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8" r:id="rId2"/>
    <p:sldMasterId id="2147483692" r:id="rId3"/>
  </p:sldMasterIdLst>
  <p:notesMasterIdLst>
    <p:notesMasterId r:id="rId36"/>
  </p:notesMasterIdLst>
  <p:sldIdLst>
    <p:sldId id="2037" r:id="rId4"/>
    <p:sldId id="2020" r:id="rId5"/>
    <p:sldId id="257" r:id="rId6"/>
    <p:sldId id="258" r:id="rId7"/>
    <p:sldId id="259" r:id="rId8"/>
    <p:sldId id="260" r:id="rId9"/>
    <p:sldId id="2032" r:id="rId10"/>
    <p:sldId id="2012" r:id="rId11"/>
    <p:sldId id="261" r:id="rId12"/>
    <p:sldId id="2016" r:id="rId13"/>
    <p:sldId id="404" r:id="rId14"/>
    <p:sldId id="2022" r:id="rId15"/>
    <p:sldId id="267" r:id="rId16"/>
    <p:sldId id="1997" r:id="rId17"/>
    <p:sldId id="2021" r:id="rId18"/>
    <p:sldId id="2026" r:id="rId19"/>
    <p:sldId id="263" r:id="rId20"/>
    <p:sldId id="2036" r:id="rId21"/>
    <p:sldId id="2038" r:id="rId22"/>
    <p:sldId id="1999" r:id="rId23"/>
    <p:sldId id="2035" r:id="rId24"/>
    <p:sldId id="256" r:id="rId25"/>
    <p:sldId id="2039" r:id="rId26"/>
    <p:sldId id="2040" r:id="rId27"/>
    <p:sldId id="265" r:id="rId28"/>
    <p:sldId id="264" r:id="rId29"/>
    <p:sldId id="2023" r:id="rId30"/>
    <p:sldId id="2033" r:id="rId31"/>
    <p:sldId id="2028" r:id="rId32"/>
    <p:sldId id="2019" r:id="rId33"/>
    <p:sldId id="2010" r:id="rId34"/>
    <p:sldId id="266" r:id="rId35"/>
  </p:sldIdLst>
  <p:sldSz cx="12192000" cy="6858000"/>
  <p:notesSz cx="6858000" cy="9144000"/>
  <p:embeddedFontLst>
    <p:embeddedFont>
      <p:font typeface="Helvetica Neue" panose="02000503000000020004" pitchFamily="2" charset="0"/>
      <p:regular r:id="rId37"/>
      <p:bold r:id="rId38"/>
      <p:italic r:id="rId39"/>
      <p:boldItalic r:id="rId40"/>
    </p:embeddedFont>
    <p:embeddedFont>
      <p:font typeface="Montserrat" pitchFamily="2" charset="77"/>
      <p:regular r:id="rId41"/>
      <p:bold r:id="rId42"/>
      <p:italic r:id="rId43"/>
      <p:boldItalic r:id="rId44"/>
    </p:embeddedFont>
    <p:embeddedFont>
      <p:font typeface="Noto Sans Symbols" panose="020B0502040504020204" pitchFamily="34" charset="0"/>
      <p:regular r:id="rId45"/>
    </p:embeddedFont>
    <p:embeddedFont>
      <p:font typeface="Trebuchet MS" panose="020B0703020202090204" pitchFamily="34" charset="0"/>
      <p:regular r:id="rId46"/>
      <p:bold r:id="rId47"/>
      <p: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7" roundtripDataSignature="AMtx7mhEsPMZ9ZlRT4x7opZbtnhmilEY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FA"/>
    <a:srgbClr val="FF00C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FDB5E3E-5A7E-45C4-A027-77052871DBAE}">
  <a:tblStyle styleId="{CFDB5E3E-5A7E-45C4-A027-77052871DBAE}" styleName="Table_0">
    <a:wholeTbl>
      <a:tcTxStyle b="off" i="off">
        <a:font>
          <a:latin typeface="Helvetica Neue"/>
          <a:ea typeface="Helvetica Neue"/>
          <a:cs typeface="Helvetica Neue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F0FF"/>
          </a:solidFill>
        </a:fill>
      </a:tcStyle>
    </a:wholeTbl>
    <a:band1H>
      <a:tcTxStyle/>
      <a:tcStyle>
        <a:tcBdr/>
        <a:fill>
          <a:solidFill>
            <a:srgbClr val="CADFF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FF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Helvetica Neue"/>
          <a:ea typeface="Helvetica Neue"/>
          <a:cs typeface="Helvetica Neue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Helvetica Neue"/>
          <a:ea typeface="Helvetica Neue"/>
          <a:cs typeface="Helvetica Neue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88"/>
    <p:restoredTop sz="94558"/>
  </p:normalViewPr>
  <p:slideViewPr>
    <p:cSldViewPr snapToGrid="0" snapToObjects="1">
      <p:cViewPr varScale="1">
        <p:scale>
          <a:sx n="104" d="100"/>
          <a:sy n="104" d="100"/>
        </p:scale>
        <p:origin x="240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77" Type="http://customschemas.google.com/relationships/presentationmetadata" Target="metadata"/><Relationship Id="rId8" Type="http://schemas.openxmlformats.org/officeDocument/2006/relationships/slide" Target="slides/slide5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7" name="Google Shape;2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208" name="Google Shape;20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2CB5F-D03C-F277-7BDA-3DC041DE5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0790A8-1285-C226-0078-E45095F8F2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F658C8C-7B0B-BEC0-632B-0CB23F7D9D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2550E00-C585-05F6-EA66-22555D902C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it-IT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633906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6E88F-A16F-1049-9579-BDA59D43FEB3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1784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C6368-CA26-364E-F30E-19CF5B1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7DAA1E-5EE9-9859-C266-82DB9CEF03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4B1022-79B9-E9E3-3E8F-50C63C6C1C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46008AD-6E9E-2D3B-43B4-263490E136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6E88F-A16F-1049-9579-BDA59D43FEB3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7095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❑"/>
            </a:pPr>
            <a:r>
              <a:rPr lang="it-IT"/>
              <a:t>New tools/lab adtrophys: unprecedented S/N and spectral resolution requires. Revision of atomic database: theory andf measurements</a:t>
            </a:r>
            <a:endParaRPr/>
          </a:p>
          <a:p>
            <a:pPr marL="285750" lvl="0" indent="-28575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❑"/>
            </a:pPr>
            <a:r>
              <a:rPr lang="it-IT"/>
              <a:t>WP15 Non-spatial applications: improve technological processes (e.g. non-invasive inspection in biology and materials characterization, composition analysis); medical diagnostic, diffuse radioprotection etc. Environmental monitoring for seismic sites</a:t>
            </a:r>
            <a:endParaRPr b="1"/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271" name="Google Shape;27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3199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0868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>
          <a:extLst>
            <a:ext uri="{FF2B5EF4-FFF2-40B4-BE49-F238E27FC236}">
              <a16:creationId xmlns:a16="http://schemas.microsoft.com/office/drawing/2014/main" id="{ECF1F648-46DC-8415-5771-2B8840125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3:notes">
            <a:extLst>
              <a:ext uri="{FF2B5EF4-FFF2-40B4-BE49-F238E27FC236}">
                <a16:creationId xmlns:a16="http://schemas.microsoft.com/office/drawing/2014/main" id="{C2EC7A53-621C-3021-EADB-7ACDDF4BF5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23:notes">
            <a:extLst>
              <a:ext uri="{FF2B5EF4-FFF2-40B4-BE49-F238E27FC236}">
                <a16:creationId xmlns:a16="http://schemas.microsoft.com/office/drawing/2014/main" id="{ABA0F213-5320-BFBC-9A62-7F714A8842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0" name="Google Shape;430;p23:notes">
            <a:extLst>
              <a:ext uri="{FF2B5EF4-FFF2-40B4-BE49-F238E27FC236}">
                <a16:creationId xmlns:a16="http://schemas.microsoft.com/office/drawing/2014/main" id="{5C12E10A-C635-5F6F-2324-26216F6AC2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0363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>
          <a:extLst>
            <a:ext uri="{FF2B5EF4-FFF2-40B4-BE49-F238E27FC236}">
              <a16:creationId xmlns:a16="http://schemas.microsoft.com/office/drawing/2014/main" id="{34C81FA8-397C-430C-82E1-BAF82391E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3:notes">
            <a:extLst>
              <a:ext uri="{FF2B5EF4-FFF2-40B4-BE49-F238E27FC236}">
                <a16:creationId xmlns:a16="http://schemas.microsoft.com/office/drawing/2014/main" id="{6763A736-DDB7-E06B-7212-D308602F83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23:notes">
            <a:extLst>
              <a:ext uri="{FF2B5EF4-FFF2-40B4-BE49-F238E27FC236}">
                <a16:creationId xmlns:a16="http://schemas.microsoft.com/office/drawing/2014/main" id="{6A77DC2B-2226-3556-F0DF-DECCC4D7CC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0" name="Google Shape;430;p23:notes">
            <a:extLst>
              <a:ext uri="{FF2B5EF4-FFF2-40B4-BE49-F238E27FC236}">
                <a16:creationId xmlns:a16="http://schemas.microsoft.com/office/drawing/2014/main" id="{20484C60-B957-7C78-CAB6-E8E761FC4C2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4851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282" name="Google Shape;28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588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0" name="Google Shape;30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9CE438"/>
              </a:solidFill>
            </a:endParaRPr>
          </a:p>
        </p:txBody>
      </p:sp>
      <p:sp>
        <p:nvSpPr>
          <p:cNvPr id="301" name="Google Shape;30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32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/>
              <a:t>Focussed approach for JRA &amp; Nreworking (especially vs large space/ground based project): invest in selected/strategic  critical areas for improving baseline &amp; support startegic new infrastructure</a:t>
            </a:r>
            <a:endParaRPr/>
          </a:p>
        </p:txBody>
      </p:sp>
      <p:sp>
        <p:nvSpPr>
          <p:cNvPr id="240" name="Google Shape;24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>
          <a:extLst>
            <a:ext uri="{FF2B5EF4-FFF2-40B4-BE49-F238E27FC236}">
              <a16:creationId xmlns:a16="http://schemas.microsoft.com/office/drawing/2014/main" id="{C97C1B0C-7EF2-1ABE-E096-161D40A52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:notes">
            <a:extLst>
              <a:ext uri="{FF2B5EF4-FFF2-40B4-BE49-F238E27FC236}">
                <a16:creationId xmlns:a16="http://schemas.microsoft.com/office/drawing/2014/main" id="{5E0BB024-ACB5-1055-6BD5-0D0B279028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p16:notes">
            <a:extLst>
              <a:ext uri="{FF2B5EF4-FFF2-40B4-BE49-F238E27FC236}">
                <a16:creationId xmlns:a16="http://schemas.microsoft.com/office/drawing/2014/main" id="{1AE5B53F-F11B-A197-C5B7-5ED602F581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6:notes">
            <a:extLst>
              <a:ext uri="{FF2B5EF4-FFF2-40B4-BE49-F238E27FC236}">
                <a16:creationId xmlns:a16="http://schemas.microsoft.com/office/drawing/2014/main" id="{FCB9217F-84A6-504E-51C1-90B77683811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250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/>
              <a:t>SAC: </a:t>
            </a:r>
            <a:r>
              <a:rPr lang="it-IT" sz="2400"/>
              <a:t>from 7 to 8 members, add a seat for GW community =&gt; GWIC</a:t>
            </a:r>
            <a:endParaRPr sz="2400"/>
          </a:p>
          <a:p>
            <a:pPr marL="91440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/>
              <a:t>Astroparticle/VHE community =&gt; APPEC</a:t>
            </a:r>
            <a:endParaRPr sz="2400"/>
          </a:p>
          <a:p>
            <a:pPr marL="914400" lvl="2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/>
              <a:t>Plus ASTRONET, RADIONET &amp; Include two members of  the X-ray/gamma-ray community and one of the solar system =&gt;  suggestions from AEC to the coordinator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/>
              <a:t>Selection committees</a:t>
            </a:r>
            <a:endParaRPr/>
          </a:p>
        </p:txBody>
      </p:sp>
      <p:sp>
        <p:nvSpPr>
          <p:cNvPr id="250" name="Google Shape;250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="1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76E88F-A16F-1049-9579-BDA59D43FEB3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0182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1"/>
          <p:cNvSpPr txBox="1">
            <a:spLocks noGrp="1"/>
          </p:cNvSpPr>
          <p:nvPr>
            <p:ph type="title"/>
          </p:nvPr>
        </p:nvSpPr>
        <p:spPr>
          <a:xfrm>
            <a:off x="603251" y="539751"/>
            <a:ext cx="10985500" cy="71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1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3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7" name="Google Shape;17;p31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8" name="Google Shape;18;p3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zione">
  <p:cSld name="Citazion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body" idx="1"/>
          </p:nvPr>
        </p:nvSpPr>
        <p:spPr>
          <a:xfrm>
            <a:off x="1215012" y="5337728"/>
            <a:ext cx="10100027" cy="31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body" idx="2"/>
          </p:nvPr>
        </p:nvSpPr>
        <p:spPr>
          <a:xfrm>
            <a:off x="876962" y="2469931"/>
            <a:ext cx="10438077" cy="191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- 3 per pagina">
  <p:cSld name="Foto - 3 per pagina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3"/>
          <p:cNvSpPr>
            <a:spLocks noGrp="1"/>
          </p:cNvSpPr>
          <p:nvPr>
            <p:ph type="pic" idx="2"/>
          </p:nvPr>
        </p:nvSpPr>
        <p:spPr>
          <a:xfrm>
            <a:off x="7880351" y="508001"/>
            <a:ext cx="3719549" cy="2974839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43"/>
          <p:cNvSpPr>
            <a:spLocks noGrp="1"/>
          </p:cNvSpPr>
          <p:nvPr>
            <p:ph type="pic" idx="3"/>
          </p:nvPr>
        </p:nvSpPr>
        <p:spPr>
          <a:xfrm>
            <a:off x="6750051" y="1989137"/>
            <a:ext cx="5219700" cy="6075091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43"/>
          <p:cNvSpPr>
            <a:spLocks noGrp="1"/>
          </p:cNvSpPr>
          <p:nvPr>
            <p:ph type="pic" idx="4"/>
          </p:nvPr>
        </p:nvSpPr>
        <p:spPr>
          <a:xfrm>
            <a:off x="-69851" y="247650"/>
            <a:ext cx="8305800" cy="6229351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>
            <a:spLocks noGrp="1"/>
          </p:cNvSpPr>
          <p:nvPr>
            <p:ph type="pic" idx="2"/>
          </p:nvPr>
        </p:nvSpPr>
        <p:spPr>
          <a:xfrm>
            <a:off x="-666750" y="-2762251"/>
            <a:ext cx="13525500" cy="108204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44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l">
              <a:spcBef>
                <a:spcPts val="0"/>
              </a:spcBef>
              <a:buNone/>
              <a:defRPr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>
  <p:cSld name="Vuota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5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46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8" name="Google Shape;68;p46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9" name="Google Shape;69;p46"/>
          <p:cNvSpPr txBox="1">
            <a:spLocks noGrp="1"/>
          </p:cNvSpPr>
          <p:nvPr>
            <p:ph type="sldNum" idx="12"/>
          </p:nvPr>
        </p:nvSpPr>
        <p:spPr>
          <a:xfrm>
            <a:off x="6089673" y="6589301"/>
            <a:ext cx="143201" cy="1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r">
              <a:spcBef>
                <a:spcPts val="0"/>
              </a:spcBef>
              <a:buNone/>
              <a:defRPr sz="900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olo e 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>
            <a:spLocks noGrp="1"/>
          </p:cNvSpPr>
          <p:nvPr>
            <p:ph type="pic" idx="21"/>
          </p:nvPr>
        </p:nvSpPr>
        <p:spPr>
          <a:xfrm>
            <a:off x="5486400" y="-101600"/>
            <a:ext cx="6072419" cy="70675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itolo"/>
          <p:cNvSpPr txBox="1">
            <a:spLocks noGrp="1"/>
          </p:cNvSpPr>
          <p:nvPr>
            <p:ph type="title" hasCustomPrompt="1"/>
          </p:nvPr>
        </p:nvSpPr>
        <p:spPr>
          <a:xfrm>
            <a:off x="603251" y="635000"/>
            <a:ext cx="4889500" cy="2941136"/>
          </a:xfrm>
          <a:prstGeom prst="rect">
            <a:avLst/>
          </a:prstGeom>
        </p:spPr>
        <p:txBody>
          <a:bodyPr anchor="b"/>
          <a:lstStyle/>
          <a:p>
            <a:r>
              <a:t>Titolo</a:t>
            </a:r>
          </a:p>
        </p:txBody>
      </p:sp>
      <p:sp>
        <p:nvSpPr>
          <p:cNvPr id="34" name="Corpo livello uno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1" y="3530288"/>
            <a:ext cx="4889500" cy="2692712"/>
          </a:xfrm>
          <a:prstGeom prst="rect">
            <a:avLst/>
          </a:prstGeom>
        </p:spPr>
        <p:txBody>
          <a:bodyPr/>
          <a:lstStyle>
            <a:lvl1pPr marL="0" indent="0" defTabSz="41274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1pPr>
            <a:lvl2pPr marL="0" indent="228594" defTabSz="41274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2pPr>
            <a:lvl3pPr marL="0" indent="457189" defTabSz="41274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3pPr>
            <a:lvl4pPr marL="0" indent="685783" defTabSz="41274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4pPr>
            <a:lvl5pPr marL="0" indent="914377" defTabSz="412740">
              <a:lnSpc>
                <a:spcPct val="100000"/>
              </a:lnSpc>
              <a:spcBef>
                <a:spcPts val="0"/>
              </a:spcBef>
              <a:buSzTx/>
              <a:buNone/>
              <a:defRPr sz="2751" b="1"/>
            </a:lvl5pPr>
          </a:lstStyle>
          <a:p>
            <a:r>
              <a:t>Sottotitolo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5952881" y="6488825"/>
            <a:ext cx="246862" cy="24109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140705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punti elenco">
  <p:cSld name="Titolo e punti elenco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4"/>
          <p:cNvSpPr txBox="1">
            <a:spLocks noGrp="1"/>
          </p:cNvSpPr>
          <p:nvPr>
            <p:ph type="title"/>
          </p:nvPr>
        </p:nvSpPr>
        <p:spPr>
          <a:xfrm>
            <a:off x="2672080" y="539750"/>
            <a:ext cx="7609840" cy="716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1"/>
          </p:nvPr>
        </p:nvSpPr>
        <p:spPr>
          <a:xfrm>
            <a:off x="603253" y="1635761"/>
            <a:ext cx="10985500" cy="461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5952883" y="6486710"/>
            <a:ext cx="253274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4034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6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9" name="Google Shape;139;p6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6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6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6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6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6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6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6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51" name="Google Shape;151;p6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6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6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amma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2"/>
          <p:cNvSpPr txBox="1">
            <a:spLocks noGrp="1"/>
          </p:cNvSpPr>
          <p:nvPr>
            <p:ph type="title"/>
          </p:nvPr>
        </p:nvSpPr>
        <p:spPr>
          <a:xfrm>
            <a:off x="603251" y="539750"/>
            <a:ext cx="10985500" cy="717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2"/>
          <p:cNvSpPr txBox="1">
            <a:spLocks noGrp="1"/>
          </p:cNvSpPr>
          <p:nvPr>
            <p:ph type="body" idx="1"/>
          </p:nvPr>
        </p:nvSpPr>
        <p:spPr>
          <a:xfrm>
            <a:off x="603251" y="1186482"/>
            <a:ext cx="10985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2"/>
          <p:cNvSpPr txBox="1">
            <a:spLocks noGrp="1"/>
          </p:cNvSpPr>
          <p:nvPr>
            <p:ph type="body" idx="2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/>
            </a:lvl1pPr>
            <a:lvl2pPr marL="914400" lvl="1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/>
            </a:lvl2pPr>
            <a:lvl3pPr marL="1371600" lvl="2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/>
            </a:lvl3pPr>
            <a:lvl4pPr marL="1828800" lvl="3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/>
            </a:lvl4pPr>
            <a:lvl5pPr marL="2286000" lvl="4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2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6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64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6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6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6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65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64" name="Google Shape;164;p65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65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66" name="Google Shape;166;p65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6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6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6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6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6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68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82" name="Google Shape;182;p68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83" name="Google Shape;183;p6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6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6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6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6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89" name="Google Shape;189;p6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90" name="Google Shape;190;p6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6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6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7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7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7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1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71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2" name="Google Shape;202;p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7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7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" type="title">
  <p:cSld name="Titolo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1"/>
          <p:cNvSpPr txBox="1">
            <a:spLocks noGrp="1"/>
          </p:cNvSpPr>
          <p:nvPr>
            <p:ph type="body" idx="1"/>
          </p:nvPr>
        </p:nvSpPr>
        <p:spPr>
          <a:xfrm>
            <a:off x="600671" y="5929933"/>
            <a:ext cx="10985501" cy="31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1"/>
          <p:cNvSpPr txBox="1">
            <a:spLocks noGrp="1"/>
          </p:cNvSpPr>
          <p:nvPr>
            <p:ph type="title"/>
          </p:nvPr>
        </p:nvSpPr>
        <p:spPr>
          <a:xfrm>
            <a:off x="603249" y="1287497"/>
            <a:ext cx="10985503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1"/>
          <p:cNvSpPr txBox="1">
            <a:spLocks noGrp="1"/>
          </p:cNvSpPr>
          <p:nvPr>
            <p:ph type="body" idx="2"/>
          </p:nvPr>
        </p:nvSpPr>
        <p:spPr>
          <a:xfrm>
            <a:off x="600673" y="3611597"/>
            <a:ext cx="10985500" cy="95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71767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 2" type="tx">
  <p:cSld name="Titolo e foto 2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2"/>
          <p:cNvSpPr>
            <a:spLocks noGrp="1"/>
          </p:cNvSpPr>
          <p:nvPr>
            <p:ph type="pic" idx="2"/>
          </p:nvPr>
        </p:nvSpPr>
        <p:spPr>
          <a:xfrm>
            <a:off x="5486400" y="-101600"/>
            <a:ext cx="6072419" cy="7067551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12"/>
          <p:cNvSpPr txBox="1">
            <a:spLocks noGrp="1"/>
          </p:cNvSpPr>
          <p:nvPr>
            <p:ph type="title"/>
          </p:nvPr>
        </p:nvSpPr>
        <p:spPr>
          <a:xfrm>
            <a:off x="603251" y="635000"/>
            <a:ext cx="4889500" cy="2941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1"/>
          </p:nvPr>
        </p:nvSpPr>
        <p:spPr>
          <a:xfrm>
            <a:off x="603251" y="3530288"/>
            <a:ext cx="4889500" cy="269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sldNum" idx="12"/>
          </p:nvPr>
        </p:nvSpPr>
        <p:spPr>
          <a:xfrm>
            <a:off x="5952881" y="6488825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0691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 2">
  <p:cSld name="Titolo e foto 2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5"/>
          <p:cNvSpPr>
            <a:spLocks noGrp="1"/>
          </p:cNvSpPr>
          <p:nvPr>
            <p:ph type="pic" idx="2"/>
          </p:nvPr>
        </p:nvSpPr>
        <p:spPr>
          <a:xfrm>
            <a:off x="5486400" y="-101600"/>
            <a:ext cx="6072419" cy="7067551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35"/>
          <p:cNvSpPr txBox="1">
            <a:spLocks noGrp="1"/>
          </p:cNvSpPr>
          <p:nvPr>
            <p:ph type="title"/>
          </p:nvPr>
        </p:nvSpPr>
        <p:spPr>
          <a:xfrm>
            <a:off x="603251" y="635000"/>
            <a:ext cx="4889500" cy="2941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5"/>
          <p:cNvSpPr txBox="1">
            <a:spLocks noGrp="1"/>
          </p:cNvSpPr>
          <p:nvPr>
            <p:ph type="body" idx="1"/>
          </p:nvPr>
        </p:nvSpPr>
        <p:spPr>
          <a:xfrm>
            <a:off x="603251" y="3530288"/>
            <a:ext cx="4889500" cy="2692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5"/>
          <p:cNvSpPr txBox="1">
            <a:spLocks noGrp="1"/>
          </p:cNvSpPr>
          <p:nvPr>
            <p:ph type="sldNum" idx="12"/>
          </p:nvPr>
        </p:nvSpPr>
        <p:spPr>
          <a:xfrm>
            <a:off x="5952881" y="6488825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i elenco">
  <p:cSld name="Punti elenco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60142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, punti elenco e foto">
  <p:cSld name="Titolo, punti elenco e foto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4"/>
          <p:cNvSpPr txBox="1">
            <a:spLocks noGrp="1"/>
          </p:cNvSpPr>
          <p:nvPr>
            <p:ph type="body" idx="1"/>
          </p:nvPr>
        </p:nvSpPr>
        <p:spPr>
          <a:xfrm>
            <a:off x="603251" y="1186482"/>
            <a:ext cx="4889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4"/>
          <p:cNvSpPr txBox="1">
            <a:spLocks noGrp="1"/>
          </p:cNvSpPr>
          <p:nvPr>
            <p:ph type="body" idx="2"/>
          </p:nvPr>
        </p:nvSpPr>
        <p:spPr>
          <a:xfrm>
            <a:off x="603251" y="2124252"/>
            <a:ext cx="4889500" cy="412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>
            <a:spLocks noGrp="1"/>
          </p:cNvSpPr>
          <p:nvPr>
            <p:ph type="pic" idx="3"/>
          </p:nvPr>
        </p:nvSpPr>
        <p:spPr>
          <a:xfrm>
            <a:off x="6096000" y="-203633"/>
            <a:ext cx="5458437" cy="7277916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4"/>
          <p:cNvSpPr txBox="1">
            <a:spLocks noGrp="1"/>
          </p:cNvSpPr>
          <p:nvPr>
            <p:ph type="title"/>
          </p:nvPr>
        </p:nvSpPr>
        <p:spPr>
          <a:xfrm>
            <a:off x="603251" y="539750"/>
            <a:ext cx="4889500" cy="717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19544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zione">
  <p:cSld name="Sezion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>
            <a:spLocks noGrp="1"/>
          </p:cNvSpPr>
          <p:nvPr>
            <p:ph type="title"/>
          </p:nvPr>
        </p:nvSpPr>
        <p:spPr>
          <a:xfrm>
            <a:off x="603249" y="2266951"/>
            <a:ext cx="10985503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sldNum" idx="12"/>
          </p:nvPr>
        </p:nvSpPr>
        <p:spPr>
          <a:xfrm>
            <a:off x="5952881" y="6488825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25304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>
  <p:cSld name="Solo titolo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>
            <a:spLocks noGrp="1"/>
          </p:cNvSpPr>
          <p:nvPr>
            <p:ph type="title"/>
          </p:nvPr>
        </p:nvSpPr>
        <p:spPr>
          <a:xfrm>
            <a:off x="603251" y="539750"/>
            <a:ext cx="10985500" cy="71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603251" y="1186482"/>
            <a:ext cx="10985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07416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chiarazione">
  <p:cSld name="Dichiarazion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7"/>
          <p:cNvSpPr txBox="1">
            <a:spLocks noGrp="1"/>
          </p:cNvSpPr>
          <p:nvPr>
            <p:ph type="body" idx="1"/>
          </p:nvPr>
        </p:nvSpPr>
        <p:spPr>
          <a:xfrm>
            <a:off x="603251" y="2460422"/>
            <a:ext cx="10985500" cy="1937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30081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formazione importante">
  <p:cSld name="Informazione important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 txBox="1">
            <a:spLocks noGrp="1"/>
          </p:cNvSpPr>
          <p:nvPr>
            <p:ph type="body" idx="1"/>
          </p:nvPr>
        </p:nvSpPr>
        <p:spPr>
          <a:xfrm>
            <a:off x="603251" y="537964"/>
            <a:ext cx="10985500" cy="362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body" idx="2"/>
          </p:nvPr>
        </p:nvSpPr>
        <p:spPr>
          <a:xfrm>
            <a:off x="603251" y="4131090"/>
            <a:ext cx="10985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47877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zione">
  <p:cSld name="Citazion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9"/>
          <p:cNvSpPr txBox="1">
            <a:spLocks noGrp="1"/>
          </p:cNvSpPr>
          <p:nvPr>
            <p:ph type="body" idx="1"/>
          </p:nvPr>
        </p:nvSpPr>
        <p:spPr>
          <a:xfrm>
            <a:off x="1215012" y="5337728"/>
            <a:ext cx="10100027" cy="318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body" idx="2"/>
          </p:nvPr>
        </p:nvSpPr>
        <p:spPr>
          <a:xfrm>
            <a:off x="876962" y="2469931"/>
            <a:ext cx="10438077" cy="1918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17348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- 3 per pagina">
  <p:cSld name="Foto - 3 per pagina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0"/>
          <p:cNvSpPr>
            <a:spLocks noGrp="1"/>
          </p:cNvSpPr>
          <p:nvPr>
            <p:ph type="pic" idx="2"/>
          </p:nvPr>
        </p:nvSpPr>
        <p:spPr>
          <a:xfrm>
            <a:off x="7880351" y="508001"/>
            <a:ext cx="3719549" cy="2974839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20"/>
          <p:cNvSpPr>
            <a:spLocks noGrp="1"/>
          </p:cNvSpPr>
          <p:nvPr>
            <p:ph type="pic" idx="3"/>
          </p:nvPr>
        </p:nvSpPr>
        <p:spPr>
          <a:xfrm>
            <a:off x="6750051" y="1989137"/>
            <a:ext cx="5219700" cy="6075091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20"/>
          <p:cNvSpPr>
            <a:spLocks noGrp="1"/>
          </p:cNvSpPr>
          <p:nvPr>
            <p:ph type="pic" idx="4"/>
          </p:nvPr>
        </p:nvSpPr>
        <p:spPr>
          <a:xfrm>
            <a:off x="-69851" y="247650"/>
            <a:ext cx="8305800" cy="6229351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20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2556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>
            <a:spLocks noGrp="1"/>
          </p:cNvSpPr>
          <p:nvPr>
            <p:ph type="pic" idx="2"/>
          </p:nvPr>
        </p:nvSpPr>
        <p:spPr>
          <a:xfrm>
            <a:off x="-666750" y="-2762251"/>
            <a:ext cx="13525500" cy="10820400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l">
              <a:spcBef>
                <a:spcPts val="0"/>
              </a:spcBef>
              <a:buNone/>
              <a:defRPr sz="9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66169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>
  <p:cSld name="Vuota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041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i elenco">
  <p:cSld name="Punti elenco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6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6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obj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sldNum" idx="12"/>
          </p:nvPr>
        </p:nvSpPr>
        <p:spPr>
          <a:xfrm>
            <a:off x="6089673" y="6589301"/>
            <a:ext cx="143201" cy="1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rgbClr val="9B9B9B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5495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, punti elenco e foto">
  <p:cSld name="Titolo, punti elenco e foto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7"/>
          <p:cNvSpPr txBox="1">
            <a:spLocks noGrp="1"/>
          </p:cNvSpPr>
          <p:nvPr>
            <p:ph type="body" idx="1"/>
          </p:nvPr>
        </p:nvSpPr>
        <p:spPr>
          <a:xfrm>
            <a:off x="603251" y="1186482"/>
            <a:ext cx="4889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7"/>
          <p:cNvSpPr txBox="1">
            <a:spLocks noGrp="1"/>
          </p:cNvSpPr>
          <p:nvPr>
            <p:ph type="body" idx="2"/>
          </p:nvPr>
        </p:nvSpPr>
        <p:spPr>
          <a:xfrm>
            <a:off x="603251" y="2124252"/>
            <a:ext cx="4889500" cy="4128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37"/>
          <p:cNvSpPr>
            <a:spLocks noGrp="1"/>
          </p:cNvSpPr>
          <p:nvPr>
            <p:ph type="pic" idx="3"/>
          </p:nvPr>
        </p:nvSpPr>
        <p:spPr>
          <a:xfrm>
            <a:off x="6096000" y="-203633"/>
            <a:ext cx="5458437" cy="7277916"/>
          </a:xfrm>
          <a:prstGeom prst="rect">
            <a:avLst/>
          </a:prstGeom>
          <a:noFill/>
          <a:ln>
            <a:noFill/>
          </a:ln>
        </p:spPr>
      </p:sp>
      <p:sp>
        <p:nvSpPr>
          <p:cNvPr id="36" name="Google Shape;36;p37"/>
          <p:cNvSpPr txBox="1">
            <a:spLocks noGrp="1"/>
          </p:cNvSpPr>
          <p:nvPr>
            <p:ph type="title"/>
          </p:nvPr>
        </p:nvSpPr>
        <p:spPr>
          <a:xfrm>
            <a:off x="603251" y="539750"/>
            <a:ext cx="4889500" cy="717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37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zione">
  <p:cSld name="Sezion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8"/>
          <p:cNvSpPr txBox="1">
            <a:spLocks noGrp="1"/>
          </p:cNvSpPr>
          <p:nvPr>
            <p:ph type="title"/>
          </p:nvPr>
        </p:nvSpPr>
        <p:spPr>
          <a:xfrm>
            <a:off x="603249" y="2266951"/>
            <a:ext cx="10985503" cy="23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38"/>
          <p:cNvSpPr txBox="1">
            <a:spLocks noGrp="1"/>
          </p:cNvSpPr>
          <p:nvPr>
            <p:ph type="sldNum" idx="12"/>
          </p:nvPr>
        </p:nvSpPr>
        <p:spPr>
          <a:xfrm>
            <a:off x="5952881" y="6488825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>
  <p:cSld name="Solo titolo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9"/>
          <p:cNvSpPr txBox="1">
            <a:spLocks noGrp="1"/>
          </p:cNvSpPr>
          <p:nvPr>
            <p:ph type="title"/>
          </p:nvPr>
        </p:nvSpPr>
        <p:spPr>
          <a:xfrm>
            <a:off x="603251" y="539750"/>
            <a:ext cx="10985500" cy="71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body" idx="1"/>
          </p:nvPr>
        </p:nvSpPr>
        <p:spPr>
          <a:xfrm>
            <a:off x="603251" y="1186482"/>
            <a:ext cx="10985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chiarazione">
  <p:cSld name="Dichiarazion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0"/>
          <p:cNvSpPr txBox="1">
            <a:spLocks noGrp="1"/>
          </p:cNvSpPr>
          <p:nvPr>
            <p:ph type="body" idx="1"/>
          </p:nvPr>
        </p:nvSpPr>
        <p:spPr>
          <a:xfrm>
            <a:off x="603251" y="2460422"/>
            <a:ext cx="10985500" cy="1937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800"/>
              <a:buFont typeface="Helvetica Neue"/>
              <a:buNone/>
              <a:defRPr sz="5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formazione importante">
  <p:cSld name="Informazione important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1"/>
          <p:cNvSpPr txBox="1">
            <a:spLocks noGrp="1"/>
          </p:cNvSpPr>
          <p:nvPr>
            <p:ph type="body" idx="1"/>
          </p:nvPr>
        </p:nvSpPr>
        <p:spPr>
          <a:xfrm>
            <a:off x="603251" y="537964"/>
            <a:ext cx="10985500" cy="362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0"/>
              <a:buFont typeface="Helvetica Neue"/>
              <a:buNone/>
              <a:defRPr sz="12500" b="1"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body" idx="2"/>
          </p:nvPr>
        </p:nvSpPr>
        <p:spPr>
          <a:xfrm>
            <a:off x="603251" y="4131090"/>
            <a:ext cx="10985500" cy="4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51"/>
              <a:buFont typeface="Helvetica Neue"/>
              <a:buNone/>
              <a:defRPr sz="2751" b="1"/>
            </a:lvl1pPr>
            <a:lvl2pPr marL="914400" lvl="1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603251" y="539751"/>
            <a:ext cx="10985500" cy="71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90" r:id="rId15"/>
    <p:sldLayoutId id="2147483691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2" name="Google Shape;132;p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3" name="Google Shape;133;p6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6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5" name="Google Shape;135;p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>
            <a:spLocks noGrp="1"/>
          </p:cNvSpPr>
          <p:nvPr>
            <p:ph type="title"/>
          </p:nvPr>
        </p:nvSpPr>
        <p:spPr>
          <a:xfrm>
            <a:off x="603251" y="539751"/>
            <a:ext cx="10985500" cy="716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51"/>
              <a:buFont typeface="Helvetica Neue"/>
              <a:buNone/>
              <a:defRPr sz="4251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1" name="Google Shape;11;p10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1605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1605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  <a:defRPr sz="24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" name="Google Shape;12;p10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l" rtl="0">
              <a:spcBef>
                <a:spcPts val="0"/>
              </a:spcBef>
              <a:buNone/>
              <a:defRPr sz="9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14137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3778828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D15631A-07F0-E95F-8DF9-6821000DD1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6ED026A-B8C0-DF88-D279-E5C997B2A847}"/>
              </a:ext>
            </a:extLst>
          </p:cNvPr>
          <p:cNvSpPr txBox="1"/>
          <p:nvPr/>
        </p:nvSpPr>
        <p:spPr>
          <a:xfrm>
            <a:off x="418624" y="5495558"/>
            <a:ext cx="1106851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Almost</a:t>
            </a:r>
            <a:r>
              <a:rPr lang="it-IT" dirty="0"/>
              <a:t> a </a:t>
            </a:r>
            <a:r>
              <a:rPr lang="it-IT" dirty="0" err="1"/>
              <a:t>century</a:t>
            </a:r>
            <a:r>
              <a:rPr lang="it-IT" dirty="0"/>
              <a:t> ago, </a:t>
            </a:r>
            <a:r>
              <a:rPr lang="it-IT" sz="1600" b="1" dirty="0"/>
              <a:t>Enrico Fermi </a:t>
            </a:r>
            <a:r>
              <a:rPr lang="it-IT" dirty="0"/>
              <a:t>and </a:t>
            </a:r>
            <a:r>
              <a:rPr lang="it-IT" dirty="0" err="1"/>
              <a:t>his</a:t>
            </a:r>
            <a:r>
              <a:rPr lang="it-IT" dirty="0"/>
              <a:t> team of </a:t>
            </a:r>
            <a:r>
              <a:rPr lang="it-IT" dirty="0" err="1"/>
              <a:t>Italian</a:t>
            </a:r>
            <a:r>
              <a:rPr lang="it-IT" dirty="0"/>
              <a:t> scientists </a:t>
            </a:r>
            <a:r>
              <a:rPr lang="it-IT" dirty="0" err="1"/>
              <a:t>performed</a:t>
            </a:r>
            <a:r>
              <a:rPr lang="it-IT" dirty="0"/>
              <a:t> </a:t>
            </a:r>
            <a:r>
              <a:rPr lang="it-IT" dirty="0" err="1"/>
              <a:t>outstanding</a:t>
            </a:r>
            <a:r>
              <a:rPr lang="it-IT" dirty="0"/>
              <a:t> </a:t>
            </a:r>
            <a:r>
              <a:rPr lang="it-IT" dirty="0" err="1"/>
              <a:t>research</a:t>
            </a:r>
            <a:r>
              <a:rPr lang="it-IT" dirty="0"/>
              <a:t> in quantum </a:t>
            </a:r>
            <a:r>
              <a:rPr lang="it-IT" dirty="0" err="1"/>
              <a:t>physics</a:t>
            </a:r>
            <a:r>
              <a:rPr lang="it-IT" dirty="0"/>
              <a:t>, in the </a:t>
            </a:r>
            <a:r>
              <a:rPr lang="it-IT" dirty="0" err="1"/>
              <a:t>historical</a:t>
            </a:r>
            <a:r>
              <a:rPr lang="it-IT" dirty="0"/>
              <a:t> building of via Panisperna, 89.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Fermi and </a:t>
            </a:r>
            <a:r>
              <a:rPr lang="it-IT" dirty="0" err="1"/>
              <a:t>his</a:t>
            </a:r>
            <a:r>
              <a:rPr lang="it-IT" dirty="0"/>
              <a:t> group </a:t>
            </a:r>
            <a:r>
              <a:rPr lang="it-IT" dirty="0" err="1"/>
              <a:t>carried</a:t>
            </a:r>
            <a:r>
              <a:rPr lang="it-IT" dirty="0"/>
              <a:t> out the </a:t>
            </a:r>
            <a:r>
              <a:rPr lang="it-IT" dirty="0" err="1"/>
              <a:t>investigations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led to the exploitation of </a:t>
            </a:r>
            <a:r>
              <a:rPr lang="it-IT" dirty="0" err="1"/>
              <a:t>nuclear</a:t>
            </a:r>
            <a:r>
              <a:rPr lang="it-IT" dirty="0"/>
              <a:t> energy, </a:t>
            </a:r>
            <a:r>
              <a:rPr lang="it-IT" dirty="0" err="1"/>
              <a:t>starting</a:t>
            </a:r>
            <a:r>
              <a:rPr lang="it-IT" dirty="0"/>
              <a:t> from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discovery</a:t>
            </a:r>
            <a:r>
              <a:rPr lang="it-IT" dirty="0"/>
              <a:t> of the </a:t>
            </a:r>
            <a:r>
              <a:rPr lang="it-IT" dirty="0" err="1"/>
              <a:t>artificial</a:t>
            </a:r>
            <a:r>
              <a:rPr lang="it-IT" dirty="0"/>
              <a:t> </a:t>
            </a:r>
            <a:r>
              <a:rPr lang="it-IT" dirty="0" err="1"/>
              <a:t>radioactivity</a:t>
            </a:r>
            <a:r>
              <a:rPr lang="it-IT" dirty="0"/>
              <a:t> </a:t>
            </a:r>
            <a:r>
              <a:rPr lang="it-IT" dirty="0" err="1"/>
              <a:t>induced</a:t>
            </a:r>
            <a:r>
              <a:rPr lang="it-IT" dirty="0"/>
              <a:t> by slow </a:t>
            </a:r>
            <a:r>
              <a:rPr lang="it-IT" dirty="0" err="1"/>
              <a:t>neutrons</a:t>
            </a:r>
            <a:r>
              <a:rPr lang="it-IT" dirty="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A757B6A-5331-3F51-3142-BB72F62C0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0878" y="2001206"/>
            <a:ext cx="3787978" cy="265670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3544AFF-1681-98F2-52C2-501FEFB6D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79" y="1424439"/>
            <a:ext cx="7772400" cy="4009121"/>
          </a:xfrm>
          <a:prstGeom prst="rect">
            <a:avLst/>
          </a:prstGeom>
        </p:spPr>
      </p:pic>
      <p:sp>
        <p:nvSpPr>
          <p:cNvPr id="10" name="Google Shape;236;p4">
            <a:extLst>
              <a:ext uri="{FF2B5EF4-FFF2-40B4-BE49-F238E27FC236}">
                <a16:creationId xmlns:a16="http://schemas.microsoft.com/office/drawing/2014/main" id="{E1A49EF7-F780-D488-E21E-DAC4C34EACE1}"/>
              </a:ext>
            </a:extLst>
          </p:cNvPr>
          <p:cNvSpPr txBox="1"/>
          <p:nvPr/>
        </p:nvSpPr>
        <p:spPr>
          <a:xfrm>
            <a:off x="2814801" y="465320"/>
            <a:ext cx="676988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«boys» of Via Panisperna</a:t>
            </a:r>
            <a:endParaRPr sz="36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C0713B4-6E33-722B-5EA9-B0DF63E20466}"/>
              </a:ext>
            </a:extLst>
          </p:cNvPr>
          <p:cNvSpPr txBox="1"/>
          <p:nvPr/>
        </p:nvSpPr>
        <p:spPr>
          <a:xfrm>
            <a:off x="8210878" y="4657909"/>
            <a:ext cx="378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“Enrico Fermi” </a:t>
            </a:r>
            <a:r>
              <a:rPr lang="it-IT" dirty="0" err="1"/>
              <a:t>Historical</a:t>
            </a:r>
            <a:r>
              <a:rPr lang="it-IT" dirty="0"/>
              <a:t> Museum and Study &amp; </a:t>
            </a:r>
            <a:r>
              <a:rPr lang="it-IT" dirty="0" err="1"/>
              <a:t>Research</a:t>
            </a:r>
            <a:r>
              <a:rPr lang="it-IT" dirty="0"/>
              <a:t> Centre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6EF658F-B782-1656-DEBD-43536301DBE1}"/>
              </a:ext>
            </a:extLst>
          </p:cNvPr>
          <p:cNvSpPr txBox="1"/>
          <p:nvPr/>
        </p:nvSpPr>
        <p:spPr>
          <a:xfrm>
            <a:off x="6199743" y="5178216"/>
            <a:ext cx="20521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i="1" dirty="0">
                <a:solidFill>
                  <a:srgbClr val="00B050"/>
                </a:solidFill>
              </a:rPr>
              <a:t>Credit: IIS Cattaneo Dall’Aglio</a:t>
            </a:r>
          </a:p>
        </p:txBody>
      </p:sp>
    </p:spTree>
    <p:extLst>
      <p:ext uri="{BB962C8B-B14F-4D97-AF65-F5344CB8AC3E}">
        <p14:creationId xmlns:p14="http://schemas.microsoft.com/office/powerpoint/2010/main" val="2593380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1E87462-DD14-E888-06A9-F72EA6871D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it-IT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t-IT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3288938-F295-AC08-9F55-5EE87E4DE2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97" y="1508162"/>
            <a:ext cx="1487405" cy="1492298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4ADF56E6-FC32-5526-BC3C-73997FD21017}"/>
              </a:ext>
            </a:extLst>
          </p:cNvPr>
          <p:cNvGrpSpPr/>
          <p:nvPr/>
        </p:nvGrpSpPr>
        <p:grpSpPr>
          <a:xfrm>
            <a:off x="2001841" y="1586754"/>
            <a:ext cx="2646943" cy="1431813"/>
            <a:chOff x="9991804" y="4425106"/>
            <a:chExt cx="1789032" cy="1008658"/>
          </a:xfrm>
        </p:grpSpPr>
        <p:pic>
          <p:nvPicPr>
            <p:cNvPr id="3" name="Google Shape;396;p20">
              <a:extLst>
                <a:ext uri="{FF2B5EF4-FFF2-40B4-BE49-F238E27FC236}">
                  <a16:creationId xmlns:a16="http://schemas.microsoft.com/office/drawing/2014/main" id="{0FFCFE93-6720-9F38-97A8-8C2ED8A89C83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91804" y="4492827"/>
              <a:ext cx="795478" cy="936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397;p20">
              <a:extLst>
                <a:ext uri="{FF2B5EF4-FFF2-40B4-BE49-F238E27FC236}">
                  <a16:creationId xmlns:a16="http://schemas.microsoft.com/office/drawing/2014/main" id="{C893D198-CA14-33AE-93B9-A931D03EE6EF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44270" y="4425106"/>
              <a:ext cx="936566" cy="5412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398;p20">
              <a:extLst>
                <a:ext uri="{FF2B5EF4-FFF2-40B4-BE49-F238E27FC236}">
                  <a16:creationId xmlns:a16="http://schemas.microsoft.com/office/drawing/2014/main" id="{9A5381A1-E3C3-27ED-F87E-0C3886818138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35816" y="4918765"/>
              <a:ext cx="937777" cy="514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Google Shape;399;p20">
              <a:extLst>
                <a:ext uri="{FF2B5EF4-FFF2-40B4-BE49-F238E27FC236}">
                  <a16:creationId xmlns:a16="http://schemas.microsoft.com/office/drawing/2014/main" id="{B2BFA67F-E2AE-F5CF-56C0-C53284EF1405}"/>
                </a:ext>
              </a:extLst>
            </p:cNvPr>
            <p:cNvSpPr txBox="1"/>
            <p:nvPr/>
          </p:nvSpPr>
          <p:spPr>
            <a:xfrm>
              <a:off x="10360156" y="4581802"/>
              <a:ext cx="1413437" cy="2003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C3"/>
                  </a:solidFill>
                  <a:effectLst/>
                  <a:uLnTx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EP WXT FM MA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00C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D90204-9FED-E9DD-1E41-1FFE9CB2C4C0}"/>
              </a:ext>
            </a:extLst>
          </p:cNvPr>
          <p:cNvSpPr txBox="1"/>
          <p:nvPr/>
        </p:nvSpPr>
        <p:spPr>
          <a:xfrm>
            <a:off x="2021557" y="1284995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Space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technology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1193801-59CC-DA7B-7787-AE3058C36E6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5149" y="2093635"/>
            <a:ext cx="2750238" cy="3983409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0044575-426D-043B-DE37-74E654F2B719}"/>
              </a:ext>
            </a:extLst>
          </p:cNvPr>
          <p:cNvSpPr txBox="1"/>
          <p:nvPr/>
        </p:nvSpPr>
        <p:spPr>
          <a:xfrm>
            <a:off x="9205553" y="1317776"/>
            <a:ext cx="2889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Networking &amp; Media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Communication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2C0836F-4037-E5EF-9096-1C3CB6526F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228" y="1649095"/>
            <a:ext cx="2156700" cy="1960966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E7C1D54-323D-30BE-80CF-D22CBE0C29A0}"/>
              </a:ext>
            </a:extLst>
          </p:cNvPr>
          <p:cNvSpPr txBox="1"/>
          <p:nvPr/>
        </p:nvSpPr>
        <p:spPr>
          <a:xfrm>
            <a:off x="6444091" y="1323496"/>
            <a:ext cx="2646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Laboratory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Astrophysics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08A003E0-C237-FCCD-29D8-1B6299A963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1" y="3521436"/>
            <a:ext cx="2731419" cy="1344841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0FA74CD8-62FC-5213-AC18-6D6862A7A0D0}"/>
              </a:ext>
            </a:extLst>
          </p:cNvPr>
          <p:cNvSpPr txBox="1"/>
          <p:nvPr/>
        </p:nvSpPr>
        <p:spPr>
          <a:xfrm>
            <a:off x="379006" y="3145111"/>
            <a:ext cx="2375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 to facilities </a:t>
            </a:r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B4526596-8475-0FD2-90A1-93019D7CCF1C}"/>
              </a:ext>
            </a:extLst>
          </p:cNvPr>
          <p:cNvGrpSpPr/>
          <p:nvPr/>
        </p:nvGrpSpPr>
        <p:grpSpPr>
          <a:xfrm>
            <a:off x="5969533" y="4369362"/>
            <a:ext cx="3252934" cy="1772616"/>
            <a:chOff x="4860849" y="4355379"/>
            <a:chExt cx="3658598" cy="1980306"/>
          </a:xfrm>
        </p:grpSpPr>
        <p:pic>
          <p:nvPicPr>
            <p:cNvPr id="17" name="Google Shape;411;p21">
              <a:extLst>
                <a:ext uri="{FF2B5EF4-FFF2-40B4-BE49-F238E27FC236}">
                  <a16:creationId xmlns:a16="http://schemas.microsoft.com/office/drawing/2014/main" id="{AEF09880-CBF9-7479-F4C0-2CEA5EED9A27}"/>
                </a:ext>
              </a:extLst>
            </p:cNvPr>
            <p:cNvPicPr preferRelativeResize="0"/>
            <p:nvPr/>
          </p:nvPicPr>
          <p:blipFill rotWithShape="1">
            <a:blip r:embed="rId9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69863" y="4440839"/>
              <a:ext cx="2049584" cy="14133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AE1B818A-539C-331C-DE5B-D70B64E89B3E}"/>
                </a:ext>
              </a:extLst>
            </p:cNvPr>
            <p:cNvSpPr txBox="1"/>
            <p:nvPr/>
          </p:nvSpPr>
          <p:spPr>
            <a:xfrm>
              <a:off x="4860849" y="5966353"/>
              <a:ext cx="24119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Multimessenger</a:t>
              </a:r>
              <a:r>
                <a:rPr kumimoji="0" lang="it-IT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Tools</a:t>
              </a:r>
            </a:p>
          </p:txBody>
        </p:sp>
        <p:pic>
          <p:nvPicPr>
            <p:cNvPr id="1025" name="Picture 1" descr="page99image17889296">
              <a:extLst>
                <a:ext uri="{FF2B5EF4-FFF2-40B4-BE49-F238E27FC236}">
                  <a16:creationId xmlns:a16="http://schemas.microsoft.com/office/drawing/2014/main" id="{81A26DAE-C8F2-1672-570C-765855D17E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849" y="4355379"/>
              <a:ext cx="1553118" cy="1584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54B66FB9-93DA-CA74-C71F-2C44709F7B0D}"/>
              </a:ext>
            </a:extLst>
          </p:cNvPr>
          <p:cNvGrpSpPr/>
          <p:nvPr/>
        </p:nvGrpSpPr>
        <p:grpSpPr>
          <a:xfrm>
            <a:off x="368043" y="4925326"/>
            <a:ext cx="3796844" cy="1468458"/>
            <a:chOff x="368043" y="4925326"/>
            <a:chExt cx="3796844" cy="1468458"/>
          </a:xfrm>
        </p:grpSpPr>
        <p:pic>
          <p:nvPicPr>
            <p:cNvPr id="27" name="Picture 15">
              <a:extLst>
                <a:ext uri="{FF2B5EF4-FFF2-40B4-BE49-F238E27FC236}">
                  <a16:creationId xmlns:a16="http://schemas.microsoft.com/office/drawing/2014/main" id="{D2132267-2C4D-0E8E-9A06-767240430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043" y="4925326"/>
              <a:ext cx="1859813" cy="1415835"/>
            </a:xfrm>
            <a:prstGeom prst="rect">
              <a:avLst/>
            </a:prstGeom>
          </p:spPr>
        </p:pic>
        <p:pic>
          <p:nvPicPr>
            <p:cNvPr id="28" name="Picture 21" descr="A group of people sitting at desks with laptops&#10;&#10;Description automatically generated with medium confidence">
              <a:extLst>
                <a:ext uri="{FF2B5EF4-FFF2-40B4-BE49-F238E27FC236}">
                  <a16:creationId xmlns:a16="http://schemas.microsoft.com/office/drawing/2014/main" id="{E0254179-AEEE-342A-D401-831DB311A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55804" y="4961972"/>
              <a:ext cx="1909083" cy="1431812"/>
            </a:xfrm>
            <a:prstGeom prst="rect">
              <a:avLst/>
            </a:prstGeom>
          </p:spPr>
        </p:pic>
      </p:grp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D3ABDB4-9FA6-6B36-EA06-AAFF640C1C3F}"/>
              </a:ext>
            </a:extLst>
          </p:cNvPr>
          <p:cNvSpPr txBox="1"/>
          <p:nvPr/>
        </p:nvSpPr>
        <p:spPr>
          <a:xfrm>
            <a:off x="352682" y="6077044"/>
            <a:ext cx="5217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 to training for data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analysis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&amp; models </a:t>
            </a:r>
          </a:p>
        </p:txBody>
      </p:sp>
      <p:sp>
        <p:nvSpPr>
          <p:cNvPr id="31" name="Google Shape;246;p5">
            <a:extLst>
              <a:ext uri="{FF2B5EF4-FFF2-40B4-BE49-F238E27FC236}">
                <a16:creationId xmlns:a16="http://schemas.microsoft.com/office/drawing/2014/main" id="{4B75B362-243A-BCDD-E77C-1C35D5632B8E}"/>
              </a:ext>
            </a:extLst>
          </p:cNvPr>
          <p:cNvSpPr txBox="1"/>
          <p:nvPr/>
        </p:nvSpPr>
        <p:spPr>
          <a:xfrm>
            <a:off x="3009664" y="398279"/>
            <a:ext cx="572567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AHEAD2020 Activities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0B7386B4-5876-727A-9FFE-19EC3C6FB2D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991" y="1649095"/>
            <a:ext cx="1896314" cy="2085945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218A685-D9DA-C033-00E4-CBC9F57F03AE}"/>
              </a:ext>
            </a:extLst>
          </p:cNvPr>
          <p:cNvSpPr txBox="1"/>
          <p:nvPr/>
        </p:nvSpPr>
        <p:spPr>
          <a:xfrm>
            <a:off x="4940013" y="131355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dirty="0">
                <a:solidFill>
                  <a:srgbClr val="002060"/>
                </a:solidFill>
                <a:latin typeface="Arial"/>
              </a:rPr>
              <a:t>Innovation</a:t>
            </a: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D881C09-6C50-7E4D-1B43-8955138F8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321" y="4342044"/>
            <a:ext cx="1611779" cy="208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8AC46B9-1604-D650-0849-46803631A360}"/>
              </a:ext>
            </a:extLst>
          </p:cNvPr>
          <p:cNvSpPr txBox="1"/>
          <p:nvPr/>
        </p:nvSpPr>
        <p:spPr>
          <a:xfrm>
            <a:off x="3210050" y="4009549"/>
            <a:ext cx="2730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Advanced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analysis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tools </a:t>
            </a:r>
          </a:p>
        </p:txBody>
      </p:sp>
    </p:spTree>
    <p:extLst>
      <p:ext uri="{BB962C8B-B14F-4D97-AF65-F5344CB8AC3E}">
        <p14:creationId xmlns:p14="http://schemas.microsoft.com/office/powerpoint/2010/main" val="3815736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187E815-45DD-D144-842D-FEA21A5425F4}"/>
              </a:ext>
            </a:extLst>
          </p:cNvPr>
          <p:cNvSpPr txBox="1"/>
          <p:nvPr/>
        </p:nvSpPr>
        <p:spPr>
          <a:xfrm>
            <a:off x="436894" y="1357106"/>
            <a:ext cx="7160083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>
                <a:solidFill>
                  <a:schemeClr val="tx1"/>
                </a:solidFill>
              </a:rPr>
              <a:t>Networking activities in AHEAD deal with the following broad categories: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AHEAD2020 Visitor Program</a:t>
            </a:r>
          </a:p>
          <a:p>
            <a:pPr>
              <a:spcAft>
                <a:spcPts val="600"/>
              </a:spcAft>
            </a:pP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Supporting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visits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institutes/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laboratories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located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European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or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associated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countries, in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order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foster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new or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strengthen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existing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collaborations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 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~40 visitor weeks/year are being granted</a:t>
            </a:r>
            <a:endParaRPr lang="en-US" sz="2000" b="1" dirty="0">
              <a:solidFill>
                <a:schemeClr val="tx1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tx1"/>
                </a:solidFill>
              </a:rPr>
              <a:t>Organisation</a:t>
            </a:r>
            <a:r>
              <a:rPr lang="en-US" sz="2000" b="1" dirty="0">
                <a:solidFill>
                  <a:schemeClr val="tx1"/>
                </a:solidFill>
              </a:rPr>
              <a:t> of meetings and schools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</a:rPr>
              <a:t>Topical meetings, broad community studies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99047C1-DBD2-3A4C-87C2-E69DB8599801}"/>
              </a:ext>
            </a:extLst>
          </p:cNvPr>
          <p:cNvSpPr txBox="1"/>
          <p:nvPr/>
        </p:nvSpPr>
        <p:spPr>
          <a:xfrm>
            <a:off x="436894" y="4620355"/>
            <a:ext cx="44336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600" dirty="0">
                <a:solidFill>
                  <a:schemeClr val="tx1"/>
                </a:solidFill>
              </a:rPr>
              <a:t>A </a:t>
            </a:r>
            <a:r>
              <a:rPr lang="it-IT" sz="1600" dirty="0" err="1">
                <a:solidFill>
                  <a:schemeClr val="tx1"/>
                </a:solidFill>
              </a:rPr>
              <a:t>targeted</a:t>
            </a:r>
            <a:r>
              <a:rPr lang="it-IT" sz="1600" dirty="0">
                <a:solidFill>
                  <a:schemeClr val="tx1"/>
                </a:solidFill>
              </a:rPr>
              <a:t> activity is </a:t>
            </a:r>
            <a:r>
              <a:rPr lang="it-IT" sz="1600" dirty="0" err="1">
                <a:solidFill>
                  <a:schemeClr val="tx1"/>
                </a:solidFill>
              </a:rPr>
              <a:t>concerning</a:t>
            </a:r>
            <a:r>
              <a:rPr lang="it-IT" sz="1600" dirty="0">
                <a:solidFill>
                  <a:schemeClr val="tx1"/>
                </a:solidFill>
              </a:rPr>
              <a:t> the </a:t>
            </a:r>
            <a:r>
              <a:rPr lang="it-IT" sz="1600" b="1" dirty="0">
                <a:solidFill>
                  <a:schemeClr val="tx1"/>
                </a:solidFill>
              </a:rPr>
              <a:t>Networking activities for the </a:t>
            </a:r>
            <a:r>
              <a:rPr lang="it-IT" sz="1600" b="1" dirty="0" err="1">
                <a:solidFill>
                  <a:schemeClr val="tx1"/>
                </a:solidFill>
              </a:rPr>
              <a:t>synergies</a:t>
            </a:r>
            <a:r>
              <a:rPr lang="it-IT" sz="1600" b="1" dirty="0">
                <a:solidFill>
                  <a:schemeClr val="tx1"/>
                </a:solidFill>
              </a:rPr>
              <a:t> </a:t>
            </a:r>
            <a:r>
              <a:rPr lang="it-IT" sz="1600" b="1" dirty="0" err="1">
                <a:solidFill>
                  <a:schemeClr val="tx1"/>
                </a:solidFill>
              </a:rPr>
              <a:t>between</a:t>
            </a:r>
            <a:r>
              <a:rPr lang="it-IT" sz="1600" b="1" dirty="0">
                <a:solidFill>
                  <a:schemeClr val="tx1"/>
                </a:solidFill>
              </a:rPr>
              <a:t> the </a:t>
            </a:r>
            <a:r>
              <a:rPr lang="it-IT" sz="1600" b="1" dirty="0" err="1">
                <a:solidFill>
                  <a:schemeClr val="tx1"/>
                </a:solidFill>
              </a:rPr>
              <a:t>Gravitational</a:t>
            </a:r>
            <a:r>
              <a:rPr lang="it-IT" sz="1600" b="1" dirty="0">
                <a:solidFill>
                  <a:schemeClr val="tx1"/>
                </a:solidFill>
              </a:rPr>
              <a:t> </a:t>
            </a:r>
            <a:r>
              <a:rPr lang="it-IT" sz="1600" b="1" dirty="0" err="1">
                <a:solidFill>
                  <a:schemeClr val="tx1"/>
                </a:solidFill>
              </a:rPr>
              <a:t>Wave</a:t>
            </a:r>
            <a:r>
              <a:rPr lang="it-IT" sz="1600" b="1" dirty="0">
                <a:solidFill>
                  <a:schemeClr val="tx1"/>
                </a:solidFill>
              </a:rPr>
              <a:t> and High Energy </a:t>
            </a:r>
            <a:r>
              <a:rPr lang="it-IT" sz="1600" b="1" dirty="0" err="1">
                <a:solidFill>
                  <a:schemeClr val="tx1"/>
                </a:solidFill>
              </a:rPr>
              <a:t>Astrophysics</a:t>
            </a:r>
            <a:r>
              <a:rPr lang="it-IT" sz="1600" b="1" dirty="0">
                <a:solidFill>
                  <a:schemeClr val="tx1"/>
                </a:solidFill>
              </a:rPr>
              <a:t> community</a:t>
            </a:r>
            <a:r>
              <a:rPr lang="it-IT" sz="16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2A5AEE5-97D6-9844-A598-C684CC319F68}"/>
              </a:ext>
            </a:extLst>
          </p:cNvPr>
          <p:cNvSpPr txBox="1"/>
          <p:nvPr/>
        </p:nvSpPr>
        <p:spPr>
          <a:xfrm>
            <a:off x="3857245" y="336938"/>
            <a:ext cx="4477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39" hangingPunct="0"/>
            <a:r>
              <a:rPr lang="it-IT" sz="3600" kern="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Networking activities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15126A8-9DA3-E14C-8698-A72B6E9D0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FC80-83A6-F543-922A-D5376DD2D7E6}" type="slidenum">
              <a:rPr lang="it-IT" smtClean="0"/>
              <a:t>11</a:t>
            </a:fld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B70EA59-7F18-F42B-C9B6-AF2800A83B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3029" y="1592338"/>
            <a:ext cx="2822077" cy="152888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44B8F7F-42B1-9C6B-42A1-E0EFB304CCF8}"/>
              </a:ext>
            </a:extLst>
          </p:cNvPr>
          <p:cNvSpPr txBox="1"/>
          <p:nvPr/>
        </p:nvSpPr>
        <p:spPr>
          <a:xfrm>
            <a:off x="4632698" y="3121223"/>
            <a:ext cx="2294218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WP2, talk by J.M. </a:t>
            </a:r>
            <a:r>
              <a:rPr lang="it-IT" dirty="0" err="1"/>
              <a:t>Torrejon</a:t>
            </a:r>
            <a:endParaRPr lang="it-IT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B72F8EB-1872-9E77-19A9-C59637F29843}"/>
              </a:ext>
            </a:extLst>
          </p:cNvPr>
          <p:cNvSpPr txBox="1"/>
          <p:nvPr/>
        </p:nvSpPr>
        <p:spPr>
          <a:xfrm>
            <a:off x="515467" y="5718315"/>
            <a:ext cx="2255746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WP3, talk by </a:t>
            </a:r>
            <a:r>
              <a:rPr lang="it-IT" dirty="0" err="1"/>
              <a:t>F.Spagnuolo</a:t>
            </a:r>
            <a:endParaRPr lang="it-IT" dirty="0"/>
          </a:p>
        </p:txBody>
      </p:sp>
      <p:pic>
        <p:nvPicPr>
          <p:cNvPr id="18" name="Picture 2" descr="Artististieke impressie van de Einstein Telescope. Credit: Nikhef / Marco Kraan">
            <a:extLst>
              <a:ext uri="{FF2B5EF4-FFF2-40B4-BE49-F238E27FC236}">
                <a16:creationId xmlns:a16="http://schemas.microsoft.com/office/drawing/2014/main" id="{DFA01553-9F3A-9C80-3583-42D10E91C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9475" y="4611975"/>
            <a:ext cx="2671325" cy="150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B0351D4D-139B-59A6-0EB2-38D3C9CAF5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0800" y="4604149"/>
            <a:ext cx="2729750" cy="155276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D75D1DC-E54C-D142-3F0B-1376E2EBCF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6502" y="3170226"/>
            <a:ext cx="3738604" cy="140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B3D3582-3F7B-02AD-1F77-B01B566BC340}"/>
              </a:ext>
            </a:extLst>
          </p:cNvPr>
          <p:cNvSpPr txBox="1"/>
          <p:nvPr/>
        </p:nvSpPr>
        <p:spPr>
          <a:xfrm>
            <a:off x="8031627" y="1345532"/>
            <a:ext cx="32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rgbClr val="0070C0"/>
                </a:solidFill>
              </a:rPr>
              <a:t>High-</a:t>
            </a:r>
            <a:r>
              <a:rPr lang="it-IT" sz="1200" dirty="0" err="1">
                <a:solidFill>
                  <a:srgbClr val="0070C0"/>
                </a:solidFill>
              </a:rPr>
              <a:t>Resolution</a:t>
            </a:r>
            <a:r>
              <a:rPr lang="it-IT" sz="1200" dirty="0">
                <a:solidFill>
                  <a:srgbClr val="0070C0"/>
                </a:solidFill>
              </a:rPr>
              <a:t> X-ray </a:t>
            </a:r>
            <a:r>
              <a:rPr lang="it-IT" sz="1200" dirty="0" err="1">
                <a:solidFill>
                  <a:srgbClr val="0070C0"/>
                </a:solidFill>
              </a:rPr>
              <a:t>spectroscopy</a:t>
            </a:r>
            <a:r>
              <a:rPr lang="it-IT" sz="1200" dirty="0">
                <a:solidFill>
                  <a:srgbClr val="0070C0"/>
                </a:solidFill>
              </a:rPr>
              <a:t> School, </a:t>
            </a:r>
          </a:p>
          <a:p>
            <a:r>
              <a:rPr lang="it-IT" sz="1200" dirty="0" err="1">
                <a:solidFill>
                  <a:srgbClr val="0070C0"/>
                </a:solidFill>
              </a:rPr>
              <a:t>May</a:t>
            </a:r>
            <a:r>
              <a:rPr lang="it-IT" sz="1200" dirty="0">
                <a:solidFill>
                  <a:srgbClr val="0070C0"/>
                </a:solidFill>
              </a:rPr>
              <a:t> 2023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8EBF512B-816E-56EF-5226-0E63D28D1876}"/>
              </a:ext>
            </a:extLst>
          </p:cNvPr>
          <p:cNvSpPr txBox="1"/>
          <p:nvPr/>
        </p:nvSpPr>
        <p:spPr>
          <a:xfrm>
            <a:off x="7214736" y="2922283"/>
            <a:ext cx="1633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solidFill>
                  <a:srgbClr val="0070C0"/>
                </a:solidFill>
              </a:rPr>
              <a:t>HE Cross-</a:t>
            </a:r>
            <a:r>
              <a:rPr lang="it-IT" sz="1200" dirty="0" err="1">
                <a:solidFill>
                  <a:srgbClr val="0070C0"/>
                </a:solidFill>
              </a:rPr>
              <a:t>calibration</a:t>
            </a:r>
            <a:r>
              <a:rPr lang="it-IT" sz="1200" dirty="0">
                <a:solidFill>
                  <a:srgbClr val="0070C0"/>
                </a:solidFill>
              </a:rPr>
              <a:t> </a:t>
            </a:r>
          </a:p>
          <a:p>
            <a:r>
              <a:rPr lang="it-IT" sz="1200" dirty="0">
                <a:solidFill>
                  <a:srgbClr val="0070C0"/>
                </a:solidFill>
              </a:rPr>
              <a:t>Meeting, </a:t>
            </a:r>
          </a:p>
          <a:p>
            <a:r>
              <a:rPr lang="it-IT" sz="1200" dirty="0">
                <a:solidFill>
                  <a:srgbClr val="0070C0"/>
                </a:solidFill>
              </a:rPr>
              <a:t>April 2023 </a:t>
            </a:r>
          </a:p>
        </p:txBody>
      </p:sp>
      <p:sp>
        <p:nvSpPr>
          <p:cNvPr id="3" name="Google Shape;209;p2">
            <a:extLst>
              <a:ext uri="{FF2B5EF4-FFF2-40B4-BE49-F238E27FC236}">
                <a16:creationId xmlns:a16="http://schemas.microsoft.com/office/drawing/2014/main" id="{06600E25-FC10-D41C-46AF-1F45CF0C2EDD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1499441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410DA-A32A-26A1-0892-16B8609AA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2C7E9F4-FBF7-57CB-9CE8-7764B3A63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417" y="1322261"/>
            <a:ext cx="7881805" cy="1241720"/>
          </a:xfrm>
        </p:spPr>
        <p:txBody>
          <a:bodyPr>
            <a:normAutofit/>
          </a:bodyPr>
          <a:lstStyle/>
          <a:p>
            <a:pPr marL="8801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it-IT" sz="2000" b="0" i="0" u="none" strike="noStrike" cap="none" dirty="0" err="1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Communication</a:t>
            </a:r>
            <a:r>
              <a:rPr lang="it-IT" sz="2000" b="0" i="0" u="none" strike="noStrike" cap="none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b="0" i="0" u="none" strike="noStrike" cap="none" dirty="0" err="1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towards</a:t>
            </a:r>
            <a:r>
              <a:rPr lang="it-IT" sz="2000" b="0" i="0" u="none" strike="noStrike" cap="none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 general public, </a:t>
            </a:r>
            <a:r>
              <a:rPr lang="it-IT" sz="2000" b="0" i="0" u="none" strike="noStrike" cap="none" dirty="0" err="1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students</a:t>
            </a:r>
            <a:r>
              <a:rPr lang="it-IT" sz="2000" b="0" i="0" u="none" strike="noStrike" cap="none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>
                <a:solidFill>
                  <a:srgbClr val="0043FA"/>
                </a:solidFill>
                <a:latin typeface="+mj-lt"/>
              </a:rPr>
              <a:t>&amp; </a:t>
            </a:r>
            <a:r>
              <a:rPr lang="it-IT" sz="2000" b="0" i="0" u="none" strike="noStrike" cap="none" dirty="0" err="1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professionals</a:t>
            </a:r>
            <a:endParaRPr lang="it-IT" sz="2000" b="0" i="0" u="none" strike="noStrike" cap="none" dirty="0">
              <a:solidFill>
                <a:srgbClr val="0043FA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800" b="1" dirty="0">
                <a:solidFill>
                  <a:schemeClr val="tx1"/>
                </a:solidFill>
                <a:latin typeface="+mj-lt"/>
              </a:rPr>
              <a:t>S</a:t>
            </a:r>
            <a:r>
              <a:rPr lang="it-IT" sz="1800" b="1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ocial media </a:t>
            </a:r>
            <a:r>
              <a:rPr lang="it-IT" sz="1800" b="0" i="0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channels</a:t>
            </a:r>
            <a:r>
              <a:rPr lang="it-IT" sz="1800" b="0" i="0" u="none" strike="noStrike" cap="none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(e.g. </a:t>
            </a:r>
            <a:r>
              <a:rPr lang="it-IT" sz="1800" b="0" i="1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facebook</a:t>
            </a:r>
            <a:r>
              <a:rPr lang="it-IT" sz="1800" b="0" i="1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b="0" i="1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twitter</a:t>
            </a:r>
            <a:r>
              <a:rPr lang="it-IT" sz="1800" b="0" i="1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b="0" i="1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youtube</a:t>
            </a:r>
            <a:r>
              <a:rPr lang="it-IT" sz="18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)</a:t>
            </a:r>
            <a:r>
              <a:rPr lang="it-IT" sz="1800" b="0" i="0" u="none" strike="noStrike" cap="none" dirty="0">
                <a:solidFill>
                  <a:schemeClr val="tx1"/>
                </a:solidFill>
                <a:latin typeface="+mj-lt"/>
              </a:rPr>
              <a:t> plus </a:t>
            </a:r>
            <a:r>
              <a:rPr lang="it-IT" sz="1800" b="0" i="0" u="none" strike="noStrike" cap="none" dirty="0" err="1">
                <a:solidFill>
                  <a:schemeClr val="tx1"/>
                </a:solidFill>
                <a:latin typeface="+mj-lt"/>
              </a:rPr>
              <a:t>astrophysics</a:t>
            </a:r>
            <a:r>
              <a:rPr lang="it-IT" sz="1800" b="0" i="0" u="none" strike="noStrike" cap="none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1800" b="0" i="0" u="none" strike="noStrike" cap="none" dirty="0" err="1">
                <a:solidFill>
                  <a:schemeClr val="tx1"/>
                </a:solidFill>
                <a:latin typeface="+mj-lt"/>
              </a:rPr>
              <a:t>related</a:t>
            </a:r>
            <a:r>
              <a:rPr lang="it-IT" sz="1800" b="0" i="0" u="none" strike="noStrike" cap="none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88011" indent="0">
              <a:spcBef>
                <a:spcPts val="600"/>
              </a:spcBef>
              <a:spcAft>
                <a:spcPts val="600"/>
              </a:spcAft>
              <a:buNone/>
            </a:pPr>
            <a:endParaRPr lang="it-IT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04BCEF7-C81C-6AF4-6600-5A2DBE33F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52881" y="6486709"/>
            <a:ext cx="230832" cy="241092"/>
          </a:xfrm>
        </p:spPr>
        <p:txBody>
          <a:bodyPr/>
          <a:lstStyle/>
          <a:p>
            <a:fld id="{5E8E08C0-29F9-4FAD-9E0C-6A2682FF01AE}" type="slidenum">
              <a:rPr lang="it-IT" smtClean="0"/>
              <a:t>12</a:t>
            </a:fld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37085A4-33D5-254D-C575-4644C825ABA7}"/>
              </a:ext>
            </a:extLst>
          </p:cNvPr>
          <p:cNvSpPr txBox="1"/>
          <p:nvPr/>
        </p:nvSpPr>
        <p:spPr>
          <a:xfrm>
            <a:off x="2075510" y="336938"/>
            <a:ext cx="80409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39" hangingPunct="0"/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Public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Outreach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Communication</a:t>
            </a:r>
            <a:endParaRPr lang="it-IT" sz="3600" kern="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3A44436-7AEF-7A34-247E-0234D4010CF9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B88CC33-92A3-16B7-C213-35CB23CCC6C6}"/>
              </a:ext>
            </a:extLst>
          </p:cNvPr>
          <p:cNvSpPr txBox="1"/>
          <p:nvPr/>
        </p:nvSpPr>
        <p:spPr>
          <a:xfrm>
            <a:off x="512440" y="2334880"/>
            <a:ext cx="7833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e.g. </a:t>
            </a:r>
            <a:r>
              <a:rPr lang="it-IT" sz="1600" b="0" i="0" u="none" strike="noStrike" cap="none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Facebook </a:t>
            </a:r>
            <a:r>
              <a:rPr lang="it-IT" sz="1600" b="0" i="0" u="none" strike="noStrike" cap="none" dirty="0" err="1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has</a:t>
            </a:r>
            <a:r>
              <a:rPr lang="it-IT" sz="1600" dirty="0">
                <a:solidFill>
                  <a:srgbClr val="0043FA"/>
                </a:solidFill>
                <a:latin typeface="+mj-lt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1000s of new followers, 2-4 post per week, </a:t>
            </a:r>
            <a:r>
              <a:rPr lang="it-IT" sz="1600" b="0" i="0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each</a:t>
            </a: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600" b="0" i="0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about</a:t>
            </a: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 10,000 </a:t>
            </a:r>
            <a:r>
              <a:rPr lang="it-IT" sz="1600" b="0" i="0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reach</a:t>
            </a: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 per </a:t>
            </a:r>
            <a:r>
              <a:rPr lang="it-IT" sz="1600" b="0" i="0" u="none" strike="noStrike" cap="none" dirty="0" err="1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month</a:t>
            </a:r>
            <a:r>
              <a:rPr lang="it-IT" sz="1600" b="0" i="0" u="none" strike="noStrike" cap="none" dirty="0">
                <a:solidFill>
                  <a:schemeClr val="tx1"/>
                </a:solidFill>
                <a:latin typeface="+mj-lt"/>
                <a:ea typeface="Helvetica Neue"/>
                <a:cs typeface="Helvetica Neue"/>
                <a:sym typeface="Helvetica Neue"/>
              </a:rPr>
              <a:t>)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CAB3C06B-E9F7-2506-3B78-E1EA3BE70625}"/>
              </a:ext>
            </a:extLst>
          </p:cNvPr>
          <p:cNvSpPr txBox="1">
            <a:spLocks/>
          </p:cNvSpPr>
          <p:nvPr/>
        </p:nvSpPr>
        <p:spPr>
          <a:xfrm>
            <a:off x="512440" y="2896811"/>
            <a:ext cx="7594217" cy="13744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304792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585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914377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219170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1523962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828754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133547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2438339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743131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Researcher’s nights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and other initiatives, also including 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STEM, Science and Art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, etc.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The 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EGO </a:t>
            </a:r>
            <a:r>
              <a:rPr lang="en-US" sz="1800" b="1" dirty="0" err="1">
                <a:solidFill>
                  <a:schemeClr val="tx1"/>
                </a:solidFill>
                <a:latin typeface="+mj-lt"/>
              </a:rPr>
              <a:t>multimessenger</a:t>
            </a:r>
            <a:r>
              <a:rPr lang="en-US" sz="1800" b="1" dirty="0">
                <a:solidFill>
                  <a:schemeClr val="tx1"/>
                </a:solidFill>
                <a:latin typeface="+mj-lt"/>
              </a:rPr>
              <a:t> Art Room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Educational and multi-media products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Summer schools, Tutorials and 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    classroom activities and experiments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And much more…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371EDDCB-7026-A48F-00F3-CEDF4594022A}"/>
              </a:ext>
            </a:extLst>
          </p:cNvPr>
          <p:cNvSpPr txBox="1">
            <a:spLocks/>
          </p:cNvSpPr>
          <p:nvPr/>
        </p:nvSpPr>
        <p:spPr>
          <a:xfrm>
            <a:off x="512439" y="4907956"/>
            <a:ext cx="6975755" cy="13744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Autofit/>
          </a:bodyPr>
          <a:lstStyle>
            <a:lvl1pPr marL="304792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609585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914377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1219170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1523962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1828754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133547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2438339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2743131" marR="0" indent="-304792" algn="l" defTabSz="1219139" rtl="0" latinLnBrk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91440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</a:t>
            </a:r>
            <a:r>
              <a: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srgbClr val="0043F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AHEAD2020 video for planetaria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 that won two international prizes, is regularly  watched reaching ~10 million individuals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5D38B45-5795-FA60-C347-B83B1BB34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727" y="4194177"/>
            <a:ext cx="4014965" cy="267370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D0F3569-6DD4-95A9-5168-9CF28F241A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727" y="1520476"/>
            <a:ext cx="4003661" cy="2673701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A027AB-3672-82C7-9909-AB73A65A4121}"/>
              </a:ext>
            </a:extLst>
          </p:cNvPr>
          <p:cNvSpPr txBox="1"/>
          <p:nvPr/>
        </p:nvSpPr>
        <p:spPr>
          <a:xfrm>
            <a:off x="1741792" y="6420024"/>
            <a:ext cx="2129109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WP4, talk by </a:t>
            </a:r>
            <a:r>
              <a:rPr lang="it-IT" dirty="0" err="1"/>
              <a:t>E.Pouliasis</a:t>
            </a:r>
            <a:endParaRPr lang="it-IT" dirty="0"/>
          </a:p>
        </p:txBody>
      </p:sp>
      <p:sp>
        <p:nvSpPr>
          <p:cNvPr id="10" name="Google Shape;209;p2">
            <a:extLst>
              <a:ext uri="{FF2B5EF4-FFF2-40B4-BE49-F238E27FC236}">
                <a16:creationId xmlns:a16="http://schemas.microsoft.com/office/drawing/2014/main" id="{39D6D00D-B8AB-515A-C1FE-D7CADFECD8C6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2763680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2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13</a:t>
            </a:fld>
            <a:endParaRPr/>
          </a:p>
        </p:txBody>
      </p:sp>
      <p:sp>
        <p:nvSpPr>
          <p:cNvPr id="323" name="Google Shape;323;p12"/>
          <p:cNvSpPr txBox="1"/>
          <p:nvPr/>
        </p:nvSpPr>
        <p:spPr>
          <a:xfrm>
            <a:off x="494582" y="1528866"/>
            <a:ext cx="6559362" cy="4693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 AHEAD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experience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have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built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TNA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offer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covers a range of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possible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applications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needs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includes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  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big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thermal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vacuum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chamber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(FOCAL2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CSL),  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shakers (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CSL and COSINE), 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facility for testing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thin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filters (BBOTOC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CSL), 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system of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beam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lines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Electra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Synchrotron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covering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ample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range of energies (BABE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IOM-CNR), 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general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purpose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beam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-lines  for X-rays and gamma-rays (LARIX and XACT,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respectively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soft X-ray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beam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line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specialized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testing Silicon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Pore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X-ray 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optics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</a:t>
            </a:r>
            <a:r>
              <a:rPr lang="it-IT" sz="2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BeaTRiX</a:t>
            </a:r>
            <a:r>
              <a:rPr lang="it-IT" sz="2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</a:t>
            </a:r>
            <a:endParaRPr dirty="0"/>
          </a:p>
        </p:txBody>
      </p:sp>
      <p:sp>
        <p:nvSpPr>
          <p:cNvPr id="324" name="Google Shape;324;p12"/>
          <p:cNvSpPr txBox="1"/>
          <p:nvPr/>
        </p:nvSpPr>
        <p:spPr>
          <a:xfrm>
            <a:off x="2175935" y="635541"/>
            <a:ext cx="780832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Offered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experimental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 (TA1)</a:t>
            </a:r>
            <a:endParaRPr sz="360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26" name="Google Shape;326;p12"/>
          <p:cNvGrpSpPr/>
          <p:nvPr/>
        </p:nvGrpSpPr>
        <p:grpSpPr>
          <a:xfrm>
            <a:off x="7257144" y="1504270"/>
            <a:ext cx="4610180" cy="4495791"/>
            <a:chOff x="321730" y="104019"/>
            <a:chExt cx="5674897" cy="5979074"/>
          </a:xfrm>
        </p:grpSpPr>
        <p:pic>
          <p:nvPicPr>
            <p:cNvPr id="327" name="Google Shape;327;p12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"/>
            <a:stretch/>
          </p:blipFill>
          <p:spPr>
            <a:xfrm>
              <a:off x="321730" y="104019"/>
              <a:ext cx="5674897" cy="30174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12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" b="-3"/>
            <a:stretch/>
          </p:blipFill>
          <p:spPr>
            <a:xfrm>
              <a:off x="321730" y="3293139"/>
              <a:ext cx="5674897" cy="27899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2DD22C-A7C7-C10B-BB27-416828D62E08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46967FD-907B-8C59-42EF-CDE5581C3F5E}"/>
              </a:ext>
            </a:extLst>
          </p:cNvPr>
          <p:cNvSpPr txBox="1"/>
          <p:nvPr/>
        </p:nvSpPr>
        <p:spPr>
          <a:xfrm>
            <a:off x="629684" y="6148788"/>
            <a:ext cx="2108269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WP5, talk by </a:t>
            </a:r>
            <a:r>
              <a:rPr lang="it-IT" dirty="0" err="1"/>
              <a:t>S.Sciortino</a:t>
            </a:r>
            <a:endParaRPr lang="it-IT" dirty="0"/>
          </a:p>
        </p:txBody>
      </p:sp>
      <p:sp>
        <p:nvSpPr>
          <p:cNvPr id="5" name="Google Shape;209;p2">
            <a:extLst>
              <a:ext uri="{FF2B5EF4-FFF2-40B4-BE49-F238E27FC236}">
                <a16:creationId xmlns:a16="http://schemas.microsoft.com/office/drawing/2014/main" id="{76FD43C0-482B-8FAC-2BF2-EE98C7ED7672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solidFill>
                  <a:srgbClr val="3366FF"/>
                </a:solidFill>
              </a:rPr>
              <a:t>ahead.iaps.inaf.it</a:t>
            </a:r>
            <a:r>
              <a:rPr lang="it-IT" dirty="0">
                <a:solidFill>
                  <a:srgbClr val="3366FF"/>
                </a:solidFill>
              </a:rPr>
              <a:t>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187E815-45DD-D144-842D-FEA21A5425F4}"/>
              </a:ext>
            </a:extLst>
          </p:cNvPr>
          <p:cNvSpPr txBox="1"/>
          <p:nvPr/>
        </p:nvSpPr>
        <p:spPr>
          <a:xfrm>
            <a:off x="644114" y="1491540"/>
            <a:ext cx="11388405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The AHEAD2020 TNA program offered transnational visits to a pre-defined set of European institute dealing with data analysis and computational astrophysics. The main goals are: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3FA"/>
                </a:solidFill>
              </a:rPr>
              <a:t>improving the data analysis techniques and </a:t>
            </a:r>
            <a:r>
              <a:rPr lang="en-US" sz="2000" dirty="0" err="1">
                <a:solidFill>
                  <a:srgbClr val="0043FA"/>
                </a:solidFill>
              </a:rPr>
              <a:t>optimise</a:t>
            </a:r>
            <a:r>
              <a:rPr lang="en-US" sz="2000" dirty="0">
                <a:solidFill>
                  <a:srgbClr val="0043FA"/>
                </a:solidFill>
              </a:rPr>
              <a:t> the exploitation</a:t>
            </a:r>
            <a:r>
              <a:rPr lang="en-US" sz="2000" b="1" dirty="0">
                <a:solidFill>
                  <a:srgbClr val="0043FA"/>
                </a:solidFill>
              </a:rPr>
              <a:t> </a:t>
            </a:r>
            <a:r>
              <a:rPr lang="en-US" sz="2000" dirty="0">
                <a:solidFill>
                  <a:srgbClr val="0043FA"/>
                </a:solidFill>
              </a:rPr>
              <a:t>of present observational facilities</a:t>
            </a:r>
            <a:r>
              <a:rPr lang="en-US" sz="2000" dirty="0">
                <a:solidFill>
                  <a:schemeClr val="tx1"/>
                </a:solidFill>
              </a:rPr>
              <a:t> and data sets in Europe.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3FA"/>
                </a:solidFill>
              </a:rPr>
              <a:t>providing expertise and training on data analysis and computational models</a:t>
            </a:r>
            <a:r>
              <a:rPr lang="en-US" sz="2000" dirty="0"/>
              <a:t>, </a:t>
            </a:r>
            <a:r>
              <a:rPr lang="en-US" sz="2000" dirty="0">
                <a:solidFill>
                  <a:schemeClr val="tx1"/>
                </a:solidFill>
              </a:rPr>
              <a:t>mostly for young astronomers paving the way to a new generation of researchers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43FA"/>
                </a:solidFill>
              </a:rPr>
              <a:t>enhancing the theoretical background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of high energy and gravitational wave astrophysics and facilitate application of complex models to users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In this framework, 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TNA </a:t>
            </a:r>
            <a:r>
              <a:rPr lang="en-US" sz="2000" dirty="0" err="1">
                <a:solidFill>
                  <a:schemeClr val="tx2">
                    <a:lumMod val="10000"/>
                  </a:schemeClr>
                </a:solidFill>
              </a:rPr>
              <a:t>centres</a:t>
            </a:r>
            <a:r>
              <a:rPr lang="en-US" sz="2000" dirty="0">
                <a:solidFill>
                  <a:schemeClr val="tx2">
                    <a:lumMod val="10000"/>
                  </a:schemeClr>
                </a:solidFill>
              </a:rPr>
              <a:t> are providing expertise on a number of topics/tools/datasets, enabling “expert” access to the average astronomer over the broadest set of facilities in the MMA and HE context.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The TNA visits are also fully funded, under responsibility of the visited infrastructure.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E8A5695-C747-854D-9AEF-3539BCB96304}"/>
              </a:ext>
            </a:extLst>
          </p:cNvPr>
          <p:cNvSpPr txBox="1"/>
          <p:nvPr/>
        </p:nvSpPr>
        <p:spPr>
          <a:xfrm>
            <a:off x="1687582" y="459962"/>
            <a:ext cx="8816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39" hangingPunct="0"/>
            <a:r>
              <a:rPr lang="it-IT" sz="3600" kern="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AHEAD2020 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Expertise Centres (TA2,TA3)</a:t>
            </a:r>
            <a:r>
              <a:rPr lang="it-IT" sz="3600" kern="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565BEF2-4CA7-6346-BDC6-27DD76F7B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FC80-83A6-F543-922A-D5376DD2D7E6}" type="slidenum">
              <a:rPr lang="it-IT" smtClean="0"/>
              <a:t>14</a:t>
            </a:fld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5280948-CE99-4971-B507-83BCBFB06FE3}"/>
              </a:ext>
            </a:extLst>
          </p:cNvPr>
          <p:cNvSpPr txBox="1"/>
          <p:nvPr/>
        </p:nvSpPr>
        <p:spPr>
          <a:xfrm>
            <a:off x="8343301" y="3238415"/>
            <a:ext cx="1340432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WP6, talk by ?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2D4299E-03A5-F487-398E-C04388F92A58}"/>
              </a:ext>
            </a:extLst>
          </p:cNvPr>
          <p:cNvSpPr txBox="1"/>
          <p:nvPr/>
        </p:nvSpPr>
        <p:spPr>
          <a:xfrm>
            <a:off x="6585641" y="3931439"/>
            <a:ext cx="2016899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WP7, talk by </a:t>
            </a:r>
            <a:r>
              <a:rPr lang="it-IT" dirty="0" err="1"/>
              <a:t>M.Audard</a:t>
            </a:r>
            <a:endParaRPr lang="it-IT" dirty="0"/>
          </a:p>
        </p:txBody>
      </p:sp>
      <p:sp>
        <p:nvSpPr>
          <p:cNvPr id="6" name="Google Shape;209;p2">
            <a:extLst>
              <a:ext uri="{FF2B5EF4-FFF2-40B4-BE49-F238E27FC236}">
                <a16:creationId xmlns:a16="http://schemas.microsoft.com/office/drawing/2014/main" id="{05A2E43D-1FD3-D5F8-C4D2-300FB995E481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53698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0BD59CDF-F460-338A-33D0-DF93AE34E42B}"/>
              </a:ext>
            </a:extLst>
          </p:cNvPr>
          <p:cNvSpPr txBox="1"/>
          <p:nvPr/>
        </p:nvSpPr>
        <p:spPr>
          <a:xfrm>
            <a:off x="1081760" y="1570466"/>
            <a:ext cx="10272040" cy="44730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marR="0" indent="-34290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Estimate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based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on the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approved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n.of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weeks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gives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:</a:t>
            </a:r>
          </a:p>
          <a:p>
            <a:pPr marR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                TA1, Access to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Experimental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Facilities 	~100%</a:t>
            </a:r>
          </a:p>
          <a:p>
            <a:pPr marR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                TA2, Access to Data Analysis               	~ 72-78%</a:t>
            </a:r>
          </a:p>
          <a:p>
            <a:pPr marR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                TA3, Access to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Computational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Astrophysics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~ 73%</a:t>
            </a:r>
          </a:p>
          <a:p>
            <a:pPr marR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     of the 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allocated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(post-</a:t>
            </a:r>
            <a:r>
              <a:rPr lang="it-IT" sz="2400" dirty="0" err="1">
                <a:solidFill>
                  <a:srgbClr val="5E5E5E"/>
                </a:solidFill>
                <a:sym typeface="Helvetica Neue"/>
              </a:rPr>
              <a:t>amendment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) access time.</a:t>
            </a:r>
          </a:p>
          <a:p>
            <a:pPr marR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</a:pPr>
            <a:r>
              <a:rPr lang="it-IT" sz="2400" dirty="0">
                <a:solidFill>
                  <a:srgbClr val="5E5E5E"/>
                </a:solidFill>
                <a:sym typeface="Helvetica Neue"/>
              </a:rPr>
              <a:t>	              </a:t>
            </a:r>
            <a:r>
              <a:rPr lang="it-IT" sz="2400" b="1" dirty="0">
                <a:solidFill>
                  <a:srgbClr val="0043FA"/>
                </a:solidFill>
                <a:sym typeface="Helvetica Neue"/>
              </a:rPr>
              <a:t>Overall ~ 80%</a:t>
            </a:r>
            <a:endParaRPr lang="it-IT" sz="2400" dirty="0">
              <a:solidFill>
                <a:srgbClr val="5E5E5E"/>
              </a:solidFill>
              <a:sym typeface="Helvetica Neue"/>
            </a:endParaRPr>
          </a:p>
          <a:p>
            <a:pPr marL="342900" marR="0" indent="-34290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This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fraction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could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not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be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representative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of the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real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spending,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that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depends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on group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compositions</a:t>
            </a:r>
            <a:r>
              <a:rPr lang="it-IT" sz="2400" dirty="0">
                <a:solidFill>
                  <a:srgbClr val="5E5E5E"/>
                </a:solidFill>
                <a:sym typeface="Helvetica Neue"/>
              </a:rPr>
              <a:t> and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local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conditions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of the facilities, like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administrative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constraints</a:t>
            </a: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, etc.</a:t>
            </a:r>
            <a:endParaRPr lang="it-IT" sz="2400" dirty="0">
              <a:solidFill>
                <a:srgbClr val="5E5E5E"/>
              </a:solidFill>
              <a:sym typeface="Helvetica Neue"/>
            </a:endParaRPr>
          </a:p>
          <a:p>
            <a:pPr marR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it-IT" sz="2400" dirty="0">
              <a:solidFill>
                <a:srgbClr val="5E5E5E"/>
              </a:solidFill>
              <a:latin typeface="+mn-lt"/>
              <a:ea typeface="+mn-ea"/>
              <a:cs typeface="+mn-cs"/>
              <a:sym typeface="Helvetica Neue"/>
            </a:endParaRPr>
          </a:p>
          <a:p>
            <a:pPr marR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it-IT" sz="2400" b="1" i="0" u="none" strike="noStrike" cap="none" spc="0" normalizeH="0" baseline="0" dirty="0">
                <a:ln>
                  <a:noFill/>
                </a:ln>
                <a:solidFill>
                  <a:srgbClr val="0043FA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Estimate: ~70-75 weeks </a:t>
            </a:r>
            <a:r>
              <a:rPr kumimoji="0" lang="it-IT" sz="2400" b="1" i="0" u="none" strike="noStrike" cap="none" spc="0" normalizeH="0" baseline="0" dirty="0" err="1">
                <a:ln>
                  <a:noFill/>
                </a:ln>
                <a:solidFill>
                  <a:srgbClr val="0043FA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delivered</a:t>
            </a:r>
            <a:r>
              <a:rPr kumimoji="0" lang="it-IT" sz="2400" b="1" i="0" u="none" strike="noStrike" cap="none" spc="0" normalizeH="0" baseline="0" dirty="0">
                <a:ln>
                  <a:noFill/>
                </a:ln>
                <a:solidFill>
                  <a:srgbClr val="0043FA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in </a:t>
            </a:r>
            <a:r>
              <a:rPr lang="it-IT" sz="2400" b="1" dirty="0">
                <a:solidFill>
                  <a:srgbClr val="0043FA"/>
                </a:solidFill>
                <a:latin typeface="+mn-lt"/>
                <a:ea typeface="+mn-ea"/>
                <a:cs typeface="+mn-cs"/>
                <a:sym typeface="Helvetica Neue"/>
              </a:rPr>
              <a:t>RP3</a:t>
            </a:r>
            <a:endParaRPr kumimoji="0" lang="it-IT" sz="2400" b="1" i="0" u="none" strike="noStrike" cap="none" spc="0" normalizeH="0" baseline="0" dirty="0">
              <a:ln>
                <a:noFill/>
              </a:ln>
              <a:solidFill>
                <a:srgbClr val="0043FA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5EC9C15-DC0C-06E5-B76C-807935B8E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401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3200" b="0" dirty="0"/>
              <a:t>TNA performance</a:t>
            </a:r>
            <a:endParaRPr lang="en-CH" sz="3200" b="0" dirty="0"/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0067DC0B-6C50-7DEB-E7C1-F1563FB0ED69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6982FD2-7577-F94D-EEF8-825ED44AB385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  <p:extLst>
      <p:ext uri="{BB962C8B-B14F-4D97-AF65-F5344CB8AC3E}">
        <p14:creationId xmlns:p14="http://schemas.microsoft.com/office/powerpoint/2010/main" val="416749495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FA7D5-F379-2CDF-4D13-441CB1203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0F8DA3A-F611-C322-D116-C15863018D9D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>
                <a:solidFill>
                  <a:srgbClr val="3366FF"/>
                </a:solidFill>
              </a:rPr>
              <a:t>ahead.iaps.inaf.it</a:t>
            </a:r>
            <a:r>
              <a:rPr lang="it-IT" dirty="0">
                <a:solidFill>
                  <a:srgbClr val="3366FF"/>
                </a:solidFill>
              </a:rPr>
              <a:t>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1A42640-2D92-CEE9-9E3A-1E664FEB3A79}"/>
              </a:ext>
            </a:extLst>
          </p:cNvPr>
          <p:cNvSpPr txBox="1"/>
          <p:nvPr/>
        </p:nvSpPr>
        <p:spPr>
          <a:xfrm>
            <a:off x="644114" y="1491540"/>
            <a:ext cx="11388405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A desktop app, </a:t>
            </a:r>
            <a:r>
              <a:rPr lang="en-US" sz="2000" b="1" i="1" dirty="0">
                <a:solidFill>
                  <a:srgbClr val="0043FA"/>
                </a:solidFill>
              </a:rPr>
              <a:t>GW Data Plotter</a:t>
            </a:r>
            <a:r>
              <a:rPr lang="en-US" sz="2000" dirty="0">
                <a:solidFill>
                  <a:srgbClr val="0043FA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has been developed that can be used to easily download and visualize GW data adding a minimal post-processing.  The app is running on different OS and can be downloaded on </a:t>
            </a:r>
            <a:r>
              <a:rPr lang="en-US" sz="2000" dirty="0" err="1">
                <a:solidFill>
                  <a:schemeClr val="tx1"/>
                </a:solidFill>
              </a:rPr>
              <a:t>Zenodo</a:t>
            </a:r>
            <a:r>
              <a:rPr lang="en-US" sz="2000" dirty="0">
                <a:solidFill>
                  <a:schemeClr val="tx1"/>
                </a:solidFill>
              </a:rPr>
              <a:t>: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hlinkClick r:id="rId3"/>
              </a:rPr>
              <a:t>https://zenodo.org/records/13778828</a:t>
            </a:r>
            <a:endParaRPr lang="en-US" sz="20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It allows data recorded by the LIGO, Virgo, KAGRA and GEO Gravitational Wave detectors to be downloaded in various ways: by time interval, by </a:t>
            </a:r>
            <a:r>
              <a:rPr lang="en-US" sz="2000" b="1" dirty="0">
                <a:solidFill>
                  <a:schemeClr val="tx1"/>
                </a:solidFill>
              </a:rPr>
              <a:t>choosing known gravitational wave events or periods of transient noise mimicking signals of astrophysical origin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</a:endParaRP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The user can select a gravitational wave event and inspect its astrophysical parameters and </a:t>
            </a:r>
            <a:r>
              <a:rPr lang="en-US" sz="2000" dirty="0" err="1">
                <a:solidFill>
                  <a:schemeClr val="tx1"/>
                </a:solidFill>
              </a:rPr>
              <a:t>skymap</a:t>
            </a:r>
            <a:r>
              <a:rPr lang="en-US" sz="2000" dirty="0">
                <a:solidFill>
                  <a:schemeClr val="tx1"/>
                </a:solidFill>
              </a:rPr>
              <a:t>, or plot the parameter distributions of all the events recorded so far.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38BF518-26F9-8CAC-D30C-DFDD8B574751}"/>
              </a:ext>
            </a:extLst>
          </p:cNvPr>
          <p:cNvSpPr txBox="1"/>
          <p:nvPr/>
        </p:nvSpPr>
        <p:spPr>
          <a:xfrm>
            <a:off x="1947271" y="459962"/>
            <a:ext cx="82974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39" hangingPunct="0"/>
            <a:r>
              <a:rPr lang="it-IT" sz="3600" kern="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AHEAD2020 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Virtual</a:t>
            </a:r>
            <a:r>
              <a:rPr lang="it-IT" sz="3600" kern="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Access to GW data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D29CA99D-7606-5057-EEF1-CBAC78A5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FC80-83A6-F543-922A-D5376DD2D7E6}" type="slidenum">
              <a:rPr lang="it-IT" smtClean="0"/>
              <a:t>16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578D4D0-83AC-2AFA-3BF2-FE736B9A6779}"/>
              </a:ext>
            </a:extLst>
          </p:cNvPr>
          <p:cNvSpPr txBox="1"/>
          <p:nvPr/>
        </p:nvSpPr>
        <p:spPr>
          <a:xfrm>
            <a:off x="753251" y="5431606"/>
            <a:ext cx="2016899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WP8, talk by </a:t>
            </a:r>
            <a:r>
              <a:rPr lang="it-IT" dirty="0" err="1"/>
              <a:t>A.Trovato</a:t>
            </a:r>
            <a:endParaRPr lang="it-IT" dirty="0"/>
          </a:p>
        </p:txBody>
      </p:sp>
      <p:sp>
        <p:nvSpPr>
          <p:cNvPr id="4" name="Google Shape;209;p2">
            <a:extLst>
              <a:ext uri="{FF2B5EF4-FFF2-40B4-BE49-F238E27FC236}">
                <a16:creationId xmlns:a16="http://schemas.microsoft.com/office/drawing/2014/main" id="{166FA2EA-B4E0-C348-FEBD-EC0945510F45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954969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8"/>
          <p:cNvSpPr txBox="1"/>
          <p:nvPr/>
        </p:nvSpPr>
        <p:spPr>
          <a:xfrm>
            <a:off x="390499" y="1291080"/>
            <a:ext cx="7985843" cy="3739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</a:t>
            </a:r>
            <a:r>
              <a:rPr lang="it-IT" sz="16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technologies</a:t>
            </a: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&amp; systems for future </a:t>
            </a:r>
            <a:r>
              <a:rPr lang="it-IT" sz="16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observing</a:t>
            </a: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facilities:</a:t>
            </a:r>
            <a:r>
              <a:rPr lang="it-IT" sz="1600" b="1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dirty="0">
              <a:solidFill>
                <a:srgbClr val="0043FA"/>
              </a:solidFill>
            </a:endParaRPr>
          </a:p>
          <a:p>
            <a:pPr marL="8001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Microcalorimeters</a:t>
            </a:r>
            <a:endParaRPr dirty="0"/>
          </a:p>
          <a:p>
            <a:pPr marL="800100" marR="0" lvl="1" indent="-342900" algn="l" rtl="0"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X-ray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optics</a:t>
            </a:r>
            <a:endParaRPr dirty="0"/>
          </a:p>
          <a:p>
            <a:pPr marL="800100" marR="0" lvl="1" indent="-342900" algn="l" rtl="0"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Instrumentation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HE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astronomy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it-IT" sz="16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Maximize</a:t>
            </a: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science exploitation of </a:t>
            </a:r>
            <a:r>
              <a:rPr lang="it-IT" sz="16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present</a:t>
            </a: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&amp; future HE &amp; MM:   </a:t>
            </a:r>
            <a:endParaRPr dirty="0">
              <a:solidFill>
                <a:srgbClr val="0043FA"/>
              </a:solidFill>
            </a:endParaRPr>
          </a:p>
          <a:p>
            <a:pPr marL="8001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Exploitation of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science from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current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future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observatories</a:t>
            </a:r>
            <a:endParaRPr dirty="0"/>
          </a:p>
          <a:p>
            <a:pPr marL="800100" marR="0" lvl="1" indent="-342900" algn="l" rtl="0"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Laboratory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endParaRPr lang="it-IT" sz="1400" b="1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00100" marR="0" lvl="1" indent="-342900" algn="l" rtl="0"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Background studies</a:t>
            </a:r>
            <a:endParaRPr dirty="0"/>
          </a:p>
          <a:p>
            <a:pPr marL="800100" marR="0" lvl="1" indent="-342900" algn="l" rtl="0"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evelopment of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advanced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data </a:t>
            </a:r>
            <a:r>
              <a:rPr lang="it-IT" sz="1400" b="1" i="0" u="none" strike="noStrike" cap="none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analysis</a:t>
            </a:r>
            <a:r>
              <a:rPr lang="it-IT" sz="1400" b="1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tools</a:t>
            </a:r>
            <a:endParaRPr dirty="0"/>
          </a:p>
          <a:p>
            <a:pPr marL="3429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it-IT" sz="16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Technology Innovation and exploitation for society</a:t>
            </a:r>
          </a:p>
          <a:p>
            <a:pPr marL="799200" marR="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Upgrade of the PIXE technique for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material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diagnostics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pollution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cultural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heritage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applications</a:t>
            </a:r>
            <a:endParaRPr lang="it-IT" b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799200" marR="0" lvl="0" indent="-342900" algn="l" rtl="0"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Robots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system for </a:t>
            </a:r>
            <a:r>
              <a:rPr lang="it-IT" b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seismic</a:t>
            </a:r>
            <a:r>
              <a:rPr lang="it-IT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monitoring </a:t>
            </a:r>
            <a:endParaRPr lang="it-IT" dirty="0"/>
          </a:p>
          <a:p>
            <a:pPr marR="0" lvl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</a:pPr>
            <a:endParaRPr dirty="0"/>
          </a:p>
        </p:txBody>
      </p:sp>
      <p:pic>
        <p:nvPicPr>
          <p:cNvPr id="274" name="Google Shape;274;p8" descr="MultiMessenger Astronomy - ISDC Ferrigno - UNI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5242" y="2577718"/>
            <a:ext cx="3627380" cy="2093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8" descr="Large resolu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65242" y="1291080"/>
            <a:ext cx="2431358" cy="1290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7800" y="4725154"/>
            <a:ext cx="11836400" cy="2222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8"/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 err="1">
                <a:solidFill>
                  <a:srgbClr val="3366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ahead.iaps.inaf.it</a:t>
            </a:r>
            <a:r>
              <a:rPr lang="it-IT" sz="1800" dirty="0">
                <a:solidFill>
                  <a:srgbClr val="3366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dirty="0"/>
          </a:p>
        </p:txBody>
      </p:sp>
      <p:sp>
        <p:nvSpPr>
          <p:cNvPr id="278" name="Google Shape;278;p8"/>
          <p:cNvSpPr txBox="1"/>
          <p:nvPr/>
        </p:nvSpPr>
        <p:spPr>
          <a:xfrm>
            <a:off x="3466914" y="294505"/>
            <a:ext cx="525817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Joint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Activities</a:t>
            </a:r>
            <a:endParaRPr sz="360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5AD60F8-FED6-64CB-2C8D-4D8A7FECD9EE}"/>
              </a:ext>
            </a:extLst>
          </p:cNvPr>
          <p:cNvSpPr txBox="1"/>
          <p:nvPr/>
        </p:nvSpPr>
        <p:spPr>
          <a:xfrm>
            <a:off x="3026895" y="1605388"/>
            <a:ext cx="4834978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WP9,10,11 talks by J.W. </a:t>
            </a:r>
            <a:r>
              <a:rPr lang="it-IT" dirty="0" err="1"/>
              <a:t>Den</a:t>
            </a:r>
            <a:r>
              <a:rPr lang="it-IT" dirty="0"/>
              <a:t> Herder, </a:t>
            </a:r>
            <a:r>
              <a:rPr lang="it-IT" dirty="0" err="1"/>
              <a:t>V.Burwitz</a:t>
            </a:r>
            <a:r>
              <a:rPr lang="it-IT" dirty="0"/>
              <a:t>, L. Hanlon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A23F6BC-88B5-4D5C-CB02-57310E220C11}"/>
              </a:ext>
            </a:extLst>
          </p:cNvPr>
          <p:cNvSpPr txBox="1"/>
          <p:nvPr/>
        </p:nvSpPr>
        <p:spPr>
          <a:xfrm>
            <a:off x="3632375" y="3006913"/>
            <a:ext cx="4254691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WP12,13,14 talks by </a:t>
            </a:r>
            <a:r>
              <a:rPr lang="it-IT" dirty="0" err="1"/>
              <a:t>M.Branchesi</a:t>
            </a:r>
            <a:r>
              <a:rPr lang="it-IT" dirty="0"/>
              <a:t>, </a:t>
            </a:r>
            <a:r>
              <a:rPr lang="it-IT" dirty="0" err="1"/>
              <a:t>F.Pajot</a:t>
            </a:r>
            <a:r>
              <a:rPr lang="it-IT" dirty="0"/>
              <a:t>, </a:t>
            </a:r>
            <a:r>
              <a:rPr lang="it-IT" dirty="0" err="1"/>
              <a:t>F.Fiore</a:t>
            </a:r>
            <a:r>
              <a:rPr lang="it-IT" dirty="0"/>
              <a:t>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859E7C2-C816-B8D3-AB51-AAA397B00D11}"/>
              </a:ext>
            </a:extLst>
          </p:cNvPr>
          <p:cNvSpPr txBox="1"/>
          <p:nvPr/>
        </p:nvSpPr>
        <p:spPr>
          <a:xfrm>
            <a:off x="4620916" y="4221021"/>
            <a:ext cx="2008883" cy="307777"/>
          </a:xfrm>
          <a:prstGeom prst="rect">
            <a:avLst/>
          </a:prstGeom>
          <a:solidFill>
            <a:srgbClr val="FFFF00"/>
          </a:solidFill>
          <a:ln w="412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/>
              <a:t>WP15, talk by </a:t>
            </a:r>
            <a:r>
              <a:rPr lang="it-IT" dirty="0" err="1"/>
              <a:t>P.Bastia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8376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71599-B7BB-ABD1-27D7-0B5509296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7150B1A-31EF-4F22-7278-68A416692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18336"/>
            <a:ext cx="3010918" cy="716583"/>
          </a:xfrm>
        </p:spPr>
        <p:txBody>
          <a:bodyPr>
            <a:noAutofit/>
          </a:bodyPr>
          <a:lstStyle/>
          <a:p>
            <a:pPr algn="l"/>
            <a:r>
              <a:rPr lang="it-IT" sz="3600" b="0" dirty="0">
                <a:solidFill>
                  <a:schemeClr val="tx1"/>
                </a:solidFill>
              </a:rPr>
              <a:t>Deliverables 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status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						</a:t>
            </a:r>
            <a:endParaRPr lang="en-IT" sz="3600" b="0" dirty="0">
              <a:solidFill>
                <a:schemeClr val="tx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E98FC30-6E81-9B2A-BDAC-98889254B165}"/>
              </a:ext>
            </a:extLst>
          </p:cNvPr>
          <p:cNvSpPr txBox="1"/>
          <p:nvPr/>
        </p:nvSpPr>
        <p:spPr>
          <a:xfrm>
            <a:off x="1097905" y="5823791"/>
            <a:ext cx="1518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dirty="0"/>
              <a:t>Deliverables </a:t>
            </a:r>
          </a:p>
          <a:p>
            <a:r>
              <a:rPr lang="it-IT" sz="1800" dirty="0" err="1"/>
              <a:t>expected</a:t>
            </a:r>
            <a:r>
              <a:rPr lang="it-IT" sz="1800" dirty="0"/>
              <a:t> </a:t>
            </a:r>
          </a:p>
          <a:p>
            <a:r>
              <a:rPr lang="it-IT" sz="1800" dirty="0"/>
              <a:t>in RP3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0CEEBBA-334E-8EA4-735C-3FE1AF027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479" y="0"/>
            <a:ext cx="7157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6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1EFBD-502A-385B-5A7B-9C856E212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E13E0DC-CDAB-36A7-A1F4-B87D5D636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427" y="664509"/>
            <a:ext cx="5997146" cy="716583"/>
          </a:xfrm>
        </p:spPr>
        <p:txBody>
          <a:bodyPr>
            <a:noAutofit/>
          </a:bodyPr>
          <a:lstStyle/>
          <a:p>
            <a:pPr algn="l"/>
            <a:r>
              <a:rPr lang="it-IT" sz="3600" b="0" dirty="0">
                <a:solidFill>
                  <a:schemeClr val="tx1"/>
                </a:solidFill>
              </a:rPr>
              <a:t>Milestones status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(</a:t>
            </a:r>
            <a:r>
              <a:rPr lang="it-IT" sz="3600" b="0" dirty="0" err="1">
                <a:solidFill>
                  <a:schemeClr val="tx1"/>
                </a:solidFill>
              </a:rPr>
              <a:t>still</a:t>
            </a:r>
            <a:r>
              <a:rPr lang="it-IT" sz="3600" b="0" dirty="0">
                <a:solidFill>
                  <a:schemeClr val="tx1"/>
                </a:solidFill>
              </a:rPr>
              <a:t> open MS)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						</a:t>
            </a:r>
            <a:endParaRPr lang="en-IT" sz="3600" b="0" dirty="0">
              <a:solidFill>
                <a:schemeClr val="tx1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F496434-12DD-BE24-FDBC-BD5071103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18" y="1914155"/>
            <a:ext cx="10488770" cy="2203801"/>
          </a:xfrm>
          <a:prstGeom prst="rect">
            <a:avLst/>
          </a:prstGeom>
        </p:spPr>
      </p:pic>
      <p:sp>
        <p:nvSpPr>
          <p:cNvPr id="5" name="Google Shape;209;p2">
            <a:extLst>
              <a:ext uri="{FF2B5EF4-FFF2-40B4-BE49-F238E27FC236}">
                <a16:creationId xmlns:a16="http://schemas.microsoft.com/office/drawing/2014/main" id="{9BF77F63-EDB3-8E14-DA4D-60E323225EF2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93E8138-4666-1178-BBE1-AD370EAAFB87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  <p:extLst>
      <p:ext uri="{BB962C8B-B14F-4D97-AF65-F5344CB8AC3E}">
        <p14:creationId xmlns:p14="http://schemas.microsoft.com/office/powerpoint/2010/main" val="1480164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5B0096D-DFCE-89DD-7BCD-6EA3052D4E1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-75215" y="4573672"/>
            <a:ext cx="12342430" cy="2406869"/>
          </a:xfrm>
          <a:prstGeom prst="rect">
            <a:avLst/>
          </a:prstGeom>
          <a:effectLst>
            <a:glow>
              <a:schemeClr val="accent1"/>
            </a:glow>
            <a:softEdge rad="266270"/>
          </a:effectLst>
        </p:spPr>
      </p:pic>
      <p:sp>
        <p:nvSpPr>
          <p:cNvPr id="210" name="Google Shape;210;p1"/>
          <p:cNvSpPr txBox="1"/>
          <p:nvPr/>
        </p:nvSpPr>
        <p:spPr>
          <a:xfrm>
            <a:off x="317103" y="1130889"/>
            <a:ext cx="11765280" cy="395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AHEAD2020</a:t>
            </a:r>
            <a:endParaRPr dirty="0">
              <a:solidFill>
                <a:srgbClr val="002060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EU </a:t>
            </a:r>
            <a:r>
              <a:rPr lang="it-IT" sz="28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infrastructure</a:t>
            </a:r>
            <a:r>
              <a:rPr lang="it-IT" sz="28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High energy </a:t>
            </a:r>
            <a:r>
              <a:rPr lang="it-IT" sz="28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endParaRPr dirty="0">
              <a:solidFill>
                <a:srgbClr val="002060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it-IT" sz="2800" b="1" dirty="0">
              <a:solidFill>
                <a:srgbClr val="00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Luigi Piro and Lorenzo Natalucci</a:t>
            </a:r>
            <a:endParaRPr sz="1800" b="1" i="0" u="none" strike="noStrike" cap="none" dirty="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sz="1800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INAF, Istituto di Astrofisica e Planetologia Spaziali, Rome, </a:t>
            </a:r>
            <a:r>
              <a:rPr lang="it-IT" sz="1800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Italy</a:t>
            </a:r>
            <a:endParaRPr dirty="0">
              <a:solidFill>
                <a:srgbClr val="002060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behalf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the AHEAD2020 Executive Committee: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L. Piro (AHEAD2020 Coordinator),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M.Audard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P.Bastia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M.Branchesi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V.Burwitz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E.Cuoco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J.W.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den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Herder, C. Di </a:t>
            </a:r>
            <a:r>
              <a:rPr lang="it-IT" sz="2000" b="1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eronimo,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Fiore,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I.Georgantopoulos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L.Hanlon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L.Natalucci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F.Nicastro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P. O’Brien, </a:t>
            </a:r>
            <a:r>
              <a:rPr lang="it-IT" b="1" dirty="0">
                <a:solidFill>
                  <a:srgbClr val="002060"/>
                </a:solidFill>
                <a:ea typeface="Helvetica Neue"/>
              </a:rPr>
              <a:t>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Pajot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S.Papi</a:t>
            </a:r>
            <a:r>
              <a:rPr lang="it-IT" sz="2000" b="1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M.Rossi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S.Sciortino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F.Spagnuolo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J.M.Torrejon</a:t>
            </a:r>
            <a:r>
              <a:rPr lang="it-IT" sz="2000" b="1" i="0" u="none" strike="noStrike" cap="none" dirty="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2000" b="1" i="0" u="none" strike="noStrike" cap="none" dirty="0" err="1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A.Trovato</a:t>
            </a:r>
            <a:endParaRPr sz="2000" b="1" i="0" u="none" strike="noStrike" cap="none" dirty="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1" name="Google Shape;211;p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</a:t>
            </a:fld>
            <a:endParaRPr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FE63B71-E800-FDCA-80A4-DC11D95F564E}"/>
              </a:ext>
            </a:extLst>
          </p:cNvPr>
          <p:cNvSpPr txBox="1"/>
          <p:nvPr/>
        </p:nvSpPr>
        <p:spPr>
          <a:xfrm>
            <a:off x="1321644" y="5608012"/>
            <a:ext cx="9756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FF00"/>
                </a:solidFill>
              </a:rPr>
              <a:t>AHEAD2020 General Meeting #2 – Palazzo Falletti, Rome 26-27 November 2024</a:t>
            </a:r>
          </a:p>
          <a:p>
            <a:r>
              <a:rPr lang="it-IT" sz="20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028" name="Picture 4" descr="Collaborazioni – Speak Science">
            <a:extLst>
              <a:ext uri="{FF2B5EF4-FFF2-40B4-BE49-F238E27FC236}">
                <a16:creationId xmlns:a16="http://schemas.microsoft.com/office/drawing/2014/main" id="{34A35EF3-8B5A-5142-C2E4-67A8B6635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207" y="5964741"/>
            <a:ext cx="2570136" cy="7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C77F9-CFCA-8A97-AE12-8AAAF1752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964" y="385372"/>
            <a:ext cx="8182956" cy="716583"/>
          </a:xfrm>
        </p:spPr>
        <p:txBody>
          <a:bodyPr>
            <a:noAutofit/>
          </a:bodyPr>
          <a:lstStyle/>
          <a:p>
            <a:r>
              <a:rPr lang="en-IT" sz="3600" b="0" dirty="0">
                <a:solidFill>
                  <a:schemeClr val="tx1"/>
                </a:solidFill>
              </a:rPr>
              <a:t>Referee’s </a:t>
            </a:r>
            <a:r>
              <a:rPr lang="en-IT" sz="3600" b="0">
                <a:solidFill>
                  <a:schemeClr val="tx1"/>
                </a:solidFill>
              </a:rPr>
              <a:t>recommendations </a:t>
            </a:r>
            <a:r>
              <a:rPr lang="it-IT" sz="3600" b="0" dirty="0">
                <a:solidFill>
                  <a:schemeClr val="tx1"/>
                </a:solidFill>
              </a:rPr>
              <a:t>&amp; status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							 [1/2]</a:t>
            </a:r>
            <a:endParaRPr lang="en-IT" sz="3600" b="0" dirty="0">
              <a:solidFill>
                <a:schemeClr val="tx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3C87CC6-E4B9-B858-C3ED-7441C4707F5E}"/>
              </a:ext>
            </a:extLst>
          </p:cNvPr>
          <p:cNvSpPr txBox="1"/>
          <p:nvPr/>
        </p:nvSpPr>
        <p:spPr>
          <a:xfrm>
            <a:off x="704709" y="1326759"/>
            <a:ext cx="6878806" cy="1184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2400" dirty="0">
                <a:solidFill>
                  <a:srgbClr val="0043FA"/>
                </a:solidFill>
              </a:rPr>
              <a:t>(from </a:t>
            </a:r>
            <a:r>
              <a:rPr lang="it-IT" sz="2400" dirty="0" err="1">
                <a:solidFill>
                  <a:srgbClr val="0043FA"/>
                </a:solidFill>
              </a:rPr>
              <a:t>previous</a:t>
            </a:r>
            <a:r>
              <a:rPr lang="it-IT" sz="2400" dirty="0">
                <a:solidFill>
                  <a:srgbClr val="0043FA"/>
                </a:solidFill>
              </a:rPr>
              <a:t> review: RP2)</a:t>
            </a:r>
          </a:p>
          <a:p>
            <a:r>
              <a:rPr lang="it-IT" sz="1800" dirty="0" err="1">
                <a:solidFill>
                  <a:srgbClr val="FF0000"/>
                </a:solidFill>
              </a:rPr>
              <a:t>Recommendations</a:t>
            </a:r>
            <a:r>
              <a:rPr lang="it-IT" sz="1800" dirty="0">
                <a:solidFill>
                  <a:srgbClr val="FF0000"/>
                </a:solidFill>
              </a:rPr>
              <a:t> </a:t>
            </a:r>
            <a:r>
              <a:rPr lang="it-IT" sz="1800" dirty="0" err="1">
                <a:solidFill>
                  <a:srgbClr val="FF0000"/>
                </a:solidFill>
              </a:rPr>
              <a:t>concerning</a:t>
            </a:r>
            <a:r>
              <a:rPr lang="it-IT" sz="1800" dirty="0">
                <a:solidFill>
                  <a:srgbClr val="FF0000"/>
                </a:solidFill>
              </a:rPr>
              <a:t> the </a:t>
            </a:r>
            <a:r>
              <a:rPr lang="it-IT" sz="1800" b="1" dirty="0" err="1">
                <a:solidFill>
                  <a:srgbClr val="FF0000"/>
                </a:solidFill>
              </a:rPr>
              <a:t>period</a:t>
            </a:r>
            <a:r>
              <a:rPr lang="it-IT" sz="1800" b="1" dirty="0">
                <a:solidFill>
                  <a:srgbClr val="FF0000"/>
                </a:solidFill>
              </a:rPr>
              <a:t> </a:t>
            </a:r>
            <a:r>
              <a:rPr lang="it-IT" sz="1800" b="1" dirty="0" err="1">
                <a:solidFill>
                  <a:srgbClr val="FF0000"/>
                </a:solidFill>
              </a:rPr>
              <a:t>covered</a:t>
            </a:r>
            <a:r>
              <a:rPr lang="it-IT" sz="1800" b="1" dirty="0">
                <a:solidFill>
                  <a:srgbClr val="FF0000"/>
                </a:solidFill>
              </a:rPr>
              <a:t> by the report</a:t>
            </a:r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332ED4A-FBC2-D45B-3F6A-73503222C9FA}"/>
              </a:ext>
            </a:extLst>
          </p:cNvPr>
          <p:cNvSpPr txBox="1"/>
          <p:nvPr/>
        </p:nvSpPr>
        <p:spPr>
          <a:xfrm>
            <a:off x="535646" y="2149250"/>
            <a:ext cx="11120707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…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still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pending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recommendation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concerning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Virtual Access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approach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to 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concentrate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resources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in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improving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tools and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accessibility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to the GWOSC site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and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get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access to GWOSC user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usage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monitor the Virtual Access from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European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Users; AHEAD2020 “GWOSC” website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relaying</a:t>
            </a:r>
            <a:r>
              <a:rPr lang="it-IT" sz="1600" dirty="0">
                <a:latin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to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main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GWOSC site.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WP1,8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Moreover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improve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TA and VA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results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a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rescoping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improve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tools and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accessibility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and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preparation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of a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mitigation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plan and a GA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amendment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been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proposed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WP1,+all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WPs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Another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recommendations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include the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formalization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of new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infrastructure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in TA2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increase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 support of 60k€ for the VA new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participants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reallocate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unused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budget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of 50k€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improve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networking activities, for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instance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visitor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program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or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related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JRAs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improve</a:t>
            </a:r>
            <a:r>
              <a:rPr lang="it-IT" sz="1600" dirty="0"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observing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infrastructures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.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WP1,+all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WPs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To continue with the X-rays data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analysis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(WP6)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under performance by RP1 and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now</a:t>
            </a:r>
            <a:r>
              <a:rPr lang="it-IT" sz="1600" dirty="0">
                <a:latin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by RP2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got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first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results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.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WP6,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accomplish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interferometric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measurements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in WP10/JRA2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are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still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missing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(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WP10, TBC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deliver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M56 (Task 13.1c)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by the end of 2023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been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delayed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by one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year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although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goal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will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be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same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it-IT" sz="1600" dirty="0">
                <a:latin typeface="Times New Roman" panose="02020603050405020304" pitchFamily="18" charset="0"/>
              </a:rPr>
              <a:t>(</a:t>
            </a:r>
            <a:r>
              <a:rPr lang="it-IT" sz="1600" dirty="0">
                <a:solidFill>
                  <a:srgbClr val="FF0000"/>
                </a:solidFill>
                <a:latin typeface="+mj-lt"/>
              </a:rPr>
              <a:t>WP13, </a:t>
            </a:r>
            <a:r>
              <a:rPr lang="it-IT" sz="1600" dirty="0" err="1">
                <a:solidFill>
                  <a:srgbClr val="FF0000"/>
                </a:solidFill>
                <a:latin typeface="+mj-lt"/>
              </a:rPr>
              <a:t>done</a:t>
            </a:r>
            <a:r>
              <a:rPr lang="it-IT" sz="1600" dirty="0">
                <a:solidFill>
                  <a:srgbClr val="FF0000"/>
                </a:solidFill>
                <a:latin typeface="+mj-lt"/>
              </a:rPr>
              <a:t> with </a:t>
            </a:r>
            <a:r>
              <a:rPr lang="it-IT" sz="1600" dirty="0" err="1">
                <a:solidFill>
                  <a:srgbClr val="FF0000"/>
                </a:solidFill>
                <a:latin typeface="+mj-lt"/>
              </a:rPr>
              <a:t>modifications</a:t>
            </a:r>
            <a:r>
              <a:rPr lang="it-IT" sz="1600" dirty="0">
                <a:latin typeface="Times New Roman" panose="02020603050405020304" pitchFamily="18" charset="0"/>
              </a:rPr>
              <a:t>)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</a:p>
          <a:p>
            <a:pPr marL="285750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And one last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recommendation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relating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continue keeping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updated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the AHEAD website and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all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WP websites </a:t>
            </a:r>
            <a:r>
              <a:rPr lang="it-IT" sz="1600" dirty="0" err="1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linked</a:t>
            </a:r>
            <a:r>
              <a:rPr lang="it-IT" sz="1600" dirty="0">
                <a:solidFill>
                  <a:srgbClr val="0043FA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to the project one,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thus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ensuring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visibility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of the project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during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whole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duration of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execution</a:t>
            </a:r>
            <a:r>
              <a:rPr lang="it-IT" sz="1600" dirty="0">
                <a:latin typeface="Times New Roman" panose="02020603050405020304" pitchFamily="18" charset="0"/>
              </a:rPr>
              <a:t> (</a:t>
            </a:r>
            <a:r>
              <a:rPr lang="it-IT" sz="1600" dirty="0">
                <a:solidFill>
                  <a:srgbClr val="FF0000"/>
                </a:solidFill>
                <a:latin typeface="+mn-lt"/>
              </a:rPr>
              <a:t>WP1,2,3,5,6,7, update after </a:t>
            </a:r>
            <a:r>
              <a:rPr lang="it-IT" sz="1600" dirty="0" err="1">
                <a:solidFill>
                  <a:srgbClr val="FF0000"/>
                </a:solidFill>
                <a:latin typeface="+mn-lt"/>
              </a:rPr>
              <a:t>this</a:t>
            </a:r>
            <a:r>
              <a:rPr lang="it-IT" sz="1600" dirty="0">
                <a:solidFill>
                  <a:srgbClr val="FF0000"/>
                </a:solidFill>
                <a:latin typeface="+mn-lt"/>
              </a:rPr>
              <a:t> meeting?</a:t>
            </a:r>
            <a:r>
              <a:rPr lang="it-IT" sz="1600" dirty="0">
                <a:latin typeface="Times New Roman" panose="02020603050405020304" pitchFamily="18" charset="0"/>
              </a:rPr>
              <a:t>)</a:t>
            </a:r>
            <a:endParaRPr lang="it-IT" sz="160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" name="Google Shape;209;p2">
            <a:extLst>
              <a:ext uri="{FF2B5EF4-FFF2-40B4-BE49-F238E27FC236}">
                <a16:creationId xmlns:a16="http://schemas.microsoft.com/office/drawing/2014/main" id="{34EE0F9A-70F9-F5BA-3B7B-38A437E45E77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9AA12B5-D766-51A8-6F74-A0F195012A63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  <p:extLst>
      <p:ext uri="{BB962C8B-B14F-4D97-AF65-F5344CB8AC3E}">
        <p14:creationId xmlns:p14="http://schemas.microsoft.com/office/powerpoint/2010/main" val="2511128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52933-D826-6FA4-5D43-922D25862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951A73F9-F03B-CA03-548E-420327C45DA3}"/>
              </a:ext>
            </a:extLst>
          </p:cNvPr>
          <p:cNvSpPr txBox="1"/>
          <p:nvPr/>
        </p:nvSpPr>
        <p:spPr>
          <a:xfrm>
            <a:off x="704709" y="1326759"/>
            <a:ext cx="5852884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2400" dirty="0">
                <a:solidFill>
                  <a:srgbClr val="0043FA"/>
                </a:solidFill>
              </a:rPr>
              <a:t>(from </a:t>
            </a:r>
            <a:r>
              <a:rPr lang="it-IT" sz="2400" dirty="0" err="1">
                <a:solidFill>
                  <a:srgbClr val="0043FA"/>
                </a:solidFill>
              </a:rPr>
              <a:t>previous</a:t>
            </a:r>
            <a:r>
              <a:rPr lang="it-IT" sz="2400" dirty="0">
                <a:solidFill>
                  <a:srgbClr val="0043FA"/>
                </a:solidFill>
              </a:rPr>
              <a:t> review: RP2)</a:t>
            </a:r>
          </a:p>
          <a:p>
            <a:r>
              <a:rPr lang="it-IT" sz="1800" dirty="0" err="1">
                <a:solidFill>
                  <a:srgbClr val="FF0000"/>
                </a:solidFill>
              </a:rPr>
              <a:t>Recommendations</a:t>
            </a:r>
            <a:r>
              <a:rPr lang="it-IT" sz="1800" dirty="0">
                <a:solidFill>
                  <a:srgbClr val="FF0000"/>
                </a:solidFill>
              </a:rPr>
              <a:t> </a:t>
            </a:r>
            <a:r>
              <a:rPr lang="it-IT" sz="1800" dirty="0" err="1">
                <a:solidFill>
                  <a:srgbClr val="FF0000"/>
                </a:solidFill>
              </a:rPr>
              <a:t>concerning</a:t>
            </a:r>
            <a:r>
              <a:rPr lang="it-IT" sz="1800" dirty="0">
                <a:solidFill>
                  <a:srgbClr val="FF0000"/>
                </a:solidFill>
              </a:rPr>
              <a:t> future work, </a:t>
            </a:r>
            <a:r>
              <a:rPr lang="it-IT" sz="1800" dirty="0" err="1">
                <a:solidFill>
                  <a:srgbClr val="FF0000"/>
                </a:solidFill>
              </a:rPr>
              <a:t>if</a:t>
            </a:r>
            <a:r>
              <a:rPr lang="it-IT" sz="1800" dirty="0">
                <a:solidFill>
                  <a:srgbClr val="FF0000"/>
                </a:solidFill>
              </a:rPr>
              <a:t> </a:t>
            </a:r>
            <a:r>
              <a:rPr lang="it-IT" sz="1800" dirty="0" err="1">
                <a:solidFill>
                  <a:srgbClr val="FF0000"/>
                </a:solidFill>
              </a:rPr>
              <a:t>applicable</a:t>
            </a:r>
            <a:endParaRPr lang="it-IT" sz="1800" dirty="0">
              <a:solidFill>
                <a:srgbClr val="FF0000"/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171EB87-E867-4B0F-610D-316B3A7B5B18}"/>
              </a:ext>
            </a:extLst>
          </p:cNvPr>
          <p:cNvSpPr txBox="1"/>
          <p:nvPr/>
        </p:nvSpPr>
        <p:spPr>
          <a:xfrm>
            <a:off x="432486" y="2335427"/>
            <a:ext cx="1157889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Recommendation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for an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amendment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in WP8 due to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lack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of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manpower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(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WP1,8,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n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Achieve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multimessenger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art container (D4.6) due M18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not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been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delivered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on time due to the Ukraine war (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WP1,8,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n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3.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Reallocate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funds and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resources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between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facilities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oversubscribed</a:t>
            </a:r>
            <a:r>
              <a:rPr lang="it-IT" sz="1600" dirty="0">
                <a:latin typeface="Times New Roman" panose="02020603050405020304" pitchFamily="18" charset="0"/>
              </a:rPr>
              <a:t> (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WP1,5,6,7,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n-lt"/>
              </a:rPr>
              <a:t>done</a:t>
            </a:r>
            <a:r>
              <a:rPr lang="it-IT" sz="1600" dirty="0">
                <a:latin typeface="Times New Roman" panose="02020603050405020304" pitchFamily="18" charset="0"/>
              </a:rPr>
              <a:t>)</a:t>
            </a:r>
            <a:endParaRPr lang="it-IT" sz="160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4.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Reallocate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fund in WP7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where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number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of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proposals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still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lower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proposed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despite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efforts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advertise</a:t>
            </a:r>
            <a:r>
              <a:rPr lang="it-IT" sz="1600" dirty="0">
                <a:latin typeface="Times New Roman" panose="02020603050405020304" pitchFamily="18" charset="0"/>
              </a:rPr>
              <a:t> (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WP1,+all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n-lt"/>
              </a:rPr>
              <a:t>WPs</a:t>
            </a:r>
            <a:r>
              <a:rPr lang="it-IT" sz="1600" dirty="0">
                <a:solidFill>
                  <a:srgbClr val="FF0000"/>
                </a:solidFill>
                <a:latin typeface="+mn-lt"/>
              </a:rPr>
              <a:t>,</a:t>
            </a:r>
            <a:r>
              <a:rPr lang="it-IT" sz="1600" dirty="0">
                <a:solidFill>
                  <a:srgbClr val="FF0000"/>
                </a:solidFill>
                <a:effectLst/>
                <a:latin typeface="+mn-lt"/>
              </a:rPr>
              <a:t>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n-lt"/>
              </a:rPr>
              <a:t>done</a:t>
            </a:r>
            <a:r>
              <a:rPr lang="it-IT" sz="1600" dirty="0">
                <a:solidFill>
                  <a:schemeClr val="tx1"/>
                </a:solidFill>
                <a:effectLst/>
                <a:latin typeface="+mn-lt"/>
              </a:rPr>
              <a:t>)</a:t>
            </a:r>
            <a:endParaRPr lang="it-IT" sz="1600" dirty="0"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5.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advance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the TRL of new missions following WP11/JRA3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WP11,done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6.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deliver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M56 (WP13, </a:t>
            </a:r>
            <a:r>
              <a:rPr lang="it-IT" sz="1600" dirty="0">
                <a:solidFill>
                  <a:srgbClr val="000000"/>
                </a:solidFill>
                <a:effectLst/>
                <a:latin typeface="+mj-lt"/>
              </a:rPr>
              <a:t>CX </a:t>
            </a:r>
            <a:r>
              <a:rPr lang="it-IT" sz="1600" dirty="0" err="1">
                <a:solidFill>
                  <a:srgbClr val="000000"/>
                </a:solidFill>
                <a:effectLst/>
                <a:latin typeface="+mj-lt"/>
              </a:rPr>
              <a:t>measurements</a:t>
            </a:r>
            <a:r>
              <a:rPr lang="it-IT" sz="160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+mj-lt"/>
              </a:rPr>
              <a:t>campaign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that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has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12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months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delay due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difficulties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hire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adequate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personnel</a:t>
            </a:r>
            <a:r>
              <a:rPr lang="it-IT" sz="1600" dirty="0">
                <a:latin typeface="Times New Roman" panose="02020603050405020304" pitchFamily="18" charset="0"/>
              </a:rPr>
              <a:t> (</a:t>
            </a:r>
            <a:r>
              <a:rPr lang="it-IT" sz="1600" dirty="0">
                <a:solidFill>
                  <a:srgbClr val="FF0000"/>
                </a:solidFill>
                <a:latin typeface="+mj-lt"/>
              </a:rPr>
              <a:t>WP13, </a:t>
            </a:r>
            <a:r>
              <a:rPr lang="it-IT" sz="1600" dirty="0" err="1">
                <a:solidFill>
                  <a:srgbClr val="FF0000"/>
                </a:solidFill>
                <a:latin typeface="+mj-lt"/>
              </a:rPr>
              <a:t>done</a:t>
            </a:r>
            <a:r>
              <a:rPr lang="it-IT" sz="1600" dirty="0">
                <a:solidFill>
                  <a:srgbClr val="FF0000"/>
                </a:solidFill>
                <a:latin typeface="+mj-lt"/>
              </a:rPr>
              <a:t> with </a:t>
            </a:r>
            <a:r>
              <a:rPr lang="it-IT" sz="1600" dirty="0" err="1">
                <a:solidFill>
                  <a:srgbClr val="FF0000"/>
                </a:solidFill>
                <a:latin typeface="+mj-lt"/>
              </a:rPr>
              <a:t>modifications</a:t>
            </a:r>
            <a:r>
              <a:rPr lang="it-IT" sz="1600" dirty="0">
                <a:latin typeface="Times New Roman" panose="02020603050405020304" pitchFamily="18" charset="0"/>
              </a:rPr>
              <a:t>)</a:t>
            </a:r>
            <a:endParaRPr lang="it-IT" sz="160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7.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accomplish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Task 14.4 (WP14, </a:t>
            </a:r>
            <a:r>
              <a:rPr lang="it-IT" sz="1600" dirty="0">
                <a:solidFill>
                  <a:srgbClr val="000000"/>
                </a:solidFill>
                <a:effectLst/>
                <a:latin typeface="+mn-lt"/>
              </a:rPr>
              <a:t>AI techniques for X-IFU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delayed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by technical and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programmatic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issues</a:t>
            </a:r>
            <a:r>
              <a:rPr lang="it-IT" sz="1600" dirty="0">
                <a:latin typeface="Times New Roman" panose="02020603050405020304" pitchFamily="18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WP14,done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>
              <a:spcAft>
                <a:spcPts val="300"/>
              </a:spcAft>
            </a:pP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8. To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discuss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with EC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about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a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possible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GA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amendment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on the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still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missing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deliverables of WP9 &amp; WP15. (</a:t>
            </a:r>
            <a:r>
              <a:rPr lang="it-IT" sz="1600" dirty="0">
                <a:solidFill>
                  <a:srgbClr val="FF0000"/>
                </a:solidFill>
                <a:effectLst/>
                <a:latin typeface="+mj-lt"/>
              </a:rPr>
              <a:t>WP1,9,15 </a:t>
            </a:r>
            <a:r>
              <a:rPr lang="it-IT" sz="1600" dirty="0" err="1">
                <a:solidFill>
                  <a:srgbClr val="FF0000"/>
                </a:solidFill>
                <a:effectLst/>
                <a:latin typeface="+mj-lt"/>
              </a:rPr>
              <a:t>done</a:t>
            </a:r>
            <a:r>
              <a:rPr lang="it-IT" sz="16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endParaRPr lang="it-IT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6875CD-FAD1-66A0-21F9-9D3F66067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964" y="385372"/>
            <a:ext cx="8182956" cy="716583"/>
          </a:xfrm>
        </p:spPr>
        <p:txBody>
          <a:bodyPr>
            <a:noAutofit/>
          </a:bodyPr>
          <a:lstStyle/>
          <a:p>
            <a:r>
              <a:rPr lang="en-IT" sz="3600" b="0" dirty="0">
                <a:solidFill>
                  <a:schemeClr val="tx1"/>
                </a:solidFill>
              </a:rPr>
              <a:t>Referee’s </a:t>
            </a:r>
            <a:r>
              <a:rPr lang="en-IT" sz="3600" b="0">
                <a:solidFill>
                  <a:schemeClr val="tx1"/>
                </a:solidFill>
              </a:rPr>
              <a:t>recommendations </a:t>
            </a:r>
            <a:r>
              <a:rPr lang="it-IT" sz="3600" b="0" dirty="0">
                <a:solidFill>
                  <a:schemeClr val="tx1"/>
                </a:solidFill>
              </a:rPr>
              <a:t>&amp; status</a:t>
            </a:r>
            <a:br>
              <a:rPr lang="it-IT" sz="3600" b="0" dirty="0">
                <a:solidFill>
                  <a:schemeClr val="tx1"/>
                </a:solidFill>
              </a:rPr>
            </a:br>
            <a:r>
              <a:rPr lang="it-IT" sz="3600" b="0" dirty="0">
                <a:solidFill>
                  <a:schemeClr val="tx1"/>
                </a:solidFill>
              </a:rPr>
              <a:t>							 [2/2]</a:t>
            </a:r>
            <a:endParaRPr lang="en-IT" sz="3600" b="0" dirty="0">
              <a:solidFill>
                <a:schemeClr val="tx1"/>
              </a:solidFill>
            </a:endParaRPr>
          </a:p>
        </p:txBody>
      </p:sp>
      <p:sp>
        <p:nvSpPr>
          <p:cNvPr id="3" name="Google Shape;209;p2">
            <a:extLst>
              <a:ext uri="{FF2B5EF4-FFF2-40B4-BE49-F238E27FC236}">
                <a16:creationId xmlns:a16="http://schemas.microsoft.com/office/drawing/2014/main" id="{B296BBCE-E85C-A6D4-68A8-220374B5CB9E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420F590-703C-6D18-483A-F6B90005E7C8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  <p:extLst>
      <p:ext uri="{BB962C8B-B14F-4D97-AF65-F5344CB8AC3E}">
        <p14:creationId xmlns:p14="http://schemas.microsoft.com/office/powerpoint/2010/main" val="1374276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1" descr="number1.00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"/>
          <p:cNvSpPr txBox="1"/>
          <p:nvPr/>
        </p:nvSpPr>
        <p:spPr>
          <a:xfrm>
            <a:off x="1428449" y="1698173"/>
            <a:ext cx="9626279" cy="4455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rmAutofit fontScale="62500" lnSpcReduction="20000"/>
          </a:bodyPr>
          <a:lstStyle/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79999"/>
              <a:buFont typeface="Noto Sans Symbols"/>
              <a:buNone/>
              <a:tabLst/>
              <a:defRPr/>
            </a:pPr>
            <a:r>
              <a:rPr kumimoji="0" lang="it-IT" sz="41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AHEAD2020 2nd General Meeting</a:t>
            </a:r>
            <a:endParaRPr kumimoji="0" sz="41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79999"/>
              <a:buFont typeface="Noto Sans Symbols"/>
              <a:buNone/>
              <a:tabLst/>
              <a:defRPr/>
            </a:pPr>
            <a:r>
              <a:rPr kumimoji="0" lang="it-IT" sz="3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26th-27th November 2024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4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Financial </a:t>
            </a:r>
            <a:r>
              <a:rPr kumimoji="0" lang="it-IT" sz="46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Aspects</a:t>
            </a:r>
            <a:r>
              <a:rPr kumimoji="0" lang="it-IT" sz="46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4267" b="1" i="1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Lorenzo Natalucci </a:t>
            </a: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&amp;</a:t>
            </a: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Luigi Piro, Monia Rossi, Claudia Di Geronimo, Sofia Papi</a:t>
            </a: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lang="it-IT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189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3200" b="1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On </a:t>
            </a:r>
            <a:r>
              <a:rPr kumimoji="0" lang="it-IT" sz="3200" b="1" i="1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behalf</a:t>
            </a:r>
            <a:r>
              <a:rPr kumimoji="0" lang="it-IT" sz="3200" b="1" i="1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of the AHEAD 2020 Project Office </a:t>
            </a:r>
            <a:endParaRPr kumimoji="0" sz="2667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"/>
          <p:cNvSpPr txBox="1"/>
          <p:nvPr/>
        </p:nvSpPr>
        <p:spPr>
          <a:xfrm>
            <a:off x="4025874" y="6389908"/>
            <a:ext cx="3670326" cy="34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-27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 November 2024</a:t>
            </a:r>
          </a:p>
        </p:txBody>
      </p:sp>
      <p:sp>
        <p:nvSpPr>
          <p:cNvPr id="210" name="Google Shape;210;p2"/>
          <p:cNvSpPr txBox="1"/>
          <p:nvPr/>
        </p:nvSpPr>
        <p:spPr>
          <a:xfrm>
            <a:off x="1478020" y="1657350"/>
            <a:ext cx="9704643" cy="4628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rmAutofit fontScale="25000" lnSpcReduction="20000"/>
          </a:bodyPr>
          <a:lstStyle/>
          <a:p>
            <a:pPr marL="457189" marR="0" lvl="0" indent="-457189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4800" b="1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214" algn="l" defTabSz="914400" rtl="0" eaLnBrk="1" fontAlgn="auto" latinLnBrk="0" hangingPunct="1">
              <a:lnSpc>
                <a:spcPct val="120000"/>
              </a:lnSpc>
              <a:spcBef>
                <a:spcPts val="157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Start date:	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	     	2</a:t>
            </a:r>
            <a:r>
              <a:rPr kumimoji="0" lang="it-IT" sz="7466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nd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March 2020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214" algn="l" defTabSz="914400" rtl="0" eaLnBrk="1" fontAlgn="auto" latinLnBrk="0" hangingPunct="1">
              <a:lnSpc>
                <a:spcPct val="120000"/>
              </a:lnSpc>
              <a:spcBef>
                <a:spcPts val="1706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Duration: 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		     	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57 </a:t>
            </a:r>
            <a:r>
              <a:rPr kumimoji="0" lang="it-IT" sz="7466" b="0" i="0" u="none" strike="noStrike" kern="0" cap="none" spc="0" normalizeH="0" baseline="0" noProof="0" dirty="0" err="1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D5D5D5">
                  <a:lumMod val="1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214" algn="l" defTabSz="914400" rtl="0" eaLnBrk="1" fontAlgn="auto" latinLnBrk="0" hangingPunct="1">
              <a:lnSpc>
                <a:spcPct val="100000"/>
              </a:lnSpc>
              <a:spcBef>
                <a:spcPts val="1706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3 Reporting </a:t>
            </a:r>
            <a:r>
              <a:rPr kumimoji="0" lang="it-IT" sz="7466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periods</a:t>
            </a: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: 	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- 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RP1: after 18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(18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				- 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RP2: after 36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(18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				- 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RP3: after 57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(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21 </a:t>
            </a:r>
            <a:r>
              <a:rPr kumimoji="0" lang="it-IT" sz="7466" b="0" i="1" u="none" strike="noStrike" kern="0" cap="none" spc="0" normalizeH="0" baseline="0" noProof="0" dirty="0" err="1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months</a:t>
            </a:r>
            <a:r>
              <a:rPr kumimoji="0" lang="it-IT" sz="7466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214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Total EC Funding</a:t>
            </a:r>
            <a:r>
              <a:rPr kumimoji="0" lang="it-IT" sz="7466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: 	</a:t>
            </a:r>
            <a:r>
              <a:rPr kumimoji="0" lang="it-IT" sz="746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    € 9.977.472,50</a:t>
            </a:r>
            <a:endParaRPr kumimoji="0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189" marR="0" lvl="0" indent="-457189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Pre</a:t>
            </a:r>
            <a:r>
              <a:rPr kumimoji="0" lang="it-IT" sz="7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-financing payment from the EC:</a:t>
            </a:r>
            <a:r>
              <a:rPr kumimoji="0" lang="it-IT" sz="7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                       € 4.822.445,04</a:t>
            </a:r>
            <a:endParaRPr kumimoji="0" lang="it-IT" sz="7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457189" marR="0" lvl="0" indent="-457189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it-IT" sz="7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RP1 payment from the EC:                                    </a:t>
            </a:r>
            <a:r>
              <a:rPr kumimoji="0" lang="en-US" sz="7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€ 2.892.226,89</a:t>
            </a:r>
          </a:p>
          <a:p>
            <a:pPr marL="457189" marR="0" lvl="0" indent="-457189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en-US" sz="7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RP2 payment from the EC:                                    </a:t>
            </a:r>
            <a:r>
              <a:rPr kumimoji="0" lang="en-US" sz="7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€ 766.179,69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1" name="Google Shape;211;p2"/>
          <p:cNvSpPr txBox="1"/>
          <p:nvPr/>
        </p:nvSpPr>
        <p:spPr>
          <a:xfrm>
            <a:off x="2684449" y="1037388"/>
            <a:ext cx="6353175" cy="461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667" b="1" i="1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Overview  of the Project</a:t>
            </a:r>
            <a:endParaRPr kumimoji="0" sz="2667" b="1" i="1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"/>
          <p:cNvSpPr txBox="1"/>
          <p:nvPr/>
        </p:nvSpPr>
        <p:spPr>
          <a:xfrm>
            <a:off x="4025874" y="6219540"/>
            <a:ext cx="3670326" cy="6373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383738"/>
              </a:solidFill>
              <a:effectLst/>
              <a:uLnTx/>
              <a:uFillTx/>
              <a:latin typeface="Montserrat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rgbClr val="383738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3"/>
          <p:cNvSpPr txBox="1"/>
          <p:nvPr/>
        </p:nvSpPr>
        <p:spPr>
          <a:xfrm>
            <a:off x="2152694" y="1781174"/>
            <a:ext cx="5989580" cy="4009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rmAutofit/>
          </a:bodyPr>
          <a:lstStyle/>
          <a:p>
            <a:pPr marL="457189" marR="0" lvl="0" indent="-457189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ts val="3840"/>
              <a:buFont typeface="Noto Sans Symbols"/>
              <a:buNone/>
              <a:tabLst/>
              <a:defRPr/>
            </a:pPr>
            <a:endParaRPr kumimoji="0" sz="4800" b="1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rgbClr val="5E5E5E"/>
              </a:buClr>
              <a:buSzPts val="2400"/>
              <a:buFont typeface="Noto Sans Symbols"/>
              <a:buNone/>
              <a:tabLst/>
              <a:defRPr/>
            </a:pP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The AHEAD2020 Consortium </a:t>
            </a:r>
            <a:r>
              <a:rPr kumimoji="0" lang="it-IT" sz="2400" b="0" i="0" u="none" strike="noStrike" kern="0" cap="none" spc="0" normalizeH="0" baseline="0" noProof="0" dirty="0" err="1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includes</a:t>
            </a: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: 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8585"/>
              </a:buClr>
              <a:buSzPts val="2400"/>
              <a:buFont typeface="Noto Sans Symbols"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00"/>
              <a:buFont typeface="Noto Sans Symbols"/>
              <a:buChar char="❑"/>
              <a:tabLst/>
              <a:defRPr/>
            </a:pP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39 </a:t>
            </a:r>
            <a:r>
              <a:rPr kumimoji="0" lang="it-IT" sz="2400" b="0" i="0" u="none" strike="noStrike" kern="0" cap="none" spc="0" normalizeH="0" baseline="0" noProof="0" dirty="0" err="1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Beneficiaries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8585"/>
              </a:buClr>
              <a:buSzPts val="2400"/>
              <a:buFont typeface="Noto Sans Symbols"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E5E5E"/>
              </a:buClr>
              <a:buSzPts val="2400"/>
              <a:buFont typeface="Noto Sans Symbols"/>
              <a:buChar char="❑"/>
              <a:tabLst/>
              <a:defRPr/>
            </a:pP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2 </a:t>
            </a:r>
            <a:r>
              <a:rPr kumimoji="0" lang="it-IT" sz="2400" b="0" i="0" u="none" strike="noStrike" kern="0" cap="none" spc="0" normalizeH="0" baseline="0" noProof="0" dirty="0" err="1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Linked</a:t>
            </a: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 Third Parties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342900" marR="0" lvl="0" indent="-190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58585"/>
              </a:buClr>
              <a:buSzPts val="2400"/>
              <a:buFont typeface="Noto Sans Symbols"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8" name="Google Shape;218;p3"/>
          <p:cNvSpPr txBox="1"/>
          <p:nvPr/>
        </p:nvSpPr>
        <p:spPr>
          <a:xfrm>
            <a:off x="2684449" y="1550310"/>
            <a:ext cx="6353175" cy="461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667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Overview</a:t>
            </a:r>
            <a:r>
              <a:rPr kumimoji="0" lang="it-IT" sz="2667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of the Consortium</a:t>
            </a:r>
            <a:endParaRPr kumimoji="0" sz="2667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40FC353B-8878-D3C0-5ACD-6723E912A489}"/>
              </a:ext>
            </a:extLst>
          </p:cNvPr>
          <p:cNvSpPr txBox="1"/>
          <p:nvPr/>
        </p:nvSpPr>
        <p:spPr>
          <a:xfrm>
            <a:off x="4025874" y="6389908"/>
            <a:ext cx="3670326" cy="34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-27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 November 2024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2">
            <a:extLst>
              <a:ext uri="{FF2B5EF4-FFF2-40B4-BE49-F238E27FC236}">
                <a16:creationId xmlns:a16="http://schemas.microsoft.com/office/drawing/2014/main" id="{EE3C8D72-8E21-68B3-B17A-DE9C39A802F0}"/>
              </a:ext>
            </a:extLst>
          </p:cNvPr>
          <p:cNvSpPr txBox="1"/>
          <p:nvPr/>
        </p:nvSpPr>
        <p:spPr>
          <a:xfrm>
            <a:off x="1687257" y="552450"/>
            <a:ext cx="9704643" cy="4628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rmAutofit fontScale="25000" lnSpcReduction="20000"/>
          </a:bodyPr>
          <a:lstStyle/>
          <a:p>
            <a:pPr marL="457189" marR="0" lvl="0" indent="-457189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None/>
              <a:tabLst/>
              <a:defRPr/>
            </a:pPr>
            <a:endParaRPr kumimoji="0" sz="4800" b="1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Arial"/>
              <a:buNone/>
              <a:tabLst/>
              <a:defRPr/>
            </a:pPr>
            <a:r>
              <a:rPr kumimoji="0" lang="it-IT" sz="107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</a:t>
            </a:r>
            <a:r>
              <a:rPr kumimoji="0" lang="it-IT" sz="107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Final</a:t>
            </a:r>
            <a:r>
              <a:rPr kumimoji="0" lang="it-IT" sz="107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 Reporting </a:t>
            </a:r>
            <a:r>
              <a:rPr kumimoji="0" lang="it-IT" sz="107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Period</a:t>
            </a:r>
            <a:endParaRPr kumimoji="0" lang="it-IT" sz="107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tserrat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80000"/>
              <a:buFont typeface="Arial"/>
              <a:buNone/>
              <a:tabLst/>
              <a:defRPr/>
            </a:pPr>
            <a:endParaRPr kumimoji="0" lang="it-IT" sz="107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tserrat"/>
              <a:cs typeface="Arial"/>
              <a:sym typeface="Arial"/>
            </a:endParaRPr>
          </a:p>
          <a:p>
            <a:pPr marL="457189" marR="0" lvl="0" indent="-457214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End of the project: </a:t>
            </a:r>
            <a:r>
              <a:rPr kumimoji="0" 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December 1, 2024</a:t>
            </a:r>
          </a:p>
          <a:p>
            <a:pPr marL="457189" marR="0" lvl="0" indent="-457214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Final Reporting Period: </a:t>
            </a:r>
            <a:r>
              <a:rPr kumimoji="0" 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from 2 March 2023 to 1 December 2024</a:t>
            </a:r>
          </a:p>
          <a:p>
            <a:pPr marL="457189" marR="0" lvl="0" indent="-457214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Noto Sans Symbols"/>
              <a:buChar char="❑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Deadlines for the Financial Statement: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Arial"/>
              <a:buNone/>
              <a:tabLst/>
              <a:defRPr/>
            </a:pP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1143000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Submission to the Coordinator 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Wingdings" panose="05000000000000000000" pitchFamily="2" charset="2"/>
              </a:rPr>
              <a:t> </a:t>
            </a:r>
            <a:r>
              <a:rPr kumimoji="0" 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Wingdings" panose="05000000000000000000" pitchFamily="2" charset="2"/>
              </a:rPr>
              <a:t>December 20 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Wingdings" panose="05000000000000000000" pitchFamily="2" charset="2"/>
              </a:rPr>
              <a:t>except for beneficiaries with CFS declaration (SRON, MPG, ULEIC, CEA)</a:t>
            </a:r>
          </a:p>
          <a:p>
            <a:pPr marL="1143000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Meeting these deadlines is extremely important in order to allow us to check the statements and submit them to the EC</a:t>
            </a:r>
            <a:endParaRPr kumimoji="0" lang="en-US" sz="9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Wingdings" panose="05000000000000000000" pitchFamily="2" charset="2"/>
            </a:endParaRPr>
          </a:p>
          <a:p>
            <a:pPr marL="1143000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endParaRPr kumimoji="0" lang="en-US" sz="9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Wingdings" panose="05000000000000000000" pitchFamily="2" charset="2"/>
            </a:endParaRPr>
          </a:p>
          <a:p>
            <a:pPr marL="1143000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Wingdings" panose="05000000000000000000" pitchFamily="2" charset="2"/>
              </a:rPr>
              <a:t>Submission to the EC must be not later than </a:t>
            </a:r>
            <a:r>
              <a:rPr kumimoji="0" 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Wingdings" panose="05000000000000000000" pitchFamily="2" charset="2"/>
              </a:rPr>
              <a:t>January 30</a:t>
            </a:r>
            <a:b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endParaRPr kumimoji="0" lang="en-US" sz="9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CFS 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= a Certificate on Financial Statement is required if 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the budget for the Financial Report of your </a:t>
            </a:r>
            <a:r>
              <a:rPr kumimoji="0" lang="en-US" sz="9600" b="0" i="0" u="none" strike="noStrike" kern="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organisation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cs typeface="Arial"/>
                <a:sym typeface="Arial"/>
              </a:rPr>
              <a:t> exceeds 325K euros (not including overhead) </a:t>
            </a:r>
            <a:b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endParaRPr kumimoji="0" lang="it-IT" sz="9600" b="0" i="0" u="none" strike="noStrike" kern="0" cap="none" spc="0" normalizeH="0" baseline="0" noProof="0" dirty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Google Sans"/>
              <a:cs typeface="Arial"/>
              <a:sym typeface="Arial"/>
            </a:endParaRPr>
          </a:p>
          <a:p>
            <a:pPr marL="1143000" marR="0" lvl="0" indent="-1143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Char char="-"/>
              <a:tabLst/>
              <a:defRPr/>
            </a:pPr>
            <a:endParaRPr kumimoji="0" lang="en-US" sz="9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57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Arial"/>
              <a:buNone/>
              <a:tabLst/>
              <a:defRPr/>
            </a:pPr>
            <a:endParaRPr kumimoji="0" lang="it-IT" sz="9600" b="0" i="0" u="none" strike="noStrike" kern="0" cap="none" spc="0" normalizeH="0" baseline="0" noProof="0" dirty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Google Sans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57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Arial"/>
              <a:buNone/>
              <a:tabLst/>
              <a:defRPr/>
            </a:pPr>
            <a:endParaRPr kumimoji="0" lang="it-IT" sz="9600" b="0" i="0" u="none" strike="noStrike" kern="0" cap="none" spc="0" normalizeH="0" baseline="0" noProof="0" dirty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Google Sans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57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Arial"/>
              <a:buNone/>
              <a:tabLst/>
              <a:defRPr/>
            </a:pPr>
            <a:endParaRPr kumimoji="0" lang="it-IT" sz="9600" b="0" i="0" u="none" strike="noStrike" kern="0" cap="none" spc="0" normalizeH="0" baseline="0" noProof="0" dirty="0">
              <a:ln>
                <a:noFill/>
              </a:ln>
              <a:solidFill>
                <a:srgbClr val="1F1F1F"/>
              </a:solidFill>
              <a:effectLst/>
              <a:uLnTx/>
              <a:uFillTx/>
              <a:latin typeface="Google Sans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573"/>
              </a:spcBef>
              <a:spcAft>
                <a:spcPts val="0"/>
              </a:spcAft>
              <a:buClr>
                <a:srgbClr val="5FCBEF"/>
              </a:buClr>
              <a:buSzPct val="800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32239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9"/>
          <p:cNvSpPr txBox="1"/>
          <p:nvPr/>
        </p:nvSpPr>
        <p:spPr>
          <a:xfrm>
            <a:off x="1865531" y="1406601"/>
            <a:ext cx="8460939" cy="4557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50" rIns="121900" bIns="60950" anchor="t" anchorCtr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Pts val="1920"/>
              <a:buFont typeface="Noto Sans Symbols"/>
              <a:buNone/>
              <a:tabLst/>
              <a:defRPr/>
            </a:pPr>
            <a:endParaRPr kumimoji="0" sz="24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1" i="1" u="none" strike="noStrike" kern="0" cap="none" spc="0" normalizeH="0" baseline="0" noProof="0" dirty="0">
                <a:ln>
                  <a:noFill/>
                </a:ln>
                <a:solidFill>
                  <a:srgbClr val="00D064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THANK YOU FOR YOUR ATTENTION !!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endParaRPr kumimoji="0" sz="2667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Dr. Lorenzo Natalucci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Dr. Luigi Piro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Dr. Monia Rossi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Dr. Claudia Di Geronimo</a:t>
            </a:r>
            <a:endParaRPr kumimoji="0" sz="2667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Dr. Sofia Papi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endParaRPr kumimoji="0" sz="2667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5FCBEF"/>
              </a:buClr>
              <a:buSzPts val="2134"/>
              <a:buFont typeface="Noto Sans Symbols"/>
              <a:buNone/>
              <a:tabLst/>
              <a:defRPr/>
            </a:pPr>
            <a:r>
              <a:rPr kumimoji="0" lang="it-IT" sz="2667" b="0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t>ahead_po.iaps@inaf.it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8E0F8828-7580-25ED-E80E-FCEF3170F061}"/>
              </a:ext>
            </a:extLst>
          </p:cNvPr>
          <p:cNvSpPr txBox="1"/>
          <p:nvPr/>
        </p:nvSpPr>
        <p:spPr>
          <a:xfrm>
            <a:off x="4025874" y="6389908"/>
            <a:ext cx="3670326" cy="344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-27</a:t>
            </a:r>
            <a:r>
              <a:rPr kumimoji="0" lang="en-US" sz="800" b="1" i="0" u="none" strike="noStrike" kern="0" cap="none" spc="0" normalizeH="0" baseline="3000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th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 November 2024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>
          <a:extLst>
            <a:ext uri="{FF2B5EF4-FFF2-40B4-BE49-F238E27FC236}">
              <a16:creationId xmlns:a16="http://schemas.microsoft.com/office/drawing/2014/main" id="{7515B6A5-0BD9-FED5-9468-6C431D120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">
            <a:extLst>
              <a:ext uri="{FF2B5EF4-FFF2-40B4-BE49-F238E27FC236}">
                <a16:creationId xmlns:a16="http://schemas.microsoft.com/office/drawing/2014/main" id="{CC8DFA11-12F2-A358-57D3-D256CE211EE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583562" y="1466519"/>
            <a:ext cx="10985500" cy="478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Overall, activities are in schedule and in line with the goals. </a:t>
            </a:r>
            <a:r>
              <a:rPr lang="it-IT" sz="1700" dirty="0" err="1"/>
              <a:t>Outstanding</a:t>
            </a:r>
            <a:r>
              <a:rPr lang="it-IT" sz="1700" dirty="0"/>
              <a:t> </a:t>
            </a:r>
            <a:r>
              <a:rPr lang="it-IT" sz="1700" dirty="0" err="1"/>
              <a:t>results</a:t>
            </a:r>
            <a:r>
              <a:rPr lang="it-IT" sz="1700" dirty="0"/>
              <a:t> from </a:t>
            </a:r>
            <a:r>
              <a:rPr lang="it-IT" sz="1700" dirty="0" err="1"/>
              <a:t>many</a:t>
            </a:r>
            <a:r>
              <a:rPr lang="it-IT" sz="1700" dirty="0"/>
              <a:t> </a:t>
            </a:r>
            <a:r>
              <a:rPr lang="it-IT" sz="1700" dirty="0" err="1"/>
              <a:t>WPs</a:t>
            </a:r>
            <a:r>
              <a:rPr lang="it-IT" sz="1700" dirty="0"/>
              <a:t> in the NA and JRA domains; </a:t>
            </a:r>
            <a:r>
              <a:rPr lang="it-IT" sz="1700" dirty="0" err="1"/>
              <a:t>increasing</a:t>
            </a:r>
            <a:r>
              <a:rPr lang="it-IT" sz="1700" dirty="0"/>
              <a:t> overbooking for the </a:t>
            </a:r>
            <a:r>
              <a:rPr lang="it-IT" sz="1700" dirty="0" err="1"/>
              <a:t>visitor</a:t>
            </a:r>
            <a:r>
              <a:rPr lang="it-IT" sz="1700" dirty="0"/>
              <a:t> </a:t>
            </a:r>
            <a:r>
              <a:rPr lang="it-IT" sz="1700" dirty="0" err="1"/>
              <a:t>program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Community </a:t>
            </a:r>
            <a:r>
              <a:rPr lang="it-IT" sz="1700" dirty="0" err="1"/>
              <a:t>request</a:t>
            </a:r>
            <a:r>
              <a:rPr lang="it-IT" sz="1700" dirty="0"/>
              <a:t> for </a:t>
            </a:r>
            <a:r>
              <a:rPr lang="it-IT" sz="1700" dirty="0" err="1">
                <a:solidFill>
                  <a:srgbClr val="0043FA"/>
                </a:solidFill>
              </a:rPr>
              <a:t>Transnational</a:t>
            </a:r>
            <a:r>
              <a:rPr lang="it-IT" sz="1700" dirty="0">
                <a:solidFill>
                  <a:srgbClr val="0043FA"/>
                </a:solidFill>
              </a:rPr>
              <a:t> access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 err="1">
                <a:solidFill>
                  <a:schemeClr val="tx1"/>
                </a:solidFill>
              </a:rPr>
              <a:t>has</a:t>
            </a:r>
            <a:r>
              <a:rPr lang="it-IT" sz="1700" dirty="0"/>
              <a:t> </a:t>
            </a:r>
            <a:r>
              <a:rPr lang="it-IT" sz="1700" dirty="0" err="1"/>
              <a:t>constantly</a:t>
            </a:r>
            <a:r>
              <a:rPr lang="it-IT" sz="1700" dirty="0"/>
              <a:t> </a:t>
            </a:r>
            <a:r>
              <a:rPr lang="it-IT" sz="1700" dirty="0" err="1"/>
              <a:t>increased</a:t>
            </a:r>
            <a:r>
              <a:rPr lang="it-IT" sz="1700" dirty="0"/>
              <a:t> </a:t>
            </a:r>
            <a:r>
              <a:rPr lang="it-IT" sz="1700" dirty="0" err="1"/>
              <a:t>along</a:t>
            </a:r>
            <a:r>
              <a:rPr lang="it-IT" sz="1700" dirty="0"/>
              <a:t> the </a:t>
            </a:r>
            <a:r>
              <a:rPr lang="it-IT" sz="1700" dirty="0" err="1"/>
              <a:t>years</a:t>
            </a:r>
            <a:r>
              <a:rPr lang="it-IT" sz="1700" dirty="0"/>
              <a:t>, </a:t>
            </a:r>
            <a:r>
              <a:rPr lang="it-IT" sz="1700" dirty="0" err="1"/>
              <a:t>starting</a:t>
            </a:r>
            <a:r>
              <a:rPr lang="it-IT" sz="1700" dirty="0"/>
              <a:t> from the first AHEAD </a:t>
            </a:r>
            <a:r>
              <a:rPr lang="it-IT" sz="1700" dirty="0" err="1"/>
              <a:t>cycle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 err="1">
                <a:solidFill>
                  <a:srgbClr val="0043FA"/>
                </a:solidFill>
              </a:rPr>
              <a:t>Disseminating</a:t>
            </a:r>
            <a:r>
              <a:rPr lang="it-IT" sz="1700" dirty="0">
                <a:solidFill>
                  <a:srgbClr val="0043FA"/>
                </a:solidFill>
              </a:rPr>
              <a:t> high energy </a:t>
            </a:r>
            <a:r>
              <a:rPr lang="it-IT" sz="1700" dirty="0" err="1">
                <a:solidFill>
                  <a:srgbClr val="0043FA"/>
                </a:solidFill>
              </a:rPr>
              <a:t>astrophysics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 err="1"/>
              <a:t>at</a:t>
            </a:r>
            <a:r>
              <a:rPr lang="it-IT" sz="1700" dirty="0"/>
              <a:t> </a:t>
            </a:r>
            <a:r>
              <a:rPr lang="it-IT" sz="1700" dirty="0" err="1"/>
              <a:t>all</a:t>
            </a:r>
            <a:r>
              <a:rPr lang="it-IT" sz="1700" dirty="0"/>
              <a:t> </a:t>
            </a:r>
            <a:r>
              <a:rPr lang="it-IT" sz="1700" dirty="0" err="1"/>
              <a:t>levels</a:t>
            </a:r>
            <a:r>
              <a:rPr lang="it-IT" sz="1700" dirty="0"/>
              <a:t> (from general public to </a:t>
            </a:r>
            <a:r>
              <a:rPr lang="it-IT" sz="1700" dirty="0" err="1"/>
              <a:t>highly</a:t>
            </a:r>
            <a:r>
              <a:rPr lang="it-IT" sz="1700" dirty="0"/>
              <a:t> </a:t>
            </a:r>
            <a:r>
              <a:rPr lang="it-IT" sz="1700" dirty="0" err="1"/>
              <a:t>specialised</a:t>
            </a:r>
            <a:r>
              <a:rPr lang="it-IT" sz="1700" dirty="0"/>
              <a:t> </a:t>
            </a:r>
            <a:r>
              <a:rPr lang="it-IT" sz="1700" dirty="0" err="1"/>
              <a:t>professionals</a:t>
            </a:r>
            <a:r>
              <a:rPr lang="it-IT" sz="1700" dirty="0"/>
              <a:t>) </a:t>
            </a:r>
            <a:r>
              <a:rPr lang="it-IT" sz="1700" dirty="0" err="1"/>
              <a:t>has</a:t>
            </a:r>
            <a:r>
              <a:rPr lang="it-IT" sz="1700" dirty="0"/>
              <a:t> </a:t>
            </a:r>
            <a:r>
              <a:rPr lang="it-IT" sz="1700" dirty="0" err="1"/>
              <a:t>continued</a:t>
            </a:r>
            <a:r>
              <a:rPr lang="it-IT" sz="1700" dirty="0"/>
              <a:t> </a:t>
            </a:r>
            <a:r>
              <a:rPr lang="it-IT" sz="1700" dirty="0" err="1"/>
              <a:t>profitably</a:t>
            </a:r>
            <a:r>
              <a:rPr lang="it-IT" sz="1700" dirty="0"/>
              <a:t> and with </a:t>
            </a:r>
            <a:r>
              <a:rPr lang="it-IT" sz="1700" dirty="0" err="1"/>
              <a:t>continuos</a:t>
            </a:r>
            <a:r>
              <a:rPr lang="it-IT" sz="1700" dirty="0"/>
              <a:t> </a:t>
            </a:r>
            <a:r>
              <a:rPr lang="it-IT" sz="1700" dirty="0" err="1"/>
              <a:t>effort</a:t>
            </a:r>
            <a:r>
              <a:rPr lang="it-IT" sz="1700" dirty="0"/>
              <a:t>. </a:t>
            </a:r>
            <a:r>
              <a:rPr lang="it-IT" sz="1700" dirty="0" err="1"/>
              <a:t>Reaching</a:t>
            </a:r>
            <a:r>
              <a:rPr lang="it-IT" sz="1700" dirty="0"/>
              <a:t> a </a:t>
            </a:r>
            <a:r>
              <a:rPr lang="it-IT" sz="1700" dirty="0" err="1"/>
              <a:t>few</a:t>
            </a:r>
            <a:r>
              <a:rPr lang="it-IT" sz="1700" dirty="0"/>
              <a:t> </a:t>
            </a:r>
            <a:r>
              <a:rPr lang="it-IT" sz="1700" dirty="0" err="1"/>
              <a:t>millions</a:t>
            </a:r>
            <a:r>
              <a:rPr lang="it-IT" sz="1700" dirty="0"/>
              <a:t> people </a:t>
            </a:r>
            <a:r>
              <a:rPr lang="it-IT" sz="1700" dirty="0" err="1"/>
              <a:t>worldwide</a:t>
            </a:r>
            <a:r>
              <a:rPr lang="it-IT" sz="1700" dirty="0"/>
              <a:t> </a:t>
            </a:r>
          </a:p>
          <a:p>
            <a:pPr indent="-457200">
              <a:buSzPts val="2800"/>
              <a:buFont typeface="Arial"/>
              <a:buChar char="•"/>
            </a:pPr>
            <a:r>
              <a:rPr lang="it-IT" sz="1700" dirty="0">
                <a:solidFill>
                  <a:srgbClr val="0043FA"/>
                </a:solidFill>
              </a:rPr>
              <a:t>Technologies for detectors and </a:t>
            </a:r>
            <a:r>
              <a:rPr lang="it-IT" sz="1700" dirty="0" err="1">
                <a:solidFill>
                  <a:srgbClr val="0043FA"/>
                </a:solidFill>
              </a:rPr>
              <a:t>optics</a:t>
            </a:r>
            <a:r>
              <a:rPr lang="it-IT" sz="1700" dirty="0">
                <a:solidFill>
                  <a:srgbClr val="0043FA"/>
                </a:solidFill>
              </a:rPr>
              <a:t> and </a:t>
            </a:r>
            <a:r>
              <a:rPr lang="it-IT" sz="1700" dirty="0" err="1">
                <a:solidFill>
                  <a:srgbClr val="0043FA"/>
                </a:solidFill>
              </a:rPr>
              <a:t>innovation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/>
              <a:t>for the benefit of society </a:t>
            </a:r>
            <a:r>
              <a:rPr lang="it-IT" sz="1700" dirty="0" err="1"/>
              <a:t>through</a:t>
            </a:r>
            <a:r>
              <a:rPr lang="it-IT" sz="1700" dirty="0"/>
              <a:t> industrial </a:t>
            </a:r>
            <a:r>
              <a:rPr lang="it-IT" sz="1700" dirty="0" err="1"/>
              <a:t>involvement</a:t>
            </a:r>
            <a:r>
              <a:rPr lang="it-IT" sz="1700" dirty="0"/>
              <a:t>: </a:t>
            </a:r>
            <a:r>
              <a:rPr lang="it-IT" sz="1700" dirty="0" err="1"/>
              <a:t>fabrication</a:t>
            </a:r>
            <a:r>
              <a:rPr lang="it-IT" sz="1700" dirty="0"/>
              <a:t> of new </a:t>
            </a:r>
            <a:r>
              <a:rPr lang="it-IT" sz="1700" dirty="0" err="1"/>
              <a:t>instrumentation</a:t>
            </a:r>
            <a:r>
              <a:rPr lang="it-IT" sz="1700" dirty="0"/>
              <a:t> </a:t>
            </a:r>
            <a:r>
              <a:rPr lang="it-IT" sz="1700" dirty="0" err="1"/>
              <a:t>is</a:t>
            </a:r>
            <a:r>
              <a:rPr lang="it-IT" sz="1700" dirty="0"/>
              <a:t> </a:t>
            </a:r>
            <a:r>
              <a:rPr lang="it-IT" sz="1700" dirty="0" err="1"/>
              <a:t>ongoing</a:t>
            </a:r>
            <a:r>
              <a:rPr lang="it-IT" sz="1700" dirty="0"/>
              <a:t>, after </a:t>
            </a:r>
            <a:r>
              <a:rPr lang="it-IT" sz="1700" dirty="0" err="1"/>
              <a:t>completion</a:t>
            </a:r>
            <a:r>
              <a:rPr lang="it-IT" sz="1700" dirty="0"/>
              <a:t> of design </a:t>
            </a:r>
            <a:r>
              <a:rPr lang="it-IT" sz="1700" dirty="0" err="1"/>
              <a:t>phases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Strong community support in the area of </a:t>
            </a:r>
            <a:r>
              <a:rPr lang="it-IT" sz="1700" dirty="0" err="1">
                <a:solidFill>
                  <a:srgbClr val="0043FA"/>
                </a:solidFill>
              </a:rPr>
              <a:t>calibration</a:t>
            </a:r>
            <a:r>
              <a:rPr lang="it-IT" sz="1700" dirty="0">
                <a:solidFill>
                  <a:srgbClr val="0043FA"/>
                </a:solidFill>
              </a:rPr>
              <a:t> and testing of X-ray </a:t>
            </a:r>
            <a:r>
              <a:rPr lang="it-IT" sz="1700" dirty="0" err="1">
                <a:solidFill>
                  <a:srgbClr val="0043FA"/>
                </a:solidFill>
              </a:rPr>
              <a:t>optics</a:t>
            </a:r>
            <a:r>
              <a:rPr lang="it-IT" sz="1700" dirty="0"/>
              <a:t>; opening of new test facilities.  Step </a:t>
            </a:r>
            <a:r>
              <a:rPr lang="it-IT" sz="1700" dirty="0" err="1"/>
              <a:t>forward</a:t>
            </a:r>
            <a:r>
              <a:rPr lang="it-IT" sz="1700" dirty="0"/>
              <a:t> in </a:t>
            </a:r>
            <a:r>
              <a:rPr lang="it-IT" sz="1700" dirty="0" err="1">
                <a:solidFill>
                  <a:srgbClr val="0043FA"/>
                </a:solidFill>
              </a:rPr>
              <a:t>development</a:t>
            </a:r>
            <a:r>
              <a:rPr lang="it-IT" sz="1700" dirty="0">
                <a:solidFill>
                  <a:srgbClr val="0043FA"/>
                </a:solidFill>
              </a:rPr>
              <a:t> of </a:t>
            </a:r>
            <a:r>
              <a:rPr lang="it-IT" sz="1700" dirty="0" err="1">
                <a:solidFill>
                  <a:srgbClr val="0043FA"/>
                </a:solidFill>
              </a:rPr>
              <a:t>analysis</a:t>
            </a:r>
            <a:r>
              <a:rPr lang="it-IT" sz="1700" dirty="0">
                <a:solidFill>
                  <a:srgbClr val="0043FA"/>
                </a:solidFill>
              </a:rPr>
              <a:t> and </a:t>
            </a:r>
            <a:r>
              <a:rPr lang="it-IT" sz="1700" dirty="0" err="1">
                <a:solidFill>
                  <a:srgbClr val="0043FA"/>
                </a:solidFill>
              </a:rPr>
              <a:t>modelling</a:t>
            </a:r>
            <a:r>
              <a:rPr lang="it-IT" sz="1700" dirty="0">
                <a:solidFill>
                  <a:srgbClr val="0043FA"/>
                </a:solidFill>
              </a:rPr>
              <a:t> tools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/>
              <a:t>in </a:t>
            </a:r>
            <a:r>
              <a:rPr lang="it-IT" sz="1700" dirty="0" err="1"/>
              <a:t>all</a:t>
            </a:r>
            <a:r>
              <a:rPr lang="it-IT" sz="1700" dirty="0"/>
              <a:t> </a:t>
            </a:r>
            <a:r>
              <a:rPr lang="it-IT" sz="1700" dirty="0" err="1"/>
              <a:t>areas</a:t>
            </a:r>
            <a:r>
              <a:rPr lang="it-IT" sz="1700" dirty="0"/>
              <a:t>: multi-</a:t>
            </a:r>
            <a:r>
              <a:rPr lang="it-IT" sz="1700" dirty="0" err="1"/>
              <a:t>messenger</a:t>
            </a:r>
            <a:r>
              <a:rPr lang="it-IT" sz="1700" dirty="0"/>
              <a:t>, </a:t>
            </a:r>
            <a:r>
              <a:rPr lang="it-IT" sz="1700" dirty="0" err="1"/>
              <a:t>laboratory</a:t>
            </a:r>
            <a:r>
              <a:rPr lang="it-IT" sz="1700" dirty="0"/>
              <a:t> </a:t>
            </a:r>
            <a:r>
              <a:rPr lang="it-IT" sz="1700" dirty="0" err="1"/>
              <a:t>astrophysics</a:t>
            </a:r>
            <a:r>
              <a:rPr lang="it-IT" sz="1700" dirty="0"/>
              <a:t> and </a:t>
            </a:r>
            <a:r>
              <a:rPr lang="it-IT" sz="1700" dirty="0" err="1"/>
              <a:t>advanced</a:t>
            </a:r>
            <a:r>
              <a:rPr lang="it-IT" sz="1700" dirty="0"/>
              <a:t> </a:t>
            </a:r>
            <a:r>
              <a:rPr lang="it-IT" sz="1700" dirty="0" err="1"/>
              <a:t>analysis</a:t>
            </a:r>
            <a:r>
              <a:rPr lang="it-IT" sz="1700" dirty="0"/>
              <a:t> for new generation </a:t>
            </a:r>
            <a:r>
              <a:rPr lang="it-IT" sz="1700" dirty="0" err="1"/>
              <a:t>instrumentation</a:t>
            </a:r>
            <a:r>
              <a:rPr lang="it-IT" sz="1700" dirty="0"/>
              <a:t>; new ground-</a:t>
            </a:r>
            <a:r>
              <a:rPr lang="it-IT" sz="1700" dirty="0" err="1"/>
              <a:t>based</a:t>
            </a:r>
            <a:r>
              <a:rPr lang="it-IT" sz="1700" dirty="0"/>
              <a:t> </a:t>
            </a:r>
            <a:r>
              <a:rPr lang="it-IT" sz="1700" dirty="0" err="1"/>
              <a:t>infrastructure</a:t>
            </a:r>
            <a:r>
              <a:rPr lang="it-IT" sz="1700" dirty="0"/>
              <a:t> for </a:t>
            </a:r>
            <a:r>
              <a:rPr lang="it-IT" sz="1700" dirty="0" err="1"/>
              <a:t>nanosats</a:t>
            </a:r>
            <a:r>
              <a:rPr lang="it-IT" sz="1700" dirty="0"/>
              <a:t> </a:t>
            </a:r>
          </a:p>
          <a:p>
            <a:pPr indent="-457200">
              <a:buSzPts val="2800"/>
              <a:buFont typeface="Arial"/>
              <a:buChar char="•"/>
            </a:pPr>
            <a:r>
              <a:rPr lang="it-IT" sz="1700" dirty="0" err="1">
                <a:solidFill>
                  <a:srgbClr val="0043FA"/>
                </a:solidFill>
              </a:rPr>
              <a:t>Ensuring</a:t>
            </a:r>
            <a:r>
              <a:rPr lang="it-IT" sz="1700" dirty="0">
                <a:solidFill>
                  <a:srgbClr val="0043FA"/>
                </a:solidFill>
              </a:rPr>
              <a:t> </a:t>
            </a:r>
            <a:r>
              <a:rPr lang="it-IT" sz="1700" dirty="0" err="1">
                <a:solidFill>
                  <a:srgbClr val="0043FA"/>
                </a:solidFill>
              </a:rPr>
              <a:t>sustainability</a:t>
            </a:r>
            <a:r>
              <a:rPr lang="it-IT" sz="1700" dirty="0"/>
              <a:t>: </a:t>
            </a:r>
            <a:r>
              <a:rPr lang="it-IT" sz="1700" dirty="0" err="1"/>
              <a:t>pushing</a:t>
            </a:r>
            <a:r>
              <a:rPr lang="it-IT" sz="1700" dirty="0"/>
              <a:t> </a:t>
            </a:r>
            <a:r>
              <a:rPr lang="it-IT" sz="1700" dirty="0" err="1"/>
              <a:t>forward</a:t>
            </a:r>
            <a:r>
              <a:rPr lang="it-IT" sz="1700" dirty="0"/>
              <a:t> </a:t>
            </a:r>
            <a:r>
              <a:rPr lang="it-IT" sz="1700" dirty="0" err="1"/>
              <a:t>technology</a:t>
            </a:r>
            <a:r>
              <a:rPr lang="it-IT" sz="1700" dirty="0"/>
              <a:t> and tools for the </a:t>
            </a:r>
            <a:r>
              <a:rPr lang="it-IT" sz="1700" dirty="0" err="1"/>
              <a:t>upcoming</a:t>
            </a:r>
            <a:r>
              <a:rPr lang="it-IT" sz="1700" dirty="0"/>
              <a:t> and future </a:t>
            </a:r>
            <a:r>
              <a:rPr lang="it-IT" sz="1700" dirty="0" err="1"/>
              <a:t>observatories</a:t>
            </a:r>
            <a:r>
              <a:rPr lang="it-IT" sz="1700" dirty="0"/>
              <a:t>. </a:t>
            </a:r>
            <a:r>
              <a:rPr lang="it-IT" sz="1700" dirty="0" err="1"/>
              <a:t>Creating</a:t>
            </a:r>
            <a:r>
              <a:rPr lang="it-IT" sz="1700" dirty="0"/>
              <a:t> a network of training centres to be </a:t>
            </a:r>
            <a:r>
              <a:rPr lang="it-IT" sz="1700" dirty="0" err="1"/>
              <a:t>also</a:t>
            </a:r>
            <a:r>
              <a:rPr lang="it-IT" sz="1700" dirty="0"/>
              <a:t> </a:t>
            </a:r>
            <a:r>
              <a:rPr lang="it-IT" sz="1700" dirty="0" err="1"/>
              <a:t>potentially</a:t>
            </a:r>
            <a:r>
              <a:rPr lang="it-IT" sz="1700" dirty="0"/>
              <a:t> </a:t>
            </a:r>
            <a:r>
              <a:rPr lang="it-IT" sz="1700" dirty="0" err="1"/>
              <a:t>integrated</a:t>
            </a:r>
            <a:r>
              <a:rPr lang="it-IT" sz="1700" dirty="0"/>
              <a:t> in the future.</a:t>
            </a:r>
          </a:p>
        </p:txBody>
      </p:sp>
      <p:sp>
        <p:nvSpPr>
          <p:cNvPr id="433" name="Google Shape;433;p23">
            <a:extLst>
              <a:ext uri="{FF2B5EF4-FFF2-40B4-BE49-F238E27FC236}">
                <a16:creationId xmlns:a16="http://schemas.microsoft.com/office/drawing/2014/main" id="{4C10F208-2069-2CF5-4676-D57FB29CD69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27</a:t>
            </a:fld>
            <a:endParaRPr/>
          </a:p>
        </p:txBody>
      </p:sp>
      <p:sp>
        <p:nvSpPr>
          <p:cNvPr id="434" name="Google Shape;434;p23">
            <a:extLst>
              <a:ext uri="{FF2B5EF4-FFF2-40B4-BE49-F238E27FC236}">
                <a16:creationId xmlns:a16="http://schemas.microsoft.com/office/drawing/2014/main" id="{65AC50F2-D621-E27C-3BC8-BF5397834BF5}"/>
              </a:ext>
            </a:extLst>
          </p:cNvPr>
          <p:cNvSpPr txBox="1"/>
          <p:nvPr/>
        </p:nvSpPr>
        <p:spPr>
          <a:xfrm>
            <a:off x="2660073" y="635541"/>
            <a:ext cx="670955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Final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considerations</a:t>
            </a:r>
            <a:endParaRPr sz="360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68FD44-69B2-E8FA-B48D-D8F3345F6D84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sp>
        <p:nvSpPr>
          <p:cNvPr id="5" name="Google Shape;209;p2">
            <a:extLst>
              <a:ext uri="{FF2B5EF4-FFF2-40B4-BE49-F238E27FC236}">
                <a16:creationId xmlns:a16="http://schemas.microsoft.com/office/drawing/2014/main" id="{3C64B8A4-AF4A-0ED5-E159-6A07D4EBD2F8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4044031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>
          <a:extLst>
            <a:ext uri="{FF2B5EF4-FFF2-40B4-BE49-F238E27FC236}">
              <a16:creationId xmlns:a16="http://schemas.microsoft.com/office/drawing/2014/main" id="{75490198-71C9-EA6D-FD94-5DE8DEE10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3">
            <a:extLst>
              <a:ext uri="{FF2B5EF4-FFF2-40B4-BE49-F238E27FC236}">
                <a16:creationId xmlns:a16="http://schemas.microsoft.com/office/drawing/2014/main" id="{441B275C-3C6B-1537-E381-7368634E0344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583562" y="1466519"/>
            <a:ext cx="10985500" cy="478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Overall, activities are in schedule and in line with the goals. </a:t>
            </a:r>
            <a:r>
              <a:rPr lang="it-IT" sz="1700" dirty="0" err="1"/>
              <a:t>Outstanding</a:t>
            </a:r>
            <a:r>
              <a:rPr lang="it-IT" sz="1700" dirty="0"/>
              <a:t> </a:t>
            </a:r>
            <a:r>
              <a:rPr lang="it-IT" sz="1700" dirty="0" err="1"/>
              <a:t>results</a:t>
            </a:r>
            <a:r>
              <a:rPr lang="it-IT" sz="1700" dirty="0"/>
              <a:t> from </a:t>
            </a:r>
            <a:r>
              <a:rPr lang="it-IT" sz="1700" dirty="0" err="1"/>
              <a:t>many</a:t>
            </a:r>
            <a:r>
              <a:rPr lang="it-IT" sz="1700" dirty="0"/>
              <a:t> </a:t>
            </a:r>
            <a:r>
              <a:rPr lang="it-IT" sz="1700" dirty="0" err="1"/>
              <a:t>WPs</a:t>
            </a:r>
            <a:r>
              <a:rPr lang="it-IT" sz="1700" dirty="0"/>
              <a:t> in the NA and JRA domains; </a:t>
            </a:r>
            <a:r>
              <a:rPr lang="it-IT" sz="1700" dirty="0" err="1"/>
              <a:t>increasing</a:t>
            </a:r>
            <a:r>
              <a:rPr lang="it-IT" sz="1700" dirty="0"/>
              <a:t> overbooking for the </a:t>
            </a:r>
            <a:r>
              <a:rPr lang="it-IT" sz="1700" dirty="0" err="1"/>
              <a:t>visitor</a:t>
            </a:r>
            <a:r>
              <a:rPr lang="it-IT" sz="1700" dirty="0"/>
              <a:t> </a:t>
            </a:r>
            <a:r>
              <a:rPr lang="it-IT" sz="1700" dirty="0" err="1"/>
              <a:t>program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Community </a:t>
            </a:r>
            <a:r>
              <a:rPr lang="it-IT" sz="1700" dirty="0" err="1"/>
              <a:t>request</a:t>
            </a:r>
            <a:r>
              <a:rPr lang="it-IT" sz="1700" dirty="0"/>
              <a:t> for </a:t>
            </a:r>
            <a:r>
              <a:rPr lang="it-IT" sz="1700" dirty="0" err="1">
                <a:solidFill>
                  <a:srgbClr val="0043FA"/>
                </a:solidFill>
              </a:rPr>
              <a:t>Transnational</a:t>
            </a:r>
            <a:r>
              <a:rPr lang="it-IT" sz="1700" dirty="0">
                <a:solidFill>
                  <a:srgbClr val="0043FA"/>
                </a:solidFill>
              </a:rPr>
              <a:t> access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 err="1">
                <a:solidFill>
                  <a:schemeClr val="tx1"/>
                </a:solidFill>
              </a:rPr>
              <a:t>has</a:t>
            </a:r>
            <a:r>
              <a:rPr lang="it-IT" sz="1700" dirty="0"/>
              <a:t> </a:t>
            </a:r>
            <a:r>
              <a:rPr lang="it-IT" sz="1700" dirty="0" err="1"/>
              <a:t>constantly</a:t>
            </a:r>
            <a:r>
              <a:rPr lang="it-IT" sz="1700" dirty="0"/>
              <a:t> </a:t>
            </a:r>
            <a:r>
              <a:rPr lang="it-IT" sz="1700" dirty="0" err="1"/>
              <a:t>increased</a:t>
            </a:r>
            <a:r>
              <a:rPr lang="it-IT" sz="1700" dirty="0"/>
              <a:t> </a:t>
            </a:r>
            <a:r>
              <a:rPr lang="it-IT" sz="1700" dirty="0" err="1"/>
              <a:t>along</a:t>
            </a:r>
            <a:r>
              <a:rPr lang="it-IT" sz="1700" dirty="0"/>
              <a:t> the </a:t>
            </a:r>
            <a:r>
              <a:rPr lang="it-IT" sz="1700" dirty="0" err="1"/>
              <a:t>years</a:t>
            </a:r>
            <a:r>
              <a:rPr lang="it-IT" sz="1700" dirty="0"/>
              <a:t>, </a:t>
            </a:r>
            <a:r>
              <a:rPr lang="it-IT" sz="1700" dirty="0" err="1"/>
              <a:t>starting</a:t>
            </a:r>
            <a:r>
              <a:rPr lang="it-IT" sz="1700" dirty="0"/>
              <a:t> from the first AHEAD </a:t>
            </a:r>
            <a:r>
              <a:rPr lang="it-IT" sz="1700" dirty="0" err="1"/>
              <a:t>cycle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 err="1">
                <a:solidFill>
                  <a:srgbClr val="0043FA"/>
                </a:solidFill>
              </a:rPr>
              <a:t>Disseminating</a:t>
            </a:r>
            <a:r>
              <a:rPr lang="it-IT" sz="1700" dirty="0">
                <a:solidFill>
                  <a:srgbClr val="0043FA"/>
                </a:solidFill>
              </a:rPr>
              <a:t> high energy </a:t>
            </a:r>
            <a:r>
              <a:rPr lang="it-IT" sz="1700" dirty="0" err="1">
                <a:solidFill>
                  <a:srgbClr val="0043FA"/>
                </a:solidFill>
              </a:rPr>
              <a:t>astrophysics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 err="1"/>
              <a:t>at</a:t>
            </a:r>
            <a:r>
              <a:rPr lang="it-IT" sz="1700" dirty="0"/>
              <a:t> </a:t>
            </a:r>
            <a:r>
              <a:rPr lang="it-IT" sz="1700" dirty="0" err="1"/>
              <a:t>all</a:t>
            </a:r>
            <a:r>
              <a:rPr lang="it-IT" sz="1700" dirty="0"/>
              <a:t> </a:t>
            </a:r>
            <a:r>
              <a:rPr lang="it-IT" sz="1700" dirty="0" err="1"/>
              <a:t>levels</a:t>
            </a:r>
            <a:r>
              <a:rPr lang="it-IT" sz="1700" dirty="0"/>
              <a:t> (from general public to </a:t>
            </a:r>
            <a:r>
              <a:rPr lang="it-IT" sz="1700" dirty="0" err="1"/>
              <a:t>highly</a:t>
            </a:r>
            <a:r>
              <a:rPr lang="it-IT" sz="1700" dirty="0"/>
              <a:t> </a:t>
            </a:r>
            <a:r>
              <a:rPr lang="it-IT" sz="1700" dirty="0" err="1"/>
              <a:t>specialised</a:t>
            </a:r>
            <a:r>
              <a:rPr lang="it-IT" sz="1700" dirty="0"/>
              <a:t> </a:t>
            </a:r>
            <a:r>
              <a:rPr lang="it-IT" sz="1700" dirty="0" err="1"/>
              <a:t>professionals</a:t>
            </a:r>
            <a:r>
              <a:rPr lang="it-IT" sz="1700" dirty="0"/>
              <a:t>) </a:t>
            </a:r>
            <a:r>
              <a:rPr lang="it-IT" sz="1700" dirty="0" err="1"/>
              <a:t>has</a:t>
            </a:r>
            <a:r>
              <a:rPr lang="it-IT" sz="1700" dirty="0"/>
              <a:t> </a:t>
            </a:r>
            <a:r>
              <a:rPr lang="it-IT" sz="1700" dirty="0" err="1"/>
              <a:t>continued</a:t>
            </a:r>
            <a:r>
              <a:rPr lang="it-IT" sz="1700" dirty="0"/>
              <a:t> </a:t>
            </a:r>
            <a:r>
              <a:rPr lang="it-IT" sz="1700" dirty="0" err="1"/>
              <a:t>profitably</a:t>
            </a:r>
            <a:r>
              <a:rPr lang="it-IT" sz="1700" dirty="0"/>
              <a:t> and with </a:t>
            </a:r>
            <a:r>
              <a:rPr lang="it-IT" sz="1700" dirty="0" err="1"/>
              <a:t>continuos</a:t>
            </a:r>
            <a:r>
              <a:rPr lang="it-IT" sz="1700" dirty="0"/>
              <a:t> </a:t>
            </a:r>
            <a:r>
              <a:rPr lang="it-IT" sz="1700" dirty="0" err="1"/>
              <a:t>effort</a:t>
            </a:r>
            <a:r>
              <a:rPr lang="it-IT" sz="1700" dirty="0"/>
              <a:t>. </a:t>
            </a:r>
            <a:r>
              <a:rPr lang="it-IT" sz="1700" dirty="0" err="1"/>
              <a:t>Reaching</a:t>
            </a:r>
            <a:r>
              <a:rPr lang="it-IT" sz="1700" dirty="0"/>
              <a:t> a </a:t>
            </a:r>
            <a:r>
              <a:rPr lang="it-IT" sz="1700" dirty="0" err="1"/>
              <a:t>few</a:t>
            </a:r>
            <a:r>
              <a:rPr lang="it-IT" sz="1700" dirty="0"/>
              <a:t> </a:t>
            </a:r>
            <a:r>
              <a:rPr lang="it-IT" sz="1700" dirty="0" err="1"/>
              <a:t>millions</a:t>
            </a:r>
            <a:r>
              <a:rPr lang="it-IT" sz="1700" dirty="0"/>
              <a:t> people </a:t>
            </a:r>
            <a:r>
              <a:rPr lang="it-IT" sz="1700" dirty="0" err="1"/>
              <a:t>worldwide</a:t>
            </a:r>
            <a:r>
              <a:rPr lang="it-IT" sz="1700" dirty="0"/>
              <a:t> </a:t>
            </a:r>
          </a:p>
          <a:p>
            <a:pPr indent="-457200">
              <a:buSzPts val="2800"/>
              <a:buFont typeface="Arial"/>
              <a:buChar char="•"/>
            </a:pPr>
            <a:r>
              <a:rPr lang="it-IT" sz="1700" dirty="0">
                <a:solidFill>
                  <a:srgbClr val="0043FA"/>
                </a:solidFill>
              </a:rPr>
              <a:t>Technologies for detectors and </a:t>
            </a:r>
            <a:r>
              <a:rPr lang="it-IT" sz="1700" dirty="0" err="1">
                <a:solidFill>
                  <a:srgbClr val="0043FA"/>
                </a:solidFill>
              </a:rPr>
              <a:t>optics</a:t>
            </a:r>
            <a:r>
              <a:rPr lang="it-IT" sz="1700" dirty="0">
                <a:solidFill>
                  <a:srgbClr val="0043FA"/>
                </a:solidFill>
              </a:rPr>
              <a:t> and </a:t>
            </a:r>
            <a:r>
              <a:rPr lang="it-IT" sz="1700" dirty="0" err="1">
                <a:solidFill>
                  <a:srgbClr val="0043FA"/>
                </a:solidFill>
              </a:rPr>
              <a:t>innovation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/>
              <a:t>for the benefit of society </a:t>
            </a:r>
            <a:r>
              <a:rPr lang="it-IT" sz="1700" dirty="0" err="1"/>
              <a:t>through</a:t>
            </a:r>
            <a:r>
              <a:rPr lang="it-IT" sz="1700" dirty="0"/>
              <a:t> industrial </a:t>
            </a:r>
            <a:r>
              <a:rPr lang="it-IT" sz="1700" dirty="0" err="1"/>
              <a:t>involvement</a:t>
            </a:r>
            <a:r>
              <a:rPr lang="it-IT" sz="1700" dirty="0"/>
              <a:t>: </a:t>
            </a:r>
            <a:r>
              <a:rPr lang="it-IT" sz="1700" dirty="0" err="1"/>
              <a:t>fabrication</a:t>
            </a:r>
            <a:r>
              <a:rPr lang="it-IT" sz="1700" dirty="0"/>
              <a:t> of new </a:t>
            </a:r>
            <a:r>
              <a:rPr lang="it-IT" sz="1700" dirty="0" err="1"/>
              <a:t>instrumentation</a:t>
            </a:r>
            <a:r>
              <a:rPr lang="it-IT" sz="1700" dirty="0"/>
              <a:t> </a:t>
            </a:r>
            <a:r>
              <a:rPr lang="it-IT" sz="1700" dirty="0" err="1"/>
              <a:t>is</a:t>
            </a:r>
            <a:r>
              <a:rPr lang="it-IT" sz="1700" dirty="0"/>
              <a:t> </a:t>
            </a:r>
            <a:r>
              <a:rPr lang="it-IT" sz="1700" dirty="0" err="1"/>
              <a:t>ongoing</a:t>
            </a:r>
            <a:r>
              <a:rPr lang="it-IT" sz="1700" dirty="0"/>
              <a:t>, after </a:t>
            </a:r>
            <a:r>
              <a:rPr lang="it-IT" sz="1700" dirty="0" err="1"/>
              <a:t>completion</a:t>
            </a:r>
            <a:r>
              <a:rPr lang="it-IT" sz="1700" dirty="0"/>
              <a:t> of design </a:t>
            </a:r>
            <a:r>
              <a:rPr lang="it-IT" sz="1700" dirty="0" err="1"/>
              <a:t>phases</a:t>
            </a:r>
            <a:endParaRPr lang="it-IT" sz="1700" dirty="0"/>
          </a:p>
          <a:p>
            <a:pPr marL="457200" lvl="0" indent="-457200" algn="l" rtl="0"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it-IT" sz="1700" dirty="0"/>
              <a:t>Strong community support in the area of </a:t>
            </a:r>
            <a:r>
              <a:rPr lang="it-IT" sz="1700" dirty="0" err="1">
                <a:solidFill>
                  <a:srgbClr val="0043FA"/>
                </a:solidFill>
              </a:rPr>
              <a:t>calibration</a:t>
            </a:r>
            <a:r>
              <a:rPr lang="it-IT" sz="1700" dirty="0">
                <a:solidFill>
                  <a:srgbClr val="0043FA"/>
                </a:solidFill>
              </a:rPr>
              <a:t> and testing of X-ray </a:t>
            </a:r>
            <a:r>
              <a:rPr lang="it-IT" sz="1700" dirty="0" err="1">
                <a:solidFill>
                  <a:srgbClr val="0043FA"/>
                </a:solidFill>
              </a:rPr>
              <a:t>optics</a:t>
            </a:r>
            <a:r>
              <a:rPr lang="it-IT" sz="1700" dirty="0"/>
              <a:t>; opening of new test facilities.  Step </a:t>
            </a:r>
            <a:r>
              <a:rPr lang="it-IT" sz="1700" dirty="0" err="1"/>
              <a:t>forward</a:t>
            </a:r>
            <a:r>
              <a:rPr lang="it-IT" sz="1700" dirty="0"/>
              <a:t> in </a:t>
            </a:r>
            <a:r>
              <a:rPr lang="it-IT" sz="1700" dirty="0" err="1">
                <a:solidFill>
                  <a:srgbClr val="0043FA"/>
                </a:solidFill>
              </a:rPr>
              <a:t>development</a:t>
            </a:r>
            <a:r>
              <a:rPr lang="it-IT" sz="1700" dirty="0">
                <a:solidFill>
                  <a:srgbClr val="0043FA"/>
                </a:solidFill>
              </a:rPr>
              <a:t> of </a:t>
            </a:r>
            <a:r>
              <a:rPr lang="it-IT" sz="1700" dirty="0" err="1">
                <a:solidFill>
                  <a:srgbClr val="0043FA"/>
                </a:solidFill>
              </a:rPr>
              <a:t>analysis</a:t>
            </a:r>
            <a:r>
              <a:rPr lang="it-IT" sz="1700" dirty="0">
                <a:solidFill>
                  <a:srgbClr val="0043FA"/>
                </a:solidFill>
              </a:rPr>
              <a:t> and </a:t>
            </a:r>
            <a:r>
              <a:rPr lang="it-IT" sz="1700" dirty="0" err="1">
                <a:solidFill>
                  <a:srgbClr val="0043FA"/>
                </a:solidFill>
              </a:rPr>
              <a:t>modelling</a:t>
            </a:r>
            <a:r>
              <a:rPr lang="it-IT" sz="1700" dirty="0">
                <a:solidFill>
                  <a:srgbClr val="0043FA"/>
                </a:solidFill>
              </a:rPr>
              <a:t> tools</a:t>
            </a:r>
            <a:r>
              <a:rPr lang="it-IT" sz="17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it-IT" sz="1700" dirty="0"/>
              <a:t>in </a:t>
            </a:r>
            <a:r>
              <a:rPr lang="it-IT" sz="1700" dirty="0" err="1"/>
              <a:t>all</a:t>
            </a:r>
            <a:r>
              <a:rPr lang="it-IT" sz="1700" dirty="0"/>
              <a:t> </a:t>
            </a:r>
            <a:r>
              <a:rPr lang="it-IT" sz="1700" dirty="0" err="1"/>
              <a:t>areas</a:t>
            </a:r>
            <a:r>
              <a:rPr lang="it-IT" sz="1700" dirty="0"/>
              <a:t>: multi-</a:t>
            </a:r>
            <a:r>
              <a:rPr lang="it-IT" sz="1700" dirty="0" err="1"/>
              <a:t>messenger</a:t>
            </a:r>
            <a:r>
              <a:rPr lang="it-IT" sz="1700" dirty="0"/>
              <a:t>, </a:t>
            </a:r>
            <a:r>
              <a:rPr lang="it-IT" sz="1700" dirty="0" err="1"/>
              <a:t>laboratory</a:t>
            </a:r>
            <a:r>
              <a:rPr lang="it-IT" sz="1700" dirty="0"/>
              <a:t> </a:t>
            </a:r>
            <a:r>
              <a:rPr lang="it-IT" sz="1700" dirty="0" err="1"/>
              <a:t>astrophysics</a:t>
            </a:r>
            <a:r>
              <a:rPr lang="it-IT" sz="1700" dirty="0"/>
              <a:t> and </a:t>
            </a:r>
            <a:r>
              <a:rPr lang="it-IT" sz="1700" dirty="0" err="1"/>
              <a:t>advanced</a:t>
            </a:r>
            <a:r>
              <a:rPr lang="it-IT" sz="1700" dirty="0"/>
              <a:t> </a:t>
            </a:r>
            <a:r>
              <a:rPr lang="it-IT" sz="1700" dirty="0" err="1"/>
              <a:t>analysis</a:t>
            </a:r>
            <a:r>
              <a:rPr lang="it-IT" sz="1700" dirty="0"/>
              <a:t> for new generation </a:t>
            </a:r>
            <a:r>
              <a:rPr lang="it-IT" sz="1700" dirty="0" err="1"/>
              <a:t>instrumentation</a:t>
            </a:r>
            <a:r>
              <a:rPr lang="it-IT" sz="1700" dirty="0"/>
              <a:t>; new ground-</a:t>
            </a:r>
            <a:r>
              <a:rPr lang="it-IT" sz="1700" dirty="0" err="1"/>
              <a:t>based</a:t>
            </a:r>
            <a:r>
              <a:rPr lang="it-IT" sz="1700" dirty="0"/>
              <a:t> </a:t>
            </a:r>
            <a:r>
              <a:rPr lang="it-IT" sz="1700" dirty="0" err="1"/>
              <a:t>infrastructure</a:t>
            </a:r>
            <a:r>
              <a:rPr lang="it-IT" sz="1700" dirty="0"/>
              <a:t> for </a:t>
            </a:r>
            <a:r>
              <a:rPr lang="it-IT" sz="1700" dirty="0" err="1"/>
              <a:t>nanosats</a:t>
            </a:r>
            <a:r>
              <a:rPr lang="it-IT" sz="1700" dirty="0"/>
              <a:t> </a:t>
            </a:r>
          </a:p>
          <a:p>
            <a:pPr indent="-457200">
              <a:buSzPts val="2800"/>
              <a:buFont typeface="Arial"/>
              <a:buChar char="•"/>
            </a:pPr>
            <a:r>
              <a:rPr lang="it-IT" sz="1700" dirty="0" err="1">
                <a:solidFill>
                  <a:srgbClr val="0043FA"/>
                </a:solidFill>
              </a:rPr>
              <a:t>Ensuring</a:t>
            </a:r>
            <a:r>
              <a:rPr lang="it-IT" sz="1700" dirty="0">
                <a:solidFill>
                  <a:srgbClr val="0043FA"/>
                </a:solidFill>
              </a:rPr>
              <a:t> </a:t>
            </a:r>
            <a:r>
              <a:rPr lang="it-IT" sz="1700" dirty="0" err="1">
                <a:solidFill>
                  <a:srgbClr val="0043FA"/>
                </a:solidFill>
              </a:rPr>
              <a:t>sustainability</a:t>
            </a:r>
            <a:r>
              <a:rPr lang="it-IT" sz="1700" dirty="0"/>
              <a:t>: </a:t>
            </a:r>
            <a:r>
              <a:rPr lang="it-IT" sz="1700" dirty="0" err="1"/>
              <a:t>pushing</a:t>
            </a:r>
            <a:r>
              <a:rPr lang="it-IT" sz="1700" dirty="0"/>
              <a:t> </a:t>
            </a:r>
            <a:r>
              <a:rPr lang="it-IT" sz="1700" dirty="0" err="1"/>
              <a:t>forward</a:t>
            </a:r>
            <a:r>
              <a:rPr lang="it-IT" sz="1700" dirty="0"/>
              <a:t> </a:t>
            </a:r>
            <a:r>
              <a:rPr lang="it-IT" sz="1700" dirty="0" err="1"/>
              <a:t>technology</a:t>
            </a:r>
            <a:r>
              <a:rPr lang="it-IT" sz="1700" dirty="0"/>
              <a:t> and tools for the </a:t>
            </a:r>
            <a:r>
              <a:rPr lang="it-IT" sz="1700" dirty="0" err="1"/>
              <a:t>upcoming</a:t>
            </a:r>
            <a:r>
              <a:rPr lang="it-IT" sz="1700" dirty="0"/>
              <a:t> and future </a:t>
            </a:r>
            <a:r>
              <a:rPr lang="it-IT" sz="1700" dirty="0" err="1"/>
              <a:t>observatories</a:t>
            </a:r>
            <a:r>
              <a:rPr lang="it-IT" sz="1700" dirty="0"/>
              <a:t>. </a:t>
            </a:r>
            <a:r>
              <a:rPr lang="it-IT" sz="1700" dirty="0" err="1"/>
              <a:t>Creating</a:t>
            </a:r>
            <a:r>
              <a:rPr lang="it-IT" sz="1700" dirty="0"/>
              <a:t> a network of training centres to be </a:t>
            </a:r>
            <a:r>
              <a:rPr lang="it-IT" sz="1700" dirty="0" err="1"/>
              <a:t>also</a:t>
            </a:r>
            <a:r>
              <a:rPr lang="it-IT" sz="1700" dirty="0"/>
              <a:t> </a:t>
            </a:r>
            <a:r>
              <a:rPr lang="it-IT" sz="1700" dirty="0" err="1"/>
              <a:t>potentially</a:t>
            </a:r>
            <a:r>
              <a:rPr lang="it-IT" sz="1700" dirty="0"/>
              <a:t> </a:t>
            </a:r>
            <a:r>
              <a:rPr lang="it-IT" sz="1700" dirty="0" err="1"/>
              <a:t>integrated</a:t>
            </a:r>
            <a:r>
              <a:rPr lang="it-IT" sz="1700" dirty="0"/>
              <a:t> in the future.</a:t>
            </a:r>
          </a:p>
        </p:txBody>
      </p:sp>
      <p:sp>
        <p:nvSpPr>
          <p:cNvPr id="433" name="Google Shape;433;p23">
            <a:extLst>
              <a:ext uri="{FF2B5EF4-FFF2-40B4-BE49-F238E27FC236}">
                <a16:creationId xmlns:a16="http://schemas.microsoft.com/office/drawing/2014/main" id="{1CDD5B8C-4DCC-485F-A252-5936967771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28</a:t>
            </a:fld>
            <a:endParaRPr/>
          </a:p>
        </p:txBody>
      </p:sp>
      <p:sp>
        <p:nvSpPr>
          <p:cNvPr id="434" name="Google Shape;434;p23">
            <a:extLst>
              <a:ext uri="{FF2B5EF4-FFF2-40B4-BE49-F238E27FC236}">
                <a16:creationId xmlns:a16="http://schemas.microsoft.com/office/drawing/2014/main" id="{F374E9B7-A9D6-67B0-7E28-0DFAE8319C0E}"/>
              </a:ext>
            </a:extLst>
          </p:cNvPr>
          <p:cNvSpPr txBox="1"/>
          <p:nvPr/>
        </p:nvSpPr>
        <p:spPr>
          <a:xfrm>
            <a:off x="2660073" y="635541"/>
            <a:ext cx="670955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Final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considerations</a:t>
            </a:r>
            <a:endParaRPr sz="360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161206D-F2C5-7630-1B12-62DE473FBE59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A4603B6A-EEEE-0D1A-44B9-698C1112EFCF}"/>
              </a:ext>
            </a:extLst>
          </p:cNvPr>
          <p:cNvGrpSpPr/>
          <p:nvPr/>
        </p:nvGrpSpPr>
        <p:grpSpPr>
          <a:xfrm>
            <a:off x="7847154" y="1281831"/>
            <a:ext cx="3581400" cy="4189590"/>
            <a:chOff x="7847154" y="1281831"/>
            <a:chExt cx="3581400" cy="4189590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8FE9B0BC-78DF-1D24-CB21-A29218964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47154" y="1281831"/>
              <a:ext cx="3581400" cy="3543300"/>
            </a:xfrm>
            <a:prstGeom prst="rect">
              <a:avLst/>
            </a:prstGeom>
            <a:ln w="25400">
              <a:solidFill>
                <a:srgbClr val="FF0000"/>
              </a:solidFill>
            </a:ln>
          </p:spPr>
        </p:pic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73C50D8C-ADDB-0F56-D407-812F3353CB38}"/>
                </a:ext>
              </a:extLst>
            </p:cNvPr>
            <p:cNvSpPr txBox="1"/>
            <p:nvPr/>
          </p:nvSpPr>
          <p:spPr>
            <a:xfrm>
              <a:off x="7847154" y="4763535"/>
              <a:ext cx="3581400" cy="70788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it-IT" sz="2000" dirty="0"/>
                <a:t>210 </a:t>
              </a:r>
              <a:r>
                <a:rPr lang="it-IT" sz="2000" dirty="0" err="1"/>
                <a:t>refereed</a:t>
              </a:r>
              <a:r>
                <a:rPr lang="it-IT" sz="2000" dirty="0"/>
                <a:t> papers </a:t>
              </a:r>
              <a:r>
                <a:rPr lang="it-IT" sz="2000" dirty="0" err="1"/>
                <a:t>published</a:t>
              </a:r>
              <a:r>
                <a:rPr lang="it-IT" sz="2000" dirty="0"/>
                <a:t> so far</a:t>
              </a:r>
              <a:endParaRPr lang="it-IT" dirty="0"/>
            </a:p>
          </p:txBody>
        </p:sp>
      </p:grpSp>
      <p:sp>
        <p:nvSpPr>
          <p:cNvPr id="4" name="Google Shape;209;p2">
            <a:extLst>
              <a:ext uri="{FF2B5EF4-FFF2-40B4-BE49-F238E27FC236}">
                <a16:creationId xmlns:a16="http://schemas.microsoft.com/office/drawing/2014/main" id="{29FC0ECA-E58F-7009-4C10-AC24DB41E435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59869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E8065-E163-7886-356C-92E1878CC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A76A420-1536-1FF1-610F-973C53D858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t>29</a:t>
            </a:fld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B7D2257-17E7-1159-E0EE-1DF557801D60}"/>
              </a:ext>
            </a:extLst>
          </p:cNvPr>
          <p:cNvSpPr txBox="1"/>
          <p:nvPr/>
        </p:nvSpPr>
        <p:spPr>
          <a:xfrm>
            <a:off x="3454090" y="2045309"/>
            <a:ext cx="5283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>
                <a:solidFill>
                  <a:schemeClr val="accent5">
                    <a:lumMod val="75000"/>
                  </a:schemeClr>
                </a:solidFill>
              </a:rPr>
              <a:t>Thank </a:t>
            </a:r>
            <a:r>
              <a:rPr lang="it-IT" sz="3200" dirty="0" err="1">
                <a:solidFill>
                  <a:schemeClr val="accent5">
                    <a:lumMod val="75000"/>
                  </a:schemeClr>
                </a:solidFill>
              </a:rPr>
              <a:t>you</a:t>
            </a:r>
            <a:r>
              <a:rPr lang="it-IT" sz="3200" dirty="0">
                <a:solidFill>
                  <a:schemeClr val="accent5">
                    <a:lumMod val="75000"/>
                  </a:schemeClr>
                </a:solidFill>
              </a:rPr>
              <a:t> for </a:t>
            </a:r>
            <a:r>
              <a:rPr lang="it-IT" sz="3200" dirty="0" err="1">
                <a:solidFill>
                  <a:schemeClr val="accent5">
                    <a:lumMod val="75000"/>
                  </a:schemeClr>
                </a:solidFill>
              </a:rPr>
              <a:t>your</a:t>
            </a:r>
            <a:r>
              <a:rPr lang="it-IT" sz="32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it-IT" sz="3200" dirty="0" err="1">
                <a:solidFill>
                  <a:schemeClr val="accent5">
                    <a:lumMod val="75000"/>
                  </a:schemeClr>
                </a:solidFill>
              </a:rPr>
              <a:t>attention</a:t>
            </a:r>
            <a:endParaRPr lang="it-IT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B538609-43B5-AC03-209B-6D659CEB59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75215" y="4573672"/>
            <a:ext cx="12342430" cy="2406869"/>
          </a:xfrm>
          <a:prstGeom prst="rect">
            <a:avLst/>
          </a:prstGeom>
          <a:effectLst>
            <a:glow>
              <a:schemeClr val="accent1"/>
            </a:glow>
            <a:softEdge rad="266270"/>
          </a:effectLst>
        </p:spPr>
      </p:pic>
    </p:spTree>
    <p:extLst>
      <p:ext uri="{BB962C8B-B14F-4D97-AF65-F5344CB8AC3E}">
        <p14:creationId xmlns:p14="http://schemas.microsoft.com/office/powerpoint/2010/main" val="336132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"/>
          <p:cNvSpPr txBox="1">
            <a:spLocks noGrp="1"/>
          </p:cNvSpPr>
          <p:nvPr>
            <p:ph type="body" idx="1"/>
          </p:nvPr>
        </p:nvSpPr>
        <p:spPr>
          <a:xfrm>
            <a:off x="603250" y="1915478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2500" lnSpcReduction="20000"/>
          </a:bodyPr>
          <a:lstStyle/>
          <a:p>
            <a:pPr marL="304792" lvl="0" indent="-30479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Scope of the meeting (LP)</a:t>
            </a:r>
            <a:endParaRPr dirty="0"/>
          </a:p>
          <a:p>
            <a:pPr marL="304792" lvl="0" indent="-30479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AHEAD2020 </a:t>
            </a:r>
            <a:r>
              <a:rPr lang="it-IT" dirty="0" err="1"/>
              <a:t>objectives</a:t>
            </a:r>
            <a:r>
              <a:rPr lang="it-IT" dirty="0"/>
              <a:t> and high-</a:t>
            </a:r>
            <a:r>
              <a:rPr lang="it-IT" dirty="0" err="1"/>
              <a:t>level</a:t>
            </a:r>
            <a:r>
              <a:rPr lang="it-IT" dirty="0"/>
              <a:t> </a:t>
            </a:r>
            <a:r>
              <a:rPr lang="it-IT" dirty="0" err="1"/>
              <a:t>organization</a:t>
            </a:r>
            <a:r>
              <a:rPr lang="it-IT" dirty="0"/>
              <a:t> (LP)</a:t>
            </a:r>
            <a:endParaRPr dirty="0"/>
          </a:p>
          <a:p>
            <a:pPr marL="304792" lvl="0" indent="-30479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High-</a:t>
            </a:r>
            <a:r>
              <a:rPr lang="it-IT" dirty="0" err="1"/>
              <a:t>level</a:t>
            </a:r>
            <a:r>
              <a:rPr lang="it-IT" dirty="0"/>
              <a:t> milestones (reviews, reporting </a:t>
            </a:r>
            <a:r>
              <a:rPr lang="it-IT" dirty="0" err="1"/>
              <a:t>periods</a:t>
            </a:r>
            <a:r>
              <a:rPr lang="it-IT" dirty="0"/>
              <a:t>,…) (LN)</a:t>
            </a:r>
            <a:endParaRPr dirty="0"/>
          </a:p>
          <a:p>
            <a:pPr marL="304792" lvl="0" indent="-30479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 err="1"/>
              <a:t>Preparation</a:t>
            </a:r>
            <a:r>
              <a:rPr lang="it-IT" dirty="0"/>
              <a:t> of the incoming </a:t>
            </a:r>
            <a:r>
              <a:rPr lang="it-IT" dirty="0" err="1"/>
              <a:t>final</a:t>
            </a:r>
            <a:r>
              <a:rPr lang="it-IT" dirty="0"/>
              <a:t> report (LN &amp; AHEAD P.O.):</a:t>
            </a:r>
            <a:endParaRPr dirty="0"/>
          </a:p>
          <a:p>
            <a:pPr marL="609585" lvl="1" indent="-30479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Key </a:t>
            </a:r>
            <a:r>
              <a:rPr lang="it-IT" dirty="0" err="1"/>
              <a:t>results</a:t>
            </a:r>
            <a:r>
              <a:rPr lang="it-IT" dirty="0"/>
              <a:t> &amp; performances vs planning </a:t>
            </a:r>
            <a:endParaRPr dirty="0"/>
          </a:p>
          <a:p>
            <a:pPr marL="609585" lvl="1" indent="-30479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Actions </a:t>
            </a:r>
            <a:r>
              <a:rPr lang="it-IT" dirty="0" err="1"/>
              <a:t>implemented</a:t>
            </a:r>
            <a:r>
              <a:rPr lang="it-IT" dirty="0"/>
              <a:t> </a:t>
            </a:r>
            <a:r>
              <a:rPr lang="it-IT" dirty="0" err="1"/>
              <a:t>addressing</a:t>
            </a:r>
            <a:r>
              <a:rPr lang="it-IT" dirty="0"/>
              <a:t> </a:t>
            </a:r>
            <a:r>
              <a:rPr lang="it-IT" dirty="0" err="1"/>
              <a:t>recommendation</a:t>
            </a:r>
            <a:r>
              <a:rPr lang="it-IT" dirty="0"/>
              <a:t> from </a:t>
            </a:r>
            <a:r>
              <a:rPr lang="it-IT" dirty="0" err="1"/>
              <a:t>previous</a:t>
            </a:r>
            <a:r>
              <a:rPr lang="it-IT" dirty="0"/>
              <a:t> review</a:t>
            </a:r>
            <a:endParaRPr dirty="0"/>
          </a:p>
          <a:p>
            <a:pPr marL="609585" lvl="1" indent="-30479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 err="1"/>
              <a:t>Known</a:t>
            </a:r>
            <a:r>
              <a:rPr lang="it-IT" dirty="0"/>
              <a:t> </a:t>
            </a:r>
            <a:r>
              <a:rPr lang="it-IT" dirty="0" err="1"/>
              <a:t>deviations</a:t>
            </a:r>
            <a:r>
              <a:rPr lang="it-IT" dirty="0"/>
              <a:t> and </a:t>
            </a:r>
            <a:r>
              <a:rPr lang="it-IT" dirty="0" err="1"/>
              <a:t>mitigation</a:t>
            </a:r>
            <a:r>
              <a:rPr lang="it-IT" dirty="0"/>
              <a:t> actions</a:t>
            </a:r>
            <a:endParaRPr dirty="0"/>
          </a:p>
          <a:p>
            <a:pPr marL="609585" lvl="1" indent="-304791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Char char="•"/>
            </a:pPr>
            <a:r>
              <a:rPr lang="it-IT" dirty="0"/>
              <a:t>Financial management </a:t>
            </a:r>
            <a:r>
              <a:rPr lang="it-IT" dirty="0" err="1"/>
              <a:t>aspects</a:t>
            </a:r>
            <a:endParaRPr dirty="0"/>
          </a:p>
          <a:p>
            <a:pPr marL="304793" lvl="1" indent="0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None/>
            </a:pPr>
            <a:endParaRPr dirty="0"/>
          </a:p>
          <a:p>
            <a:pPr marL="609585" lvl="1" indent="-131398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ct val="123000"/>
              <a:buFont typeface="Helvetica Neue"/>
              <a:buNone/>
            </a:pPr>
            <a:endParaRPr dirty="0"/>
          </a:p>
        </p:txBody>
      </p:sp>
      <p:sp>
        <p:nvSpPr>
          <p:cNvPr id="218" name="Google Shape;218;p2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3</a:t>
            </a:fld>
            <a:endParaRPr/>
          </a:p>
        </p:txBody>
      </p:sp>
      <p:sp>
        <p:nvSpPr>
          <p:cNvPr id="4" name="Google Shape;236;p4">
            <a:extLst>
              <a:ext uri="{FF2B5EF4-FFF2-40B4-BE49-F238E27FC236}">
                <a16:creationId xmlns:a16="http://schemas.microsoft.com/office/drawing/2014/main" id="{676FC1EB-1C7E-8507-87FE-9556A0C4A102}"/>
              </a:ext>
            </a:extLst>
          </p:cNvPr>
          <p:cNvSpPr txBox="1"/>
          <p:nvPr/>
        </p:nvSpPr>
        <p:spPr>
          <a:xfrm>
            <a:off x="3424440" y="635541"/>
            <a:ext cx="53431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 sz="36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Google Shape;209;p2">
            <a:extLst>
              <a:ext uri="{FF2B5EF4-FFF2-40B4-BE49-F238E27FC236}">
                <a16:creationId xmlns:a16="http://schemas.microsoft.com/office/drawing/2014/main" id="{E3CCE2C4-F625-C504-EBB8-BBC89AC5EBDA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97182C6-D9CD-5192-9D89-F2E0ED3B1466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50951ED-D8A8-7620-E3C8-F0CB57FF016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it-IT" dirty="0"/>
              <a:t>BACKUP SLIDES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D5AD55C-6D39-26A2-C70F-09972414C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61147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9"/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>
                <a:solidFill>
                  <a:srgbClr val="3366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ahead.iaps.inaf.it </a:t>
            </a:r>
            <a:endParaRPr/>
          </a:p>
        </p:txBody>
      </p:sp>
      <p:sp>
        <p:nvSpPr>
          <p:cNvPr id="285" name="Google Shape;285;p9"/>
          <p:cNvSpPr txBox="1"/>
          <p:nvPr/>
        </p:nvSpPr>
        <p:spPr>
          <a:xfrm>
            <a:off x="382109" y="1172475"/>
            <a:ext cx="11388405" cy="1800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1800"/>
              </a:spcBef>
              <a:spcAft>
                <a:spcPts val="0"/>
              </a:spcAft>
              <a:buClr>
                <a:srgbClr val="0E4CFC"/>
              </a:buClr>
              <a:buSzPts val="2000"/>
              <a:buFont typeface="Arial"/>
              <a:buChar char="•"/>
            </a:pP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Trans-national access to ground and test facilities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(TA1, 9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installations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sz="1800"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Such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 are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test and/or calibrate new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technology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hardware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well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hardware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specific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astronomical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missions,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but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can be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also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a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wider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context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space-based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&amp; ground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applications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open to SME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other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domains.</a:t>
            </a:r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7" name="Google Shape;287;p9"/>
          <p:cNvSpPr txBox="1"/>
          <p:nvPr/>
        </p:nvSpPr>
        <p:spPr>
          <a:xfrm>
            <a:off x="3056556" y="635541"/>
            <a:ext cx="607890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Access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categories</a:t>
            </a:r>
            <a:endParaRPr dirty="0"/>
          </a:p>
        </p:txBody>
      </p:sp>
      <p:sp>
        <p:nvSpPr>
          <p:cNvPr id="288" name="Google Shape;288;p9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31</a:t>
            </a:fld>
            <a:endParaRPr/>
          </a:p>
        </p:txBody>
      </p:sp>
      <p:sp>
        <p:nvSpPr>
          <p:cNvPr id="2" name="Google Shape;294;p10">
            <a:extLst>
              <a:ext uri="{FF2B5EF4-FFF2-40B4-BE49-F238E27FC236}">
                <a16:creationId xmlns:a16="http://schemas.microsoft.com/office/drawing/2014/main" id="{0D4368B0-EDF1-5F61-0659-9E555948EA64}"/>
              </a:ext>
            </a:extLst>
          </p:cNvPr>
          <p:cNvSpPr txBox="1"/>
          <p:nvPr/>
        </p:nvSpPr>
        <p:spPr>
          <a:xfrm>
            <a:off x="401797" y="2785590"/>
            <a:ext cx="11388405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E4CFC"/>
              </a:buClr>
              <a:buSzPts val="2000"/>
              <a:buFont typeface="Arial"/>
              <a:buChar char="•"/>
            </a:pP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Trans-national access to X-ray data </a:t>
            </a:r>
            <a:r>
              <a:rPr lang="it-IT" sz="1800" b="1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analysis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(TA2, 12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installations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)</a:t>
            </a:r>
            <a:endParaRPr sz="1800"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Providing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access to data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analysis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methods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including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use of data tools,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archives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instruments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via tutorials and mentoring by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experienced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scientists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delivery institutes. To exploit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both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EU-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funded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international HE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astronomy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observing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 and data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archives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order to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enhance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high-energy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science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across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Europe. </a:t>
            </a:r>
            <a:endParaRPr sz="1800"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2000"/>
              <a:buFont typeface="Arial"/>
              <a:buChar char="•"/>
            </a:pP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Trans-national access to </a:t>
            </a:r>
            <a:r>
              <a:rPr lang="it-IT" sz="1800" b="1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computational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b="1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(TA3, 8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installations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sz="1800" dirty="0"/>
          </a:p>
          <a:p>
            <a:pPr marL="0" marR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new TNA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will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new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opportunities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European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researchers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access free of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charge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complex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computational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astrophysical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simulations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models and tools to simulate, compare,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X-ray and gamma-ray data. </a:t>
            </a:r>
            <a:endParaRPr sz="1800"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2000"/>
              <a:buFont typeface="Arial"/>
              <a:buChar char="•"/>
            </a:pP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Virtual access to data GW </a:t>
            </a:r>
            <a:r>
              <a:rPr lang="it-IT" sz="1800" b="1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archive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services and tools 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(VA1)</a:t>
            </a:r>
            <a:endParaRPr sz="18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B43C0A0-3AA3-3E49-1BF1-86DBE5B42597}"/>
              </a:ext>
            </a:extLst>
          </p:cNvPr>
          <p:cNvSpPr txBox="1"/>
          <p:nvPr/>
        </p:nvSpPr>
        <p:spPr>
          <a:xfrm>
            <a:off x="2860979" y="6242732"/>
            <a:ext cx="6470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>
                <a:solidFill>
                  <a:srgbClr val="0043FA"/>
                </a:solidFill>
              </a:rPr>
              <a:t>Looking</a:t>
            </a:r>
            <a:r>
              <a:rPr lang="it-IT" dirty="0">
                <a:solidFill>
                  <a:srgbClr val="0043FA"/>
                </a:solidFill>
              </a:rPr>
              <a:t> AHEAD to soft gamma-ray </a:t>
            </a:r>
            <a:r>
              <a:rPr lang="it-IT" dirty="0" err="1">
                <a:solidFill>
                  <a:srgbClr val="0043FA"/>
                </a:solidFill>
              </a:rPr>
              <a:t>astrophysics</a:t>
            </a:r>
            <a:r>
              <a:rPr lang="it-IT" dirty="0">
                <a:solidFill>
                  <a:srgbClr val="0043FA"/>
                </a:solidFill>
              </a:rPr>
              <a:t>, Ferrara 14-16 </a:t>
            </a:r>
            <a:r>
              <a:rPr lang="it-IT" dirty="0" err="1">
                <a:solidFill>
                  <a:srgbClr val="0043FA"/>
                </a:solidFill>
              </a:rPr>
              <a:t>February</a:t>
            </a:r>
            <a:r>
              <a:rPr lang="it-IT" dirty="0">
                <a:solidFill>
                  <a:srgbClr val="0043FA"/>
                </a:solidFill>
              </a:rPr>
              <a:t> 2024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08633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Google Shape;303;p11"/>
          <p:cNvGrpSpPr/>
          <p:nvPr/>
        </p:nvGrpSpPr>
        <p:grpSpPr>
          <a:xfrm>
            <a:off x="-1" y="1533244"/>
            <a:ext cx="11154611" cy="5255999"/>
            <a:chOff x="490417" y="1589545"/>
            <a:chExt cx="11154611" cy="5255999"/>
          </a:xfrm>
        </p:grpSpPr>
        <p:pic>
          <p:nvPicPr>
            <p:cNvPr id="304" name="Google Shape;304;p1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60448" y="1606303"/>
              <a:ext cx="5045052" cy="52014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1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275533" y="1589545"/>
              <a:ext cx="4945893" cy="5234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6" name="Google Shape;306;p11"/>
            <p:cNvSpPr/>
            <p:nvPr/>
          </p:nvSpPr>
          <p:spPr>
            <a:xfrm>
              <a:off x="860448" y="2302496"/>
              <a:ext cx="5045052" cy="2574303"/>
            </a:xfrm>
            <a:prstGeom prst="rect">
              <a:avLst/>
            </a:prstGeom>
            <a:noFill/>
            <a:ln w="50800" cap="flat" cmpd="sng">
              <a:solidFill>
                <a:srgbClr val="FC2E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7" name="Google Shape;307;p11"/>
            <p:cNvSpPr/>
            <p:nvPr/>
          </p:nvSpPr>
          <p:spPr>
            <a:xfrm>
              <a:off x="860448" y="4949858"/>
              <a:ext cx="5045052" cy="1831460"/>
            </a:xfrm>
            <a:prstGeom prst="rect">
              <a:avLst/>
            </a:prstGeom>
            <a:noFill/>
            <a:ln w="50800" cap="flat" cmpd="sng">
              <a:solidFill>
                <a:srgbClr val="0E4C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6233771" y="2302496"/>
              <a:ext cx="4945894" cy="1722059"/>
            </a:xfrm>
            <a:prstGeom prst="rect">
              <a:avLst/>
            </a:prstGeom>
            <a:noFill/>
            <a:ln w="50800" cap="flat" cmpd="sng">
              <a:solidFill>
                <a:srgbClr val="0E4CF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>
              <a:off x="6233771" y="4080856"/>
              <a:ext cx="4945894" cy="2411383"/>
            </a:xfrm>
            <a:prstGeom prst="rect">
              <a:avLst/>
            </a:prstGeom>
            <a:noFill/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>
              <a:off x="6225953" y="6522256"/>
              <a:ext cx="4953712" cy="302228"/>
            </a:xfrm>
            <a:prstGeom prst="rect">
              <a:avLst/>
            </a:prstGeom>
            <a:noFill/>
            <a:ln w="50800" cap="flat" cmpd="sng">
              <a:solidFill>
                <a:srgbClr val="FC2E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1" name="Google Shape;311;p11"/>
            <p:cNvSpPr txBox="1"/>
            <p:nvPr/>
          </p:nvSpPr>
          <p:spPr>
            <a:xfrm rot="-5400000">
              <a:off x="-306917" y="5492243"/>
              <a:ext cx="1963999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>
                  <a:solidFill>
                    <a:srgbClr val="0E4CFC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12 Data Analysis</a:t>
              </a:r>
              <a:endParaRPr/>
            </a:p>
          </p:txBody>
        </p:sp>
        <p:sp>
          <p:nvSpPr>
            <p:cNvPr id="312" name="Google Shape;312;p11"/>
            <p:cNvSpPr txBox="1"/>
            <p:nvPr/>
          </p:nvSpPr>
          <p:spPr>
            <a:xfrm rot="-5400000">
              <a:off x="-278987" y="3396734"/>
              <a:ext cx="192713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>
                  <a:solidFill>
                    <a:srgbClr val="FC2E08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 9 Exp. Facilities</a:t>
              </a:r>
              <a:endParaRPr sz="1800">
                <a:solidFill>
                  <a:srgbClr val="FC2E08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13" name="Google Shape;313;p11"/>
            <p:cNvSpPr txBox="1"/>
            <p:nvPr/>
          </p:nvSpPr>
          <p:spPr>
            <a:xfrm rot="-5400000">
              <a:off x="10130798" y="4945344"/>
              <a:ext cx="2530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>
                  <a:solidFill>
                    <a:srgbClr val="F00079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8 Comp. Astrophysics</a:t>
              </a:r>
              <a:endParaRPr/>
            </a:p>
          </p:txBody>
        </p:sp>
        <p:sp>
          <p:nvSpPr>
            <p:cNvPr id="314" name="Google Shape;314;p11"/>
            <p:cNvSpPr txBox="1"/>
            <p:nvPr/>
          </p:nvSpPr>
          <p:spPr>
            <a:xfrm>
              <a:off x="11211382" y="6476212"/>
              <a:ext cx="433645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>
                  <a:solidFill>
                    <a:srgbClr val="FFC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VA</a:t>
              </a:r>
              <a:endParaRPr/>
            </a:p>
          </p:txBody>
        </p:sp>
        <p:sp>
          <p:nvSpPr>
            <p:cNvPr id="315" name="Google Shape;315;p11"/>
            <p:cNvSpPr txBox="1"/>
            <p:nvPr/>
          </p:nvSpPr>
          <p:spPr>
            <a:xfrm rot="-5400000">
              <a:off x="10628819" y="2941164"/>
              <a:ext cx="1534459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>
                  <a:solidFill>
                    <a:srgbClr val="0E4CFC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Data Analysis</a:t>
              </a:r>
              <a:endParaRPr/>
            </a:p>
          </p:txBody>
        </p:sp>
      </p:grpSp>
      <p:sp>
        <p:nvSpPr>
          <p:cNvPr id="316" name="Google Shape;316;p11"/>
          <p:cNvSpPr txBox="1"/>
          <p:nvPr/>
        </p:nvSpPr>
        <p:spPr>
          <a:xfrm>
            <a:off x="3288186" y="635541"/>
            <a:ext cx="5615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Infrastructures for TNA/VA</a:t>
            </a:r>
            <a:endParaRPr/>
          </a:p>
        </p:txBody>
      </p:sp>
      <p:sp>
        <p:nvSpPr>
          <p:cNvPr id="317" name="Google Shape;317;p11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32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"/>
          <p:cNvSpPr txBox="1">
            <a:spLocks noGrp="1"/>
          </p:cNvSpPr>
          <p:nvPr>
            <p:ph type="body" idx="1"/>
          </p:nvPr>
        </p:nvSpPr>
        <p:spPr>
          <a:xfrm>
            <a:off x="603251" y="2124253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304792" lvl="0" indent="-30479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</a:pPr>
            <a:r>
              <a:rPr lang="it-IT" dirty="0"/>
              <a:t>Second and last  F2F meeting of AHEAD2020:  </a:t>
            </a:r>
            <a:r>
              <a:rPr lang="it-IT" dirty="0" err="1"/>
              <a:t>provide</a:t>
            </a:r>
            <a:r>
              <a:rPr lang="it-IT" dirty="0"/>
              <a:t> key </a:t>
            </a:r>
            <a:r>
              <a:rPr lang="it-IT" dirty="0" err="1"/>
              <a:t>results</a:t>
            </a:r>
            <a:r>
              <a:rPr lang="it-IT" dirty="0"/>
              <a:t> and </a:t>
            </a:r>
            <a:r>
              <a:rPr lang="it-IT" dirty="0" err="1"/>
              <a:t>lesson</a:t>
            </a:r>
            <a:r>
              <a:rPr lang="it-IT" dirty="0"/>
              <a:t> </a:t>
            </a:r>
            <a:r>
              <a:rPr lang="it-IT" dirty="0" err="1"/>
              <a:t>learned</a:t>
            </a:r>
            <a:r>
              <a:rPr lang="it-IT" dirty="0"/>
              <a:t>: =&gt; WP </a:t>
            </a:r>
            <a:r>
              <a:rPr lang="it-IT" dirty="0" err="1"/>
              <a:t>parallel</a:t>
            </a:r>
            <a:r>
              <a:rPr lang="it-IT" dirty="0"/>
              <a:t> sessions and reports </a:t>
            </a:r>
            <a:endParaRPr dirty="0"/>
          </a:p>
          <a:p>
            <a:pPr marL="304792" lvl="0" indent="-30479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</a:pPr>
            <a:r>
              <a:rPr lang="it-IT" dirty="0" err="1"/>
              <a:t>Preparation</a:t>
            </a:r>
            <a:r>
              <a:rPr lang="it-IT" dirty="0"/>
              <a:t> of the </a:t>
            </a:r>
            <a:r>
              <a:rPr lang="it-IT" dirty="0" err="1"/>
              <a:t>final</a:t>
            </a:r>
            <a:r>
              <a:rPr lang="it-IT" dirty="0"/>
              <a:t> report to  EC</a:t>
            </a:r>
            <a:endParaRPr dirty="0"/>
          </a:p>
          <a:p>
            <a:pPr marL="304792" lvl="0" indent="-304792" algn="l" rtl="0">
              <a:lnSpc>
                <a:spcPct val="90000"/>
              </a:lnSpc>
              <a:spcBef>
                <a:spcPts val="2251"/>
              </a:spcBef>
              <a:spcAft>
                <a:spcPts val="0"/>
              </a:spcAft>
              <a:buClr>
                <a:srgbClr val="000000"/>
              </a:buClr>
              <a:buSzPts val="2952"/>
              <a:buFont typeface="Helvetica Neue"/>
              <a:buChar char="•"/>
            </a:pPr>
            <a:r>
              <a:rPr lang="it-IT" dirty="0" err="1"/>
              <a:t>Discuss</a:t>
            </a:r>
            <a:r>
              <a:rPr lang="it-IT" dirty="0"/>
              <a:t> future </a:t>
            </a:r>
            <a:r>
              <a:rPr lang="it-IT" dirty="0" err="1"/>
              <a:t>coordination</a:t>
            </a:r>
            <a:r>
              <a:rPr lang="it-IT" dirty="0"/>
              <a:t> in high energy </a:t>
            </a:r>
            <a:r>
              <a:rPr lang="it-IT" dirty="0" err="1"/>
              <a:t>astrophysics</a:t>
            </a:r>
            <a:r>
              <a:rPr lang="it-IT" dirty="0"/>
              <a:t> after the </a:t>
            </a:r>
            <a:r>
              <a:rPr lang="it-IT" dirty="0" err="1"/>
              <a:t>formal</a:t>
            </a:r>
            <a:r>
              <a:rPr lang="it-IT" dirty="0"/>
              <a:t> end of the project</a:t>
            </a:r>
            <a:endParaRPr dirty="0"/>
          </a:p>
        </p:txBody>
      </p:sp>
      <p:sp>
        <p:nvSpPr>
          <p:cNvPr id="225" name="Google Shape;225;p3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4</a:t>
            </a:fld>
            <a:endParaRPr/>
          </a:p>
        </p:txBody>
      </p:sp>
      <p:sp>
        <p:nvSpPr>
          <p:cNvPr id="4" name="Google Shape;236;p4">
            <a:extLst>
              <a:ext uri="{FF2B5EF4-FFF2-40B4-BE49-F238E27FC236}">
                <a16:creationId xmlns:a16="http://schemas.microsoft.com/office/drawing/2014/main" id="{4C071EF0-E41E-30AB-860C-6F417E3EBDE5}"/>
              </a:ext>
            </a:extLst>
          </p:cNvPr>
          <p:cNvSpPr txBox="1"/>
          <p:nvPr/>
        </p:nvSpPr>
        <p:spPr>
          <a:xfrm>
            <a:off x="3424440" y="635541"/>
            <a:ext cx="53431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Scope</a:t>
            </a:r>
            <a:endParaRPr sz="36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9462A292-5C01-FE9B-4394-D94D68E03F44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1E6499B-36CA-5243-5A14-842D11180ED9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"/>
          <p:cNvSpPr txBox="1"/>
          <p:nvPr/>
        </p:nvSpPr>
        <p:spPr>
          <a:xfrm>
            <a:off x="1064094" y="2968064"/>
            <a:ext cx="18466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3" name="Google Shape;233;p4"/>
          <p:cNvSpPr txBox="1"/>
          <p:nvPr/>
        </p:nvSpPr>
        <p:spPr>
          <a:xfrm>
            <a:off x="278522" y="1518225"/>
            <a:ext cx="7461074" cy="4585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AHEAD2020 (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Activities for High Energy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Domain)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infrastructure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High Energy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selected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advanced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community 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EU Horizon 2020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Its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main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goal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improve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level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integration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reached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by the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previous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AHEAD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funded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H2020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starting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community,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while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broadening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impact to 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include the new multi-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messenger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science and the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European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GW community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 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Started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on 2 March 2020;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scheduled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1 March 2024 (duration: 4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years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);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later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extended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Covid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mitigation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2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Dec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2024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Overall budget: 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9.98 M€</a:t>
            </a:r>
            <a:endParaRPr dirty="0"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Consortium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coordinated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by INAF (coordinator: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L.Piro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counts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39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European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institutions,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including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3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SMEs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1 large Company</a:t>
            </a:r>
            <a:endParaRPr dirty="0"/>
          </a:p>
        </p:txBody>
      </p:sp>
      <p:sp>
        <p:nvSpPr>
          <p:cNvPr id="234" name="Google Shape;234;p4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5</a:t>
            </a:fld>
            <a:endParaRPr/>
          </a:p>
        </p:txBody>
      </p:sp>
      <p:sp>
        <p:nvSpPr>
          <p:cNvPr id="236" name="Google Shape;236;p4"/>
          <p:cNvSpPr txBox="1"/>
          <p:nvPr/>
        </p:nvSpPr>
        <p:spPr>
          <a:xfrm>
            <a:off x="3424440" y="635541"/>
            <a:ext cx="534312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AHEAD2020 in a </a:t>
            </a:r>
            <a:r>
              <a:rPr lang="it-IT" sz="3600" dirty="0" err="1">
                <a:solidFill>
                  <a:schemeClr val="tx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nutshell</a:t>
            </a:r>
            <a:endParaRPr sz="3600" dirty="0">
              <a:solidFill>
                <a:schemeClr val="tx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BD56774-7F8E-FC49-3F82-99F8DEE88D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595" y="1687680"/>
            <a:ext cx="4300005" cy="316093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90077311-EEB7-7272-641F-90A74906431C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  <p:sp>
        <p:nvSpPr>
          <p:cNvPr id="6" name="Google Shape;209;p2">
            <a:extLst>
              <a:ext uri="{FF2B5EF4-FFF2-40B4-BE49-F238E27FC236}">
                <a16:creationId xmlns:a16="http://schemas.microsoft.com/office/drawing/2014/main" id="{45F7A564-60A9-C3BB-31BF-282BBC8B4E84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"/>
          <p:cNvSpPr txBox="1"/>
          <p:nvPr/>
        </p:nvSpPr>
        <p:spPr>
          <a:xfrm>
            <a:off x="1064094" y="2968064"/>
            <a:ext cx="184666" cy="300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3" name="Google Shape;243;p5"/>
          <p:cNvSpPr txBox="1"/>
          <p:nvPr/>
        </p:nvSpPr>
        <p:spPr>
          <a:xfrm>
            <a:off x="158008" y="1501294"/>
            <a:ext cx="11486001" cy="3754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Integrate and coordinate national activities in high-energy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reaching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out multi-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messenger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domain.</a:t>
            </a: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Push the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limits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current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technology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strengthen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infrastructure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to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maximise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scientific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return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selected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future high energy and </a:t>
            </a:r>
            <a:r>
              <a:rPr lang="it-IT" sz="1800" b="1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b="1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</a:t>
            </a:r>
            <a:r>
              <a:rPr lang="it-IT" sz="18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(new)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Athena,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satellites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the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transient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Universe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nanosats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Einstein Probe, XRISM,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Theseus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,…), neutrino and GW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observatories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(KM3NET, LIGO/VIRGO, Einstein </a:t>
            </a:r>
            <a:r>
              <a:rPr lang="it-IT" sz="1800" i="1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Telescope</a:t>
            </a:r>
            <a:r>
              <a:rPr lang="it-IT" sz="1800" i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). </a:t>
            </a:r>
            <a:endParaRPr dirty="0"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Give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access to a network of ground-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based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test facilities 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H/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development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calibration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testing.</a:t>
            </a:r>
            <a:endParaRPr dirty="0"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Ensure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maximal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scientific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return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from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present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near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future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observing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facilities 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field of high energy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astronomy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 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accessible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usable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dirty="0">
                <a:solidFill>
                  <a:srgbClr val="0043F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data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provide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access to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advanced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data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analysis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theory tools </a:t>
            </a:r>
            <a:endParaRPr dirty="0"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Promote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HE and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astrophysics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various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level</a:t>
            </a:r>
            <a:endParaRPr sz="1800" dirty="0">
              <a:solidFill>
                <a:srgbClr val="0E4CF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4" name="Google Shape;244;p5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6</a:t>
            </a:fld>
            <a:endParaRPr/>
          </a:p>
        </p:txBody>
      </p:sp>
      <p:sp>
        <p:nvSpPr>
          <p:cNvPr id="245" name="Google Shape;245;p5"/>
          <p:cNvSpPr txBox="1"/>
          <p:nvPr/>
        </p:nvSpPr>
        <p:spPr>
          <a:xfrm>
            <a:off x="158008" y="5356706"/>
            <a:ext cx="1187598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E4CFC"/>
              </a:buClr>
              <a:buSzPts val="1800"/>
              <a:buFont typeface="Arial"/>
              <a:buChar char="•"/>
            </a:pP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Prepare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community to the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scientific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exploitation of the new facilities under </a:t>
            </a:r>
            <a:r>
              <a:rPr lang="it-IT" sz="1800" dirty="0" err="1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development</a:t>
            </a:r>
            <a:r>
              <a:rPr lang="it-IT" sz="1800" dirty="0">
                <a:solidFill>
                  <a:srgbClr val="0E4CF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Europe 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high energy and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multimessenger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by training the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next</a:t>
            </a:r>
            <a:r>
              <a:rPr lang="it-IT" sz="1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generation of </a:t>
            </a:r>
            <a:r>
              <a:rPr lang="it-IT" sz="18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researchers</a:t>
            </a:r>
            <a:r>
              <a:rPr lang="it-IT" sz="2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 sz="2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6" name="Google Shape;246;p5"/>
          <p:cNvSpPr txBox="1"/>
          <p:nvPr/>
        </p:nvSpPr>
        <p:spPr>
          <a:xfrm>
            <a:off x="3652067" y="635541"/>
            <a:ext cx="488787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AHEAD2020 goals</a:t>
            </a:r>
            <a:endParaRPr sz="360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Google Shape;209;p2">
            <a:extLst>
              <a:ext uri="{FF2B5EF4-FFF2-40B4-BE49-F238E27FC236}">
                <a16:creationId xmlns:a16="http://schemas.microsoft.com/office/drawing/2014/main" id="{716B21E4-1236-798E-794A-2BE2F04A85DC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3D83C2-2308-7C56-B290-940094674C0D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6"/>
          <p:cNvSpPr txBox="1">
            <a:spLocks noGrp="1"/>
          </p:cNvSpPr>
          <p:nvPr>
            <p:ph type="body" idx="2"/>
          </p:nvPr>
        </p:nvSpPr>
        <p:spPr>
          <a:xfrm>
            <a:off x="603250" y="1740795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77500" lnSpcReduction="20000"/>
          </a:bodyPr>
          <a:lstStyle/>
          <a:p>
            <a:pPr marL="45720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it-IT" dirty="0"/>
              <a:t>Overall activities are in schedule and key </a:t>
            </a:r>
            <a:r>
              <a:rPr lang="it-IT" dirty="0" err="1"/>
              <a:t>results</a:t>
            </a:r>
            <a:r>
              <a:rPr lang="it-IT" dirty="0"/>
              <a:t> in line with the goals</a:t>
            </a:r>
            <a:endParaRPr dirty="0">
              <a:highlight>
                <a:srgbClr val="FFFF00"/>
              </a:highlight>
            </a:endParaRP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it-IT" dirty="0">
                <a:solidFill>
                  <a:srgbClr val="0043FA"/>
                </a:solidFill>
              </a:rPr>
              <a:t>210 </a:t>
            </a:r>
            <a:r>
              <a:rPr lang="it-IT" dirty="0" err="1">
                <a:solidFill>
                  <a:srgbClr val="0043FA"/>
                </a:solidFill>
              </a:rPr>
              <a:t>publications</a:t>
            </a:r>
            <a:r>
              <a:rPr lang="it-IT" dirty="0">
                <a:solidFill>
                  <a:srgbClr val="0043FA"/>
                </a:solidFill>
              </a:rPr>
              <a:t>, </a:t>
            </a:r>
            <a:r>
              <a:rPr lang="it-IT" dirty="0" err="1">
                <a:solidFill>
                  <a:srgbClr val="0043FA"/>
                </a:solidFill>
              </a:rPr>
              <a:t>including</a:t>
            </a:r>
            <a:r>
              <a:rPr lang="it-IT" dirty="0">
                <a:solidFill>
                  <a:srgbClr val="0043FA"/>
                </a:solidFill>
              </a:rPr>
              <a:t> 11 in Nature</a:t>
            </a:r>
            <a:endParaRPr dirty="0">
              <a:solidFill>
                <a:srgbClr val="0043FA"/>
              </a:solidFill>
            </a:endParaRP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it-IT" dirty="0">
                <a:solidFill>
                  <a:srgbClr val="0043FA"/>
                </a:solidFill>
              </a:rPr>
              <a:t>39 out of 56 deliverables and 17 out of 27 milestones </a:t>
            </a:r>
            <a:r>
              <a:rPr lang="it-IT" dirty="0" err="1">
                <a:solidFill>
                  <a:srgbClr val="0043FA"/>
                </a:solidFill>
              </a:rPr>
              <a:t>have</a:t>
            </a:r>
            <a:r>
              <a:rPr lang="it-IT" dirty="0">
                <a:solidFill>
                  <a:srgbClr val="0043FA"/>
                </a:solidFill>
              </a:rPr>
              <a:t> </a:t>
            </a:r>
            <a:r>
              <a:rPr lang="it-IT" dirty="0" err="1">
                <a:solidFill>
                  <a:srgbClr val="0043FA"/>
                </a:solidFill>
              </a:rPr>
              <a:t>been</a:t>
            </a:r>
            <a:r>
              <a:rPr lang="it-IT" dirty="0">
                <a:solidFill>
                  <a:srgbClr val="0043FA"/>
                </a:solidFill>
              </a:rPr>
              <a:t> </a:t>
            </a:r>
            <a:r>
              <a:rPr lang="it-IT" dirty="0" err="1">
                <a:solidFill>
                  <a:srgbClr val="0043FA"/>
                </a:solidFill>
              </a:rPr>
              <a:t>accomplished</a:t>
            </a:r>
            <a:r>
              <a:rPr lang="it-IT" dirty="0">
                <a:solidFill>
                  <a:srgbClr val="0043FA"/>
                </a:solidFill>
              </a:rPr>
              <a:t> so far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it-IT" dirty="0" err="1">
                <a:solidFill>
                  <a:srgbClr val="0043FA"/>
                </a:solidFill>
              </a:rPr>
              <a:t>Only</a:t>
            </a:r>
            <a:r>
              <a:rPr lang="it-IT" dirty="0">
                <a:solidFill>
                  <a:srgbClr val="0043FA"/>
                </a:solidFill>
              </a:rPr>
              <a:t> 2 deliverables (WP15) are </a:t>
            </a:r>
            <a:r>
              <a:rPr lang="it-IT" dirty="0" err="1">
                <a:solidFill>
                  <a:srgbClr val="0043FA"/>
                </a:solidFill>
              </a:rPr>
              <a:t>expected</a:t>
            </a:r>
            <a:r>
              <a:rPr lang="it-IT" dirty="0">
                <a:solidFill>
                  <a:srgbClr val="0043FA"/>
                </a:solidFill>
              </a:rPr>
              <a:t> to be </a:t>
            </a:r>
            <a:r>
              <a:rPr lang="it-IT" dirty="0" err="1">
                <a:solidFill>
                  <a:srgbClr val="0043FA"/>
                </a:solidFill>
              </a:rPr>
              <a:t>left</a:t>
            </a:r>
            <a:r>
              <a:rPr lang="it-IT" dirty="0">
                <a:solidFill>
                  <a:srgbClr val="0043FA"/>
                </a:solidFill>
              </a:rPr>
              <a:t> open, PO </a:t>
            </a:r>
            <a:r>
              <a:rPr lang="it-IT" dirty="0" err="1">
                <a:solidFill>
                  <a:srgbClr val="0043FA"/>
                </a:solidFill>
              </a:rPr>
              <a:t>is</a:t>
            </a:r>
            <a:r>
              <a:rPr lang="it-IT" dirty="0">
                <a:solidFill>
                  <a:srgbClr val="0043FA"/>
                </a:solidFill>
              </a:rPr>
              <a:t> </a:t>
            </a:r>
            <a:r>
              <a:rPr lang="it-IT" dirty="0" err="1">
                <a:solidFill>
                  <a:srgbClr val="0043FA"/>
                </a:solidFill>
              </a:rPr>
              <a:t>informed</a:t>
            </a:r>
            <a:r>
              <a:rPr lang="it-IT" dirty="0">
                <a:solidFill>
                  <a:srgbClr val="0043FA"/>
                </a:solidFill>
              </a:rPr>
              <a:t> and </a:t>
            </a:r>
            <a:r>
              <a:rPr lang="it-IT" dirty="0" err="1">
                <a:solidFill>
                  <a:srgbClr val="0043FA"/>
                </a:solidFill>
              </a:rPr>
              <a:t>has</a:t>
            </a:r>
            <a:r>
              <a:rPr lang="it-IT" dirty="0">
                <a:solidFill>
                  <a:srgbClr val="0043FA"/>
                </a:solidFill>
              </a:rPr>
              <a:t> </a:t>
            </a:r>
            <a:r>
              <a:rPr lang="it-IT" dirty="0" err="1">
                <a:solidFill>
                  <a:srgbClr val="0043FA"/>
                </a:solidFill>
              </a:rPr>
              <a:t>agreed</a:t>
            </a:r>
            <a:r>
              <a:rPr lang="it-IT" dirty="0">
                <a:solidFill>
                  <a:srgbClr val="0043FA"/>
                </a:solidFill>
              </a:rPr>
              <a:t> with </a:t>
            </a:r>
            <a:r>
              <a:rPr lang="it-IT" dirty="0" err="1">
                <a:solidFill>
                  <a:srgbClr val="0043FA"/>
                </a:solidFill>
              </a:rPr>
              <a:t>our</a:t>
            </a:r>
            <a:r>
              <a:rPr lang="it-IT" dirty="0">
                <a:solidFill>
                  <a:srgbClr val="0043FA"/>
                </a:solidFill>
              </a:rPr>
              <a:t> </a:t>
            </a:r>
            <a:r>
              <a:rPr lang="it-IT" dirty="0" err="1">
                <a:solidFill>
                  <a:srgbClr val="0043FA"/>
                </a:solidFill>
              </a:rPr>
              <a:t>approach</a:t>
            </a:r>
            <a:endParaRPr lang="it-IT" dirty="0">
              <a:solidFill>
                <a:srgbClr val="0043FA"/>
              </a:solidFill>
            </a:endParaRP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it-IT" dirty="0">
                <a:solidFill>
                  <a:srgbClr val="0043FA"/>
                </a:solidFill>
              </a:rPr>
              <a:t>Visitor Program: 40 weeks/</a:t>
            </a:r>
            <a:r>
              <a:rPr lang="it-IT" dirty="0" err="1">
                <a:solidFill>
                  <a:srgbClr val="0043FA"/>
                </a:solidFill>
              </a:rPr>
              <a:t>year</a:t>
            </a:r>
            <a:r>
              <a:rPr lang="it-IT" dirty="0">
                <a:solidFill>
                  <a:srgbClr val="0043FA"/>
                </a:solidFill>
              </a:rPr>
              <a:t> on </a:t>
            </a:r>
            <a:r>
              <a:rPr lang="it-IT" dirty="0" err="1">
                <a:solidFill>
                  <a:srgbClr val="0043FA"/>
                </a:solidFill>
              </a:rPr>
              <a:t>average</a:t>
            </a:r>
            <a:r>
              <a:rPr lang="it-IT" dirty="0">
                <a:solidFill>
                  <a:srgbClr val="0043FA"/>
                </a:solidFill>
              </a:rPr>
              <a:t> 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TNA summary here 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TA1 31 weeks out of 30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TA2 ~73 weeks out of 97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TA3 33 weeks out of 45 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Overall 80%</a:t>
            </a:r>
            <a:endParaRPr dirty="0">
              <a:solidFill>
                <a:srgbClr val="0043FA"/>
              </a:solidFill>
            </a:endParaRPr>
          </a:p>
        </p:txBody>
      </p:sp>
      <p:sp>
        <p:nvSpPr>
          <p:cNvPr id="356" name="Google Shape;356;p16"/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7</a:t>
            </a:fld>
            <a:endParaRPr/>
          </a:p>
        </p:txBody>
      </p:sp>
      <p:sp>
        <p:nvSpPr>
          <p:cNvPr id="357" name="Google Shape;357;p16"/>
          <p:cNvSpPr txBox="1"/>
          <p:nvPr/>
        </p:nvSpPr>
        <p:spPr>
          <a:xfrm>
            <a:off x="3257736" y="635541"/>
            <a:ext cx="567655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results</a:t>
            </a:r>
            <a:endParaRPr dirty="0"/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59985F61-57B4-AEEA-CC9E-3ECF08FBAF9D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>
          <a:extLst>
            <a:ext uri="{FF2B5EF4-FFF2-40B4-BE49-F238E27FC236}">
              <a16:creationId xmlns:a16="http://schemas.microsoft.com/office/drawing/2014/main" id="{50532CBA-0C05-67B6-08E7-1C21CA219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6">
            <a:extLst>
              <a:ext uri="{FF2B5EF4-FFF2-40B4-BE49-F238E27FC236}">
                <a16:creationId xmlns:a16="http://schemas.microsoft.com/office/drawing/2014/main" id="{855D0A32-CC0E-2970-060F-32084D03FEEF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3250" y="1711298"/>
            <a:ext cx="10985500" cy="4128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85000" lnSpcReduction="10000"/>
          </a:bodyPr>
          <a:lstStyle/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AHEAD has been very successful in representing of the needs of HEA community 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ACME (</a:t>
            </a:r>
            <a:r>
              <a:rPr lang="en-US" dirty="0" err="1">
                <a:solidFill>
                  <a:srgbClr val="0043FA"/>
                </a:solidFill>
              </a:rPr>
              <a:t>Multimessenger</a:t>
            </a:r>
            <a:r>
              <a:rPr lang="en-US" dirty="0">
                <a:solidFill>
                  <a:srgbClr val="0043FA"/>
                </a:solidFill>
              </a:rPr>
              <a:t>) is now approved but covers only a fraction of HEA interest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How can we continue to:</a:t>
            </a:r>
          </a:p>
          <a:p>
            <a:pPr lvl="1" indent="-457200"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Representing the needs of HEA at high level EU/National committees (policy, keywords lobbying) for steering properly next EU calls </a:t>
            </a:r>
          </a:p>
          <a:p>
            <a:pPr lvl="1" indent="-457200"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Coordinating the response to EU calls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r>
              <a:rPr lang="en-US" dirty="0">
                <a:solidFill>
                  <a:srgbClr val="0043FA"/>
                </a:solidFill>
              </a:rPr>
              <a:t>We (AHEAD) have agreed with other key stakeholders (</a:t>
            </a:r>
            <a:r>
              <a:rPr lang="en-US" dirty="0" err="1">
                <a:solidFill>
                  <a:srgbClr val="0043FA"/>
                </a:solidFill>
              </a:rPr>
              <a:t>Europlanet</a:t>
            </a:r>
            <a:r>
              <a:rPr lang="en-US" dirty="0">
                <a:solidFill>
                  <a:srgbClr val="0043FA"/>
                </a:solidFill>
              </a:rPr>
              <a:t>, ORP,…) to establish a network of networks representing our joint needs vs EU </a:t>
            </a:r>
          </a:p>
          <a:p>
            <a:pPr marL="457200" lvl="0" indent="-45720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Char char="•"/>
            </a:pPr>
            <a:endParaRPr dirty="0">
              <a:solidFill>
                <a:srgbClr val="0043FA"/>
              </a:solidFill>
            </a:endParaRPr>
          </a:p>
        </p:txBody>
      </p:sp>
      <p:sp>
        <p:nvSpPr>
          <p:cNvPr id="356" name="Google Shape;356;p16">
            <a:extLst>
              <a:ext uri="{FF2B5EF4-FFF2-40B4-BE49-F238E27FC236}">
                <a16:creationId xmlns:a16="http://schemas.microsoft.com/office/drawing/2014/main" id="{2F5B8396-1C3E-D6A7-6918-25AA704327D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5952881" y="6486709"/>
            <a:ext cx="246862" cy="2410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8</a:t>
            </a:fld>
            <a:endParaRPr/>
          </a:p>
        </p:txBody>
      </p:sp>
      <p:sp>
        <p:nvSpPr>
          <p:cNvPr id="357" name="Google Shape;357;p16">
            <a:extLst>
              <a:ext uri="{FF2B5EF4-FFF2-40B4-BE49-F238E27FC236}">
                <a16:creationId xmlns:a16="http://schemas.microsoft.com/office/drawing/2014/main" id="{29A11855-606E-9A2E-422D-83AB781D9A9F}"/>
              </a:ext>
            </a:extLst>
          </p:cNvPr>
          <p:cNvSpPr txBox="1"/>
          <p:nvPr/>
        </p:nvSpPr>
        <p:spPr>
          <a:xfrm>
            <a:off x="2340077" y="635541"/>
            <a:ext cx="7315199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after AHEAD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formally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ends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dirty="0"/>
          </a:p>
        </p:txBody>
      </p:sp>
      <p:sp>
        <p:nvSpPr>
          <p:cNvPr id="2" name="Google Shape;209;p2">
            <a:extLst>
              <a:ext uri="{FF2B5EF4-FFF2-40B4-BE49-F238E27FC236}">
                <a16:creationId xmlns:a16="http://schemas.microsoft.com/office/drawing/2014/main" id="{11E36C83-037F-406E-E1DC-98C6E53AD888}"/>
              </a:ext>
            </a:extLst>
          </p:cNvPr>
          <p:cNvSpPr txBox="1"/>
          <p:nvPr/>
        </p:nvSpPr>
        <p:spPr>
          <a:xfrm>
            <a:off x="3933873" y="6043485"/>
            <a:ext cx="4284877" cy="417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383738"/>
                </a:solidFill>
                <a:effectLst/>
                <a:uLnTx/>
                <a:uFillTx/>
                <a:latin typeface="Montserrat"/>
                <a:cs typeface="Arial"/>
                <a:sym typeface="Arial"/>
              </a:rPr>
              <a:t>AHEAD2020 2nd General Meeting, 26-27 November 2024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B4D3E69-3392-38C7-D510-BE3E1F95ECB0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  <p:extLst>
      <p:ext uri="{BB962C8B-B14F-4D97-AF65-F5344CB8AC3E}">
        <p14:creationId xmlns:p14="http://schemas.microsoft.com/office/powerpoint/2010/main" val="1449807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Google Shape;253;p6"/>
          <p:cNvGrpSpPr/>
          <p:nvPr/>
        </p:nvGrpSpPr>
        <p:grpSpPr>
          <a:xfrm>
            <a:off x="2835854" y="1419004"/>
            <a:ext cx="6415023" cy="5343993"/>
            <a:chOff x="1693814" y="1514007"/>
            <a:chExt cx="6415023" cy="5343993"/>
          </a:xfrm>
        </p:grpSpPr>
        <p:pic>
          <p:nvPicPr>
            <p:cNvPr id="254" name="Google Shape;254;p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93814" y="1514007"/>
              <a:ext cx="6415023" cy="534399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5" name="Google Shape;255;p6"/>
            <p:cNvSpPr txBox="1"/>
            <p:nvPr/>
          </p:nvSpPr>
          <p:spPr>
            <a:xfrm>
              <a:off x="5618538" y="3059668"/>
              <a:ext cx="79551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800" dirty="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(AEC)</a:t>
              </a:r>
              <a:endParaRPr dirty="0"/>
            </a:p>
          </p:txBody>
        </p:sp>
      </p:grpSp>
      <p:sp>
        <p:nvSpPr>
          <p:cNvPr id="256" name="Google Shape;256;p6"/>
          <p:cNvSpPr txBox="1"/>
          <p:nvPr/>
        </p:nvSpPr>
        <p:spPr>
          <a:xfrm>
            <a:off x="3400952" y="628014"/>
            <a:ext cx="584992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Organisational</a:t>
            </a:r>
            <a:r>
              <a:rPr lang="it-IT" sz="3600" dirty="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it-IT" sz="3600" dirty="0" err="1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scheme</a:t>
            </a:r>
            <a:endParaRPr sz="3600" dirty="0">
              <a:solidFill>
                <a:srgbClr val="5E5E5E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E816DE8-E8EC-46FE-5910-8268E30AFC32}"/>
              </a:ext>
            </a:extLst>
          </p:cNvPr>
          <p:cNvSpPr txBox="1"/>
          <p:nvPr/>
        </p:nvSpPr>
        <p:spPr>
          <a:xfrm>
            <a:off x="0" y="6488668"/>
            <a:ext cx="2175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3366FF"/>
                </a:solidFill>
              </a:rPr>
              <a:t>ahead.iaps.inaf.it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2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18296</TotalTime>
  <Words>3643</Words>
  <Application>Microsoft Macintosh PowerPoint</Application>
  <PresentationFormat>Widescreen</PresentationFormat>
  <Paragraphs>348</Paragraphs>
  <Slides>32</Slides>
  <Notes>23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32</vt:i4>
      </vt:variant>
    </vt:vector>
  </HeadingPairs>
  <TitlesOfParts>
    <vt:vector size="43" baseType="lpstr">
      <vt:lpstr>Arial</vt:lpstr>
      <vt:lpstr>Montserrat</vt:lpstr>
      <vt:lpstr>Times New Roman</vt:lpstr>
      <vt:lpstr>Helvetica Neue</vt:lpstr>
      <vt:lpstr>Google Sans</vt:lpstr>
      <vt:lpstr>Trebuchet MS</vt:lpstr>
      <vt:lpstr>Noto Sans Symbols</vt:lpstr>
      <vt:lpstr>Calibri</vt:lpstr>
      <vt:lpstr>21_BasicWhite</vt:lpstr>
      <vt:lpstr>Tema di Office</vt:lpstr>
      <vt:lpstr>22_BasicWhite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TNA performance</vt:lpstr>
      <vt:lpstr>Presentazione standard di PowerPoint</vt:lpstr>
      <vt:lpstr>Presentazione standard di PowerPoint</vt:lpstr>
      <vt:lpstr>Deliverables  status       </vt:lpstr>
      <vt:lpstr>Milestones status (still open MS)       </vt:lpstr>
      <vt:lpstr>Referee’s recommendations &amp; status         [1/2]</vt:lpstr>
      <vt:lpstr>Referee’s recommendations &amp; status         [2/2]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Lorenzo Natalucci</dc:creator>
  <cp:lastModifiedBy>Lorenzo Natalucci</cp:lastModifiedBy>
  <cp:revision>111</cp:revision>
  <cp:lastPrinted>2024-10-21T11:56:17Z</cp:lastPrinted>
  <dcterms:created xsi:type="dcterms:W3CDTF">2021-11-23T10:20:43Z</dcterms:created>
  <dcterms:modified xsi:type="dcterms:W3CDTF">2024-11-25T23:14:53Z</dcterms:modified>
</cp:coreProperties>
</file>