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2"/>
    <p:sldId id="258" r:id="rId3"/>
    <p:sldId id="259" r:id="rId4"/>
    <p:sldId id="257" r:id="rId5"/>
    <p:sldId id="263" r:id="rId6"/>
    <p:sldId id="261" r:id="rId7"/>
    <p:sldId id="260" r:id="rId8"/>
    <p:sldId id="262" r:id="rId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104"/>
  </p:normalViewPr>
  <p:slideViewPr>
    <p:cSldViewPr snapToGrid="0" snapToObjects="1">
      <p:cViewPr varScale="1">
        <p:scale>
          <a:sx n="64" d="100"/>
          <a:sy n="64" d="100"/>
        </p:scale>
        <p:origin x="480" y="176"/>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olo">
    <p:spTree>
      <p:nvGrpSpPr>
        <p:cNvPr id="1" name=""/>
        <p:cNvGrpSpPr/>
        <p:nvPr/>
      </p:nvGrpSpPr>
      <p:grpSpPr>
        <a:xfrm>
          <a:off x="0" y="0"/>
          <a:ext cx="0" cy="0"/>
          <a:chOff x="0" y="0"/>
          <a:chExt cx="0" cy="0"/>
        </a:xfrm>
      </p:grpSpPr>
      <p:sp>
        <p:nvSpPr>
          <p:cNvPr id="11" name="Autore e data"/>
          <p:cNvSpPr txBox="1">
            <a:spLocks noGrp="1"/>
          </p:cNvSpPr>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Autore e data</a:t>
            </a:r>
          </a:p>
        </p:txBody>
      </p:sp>
      <p:sp>
        <p:nvSpPr>
          <p:cNvPr id="12" name="Titolo presentazione"/>
          <p:cNvSpPr txBox="1">
            <a:spLocks noGrp="1"/>
          </p:cNvSpPr>
          <p:nvPr>
            <p:ph type="title" hasCustomPrompt="1"/>
          </p:nvPr>
        </p:nvSpPr>
        <p:spPr>
          <a:xfrm>
            <a:off x="1206496" y="2574991"/>
            <a:ext cx="21971004" cy="4648201"/>
          </a:xfrm>
          <a:prstGeom prst="rect">
            <a:avLst/>
          </a:prstGeom>
        </p:spPr>
        <p:txBody>
          <a:bodyPr anchor="b"/>
          <a:lstStyle>
            <a:lvl1pPr>
              <a:defRPr sz="11600" spc="-232"/>
            </a:lvl1pPr>
          </a:lstStyle>
          <a:p>
            <a:r>
              <a:t>Titolo presentazione</a:t>
            </a:r>
          </a:p>
        </p:txBody>
      </p:sp>
      <p:sp>
        <p:nvSpPr>
          <p:cNvPr id="13" name="Corpo livello uno…"/>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Sottotitolo presentazione</a:t>
            </a:r>
          </a:p>
          <a:p>
            <a:pPr lvl="1"/>
            <a:endParaRPr/>
          </a:p>
          <a:p>
            <a:pPr lvl="2"/>
            <a:endParaRPr/>
          </a:p>
          <a:p>
            <a:pPr lvl="3"/>
            <a:endParaRPr/>
          </a:p>
          <a:p>
            <a:pPr lvl="4"/>
            <a:endParaRPr/>
          </a:p>
        </p:txBody>
      </p:sp>
      <p:sp>
        <p:nvSpPr>
          <p:cNvPr id="14"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Informazione importante">
    <p:spTree>
      <p:nvGrpSpPr>
        <p:cNvPr id="1" name=""/>
        <p:cNvGrpSpPr/>
        <p:nvPr/>
      </p:nvGrpSpPr>
      <p:grpSpPr>
        <a:xfrm>
          <a:off x="0" y="0"/>
          <a:ext cx="0" cy="0"/>
          <a:chOff x="0" y="0"/>
          <a:chExt cx="0" cy="0"/>
        </a:xfrm>
      </p:grpSpPr>
      <p:sp>
        <p:nvSpPr>
          <p:cNvPr id="106" name="Corpo livello uno…"/>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Dettagli informazione"/>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sz="5500" b="1"/>
            </a:lvl1pPr>
          </a:lstStyle>
          <a:p>
            <a:r>
              <a:t>Dettagli informazione</a:t>
            </a:r>
          </a:p>
        </p:txBody>
      </p:sp>
      <p:sp>
        <p:nvSpPr>
          <p:cNvPr id="108"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Citazione">
    <p:spTree>
      <p:nvGrpSpPr>
        <p:cNvPr id="1" name=""/>
        <p:cNvGrpSpPr/>
        <p:nvPr/>
      </p:nvGrpSpPr>
      <p:grpSpPr>
        <a:xfrm>
          <a:off x="0" y="0"/>
          <a:ext cx="0" cy="0"/>
          <a:chOff x="0" y="0"/>
          <a:chExt cx="0" cy="0"/>
        </a:xfrm>
      </p:grpSpPr>
      <p:sp>
        <p:nvSpPr>
          <p:cNvPr id="115" name="Attribuzione"/>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vl1pPr>
          </a:lstStyle>
          <a:p>
            <a:r>
              <a:t>Attribuzione</a:t>
            </a:r>
          </a:p>
        </p:txBody>
      </p:sp>
      <p:sp>
        <p:nvSpPr>
          <p:cNvPr id="116" name="Corpo livello uno…"/>
          <p:cNvSpPr txBox="1">
            <a:spLocks noGrp="1"/>
          </p:cNvSpPr>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z="8500" spc="-170">
                <a:latin typeface="Helvetica Neue Medium"/>
                <a:ea typeface="Helvetica Neue Medium"/>
                <a:cs typeface="Helvetica Neue Medium"/>
                <a:sym typeface="Helvetica Neue Medium"/>
              </a:defRPr>
            </a:lvl1pPr>
            <a:lvl2pPr marL="638923" indent="-12700">
              <a:spcBef>
                <a:spcPts val="0"/>
              </a:spcBef>
              <a:buSzTx/>
              <a:buNone/>
              <a:defRPr sz="8500" spc="-170">
                <a:latin typeface="Helvetica Neue Medium"/>
                <a:ea typeface="Helvetica Neue Medium"/>
                <a:cs typeface="Helvetica Neue Medium"/>
                <a:sym typeface="Helvetica Neue Medium"/>
              </a:defRPr>
            </a:lvl2pPr>
            <a:lvl3pPr marL="638923" indent="444500">
              <a:spcBef>
                <a:spcPts val="0"/>
              </a:spcBef>
              <a:buSzTx/>
              <a:buNone/>
              <a:defRPr sz="8500" spc="-170">
                <a:latin typeface="Helvetica Neue Medium"/>
                <a:ea typeface="Helvetica Neue Medium"/>
                <a:cs typeface="Helvetica Neue Medium"/>
                <a:sym typeface="Helvetica Neue Medium"/>
              </a:defRPr>
            </a:lvl3pPr>
            <a:lvl4pPr marL="638923" indent="901700">
              <a:spcBef>
                <a:spcPts val="0"/>
              </a:spcBef>
              <a:buSzTx/>
              <a:buNone/>
              <a:defRPr sz="8500" spc="-170">
                <a:latin typeface="Helvetica Neue Medium"/>
                <a:ea typeface="Helvetica Neue Medium"/>
                <a:cs typeface="Helvetica Neue Medium"/>
                <a:sym typeface="Helvetica Neue Medium"/>
              </a:defRPr>
            </a:lvl4pPr>
            <a:lvl5pPr marL="638923" indent="1358900">
              <a:spcBef>
                <a:spcPts val="0"/>
              </a:spcBef>
              <a:buSzTx/>
              <a:buNone/>
              <a:defRPr sz="8500" spc="-170">
                <a:latin typeface="Helvetica Neue Medium"/>
                <a:ea typeface="Helvetica Neue Medium"/>
                <a:cs typeface="Helvetica Neue Medium"/>
                <a:sym typeface="Helvetica Neue Medium"/>
              </a:defRPr>
            </a:lvl5pPr>
          </a:lstStyle>
          <a:p>
            <a:r>
              <a:t>“Citazione degna di nota”</a:t>
            </a:r>
          </a:p>
          <a:p>
            <a:pPr lvl="1"/>
            <a:endParaRPr/>
          </a:p>
          <a:p>
            <a:pPr lvl="2"/>
            <a:endParaRPr/>
          </a:p>
          <a:p>
            <a:pPr lvl="3"/>
            <a:endParaRPr/>
          </a:p>
          <a:p>
            <a:pPr lvl="4"/>
            <a:endParaRPr/>
          </a:p>
        </p:txBody>
      </p:sp>
      <p:sp>
        <p:nvSpPr>
          <p:cNvPr id="117"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Foto - 3 per pagina">
    <p:spTree>
      <p:nvGrpSpPr>
        <p:cNvPr id="1" name=""/>
        <p:cNvGrpSpPr/>
        <p:nvPr/>
      </p:nvGrpSpPr>
      <p:grpSpPr>
        <a:xfrm>
          <a:off x="0" y="0"/>
          <a:ext cx="0" cy="0"/>
          <a:chOff x="0" y="0"/>
          <a:chExt cx="0" cy="0"/>
        </a:xfrm>
      </p:grpSpPr>
      <p:sp>
        <p:nvSpPr>
          <p:cNvPr id="124" name="Immagine"/>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endParaRPr/>
          </a:p>
        </p:txBody>
      </p:sp>
      <p:sp>
        <p:nvSpPr>
          <p:cNvPr id="125" name="Immagine"/>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endParaRPr/>
          </a:p>
        </p:txBody>
      </p:sp>
      <p:sp>
        <p:nvSpPr>
          <p:cNvPr id="126" name="Immagine"/>
          <p:cNvSpPr>
            <a:spLocks noGrp="1"/>
          </p:cNvSpPr>
          <p:nvPr>
            <p:ph type="pic" idx="23"/>
          </p:nvPr>
        </p:nvSpPr>
        <p:spPr>
          <a:xfrm>
            <a:off x="-139700" y="495300"/>
            <a:ext cx="16611600" cy="12458700"/>
          </a:xfrm>
          <a:prstGeom prst="rect">
            <a:avLst/>
          </a:prstGeom>
        </p:spPr>
        <p:txBody>
          <a:bodyPr lIns="91439" tIns="45719" rIns="91439" bIns="45719">
            <a:noAutofit/>
          </a:bodyPr>
          <a:lstStyle/>
          <a:p>
            <a:endParaRPr/>
          </a:p>
        </p:txBody>
      </p:sp>
      <p:sp>
        <p:nvSpPr>
          <p:cNvPr id="127"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34" name="Immagine"/>
          <p:cNvSpPr>
            <a:spLocks noGrp="1"/>
          </p:cNvSpPr>
          <p:nvPr>
            <p:ph type="pic" idx="21"/>
          </p:nvPr>
        </p:nvSpPr>
        <p:spPr>
          <a:xfrm>
            <a:off x="-1333500" y="-5524500"/>
            <a:ext cx="27051000" cy="21640800"/>
          </a:xfrm>
          <a:prstGeom prst="rect">
            <a:avLst/>
          </a:prstGeom>
        </p:spPr>
        <p:txBody>
          <a:bodyPr lIns="91439" tIns="45719" rIns="91439" bIns="45719">
            <a:noAutofit/>
          </a:bodyPr>
          <a:lstStyle/>
          <a:p>
            <a:endParaRPr/>
          </a:p>
        </p:txBody>
      </p:sp>
      <p:sp>
        <p:nvSpPr>
          <p:cNvPr id="135" name="Numero diapositiva"/>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Vuota">
    <p:spTree>
      <p:nvGrpSpPr>
        <p:cNvPr id="1" name=""/>
        <p:cNvGrpSpPr/>
        <p:nvPr/>
      </p:nvGrpSpPr>
      <p:grpSpPr>
        <a:xfrm>
          <a:off x="0" y="0"/>
          <a:ext cx="0" cy="0"/>
          <a:chOff x="0" y="0"/>
          <a:chExt cx="0" cy="0"/>
        </a:xfrm>
      </p:grpSpPr>
      <p:sp>
        <p:nvSpPr>
          <p:cNvPr id="142"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olo e foto 2">
    <p:spTree>
      <p:nvGrpSpPr>
        <p:cNvPr id="1" name=""/>
        <p:cNvGrpSpPr/>
        <p:nvPr/>
      </p:nvGrpSpPr>
      <p:grpSpPr>
        <a:xfrm>
          <a:off x="0" y="0"/>
          <a:ext cx="0" cy="0"/>
          <a:chOff x="0" y="0"/>
          <a:chExt cx="0" cy="0"/>
        </a:xfrm>
      </p:grpSpPr>
      <p:sp>
        <p:nvSpPr>
          <p:cNvPr id="32" name="910457886_1434x1669.jpg"/>
          <p:cNvSpPr>
            <a:spLocks noGrp="1"/>
          </p:cNvSpPr>
          <p:nvPr>
            <p:ph type="pic" idx="21"/>
          </p:nvPr>
        </p:nvSpPr>
        <p:spPr>
          <a:xfrm>
            <a:off x="10972800" y="-203200"/>
            <a:ext cx="12144837" cy="14135100"/>
          </a:xfrm>
          <a:prstGeom prst="rect">
            <a:avLst/>
          </a:prstGeom>
        </p:spPr>
        <p:txBody>
          <a:bodyPr lIns="91439" tIns="45719" rIns="91439" bIns="45719">
            <a:noAutofit/>
          </a:bodyPr>
          <a:lstStyle/>
          <a:p>
            <a:endParaRPr/>
          </a:p>
        </p:txBody>
      </p:sp>
      <p:sp>
        <p:nvSpPr>
          <p:cNvPr id="33" name="Titolo"/>
          <p:cNvSpPr txBox="1">
            <a:spLocks noGrp="1"/>
          </p:cNvSpPr>
          <p:nvPr>
            <p:ph type="title" hasCustomPrompt="1"/>
          </p:nvPr>
        </p:nvSpPr>
        <p:spPr>
          <a:xfrm>
            <a:off x="1206500" y="1270000"/>
            <a:ext cx="9779000" cy="5882273"/>
          </a:xfrm>
          <a:prstGeom prst="rect">
            <a:avLst/>
          </a:prstGeom>
        </p:spPr>
        <p:txBody>
          <a:bodyPr anchor="b"/>
          <a:lstStyle/>
          <a:p>
            <a:r>
              <a:t>Titolo</a:t>
            </a:r>
          </a:p>
        </p:txBody>
      </p:sp>
      <p:sp>
        <p:nvSpPr>
          <p:cNvPr id="34" name="Corpo livello uno…"/>
          <p:cNvSpPr txBox="1">
            <a:spLocks noGrp="1"/>
          </p:cNvSpPr>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sz="5500" b="1"/>
            </a:lvl1pPr>
            <a:lvl2pPr marL="0" indent="457200" defTabSz="825500">
              <a:lnSpc>
                <a:spcPct val="100000"/>
              </a:lnSpc>
              <a:spcBef>
                <a:spcPts val="0"/>
              </a:spcBef>
              <a:buSzTx/>
              <a:buNone/>
              <a:defRPr sz="5500" b="1"/>
            </a:lvl2pPr>
            <a:lvl3pPr marL="0" indent="914400" defTabSz="825500">
              <a:lnSpc>
                <a:spcPct val="100000"/>
              </a:lnSpc>
              <a:spcBef>
                <a:spcPts val="0"/>
              </a:spcBef>
              <a:buSzTx/>
              <a:buNone/>
              <a:defRPr sz="5500" b="1"/>
            </a:lvl3pPr>
            <a:lvl4pPr marL="0" indent="1371600" defTabSz="825500">
              <a:lnSpc>
                <a:spcPct val="100000"/>
              </a:lnSpc>
              <a:spcBef>
                <a:spcPts val="0"/>
              </a:spcBef>
              <a:buSzTx/>
              <a:buNone/>
              <a:defRPr sz="5500" b="1"/>
            </a:lvl4pPr>
            <a:lvl5pPr marL="0" indent="1828800" defTabSz="825500">
              <a:lnSpc>
                <a:spcPct val="100000"/>
              </a:lnSpc>
              <a:spcBef>
                <a:spcPts val="0"/>
              </a:spcBef>
              <a:buSzTx/>
              <a:buNone/>
              <a:defRPr sz="5500" b="1"/>
            </a:lvl5pPr>
          </a:lstStyle>
          <a:p>
            <a:r>
              <a:t>Sottotitolo diapositiva</a:t>
            </a:r>
          </a:p>
          <a:p>
            <a:pPr lvl="1"/>
            <a:endParaRPr/>
          </a:p>
          <a:p>
            <a:pPr lvl="2"/>
            <a:endParaRPr/>
          </a:p>
          <a:p>
            <a:pPr lvl="3"/>
            <a:endParaRPr/>
          </a:p>
          <a:p>
            <a:pPr lvl="4"/>
            <a:endParaRPr/>
          </a:p>
        </p:txBody>
      </p:sp>
      <p:sp>
        <p:nvSpPr>
          <p:cNvPr id="35" name="Numero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olo e punti elenco">
    <p:spTree>
      <p:nvGrpSpPr>
        <p:cNvPr id="1" name=""/>
        <p:cNvGrpSpPr/>
        <p:nvPr/>
      </p:nvGrpSpPr>
      <p:grpSpPr>
        <a:xfrm>
          <a:off x="0" y="0"/>
          <a:ext cx="0" cy="0"/>
          <a:chOff x="0" y="0"/>
          <a:chExt cx="0" cy="0"/>
        </a:xfrm>
      </p:grpSpPr>
      <p:sp>
        <p:nvSpPr>
          <p:cNvPr id="42" name="Titolo"/>
          <p:cNvSpPr txBox="1">
            <a:spLocks noGrp="1"/>
          </p:cNvSpPr>
          <p:nvPr>
            <p:ph type="title" hasCustomPrompt="1"/>
          </p:nvPr>
        </p:nvSpPr>
        <p:spPr>
          <a:prstGeom prst="rect">
            <a:avLst/>
          </a:prstGeom>
        </p:spPr>
        <p:txBody>
          <a:bodyPr/>
          <a:lstStyle/>
          <a:p>
            <a:r>
              <a:t>Titolo</a:t>
            </a:r>
          </a:p>
        </p:txBody>
      </p:sp>
      <p:sp>
        <p:nvSpPr>
          <p:cNvPr id="43" name="Sottotitolo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Sottotitolo diapositiva</a:t>
            </a:r>
          </a:p>
        </p:txBody>
      </p:sp>
      <p:sp>
        <p:nvSpPr>
          <p:cNvPr id="44" name="Corpo livello uno…"/>
          <p:cNvSpPr txBox="1">
            <a:spLocks noGrp="1"/>
          </p:cNvSpPr>
          <p:nvPr>
            <p:ph type="body" idx="1" hasCustomPrompt="1"/>
          </p:nvPr>
        </p:nvSpPr>
        <p:spPr>
          <a:prstGeom prst="rect">
            <a:avLst/>
          </a:prstGeom>
        </p:spPr>
        <p:txBody>
          <a:bodyPr/>
          <a:lstStyle/>
          <a:p>
            <a:r>
              <a:t>Testo elenco puntato diapositiva</a:t>
            </a:r>
          </a:p>
          <a:p>
            <a:pPr lvl="1"/>
            <a:endParaRPr/>
          </a:p>
          <a:p>
            <a:pPr lvl="2"/>
            <a:endParaRPr/>
          </a:p>
          <a:p>
            <a:pPr lvl="3"/>
            <a:endParaRPr/>
          </a:p>
          <a:p>
            <a:pPr lvl="4"/>
            <a:endParaRPr/>
          </a:p>
        </p:txBody>
      </p:sp>
      <p:sp>
        <p:nvSpPr>
          <p:cNvPr id="45"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unti elenco">
    <p:spTree>
      <p:nvGrpSpPr>
        <p:cNvPr id="1" name=""/>
        <p:cNvGrpSpPr/>
        <p:nvPr/>
      </p:nvGrpSpPr>
      <p:grpSpPr>
        <a:xfrm>
          <a:off x="0" y="0"/>
          <a:ext cx="0" cy="0"/>
          <a:chOff x="0" y="0"/>
          <a:chExt cx="0" cy="0"/>
        </a:xfrm>
      </p:grpSpPr>
      <p:sp>
        <p:nvSpPr>
          <p:cNvPr id="52" name="Corpo livello uno…"/>
          <p:cNvSpPr txBox="1">
            <a:spLocks noGrp="1"/>
          </p:cNvSpPr>
          <p:nvPr>
            <p:ph type="body" idx="1" hasCustomPrompt="1"/>
          </p:nvPr>
        </p:nvSpPr>
        <p:spPr>
          <a:prstGeom prst="rect">
            <a:avLst/>
          </a:prstGeom>
        </p:spPr>
        <p:txBody>
          <a:bodyPr numCol="2" spcCol="1098550"/>
          <a:lstStyle/>
          <a:p>
            <a:r>
              <a:t>Testo elenco puntato diapositiva</a:t>
            </a:r>
          </a:p>
          <a:p>
            <a:pPr lvl="1"/>
            <a:endParaRPr/>
          </a:p>
          <a:p>
            <a:pPr lvl="2"/>
            <a:endParaRPr/>
          </a:p>
          <a:p>
            <a:pPr lvl="3"/>
            <a:endParaRPr/>
          </a:p>
          <a:p>
            <a:pPr lvl="4"/>
            <a:endParaRPr/>
          </a:p>
        </p:txBody>
      </p:sp>
      <p:sp>
        <p:nvSpPr>
          <p:cNvPr id="53"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olo, punti elenco e foto">
    <p:spTree>
      <p:nvGrpSpPr>
        <p:cNvPr id="1" name=""/>
        <p:cNvGrpSpPr/>
        <p:nvPr/>
      </p:nvGrpSpPr>
      <p:grpSpPr>
        <a:xfrm>
          <a:off x="0" y="0"/>
          <a:ext cx="0" cy="0"/>
          <a:chOff x="0" y="0"/>
          <a:chExt cx="0" cy="0"/>
        </a:xfrm>
      </p:grpSpPr>
      <p:sp>
        <p:nvSpPr>
          <p:cNvPr id="60" name="Sottotitolo diapositiva"/>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Sottotitolo diapositiva</a:t>
            </a:r>
          </a:p>
        </p:txBody>
      </p:sp>
      <p:sp>
        <p:nvSpPr>
          <p:cNvPr id="61" name="Corpo livello uno…"/>
          <p:cNvSpPr txBox="1">
            <a:spLocks noGrp="1"/>
          </p:cNvSpPr>
          <p:nvPr>
            <p:ph type="body" sz="half" idx="1" hasCustomPrompt="1"/>
          </p:nvPr>
        </p:nvSpPr>
        <p:spPr>
          <a:xfrm>
            <a:off x="1206500" y="4248504"/>
            <a:ext cx="9779000" cy="8256630"/>
          </a:xfrm>
          <a:prstGeom prst="rect">
            <a:avLst/>
          </a:prstGeom>
        </p:spPr>
        <p:txBody>
          <a:bodyPr/>
          <a:lstStyle/>
          <a:p>
            <a:r>
              <a:t>Testo elenco puntato diapositiva</a:t>
            </a:r>
          </a:p>
          <a:p>
            <a:pPr lvl="1"/>
            <a:endParaRPr/>
          </a:p>
          <a:p>
            <a:pPr lvl="2"/>
            <a:endParaRPr/>
          </a:p>
          <a:p>
            <a:pPr lvl="3"/>
            <a:endParaRPr/>
          </a:p>
          <a:p>
            <a:pPr lvl="4"/>
            <a:endParaRPr/>
          </a:p>
        </p:txBody>
      </p:sp>
      <p:sp>
        <p:nvSpPr>
          <p:cNvPr id="62"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p>
            <a:endParaRPr/>
          </a:p>
        </p:txBody>
      </p:sp>
      <p:sp>
        <p:nvSpPr>
          <p:cNvPr id="63" name="Titolo"/>
          <p:cNvSpPr txBox="1">
            <a:spLocks noGrp="1"/>
          </p:cNvSpPr>
          <p:nvPr>
            <p:ph type="title" hasCustomPrompt="1"/>
          </p:nvPr>
        </p:nvSpPr>
        <p:spPr>
          <a:xfrm>
            <a:off x="1206500" y="1079500"/>
            <a:ext cx="9779000" cy="1435100"/>
          </a:xfrm>
          <a:prstGeom prst="rect">
            <a:avLst/>
          </a:prstGeom>
        </p:spPr>
        <p:txBody>
          <a:bodyPr/>
          <a:lstStyle/>
          <a:p>
            <a:r>
              <a:t>Titolo</a:t>
            </a:r>
          </a:p>
        </p:txBody>
      </p:sp>
      <p:sp>
        <p:nvSpPr>
          <p:cNvPr id="64"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ezione">
    <p:spTree>
      <p:nvGrpSpPr>
        <p:cNvPr id="1" name=""/>
        <p:cNvGrpSpPr/>
        <p:nvPr/>
      </p:nvGrpSpPr>
      <p:grpSpPr>
        <a:xfrm>
          <a:off x="0" y="0"/>
          <a:ext cx="0" cy="0"/>
          <a:chOff x="0" y="0"/>
          <a:chExt cx="0" cy="0"/>
        </a:xfrm>
      </p:grpSpPr>
      <p:sp>
        <p:nvSpPr>
          <p:cNvPr id="71" name="Titolo sezione"/>
          <p:cNvSpPr txBox="1">
            <a:spLocks noGrp="1"/>
          </p:cNvSpPr>
          <p:nvPr>
            <p:ph type="title" hasCustomPrompt="1"/>
          </p:nvPr>
        </p:nvSpPr>
        <p:spPr>
          <a:xfrm>
            <a:off x="1206496" y="4533900"/>
            <a:ext cx="21971004" cy="4648200"/>
          </a:xfrm>
          <a:prstGeom prst="rect">
            <a:avLst/>
          </a:prstGeom>
        </p:spPr>
        <p:txBody>
          <a:bodyPr anchor="ctr"/>
          <a:lstStyle>
            <a:lvl1pPr>
              <a:defRPr sz="11600" b="0" spc="-232">
                <a:latin typeface="Helvetica Neue Medium"/>
                <a:ea typeface="Helvetica Neue Medium"/>
                <a:cs typeface="Helvetica Neue Medium"/>
                <a:sym typeface="Helvetica Neue Medium"/>
              </a:defRPr>
            </a:lvl1pPr>
          </a:lstStyle>
          <a:p>
            <a:r>
              <a:t>Titolo sezione</a:t>
            </a:r>
          </a:p>
        </p:txBody>
      </p:sp>
      <p:sp>
        <p:nvSpPr>
          <p:cNvPr id="72" name="Numero diapositiva"/>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olo titolo">
    <p:spTree>
      <p:nvGrpSpPr>
        <p:cNvPr id="1" name=""/>
        <p:cNvGrpSpPr/>
        <p:nvPr/>
      </p:nvGrpSpPr>
      <p:grpSpPr>
        <a:xfrm>
          <a:off x="0" y="0"/>
          <a:ext cx="0" cy="0"/>
          <a:chOff x="0" y="0"/>
          <a:chExt cx="0" cy="0"/>
        </a:xfrm>
      </p:grpSpPr>
      <p:sp>
        <p:nvSpPr>
          <p:cNvPr id="79" name="Titolo"/>
          <p:cNvSpPr txBox="1">
            <a:spLocks noGrp="1"/>
          </p:cNvSpPr>
          <p:nvPr>
            <p:ph type="title" hasCustomPrompt="1"/>
          </p:nvPr>
        </p:nvSpPr>
        <p:spPr>
          <a:xfrm>
            <a:off x="1206500" y="1079500"/>
            <a:ext cx="21971000" cy="1434949"/>
          </a:xfrm>
          <a:prstGeom prst="rect">
            <a:avLst/>
          </a:prstGeom>
        </p:spPr>
        <p:txBody>
          <a:bodyPr/>
          <a:lstStyle/>
          <a:p>
            <a:r>
              <a:t>Titolo</a:t>
            </a:r>
          </a:p>
        </p:txBody>
      </p:sp>
      <p:sp>
        <p:nvSpPr>
          <p:cNvPr id="80" name="Sottotitolo diapositiv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Sottotitolo diapositiva</a:t>
            </a:r>
          </a:p>
        </p:txBody>
      </p:sp>
      <p:sp>
        <p:nvSpPr>
          <p:cNvPr id="81"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rogramma">
    <p:spTree>
      <p:nvGrpSpPr>
        <p:cNvPr id="1" name=""/>
        <p:cNvGrpSpPr/>
        <p:nvPr/>
      </p:nvGrpSpPr>
      <p:grpSpPr>
        <a:xfrm>
          <a:off x="0" y="0"/>
          <a:ext cx="0" cy="0"/>
          <a:chOff x="0" y="0"/>
          <a:chExt cx="0" cy="0"/>
        </a:xfrm>
      </p:grpSpPr>
      <p:sp>
        <p:nvSpPr>
          <p:cNvPr id="88" name="Titolo programma"/>
          <p:cNvSpPr txBox="1">
            <a:spLocks noGrp="1"/>
          </p:cNvSpPr>
          <p:nvPr>
            <p:ph type="title" hasCustomPrompt="1"/>
          </p:nvPr>
        </p:nvSpPr>
        <p:spPr>
          <a:xfrm>
            <a:off x="1206500" y="1079500"/>
            <a:ext cx="21971000" cy="1435100"/>
          </a:xfrm>
          <a:prstGeom prst="rect">
            <a:avLst/>
          </a:prstGeom>
        </p:spPr>
        <p:txBody>
          <a:bodyPr/>
          <a:lstStyle/>
          <a:p>
            <a:r>
              <a:t>Titolo programma</a:t>
            </a:r>
          </a:p>
        </p:txBody>
      </p:sp>
      <p:sp>
        <p:nvSpPr>
          <p:cNvPr id="89" name="Sottotitolo programma"/>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sz="5500" b="1"/>
            </a:lvl1pPr>
          </a:lstStyle>
          <a:p>
            <a:r>
              <a:t>Sottotitolo programma</a:t>
            </a:r>
          </a:p>
        </p:txBody>
      </p:sp>
      <p:sp>
        <p:nvSpPr>
          <p:cNvPr id="90" name="Corpo livello uno…"/>
          <p:cNvSpPr txBox="1">
            <a:spLocks noGrp="1"/>
          </p:cNvSpPr>
          <p:nvPr>
            <p:ph type="body" idx="1" hasCustomPrompt="1"/>
          </p:nvPr>
        </p:nvSpPr>
        <p:spPr>
          <a:prstGeom prst="rect">
            <a:avLst/>
          </a:prstGeom>
        </p:spPr>
        <p:txBody>
          <a:bodyPr/>
          <a:lstStyle>
            <a:lvl1pPr marL="0" indent="0" defTabSz="825500">
              <a:lnSpc>
                <a:spcPct val="100000"/>
              </a:lnSpc>
              <a:spcBef>
                <a:spcPts val="1800"/>
              </a:spcBef>
              <a:buSzTx/>
              <a:buNone/>
              <a:defRPr sz="5500" spc="-55"/>
            </a:lvl1pPr>
            <a:lvl2pPr marL="0" indent="457200" defTabSz="825500">
              <a:lnSpc>
                <a:spcPct val="100000"/>
              </a:lnSpc>
              <a:spcBef>
                <a:spcPts val="1800"/>
              </a:spcBef>
              <a:buSzTx/>
              <a:buNone/>
              <a:defRPr sz="5500" spc="-55"/>
            </a:lvl2pPr>
            <a:lvl3pPr marL="0" indent="914400" defTabSz="825500">
              <a:lnSpc>
                <a:spcPct val="100000"/>
              </a:lnSpc>
              <a:spcBef>
                <a:spcPts val="1800"/>
              </a:spcBef>
              <a:buSzTx/>
              <a:buNone/>
              <a:defRPr sz="5500" spc="-55"/>
            </a:lvl3pPr>
            <a:lvl4pPr marL="0" indent="1371600" defTabSz="825500">
              <a:lnSpc>
                <a:spcPct val="100000"/>
              </a:lnSpc>
              <a:spcBef>
                <a:spcPts val="1800"/>
              </a:spcBef>
              <a:buSzTx/>
              <a:buNone/>
              <a:defRPr sz="5500" spc="-55"/>
            </a:lvl4pPr>
            <a:lvl5pPr marL="0" indent="1828800" defTabSz="825500">
              <a:lnSpc>
                <a:spcPct val="100000"/>
              </a:lnSpc>
              <a:spcBef>
                <a:spcPts val="1800"/>
              </a:spcBef>
              <a:buSzTx/>
              <a:buNone/>
              <a:defRPr sz="5500" spc="-55"/>
            </a:lvl5pPr>
          </a:lstStyle>
          <a:p>
            <a:r>
              <a:t>Argomenti del programma</a:t>
            </a:r>
          </a:p>
          <a:p>
            <a:pPr lvl="1"/>
            <a:endParaRPr/>
          </a:p>
          <a:p>
            <a:pPr lvl="2"/>
            <a:endParaRPr/>
          </a:p>
          <a:p>
            <a:pPr lvl="3"/>
            <a:endParaRPr/>
          </a:p>
          <a:p>
            <a:pPr lvl="4"/>
            <a:endParaRPr/>
          </a:p>
        </p:txBody>
      </p:sp>
      <p:sp>
        <p:nvSpPr>
          <p:cNvPr id="91"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ichiarazione">
    <p:spTree>
      <p:nvGrpSpPr>
        <p:cNvPr id="1" name=""/>
        <p:cNvGrpSpPr/>
        <p:nvPr/>
      </p:nvGrpSpPr>
      <p:grpSpPr>
        <a:xfrm>
          <a:off x="0" y="0"/>
          <a:ext cx="0" cy="0"/>
          <a:chOff x="0" y="0"/>
          <a:chExt cx="0" cy="0"/>
        </a:xfrm>
      </p:grpSpPr>
      <p:sp>
        <p:nvSpPr>
          <p:cNvPr id="98" name="Corpo livello uno…"/>
          <p:cNvSpPr txBox="1">
            <a:spLocks noGrp="1"/>
          </p:cNvSpPr>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z="11600" spc="-232">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11600" spc="-232">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11600" spc="-232">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11600" spc="-232">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11600" spc="-232">
                <a:latin typeface="Helvetica Neue Medium"/>
                <a:ea typeface="Helvetica Neue Medium"/>
                <a:cs typeface="Helvetica Neue Medium"/>
                <a:sym typeface="Helvetica Neue Medium"/>
              </a:defRPr>
            </a:lvl5pPr>
          </a:lstStyle>
          <a:p>
            <a:r>
              <a:t>Dichiarazione</a:t>
            </a:r>
          </a:p>
          <a:p>
            <a:pPr lvl="1"/>
            <a:endParaRPr/>
          </a:p>
          <a:p>
            <a:pPr lvl="2"/>
            <a:endParaRPr/>
          </a:p>
          <a:p>
            <a:pPr lvl="3"/>
            <a:endParaRPr/>
          </a:p>
          <a:p>
            <a:pPr lvl="4"/>
            <a:endParaRPr/>
          </a:p>
        </p:txBody>
      </p:sp>
      <p:sp>
        <p:nvSpPr>
          <p:cNvPr id="99"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srcRect/>
          <a:stretch>
            <a:fillRect/>
          </a:stretch>
        </a:blipFill>
        <a:effectLst/>
      </p:bgPr>
    </p:bg>
    <p:spTree>
      <p:nvGrpSpPr>
        <p:cNvPr id="1" name=""/>
        <p:cNvGrpSpPr/>
        <p:nvPr/>
      </p:nvGrpSpPr>
      <p:grpSpPr>
        <a:xfrm>
          <a:off x="0" y="0"/>
          <a:ext cx="0" cy="0"/>
          <a:chOff x="0" y="0"/>
          <a:chExt cx="0" cy="0"/>
        </a:xfrm>
      </p:grpSpPr>
      <p:sp>
        <p:nvSpPr>
          <p:cNvPr id="2" name="Titolo"/>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Titolo</a:t>
            </a:r>
          </a:p>
        </p:txBody>
      </p:sp>
      <p:sp>
        <p:nvSpPr>
          <p:cNvPr id="3" name="Corpo livello uno…"/>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Testo elenco puntato diapositiva</a:t>
            </a:r>
          </a:p>
          <a:p>
            <a:pPr lvl="1"/>
            <a:endParaRPr/>
          </a:p>
          <a:p>
            <a:pPr lvl="2"/>
            <a:endParaRPr/>
          </a:p>
          <a:p>
            <a:pPr lvl="3"/>
            <a:endParaRPr/>
          </a:p>
          <a:p>
            <a:pPr lvl="4"/>
            <a:endParaRPr/>
          </a:p>
        </p:txBody>
      </p:sp>
      <p:sp>
        <p:nvSpPr>
          <p:cNvPr id="4" name="Numero diapositiva"/>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ransition spd="med"/>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emf"/><Relationship Id="rId1" Type="http://schemas.openxmlformats.org/officeDocument/2006/relationships/slideLayout" Target="../slideLayouts/slideLayout1.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emf"/></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6.emf"/><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number1.001.png" descr="number1.001.png"/>
          <p:cNvPicPr>
            <a:picLocks noChangeAspect="1"/>
          </p:cNvPicPr>
          <p:nvPr/>
        </p:nvPicPr>
        <p:blipFill>
          <a:blip r:embed="rId2"/>
          <a:stretch>
            <a:fillRect/>
          </a:stretch>
        </p:blipFill>
        <p:spPr>
          <a:xfrm>
            <a:off x="0" y="556592"/>
            <a:ext cx="24384000" cy="13716000"/>
          </a:xfrm>
          <a:prstGeom prst="rect">
            <a:avLst/>
          </a:prstGeom>
          <a:ln w="12700">
            <a:miter lim="400000"/>
          </a:ln>
        </p:spPr>
      </p:pic>
      <p:sp>
        <p:nvSpPr>
          <p:cNvPr id="5" name="Google Shape;84;p2">
            <a:extLst>
              <a:ext uri="{FF2B5EF4-FFF2-40B4-BE49-F238E27FC236}">
                <a16:creationId xmlns:a16="http://schemas.microsoft.com/office/drawing/2014/main" id="{C5BCC15B-B301-B247-84CF-A1B1F808C4D7}"/>
              </a:ext>
            </a:extLst>
          </p:cNvPr>
          <p:cNvSpPr txBox="1"/>
          <p:nvPr/>
        </p:nvSpPr>
        <p:spPr>
          <a:xfrm>
            <a:off x="20286" y="4677998"/>
            <a:ext cx="15921318" cy="83817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err="1"/>
              <a:t>Workpackage</a:t>
            </a:r>
            <a:r>
              <a:rPr lang="en-US" dirty="0"/>
              <a:t> </a:t>
            </a:r>
            <a:r>
              <a:rPr lang="en-US" sz="7200" dirty="0"/>
              <a:t>9 on </a:t>
            </a:r>
          </a:p>
          <a:p>
            <a:r>
              <a:rPr lang="en-US" sz="7200" dirty="0"/>
              <a:t>X-ray Microcalorimeters</a:t>
            </a:r>
          </a:p>
          <a:p>
            <a:endParaRPr lang="en-US" sz="7200" dirty="0"/>
          </a:p>
          <a:p>
            <a:r>
              <a:rPr lang="en-US" sz="6600" dirty="0"/>
              <a:t>Rome, </a:t>
            </a:r>
            <a:r>
              <a:rPr lang="en-US" sz="6600"/>
              <a:t>November 26-27, </a:t>
            </a:r>
            <a:r>
              <a:rPr lang="en-US" sz="6600" dirty="0"/>
              <a:t>2024</a:t>
            </a:r>
          </a:p>
          <a:p>
            <a:endParaRPr lang="en-US" sz="6600" dirty="0"/>
          </a:p>
          <a:p>
            <a:r>
              <a:rPr lang="en-US" sz="6000" dirty="0"/>
              <a:t>on behalf of WP 9:</a:t>
            </a:r>
          </a:p>
          <a:p>
            <a:r>
              <a:rPr lang="en-US" sz="6000" dirty="0"/>
              <a:t>Jan-Willem den Herder (SRON, Leiden)</a:t>
            </a:r>
          </a:p>
          <a:p>
            <a:endParaRPr dirty="0"/>
          </a:p>
        </p:txBody>
      </p:sp>
      <p:sp>
        <p:nvSpPr>
          <p:cNvPr id="7" name="TextBox 6">
            <a:extLst>
              <a:ext uri="{FF2B5EF4-FFF2-40B4-BE49-F238E27FC236}">
                <a16:creationId xmlns:a16="http://schemas.microsoft.com/office/drawing/2014/main" id="{13EE05A8-78C8-E1BF-6AC4-710E3B5780DD}"/>
              </a:ext>
            </a:extLst>
          </p:cNvPr>
          <p:cNvSpPr txBox="1"/>
          <p:nvPr/>
        </p:nvSpPr>
        <p:spPr>
          <a:xfrm>
            <a:off x="16178458" y="4571331"/>
            <a:ext cx="8149394" cy="84125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nl-NL" sz="3600" dirty="0" err="1">
                <a:latin typeface="Calibri" panose="020F0502020204030204" pitchFamily="34" charset="0"/>
                <a:cs typeface="Calibri" panose="020F0502020204030204" pitchFamily="34" charset="0"/>
              </a:rPr>
              <a:t>Tasks</a:t>
            </a:r>
            <a:r>
              <a:rPr lang="nl-NL" sz="3600" dirty="0">
                <a:latin typeface="Calibri" panose="020F0502020204030204" pitchFamily="34" charset="0"/>
                <a:cs typeface="Calibri" panose="020F0502020204030204" pitchFamily="34" charset="0"/>
              </a:rPr>
              <a:t> leads (</a:t>
            </a:r>
            <a:r>
              <a:rPr lang="nl-NL" sz="3600" dirty="0" err="1">
                <a:latin typeface="Calibri" panose="020F0502020204030204" pitchFamily="34" charset="0"/>
                <a:cs typeface="Calibri" panose="020F0502020204030204" pitchFamily="34" charset="0"/>
              </a:rPr>
              <a:t>former</a:t>
            </a:r>
            <a:r>
              <a:rPr lang="nl-NL" sz="3600" dirty="0">
                <a:latin typeface="Calibri" panose="020F0502020204030204" pitchFamily="34" charset="0"/>
                <a:cs typeface="Calibri" panose="020F0502020204030204" pitchFamily="34" charset="0"/>
              </a:rPr>
              <a:t> </a:t>
            </a:r>
            <a:r>
              <a:rPr lang="nl-NL" sz="3600" dirty="0" err="1">
                <a:latin typeface="Calibri" panose="020F0502020204030204" pitchFamily="34" charset="0"/>
                <a:cs typeface="Calibri" panose="020F0502020204030204" pitchFamily="34" charset="0"/>
              </a:rPr>
              <a:t>and</a:t>
            </a:r>
            <a:r>
              <a:rPr lang="nl-NL" sz="3600" dirty="0">
                <a:latin typeface="Calibri" panose="020F0502020204030204" pitchFamily="34" charset="0"/>
                <a:cs typeface="Calibri" panose="020F0502020204030204" pitchFamily="34" charset="0"/>
              </a:rPr>
              <a:t> present):</a:t>
            </a:r>
            <a:endParaRPr kumimoji="0" lang="nl-NL" sz="3600" b="0" i="0" u="none" strike="noStrike" cap="none" spc="0" normalizeH="0" baseline="0" dirty="0">
              <a:ln>
                <a:noFill/>
              </a:ln>
              <a:solidFill>
                <a:srgbClr val="5E5E5E"/>
              </a:solidFill>
              <a:effectLst/>
              <a:uFillTx/>
              <a:latin typeface="Calibri" panose="020F0502020204030204" pitchFamily="34" charset="0"/>
              <a:cs typeface="Calibri" panose="020F0502020204030204" pitchFamily="34" charset="0"/>
              <a:sym typeface="Helvetica Neue"/>
            </a:endParaRPr>
          </a:p>
          <a:p>
            <a:pPr marL="0" marR="0" indent="0" algn="l" defTabSz="2438338" rtl="0" fontAlgn="auto" latinLnBrk="0" hangingPunct="0">
              <a:lnSpc>
                <a:spcPct val="100000"/>
              </a:lnSpc>
              <a:spcBef>
                <a:spcPts val="0"/>
              </a:spcBef>
              <a:spcAft>
                <a:spcPts val="0"/>
              </a:spcAft>
              <a:buClrTx/>
              <a:buSzTx/>
              <a:buFontTx/>
              <a:buNone/>
              <a:tabLst/>
            </a:pPr>
            <a:r>
              <a:rPr kumimoji="0" lang="nl-NL" sz="3600" b="0" i="0" u="none" strike="noStrike" cap="none" spc="0" normalizeH="0" baseline="0" dirty="0">
                <a:ln>
                  <a:noFill/>
                </a:ln>
                <a:solidFill>
                  <a:srgbClr val="5E5E5E"/>
                </a:solidFill>
                <a:effectLst/>
                <a:uFillTx/>
                <a:latin typeface="Calibri" panose="020F0502020204030204" pitchFamily="34" charset="0"/>
                <a:cs typeface="Calibri" panose="020F0502020204030204" pitchFamily="34" charset="0"/>
                <a:sym typeface="Helvetica Neue"/>
              </a:rPr>
              <a:t>R.H. den Hartog (SRON, Leiden)</a:t>
            </a:r>
          </a:p>
          <a:p>
            <a:pPr marL="0" marR="0" indent="0" algn="l" defTabSz="2438338" rtl="0" fontAlgn="auto" latinLnBrk="0" hangingPunct="0">
              <a:lnSpc>
                <a:spcPct val="100000"/>
              </a:lnSpc>
              <a:spcBef>
                <a:spcPts val="0"/>
              </a:spcBef>
              <a:spcAft>
                <a:spcPts val="0"/>
              </a:spcAft>
              <a:buClrTx/>
              <a:buSzTx/>
              <a:buFontTx/>
              <a:buNone/>
              <a:tabLst/>
            </a:pPr>
            <a:r>
              <a:rPr kumimoji="0" lang="nl-NL" sz="3600" b="0" i="0" u="none" strike="noStrike" cap="none" spc="0" normalizeH="0" baseline="0" dirty="0">
                <a:ln>
                  <a:noFill/>
                </a:ln>
                <a:solidFill>
                  <a:srgbClr val="5E5E5E"/>
                </a:solidFill>
                <a:effectLst/>
                <a:uFillTx/>
                <a:latin typeface="Calibri" panose="020F0502020204030204" pitchFamily="34" charset="0"/>
                <a:cs typeface="Calibri" panose="020F0502020204030204" pitchFamily="34" charset="0"/>
                <a:sym typeface="Helvetica Neue"/>
              </a:rPr>
              <a:t>J.-W. den Herder (SRON, Leiden)</a:t>
            </a:r>
          </a:p>
          <a:p>
            <a:pPr algn="l"/>
            <a:r>
              <a:rPr lang="es-ES" sz="3600" dirty="0">
                <a:latin typeface="Calibri" panose="020F0502020204030204" pitchFamily="34" charset="0"/>
                <a:cs typeface="Calibri" panose="020F0502020204030204" pitchFamily="34" charset="0"/>
              </a:rPr>
              <a:t>L. </a:t>
            </a:r>
            <a:r>
              <a:rPr lang="es-ES" sz="3600" dirty="0" err="1">
                <a:latin typeface="Calibri" panose="020F0502020204030204" pitchFamily="34" charset="0"/>
                <a:cs typeface="Calibri" panose="020F0502020204030204" pitchFamily="34" charset="0"/>
              </a:rPr>
              <a:t>Fàbrega</a:t>
            </a:r>
            <a:r>
              <a:rPr lang="es-ES" sz="3600" dirty="0">
                <a:latin typeface="Calibri" panose="020F0502020204030204" pitchFamily="34" charset="0"/>
                <a:cs typeface="Calibri" panose="020F0502020204030204" pitchFamily="34" charset="0"/>
              </a:rPr>
              <a:t> et al. (CSIC, Madrid), </a:t>
            </a:r>
          </a:p>
          <a:p>
            <a:pPr algn="l"/>
            <a:r>
              <a:rPr lang="it-IT" sz="3600" dirty="0">
                <a:latin typeface="Calibri" panose="020F0502020204030204" pitchFamily="34" charset="0"/>
                <a:cs typeface="Calibri" panose="020F0502020204030204" pitchFamily="34" charset="0"/>
              </a:rPr>
              <a:t>M. Barbera et al. (Uni. / INAF, Palermo)</a:t>
            </a:r>
          </a:p>
          <a:p>
            <a:pPr algn="l"/>
            <a:r>
              <a:rPr lang="it-IT" sz="3600" dirty="0">
                <a:latin typeface="Calibri" panose="020F0502020204030204" pitchFamily="34" charset="0"/>
                <a:cs typeface="Calibri" panose="020F0502020204030204" pitchFamily="34" charset="0"/>
              </a:rPr>
              <a:t>F. Gatti et al. (Uni. Genoa)</a:t>
            </a:r>
          </a:p>
          <a:p>
            <a:pPr algn="l"/>
            <a:r>
              <a:rPr lang="it-IT" sz="3600" dirty="0">
                <a:latin typeface="Calibri" panose="020F0502020204030204" pitchFamily="34" charset="0"/>
                <a:cs typeface="Calibri" panose="020F0502020204030204" pitchFamily="34" charset="0"/>
              </a:rPr>
              <a:t>C. Maculli (INAF, Rome)</a:t>
            </a:r>
          </a:p>
          <a:p>
            <a:pPr algn="l"/>
            <a:r>
              <a:rPr lang="fr-FR" sz="3600" dirty="0">
                <a:latin typeface="Calibri" panose="020F0502020204030204" pitchFamily="34" charset="0"/>
                <a:cs typeface="Calibri" panose="020F0502020204030204" pitchFamily="34" charset="0"/>
              </a:rPr>
              <a:t>J.-L. </a:t>
            </a:r>
            <a:r>
              <a:rPr lang="fr-FR" sz="3600" dirty="0" err="1">
                <a:latin typeface="Calibri" panose="020F0502020204030204" pitchFamily="34" charset="0"/>
                <a:cs typeface="Calibri" panose="020F0502020204030204" pitchFamily="34" charset="0"/>
              </a:rPr>
              <a:t>Sauvageot</a:t>
            </a:r>
            <a:r>
              <a:rPr lang="fr-FR" sz="3600" dirty="0">
                <a:latin typeface="Calibri" panose="020F0502020204030204" pitchFamily="34" charset="0"/>
                <a:cs typeface="Calibri" panose="020F0502020204030204" pitchFamily="34" charset="0"/>
              </a:rPr>
              <a:t> et al.</a:t>
            </a:r>
            <a:r>
              <a:rPr lang="it-IT" sz="3600" dirty="0">
                <a:latin typeface="Calibri" panose="020F0502020204030204" pitchFamily="34" charset="0"/>
                <a:cs typeface="Calibri" panose="020F0502020204030204" pitchFamily="34" charset="0"/>
              </a:rPr>
              <a:t> (CEA, Saclay)</a:t>
            </a:r>
            <a:r>
              <a:rPr lang="fr-FR" sz="3600" dirty="0">
                <a:latin typeface="Calibri" panose="020F0502020204030204" pitchFamily="34" charset="0"/>
                <a:cs typeface="Calibri" panose="020F0502020204030204" pitchFamily="34" charset="0"/>
              </a:rPr>
              <a:t> </a:t>
            </a:r>
          </a:p>
          <a:p>
            <a:pPr algn="l"/>
            <a:r>
              <a:rPr lang="it-IT" sz="3600" dirty="0">
                <a:latin typeface="Calibri" panose="020F0502020204030204" pitchFamily="34" charset="0"/>
                <a:cs typeface="Calibri" panose="020F0502020204030204" pitchFamily="34" charset="0"/>
              </a:rPr>
              <a:t>P. Dondero et al. (SWHARD SRL, Genoa)</a:t>
            </a:r>
          </a:p>
          <a:p>
            <a:pPr algn="l"/>
            <a:r>
              <a:rPr lang="it-IT" sz="3600" dirty="0">
                <a:latin typeface="Calibri" panose="020F0502020204030204" pitchFamily="34" charset="0"/>
                <a:cs typeface="Calibri" panose="020F0502020204030204" pitchFamily="34" charset="0"/>
              </a:rPr>
              <a:t>S. Molendi et al. (INAF, Milano)</a:t>
            </a:r>
          </a:p>
          <a:p>
            <a:pPr algn="l"/>
            <a:r>
              <a:rPr lang="it-IT" sz="3600" dirty="0">
                <a:latin typeface="Calibri" panose="020F0502020204030204" pitchFamily="34" charset="0"/>
                <a:cs typeface="Calibri" panose="020F0502020204030204" pitchFamily="34" charset="0"/>
              </a:rPr>
              <a:t>V. Fioretti et al. (INAF / OAS, Bologna)</a:t>
            </a:r>
          </a:p>
          <a:p>
            <a:pPr algn="l"/>
            <a:r>
              <a:rPr lang="en-US" sz="3600" dirty="0">
                <a:latin typeface="Calibri" panose="020F0502020204030204" pitchFamily="34" charset="0"/>
                <a:cs typeface="Calibri" panose="020F0502020204030204" pitchFamily="34" charset="0"/>
              </a:rPr>
              <a:t>J. Beyer et al. (PTB, Berlin / Braunschweig)</a:t>
            </a:r>
          </a:p>
          <a:p>
            <a:pPr algn="l"/>
            <a:r>
              <a:rPr lang="it-IT" sz="3600" dirty="0">
                <a:latin typeface="Calibri" panose="020F0502020204030204" pitchFamily="34" charset="0"/>
                <a:cs typeface="Calibri" panose="020F0502020204030204" pitchFamily="34" charset="0"/>
              </a:rPr>
              <a:t>H. Akamatsu (SRON, Leiden)</a:t>
            </a:r>
          </a:p>
          <a:p>
            <a:pPr algn="l"/>
            <a:r>
              <a:rPr lang="it-IT" sz="3600" dirty="0">
                <a:latin typeface="Calibri" panose="020F0502020204030204" pitchFamily="34" charset="0"/>
                <a:cs typeface="Calibri" panose="020F0502020204030204" pitchFamily="34" charset="0"/>
              </a:rPr>
              <a:t>G. de Lange (SRON, Groningen)</a:t>
            </a:r>
          </a:p>
          <a:p>
            <a:pPr algn="l"/>
            <a:r>
              <a:rPr lang="it-IT" sz="3600" dirty="0">
                <a:latin typeface="Calibri" panose="020F0502020204030204" pitchFamily="34" charset="0"/>
                <a:cs typeface="Calibri" panose="020F0502020204030204" pitchFamily="34" charset="0"/>
              </a:rPr>
              <a:t>J. van der Kuur et al. (SRON, Groningen)</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Google Shape;84;p2"/>
          <p:cNvSpPr txBox="1"/>
          <p:nvPr/>
        </p:nvSpPr>
        <p:spPr>
          <a:xfrm>
            <a:off x="7113345" y="768049"/>
            <a:ext cx="1196287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endParaRPr dirty="0"/>
          </a:p>
        </p:txBody>
      </p:sp>
      <p:sp>
        <p:nvSpPr>
          <p:cNvPr id="4" name="Google Shape;84;p2">
            <a:extLst>
              <a:ext uri="{FF2B5EF4-FFF2-40B4-BE49-F238E27FC236}">
                <a16:creationId xmlns:a16="http://schemas.microsoft.com/office/drawing/2014/main" id="{FB4BABBA-51AA-4DA9-98D9-EA95F455782E}"/>
              </a:ext>
            </a:extLst>
          </p:cNvPr>
          <p:cNvSpPr txBox="1"/>
          <p:nvPr/>
        </p:nvSpPr>
        <p:spPr>
          <a:xfrm>
            <a:off x="6252751" y="212024"/>
            <a:ext cx="12853853" cy="22570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nl-NL" dirty="0"/>
              <a:t>WP </a:t>
            </a:r>
            <a:r>
              <a:rPr lang="nl-NL" dirty="0" err="1"/>
              <a:t>objectives</a:t>
            </a:r>
            <a:r>
              <a:rPr lang="nl-NL" dirty="0"/>
              <a:t> </a:t>
            </a:r>
            <a:r>
              <a:rPr lang="nl-NL" dirty="0" err="1"/>
              <a:t>and</a:t>
            </a:r>
            <a:r>
              <a:rPr lang="nl-NL" dirty="0"/>
              <a:t> </a:t>
            </a:r>
            <a:r>
              <a:rPr lang="nl-NL" dirty="0" err="1"/>
              <a:t>their</a:t>
            </a:r>
            <a:r>
              <a:rPr lang="nl-NL" dirty="0"/>
              <a:t> </a:t>
            </a:r>
            <a:r>
              <a:rPr lang="nl-NL" dirty="0" err="1"/>
              <a:t>relevance</a:t>
            </a:r>
            <a:endParaRPr dirty="0"/>
          </a:p>
        </p:txBody>
      </p:sp>
      <p:sp>
        <p:nvSpPr>
          <p:cNvPr id="2" name="Rectangle 1">
            <a:extLst>
              <a:ext uri="{FF2B5EF4-FFF2-40B4-BE49-F238E27FC236}">
                <a16:creationId xmlns:a16="http://schemas.microsoft.com/office/drawing/2014/main" id="{4D1877F1-3BCF-44C8-A03A-94CE3C0DB0DF}"/>
              </a:ext>
            </a:extLst>
          </p:cNvPr>
          <p:cNvSpPr/>
          <p:nvPr/>
        </p:nvSpPr>
        <p:spPr>
          <a:xfrm>
            <a:off x="261284" y="3335241"/>
            <a:ext cx="15596029" cy="10598799"/>
          </a:xfrm>
          <a:prstGeom prst="rect">
            <a:avLst/>
          </a:prstGeom>
        </p:spPr>
        <p:txBody>
          <a:bodyPr wrap="square">
            <a:spAutoFit/>
          </a:bodyPr>
          <a:lstStyle/>
          <a:p>
            <a:pPr algn="l"/>
            <a:r>
              <a:rPr lang="en-US" sz="4267" dirty="0">
                <a:solidFill>
                  <a:schemeClr val="bg2">
                    <a:lumMod val="10000"/>
                  </a:schemeClr>
                </a:solidFill>
                <a:latin typeface="Calibri" panose="020F0502020204030204" pitchFamily="34" charset="0"/>
                <a:cs typeface="Calibri" panose="020F0502020204030204" pitchFamily="34" charset="0"/>
              </a:rPr>
              <a:t>Diverse portfolio of activities, centered around present and future cryogenic instruments, applying microcalorimeter soft X-ray (transition edge) sensors.</a:t>
            </a:r>
          </a:p>
          <a:p>
            <a:pPr algn="l"/>
            <a:r>
              <a:rPr lang="en-US" sz="4267" dirty="0">
                <a:solidFill>
                  <a:schemeClr val="bg2">
                    <a:lumMod val="10000"/>
                  </a:schemeClr>
                </a:solidFill>
                <a:latin typeface="Calibri" panose="020F0502020204030204" pitchFamily="34" charset="0"/>
                <a:cs typeface="Calibri" panose="020F0502020204030204" pitchFamily="34" charset="0"/>
              </a:rPr>
              <a:t>The 9 tasks in the WP organized as follows:</a:t>
            </a:r>
            <a:endParaRPr lang="nl-NL" sz="4267" dirty="0">
              <a:solidFill>
                <a:schemeClr val="bg2">
                  <a:lumMod val="10000"/>
                </a:schemeClr>
              </a:solidFill>
              <a:latin typeface="Calibri" panose="020F0502020204030204" pitchFamily="34" charset="0"/>
              <a:cs typeface="Calibri" panose="020F0502020204030204" pitchFamily="34" charset="0"/>
            </a:endParaRPr>
          </a:p>
          <a:p>
            <a:pPr marL="457206" indent="-457206" algn="l">
              <a:buFont typeface="Arial" panose="020B0604020202020204" pitchFamily="34" charset="0"/>
              <a:buChar char="•"/>
            </a:pPr>
            <a:endParaRPr lang="nl-NL" sz="4267" dirty="0">
              <a:solidFill>
                <a:schemeClr val="bg2">
                  <a:lumMod val="10000"/>
                </a:schemeClr>
              </a:solidFill>
              <a:latin typeface="Calibri" panose="020F0502020204030204" pitchFamily="34" charset="0"/>
              <a:cs typeface="Calibri" panose="020F0502020204030204" pitchFamily="34" charset="0"/>
            </a:endParaRPr>
          </a:p>
          <a:p>
            <a:pPr marL="457206" indent="-457206" algn="l">
              <a:buFont typeface="Arial" panose="020B0604020202020204" pitchFamily="34" charset="0"/>
              <a:buChar char="•"/>
            </a:pPr>
            <a:r>
              <a:rPr lang="en-US" sz="4267" dirty="0">
                <a:solidFill>
                  <a:schemeClr val="bg2">
                    <a:lumMod val="10000"/>
                  </a:schemeClr>
                </a:solidFill>
                <a:latin typeface="Calibri" panose="020F0502020204030204" pitchFamily="34" charset="0"/>
                <a:cs typeface="Calibri" panose="020F0502020204030204" pitchFamily="34" charset="0"/>
              </a:rPr>
              <a:t>Improvement of thermal filters for Athena </a:t>
            </a:r>
            <a:r>
              <a:rPr lang="en-US" sz="4267" dirty="0">
                <a:solidFill>
                  <a:schemeClr val="bg2">
                    <a:lumMod val="10000"/>
                  </a:schemeClr>
                </a:solidFill>
                <a:latin typeface="Calibri" panose="020F0502020204030204" pitchFamily="34" charset="0"/>
                <a:ea typeface="Calibri" panose="020F0502020204030204" pitchFamily="34" charset="0"/>
                <a:cs typeface="Calibri" panose="020F0502020204030204" pitchFamily="34" charset="0"/>
              </a:rPr>
              <a:t>(task </a:t>
            </a:r>
            <a:r>
              <a:rPr lang="en-US" sz="4267" dirty="0">
                <a:solidFill>
                  <a:srgbClr val="FF0000"/>
                </a:solidFill>
                <a:latin typeface="Calibri" panose="020F0502020204030204" pitchFamily="34" charset="0"/>
                <a:ea typeface="Calibri" panose="020F0502020204030204" pitchFamily="34" charset="0"/>
                <a:cs typeface="Calibri" panose="020F0502020204030204" pitchFamily="34" charset="0"/>
              </a:rPr>
              <a:t>9.2b</a:t>
            </a:r>
            <a:r>
              <a:rPr lang="en-US" sz="4267" dirty="0">
                <a:solidFill>
                  <a:schemeClr val="bg2">
                    <a:lumMod val="10000"/>
                  </a:schemeClr>
                </a:solidFill>
                <a:latin typeface="Calibri" panose="020F0502020204030204" pitchFamily="34" charset="0"/>
                <a:ea typeface="Calibri" panose="020F0502020204030204" pitchFamily="34" charset="0"/>
                <a:cs typeface="Calibri" panose="020F0502020204030204" pitchFamily="34" charset="0"/>
              </a:rPr>
              <a:t>)</a:t>
            </a:r>
            <a:endParaRPr lang="nl-NL" sz="4267"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a:p>
            <a:pPr algn="l"/>
            <a:endParaRPr lang="en-US" sz="4267" dirty="0">
              <a:solidFill>
                <a:schemeClr val="bg2">
                  <a:lumMod val="10000"/>
                </a:schemeClr>
              </a:solidFill>
              <a:latin typeface="Calibri" panose="020F0502020204030204" pitchFamily="34" charset="0"/>
              <a:cs typeface="Calibri" panose="020F0502020204030204" pitchFamily="34" charset="0"/>
            </a:endParaRPr>
          </a:p>
          <a:p>
            <a:pPr marL="457206" indent="-457206" algn="l">
              <a:buFont typeface="Arial" panose="020B0604020202020204" pitchFamily="34" charset="0"/>
              <a:buChar char="•"/>
            </a:pPr>
            <a:r>
              <a:rPr lang="en-US" sz="4267" dirty="0">
                <a:solidFill>
                  <a:schemeClr val="bg2">
                    <a:lumMod val="10000"/>
                  </a:schemeClr>
                </a:solidFill>
                <a:latin typeface="Calibri" panose="020F0502020204030204" pitchFamily="34" charset="0"/>
                <a:cs typeface="Calibri" panose="020F0502020204030204" pitchFamily="34" charset="0"/>
              </a:rPr>
              <a:t>Improved sensor technologies for X-ray and cosmic ray detection beyond Athena </a:t>
            </a:r>
            <a:r>
              <a:rPr lang="en-US" sz="4267" dirty="0">
                <a:solidFill>
                  <a:schemeClr val="bg2">
                    <a:lumMod val="10000"/>
                  </a:schemeClr>
                </a:solidFill>
                <a:latin typeface="Calibri" panose="020F0502020204030204" pitchFamily="34" charset="0"/>
                <a:ea typeface="Calibri" panose="020F0502020204030204" pitchFamily="34" charset="0"/>
                <a:cs typeface="Calibri" panose="020F0502020204030204" pitchFamily="34" charset="0"/>
              </a:rPr>
              <a:t>(tasks </a:t>
            </a:r>
            <a:r>
              <a:rPr lang="en-US" sz="4267" dirty="0">
                <a:solidFill>
                  <a:srgbClr val="00B050"/>
                </a:solidFill>
                <a:latin typeface="Calibri" panose="020F0502020204030204" pitchFamily="34" charset="0"/>
                <a:ea typeface="Calibri" panose="020F0502020204030204" pitchFamily="34" charset="0"/>
                <a:cs typeface="Calibri" panose="020F0502020204030204" pitchFamily="34" charset="0"/>
              </a:rPr>
              <a:t>9.2a, 9.2c</a:t>
            </a:r>
            <a:r>
              <a:rPr lang="en-US" sz="4267" dirty="0">
                <a:solidFill>
                  <a:schemeClr val="bg2">
                    <a:lumMod val="10000"/>
                  </a:schemeClr>
                </a:solidFill>
                <a:latin typeface="Calibri" panose="020F0502020204030204" pitchFamily="34" charset="0"/>
                <a:ea typeface="Calibri" panose="020F0502020204030204" pitchFamily="34" charset="0"/>
                <a:cs typeface="Calibri" panose="020F0502020204030204" pitchFamily="34" charset="0"/>
              </a:rPr>
              <a:t>)</a:t>
            </a:r>
            <a:endParaRPr lang="nl-NL" sz="4267"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a:p>
            <a:pPr lvl="0" algn="l"/>
            <a:endParaRPr lang="nl-NL" sz="4267" dirty="0">
              <a:solidFill>
                <a:schemeClr val="bg2">
                  <a:lumMod val="10000"/>
                </a:schemeClr>
              </a:solidFill>
              <a:latin typeface="Calibri" panose="020F0502020204030204" pitchFamily="34" charset="0"/>
              <a:cs typeface="Calibri" panose="020F0502020204030204" pitchFamily="34" charset="0"/>
            </a:endParaRPr>
          </a:p>
          <a:p>
            <a:pPr marL="457206" indent="-457206" algn="l">
              <a:buFont typeface="Arial" panose="020B0604020202020204" pitchFamily="34" charset="0"/>
              <a:buChar char="•"/>
            </a:pPr>
            <a:r>
              <a:rPr lang="en-US" sz="4267" dirty="0">
                <a:solidFill>
                  <a:schemeClr val="bg2">
                    <a:lumMod val="10000"/>
                  </a:schemeClr>
                </a:solidFill>
                <a:latin typeface="Calibri" panose="020F0502020204030204" pitchFamily="34" charset="0"/>
                <a:cs typeface="Calibri" panose="020F0502020204030204" pitchFamily="34" charset="0"/>
              </a:rPr>
              <a:t>Analysis and modelling of the cosmic-ray particle background measured on XMM Newton, in support of Athena </a:t>
            </a:r>
            <a:r>
              <a:rPr lang="en-US" sz="4267" dirty="0">
                <a:solidFill>
                  <a:schemeClr val="bg2">
                    <a:lumMod val="10000"/>
                  </a:schemeClr>
                </a:solidFill>
                <a:latin typeface="Calibri" panose="020F0502020204030204" pitchFamily="34" charset="0"/>
                <a:ea typeface="Calibri" panose="020F0502020204030204" pitchFamily="34" charset="0"/>
              </a:rPr>
              <a:t>(tasks </a:t>
            </a:r>
            <a:r>
              <a:rPr lang="en-US" sz="4267" dirty="0">
                <a:solidFill>
                  <a:srgbClr val="00B0F0"/>
                </a:solidFill>
                <a:latin typeface="Calibri" panose="020F0502020204030204" pitchFamily="34" charset="0"/>
                <a:ea typeface="Calibri" panose="020F0502020204030204" pitchFamily="34" charset="0"/>
              </a:rPr>
              <a:t>9.3a, b, c</a:t>
            </a:r>
            <a:r>
              <a:rPr lang="en-US" sz="4267" dirty="0">
                <a:solidFill>
                  <a:schemeClr val="bg2">
                    <a:lumMod val="10000"/>
                  </a:schemeClr>
                </a:solidFill>
                <a:latin typeface="Calibri" panose="020F0502020204030204" pitchFamily="34" charset="0"/>
                <a:ea typeface="Calibri" panose="020F0502020204030204" pitchFamily="34" charset="0"/>
              </a:rPr>
              <a:t>)</a:t>
            </a:r>
          </a:p>
          <a:p>
            <a:pPr marL="457206" indent="-457206" algn="l">
              <a:buFont typeface="Arial" panose="020B0604020202020204" pitchFamily="34" charset="0"/>
              <a:buChar char="•"/>
            </a:pPr>
            <a:endParaRPr lang="en-US" sz="4267" dirty="0">
              <a:solidFill>
                <a:schemeClr val="bg2">
                  <a:lumMod val="10000"/>
                </a:schemeClr>
              </a:solidFill>
              <a:latin typeface="Calibri" panose="020F0502020204030204" pitchFamily="34" charset="0"/>
              <a:cs typeface="Calibri" panose="020F0502020204030204" pitchFamily="34" charset="0"/>
            </a:endParaRPr>
          </a:p>
          <a:p>
            <a:pPr marL="457206" indent="-457206" algn="l">
              <a:buFont typeface="Arial" panose="020B0604020202020204" pitchFamily="34" charset="0"/>
              <a:buChar char="•"/>
            </a:pPr>
            <a:r>
              <a:rPr lang="en-US" sz="4267" dirty="0">
                <a:solidFill>
                  <a:schemeClr val="bg2">
                    <a:lumMod val="10000"/>
                  </a:schemeClr>
                </a:solidFill>
                <a:latin typeface="Calibri" panose="020F0502020204030204" pitchFamily="34" charset="0"/>
                <a:cs typeface="Calibri" panose="020F0502020204030204" pitchFamily="34" charset="0"/>
              </a:rPr>
              <a:t>New cryogenic multiplexing read-out technologies beyond Athena               </a:t>
            </a:r>
            <a:r>
              <a:rPr lang="en-US" sz="4267" dirty="0">
                <a:solidFill>
                  <a:schemeClr val="bg2">
                    <a:lumMod val="10000"/>
                  </a:schemeClr>
                </a:solidFill>
                <a:latin typeface="Calibri" panose="020F0502020204030204" pitchFamily="34" charset="0"/>
                <a:ea typeface="Calibri" panose="020F0502020204030204" pitchFamily="34" charset="0"/>
                <a:cs typeface="Calibri" panose="020F0502020204030204" pitchFamily="34" charset="0"/>
              </a:rPr>
              <a:t>(tasks </a:t>
            </a:r>
            <a:r>
              <a:rPr lang="en-US" sz="4267" dirty="0">
                <a:solidFill>
                  <a:srgbClr val="7030A0"/>
                </a:solidFill>
                <a:latin typeface="Calibri" panose="020F0502020204030204" pitchFamily="34" charset="0"/>
                <a:ea typeface="Calibri" panose="020F0502020204030204" pitchFamily="34" charset="0"/>
                <a:cs typeface="Calibri" panose="020F0502020204030204" pitchFamily="34" charset="0"/>
              </a:rPr>
              <a:t>9.2d, 9.4a, 9.4b</a:t>
            </a:r>
            <a:r>
              <a:rPr lang="en-US" sz="4267" dirty="0">
                <a:solidFill>
                  <a:schemeClr val="bg2">
                    <a:lumMod val="10000"/>
                  </a:schemeClr>
                </a:solidFill>
                <a:latin typeface="Calibri" panose="020F0502020204030204" pitchFamily="34" charset="0"/>
                <a:ea typeface="Calibri" panose="020F0502020204030204" pitchFamily="34" charset="0"/>
                <a:cs typeface="Calibri" panose="020F0502020204030204" pitchFamily="34" charset="0"/>
              </a:rPr>
              <a:t>)</a:t>
            </a:r>
            <a:endParaRPr lang="nl-NL" sz="4267" dirty="0">
              <a:solidFill>
                <a:schemeClr val="bg2">
                  <a:lumMod val="10000"/>
                </a:schemeClr>
              </a:solidFill>
              <a:latin typeface="Calibri" panose="020F0502020204030204" pitchFamily="34" charset="0"/>
              <a:ea typeface="Calibri" panose="020F0502020204030204" pitchFamily="34" charset="0"/>
              <a:cs typeface="Times New Roman" panose="02020603050405020304" pitchFamily="18" charset="0"/>
            </a:endParaRPr>
          </a:p>
          <a:p>
            <a:pPr marL="457206" indent="-457206" algn="l">
              <a:buFont typeface="Arial" panose="020B0604020202020204" pitchFamily="34" charset="0"/>
              <a:buChar char="•"/>
            </a:pPr>
            <a:endParaRPr lang="nl-NL" sz="4267" dirty="0">
              <a:solidFill>
                <a:schemeClr val="bg2">
                  <a:lumMod val="10000"/>
                </a:schemeClr>
              </a:solidFill>
              <a:latin typeface="Calibri" panose="020F0502020204030204" pitchFamily="34" charset="0"/>
              <a:cs typeface="Calibri" panose="020F0502020204030204" pitchFamily="34" charset="0"/>
            </a:endParaRPr>
          </a:p>
        </p:txBody>
      </p:sp>
      <p:sp>
        <p:nvSpPr>
          <p:cNvPr id="6" name="Google Shape;85;p2">
            <a:extLst>
              <a:ext uri="{FF2B5EF4-FFF2-40B4-BE49-F238E27FC236}">
                <a16:creationId xmlns:a16="http://schemas.microsoft.com/office/drawing/2014/main" id="{70385E03-A656-45AE-A320-1442CF3B5D09}"/>
              </a:ext>
            </a:extLst>
          </p:cNvPr>
          <p:cNvSpPr txBox="1"/>
          <p:nvPr/>
        </p:nvSpPr>
        <p:spPr>
          <a:xfrm>
            <a:off x="9918648" y="13041653"/>
            <a:ext cx="6436048" cy="6746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sz="1867" dirty="0"/>
              <a:t>AHEAD 2020 </a:t>
            </a:r>
            <a:r>
              <a:rPr lang="nl-NL" sz="1867" dirty="0"/>
              <a:t>– General Meeting – 2024-11-26</a:t>
            </a:r>
            <a:endParaRPr sz="1867" dirty="0"/>
          </a:p>
        </p:txBody>
      </p:sp>
      <p:sp>
        <p:nvSpPr>
          <p:cNvPr id="15" name="TextBox 14">
            <a:extLst>
              <a:ext uri="{FF2B5EF4-FFF2-40B4-BE49-F238E27FC236}">
                <a16:creationId xmlns:a16="http://schemas.microsoft.com/office/drawing/2014/main" id="{0B54098C-A418-45C4-8077-39C38C78B984}"/>
              </a:ext>
            </a:extLst>
          </p:cNvPr>
          <p:cNvSpPr txBox="1"/>
          <p:nvPr/>
        </p:nvSpPr>
        <p:spPr>
          <a:xfrm>
            <a:off x="16746253" y="2467895"/>
            <a:ext cx="6940699" cy="27357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35467" tIns="135467" rIns="135467" bIns="135467" numCol="1" spcCol="38100" rtlCol="0" anchor="ctr">
            <a:spAutoFit/>
          </a:bodyPr>
          <a:lstStyle/>
          <a:p>
            <a:pPr defTabSz="6502316"/>
            <a:r>
              <a:rPr lang="nl-NL" sz="3200" dirty="0" err="1"/>
              <a:t>Schematic</a:t>
            </a:r>
            <a:r>
              <a:rPr lang="nl-NL" sz="3200" dirty="0"/>
              <a:t> lay-out of a </a:t>
            </a:r>
            <a:r>
              <a:rPr lang="nl-NL" sz="3200" dirty="0" err="1"/>
              <a:t>generic</a:t>
            </a:r>
            <a:r>
              <a:rPr lang="nl-NL" sz="3200" dirty="0"/>
              <a:t> </a:t>
            </a:r>
            <a:r>
              <a:rPr lang="nl-NL" sz="3200" dirty="0" err="1"/>
              <a:t>space</a:t>
            </a:r>
            <a:r>
              <a:rPr lang="nl-NL" sz="3200" dirty="0"/>
              <a:t> X-</a:t>
            </a:r>
            <a:r>
              <a:rPr lang="nl-NL" sz="3200" dirty="0" err="1"/>
              <a:t>ray</a:t>
            </a:r>
            <a:r>
              <a:rPr lang="nl-NL" sz="3200" dirty="0"/>
              <a:t> instrument, e.g. XIFU on Athena, </a:t>
            </a:r>
            <a:r>
              <a:rPr lang="nl-NL" sz="3200" dirty="0" err="1"/>
              <a:t>showing</a:t>
            </a:r>
            <a:r>
              <a:rPr lang="nl-NL" sz="3200" dirty="0"/>
              <a:t> </a:t>
            </a:r>
            <a:r>
              <a:rPr lang="nl-NL" sz="3200" dirty="0" err="1"/>
              <a:t>the</a:t>
            </a:r>
            <a:r>
              <a:rPr lang="nl-NL" sz="3200" dirty="0"/>
              <a:t> </a:t>
            </a:r>
            <a:r>
              <a:rPr lang="nl-NL" sz="3200" dirty="0" err="1"/>
              <a:t>coherence</a:t>
            </a:r>
            <a:r>
              <a:rPr lang="nl-NL" sz="3200" dirty="0"/>
              <a:t> </a:t>
            </a:r>
            <a:r>
              <a:rPr lang="nl-NL" sz="3200" dirty="0" err="1"/>
              <a:t>between</a:t>
            </a:r>
            <a:r>
              <a:rPr lang="nl-NL" sz="3200" dirty="0"/>
              <a:t> </a:t>
            </a:r>
            <a:r>
              <a:rPr lang="nl-NL" sz="3200" dirty="0" err="1"/>
              <a:t>the</a:t>
            </a:r>
            <a:r>
              <a:rPr lang="nl-NL" sz="3200" dirty="0"/>
              <a:t> </a:t>
            </a:r>
            <a:r>
              <a:rPr lang="nl-NL" sz="3200" dirty="0" err="1"/>
              <a:t>various</a:t>
            </a:r>
            <a:r>
              <a:rPr lang="nl-NL" sz="3200" dirty="0"/>
              <a:t> </a:t>
            </a:r>
            <a:r>
              <a:rPr lang="nl-NL" sz="3200" dirty="0" err="1"/>
              <a:t>tasks</a:t>
            </a:r>
            <a:r>
              <a:rPr lang="nl-NL" sz="3200" dirty="0"/>
              <a:t> in </a:t>
            </a:r>
            <a:r>
              <a:rPr lang="nl-NL" sz="3200" dirty="0" err="1"/>
              <a:t>this</a:t>
            </a:r>
            <a:r>
              <a:rPr lang="nl-NL" sz="3200" dirty="0"/>
              <a:t> </a:t>
            </a:r>
            <a:r>
              <a:rPr lang="nl-NL" sz="3200" dirty="0" err="1"/>
              <a:t>workpackage</a:t>
            </a:r>
            <a:r>
              <a:rPr lang="nl-NL" sz="3200" dirty="0"/>
              <a:t>  </a:t>
            </a:r>
          </a:p>
        </p:txBody>
      </p:sp>
      <p:pic>
        <p:nvPicPr>
          <p:cNvPr id="62" name="Picture 61">
            <a:extLst>
              <a:ext uri="{FF2B5EF4-FFF2-40B4-BE49-F238E27FC236}">
                <a16:creationId xmlns:a16="http://schemas.microsoft.com/office/drawing/2014/main" id="{41E60EEF-2105-F5E6-EC07-FA537F50D193}"/>
              </a:ext>
            </a:extLst>
          </p:cNvPr>
          <p:cNvPicPr>
            <a:picLocks noChangeAspect="1"/>
          </p:cNvPicPr>
          <p:nvPr/>
        </p:nvPicPr>
        <p:blipFill>
          <a:blip r:embed="rId2"/>
          <a:stretch>
            <a:fillRect/>
          </a:stretch>
        </p:blipFill>
        <p:spPr>
          <a:xfrm>
            <a:off x="15187052" y="5313729"/>
            <a:ext cx="8935667" cy="8103688"/>
          </a:xfrm>
          <a:prstGeom prst="rect">
            <a:avLst/>
          </a:prstGeom>
        </p:spPr>
      </p:pic>
    </p:spTree>
    <p:extLst>
      <p:ext uri="{BB962C8B-B14F-4D97-AF65-F5344CB8AC3E}">
        <p14:creationId xmlns:p14="http://schemas.microsoft.com/office/powerpoint/2010/main" val="29424786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Google Shape;85;p2"/>
          <p:cNvSpPr txBox="1"/>
          <p:nvPr/>
        </p:nvSpPr>
        <p:spPr>
          <a:xfrm>
            <a:off x="7253562" y="12691958"/>
            <a:ext cx="9876876" cy="592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dirty="0"/>
              <a:t>AHEAD 2020 </a:t>
            </a:r>
            <a:r>
              <a:rPr lang="it-IT" dirty="0"/>
              <a:t>Second General </a:t>
            </a:r>
            <a:r>
              <a:rPr dirty="0" err="1"/>
              <a:t>Meetin</a:t>
            </a:r>
            <a:r>
              <a:rPr lang="it-IT" dirty="0"/>
              <a:t>g, Rome 26-27 November 202</a:t>
            </a:r>
            <a:endParaRPr dirty="0"/>
          </a:p>
        </p:txBody>
      </p:sp>
      <p:sp>
        <p:nvSpPr>
          <p:cNvPr id="154" name="Google Shape;84;p2"/>
          <p:cNvSpPr txBox="1"/>
          <p:nvPr/>
        </p:nvSpPr>
        <p:spPr>
          <a:xfrm>
            <a:off x="7711579" y="415548"/>
            <a:ext cx="8960842" cy="17953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a:t>Activity progress</a:t>
            </a:r>
          </a:p>
          <a:p>
            <a:r>
              <a:rPr lang="en-US" sz="3600" dirty="0">
                <a:solidFill>
                  <a:srgbClr val="FF0000"/>
                </a:solidFill>
              </a:rPr>
              <a:t>All tasks successfully delivered!</a:t>
            </a:r>
            <a:endParaRPr sz="3600" dirty="0">
              <a:solidFill>
                <a:srgbClr val="FF0000"/>
              </a:solidFill>
            </a:endParaRPr>
          </a:p>
        </p:txBody>
      </p:sp>
      <p:graphicFrame>
        <p:nvGraphicFramePr>
          <p:cNvPr id="3" name="Table 2">
            <a:extLst>
              <a:ext uri="{FF2B5EF4-FFF2-40B4-BE49-F238E27FC236}">
                <a16:creationId xmlns:a16="http://schemas.microsoft.com/office/drawing/2014/main" id="{97A29473-439A-C801-7F2C-BD21EABE7C51}"/>
              </a:ext>
            </a:extLst>
          </p:cNvPr>
          <p:cNvGraphicFramePr>
            <a:graphicFrameLocks noGrp="1"/>
          </p:cNvGraphicFramePr>
          <p:nvPr>
            <p:extLst>
              <p:ext uri="{D42A27DB-BD31-4B8C-83A1-F6EECF244321}">
                <p14:modId xmlns:p14="http://schemas.microsoft.com/office/powerpoint/2010/main" val="3140144020"/>
              </p:ext>
            </p:extLst>
          </p:nvPr>
        </p:nvGraphicFramePr>
        <p:xfrm>
          <a:off x="390952" y="2829821"/>
          <a:ext cx="23672205" cy="9847540"/>
        </p:xfrm>
        <a:graphic>
          <a:graphicData uri="http://schemas.openxmlformats.org/drawingml/2006/table">
            <a:tbl>
              <a:tblPr>
                <a:tableStyleId>{5940675A-B579-460E-94D1-54222C63F5DA}</a:tableStyleId>
              </a:tblPr>
              <a:tblGrid>
                <a:gridCol w="980648">
                  <a:extLst>
                    <a:ext uri="{9D8B030D-6E8A-4147-A177-3AD203B41FA5}">
                      <a16:colId xmlns:a16="http://schemas.microsoft.com/office/drawing/2014/main" val="3235839910"/>
                    </a:ext>
                  </a:extLst>
                </a:gridCol>
                <a:gridCol w="1275347">
                  <a:extLst>
                    <a:ext uri="{9D8B030D-6E8A-4147-A177-3AD203B41FA5}">
                      <a16:colId xmlns:a16="http://schemas.microsoft.com/office/drawing/2014/main" val="1266052462"/>
                    </a:ext>
                  </a:extLst>
                </a:gridCol>
                <a:gridCol w="7724274">
                  <a:extLst>
                    <a:ext uri="{9D8B030D-6E8A-4147-A177-3AD203B41FA5}">
                      <a16:colId xmlns:a16="http://schemas.microsoft.com/office/drawing/2014/main" val="325350092"/>
                    </a:ext>
                  </a:extLst>
                </a:gridCol>
                <a:gridCol w="2622884">
                  <a:extLst>
                    <a:ext uri="{9D8B030D-6E8A-4147-A177-3AD203B41FA5}">
                      <a16:colId xmlns:a16="http://schemas.microsoft.com/office/drawing/2014/main" val="2280329978"/>
                    </a:ext>
                  </a:extLst>
                </a:gridCol>
                <a:gridCol w="8638674">
                  <a:extLst>
                    <a:ext uri="{9D8B030D-6E8A-4147-A177-3AD203B41FA5}">
                      <a16:colId xmlns:a16="http://schemas.microsoft.com/office/drawing/2014/main" val="901720871"/>
                    </a:ext>
                  </a:extLst>
                </a:gridCol>
                <a:gridCol w="2154145">
                  <a:extLst>
                    <a:ext uri="{9D8B030D-6E8A-4147-A177-3AD203B41FA5}">
                      <a16:colId xmlns:a16="http://schemas.microsoft.com/office/drawing/2014/main" val="523498902"/>
                    </a:ext>
                  </a:extLst>
                </a:gridCol>
                <a:gridCol w="276233">
                  <a:extLst>
                    <a:ext uri="{9D8B030D-6E8A-4147-A177-3AD203B41FA5}">
                      <a16:colId xmlns:a16="http://schemas.microsoft.com/office/drawing/2014/main" val="972701647"/>
                    </a:ext>
                  </a:extLst>
                </a:gridCol>
              </a:tblGrid>
              <a:tr h="444785">
                <a:tc gridSpan="2">
                  <a:txBody>
                    <a:bodyPr/>
                    <a:lstStyle/>
                    <a:p>
                      <a:pPr>
                        <a:lnSpc>
                          <a:spcPct val="115000"/>
                        </a:lnSpc>
                        <a:spcAft>
                          <a:spcPts val="0"/>
                        </a:spcAft>
                      </a:pPr>
                      <a:r>
                        <a:rPr lang="en-GB" sz="3200" b="1" dirty="0">
                          <a:effectLst/>
                          <a:latin typeface="Calibri" panose="020F0502020204030204" pitchFamily="34" charset="0"/>
                          <a:cs typeface="Calibri" panose="020F0502020204030204" pitchFamily="34" charset="0"/>
                        </a:rPr>
                        <a:t>Task nr. / deliverable</a:t>
                      </a:r>
                      <a:endParaRPr lang="nl-NL" sz="4000" b="1"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hMerge="1">
                  <a:txBody>
                    <a:bodyPr/>
                    <a:lstStyle/>
                    <a:p>
                      <a:endParaRPr lang="nl-NL"/>
                    </a:p>
                  </a:txBody>
                  <a:tcPr/>
                </a:tc>
                <a:tc>
                  <a:txBody>
                    <a:bodyPr/>
                    <a:lstStyle/>
                    <a:p>
                      <a:pPr>
                        <a:lnSpc>
                          <a:spcPct val="115000"/>
                        </a:lnSpc>
                        <a:spcAft>
                          <a:spcPts val="0"/>
                        </a:spcAft>
                      </a:pPr>
                      <a:r>
                        <a:rPr lang="en-GB" sz="3200" b="1" dirty="0">
                          <a:effectLst/>
                          <a:latin typeface="Calibri" panose="020F0502020204030204" pitchFamily="34" charset="0"/>
                          <a:cs typeface="Calibri" panose="020F0502020204030204" pitchFamily="34" charset="0"/>
                        </a:rPr>
                        <a:t>Title</a:t>
                      </a:r>
                      <a:endParaRPr lang="nl-NL" sz="4000" b="1"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b="1" dirty="0">
                          <a:latin typeface="Calibri" panose="020F0502020204030204" pitchFamily="34" charset="0"/>
                          <a:ea typeface="Calibri" panose="020F0502020204030204" pitchFamily="34" charset="0"/>
                          <a:cs typeface="Calibri" panose="020F0502020204030204" pitchFamily="34" charset="0"/>
                        </a:rPr>
                        <a:t>Responsible</a:t>
                      </a:r>
                      <a:endParaRPr sz="3200" b="1"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b="1" dirty="0">
                          <a:latin typeface="Calibri" panose="020F0502020204030204" pitchFamily="34" charset="0"/>
                          <a:ea typeface="Calibri" panose="020F0502020204030204" pitchFamily="34" charset="0"/>
                          <a:cs typeface="Calibri" panose="020F0502020204030204" pitchFamily="34" charset="0"/>
                        </a:rPr>
                        <a:t>Main goal that was achieved</a:t>
                      </a:r>
                      <a:endParaRPr sz="3200" b="1"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r>
                        <a:rPr lang="en-US" sz="3200" b="1" dirty="0">
                          <a:latin typeface="Calibri" panose="020F0502020204030204" pitchFamily="34" charset="0"/>
                          <a:cs typeface="Calibri" panose="020F0502020204030204" pitchFamily="34" charset="0"/>
                        </a:rPr>
                        <a:t>Delivery date</a:t>
                      </a:r>
                      <a:endParaRPr lang="nl-NL" sz="3200" b="1" dirty="0">
                        <a:latin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367176463"/>
                  </a:ext>
                </a:extLst>
              </a:tr>
              <a:tr h="36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9.1</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9.1</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Management report</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nl-NL" sz="3200" dirty="0">
                          <a:effectLst/>
                          <a:latin typeface="Calibri" panose="020F0502020204030204" pitchFamily="34" charset="0"/>
                          <a:cs typeface="Calibri" panose="020F0502020204030204" pitchFamily="34" charset="0"/>
                        </a:rPr>
                        <a:t>SRON Leiden</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2024-11-27</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451824931"/>
                  </a:ext>
                </a:extLst>
              </a:tr>
              <a:tr h="36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9.2.a</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9.2</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Evaluation of TES transition parameters</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CSIC Barcelona</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marL="0" marR="0" lvl="0" indent="0" algn="l" defTabSz="584200" rtl="0" eaLnBrk="1" fontAlgn="auto" latinLnBrk="0" hangingPunct="1">
                        <a:lnSpc>
                          <a:spcPct val="100000"/>
                        </a:lnSpc>
                        <a:spcBef>
                          <a:spcPts val="0"/>
                        </a:spcBef>
                        <a:spcAft>
                          <a:spcPts val="0"/>
                        </a:spcAft>
                        <a:buClrTx/>
                        <a:buSzTx/>
                        <a:buFontTx/>
                        <a:buNone/>
                        <a:tabLst/>
                        <a:defRPr/>
                      </a:pPr>
                      <a:r>
                        <a:rPr lang="en-US" sz="3200" dirty="0">
                          <a:latin typeface="Calibri" panose="020F0502020204030204" pitchFamily="34" charset="0"/>
                          <a:ea typeface="Calibri" panose="020F0502020204030204" pitchFamily="34" charset="0"/>
                          <a:cs typeface="Calibri" panose="020F0502020204030204" pitchFamily="34" charset="0"/>
                        </a:rPr>
                        <a:t>Regimes for different transition models identified</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2024-01-30</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662636027"/>
                  </a:ext>
                </a:extLst>
              </a:tr>
              <a:tr h="36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9.2.b</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9.3</a:t>
                      </a:r>
                    </a:p>
                    <a:p>
                      <a:pPr>
                        <a:lnSpc>
                          <a:spcPct val="115000"/>
                        </a:lnSpc>
                        <a:spcAft>
                          <a:spcPts val="0"/>
                        </a:spcAft>
                      </a:pPr>
                      <a:endParaRPr lang="en-GB"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0"/>
                        </a:spcAft>
                      </a:pP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Filter test samples</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Uni. Palermo</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Design of Athena XIFU filters and subsequent qualification and particle contamination vibration tests, and wideband spectroscopic </a:t>
                      </a:r>
                      <a:r>
                        <a:rPr lang="en-US" sz="3200" dirty="0" err="1">
                          <a:latin typeface="Calibri" panose="020F0502020204030204" pitchFamily="34" charset="0"/>
                          <a:ea typeface="Calibri" panose="020F0502020204030204" pitchFamily="34" charset="0"/>
                          <a:cs typeface="Calibri" panose="020F0502020204030204" pitchFamily="34" charset="0"/>
                        </a:rPr>
                        <a:t>characterisation</a:t>
                      </a:r>
                      <a:r>
                        <a:rPr lang="en-US" sz="3200" dirty="0">
                          <a:latin typeface="Calibri" panose="020F0502020204030204" pitchFamily="34" charset="0"/>
                          <a:ea typeface="Calibri" panose="020F0502020204030204" pitchFamily="34" charset="0"/>
                          <a:cs typeface="Calibri" panose="020F0502020204030204" pitchFamily="34" charset="0"/>
                        </a:rPr>
                        <a:t> </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2024-11-21</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808259826"/>
                  </a:ext>
                </a:extLst>
              </a:tr>
              <a:tr h="36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9.2.c</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9.4</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Spectroscopic </a:t>
                      </a:r>
                      <a:r>
                        <a:rPr lang="en-GB" sz="3200" dirty="0" err="1">
                          <a:effectLst/>
                          <a:latin typeface="Calibri" panose="020F0502020204030204" pitchFamily="34" charset="0"/>
                          <a:cs typeface="Calibri" panose="020F0502020204030204" pitchFamily="34" charset="0"/>
                        </a:rPr>
                        <a:t>CryoAC</a:t>
                      </a:r>
                      <a:r>
                        <a:rPr lang="en-GB" sz="3200" dirty="0">
                          <a:effectLst/>
                          <a:latin typeface="Calibri" panose="020F0502020204030204" pitchFamily="34" charset="0"/>
                          <a:cs typeface="Calibri" panose="020F0502020204030204" pitchFamily="34" charset="0"/>
                        </a:rPr>
                        <a:t> Sensor </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Uni. Genoa</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Spectroscopically capable </a:t>
                      </a:r>
                      <a:r>
                        <a:rPr lang="en-US" sz="3200" dirty="0" err="1">
                          <a:latin typeface="Calibri" panose="020F0502020204030204" pitchFamily="34" charset="0"/>
                          <a:ea typeface="Calibri" panose="020F0502020204030204" pitchFamily="34" charset="0"/>
                          <a:cs typeface="Calibri" panose="020F0502020204030204" pitchFamily="34" charset="0"/>
                        </a:rPr>
                        <a:t>CryoAC</a:t>
                      </a:r>
                      <a:r>
                        <a:rPr lang="en-US" sz="3200" dirty="0">
                          <a:latin typeface="Calibri" panose="020F0502020204030204" pitchFamily="34" charset="0"/>
                          <a:ea typeface="Calibri" panose="020F0502020204030204" pitchFamily="34" charset="0"/>
                          <a:cs typeface="Calibri" panose="020F0502020204030204" pitchFamily="34" charset="0"/>
                        </a:rPr>
                        <a:t> was verified</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2024-11-12</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215606589"/>
                  </a:ext>
                </a:extLst>
              </a:tr>
              <a:tr h="346517">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9.2.d</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9.5</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Superconducting multilayer prototype</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a:effectLst/>
                          <a:latin typeface="Calibri" panose="020F0502020204030204" pitchFamily="34" charset="0"/>
                          <a:cs typeface="Calibri" panose="020F0502020204030204" pitchFamily="34" charset="0"/>
                        </a:rPr>
                        <a:t>CEA Saclay</a:t>
                      </a:r>
                      <a:endParaRPr lang="nl-NL" sz="400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High electrical / low thermal conductivity </a:t>
                      </a:r>
                      <a:r>
                        <a:rPr lang="en-US" sz="3200" dirty="0" err="1">
                          <a:latin typeface="Calibri" panose="020F0502020204030204" pitchFamily="34" charset="0"/>
                          <a:ea typeface="Calibri" panose="020F0502020204030204" pitchFamily="34" charset="0"/>
                          <a:cs typeface="Calibri" panose="020F0502020204030204" pitchFamily="34" charset="0"/>
                        </a:rPr>
                        <a:t>wirebond</a:t>
                      </a:r>
                      <a:r>
                        <a:rPr lang="en-US" sz="3200" dirty="0">
                          <a:latin typeface="Calibri" panose="020F0502020204030204" pitchFamily="34" charset="0"/>
                          <a:ea typeface="Calibri" panose="020F0502020204030204" pitchFamily="34" charset="0"/>
                          <a:cs typeface="Calibri" panose="020F0502020204030204" pitchFamily="34" charset="0"/>
                        </a:rPr>
                        <a:t> pads were demonstrated</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2024-07-04</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871496987"/>
                  </a:ext>
                </a:extLst>
              </a:tr>
              <a:tr h="252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9.3.a</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9.6</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Physics in GEANT</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SWHARD</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Monitored and evaluated Athena-relevant physics models through 4 updates of GEANT4</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2024-03-01</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66939877"/>
                  </a:ext>
                </a:extLst>
              </a:tr>
              <a:tr h="252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9.3.b</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9.7</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Non X-ray background modelling algorithms</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INAF Milano</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Use 15 years of XMM Epic-</a:t>
                      </a:r>
                      <a:r>
                        <a:rPr lang="en-US" sz="3200" dirty="0" err="1">
                          <a:latin typeface="Calibri" panose="020F0502020204030204" pitchFamily="34" charset="0"/>
                          <a:ea typeface="Calibri" panose="020F0502020204030204" pitchFamily="34" charset="0"/>
                          <a:cs typeface="Calibri" panose="020F0502020204030204" pitchFamily="34" charset="0"/>
                        </a:rPr>
                        <a:t>pn</a:t>
                      </a:r>
                      <a:r>
                        <a:rPr lang="en-US" sz="3200" dirty="0">
                          <a:latin typeface="Calibri" panose="020F0502020204030204" pitchFamily="34" charset="0"/>
                          <a:ea typeface="Calibri" panose="020F0502020204030204" pitchFamily="34" charset="0"/>
                          <a:cs typeface="Calibri" panose="020F0502020204030204" pitchFamily="34" charset="0"/>
                        </a:rPr>
                        <a:t> data for an improved NXB model at the L1 location</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2022-09-01</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39540872"/>
                  </a:ext>
                </a:extLst>
              </a:tr>
              <a:tr h="252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9.3.c</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9.8</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Response matrices for proton reflection</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INAF Bologna</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Soft-proton response matrices for Athena</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2022-09-01</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68625020"/>
                  </a:ext>
                </a:extLst>
              </a:tr>
              <a:tr h="252000">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9.4.a</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9.9</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Production of a Microwave Squid Multiplexer</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PTB Berlin</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A functional </a:t>
                      </a:r>
                      <a:r>
                        <a:rPr lang="en-GB" sz="3200" dirty="0" err="1">
                          <a:effectLst/>
                          <a:latin typeface="Calibri" panose="020F0502020204030204" pitchFamily="34" charset="0"/>
                          <a:cs typeface="Calibri" panose="020F0502020204030204" pitchFamily="34" charset="0"/>
                        </a:rPr>
                        <a:t>mwSQMUX</a:t>
                      </a:r>
                      <a:r>
                        <a:rPr lang="en-GB" sz="3200" dirty="0">
                          <a:effectLst/>
                          <a:latin typeface="Calibri" panose="020F0502020204030204" pitchFamily="34" charset="0"/>
                          <a:cs typeface="Calibri" panose="020F0502020204030204" pitchFamily="34" charset="0"/>
                        </a:rPr>
                        <a:t> was delivered</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2024-11-19</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43347263"/>
                  </a:ext>
                </a:extLst>
              </a:tr>
              <a:tr h="258934">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9.4.b</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9.10</a:t>
                      </a:r>
                    </a:p>
                    <a:p>
                      <a:pPr>
                        <a:lnSpc>
                          <a:spcPct val="115000"/>
                        </a:lnSpc>
                        <a:spcAft>
                          <a:spcPts val="0"/>
                        </a:spcAft>
                      </a:pPr>
                      <a:endParaRPr lang="nl-NL" sz="24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Experimental evaluation of </a:t>
                      </a:r>
                      <a:r>
                        <a:rPr lang="en-GB" sz="3200" dirty="0" err="1">
                          <a:effectLst/>
                          <a:latin typeface="Calibri" panose="020F0502020204030204" pitchFamily="34" charset="0"/>
                          <a:cs typeface="Calibri" panose="020F0502020204030204" pitchFamily="34" charset="0"/>
                        </a:rPr>
                        <a:t>mwSQMUX</a:t>
                      </a:r>
                      <a:r>
                        <a:rPr lang="en-GB" sz="3200" dirty="0">
                          <a:effectLst/>
                          <a:latin typeface="Calibri" panose="020F0502020204030204" pitchFamily="34" charset="0"/>
                          <a:cs typeface="Calibri" panose="020F0502020204030204" pitchFamily="34" charset="0"/>
                        </a:rPr>
                        <a:t> readout</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SRON </a:t>
                      </a:r>
                      <a:r>
                        <a:rPr lang="en-GB" sz="3200" dirty="0" err="1">
                          <a:effectLst/>
                          <a:latin typeface="Calibri" panose="020F0502020204030204" pitchFamily="34" charset="0"/>
                          <a:cs typeface="Calibri" panose="020F0502020204030204" pitchFamily="34" charset="0"/>
                        </a:rPr>
                        <a:t>Gron</a:t>
                      </a:r>
                      <a:r>
                        <a:rPr lang="en-GB" sz="3200" dirty="0">
                          <a:effectLst/>
                          <a:latin typeface="Calibri" panose="020F0502020204030204" pitchFamily="34" charset="0"/>
                          <a:cs typeface="Calibri" panose="020F0502020204030204" pitchFamily="34" charset="0"/>
                        </a:rPr>
                        <a:t>.</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r>
                        <a:rPr lang="en-US" sz="3200" dirty="0">
                          <a:latin typeface="Calibri" panose="020F0502020204030204" pitchFamily="34" charset="0"/>
                          <a:ea typeface="Calibri" panose="020F0502020204030204" pitchFamily="34" charset="0"/>
                          <a:cs typeface="Calibri" panose="020F0502020204030204" pitchFamily="34" charset="0"/>
                        </a:rPr>
                        <a:t>Functionality of the </a:t>
                      </a:r>
                      <a:r>
                        <a:rPr lang="en-GB" sz="3200" dirty="0" err="1">
                          <a:effectLst/>
                          <a:latin typeface="Calibri" panose="020F0502020204030204" pitchFamily="34" charset="0"/>
                          <a:cs typeface="Calibri" panose="020F0502020204030204" pitchFamily="34" charset="0"/>
                        </a:rPr>
                        <a:t>mwSQMUX</a:t>
                      </a:r>
                      <a:r>
                        <a:rPr lang="en-GB" sz="3200" dirty="0">
                          <a:effectLst/>
                          <a:latin typeface="Calibri" panose="020F0502020204030204" pitchFamily="34" charset="0"/>
                          <a:cs typeface="Calibri" panose="020F0502020204030204" pitchFamily="34" charset="0"/>
                        </a:rPr>
                        <a:t> readout was demonstrated</a:t>
                      </a:r>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2024-11-27</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61956661"/>
                  </a:ext>
                </a:extLst>
              </a:tr>
              <a:tr h="179801">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9.1</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effectLst/>
                          <a:latin typeface="Calibri" panose="020F0502020204030204" pitchFamily="34" charset="0"/>
                          <a:cs typeface="Calibri" panose="020F0502020204030204" pitchFamily="34" charset="0"/>
                        </a:rPr>
                        <a:t>9.11</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Final report &amp; additional recommendations </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lnSpc>
                          <a:spcPct val="115000"/>
                        </a:lnSpc>
                        <a:spcAft>
                          <a:spcPts val="0"/>
                        </a:spcAft>
                      </a:pPr>
                      <a:r>
                        <a:rPr lang="en-GB" sz="3200" dirty="0">
                          <a:effectLst/>
                          <a:latin typeface="Calibri" panose="020F0502020204030204" pitchFamily="34" charset="0"/>
                          <a:cs typeface="Calibri" panose="020F0502020204030204" pitchFamily="34" charset="0"/>
                        </a:rPr>
                        <a:t>SRON Leiden</a:t>
                      </a:r>
                      <a:endParaRPr lang="nl-NL" sz="4000" dirty="0">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a:endParaRPr lang="nl-NL" sz="3200" dirty="0">
                        <a:latin typeface="Calibri" panose="020F0502020204030204" pitchFamily="34" charset="0"/>
                        <a:ea typeface="Calibri" panose="020F0502020204030204" pitchFamily="34" charset="0"/>
                        <a:cs typeface="Calibri" panose="020F0502020204030204" pitchFamily="34" charset="0"/>
                      </a:endParaRPr>
                    </a:p>
                  </a:txBody>
                  <a:tcPr marL="67944" marR="67944" marT="943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0"/>
                        </a:spcAft>
                      </a:pPr>
                      <a:r>
                        <a:rPr lang="en-GB" sz="3200" dirty="0">
                          <a:solidFill>
                            <a:srgbClr val="00B050"/>
                          </a:solidFill>
                          <a:effectLst/>
                          <a:latin typeface="Calibri" panose="020F0502020204030204" pitchFamily="34" charset="0"/>
                          <a:cs typeface="Calibri" panose="020F0502020204030204" pitchFamily="34" charset="0"/>
                        </a:rPr>
                        <a:t>2024-11-27</a:t>
                      </a:r>
                      <a:endParaRPr lang="nl-NL" sz="4000" dirty="0">
                        <a:solidFill>
                          <a:srgbClr val="00B050"/>
                        </a:solidFill>
                        <a:effectLst/>
                        <a:latin typeface="Calibri" panose="020F0502020204030204" pitchFamily="34" charset="0"/>
                        <a:ea typeface="Calibri" panose="020F0502020204030204" pitchFamily="34" charset="0"/>
                        <a:cs typeface="Calibri" panose="020F0502020204030204" pitchFamily="34" charset="0"/>
                      </a:endParaRPr>
                    </a:p>
                  </a:txBody>
                  <a:tcPr marL="67944" marR="67944" marT="943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nSpc>
                          <a:spcPct val="115000"/>
                        </a:lnSpc>
                        <a:spcAft>
                          <a:spcPts val="1000"/>
                        </a:spcAft>
                      </a:pPr>
                      <a:r>
                        <a:rPr lang="nl-NL" sz="2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828275376"/>
                  </a:ext>
                </a:extLst>
              </a:tr>
            </a:tbl>
          </a:graphicData>
        </a:graphic>
      </p:graphicFrame>
      <p:pic>
        <p:nvPicPr>
          <p:cNvPr id="24" name="Picture 23">
            <a:extLst>
              <a:ext uri="{FF2B5EF4-FFF2-40B4-BE49-F238E27FC236}">
                <a16:creationId xmlns:a16="http://schemas.microsoft.com/office/drawing/2014/main" id="{1DC43C67-0C7D-C67C-C7FE-E424E94829E8}"/>
              </a:ext>
            </a:extLst>
          </p:cNvPr>
          <p:cNvPicPr>
            <a:picLocks noChangeAspect="1"/>
          </p:cNvPicPr>
          <p:nvPr/>
        </p:nvPicPr>
        <p:blipFill>
          <a:blip r:embed="rId2"/>
          <a:stretch>
            <a:fillRect/>
          </a:stretch>
        </p:blipFill>
        <p:spPr>
          <a:xfrm>
            <a:off x="17130438" y="770297"/>
            <a:ext cx="3995981" cy="1085863"/>
          </a:xfrm>
          <a:prstGeom prst="rect">
            <a:avLst/>
          </a:prstGeom>
        </p:spPr>
      </p:pic>
    </p:spTree>
    <p:extLst>
      <p:ext uri="{BB962C8B-B14F-4D97-AF65-F5344CB8AC3E}">
        <p14:creationId xmlns:p14="http://schemas.microsoft.com/office/powerpoint/2010/main" val="53246931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Google Shape;85;p2"/>
          <p:cNvSpPr txBox="1"/>
          <p:nvPr/>
        </p:nvSpPr>
        <p:spPr>
          <a:xfrm>
            <a:off x="7253562" y="12691958"/>
            <a:ext cx="9876876" cy="592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dirty="0"/>
              <a:t>AHEAD 2020 </a:t>
            </a:r>
            <a:r>
              <a:rPr lang="it-IT" dirty="0"/>
              <a:t>Second General </a:t>
            </a:r>
            <a:r>
              <a:rPr dirty="0" err="1"/>
              <a:t>Meetin</a:t>
            </a:r>
            <a:r>
              <a:rPr lang="it-IT" dirty="0"/>
              <a:t>g, Rome 26-27 November 202</a:t>
            </a:r>
            <a:endParaRPr dirty="0"/>
          </a:p>
        </p:txBody>
      </p:sp>
      <p:sp>
        <p:nvSpPr>
          <p:cNvPr id="154" name="Google Shape;84;p2"/>
          <p:cNvSpPr txBox="1"/>
          <p:nvPr/>
        </p:nvSpPr>
        <p:spPr>
          <a:xfrm>
            <a:off x="4596064" y="610840"/>
            <a:ext cx="16098252" cy="20108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a:t>Key results of WP9.2</a:t>
            </a:r>
          </a:p>
          <a:p>
            <a:r>
              <a:rPr lang="en-US" sz="5400" dirty="0"/>
              <a:t>TES sensors, thermal filters and isolation </a:t>
            </a:r>
            <a:endParaRPr sz="5400" dirty="0"/>
          </a:p>
        </p:txBody>
      </p:sp>
      <p:sp>
        <p:nvSpPr>
          <p:cNvPr id="2" name="TextBox 1">
            <a:extLst>
              <a:ext uri="{FF2B5EF4-FFF2-40B4-BE49-F238E27FC236}">
                <a16:creationId xmlns:a16="http://schemas.microsoft.com/office/drawing/2014/main" id="{C63CFCBF-CAA4-3114-9E5A-46D52DFAD9A4}"/>
              </a:ext>
            </a:extLst>
          </p:cNvPr>
          <p:cNvSpPr txBox="1"/>
          <p:nvPr/>
        </p:nvSpPr>
        <p:spPr>
          <a:xfrm>
            <a:off x="393034" y="3151306"/>
            <a:ext cx="1065195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WP9.2a – TES transition parameters</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pic>
        <p:nvPicPr>
          <p:cNvPr id="4" name="Picture 3">
            <a:extLst>
              <a:ext uri="{FF2B5EF4-FFF2-40B4-BE49-F238E27FC236}">
                <a16:creationId xmlns:a16="http://schemas.microsoft.com/office/drawing/2014/main" id="{5CE4959C-CE2B-81D3-5F3A-7619C53F09B2}"/>
              </a:ext>
            </a:extLst>
          </p:cNvPr>
          <p:cNvPicPr>
            <a:picLocks noChangeAspect="1"/>
          </p:cNvPicPr>
          <p:nvPr/>
        </p:nvPicPr>
        <p:blipFill>
          <a:blip r:embed="rId2"/>
          <a:srcRect l="9512" t="13504" r="16137" b="34092"/>
          <a:stretch/>
        </p:blipFill>
        <p:spPr>
          <a:xfrm>
            <a:off x="393033" y="4336487"/>
            <a:ext cx="10980820" cy="4353458"/>
          </a:xfrm>
          <a:prstGeom prst="rect">
            <a:avLst/>
          </a:prstGeom>
        </p:spPr>
      </p:pic>
      <p:pic>
        <p:nvPicPr>
          <p:cNvPr id="6" name="Picture 5">
            <a:extLst>
              <a:ext uri="{FF2B5EF4-FFF2-40B4-BE49-F238E27FC236}">
                <a16:creationId xmlns:a16="http://schemas.microsoft.com/office/drawing/2014/main" id="{DAC6A581-75F1-166A-5415-21E37A928654}"/>
              </a:ext>
            </a:extLst>
          </p:cNvPr>
          <p:cNvPicPr>
            <a:picLocks noChangeAspect="1"/>
          </p:cNvPicPr>
          <p:nvPr/>
        </p:nvPicPr>
        <p:blipFill>
          <a:blip r:embed="rId3"/>
          <a:srcRect t="11500" b="23830"/>
          <a:stretch/>
        </p:blipFill>
        <p:spPr>
          <a:xfrm>
            <a:off x="12585032" y="4399111"/>
            <a:ext cx="3368842" cy="2899249"/>
          </a:xfrm>
          <a:prstGeom prst="rect">
            <a:avLst/>
          </a:prstGeom>
        </p:spPr>
      </p:pic>
      <p:pic>
        <p:nvPicPr>
          <p:cNvPr id="8" name="Picture 7">
            <a:extLst>
              <a:ext uri="{FF2B5EF4-FFF2-40B4-BE49-F238E27FC236}">
                <a16:creationId xmlns:a16="http://schemas.microsoft.com/office/drawing/2014/main" id="{6002A987-1DBB-FAD5-53E9-0D82CD8CEED6}"/>
              </a:ext>
            </a:extLst>
          </p:cNvPr>
          <p:cNvPicPr>
            <a:picLocks noChangeAspect="1"/>
          </p:cNvPicPr>
          <p:nvPr/>
        </p:nvPicPr>
        <p:blipFill>
          <a:blip r:embed="rId4"/>
          <a:stretch>
            <a:fillRect/>
          </a:stretch>
        </p:blipFill>
        <p:spPr>
          <a:xfrm>
            <a:off x="15953874" y="4396771"/>
            <a:ext cx="6846580" cy="2996839"/>
          </a:xfrm>
          <a:prstGeom prst="rect">
            <a:avLst/>
          </a:prstGeom>
        </p:spPr>
      </p:pic>
      <p:pic>
        <p:nvPicPr>
          <p:cNvPr id="10" name="Picture 9">
            <a:extLst>
              <a:ext uri="{FF2B5EF4-FFF2-40B4-BE49-F238E27FC236}">
                <a16:creationId xmlns:a16="http://schemas.microsoft.com/office/drawing/2014/main" id="{214371EA-776F-7D37-1698-8B678A876892}"/>
              </a:ext>
            </a:extLst>
          </p:cNvPr>
          <p:cNvPicPr>
            <a:picLocks noChangeAspect="1"/>
          </p:cNvPicPr>
          <p:nvPr/>
        </p:nvPicPr>
        <p:blipFill>
          <a:blip r:embed="rId5"/>
          <a:srcRect b="61164"/>
          <a:stretch/>
        </p:blipFill>
        <p:spPr>
          <a:xfrm>
            <a:off x="12585032" y="7321740"/>
            <a:ext cx="10056080" cy="3902148"/>
          </a:xfrm>
          <a:prstGeom prst="rect">
            <a:avLst/>
          </a:prstGeom>
        </p:spPr>
      </p:pic>
      <p:sp>
        <p:nvSpPr>
          <p:cNvPr id="11" name="TextBox 10">
            <a:extLst>
              <a:ext uri="{FF2B5EF4-FFF2-40B4-BE49-F238E27FC236}">
                <a16:creationId xmlns:a16="http://schemas.microsoft.com/office/drawing/2014/main" id="{2C2760AA-916E-7669-D517-C5D1A9A99D3E}"/>
              </a:ext>
            </a:extLst>
          </p:cNvPr>
          <p:cNvSpPr txBox="1"/>
          <p:nvPr/>
        </p:nvSpPr>
        <p:spPr>
          <a:xfrm>
            <a:off x="12585032" y="3151306"/>
            <a:ext cx="1065195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WP9.2b – Thermal filters development</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pic>
        <p:nvPicPr>
          <p:cNvPr id="12" name="Picture 11">
            <a:extLst>
              <a:ext uri="{FF2B5EF4-FFF2-40B4-BE49-F238E27FC236}">
                <a16:creationId xmlns:a16="http://schemas.microsoft.com/office/drawing/2014/main" id="{5F748761-A448-CE09-7F67-1083B803BBC0}"/>
              </a:ext>
            </a:extLst>
          </p:cNvPr>
          <p:cNvPicPr>
            <a:picLocks noChangeAspect="1"/>
          </p:cNvPicPr>
          <p:nvPr/>
        </p:nvPicPr>
        <p:blipFill>
          <a:blip r:embed="rId6"/>
          <a:stretch>
            <a:fillRect/>
          </a:stretch>
        </p:blipFill>
        <p:spPr>
          <a:xfrm>
            <a:off x="8738341" y="3174265"/>
            <a:ext cx="2635512" cy="1044392"/>
          </a:xfrm>
          <a:prstGeom prst="rect">
            <a:avLst/>
          </a:prstGeom>
        </p:spPr>
      </p:pic>
      <p:pic>
        <p:nvPicPr>
          <p:cNvPr id="19" name="Picture 18">
            <a:extLst>
              <a:ext uri="{FF2B5EF4-FFF2-40B4-BE49-F238E27FC236}">
                <a16:creationId xmlns:a16="http://schemas.microsoft.com/office/drawing/2014/main" id="{B2EBB2E5-2754-7764-718A-AD86C10CD5BD}"/>
              </a:ext>
            </a:extLst>
          </p:cNvPr>
          <p:cNvPicPr>
            <a:picLocks noChangeAspect="1"/>
          </p:cNvPicPr>
          <p:nvPr/>
        </p:nvPicPr>
        <p:blipFill>
          <a:blip r:embed="rId7"/>
          <a:stretch>
            <a:fillRect/>
          </a:stretch>
        </p:blipFill>
        <p:spPr>
          <a:xfrm>
            <a:off x="20852262" y="2934712"/>
            <a:ext cx="2102988" cy="1420938"/>
          </a:xfrm>
          <a:prstGeom prst="rect">
            <a:avLst/>
          </a:prstGeom>
        </p:spPr>
      </p:pic>
      <p:sp>
        <p:nvSpPr>
          <p:cNvPr id="21" name="TextBox 20">
            <a:extLst>
              <a:ext uri="{FF2B5EF4-FFF2-40B4-BE49-F238E27FC236}">
                <a16:creationId xmlns:a16="http://schemas.microsoft.com/office/drawing/2014/main" id="{3F1023D1-2D5F-AAA7-FC28-43D1BD813AD8}"/>
              </a:ext>
            </a:extLst>
          </p:cNvPr>
          <p:cNvSpPr txBox="1"/>
          <p:nvPr/>
        </p:nvSpPr>
        <p:spPr>
          <a:xfrm>
            <a:off x="393034" y="8990668"/>
            <a:ext cx="10651956" cy="26879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Parameters critical for the noise performance and sensitivity of Mo/Au T</a:t>
            </a:r>
            <a:r>
              <a:rPr lang="en-US"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ransition Edge Sensors (TES) were measured and interpreted in terms of two competing models for the transition: the RSJ (weak link) model and the BKT (flux motion) model.</a:t>
            </a:r>
          </a:p>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For short enough TESs (&lt; 50 µm) the weak-link effects dominate the transition and the RSJ model is applicable. For larger TES lengths (&gt; 75 µm) the BKT model applies. In this regime the noise performance should be better. This is a direction for further optimization of the TES as an X-ray detector.</a:t>
            </a:r>
            <a:endParaRPr kumimoji="0" lang="nl-NL"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2" name="TextBox 21">
            <a:extLst>
              <a:ext uri="{FF2B5EF4-FFF2-40B4-BE49-F238E27FC236}">
                <a16:creationId xmlns:a16="http://schemas.microsoft.com/office/drawing/2014/main" id="{664037B0-0607-887E-765A-2A70A289AD61}"/>
              </a:ext>
            </a:extLst>
          </p:cNvPr>
          <p:cNvSpPr txBox="1"/>
          <p:nvPr/>
        </p:nvSpPr>
        <p:spPr>
          <a:xfrm>
            <a:off x="12451682" y="11113598"/>
            <a:ext cx="11627518"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AHEAD2020 provided a serious contribution to the development of thermal filters in the filter stack of the XIFU instrument on Athena. This activity included design, modeling and testing. The tests consisted of m</a:t>
            </a:r>
            <a:r>
              <a:rPr lang="en-US"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echanical vibration tests, particle contamination tests and transmission measurements from RF to UV.</a:t>
            </a:r>
            <a:endParaRPr kumimoji="0" lang="nl-NL"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3" name="TextBox 22">
            <a:extLst>
              <a:ext uri="{FF2B5EF4-FFF2-40B4-BE49-F238E27FC236}">
                <a16:creationId xmlns:a16="http://schemas.microsoft.com/office/drawing/2014/main" id="{0CE565D1-3A61-5A30-BCC9-90839D0399CA}"/>
              </a:ext>
            </a:extLst>
          </p:cNvPr>
          <p:cNvSpPr txBox="1"/>
          <p:nvPr/>
        </p:nvSpPr>
        <p:spPr>
          <a:xfrm>
            <a:off x="16034085" y="4418546"/>
            <a:ext cx="250256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1" i="0" u="none" strike="noStrike" cap="none" spc="0" normalizeH="0" baseline="0" dirty="0">
                <a:ln>
                  <a:noFill/>
                </a:ln>
                <a:solidFill>
                  <a:schemeClr val="bg1"/>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Before vibration</a:t>
            </a:r>
            <a:endParaRPr kumimoji="0" lang="nl-NL" sz="2400" b="1" i="0" u="none" strike="noStrike" cap="none" spc="0" normalizeH="0" baseline="0" dirty="0">
              <a:ln>
                <a:noFill/>
              </a:ln>
              <a:solidFill>
                <a:schemeClr val="bg1"/>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4" name="TextBox 23">
            <a:extLst>
              <a:ext uri="{FF2B5EF4-FFF2-40B4-BE49-F238E27FC236}">
                <a16:creationId xmlns:a16="http://schemas.microsoft.com/office/drawing/2014/main" id="{10CBD233-D2A6-3049-1994-A6D16C2AC67F}"/>
              </a:ext>
            </a:extLst>
          </p:cNvPr>
          <p:cNvSpPr txBox="1"/>
          <p:nvPr/>
        </p:nvSpPr>
        <p:spPr>
          <a:xfrm>
            <a:off x="19593262" y="4412687"/>
            <a:ext cx="304784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1" i="0" u="none" strike="noStrike" cap="none" spc="0" normalizeH="0" baseline="0" dirty="0">
                <a:ln>
                  <a:noFill/>
                </a:ln>
                <a:solidFill>
                  <a:schemeClr val="bg1"/>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After 18.5 g  0-peak</a:t>
            </a:r>
            <a:endParaRPr kumimoji="0" lang="nl-NL" sz="2400" b="1" i="0" u="none" strike="noStrike" cap="none" spc="0" normalizeH="0" baseline="0" dirty="0">
              <a:ln>
                <a:noFill/>
              </a:ln>
              <a:solidFill>
                <a:schemeClr val="bg1"/>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5" name="TextBox 24">
            <a:extLst>
              <a:ext uri="{FF2B5EF4-FFF2-40B4-BE49-F238E27FC236}">
                <a16:creationId xmlns:a16="http://schemas.microsoft.com/office/drawing/2014/main" id="{2B9CAA9F-5093-B718-9D07-549D165E5117}"/>
              </a:ext>
            </a:extLst>
          </p:cNvPr>
          <p:cNvSpPr txBox="1"/>
          <p:nvPr/>
        </p:nvSpPr>
        <p:spPr>
          <a:xfrm>
            <a:off x="12696322" y="4396771"/>
            <a:ext cx="250256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1" i="0" u="none" strike="noStrike" cap="none" spc="0" normalizeH="0" baseline="0" dirty="0">
                <a:ln>
                  <a:noFill/>
                </a:ln>
                <a:solidFill>
                  <a:schemeClr val="bg1"/>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THF300</a:t>
            </a:r>
            <a:endParaRPr kumimoji="0" lang="nl-NL" sz="2400" b="1" i="0" u="none" strike="noStrike" cap="none" spc="0" normalizeH="0" baseline="0" dirty="0">
              <a:ln>
                <a:noFill/>
              </a:ln>
              <a:solidFill>
                <a:schemeClr val="bg1"/>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81227689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Google Shape;85;p2"/>
          <p:cNvSpPr txBox="1"/>
          <p:nvPr/>
        </p:nvSpPr>
        <p:spPr>
          <a:xfrm>
            <a:off x="7253562" y="12691958"/>
            <a:ext cx="9876876" cy="592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dirty="0"/>
              <a:t>AHEAD 2020 </a:t>
            </a:r>
            <a:r>
              <a:rPr lang="it-IT" dirty="0"/>
              <a:t>Second General </a:t>
            </a:r>
            <a:r>
              <a:rPr dirty="0" err="1"/>
              <a:t>Meetin</a:t>
            </a:r>
            <a:r>
              <a:rPr lang="it-IT" dirty="0"/>
              <a:t>g, Rome 26-27 November 202</a:t>
            </a:r>
            <a:endParaRPr dirty="0"/>
          </a:p>
        </p:txBody>
      </p:sp>
      <p:sp>
        <p:nvSpPr>
          <p:cNvPr id="154" name="Google Shape;84;p2"/>
          <p:cNvSpPr txBox="1"/>
          <p:nvPr/>
        </p:nvSpPr>
        <p:spPr>
          <a:xfrm>
            <a:off x="4596064" y="610840"/>
            <a:ext cx="16098252" cy="20108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a:t>Key results of WP9.2</a:t>
            </a:r>
          </a:p>
          <a:p>
            <a:r>
              <a:rPr lang="en-US" sz="5400" dirty="0"/>
              <a:t>TES sensors, thermal filters and isolation </a:t>
            </a:r>
            <a:endParaRPr sz="5400" dirty="0"/>
          </a:p>
        </p:txBody>
      </p:sp>
      <p:sp>
        <p:nvSpPr>
          <p:cNvPr id="2" name="TextBox 1">
            <a:extLst>
              <a:ext uri="{FF2B5EF4-FFF2-40B4-BE49-F238E27FC236}">
                <a16:creationId xmlns:a16="http://schemas.microsoft.com/office/drawing/2014/main" id="{C63CFCBF-CAA4-3114-9E5A-46D52DFAD9A4}"/>
              </a:ext>
            </a:extLst>
          </p:cNvPr>
          <p:cNvSpPr txBox="1"/>
          <p:nvPr/>
        </p:nvSpPr>
        <p:spPr>
          <a:xfrm>
            <a:off x="393033" y="2980659"/>
            <a:ext cx="9551067"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WP9.2c - Cryogenic anti-coincidence (</a:t>
            </a:r>
            <a:r>
              <a:rPr lang="en-US" sz="4000" b="0" i="0" dirty="0" err="1">
                <a:solidFill>
                  <a:srgbClr val="242424"/>
                </a:solidFill>
                <a:effectLst/>
                <a:latin typeface="Calibri" panose="020F0502020204030204" pitchFamily="34" charset="0"/>
              </a:rPr>
              <a:t>CryoAC</a:t>
            </a:r>
            <a:r>
              <a:rPr lang="en-US" sz="4000" b="0" i="0" dirty="0">
                <a:solidFill>
                  <a:srgbClr val="242424"/>
                </a:solidFill>
                <a:effectLst/>
                <a:latin typeface="Calibri" panose="020F0502020204030204" pitchFamily="34" charset="0"/>
              </a:rPr>
              <a:t>) sensor development</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sp>
        <p:nvSpPr>
          <p:cNvPr id="11" name="TextBox 10">
            <a:extLst>
              <a:ext uri="{FF2B5EF4-FFF2-40B4-BE49-F238E27FC236}">
                <a16:creationId xmlns:a16="http://schemas.microsoft.com/office/drawing/2014/main" id="{2C2760AA-916E-7669-D517-C5D1A9A99D3E}"/>
              </a:ext>
            </a:extLst>
          </p:cNvPr>
          <p:cNvSpPr txBox="1"/>
          <p:nvPr/>
        </p:nvSpPr>
        <p:spPr>
          <a:xfrm>
            <a:off x="12936894" y="3049387"/>
            <a:ext cx="9154805"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WP9.2d - </a:t>
            </a:r>
            <a:r>
              <a:rPr lang="en-US" sz="4000" dirty="0">
                <a:solidFill>
                  <a:schemeClr val="tx1">
                    <a:lumMod val="50000"/>
                  </a:schemeClr>
                </a:solidFill>
                <a:effectLst/>
                <a:latin typeface="Calibri" panose="020F0502020204030204" pitchFamily="34" charset="0"/>
                <a:ea typeface="Calibri" panose="020F0502020204030204" pitchFamily="34" charset="0"/>
                <a:cs typeface="Calibri" panose="020F0502020204030204" pitchFamily="34" charset="0"/>
              </a:rPr>
              <a:t>High electrical / low thermal conductivity cryogenic hybrid pad</a:t>
            </a:r>
            <a:endParaRPr kumimoji="0" lang="nl-NL" sz="40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pic>
        <p:nvPicPr>
          <p:cNvPr id="5" name="Picture 4">
            <a:extLst>
              <a:ext uri="{FF2B5EF4-FFF2-40B4-BE49-F238E27FC236}">
                <a16:creationId xmlns:a16="http://schemas.microsoft.com/office/drawing/2014/main" id="{53029BB6-CFC7-08A7-54D6-44E05E135C18}"/>
              </a:ext>
            </a:extLst>
          </p:cNvPr>
          <p:cNvPicPr>
            <a:picLocks noChangeAspect="1"/>
          </p:cNvPicPr>
          <p:nvPr/>
        </p:nvPicPr>
        <p:blipFill>
          <a:blip r:embed="rId2"/>
          <a:srcRect r="23090"/>
          <a:stretch/>
        </p:blipFill>
        <p:spPr>
          <a:xfrm>
            <a:off x="393034" y="4673368"/>
            <a:ext cx="5863387" cy="3877937"/>
          </a:xfrm>
          <a:prstGeom prst="rect">
            <a:avLst/>
          </a:prstGeom>
        </p:spPr>
      </p:pic>
      <p:pic>
        <p:nvPicPr>
          <p:cNvPr id="9" name="Picture 8">
            <a:extLst>
              <a:ext uri="{FF2B5EF4-FFF2-40B4-BE49-F238E27FC236}">
                <a16:creationId xmlns:a16="http://schemas.microsoft.com/office/drawing/2014/main" id="{17B2C9B8-CEA6-3294-BCE5-EA426DD7282A}"/>
              </a:ext>
            </a:extLst>
          </p:cNvPr>
          <p:cNvPicPr>
            <a:picLocks noChangeAspect="1"/>
          </p:cNvPicPr>
          <p:nvPr/>
        </p:nvPicPr>
        <p:blipFill>
          <a:blip r:embed="rId3"/>
          <a:stretch>
            <a:fillRect/>
          </a:stretch>
        </p:blipFill>
        <p:spPr>
          <a:xfrm>
            <a:off x="6298797" y="4500037"/>
            <a:ext cx="5497302" cy="4715925"/>
          </a:xfrm>
          <a:prstGeom prst="rect">
            <a:avLst/>
          </a:prstGeom>
        </p:spPr>
      </p:pic>
      <p:pic>
        <p:nvPicPr>
          <p:cNvPr id="13" name="Picture 12">
            <a:extLst>
              <a:ext uri="{FF2B5EF4-FFF2-40B4-BE49-F238E27FC236}">
                <a16:creationId xmlns:a16="http://schemas.microsoft.com/office/drawing/2014/main" id="{D688EE81-9725-07A1-82C1-563248437600}"/>
              </a:ext>
            </a:extLst>
          </p:cNvPr>
          <p:cNvPicPr>
            <a:picLocks noChangeAspect="1"/>
          </p:cNvPicPr>
          <p:nvPr/>
        </p:nvPicPr>
        <p:blipFill>
          <a:blip r:embed="rId4"/>
          <a:stretch>
            <a:fillRect/>
          </a:stretch>
        </p:blipFill>
        <p:spPr>
          <a:xfrm>
            <a:off x="12936894" y="4716906"/>
            <a:ext cx="6345716" cy="4021157"/>
          </a:xfrm>
          <a:prstGeom prst="rect">
            <a:avLst/>
          </a:prstGeom>
        </p:spPr>
      </p:pic>
      <p:pic>
        <p:nvPicPr>
          <p:cNvPr id="20" name="Picture 19">
            <a:extLst>
              <a:ext uri="{FF2B5EF4-FFF2-40B4-BE49-F238E27FC236}">
                <a16:creationId xmlns:a16="http://schemas.microsoft.com/office/drawing/2014/main" id="{A69A74F9-0FD7-6270-80A9-B880D3D11BBA}"/>
              </a:ext>
            </a:extLst>
          </p:cNvPr>
          <p:cNvPicPr>
            <a:picLocks noChangeAspect="1"/>
          </p:cNvPicPr>
          <p:nvPr/>
        </p:nvPicPr>
        <p:blipFill>
          <a:blip r:embed="rId5"/>
          <a:srcRect l="50208"/>
          <a:stretch/>
        </p:blipFill>
        <p:spPr>
          <a:xfrm>
            <a:off x="19661229" y="9501834"/>
            <a:ext cx="3927621" cy="3117773"/>
          </a:xfrm>
          <a:prstGeom prst="rect">
            <a:avLst/>
          </a:prstGeom>
        </p:spPr>
      </p:pic>
      <p:pic>
        <p:nvPicPr>
          <p:cNvPr id="22" name="Picture 21">
            <a:extLst>
              <a:ext uri="{FF2B5EF4-FFF2-40B4-BE49-F238E27FC236}">
                <a16:creationId xmlns:a16="http://schemas.microsoft.com/office/drawing/2014/main" id="{F6E752E4-9E5D-847B-459E-2E9EB867BC03}"/>
              </a:ext>
            </a:extLst>
          </p:cNvPr>
          <p:cNvPicPr>
            <a:picLocks noChangeAspect="1"/>
          </p:cNvPicPr>
          <p:nvPr/>
        </p:nvPicPr>
        <p:blipFill>
          <a:blip r:embed="rId6"/>
          <a:stretch>
            <a:fillRect/>
          </a:stretch>
        </p:blipFill>
        <p:spPr>
          <a:xfrm>
            <a:off x="19885381" y="5447915"/>
            <a:ext cx="3780860" cy="2989089"/>
          </a:xfrm>
          <a:prstGeom prst="rect">
            <a:avLst/>
          </a:prstGeom>
        </p:spPr>
      </p:pic>
      <p:sp>
        <p:nvSpPr>
          <p:cNvPr id="23" name="TextBox 22">
            <a:extLst>
              <a:ext uri="{FF2B5EF4-FFF2-40B4-BE49-F238E27FC236}">
                <a16:creationId xmlns:a16="http://schemas.microsoft.com/office/drawing/2014/main" id="{05B5B05B-DC1D-BB2D-D551-8F9F986C2372}"/>
              </a:ext>
            </a:extLst>
          </p:cNvPr>
          <p:cNvSpPr txBox="1"/>
          <p:nvPr/>
        </p:nvSpPr>
        <p:spPr>
          <a:xfrm>
            <a:off x="12996970" y="8626996"/>
            <a:ext cx="6587025"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TEM </a:t>
            </a:r>
            <a:r>
              <a:rPr kumimoji="0" lang="en-US" sz="18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crosssection</a:t>
            </a:r>
            <a:r>
              <a:rPr kumimoji="0" lang="en-US" sz="18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of a multilayer pad</a:t>
            </a:r>
            <a:endParaRPr kumimoji="0" lang="nl-NL" sz="18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4" name="TextBox 23">
            <a:extLst>
              <a:ext uri="{FF2B5EF4-FFF2-40B4-BE49-F238E27FC236}">
                <a16:creationId xmlns:a16="http://schemas.microsoft.com/office/drawing/2014/main" id="{DE3472A5-48CD-E948-FD59-7539D69DA9AF}"/>
              </a:ext>
            </a:extLst>
          </p:cNvPr>
          <p:cNvSpPr txBox="1"/>
          <p:nvPr/>
        </p:nvSpPr>
        <p:spPr>
          <a:xfrm>
            <a:off x="20084841" y="8738063"/>
            <a:ext cx="3581400"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Thermal conductivity vs Temperature</a:t>
            </a:r>
            <a:endParaRPr kumimoji="0" lang="nl-NL" sz="24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5" name="TextBox 24">
            <a:extLst>
              <a:ext uri="{FF2B5EF4-FFF2-40B4-BE49-F238E27FC236}">
                <a16:creationId xmlns:a16="http://schemas.microsoft.com/office/drawing/2014/main" id="{0FF97E5A-05CE-EB0A-EE04-4DAFE2162F08}"/>
              </a:ext>
            </a:extLst>
          </p:cNvPr>
          <p:cNvSpPr txBox="1"/>
          <p:nvPr/>
        </p:nvSpPr>
        <p:spPr>
          <a:xfrm>
            <a:off x="13034149" y="9215962"/>
            <a:ext cx="6151206"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In this task a prototype pad (suitable for either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wirebonding</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or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bumpbonding</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was constructed from multiple layers of alternating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TiN</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and Nb, which is electrically superconducting while at the same time having a very low thermal conductivity. This development helps to keep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heatloads</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on low temperature cryostat stages manageable when connecting many pixels.</a:t>
            </a:r>
            <a:endParaRPr kumimoji="0" lang="nl-NL"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26" name="TextBox 25">
            <a:extLst>
              <a:ext uri="{FF2B5EF4-FFF2-40B4-BE49-F238E27FC236}">
                <a16:creationId xmlns:a16="http://schemas.microsoft.com/office/drawing/2014/main" id="{4C0E9FE5-DD36-7A8B-EB17-D194A023DEB6}"/>
              </a:ext>
            </a:extLst>
          </p:cNvPr>
          <p:cNvSpPr txBox="1"/>
          <p:nvPr/>
        </p:nvSpPr>
        <p:spPr>
          <a:xfrm>
            <a:off x="554889" y="9252617"/>
            <a:ext cx="11403064"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The goal of this activity was to improve the spectroscopic capability of the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CryoAC</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sensor. In the milestone work the fast a-thermal phonons were identified as the culprit that spoils the energy resolution. A redesign of the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CryoAC</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sensor was done in which many parallel connected TES sensors on top of the absorber were replaced by a single TES. With collimated exposures to </a:t>
            </a:r>
            <a:r>
              <a:rPr kumimoji="0" lang="en-US" sz="2400" b="0" i="0" u="none" strike="noStrike" cap="none" spc="0" normalizeH="0" baseline="3000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55</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Fe and </a:t>
            </a:r>
            <a:r>
              <a:rPr kumimoji="0" lang="en-US" sz="2400" b="0" i="0" u="none" strike="noStrike" cap="none" spc="0" normalizeH="0" baseline="3000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241</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Am an improvement of the energy resolution of a factor ~7.5 at 6 keV was demonstrated. This is improvement is implemented in future models of the </a:t>
            </a:r>
            <a:r>
              <a:rPr kumimoji="0" lang="en-US" sz="2400" b="0" i="0" u="none" strike="noStrike" cap="none" spc="0" normalizeH="0" baseline="0" dirty="0" err="1">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CryoAC</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by applying one small TES to sense heat deposition in the absorber by cosmic rays.</a:t>
            </a:r>
            <a:endParaRPr kumimoji="0" lang="nl-NL"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pic>
        <p:nvPicPr>
          <p:cNvPr id="28" name="Picture 27">
            <a:extLst>
              <a:ext uri="{FF2B5EF4-FFF2-40B4-BE49-F238E27FC236}">
                <a16:creationId xmlns:a16="http://schemas.microsoft.com/office/drawing/2014/main" id="{C356945F-9ECE-730F-4730-72B0998DDDE3}"/>
              </a:ext>
            </a:extLst>
          </p:cNvPr>
          <p:cNvPicPr>
            <a:picLocks noChangeAspect="1"/>
          </p:cNvPicPr>
          <p:nvPr/>
        </p:nvPicPr>
        <p:blipFill>
          <a:blip r:embed="rId7"/>
          <a:stretch>
            <a:fillRect/>
          </a:stretch>
        </p:blipFill>
        <p:spPr>
          <a:xfrm>
            <a:off x="9543077" y="3872684"/>
            <a:ext cx="2293657" cy="606182"/>
          </a:xfrm>
          <a:prstGeom prst="rect">
            <a:avLst/>
          </a:prstGeom>
        </p:spPr>
      </p:pic>
      <p:pic>
        <p:nvPicPr>
          <p:cNvPr id="32" name="Picture 31">
            <a:extLst>
              <a:ext uri="{FF2B5EF4-FFF2-40B4-BE49-F238E27FC236}">
                <a16:creationId xmlns:a16="http://schemas.microsoft.com/office/drawing/2014/main" id="{84440D71-28DD-0C24-06D7-5EF8228169C6}"/>
              </a:ext>
            </a:extLst>
          </p:cNvPr>
          <p:cNvPicPr>
            <a:picLocks noChangeAspect="1"/>
          </p:cNvPicPr>
          <p:nvPr/>
        </p:nvPicPr>
        <p:blipFill>
          <a:blip r:embed="rId8"/>
          <a:stretch>
            <a:fillRect/>
          </a:stretch>
        </p:blipFill>
        <p:spPr>
          <a:xfrm>
            <a:off x="10240061" y="2895300"/>
            <a:ext cx="1647882" cy="1113434"/>
          </a:xfrm>
          <a:prstGeom prst="rect">
            <a:avLst/>
          </a:prstGeom>
        </p:spPr>
      </p:pic>
      <p:pic>
        <p:nvPicPr>
          <p:cNvPr id="33" name="Picture 32">
            <a:extLst>
              <a:ext uri="{FF2B5EF4-FFF2-40B4-BE49-F238E27FC236}">
                <a16:creationId xmlns:a16="http://schemas.microsoft.com/office/drawing/2014/main" id="{2B9B97C8-EF6A-543A-5409-46F5E79F6450}"/>
              </a:ext>
            </a:extLst>
          </p:cNvPr>
          <p:cNvPicPr>
            <a:picLocks noChangeAspect="1"/>
          </p:cNvPicPr>
          <p:nvPr/>
        </p:nvPicPr>
        <p:blipFill>
          <a:blip r:embed="rId9"/>
          <a:stretch>
            <a:fillRect/>
          </a:stretch>
        </p:blipFill>
        <p:spPr>
          <a:xfrm>
            <a:off x="22387660" y="3200107"/>
            <a:ext cx="1178851" cy="1152181"/>
          </a:xfrm>
          <a:prstGeom prst="rect">
            <a:avLst/>
          </a:prstGeom>
        </p:spPr>
      </p:pic>
      <p:sp>
        <p:nvSpPr>
          <p:cNvPr id="34" name="TextBox 33">
            <a:extLst>
              <a:ext uri="{FF2B5EF4-FFF2-40B4-BE49-F238E27FC236}">
                <a16:creationId xmlns:a16="http://schemas.microsoft.com/office/drawing/2014/main" id="{A308D87B-916A-6ACF-0AA2-7D3E6F82F449}"/>
              </a:ext>
            </a:extLst>
          </p:cNvPr>
          <p:cNvSpPr txBox="1"/>
          <p:nvPr/>
        </p:nvSpPr>
        <p:spPr>
          <a:xfrm>
            <a:off x="3470288" y="4433445"/>
            <a:ext cx="358140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Single </a:t>
            </a:r>
            <a:r>
              <a:rPr kumimoji="0" lang="en-US" sz="1800" b="0" i="0" u="none" strike="noStrike" cap="none" spc="0" normalizeH="0" baseline="0" dirty="0" err="1">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Ir</a:t>
            </a:r>
            <a:r>
              <a:rPr kumimoji="0" lang="en-US" sz="18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/Au TES</a:t>
            </a:r>
            <a:endParaRPr kumimoji="0" lang="nl-NL" sz="18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35" name="TextBox 34">
            <a:extLst>
              <a:ext uri="{FF2B5EF4-FFF2-40B4-BE49-F238E27FC236}">
                <a16:creationId xmlns:a16="http://schemas.microsoft.com/office/drawing/2014/main" id="{056A8637-B53A-BCE7-9E12-32B0D35C118A}"/>
              </a:ext>
            </a:extLst>
          </p:cNvPr>
          <p:cNvSpPr txBox="1"/>
          <p:nvPr/>
        </p:nvSpPr>
        <p:spPr>
          <a:xfrm>
            <a:off x="3294046" y="7930554"/>
            <a:ext cx="358140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Au heater</a:t>
            </a:r>
            <a:endParaRPr kumimoji="0" lang="nl-NL" sz="1800" b="0" i="0" u="none" strike="noStrike" cap="none" spc="0" normalizeH="0" baseline="0" dirty="0">
              <a:ln>
                <a:noFill/>
              </a:ln>
              <a:solidFill>
                <a:srgbClr val="5E5E5E"/>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370105361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9AA34D-4629-FF1C-4949-35523A2DE1D8}"/>
              </a:ext>
            </a:extLst>
          </p:cNvPr>
          <p:cNvPicPr>
            <a:picLocks noChangeAspect="1"/>
          </p:cNvPicPr>
          <p:nvPr/>
        </p:nvPicPr>
        <p:blipFill>
          <a:blip r:embed="rId2"/>
          <a:stretch>
            <a:fillRect/>
          </a:stretch>
        </p:blipFill>
        <p:spPr>
          <a:xfrm>
            <a:off x="321335" y="5254945"/>
            <a:ext cx="8221085" cy="5783777"/>
          </a:xfrm>
          <a:prstGeom prst="rect">
            <a:avLst/>
          </a:prstGeom>
        </p:spPr>
      </p:pic>
      <p:sp>
        <p:nvSpPr>
          <p:cNvPr id="153" name="Google Shape;85;p2"/>
          <p:cNvSpPr txBox="1"/>
          <p:nvPr/>
        </p:nvSpPr>
        <p:spPr>
          <a:xfrm>
            <a:off x="7253562" y="13063753"/>
            <a:ext cx="9876876" cy="592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dirty="0"/>
              <a:t>AHEAD 2020 </a:t>
            </a:r>
            <a:r>
              <a:rPr lang="it-IT" dirty="0"/>
              <a:t>Second General </a:t>
            </a:r>
            <a:r>
              <a:rPr dirty="0" err="1"/>
              <a:t>Meetin</a:t>
            </a:r>
            <a:r>
              <a:rPr lang="it-IT" dirty="0"/>
              <a:t>g, Rome 26-27 November 202</a:t>
            </a:r>
            <a:endParaRPr dirty="0"/>
          </a:p>
        </p:txBody>
      </p:sp>
      <p:sp>
        <p:nvSpPr>
          <p:cNvPr id="154" name="Google Shape;84;p2"/>
          <p:cNvSpPr txBox="1"/>
          <p:nvPr/>
        </p:nvSpPr>
        <p:spPr>
          <a:xfrm>
            <a:off x="6410086" y="683573"/>
            <a:ext cx="11563827" cy="20108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a:t>Key results of WP9.3</a:t>
            </a:r>
          </a:p>
          <a:p>
            <a:r>
              <a:rPr lang="en-US" sz="5400" dirty="0"/>
              <a:t>Non-Xray Background Modeling</a:t>
            </a:r>
            <a:endParaRPr sz="5400" dirty="0"/>
          </a:p>
        </p:txBody>
      </p:sp>
      <p:pic>
        <p:nvPicPr>
          <p:cNvPr id="4" name="Picture 3">
            <a:extLst>
              <a:ext uri="{FF2B5EF4-FFF2-40B4-BE49-F238E27FC236}">
                <a16:creationId xmlns:a16="http://schemas.microsoft.com/office/drawing/2014/main" id="{8D465BF7-79DE-7F5A-5475-12E4B2BF701D}"/>
              </a:ext>
            </a:extLst>
          </p:cNvPr>
          <p:cNvPicPr>
            <a:picLocks noChangeAspect="1"/>
          </p:cNvPicPr>
          <p:nvPr/>
        </p:nvPicPr>
        <p:blipFill>
          <a:blip r:embed="rId3"/>
          <a:stretch>
            <a:fillRect/>
          </a:stretch>
        </p:blipFill>
        <p:spPr>
          <a:xfrm>
            <a:off x="8214665" y="4883959"/>
            <a:ext cx="8096812" cy="6437436"/>
          </a:xfrm>
          <a:prstGeom prst="rect">
            <a:avLst/>
          </a:prstGeom>
        </p:spPr>
      </p:pic>
      <p:pic>
        <p:nvPicPr>
          <p:cNvPr id="6" name="Picture 5">
            <a:extLst>
              <a:ext uri="{FF2B5EF4-FFF2-40B4-BE49-F238E27FC236}">
                <a16:creationId xmlns:a16="http://schemas.microsoft.com/office/drawing/2014/main" id="{66EB3B7F-8731-D92C-7D2A-8F473483BBFE}"/>
              </a:ext>
            </a:extLst>
          </p:cNvPr>
          <p:cNvPicPr>
            <a:picLocks noChangeAspect="1"/>
          </p:cNvPicPr>
          <p:nvPr/>
        </p:nvPicPr>
        <p:blipFill>
          <a:blip r:embed="rId4"/>
          <a:stretch>
            <a:fillRect/>
          </a:stretch>
        </p:blipFill>
        <p:spPr>
          <a:xfrm>
            <a:off x="16012059" y="4766956"/>
            <a:ext cx="8050606" cy="6464362"/>
          </a:xfrm>
          <a:prstGeom prst="rect">
            <a:avLst/>
          </a:prstGeom>
        </p:spPr>
      </p:pic>
      <p:sp>
        <p:nvSpPr>
          <p:cNvPr id="9" name="TextBox 8">
            <a:extLst>
              <a:ext uri="{FF2B5EF4-FFF2-40B4-BE49-F238E27FC236}">
                <a16:creationId xmlns:a16="http://schemas.microsoft.com/office/drawing/2014/main" id="{2240466F-7209-1633-246E-1E09DBBBFAC1}"/>
              </a:ext>
            </a:extLst>
          </p:cNvPr>
          <p:cNvSpPr txBox="1"/>
          <p:nvPr/>
        </p:nvSpPr>
        <p:spPr>
          <a:xfrm>
            <a:off x="646582" y="3288435"/>
            <a:ext cx="757058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WP9.3a - </a:t>
            </a:r>
            <a:r>
              <a:rPr lang="en-US" sz="3600" b="0" i="0" dirty="0">
                <a:solidFill>
                  <a:srgbClr val="242424"/>
                </a:solidFill>
                <a:effectLst/>
                <a:latin typeface="Calibri" panose="020F0502020204030204" pitchFamily="34" charset="0"/>
              </a:rPr>
              <a:t>Geant4 physics</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sp>
        <p:nvSpPr>
          <p:cNvPr id="10" name="TextBox 9">
            <a:extLst>
              <a:ext uri="{FF2B5EF4-FFF2-40B4-BE49-F238E27FC236}">
                <a16:creationId xmlns:a16="http://schemas.microsoft.com/office/drawing/2014/main" id="{11580C37-0122-FC8F-1C1D-B4194725792D}"/>
              </a:ext>
            </a:extLst>
          </p:cNvPr>
          <p:cNvSpPr txBox="1"/>
          <p:nvPr/>
        </p:nvSpPr>
        <p:spPr>
          <a:xfrm>
            <a:off x="16339814" y="3232529"/>
            <a:ext cx="8221085" cy="12721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WP9.3c – </a:t>
            </a:r>
            <a:r>
              <a:rPr lang="en-US" sz="3600" b="0" i="0" dirty="0">
                <a:solidFill>
                  <a:srgbClr val="242424"/>
                </a:solidFill>
                <a:effectLst/>
                <a:latin typeface="Calibri" panose="020F0502020204030204" pitchFamily="34" charset="0"/>
              </a:rPr>
              <a:t>Understanding the interaction between soft protons and X-ray mirrors</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sp>
        <p:nvSpPr>
          <p:cNvPr id="11" name="TextBox 10">
            <a:extLst>
              <a:ext uri="{FF2B5EF4-FFF2-40B4-BE49-F238E27FC236}">
                <a16:creationId xmlns:a16="http://schemas.microsoft.com/office/drawing/2014/main" id="{5E679A2A-39C9-7AC3-A7F8-68AC9E4CC622}"/>
              </a:ext>
            </a:extLst>
          </p:cNvPr>
          <p:cNvSpPr txBox="1"/>
          <p:nvPr/>
        </p:nvSpPr>
        <p:spPr>
          <a:xfrm>
            <a:off x="8319385" y="3253279"/>
            <a:ext cx="7367425" cy="12721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WP9.3b - </a:t>
            </a:r>
            <a:r>
              <a:rPr lang="en-US" sz="3600" b="0" i="0" dirty="0">
                <a:solidFill>
                  <a:srgbClr val="242424"/>
                </a:solidFill>
                <a:effectLst/>
                <a:latin typeface="Calibri" panose="020F0502020204030204" pitchFamily="34" charset="0"/>
              </a:rPr>
              <a:t>Non X-ray background modelling</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sp>
        <p:nvSpPr>
          <p:cNvPr id="14" name="TextBox 13">
            <a:extLst>
              <a:ext uri="{FF2B5EF4-FFF2-40B4-BE49-F238E27FC236}">
                <a16:creationId xmlns:a16="http://schemas.microsoft.com/office/drawing/2014/main" id="{7F8D7E72-F839-DE7E-ADC1-53932DBAEE77}"/>
              </a:ext>
            </a:extLst>
          </p:cNvPr>
          <p:cNvSpPr txBox="1"/>
          <p:nvPr/>
        </p:nvSpPr>
        <p:spPr>
          <a:xfrm>
            <a:off x="16311477" y="11101053"/>
            <a:ext cx="7751188" cy="19389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US" sz="2400" kern="1200" dirty="0">
                <a:solidFill>
                  <a:prstClr val="black"/>
                </a:solidFill>
                <a:latin typeface="Calibri" panose="020F0502020204030204"/>
              </a:rPr>
              <a:t>Proton response files (consisting of a Redistribution Matrix File (RMF) and an Auxiliary Response File (ARF) in a common machine readable format) for the Athena telescope, allowing a fast evaluation of the soft-proton induced background, using results from task  9.3b as inputs to calibrate the model</a:t>
            </a:r>
            <a:endParaRPr lang="nl-NL" dirty="0"/>
          </a:p>
        </p:txBody>
      </p:sp>
      <p:sp>
        <p:nvSpPr>
          <p:cNvPr id="15" name="TextBox 14">
            <a:extLst>
              <a:ext uri="{FF2B5EF4-FFF2-40B4-BE49-F238E27FC236}">
                <a16:creationId xmlns:a16="http://schemas.microsoft.com/office/drawing/2014/main" id="{E546DB43-23F7-B79A-4426-2BD0DC76AF6B}"/>
              </a:ext>
            </a:extLst>
          </p:cNvPr>
          <p:cNvSpPr txBox="1"/>
          <p:nvPr/>
        </p:nvSpPr>
        <p:spPr>
          <a:xfrm>
            <a:off x="509683" y="11132880"/>
            <a:ext cx="7611781" cy="15696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US" sz="2400" kern="1200" dirty="0">
                <a:solidFill>
                  <a:prstClr val="black"/>
                </a:solidFill>
                <a:latin typeface="Calibri" panose="020F0502020204030204"/>
              </a:rPr>
              <a:t>Electron backscattering coefficient for Au at normal incidence, comparison among different Geant4 releases. This is an example of incremental changes that were monitored during this task.</a:t>
            </a:r>
            <a:endParaRPr lang="nl-NL" dirty="0"/>
          </a:p>
        </p:txBody>
      </p:sp>
      <p:sp>
        <p:nvSpPr>
          <p:cNvPr id="18" name="TextBox 17">
            <a:extLst>
              <a:ext uri="{FF2B5EF4-FFF2-40B4-BE49-F238E27FC236}">
                <a16:creationId xmlns:a16="http://schemas.microsoft.com/office/drawing/2014/main" id="{168612A2-CDEA-E339-0193-CC789DA8FE63}"/>
              </a:ext>
            </a:extLst>
          </p:cNvPr>
          <p:cNvSpPr txBox="1"/>
          <p:nvPr/>
        </p:nvSpPr>
        <p:spPr>
          <a:xfrm>
            <a:off x="8542420" y="11138573"/>
            <a:ext cx="7611781"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Mean temperature profiles of a radial stacking of 30 galaxy clusters with different SOU/BKG (source over background) thresholds, obtained with the improved background modeling derived during this task. The profile could be extended well beyond the R</a:t>
            </a:r>
            <a:r>
              <a:rPr kumimoji="0" lang="en-US" sz="2400" b="0" i="0" u="none" strike="noStrike" cap="none" spc="0" normalizeH="0" baseline="-2500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500</a:t>
            </a:r>
            <a:r>
              <a:rPr kumimoji="0" lang="en-US" sz="2400" b="0" i="0" u="none" strike="noStrike" cap="none" spc="0" normalizeH="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 radius</a:t>
            </a:r>
            <a:endParaRPr kumimoji="0" lang="nl-NL" sz="2400" b="0" i="0" u="none" strike="noStrike" cap="none" spc="0" normalizeH="0" baseline="-25000" dirty="0">
              <a:ln>
                <a:noFill/>
              </a:ln>
              <a:solidFill>
                <a:srgbClr val="5E5E5E"/>
              </a:solidFill>
              <a:effectLst/>
              <a:uFillTx/>
              <a:latin typeface="+mn-lt"/>
              <a:ea typeface="+mn-ea"/>
              <a:cs typeface="+mn-cs"/>
              <a:sym typeface="Helvetica Neue"/>
            </a:endParaRPr>
          </a:p>
        </p:txBody>
      </p:sp>
      <p:pic>
        <p:nvPicPr>
          <p:cNvPr id="21" name="Picture 20">
            <a:extLst>
              <a:ext uri="{FF2B5EF4-FFF2-40B4-BE49-F238E27FC236}">
                <a16:creationId xmlns:a16="http://schemas.microsoft.com/office/drawing/2014/main" id="{42FED84C-E556-4F45-7BBF-22DDA82A04E5}"/>
              </a:ext>
            </a:extLst>
          </p:cNvPr>
          <p:cNvPicPr>
            <a:picLocks noChangeAspect="1"/>
          </p:cNvPicPr>
          <p:nvPr/>
        </p:nvPicPr>
        <p:blipFill>
          <a:blip r:embed="rId5"/>
          <a:stretch>
            <a:fillRect/>
          </a:stretch>
        </p:blipFill>
        <p:spPr>
          <a:xfrm>
            <a:off x="4629149" y="3992011"/>
            <a:ext cx="3087281" cy="912153"/>
          </a:xfrm>
          <a:prstGeom prst="rect">
            <a:avLst/>
          </a:prstGeom>
        </p:spPr>
      </p:pic>
    </p:spTree>
    <p:extLst>
      <p:ext uri="{BB962C8B-B14F-4D97-AF65-F5344CB8AC3E}">
        <p14:creationId xmlns:p14="http://schemas.microsoft.com/office/powerpoint/2010/main" val="123545012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Google Shape;85;p2"/>
          <p:cNvSpPr txBox="1"/>
          <p:nvPr/>
        </p:nvSpPr>
        <p:spPr>
          <a:xfrm>
            <a:off x="7253562" y="13012789"/>
            <a:ext cx="9876876" cy="592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dirty="0"/>
              <a:t>AHEAD 2020 </a:t>
            </a:r>
            <a:r>
              <a:rPr lang="it-IT" dirty="0"/>
              <a:t>Second General </a:t>
            </a:r>
            <a:r>
              <a:rPr dirty="0" err="1"/>
              <a:t>Meetin</a:t>
            </a:r>
            <a:r>
              <a:rPr lang="it-IT" dirty="0"/>
              <a:t>g, Rome 26-27 November 202</a:t>
            </a:r>
            <a:endParaRPr dirty="0"/>
          </a:p>
        </p:txBody>
      </p:sp>
      <p:sp>
        <p:nvSpPr>
          <p:cNvPr id="154" name="Google Shape;84;p2"/>
          <p:cNvSpPr txBox="1"/>
          <p:nvPr/>
        </p:nvSpPr>
        <p:spPr>
          <a:xfrm>
            <a:off x="4860758" y="431251"/>
            <a:ext cx="15352295" cy="22570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a:t>Key results of WP9.4</a:t>
            </a:r>
          </a:p>
          <a:p>
            <a:r>
              <a:rPr lang="en-US" sz="5400" dirty="0"/>
              <a:t>Microwave SQUID Multiplexed readout</a:t>
            </a:r>
            <a:r>
              <a:rPr lang="en-US" dirty="0"/>
              <a:t> </a:t>
            </a:r>
            <a:endParaRPr dirty="0"/>
          </a:p>
        </p:txBody>
      </p:sp>
      <p:sp>
        <p:nvSpPr>
          <p:cNvPr id="2" name="TextBox 1">
            <a:extLst>
              <a:ext uri="{FF2B5EF4-FFF2-40B4-BE49-F238E27FC236}">
                <a16:creationId xmlns:a16="http://schemas.microsoft.com/office/drawing/2014/main" id="{C63CFCBF-CAA4-3114-9E5A-46D52DFAD9A4}"/>
              </a:ext>
            </a:extLst>
          </p:cNvPr>
          <p:cNvSpPr txBox="1"/>
          <p:nvPr/>
        </p:nvSpPr>
        <p:spPr>
          <a:xfrm>
            <a:off x="275248" y="3177212"/>
            <a:ext cx="11724248"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WP9.4a - µwave MUX SQUID chip design and fabrication</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sp>
        <p:nvSpPr>
          <p:cNvPr id="3" name="TextBox 2">
            <a:extLst>
              <a:ext uri="{FF2B5EF4-FFF2-40B4-BE49-F238E27FC236}">
                <a16:creationId xmlns:a16="http://schemas.microsoft.com/office/drawing/2014/main" id="{A9C9CC18-3C21-4C2C-64F7-BB6B17BE0086}"/>
              </a:ext>
            </a:extLst>
          </p:cNvPr>
          <p:cNvSpPr txBox="1"/>
          <p:nvPr/>
        </p:nvSpPr>
        <p:spPr>
          <a:xfrm>
            <a:off x="12458700" y="3171330"/>
            <a:ext cx="11724248"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4000" b="0" i="0" dirty="0">
                <a:solidFill>
                  <a:srgbClr val="242424"/>
                </a:solidFill>
                <a:effectLst/>
                <a:latin typeface="Calibri" panose="020F0502020204030204" pitchFamily="34" charset="0"/>
              </a:rPr>
              <a:t>WP9.4b - µwave MUX SQUID readout experiment</a:t>
            </a: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pic>
        <p:nvPicPr>
          <p:cNvPr id="9" name="Picture 8">
            <a:extLst>
              <a:ext uri="{FF2B5EF4-FFF2-40B4-BE49-F238E27FC236}">
                <a16:creationId xmlns:a16="http://schemas.microsoft.com/office/drawing/2014/main" id="{594BB80A-6F07-C85E-152B-9D5F40CB292F}"/>
              </a:ext>
            </a:extLst>
          </p:cNvPr>
          <p:cNvPicPr>
            <a:picLocks noChangeAspect="1"/>
          </p:cNvPicPr>
          <p:nvPr/>
        </p:nvPicPr>
        <p:blipFill>
          <a:blip r:embed="rId2"/>
          <a:stretch>
            <a:fillRect/>
          </a:stretch>
        </p:blipFill>
        <p:spPr>
          <a:xfrm>
            <a:off x="9881776" y="3889475"/>
            <a:ext cx="2117720" cy="1216463"/>
          </a:xfrm>
          <a:prstGeom prst="rect">
            <a:avLst/>
          </a:prstGeom>
        </p:spPr>
      </p:pic>
      <p:pic>
        <p:nvPicPr>
          <p:cNvPr id="17" name="Picture 16">
            <a:extLst>
              <a:ext uri="{FF2B5EF4-FFF2-40B4-BE49-F238E27FC236}">
                <a16:creationId xmlns:a16="http://schemas.microsoft.com/office/drawing/2014/main" id="{5F8BFC99-3F9A-4D73-D9EF-89F35B3DA62D}"/>
              </a:ext>
            </a:extLst>
          </p:cNvPr>
          <p:cNvPicPr>
            <a:picLocks noChangeAspect="1"/>
          </p:cNvPicPr>
          <p:nvPr/>
        </p:nvPicPr>
        <p:blipFill>
          <a:blip r:embed="rId3"/>
          <a:stretch>
            <a:fillRect/>
          </a:stretch>
        </p:blipFill>
        <p:spPr>
          <a:xfrm>
            <a:off x="18728657" y="3799822"/>
            <a:ext cx="4284454" cy="935469"/>
          </a:xfrm>
          <a:prstGeom prst="rect">
            <a:avLst/>
          </a:prstGeom>
        </p:spPr>
      </p:pic>
      <p:pic>
        <p:nvPicPr>
          <p:cNvPr id="25" name="Picture 24">
            <a:extLst>
              <a:ext uri="{FF2B5EF4-FFF2-40B4-BE49-F238E27FC236}">
                <a16:creationId xmlns:a16="http://schemas.microsoft.com/office/drawing/2014/main" id="{ADD42C10-0D40-7119-4FEE-65BA6E7A51A7}"/>
              </a:ext>
            </a:extLst>
          </p:cNvPr>
          <p:cNvPicPr>
            <a:picLocks noChangeAspect="1"/>
          </p:cNvPicPr>
          <p:nvPr/>
        </p:nvPicPr>
        <p:blipFill rotWithShape="1">
          <a:blip r:embed="rId4">
            <a:extLst>
              <a:ext uri="{28A0092B-C50C-407E-A947-70E740481C1C}">
                <a14:useLocalDpi xmlns:a14="http://schemas.microsoft.com/office/drawing/2010/main" val="0"/>
              </a:ext>
            </a:extLst>
          </a:blip>
          <a:srcRect l="13333" t="36577"/>
          <a:stretch/>
        </p:blipFill>
        <p:spPr bwMode="auto">
          <a:xfrm>
            <a:off x="5505449" y="5000890"/>
            <a:ext cx="6436897" cy="3819260"/>
          </a:xfrm>
          <a:prstGeom prst="rect">
            <a:avLst/>
          </a:prstGeom>
          <a:noFill/>
          <a:ln>
            <a:noFill/>
          </a:ln>
          <a:extLst>
            <a:ext uri="{53640926-AAD7-44D8-BBD7-CCE9431645EC}">
              <a14:shadowObscured xmlns:a14="http://schemas.microsoft.com/office/drawing/2010/main"/>
            </a:ext>
          </a:extLst>
        </p:spPr>
      </p:pic>
      <p:pic>
        <p:nvPicPr>
          <p:cNvPr id="26" name="Picture 25">
            <a:extLst>
              <a:ext uri="{FF2B5EF4-FFF2-40B4-BE49-F238E27FC236}">
                <a16:creationId xmlns:a16="http://schemas.microsoft.com/office/drawing/2014/main" id="{32070709-E31D-6480-1B28-5E7BE9B2AC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458700" y="5138165"/>
            <a:ext cx="4918145" cy="3545072"/>
          </a:xfrm>
          <a:prstGeom prst="rect">
            <a:avLst/>
          </a:prstGeom>
        </p:spPr>
      </p:pic>
      <p:pic>
        <p:nvPicPr>
          <p:cNvPr id="27" name="Picture 26">
            <a:extLst>
              <a:ext uri="{FF2B5EF4-FFF2-40B4-BE49-F238E27FC236}">
                <a16:creationId xmlns:a16="http://schemas.microsoft.com/office/drawing/2014/main" id="{2599A250-FA52-A3CB-ED96-C7D366EE4F37}"/>
              </a:ext>
            </a:extLst>
          </p:cNvPr>
          <p:cNvPicPr>
            <a:picLocks noChangeAspect="1"/>
          </p:cNvPicPr>
          <p:nvPr/>
        </p:nvPicPr>
        <p:blipFill>
          <a:blip r:embed="rId6"/>
          <a:stretch>
            <a:fillRect/>
          </a:stretch>
        </p:blipFill>
        <p:spPr>
          <a:xfrm>
            <a:off x="12547264" y="3895357"/>
            <a:ext cx="3442529" cy="935469"/>
          </a:xfrm>
          <a:prstGeom prst="rect">
            <a:avLst/>
          </a:prstGeom>
        </p:spPr>
      </p:pic>
      <p:pic>
        <p:nvPicPr>
          <p:cNvPr id="31" name="Picture 30" descr="A blue graph with numbers&#10;&#10;Description automatically generated">
            <a:extLst>
              <a:ext uri="{FF2B5EF4-FFF2-40B4-BE49-F238E27FC236}">
                <a16:creationId xmlns:a16="http://schemas.microsoft.com/office/drawing/2014/main" id="{3D782067-1F3D-1649-9925-9A235069DED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69350" y="4834254"/>
            <a:ext cx="6289339" cy="3985896"/>
          </a:xfrm>
          <a:prstGeom prst="rect">
            <a:avLst/>
          </a:prstGeom>
        </p:spPr>
      </p:pic>
      <p:pic>
        <p:nvPicPr>
          <p:cNvPr id="32" name="Picture 31">
            <a:extLst>
              <a:ext uri="{FF2B5EF4-FFF2-40B4-BE49-F238E27FC236}">
                <a16:creationId xmlns:a16="http://schemas.microsoft.com/office/drawing/2014/main" id="{6DB7AFBD-459C-46FE-465C-13BF46B61AC4}"/>
              </a:ext>
            </a:extLst>
          </p:cNvPr>
          <p:cNvPicPr>
            <a:picLocks noChangeAspect="1"/>
          </p:cNvPicPr>
          <p:nvPr/>
        </p:nvPicPr>
        <p:blipFill>
          <a:blip r:embed="rId8" cstate="print">
            <a:extLst>
              <a:ext uri="{28A0092B-C50C-407E-A947-70E740481C1C}">
                <a14:useLocalDpi xmlns:a14="http://schemas.microsoft.com/office/drawing/2010/main" val="0"/>
              </a:ext>
            </a:extLst>
          </a:blip>
          <a:srcRect l="50000"/>
          <a:stretch/>
        </p:blipFill>
        <p:spPr bwMode="auto">
          <a:xfrm>
            <a:off x="639611" y="5192712"/>
            <a:ext cx="5035383" cy="3644381"/>
          </a:xfrm>
          <a:prstGeom prst="rect">
            <a:avLst/>
          </a:prstGeom>
          <a:noFill/>
        </p:spPr>
      </p:pic>
      <p:sp>
        <p:nvSpPr>
          <p:cNvPr id="33" name="TextBox 32">
            <a:extLst>
              <a:ext uri="{FF2B5EF4-FFF2-40B4-BE49-F238E27FC236}">
                <a16:creationId xmlns:a16="http://schemas.microsoft.com/office/drawing/2014/main" id="{659BB773-B9A9-1212-5EE7-644EC8A9D410}"/>
              </a:ext>
            </a:extLst>
          </p:cNvPr>
          <p:cNvSpPr txBox="1"/>
          <p:nvPr/>
        </p:nvSpPr>
        <p:spPr>
          <a:xfrm>
            <a:off x="689072" y="8967117"/>
            <a:ext cx="503538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en-US" sz="2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SEM scan of a </a:t>
            </a:r>
            <a:r>
              <a:rPr lang="en-US" sz="2000" b="0" i="0" dirty="0">
                <a:solidFill>
                  <a:schemeClr val="tx1">
                    <a:lumMod val="50000"/>
                  </a:schemeClr>
                </a:solidFill>
                <a:effectLst/>
                <a:latin typeface="Calibri" panose="020F0502020204030204" pitchFamily="34" charset="0"/>
              </a:rPr>
              <a:t>µwave MUX SQUID chip</a:t>
            </a:r>
            <a:r>
              <a:rPr lang="en-US" sz="2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kumimoji="0" lang="en-US" sz="2000" b="0" i="0" u="none" strike="noStrike" cap="none" spc="0" normalizeH="0" baseline="0" dirty="0">
                <a:ln>
                  <a:noFill/>
                </a:ln>
                <a:solidFill>
                  <a:schemeClr val="tx1">
                    <a:lumMod val="50000"/>
                  </a:schemeClr>
                </a:solidFill>
                <a:effectLst/>
                <a:uFillTx/>
                <a:latin typeface="+mn-lt"/>
                <a:ea typeface="+mn-ea"/>
                <a:cs typeface="+mn-cs"/>
                <a:sym typeface="Helvetica Neue"/>
              </a:rPr>
              <a:t> </a:t>
            </a:r>
            <a:endParaRPr kumimoji="0" lang="nl-NL" sz="2000" b="0" i="0" u="none" strike="noStrike" cap="none" spc="0" normalizeH="0" baseline="0" dirty="0">
              <a:ln>
                <a:noFill/>
              </a:ln>
              <a:solidFill>
                <a:schemeClr val="tx1">
                  <a:lumMod val="50000"/>
                </a:schemeClr>
              </a:solidFill>
              <a:effectLst/>
              <a:uFillTx/>
              <a:latin typeface="+mn-lt"/>
              <a:ea typeface="+mn-ea"/>
              <a:cs typeface="+mn-cs"/>
              <a:sym typeface="Helvetica Neue"/>
            </a:endParaRPr>
          </a:p>
        </p:txBody>
      </p:sp>
      <p:sp>
        <p:nvSpPr>
          <p:cNvPr id="34" name="TextBox 33">
            <a:extLst>
              <a:ext uri="{FF2B5EF4-FFF2-40B4-BE49-F238E27FC236}">
                <a16:creationId xmlns:a16="http://schemas.microsoft.com/office/drawing/2014/main" id="{3F4AADC3-C115-3324-47A5-1C3AC41EB83E}"/>
              </a:ext>
            </a:extLst>
          </p:cNvPr>
          <p:cNvSpPr txBox="1"/>
          <p:nvPr/>
        </p:nvSpPr>
        <p:spPr>
          <a:xfrm>
            <a:off x="6206205" y="8967117"/>
            <a:ext cx="5035383"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en-US" sz="2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Spectrum of resonances measured on the chip</a:t>
            </a:r>
            <a:endParaRPr kumimoji="0" lang="nl-NL" sz="2000" b="0" i="0" u="none" strike="noStrike" cap="none" spc="0" normalizeH="0" baseline="0" dirty="0">
              <a:ln>
                <a:noFill/>
              </a:ln>
              <a:solidFill>
                <a:schemeClr val="tx1">
                  <a:lumMod val="50000"/>
                </a:schemeClr>
              </a:solidFill>
              <a:effectLst/>
              <a:uFillTx/>
              <a:latin typeface="+mn-lt"/>
              <a:ea typeface="+mn-ea"/>
              <a:cs typeface="+mn-cs"/>
              <a:sym typeface="Helvetica Neue"/>
            </a:endParaRPr>
          </a:p>
        </p:txBody>
      </p:sp>
      <p:sp>
        <p:nvSpPr>
          <p:cNvPr id="35" name="TextBox 34">
            <a:extLst>
              <a:ext uri="{FF2B5EF4-FFF2-40B4-BE49-F238E27FC236}">
                <a16:creationId xmlns:a16="http://schemas.microsoft.com/office/drawing/2014/main" id="{1B18E7F5-CB6E-684D-B49A-07A5AEDEA75E}"/>
              </a:ext>
            </a:extLst>
          </p:cNvPr>
          <p:cNvSpPr txBox="1"/>
          <p:nvPr/>
        </p:nvSpPr>
        <p:spPr>
          <a:xfrm>
            <a:off x="12458700" y="8695953"/>
            <a:ext cx="5035383"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The insert for the Leiden cryogenics cooler on which the cold electronics, including the TES array and the </a:t>
            </a:r>
            <a:r>
              <a:rPr lang="en-US" sz="2000" b="0" i="0" dirty="0">
                <a:solidFill>
                  <a:schemeClr val="tx1">
                    <a:lumMod val="50000"/>
                  </a:schemeClr>
                </a:solidFill>
                <a:effectLst/>
                <a:latin typeface="Calibri" panose="020F0502020204030204" pitchFamily="34" charset="0"/>
              </a:rPr>
              <a:t>µwave MUX SQUID chip</a:t>
            </a:r>
            <a:r>
              <a:rPr lang="en-US" sz="2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are mounted </a:t>
            </a:r>
            <a:endParaRPr kumimoji="0" lang="nl-NL" sz="2000" b="0" i="0" u="none" strike="noStrike" cap="none" spc="0" normalizeH="0" baseline="0" dirty="0">
              <a:ln>
                <a:noFill/>
              </a:ln>
              <a:solidFill>
                <a:schemeClr val="tx1">
                  <a:lumMod val="50000"/>
                </a:schemeClr>
              </a:solidFill>
              <a:effectLst/>
              <a:uFillTx/>
              <a:latin typeface="+mn-lt"/>
              <a:ea typeface="+mn-ea"/>
              <a:cs typeface="+mn-cs"/>
              <a:sym typeface="Helvetica Neue"/>
            </a:endParaRPr>
          </a:p>
        </p:txBody>
      </p:sp>
      <p:sp>
        <p:nvSpPr>
          <p:cNvPr id="36" name="TextBox 35">
            <a:extLst>
              <a:ext uri="{FF2B5EF4-FFF2-40B4-BE49-F238E27FC236}">
                <a16:creationId xmlns:a16="http://schemas.microsoft.com/office/drawing/2014/main" id="{8C1D0060-7BAE-D9F2-F9B3-F97393285C9B}"/>
              </a:ext>
            </a:extLst>
          </p:cNvPr>
          <p:cNvSpPr txBox="1"/>
          <p:nvPr/>
        </p:nvSpPr>
        <p:spPr>
          <a:xfrm>
            <a:off x="17646483" y="8812644"/>
            <a:ext cx="6212206"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A photon induced pulse measured with the Groningen experimental set-up and an AIST chip demonstrating basic </a:t>
            </a:r>
            <a:endParaRPr kumimoji="0" lang="nl-NL" sz="2000" b="0" i="0" u="none" strike="noStrike" cap="none" spc="0" normalizeH="0" baseline="0" dirty="0">
              <a:ln>
                <a:noFill/>
              </a:ln>
              <a:solidFill>
                <a:schemeClr val="tx1">
                  <a:lumMod val="50000"/>
                </a:schemeClr>
              </a:solidFill>
              <a:effectLst/>
              <a:uFillTx/>
              <a:latin typeface="+mn-lt"/>
              <a:ea typeface="+mn-ea"/>
              <a:cs typeface="+mn-cs"/>
              <a:sym typeface="Helvetica Neue"/>
            </a:endParaRPr>
          </a:p>
        </p:txBody>
      </p:sp>
      <p:sp>
        <p:nvSpPr>
          <p:cNvPr id="38" name="TextBox 37">
            <a:extLst>
              <a:ext uri="{FF2B5EF4-FFF2-40B4-BE49-F238E27FC236}">
                <a16:creationId xmlns:a16="http://schemas.microsoft.com/office/drawing/2014/main" id="{F7F0FCD1-33A1-5B86-B85A-92F81FDBE76A}"/>
              </a:ext>
            </a:extLst>
          </p:cNvPr>
          <p:cNvSpPr txBox="1"/>
          <p:nvPr/>
        </p:nvSpPr>
        <p:spPr>
          <a:xfrm>
            <a:off x="670021" y="9469803"/>
            <a:ext cx="11502929"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These two coupled tasks were an open invitation to Murphy: a chip whose design, originally conceived at AIST, had to be completely reversed to fit the deposition process at PTB, and then to delivered in time to SRON for experimental verification with a GHz readout which was a modification of an MKID system.</a:t>
            </a:r>
          </a:p>
          <a:p>
            <a:pPr marL="0" marR="0" indent="0" algn="l" defTabSz="2438338" rtl="0" fontAlgn="auto" latinLnBrk="0" hangingPunct="0">
              <a:lnSpc>
                <a:spcPct val="100000"/>
              </a:lnSpc>
              <a:spcBef>
                <a:spcPts val="0"/>
              </a:spcBef>
              <a:spcAft>
                <a:spcPts val="0"/>
              </a:spcAft>
              <a:buClrTx/>
              <a:buSzTx/>
              <a:buFontTx/>
              <a:buNone/>
              <a:tabLst/>
            </a:pPr>
            <a:r>
              <a:rPr lang="en-US"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It is safe to say that Murphy did not </a:t>
            </a: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decline. But despite struggling with the lithographic processes, failing deposition equipment, yield problems, suppliers of IQ mixers that went bankrupt, frequency ranges of resonators that no longer overlapped with the frequency range of the alternative IQ mixer, and the usual hassle with cryostats the teams were able to demonstrate at least the basic functionality of the European </a:t>
            </a:r>
            <a:r>
              <a:rPr lang="en-US" sz="2400" b="0" i="0" dirty="0">
                <a:solidFill>
                  <a:srgbClr val="242424"/>
                </a:solidFill>
                <a:effectLst/>
                <a:latin typeface="Calibri" panose="020F0502020204030204" pitchFamily="34" charset="0"/>
              </a:rPr>
              <a:t>µwave MUX SQUID readout.</a:t>
            </a:r>
            <a:endParaRPr kumimoji="0" lang="nl-NL"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
        <p:nvSpPr>
          <p:cNvPr id="39" name="TextBox 38">
            <a:extLst>
              <a:ext uri="{FF2B5EF4-FFF2-40B4-BE49-F238E27FC236}">
                <a16:creationId xmlns:a16="http://schemas.microsoft.com/office/drawing/2014/main" id="{B8956C59-654C-3783-4FCF-E413561F6C67}"/>
              </a:ext>
            </a:extLst>
          </p:cNvPr>
          <p:cNvSpPr txBox="1"/>
          <p:nvPr/>
        </p:nvSpPr>
        <p:spPr>
          <a:xfrm>
            <a:off x="12458700" y="10158652"/>
            <a:ext cx="11253274" cy="26879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sz="2400" b="0" i="0" u="none" strike="noStrike" cap="none" spc="0" normalizeH="0" baseline="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rPr>
              <a:t>The st</a:t>
            </a:r>
            <a:r>
              <a:rPr kumimoji="0" lang="en-US" u="none" strike="noStrike" cap="none" spc="0" normalizeH="0" baseline="0" dirty="0">
                <a:ln>
                  <a:noFill/>
                </a:ln>
                <a:solidFill>
                  <a:srgbClr val="242424"/>
                </a:solidFill>
                <a:uFillTx/>
                <a:latin typeface="Calibri" panose="020F0502020204030204" pitchFamily="34" charset="0"/>
                <a:ea typeface="Calibri" panose="020F0502020204030204" pitchFamily="34" charset="0"/>
                <a:cs typeface="Calibri" panose="020F0502020204030204" pitchFamily="34" charset="0"/>
                <a:sym typeface="Helvetica Neue"/>
              </a:rPr>
              <a:t>ory does not end here: both the PTB and the SRON team are committed to take the work one step further an</a:t>
            </a:r>
            <a:r>
              <a:rPr lang="en-US" dirty="0">
                <a:solidFill>
                  <a:srgbClr val="242424"/>
                </a:solidFill>
                <a:latin typeface="Calibri" panose="020F0502020204030204" pitchFamily="34" charset="0"/>
                <a:ea typeface="Calibri" panose="020F0502020204030204" pitchFamily="34" charset="0"/>
                <a:cs typeface="Calibri" panose="020F0502020204030204" pitchFamily="34" charset="0"/>
              </a:rPr>
              <a:t>d try for a spectroscopic demonstration in a few readout channels. </a:t>
            </a:r>
          </a:p>
          <a:p>
            <a:pPr marL="0" marR="0" indent="0" algn="l" defTabSz="2438338" rtl="0" fontAlgn="auto" latinLnBrk="0" hangingPunct="0">
              <a:lnSpc>
                <a:spcPct val="100000"/>
              </a:lnSpc>
              <a:spcBef>
                <a:spcPts val="0"/>
              </a:spcBef>
              <a:spcAft>
                <a:spcPts val="0"/>
              </a:spcAft>
              <a:buClrTx/>
              <a:buSzTx/>
              <a:buFontTx/>
              <a:buNone/>
              <a:tabLst/>
            </a:pP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The hands-on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experience</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with</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the</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GHz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readout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brought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also</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deeper</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insight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p>
          <a:p>
            <a:pPr marL="0" marR="0" indent="0" algn="l" defTabSz="2438338" rtl="0" fontAlgn="auto" latinLnBrk="0" hangingPunct="0">
              <a:lnSpc>
                <a:spcPct val="100000"/>
              </a:lnSpc>
              <a:spcBef>
                <a:spcPts val="0"/>
              </a:spcBef>
              <a:spcAft>
                <a:spcPts val="0"/>
              </a:spcAft>
              <a:buClrTx/>
              <a:buSzTx/>
              <a:buFontTx/>
              <a:buNone/>
              <a:tabLst/>
            </a:pP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when</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scaling</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up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to</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readout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of 10</a:t>
            </a:r>
            <a:r>
              <a:rPr lang="nl-NL" baseline="30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4</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- 10</a:t>
            </a:r>
            <a:r>
              <a:rPr lang="nl-NL" baseline="30000"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5</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TES pixels,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there</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is no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fundamental</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advantage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from</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GHz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readout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over MHz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readout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schemes</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such</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as TDM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and</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FDM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when</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we look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the</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dissipation</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per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readout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pixel, or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the</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heatload on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the</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a:t>
            </a:r>
            <a:r>
              <a:rPr lang="nl-NL" dirty="0" err="1">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coldest</a:t>
            </a:r>
            <a:r>
              <a:rPr lang="nl-NL" dirty="0">
                <a:solidFill>
                  <a:schemeClr val="tx1">
                    <a:lumMod val="50000"/>
                  </a:schemeClr>
                </a:solidFill>
                <a:latin typeface="Calibri" panose="020F0502020204030204" pitchFamily="34" charset="0"/>
                <a:ea typeface="Calibri" panose="020F0502020204030204" pitchFamily="34" charset="0"/>
                <a:cs typeface="Calibri" panose="020F0502020204030204" pitchFamily="34" charset="0"/>
              </a:rPr>
              <a:t> stages.</a:t>
            </a:r>
            <a:endParaRPr kumimoji="0" lang="nl-NL" sz="2400" b="0" i="0" u="none" strike="noStrike" cap="none" spc="0" normalizeH="0" baseline="30000" dirty="0">
              <a:ln>
                <a:noFill/>
              </a:ln>
              <a:solidFill>
                <a:schemeClr val="tx1">
                  <a:lumMod val="50000"/>
                </a:schemeClr>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127175587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Google Shape;85;p2"/>
          <p:cNvSpPr txBox="1"/>
          <p:nvPr/>
        </p:nvSpPr>
        <p:spPr>
          <a:xfrm>
            <a:off x="7253562" y="12691958"/>
            <a:ext cx="9876876" cy="5927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lnSpc>
                <a:spcPct val="237500"/>
              </a:lnSpc>
              <a:defRPr sz="1600">
                <a:solidFill>
                  <a:srgbClr val="383738"/>
                </a:solidFill>
                <a:latin typeface="Montserrat Bold"/>
                <a:ea typeface="Montserrat Bold"/>
                <a:cs typeface="Montserrat Bold"/>
                <a:sym typeface="Montserrat Bold"/>
              </a:defRPr>
            </a:lvl1pPr>
          </a:lstStyle>
          <a:p>
            <a:r>
              <a:rPr dirty="0"/>
              <a:t>AHEAD 2020 </a:t>
            </a:r>
            <a:r>
              <a:rPr lang="it-IT" dirty="0"/>
              <a:t>Second General </a:t>
            </a:r>
            <a:r>
              <a:rPr dirty="0" err="1"/>
              <a:t>Meetin</a:t>
            </a:r>
            <a:r>
              <a:rPr lang="it-IT" dirty="0"/>
              <a:t>g, Rome 26-27 November 202</a:t>
            </a:r>
            <a:endParaRPr dirty="0"/>
          </a:p>
        </p:txBody>
      </p:sp>
      <p:sp>
        <p:nvSpPr>
          <p:cNvPr id="154" name="Google Shape;84;p2"/>
          <p:cNvSpPr txBox="1"/>
          <p:nvPr/>
        </p:nvSpPr>
        <p:spPr>
          <a:xfrm>
            <a:off x="7711579" y="487730"/>
            <a:ext cx="8960842" cy="22570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defTabSz="914400">
              <a:defRPr sz="7000">
                <a:solidFill>
                  <a:srgbClr val="3C3B3C"/>
                </a:solidFill>
                <a:latin typeface="Montserrat Regular"/>
                <a:ea typeface="Montserrat Regular"/>
                <a:cs typeface="Montserrat Regular"/>
                <a:sym typeface="Montserrat Regular"/>
              </a:defRPr>
            </a:lvl1pPr>
          </a:lstStyle>
          <a:p>
            <a:r>
              <a:rPr lang="en-US" dirty="0"/>
              <a:t>Lessons learned and conclusions</a:t>
            </a:r>
            <a:endParaRPr dirty="0"/>
          </a:p>
        </p:txBody>
      </p:sp>
      <p:sp>
        <p:nvSpPr>
          <p:cNvPr id="3" name="TextBox 2">
            <a:extLst>
              <a:ext uri="{FF2B5EF4-FFF2-40B4-BE49-F238E27FC236}">
                <a16:creationId xmlns:a16="http://schemas.microsoft.com/office/drawing/2014/main" id="{C86DDC01-F63E-F1D5-8B2C-579C08D594D7}"/>
              </a:ext>
            </a:extLst>
          </p:cNvPr>
          <p:cNvSpPr txBox="1"/>
          <p:nvPr/>
        </p:nvSpPr>
        <p:spPr>
          <a:xfrm>
            <a:off x="597614" y="2732874"/>
            <a:ext cx="22608818" cy="100745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endParaRPr lang="en-US" sz="4000" b="0" i="0" dirty="0">
              <a:solidFill>
                <a:srgbClr val="242424"/>
              </a:solidFill>
              <a:effectLst/>
              <a:latin typeface="Calibri" panose="020F0502020204030204" pitchFamily="34" charset="0"/>
            </a:endParaRPr>
          </a:p>
          <a:p>
            <a:pPr marL="571500" indent="-571500" algn="l">
              <a:buFont typeface="Wingdings" panose="05000000000000000000" pitchFamily="2" charset="2"/>
              <a:buChar char="§"/>
            </a:pPr>
            <a:r>
              <a:rPr lang="en-US" sz="4000" b="0" i="0" dirty="0">
                <a:solidFill>
                  <a:srgbClr val="242424"/>
                </a:solidFill>
                <a:effectLst/>
                <a:latin typeface="Calibri" panose="020F0502020204030204" pitchFamily="34" charset="0"/>
              </a:rPr>
              <a:t>Tuning the aspect ratio of TESs to diminish the weak link effect is a route to performance improvement </a:t>
            </a:r>
          </a:p>
          <a:p>
            <a:pPr marL="571500" indent="-571500" algn="l">
              <a:buFont typeface="Wingdings" panose="05000000000000000000" pitchFamily="2" charset="2"/>
              <a:buChar char="§"/>
            </a:pPr>
            <a:r>
              <a:rPr lang="en-US" sz="4000" b="0" i="0" dirty="0">
                <a:solidFill>
                  <a:srgbClr val="242424"/>
                </a:solidFill>
                <a:effectLst/>
                <a:latin typeface="Calibri" panose="020F0502020204030204" pitchFamily="34" charset="0"/>
              </a:rPr>
              <a:t>Meshed thermal filters are very robust and are on their way to meet all flight requirements</a:t>
            </a:r>
          </a:p>
          <a:p>
            <a:pPr marL="571500" indent="-571500" algn="l">
              <a:buFont typeface="Wingdings" panose="05000000000000000000" pitchFamily="2" charset="2"/>
              <a:buChar char="§"/>
            </a:pPr>
            <a:r>
              <a:rPr lang="en-US" sz="4000" b="0" i="0" dirty="0">
                <a:solidFill>
                  <a:srgbClr val="242424"/>
                </a:solidFill>
                <a:effectLst/>
                <a:latin typeface="Calibri" panose="020F0502020204030204" pitchFamily="34" charset="0"/>
              </a:rPr>
              <a:t>Reducing the area of the TES covering the </a:t>
            </a:r>
            <a:r>
              <a:rPr lang="en-US" sz="4000" b="0" i="0" dirty="0" err="1">
                <a:solidFill>
                  <a:srgbClr val="242424"/>
                </a:solidFill>
                <a:effectLst/>
                <a:latin typeface="Calibri" panose="020F0502020204030204" pitchFamily="34" charset="0"/>
              </a:rPr>
              <a:t>CryoAC</a:t>
            </a:r>
            <a:r>
              <a:rPr lang="en-US" sz="4000" b="0" i="0" dirty="0">
                <a:solidFill>
                  <a:srgbClr val="242424"/>
                </a:solidFill>
                <a:effectLst/>
                <a:latin typeface="Calibri" panose="020F0502020204030204" pitchFamily="34" charset="0"/>
              </a:rPr>
              <a:t> absorber improves the spectroscopic capabilities   </a:t>
            </a:r>
          </a:p>
          <a:p>
            <a:pPr marL="571500" indent="-571500" algn="l">
              <a:buFont typeface="Wingdings" panose="05000000000000000000" pitchFamily="2" charset="2"/>
              <a:buChar char="§"/>
            </a:pPr>
            <a:r>
              <a:rPr lang="en-US" sz="4000" b="0" i="0" dirty="0">
                <a:solidFill>
                  <a:srgbClr val="242424"/>
                </a:solidFill>
                <a:effectLst/>
                <a:latin typeface="Calibri" panose="020F0502020204030204" pitchFamily="34" charset="0"/>
              </a:rPr>
              <a:t>Using structures of alternating superconductors allows the fabrication of hybrid </a:t>
            </a:r>
            <a:r>
              <a:rPr lang="en-US" sz="4000" b="0" i="0" dirty="0" err="1">
                <a:solidFill>
                  <a:srgbClr val="242424"/>
                </a:solidFill>
                <a:effectLst/>
                <a:latin typeface="Calibri" panose="020F0502020204030204" pitchFamily="34" charset="0"/>
              </a:rPr>
              <a:t>wirebond</a:t>
            </a:r>
            <a:r>
              <a:rPr lang="en-US" sz="4000" b="0" i="0" dirty="0">
                <a:solidFill>
                  <a:srgbClr val="242424"/>
                </a:solidFill>
                <a:effectLst/>
                <a:latin typeface="Calibri" panose="020F0502020204030204" pitchFamily="34" charset="0"/>
              </a:rPr>
              <a:t> or </a:t>
            </a:r>
            <a:r>
              <a:rPr lang="en-US" sz="4000" b="0" i="0" dirty="0" err="1">
                <a:solidFill>
                  <a:srgbClr val="242424"/>
                </a:solidFill>
                <a:effectLst/>
                <a:latin typeface="Calibri" panose="020F0502020204030204" pitchFamily="34" charset="0"/>
              </a:rPr>
              <a:t>bumpbond</a:t>
            </a:r>
            <a:r>
              <a:rPr lang="en-US" sz="4000" b="0" i="0" dirty="0">
                <a:solidFill>
                  <a:srgbClr val="242424"/>
                </a:solidFill>
                <a:effectLst/>
                <a:latin typeface="Calibri" panose="020F0502020204030204" pitchFamily="34" charset="0"/>
              </a:rPr>
              <a:t> pads with high electrical conductivity and low thermal conductivity. </a:t>
            </a:r>
          </a:p>
          <a:p>
            <a:pPr algn="l"/>
            <a:endParaRPr lang="en-US" sz="1200" b="0" i="0" dirty="0">
              <a:solidFill>
                <a:srgbClr val="242424"/>
              </a:solidFill>
              <a:effectLst/>
              <a:latin typeface="Calibri" panose="020F0502020204030204" pitchFamily="34" charset="0"/>
            </a:endParaRPr>
          </a:p>
          <a:p>
            <a:pPr marL="571500" indent="-571500" algn="l">
              <a:buFont typeface="Wingdings" panose="05000000000000000000" pitchFamily="2" charset="2"/>
              <a:buChar char="§"/>
            </a:pPr>
            <a:r>
              <a:rPr lang="en-US" sz="4000" dirty="0">
                <a:solidFill>
                  <a:schemeClr val="tx1">
                    <a:lumMod val="50000"/>
                  </a:schemeClr>
                </a:solidFill>
                <a:latin typeface="Calibri" panose="020F0502020204030204" pitchFamily="34" charset="0"/>
              </a:rPr>
              <a:t>Accurate modeling of the Non X-ray Background in Athena was developed using the latest updates of GEANT4 plus an analysis of 15 years of data of the XMM Newton Epic </a:t>
            </a:r>
            <a:r>
              <a:rPr lang="en-US" sz="4000" dirty="0" err="1">
                <a:solidFill>
                  <a:schemeClr val="tx1">
                    <a:lumMod val="50000"/>
                  </a:schemeClr>
                </a:solidFill>
                <a:latin typeface="Calibri" panose="020F0502020204030204" pitchFamily="34" charset="0"/>
              </a:rPr>
              <a:t>pn</a:t>
            </a:r>
            <a:r>
              <a:rPr lang="en-US" sz="4000" dirty="0">
                <a:solidFill>
                  <a:schemeClr val="tx1">
                    <a:lumMod val="50000"/>
                  </a:schemeClr>
                </a:solidFill>
                <a:latin typeface="Calibri" panose="020F0502020204030204" pitchFamily="34" charset="0"/>
              </a:rPr>
              <a:t> and MOS data. </a:t>
            </a:r>
            <a:endParaRPr lang="en-US" sz="4000" b="0" i="0" dirty="0">
              <a:solidFill>
                <a:schemeClr val="tx1">
                  <a:lumMod val="50000"/>
                </a:schemeClr>
              </a:solidFill>
              <a:effectLst/>
              <a:latin typeface="Calibri" panose="020F0502020204030204" pitchFamily="34" charset="0"/>
            </a:endParaRPr>
          </a:p>
          <a:p>
            <a:pPr marL="571500" indent="-571500" algn="l">
              <a:buFont typeface="Wingdings" panose="05000000000000000000" pitchFamily="2" charset="2"/>
              <a:buChar char="§"/>
            </a:pPr>
            <a:r>
              <a:rPr lang="en-US" sz="4000" dirty="0">
                <a:solidFill>
                  <a:schemeClr val="tx1">
                    <a:lumMod val="50000"/>
                  </a:schemeClr>
                </a:solidFill>
                <a:latin typeface="Calibri" panose="020F0502020204030204" pitchFamily="34" charset="0"/>
              </a:rPr>
              <a:t>The soft-proton response file for both instruments of Athena has been generated</a:t>
            </a:r>
            <a:endParaRPr lang="en-US" sz="4000" b="0" i="0" dirty="0">
              <a:solidFill>
                <a:schemeClr val="tx1">
                  <a:lumMod val="50000"/>
                </a:schemeClr>
              </a:solidFill>
              <a:effectLst/>
              <a:latin typeface="Calibri" panose="020F0502020204030204" pitchFamily="34" charset="0"/>
            </a:endParaRPr>
          </a:p>
          <a:p>
            <a:pPr algn="l"/>
            <a:endParaRPr lang="en-US" sz="1200" b="0" i="0" dirty="0">
              <a:solidFill>
                <a:srgbClr val="242424"/>
              </a:solidFill>
              <a:effectLst/>
              <a:latin typeface="Calibri" panose="020F0502020204030204" pitchFamily="34" charset="0"/>
            </a:endParaRPr>
          </a:p>
          <a:p>
            <a:pPr marL="571500" indent="-571500" algn="l">
              <a:buFont typeface="Wingdings" panose="05000000000000000000" pitchFamily="2" charset="2"/>
              <a:buChar char="§"/>
            </a:pPr>
            <a:r>
              <a:rPr lang="en-US" sz="4000" b="0" i="0" dirty="0">
                <a:solidFill>
                  <a:srgbClr val="242424"/>
                </a:solidFill>
                <a:effectLst/>
                <a:latin typeface="Calibri" panose="020F0502020204030204" pitchFamily="34" charset="0"/>
              </a:rPr>
              <a:t>The route to produce microwave SQUID multiplexed readout has been opened in Europe.</a:t>
            </a:r>
          </a:p>
          <a:p>
            <a:pPr marL="571500" indent="-571500" algn="l">
              <a:buFont typeface="Wingdings" panose="05000000000000000000" pitchFamily="2" charset="2"/>
              <a:buChar char="§"/>
            </a:pPr>
            <a:r>
              <a:rPr lang="en-US" sz="4000" b="0" i="0" dirty="0">
                <a:solidFill>
                  <a:srgbClr val="242424"/>
                </a:solidFill>
                <a:effectLst/>
                <a:latin typeface="Calibri" panose="020F0502020204030204" pitchFamily="34" charset="0"/>
              </a:rPr>
              <a:t>In terms of power and heat dissipation per read-out pixel there is not a fundamental improvement to be expected from microwave SQUID multiplexed readout over more conventional MHz multiplexed readout schemes such as TDM and FDM. </a:t>
            </a:r>
          </a:p>
          <a:p>
            <a:pPr marL="571500" indent="-571500" algn="l">
              <a:buFont typeface="Wingdings" panose="05000000000000000000" pitchFamily="2" charset="2"/>
              <a:buChar char="§"/>
            </a:pPr>
            <a:r>
              <a:rPr lang="en-US" sz="4000" dirty="0">
                <a:solidFill>
                  <a:srgbClr val="242424"/>
                </a:solidFill>
                <a:latin typeface="Calibri" panose="020F0502020204030204" pitchFamily="34" charset="0"/>
              </a:rPr>
              <a:t>T</a:t>
            </a:r>
            <a:r>
              <a:rPr lang="en-US" sz="4000" b="0" i="0" dirty="0">
                <a:solidFill>
                  <a:srgbClr val="242424"/>
                </a:solidFill>
                <a:effectLst/>
                <a:latin typeface="Calibri" panose="020F0502020204030204" pitchFamily="34" charset="0"/>
              </a:rPr>
              <a:t>he hybrid pad technology could thus be more crucial for the realization of the read-out of large-format TES arrays than the read-out scheme. </a:t>
            </a:r>
          </a:p>
          <a:p>
            <a:pPr marL="0" marR="0" indent="0" algn="ctr" defTabSz="2438338" rtl="0" fontAlgn="auto" latinLnBrk="0" hangingPunct="0">
              <a:lnSpc>
                <a:spcPct val="100000"/>
              </a:lnSpc>
              <a:spcBef>
                <a:spcPts val="0"/>
              </a:spcBef>
              <a:spcAft>
                <a:spcPts val="0"/>
              </a:spcAft>
              <a:buClrTx/>
              <a:buSzTx/>
              <a:buFontTx/>
              <a:buNone/>
              <a:tabLst/>
            </a:pPr>
            <a:endParaRPr kumimoji="0" lang="nl-NL" sz="2400" b="0" i="0" u="none" strike="noStrike" cap="none" spc="0" normalizeH="0" baseline="0" dirty="0">
              <a:ln>
                <a:noFill/>
              </a:ln>
              <a:solidFill>
                <a:srgbClr val="5E5E5E"/>
              </a:solidFill>
              <a:effectLst/>
              <a:uFillTx/>
              <a:latin typeface="+mn-lt"/>
              <a:ea typeface="+mn-ea"/>
              <a:cs typeface="+mn-cs"/>
              <a:sym typeface="Helvetica Neue"/>
            </a:endParaRPr>
          </a:p>
        </p:txBody>
      </p:sp>
    </p:spTree>
    <p:extLst>
      <p:ext uri="{BB962C8B-B14F-4D97-AF65-F5344CB8AC3E}">
        <p14:creationId xmlns:p14="http://schemas.microsoft.com/office/powerpoint/2010/main" val="1222169185"/>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4386</TotalTime>
  <Words>1696</Words>
  <Application>Microsoft Macintosh PowerPoint</Application>
  <PresentationFormat>Custom</PresentationFormat>
  <Paragraphs>178</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Helvetica Neue</vt:lpstr>
      <vt:lpstr>Helvetica Neue Medium</vt:lpstr>
      <vt:lpstr>Wingdings</vt:lpstr>
      <vt:lpstr>21_BasicWhite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Roland den Hartog</dc:creator>
  <cp:lastModifiedBy>Jan-Willem den Herder</cp:lastModifiedBy>
  <cp:revision>21</cp:revision>
  <dcterms:modified xsi:type="dcterms:W3CDTF">2024-11-24T21:23:01Z</dcterms:modified>
</cp:coreProperties>
</file>