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489" r:id="rId2"/>
    <p:sldId id="503" r:id="rId3"/>
    <p:sldId id="491" r:id="rId4"/>
    <p:sldId id="499" r:id="rId5"/>
    <p:sldId id="506" r:id="rId6"/>
    <p:sldId id="507" r:id="rId7"/>
    <p:sldId id="488" r:id="rId8"/>
    <p:sldId id="508" r:id="rId9"/>
    <p:sldId id="494" r:id="rId10"/>
    <p:sldId id="500" r:id="rId11"/>
    <p:sldId id="486" r:id="rId12"/>
  </p:sldIdLst>
  <p:sldSz cx="9144000" cy="5143500" type="screen16x9"/>
  <p:notesSz cx="6858000" cy="9144000"/>
  <p:defaultTextStyle>
    <a:defPPr marL="0" marR="0" indent="0" algn="l" defTabSz="3429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75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9143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171450" algn="ctr" defTabSz="9143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342900" algn="ctr" defTabSz="9143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514350" algn="ctr" defTabSz="9143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685800" algn="ctr" defTabSz="9143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857250" algn="ctr" defTabSz="9143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1028700" algn="ctr" defTabSz="9143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1200150" algn="ctr" defTabSz="9143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1371600" algn="ctr" defTabSz="9143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CA60FE"/>
    <a:srgbClr val="F1AD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54" autoAdjust="0"/>
    <p:restoredTop sz="82735" autoAdjust="0"/>
  </p:normalViewPr>
  <p:slideViewPr>
    <p:cSldViewPr snapToGrid="0" snapToObjects="1">
      <p:cViewPr varScale="1">
        <p:scale>
          <a:sx n="126" d="100"/>
          <a:sy n="126" d="100"/>
        </p:scale>
        <p:origin x="216" y="368"/>
      </p:cViewPr>
      <p:guideLst>
        <p:guide orient="horz" pos="162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731241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1pPr>
    <a:lvl2pPr indent="8572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2pPr>
    <a:lvl3pPr indent="17145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3pPr>
    <a:lvl4pPr indent="25717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4pPr>
    <a:lvl5pPr indent="34290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5pPr>
    <a:lvl6pPr indent="42862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6pPr>
    <a:lvl7pPr indent="51435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7pPr>
    <a:lvl8pPr indent="600075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8pPr>
    <a:lvl9pPr indent="685800" defTabSz="171450" latinLnBrk="0">
      <a:lnSpc>
        <a:spcPct val="117999"/>
      </a:lnSpc>
      <a:defRPr sz="825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01628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34407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04683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70283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04605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olo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</a:t>
            </a:r>
          </a:p>
        </p:txBody>
      </p:sp>
      <p:sp>
        <p:nvSpPr>
          <p:cNvPr id="43" name="Sottotitolo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438" y="889861"/>
            <a:ext cx="8239125" cy="350543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</a:lstStyle>
          <a:p>
            <a:r>
              <a:t>Sottotitolo diapositiva</a:t>
            </a:r>
          </a:p>
        </p:txBody>
      </p:sp>
      <p:sp>
        <p:nvSpPr>
          <p:cNvPr id="44" name="Corpo livello uno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magine"/>
          <p:cNvSpPr>
            <a:spLocks noGrp="1"/>
          </p:cNvSpPr>
          <p:nvPr>
            <p:ph type="pic" sz="quarter" idx="21"/>
          </p:nvPr>
        </p:nvSpPr>
        <p:spPr>
          <a:xfrm>
            <a:off x="5910263" y="381000"/>
            <a:ext cx="2789662" cy="223112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Immagine"/>
          <p:cNvSpPr>
            <a:spLocks noGrp="1"/>
          </p:cNvSpPr>
          <p:nvPr>
            <p:ph type="pic" sz="half" idx="22"/>
          </p:nvPr>
        </p:nvSpPr>
        <p:spPr>
          <a:xfrm>
            <a:off x="5062538" y="1491853"/>
            <a:ext cx="3914775" cy="45563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Immagine"/>
          <p:cNvSpPr>
            <a:spLocks noGrp="1"/>
          </p:cNvSpPr>
          <p:nvPr>
            <p:ph type="pic" idx="23"/>
          </p:nvPr>
        </p:nvSpPr>
        <p:spPr>
          <a:xfrm>
            <a:off x="-52388" y="185737"/>
            <a:ext cx="6229350" cy="46720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magine"/>
          <p:cNvSpPr>
            <a:spLocks noGrp="1"/>
          </p:cNvSpPr>
          <p:nvPr>
            <p:ph type="pic" idx="21"/>
          </p:nvPr>
        </p:nvSpPr>
        <p:spPr>
          <a:xfrm>
            <a:off x="-500063" y="-2071688"/>
            <a:ext cx="10144125" cy="81153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0179D56-4AE1-724A-978C-ADD72E792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E43FABD-57D6-A542-89D2-85AFD8AC50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8FB716D-A67F-3247-8037-25C0B3844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C784E-2535-0742-92D3-7D7A1A18E871}" type="datetime1">
              <a:rPr lang="it-IT" smtClean="0"/>
              <a:t>24/11/24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1132EB3-519D-0248-8ADE-CA82ED040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AEC Telecon #3, 27 March 2020 
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D121318-4F82-AF4F-ACC8-1507FC151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9FC80-83A6-F543-922A-D5376DD2D7E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723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orpo livello uno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ottotitolo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438" y="889861"/>
            <a:ext cx="3667125" cy="350543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</a:lstStyle>
          <a:p>
            <a:r>
              <a:t>Sottotitolo diapositiva</a:t>
            </a:r>
          </a:p>
        </p:txBody>
      </p:sp>
      <p:sp>
        <p:nvSpPr>
          <p:cNvPr id="61" name="Corpo livello uno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52438" y="1593189"/>
            <a:ext cx="3667125" cy="3096236"/>
          </a:xfrm>
          <a:prstGeom prst="rect">
            <a:avLst/>
          </a:prstGeom>
        </p:spPr>
        <p:txBody>
          <a:bodyPr/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660384004_1290x1720.jpg"/>
          <p:cNvSpPr>
            <a:spLocks noGrp="1"/>
          </p:cNvSpPr>
          <p:nvPr>
            <p:ph type="pic" idx="22"/>
          </p:nvPr>
        </p:nvSpPr>
        <p:spPr>
          <a:xfrm>
            <a:off x="4572000" y="-152725"/>
            <a:ext cx="4093828" cy="545843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itolo"/>
          <p:cNvSpPr txBox="1">
            <a:spLocks noGrp="1"/>
          </p:cNvSpPr>
          <p:nvPr>
            <p:ph type="title" hasCustomPrompt="1"/>
          </p:nvPr>
        </p:nvSpPr>
        <p:spPr>
          <a:xfrm>
            <a:off x="452438" y="404812"/>
            <a:ext cx="3667125" cy="538163"/>
          </a:xfrm>
          <a:prstGeom prst="rect">
            <a:avLst/>
          </a:prstGeom>
        </p:spPr>
        <p:txBody>
          <a:bodyPr/>
          <a:lstStyle/>
          <a:p>
            <a:r>
              <a:t>Titolo</a:t>
            </a:r>
          </a:p>
        </p:txBody>
      </p:sp>
      <p:sp>
        <p:nvSpPr>
          <p:cNvPr id="6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olo sezione"/>
          <p:cNvSpPr txBox="1">
            <a:spLocks noGrp="1"/>
          </p:cNvSpPr>
          <p:nvPr>
            <p:ph type="title" hasCustomPrompt="1"/>
          </p:nvPr>
        </p:nvSpPr>
        <p:spPr>
          <a:xfrm>
            <a:off x="452436" y="1700213"/>
            <a:ext cx="8239127" cy="1743075"/>
          </a:xfrm>
          <a:prstGeom prst="rect">
            <a:avLst/>
          </a:prstGeom>
        </p:spPr>
        <p:txBody>
          <a:bodyPr anchor="ctr"/>
          <a:lstStyle>
            <a:lvl1pPr>
              <a:defRPr sz="4350" b="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Titolo sezione</a:t>
            </a:r>
          </a:p>
        </p:txBody>
      </p:sp>
      <p:sp>
        <p:nvSpPr>
          <p:cNvPr id="72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4464661" y="4840970"/>
            <a:ext cx="209994" cy="20646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olo"/>
          <p:cNvSpPr txBox="1">
            <a:spLocks noGrp="1"/>
          </p:cNvSpPr>
          <p:nvPr>
            <p:ph type="title" hasCustomPrompt="1"/>
          </p:nvPr>
        </p:nvSpPr>
        <p:spPr>
          <a:xfrm>
            <a:off x="452438" y="404813"/>
            <a:ext cx="8239125" cy="538106"/>
          </a:xfrm>
          <a:prstGeom prst="rect">
            <a:avLst/>
          </a:prstGeom>
        </p:spPr>
        <p:txBody>
          <a:bodyPr/>
          <a:lstStyle/>
          <a:p>
            <a:r>
              <a:t>Titolo</a:t>
            </a:r>
          </a:p>
        </p:txBody>
      </p:sp>
      <p:sp>
        <p:nvSpPr>
          <p:cNvPr id="80" name="Sottotitolo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438" y="889861"/>
            <a:ext cx="8239125" cy="350543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</a:lstStyle>
          <a:p>
            <a:r>
              <a:t>Sottotitolo diapositiva</a:t>
            </a:r>
          </a:p>
        </p:txBody>
      </p:sp>
      <p:sp>
        <p:nvSpPr>
          <p:cNvPr id="8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rogram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olo programma"/>
          <p:cNvSpPr txBox="1">
            <a:spLocks noGrp="1"/>
          </p:cNvSpPr>
          <p:nvPr>
            <p:ph type="title" hasCustomPrompt="1"/>
          </p:nvPr>
        </p:nvSpPr>
        <p:spPr>
          <a:xfrm>
            <a:off x="452438" y="404812"/>
            <a:ext cx="8239125" cy="538163"/>
          </a:xfrm>
          <a:prstGeom prst="rect">
            <a:avLst/>
          </a:prstGeom>
        </p:spPr>
        <p:txBody>
          <a:bodyPr/>
          <a:lstStyle/>
          <a:p>
            <a:r>
              <a:t>Titolo programma</a:t>
            </a:r>
          </a:p>
        </p:txBody>
      </p:sp>
      <p:sp>
        <p:nvSpPr>
          <p:cNvPr id="89" name="Sottotitolo programm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438" y="889861"/>
            <a:ext cx="8239125" cy="350543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</a:lstStyle>
          <a:p>
            <a:r>
              <a:t>Sottotitolo programma</a:t>
            </a:r>
          </a:p>
        </p:txBody>
      </p:sp>
      <p:sp>
        <p:nvSpPr>
          <p:cNvPr id="90" name="Corpo livello uno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309563">
              <a:lnSpc>
                <a:spcPct val="100000"/>
              </a:lnSpc>
              <a:spcBef>
                <a:spcPts val="675"/>
              </a:spcBef>
              <a:buSzTx/>
              <a:buNone/>
              <a:defRPr sz="2063" spc="-21"/>
            </a:lvl1pPr>
            <a:lvl2pPr marL="0" indent="171450" defTabSz="309563">
              <a:lnSpc>
                <a:spcPct val="100000"/>
              </a:lnSpc>
              <a:spcBef>
                <a:spcPts val="675"/>
              </a:spcBef>
              <a:buSzTx/>
              <a:buNone/>
              <a:defRPr sz="2063" spc="-21"/>
            </a:lvl2pPr>
            <a:lvl3pPr marL="0" indent="342900" defTabSz="309563">
              <a:lnSpc>
                <a:spcPct val="100000"/>
              </a:lnSpc>
              <a:spcBef>
                <a:spcPts val="675"/>
              </a:spcBef>
              <a:buSzTx/>
              <a:buNone/>
              <a:defRPr sz="2063" spc="-21"/>
            </a:lvl3pPr>
            <a:lvl4pPr marL="0" indent="514350" defTabSz="309563">
              <a:lnSpc>
                <a:spcPct val="100000"/>
              </a:lnSpc>
              <a:spcBef>
                <a:spcPts val="675"/>
              </a:spcBef>
              <a:buSzTx/>
              <a:buNone/>
              <a:defRPr sz="2063" spc="-21"/>
            </a:lvl4pPr>
            <a:lvl5pPr marL="0" indent="685800" defTabSz="309563">
              <a:lnSpc>
                <a:spcPct val="100000"/>
              </a:lnSpc>
              <a:spcBef>
                <a:spcPts val="675"/>
              </a:spcBef>
              <a:buSzTx/>
              <a:buNone/>
              <a:defRPr sz="2063" spc="-21"/>
            </a:lvl5pPr>
          </a:lstStyle>
          <a:p>
            <a:r>
              <a:t>Argomenti del programma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chiar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orpo livello uno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52438" y="1845316"/>
            <a:ext cx="8239125" cy="145286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435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171450" algn="ctr">
              <a:lnSpc>
                <a:spcPct val="80000"/>
              </a:lnSpc>
              <a:spcBef>
                <a:spcPts val="0"/>
              </a:spcBef>
              <a:buSzTx/>
              <a:buNone/>
              <a:defRPr sz="435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342900" algn="ctr">
              <a:lnSpc>
                <a:spcPct val="80000"/>
              </a:lnSpc>
              <a:spcBef>
                <a:spcPts val="0"/>
              </a:spcBef>
              <a:buSzTx/>
              <a:buNone/>
              <a:defRPr sz="435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514350" algn="ctr">
              <a:lnSpc>
                <a:spcPct val="80000"/>
              </a:lnSpc>
              <a:spcBef>
                <a:spcPts val="0"/>
              </a:spcBef>
              <a:buSzTx/>
              <a:buNone/>
              <a:defRPr sz="435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685800" algn="ctr">
              <a:lnSpc>
                <a:spcPct val="80000"/>
              </a:lnSpc>
              <a:spcBef>
                <a:spcPts val="0"/>
              </a:spcBef>
              <a:buSzTx/>
              <a:buNone/>
              <a:defRPr sz="4350" spc="-87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Dichiarazione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formazione importa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orpo livello uno…"/>
          <p:cNvSpPr txBox="1">
            <a:spLocks noGrp="1"/>
          </p:cNvSpPr>
          <p:nvPr>
            <p:ph type="body" idx="1" hasCustomPrompt="1"/>
          </p:nvPr>
        </p:nvSpPr>
        <p:spPr>
          <a:xfrm>
            <a:off x="452438" y="403473"/>
            <a:ext cx="8239125" cy="271559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9375" b="1" spc="-94"/>
            </a:lvl1pPr>
            <a:lvl2pPr marL="0" indent="171450" algn="ctr">
              <a:lnSpc>
                <a:spcPct val="80000"/>
              </a:lnSpc>
              <a:spcBef>
                <a:spcPts val="0"/>
              </a:spcBef>
              <a:buSzTx/>
              <a:buNone/>
              <a:defRPr sz="9375" b="1" spc="-94"/>
            </a:lvl2pPr>
            <a:lvl3pPr marL="0" indent="342900" algn="ctr">
              <a:lnSpc>
                <a:spcPct val="80000"/>
              </a:lnSpc>
              <a:spcBef>
                <a:spcPts val="0"/>
              </a:spcBef>
              <a:buSzTx/>
              <a:buNone/>
              <a:defRPr sz="9375" b="1" spc="-94"/>
            </a:lvl3pPr>
            <a:lvl4pPr marL="0" indent="514350" algn="ctr">
              <a:lnSpc>
                <a:spcPct val="80000"/>
              </a:lnSpc>
              <a:spcBef>
                <a:spcPts val="0"/>
              </a:spcBef>
              <a:buSzTx/>
              <a:buNone/>
              <a:defRPr sz="9375" b="1" spc="-94"/>
            </a:lvl4pPr>
            <a:lvl5pPr marL="0" indent="685800" algn="ctr">
              <a:lnSpc>
                <a:spcPct val="80000"/>
              </a:lnSpc>
              <a:spcBef>
                <a:spcPts val="0"/>
              </a:spcBef>
              <a:buSzTx/>
              <a:buNone/>
              <a:defRPr sz="9375" b="1" spc="-94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Dettagli informazion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438" y="3098317"/>
            <a:ext cx="8239125" cy="350543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309563">
              <a:lnSpc>
                <a:spcPct val="100000"/>
              </a:lnSpc>
              <a:spcBef>
                <a:spcPts val="0"/>
              </a:spcBef>
              <a:buSzTx/>
              <a:buNone/>
              <a:defRPr sz="2063" b="1"/>
            </a:lvl1pPr>
          </a:lstStyle>
          <a:p>
            <a:r>
              <a:t>Dettagli informazione</a:t>
            </a:r>
          </a:p>
        </p:txBody>
      </p:sp>
      <p:sp>
        <p:nvSpPr>
          <p:cNvPr id="10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zion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911259" y="4003295"/>
            <a:ext cx="7575020" cy="238867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309563">
              <a:lnSpc>
                <a:spcPct val="100000"/>
              </a:lnSpc>
              <a:spcBef>
                <a:spcPts val="0"/>
              </a:spcBef>
              <a:buSzTx/>
              <a:buNone/>
              <a:defRPr sz="1350" b="1"/>
            </a:lvl1pPr>
          </a:lstStyle>
          <a:p>
            <a:r>
              <a:t>Attribuzione</a:t>
            </a:r>
          </a:p>
        </p:txBody>
      </p:sp>
      <p:sp>
        <p:nvSpPr>
          <p:cNvPr id="116" name="Corpo livello uno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57721" y="1852448"/>
            <a:ext cx="7828558" cy="1438605"/>
          </a:xfrm>
          <a:prstGeom prst="rect">
            <a:avLst/>
          </a:prstGeom>
        </p:spPr>
        <p:txBody>
          <a:bodyPr/>
          <a:lstStyle>
            <a:lvl1pPr marL="239596" indent="-176213">
              <a:spcBef>
                <a:spcPts val="0"/>
              </a:spcBef>
              <a:buSzTx/>
              <a:buNone/>
              <a:defRPr sz="3188" spc="-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239596" indent="-4763">
              <a:spcBef>
                <a:spcPts val="0"/>
              </a:spcBef>
              <a:buSzTx/>
              <a:buNone/>
              <a:defRPr sz="3188" spc="-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239596" indent="166688">
              <a:spcBef>
                <a:spcPts val="0"/>
              </a:spcBef>
              <a:buSzTx/>
              <a:buNone/>
              <a:defRPr sz="3188" spc="-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239596" indent="338138">
              <a:spcBef>
                <a:spcPts val="0"/>
              </a:spcBef>
              <a:buSzTx/>
              <a:buNone/>
              <a:defRPr sz="3188" spc="-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239596" indent="509588">
              <a:spcBef>
                <a:spcPts val="0"/>
              </a:spcBef>
              <a:buSzTx/>
              <a:buNone/>
              <a:defRPr sz="3188" spc="-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“Citazione degna di nota”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"/>
          <p:cNvSpPr txBox="1">
            <a:spLocks noGrp="1"/>
          </p:cNvSpPr>
          <p:nvPr>
            <p:ph type="title"/>
          </p:nvPr>
        </p:nvSpPr>
        <p:spPr>
          <a:xfrm>
            <a:off x="452438" y="404813"/>
            <a:ext cx="8239125" cy="537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Titolo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452438" y="1593189"/>
            <a:ext cx="8239125" cy="3096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Testo elenco puntato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4464661" y="4839383"/>
            <a:ext cx="209994" cy="20646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219075">
              <a:defRPr sz="675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ransition spd="med"/>
  <p:txStyles>
    <p:titleStyle>
      <a:lvl1pPr marL="0" marR="0" indent="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1714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3429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5143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6858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8572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0287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20015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371600" algn="l" defTabSz="91437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188" b="1" i="0" u="none" strike="noStrike" cap="none" spc="-6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2286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4572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6858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9144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11430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13716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16002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18288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2057400" marR="0" indent="-228600" algn="l" defTabSz="914377" rtl="0" latinLnBrk="0">
        <a:lnSpc>
          <a:spcPct val="90000"/>
        </a:lnSpc>
        <a:spcBef>
          <a:spcPts val="1688"/>
        </a:spcBef>
        <a:spcAft>
          <a:spcPts val="0"/>
        </a:spcAft>
        <a:buClrTx/>
        <a:buSzPct val="123000"/>
        <a:buFontTx/>
        <a:buChar char="•"/>
        <a:tabLst/>
        <a:defRPr sz="1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17145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34290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51435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68580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85725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02870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20015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371600" algn="ctr" defTabSz="2190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5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2459099" y="2163332"/>
            <a:ext cx="382902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Marica Branchesi </a:t>
            </a:r>
            <a:r>
              <a:rPr kumimoji="0" lang="it-IT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Gran Sasso Science </a:t>
            </a:r>
            <a:r>
              <a:rPr kumimoji="0" lang="it-IT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Institute</a:t>
            </a:r>
            <a:endParaRPr lang="it-IT" sz="1800" dirty="0">
              <a:solidFill>
                <a:sysClr val="windowText" lastClr="000000"/>
              </a:solidFill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800" dirty="0">
                <a:solidFill>
                  <a:sysClr val="windowText" lastClr="000000"/>
                </a:solidFill>
              </a:rPr>
              <a:t>November 24 2024</a:t>
            </a:r>
            <a:endParaRPr kumimoji="0" lang="it-IT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749045" y="1482754"/>
            <a:ext cx="8494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>
                <a:latin typeface="Arial"/>
                <a:cs typeface="Arial"/>
              </a:rPr>
              <a:t>JRA/WP12- </a:t>
            </a:r>
            <a:r>
              <a:rPr lang="it-IT" sz="2000" b="1" dirty="0" err="1">
                <a:latin typeface="Arial"/>
                <a:cs typeface="Arial"/>
              </a:rPr>
              <a:t>Multimessenger</a:t>
            </a:r>
            <a:r>
              <a:rPr lang="it-IT" sz="2000" b="1" dirty="0">
                <a:latin typeface="Arial"/>
                <a:cs typeface="Arial"/>
              </a:rPr>
              <a:t> </a:t>
            </a:r>
            <a:r>
              <a:rPr lang="it-IT" sz="2000" b="1" dirty="0" err="1">
                <a:latin typeface="Arial"/>
                <a:cs typeface="Arial"/>
              </a:rPr>
              <a:t>Astronomy</a:t>
            </a:r>
            <a:r>
              <a:rPr lang="it-IT" sz="2000" b="1" dirty="0">
                <a:latin typeface="Arial"/>
                <a:cs typeface="Arial"/>
              </a:rPr>
              <a:t> </a:t>
            </a:r>
            <a:r>
              <a:rPr lang="it-IT" sz="2000" b="1" dirty="0" err="1">
                <a:latin typeface="Arial"/>
                <a:cs typeface="Arial"/>
              </a:rPr>
              <a:t>Exploitation</a:t>
            </a:r>
            <a:r>
              <a:rPr lang="it-IT" sz="2000" b="1" dirty="0">
                <a:latin typeface="Arial"/>
                <a:cs typeface="Arial"/>
              </a:rPr>
              <a:t> and Tools </a:t>
            </a:r>
            <a:r>
              <a:rPr lang="it-IT" sz="2400" b="1" dirty="0">
                <a:latin typeface="Arial"/>
                <a:cs typeface="Arial"/>
              </a:rPr>
              <a:t>	</a:t>
            </a:r>
          </a:p>
        </p:txBody>
      </p:sp>
      <p:pic>
        <p:nvPicPr>
          <p:cNvPr id="18" name="Immagine 17" descr="300px-Gran_Sasso_Science_Institu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093" y="1970755"/>
            <a:ext cx="600995" cy="600995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2FFB269A-A41B-C142-8380-D542C9795F3B}"/>
              </a:ext>
            </a:extLst>
          </p:cNvPr>
          <p:cNvSpPr txBox="1"/>
          <p:nvPr/>
        </p:nvSpPr>
        <p:spPr>
          <a:xfrm>
            <a:off x="1484086" y="422798"/>
            <a:ext cx="612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AHEAD General Meeting – WP12</a:t>
            </a:r>
          </a:p>
        </p:txBody>
      </p:sp>
    </p:spTree>
    <p:extLst>
      <p:ext uri="{BB962C8B-B14F-4D97-AF65-F5344CB8AC3E}">
        <p14:creationId xmlns:p14="http://schemas.microsoft.com/office/powerpoint/2010/main" val="3563715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2056193" y="202982"/>
            <a:ext cx="5262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it-IT" sz="1800" dirty="0"/>
              <a:t>Some works on GRB </a:t>
            </a:r>
            <a:r>
              <a:rPr lang="it-IT" sz="1800" dirty="0" err="1"/>
              <a:t>observations</a:t>
            </a:r>
            <a:r>
              <a:rPr lang="it-IT" sz="1800" dirty="0"/>
              <a:t> and </a:t>
            </a:r>
            <a:r>
              <a:rPr lang="it-IT" sz="1800" dirty="0" err="1"/>
              <a:t>modelling</a:t>
            </a:r>
            <a:endParaRPr lang="it-IT" sz="1800" dirty="0"/>
          </a:p>
        </p:txBody>
      </p:sp>
      <p:pic>
        <p:nvPicPr>
          <p:cNvPr id="19" name="Immagine 18" descr="Immagine che contiene testo, diagramma, linea, Diagramma&#10;&#10;Descrizione generata automaticamente">
            <a:extLst>
              <a:ext uri="{FF2B5EF4-FFF2-40B4-BE49-F238E27FC236}">
                <a16:creationId xmlns:a16="http://schemas.microsoft.com/office/drawing/2014/main" id="{07BE99CB-D4AC-E293-9A23-F231AA7EC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1" y="2134234"/>
            <a:ext cx="2687320" cy="1720227"/>
          </a:xfrm>
          <a:prstGeom prst="rect">
            <a:avLst/>
          </a:prstGeom>
        </p:spPr>
      </p:pic>
      <p:sp>
        <p:nvSpPr>
          <p:cNvPr id="20" name="Rettangolo 19">
            <a:extLst>
              <a:ext uri="{FF2B5EF4-FFF2-40B4-BE49-F238E27FC236}">
                <a16:creationId xmlns:a16="http://schemas.microsoft.com/office/drawing/2014/main" id="{F89BFA7A-9B3B-10A6-55EA-AC4C0959611E}"/>
              </a:ext>
            </a:extLst>
          </p:cNvPr>
          <p:cNvSpPr/>
          <p:nvPr/>
        </p:nvSpPr>
        <p:spPr>
          <a:xfrm>
            <a:off x="660051" y="1683707"/>
            <a:ext cx="20073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A MeV emission line in the spectrum of a GRB</a:t>
            </a:r>
          </a:p>
          <a:p>
            <a:endParaRPr lang="it-IT" dirty="0">
              <a:solidFill>
                <a:srgbClr val="0000FF"/>
              </a:solidFill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324673E0-76D7-C7FE-A992-3F71C7A2A880}"/>
              </a:ext>
            </a:extLst>
          </p:cNvPr>
          <p:cNvSpPr/>
          <p:nvPr/>
        </p:nvSpPr>
        <p:spPr>
          <a:xfrm>
            <a:off x="0" y="3854461"/>
            <a:ext cx="33224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2F2F2F"/>
                </a:solidFill>
              </a:rPr>
              <a:t>Ravasio et al. 2024, Science</a:t>
            </a:r>
            <a:r>
              <a:rPr lang="it-IT" sz="1100" b="1" dirty="0">
                <a:solidFill>
                  <a:srgbClr val="2F2F2F"/>
                </a:solidFill>
              </a:rPr>
              <a:t> 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29C64282-A7BF-3512-2B8E-BE73E189FB52}"/>
              </a:ext>
            </a:extLst>
          </p:cNvPr>
          <p:cNvSpPr txBox="1"/>
          <p:nvPr/>
        </p:nvSpPr>
        <p:spPr>
          <a:xfrm>
            <a:off x="-716207" y="4047476"/>
            <a:ext cx="47548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it-IT" sz="1400" i="1" dirty="0">
                <a:solidFill>
                  <a:srgbClr val="C00000"/>
                </a:solidFill>
              </a:rPr>
              <a:t>See talk of </a:t>
            </a:r>
            <a:r>
              <a:rPr lang="it-IT" sz="1400" i="1" dirty="0" err="1">
                <a:solidFill>
                  <a:srgbClr val="C00000"/>
                </a:solidFill>
              </a:rPr>
              <a:t>Gor</a:t>
            </a:r>
            <a:r>
              <a:rPr lang="it-IT" sz="1400" i="1" dirty="0">
                <a:solidFill>
                  <a:srgbClr val="C00000"/>
                </a:solidFill>
              </a:rPr>
              <a:t> </a:t>
            </a:r>
            <a:r>
              <a:rPr lang="it-IT" sz="1400" i="1" dirty="0" err="1">
                <a:solidFill>
                  <a:srgbClr val="C00000"/>
                </a:solidFill>
              </a:rPr>
              <a:t>Oganesyan</a:t>
            </a:r>
            <a:r>
              <a:rPr lang="it-IT" sz="1400" i="1" dirty="0">
                <a:solidFill>
                  <a:srgbClr val="C00000"/>
                </a:solidFill>
              </a:rPr>
              <a:t>!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8C15FFB3-AF62-4F18-CD69-152188132CF0}"/>
              </a:ext>
            </a:extLst>
          </p:cNvPr>
          <p:cNvSpPr/>
          <p:nvPr/>
        </p:nvSpPr>
        <p:spPr>
          <a:xfrm>
            <a:off x="3486262" y="822382"/>
            <a:ext cx="200730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</a:rPr>
              <a:t>Camelidae on BOAT: observation of a second spectral component</a:t>
            </a:r>
          </a:p>
          <a:p>
            <a:r>
              <a:rPr lang="en-US" sz="1200" b="1" dirty="0">
                <a:solidFill>
                  <a:srgbClr val="0000FF"/>
                </a:solidFill>
              </a:rPr>
              <a:t> </a:t>
            </a:r>
          </a:p>
          <a:p>
            <a:endParaRPr lang="it-IT" dirty="0">
              <a:solidFill>
                <a:srgbClr val="0000FF"/>
              </a:solidFill>
            </a:endParaRPr>
          </a:p>
        </p:txBody>
      </p:sp>
      <p:pic>
        <p:nvPicPr>
          <p:cNvPr id="26" name="Immagine 25" descr="Immagine che contiene testo, schermata, Diagramma, linea&#10;&#10;Descrizione generata automaticamente">
            <a:extLst>
              <a:ext uri="{FF2B5EF4-FFF2-40B4-BE49-F238E27FC236}">
                <a16:creationId xmlns:a16="http://schemas.microsoft.com/office/drawing/2014/main" id="{EC547201-6D99-B62D-1674-6AA01CB1C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830" y="1438485"/>
            <a:ext cx="2930811" cy="1568138"/>
          </a:xfrm>
          <a:prstGeom prst="rect">
            <a:avLst/>
          </a:prstGeom>
        </p:spPr>
      </p:pic>
      <p:sp>
        <p:nvSpPr>
          <p:cNvPr id="27" name="Rettangolo 26">
            <a:extLst>
              <a:ext uri="{FF2B5EF4-FFF2-40B4-BE49-F238E27FC236}">
                <a16:creationId xmlns:a16="http://schemas.microsoft.com/office/drawing/2014/main" id="{A20F2BE3-657B-F364-96C1-5504ACD9F89E}"/>
              </a:ext>
            </a:extLst>
          </p:cNvPr>
          <p:cNvSpPr/>
          <p:nvPr/>
        </p:nvSpPr>
        <p:spPr>
          <a:xfrm>
            <a:off x="2910766" y="2989313"/>
            <a:ext cx="33224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2F2F2F"/>
                </a:solidFill>
              </a:rPr>
              <a:t>Banerjee et al. 2024, arXiv:2405.15855</a:t>
            </a:r>
            <a:endParaRPr lang="it-IT" sz="1100" b="1" dirty="0">
              <a:solidFill>
                <a:srgbClr val="2F2F2F"/>
              </a:solidFill>
            </a:endParaRP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0E6C40E-7285-900C-BE79-A9841D8D3BD4}"/>
              </a:ext>
            </a:extLst>
          </p:cNvPr>
          <p:cNvSpPr txBox="1"/>
          <p:nvPr/>
        </p:nvSpPr>
        <p:spPr>
          <a:xfrm>
            <a:off x="2194559" y="3268233"/>
            <a:ext cx="47548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it-IT" sz="1400" i="1" dirty="0">
                <a:solidFill>
                  <a:srgbClr val="C00000"/>
                </a:solidFill>
              </a:rPr>
              <a:t>See talk of </a:t>
            </a:r>
            <a:r>
              <a:rPr lang="it-IT" sz="1400" i="1" dirty="0" err="1">
                <a:solidFill>
                  <a:srgbClr val="C00000"/>
                </a:solidFill>
              </a:rPr>
              <a:t>Biswajit</a:t>
            </a:r>
            <a:r>
              <a:rPr lang="it-IT" sz="1400" i="1" dirty="0">
                <a:solidFill>
                  <a:srgbClr val="C00000"/>
                </a:solidFill>
              </a:rPr>
              <a:t> </a:t>
            </a:r>
            <a:r>
              <a:rPr lang="it-IT" sz="1400" i="1" dirty="0" err="1">
                <a:solidFill>
                  <a:srgbClr val="C00000"/>
                </a:solidFill>
              </a:rPr>
              <a:t>Banerjee</a:t>
            </a:r>
            <a:r>
              <a:rPr lang="it-IT" sz="1400" i="1" dirty="0">
                <a:solidFill>
                  <a:srgbClr val="C00000"/>
                </a:solidFill>
              </a:rPr>
              <a:t>!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79969F82-E28D-341C-E63E-F79C00879E05}"/>
              </a:ext>
            </a:extLst>
          </p:cNvPr>
          <p:cNvSpPr/>
          <p:nvPr/>
        </p:nvSpPr>
        <p:spPr>
          <a:xfrm>
            <a:off x="6000263" y="4391161"/>
            <a:ext cx="33224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err="1">
                <a:solidFill>
                  <a:srgbClr val="2F2F2F"/>
                </a:solidFill>
              </a:rPr>
              <a:t>Santoliquido</a:t>
            </a:r>
            <a:r>
              <a:rPr lang="en-US" sz="1100" b="1" dirty="0">
                <a:solidFill>
                  <a:srgbClr val="2F2F2F"/>
                </a:solidFill>
              </a:rPr>
              <a:t> et al. 2024, A&amp;A</a:t>
            </a:r>
            <a:endParaRPr lang="it-IT" sz="1100" b="1" dirty="0">
              <a:solidFill>
                <a:srgbClr val="2F2F2F"/>
              </a:solidFill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0CAE32DE-F6DF-EA81-64C5-B630D2DBDC3B}"/>
              </a:ext>
            </a:extLst>
          </p:cNvPr>
          <p:cNvSpPr/>
          <p:nvPr/>
        </p:nvSpPr>
        <p:spPr>
          <a:xfrm>
            <a:off x="6417073" y="1521566"/>
            <a:ext cx="248884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C00000"/>
                </a:solidFill>
              </a:rPr>
              <a:t>Classifying binary BBH from Population III stars with the ET: a machine-learning approach </a:t>
            </a:r>
          </a:p>
          <a:p>
            <a:endParaRPr lang="en-US" sz="1200" b="1" dirty="0">
              <a:solidFill>
                <a:srgbClr val="0000FF"/>
              </a:solidFill>
            </a:endParaRPr>
          </a:p>
          <a:p>
            <a:endParaRPr lang="it-IT" dirty="0">
              <a:solidFill>
                <a:srgbClr val="0000FF"/>
              </a:solidFill>
            </a:endParaRPr>
          </a:p>
        </p:txBody>
      </p:sp>
      <p:pic>
        <p:nvPicPr>
          <p:cNvPr id="33" name="Immagine 32" descr="Immagine che contiene schermata, testo&#10;&#10;Descrizione generata automaticamente">
            <a:extLst>
              <a:ext uri="{FF2B5EF4-FFF2-40B4-BE49-F238E27FC236}">
                <a16:creationId xmlns:a16="http://schemas.microsoft.com/office/drawing/2014/main" id="{920F896F-E29F-FBB2-A075-731D5E24AD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711" y="2218376"/>
            <a:ext cx="1932776" cy="213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87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8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DAFE39A-B4EE-D942-90B0-5C3542C40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94317" y="4839383"/>
            <a:ext cx="150682" cy="206467"/>
          </a:xfrm>
        </p:spPr>
        <p:txBody>
          <a:bodyPr/>
          <a:lstStyle/>
          <a:p>
            <a:fld id="{C549FC80-83A6-F543-922A-D5376DD2D7E6}" type="slidenum">
              <a:rPr lang="it-IT" smtClean="0"/>
              <a:t>11</a:t>
            </a:fld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303792" y="1256140"/>
            <a:ext cx="831188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dirty="0" err="1"/>
              <a:t>Summary</a:t>
            </a:r>
            <a:endParaRPr lang="it-IT" sz="2400" dirty="0"/>
          </a:p>
          <a:p>
            <a:pPr algn="l"/>
            <a:endParaRPr lang="it-IT" sz="1000" dirty="0"/>
          </a:p>
          <a:p>
            <a:pPr marL="285750" indent="-285750" algn="l">
              <a:buFont typeface="Arial"/>
              <a:buChar char="•"/>
            </a:pPr>
            <a:r>
              <a:rPr lang="it-IT" sz="2000" dirty="0" err="1"/>
              <a:t>very</a:t>
            </a:r>
            <a:r>
              <a:rPr lang="it-IT" sz="2000" dirty="0"/>
              <a:t> </a:t>
            </a:r>
            <a:r>
              <a:rPr lang="it-IT" sz="2000" dirty="0" err="1"/>
              <a:t>productive</a:t>
            </a:r>
            <a:r>
              <a:rPr lang="it-IT" sz="2000" dirty="0"/>
              <a:t> activities for </a:t>
            </a:r>
            <a:r>
              <a:rPr lang="it-IT" sz="2000" dirty="0" err="1"/>
              <a:t>each</a:t>
            </a:r>
            <a:r>
              <a:rPr lang="it-IT" sz="2000" dirty="0"/>
              <a:t> tasks (</a:t>
            </a:r>
            <a:r>
              <a:rPr lang="it-IT" sz="2000" dirty="0" err="1"/>
              <a:t>observational</a:t>
            </a:r>
            <a:r>
              <a:rPr lang="it-IT" sz="2000" dirty="0"/>
              <a:t> strategy, data </a:t>
            </a:r>
            <a:r>
              <a:rPr lang="it-IT" sz="2000" dirty="0" err="1"/>
              <a:t>analysis</a:t>
            </a:r>
            <a:r>
              <a:rPr lang="it-IT" sz="2000" dirty="0"/>
              <a:t> and theory </a:t>
            </a:r>
            <a:r>
              <a:rPr lang="it-IT" sz="2000" dirty="0" err="1"/>
              <a:t>tools,theory</a:t>
            </a:r>
            <a:r>
              <a:rPr lang="it-IT" sz="2000" dirty="0"/>
              <a:t> </a:t>
            </a:r>
            <a:r>
              <a:rPr lang="it-IT" sz="2000" dirty="0" err="1"/>
              <a:t>modelling</a:t>
            </a:r>
            <a:r>
              <a:rPr lang="it-IT" sz="2000" dirty="0"/>
              <a:t>,  pilote studies/roadmap for </a:t>
            </a:r>
            <a:r>
              <a:rPr lang="it-IT" sz="2000" dirty="0" err="1"/>
              <a:t>upcoming</a:t>
            </a:r>
            <a:r>
              <a:rPr lang="it-IT" sz="2000" dirty="0"/>
              <a:t>/future detectors);</a:t>
            </a:r>
          </a:p>
          <a:p>
            <a:pPr marL="285750" indent="-285750" algn="l">
              <a:buFont typeface="Arial"/>
              <a:buChar char="•"/>
            </a:pPr>
            <a:r>
              <a:rPr lang="it-IT" sz="2000" dirty="0"/>
              <a:t> </a:t>
            </a:r>
            <a:r>
              <a:rPr lang="it-IT" sz="2000" dirty="0" err="1"/>
              <a:t>many</a:t>
            </a:r>
            <a:r>
              <a:rPr lang="it-IT" sz="2000" dirty="0"/>
              <a:t> </a:t>
            </a:r>
            <a:r>
              <a:rPr lang="it-IT" sz="2000" dirty="0" err="1"/>
              <a:t>young</a:t>
            </a:r>
            <a:r>
              <a:rPr lang="it-IT" sz="2000" dirty="0"/>
              <a:t> </a:t>
            </a:r>
            <a:r>
              <a:rPr lang="it-IT" sz="2000" dirty="0" err="1"/>
              <a:t>researchers</a:t>
            </a:r>
            <a:r>
              <a:rPr lang="it-IT" sz="2000" dirty="0"/>
              <a:t> and </a:t>
            </a:r>
            <a:r>
              <a:rPr lang="it-IT" sz="2000" dirty="0" err="1"/>
              <a:t>students</a:t>
            </a:r>
            <a:r>
              <a:rPr lang="it-IT" sz="2000" dirty="0"/>
              <a:t> </a:t>
            </a:r>
            <a:r>
              <a:rPr lang="it-IT" sz="2000" dirty="0" err="1"/>
              <a:t>involved</a:t>
            </a:r>
            <a:r>
              <a:rPr lang="it-IT" sz="2000" dirty="0"/>
              <a:t> in the tasks’ </a:t>
            </a:r>
            <a:r>
              <a:rPr lang="it-IT" sz="2000" dirty="0" err="1"/>
              <a:t>development</a:t>
            </a:r>
            <a:endParaRPr lang="it-IT" sz="2000" dirty="0"/>
          </a:p>
          <a:p>
            <a:pPr marL="285750" indent="-285750" algn="l">
              <a:buFont typeface="Arial"/>
              <a:buChar char="•"/>
            </a:pPr>
            <a:r>
              <a:rPr lang="it-IT" sz="2000" dirty="0" err="1"/>
              <a:t>all</a:t>
            </a:r>
            <a:r>
              <a:rPr lang="it-IT" sz="2000" dirty="0"/>
              <a:t> deliverables </a:t>
            </a:r>
            <a:r>
              <a:rPr lang="it-IT" sz="2000" dirty="0" err="1"/>
              <a:t>closed</a:t>
            </a:r>
            <a:r>
              <a:rPr lang="it-IT" sz="2000" dirty="0"/>
              <a:t>!</a:t>
            </a:r>
          </a:p>
          <a:p>
            <a:pPr algn="l"/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878839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3DF1B054-4CD9-3E83-08E5-DD922A6C69C7}"/>
              </a:ext>
            </a:extLst>
          </p:cNvPr>
          <p:cNvSpPr txBox="1"/>
          <p:nvPr/>
        </p:nvSpPr>
        <p:spPr>
          <a:xfrm>
            <a:off x="914400" y="1190998"/>
            <a:ext cx="7217063" cy="830997"/>
          </a:xfrm>
          <a:prstGeom prst="rect">
            <a:avLst/>
          </a:prstGeom>
          <a:solidFill>
            <a:schemeClr val="accent3">
              <a:lumMod val="20000"/>
              <a:lumOff val="80000"/>
              <a:alpha val="72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it-IT" sz="1600" b="1" dirty="0">
                <a:effectLst/>
                <a:latin typeface="Times New Roman" panose="02020603050405020304" pitchFamily="18" charset="0"/>
              </a:rPr>
              <a:t>WP12 </a:t>
            </a:r>
            <a:r>
              <a:rPr lang="it-IT" sz="1600" b="1" dirty="0" err="1">
                <a:effectLst/>
                <a:latin typeface="Times New Roman" panose="02020603050405020304" pitchFamily="18" charset="0"/>
              </a:rPr>
              <a:t>aims</a:t>
            </a:r>
            <a:r>
              <a:rPr lang="it-IT" sz="1600" b="1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at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providing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b="1" dirty="0">
                <a:effectLst/>
                <a:latin typeface="Times New Roman" panose="02020603050405020304" pitchFamily="18" charset="0"/>
              </a:rPr>
              <a:t>key tools to </a:t>
            </a:r>
            <a:r>
              <a:rPr lang="it-IT" sz="1600" b="1" dirty="0" err="1">
                <a:effectLst/>
                <a:latin typeface="Times New Roman" panose="02020603050405020304" pitchFamily="18" charset="0"/>
              </a:rPr>
              <a:t>fully</a:t>
            </a:r>
            <a:r>
              <a:rPr lang="it-IT" sz="1600" b="1" dirty="0">
                <a:effectLst/>
                <a:latin typeface="Times New Roman" panose="02020603050405020304" pitchFamily="18" charset="0"/>
              </a:rPr>
              <a:t> exploit the </a:t>
            </a:r>
            <a:r>
              <a:rPr lang="it-IT" sz="1600" b="1" dirty="0" err="1">
                <a:effectLst/>
                <a:latin typeface="Times New Roman" panose="02020603050405020304" pitchFamily="18" charset="0"/>
              </a:rPr>
              <a:t>scientific</a:t>
            </a:r>
            <a:r>
              <a:rPr lang="it-IT" sz="1600" b="1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b="1" dirty="0" err="1">
                <a:effectLst/>
                <a:latin typeface="Times New Roman" panose="02020603050405020304" pitchFamily="18" charset="0"/>
              </a:rPr>
              <a:t>potential</a:t>
            </a:r>
            <a:r>
              <a:rPr lang="it-IT" sz="1600" b="1" dirty="0">
                <a:effectLst/>
                <a:latin typeface="Times New Roman" panose="02020603050405020304" pitchFamily="18" charset="0"/>
              </a:rPr>
              <a:t> of multi-</a:t>
            </a:r>
            <a:r>
              <a:rPr lang="it-IT" sz="1600" b="1" dirty="0" err="1">
                <a:effectLst/>
                <a:latin typeface="Times New Roman" panose="02020603050405020304" pitchFamily="18" charset="0"/>
              </a:rPr>
              <a:t>messenger</a:t>
            </a:r>
            <a:r>
              <a:rPr lang="it-IT" sz="1600" b="1" dirty="0">
                <a:effectLst/>
                <a:latin typeface="Times New Roman" panose="02020603050405020304" pitchFamily="18" charset="0"/>
              </a:rPr>
              <a:t> (MM) </a:t>
            </a:r>
            <a:r>
              <a:rPr lang="it-IT" sz="1600" b="1" dirty="0" err="1">
                <a:effectLst/>
                <a:latin typeface="Times New Roman" panose="02020603050405020304" pitchFamily="18" charset="0"/>
              </a:rPr>
              <a:t>observations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and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represents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a key step in building a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truly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integrated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multimessenger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community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221ED06-C21E-7150-F2C6-F0FA625EE90F}"/>
              </a:ext>
            </a:extLst>
          </p:cNvPr>
          <p:cNvSpPr txBox="1"/>
          <p:nvPr/>
        </p:nvSpPr>
        <p:spPr>
          <a:xfrm>
            <a:off x="761075" y="2119627"/>
            <a:ext cx="7512628" cy="830997"/>
          </a:xfrm>
          <a:prstGeom prst="rect">
            <a:avLst/>
          </a:prstGeom>
          <a:solidFill>
            <a:schemeClr val="accent1">
              <a:lumMod val="20000"/>
              <a:lumOff val="80000"/>
              <a:alpha val="5904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it-IT" sz="1600" dirty="0">
                <a:effectLst/>
                <a:latin typeface="Times New Roman" panose="02020603050405020304" pitchFamily="18" charset="0"/>
              </a:rPr>
              <a:t>WP12 </a:t>
            </a:r>
            <a:r>
              <a:rPr lang="it-IT" sz="1600" dirty="0" err="1">
                <a:latin typeface="Times New Roman" panose="02020603050405020304" pitchFamily="18" charset="0"/>
              </a:rPr>
              <a:t>w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ants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to </a:t>
            </a:r>
            <a:r>
              <a:rPr lang="it-IT" sz="1600" b="1" dirty="0">
                <a:effectLst/>
                <a:latin typeface="Times New Roman" panose="02020603050405020304" pitchFamily="18" charset="0"/>
              </a:rPr>
              <a:t>tackle challenges of the </a:t>
            </a:r>
            <a:r>
              <a:rPr lang="it-IT" sz="1600" b="1" dirty="0">
                <a:latin typeface="Times New Roman" panose="02020603050405020304" pitchFamily="18" charset="0"/>
              </a:rPr>
              <a:t>MM</a:t>
            </a:r>
            <a:r>
              <a:rPr lang="it-IT" sz="1600" b="1" dirty="0">
                <a:effectLst/>
                <a:latin typeface="Times New Roman" panose="02020603050405020304" pitchFamily="18" charset="0"/>
              </a:rPr>
              <a:t> era</a:t>
            </a:r>
            <a:r>
              <a:rPr lang="it-IT" sz="1600" dirty="0">
                <a:latin typeface="Times New Roman" panose="02020603050405020304" pitchFamily="18" charset="0"/>
              </a:rPr>
              <a:t>: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rapid-detection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and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rapid-response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observing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campaigns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,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analysis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of </a:t>
            </a:r>
            <a:r>
              <a:rPr lang="it-IT" sz="1600" dirty="0">
                <a:latin typeface="Times New Roman" panose="02020603050405020304" pitchFamily="18" charset="0"/>
              </a:rPr>
              <a:t>MM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datasets,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development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of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comprehensive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modelling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able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to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interpret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>
                <a:latin typeface="Times New Roman" panose="02020603050405020304" pitchFamily="18" charset="0"/>
              </a:rPr>
              <a:t>MM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data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58440EB-E6C8-AF82-3E4F-62CA630489CE}"/>
              </a:ext>
            </a:extLst>
          </p:cNvPr>
          <p:cNvSpPr txBox="1"/>
          <p:nvPr/>
        </p:nvSpPr>
        <p:spPr>
          <a:xfrm>
            <a:off x="383309" y="3044561"/>
            <a:ext cx="8377382" cy="1815882"/>
          </a:xfrm>
          <a:prstGeom prst="rect">
            <a:avLst/>
          </a:prstGeom>
          <a:solidFill>
            <a:srgbClr val="F1ADFA">
              <a:alpha val="15812"/>
            </a:srgb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it-IT" sz="1600" dirty="0">
                <a:effectLst/>
                <a:latin typeface="Times New Roman" panose="02020603050405020304" pitchFamily="18" charset="0"/>
              </a:rPr>
              <a:t>WP12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will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: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600" dirty="0" err="1">
                <a:effectLst/>
                <a:latin typeface="Times New Roman" panose="02020603050405020304" pitchFamily="18" charset="0"/>
              </a:rPr>
              <a:t>develop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 tools and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procedures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to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optimize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observative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programmes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to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rapidly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detect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and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send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alerts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, and to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improve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the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counterpart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searches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600" dirty="0">
                <a:effectLst/>
                <a:latin typeface="Times New Roman" panose="02020603050405020304" pitchFamily="18" charset="0"/>
              </a:rPr>
              <a:t>build MM database and tools to access and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analyse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>
                <a:latin typeface="Times New Roman" panose="02020603050405020304" pitchFamily="18" charset="0"/>
              </a:rPr>
              <a:t>MM 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data;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600" dirty="0" err="1">
                <a:latin typeface="Times New Roman" panose="02020603050405020304" pitchFamily="18" charset="0"/>
              </a:rPr>
              <a:t>d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evelop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accessible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models to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enable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>
                <a:latin typeface="Times New Roman" panose="02020603050405020304" pitchFamily="18" charset="0"/>
              </a:rPr>
              <a:t>MM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and </a:t>
            </a:r>
            <a:r>
              <a:rPr lang="it-IT" sz="1600" dirty="0">
                <a:latin typeface="Times New Roman" panose="02020603050405020304" pitchFamily="18" charset="0"/>
              </a:rPr>
              <a:t>MW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interpretation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of large data set;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600" dirty="0" err="1">
                <a:latin typeface="Times New Roman" panose="02020603050405020304" pitchFamily="18" charset="0"/>
              </a:rPr>
              <a:t>carry</a:t>
            </a:r>
            <a:r>
              <a:rPr lang="it-IT" sz="1600" dirty="0">
                <a:latin typeface="Times New Roman" panose="02020603050405020304" pitchFamily="18" charset="0"/>
              </a:rPr>
              <a:t> out pilot science studies </a:t>
            </a:r>
            <a:r>
              <a:rPr lang="it-IT" sz="1600" dirty="0" err="1">
                <a:latin typeface="Times New Roman" panose="02020603050405020304" pitchFamily="18" charset="0"/>
              </a:rPr>
              <a:t>able</a:t>
            </a:r>
            <a:r>
              <a:rPr lang="it-IT" sz="1600" dirty="0">
                <a:latin typeface="Times New Roman" panose="02020603050405020304" pitchFamily="18" charset="0"/>
              </a:rPr>
              <a:t> to drive the design and the </a:t>
            </a:r>
            <a:r>
              <a:rPr lang="it-IT" sz="1600" dirty="0" err="1">
                <a:latin typeface="Times New Roman" panose="02020603050405020304" pitchFamily="18" charset="0"/>
              </a:rPr>
              <a:t>operation</a:t>
            </a:r>
            <a:r>
              <a:rPr lang="it-IT" sz="1600" dirty="0">
                <a:latin typeface="Times New Roman" panose="02020603050405020304" pitchFamily="18" charset="0"/>
              </a:rPr>
              <a:t> of the new 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generation of </a:t>
            </a:r>
            <a:r>
              <a:rPr lang="it-IT" sz="1600" dirty="0">
                <a:latin typeface="Times New Roman" panose="02020603050405020304" pitchFamily="18" charset="0"/>
              </a:rPr>
              <a:t>MM</a:t>
            </a:r>
            <a:r>
              <a:rPr lang="it-IT" sz="1600" dirty="0">
                <a:effectLst/>
                <a:latin typeface="Times New Roman" panose="02020603050405020304" pitchFamily="18" charset="0"/>
              </a:rPr>
              <a:t> </a:t>
            </a:r>
            <a:r>
              <a:rPr lang="it-IT" sz="1600" dirty="0" err="1">
                <a:effectLst/>
                <a:latin typeface="Times New Roman" panose="02020603050405020304" pitchFamily="18" charset="0"/>
              </a:rPr>
              <a:t>observatories</a:t>
            </a:r>
            <a:endParaRPr lang="it-IT" sz="1600" dirty="0"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705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/>
        </p:nvSpPr>
        <p:spPr>
          <a:xfrm>
            <a:off x="803048" y="1149358"/>
            <a:ext cx="5272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Task 12.1: Management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(GSSI – 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task coordinator 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M. Branchesi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) 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742463" y="1625393"/>
            <a:ext cx="105035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Task 12.2: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Prompt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High Energy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emission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 (INAF, MPG, NASA/MSFC – 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task coordinator 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A. Bazzano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) 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743597" y="2053270"/>
            <a:ext cx="6974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Task 12.3: Broadband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electromagnetic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follow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up of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gravitational-wave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events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  (NASA/GSFC, INAF, UBATH, ULEIC - 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task coordinator 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E.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Troja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) 	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750796" y="2536229"/>
            <a:ext cx="65433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Task 12.4: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Very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High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energy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and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neutrinos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 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(CEA/IRFU, DESY, INFN – 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task coordinator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F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.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Schussler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) 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742464" y="3032987"/>
            <a:ext cx="69619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Task 12.5: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Rapid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detection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of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gravitational-wave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signals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and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alerts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to the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astronomical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community 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(SRON/NIKHEF, EGO, INFN – 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task coordinator 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S.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Caudill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) 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</a:p>
        </p:txBody>
      </p:sp>
      <p:sp>
        <p:nvSpPr>
          <p:cNvPr id="16" name="Rettangolo 15"/>
          <p:cNvSpPr/>
          <p:nvPr/>
        </p:nvSpPr>
        <p:spPr>
          <a:xfrm>
            <a:off x="740196" y="3529745"/>
            <a:ext cx="67126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Task 12.6: GW data and multi-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messenger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data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analysis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(GSSI, CNRS/APC, INFN - 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task coordinator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M.Branchesi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) 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729235" y="4039734"/>
            <a:ext cx="7541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Task 12.7 Multi-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messenger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science for the new generation of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gravitational-wave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detectors 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(INFN, </a:t>
            </a:r>
            <a:r>
              <a:rPr kumimoji="0" lang="it-IT" sz="1400" b="0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task coordinator </a:t>
            </a:r>
            <a:r>
              <a:rPr kumimoji="0" lang="it-IT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M. </a:t>
            </a:r>
            <a:r>
              <a:rPr kumimoji="0" lang="it-IT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Punturo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) </a:t>
            </a:r>
            <a:r>
              <a:rPr kumimoji="0" lang="it-IT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281651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884526" y="1757337"/>
            <a:ext cx="5050057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Key </a:t>
            </a:r>
            <a:r>
              <a:rPr kumimoji="0" lang="it-IT" sz="24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activties</a:t>
            </a:r>
            <a:r>
              <a:rPr kumimoji="0" lang="it-IT" sz="2400" b="0" i="0" u="none" strike="noStrike" cap="none" spc="0" normalizeH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and </a:t>
            </a:r>
            <a:r>
              <a:rPr kumimoji="0" lang="it-IT" sz="2400" b="0" i="0" u="none" strike="noStrike" cap="none" spc="0" normalizeH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results</a:t>
            </a:r>
            <a:endParaRPr kumimoji="0" lang="it-IT" sz="2400" b="0" i="0" u="none" strike="noStrike" cap="none" spc="0" normalizeH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sz="2400" dirty="0"/>
              <a:t>from RP2</a:t>
            </a:r>
            <a:endParaRPr kumimoji="0" lang="it-IT" sz="2400" b="0" i="0" u="none" strike="noStrike" cap="none" spc="0" normalizeH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24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6489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F266CDA2-FCE4-2CEB-98D6-E5AA497632C7}"/>
              </a:ext>
            </a:extLst>
          </p:cNvPr>
          <p:cNvSpPr/>
          <p:nvPr/>
        </p:nvSpPr>
        <p:spPr>
          <a:xfrm>
            <a:off x="3848342" y="997048"/>
            <a:ext cx="4770162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</a:rPr>
              <a:t>Astro-COLIBRI</a:t>
            </a:r>
            <a:r>
              <a:rPr lang="en-US" sz="1600" dirty="0"/>
              <a:t>:</a:t>
            </a:r>
            <a:r>
              <a:rPr lang="en-US" sz="1200" dirty="0"/>
              <a:t> </a:t>
            </a:r>
            <a:r>
              <a:rPr lang="en-US" sz="1400" dirty="0"/>
              <a:t>innovative platform to facilitate the study of transients by integrating real-time multi-messenger observation tools in a comprehensive and user-friendly graphical interface</a:t>
            </a:r>
            <a:endParaRPr lang="it-IT" sz="1400" dirty="0"/>
          </a:p>
          <a:p>
            <a:endParaRPr lang="it-IT" sz="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</a:rPr>
              <a:t>It is linked to a large variety of alert streams and brokers distributing detections and transient classification;</a:t>
            </a:r>
            <a:endParaRPr lang="it-IT" sz="1300" dirty="0">
              <a:solidFill>
                <a:srgbClr val="00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</a:rPr>
              <a:t>It summarizes information and puts it in the context of other time domain and archival data, and expert platforms;</a:t>
            </a:r>
            <a:endParaRPr lang="it-IT" sz="1300" dirty="0">
              <a:solidFill>
                <a:srgbClr val="00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</a:rPr>
              <a:t>It streamlines the process of coordinating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</a:rPr>
              <a:t>follow-up observations; </a:t>
            </a:r>
            <a:endParaRPr lang="it-IT" sz="1300" dirty="0">
              <a:solidFill>
                <a:srgbClr val="00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000000"/>
                </a:solidFill>
              </a:rPr>
              <a:t>It is developed for both professional and    </a:t>
            </a:r>
          </a:p>
          <a:p>
            <a:pPr algn="l"/>
            <a:r>
              <a:rPr lang="en-US" sz="1300" dirty="0">
                <a:solidFill>
                  <a:srgbClr val="000000"/>
                </a:solidFill>
              </a:rPr>
              <a:t>      amateur astronomers </a:t>
            </a:r>
            <a:endParaRPr lang="it-IT" sz="1300" dirty="0">
              <a:solidFill>
                <a:srgbClr val="000000"/>
              </a:solidFill>
            </a:endParaRPr>
          </a:p>
          <a:p>
            <a:endParaRPr lang="it-IT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90C8BC3D-C80B-039E-E308-D347521BB86C}"/>
              </a:ext>
            </a:extLst>
          </p:cNvPr>
          <p:cNvSpPr/>
          <p:nvPr/>
        </p:nvSpPr>
        <p:spPr>
          <a:xfrm>
            <a:off x="3848342" y="4026730"/>
            <a:ext cx="3408283" cy="738664"/>
          </a:xfrm>
          <a:prstGeom prst="rect">
            <a:avLst/>
          </a:prstGeom>
          <a:solidFill>
            <a:schemeClr val="accent1">
              <a:lumMod val="20000"/>
              <a:lumOff val="80000"/>
              <a:alpha val="35041"/>
            </a:schemeClr>
          </a:solidFill>
        </p:spPr>
        <p:txBody>
          <a:bodyPr wrap="square">
            <a:spAutoFit/>
          </a:bodyPr>
          <a:lstStyle/>
          <a:p>
            <a:r>
              <a:rPr lang="en-US" sz="1400" dirty="0"/>
              <a:t>Largely employed by the transient community and by several observatories </a:t>
            </a:r>
          </a:p>
          <a:p>
            <a:r>
              <a:rPr lang="en-US" sz="1400" dirty="0"/>
              <a:t>(e.g. H.E.S.S., CTA/LST-1, SVOM) 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AA1389F1-C1EC-48A0-899F-4B250E0DC559}"/>
              </a:ext>
            </a:extLst>
          </p:cNvPr>
          <p:cNvSpPr/>
          <p:nvPr/>
        </p:nvSpPr>
        <p:spPr>
          <a:xfrm>
            <a:off x="3329184" y="146572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it-IT" sz="1800" dirty="0" err="1"/>
              <a:t>Main</a:t>
            </a:r>
            <a:r>
              <a:rPr lang="it-IT" sz="1800" dirty="0"/>
              <a:t> Deliverables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8495463-DA25-8CE4-7E19-4A9FE4F95C39}"/>
              </a:ext>
            </a:extLst>
          </p:cNvPr>
          <p:cNvSpPr txBox="1"/>
          <p:nvPr/>
        </p:nvSpPr>
        <p:spPr>
          <a:xfrm>
            <a:off x="1758432" y="455302"/>
            <a:ext cx="5429887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Observational</a:t>
            </a:r>
            <a:r>
              <a:rPr kumimoji="0" lang="it-IT" sz="16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and data </a:t>
            </a: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analysis</a:t>
            </a:r>
            <a:r>
              <a:rPr kumimoji="0" lang="it-IT" sz="16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tools</a:t>
            </a:r>
            <a:endParaRPr kumimoji="0" lang="it-IT" sz="1600" b="1" i="0" u="none" strike="noStrike" cap="none" spc="0" normalizeH="0" baseline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2" name="Image 1">
            <a:extLst>
              <a:ext uri="{FF2B5EF4-FFF2-40B4-BE49-F238E27FC236}">
                <a16:creationId xmlns:a16="http://schemas.microsoft.com/office/drawing/2014/main" id="{E4909B3C-3623-1792-D036-74FD3B7C56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15" y="1092328"/>
            <a:ext cx="3150803" cy="3971168"/>
          </a:xfrm>
          <a:prstGeom prst="rect">
            <a:avLst/>
          </a:prstGeom>
        </p:spPr>
      </p:pic>
      <p:pic>
        <p:nvPicPr>
          <p:cNvPr id="13" name="Image 7">
            <a:extLst>
              <a:ext uri="{FF2B5EF4-FFF2-40B4-BE49-F238E27FC236}">
                <a16:creationId xmlns:a16="http://schemas.microsoft.com/office/drawing/2014/main" id="{A2E4B4F9-2889-74AC-BE90-AD07A8DE8D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412" y="4396062"/>
            <a:ext cx="1187450" cy="565785"/>
          </a:xfrm>
          <a:prstGeom prst="rect">
            <a:avLst/>
          </a:prstGeom>
        </p:spPr>
      </p:pic>
      <p:pic>
        <p:nvPicPr>
          <p:cNvPr id="14" name="Image 3">
            <a:extLst>
              <a:ext uri="{FF2B5EF4-FFF2-40B4-BE49-F238E27FC236}">
                <a16:creationId xmlns:a16="http://schemas.microsoft.com/office/drawing/2014/main" id="{A66CA144-AB80-6CFC-7D97-7B59590837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983" y="3016148"/>
            <a:ext cx="1536308" cy="1186981"/>
          </a:xfrm>
          <a:prstGeom prst="rect">
            <a:avLst/>
          </a:prstGeom>
        </p:spPr>
      </p:pic>
      <p:pic>
        <p:nvPicPr>
          <p:cNvPr id="16" name="Immagine 15" descr="Immagine che contiene Arti creative, Carta per belle arti, girandola&#10;&#10;Descrizione generata automaticamente">
            <a:extLst>
              <a:ext uri="{FF2B5EF4-FFF2-40B4-BE49-F238E27FC236}">
                <a16:creationId xmlns:a16="http://schemas.microsoft.com/office/drawing/2014/main" id="{195CF5E1-4EFF-5947-EB85-14528F4718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666" y="2570868"/>
            <a:ext cx="391237" cy="34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3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1AC1E7B8-254D-3037-31A0-147121887B55}"/>
              </a:ext>
            </a:extLst>
          </p:cNvPr>
          <p:cNvSpPr/>
          <p:nvPr/>
        </p:nvSpPr>
        <p:spPr>
          <a:xfrm>
            <a:off x="95599" y="1141636"/>
            <a:ext cx="27177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b="1" dirty="0">
                <a:solidFill>
                  <a:srgbClr val="0070C0"/>
                </a:solidFill>
              </a:rPr>
              <a:t>Multi Order </a:t>
            </a:r>
            <a:r>
              <a:rPr lang="it-IT" sz="1200" b="1" dirty="0" err="1">
                <a:solidFill>
                  <a:srgbClr val="0070C0"/>
                </a:solidFill>
              </a:rPr>
              <a:t>Coverage</a:t>
            </a:r>
            <a:r>
              <a:rPr lang="it-IT" sz="1200" b="1" dirty="0">
                <a:solidFill>
                  <a:srgbClr val="0070C0"/>
                </a:solidFill>
              </a:rPr>
              <a:t> (MOC) </a:t>
            </a:r>
            <a:r>
              <a:rPr lang="it-IT" sz="1200" b="1" dirty="0" err="1">
                <a:solidFill>
                  <a:srgbClr val="0070C0"/>
                </a:solidFill>
              </a:rPr>
              <a:t>maps</a:t>
            </a:r>
            <a:endParaRPr lang="it-IT" sz="1200" b="1" dirty="0">
              <a:solidFill>
                <a:srgbClr val="0070C0"/>
              </a:solidFill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EF14772A-D26D-4FE0-045F-8571254DDDE2}"/>
              </a:ext>
            </a:extLst>
          </p:cNvPr>
          <p:cNvSpPr/>
          <p:nvPr/>
        </p:nvSpPr>
        <p:spPr>
          <a:xfrm>
            <a:off x="95599" y="1316859"/>
            <a:ext cx="36902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it-IT" sz="1200" i="1" dirty="0">
                <a:solidFill>
                  <a:srgbClr val="000000"/>
                </a:solidFill>
              </a:rPr>
              <a:t>to </a:t>
            </a:r>
            <a:r>
              <a:rPr lang="it-IT" sz="1200" i="1" dirty="0" err="1">
                <a:solidFill>
                  <a:srgbClr val="000000"/>
                </a:solidFill>
              </a:rPr>
              <a:t>plan</a:t>
            </a:r>
            <a:r>
              <a:rPr lang="it-IT" sz="1200" i="1" dirty="0">
                <a:solidFill>
                  <a:srgbClr val="000000"/>
                </a:solidFill>
              </a:rPr>
              <a:t> multi-</a:t>
            </a:r>
            <a:r>
              <a:rPr lang="it-IT" sz="1200" i="1" dirty="0" err="1">
                <a:solidFill>
                  <a:srgbClr val="000000"/>
                </a:solidFill>
              </a:rPr>
              <a:t>messenger</a:t>
            </a:r>
            <a:r>
              <a:rPr lang="it-IT" sz="1200" i="1" dirty="0">
                <a:solidFill>
                  <a:srgbClr val="000000"/>
                </a:solidFill>
              </a:rPr>
              <a:t> </a:t>
            </a:r>
            <a:r>
              <a:rPr lang="it-IT" sz="1200" i="1" dirty="0" err="1">
                <a:solidFill>
                  <a:srgbClr val="000000"/>
                </a:solidFill>
              </a:rPr>
              <a:t>observations</a:t>
            </a:r>
            <a:r>
              <a:rPr lang="it-IT" sz="1200" i="1" dirty="0">
                <a:solidFill>
                  <a:srgbClr val="000000"/>
                </a:solidFill>
              </a:rPr>
              <a:t>, </a:t>
            </a:r>
            <a:r>
              <a:rPr lang="it-IT" sz="1200" i="1" dirty="0" err="1">
                <a:solidFill>
                  <a:srgbClr val="000000"/>
                </a:solidFill>
              </a:rPr>
              <a:t>managing</a:t>
            </a:r>
            <a:r>
              <a:rPr lang="it-IT" sz="1200" i="1" dirty="0">
                <a:solidFill>
                  <a:srgbClr val="000000"/>
                </a:solidFill>
              </a:rPr>
              <a:t> </a:t>
            </a:r>
            <a:r>
              <a:rPr lang="it-IT" sz="1200" i="1" dirty="0" err="1">
                <a:solidFill>
                  <a:srgbClr val="000000"/>
                </a:solidFill>
              </a:rPr>
              <a:t>complex</a:t>
            </a:r>
            <a:r>
              <a:rPr lang="it-IT" sz="1200" i="1" dirty="0">
                <a:solidFill>
                  <a:srgbClr val="000000"/>
                </a:solidFill>
              </a:rPr>
              <a:t> </a:t>
            </a:r>
            <a:r>
              <a:rPr lang="it-IT" sz="1200" i="1" dirty="0" err="1">
                <a:solidFill>
                  <a:srgbClr val="000000"/>
                </a:solidFill>
              </a:rPr>
              <a:t>regions</a:t>
            </a:r>
            <a:r>
              <a:rPr lang="it-IT" sz="1200" i="1" dirty="0">
                <a:solidFill>
                  <a:srgbClr val="000000"/>
                </a:solidFill>
              </a:rPr>
              <a:t> of the </a:t>
            </a:r>
            <a:r>
              <a:rPr lang="it-IT" sz="1200" i="1" dirty="0" err="1">
                <a:solidFill>
                  <a:srgbClr val="000000"/>
                </a:solidFill>
              </a:rPr>
              <a:t>sky</a:t>
            </a:r>
            <a:r>
              <a:rPr lang="it-IT" sz="1200" i="1" dirty="0">
                <a:solidFill>
                  <a:srgbClr val="000000"/>
                </a:solidFill>
              </a:rPr>
              <a:t>, </a:t>
            </a:r>
            <a:r>
              <a:rPr lang="it-IT" sz="1200" i="1" dirty="0" err="1">
                <a:solidFill>
                  <a:srgbClr val="000000"/>
                </a:solidFill>
              </a:rPr>
              <a:t>such</a:t>
            </a:r>
            <a:r>
              <a:rPr lang="it-IT" sz="1200" i="1" dirty="0">
                <a:solidFill>
                  <a:srgbClr val="000000"/>
                </a:solidFill>
              </a:rPr>
              <a:t> </a:t>
            </a:r>
            <a:r>
              <a:rPr lang="it-IT" sz="1200" i="1" dirty="0" err="1">
                <a:solidFill>
                  <a:srgbClr val="000000"/>
                </a:solidFill>
              </a:rPr>
              <a:t>as</a:t>
            </a:r>
            <a:r>
              <a:rPr lang="it-IT" sz="1200" i="1" dirty="0">
                <a:solidFill>
                  <a:srgbClr val="000000"/>
                </a:solidFill>
              </a:rPr>
              <a:t> GW </a:t>
            </a:r>
            <a:r>
              <a:rPr lang="it-IT" sz="1200" i="1" dirty="0" err="1">
                <a:solidFill>
                  <a:srgbClr val="000000"/>
                </a:solidFill>
              </a:rPr>
              <a:t>sky-maps</a:t>
            </a:r>
            <a:r>
              <a:rPr lang="it-IT" sz="1200" i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988E2BEC-ED37-3EF6-FECC-7F063A8A93C0}"/>
              </a:ext>
            </a:extLst>
          </p:cNvPr>
          <p:cNvSpPr/>
          <p:nvPr/>
        </p:nvSpPr>
        <p:spPr>
          <a:xfrm>
            <a:off x="261538" y="3102690"/>
            <a:ext cx="28238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100" b="1" dirty="0">
                <a:solidFill>
                  <a:srgbClr val="0070C0"/>
                </a:solidFill>
              </a:rPr>
              <a:t>SPACE-TIME MOC (ST-MOC)</a:t>
            </a:r>
            <a:r>
              <a:rPr lang="it-IT" sz="1100" dirty="0">
                <a:solidFill>
                  <a:srgbClr val="0070C0"/>
                </a:solidFill>
              </a:rPr>
              <a:t> </a:t>
            </a:r>
            <a:r>
              <a:rPr lang="it-IT" sz="1100" dirty="0"/>
              <a:t>to </a:t>
            </a:r>
            <a:r>
              <a:rPr lang="it-IT" sz="1100" dirty="0" err="1"/>
              <a:t>encode</a:t>
            </a:r>
            <a:r>
              <a:rPr lang="it-IT" sz="1100" dirty="0"/>
              <a:t> </a:t>
            </a:r>
            <a:r>
              <a:rPr lang="it-IT" sz="1100" dirty="0" err="1"/>
              <a:t>space</a:t>
            </a:r>
            <a:r>
              <a:rPr lang="it-IT" sz="1100" dirty="0"/>
              <a:t> and time </a:t>
            </a:r>
            <a:r>
              <a:rPr lang="it-IT" sz="1100" dirty="0" err="1"/>
              <a:t>simultaneously</a:t>
            </a:r>
            <a:r>
              <a:rPr lang="it-IT" sz="1100" dirty="0"/>
              <a:t>  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73AEFA0D-3A58-0278-897F-9EBD8FC26C9E}"/>
              </a:ext>
            </a:extLst>
          </p:cNvPr>
          <p:cNvSpPr/>
          <p:nvPr/>
        </p:nvSpPr>
        <p:spPr>
          <a:xfrm>
            <a:off x="2043972" y="1852636"/>
            <a:ext cx="1930521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l">
              <a:buFont typeface="Arial"/>
              <a:buChar char="•"/>
            </a:pPr>
            <a:r>
              <a:rPr lang="it-IT" sz="1100" dirty="0" err="1"/>
              <a:t>developed</a:t>
            </a:r>
            <a:r>
              <a:rPr lang="it-IT" sz="1100" dirty="0"/>
              <a:t> </a:t>
            </a:r>
            <a:r>
              <a:rPr lang="it-IT" sz="1100" dirty="0" err="1"/>
              <a:t>within</a:t>
            </a:r>
            <a:r>
              <a:rPr lang="it-IT" sz="1100" dirty="0"/>
              <a:t> the Virtual </a:t>
            </a:r>
            <a:r>
              <a:rPr lang="it-IT" sz="1100" dirty="0" err="1"/>
              <a:t>Observatory</a:t>
            </a:r>
            <a:r>
              <a:rPr lang="it-IT" sz="1100" dirty="0"/>
              <a:t> </a:t>
            </a:r>
            <a:r>
              <a:rPr lang="it-IT" sz="1100" dirty="0" err="1"/>
              <a:t>standards</a:t>
            </a:r>
            <a:r>
              <a:rPr lang="it-IT" sz="1100" dirty="0"/>
              <a:t> </a:t>
            </a:r>
          </a:p>
          <a:p>
            <a:pPr marL="171450" indent="-171450" algn="l">
              <a:buFont typeface="Arial"/>
              <a:buChar char="•"/>
            </a:pPr>
            <a:r>
              <a:rPr lang="it-IT" sz="1100" dirty="0" err="1"/>
              <a:t>applied</a:t>
            </a:r>
            <a:r>
              <a:rPr lang="it-IT" sz="1100" dirty="0"/>
              <a:t> to GW and </a:t>
            </a:r>
          </a:p>
          <a:p>
            <a:pPr algn="l"/>
            <a:r>
              <a:rPr lang="it-IT" sz="1100" dirty="0"/>
              <a:t>    high-energy data</a:t>
            </a:r>
          </a:p>
        </p:txBody>
      </p:sp>
      <p:pic>
        <p:nvPicPr>
          <p:cNvPr id="10" name="Immagine 9" descr="Schermata 2021-11-23 alle 00.02.35.png">
            <a:extLst>
              <a:ext uri="{FF2B5EF4-FFF2-40B4-BE49-F238E27FC236}">
                <a16:creationId xmlns:a16="http://schemas.microsoft.com/office/drawing/2014/main" id="{877F51A1-59BC-6678-CBAA-7B445DAE1D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08" y="1809276"/>
            <a:ext cx="1853764" cy="1132856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10AAC66E-7E2C-C55F-B3CC-B21A3A887AB7}"/>
              </a:ext>
            </a:extLst>
          </p:cNvPr>
          <p:cNvSpPr/>
          <p:nvPr/>
        </p:nvSpPr>
        <p:spPr>
          <a:xfrm>
            <a:off x="3329184" y="146572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it-IT" sz="1800" dirty="0" err="1"/>
              <a:t>Main</a:t>
            </a:r>
            <a:r>
              <a:rPr lang="it-IT" sz="1800" dirty="0"/>
              <a:t> Deliverables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E000E47-1D02-9A04-7B0F-27376784A947}"/>
              </a:ext>
            </a:extLst>
          </p:cNvPr>
          <p:cNvSpPr txBox="1"/>
          <p:nvPr/>
        </p:nvSpPr>
        <p:spPr>
          <a:xfrm>
            <a:off x="1758432" y="455302"/>
            <a:ext cx="5429887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Observational</a:t>
            </a:r>
            <a:r>
              <a:rPr kumimoji="0" lang="it-IT" sz="16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and data </a:t>
            </a: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analysis</a:t>
            </a:r>
            <a:r>
              <a:rPr kumimoji="0" lang="it-IT" sz="16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tools</a:t>
            </a:r>
            <a:endParaRPr kumimoji="0" lang="it-IT" sz="1600" b="1" i="0" u="none" strike="noStrike" cap="none" spc="0" normalizeH="0" baseline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9B25EB06-2F50-2CDF-EE4C-2DD7D0D8C7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47" y="3543799"/>
            <a:ext cx="2655911" cy="1531301"/>
          </a:xfrm>
          <a:prstGeom prst="rect">
            <a:avLst/>
          </a:prstGeom>
        </p:spPr>
      </p:pic>
      <p:sp>
        <p:nvSpPr>
          <p:cNvPr id="17" name="Rettangolo 16">
            <a:extLst>
              <a:ext uri="{FF2B5EF4-FFF2-40B4-BE49-F238E27FC236}">
                <a16:creationId xmlns:a16="http://schemas.microsoft.com/office/drawing/2014/main" id="{0B3BCD45-98CD-17DD-7BB5-4A82D3A518CA}"/>
              </a:ext>
            </a:extLst>
          </p:cNvPr>
          <p:cNvSpPr/>
          <p:nvPr/>
        </p:nvSpPr>
        <p:spPr>
          <a:xfrm>
            <a:off x="3727381" y="879681"/>
            <a:ext cx="14830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>
                <a:solidFill>
                  <a:srgbClr val="00B050"/>
                </a:solidFill>
              </a:rPr>
              <a:t>GW Web-Apps 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80A6F795-C367-EAD5-5692-0C427FC072A5}"/>
              </a:ext>
            </a:extLst>
          </p:cNvPr>
          <p:cNvSpPr/>
          <p:nvPr/>
        </p:nvSpPr>
        <p:spPr>
          <a:xfrm>
            <a:off x="4015204" y="1224972"/>
            <a:ext cx="7697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b="1" dirty="0" err="1">
                <a:solidFill>
                  <a:srgbClr val="00B050"/>
                </a:solidFill>
              </a:rPr>
              <a:t>GWmap</a:t>
            </a:r>
            <a:endParaRPr lang="it-IT" sz="1200" b="1" dirty="0">
              <a:solidFill>
                <a:srgbClr val="00B050"/>
              </a:solidFill>
            </a:endParaRP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A34FE9F2-AFA8-613D-71B6-3DD97074D6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967" y="1253530"/>
            <a:ext cx="2498760" cy="155708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1CF5BBD-5EF5-DA13-7F4D-89FC865EC635}"/>
              </a:ext>
            </a:extLst>
          </p:cNvPr>
          <p:cNvSpPr txBox="1"/>
          <p:nvPr/>
        </p:nvSpPr>
        <p:spPr>
          <a:xfrm>
            <a:off x="7371681" y="1378389"/>
            <a:ext cx="1445039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it-IT" sz="1000" dirty="0"/>
              <a:t>To </a:t>
            </a:r>
            <a:r>
              <a:rPr lang="it-IT" sz="1000" dirty="0" err="1"/>
              <a:t>define</a:t>
            </a:r>
            <a:r>
              <a:rPr lang="it-IT" sz="1000" dirty="0"/>
              <a:t> an follow-up </a:t>
            </a:r>
            <a:r>
              <a:rPr lang="it-IT" sz="1000" dirty="0" err="1"/>
              <a:t>observational</a:t>
            </a:r>
            <a:r>
              <a:rPr lang="it-IT" sz="1000" dirty="0"/>
              <a:t> strategy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000" dirty="0"/>
              <a:t> i) Load a GW </a:t>
            </a:r>
            <a:r>
              <a:rPr lang="it-IT" sz="1000" dirty="0" err="1"/>
              <a:t>sky</a:t>
            </a:r>
            <a:r>
              <a:rPr lang="it-IT" sz="1000" dirty="0"/>
              <a:t> </a:t>
            </a:r>
            <a:r>
              <a:rPr lang="it-IT" sz="1000" dirty="0" err="1"/>
              <a:t>localization</a:t>
            </a:r>
            <a:r>
              <a:rPr lang="it-IT" sz="1000" dirty="0"/>
              <a:t>,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000" dirty="0"/>
              <a:t> ii) </a:t>
            </a:r>
            <a:r>
              <a:rPr lang="it-IT" sz="1000" dirty="0" err="1"/>
              <a:t>Draw</a:t>
            </a:r>
            <a:r>
              <a:rPr lang="it-IT" sz="1000" dirty="0"/>
              <a:t> MOC </a:t>
            </a:r>
            <a:r>
              <a:rPr lang="it-IT" sz="1000" dirty="0" err="1"/>
              <a:t>sky</a:t>
            </a:r>
            <a:r>
              <a:rPr lang="it-IT" sz="1000" dirty="0"/>
              <a:t> </a:t>
            </a:r>
            <a:r>
              <a:rPr lang="it-IT" sz="1000" dirty="0" err="1"/>
              <a:t>regions</a:t>
            </a:r>
            <a:r>
              <a:rPr lang="it-IT" sz="1000" dirty="0"/>
              <a:t>,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000" dirty="0"/>
              <a:t>iii) </a:t>
            </a:r>
            <a:r>
              <a:rPr lang="it-IT" sz="1000" dirty="0" err="1"/>
              <a:t>Sky</a:t>
            </a:r>
            <a:r>
              <a:rPr lang="it-IT" sz="1000" dirty="0"/>
              <a:t> </a:t>
            </a:r>
            <a:r>
              <a:rPr lang="it-IT" sz="1000" dirty="0" err="1"/>
              <a:t>operations</a:t>
            </a:r>
            <a:endParaRPr lang="it-IT" sz="1000" dirty="0"/>
          </a:p>
        </p:txBody>
      </p:sp>
      <p:pic>
        <p:nvPicPr>
          <p:cNvPr id="22" name="Immagine 21">
            <a:extLst>
              <a:ext uri="{FF2B5EF4-FFF2-40B4-BE49-F238E27FC236}">
                <a16:creationId xmlns:a16="http://schemas.microsoft.com/office/drawing/2014/main" id="{CAB2D5C0-DCAF-F366-68E9-37580BFAA4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077" y="3043513"/>
            <a:ext cx="1434592" cy="1869407"/>
          </a:xfrm>
          <a:prstGeom prst="rect">
            <a:avLst/>
          </a:prstGeom>
        </p:spPr>
      </p:pic>
      <p:sp>
        <p:nvSpPr>
          <p:cNvPr id="23" name="Rettangolo 22">
            <a:extLst>
              <a:ext uri="{FF2B5EF4-FFF2-40B4-BE49-F238E27FC236}">
                <a16:creationId xmlns:a16="http://schemas.microsoft.com/office/drawing/2014/main" id="{EE906F53-52BE-E6FF-8D82-F330ED893BD8}"/>
              </a:ext>
            </a:extLst>
          </p:cNvPr>
          <p:cNvSpPr/>
          <p:nvPr/>
        </p:nvSpPr>
        <p:spPr>
          <a:xfrm>
            <a:off x="3625907" y="2776927"/>
            <a:ext cx="9460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b="1" dirty="0" err="1">
                <a:solidFill>
                  <a:srgbClr val="00B050"/>
                </a:solidFill>
              </a:rPr>
              <a:t>GLADEnet</a:t>
            </a:r>
            <a:endParaRPr lang="it-IT" sz="1200" b="1" dirty="0">
              <a:solidFill>
                <a:srgbClr val="00B050"/>
              </a:solidFill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3C00ACE5-873D-EDA4-13A0-2353E9CD322E}"/>
              </a:ext>
            </a:extLst>
          </p:cNvPr>
          <p:cNvSpPr txBox="1"/>
          <p:nvPr/>
        </p:nvSpPr>
        <p:spPr>
          <a:xfrm>
            <a:off x="4468930" y="3189333"/>
            <a:ext cx="1733144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000" dirty="0" err="1"/>
              <a:t>enables</a:t>
            </a:r>
            <a:r>
              <a:rPr lang="it-IT" sz="1000" dirty="0"/>
              <a:t> interactive </a:t>
            </a:r>
            <a:r>
              <a:rPr lang="it-IT" sz="1000" dirty="0" err="1"/>
              <a:t>visualization</a:t>
            </a:r>
            <a:r>
              <a:rPr lang="it-IT" sz="1000" dirty="0"/>
              <a:t> and filtering of </a:t>
            </a:r>
            <a:r>
              <a:rPr lang="it-IT" sz="1000" dirty="0" err="1"/>
              <a:t>galaxies</a:t>
            </a:r>
            <a:r>
              <a:rPr lang="it-IT" sz="1000" dirty="0"/>
              <a:t> </a:t>
            </a:r>
            <a:r>
              <a:rPr lang="it-IT" sz="1000" dirty="0" err="1"/>
              <a:t>confined</a:t>
            </a:r>
            <a:r>
              <a:rPr lang="it-IT" sz="1000" dirty="0"/>
              <a:t> </a:t>
            </a:r>
            <a:r>
              <a:rPr lang="it-IT" sz="1000" dirty="0" err="1"/>
              <a:t>within</a:t>
            </a:r>
            <a:r>
              <a:rPr lang="it-IT" sz="1000" dirty="0"/>
              <a:t> the 3D GW </a:t>
            </a:r>
            <a:r>
              <a:rPr lang="it-IT" sz="1000" dirty="0" err="1"/>
              <a:t>sky</a:t>
            </a:r>
            <a:r>
              <a:rPr lang="it-IT" sz="1000" dirty="0"/>
              <a:t> </a:t>
            </a:r>
            <a:r>
              <a:rPr lang="it-IT" sz="1000" dirty="0" err="1"/>
              <a:t>localizations</a:t>
            </a:r>
            <a:endParaRPr lang="it-IT" sz="1000" dirty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000" dirty="0" err="1"/>
              <a:t>evaluates</a:t>
            </a:r>
            <a:r>
              <a:rPr lang="it-IT" sz="1000" dirty="0"/>
              <a:t> the </a:t>
            </a:r>
            <a:r>
              <a:rPr lang="it-IT" sz="1000" dirty="0" err="1"/>
              <a:t>incompleteness</a:t>
            </a:r>
            <a:r>
              <a:rPr lang="it-IT" sz="1000" dirty="0"/>
              <a:t> of the </a:t>
            </a:r>
            <a:r>
              <a:rPr lang="it-IT" sz="1000" dirty="0" err="1"/>
              <a:t>galaxy</a:t>
            </a:r>
            <a:r>
              <a:rPr lang="it-IT" sz="1000" dirty="0"/>
              <a:t> </a:t>
            </a:r>
            <a:r>
              <a:rPr lang="it-IT" sz="1000" dirty="0" err="1"/>
              <a:t>catalog</a:t>
            </a:r>
            <a:r>
              <a:rPr lang="it-IT" sz="1000" dirty="0"/>
              <a:t> 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BE305C21-16B1-ADC0-72E6-7EA5DA918E44}"/>
              </a:ext>
            </a:extLst>
          </p:cNvPr>
          <p:cNvSpPr txBox="1"/>
          <p:nvPr/>
        </p:nvSpPr>
        <p:spPr>
          <a:xfrm>
            <a:off x="4784967" y="2946022"/>
            <a:ext cx="4572000" cy="4924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CA60FE"/>
                </a:solidFill>
              </a:rPr>
              <a:t>Educational web-app  </a:t>
            </a:r>
          </a:p>
          <a:p>
            <a:r>
              <a:rPr lang="it-IT" sz="1200" b="1" dirty="0" err="1">
                <a:solidFill>
                  <a:srgbClr val="CA60FE"/>
                </a:solidFill>
              </a:rPr>
              <a:t>SoundMap</a:t>
            </a:r>
            <a:r>
              <a:rPr lang="it-IT" sz="1200" b="1" dirty="0">
                <a:solidFill>
                  <a:srgbClr val="CA60FE"/>
                </a:solidFill>
              </a:rPr>
              <a:t> </a:t>
            </a:r>
          </a:p>
        </p:txBody>
      </p:sp>
      <p:pic>
        <p:nvPicPr>
          <p:cNvPr id="28" name="Immagine 27" descr="mmagine che contiene testo, schermata, software, Software multimediale&#10;&#10;Descrizione generata automaticamente">
            <a:extLst>
              <a:ext uri="{FF2B5EF4-FFF2-40B4-BE49-F238E27FC236}">
                <a16:creationId xmlns:a16="http://schemas.microsoft.com/office/drawing/2014/main" id="{E38EF21D-BFE6-F62E-BE97-132B7C91E6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449" y="3438465"/>
            <a:ext cx="2287057" cy="1531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Immagine 28">
            <a:extLst>
              <a:ext uri="{FF2B5EF4-FFF2-40B4-BE49-F238E27FC236}">
                <a16:creationId xmlns:a16="http://schemas.microsoft.com/office/drawing/2014/main" id="{6F3B46E6-2590-461E-5AA9-A4E7EAA940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194" y="337429"/>
            <a:ext cx="1262250" cy="542252"/>
          </a:xfrm>
          <a:prstGeom prst="rect">
            <a:avLst/>
          </a:prstGeom>
        </p:spPr>
      </p:pic>
      <p:sp>
        <p:nvSpPr>
          <p:cNvPr id="30" name="Rettangolo 29">
            <a:extLst>
              <a:ext uri="{FF2B5EF4-FFF2-40B4-BE49-F238E27FC236}">
                <a16:creationId xmlns:a16="http://schemas.microsoft.com/office/drawing/2014/main" id="{4902DDDA-5826-F4E1-D554-A6411795CF3A}"/>
              </a:ext>
            </a:extLst>
          </p:cNvPr>
          <p:cNvSpPr/>
          <p:nvPr/>
        </p:nvSpPr>
        <p:spPr>
          <a:xfrm>
            <a:off x="1799193" y="4791730"/>
            <a:ext cx="5390247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8000"/>
            </a:solidFill>
            <a:prstDash val="solid"/>
          </a:ln>
        </p:spPr>
        <p:txBody>
          <a:bodyPr wrap="none">
            <a:spAutoFit/>
          </a:bodyPr>
          <a:lstStyle/>
          <a:p>
            <a:r>
              <a:rPr lang="it-IT" sz="1400" b="1" dirty="0">
                <a:solidFill>
                  <a:srgbClr val="008000"/>
                </a:solidFill>
              </a:rPr>
              <a:t>SOFTWARE </a:t>
            </a:r>
            <a:r>
              <a:rPr lang="it-IT" sz="1400" b="1" dirty="0" err="1">
                <a:solidFill>
                  <a:srgbClr val="008000"/>
                </a:solidFill>
              </a:rPr>
              <a:t>entirely</a:t>
            </a:r>
            <a:r>
              <a:rPr lang="it-IT" sz="1400" b="1" dirty="0">
                <a:solidFill>
                  <a:srgbClr val="008000"/>
                </a:solidFill>
              </a:rPr>
              <a:t> </a:t>
            </a:r>
            <a:r>
              <a:rPr lang="it-IT" sz="1400" b="1" dirty="0" err="1">
                <a:solidFill>
                  <a:srgbClr val="008000"/>
                </a:solidFill>
              </a:rPr>
              <a:t>developed</a:t>
            </a:r>
            <a:r>
              <a:rPr lang="it-IT" sz="1400" b="1" dirty="0">
                <a:solidFill>
                  <a:srgbClr val="008000"/>
                </a:solidFill>
              </a:rPr>
              <a:t> to </a:t>
            </a:r>
            <a:r>
              <a:rPr lang="it-IT" sz="1400" b="1" dirty="0" err="1">
                <a:solidFill>
                  <a:srgbClr val="008000"/>
                </a:solidFill>
              </a:rPr>
              <a:t>meet</a:t>
            </a:r>
            <a:r>
              <a:rPr lang="it-IT" sz="1400" b="1" dirty="0">
                <a:solidFill>
                  <a:srgbClr val="008000"/>
                </a:solidFill>
              </a:rPr>
              <a:t> the F.A.I.R. </a:t>
            </a:r>
            <a:r>
              <a:rPr lang="it-IT" sz="1400" b="1" dirty="0" err="1">
                <a:solidFill>
                  <a:srgbClr val="008000"/>
                </a:solidFill>
              </a:rPr>
              <a:t>principles</a:t>
            </a:r>
            <a:r>
              <a:rPr lang="it-IT" sz="1400" b="1" dirty="0">
                <a:solidFill>
                  <a:srgbClr val="008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71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3" grpId="0"/>
      <p:bldP spid="25" grpId="0"/>
      <p:bldP spid="27" grpId="0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3339344" y="318525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it-IT" sz="1800" dirty="0" err="1"/>
              <a:t>Main</a:t>
            </a:r>
            <a:r>
              <a:rPr lang="it-IT" sz="1800" dirty="0"/>
              <a:t> Deliverables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1768592" y="672714"/>
            <a:ext cx="5429887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Observational</a:t>
            </a:r>
            <a:r>
              <a:rPr kumimoji="0" lang="it-IT" sz="16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and data </a:t>
            </a: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analysis</a:t>
            </a:r>
            <a:r>
              <a:rPr kumimoji="0" lang="it-IT" sz="16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tools</a:t>
            </a:r>
            <a:endParaRPr kumimoji="0" lang="it-IT" sz="1600" b="1" i="0" u="none" strike="noStrike" cap="none" spc="0" normalizeH="0" baseline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857566" y="1391303"/>
            <a:ext cx="2410995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400" b="1" dirty="0">
                <a:solidFill>
                  <a:srgbClr val="0000FF"/>
                </a:solidFill>
              </a:rPr>
              <a:t>AFISS platform</a:t>
            </a:r>
            <a:r>
              <a:rPr lang="en-GB" sz="1200" b="1" dirty="0">
                <a:solidFill>
                  <a:srgbClr val="008000"/>
                </a:solidFill>
              </a:rPr>
              <a:t>:</a:t>
            </a:r>
            <a:r>
              <a:rPr lang="en-GB" dirty="0">
                <a:solidFill>
                  <a:srgbClr val="008000"/>
                </a:solidFill>
              </a:rPr>
              <a:t> </a:t>
            </a:r>
            <a:r>
              <a:rPr lang="en-GB" sz="1200" dirty="0">
                <a:solidFill>
                  <a:srgbClr val="000000"/>
                </a:solidFill>
              </a:rPr>
              <a:t>platform performing joint analysis of the prompt data detected by AGILE, FERMI, INTEGRAL and SWIFT</a:t>
            </a:r>
          </a:p>
          <a:p>
            <a:endParaRPr lang="it-IT" sz="1200" dirty="0"/>
          </a:p>
        </p:txBody>
      </p:sp>
      <p:pic>
        <p:nvPicPr>
          <p:cNvPr id="13" name="Google Shape;79;p16"/>
          <p:cNvPicPr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598" y="1280966"/>
            <a:ext cx="2698402" cy="165527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D8E80E3E-5A1F-0BE3-E61D-7DAFF9F1F157}"/>
              </a:ext>
            </a:extLst>
          </p:cNvPr>
          <p:cNvSpPr/>
          <p:nvPr/>
        </p:nvSpPr>
        <p:spPr>
          <a:xfrm rot="20280416">
            <a:off x="1431286" y="1657125"/>
            <a:ext cx="2554666" cy="830997"/>
          </a:xfrm>
          <a:prstGeom prst="rect">
            <a:avLst/>
          </a:prstGeom>
          <a:solidFill>
            <a:schemeClr val="accent5">
              <a:lumMod val="40000"/>
              <a:lumOff val="60000"/>
              <a:alpha val="96987"/>
            </a:schemeClr>
          </a:solidFill>
          <a:ln>
            <a:solidFill>
              <a:srgbClr val="C00000"/>
            </a:solidFill>
            <a:prstDash val="solid"/>
          </a:ln>
        </p:spPr>
        <p:txBody>
          <a:bodyPr wrap="square">
            <a:spAutoFit/>
          </a:bodyPr>
          <a:lstStyle/>
          <a:p>
            <a:pPr algn="l"/>
            <a:r>
              <a:rPr lang="it-IT" sz="1200" b="1" dirty="0">
                <a:solidFill>
                  <a:srgbClr val="C00000"/>
                </a:solidFill>
              </a:rPr>
              <a:t>X</a:t>
            </a:r>
            <a:r>
              <a:rPr lang="it-IT" sz="1200" b="1" dirty="0">
                <a:solidFill>
                  <a:srgbClr val="002060"/>
                </a:solidFill>
              </a:rPr>
              <a:t> Negative </a:t>
            </a:r>
            <a:r>
              <a:rPr lang="it-IT" sz="1200" b="1" dirty="0" err="1">
                <a:solidFill>
                  <a:srgbClr val="002060"/>
                </a:solidFill>
              </a:rPr>
              <a:t>aspect</a:t>
            </a:r>
            <a:r>
              <a:rPr lang="it-IT" sz="1200" b="1" dirty="0">
                <a:solidFill>
                  <a:srgbClr val="002060"/>
                </a:solidFill>
              </a:rPr>
              <a:t>: </a:t>
            </a:r>
            <a:r>
              <a:rPr lang="it-IT" sz="1200" dirty="0">
                <a:solidFill>
                  <a:srgbClr val="002060"/>
                </a:solidFill>
              </a:rPr>
              <a:t>AGILE </a:t>
            </a:r>
            <a:r>
              <a:rPr lang="it-IT" sz="1200" dirty="0" err="1">
                <a:solidFill>
                  <a:srgbClr val="002060"/>
                </a:solidFill>
              </a:rPr>
              <a:t>stoped</a:t>
            </a:r>
            <a:r>
              <a:rPr lang="it-IT" sz="1200" dirty="0">
                <a:solidFill>
                  <a:srgbClr val="002060"/>
                </a:solidFill>
              </a:rPr>
              <a:t> </a:t>
            </a:r>
            <a:r>
              <a:rPr lang="it-IT" sz="1200" dirty="0" err="1">
                <a:solidFill>
                  <a:srgbClr val="002060"/>
                </a:solidFill>
              </a:rPr>
              <a:t>observations</a:t>
            </a:r>
            <a:r>
              <a:rPr lang="it-IT" sz="1200" dirty="0">
                <a:solidFill>
                  <a:srgbClr val="002060"/>
                </a:solidFill>
              </a:rPr>
              <a:t> </a:t>
            </a:r>
            <a:r>
              <a:rPr lang="it-IT" sz="1200" dirty="0" err="1">
                <a:solidFill>
                  <a:srgbClr val="002060"/>
                </a:solidFill>
              </a:rPr>
              <a:t>months</a:t>
            </a:r>
            <a:r>
              <a:rPr lang="it-IT" sz="1200" dirty="0">
                <a:solidFill>
                  <a:srgbClr val="002060"/>
                </a:solidFill>
              </a:rPr>
              <a:t> ago and</a:t>
            </a:r>
          </a:p>
          <a:p>
            <a:pPr algn="l"/>
            <a:r>
              <a:rPr lang="it-IT" sz="1200" dirty="0">
                <a:solidFill>
                  <a:srgbClr val="002060"/>
                </a:solidFill>
              </a:rPr>
              <a:t>INTEGRAL </a:t>
            </a:r>
            <a:r>
              <a:rPr lang="it-IT" sz="1200" dirty="0" err="1">
                <a:solidFill>
                  <a:srgbClr val="002060"/>
                </a:solidFill>
              </a:rPr>
              <a:t>will</a:t>
            </a:r>
            <a:r>
              <a:rPr lang="it-IT" sz="1200" dirty="0">
                <a:solidFill>
                  <a:srgbClr val="002060"/>
                </a:solidFill>
              </a:rPr>
              <a:t> stop to </a:t>
            </a:r>
            <a:r>
              <a:rPr lang="it-IT" sz="1200" dirty="0" err="1">
                <a:solidFill>
                  <a:srgbClr val="002060"/>
                </a:solidFill>
              </a:rPr>
              <a:t>deliver</a:t>
            </a:r>
            <a:endParaRPr lang="it-IT" sz="1200" dirty="0">
              <a:solidFill>
                <a:srgbClr val="002060"/>
              </a:solidFill>
            </a:endParaRPr>
          </a:p>
          <a:p>
            <a:pPr algn="l"/>
            <a:r>
              <a:rPr lang="it-IT" sz="1200" dirty="0">
                <a:solidFill>
                  <a:srgbClr val="002060"/>
                </a:solidFill>
              </a:rPr>
              <a:t> </a:t>
            </a:r>
            <a:r>
              <a:rPr lang="it-IT" sz="1200" dirty="0" err="1">
                <a:solidFill>
                  <a:srgbClr val="002060"/>
                </a:solidFill>
              </a:rPr>
              <a:t>scientific</a:t>
            </a:r>
            <a:r>
              <a:rPr lang="it-IT" sz="1200" dirty="0">
                <a:solidFill>
                  <a:srgbClr val="002060"/>
                </a:solidFill>
              </a:rPr>
              <a:t> data from </a:t>
            </a:r>
            <a:r>
              <a:rPr lang="it-IT" sz="1200" dirty="0" err="1">
                <a:solidFill>
                  <a:srgbClr val="002060"/>
                </a:solidFill>
              </a:rPr>
              <a:t>Feb</a:t>
            </a:r>
            <a:r>
              <a:rPr lang="it-IT" sz="1200" dirty="0">
                <a:solidFill>
                  <a:srgbClr val="002060"/>
                </a:solidFill>
              </a:rPr>
              <a:t> 2025</a:t>
            </a:r>
          </a:p>
        </p:txBody>
      </p:sp>
      <p:pic>
        <p:nvPicPr>
          <p:cNvPr id="26" name="Immagine 25" descr="Immagine che contiene testo, Carattere, logo, schermata&#10;&#10;Descrizione generata automaticamente">
            <a:extLst>
              <a:ext uri="{FF2B5EF4-FFF2-40B4-BE49-F238E27FC236}">
                <a16:creationId xmlns:a16="http://schemas.microsoft.com/office/drawing/2014/main" id="{8581CCF3-ACD6-2EE0-5AD8-71FA10B8D9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0" y="2699189"/>
            <a:ext cx="847650" cy="543560"/>
          </a:xfrm>
          <a:prstGeom prst="rect">
            <a:avLst/>
          </a:prstGeom>
        </p:spPr>
      </p:pic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584C34E7-463B-893F-5FF9-EB238E6FA645}"/>
              </a:ext>
            </a:extLst>
          </p:cNvPr>
          <p:cNvSpPr txBox="1"/>
          <p:nvPr/>
        </p:nvSpPr>
        <p:spPr>
          <a:xfrm>
            <a:off x="4691552" y="2399161"/>
            <a:ext cx="4572000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it-IT" sz="1400" b="1" dirty="0" err="1">
                <a:solidFill>
                  <a:srgbClr val="00B050"/>
                </a:solidFill>
              </a:rPr>
              <a:t>Gravitational</a:t>
            </a:r>
            <a:r>
              <a:rPr lang="it-IT" sz="1400" b="1" dirty="0">
                <a:solidFill>
                  <a:srgbClr val="00B050"/>
                </a:solidFill>
              </a:rPr>
              <a:t> </a:t>
            </a:r>
            <a:r>
              <a:rPr lang="it-IT" sz="1400" b="1" dirty="0" err="1">
                <a:solidFill>
                  <a:srgbClr val="00B050"/>
                </a:solidFill>
              </a:rPr>
              <a:t>Wave</a:t>
            </a:r>
            <a:r>
              <a:rPr lang="it-IT" sz="1400" b="1" dirty="0">
                <a:solidFill>
                  <a:srgbClr val="00B050"/>
                </a:solidFill>
              </a:rPr>
              <a:t> </a:t>
            </a:r>
            <a:r>
              <a:rPr lang="it-IT" sz="1400" b="1" dirty="0" err="1">
                <a:solidFill>
                  <a:srgbClr val="00B050"/>
                </a:solidFill>
              </a:rPr>
              <a:t>AfterglowPy</a:t>
            </a:r>
            <a:r>
              <a:rPr lang="it-IT" sz="1400" b="1" dirty="0">
                <a:solidFill>
                  <a:srgbClr val="00B050"/>
                </a:solidFill>
              </a:rPr>
              <a:t> Analysis </a:t>
            </a:r>
          </a:p>
          <a:p>
            <a:r>
              <a:rPr lang="it-IT" sz="1400" b="1" dirty="0">
                <a:solidFill>
                  <a:srgbClr val="00B050"/>
                </a:solidFill>
              </a:rPr>
              <a:t>(GWAPA) </a:t>
            </a:r>
            <a:r>
              <a:rPr lang="it-IT" sz="1400" b="1" dirty="0" err="1">
                <a:solidFill>
                  <a:srgbClr val="00B050"/>
                </a:solidFill>
              </a:rPr>
              <a:t>webtool</a:t>
            </a:r>
            <a:r>
              <a:rPr lang="it-IT" sz="1400" b="1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47727FA6-68C3-5B56-7B46-5D0652AEAAE1}"/>
              </a:ext>
            </a:extLst>
          </p:cNvPr>
          <p:cNvSpPr txBox="1"/>
          <p:nvPr/>
        </p:nvSpPr>
        <p:spPr>
          <a:xfrm>
            <a:off x="6046516" y="2967353"/>
            <a:ext cx="2669655" cy="1892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Helvetica" pitchFamily="2" charset="0"/>
                <a:ea typeface="Times New Roman" panose="02020603050405020304" pitchFamily="18" charset="0"/>
              </a:rPr>
              <a:t>to easily analyze the afterglows of 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</a:rPr>
              <a:t>GW </a:t>
            </a:r>
            <a:r>
              <a:rPr lang="en-US" sz="1200" dirty="0">
                <a:effectLst/>
                <a:latin typeface="Helvetica" pitchFamily="2" charset="0"/>
                <a:ea typeface="Times New Roman" panose="02020603050405020304" pitchFamily="18" charset="0"/>
              </a:rPr>
              <a:t>sources and GRBs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200" dirty="0">
                <a:latin typeface="Helvetica" pitchFamily="2" charset="0"/>
                <a:ea typeface="Times New Roman" panose="02020603050405020304" pitchFamily="18" charset="0"/>
              </a:rPr>
              <a:t>b</a:t>
            </a:r>
            <a:r>
              <a:rPr lang="en-US" sz="1200" dirty="0">
                <a:effectLst/>
                <a:latin typeface="Helvetica" pitchFamily="2" charset="0"/>
                <a:ea typeface="Times New Roman" panose="02020603050405020304" pitchFamily="18" charset="0"/>
              </a:rPr>
              <a:t>ased on </a:t>
            </a:r>
            <a:r>
              <a:rPr lang="en-US" sz="1200" i="1" dirty="0" err="1">
                <a:effectLst/>
                <a:latin typeface="Helvetica" pitchFamily="2" charset="0"/>
                <a:ea typeface="Times New Roman" panose="02020603050405020304" pitchFamily="18" charset="0"/>
              </a:rPr>
              <a:t>Afterglowpy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</a:rPr>
              <a:t>, </a:t>
            </a:r>
            <a:r>
              <a:rPr lang="en-US" sz="1200" dirty="0">
                <a:effectLst/>
                <a:latin typeface="Helvetica" pitchFamily="2" charset="0"/>
                <a:ea typeface="Times New Roman" panose="02020603050405020304" pitchFamily="18" charset="0"/>
              </a:rPr>
              <a:t>a powerful package for numerically deriving afterglow light curves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C00000"/>
                </a:solidFill>
                <a:effectLst/>
                <a:latin typeface="Helvetica" pitchFamily="2" charset="0"/>
                <a:ea typeface="Times New Roman" panose="02020603050405020304" pitchFamily="18" charset="0"/>
              </a:rPr>
              <a:t>available dataset includes the X-ray afterglow of GW170817, which is the only known counterpart of a GW source.</a:t>
            </a:r>
            <a:r>
              <a:rPr lang="it-IT" sz="1200" dirty="0">
                <a:solidFill>
                  <a:srgbClr val="C00000"/>
                </a:solidFill>
                <a:effectLst/>
                <a:latin typeface="Helvetica" pitchFamily="2" charset="0"/>
              </a:rPr>
              <a:t> </a:t>
            </a:r>
            <a:endParaRPr lang="it-IT" sz="1200" dirty="0">
              <a:solidFill>
                <a:srgbClr val="C00000"/>
              </a:solidFill>
              <a:latin typeface="Helvetica" pitchFamily="2" charset="0"/>
            </a:endParaRPr>
          </a:p>
          <a:p>
            <a:endParaRPr lang="it-IT" dirty="0"/>
          </a:p>
        </p:txBody>
      </p:sp>
      <p:pic>
        <p:nvPicPr>
          <p:cNvPr id="37" name="Picture 1" descr="A screen shot of a graph&#10;&#10;Description automatically generated">
            <a:extLst>
              <a:ext uri="{FF2B5EF4-FFF2-40B4-BE49-F238E27FC236}">
                <a16:creationId xmlns:a16="http://schemas.microsoft.com/office/drawing/2014/main" id="{23A4F0EA-234D-CAE8-8415-01B8D055AC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196" y="2818602"/>
            <a:ext cx="3068320" cy="2086549"/>
          </a:xfrm>
          <a:prstGeom prst="rect">
            <a:avLst/>
          </a:prstGeom>
        </p:spPr>
      </p:pic>
      <p:pic>
        <p:nvPicPr>
          <p:cNvPr id="41" name="Immagine 40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B0C0AB8B-80BC-5873-80FF-E5B6FFC6FA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712" y="4678418"/>
            <a:ext cx="1638213" cy="40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39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0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EBCE62A5-2A9E-38BE-C806-056E8BC2DD7F}"/>
              </a:ext>
            </a:extLst>
          </p:cNvPr>
          <p:cNvSpPr/>
          <p:nvPr/>
        </p:nvSpPr>
        <p:spPr>
          <a:xfrm>
            <a:off x="302927" y="1043605"/>
            <a:ext cx="20185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</a:rPr>
              <a:t>KM3NeT alert system</a:t>
            </a:r>
            <a:endParaRPr lang="it-IT" sz="1400" dirty="0">
              <a:solidFill>
                <a:srgbClr val="0000FF"/>
              </a:solidFill>
            </a:endParaRPr>
          </a:p>
        </p:txBody>
      </p:sp>
      <p:pic>
        <p:nvPicPr>
          <p:cNvPr id="6" name="image6.png">
            <a:extLst>
              <a:ext uri="{FF2B5EF4-FFF2-40B4-BE49-F238E27FC236}">
                <a16:creationId xmlns:a16="http://schemas.microsoft.com/office/drawing/2014/main" id="{76E30219-EF8A-A8D1-5DE9-34CDB433DAEA}"/>
              </a:ext>
            </a:extLst>
          </p:cNvPr>
          <p:cNvPicPr/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688515" y="4750303"/>
            <a:ext cx="1569720" cy="246625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7" name="image1.png">
            <a:extLst>
              <a:ext uri="{FF2B5EF4-FFF2-40B4-BE49-F238E27FC236}">
                <a16:creationId xmlns:a16="http://schemas.microsoft.com/office/drawing/2014/main" id="{5F747603-B1C0-023A-1576-36186C319B04}"/>
              </a:ext>
            </a:extLst>
          </p:cNvPr>
          <p:cNvPicPr/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494870" y="4770622"/>
            <a:ext cx="778174" cy="292388"/>
          </a:xfrm>
          <a:prstGeom prst="rect">
            <a:avLst/>
          </a:prstGeom>
          <a:noFill/>
          <a:ln>
            <a:noFill/>
            <a:prstDash/>
          </a:ln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53196F48-6695-7E76-6D50-ED078EF72237}"/>
              </a:ext>
            </a:extLst>
          </p:cNvPr>
          <p:cNvSpPr/>
          <p:nvPr/>
        </p:nvSpPr>
        <p:spPr>
          <a:xfrm>
            <a:off x="3329184" y="146572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it-IT" sz="1800" dirty="0" err="1"/>
              <a:t>Main</a:t>
            </a:r>
            <a:r>
              <a:rPr lang="it-IT" sz="1800" dirty="0"/>
              <a:t> Deliverables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32ECAF4-3C47-CD8A-7977-4C3A2898876D}"/>
              </a:ext>
            </a:extLst>
          </p:cNvPr>
          <p:cNvSpPr txBox="1"/>
          <p:nvPr/>
        </p:nvSpPr>
        <p:spPr>
          <a:xfrm>
            <a:off x="1758432" y="455302"/>
            <a:ext cx="5429887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Observational</a:t>
            </a:r>
            <a:r>
              <a:rPr kumimoji="0" lang="it-IT" sz="16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and data </a:t>
            </a: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analysis</a:t>
            </a:r>
            <a:r>
              <a:rPr kumimoji="0" lang="it-IT" sz="1600" b="1" i="0" u="none" strike="noStrike" cap="none" spc="0" normalizeH="0" baseline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it-IT" sz="1600" b="1" i="0" u="none" strike="noStrike" cap="none" spc="0" normalizeH="0" baseline="0" dirty="0" err="1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tools</a:t>
            </a:r>
            <a:endParaRPr kumimoji="0" lang="it-IT" sz="1600" b="1" i="0" u="none" strike="noStrike" cap="none" spc="0" normalizeH="0" baseline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1" name="image4.png">
            <a:extLst>
              <a:ext uri="{FF2B5EF4-FFF2-40B4-BE49-F238E27FC236}">
                <a16:creationId xmlns:a16="http://schemas.microsoft.com/office/drawing/2014/main" id="{311FC73F-84B7-FBB2-7977-CA3FE005380C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399759" y="1351382"/>
            <a:ext cx="3471201" cy="2275738"/>
          </a:xfrm>
          <a:prstGeom prst="rect">
            <a:avLst/>
          </a:prstGeom>
          <a:ln/>
        </p:spPr>
      </p:pic>
      <p:pic>
        <p:nvPicPr>
          <p:cNvPr id="13" name="Immagine 12" descr="Immagine che contiene logo, Carattere, testo, Elementi grafici&#10;&#10;Descrizione generata automaticamente">
            <a:extLst>
              <a:ext uri="{FF2B5EF4-FFF2-40B4-BE49-F238E27FC236}">
                <a16:creationId xmlns:a16="http://schemas.microsoft.com/office/drawing/2014/main" id="{5BB7B690-7EDB-0EFF-B98D-FD8A936329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7" y="3855368"/>
            <a:ext cx="1185725" cy="489054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242404ED-D6AF-2626-0E01-EC8D49CA12C9}"/>
              </a:ext>
            </a:extLst>
          </p:cNvPr>
          <p:cNvSpPr txBox="1"/>
          <p:nvPr/>
        </p:nvSpPr>
        <p:spPr>
          <a:xfrm>
            <a:off x="3870960" y="1043605"/>
            <a:ext cx="4659737" cy="1384995"/>
          </a:xfrm>
          <a:prstGeom prst="rect">
            <a:avLst/>
          </a:prstGeom>
          <a:solidFill>
            <a:schemeClr val="accent5">
              <a:lumMod val="40000"/>
              <a:lumOff val="60000"/>
              <a:alpha val="30126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Not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publicly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accessible</a:t>
            </a:r>
            <a:endParaRPr lang="it-IT" sz="1200" b="0" i="0" dirty="0">
              <a:solidFill>
                <a:srgbClr val="222222"/>
              </a:solidFill>
              <a:effectLst/>
              <a:latin typeface="Aptos" panose="020B0004020202020204" pitchFamily="34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Development of the KM3NeT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alert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system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is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a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collaboration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effort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and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its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operation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requires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a high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level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of expertise and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specialized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skill.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The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final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use of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this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tool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will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be restricted to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its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members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.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The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alerts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distribution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by KM3NeT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is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under the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final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tests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and the first KM3NET public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alerts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are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expected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in the end of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this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 </a:t>
            </a:r>
            <a:r>
              <a:rPr lang="it-IT" sz="1200" b="0" i="0" dirty="0" err="1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year</a:t>
            </a:r>
            <a:r>
              <a:rPr lang="it-IT" sz="1200" b="0" i="0" dirty="0">
                <a:solidFill>
                  <a:srgbClr val="222222"/>
                </a:solidFill>
                <a:effectLst/>
                <a:latin typeface="Aptos" panose="020B0004020202020204" pitchFamily="34" charset="0"/>
              </a:rPr>
              <a:t>.</a:t>
            </a:r>
            <a:endParaRPr lang="it-IT" sz="1200" dirty="0"/>
          </a:p>
        </p:txBody>
      </p:sp>
      <p:pic>
        <p:nvPicPr>
          <p:cNvPr id="14" name="image11.png">
            <a:extLst>
              <a:ext uri="{FF2B5EF4-FFF2-40B4-BE49-F238E27FC236}">
                <a16:creationId xmlns:a16="http://schemas.microsoft.com/office/drawing/2014/main" id="{39B3BB75-24CC-34EC-75BB-E427D4A7B7D6}"/>
              </a:ext>
            </a:extLst>
          </p:cNvPr>
          <p:cNvPicPr/>
          <p:nvPr/>
        </p:nvPicPr>
        <p:blipFill>
          <a:blip r:embed="rId7">
            <a:lum/>
            <a:alphaModFix/>
          </a:blip>
          <a:srcRect r="54585"/>
          <a:stretch>
            <a:fillRect/>
          </a:stretch>
        </p:blipFill>
        <p:spPr>
          <a:xfrm>
            <a:off x="6381115" y="3279972"/>
            <a:ext cx="2671445" cy="1783038"/>
          </a:xfrm>
          <a:prstGeom prst="rect">
            <a:avLst/>
          </a:prstGeom>
          <a:noFill/>
          <a:ln>
            <a:noFill/>
            <a:prstDash/>
          </a:ln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0A91E07A-B21B-AC78-CFB2-94358FAA28C3}"/>
              </a:ext>
            </a:extLst>
          </p:cNvPr>
          <p:cNvSpPr/>
          <p:nvPr/>
        </p:nvSpPr>
        <p:spPr>
          <a:xfrm>
            <a:off x="4078834" y="2927367"/>
            <a:ext cx="26805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00B050"/>
                </a:solidFill>
              </a:rPr>
              <a:t>Low-latency data distribution</a:t>
            </a:r>
          </a:p>
          <a:p>
            <a:endParaRPr lang="it-IT" sz="1400" dirty="0">
              <a:solidFill>
                <a:srgbClr val="0000FF"/>
              </a:solidFill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DB6A060-CEB0-39C2-7576-CF8FE4B80FCD}"/>
              </a:ext>
            </a:extLst>
          </p:cNvPr>
          <p:cNvSpPr txBox="1"/>
          <p:nvPr/>
        </p:nvSpPr>
        <p:spPr>
          <a:xfrm>
            <a:off x="4078834" y="3154300"/>
            <a:ext cx="2148600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1200" dirty="0" err="1">
                <a:effectLst/>
                <a:latin typeface="+mj-lt"/>
                <a:ea typeface="Calibri" panose="020F0502020204030204" pitchFamily="34" charset="0"/>
              </a:rPr>
              <a:t>optimised</a:t>
            </a:r>
            <a:r>
              <a:rPr lang="en-US" sz="1200" dirty="0">
                <a:effectLst/>
                <a:latin typeface="+mj-lt"/>
                <a:ea typeface="Calibri" panose="020F0502020204030204" pitchFamily="34" charset="0"/>
              </a:rPr>
              <a:t> data transfer across these sites through the efficient use of Kafka</a:t>
            </a:r>
            <a:r>
              <a:rPr lang="it-IT" sz="1200" dirty="0">
                <a:effectLst/>
                <a:latin typeface="+mj-lt"/>
              </a:rPr>
              <a:t> </a:t>
            </a:r>
            <a:endParaRPr lang="it-IT" sz="1200" dirty="0">
              <a:latin typeface="+mj-lt"/>
            </a:endParaRP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9E5E8356-DC80-0A7B-35D9-801BCCC79DFA}"/>
              </a:ext>
            </a:extLst>
          </p:cNvPr>
          <p:cNvSpPr/>
          <p:nvPr/>
        </p:nvSpPr>
        <p:spPr>
          <a:xfrm>
            <a:off x="2256061" y="3800631"/>
            <a:ext cx="422601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B050"/>
                </a:solidFill>
              </a:rPr>
              <a:t>Speeding up low-latency pipelines using FPGA’s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B050"/>
                </a:solidFill>
              </a:rPr>
              <a:t>Prototype alert generation pipeline in Kubernetes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rgbClr val="00B050"/>
                </a:solidFill>
              </a:rPr>
              <a:t>Early warning for binary-neutron-star signals using machine learning</a:t>
            </a:r>
            <a:endParaRPr lang="en-US" sz="1400" b="1" dirty="0">
              <a:solidFill>
                <a:srgbClr val="0000FF"/>
              </a:solidFill>
            </a:endParaRPr>
          </a:p>
          <a:p>
            <a:endParaRPr lang="it-IT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617078" y="516434"/>
            <a:ext cx="5429887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sz="1600" b="1" dirty="0" err="1">
                <a:solidFill>
                  <a:srgbClr val="151515"/>
                </a:solidFill>
              </a:rPr>
              <a:t>Upcoming</a:t>
            </a:r>
            <a:r>
              <a:rPr lang="it-IT" sz="1600" b="1" dirty="0">
                <a:solidFill>
                  <a:srgbClr val="151515"/>
                </a:solidFill>
              </a:rPr>
              <a:t>/future detector </a:t>
            </a:r>
            <a:r>
              <a:rPr lang="it-IT" sz="1600" b="1" dirty="0" err="1">
                <a:solidFill>
                  <a:srgbClr val="151515"/>
                </a:solidFill>
              </a:rPr>
              <a:t>studies</a:t>
            </a:r>
            <a:endParaRPr kumimoji="0" lang="it-IT" sz="1600" b="1" i="0" u="none" strike="noStrike" cap="none" spc="0" normalizeH="0" baseline="0" dirty="0">
              <a:ln>
                <a:noFill/>
              </a:ln>
              <a:solidFill>
                <a:srgbClr val="151515"/>
              </a:solidFill>
              <a:effectLst/>
              <a:uFillTx/>
              <a:sym typeface="Helvetica Neue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7105263" y="3702369"/>
            <a:ext cx="1449296" cy="25648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1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3" name="Immagine 12" descr="Schermata 2023-05-15 alle 00.22.2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284" y="3516362"/>
            <a:ext cx="1648583" cy="1217437"/>
          </a:xfrm>
          <a:prstGeom prst="rect">
            <a:avLst/>
          </a:prstGeom>
        </p:spPr>
      </p:pic>
      <p:sp>
        <p:nvSpPr>
          <p:cNvPr id="25" name="Rettangolo 24"/>
          <p:cNvSpPr/>
          <p:nvPr/>
        </p:nvSpPr>
        <p:spPr>
          <a:xfrm>
            <a:off x="88747" y="3168913"/>
            <a:ext cx="21900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200" b="1" dirty="0">
                <a:solidFill>
                  <a:srgbClr val="0000FF"/>
                </a:solidFill>
              </a:rPr>
              <a:t>MM for different ET design!</a:t>
            </a:r>
            <a:endParaRPr lang="it-IT" dirty="0">
              <a:solidFill>
                <a:srgbClr val="0000FF"/>
              </a:solidFill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1112095" y="4794586"/>
            <a:ext cx="33224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2F2F2F"/>
                </a:solidFill>
              </a:rPr>
              <a:t>Branchesi et al. 2023, JCAP</a:t>
            </a:r>
            <a:r>
              <a:rPr lang="it-IT" sz="1100" b="1" dirty="0">
                <a:solidFill>
                  <a:srgbClr val="2F2F2F"/>
                </a:solidFill>
              </a:rPr>
              <a:t> 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5E65392C-0276-58A6-F21C-E148135DA661}"/>
              </a:ext>
            </a:extLst>
          </p:cNvPr>
          <p:cNvSpPr/>
          <p:nvPr/>
        </p:nvSpPr>
        <p:spPr>
          <a:xfrm>
            <a:off x="3329184" y="146572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/>
            <a:r>
              <a:rPr lang="it-IT" sz="1800" dirty="0" err="1"/>
              <a:t>Main</a:t>
            </a:r>
            <a:r>
              <a:rPr lang="it-IT" sz="1800" dirty="0"/>
              <a:t> Deliverables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F02E5E66-4BFE-E4AB-C5B1-4B4630662097}"/>
              </a:ext>
            </a:extLst>
          </p:cNvPr>
          <p:cNvSpPr/>
          <p:nvPr/>
        </p:nvSpPr>
        <p:spPr>
          <a:xfrm>
            <a:off x="142142" y="1138971"/>
            <a:ext cx="42774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</a:rPr>
              <a:t>Report 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</a:rPr>
              <a:t>on </a:t>
            </a:r>
            <a:r>
              <a:rPr lang="it-IT" sz="1400" dirty="0">
                <a:solidFill>
                  <a:schemeClr val="bg2">
                    <a:lumMod val="10000"/>
                  </a:schemeClr>
                </a:solidFill>
              </a:rPr>
              <a:t>multi-</a:t>
            </a:r>
            <a:r>
              <a:rPr lang="it-IT" sz="1400" dirty="0" err="1">
                <a:solidFill>
                  <a:schemeClr val="bg2">
                    <a:lumMod val="10000"/>
                  </a:schemeClr>
                </a:solidFill>
              </a:rPr>
              <a:t>messenger</a:t>
            </a:r>
            <a:r>
              <a:rPr lang="it-IT" sz="1400" dirty="0">
                <a:solidFill>
                  <a:schemeClr val="bg2">
                    <a:lumMod val="10000"/>
                  </a:schemeClr>
                </a:solidFill>
              </a:rPr>
              <a:t> science </a:t>
            </a:r>
            <a:r>
              <a:rPr lang="it-IT" sz="1400" dirty="0" err="1">
                <a:solidFill>
                  <a:schemeClr val="bg2">
                    <a:lumMod val="10000"/>
                  </a:schemeClr>
                </a:solidFill>
              </a:rPr>
              <a:t>cases</a:t>
            </a:r>
            <a:r>
              <a:rPr lang="it-IT" sz="1400" dirty="0">
                <a:solidFill>
                  <a:schemeClr val="bg2">
                    <a:lumMod val="10000"/>
                  </a:schemeClr>
                </a:solidFill>
              </a:rPr>
              <a:t> and </a:t>
            </a:r>
            <a:r>
              <a:rPr lang="it-IT" sz="1400" dirty="0" err="1">
                <a:solidFill>
                  <a:schemeClr val="bg2">
                    <a:lumMod val="10000"/>
                  </a:schemeClr>
                </a:solidFill>
              </a:rPr>
              <a:t>requirements</a:t>
            </a:r>
            <a:r>
              <a:rPr lang="it-IT" sz="1400" dirty="0">
                <a:solidFill>
                  <a:schemeClr val="bg2">
                    <a:lumMod val="10000"/>
                  </a:schemeClr>
                </a:solidFill>
              </a:rPr>
              <a:t> for the </a:t>
            </a:r>
            <a:r>
              <a:rPr lang="it-IT" sz="1400" dirty="0" err="1">
                <a:solidFill>
                  <a:schemeClr val="bg2">
                    <a:lumMod val="10000"/>
                  </a:schemeClr>
                </a:solidFill>
              </a:rPr>
              <a:t>next</a:t>
            </a:r>
            <a:r>
              <a:rPr lang="it-IT" sz="1400" dirty="0">
                <a:solidFill>
                  <a:schemeClr val="bg2">
                    <a:lumMod val="10000"/>
                  </a:schemeClr>
                </a:solidFill>
              </a:rPr>
              <a:t>-generation GW detectors </a:t>
            </a:r>
          </a:p>
          <a:p>
            <a:r>
              <a:rPr lang="en-US" sz="1400" b="1" dirty="0">
                <a:solidFill>
                  <a:srgbClr val="0000FF"/>
                </a:solidFill>
              </a:rPr>
              <a:t> </a:t>
            </a:r>
            <a:endParaRPr lang="it-IT" sz="1400" dirty="0">
              <a:solidFill>
                <a:srgbClr val="0000FF"/>
              </a:solidFill>
            </a:endParaRPr>
          </a:p>
        </p:txBody>
      </p:sp>
      <p:pic>
        <p:nvPicPr>
          <p:cNvPr id="30" name="Immagine 29" descr="311478154_479236187579721_4870785349535093280_n.jpeg">
            <a:extLst>
              <a:ext uri="{FF2B5EF4-FFF2-40B4-BE49-F238E27FC236}">
                <a16:creationId xmlns:a16="http://schemas.microsoft.com/office/drawing/2014/main" id="{9FDC235B-CE26-CBA5-6A0F-B118092747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7558" y="3045583"/>
            <a:ext cx="1623249" cy="1217437"/>
          </a:xfrm>
          <a:prstGeom prst="rect">
            <a:avLst/>
          </a:prstGeom>
        </p:spPr>
      </p:pic>
      <p:pic>
        <p:nvPicPr>
          <p:cNvPr id="31" name="Immagine 30" descr="Schermata 2023-09-12 alle 19.38.20.png">
            <a:extLst>
              <a:ext uri="{FF2B5EF4-FFF2-40B4-BE49-F238E27FC236}">
                <a16:creationId xmlns:a16="http://schemas.microsoft.com/office/drawing/2014/main" id="{83288B11-2D70-9116-49B4-DF0206AD44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41" y="3417028"/>
            <a:ext cx="1455199" cy="1613322"/>
          </a:xfrm>
          <a:prstGeom prst="rect">
            <a:avLst/>
          </a:prstGeom>
        </p:spPr>
      </p:pic>
      <p:grpSp>
        <p:nvGrpSpPr>
          <p:cNvPr id="32" name="Gruppo">
            <a:extLst>
              <a:ext uri="{FF2B5EF4-FFF2-40B4-BE49-F238E27FC236}">
                <a16:creationId xmlns:a16="http://schemas.microsoft.com/office/drawing/2014/main" id="{967D9B12-DAE9-ABA9-E723-077D5EA3AE46}"/>
              </a:ext>
            </a:extLst>
          </p:cNvPr>
          <p:cNvGrpSpPr/>
          <p:nvPr/>
        </p:nvGrpSpPr>
        <p:grpSpPr>
          <a:xfrm>
            <a:off x="591499" y="2004504"/>
            <a:ext cx="1654466" cy="827598"/>
            <a:chOff x="12700" y="12699"/>
            <a:chExt cx="6557109" cy="2941773"/>
          </a:xfrm>
        </p:grpSpPr>
        <p:pic>
          <p:nvPicPr>
            <p:cNvPr id="33" name="Immagine" descr="Immagine">
              <a:extLst>
                <a:ext uri="{FF2B5EF4-FFF2-40B4-BE49-F238E27FC236}">
                  <a16:creationId xmlns:a16="http://schemas.microsoft.com/office/drawing/2014/main" id="{8249ABA0-086D-88CB-8A10-A0894838A1B5}"/>
                </a:ext>
              </a:extLst>
            </p:cNvPr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00" y="25426"/>
              <a:ext cx="3305927" cy="2928922"/>
            </a:xfrm>
            <a:prstGeom prst="rect">
              <a:avLst/>
            </a:prstGeom>
            <a:effectLst/>
          </p:spPr>
        </p:pic>
        <p:pic>
          <p:nvPicPr>
            <p:cNvPr id="34" name="A10CF9AE-37E3-4D58-9C8C-01145ABBCC57 1.png" descr="A10CF9AE-37E3-4D58-9C8C-01145ABBCC57 1.png">
              <a:extLst>
                <a:ext uri="{FF2B5EF4-FFF2-40B4-BE49-F238E27FC236}">
                  <a16:creationId xmlns:a16="http://schemas.microsoft.com/office/drawing/2014/main" id="{A94E0595-2DA4-D0B7-D8BB-9814E63F106A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 rot="5400000">
              <a:off x="3495058" y="-120278"/>
              <a:ext cx="2941774" cy="3207729"/>
            </a:xfrm>
            <a:prstGeom prst="rect">
              <a:avLst/>
            </a:prstGeom>
            <a:effectLst/>
          </p:spPr>
        </p:pic>
        <p:sp>
          <p:nvSpPr>
            <p:cNvPr id="35" name="Ovale">
              <a:extLst>
                <a:ext uri="{FF2B5EF4-FFF2-40B4-BE49-F238E27FC236}">
                  <a16:creationId xmlns:a16="http://schemas.microsoft.com/office/drawing/2014/main" id="{1565BCC2-DA8F-E2EA-50E1-7F7E37C8C58D}"/>
                </a:ext>
              </a:extLst>
            </p:cNvPr>
            <p:cNvSpPr/>
            <p:nvPr/>
          </p:nvSpPr>
          <p:spPr>
            <a:xfrm>
              <a:off x="2690919" y="912889"/>
              <a:ext cx="1320930" cy="1141396"/>
            </a:xfrm>
            <a:prstGeom prst="ellipse">
              <a:avLst/>
            </a:prstGeom>
            <a:solidFill>
              <a:srgbClr val="000000"/>
            </a:solidFill>
            <a:ln w="381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457200">
                <a:defRPr sz="2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36" name="DBBEDC5F-A965-4C02-8B59-612B7BB12575 1.png" descr="DBBEDC5F-A965-4C02-8B59-612B7BB12575 1.png">
              <a:extLst>
                <a:ext uri="{FF2B5EF4-FFF2-40B4-BE49-F238E27FC236}">
                  <a16:creationId xmlns:a16="http://schemas.microsoft.com/office/drawing/2014/main" id="{D9D0C13F-8A57-B559-06D6-70B8BBB7D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12012" t="8868" r="12012" b="8868"/>
            <a:stretch>
              <a:fillRect/>
            </a:stretch>
          </p:blipFill>
          <p:spPr>
            <a:xfrm>
              <a:off x="2900185" y="1117178"/>
              <a:ext cx="902396" cy="7328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F2EF962D-BBD5-AC66-2B84-D9E3B7057AD4}"/>
              </a:ext>
            </a:extLst>
          </p:cNvPr>
          <p:cNvSpPr txBox="1"/>
          <p:nvPr/>
        </p:nvSpPr>
        <p:spPr>
          <a:xfrm>
            <a:off x="1311631" y="6543369"/>
            <a:ext cx="4285303" cy="2257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80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Bookman Old Style"/>
                <a:ea typeface="+mn-ea"/>
                <a:cs typeface="Bookman Old Style"/>
                <a:sym typeface="Helvetica Light"/>
              </a:rPr>
              <a:t>Credit: Ronchini</a:t>
            </a:r>
          </a:p>
        </p:txBody>
      </p:sp>
      <p:sp>
        <p:nvSpPr>
          <p:cNvPr id="38" name="Rettangolo 37">
            <a:extLst>
              <a:ext uri="{FF2B5EF4-FFF2-40B4-BE49-F238E27FC236}">
                <a16:creationId xmlns:a16="http://schemas.microsoft.com/office/drawing/2014/main" id="{47473A36-0E99-67FB-3DEC-175F81730113}"/>
              </a:ext>
            </a:extLst>
          </p:cNvPr>
          <p:cNvSpPr/>
          <p:nvPr/>
        </p:nvSpPr>
        <p:spPr>
          <a:xfrm>
            <a:off x="3428376" y="1646891"/>
            <a:ext cx="1227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ET/CE/CTA</a:t>
            </a:r>
          </a:p>
          <a:p>
            <a:r>
              <a:rPr lang="en-US" sz="1200" b="1" dirty="0">
                <a:solidFill>
                  <a:srgbClr val="0000FF"/>
                </a:solidFill>
              </a:rPr>
              <a:t>Early warning!</a:t>
            </a:r>
            <a:endParaRPr lang="it-IT" dirty="0">
              <a:solidFill>
                <a:srgbClr val="0000FF"/>
              </a:solidFill>
            </a:endParaRPr>
          </a:p>
        </p:txBody>
      </p:sp>
      <p:pic>
        <p:nvPicPr>
          <p:cNvPr id="39" name="Immagine 38" descr="Schermata 2023-05-15 alle 00.13.47.png">
            <a:extLst>
              <a:ext uri="{FF2B5EF4-FFF2-40B4-BE49-F238E27FC236}">
                <a16:creationId xmlns:a16="http://schemas.microsoft.com/office/drawing/2014/main" id="{80AD054C-BBC7-1C13-6974-63E5BB553D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403" y="2112242"/>
            <a:ext cx="1498000" cy="1012679"/>
          </a:xfrm>
          <a:prstGeom prst="rect">
            <a:avLst/>
          </a:prstGeom>
        </p:spPr>
      </p:pic>
      <p:sp>
        <p:nvSpPr>
          <p:cNvPr id="40" name="Rettangolo 39">
            <a:extLst>
              <a:ext uri="{FF2B5EF4-FFF2-40B4-BE49-F238E27FC236}">
                <a16:creationId xmlns:a16="http://schemas.microsoft.com/office/drawing/2014/main" id="{E631D23E-E685-3DA8-0B6E-FB4E7A78C569}"/>
              </a:ext>
            </a:extLst>
          </p:cNvPr>
          <p:cNvSpPr/>
          <p:nvPr/>
        </p:nvSpPr>
        <p:spPr>
          <a:xfrm>
            <a:off x="2914594" y="3116003"/>
            <a:ext cx="23312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2F2F2F"/>
                </a:solidFill>
              </a:rPr>
              <a:t>Banerjee et al. 2023, A&amp;A</a:t>
            </a:r>
            <a:endParaRPr lang="it-IT" sz="1100" b="1" dirty="0">
              <a:solidFill>
                <a:srgbClr val="2F2F2F"/>
              </a:solidFill>
            </a:endParaRPr>
          </a:p>
        </p:txBody>
      </p:sp>
      <p:sp>
        <p:nvSpPr>
          <p:cNvPr id="43" name="Rettangolo 42">
            <a:extLst>
              <a:ext uri="{FF2B5EF4-FFF2-40B4-BE49-F238E27FC236}">
                <a16:creationId xmlns:a16="http://schemas.microsoft.com/office/drawing/2014/main" id="{21C814F5-1EBC-2B41-F0CE-EF6B79D82BF6}"/>
              </a:ext>
            </a:extLst>
          </p:cNvPr>
          <p:cNvSpPr/>
          <p:nvPr/>
        </p:nvSpPr>
        <p:spPr>
          <a:xfrm>
            <a:off x="136460" y="1688060"/>
            <a:ext cx="2961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00FF"/>
                </a:solidFill>
              </a:rPr>
              <a:t>ET/CE and high-energy satellites</a:t>
            </a:r>
          </a:p>
          <a:p>
            <a:endParaRPr lang="it-IT" dirty="0">
              <a:solidFill>
                <a:srgbClr val="0000FF"/>
              </a:solidFill>
            </a:endParaRPr>
          </a:p>
        </p:txBody>
      </p:sp>
      <p:sp>
        <p:nvSpPr>
          <p:cNvPr id="44" name="Rettangolo 43">
            <a:extLst>
              <a:ext uri="{FF2B5EF4-FFF2-40B4-BE49-F238E27FC236}">
                <a16:creationId xmlns:a16="http://schemas.microsoft.com/office/drawing/2014/main" id="{FD3E573C-A659-0D57-2F78-0D8A21F6AF30}"/>
              </a:ext>
            </a:extLst>
          </p:cNvPr>
          <p:cNvSpPr/>
          <p:nvPr/>
        </p:nvSpPr>
        <p:spPr>
          <a:xfrm>
            <a:off x="219354" y="2818403"/>
            <a:ext cx="23312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err="1">
                <a:solidFill>
                  <a:srgbClr val="2F2F2F"/>
                </a:solidFill>
              </a:rPr>
              <a:t>Ronchini</a:t>
            </a:r>
            <a:r>
              <a:rPr lang="en-US" sz="1100" b="1" dirty="0">
                <a:solidFill>
                  <a:srgbClr val="2F2F2F"/>
                </a:solidFill>
              </a:rPr>
              <a:t> et al. 2022, A&amp;A</a:t>
            </a:r>
            <a:endParaRPr lang="it-IT" sz="1100" b="1" dirty="0">
              <a:solidFill>
                <a:srgbClr val="2F2F2F"/>
              </a:solidFill>
            </a:endParaRPr>
          </a:p>
        </p:txBody>
      </p:sp>
      <p:sp>
        <p:nvSpPr>
          <p:cNvPr id="47" name="Rettangolo 46">
            <a:extLst>
              <a:ext uri="{FF2B5EF4-FFF2-40B4-BE49-F238E27FC236}">
                <a16:creationId xmlns:a16="http://schemas.microsoft.com/office/drawing/2014/main" id="{560D347B-453E-FB1D-C39E-A6664FC0C4E1}"/>
              </a:ext>
            </a:extLst>
          </p:cNvPr>
          <p:cNvSpPr/>
          <p:nvPr/>
        </p:nvSpPr>
        <p:spPr>
          <a:xfrm>
            <a:off x="5007290" y="1716242"/>
            <a:ext cx="42774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00B050"/>
                </a:solidFill>
              </a:rPr>
              <a:t>Catalogs</a:t>
            </a:r>
            <a:r>
              <a:rPr lang="en-US" sz="1400" b="1" dirty="0">
                <a:solidFill>
                  <a:srgbClr val="0000FF"/>
                </a:solidFill>
              </a:rPr>
              <a:t> </a:t>
            </a:r>
            <a:r>
              <a:rPr lang="en-US" sz="1400" dirty="0">
                <a:solidFill>
                  <a:srgbClr val="000000"/>
                </a:solidFill>
              </a:rPr>
              <a:t>of </a:t>
            </a:r>
            <a:r>
              <a:rPr lang="en-US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p</a:t>
            </a:r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arameter estimation </a:t>
            </a:r>
          </a:p>
          <a:p>
            <a:pPr algn="ctr"/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obtained for binary neutron star mergers detected </a:t>
            </a:r>
            <a:endParaRPr lang="it-IT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next-generation gravitational wave detectors</a:t>
            </a:r>
            <a:endParaRPr lang="it-IT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1400" b="1" dirty="0">
                <a:solidFill>
                  <a:srgbClr val="0000FF"/>
                </a:solidFill>
              </a:rPr>
              <a:t> </a:t>
            </a:r>
            <a:endParaRPr lang="it-IT" sz="1400" dirty="0">
              <a:solidFill>
                <a:srgbClr val="0000FF"/>
              </a:solidFill>
            </a:endParaRPr>
          </a:p>
        </p:txBody>
      </p:sp>
      <p:pic>
        <p:nvPicPr>
          <p:cNvPr id="48" name="Immagine 47" descr="Schermata 2023-05-08 alle 00.28.07.png">
            <a:extLst>
              <a:ext uri="{FF2B5EF4-FFF2-40B4-BE49-F238E27FC236}">
                <a16:creationId xmlns:a16="http://schemas.microsoft.com/office/drawing/2014/main" id="{A96861F8-06B1-FD15-08C6-740669E2CF9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461" y="2521384"/>
            <a:ext cx="1146255" cy="1030741"/>
          </a:xfrm>
          <a:prstGeom prst="rect">
            <a:avLst/>
          </a:prstGeom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83A20024-5628-43BA-ED22-A64565E6CCE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33896" y="3661460"/>
            <a:ext cx="2468820" cy="743043"/>
          </a:xfrm>
          <a:prstGeom prst="rect">
            <a:avLst/>
          </a:prstGeom>
        </p:spPr>
      </p:pic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B63AE510-5123-F436-C7B2-2580C07FF719}"/>
              </a:ext>
            </a:extLst>
          </p:cNvPr>
          <p:cNvSpPr txBox="1"/>
          <p:nvPr/>
        </p:nvSpPr>
        <p:spPr>
          <a:xfrm>
            <a:off x="4572000" y="4409633"/>
            <a:ext cx="47548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it-IT" sz="1400" i="1" dirty="0">
                <a:solidFill>
                  <a:srgbClr val="C00000"/>
                </a:solidFill>
              </a:rPr>
              <a:t>See talk of </a:t>
            </a:r>
            <a:r>
              <a:rPr lang="it-IT" sz="1400" i="1" dirty="0" err="1">
                <a:solidFill>
                  <a:srgbClr val="C00000"/>
                </a:solidFill>
              </a:rPr>
              <a:t>Ulyana</a:t>
            </a:r>
            <a:r>
              <a:rPr lang="it-IT" sz="1400" i="1" dirty="0">
                <a:solidFill>
                  <a:srgbClr val="C00000"/>
                </a:solidFill>
              </a:rPr>
              <a:t> </a:t>
            </a:r>
            <a:r>
              <a:rPr lang="it-IT" sz="1400" i="1" dirty="0" err="1">
                <a:solidFill>
                  <a:srgbClr val="C00000"/>
                </a:solidFill>
              </a:rPr>
              <a:t>Dupletsa</a:t>
            </a:r>
            <a:r>
              <a:rPr lang="it-IT" sz="1400" i="1" dirty="0">
                <a:solidFill>
                  <a:srgbClr val="C0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4629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3" grpId="0"/>
      <p:bldP spid="44" grpId="0"/>
      <p:bldP spid="47" grpId="0"/>
      <p:bldP spid="51" grpId="0"/>
    </p:bld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20700</TotalTime>
  <Words>997</Words>
  <Application>Microsoft Macintosh PowerPoint</Application>
  <PresentationFormat>Presentazione su schermo (16:9)</PresentationFormat>
  <Paragraphs>116</Paragraphs>
  <Slides>11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9" baseType="lpstr">
      <vt:lpstr>Aptos</vt:lpstr>
      <vt:lpstr>Arial</vt:lpstr>
      <vt:lpstr>Bookman Old Style</vt:lpstr>
      <vt:lpstr>Helvetica</vt:lpstr>
      <vt:lpstr>Helvetica Neue</vt:lpstr>
      <vt:lpstr>Helvetica Neue Medium</vt:lpstr>
      <vt:lpstr>Times New Roman</vt:lpstr>
      <vt:lpstr>21_BasicWhite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cp:lastModifiedBy>Marica Branchesi</cp:lastModifiedBy>
  <cp:revision>89</cp:revision>
  <cp:lastPrinted>2021-11-19T11:58:50Z</cp:lastPrinted>
  <dcterms:modified xsi:type="dcterms:W3CDTF">2024-11-25T23:02:28Z</dcterms:modified>
</cp:coreProperties>
</file>