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sldIdLst>
    <p:sldId id="256" r:id="rId2"/>
    <p:sldId id="259" r:id="rId3"/>
    <p:sldId id="260" r:id="rId4"/>
    <p:sldId id="261" r:id="rId5"/>
    <p:sldId id="262" r:id="rId6"/>
    <p:sldId id="266" r:id="rId7"/>
    <p:sldId id="264" r:id="rId8"/>
    <p:sldId id="265" r:id="rId9"/>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1pPr>
    <a:lvl2pPr marL="0" marR="0" indent="457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2pPr>
    <a:lvl3pPr marL="0" marR="0" indent="914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3pPr>
    <a:lvl4pPr marL="0" marR="0" indent="1371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4pPr>
    <a:lvl5pPr marL="0" marR="0" indent="18288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5pPr>
    <a:lvl6pPr marL="0" marR="0" indent="22860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6pPr>
    <a:lvl7pPr marL="0" marR="0" indent="2743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7pPr>
    <a:lvl8pPr marL="0" marR="0" indent="3200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8pPr>
    <a:lvl9pPr marL="0" marR="0" indent="3657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a:tcStyle>
        <a:tcBdr/>
        <a:fill>
          <a:solidFill>
            <a:srgbClr val="D4D5D5"/>
          </a:solidFill>
        </a:fill>
      </a:tcStyle>
    </a:band2H>
    <a:firstCol>
      <a:tcTxStyle b="on" i="off">
        <a:fontRef idx="minor">
          <a:srgbClr val="FFFFFF"/>
        </a:fontRef>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6104"/>
  </p:normalViewPr>
  <p:slideViewPr>
    <p:cSldViewPr snapToGrid="0" snapToObjects="1">
      <p:cViewPr varScale="1">
        <p:scale>
          <a:sx n="64" d="100"/>
          <a:sy n="64" d="100"/>
        </p:scale>
        <p:origin x="480" y="176"/>
      </p:cViewPr>
      <p:guideLst/>
    </p:cSldViewPr>
  </p:slideViewPr>
  <p:notesTextViewPr>
    <p:cViewPr>
      <p:scale>
        <a:sx n="20" d="100"/>
        <a:sy n="2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8" name="Shape 148"/>
          <p:cNvSpPr>
            <a:spLocks noGrp="1" noRot="1" noChangeAspect="1"/>
          </p:cNvSpPr>
          <p:nvPr>
            <p:ph type="sldImg"/>
          </p:nvPr>
        </p:nvSpPr>
        <p:spPr>
          <a:xfrm>
            <a:off x="1143000" y="685800"/>
            <a:ext cx="4572000" cy="3429000"/>
          </a:xfrm>
          <a:prstGeom prst="rect">
            <a:avLst/>
          </a:prstGeom>
        </p:spPr>
        <p:txBody>
          <a:bodyPr/>
          <a:lstStyle/>
          <a:p>
            <a:endParaRPr/>
          </a:p>
        </p:txBody>
      </p:sp>
      <p:sp>
        <p:nvSpPr>
          <p:cNvPr id="149" name="Shape 149"/>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olo">
    <p:spTree>
      <p:nvGrpSpPr>
        <p:cNvPr id="1" name=""/>
        <p:cNvGrpSpPr/>
        <p:nvPr/>
      </p:nvGrpSpPr>
      <p:grpSpPr>
        <a:xfrm>
          <a:off x="0" y="0"/>
          <a:ext cx="0" cy="0"/>
          <a:chOff x="0" y="0"/>
          <a:chExt cx="0" cy="0"/>
        </a:xfrm>
      </p:grpSpPr>
      <p:sp>
        <p:nvSpPr>
          <p:cNvPr id="11" name="Autore e data"/>
          <p:cNvSpPr txBox="1">
            <a:spLocks noGrp="1"/>
          </p:cNvSpPr>
          <p:nvPr>
            <p:ph type="body" sz="quarter" idx="21" hasCustomPrompt="1"/>
          </p:nvPr>
        </p:nvSpPr>
        <p:spPr>
          <a:xfrm>
            <a:off x="1201340" y="11859862"/>
            <a:ext cx="21971003" cy="636979"/>
          </a:xfrm>
          <a:prstGeom prst="rect">
            <a:avLst/>
          </a:prstGeom>
        </p:spPr>
        <p:txBody>
          <a:bodyPr lIns="45719" tIns="45719" rIns="45719" bIns="45719"/>
          <a:lstStyle>
            <a:lvl1pPr marL="0" indent="0" defTabSz="825500">
              <a:lnSpc>
                <a:spcPct val="100000"/>
              </a:lnSpc>
              <a:spcBef>
                <a:spcPts val="0"/>
              </a:spcBef>
              <a:buSzTx/>
              <a:buNone/>
              <a:defRPr sz="3600" b="1"/>
            </a:lvl1pPr>
          </a:lstStyle>
          <a:p>
            <a:r>
              <a:t>Autore e data</a:t>
            </a:r>
          </a:p>
        </p:txBody>
      </p:sp>
      <p:sp>
        <p:nvSpPr>
          <p:cNvPr id="12" name="Titolo presentazione"/>
          <p:cNvSpPr txBox="1">
            <a:spLocks noGrp="1"/>
          </p:cNvSpPr>
          <p:nvPr>
            <p:ph type="title" hasCustomPrompt="1"/>
          </p:nvPr>
        </p:nvSpPr>
        <p:spPr>
          <a:xfrm>
            <a:off x="1206496" y="2574991"/>
            <a:ext cx="21971004" cy="4648201"/>
          </a:xfrm>
          <a:prstGeom prst="rect">
            <a:avLst/>
          </a:prstGeom>
        </p:spPr>
        <p:txBody>
          <a:bodyPr anchor="b"/>
          <a:lstStyle>
            <a:lvl1pPr>
              <a:defRPr sz="11600" spc="-232"/>
            </a:lvl1pPr>
          </a:lstStyle>
          <a:p>
            <a:r>
              <a:t>Titolo presentazione</a:t>
            </a:r>
          </a:p>
        </p:txBody>
      </p:sp>
      <p:sp>
        <p:nvSpPr>
          <p:cNvPr id="13" name="Corpo livello uno…"/>
          <p:cNvSpPr txBox="1">
            <a:spLocks noGrp="1"/>
          </p:cNvSpPr>
          <p:nvPr>
            <p:ph type="body" sz="quarter" idx="1" hasCustomPrompt="1"/>
          </p:nvPr>
        </p:nvSpPr>
        <p:spPr>
          <a:xfrm>
            <a:off x="1201342" y="7223190"/>
            <a:ext cx="21971001" cy="1905001"/>
          </a:xfrm>
          <a:prstGeom prst="rect">
            <a:avLst/>
          </a:prstGeom>
        </p:spPr>
        <p:txBody>
          <a:bodyPr/>
          <a:lstStyle>
            <a:lvl1pPr marL="0" indent="0" defTabSz="825500">
              <a:lnSpc>
                <a:spcPct val="100000"/>
              </a:lnSpc>
              <a:spcBef>
                <a:spcPts val="0"/>
              </a:spcBef>
              <a:buSzTx/>
              <a:buNone/>
              <a:defRPr sz="5500" b="1"/>
            </a:lvl1pPr>
            <a:lvl2pPr marL="0" indent="457200" defTabSz="825500">
              <a:lnSpc>
                <a:spcPct val="100000"/>
              </a:lnSpc>
              <a:spcBef>
                <a:spcPts val="0"/>
              </a:spcBef>
              <a:buSzTx/>
              <a:buNone/>
              <a:defRPr sz="5500" b="1"/>
            </a:lvl2pPr>
            <a:lvl3pPr marL="0" indent="914400" defTabSz="825500">
              <a:lnSpc>
                <a:spcPct val="100000"/>
              </a:lnSpc>
              <a:spcBef>
                <a:spcPts val="0"/>
              </a:spcBef>
              <a:buSzTx/>
              <a:buNone/>
              <a:defRPr sz="5500" b="1"/>
            </a:lvl3pPr>
            <a:lvl4pPr marL="0" indent="1371600" defTabSz="825500">
              <a:lnSpc>
                <a:spcPct val="100000"/>
              </a:lnSpc>
              <a:spcBef>
                <a:spcPts val="0"/>
              </a:spcBef>
              <a:buSzTx/>
              <a:buNone/>
              <a:defRPr sz="5500" b="1"/>
            </a:lvl4pPr>
            <a:lvl5pPr marL="0" indent="1828800" defTabSz="825500">
              <a:lnSpc>
                <a:spcPct val="100000"/>
              </a:lnSpc>
              <a:spcBef>
                <a:spcPts val="0"/>
              </a:spcBef>
              <a:buSzTx/>
              <a:buNone/>
              <a:defRPr sz="5500" b="1"/>
            </a:lvl5pPr>
          </a:lstStyle>
          <a:p>
            <a:r>
              <a:t>Sottotitolo presentazione</a:t>
            </a:r>
          </a:p>
          <a:p>
            <a:pPr lvl="1"/>
            <a:endParaRPr/>
          </a:p>
          <a:p>
            <a:pPr lvl="2"/>
            <a:endParaRPr/>
          </a:p>
          <a:p>
            <a:pPr lvl="3"/>
            <a:endParaRPr/>
          </a:p>
          <a:p>
            <a:pPr lvl="4"/>
            <a:endParaRPr/>
          </a:p>
        </p:txBody>
      </p:sp>
      <p:sp>
        <p:nvSpPr>
          <p:cNvPr id="14" name="Numero diapositiva"/>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Informazione importante">
    <p:spTree>
      <p:nvGrpSpPr>
        <p:cNvPr id="1" name=""/>
        <p:cNvGrpSpPr/>
        <p:nvPr/>
      </p:nvGrpSpPr>
      <p:grpSpPr>
        <a:xfrm>
          <a:off x="0" y="0"/>
          <a:ext cx="0" cy="0"/>
          <a:chOff x="0" y="0"/>
          <a:chExt cx="0" cy="0"/>
        </a:xfrm>
      </p:grpSpPr>
      <p:sp>
        <p:nvSpPr>
          <p:cNvPr id="106" name="Corpo livello uno…"/>
          <p:cNvSpPr txBox="1">
            <a:spLocks noGrp="1"/>
          </p:cNvSpPr>
          <p:nvPr>
            <p:ph type="body" idx="1" hasCustomPrompt="1"/>
          </p:nvPr>
        </p:nvSpPr>
        <p:spPr>
          <a:xfrm>
            <a:off x="1206500" y="1075927"/>
            <a:ext cx="21971000" cy="7241584"/>
          </a:xfrm>
          <a:prstGeom prst="rect">
            <a:avLst/>
          </a:prstGeom>
        </p:spPr>
        <p:txBody>
          <a:bodyPr anchor="b"/>
          <a:lstStyle>
            <a:lvl1pPr marL="0" indent="0" algn="ctr">
              <a:lnSpc>
                <a:spcPct val="80000"/>
              </a:lnSpc>
              <a:spcBef>
                <a:spcPts val="0"/>
              </a:spcBef>
              <a:buSzTx/>
              <a:buNone/>
              <a:defRPr sz="25000" b="1" spc="-250"/>
            </a:lvl1pPr>
            <a:lvl2pPr marL="0" indent="457200" algn="ctr">
              <a:lnSpc>
                <a:spcPct val="80000"/>
              </a:lnSpc>
              <a:spcBef>
                <a:spcPts val="0"/>
              </a:spcBef>
              <a:buSzTx/>
              <a:buNone/>
              <a:defRPr sz="25000" b="1" spc="-250"/>
            </a:lvl2pPr>
            <a:lvl3pPr marL="0" indent="914400" algn="ctr">
              <a:lnSpc>
                <a:spcPct val="80000"/>
              </a:lnSpc>
              <a:spcBef>
                <a:spcPts val="0"/>
              </a:spcBef>
              <a:buSzTx/>
              <a:buNone/>
              <a:defRPr sz="25000" b="1" spc="-250"/>
            </a:lvl3pPr>
            <a:lvl4pPr marL="0" indent="1371600" algn="ctr">
              <a:lnSpc>
                <a:spcPct val="80000"/>
              </a:lnSpc>
              <a:spcBef>
                <a:spcPts val="0"/>
              </a:spcBef>
              <a:buSzTx/>
              <a:buNone/>
              <a:defRPr sz="25000" b="1" spc="-250"/>
            </a:lvl4pPr>
            <a:lvl5pPr marL="0" indent="1828800" algn="ctr">
              <a:lnSpc>
                <a:spcPct val="80000"/>
              </a:lnSpc>
              <a:spcBef>
                <a:spcPts val="0"/>
              </a:spcBef>
              <a:buSzTx/>
              <a:buNone/>
              <a:defRPr sz="25000" b="1" spc="-250"/>
            </a:lvl5pPr>
          </a:lstStyle>
          <a:p>
            <a:r>
              <a:t>100%</a:t>
            </a:r>
          </a:p>
          <a:p>
            <a:pPr lvl="1"/>
            <a:endParaRPr/>
          </a:p>
          <a:p>
            <a:pPr lvl="2"/>
            <a:endParaRPr/>
          </a:p>
          <a:p>
            <a:pPr lvl="3"/>
            <a:endParaRPr/>
          </a:p>
          <a:p>
            <a:pPr lvl="4"/>
            <a:endParaRPr/>
          </a:p>
        </p:txBody>
      </p:sp>
      <p:sp>
        <p:nvSpPr>
          <p:cNvPr id="107" name="Dettagli informazione"/>
          <p:cNvSpPr txBox="1">
            <a:spLocks noGrp="1"/>
          </p:cNvSpPr>
          <p:nvPr>
            <p:ph type="body" sz="quarter" idx="21" hasCustomPrompt="1"/>
          </p:nvPr>
        </p:nvSpPr>
        <p:spPr>
          <a:xfrm>
            <a:off x="1206500" y="8262180"/>
            <a:ext cx="21971000" cy="934780"/>
          </a:xfrm>
          <a:prstGeom prst="rect">
            <a:avLst/>
          </a:prstGeom>
        </p:spPr>
        <p:txBody>
          <a:bodyPr lIns="45719" tIns="45719" rIns="45719" bIns="45719"/>
          <a:lstStyle>
            <a:lvl1pPr marL="0" indent="0" algn="ctr" defTabSz="825500">
              <a:lnSpc>
                <a:spcPct val="100000"/>
              </a:lnSpc>
              <a:spcBef>
                <a:spcPts val="0"/>
              </a:spcBef>
              <a:buSzTx/>
              <a:buNone/>
              <a:defRPr sz="5500" b="1"/>
            </a:lvl1pPr>
          </a:lstStyle>
          <a:p>
            <a:r>
              <a:t>Dettagli informazione</a:t>
            </a:r>
          </a:p>
        </p:txBody>
      </p:sp>
      <p:sp>
        <p:nvSpPr>
          <p:cNvPr id="108" name="Numero diapositiva"/>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Citazione">
    <p:spTree>
      <p:nvGrpSpPr>
        <p:cNvPr id="1" name=""/>
        <p:cNvGrpSpPr/>
        <p:nvPr/>
      </p:nvGrpSpPr>
      <p:grpSpPr>
        <a:xfrm>
          <a:off x="0" y="0"/>
          <a:ext cx="0" cy="0"/>
          <a:chOff x="0" y="0"/>
          <a:chExt cx="0" cy="0"/>
        </a:xfrm>
      </p:grpSpPr>
      <p:sp>
        <p:nvSpPr>
          <p:cNvPr id="115" name="Attribuzione"/>
          <p:cNvSpPr txBox="1">
            <a:spLocks noGrp="1"/>
          </p:cNvSpPr>
          <p:nvPr>
            <p:ph type="body" sz="quarter" idx="21" hasCustomPrompt="1"/>
          </p:nvPr>
        </p:nvSpPr>
        <p:spPr>
          <a:xfrm>
            <a:off x="2430025" y="10675453"/>
            <a:ext cx="20200052" cy="636979"/>
          </a:xfrm>
          <a:prstGeom prst="rect">
            <a:avLst/>
          </a:prstGeom>
        </p:spPr>
        <p:txBody>
          <a:bodyPr lIns="45719" tIns="45719" rIns="45719" bIns="45719"/>
          <a:lstStyle>
            <a:lvl1pPr marL="0" indent="0" defTabSz="825500">
              <a:lnSpc>
                <a:spcPct val="100000"/>
              </a:lnSpc>
              <a:spcBef>
                <a:spcPts val="0"/>
              </a:spcBef>
              <a:buSzTx/>
              <a:buNone/>
              <a:defRPr sz="3600" b="1"/>
            </a:lvl1pPr>
          </a:lstStyle>
          <a:p>
            <a:r>
              <a:t>Attribuzione</a:t>
            </a:r>
          </a:p>
        </p:txBody>
      </p:sp>
      <p:sp>
        <p:nvSpPr>
          <p:cNvPr id="116" name="Corpo livello uno…"/>
          <p:cNvSpPr txBox="1">
            <a:spLocks noGrp="1"/>
          </p:cNvSpPr>
          <p:nvPr>
            <p:ph type="body" sz="half" idx="1" hasCustomPrompt="1"/>
          </p:nvPr>
        </p:nvSpPr>
        <p:spPr>
          <a:xfrm>
            <a:off x="1753923" y="4939860"/>
            <a:ext cx="20876154" cy="3836280"/>
          </a:xfrm>
          <a:prstGeom prst="rect">
            <a:avLst/>
          </a:prstGeom>
        </p:spPr>
        <p:txBody>
          <a:bodyPr/>
          <a:lstStyle>
            <a:lvl1pPr marL="638923" indent="-469900">
              <a:spcBef>
                <a:spcPts val="0"/>
              </a:spcBef>
              <a:buSzTx/>
              <a:buNone/>
              <a:defRPr sz="8500" spc="-170">
                <a:latin typeface="Helvetica Neue Medium"/>
                <a:ea typeface="Helvetica Neue Medium"/>
                <a:cs typeface="Helvetica Neue Medium"/>
                <a:sym typeface="Helvetica Neue Medium"/>
              </a:defRPr>
            </a:lvl1pPr>
            <a:lvl2pPr marL="638923" indent="-12700">
              <a:spcBef>
                <a:spcPts val="0"/>
              </a:spcBef>
              <a:buSzTx/>
              <a:buNone/>
              <a:defRPr sz="8500" spc="-170">
                <a:latin typeface="Helvetica Neue Medium"/>
                <a:ea typeface="Helvetica Neue Medium"/>
                <a:cs typeface="Helvetica Neue Medium"/>
                <a:sym typeface="Helvetica Neue Medium"/>
              </a:defRPr>
            </a:lvl2pPr>
            <a:lvl3pPr marL="638923" indent="444500">
              <a:spcBef>
                <a:spcPts val="0"/>
              </a:spcBef>
              <a:buSzTx/>
              <a:buNone/>
              <a:defRPr sz="8500" spc="-170">
                <a:latin typeface="Helvetica Neue Medium"/>
                <a:ea typeface="Helvetica Neue Medium"/>
                <a:cs typeface="Helvetica Neue Medium"/>
                <a:sym typeface="Helvetica Neue Medium"/>
              </a:defRPr>
            </a:lvl3pPr>
            <a:lvl4pPr marL="638923" indent="901700">
              <a:spcBef>
                <a:spcPts val="0"/>
              </a:spcBef>
              <a:buSzTx/>
              <a:buNone/>
              <a:defRPr sz="8500" spc="-170">
                <a:latin typeface="Helvetica Neue Medium"/>
                <a:ea typeface="Helvetica Neue Medium"/>
                <a:cs typeface="Helvetica Neue Medium"/>
                <a:sym typeface="Helvetica Neue Medium"/>
              </a:defRPr>
            </a:lvl4pPr>
            <a:lvl5pPr marL="638923" indent="1358900">
              <a:spcBef>
                <a:spcPts val="0"/>
              </a:spcBef>
              <a:buSzTx/>
              <a:buNone/>
              <a:defRPr sz="8500" spc="-170">
                <a:latin typeface="Helvetica Neue Medium"/>
                <a:ea typeface="Helvetica Neue Medium"/>
                <a:cs typeface="Helvetica Neue Medium"/>
                <a:sym typeface="Helvetica Neue Medium"/>
              </a:defRPr>
            </a:lvl5pPr>
          </a:lstStyle>
          <a:p>
            <a:r>
              <a:t>“Citazione degna di nota”</a:t>
            </a:r>
          </a:p>
          <a:p>
            <a:pPr lvl="1"/>
            <a:endParaRPr/>
          </a:p>
          <a:p>
            <a:pPr lvl="2"/>
            <a:endParaRPr/>
          </a:p>
          <a:p>
            <a:pPr lvl="3"/>
            <a:endParaRPr/>
          </a:p>
          <a:p>
            <a:pPr lvl="4"/>
            <a:endParaRPr/>
          </a:p>
        </p:txBody>
      </p:sp>
      <p:sp>
        <p:nvSpPr>
          <p:cNvPr id="117" name="Numero diapositiva"/>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Foto - 3 per pagina">
    <p:spTree>
      <p:nvGrpSpPr>
        <p:cNvPr id="1" name=""/>
        <p:cNvGrpSpPr/>
        <p:nvPr/>
      </p:nvGrpSpPr>
      <p:grpSpPr>
        <a:xfrm>
          <a:off x="0" y="0"/>
          <a:ext cx="0" cy="0"/>
          <a:chOff x="0" y="0"/>
          <a:chExt cx="0" cy="0"/>
        </a:xfrm>
      </p:grpSpPr>
      <p:sp>
        <p:nvSpPr>
          <p:cNvPr id="124" name="Immagine"/>
          <p:cNvSpPr>
            <a:spLocks noGrp="1"/>
          </p:cNvSpPr>
          <p:nvPr>
            <p:ph type="pic" sz="quarter" idx="21"/>
          </p:nvPr>
        </p:nvSpPr>
        <p:spPr>
          <a:xfrm>
            <a:off x="15760700" y="1016000"/>
            <a:ext cx="7439099" cy="5949678"/>
          </a:xfrm>
          <a:prstGeom prst="rect">
            <a:avLst/>
          </a:prstGeom>
        </p:spPr>
        <p:txBody>
          <a:bodyPr lIns="91439" tIns="45719" rIns="91439" bIns="45719">
            <a:noAutofit/>
          </a:bodyPr>
          <a:lstStyle/>
          <a:p>
            <a:endParaRPr/>
          </a:p>
        </p:txBody>
      </p:sp>
      <p:sp>
        <p:nvSpPr>
          <p:cNvPr id="125" name="Immagine"/>
          <p:cNvSpPr>
            <a:spLocks noGrp="1"/>
          </p:cNvSpPr>
          <p:nvPr>
            <p:ph type="pic" sz="half" idx="22"/>
          </p:nvPr>
        </p:nvSpPr>
        <p:spPr>
          <a:xfrm>
            <a:off x="13500100" y="3978275"/>
            <a:ext cx="10439400" cy="12150181"/>
          </a:xfrm>
          <a:prstGeom prst="rect">
            <a:avLst/>
          </a:prstGeom>
        </p:spPr>
        <p:txBody>
          <a:bodyPr lIns="91439" tIns="45719" rIns="91439" bIns="45719">
            <a:noAutofit/>
          </a:bodyPr>
          <a:lstStyle/>
          <a:p>
            <a:endParaRPr/>
          </a:p>
        </p:txBody>
      </p:sp>
      <p:sp>
        <p:nvSpPr>
          <p:cNvPr id="126" name="Immagine"/>
          <p:cNvSpPr>
            <a:spLocks noGrp="1"/>
          </p:cNvSpPr>
          <p:nvPr>
            <p:ph type="pic" idx="23"/>
          </p:nvPr>
        </p:nvSpPr>
        <p:spPr>
          <a:xfrm>
            <a:off x="-139700" y="495300"/>
            <a:ext cx="16611600" cy="12458700"/>
          </a:xfrm>
          <a:prstGeom prst="rect">
            <a:avLst/>
          </a:prstGeom>
        </p:spPr>
        <p:txBody>
          <a:bodyPr lIns="91439" tIns="45719" rIns="91439" bIns="45719">
            <a:noAutofit/>
          </a:bodyPr>
          <a:lstStyle/>
          <a:p>
            <a:endParaRPr/>
          </a:p>
        </p:txBody>
      </p:sp>
      <p:sp>
        <p:nvSpPr>
          <p:cNvPr id="127" name="Numero diapositiva"/>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Foto">
    <p:spTree>
      <p:nvGrpSpPr>
        <p:cNvPr id="1" name=""/>
        <p:cNvGrpSpPr/>
        <p:nvPr/>
      </p:nvGrpSpPr>
      <p:grpSpPr>
        <a:xfrm>
          <a:off x="0" y="0"/>
          <a:ext cx="0" cy="0"/>
          <a:chOff x="0" y="0"/>
          <a:chExt cx="0" cy="0"/>
        </a:xfrm>
      </p:grpSpPr>
      <p:sp>
        <p:nvSpPr>
          <p:cNvPr id="134" name="Immagine"/>
          <p:cNvSpPr>
            <a:spLocks noGrp="1"/>
          </p:cNvSpPr>
          <p:nvPr>
            <p:ph type="pic" idx="21"/>
          </p:nvPr>
        </p:nvSpPr>
        <p:spPr>
          <a:xfrm>
            <a:off x="-1333500" y="-5524500"/>
            <a:ext cx="27051000" cy="21640800"/>
          </a:xfrm>
          <a:prstGeom prst="rect">
            <a:avLst/>
          </a:prstGeom>
        </p:spPr>
        <p:txBody>
          <a:bodyPr lIns="91439" tIns="45719" rIns="91439" bIns="45719">
            <a:noAutofit/>
          </a:bodyPr>
          <a:lstStyle/>
          <a:p>
            <a:endParaRPr/>
          </a:p>
        </p:txBody>
      </p:sp>
      <p:sp>
        <p:nvSpPr>
          <p:cNvPr id="135" name="Numero diapositiva"/>
          <p:cNvSpPr txBox="1">
            <a:spLocks noGrp="1"/>
          </p:cNvSpPr>
          <p:nvPr>
            <p:ph type="sldNum" sz="quarter" idx="2"/>
          </p:nvPr>
        </p:nvSpPr>
        <p:spPr>
          <a:prstGeom prst="rect">
            <a:avLst/>
          </a:prstGeom>
        </p:spPr>
        <p:txBody>
          <a:bodyPr/>
          <a:lstStyle>
            <a:lvl1pPr>
              <a:defRPr>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Vuota">
    <p:spTree>
      <p:nvGrpSpPr>
        <p:cNvPr id="1" name=""/>
        <p:cNvGrpSpPr/>
        <p:nvPr/>
      </p:nvGrpSpPr>
      <p:grpSpPr>
        <a:xfrm>
          <a:off x="0" y="0"/>
          <a:ext cx="0" cy="0"/>
          <a:chOff x="0" y="0"/>
          <a:chExt cx="0" cy="0"/>
        </a:xfrm>
      </p:grpSpPr>
      <p:sp>
        <p:nvSpPr>
          <p:cNvPr id="142" name="Numero diapositiva"/>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0179D56-4AE1-724A-978C-ADD72E792DF6}"/>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0E43FABD-57D6-A542-89D2-85AFD8AC50A4}"/>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08FB716D-A67F-3247-8037-25C0B3844D16}"/>
              </a:ext>
            </a:extLst>
          </p:cNvPr>
          <p:cNvSpPr>
            <a:spLocks noGrp="1"/>
          </p:cNvSpPr>
          <p:nvPr>
            <p:ph type="dt" sz="half" idx="10"/>
          </p:nvPr>
        </p:nvSpPr>
        <p:spPr/>
        <p:txBody>
          <a:bodyPr/>
          <a:lstStyle/>
          <a:p>
            <a:endParaRPr lang="it-IT" dirty="0"/>
          </a:p>
        </p:txBody>
      </p:sp>
      <p:sp>
        <p:nvSpPr>
          <p:cNvPr id="5" name="Segnaposto piè di pagina 4">
            <a:extLst>
              <a:ext uri="{FF2B5EF4-FFF2-40B4-BE49-F238E27FC236}">
                <a16:creationId xmlns:a16="http://schemas.microsoft.com/office/drawing/2014/main" id="{F1132EB3-519D-0248-8ADE-CA82ED04096E}"/>
              </a:ext>
            </a:extLst>
          </p:cNvPr>
          <p:cNvSpPr>
            <a:spLocks noGrp="1"/>
          </p:cNvSpPr>
          <p:nvPr>
            <p:ph type="ftr" sz="quarter" idx="11"/>
          </p:nvPr>
        </p:nvSpPr>
        <p:spPr/>
        <p:txBody>
          <a:bodyPr/>
          <a:lstStyle/>
          <a:p>
            <a:r>
              <a:rPr lang="it-IT" dirty="0"/>
              <a:t>
</a:t>
            </a:r>
          </a:p>
        </p:txBody>
      </p:sp>
      <p:sp>
        <p:nvSpPr>
          <p:cNvPr id="6" name="Segnaposto numero diapositiva 5">
            <a:extLst>
              <a:ext uri="{FF2B5EF4-FFF2-40B4-BE49-F238E27FC236}">
                <a16:creationId xmlns:a16="http://schemas.microsoft.com/office/drawing/2014/main" id="{9D121318-4F82-AF4F-ACC8-1507FC15171A}"/>
              </a:ext>
            </a:extLst>
          </p:cNvPr>
          <p:cNvSpPr>
            <a:spLocks noGrp="1"/>
          </p:cNvSpPr>
          <p:nvPr>
            <p:ph type="sldNum" sz="quarter" idx="12"/>
          </p:nvPr>
        </p:nvSpPr>
        <p:spPr>
          <a:xfrm>
            <a:off x="12011024" y="13076008"/>
            <a:ext cx="349455" cy="379591"/>
          </a:xfrm>
        </p:spPr>
        <p:txBody>
          <a:bodyPr/>
          <a:lstStyle/>
          <a:p>
            <a:fld id="{C549FC80-83A6-F543-922A-D5376DD2D7E6}" type="slidenum">
              <a:rPr lang="it-IT" smtClean="0"/>
              <a:t>‹#›</a:t>
            </a:fld>
            <a:endParaRPr lang="it-IT"/>
          </a:p>
        </p:txBody>
      </p:sp>
    </p:spTree>
    <p:extLst>
      <p:ext uri="{BB962C8B-B14F-4D97-AF65-F5344CB8AC3E}">
        <p14:creationId xmlns:p14="http://schemas.microsoft.com/office/powerpoint/2010/main" val="5880802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olo e foto 2">
    <p:spTree>
      <p:nvGrpSpPr>
        <p:cNvPr id="1" name=""/>
        <p:cNvGrpSpPr/>
        <p:nvPr/>
      </p:nvGrpSpPr>
      <p:grpSpPr>
        <a:xfrm>
          <a:off x="0" y="0"/>
          <a:ext cx="0" cy="0"/>
          <a:chOff x="0" y="0"/>
          <a:chExt cx="0" cy="0"/>
        </a:xfrm>
      </p:grpSpPr>
      <p:sp>
        <p:nvSpPr>
          <p:cNvPr id="32" name="910457886_1434x1669.jpg"/>
          <p:cNvSpPr>
            <a:spLocks noGrp="1"/>
          </p:cNvSpPr>
          <p:nvPr>
            <p:ph type="pic" idx="21"/>
          </p:nvPr>
        </p:nvSpPr>
        <p:spPr>
          <a:xfrm>
            <a:off x="10972800" y="-203200"/>
            <a:ext cx="12144837" cy="14135100"/>
          </a:xfrm>
          <a:prstGeom prst="rect">
            <a:avLst/>
          </a:prstGeom>
        </p:spPr>
        <p:txBody>
          <a:bodyPr lIns="91439" tIns="45719" rIns="91439" bIns="45719">
            <a:noAutofit/>
          </a:bodyPr>
          <a:lstStyle/>
          <a:p>
            <a:endParaRPr/>
          </a:p>
        </p:txBody>
      </p:sp>
      <p:sp>
        <p:nvSpPr>
          <p:cNvPr id="33" name="Titolo"/>
          <p:cNvSpPr txBox="1">
            <a:spLocks noGrp="1"/>
          </p:cNvSpPr>
          <p:nvPr>
            <p:ph type="title" hasCustomPrompt="1"/>
          </p:nvPr>
        </p:nvSpPr>
        <p:spPr>
          <a:xfrm>
            <a:off x="1206500" y="1270000"/>
            <a:ext cx="9779000" cy="5882273"/>
          </a:xfrm>
          <a:prstGeom prst="rect">
            <a:avLst/>
          </a:prstGeom>
        </p:spPr>
        <p:txBody>
          <a:bodyPr anchor="b"/>
          <a:lstStyle/>
          <a:p>
            <a:r>
              <a:t>Titolo</a:t>
            </a:r>
          </a:p>
        </p:txBody>
      </p:sp>
      <p:sp>
        <p:nvSpPr>
          <p:cNvPr id="34" name="Corpo livello uno…"/>
          <p:cNvSpPr txBox="1">
            <a:spLocks noGrp="1"/>
          </p:cNvSpPr>
          <p:nvPr>
            <p:ph type="body" sz="quarter" idx="1" hasCustomPrompt="1"/>
          </p:nvPr>
        </p:nvSpPr>
        <p:spPr>
          <a:xfrm>
            <a:off x="1206500" y="7060576"/>
            <a:ext cx="9779000" cy="5385424"/>
          </a:xfrm>
          <a:prstGeom prst="rect">
            <a:avLst/>
          </a:prstGeom>
        </p:spPr>
        <p:txBody>
          <a:bodyPr/>
          <a:lstStyle>
            <a:lvl1pPr marL="0" indent="0" defTabSz="825500">
              <a:lnSpc>
                <a:spcPct val="100000"/>
              </a:lnSpc>
              <a:spcBef>
                <a:spcPts val="0"/>
              </a:spcBef>
              <a:buSzTx/>
              <a:buNone/>
              <a:defRPr sz="5500" b="1"/>
            </a:lvl1pPr>
            <a:lvl2pPr marL="0" indent="457200" defTabSz="825500">
              <a:lnSpc>
                <a:spcPct val="100000"/>
              </a:lnSpc>
              <a:spcBef>
                <a:spcPts val="0"/>
              </a:spcBef>
              <a:buSzTx/>
              <a:buNone/>
              <a:defRPr sz="5500" b="1"/>
            </a:lvl2pPr>
            <a:lvl3pPr marL="0" indent="914400" defTabSz="825500">
              <a:lnSpc>
                <a:spcPct val="100000"/>
              </a:lnSpc>
              <a:spcBef>
                <a:spcPts val="0"/>
              </a:spcBef>
              <a:buSzTx/>
              <a:buNone/>
              <a:defRPr sz="5500" b="1"/>
            </a:lvl3pPr>
            <a:lvl4pPr marL="0" indent="1371600" defTabSz="825500">
              <a:lnSpc>
                <a:spcPct val="100000"/>
              </a:lnSpc>
              <a:spcBef>
                <a:spcPts val="0"/>
              </a:spcBef>
              <a:buSzTx/>
              <a:buNone/>
              <a:defRPr sz="5500" b="1"/>
            </a:lvl4pPr>
            <a:lvl5pPr marL="0" indent="1828800" defTabSz="825500">
              <a:lnSpc>
                <a:spcPct val="100000"/>
              </a:lnSpc>
              <a:spcBef>
                <a:spcPts val="0"/>
              </a:spcBef>
              <a:buSzTx/>
              <a:buNone/>
              <a:defRPr sz="5500" b="1"/>
            </a:lvl5pPr>
          </a:lstStyle>
          <a:p>
            <a:r>
              <a:t>Sottotitolo diapositiva</a:t>
            </a:r>
          </a:p>
          <a:p>
            <a:pPr lvl="1"/>
            <a:endParaRPr/>
          </a:p>
          <a:p>
            <a:pPr lvl="2"/>
            <a:endParaRPr/>
          </a:p>
          <a:p>
            <a:pPr lvl="3"/>
            <a:endParaRPr/>
          </a:p>
          <a:p>
            <a:pPr lvl="4"/>
            <a:endParaRPr/>
          </a:p>
        </p:txBody>
      </p:sp>
      <p:sp>
        <p:nvSpPr>
          <p:cNvPr id="35" name="Numero diapositiva"/>
          <p:cNvSpPr txBox="1">
            <a:spLocks noGrp="1"/>
          </p:cNvSpPr>
          <p:nvPr>
            <p:ph type="sldNum" sz="quarter" idx="2"/>
          </p:nvPr>
        </p:nvSpPr>
        <p:spPr>
          <a:xfrm>
            <a:off x="12001499" y="13085233"/>
            <a:ext cx="368505" cy="3746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olo e punti elenco">
    <p:spTree>
      <p:nvGrpSpPr>
        <p:cNvPr id="1" name=""/>
        <p:cNvGrpSpPr/>
        <p:nvPr/>
      </p:nvGrpSpPr>
      <p:grpSpPr>
        <a:xfrm>
          <a:off x="0" y="0"/>
          <a:ext cx="0" cy="0"/>
          <a:chOff x="0" y="0"/>
          <a:chExt cx="0" cy="0"/>
        </a:xfrm>
      </p:grpSpPr>
      <p:sp>
        <p:nvSpPr>
          <p:cNvPr id="42" name="Titolo"/>
          <p:cNvSpPr txBox="1">
            <a:spLocks noGrp="1"/>
          </p:cNvSpPr>
          <p:nvPr>
            <p:ph type="title" hasCustomPrompt="1"/>
          </p:nvPr>
        </p:nvSpPr>
        <p:spPr>
          <a:prstGeom prst="rect">
            <a:avLst/>
          </a:prstGeom>
        </p:spPr>
        <p:txBody>
          <a:bodyPr/>
          <a:lstStyle/>
          <a:p>
            <a:r>
              <a:t>Titolo</a:t>
            </a:r>
          </a:p>
        </p:txBody>
      </p:sp>
      <p:sp>
        <p:nvSpPr>
          <p:cNvPr id="43" name="Sottotitolo diapositiva"/>
          <p:cNvSpPr txBox="1">
            <a:spLocks noGrp="1"/>
          </p:cNvSpPr>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Sottotitolo diapositiva</a:t>
            </a:r>
          </a:p>
        </p:txBody>
      </p:sp>
      <p:sp>
        <p:nvSpPr>
          <p:cNvPr id="44" name="Corpo livello uno…"/>
          <p:cNvSpPr txBox="1">
            <a:spLocks noGrp="1"/>
          </p:cNvSpPr>
          <p:nvPr>
            <p:ph type="body" idx="1" hasCustomPrompt="1"/>
          </p:nvPr>
        </p:nvSpPr>
        <p:spPr>
          <a:prstGeom prst="rect">
            <a:avLst/>
          </a:prstGeom>
        </p:spPr>
        <p:txBody>
          <a:bodyPr/>
          <a:lstStyle/>
          <a:p>
            <a:r>
              <a:t>Testo elenco puntato diapositiva</a:t>
            </a:r>
          </a:p>
          <a:p>
            <a:pPr lvl="1"/>
            <a:endParaRPr/>
          </a:p>
          <a:p>
            <a:pPr lvl="2"/>
            <a:endParaRPr/>
          </a:p>
          <a:p>
            <a:pPr lvl="3"/>
            <a:endParaRPr/>
          </a:p>
          <a:p>
            <a:pPr lvl="4"/>
            <a:endParaRPr/>
          </a:p>
        </p:txBody>
      </p:sp>
      <p:sp>
        <p:nvSpPr>
          <p:cNvPr id="45" name="Numero diapositiva"/>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Punti elenco">
    <p:spTree>
      <p:nvGrpSpPr>
        <p:cNvPr id="1" name=""/>
        <p:cNvGrpSpPr/>
        <p:nvPr/>
      </p:nvGrpSpPr>
      <p:grpSpPr>
        <a:xfrm>
          <a:off x="0" y="0"/>
          <a:ext cx="0" cy="0"/>
          <a:chOff x="0" y="0"/>
          <a:chExt cx="0" cy="0"/>
        </a:xfrm>
      </p:grpSpPr>
      <p:sp>
        <p:nvSpPr>
          <p:cNvPr id="52" name="Corpo livello uno…"/>
          <p:cNvSpPr txBox="1">
            <a:spLocks noGrp="1"/>
          </p:cNvSpPr>
          <p:nvPr>
            <p:ph type="body" idx="1" hasCustomPrompt="1"/>
          </p:nvPr>
        </p:nvSpPr>
        <p:spPr>
          <a:prstGeom prst="rect">
            <a:avLst/>
          </a:prstGeom>
        </p:spPr>
        <p:txBody>
          <a:bodyPr numCol="2" spcCol="1098550"/>
          <a:lstStyle/>
          <a:p>
            <a:r>
              <a:t>Testo elenco puntato diapositiva</a:t>
            </a:r>
          </a:p>
          <a:p>
            <a:pPr lvl="1"/>
            <a:endParaRPr/>
          </a:p>
          <a:p>
            <a:pPr lvl="2"/>
            <a:endParaRPr/>
          </a:p>
          <a:p>
            <a:pPr lvl="3"/>
            <a:endParaRPr/>
          </a:p>
          <a:p>
            <a:pPr lvl="4"/>
            <a:endParaRPr/>
          </a:p>
        </p:txBody>
      </p:sp>
      <p:sp>
        <p:nvSpPr>
          <p:cNvPr id="53" name="Numero diapositiva"/>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olo, punti elenco e foto">
    <p:spTree>
      <p:nvGrpSpPr>
        <p:cNvPr id="1" name=""/>
        <p:cNvGrpSpPr/>
        <p:nvPr/>
      </p:nvGrpSpPr>
      <p:grpSpPr>
        <a:xfrm>
          <a:off x="0" y="0"/>
          <a:ext cx="0" cy="0"/>
          <a:chOff x="0" y="0"/>
          <a:chExt cx="0" cy="0"/>
        </a:xfrm>
      </p:grpSpPr>
      <p:sp>
        <p:nvSpPr>
          <p:cNvPr id="60" name="Sottotitolo diapositiva"/>
          <p:cNvSpPr txBox="1">
            <a:spLocks noGrp="1"/>
          </p:cNvSpPr>
          <p:nvPr>
            <p:ph type="body" sz="quarter" idx="21" hasCustomPrompt="1"/>
          </p:nvPr>
        </p:nvSpPr>
        <p:spPr>
          <a:xfrm>
            <a:off x="1206500" y="2372962"/>
            <a:ext cx="9779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Sottotitolo diapositiva</a:t>
            </a:r>
          </a:p>
        </p:txBody>
      </p:sp>
      <p:sp>
        <p:nvSpPr>
          <p:cNvPr id="61" name="Corpo livello uno…"/>
          <p:cNvSpPr txBox="1">
            <a:spLocks noGrp="1"/>
          </p:cNvSpPr>
          <p:nvPr>
            <p:ph type="body" sz="half" idx="1" hasCustomPrompt="1"/>
          </p:nvPr>
        </p:nvSpPr>
        <p:spPr>
          <a:xfrm>
            <a:off x="1206500" y="4248504"/>
            <a:ext cx="9779000" cy="8256630"/>
          </a:xfrm>
          <a:prstGeom prst="rect">
            <a:avLst/>
          </a:prstGeom>
        </p:spPr>
        <p:txBody>
          <a:bodyPr/>
          <a:lstStyle/>
          <a:p>
            <a:r>
              <a:t>Testo elenco puntato diapositiva</a:t>
            </a:r>
          </a:p>
          <a:p>
            <a:pPr lvl="1"/>
            <a:endParaRPr/>
          </a:p>
          <a:p>
            <a:pPr lvl="2"/>
            <a:endParaRPr/>
          </a:p>
          <a:p>
            <a:pPr lvl="3"/>
            <a:endParaRPr/>
          </a:p>
          <a:p>
            <a:pPr lvl="4"/>
            <a:endParaRPr/>
          </a:p>
        </p:txBody>
      </p:sp>
      <p:sp>
        <p:nvSpPr>
          <p:cNvPr id="62" name="660384004_1290x1720.jpg"/>
          <p:cNvSpPr>
            <a:spLocks noGrp="1"/>
          </p:cNvSpPr>
          <p:nvPr>
            <p:ph type="pic" idx="22"/>
          </p:nvPr>
        </p:nvSpPr>
        <p:spPr>
          <a:xfrm>
            <a:off x="12192000" y="-407266"/>
            <a:ext cx="10916874" cy="14555832"/>
          </a:xfrm>
          <a:prstGeom prst="rect">
            <a:avLst/>
          </a:prstGeom>
        </p:spPr>
        <p:txBody>
          <a:bodyPr lIns="91439" tIns="45719" rIns="91439" bIns="45719">
            <a:noAutofit/>
          </a:bodyPr>
          <a:lstStyle/>
          <a:p>
            <a:endParaRPr/>
          </a:p>
        </p:txBody>
      </p:sp>
      <p:sp>
        <p:nvSpPr>
          <p:cNvPr id="63" name="Titolo"/>
          <p:cNvSpPr txBox="1">
            <a:spLocks noGrp="1"/>
          </p:cNvSpPr>
          <p:nvPr>
            <p:ph type="title" hasCustomPrompt="1"/>
          </p:nvPr>
        </p:nvSpPr>
        <p:spPr>
          <a:xfrm>
            <a:off x="1206500" y="1079500"/>
            <a:ext cx="9779000" cy="1435100"/>
          </a:xfrm>
          <a:prstGeom prst="rect">
            <a:avLst/>
          </a:prstGeom>
        </p:spPr>
        <p:txBody>
          <a:bodyPr/>
          <a:lstStyle/>
          <a:p>
            <a:r>
              <a:t>Titolo</a:t>
            </a:r>
          </a:p>
        </p:txBody>
      </p:sp>
      <p:sp>
        <p:nvSpPr>
          <p:cNvPr id="64" name="Numero diapositiva"/>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Sezione">
    <p:spTree>
      <p:nvGrpSpPr>
        <p:cNvPr id="1" name=""/>
        <p:cNvGrpSpPr/>
        <p:nvPr/>
      </p:nvGrpSpPr>
      <p:grpSpPr>
        <a:xfrm>
          <a:off x="0" y="0"/>
          <a:ext cx="0" cy="0"/>
          <a:chOff x="0" y="0"/>
          <a:chExt cx="0" cy="0"/>
        </a:xfrm>
      </p:grpSpPr>
      <p:sp>
        <p:nvSpPr>
          <p:cNvPr id="71" name="Titolo sezione"/>
          <p:cNvSpPr txBox="1">
            <a:spLocks noGrp="1"/>
          </p:cNvSpPr>
          <p:nvPr>
            <p:ph type="title" hasCustomPrompt="1"/>
          </p:nvPr>
        </p:nvSpPr>
        <p:spPr>
          <a:xfrm>
            <a:off x="1206496" y="4533900"/>
            <a:ext cx="21971004" cy="4648200"/>
          </a:xfrm>
          <a:prstGeom prst="rect">
            <a:avLst/>
          </a:prstGeom>
        </p:spPr>
        <p:txBody>
          <a:bodyPr anchor="ctr"/>
          <a:lstStyle>
            <a:lvl1pPr>
              <a:defRPr sz="11600" b="0" spc="-232">
                <a:latin typeface="Helvetica Neue Medium"/>
                <a:ea typeface="Helvetica Neue Medium"/>
                <a:cs typeface="Helvetica Neue Medium"/>
                <a:sym typeface="Helvetica Neue Medium"/>
              </a:defRPr>
            </a:lvl1pPr>
          </a:lstStyle>
          <a:p>
            <a:r>
              <a:t>Titolo sezione</a:t>
            </a:r>
          </a:p>
        </p:txBody>
      </p:sp>
      <p:sp>
        <p:nvSpPr>
          <p:cNvPr id="72" name="Numero diapositiva"/>
          <p:cNvSpPr txBox="1">
            <a:spLocks noGrp="1"/>
          </p:cNvSpPr>
          <p:nvPr>
            <p:ph type="sldNum" sz="quarter" idx="2"/>
          </p:nvPr>
        </p:nvSpPr>
        <p:spPr>
          <a:xfrm>
            <a:off x="12001499" y="13085233"/>
            <a:ext cx="368505" cy="3746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Solo titolo">
    <p:spTree>
      <p:nvGrpSpPr>
        <p:cNvPr id="1" name=""/>
        <p:cNvGrpSpPr/>
        <p:nvPr/>
      </p:nvGrpSpPr>
      <p:grpSpPr>
        <a:xfrm>
          <a:off x="0" y="0"/>
          <a:ext cx="0" cy="0"/>
          <a:chOff x="0" y="0"/>
          <a:chExt cx="0" cy="0"/>
        </a:xfrm>
      </p:grpSpPr>
      <p:sp>
        <p:nvSpPr>
          <p:cNvPr id="79" name="Titolo"/>
          <p:cNvSpPr txBox="1">
            <a:spLocks noGrp="1"/>
          </p:cNvSpPr>
          <p:nvPr>
            <p:ph type="title" hasCustomPrompt="1"/>
          </p:nvPr>
        </p:nvSpPr>
        <p:spPr>
          <a:xfrm>
            <a:off x="1206500" y="1079500"/>
            <a:ext cx="21971000" cy="1434949"/>
          </a:xfrm>
          <a:prstGeom prst="rect">
            <a:avLst/>
          </a:prstGeom>
        </p:spPr>
        <p:txBody>
          <a:bodyPr/>
          <a:lstStyle/>
          <a:p>
            <a:r>
              <a:t>Titolo</a:t>
            </a:r>
          </a:p>
        </p:txBody>
      </p:sp>
      <p:sp>
        <p:nvSpPr>
          <p:cNvPr id="80" name="Sottotitolo diapositiva"/>
          <p:cNvSpPr txBox="1">
            <a:spLocks noGrp="1"/>
          </p:cNvSpPr>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Sottotitolo diapositiva</a:t>
            </a:r>
          </a:p>
        </p:txBody>
      </p:sp>
      <p:sp>
        <p:nvSpPr>
          <p:cNvPr id="81" name="Numero diapositiva"/>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rogramma">
    <p:spTree>
      <p:nvGrpSpPr>
        <p:cNvPr id="1" name=""/>
        <p:cNvGrpSpPr/>
        <p:nvPr/>
      </p:nvGrpSpPr>
      <p:grpSpPr>
        <a:xfrm>
          <a:off x="0" y="0"/>
          <a:ext cx="0" cy="0"/>
          <a:chOff x="0" y="0"/>
          <a:chExt cx="0" cy="0"/>
        </a:xfrm>
      </p:grpSpPr>
      <p:sp>
        <p:nvSpPr>
          <p:cNvPr id="88" name="Titolo programma"/>
          <p:cNvSpPr txBox="1">
            <a:spLocks noGrp="1"/>
          </p:cNvSpPr>
          <p:nvPr>
            <p:ph type="title" hasCustomPrompt="1"/>
          </p:nvPr>
        </p:nvSpPr>
        <p:spPr>
          <a:xfrm>
            <a:off x="1206500" y="1079500"/>
            <a:ext cx="21971000" cy="1435100"/>
          </a:xfrm>
          <a:prstGeom prst="rect">
            <a:avLst/>
          </a:prstGeom>
        </p:spPr>
        <p:txBody>
          <a:bodyPr/>
          <a:lstStyle/>
          <a:p>
            <a:r>
              <a:t>Titolo programma</a:t>
            </a:r>
          </a:p>
        </p:txBody>
      </p:sp>
      <p:sp>
        <p:nvSpPr>
          <p:cNvPr id="89" name="Sottotitolo programma"/>
          <p:cNvSpPr txBox="1">
            <a:spLocks noGrp="1"/>
          </p:cNvSpPr>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Sottotitolo programma</a:t>
            </a:r>
          </a:p>
        </p:txBody>
      </p:sp>
      <p:sp>
        <p:nvSpPr>
          <p:cNvPr id="90" name="Corpo livello uno…"/>
          <p:cNvSpPr txBox="1">
            <a:spLocks noGrp="1"/>
          </p:cNvSpPr>
          <p:nvPr>
            <p:ph type="body" idx="1" hasCustomPrompt="1"/>
          </p:nvPr>
        </p:nvSpPr>
        <p:spPr>
          <a:prstGeom prst="rect">
            <a:avLst/>
          </a:prstGeom>
        </p:spPr>
        <p:txBody>
          <a:bodyPr/>
          <a:lstStyle>
            <a:lvl1pPr marL="0" indent="0" defTabSz="825500">
              <a:lnSpc>
                <a:spcPct val="100000"/>
              </a:lnSpc>
              <a:spcBef>
                <a:spcPts val="1800"/>
              </a:spcBef>
              <a:buSzTx/>
              <a:buNone/>
              <a:defRPr sz="5500" spc="-55"/>
            </a:lvl1pPr>
            <a:lvl2pPr marL="0" indent="457200" defTabSz="825500">
              <a:lnSpc>
                <a:spcPct val="100000"/>
              </a:lnSpc>
              <a:spcBef>
                <a:spcPts val="1800"/>
              </a:spcBef>
              <a:buSzTx/>
              <a:buNone/>
              <a:defRPr sz="5500" spc="-55"/>
            </a:lvl2pPr>
            <a:lvl3pPr marL="0" indent="914400" defTabSz="825500">
              <a:lnSpc>
                <a:spcPct val="100000"/>
              </a:lnSpc>
              <a:spcBef>
                <a:spcPts val="1800"/>
              </a:spcBef>
              <a:buSzTx/>
              <a:buNone/>
              <a:defRPr sz="5500" spc="-55"/>
            </a:lvl3pPr>
            <a:lvl4pPr marL="0" indent="1371600" defTabSz="825500">
              <a:lnSpc>
                <a:spcPct val="100000"/>
              </a:lnSpc>
              <a:spcBef>
                <a:spcPts val="1800"/>
              </a:spcBef>
              <a:buSzTx/>
              <a:buNone/>
              <a:defRPr sz="5500" spc="-55"/>
            </a:lvl4pPr>
            <a:lvl5pPr marL="0" indent="1828800" defTabSz="825500">
              <a:lnSpc>
                <a:spcPct val="100000"/>
              </a:lnSpc>
              <a:spcBef>
                <a:spcPts val="1800"/>
              </a:spcBef>
              <a:buSzTx/>
              <a:buNone/>
              <a:defRPr sz="5500" spc="-55"/>
            </a:lvl5pPr>
          </a:lstStyle>
          <a:p>
            <a:r>
              <a:t>Argomenti del programma</a:t>
            </a:r>
          </a:p>
          <a:p>
            <a:pPr lvl="1"/>
            <a:endParaRPr/>
          </a:p>
          <a:p>
            <a:pPr lvl="2"/>
            <a:endParaRPr/>
          </a:p>
          <a:p>
            <a:pPr lvl="3"/>
            <a:endParaRPr/>
          </a:p>
          <a:p>
            <a:pPr lvl="4"/>
            <a:endParaRPr/>
          </a:p>
        </p:txBody>
      </p:sp>
      <p:sp>
        <p:nvSpPr>
          <p:cNvPr id="91" name="Numero diapositiva"/>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Dichiarazione">
    <p:spTree>
      <p:nvGrpSpPr>
        <p:cNvPr id="1" name=""/>
        <p:cNvGrpSpPr/>
        <p:nvPr/>
      </p:nvGrpSpPr>
      <p:grpSpPr>
        <a:xfrm>
          <a:off x="0" y="0"/>
          <a:ext cx="0" cy="0"/>
          <a:chOff x="0" y="0"/>
          <a:chExt cx="0" cy="0"/>
        </a:xfrm>
      </p:grpSpPr>
      <p:sp>
        <p:nvSpPr>
          <p:cNvPr id="98" name="Corpo livello uno…"/>
          <p:cNvSpPr txBox="1">
            <a:spLocks noGrp="1"/>
          </p:cNvSpPr>
          <p:nvPr>
            <p:ph type="body" sz="half" idx="1" hasCustomPrompt="1"/>
          </p:nvPr>
        </p:nvSpPr>
        <p:spPr>
          <a:xfrm>
            <a:off x="1206500" y="4920843"/>
            <a:ext cx="21971000" cy="3874314"/>
          </a:xfrm>
          <a:prstGeom prst="rect">
            <a:avLst/>
          </a:prstGeom>
        </p:spPr>
        <p:txBody>
          <a:bodyPr anchor="ctr"/>
          <a:lstStyle>
            <a:lvl1pPr marL="0" indent="0" algn="ctr">
              <a:lnSpc>
                <a:spcPct val="80000"/>
              </a:lnSpc>
              <a:spcBef>
                <a:spcPts val="0"/>
              </a:spcBef>
              <a:buSzTx/>
              <a:buNone/>
              <a:defRPr sz="11600" spc="-232">
                <a:latin typeface="Helvetica Neue Medium"/>
                <a:ea typeface="Helvetica Neue Medium"/>
                <a:cs typeface="Helvetica Neue Medium"/>
                <a:sym typeface="Helvetica Neue Medium"/>
              </a:defRPr>
            </a:lvl1pPr>
            <a:lvl2pPr marL="0" indent="457200" algn="ctr">
              <a:lnSpc>
                <a:spcPct val="80000"/>
              </a:lnSpc>
              <a:spcBef>
                <a:spcPts val="0"/>
              </a:spcBef>
              <a:buSzTx/>
              <a:buNone/>
              <a:defRPr sz="11600" spc="-232">
                <a:latin typeface="Helvetica Neue Medium"/>
                <a:ea typeface="Helvetica Neue Medium"/>
                <a:cs typeface="Helvetica Neue Medium"/>
                <a:sym typeface="Helvetica Neue Medium"/>
              </a:defRPr>
            </a:lvl2pPr>
            <a:lvl3pPr marL="0" indent="914400" algn="ctr">
              <a:lnSpc>
                <a:spcPct val="80000"/>
              </a:lnSpc>
              <a:spcBef>
                <a:spcPts val="0"/>
              </a:spcBef>
              <a:buSzTx/>
              <a:buNone/>
              <a:defRPr sz="11600" spc="-232">
                <a:latin typeface="Helvetica Neue Medium"/>
                <a:ea typeface="Helvetica Neue Medium"/>
                <a:cs typeface="Helvetica Neue Medium"/>
                <a:sym typeface="Helvetica Neue Medium"/>
              </a:defRPr>
            </a:lvl3pPr>
            <a:lvl4pPr marL="0" indent="1371600" algn="ctr">
              <a:lnSpc>
                <a:spcPct val="80000"/>
              </a:lnSpc>
              <a:spcBef>
                <a:spcPts val="0"/>
              </a:spcBef>
              <a:buSzTx/>
              <a:buNone/>
              <a:defRPr sz="11600" spc="-232">
                <a:latin typeface="Helvetica Neue Medium"/>
                <a:ea typeface="Helvetica Neue Medium"/>
                <a:cs typeface="Helvetica Neue Medium"/>
                <a:sym typeface="Helvetica Neue Medium"/>
              </a:defRPr>
            </a:lvl4pPr>
            <a:lvl5pPr marL="0" indent="1828800" algn="ctr">
              <a:lnSpc>
                <a:spcPct val="80000"/>
              </a:lnSpc>
              <a:spcBef>
                <a:spcPts val="0"/>
              </a:spcBef>
              <a:buSzTx/>
              <a:buNone/>
              <a:defRPr sz="11600" spc="-232">
                <a:latin typeface="Helvetica Neue Medium"/>
                <a:ea typeface="Helvetica Neue Medium"/>
                <a:cs typeface="Helvetica Neue Medium"/>
                <a:sym typeface="Helvetica Neue Medium"/>
              </a:defRPr>
            </a:lvl5pPr>
          </a:lstStyle>
          <a:p>
            <a:r>
              <a:t>Dichiarazione</a:t>
            </a:r>
          </a:p>
          <a:p>
            <a:pPr lvl="1"/>
            <a:endParaRPr/>
          </a:p>
          <a:p>
            <a:pPr lvl="2"/>
            <a:endParaRPr/>
          </a:p>
          <a:p>
            <a:pPr lvl="3"/>
            <a:endParaRPr/>
          </a:p>
          <a:p>
            <a:pPr lvl="4"/>
            <a:endParaRPr/>
          </a:p>
        </p:txBody>
      </p:sp>
      <p:sp>
        <p:nvSpPr>
          <p:cNvPr id="99" name="Numero diapositiva"/>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7"/>
          <a:srcRect/>
          <a:stretch>
            <a:fillRect/>
          </a:stretch>
        </a:blipFill>
        <a:effectLst/>
      </p:bgPr>
    </p:bg>
    <p:spTree>
      <p:nvGrpSpPr>
        <p:cNvPr id="1" name=""/>
        <p:cNvGrpSpPr/>
        <p:nvPr/>
      </p:nvGrpSpPr>
      <p:grpSpPr>
        <a:xfrm>
          <a:off x="0" y="0"/>
          <a:ext cx="0" cy="0"/>
          <a:chOff x="0" y="0"/>
          <a:chExt cx="0" cy="0"/>
        </a:xfrm>
      </p:grpSpPr>
      <p:sp>
        <p:nvSpPr>
          <p:cNvPr id="2" name="Titolo"/>
          <p:cNvSpPr txBox="1">
            <a:spLocks noGrp="1"/>
          </p:cNvSpPr>
          <p:nvPr>
            <p:ph type="title" hasCustomPrompt="1"/>
          </p:nvPr>
        </p:nvSpPr>
        <p:spPr>
          <a:xfrm>
            <a:off x="1206500" y="1079500"/>
            <a:ext cx="21971000" cy="143316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Titolo</a:t>
            </a:r>
          </a:p>
        </p:txBody>
      </p:sp>
      <p:sp>
        <p:nvSpPr>
          <p:cNvPr id="3" name="Corpo livello uno…"/>
          <p:cNvSpPr txBox="1">
            <a:spLocks noGrp="1"/>
          </p:cNvSpPr>
          <p:nvPr>
            <p:ph type="body" idx="1" hasCustomPrompt="1"/>
          </p:nvPr>
        </p:nvSpPr>
        <p:spPr>
          <a:xfrm>
            <a:off x="1206500" y="4248504"/>
            <a:ext cx="21971000" cy="82560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Testo elenco puntato diapositiva</a:t>
            </a:r>
          </a:p>
          <a:p>
            <a:pPr lvl="1"/>
            <a:endParaRPr/>
          </a:p>
          <a:p>
            <a:pPr lvl="2"/>
            <a:endParaRPr/>
          </a:p>
          <a:p>
            <a:pPr lvl="3"/>
            <a:endParaRPr/>
          </a:p>
          <a:p>
            <a:pPr lvl="4"/>
            <a:endParaRPr/>
          </a:p>
        </p:txBody>
      </p:sp>
      <p:sp>
        <p:nvSpPr>
          <p:cNvPr id="4" name="Numero diapositiva"/>
          <p:cNvSpPr txBox="1">
            <a:spLocks noGrp="1"/>
          </p:cNvSpPr>
          <p:nvPr>
            <p:ph type="sldNum" sz="quarter" idx="2"/>
          </p:nvPr>
        </p:nvSpPr>
        <p:spPr>
          <a:xfrm>
            <a:off x="12001499" y="13080999"/>
            <a:ext cx="368505" cy="374600"/>
          </a:xfrm>
          <a:prstGeom prst="rect">
            <a:avLst/>
          </a:prstGeom>
          <a:ln w="12700">
            <a:miter lim="400000"/>
          </a:ln>
        </p:spPr>
        <p:txBody>
          <a:bodyPr wrap="none" lIns="50800" tIns="50800" rIns="50800" bIns="50800" anchor="b">
            <a:spAutoFit/>
          </a:bodyPr>
          <a:lstStyle>
            <a:lvl1pPr defTabSz="584200">
              <a:defRPr sz="1800">
                <a:solidFill>
                  <a:srgbClr val="000000"/>
                </a:solidFill>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 id="2147483665" r:id="rId15"/>
  </p:sldLayoutIdLst>
  <p:transition spd="med"/>
  <p:txStyles>
    <p:titleStyle>
      <a:lvl1pPr marL="0" marR="0" indent="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9pPr>
    </p:titleStyle>
    <p:bodyStyle>
      <a:lvl1pPr marL="609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1pPr>
      <a:lvl2pPr marL="1219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2pPr>
      <a:lvl3pPr marL="1828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3pPr>
      <a:lvl4pPr marL="2438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4pPr>
      <a:lvl5pPr marL="30480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5pPr>
      <a:lvl6pPr marL="3657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6pPr>
      <a:lvl7pPr marL="4267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7pPr>
      <a:lvl8pPr marL="4876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8pPr>
      <a:lvl9pPr marL="5486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1pPr>
      <a:lvl2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2pPr>
      <a:lvl3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3pPr>
      <a:lvl4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4pPr>
      <a:lvl5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5pPr>
      <a:lvl6pPr marL="0" marR="0" indent="2286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6pPr>
      <a:lvl7pPr marL="0" marR="0" indent="2743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7pPr>
      <a:lvl8pPr marL="0" marR="0" indent="3200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8pPr>
      <a:lvl9pPr marL="0" marR="0" indent="3657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1" name="number1.001.png" descr="number1.001.pn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5" name="Google Shape;84;p2">
            <a:extLst>
              <a:ext uri="{FF2B5EF4-FFF2-40B4-BE49-F238E27FC236}">
                <a16:creationId xmlns:a16="http://schemas.microsoft.com/office/drawing/2014/main" id="{C5BCC15B-B301-B247-84CF-A1B1F808C4D7}"/>
              </a:ext>
            </a:extLst>
          </p:cNvPr>
          <p:cNvSpPr txBox="1"/>
          <p:nvPr/>
        </p:nvSpPr>
        <p:spPr>
          <a:xfrm>
            <a:off x="7788965" y="3741108"/>
            <a:ext cx="8806070" cy="225702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defTabSz="914400">
              <a:defRPr sz="7000">
                <a:solidFill>
                  <a:srgbClr val="3C3B3C"/>
                </a:solidFill>
                <a:latin typeface="Montserrat Regular"/>
                <a:ea typeface="Montserrat Regular"/>
                <a:cs typeface="Montserrat Regular"/>
                <a:sym typeface="Montserrat Regular"/>
              </a:defRPr>
            </a:lvl1pPr>
          </a:lstStyle>
          <a:p>
            <a:r>
              <a:rPr lang="en-GB" b="1" dirty="0"/>
              <a:t>WP6</a:t>
            </a:r>
          </a:p>
          <a:p>
            <a:r>
              <a:rPr lang="en-GB" b="1" dirty="0"/>
              <a:t>TNA Data Analysis</a:t>
            </a:r>
            <a:endParaRPr b="1" dirty="0"/>
          </a:p>
        </p:txBody>
      </p:sp>
      <p:sp>
        <p:nvSpPr>
          <p:cNvPr id="3" name="TextBox 2">
            <a:extLst>
              <a:ext uri="{FF2B5EF4-FFF2-40B4-BE49-F238E27FC236}">
                <a16:creationId xmlns:a16="http://schemas.microsoft.com/office/drawing/2014/main" id="{EA1BA8D6-EF11-7627-3739-5E8117EDCCF0}"/>
              </a:ext>
            </a:extLst>
          </p:cNvPr>
          <p:cNvSpPr txBox="1"/>
          <p:nvPr/>
        </p:nvSpPr>
        <p:spPr>
          <a:xfrm>
            <a:off x="4660914" y="6858000"/>
            <a:ext cx="15062171" cy="2677656"/>
          </a:xfrm>
          <a:prstGeom prst="rect">
            <a:avLst/>
          </a:prstGeom>
          <a:noFill/>
        </p:spPr>
        <p:txBody>
          <a:bodyPr wrap="square" rtlCol="0">
            <a:spAutoFit/>
          </a:bodyPr>
          <a:lstStyle/>
          <a:p>
            <a:pPr algn="ctr"/>
            <a:r>
              <a:rPr lang="en-GB" sz="5600" dirty="0"/>
              <a:t>Paul O’Brien</a:t>
            </a:r>
          </a:p>
          <a:p>
            <a:pPr algn="ctr"/>
            <a:r>
              <a:rPr lang="en-GB" sz="5600" dirty="0"/>
              <a:t>University of Leicester</a:t>
            </a:r>
          </a:p>
          <a:p>
            <a:pPr algn="ctr"/>
            <a:r>
              <a:rPr lang="en-GB" sz="5600" dirty="0"/>
              <a:t>(on behalf of the data analysis TNA institutes)</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5EBE39E-094E-5A45-9E33-DE8F4D3CEBB8}"/>
              </a:ext>
            </a:extLst>
          </p:cNvPr>
          <p:cNvSpPr>
            <a:spLocks noGrp="1"/>
          </p:cNvSpPr>
          <p:nvPr>
            <p:ph type="title"/>
          </p:nvPr>
        </p:nvSpPr>
        <p:spPr/>
        <p:txBody>
          <a:bodyPr/>
          <a:lstStyle/>
          <a:p>
            <a:pPr algn="ctr"/>
            <a:r>
              <a:rPr lang="it-IT" b="1" dirty="0" err="1"/>
              <a:t>Aims</a:t>
            </a:r>
            <a:endParaRPr lang="it-IT" b="1" dirty="0"/>
          </a:p>
        </p:txBody>
      </p:sp>
      <p:sp>
        <p:nvSpPr>
          <p:cNvPr id="5" name="Segnaposto numero diapositiva 4">
            <a:extLst>
              <a:ext uri="{FF2B5EF4-FFF2-40B4-BE49-F238E27FC236}">
                <a16:creationId xmlns:a16="http://schemas.microsoft.com/office/drawing/2014/main" id="{EEB4DE4D-7F93-B046-BDB3-DDA3E845087C}"/>
              </a:ext>
            </a:extLst>
          </p:cNvPr>
          <p:cNvSpPr>
            <a:spLocks noGrp="1"/>
          </p:cNvSpPr>
          <p:nvPr>
            <p:ph type="sldNum" sz="quarter" idx="12"/>
          </p:nvPr>
        </p:nvSpPr>
        <p:spPr>
          <a:xfrm>
            <a:off x="12070335" y="13076008"/>
            <a:ext cx="230832" cy="379591"/>
          </a:xfrm>
        </p:spPr>
        <p:txBody>
          <a:bodyPr/>
          <a:lstStyle/>
          <a:p>
            <a:fld id="{C549FC80-83A6-F543-922A-D5376DD2D7E6}" type="slidenum">
              <a:rPr lang="it-IT" smtClean="0"/>
              <a:t>2</a:t>
            </a:fld>
            <a:endParaRPr lang="it-IT"/>
          </a:p>
        </p:txBody>
      </p:sp>
      <p:sp>
        <p:nvSpPr>
          <p:cNvPr id="6" name="Content Placeholder 2">
            <a:extLst>
              <a:ext uri="{FF2B5EF4-FFF2-40B4-BE49-F238E27FC236}">
                <a16:creationId xmlns:a16="http://schemas.microsoft.com/office/drawing/2014/main" id="{26B84A72-C48E-E042-B7F2-CF627A1D4289}"/>
              </a:ext>
            </a:extLst>
          </p:cNvPr>
          <p:cNvSpPr>
            <a:spLocks noGrp="1"/>
          </p:cNvSpPr>
          <p:nvPr>
            <p:ph idx="1"/>
          </p:nvPr>
        </p:nvSpPr>
        <p:spPr/>
        <p:txBody>
          <a:bodyPr>
            <a:normAutofit fontScale="92500"/>
          </a:bodyPr>
          <a:lstStyle/>
          <a:p>
            <a:r>
              <a:rPr lang="en-GB" dirty="0">
                <a:solidFill>
                  <a:schemeClr val="accent1"/>
                </a:solidFill>
              </a:rPr>
              <a:t>Provide hands-on experience of X-ray astronomy data analysis: </a:t>
            </a:r>
            <a:r>
              <a:rPr lang="en-GB" dirty="0"/>
              <a:t>methods, general techniques, specific methods, software packages, mission-specific issues, data archives, multi-waveband analysis …</a:t>
            </a:r>
          </a:p>
          <a:p>
            <a:r>
              <a:rPr lang="en-GB" dirty="0">
                <a:solidFill>
                  <a:schemeClr val="accent1"/>
                </a:solidFill>
              </a:rPr>
              <a:t>Primarily for inexperienced (in high-energy astronomy) scientists from across Europe</a:t>
            </a:r>
            <a:r>
              <a:rPr lang="en-GB" dirty="0"/>
              <a:t>: typically postgrads, early-stage postdocs (but also longer-serving personnel not previously involved in X-ray astronomy).</a:t>
            </a:r>
            <a:endParaRPr lang="en-GB" dirty="0">
              <a:sym typeface="Wingdings" panose="05000000000000000000" pitchFamily="2" charset="2"/>
            </a:endParaRPr>
          </a:p>
          <a:p>
            <a:r>
              <a:rPr lang="en-GB" dirty="0">
                <a:solidFill>
                  <a:schemeClr val="accent1"/>
                </a:solidFill>
                <a:sym typeface="Wingdings" panose="05000000000000000000" pitchFamily="2" charset="2"/>
              </a:rPr>
              <a:t>Widen opportunities &amp; participation in observational high-energy astrophysics</a:t>
            </a:r>
            <a:r>
              <a:rPr lang="en-GB" dirty="0">
                <a:sym typeface="Wingdings" panose="05000000000000000000" pitchFamily="2" charset="2"/>
              </a:rPr>
              <a:t>.</a:t>
            </a:r>
          </a:p>
          <a:p>
            <a:r>
              <a:rPr lang="en-GB" dirty="0">
                <a:solidFill>
                  <a:schemeClr val="accent1"/>
                </a:solidFill>
                <a:sym typeface="Wingdings" panose="05000000000000000000" pitchFamily="2" charset="2"/>
              </a:rPr>
              <a:t>Maximise utilisation of European and worldwide X-ray astronomy data archives</a:t>
            </a:r>
            <a:r>
              <a:rPr lang="en-GB" dirty="0">
                <a:sym typeface="Wingdings" panose="05000000000000000000" pitchFamily="2" charset="2"/>
              </a:rPr>
              <a:t>.</a:t>
            </a:r>
          </a:p>
          <a:p>
            <a:r>
              <a:rPr lang="en-GB" dirty="0">
                <a:solidFill>
                  <a:schemeClr val="accent1"/>
                </a:solidFill>
                <a:sym typeface="Wingdings" panose="05000000000000000000" pitchFamily="2" charset="2"/>
              </a:rPr>
              <a:t>Align with spirit of EU transnational access (TNA) concept</a:t>
            </a:r>
            <a:r>
              <a:rPr lang="en-GB" dirty="0">
                <a:sym typeface="Wingdings" panose="05000000000000000000" pitchFamily="2" charset="2"/>
              </a:rPr>
              <a:t>.</a:t>
            </a:r>
            <a:endParaRPr lang="en-GB" dirty="0"/>
          </a:p>
          <a:p>
            <a:pPr marL="914400" lvl="1" indent="0">
              <a:buNone/>
            </a:pPr>
            <a:endParaRPr lang="en-GB" dirty="0"/>
          </a:p>
        </p:txBody>
      </p:sp>
    </p:spTree>
    <p:extLst>
      <p:ext uri="{BB962C8B-B14F-4D97-AF65-F5344CB8AC3E}">
        <p14:creationId xmlns:p14="http://schemas.microsoft.com/office/powerpoint/2010/main" val="7153348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6A0257-F7C9-B34F-AD3F-7EF1FEF2336C}"/>
              </a:ext>
            </a:extLst>
          </p:cNvPr>
          <p:cNvSpPr>
            <a:spLocks noGrp="1"/>
          </p:cNvSpPr>
          <p:nvPr>
            <p:ph type="title"/>
          </p:nvPr>
        </p:nvSpPr>
        <p:spPr>
          <a:xfrm>
            <a:off x="1676400" y="1000125"/>
            <a:ext cx="21031200" cy="2651126"/>
          </a:xfrm>
        </p:spPr>
        <p:txBody>
          <a:bodyPr/>
          <a:lstStyle/>
          <a:p>
            <a:pPr algn="ctr"/>
            <a:r>
              <a:rPr lang="en-US" b="1" dirty="0"/>
              <a:t>Skills and calls</a:t>
            </a:r>
          </a:p>
        </p:txBody>
      </p:sp>
      <p:sp>
        <p:nvSpPr>
          <p:cNvPr id="5" name="Slide Number Placeholder 4">
            <a:extLst>
              <a:ext uri="{FF2B5EF4-FFF2-40B4-BE49-F238E27FC236}">
                <a16:creationId xmlns:a16="http://schemas.microsoft.com/office/drawing/2014/main" id="{BB3B52B7-940B-8E4C-A344-10977A35933F}"/>
              </a:ext>
            </a:extLst>
          </p:cNvPr>
          <p:cNvSpPr>
            <a:spLocks noGrp="1"/>
          </p:cNvSpPr>
          <p:nvPr>
            <p:ph type="sldNum" sz="quarter" idx="12"/>
          </p:nvPr>
        </p:nvSpPr>
        <p:spPr>
          <a:xfrm>
            <a:off x="12070335" y="13076008"/>
            <a:ext cx="230832" cy="379591"/>
          </a:xfrm>
        </p:spPr>
        <p:txBody>
          <a:bodyPr/>
          <a:lstStyle/>
          <a:p>
            <a:fld id="{C549FC80-83A6-F543-922A-D5376DD2D7E6}" type="slidenum">
              <a:rPr lang="it-IT" smtClean="0"/>
              <a:t>3</a:t>
            </a:fld>
            <a:endParaRPr lang="it-IT" dirty="0"/>
          </a:p>
        </p:txBody>
      </p:sp>
      <p:sp>
        <p:nvSpPr>
          <p:cNvPr id="6" name="Content Placeholder 2">
            <a:extLst>
              <a:ext uri="{FF2B5EF4-FFF2-40B4-BE49-F238E27FC236}">
                <a16:creationId xmlns:a16="http://schemas.microsoft.com/office/drawing/2014/main" id="{C1166BFE-B6AE-754F-823E-D75C1C24E467}"/>
              </a:ext>
            </a:extLst>
          </p:cNvPr>
          <p:cNvSpPr>
            <a:spLocks noGrp="1"/>
          </p:cNvSpPr>
          <p:nvPr>
            <p:ph idx="1"/>
          </p:nvPr>
        </p:nvSpPr>
        <p:spPr/>
        <p:txBody>
          <a:bodyPr>
            <a:normAutofit fontScale="85000" lnSpcReduction="20000"/>
          </a:bodyPr>
          <a:lstStyle/>
          <a:p>
            <a:r>
              <a:rPr lang="en-GB" sz="4000" dirty="0">
                <a:solidFill>
                  <a:schemeClr val="accent1"/>
                </a:solidFill>
              </a:rPr>
              <a:t>12 host institutes who offer access to different sets of missions </a:t>
            </a:r>
            <a:r>
              <a:rPr lang="en-GB" sz="4000" dirty="0"/>
              <a:t>(XMM-Newton, Chandra, </a:t>
            </a:r>
            <a:r>
              <a:rPr lang="en-GB" sz="4000" dirty="0" err="1"/>
              <a:t>Sukaku</a:t>
            </a:r>
            <a:r>
              <a:rPr lang="en-GB" sz="4000" dirty="0"/>
              <a:t>, NuStar, Swift, XRISM etc</a:t>
            </a:r>
            <a:r>
              <a:rPr lang="is-IS" sz="4000" dirty="0"/>
              <a:t>…)</a:t>
            </a:r>
            <a:r>
              <a:rPr lang="en-GB" sz="4000" dirty="0"/>
              <a:t> and data processing skills (imaging, spectroscopy, timing, multi-wavelength</a:t>
            </a:r>
            <a:r>
              <a:rPr lang="is-IS" sz="4000" dirty="0"/>
              <a:t>…)</a:t>
            </a:r>
          </a:p>
          <a:p>
            <a:r>
              <a:rPr lang="is-IS" sz="4000" dirty="0">
                <a:solidFill>
                  <a:schemeClr val="accent1"/>
                </a:solidFill>
              </a:rPr>
              <a:t>Applicants must visit another country!</a:t>
            </a:r>
          </a:p>
          <a:p>
            <a:r>
              <a:rPr lang="en-GB" sz="4000" dirty="0">
                <a:solidFill>
                  <a:schemeClr val="accent1"/>
                </a:solidFill>
              </a:rPr>
              <a:t>Visitors hosted for typically ~5-10 working days </a:t>
            </a:r>
            <a:r>
              <a:rPr lang="en-GB" sz="4000" dirty="0"/>
              <a:t>– 1</a:t>
            </a:r>
            <a:r>
              <a:rPr lang="en-GB" sz="4000" baseline="30000" dirty="0"/>
              <a:t>st</a:t>
            </a:r>
            <a:r>
              <a:rPr lang="en-GB" sz="4000" dirty="0"/>
              <a:t> call was remote access only</a:t>
            </a:r>
          </a:p>
          <a:p>
            <a:r>
              <a:rPr lang="en-GB" sz="4000" dirty="0">
                <a:solidFill>
                  <a:schemeClr val="accent1"/>
                </a:solidFill>
              </a:rPr>
              <a:t>Calls and selection</a:t>
            </a:r>
            <a:r>
              <a:rPr lang="en-GB" sz="4000" dirty="0"/>
              <a:t>:</a:t>
            </a:r>
          </a:p>
          <a:p>
            <a:pPr lvl="1"/>
            <a:r>
              <a:rPr lang="en-GB" sz="3200" dirty="0"/>
              <a:t>Calls every 6 months, advertised via internet, email and meetings </a:t>
            </a:r>
            <a:r>
              <a:rPr lang="en-GB" sz="3200" dirty="0">
                <a:solidFill>
                  <a:schemeClr val="accent1"/>
                </a:solidFill>
              </a:rPr>
              <a:t>(we were obviously delayed for Call 1)</a:t>
            </a:r>
          </a:p>
          <a:p>
            <a:pPr lvl="1"/>
            <a:r>
              <a:rPr lang="en-GB" sz="3200" dirty="0"/>
              <a:t>Candidates submit application via a web page – provide a case for support, CV and letter from their home institute. Candidates can choose up to 3 potential hosts but usually get their 1</a:t>
            </a:r>
            <a:r>
              <a:rPr lang="en-GB" sz="3200" baseline="30000" dirty="0"/>
              <a:t>st</a:t>
            </a:r>
            <a:r>
              <a:rPr lang="en-GB" sz="3200" dirty="0"/>
              <a:t> choice</a:t>
            </a:r>
          </a:p>
          <a:p>
            <a:pPr lvl="1"/>
            <a:r>
              <a:rPr lang="en-GB" sz="3200" dirty="0"/>
              <a:t>Visits allocated to candidates by AHEAD panel using defined criteria (science case and suitability of delivery institute)</a:t>
            </a:r>
          </a:p>
          <a:p>
            <a:pPr lvl="1"/>
            <a:r>
              <a:rPr lang="en-GB" sz="3200" dirty="0"/>
              <a:t>Unsuccessful candidates are provided with feedback and encouraged to reapply</a:t>
            </a:r>
          </a:p>
          <a:p>
            <a:pPr lvl="1"/>
            <a:r>
              <a:rPr lang="en-GB" sz="3200" dirty="0"/>
              <a:t>Successful candidates asked to provide feedback (form provided) after visit</a:t>
            </a:r>
          </a:p>
          <a:p>
            <a:endParaRPr lang="en-US" dirty="0"/>
          </a:p>
        </p:txBody>
      </p:sp>
    </p:spTree>
    <p:extLst>
      <p:ext uri="{BB962C8B-B14F-4D97-AF65-F5344CB8AC3E}">
        <p14:creationId xmlns:p14="http://schemas.microsoft.com/office/powerpoint/2010/main" val="9374174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EBBEA2-A701-A94F-8AE1-F06C11905C9D}"/>
              </a:ext>
            </a:extLst>
          </p:cNvPr>
          <p:cNvSpPr>
            <a:spLocks noGrp="1"/>
          </p:cNvSpPr>
          <p:nvPr>
            <p:ph type="title"/>
          </p:nvPr>
        </p:nvSpPr>
        <p:spPr>
          <a:xfrm>
            <a:off x="1676400" y="1000125"/>
            <a:ext cx="21031200" cy="2651126"/>
          </a:xfrm>
        </p:spPr>
        <p:txBody>
          <a:bodyPr/>
          <a:lstStyle/>
          <a:p>
            <a:pPr algn="ctr"/>
            <a:r>
              <a:rPr lang="en-US" b="1" dirty="0"/>
              <a:t>Selection</a:t>
            </a:r>
            <a:r>
              <a:rPr lang="en-US" dirty="0"/>
              <a:t> </a:t>
            </a:r>
          </a:p>
        </p:txBody>
      </p:sp>
      <p:sp>
        <p:nvSpPr>
          <p:cNvPr id="5" name="Slide Number Placeholder 4">
            <a:extLst>
              <a:ext uri="{FF2B5EF4-FFF2-40B4-BE49-F238E27FC236}">
                <a16:creationId xmlns:a16="http://schemas.microsoft.com/office/drawing/2014/main" id="{F95CC4BC-7862-3140-93FF-D339F636DCBB}"/>
              </a:ext>
            </a:extLst>
          </p:cNvPr>
          <p:cNvSpPr>
            <a:spLocks noGrp="1"/>
          </p:cNvSpPr>
          <p:nvPr>
            <p:ph type="sldNum" sz="quarter" idx="12"/>
          </p:nvPr>
        </p:nvSpPr>
        <p:spPr>
          <a:xfrm>
            <a:off x="12070335" y="13076008"/>
            <a:ext cx="230832" cy="379591"/>
          </a:xfrm>
        </p:spPr>
        <p:txBody>
          <a:bodyPr/>
          <a:lstStyle/>
          <a:p>
            <a:fld id="{C549FC80-83A6-F543-922A-D5376DD2D7E6}" type="slidenum">
              <a:rPr lang="it-IT" smtClean="0"/>
              <a:t>4</a:t>
            </a:fld>
            <a:endParaRPr lang="it-IT"/>
          </a:p>
        </p:txBody>
      </p:sp>
      <p:sp>
        <p:nvSpPr>
          <p:cNvPr id="6" name="Content Placeholder 2">
            <a:extLst>
              <a:ext uri="{FF2B5EF4-FFF2-40B4-BE49-F238E27FC236}">
                <a16:creationId xmlns:a16="http://schemas.microsoft.com/office/drawing/2014/main" id="{C30B0C5B-A049-0342-B214-2919D79BC50E}"/>
              </a:ext>
            </a:extLst>
          </p:cNvPr>
          <p:cNvSpPr>
            <a:spLocks noGrp="1"/>
          </p:cNvSpPr>
          <p:nvPr>
            <p:ph idx="1"/>
          </p:nvPr>
        </p:nvSpPr>
        <p:spPr/>
        <p:txBody>
          <a:bodyPr>
            <a:normAutofit fontScale="85000" lnSpcReduction="20000"/>
          </a:bodyPr>
          <a:lstStyle/>
          <a:p>
            <a:pPr marL="0" indent="0">
              <a:buNone/>
            </a:pPr>
            <a:r>
              <a:rPr lang="en-GB" dirty="0">
                <a:solidFill>
                  <a:schemeClr val="accent1"/>
                </a:solidFill>
              </a:rPr>
              <a:t>The review panel score candidates in two categories</a:t>
            </a:r>
            <a:r>
              <a:rPr lang="en-GB" dirty="0"/>
              <a:t>. Candidates provide a statement outlining the science case and choice of host institute, a cover letter (which may provide more details) and a CV. </a:t>
            </a:r>
            <a:r>
              <a:rPr lang="en-GB" dirty="0">
                <a:solidFill>
                  <a:srgbClr val="0070C0"/>
                </a:solidFill>
              </a:rPr>
              <a:t>Common selection panel with visitor WP and computing TNA</a:t>
            </a:r>
            <a:r>
              <a:rPr lang="en-GB" dirty="0"/>
              <a:t>.</a:t>
            </a:r>
          </a:p>
          <a:p>
            <a:pPr marL="0" indent="0">
              <a:buNone/>
            </a:pPr>
            <a:endParaRPr lang="en-US" dirty="0"/>
          </a:p>
          <a:p>
            <a:pPr marL="1028700" indent="-1028700">
              <a:buFont typeface="+mj-lt"/>
              <a:buAutoNum type="arabicPeriod"/>
            </a:pPr>
            <a:r>
              <a:rPr lang="en-GB" dirty="0">
                <a:solidFill>
                  <a:schemeClr val="accent1"/>
                </a:solidFill>
              </a:rPr>
              <a:t>Scientific proposal</a:t>
            </a:r>
            <a:r>
              <a:rPr lang="en-GB" dirty="0"/>
              <a:t>. </a:t>
            </a:r>
            <a:r>
              <a:rPr lang="en-GB" dirty="0">
                <a:solidFill>
                  <a:schemeClr val="accent1"/>
                </a:solidFill>
              </a:rPr>
              <a:t>Candidates are scored out of 20 </a:t>
            </a:r>
            <a:r>
              <a:rPr lang="en-GB" dirty="0"/>
              <a:t>by need and allowing for current access to X-ray facility training outside their current country. Candidates should provide a clear requirement for training taking into account their previous experience and relate their needs to a scientific requirement. The proposal should explain how the proposed visit would assist their research objectives. </a:t>
            </a:r>
            <a:endParaRPr lang="en-US" dirty="0"/>
          </a:p>
          <a:p>
            <a:pPr marL="1028700" indent="-1028700">
              <a:buFont typeface="+mj-lt"/>
              <a:buAutoNum type="arabicPeriod"/>
            </a:pPr>
            <a:r>
              <a:rPr lang="en-GB" dirty="0">
                <a:solidFill>
                  <a:schemeClr val="accent1"/>
                </a:solidFill>
              </a:rPr>
              <a:t>Host institute</a:t>
            </a:r>
            <a:r>
              <a:rPr lang="en-GB" dirty="0"/>
              <a:t>. </a:t>
            </a:r>
            <a:r>
              <a:rPr lang="en-GB" dirty="0">
                <a:solidFill>
                  <a:schemeClr val="accent1"/>
                </a:solidFill>
              </a:rPr>
              <a:t>Candidates are scored out of 10 </a:t>
            </a:r>
            <a:r>
              <a:rPr lang="en-GB" dirty="0"/>
              <a:t>on how the proposed host(s) meet their training needs, including explaining how their proposed visit would benefit from the expertise at the host(s). The first host institute listed should be considered as the most suitable and scored accordingly. But, if any hosts are considered unsuitable for the science proposal that should be noted in the comments. </a:t>
            </a:r>
            <a:endParaRPr lang="en-US" dirty="0"/>
          </a:p>
          <a:p>
            <a:pPr marL="0" indent="0" defTabSz="1828800">
              <a:lnSpc>
                <a:spcPct val="100000"/>
              </a:lnSpc>
              <a:spcBef>
                <a:spcPts val="0"/>
              </a:spcBef>
              <a:buSzTx/>
              <a:buNone/>
              <a:defRPr/>
            </a:pPr>
            <a:endParaRPr lang="en-US" dirty="0"/>
          </a:p>
        </p:txBody>
      </p:sp>
    </p:spTree>
    <p:extLst>
      <p:ext uri="{BB962C8B-B14F-4D97-AF65-F5344CB8AC3E}">
        <p14:creationId xmlns:p14="http://schemas.microsoft.com/office/powerpoint/2010/main" val="656735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DE0602-ECE7-534B-B810-9C304FC2BFAC}"/>
              </a:ext>
            </a:extLst>
          </p:cNvPr>
          <p:cNvSpPr>
            <a:spLocks noGrp="1"/>
          </p:cNvSpPr>
          <p:nvPr>
            <p:ph type="title"/>
          </p:nvPr>
        </p:nvSpPr>
        <p:spPr>
          <a:xfrm>
            <a:off x="1676400" y="1362075"/>
            <a:ext cx="21031200" cy="2019302"/>
          </a:xfrm>
        </p:spPr>
        <p:txBody>
          <a:bodyPr/>
          <a:lstStyle/>
          <a:p>
            <a:pPr algn="ctr"/>
            <a:r>
              <a:rPr lang="en-US" b="1" dirty="0"/>
              <a:t>Calls and updates</a:t>
            </a:r>
          </a:p>
        </p:txBody>
      </p:sp>
      <p:sp>
        <p:nvSpPr>
          <p:cNvPr id="3" name="Content Placeholder 2">
            <a:extLst>
              <a:ext uri="{FF2B5EF4-FFF2-40B4-BE49-F238E27FC236}">
                <a16:creationId xmlns:a16="http://schemas.microsoft.com/office/drawing/2014/main" id="{E603A3A8-EE4B-8940-976B-A54D077DD51D}"/>
              </a:ext>
            </a:extLst>
          </p:cNvPr>
          <p:cNvSpPr>
            <a:spLocks noGrp="1"/>
          </p:cNvSpPr>
          <p:nvPr>
            <p:ph idx="1"/>
          </p:nvPr>
        </p:nvSpPr>
        <p:spPr/>
        <p:txBody>
          <a:bodyPr>
            <a:normAutofit/>
          </a:bodyPr>
          <a:lstStyle/>
          <a:p>
            <a:r>
              <a:rPr lang="en-US" sz="4000" dirty="0"/>
              <a:t>Had 7 calls. </a:t>
            </a:r>
          </a:p>
          <a:p>
            <a:r>
              <a:rPr lang="en-US" sz="4000" dirty="0"/>
              <a:t>We checked if any viable visitor/computing TNA applications were valid (and moved a few)</a:t>
            </a:r>
          </a:p>
          <a:p>
            <a:r>
              <a:rPr lang="en-US" sz="4000" dirty="0"/>
              <a:t>Applicants from around the world – no indication the message was not getting out!</a:t>
            </a:r>
          </a:p>
          <a:p>
            <a:r>
              <a:rPr lang="is-IS" sz="4000" dirty="0">
                <a:solidFill>
                  <a:schemeClr val="accent1"/>
                </a:solidFill>
              </a:rPr>
              <a:t>Added a new institute in cycle 5 (MPE for eRosita) and added training for IXPE at INAF to increase range of facilities offered</a:t>
            </a:r>
          </a:p>
          <a:p>
            <a:r>
              <a:rPr lang="is-IS" sz="4000" dirty="0">
                <a:solidFill>
                  <a:schemeClr val="accent1"/>
                </a:solidFill>
              </a:rPr>
              <a:t>Asked each host institute to advertise in their country (and facilities)</a:t>
            </a:r>
            <a:endParaRPr lang="en-GB" sz="4000" dirty="0">
              <a:solidFill>
                <a:schemeClr val="accent1"/>
              </a:solidFill>
            </a:endParaRPr>
          </a:p>
          <a:p>
            <a:r>
              <a:rPr lang="en-US" sz="4000" dirty="0">
                <a:solidFill>
                  <a:schemeClr val="accent1"/>
                </a:solidFill>
              </a:rPr>
              <a:t>Final calls also allowed proposal preparation (e.g. Geneva for XRISM)</a:t>
            </a:r>
          </a:p>
        </p:txBody>
      </p:sp>
      <p:sp>
        <p:nvSpPr>
          <p:cNvPr id="5" name="Slide Number Placeholder 4">
            <a:extLst>
              <a:ext uri="{FF2B5EF4-FFF2-40B4-BE49-F238E27FC236}">
                <a16:creationId xmlns:a16="http://schemas.microsoft.com/office/drawing/2014/main" id="{221B7C39-A8B3-9B4D-BCC1-C1E27128D768}"/>
              </a:ext>
            </a:extLst>
          </p:cNvPr>
          <p:cNvSpPr>
            <a:spLocks noGrp="1"/>
          </p:cNvSpPr>
          <p:nvPr>
            <p:ph type="sldNum" sz="quarter" idx="12"/>
          </p:nvPr>
        </p:nvSpPr>
        <p:spPr>
          <a:xfrm>
            <a:off x="12070335" y="13076008"/>
            <a:ext cx="230832" cy="379591"/>
          </a:xfrm>
        </p:spPr>
        <p:txBody>
          <a:bodyPr/>
          <a:lstStyle/>
          <a:p>
            <a:fld id="{C549FC80-83A6-F543-922A-D5376DD2D7E6}" type="slidenum">
              <a:rPr lang="it-IT" smtClean="0"/>
              <a:t>5</a:t>
            </a:fld>
            <a:endParaRPr lang="it-IT" dirty="0"/>
          </a:p>
        </p:txBody>
      </p:sp>
    </p:spTree>
    <p:extLst>
      <p:ext uri="{BB962C8B-B14F-4D97-AF65-F5344CB8AC3E}">
        <p14:creationId xmlns:p14="http://schemas.microsoft.com/office/powerpoint/2010/main" val="15628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6">
            <a:extLst>
              <a:ext uri="{FF2B5EF4-FFF2-40B4-BE49-F238E27FC236}">
                <a16:creationId xmlns:a16="http://schemas.microsoft.com/office/drawing/2014/main" id="{C778B3CD-3749-BD4B-BFBA-3268A8CA8E0F}"/>
              </a:ext>
            </a:extLst>
          </p:cNvPr>
          <p:cNvGraphicFramePr>
            <a:graphicFrameLocks noGrp="1"/>
          </p:cNvGraphicFramePr>
          <p:nvPr>
            <p:ph idx="1"/>
            <p:extLst>
              <p:ext uri="{D42A27DB-BD31-4B8C-83A1-F6EECF244321}">
                <p14:modId xmlns:p14="http://schemas.microsoft.com/office/powerpoint/2010/main" val="1983754630"/>
              </p:ext>
            </p:extLst>
          </p:nvPr>
        </p:nvGraphicFramePr>
        <p:xfrm>
          <a:off x="251790" y="682702"/>
          <a:ext cx="18056088" cy="12350596"/>
        </p:xfrm>
        <a:graphic>
          <a:graphicData uri="http://schemas.openxmlformats.org/drawingml/2006/table">
            <a:tbl>
              <a:tblPr firstRow="1" bandRow="1">
                <a:tableStyleId>{5C22544A-7EE6-4342-B048-85BDC9FD1C3A}</a:tableStyleId>
              </a:tblPr>
              <a:tblGrid>
                <a:gridCol w="2312660">
                  <a:extLst>
                    <a:ext uri="{9D8B030D-6E8A-4147-A177-3AD203B41FA5}">
                      <a16:colId xmlns:a16="http://schemas.microsoft.com/office/drawing/2014/main" val="3771036105"/>
                    </a:ext>
                  </a:extLst>
                </a:gridCol>
                <a:gridCol w="837313">
                  <a:extLst>
                    <a:ext uri="{9D8B030D-6E8A-4147-A177-3AD203B41FA5}">
                      <a16:colId xmlns:a16="http://schemas.microsoft.com/office/drawing/2014/main" val="1610249541"/>
                    </a:ext>
                  </a:extLst>
                </a:gridCol>
                <a:gridCol w="706633">
                  <a:extLst>
                    <a:ext uri="{9D8B030D-6E8A-4147-A177-3AD203B41FA5}">
                      <a16:colId xmlns:a16="http://schemas.microsoft.com/office/drawing/2014/main" val="4192648137"/>
                    </a:ext>
                  </a:extLst>
                </a:gridCol>
                <a:gridCol w="825166">
                  <a:extLst>
                    <a:ext uri="{9D8B030D-6E8A-4147-A177-3AD203B41FA5}">
                      <a16:colId xmlns:a16="http://schemas.microsoft.com/office/drawing/2014/main" val="3733104954"/>
                    </a:ext>
                  </a:extLst>
                </a:gridCol>
                <a:gridCol w="825160">
                  <a:extLst>
                    <a:ext uri="{9D8B030D-6E8A-4147-A177-3AD203B41FA5}">
                      <a16:colId xmlns:a16="http://schemas.microsoft.com/office/drawing/2014/main" val="1431523089"/>
                    </a:ext>
                  </a:extLst>
                </a:gridCol>
                <a:gridCol w="873702">
                  <a:extLst>
                    <a:ext uri="{9D8B030D-6E8A-4147-A177-3AD203B41FA5}">
                      <a16:colId xmlns:a16="http://schemas.microsoft.com/office/drawing/2014/main" val="3788643981"/>
                    </a:ext>
                  </a:extLst>
                </a:gridCol>
                <a:gridCol w="849430">
                  <a:extLst>
                    <a:ext uri="{9D8B030D-6E8A-4147-A177-3AD203B41FA5}">
                      <a16:colId xmlns:a16="http://schemas.microsoft.com/office/drawing/2014/main" val="501069"/>
                    </a:ext>
                  </a:extLst>
                </a:gridCol>
                <a:gridCol w="1079310">
                  <a:extLst>
                    <a:ext uri="{9D8B030D-6E8A-4147-A177-3AD203B41FA5}">
                      <a16:colId xmlns:a16="http://schemas.microsoft.com/office/drawing/2014/main" val="2452487525"/>
                    </a:ext>
                  </a:extLst>
                </a:gridCol>
                <a:gridCol w="1982401">
                  <a:extLst>
                    <a:ext uri="{9D8B030D-6E8A-4147-A177-3AD203B41FA5}">
                      <a16:colId xmlns:a16="http://schemas.microsoft.com/office/drawing/2014/main" val="2201948105"/>
                    </a:ext>
                  </a:extLst>
                </a:gridCol>
                <a:gridCol w="3447764">
                  <a:extLst>
                    <a:ext uri="{9D8B030D-6E8A-4147-A177-3AD203B41FA5}">
                      <a16:colId xmlns:a16="http://schemas.microsoft.com/office/drawing/2014/main" val="3531400246"/>
                    </a:ext>
                  </a:extLst>
                </a:gridCol>
                <a:gridCol w="4316549">
                  <a:extLst>
                    <a:ext uri="{9D8B030D-6E8A-4147-A177-3AD203B41FA5}">
                      <a16:colId xmlns:a16="http://schemas.microsoft.com/office/drawing/2014/main" val="3519250056"/>
                    </a:ext>
                  </a:extLst>
                </a:gridCol>
              </a:tblGrid>
              <a:tr h="1889760">
                <a:tc>
                  <a:txBody>
                    <a:bodyPr/>
                    <a:lstStyle/>
                    <a:p>
                      <a:r>
                        <a:rPr lang="en-US" sz="2800" dirty="0"/>
                        <a:t>Institute</a:t>
                      </a:r>
                    </a:p>
                  </a:txBody>
                  <a:tcPr marL="182880" marR="182880" marT="91440" marB="91440"/>
                </a:tc>
                <a:tc>
                  <a:txBody>
                    <a:bodyPr/>
                    <a:lstStyle/>
                    <a:p>
                      <a:r>
                        <a:rPr lang="en-US" sz="2800" dirty="0"/>
                        <a:t>1</a:t>
                      </a:r>
                    </a:p>
                  </a:txBody>
                  <a:tcPr marL="182880" marR="182880" marT="91440" marB="91440"/>
                </a:tc>
                <a:tc>
                  <a:txBody>
                    <a:bodyPr/>
                    <a:lstStyle/>
                    <a:p>
                      <a:r>
                        <a:rPr lang="en-US" sz="2800" dirty="0"/>
                        <a:t>2</a:t>
                      </a:r>
                    </a:p>
                  </a:txBody>
                  <a:tcPr marL="182880" marR="182880" marT="91440" marB="91440"/>
                </a:tc>
                <a:tc>
                  <a:txBody>
                    <a:bodyPr/>
                    <a:lstStyle/>
                    <a:p>
                      <a:r>
                        <a:rPr lang="en-US" sz="2800" dirty="0"/>
                        <a:t>3</a:t>
                      </a:r>
                    </a:p>
                  </a:txBody>
                  <a:tcPr marL="182880" marR="182880" marT="91440" marB="91440"/>
                </a:tc>
                <a:tc>
                  <a:txBody>
                    <a:bodyPr/>
                    <a:lstStyle/>
                    <a:p>
                      <a:r>
                        <a:rPr lang="en-US" sz="2800" dirty="0"/>
                        <a:t>4</a:t>
                      </a:r>
                    </a:p>
                  </a:txBody>
                  <a:tcPr marL="182880" marR="182880" marT="91440" marB="91440"/>
                </a:tc>
                <a:tc>
                  <a:txBody>
                    <a:bodyPr/>
                    <a:lstStyle/>
                    <a:p>
                      <a:r>
                        <a:rPr lang="en-US" sz="2800" dirty="0"/>
                        <a:t>5</a:t>
                      </a:r>
                    </a:p>
                  </a:txBody>
                  <a:tcPr marL="182880" marR="182880" marT="91440" marB="91440"/>
                </a:tc>
                <a:tc>
                  <a:txBody>
                    <a:bodyPr/>
                    <a:lstStyle/>
                    <a:p>
                      <a:r>
                        <a:rPr lang="en-US" sz="2800" dirty="0"/>
                        <a:t>6</a:t>
                      </a:r>
                    </a:p>
                  </a:txBody>
                  <a:tcPr marL="182880" marR="182880" marT="91440" marB="91440"/>
                </a:tc>
                <a:tc>
                  <a:txBody>
                    <a:bodyPr/>
                    <a:lstStyle/>
                    <a:p>
                      <a:r>
                        <a:rPr lang="en-US" sz="2800" dirty="0"/>
                        <a:t>7</a:t>
                      </a:r>
                    </a:p>
                  </a:txBody>
                  <a:tcPr marL="182880" marR="182880" marT="91440" marB="91440"/>
                </a:tc>
                <a:tc>
                  <a:txBody>
                    <a:bodyPr/>
                    <a:lstStyle/>
                    <a:p>
                      <a:r>
                        <a:rPr lang="en-US" sz="2800" dirty="0"/>
                        <a:t>Sum over cycle 1-7</a:t>
                      </a:r>
                    </a:p>
                  </a:txBody>
                  <a:tcPr marL="182880" marR="182880" marT="91440" marB="91440"/>
                </a:tc>
                <a:tc>
                  <a:txBody>
                    <a:bodyPr/>
                    <a:lstStyle/>
                    <a:p>
                      <a:r>
                        <a:rPr lang="en-US" sz="2800" dirty="0"/>
                        <a:t>Allocation (by visitor number)</a:t>
                      </a:r>
                    </a:p>
                  </a:txBody>
                  <a:tcPr marL="182880" marR="182880" marT="91440" marB="91440"/>
                </a:tc>
                <a:tc>
                  <a:txBody>
                    <a:bodyPr/>
                    <a:lstStyle/>
                    <a:p>
                      <a:r>
                        <a:rPr lang="en-US" sz="2800" dirty="0"/>
                        <a:t>Difference (by visitor number)</a:t>
                      </a:r>
                    </a:p>
                  </a:txBody>
                  <a:tcPr marL="182880" marR="182880" marT="91440" marB="91440"/>
                </a:tc>
                <a:extLst>
                  <a:ext uri="{0D108BD9-81ED-4DB2-BD59-A6C34878D82A}">
                    <a16:rowId xmlns:a16="http://schemas.microsoft.com/office/drawing/2014/main" val="3736077550"/>
                  </a:ext>
                </a:extLst>
              </a:tr>
              <a:tr h="655196">
                <a:tc>
                  <a:txBody>
                    <a:bodyPr/>
                    <a:lstStyle/>
                    <a:p>
                      <a:r>
                        <a:rPr lang="en-US" sz="2800" dirty="0"/>
                        <a:t>Leicester</a:t>
                      </a:r>
                    </a:p>
                  </a:txBody>
                  <a:tcPr marL="182880" marR="182880" marT="91440" marB="91440"/>
                </a:tc>
                <a:tc>
                  <a:txBody>
                    <a:bodyPr/>
                    <a:lstStyle/>
                    <a:p>
                      <a:endParaRPr lang="en-US" sz="2800"/>
                    </a:p>
                  </a:txBody>
                  <a:tcPr marL="182880" marR="182880" marT="91440" marB="91440"/>
                </a:tc>
                <a:tc>
                  <a:txBody>
                    <a:bodyPr/>
                    <a:lstStyle/>
                    <a:p>
                      <a:endParaRPr lang="en-US" sz="2800"/>
                    </a:p>
                  </a:txBody>
                  <a:tcPr marL="182880" marR="182880" marT="91440" marB="91440"/>
                </a:tc>
                <a:tc>
                  <a:txBody>
                    <a:bodyPr/>
                    <a:lstStyle/>
                    <a:p>
                      <a:r>
                        <a:rPr lang="en-US" sz="2800" dirty="0"/>
                        <a:t>1</a:t>
                      </a:r>
                    </a:p>
                  </a:txBody>
                  <a:tcPr marL="182880" marR="182880" marT="91440" marB="91440"/>
                </a:tc>
                <a:tc>
                  <a:txBody>
                    <a:bodyPr/>
                    <a:lstStyle/>
                    <a:p>
                      <a:r>
                        <a:rPr lang="en-US" sz="2800" dirty="0"/>
                        <a:t>1</a:t>
                      </a:r>
                    </a:p>
                  </a:txBody>
                  <a:tcPr marL="182880" marR="182880" marT="91440" marB="91440"/>
                </a:tc>
                <a:tc>
                  <a:txBody>
                    <a:bodyPr/>
                    <a:lstStyle/>
                    <a:p>
                      <a:endParaRPr lang="en-US" sz="2800" dirty="0"/>
                    </a:p>
                  </a:txBody>
                  <a:tcPr marL="182880" marR="182880" marT="91440" marB="91440"/>
                </a:tc>
                <a:tc>
                  <a:txBody>
                    <a:bodyPr/>
                    <a:lstStyle/>
                    <a:p>
                      <a:endParaRPr lang="en-US" sz="2800" dirty="0"/>
                    </a:p>
                  </a:txBody>
                  <a:tcPr marL="182880" marR="182880" marT="91440" marB="91440"/>
                </a:tc>
                <a:tc>
                  <a:txBody>
                    <a:bodyPr/>
                    <a:lstStyle/>
                    <a:p>
                      <a:r>
                        <a:rPr lang="en-US" sz="2800" dirty="0"/>
                        <a:t>(1)</a:t>
                      </a:r>
                    </a:p>
                  </a:txBody>
                  <a:tcPr marL="182880" marR="182880" marT="91440" marB="91440"/>
                </a:tc>
                <a:tc>
                  <a:txBody>
                    <a:bodyPr/>
                    <a:lstStyle/>
                    <a:p>
                      <a:r>
                        <a:rPr lang="en-US" sz="2800" dirty="0"/>
                        <a:t>3 (2)</a:t>
                      </a:r>
                    </a:p>
                  </a:txBody>
                  <a:tcPr marL="182880" marR="182880" marT="91440" marB="91440"/>
                </a:tc>
                <a:tc>
                  <a:txBody>
                    <a:bodyPr/>
                    <a:lstStyle/>
                    <a:p>
                      <a:r>
                        <a:rPr lang="en-US" sz="2800" dirty="0"/>
                        <a:t>6</a:t>
                      </a:r>
                    </a:p>
                  </a:txBody>
                  <a:tcPr marL="182880" marR="182880" marT="91440" marB="91440"/>
                </a:tc>
                <a:tc>
                  <a:txBody>
                    <a:bodyPr/>
                    <a:lstStyle/>
                    <a:p>
                      <a:r>
                        <a:rPr lang="en-US" sz="2800" dirty="0"/>
                        <a:t>-3 </a:t>
                      </a:r>
                    </a:p>
                  </a:txBody>
                  <a:tcPr marL="182880" marR="182880" marT="91440" marB="91440"/>
                </a:tc>
                <a:extLst>
                  <a:ext uri="{0D108BD9-81ED-4DB2-BD59-A6C34878D82A}">
                    <a16:rowId xmlns:a16="http://schemas.microsoft.com/office/drawing/2014/main" val="266773166"/>
                  </a:ext>
                </a:extLst>
              </a:tr>
              <a:tr h="655196">
                <a:tc>
                  <a:txBody>
                    <a:bodyPr/>
                    <a:lstStyle/>
                    <a:p>
                      <a:r>
                        <a:rPr lang="en-US" sz="2800" dirty="0"/>
                        <a:t>Geneva</a:t>
                      </a:r>
                    </a:p>
                  </a:txBody>
                  <a:tcPr marL="182880" marR="182880" marT="91440" marB="91440"/>
                </a:tc>
                <a:tc>
                  <a:txBody>
                    <a:bodyPr/>
                    <a:lstStyle/>
                    <a:p>
                      <a:endParaRPr lang="en-US" sz="2800"/>
                    </a:p>
                  </a:txBody>
                  <a:tcPr marL="182880" marR="182880" marT="91440" marB="91440"/>
                </a:tc>
                <a:tc>
                  <a:txBody>
                    <a:bodyPr/>
                    <a:lstStyle/>
                    <a:p>
                      <a:endParaRPr lang="en-US" sz="2800"/>
                    </a:p>
                  </a:txBody>
                  <a:tcPr marL="182880" marR="182880" marT="91440" marB="91440"/>
                </a:tc>
                <a:tc>
                  <a:txBody>
                    <a:bodyPr/>
                    <a:lstStyle/>
                    <a:p>
                      <a:r>
                        <a:rPr lang="en-US" sz="2800" dirty="0"/>
                        <a:t>2</a:t>
                      </a:r>
                    </a:p>
                  </a:txBody>
                  <a:tcPr marL="182880" marR="182880" marT="91440" marB="91440"/>
                </a:tc>
                <a:tc>
                  <a:txBody>
                    <a:bodyPr/>
                    <a:lstStyle/>
                    <a:p>
                      <a:r>
                        <a:rPr lang="en-US" sz="2800" dirty="0"/>
                        <a:t>3</a:t>
                      </a:r>
                    </a:p>
                  </a:txBody>
                  <a:tcPr marL="182880" marR="182880" marT="91440" marB="91440"/>
                </a:tc>
                <a:tc>
                  <a:txBody>
                    <a:bodyPr/>
                    <a:lstStyle/>
                    <a:p>
                      <a:endParaRPr lang="en-US" sz="2800" dirty="0"/>
                    </a:p>
                  </a:txBody>
                  <a:tcPr marL="182880" marR="182880" marT="91440" marB="91440"/>
                </a:tc>
                <a:tc>
                  <a:txBody>
                    <a:bodyPr/>
                    <a:lstStyle/>
                    <a:p>
                      <a:endParaRPr lang="en-US" sz="2800" dirty="0"/>
                    </a:p>
                  </a:txBody>
                  <a:tcPr marL="182880" marR="182880" marT="91440" marB="91440"/>
                </a:tc>
                <a:tc>
                  <a:txBody>
                    <a:bodyPr/>
                    <a:lstStyle/>
                    <a:p>
                      <a:r>
                        <a:rPr lang="en-US" sz="2800" dirty="0"/>
                        <a:t>1</a:t>
                      </a:r>
                    </a:p>
                  </a:txBody>
                  <a:tcPr marL="182880" marR="182880" marT="91440" marB="91440"/>
                </a:tc>
                <a:tc>
                  <a:txBody>
                    <a:bodyPr/>
                    <a:lstStyle/>
                    <a:p>
                      <a:r>
                        <a:rPr lang="en-US" sz="2800" dirty="0"/>
                        <a:t>6</a:t>
                      </a:r>
                    </a:p>
                  </a:txBody>
                  <a:tcPr marL="182880" marR="182880" marT="91440" marB="91440"/>
                </a:tc>
                <a:tc>
                  <a:txBody>
                    <a:bodyPr/>
                    <a:lstStyle/>
                    <a:p>
                      <a:r>
                        <a:rPr lang="en-US" sz="2800" dirty="0"/>
                        <a:t>7</a:t>
                      </a:r>
                    </a:p>
                  </a:txBody>
                  <a:tcPr marL="182880" marR="182880" marT="91440" marB="91440"/>
                </a:tc>
                <a:tc>
                  <a:txBody>
                    <a:bodyPr/>
                    <a:lstStyle/>
                    <a:p>
                      <a:r>
                        <a:rPr lang="en-US" sz="2800" dirty="0"/>
                        <a:t>-1</a:t>
                      </a:r>
                    </a:p>
                  </a:txBody>
                  <a:tcPr marL="182880" marR="182880" marT="91440" marB="91440"/>
                </a:tc>
                <a:extLst>
                  <a:ext uri="{0D108BD9-81ED-4DB2-BD59-A6C34878D82A}">
                    <a16:rowId xmlns:a16="http://schemas.microsoft.com/office/drawing/2014/main" val="3054665103"/>
                  </a:ext>
                </a:extLst>
              </a:tr>
              <a:tr h="655196">
                <a:tc>
                  <a:txBody>
                    <a:bodyPr/>
                    <a:lstStyle/>
                    <a:p>
                      <a:r>
                        <a:rPr lang="en-US" sz="2800" dirty="0"/>
                        <a:t>Bologna</a:t>
                      </a:r>
                    </a:p>
                  </a:txBody>
                  <a:tcPr marL="182880" marR="182880" marT="91440" marB="91440"/>
                </a:tc>
                <a:tc>
                  <a:txBody>
                    <a:bodyPr/>
                    <a:lstStyle/>
                    <a:p>
                      <a:r>
                        <a:rPr lang="en-US" sz="2800" dirty="0"/>
                        <a:t>1</a:t>
                      </a:r>
                    </a:p>
                  </a:txBody>
                  <a:tcPr marL="182880" marR="182880" marT="91440" marB="91440"/>
                </a:tc>
                <a:tc>
                  <a:txBody>
                    <a:bodyPr/>
                    <a:lstStyle/>
                    <a:p>
                      <a:r>
                        <a:rPr lang="en-US" sz="2800" dirty="0"/>
                        <a:t>1</a:t>
                      </a:r>
                    </a:p>
                  </a:txBody>
                  <a:tcPr marL="182880" marR="182880" marT="91440" marB="91440"/>
                </a:tc>
                <a:tc>
                  <a:txBody>
                    <a:bodyPr/>
                    <a:lstStyle/>
                    <a:p>
                      <a:r>
                        <a:rPr lang="en-US" sz="2800" dirty="0"/>
                        <a:t>1</a:t>
                      </a:r>
                    </a:p>
                  </a:txBody>
                  <a:tcPr marL="182880" marR="182880" marT="91440" marB="91440"/>
                </a:tc>
                <a:tc>
                  <a:txBody>
                    <a:bodyPr/>
                    <a:lstStyle/>
                    <a:p>
                      <a:r>
                        <a:rPr lang="en-US" sz="2800" dirty="0"/>
                        <a:t>2</a:t>
                      </a:r>
                    </a:p>
                  </a:txBody>
                  <a:tcPr marL="182880" marR="182880" marT="91440" marB="91440"/>
                </a:tc>
                <a:tc>
                  <a:txBody>
                    <a:bodyPr/>
                    <a:lstStyle/>
                    <a:p>
                      <a:endParaRPr lang="en-US" sz="2800" dirty="0"/>
                    </a:p>
                  </a:txBody>
                  <a:tcPr marL="182880" marR="182880" marT="91440" marB="91440"/>
                </a:tc>
                <a:tc>
                  <a:txBody>
                    <a:bodyPr/>
                    <a:lstStyle/>
                    <a:p>
                      <a:endParaRPr lang="en-US" sz="2800" dirty="0"/>
                    </a:p>
                  </a:txBody>
                  <a:tcPr marL="182880" marR="182880" marT="91440" marB="91440"/>
                </a:tc>
                <a:tc>
                  <a:txBody>
                    <a:bodyPr/>
                    <a:lstStyle/>
                    <a:p>
                      <a:r>
                        <a:rPr lang="en-US" sz="2800" dirty="0"/>
                        <a:t>1</a:t>
                      </a:r>
                    </a:p>
                  </a:txBody>
                  <a:tcPr marL="182880" marR="182880" marT="91440" marB="91440"/>
                </a:tc>
                <a:tc>
                  <a:txBody>
                    <a:bodyPr/>
                    <a:lstStyle/>
                    <a:p>
                      <a:r>
                        <a:rPr lang="en-US" sz="2800" dirty="0"/>
                        <a:t>6</a:t>
                      </a:r>
                    </a:p>
                  </a:txBody>
                  <a:tcPr marL="182880" marR="182880" marT="91440" marB="91440"/>
                </a:tc>
                <a:tc>
                  <a:txBody>
                    <a:bodyPr/>
                    <a:lstStyle/>
                    <a:p>
                      <a:r>
                        <a:rPr lang="en-US" sz="2800" dirty="0"/>
                        <a:t>10</a:t>
                      </a:r>
                    </a:p>
                  </a:txBody>
                  <a:tcPr marL="182880" marR="182880" marT="91440" marB="91440"/>
                </a:tc>
                <a:tc>
                  <a:txBody>
                    <a:bodyPr/>
                    <a:lstStyle/>
                    <a:p>
                      <a:r>
                        <a:rPr lang="en-US" sz="2800" dirty="0"/>
                        <a:t>-4</a:t>
                      </a:r>
                    </a:p>
                  </a:txBody>
                  <a:tcPr marL="182880" marR="182880" marT="91440" marB="91440"/>
                </a:tc>
                <a:extLst>
                  <a:ext uri="{0D108BD9-81ED-4DB2-BD59-A6C34878D82A}">
                    <a16:rowId xmlns:a16="http://schemas.microsoft.com/office/drawing/2014/main" val="3149803081"/>
                  </a:ext>
                </a:extLst>
              </a:tr>
              <a:tr h="1463040">
                <a:tc>
                  <a:txBody>
                    <a:bodyPr/>
                    <a:lstStyle/>
                    <a:p>
                      <a:r>
                        <a:rPr lang="en-US" sz="2800" dirty="0"/>
                        <a:t>INAF-OAR (Rome)</a:t>
                      </a:r>
                    </a:p>
                  </a:txBody>
                  <a:tcPr marL="182880" marR="182880" marT="91440" marB="91440"/>
                </a:tc>
                <a:tc>
                  <a:txBody>
                    <a:bodyPr/>
                    <a:lstStyle/>
                    <a:p>
                      <a:r>
                        <a:rPr lang="en-US" sz="2800" dirty="0"/>
                        <a:t>1</a:t>
                      </a:r>
                    </a:p>
                  </a:txBody>
                  <a:tcPr marL="182880" marR="182880" marT="91440" marB="91440"/>
                </a:tc>
                <a:tc>
                  <a:txBody>
                    <a:bodyPr/>
                    <a:lstStyle/>
                    <a:p>
                      <a:endParaRPr lang="en-US" sz="2800"/>
                    </a:p>
                  </a:txBody>
                  <a:tcPr marL="182880" marR="182880" marT="91440" marB="91440"/>
                </a:tc>
                <a:tc>
                  <a:txBody>
                    <a:bodyPr/>
                    <a:lstStyle/>
                    <a:p>
                      <a:endParaRPr lang="en-US" sz="2800"/>
                    </a:p>
                  </a:txBody>
                  <a:tcPr marL="182880" marR="182880" marT="91440" marB="91440"/>
                </a:tc>
                <a:tc>
                  <a:txBody>
                    <a:bodyPr/>
                    <a:lstStyle/>
                    <a:p>
                      <a:endParaRPr lang="en-US" sz="2800" dirty="0"/>
                    </a:p>
                  </a:txBody>
                  <a:tcPr marL="182880" marR="182880" marT="91440" marB="91440"/>
                </a:tc>
                <a:tc>
                  <a:txBody>
                    <a:bodyPr/>
                    <a:lstStyle/>
                    <a:p>
                      <a:endParaRPr lang="en-US" sz="2800" dirty="0"/>
                    </a:p>
                  </a:txBody>
                  <a:tcPr marL="182880" marR="182880" marT="91440" marB="91440"/>
                </a:tc>
                <a:tc>
                  <a:txBody>
                    <a:bodyPr/>
                    <a:lstStyle/>
                    <a:p>
                      <a:r>
                        <a:rPr lang="en-US" sz="2800" dirty="0"/>
                        <a:t>1</a:t>
                      </a:r>
                    </a:p>
                  </a:txBody>
                  <a:tcPr marL="182880" marR="182880" marT="91440" marB="91440"/>
                </a:tc>
                <a:tc>
                  <a:txBody>
                    <a:bodyPr/>
                    <a:lstStyle/>
                    <a:p>
                      <a:endParaRPr lang="en-US" sz="2800" dirty="0"/>
                    </a:p>
                  </a:txBody>
                  <a:tcPr marL="182880" marR="182880" marT="91440" marB="91440"/>
                </a:tc>
                <a:tc>
                  <a:txBody>
                    <a:bodyPr/>
                    <a:lstStyle/>
                    <a:p>
                      <a:r>
                        <a:rPr lang="en-US" sz="2800" dirty="0"/>
                        <a:t>2</a:t>
                      </a:r>
                    </a:p>
                  </a:txBody>
                  <a:tcPr marL="182880" marR="182880" marT="91440" marB="91440"/>
                </a:tc>
                <a:tc>
                  <a:txBody>
                    <a:bodyPr/>
                    <a:lstStyle/>
                    <a:p>
                      <a:r>
                        <a:rPr lang="en-US" sz="2800" dirty="0"/>
                        <a:t>6</a:t>
                      </a:r>
                    </a:p>
                  </a:txBody>
                  <a:tcPr marL="182880" marR="182880" marT="91440" marB="91440"/>
                </a:tc>
                <a:tc>
                  <a:txBody>
                    <a:bodyPr/>
                    <a:lstStyle/>
                    <a:p>
                      <a:r>
                        <a:rPr lang="en-US" sz="2800" dirty="0"/>
                        <a:t>-4</a:t>
                      </a:r>
                    </a:p>
                  </a:txBody>
                  <a:tcPr marL="182880" marR="182880" marT="91440" marB="91440"/>
                </a:tc>
                <a:extLst>
                  <a:ext uri="{0D108BD9-81ED-4DB2-BD59-A6C34878D82A}">
                    <a16:rowId xmlns:a16="http://schemas.microsoft.com/office/drawing/2014/main" val="2117908928"/>
                  </a:ext>
                </a:extLst>
              </a:tr>
              <a:tr h="655196">
                <a:tc>
                  <a:txBody>
                    <a:bodyPr/>
                    <a:lstStyle/>
                    <a:p>
                      <a:r>
                        <a:rPr lang="en-US" sz="2800" dirty="0"/>
                        <a:t>Palermo</a:t>
                      </a:r>
                    </a:p>
                  </a:txBody>
                  <a:tcPr marL="182880" marR="182880" marT="91440" marB="91440"/>
                </a:tc>
                <a:tc>
                  <a:txBody>
                    <a:bodyPr/>
                    <a:lstStyle/>
                    <a:p>
                      <a:endParaRPr lang="en-US" sz="2800" dirty="0"/>
                    </a:p>
                  </a:txBody>
                  <a:tcPr marL="182880" marR="182880" marT="91440" marB="91440"/>
                </a:tc>
                <a:tc>
                  <a:txBody>
                    <a:bodyPr/>
                    <a:lstStyle/>
                    <a:p>
                      <a:r>
                        <a:rPr lang="en-US" sz="2800" dirty="0"/>
                        <a:t>1</a:t>
                      </a:r>
                    </a:p>
                  </a:txBody>
                  <a:tcPr marL="182880" marR="182880" marT="91440" marB="91440"/>
                </a:tc>
                <a:tc>
                  <a:txBody>
                    <a:bodyPr/>
                    <a:lstStyle/>
                    <a:p>
                      <a:endParaRPr lang="en-US" sz="2800"/>
                    </a:p>
                  </a:txBody>
                  <a:tcPr marL="182880" marR="182880" marT="91440" marB="91440"/>
                </a:tc>
                <a:tc>
                  <a:txBody>
                    <a:bodyPr/>
                    <a:lstStyle/>
                    <a:p>
                      <a:r>
                        <a:rPr lang="en-US" sz="2800" dirty="0"/>
                        <a:t>1</a:t>
                      </a:r>
                    </a:p>
                  </a:txBody>
                  <a:tcPr marL="182880" marR="182880" marT="91440" marB="91440"/>
                </a:tc>
                <a:tc>
                  <a:txBody>
                    <a:bodyPr/>
                    <a:lstStyle/>
                    <a:p>
                      <a:r>
                        <a:rPr lang="en-US" sz="2800" dirty="0"/>
                        <a:t>1</a:t>
                      </a:r>
                    </a:p>
                  </a:txBody>
                  <a:tcPr marL="182880" marR="182880" marT="91440" marB="91440"/>
                </a:tc>
                <a:tc>
                  <a:txBody>
                    <a:bodyPr/>
                    <a:lstStyle/>
                    <a:p>
                      <a:endParaRPr lang="en-US" sz="2800" dirty="0"/>
                    </a:p>
                  </a:txBody>
                  <a:tcPr marL="182880" marR="182880" marT="91440" marB="91440"/>
                </a:tc>
                <a:tc>
                  <a:txBody>
                    <a:bodyPr/>
                    <a:lstStyle/>
                    <a:p>
                      <a:endParaRPr lang="en-US" sz="2800" dirty="0"/>
                    </a:p>
                  </a:txBody>
                  <a:tcPr marL="182880" marR="182880" marT="91440" marB="91440"/>
                </a:tc>
                <a:tc>
                  <a:txBody>
                    <a:bodyPr/>
                    <a:lstStyle/>
                    <a:p>
                      <a:r>
                        <a:rPr lang="en-US" sz="2800" dirty="0"/>
                        <a:t>3</a:t>
                      </a:r>
                    </a:p>
                  </a:txBody>
                  <a:tcPr marL="182880" marR="182880" marT="91440" marB="91440"/>
                </a:tc>
                <a:tc>
                  <a:txBody>
                    <a:bodyPr/>
                    <a:lstStyle/>
                    <a:p>
                      <a:r>
                        <a:rPr lang="en-US" sz="2800" dirty="0"/>
                        <a:t>8</a:t>
                      </a:r>
                    </a:p>
                  </a:txBody>
                  <a:tcPr marL="182880" marR="182880" marT="91440" marB="91440"/>
                </a:tc>
                <a:tc>
                  <a:txBody>
                    <a:bodyPr/>
                    <a:lstStyle/>
                    <a:p>
                      <a:r>
                        <a:rPr lang="en-US" sz="2800" dirty="0"/>
                        <a:t>-5</a:t>
                      </a:r>
                    </a:p>
                  </a:txBody>
                  <a:tcPr marL="182880" marR="182880" marT="91440" marB="91440"/>
                </a:tc>
                <a:extLst>
                  <a:ext uri="{0D108BD9-81ED-4DB2-BD59-A6C34878D82A}">
                    <a16:rowId xmlns:a16="http://schemas.microsoft.com/office/drawing/2014/main" val="401109443"/>
                  </a:ext>
                </a:extLst>
              </a:tr>
              <a:tr h="1463040">
                <a:tc>
                  <a:txBody>
                    <a:bodyPr/>
                    <a:lstStyle/>
                    <a:p>
                      <a:r>
                        <a:rPr lang="en-US" sz="2800" dirty="0"/>
                        <a:t>INAF-IAPS (Rome)</a:t>
                      </a:r>
                    </a:p>
                  </a:txBody>
                  <a:tcPr marL="182880" marR="182880" marT="91440" marB="91440"/>
                </a:tc>
                <a:tc>
                  <a:txBody>
                    <a:bodyPr/>
                    <a:lstStyle/>
                    <a:p>
                      <a:endParaRPr lang="en-US" sz="2800"/>
                    </a:p>
                  </a:txBody>
                  <a:tcPr marL="182880" marR="182880" marT="91440" marB="91440"/>
                </a:tc>
                <a:tc>
                  <a:txBody>
                    <a:bodyPr/>
                    <a:lstStyle/>
                    <a:p>
                      <a:endParaRPr lang="en-US" sz="2800" dirty="0"/>
                    </a:p>
                  </a:txBody>
                  <a:tcPr marL="182880" marR="182880" marT="91440" marB="91440"/>
                </a:tc>
                <a:tc>
                  <a:txBody>
                    <a:bodyPr/>
                    <a:lstStyle/>
                    <a:p>
                      <a:r>
                        <a:rPr lang="en-US" sz="2800" dirty="0"/>
                        <a:t>1</a:t>
                      </a:r>
                    </a:p>
                  </a:txBody>
                  <a:tcPr marL="182880" marR="182880" marT="91440" marB="91440"/>
                </a:tc>
                <a:tc>
                  <a:txBody>
                    <a:bodyPr/>
                    <a:lstStyle/>
                    <a:p>
                      <a:r>
                        <a:rPr lang="en-US" sz="2800" dirty="0"/>
                        <a:t>1</a:t>
                      </a:r>
                    </a:p>
                  </a:txBody>
                  <a:tcPr marL="182880" marR="182880" marT="91440" marB="91440"/>
                </a:tc>
                <a:tc>
                  <a:txBody>
                    <a:bodyPr/>
                    <a:lstStyle/>
                    <a:p>
                      <a:r>
                        <a:rPr lang="en-US" sz="2800" dirty="0"/>
                        <a:t>2</a:t>
                      </a:r>
                    </a:p>
                  </a:txBody>
                  <a:tcPr marL="182880" marR="182880" marT="91440" marB="91440"/>
                </a:tc>
                <a:tc>
                  <a:txBody>
                    <a:bodyPr/>
                    <a:lstStyle/>
                    <a:p>
                      <a:r>
                        <a:rPr lang="en-US" sz="2800" dirty="0"/>
                        <a:t>4</a:t>
                      </a:r>
                    </a:p>
                  </a:txBody>
                  <a:tcPr marL="182880" marR="182880" marT="91440" marB="91440"/>
                </a:tc>
                <a:tc>
                  <a:txBody>
                    <a:bodyPr/>
                    <a:lstStyle/>
                    <a:p>
                      <a:r>
                        <a:rPr lang="en-US" sz="2800" dirty="0"/>
                        <a:t>2</a:t>
                      </a:r>
                    </a:p>
                  </a:txBody>
                  <a:tcPr marL="182880" marR="182880" marT="91440" marB="91440"/>
                </a:tc>
                <a:tc>
                  <a:txBody>
                    <a:bodyPr/>
                    <a:lstStyle/>
                    <a:p>
                      <a:r>
                        <a:rPr lang="en-US" sz="2800" dirty="0"/>
                        <a:t>10</a:t>
                      </a:r>
                    </a:p>
                  </a:txBody>
                  <a:tcPr marL="182880" marR="182880" marT="91440" marB="91440"/>
                </a:tc>
                <a:tc>
                  <a:txBody>
                    <a:bodyPr/>
                    <a:lstStyle/>
                    <a:p>
                      <a:r>
                        <a:rPr lang="en-US" sz="2800" dirty="0"/>
                        <a:t>6</a:t>
                      </a:r>
                    </a:p>
                  </a:txBody>
                  <a:tcPr marL="182880" marR="182880" marT="91440" marB="91440"/>
                </a:tc>
                <a:tc>
                  <a:txBody>
                    <a:bodyPr/>
                    <a:lstStyle/>
                    <a:p>
                      <a:r>
                        <a:rPr lang="en-US" sz="2800" dirty="0"/>
                        <a:t>+4</a:t>
                      </a:r>
                    </a:p>
                  </a:txBody>
                  <a:tcPr marL="182880" marR="182880" marT="91440" marB="91440"/>
                </a:tc>
                <a:extLst>
                  <a:ext uri="{0D108BD9-81ED-4DB2-BD59-A6C34878D82A}">
                    <a16:rowId xmlns:a16="http://schemas.microsoft.com/office/drawing/2014/main" val="3818337250"/>
                  </a:ext>
                </a:extLst>
              </a:tr>
              <a:tr h="655196">
                <a:tc>
                  <a:txBody>
                    <a:bodyPr/>
                    <a:lstStyle/>
                    <a:p>
                      <a:r>
                        <a:rPr lang="en-US" sz="2800" dirty="0"/>
                        <a:t>Athens</a:t>
                      </a:r>
                    </a:p>
                  </a:txBody>
                  <a:tcPr marL="182880" marR="182880" marT="91440" marB="91440"/>
                </a:tc>
                <a:tc>
                  <a:txBody>
                    <a:bodyPr/>
                    <a:lstStyle/>
                    <a:p>
                      <a:endParaRPr lang="en-US" sz="2800"/>
                    </a:p>
                  </a:txBody>
                  <a:tcPr marL="182880" marR="182880" marT="91440" marB="91440"/>
                </a:tc>
                <a:tc>
                  <a:txBody>
                    <a:bodyPr/>
                    <a:lstStyle/>
                    <a:p>
                      <a:endParaRPr lang="en-US" sz="2800" dirty="0"/>
                    </a:p>
                  </a:txBody>
                  <a:tcPr marL="182880" marR="182880" marT="91440" marB="91440"/>
                </a:tc>
                <a:tc>
                  <a:txBody>
                    <a:bodyPr/>
                    <a:lstStyle/>
                    <a:p>
                      <a:r>
                        <a:rPr lang="en-US" sz="2800" dirty="0"/>
                        <a:t>1</a:t>
                      </a:r>
                    </a:p>
                  </a:txBody>
                  <a:tcPr marL="182880" marR="182880" marT="91440" marB="91440"/>
                </a:tc>
                <a:tc>
                  <a:txBody>
                    <a:bodyPr/>
                    <a:lstStyle/>
                    <a:p>
                      <a:endParaRPr lang="en-US" sz="2800" dirty="0"/>
                    </a:p>
                  </a:txBody>
                  <a:tcPr marL="182880" marR="182880" marT="91440" marB="91440"/>
                </a:tc>
                <a:tc>
                  <a:txBody>
                    <a:bodyPr/>
                    <a:lstStyle/>
                    <a:p>
                      <a:r>
                        <a:rPr lang="en-US" sz="2800" dirty="0"/>
                        <a:t>1</a:t>
                      </a:r>
                    </a:p>
                  </a:txBody>
                  <a:tcPr marL="182880" marR="182880" marT="91440" marB="91440"/>
                </a:tc>
                <a:tc>
                  <a:txBody>
                    <a:bodyPr/>
                    <a:lstStyle/>
                    <a:p>
                      <a:endParaRPr lang="en-US" sz="2800" dirty="0"/>
                    </a:p>
                  </a:txBody>
                  <a:tcPr marL="182880" marR="182880" marT="91440" marB="91440"/>
                </a:tc>
                <a:tc>
                  <a:txBody>
                    <a:bodyPr/>
                    <a:lstStyle/>
                    <a:p>
                      <a:r>
                        <a:rPr lang="en-US" sz="2800" dirty="0"/>
                        <a:t>1</a:t>
                      </a:r>
                    </a:p>
                  </a:txBody>
                  <a:tcPr marL="182880" marR="182880" marT="91440" marB="91440"/>
                </a:tc>
                <a:tc>
                  <a:txBody>
                    <a:bodyPr/>
                    <a:lstStyle/>
                    <a:p>
                      <a:r>
                        <a:rPr lang="en-US" sz="2800" dirty="0"/>
                        <a:t>3</a:t>
                      </a:r>
                    </a:p>
                  </a:txBody>
                  <a:tcPr marL="182880" marR="182880" marT="91440" marB="91440"/>
                </a:tc>
                <a:tc>
                  <a:txBody>
                    <a:bodyPr/>
                    <a:lstStyle/>
                    <a:p>
                      <a:r>
                        <a:rPr lang="en-US" sz="2800" dirty="0"/>
                        <a:t>3</a:t>
                      </a:r>
                    </a:p>
                  </a:txBody>
                  <a:tcPr marL="182880" marR="182880" marT="91440" marB="91440"/>
                </a:tc>
                <a:tc>
                  <a:txBody>
                    <a:bodyPr/>
                    <a:lstStyle/>
                    <a:p>
                      <a:r>
                        <a:rPr lang="en-US" sz="2800" dirty="0"/>
                        <a:t>0</a:t>
                      </a:r>
                    </a:p>
                  </a:txBody>
                  <a:tcPr marL="182880" marR="182880" marT="91440" marB="91440"/>
                </a:tc>
                <a:extLst>
                  <a:ext uri="{0D108BD9-81ED-4DB2-BD59-A6C34878D82A}">
                    <a16:rowId xmlns:a16="http://schemas.microsoft.com/office/drawing/2014/main" val="672059298"/>
                  </a:ext>
                </a:extLst>
              </a:tr>
              <a:tr h="655196">
                <a:tc>
                  <a:txBody>
                    <a:bodyPr/>
                    <a:lstStyle/>
                    <a:p>
                      <a:r>
                        <a:rPr lang="en-US" sz="2800" dirty="0"/>
                        <a:t>CEA</a:t>
                      </a:r>
                    </a:p>
                  </a:txBody>
                  <a:tcPr marL="182880" marR="182880" marT="91440" marB="91440"/>
                </a:tc>
                <a:tc>
                  <a:txBody>
                    <a:bodyPr/>
                    <a:lstStyle/>
                    <a:p>
                      <a:endParaRPr lang="en-US" sz="2800"/>
                    </a:p>
                  </a:txBody>
                  <a:tcPr marL="182880" marR="182880" marT="91440" marB="91440"/>
                </a:tc>
                <a:tc>
                  <a:txBody>
                    <a:bodyPr/>
                    <a:lstStyle/>
                    <a:p>
                      <a:r>
                        <a:rPr lang="en-US" sz="2800" dirty="0"/>
                        <a:t>1</a:t>
                      </a:r>
                    </a:p>
                  </a:txBody>
                  <a:tcPr marL="182880" marR="182880" marT="91440" marB="91440"/>
                </a:tc>
                <a:tc>
                  <a:txBody>
                    <a:bodyPr/>
                    <a:lstStyle/>
                    <a:p>
                      <a:r>
                        <a:rPr lang="en-US" sz="2800" dirty="0"/>
                        <a:t>1</a:t>
                      </a:r>
                    </a:p>
                  </a:txBody>
                  <a:tcPr marL="182880" marR="182880" marT="91440" marB="91440"/>
                </a:tc>
                <a:tc>
                  <a:txBody>
                    <a:bodyPr/>
                    <a:lstStyle/>
                    <a:p>
                      <a:endParaRPr lang="en-US" sz="2800" dirty="0"/>
                    </a:p>
                  </a:txBody>
                  <a:tcPr marL="182880" marR="182880" marT="91440" marB="91440"/>
                </a:tc>
                <a:tc>
                  <a:txBody>
                    <a:bodyPr/>
                    <a:lstStyle/>
                    <a:p>
                      <a:endParaRPr lang="en-US" sz="2800" dirty="0"/>
                    </a:p>
                  </a:txBody>
                  <a:tcPr marL="182880" marR="182880" marT="91440" marB="91440"/>
                </a:tc>
                <a:tc>
                  <a:txBody>
                    <a:bodyPr/>
                    <a:lstStyle/>
                    <a:p>
                      <a:r>
                        <a:rPr lang="en-US" sz="2800" dirty="0"/>
                        <a:t>1</a:t>
                      </a:r>
                    </a:p>
                  </a:txBody>
                  <a:tcPr marL="182880" marR="182880" marT="91440" marB="91440"/>
                </a:tc>
                <a:tc>
                  <a:txBody>
                    <a:bodyPr/>
                    <a:lstStyle/>
                    <a:p>
                      <a:endParaRPr lang="en-US" sz="2800" dirty="0"/>
                    </a:p>
                  </a:txBody>
                  <a:tcPr marL="182880" marR="182880" marT="91440" marB="91440"/>
                </a:tc>
                <a:tc>
                  <a:txBody>
                    <a:bodyPr/>
                    <a:lstStyle/>
                    <a:p>
                      <a:r>
                        <a:rPr lang="en-US" sz="2800" dirty="0"/>
                        <a:t>3</a:t>
                      </a:r>
                    </a:p>
                  </a:txBody>
                  <a:tcPr marL="182880" marR="182880" marT="91440" marB="91440"/>
                </a:tc>
                <a:tc>
                  <a:txBody>
                    <a:bodyPr/>
                    <a:lstStyle/>
                    <a:p>
                      <a:r>
                        <a:rPr lang="en-US" sz="2800" dirty="0"/>
                        <a:t>7</a:t>
                      </a:r>
                    </a:p>
                  </a:txBody>
                  <a:tcPr marL="182880" marR="182880" marT="91440" marB="91440"/>
                </a:tc>
                <a:tc>
                  <a:txBody>
                    <a:bodyPr/>
                    <a:lstStyle/>
                    <a:p>
                      <a:r>
                        <a:rPr lang="en-US" sz="2800" dirty="0"/>
                        <a:t>-4</a:t>
                      </a:r>
                    </a:p>
                  </a:txBody>
                  <a:tcPr marL="182880" marR="182880" marT="91440" marB="91440"/>
                </a:tc>
                <a:extLst>
                  <a:ext uri="{0D108BD9-81ED-4DB2-BD59-A6C34878D82A}">
                    <a16:rowId xmlns:a16="http://schemas.microsoft.com/office/drawing/2014/main" val="2989434883"/>
                  </a:ext>
                </a:extLst>
              </a:tr>
              <a:tr h="655196">
                <a:tc>
                  <a:txBody>
                    <a:bodyPr/>
                    <a:lstStyle/>
                    <a:p>
                      <a:r>
                        <a:rPr lang="en-US" sz="2800" dirty="0"/>
                        <a:t>SRON</a:t>
                      </a:r>
                    </a:p>
                  </a:txBody>
                  <a:tcPr marL="182880" marR="182880" marT="91440" marB="91440"/>
                </a:tc>
                <a:tc>
                  <a:txBody>
                    <a:bodyPr/>
                    <a:lstStyle/>
                    <a:p>
                      <a:endParaRPr lang="en-US" sz="2800"/>
                    </a:p>
                  </a:txBody>
                  <a:tcPr marL="182880" marR="182880" marT="91440" marB="91440"/>
                </a:tc>
                <a:tc>
                  <a:txBody>
                    <a:bodyPr/>
                    <a:lstStyle/>
                    <a:p>
                      <a:r>
                        <a:rPr lang="en-US" sz="2800" dirty="0"/>
                        <a:t>1</a:t>
                      </a:r>
                    </a:p>
                  </a:txBody>
                  <a:tcPr marL="182880" marR="182880" marT="91440" marB="91440"/>
                </a:tc>
                <a:tc>
                  <a:txBody>
                    <a:bodyPr/>
                    <a:lstStyle/>
                    <a:p>
                      <a:r>
                        <a:rPr lang="en-US" sz="2800" dirty="0"/>
                        <a:t>4</a:t>
                      </a:r>
                    </a:p>
                  </a:txBody>
                  <a:tcPr marL="182880" marR="182880" marT="91440" marB="91440"/>
                </a:tc>
                <a:tc>
                  <a:txBody>
                    <a:bodyPr/>
                    <a:lstStyle/>
                    <a:p>
                      <a:r>
                        <a:rPr lang="en-US" sz="2800" dirty="0"/>
                        <a:t>2</a:t>
                      </a:r>
                    </a:p>
                  </a:txBody>
                  <a:tcPr marL="182880" marR="182880" marT="91440" marB="91440"/>
                </a:tc>
                <a:tc>
                  <a:txBody>
                    <a:bodyPr/>
                    <a:lstStyle/>
                    <a:p>
                      <a:r>
                        <a:rPr lang="en-US" sz="2800" dirty="0"/>
                        <a:t>2</a:t>
                      </a:r>
                    </a:p>
                  </a:txBody>
                  <a:tcPr marL="182880" marR="182880" marT="91440" marB="91440"/>
                </a:tc>
                <a:tc>
                  <a:txBody>
                    <a:bodyPr/>
                    <a:lstStyle/>
                    <a:p>
                      <a:endParaRPr lang="en-US" sz="2800" dirty="0"/>
                    </a:p>
                  </a:txBody>
                  <a:tcPr marL="182880" marR="182880" marT="91440" marB="91440"/>
                </a:tc>
                <a:tc>
                  <a:txBody>
                    <a:bodyPr/>
                    <a:lstStyle/>
                    <a:p>
                      <a:r>
                        <a:rPr lang="en-US" sz="2800" dirty="0"/>
                        <a:t>3 (2)</a:t>
                      </a:r>
                    </a:p>
                  </a:txBody>
                  <a:tcPr marL="182880" marR="182880" marT="91440" marB="91440"/>
                </a:tc>
                <a:tc>
                  <a:txBody>
                    <a:bodyPr/>
                    <a:lstStyle/>
                    <a:p>
                      <a:r>
                        <a:rPr lang="en-US" sz="2800" dirty="0"/>
                        <a:t>12 (11)</a:t>
                      </a:r>
                    </a:p>
                  </a:txBody>
                  <a:tcPr marL="182880" marR="182880" marT="91440" marB="91440"/>
                </a:tc>
                <a:tc>
                  <a:txBody>
                    <a:bodyPr/>
                    <a:lstStyle/>
                    <a:p>
                      <a:r>
                        <a:rPr lang="en-US" sz="2800" dirty="0"/>
                        <a:t>14</a:t>
                      </a:r>
                    </a:p>
                  </a:txBody>
                  <a:tcPr marL="182880" marR="182880" marT="91440" marB="91440"/>
                </a:tc>
                <a:tc>
                  <a:txBody>
                    <a:bodyPr/>
                    <a:lstStyle/>
                    <a:p>
                      <a:r>
                        <a:rPr lang="en-US" sz="2800" dirty="0"/>
                        <a:t>-2</a:t>
                      </a:r>
                    </a:p>
                  </a:txBody>
                  <a:tcPr marL="182880" marR="182880" marT="91440" marB="91440"/>
                </a:tc>
                <a:extLst>
                  <a:ext uri="{0D108BD9-81ED-4DB2-BD59-A6C34878D82A}">
                    <a16:rowId xmlns:a16="http://schemas.microsoft.com/office/drawing/2014/main" val="358491953"/>
                  </a:ext>
                </a:extLst>
              </a:tr>
              <a:tr h="655196">
                <a:tc>
                  <a:txBody>
                    <a:bodyPr/>
                    <a:lstStyle/>
                    <a:p>
                      <a:r>
                        <a:rPr lang="en-US" sz="2800" dirty="0"/>
                        <a:t>Ferrara</a:t>
                      </a:r>
                    </a:p>
                  </a:txBody>
                  <a:tcPr marL="182880" marR="182880" marT="91440" marB="91440"/>
                </a:tc>
                <a:tc>
                  <a:txBody>
                    <a:bodyPr/>
                    <a:lstStyle/>
                    <a:p>
                      <a:endParaRPr lang="en-US" sz="2800"/>
                    </a:p>
                  </a:txBody>
                  <a:tcPr marL="182880" marR="182880" marT="91440" marB="91440"/>
                </a:tc>
                <a:tc>
                  <a:txBody>
                    <a:bodyPr/>
                    <a:lstStyle/>
                    <a:p>
                      <a:endParaRPr lang="en-US" sz="2800"/>
                    </a:p>
                  </a:txBody>
                  <a:tcPr marL="182880" marR="182880" marT="91440" marB="91440"/>
                </a:tc>
                <a:tc>
                  <a:txBody>
                    <a:bodyPr/>
                    <a:lstStyle/>
                    <a:p>
                      <a:r>
                        <a:rPr lang="en-US" sz="2800" dirty="0"/>
                        <a:t>1</a:t>
                      </a:r>
                    </a:p>
                  </a:txBody>
                  <a:tcPr marL="182880" marR="182880" marT="91440" marB="91440"/>
                </a:tc>
                <a:tc>
                  <a:txBody>
                    <a:bodyPr/>
                    <a:lstStyle/>
                    <a:p>
                      <a:endParaRPr lang="en-US" sz="2800" dirty="0"/>
                    </a:p>
                  </a:txBody>
                  <a:tcPr marL="182880" marR="182880" marT="91440" marB="91440"/>
                </a:tc>
                <a:tc>
                  <a:txBody>
                    <a:bodyPr/>
                    <a:lstStyle/>
                    <a:p>
                      <a:endParaRPr lang="en-US" sz="2800" dirty="0"/>
                    </a:p>
                  </a:txBody>
                  <a:tcPr marL="182880" marR="182880" marT="91440" marB="91440"/>
                </a:tc>
                <a:tc>
                  <a:txBody>
                    <a:bodyPr/>
                    <a:lstStyle/>
                    <a:p>
                      <a:endParaRPr lang="en-US" sz="2800" dirty="0"/>
                    </a:p>
                  </a:txBody>
                  <a:tcPr marL="182880" marR="182880" marT="91440" marB="91440"/>
                </a:tc>
                <a:tc>
                  <a:txBody>
                    <a:bodyPr/>
                    <a:lstStyle/>
                    <a:p>
                      <a:endParaRPr lang="en-US" sz="2800" dirty="0"/>
                    </a:p>
                  </a:txBody>
                  <a:tcPr marL="182880" marR="182880" marT="91440" marB="91440"/>
                </a:tc>
                <a:tc>
                  <a:txBody>
                    <a:bodyPr/>
                    <a:lstStyle/>
                    <a:p>
                      <a:r>
                        <a:rPr lang="en-US" sz="2800" dirty="0"/>
                        <a:t>1</a:t>
                      </a:r>
                    </a:p>
                  </a:txBody>
                  <a:tcPr marL="182880" marR="182880" marT="91440" marB="91440"/>
                </a:tc>
                <a:tc>
                  <a:txBody>
                    <a:bodyPr/>
                    <a:lstStyle/>
                    <a:p>
                      <a:r>
                        <a:rPr lang="en-US" sz="2800" dirty="0"/>
                        <a:t>3</a:t>
                      </a:r>
                    </a:p>
                  </a:txBody>
                  <a:tcPr marL="182880" marR="182880" marT="91440" marB="91440"/>
                </a:tc>
                <a:tc>
                  <a:txBody>
                    <a:bodyPr/>
                    <a:lstStyle/>
                    <a:p>
                      <a:r>
                        <a:rPr lang="en-US" sz="2800" dirty="0"/>
                        <a:t>-2</a:t>
                      </a:r>
                    </a:p>
                  </a:txBody>
                  <a:tcPr marL="182880" marR="182880" marT="91440" marB="91440"/>
                </a:tc>
                <a:extLst>
                  <a:ext uri="{0D108BD9-81ED-4DB2-BD59-A6C34878D82A}">
                    <a16:rowId xmlns:a16="http://schemas.microsoft.com/office/drawing/2014/main" val="3786112417"/>
                  </a:ext>
                </a:extLst>
              </a:tr>
              <a:tr h="1146594">
                <a:tc>
                  <a:txBody>
                    <a:bodyPr/>
                    <a:lstStyle/>
                    <a:p>
                      <a:r>
                        <a:rPr lang="en-US" sz="2800" dirty="0"/>
                        <a:t>NCAC Warsaw</a:t>
                      </a:r>
                    </a:p>
                  </a:txBody>
                  <a:tcPr marL="182880" marR="182880" marT="91440" marB="91440"/>
                </a:tc>
                <a:tc>
                  <a:txBody>
                    <a:bodyPr/>
                    <a:lstStyle/>
                    <a:p>
                      <a:endParaRPr lang="en-US" sz="2800" dirty="0"/>
                    </a:p>
                  </a:txBody>
                  <a:tcPr marL="182880" marR="182880" marT="91440" marB="91440"/>
                </a:tc>
                <a:tc>
                  <a:txBody>
                    <a:bodyPr/>
                    <a:lstStyle/>
                    <a:p>
                      <a:endParaRPr lang="en-US" sz="2800"/>
                    </a:p>
                  </a:txBody>
                  <a:tcPr marL="182880" marR="182880" marT="91440" marB="91440"/>
                </a:tc>
                <a:tc>
                  <a:txBody>
                    <a:bodyPr/>
                    <a:lstStyle/>
                    <a:p>
                      <a:endParaRPr lang="en-US" sz="2800" dirty="0"/>
                    </a:p>
                  </a:txBody>
                  <a:tcPr marL="182880" marR="182880" marT="91440" marB="91440"/>
                </a:tc>
                <a:tc>
                  <a:txBody>
                    <a:bodyPr/>
                    <a:lstStyle/>
                    <a:p>
                      <a:endParaRPr lang="en-US" sz="2800" dirty="0"/>
                    </a:p>
                  </a:txBody>
                  <a:tcPr marL="182880" marR="182880" marT="91440" marB="91440"/>
                </a:tc>
                <a:tc>
                  <a:txBody>
                    <a:bodyPr/>
                    <a:lstStyle/>
                    <a:p>
                      <a:endParaRPr lang="en-US" sz="2800" dirty="0"/>
                    </a:p>
                  </a:txBody>
                  <a:tcPr marL="182880" marR="182880" marT="91440" marB="91440"/>
                </a:tc>
                <a:tc>
                  <a:txBody>
                    <a:bodyPr/>
                    <a:lstStyle/>
                    <a:p>
                      <a:endParaRPr lang="en-US" sz="2800" dirty="0"/>
                    </a:p>
                  </a:txBody>
                  <a:tcPr marL="182880" marR="182880" marT="91440" marB="91440"/>
                </a:tc>
                <a:tc>
                  <a:txBody>
                    <a:bodyPr/>
                    <a:lstStyle/>
                    <a:p>
                      <a:endParaRPr lang="en-US" sz="2800" dirty="0"/>
                    </a:p>
                  </a:txBody>
                  <a:tcPr marL="182880" marR="182880" marT="91440" marB="91440"/>
                </a:tc>
                <a:tc>
                  <a:txBody>
                    <a:bodyPr/>
                    <a:lstStyle/>
                    <a:p>
                      <a:r>
                        <a:rPr lang="en-US" sz="2800" dirty="0"/>
                        <a:t>0</a:t>
                      </a:r>
                    </a:p>
                  </a:txBody>
                  <a:tcPr marL="182880" marR="182880" marT="91440" marB="91440"/>
                </a:tc>
                <a:tc>
                  <a:txBody>
                    <a:bodyPr/>
                    <a:lstStyle/>
                    <a:p>
                      <a:r>
                        <a:rPr lang="en-US" sz="2800" dirty="0"/>
                        <a:t>2</a:t>
                      </a:r>
                    </a:p>
                  </a:txBody>
                  <a:tcPr marL="182880" marR="182880" marT="91440" marB="91440"/>
                </a:tc>
                <a:tc>
                  <a:txBody>
                    <a:bodyPr/>
                    <a:lstStyle/>
                    <a:p>
                      <a:r>
                        <a:rPr lang="en-US" sz="2800" dirty="0"/>
                        <a:t>-2</a:t>
                      </a:r>
                    </a:p>
                  </a:txBody>
                  <a:tcPr marL="182880" marR="182880" marT="91440" marB="91440"/>
                </a:tc>
                <a:extLst>
                  <a:ext uri="{0D108BD9-81ED-4DB2-BD59-A6C34878D82A}">
                    <a16:rowId xmlns:a16="http://schemas.microsoft.com/office/drawing/2014/main" val="1704789003"/>
                  </a:ext>
                </a:extLst>
              </a:tr>
              <a:tr h="1146594">
                <a:tc>
                  <a:txBody>
                    <a:bodyPr/>
                    <a:lstStyle/>
                    <a:p>
                      <a:r>
                        <a:rPr lang="en-US" sz="2800" dirty="0"/>
                        <a:t>MPG (</a:t>
                      </a:r>
                      <a:r>
                        <a:rPr lang="en-US" sz="2800" dirty="0" err="1"/>
                        <a:t>eRosita</a:t>
                      </a:r>
                      <a:r>
                        <a:rPr lang="en-US" sz="2800" dirty="0"/>
                        <a:t>)</a:t>
                      </a:r>
                    </a:p>
                  </a:txBody>
                  <a:tcPr marL="182880" marR="182880" marT="91440" marB="91440"/>
                </a:tc>
                <a:tc>
                  <a:txBody>
                    <a:bodyPr/>
                    <a:lstStyle/>
                    <a:p>
                      <a:endParaRPr lang="en-US" sz="2800" dirty="0"/>
                    </a:p>
                  </a:txBody>
                  <a:tcPr marL="182880" marR="182880" marT="91440" marB="91440"/>
                </a:tc>
                <a:tc>
                  <a:txBody>
                    <a:bodyPr/>
                    <a:lstStyle/>
                    <a:p>
                      <a:endParaRPr lang="en-US" sz="2800"/>
                    </a:p>
                  </a:txBody>
                  <a:tcPr marL="182880" marR="182880" marT="91440" marB="91440"/>
                </a:tc>
                <a:tc>
                  <a:txBody>
                    <a:bodyPr/>
                    <a:lstStyle/>
                    <a:p>
                      <a:endParaRPr lang="en-US" sz="2800" dirty="0"/>
                    </a:p>
                  </a:txBody>
                  <a:tcPr marL="182880" marR="182880" marT="91440" marB="91440"/>
                </a:tc>
                <a:tc>
                  <a:txBody>
                    <a:bodyPr/>
                    <a:lstStyle/>
                    <a:p>
                      <a:endParaRPr lang="en-US" sz="2800" dirty="0"/>
                    </a:p>
                  </a:txBody>
                  <a:tcPr marL="182880" marR="182880" marT="91440" marB="91440"/>
                </a:tc>
                <a:tc>
                  <a:txBody>
                    <a:bodyPr/>
                    <a:lstStyle/>
                    <a:p>
                      <a:endParaRPr lang="en-US" sz="2800" dirty="0"/>
                    </a:p>
                  </a:txBody>
                  <a:tcPr marL="182880" marR="182880" marT="91440" marB="91440"/>
                </a:tc>
                <a:tc>
                  <a:txBody>
                    <a:bodyPr/>
                    <a:lstStyle/>
                    <a:p>
                      <a:r>
                        <a:rPr lang="en-US" sz="2800" dirty="0"/>
                        <a:t>1</a:t>
                      </a:r>
                    </a:p>
                  </a:txBody>
                  <a:tcPr marL="182880" marR="182880" marT="91440" marB="91440"/>
                </a:tc>
                <a:tc>
                  <a:txBody>
                    <a:bodyPr/>
                    <a:lstStyle/>
                    <a:p>
                      <a:endParaRPr lang="en-US" sz="2800" dirty="0"/>
                    </a:p>
                  </a:txBody>
                  <a:tcPr marL="182880" marR="182880" marT="91440" marB="91440"/>
                </a:tc>
                <a:tc>
                  <a:txBody>
                    <a:bodyPr/>
                    <a:lstStyle/>
                    <a:p>
                      <a:r>
                        <a:rPr lang="en-US" sz="2800" dirty="0"/>
                        <a:t>1</a:t>
                      </a:r>
                    </a:p>
                  </a:txBody>
                  <a:tcPr marL="182880" marR="182880" marT="91440" marB="91440"/>
                </a:tc>
                <a:tc>
                  <a:txBody>
                    <a:bodyPr/>
                    <a:lstStyle/>
                    <a:p>
                      <a:r>
                        <a:rPr lang="en-US" sz="2800" dirty="0"/>
                        <a:t>3</a:t>
                      </a:r>
                    </a:p>
                  </a:txBody>
                  <a:tcPr marL="182880" marR="182880" marT="91440" marB="91440"/>
                </a:tc>
                <a:tc>
                  <a:txBody>
                    <a:bodyPr/>
                    <a:lstStyle/>
                    <a:p>
                      <a:r>
                        <a:rPr lang="en-US" sz="2800" dirty="0"/>
                        <a:t>-2</a:t>
                      </a:r>
                    </a:p>
                  </a:txBody>
                  <a:tcPr marL="182880" marR="182880" marT="91440" marB="91440"/>
                </a:tc>
                <a:extLst>
                  <a:ext uri="{0D108BD9-81ED-4DB2-BD59-A6C34878D82A}">
                    <a16:rowId xmlns:a16="http://schemas.microsoft.com/office/drawing/2014/main" val="1417079793"/>
                  </a:ext>
                </a:extLst>
              </a:tr>
            </a:tbl>
          </a:graphicData>
        </a:graphic>
      </p:graphicFrame>
      <p:sp>
        <p:nvSpPr>
          <p:cNvPr id="2" name="TextBox 1">
            <a:extLst>
              <a:ext uri="{FF2B5EF4-FFF2-40B4-BE49-F238E27FC236}">
                <a16:creationId xmlns:a16="http://schemas.microsoft.com/office/drawing/2014/main" id="{81EB3C7B-A07A-4130-A893-3A7EE9267943}"/>
              </a:ext>
            </a:extLst>
          </p:cNvPr>
          <p:cNvSpPr txBox="1"/>
          <p:nvPr/>
        </p:nvSpPr>
        <p:spPr>
          <a:xfrm>
            <a:off x="18645810" y="3468975"/>
            <a:ext cx="5486400" cy="8463855"/>
          </a:xfrm>
          <a:prstGeom prst="rect">
            <a:avLst/>
          </a:prstGeom>
          <a:noFill/>
        </p:spPr>
        <p:txBody>
          <a:bodyPr wrap="square" rtlCol="0">
            <a:spAutoFit/>
          </a:bodyPr>
          <a:lstStyle/>
          <a:p>
            <a:r>
              <a:rPr lang="en-US" sz="3200" dirty="0"/>
              <a:t>Comments:</a:t>
            </a:r>
          </a:p>
          <a:p>
            <a:endParaRPr lang="en-US" sz="3200" dirty="0"/>
          </a:p>
          <a:p>
            <a:r>
              <a:rPr lang="en-US" sz="3200" dirty="0"/>
              <a:t>Demand (by visitor number) lower (=50) than allocated (=75) by ~1/3</a:t>
            </a:r>
          </a:p>
          <a:p>
            <a:endParaRPr lang="en-US" sz="3200" dirty="0"/>
          </a:p>
          <a:p>
            <a:r>
              <a:rPr lang="en-US" sz="3200" dirty="0"/>
              <a:t>Demand by weeks &gt;80% of original target</a:t>
            </a:r>
          </a:p>
          <a:p>
            <a:endParaRPr lang="en-US" sz="3200" dirty="0"/>
          </a:p>
          <a:p>
            <a:r>
              <a:rPr lang="en-US" sz="3200" dirty="0"/>
              <a:t>Demand higher for non-EU than EU (+several “EU” are non-EU students or PDRAs working within the EU)</a:t>
            </a:r>
          </a:p>
          <a:p>
            <a:endParaRPr lang="en-US" sz="3200" dirty="0"/>
          </a:p>
          <a:p>
            <a:r>
              <a:rPr lang="en-US" sz="3200" dirty="0"/>
              <a:t>In cycle 7, 2 visitors declined – one due to visa, one due to not wanting remote access</a:t>
            </a:r>
          </a:p>
        </p:txBody>
      </p:sp>
    </p:spTree>
    <p:extLst>
      <p:ext uri="{BB962C8B-B14F-4D97-AF65-F5344CB8AC3E}">
        <p14:creationId xmlns:p14="http://schemas.microsoft.com/office/powerpoint/2010/main" val="24359604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616EDE-C03D-EE81-C2AE-8D5358A459C3}"/>
              </a:ext>
            </a:extLst>
          </p:cNvPr>
          <p:cNvSpPr>
            <a:spLocks noGrp="1"/>
          </p:cNvSpPr>
          <p:nvPr>
            <p:ph type="title"/>
          </p:nvPr>
        </p:nvSpPr>
        <p:spPr/>
        <p:txBody>
          <a:bodyPr/>
          <a:lstStyle/>
          <a:p>
            <a:pPr algn="ctr"/>
            <a:r>
              <a:rPr lang="en-US" b="1" dirty="0"/>
              <a:t>Example feedback from users</a:t>
            </a:r>
          </a:p>
        </p:txBody>
      </p:sp>
      <p:sp>
        <p:nvSpPr>
          <p:cNvPr id="3" name="Content Placeholder 2">
            <a:extLst>
              <a:ext uri="{FF2B5EF4-FFF2-40B4-BE49-F238E27FC236}">
                <a16:creationId xmlns:a16="http://schemas.microsoft.com/office/drawing/2014/main" id="{340FA39E-09AC-A416-58C8-CFF9A2E36797}"/>
              </a:ext>
            </a:extLst>
          </p:cNvPr>
          <p:cNvSpPr>
            <a:spLocks noGrp="1"/>
          </p:cNvSpPr>
          <p:nvPr>
            <p:ph idx="1"/>
          </p:nvPr>
        </p:nvSpPr>
        <p:spPr>
          <a:xfrm>
            <a:off x="2365513" y="3392019"/>
            <a:ext cx="19281913" cy="10063580"/>
          </a:xfrm>
        </p:spPr>
        <p:txBody>
          <a:bodyPr>
            <a:normAutofit fontScale="47500" lnSpcReduction="20000"/>
          </a:bodyPr>
          <a:lstStyle/>
          <a:p>
            <a:pPr marL="0" indent="0">
              <a:buNone/>
            </a:pPr>
            <a:r>
              <a:rPr lang="en-GB" sz="6500" kern="100" dirty="0">
                <a:latin typeface="Calibri" panose="020F0502020204030204" pitchFamily="34" charset="0"/>
                <a:ea typeface="Calibri" panose="020F0502020204030204" pitchFamily="34" charset="0"/>
                <a:cs typeface="Times New Roman" panose="02020603050405020304" pitchFamily="18" charset="0"/>
              </a:rPr>
              <a:t>The experience of my one-week visit was excellent! I received the most warmly welcome from the scientists and had an exciting chat with some of them. I do appreciate that AHEAD provided me with this opportunity.</a:t>
            </a:r>
          </a:p>
          <a:p>
            <a:pPr marL="0" indent="0">
              <a:buNone/>
            </a:pPr>
            <a:r>
              <a:rPr lang="en-GB" sz="6500" kern="100" dirty="0">
                <a:latin typeface="Calibri" panose="020F0502020204030204" pitchFamily="34" charset="0"/>
                <a:ea typeface="Calibri" panose="020F0502020204030204" pitchFamily="34" charset="0"/>
                <a:cs typeface="Times New Roman" panose="02020603050405020304" pitchFamily="18" charset="0"/>
              </a:rPr>
              <a:t>I learned how to retrieve </a:t>
            </a:r>
            <a:r>
              <a:rPr lang="en-GB" sz="6500" kern="100" dirty="0" err="1">
                <a:latin typeface="Calibri" panose="020F0502020204030204" pitchFamily="34" charset="0"/>
                <a:ea typeface="Calibri" panose="020F0502020204030204" pitchFamily="34" charset="0"/>
                <a:cs typeface="Times New Roman" panose="02020603050405020304" pitchFamily="18" charset="0"/>
              </a:rPr>
              <a:t>NuSTAR</a:t>
            </a:r>
            <a:r>
              <a:rPr lang="en-GB" sz="6500" kern="100" dirty="0">
                <a:latin typeface="Calibri" panose="020F0502020204030204" pitchFamily="34" charset="0"/>
                <a:ea typeface="Calibri" panose="020F0502020204030204" pitchFamily="34" charset="0"/>
                <a:cs typeface="Times New Roman" panose="02020603050405020304" pitchFamily="18" charset="0"/>
              </a:rPr>
              <a:t> data and extract the spectra of interesting objects. Then obtained a representative set of parameter combinations that spans the nearby AGN population.</a:t>
            </a:r>
          </a:p>
          <a:p>
            <a:pPr marL="0" indent="0">
              <a:buNone/>
            </a:pPr>
            <a:r>
              <a:rPr lang="en-GB" sz="6500" kern="100" dirty="0">
                <a:latin typeface="Calibri" panose="020F0502020204030204" pitchFamily="34" charset="0"/>
                <a:ea typeface="Calibri" panose="020F0502020204030204" pitchFamily="34" charset="0"/>
                <a:cs typeface="Times New Roman" panose="02020603050405020304" pitchFamily="18" charset="0"/>
              </a:rPr>
              <a:t>During the visit, I was introduced to methodologies and tools for handling the XMM-Newton X-ray images. We discussed ideas for potential further collaboration focused on the morphological analysis of the X-ray galaxy clusters detected over the XMM-XXL &amp; X-CLASS surveys. This visit initiated a collaboration which is planned to continue remotely and in person.</a:t>
            </a:r>
          </a:p>
          <a:p>
            <a:pPr marL="0" indent="0">
              <a:buNone/>
            </a:pPr>
            <a:r>
              <a:rPr lang="en-GB" sz="6500" kern="100" dirty="0">
                <a:latin typeface="Calibri" panose="020F0502020204030204" pitchFamily="34" charset="0"/>
                <a:ea typeface="Calibri" panose="020F0502020204030204" pitchFamily="34" charset="0"/>
                <a:cs typeface="Times New Roman" panose="02020603050405020304" pitchFamily="18" charset="0"/>
              </a:rPr>
              <a:t>I was introduced to the multi-mission X-ray simulator, SIXTE. Instruction was given on the steps required to properly simulate a deep and wide field extra-galactic survey, specifically with the planned Athena-WFI, and the creation of the necessary AGN, Galaxy and Cluster input mock catalogues detailed. As a result of this visit, I now have the knowledge required to autonomously perform end-to end simulations with SIXTE, with any desired X-ray instrument supported, for different input mock catalogues.</a:t>
            </a:r>
          </a:p>
          <a:p>
            <a:pPr marL="0" indent="0">
              <a:buNone/>
            </a:pPr>
            <a:r>
              <a:rPr lang="en-GB" sz="6500" kern="100" dirty="0">
                <a:latin typeface="Calibri" panose="020F0502020204030204" pitchFamily="34" charset="0"/>
                <a:ea typeface="Calibri" panose="020F0502020204030204" pitchFamily="34" charset="0"/>
                <a:cs typeface="Times New Roman" panose="02020603050405020304" pitchFamily="18" charset="0"/>
              </a:rPr>
              <a:t>The purpose of this visit was to learn how to deal with INTEGRAL data and also to strengthen my collaboration working on accreting pulsars. This visit has been very fruitful, since we started to work on new projects which we will certainly continue to work on in the forthcoming future. </a:t>
            </a:r>
          </a:p>
          <a:p>
            <a:pPr marL="0" indent="0">
              <a:buNone/>
            </a:pPr>
            <a:r>
              <a:rPr lang="en-GB" sz="6500" kern="100" dirty="0">
                <a:latin typeface="Calibri" panose="020F0502020204030204" pitchFamily="34" charset="0"/>
                <a:ea typeface="Calibri" panose="020F0502020204030204" pitchFamily="34" charset="0"/>
                <a:cs typeface="Times New Roman" panose="02020603050405020304" pitchFamily="18" charset="0"/>
              </a:rPr>
              <a:t>Having structured tutorials on a central platform would help visitors</a:t>
            </a:r>
          </a:p>
        </p:txBody>
      </p:sp>
      <p:sp>
        <p:nvSpPr>
          <p:cNvPr id="5" name="Slide Number Placeholder 4">
            <a:extLst>
              <a:ext uri="{FF2B5EF4-FFF2-40B4-BE49-F238E27FC236}">
                <a16:creationId xmlns:a16="http://schemas.microsoft.com/office/drawing/2014/main" id="{500700AB-6C97-AB40-7F10-38821C373AAD}"/>
              </a:ext>
            </a:extLst>
          </p:cNvPr>
          <p:cNvSpPr>
            <a:spLocks noGrp="1"/>
          </p:cNvSpPr>
          <p:nvPr>
            <p:ph type="sldNum" sz="quarter" idx="12"/>
          </p:nvPr>
        </p:nvSpPr>
        <p:spPr>
          <a:xfrm>
            <a:off x="12070335" y="13076008"/>
            <a:ext cx="230832" cy="379591"/>
          </a:xfrm>
        </p:spPr>
        <p:txBody>
          <a:bodyPr/>
          <a:lstStyle/>
          <a:p>
            <a:fld id="{C549FC80-83A6-F543-922A-D5376DD2D7E6}" type="slidenum">
              <a:rPr lang="it-IT" smtClean="0"/>
              <a:t>7</a:t>
            </a:fld>
            <a:endParaRPr lang="it-IT"/>
          </a:p>
        </p:txBody>
      </p:sp>
    </p:spTree>
    <p:extLst>
      <p:ext uri="{BB962C8B-B14F-4D97-AF65-F5344CB8AC3E}">
        <p14:creationId xmlns:p14="http://schemas.microsoft.com/office/powerpoint/2010/main" val="36954998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5B0061-2F73-5747-C855-4829AA363FC2}"/>
              </a:ext>
            </a:extLst>
          </p:cNvPr>
          <p:cNvSpPr>
            <a:spLocks noGrp="1"/>
          </p:cNvSpPr>
          <p:nvPr>
            <p:ph type="title"/>
          </p:nvPr>
        </p:nvSpPr>
        <p:spPr/>
        <p:txBody>
          <a:bodyPr/>
          <a:lstStyle/>
          <a:p>
            <a:pPr algn="ctr"/>
            <a:r>
              <a:rPr lang="en-US" b="1" dirty="0"/>
              <a:t>Summary</a:t>
            </a:r>
          </a:p>
        </p:txBody>
      </p:sp>
      <p:sp>
        <p:nvSpPr>
          <p:cNvPr id="4" name="Footer Placeholder 3">
            <a:extLst>
              <a:ext uri="{FF2B5EF4-FFF2-40B4-BE49-F238E27FC236}">
                <a16:creationId xmlns:a16="http://schemas.microsoft.com/office/drawing/2014/main" id="{AD7B8ED9-F248-866C-D564-DED6A03CD61F}"/>
              </a:ext>
            </a:extLst>
          </p:cNvPr>
          <p:cNvSpPr>
            <a:spLocks noGrp="1"/>
          </p:cNvSpPr>
          <p:nvPr>
            <p:ph type="ftr" sz="quarter" idx="11"/>
          </p:nvPr>
        </p:nvSpPr>
        <p:spPr/>
        <p:txBody>
          <a:bodyPr/>
          <a:lstStyle/>
          <a:p>
            <a:r>
              <a:rPr lang="it-IT"/>
              <a:t>
</a:t>
            </a:r>
            <a:endParaRPr lang="it-IT" dirty="0"/>
          </a:p>
        </p:txBody>
      </p:sp>
      <p:sp>
        <p:nvSpPr>
          <p:cNvPr id="5" name="Slide Number Placeholder 4">
            <a:extLst>
              <a:ext uri="{FF2B5EF4-FFF2-40B4-BE49-F238E27FC236}">
                <a16:creationId xmlns:a16="http://schemas.microsoft.com/office/drawing/2014/main" id="{9D9849C7-BE35-8447-1064-E65C546CCBBD}"/>
              </a:ext>
            </a:extLst>
          </p:cNvPr>
          <p:cNvSpPr>
            <a:spLocks noGrp="1"/>
          </p:cNvSpPr>
          <p:nvPr>
            <p:ph type="sldNum" sz="quarter" idx="12"/>
          </p:nvPr>
        </p:nvSpPr>
        <p:spPr>
          <a:xfrm>
            <a:off x="12070335" y="13076008"/>
            <a:ext cx="230832" cy="379591"/>
          </a:xfrm>
        </p:spPr>
        <p:txBody>
          <a:bodyPr/>
          <a:lstStyle/>
          <a:p>
            <a:fld id="{C549FC80-83A6-F543-922A-D5376DD2D7E6}" type="slidenum">
              <a:rPr lang="it-IT" smtClean="0"/>
              <a:t>8</a:t>
            </a:fld>
            <a:endParaRPr lang="it-IT"/>
          </a:p>
        </p:txBody>
      </p:sp>
      <p:sp>
        <p:nvSpPr>
          <p:cNvPr id="6" name="Content Placeholder 2">
            <a:extLst>
              <a:ext uri="{FF2B5EF4-FFF2-40B4-BE49-F238E27FC236}">
                <a16:creationId xmlns:a16="http://schemas.microsoft.com/office/drawing/2014/main" id="{5B566043-F108-4098-C742-43322B6A830D}"/>
              </a:ext>
            </a:extLst>
          </p:cNvPr>
          <p:cNvSpPr>
            <a:spLocks noGrp="1"/>
          </p:cNvSpPr>
          <p:nvPr>
            <p:ph idx="1"/>
          </p:nvPr>
        </p:nvSpPr>
        <p:spPr/>
        <p:txBody>
          <a:bodyPr>
            <a:normAutofit lnSpcReduction="10000"/>
          </a:bodyPr>
          <a:lstStyle/>
          <a:p>
            <a:r>
              <a:rPr lang="en-US" dirty="0"/>
              <a:t>We allocated 75 visits for cycles 1-7 [~2/3 from EU] </a:t>
            </a:r>
          </a:p>
          <a:p>
            <a:r>
              <a:rPr lang="en-US" dirty="0"/>
              <a:t>Budgeted for 12, 5-day (a working week) visits per cycle (=60 days/cycle)</a:t>
            </a:r>
          </a:p>
          <a:p>
            <a:r>
              <a:rPr lang="en-US" dirty="0"/>
              <a:t>Expecting to have used &gt;80% of budgeted days as more days have been awarded per visit, so used working days actually not far below expectations (and remembering first calls were during the pandemic…)</a:t>
            </a:r>
          </a:p>
          <a:p>
            <a:r>
              <a:rPr lang="en-US" dirty="0"/>
              <a:t>Visits averaging ~1.5 working weeks. Conclude that travel patterns have changed – users asking for longer visits. This also saves travel costs (which have risen) and helps with software installation time for inexperienced users</a:t>
            </a:r>
          </a:p>
          <a:p>
            <a:r>
              <a:rPr lang="en-US" dirty="0"/>
              <a:t>Many commented on need for software support (little/none at home institute)</a:t>
            </a:r>
          </a:p>
          <a:p>
            <a:endParaRPr lang="en-US" dirty="0"/>
          </a:p>
        </p:txBody>
      </p:sp>
    </p:spTree>
    <p:extLst>
      <p:ext uri="{BB962C8B-B14F-4D97-AF65-F5344CB8AC3E}">
        <p14:creationId xmlns:p14="http://schemas.microsoft.com/office/powerpoint/2010/main" val="3046282865"/>
      </p:ext>
    </p:extLst>
  </p:cSld>
  <p:clrMapOvr>
    <a:masterClrMapping/>
  </p:clrMapOvr>
</p:sld>
</file>

<file path=ppt/theme/theme1.xml><?xml version="1.0" encoding="utf-8"?>
<a:theme xmlns:a="http://schemas.openxmlformats.org/drawingml/2006/main" name="21_BasicWhite">
  <a:themeElements>
    <a:clrScheme name="21_BasicWhite">
      <a:dk1>
        <a:srgbClr val="5E5E5E"/>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29</TotalTime>
  <Words>1172</Words>
  <Application>Microsoft Macintosh PowerPoint</Application>
  <PresentationFormat>Custom</PresentationFormat>
  <Paragraphs>155</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Calibri</vt:lpstr>
      <vt:lpstr>Helvetica Neue</vt:lpstr>
      <vt:lpstr>Helvetica Neue Medium</vt:lpstr>
      <vt:lpstr>Wingdings</vt:lpstr>
      <vt:lpstr>21_BasicWhite</vt:lpstr>
      <vt:lpstr>PowerPoint Presentation</vt:lpstr>
      <vt:lpstr>Aims</vt:lpstr>
      <vt:lpstr>Skills and calls</vt:lpstr>
      <vt:lpstr>Selection </vt:lpstr>
      <vt:lpstr>Calls and updates</vt:lpstr>
      <vt:lpstr>PowerPoint Presentation</vt:lpstr>
      <vt:lpstr>Example feedback from users</vt:lpstr>
      <vt:lpstr>Summary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cp:lastModifiedBy>O'Brien, Paul T. (Prof.)</cp:lastModifiedBy>
  <cp:revision>8</cp:revision>
  <dcterms:modified xsi:type="dcterms:W3CDTF">2024-11-25T16:19:26Z</dcterms:modified>
</cp:coreProperties>
</file>