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>
  <p:sldMasterIdLst>
    <p:sldMasterId id="2147483648" r:id="rId1"/>
  </p:sldMasterIdLst>
  <p:notesMasterIdLst>
    <p:notesMasterId r:id="rId11"/>
  </p:notesMasterIdLst>
  <p:sldIdLst>
    <p:sldId id="256" r:id="rId2"/>
    <p:sldId id="257" r:id="rId3"/>
    <p:sldId id="271" r:id="rId4"/>
    <p:sldId id="272" r:id="rId5"/>
    <p:sldId id="268" r:id="rId6"/>
    <p:sldId id="275" r:id="rId7"/>
    <p:sldId id="270" r:id="rId8"/>
    <p:sldId id="276" r:id="rId9"/>
    <p:sldId id="274" r:id="rId10"/>
  </p:sldIdLst>
  <p:sldSz cx="9144000" cy="5143500" type="screen16x9"/>
  <p:notesSz cx="6858000" cy="9144000"/>
  <p:defaultTextStyle>
    <a:defPPr marL="0" marR="0" indent="0" algn="l" defTabSz="342893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675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914357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1pPr>
    <a:lvl2pPr marL="0" marR="0" indent="171446" algn="ctr" defTabSz="914357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2pPr>
    <a:lvl3pPr marL="0" marR="0" indent="342893" algn="ctr" defTabSz="914357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3pPr>
    <a:lvl4pPr marL="0" marR="0" indent="514339" algn="ctr" defTabSz="914357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4pPr>
    <a:lvl5pPr marL="0" marR="0" indent="685785" algn="ctr" defTabSz="914357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5pPr>
    <a:lvl6pPr marL="0" marR="0" indent="857231" algn="ctr" defTabSz="914357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6pPr>
    <a:lvl7pPr marL="0" marR="0" indent="1028678" algn="ctr" defTabSz="914357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7pPr>
    <a:lvl8pPr marL="0" marR="0" indent="1200124" algn="ctr" defTabSz="914357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8pPr>
    <a:lvl9pPr marL="0" marR="0" indent="1371570" algn="ctr" defTabSz="914357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0432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381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381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381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36773"/>
              </a:solidFill>
              <a:prstDash val="solid"/>
              <a:miter lim="400000"/>
            </a:ln>
          </a:left>
          <a:right>
            <a:ln w="12700" cap="flat">
              <a:solidFill>
                <a:srgbClr val="536773"/>
              </a:solidFill>
              <a:prstDash val="solid"/>
              <a:miter lim="400000"/>
            </a:ln>
          </a:right>
          <a:top>
            <a:ln w="12700" cap="flat">
              <a:solidFill>
                <a:srgbClr val="536773"/>
              </a:solidFill>
              <a:prstDash val="solid"/>
              <a:miter lim="400000"/>
            </a:ln>
          </a:top>
          <a:bottom>
            <a:ln w="12700" cap="flat">
              <a:solidFill>
                <a:srgbClr val="536773"/>
              </a:solidFill>
              <a:prstDash val="solid"/>
              <a:miter lim="400000"/>
            </a:ln>
          </a:bottom>
          <a:insideH>
            <a:ln w="12700" cap="flat">
              <a:solidFill>
                <a:srgbClr val="536773"/>
              </a:solidFill>
              <a:prstDash val="solid"/>
              <a:miter lim="400000"/>
            </a:ln>
          </a:insideH>
          <a:insideV>
            <a:ln w="12700" cap="flat">
              <a:solidFill>
                <a:srgbClr val="536773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536773"/>
              </a:solidFill>
              <a:prstDash val="solid"/>
              <a:miter lim="400000"/>
            </a:ln>
          </a:top>
          <a:bottom>
            <a:ln w="12700" cap="flat">
              <a:solidFill>
                <a:srgbClr val="536773"/>
              </a:solidFill>
              <a:prstDash val="solid"/>
              <a:miter lim="400000"/>
            </a:ln>
          </a:bottom>
          <a:insideH>
            <a:ln w="12700" cap="flat">
              <a:solidFill>
                <a:srgbClr val="536773"/>
              </a:solidFill>
              <a:prstDash val="solid"/>
              <a:miter lim="400000"/>
            </a:ln>
          </a:insideH>
          <a:insideV>
            <a:ln w="12700" cap="flat">
              <a:solidFill>
                <a:srgbClr val="536773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36773"/>
              </a:solidFill>
              <a:prstDash val="solid"/>
              <a:miter lim="400000"/>
            </a:ln>
          </a:left>
          <a:right>
            <a:ln w="12700" cap="flat">
              <a:solidFill>
                <a:srgbClr val="536773"/>
              </a:solidFill>
              <a:prstDash val="solid"/>
              <a:miter lim="400000"/>
            </a:ln>
          </a:right>
          <a:top>
            <a:ln w="381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536773"/>
              </a:solidFill>
              <a:prstDash val="solid"/>
              <a:miter lim="400000"/>
            </a:ln>
          </a:insideH>
          <a:insideV>
            <a:ln w="12700" cap="flat">
              <a:solidFill>
                <a:srgbClr val="536773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36773"/>
              </a:solidFill>
              <a:prstDash val="solid"/>
              <a:miter lim="400000"/>
            </a:ln>
          </a:left>
          <a:right>
            <a:ln w="12700" cap="flat">
              <a:solidFill>
                <a:srgbClr val="536773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536773"/>
              </a:solidFill>
              <a:prstDash val="solid"/>
              <a:miter lim="400000"/>
            </a:ln>
          </a:insideH>
          <a:insideV>
            <a:ln w="12700" cap="flat">
              <a:solidFill>
                <a:srgbClr val="536773"/>
              </a:solidFill>
              <a:prstDash val="solid"/>
              <a:miter lim="400000"/>
            </a:ln>
          </a:insideV>
        </a:tcBdr>
        <a:fill>
          <a:solidFill>
            <a:schemeClr val="accent1">
              <a:lumOff val="16847"/>
            </a:schemeClr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838383"/>
              </a:solidFill>
              <a:prstDash val="solid"/>
              <a:miter lim="400000"/>
            </a:ln>
          </a:left>
          <a:right>
            <a:ln w="12700" cap="flat">
              <a:solidFill>
                <a:srgbClr val="838383"/>
              </a:solidFill>
              <a:prstDash val="solid"/>
              <a:miter lim="400000"/>
            </a:ln>
          </a:right>
          <a:top>
            <a:ln w="12700" cap="flat">
              <a:solidFill>
                <a:srgbClr val="838383"/>
              </a:solidFill>
              <a:prstDash val="solid"/>
              <a:miter lim="400000"/>
            </a:ln>
          </a:top>
          <a:bottom>
            <a:ln w="12700" cap="flat">
              <a:solidFill>
                <a:srgbClr val="838383"/>
              </a:solidFill>
              <a:prstDash val="solid"/>
              <a:miter lim="400000"/>
            </a:ln>
          </a:bottom>
          <a:insideH>
            <a:ln w="12700" cap="flat">
              <a:solidFill>
                <a:srgbClr val="838383"/>
              </a:solidFill>
              <a:prstDash val="solid"/>
              <a:miter lim="400000"/>
            </a:ln>
          </a:insideH>
          <a:insideV>
            <a:ln w="12700" cap="flat">
              <a:solidFill>
                <a:srgbClr val="838383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4D4D4D"/>
              </a:solidFill>
              <a:prstDash val="solid"/>
              <a:miter lim="400000"/>
            </a:ln>
          </a:left>
          <a:right>
            <a:ln w="12700" cap="flat">
              <a:solidFill>
                <a:srgbClr val="808080"/>
              </a:solidFill>
              <a:prstDash val="solid"/>
              <a:miter lim="400000"/>
            </a:ln>
          </a:right>
          <a:top>
            <a:ln w="12700" cap="flat">
              <a:solidFill>
                <a:srgbClr val="808080"/>
              </a:solidFill>
              <a:prstDash val="solid"/>
              <a:miter lim="400000"/>
            </a:ln>
          </a:top>
          <a:bottom>
            <a:ln w="12700" cap="flat">
              <a:solidFill>
                <a:srgbClr val="808080"/>
              </a:solidFill>
              <a:prstDash val="solid"/>
              <a:miter lim="400000"/>
            </a:ln>
          </a:bottom>
          <a:insideH>
            <a:ln w="12700" cap="flat">
              <a:solidFill>
                <a:srgbClr val="808080"/>
              </a:solidFill>
              <a:prstDash val="solid"/>
              <a:miter lim="400000"/>
            </a:ln>
          </a:insideH>
          <a:insideV>
            <a:ln w="12700" cap="flat">
              <a:solidFill>
                <a:srgbClr val="808080"/>
              </a:solidFill>
              <a:prstDash val="solid"/>
              <a:miter lim="400000"/>
            </a:ln>
          </a:insideV>
        </a:tcBdr>
        <a:fill>
          <a:solidFill>
            <a:srgbClr val="88FA4F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38100" cap="flat">
              <a:solidFill>
                <a:schemeClr val="accent3"/>
              </a:solidFill>
              <a:prstDash val="solid"/>
              <a:miter lim="400000"/>
            </a:ln>
          </a:top>
          <a:bottom>
            <a:ln w="12700" cap="flat">
              <a:solidFill>
                <a:srgbClr val="4D4D4D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4D4D4D"/>
              </a:solidFill>
              <a:prstDash val="solid"/>
              <a:miter lim="400000"/>
            </a:ln>
          </a:left>
          <a:right>
            <a:ln w="12700" cap="flat">
              <a:solidFill>
                <a:srgbClr val="4D4D4D"/>
              </a:solidFill>
              <a:prstDash val="solid"/>
              <a:miter lim="400000"/>
            </a:ln>
          </a:right>
          <a:top>
            <a:ln w="12700" cap="flat">
              <a:solidFill>
                <a:srgbClr val="4D4D4D"/>
              </a:solidFill>
              <a:prstDash val="solid"/>
              <a:miter lim="400000"/>
            </a:ln>
          </a:top>
          <a:bottom>
            <a:ln w="12700" cap="flat">
              <a:solidFill>
                <a:srgbClr val="4D4D4D"/>
              </a:solidFill>
              <a:prstDash val="solid"/>
              <a:miter lim="400000"/>
            </a:ln>
          </a:bottom>
          <a:insideH>
            <a:ln w="12700" cap="flat">
              <a:solidFill>
                <a:srgbClr val="4D4D4D"/>
              </a:solidFill>
              <a:prstDash val="solid"/>
              <a:miter lim="400000"/>
            </a:ln>
          </a:insideH>
          <a:insideV>
            <a:ln w="12700" cap="flat">
              <a:solidFill>
                <a:srgbClr val="4D4D4D"/>
              </a:solidFill>
              <a:prstDash val="solid"/>
              <a:miter lim="400000"/>
            </a:ln>
          </a:insideV>
        </a:tcBdr>
        <a:fill>
          <a:solidFill>
            <a:srgbClr val="60D937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B5A5A"/>
              </a:solidFill>
              <a:prstDash val="solid"/>
              <a:miter lim="400000"/>
            </a:ln>
          </a:left>
          <a:right>
            <a:ln w="12700" cap="flat">
              <a:solidFill>
                <a:srgbClr val="5B5A5A"/>
              </a:solidFill>
              <a:prstDash val="solid"/>
              <a:miter lim="400000"/>
            </a:ln>
          </a:right>
          <a:top>
            <a:ln w="12700" cap="flat">
              <a:solidFill>
                <a:srgbClr val="5B5A5A"/>
              </a:solidFill>
              <a:prstDash val="solid"/>
              <a:miter lim="400000"/>
            </a:ln>
          </a:top>
          <a:bottom>
            <a:ln w="12700" cap="flat">
              <a:solidFill>
                <a:srgbClr val="5B5A5A"/>
              </a:solidFill>
              <a:prstDash val="solid"/>
              <a:miter lim="400000"/>
            </a:ln>
          </a:bottom>
          <a:insideH>
            <a:ln w="12700" cap="flat">
              <a:solidFill>
                <a:srgbClr val="5B5A5A"/>
              </a:solidFill>
              <a:prstDash val="solid"/>
              <a:miter lim="400000"/>
            </a:ln>
          </a:insideH>
          <a:insideV>
            <a:ln w="12700" cap="flat">
              <a:solidFill>
                <a:srgbClr val="5B5A5A"/>
              </a:solidFill>
              <a:prstDash val="solid"/>
              <a:miter lim="400000"/>
            </a:ln>
          </a:insideV>
        </a:tcBdr>
        <a:fill>
          <a:solidFill>
            <a:srgbClr val="FAF7E9"/>
          </a:solidFill>
        </a:fill>
      </a:tcStyle>
    </a:wholeTbl>
    <a:band2H>
      <a:tcTxStyle/>
      <a:tcStyle>
        <a:tcBdr/>
        <a:fill>
          <a:solidFill>
            <a:schemeClr val="accent4">
              <a:hueOff val="348544"/>
              <a:lumOff val="7139"/>
            </a:schemeClr>
          </a:solidFill>
        </a:fill>
      </a:tcStyle>
    </a:band2H>
    <a:firstCol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5B5A5A"/>
              </a:solidFill>
              <a:prstDash val="solid"/>
              <a:miter lim="400000"/>
            </a:ln>
          </a:left>
          <a:right>
            <a:ln w="12700" cap="flat">
              <a:solidFill>
                <a:srgbClr val="5B5A5A"/>
              </a:solidFill>
              <a:prstDash val="solid"/>
              <a:miter lim="400000"/>
            </a:ln>
          </a:right>
          <a:top>
            <a:ln w="12700" cap="flat">
              <a:solidFill>
                <a:srgbClr val="5B5A5A"/>
              </a:solidFill>
              <a:prstDash val="solid"/>
              <a:miter lim="400000"/>
            </a:ln>
          </a:top>
          <a:bottom>
            <a:ln w="12700" cap="flat">
              <a:solidFill>
                <a:srgbClr val="5B5A5A"/>
              </a:solidFill>
              <a:prstDash val="solid"/>
              <a:miter lim="400000"/>
            </a:ln>
          </a:bottom>
          <a:insideH>
            <a:ln w="12700" cap="flat">
              <a:solidFill>
                <a:srgbClr val="5B5A5A"/>
              </a:solidFill>
              <a:prstDash val="solid"/>
              <a:miter lim="400000"/>
            </a:ln>
          </a:insideH>
          <a:insideV>
            <a:ln w="12700" cap="flat">
              <a:solidFill>
                <a:srgbClr val="5B5A5A"/>
              </a:solidFill>
              <a:prstDash val="solid"/>
              <a:miter lim="400000"/>
            </a:ln>
          </a:insideV>
        </a:tcBdr>
        <a:fill>
          <a:solidFill>
            <a:srgbClr val="F8BB00"/>
          </a:solidFill>
        </a:fill>
      </a:tcStyle>
    </a:firstCol>
    <a:lastRow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5B5A5A"/>
              </a:solidFill>
              <a:prstDash val="solid"/>
              <a:miter lim="400000"/>
            </a:ln>
          </a:left>
          <a:right>
            <a:ln w="12700" cap="flat">
              <a:solidFill>
                <a:srgbClr val="5B5A5A"/>
              </a:solidFill>
              <a:prstDash val="solid"/>
              <a:miter lim="400000"/>
            </a:ln>
          </a:right>
          <a:top>
            <a:ln w="38100" cap="flat">
              <a:solidFill>
                <a:srgbClr val="F8BA00"/>
              </a:solidFill>
              <a:prstDash val="solid"/>
              <a:miter lim="400000"/>
            </a:ln>
          </a:top>
          <a:bottom>
            <a:ln w="12700" cap="flat">
              <a:solidFill>
                <a:srgbClr val="5B5A5A"/>
              </a:solidFill>
              <a:prstDash val="solid"/>
              <a:miter lim="400000"/>
            </a:ln>
          </a:bottom>
          <a:insideH>
            <a:ln w="12700" cap="flat">
              <a:solidFill>
                <a:srgbClr val="5B5A5A"/>
              </a:solidFill>
              <a:prstDash val="solid"/>
              <a:miter lim="400000"/>
            </a:ln>
          </a:insideH>
          <a:insideV>
            <a:ln w="12700" cap="flat">
              <a:solidFill>
                <a:srgbClr val="5B5A5A"/>
              </a:solidFill>
              <a:prstDash val="solid"/>
              <a:miter lim="400000"/>
            </a:ln>
          </a:insideV>
        </a:tcBdr>
        <a:fill>
          <a:solidFill>
            <a:srgbClr val="FAF7E9"/>
          </a:solidFill>
        </a:fill>
      </a:tcStyle>
    </a:lastRow>
    <a:firstRow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5B5A5A"/>
              </a:solidFill>
              <a:prstDash val="solid"/>
              <a:miter lim="400000"/>
            </a:ln>
          </a:left>
          <a:right>
            <a:ln w="12700" cap="flat">
              <a:solidFill>
                <a:srgbClr val="5B5A5A"/>
              </a:solidFill>
              <a:prstDash val="solid"/>
              <a:miter lim="400000"/>
            </a:ln>
          </a:right>
          <a:top>
            <a:ln w="12700" cap="flat">
              <a:solidFill>
                <a:srgbClr val="5B5A5A"/>
              </a:solidFill>
              <a:prstDash val="solid"/>
              <a:miter lim="400000"/>
            </a:ln>
          </a:top>
          <a:bottom>
            <a:ln w="12700" cap="flat">
              <a:solidFill>
                <a:srgbClr val="5B5A5A"/>
              </a:solidFill>
              <a:prstDash val="solid"/>
              <a:miter lim="400000"/>
            </a:ln>
          </a:bottom>
          <a:insideH>
            <a:ln w="12700" cap="flat">
              <a:solidFill>
                <a:srgbClr val="5B5A5A"/>
              </a:solidFill>
              <a:prstDash val="solid"/>
              <a:miter lim="400000"/>
            </a:ln>
          </a:insideH>
          <a:insideV>
            <a:ln w="12700" cap="flat">
              <a:solidFill>
                <a:srgbClr val="5B5A5A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464646"/>
              </a:solidFill>
              <a:prstDash val="solid"/>
              <a:miter lim="400000"/>
            </a:ln>
          </a:left>
          <a:right>
            <a:ln w="12700" cap="flat">
              <a:solidFill>
                <a:srgbClr val="464646"/>
              </a:solidFill>
              <a:prstDash val="solid"/>
              <a:miter lim="400000"/>
            </a:ln>
          </a:right>
          <a:top>
            <a:ln w="12700" cap="flat">
              <a:solidFill>
                <a:srgbClr val="464646"/>
              </a:solidFill>
              <a:prstDash val="solid"/>
              <a:miter lim="400000"/>
            </a:ln>
          </a:top>
          <a:bottom>
            <a:ln w="12700" cap="flat">
              <a:solidFill>
                <a:srgbClr val="464646"/>
              </a:solidFill>
              <a:prstDash val="solid"/>
              <a:miter lim="400000"/>
            </a:ln>
          </a:bottom>
          <a:insideH>
            <a:ln w="12700" cap="flat">
              <a:solidFill>
                <a:srgbClr val="464646"/>
              </a:solidFill>
              <a:prstDash val="solid"/>
              <a:miter lim="400000"/>
            </a:ln>
          </a:insideH>
          <a:insideV>
            <a:ln w="12700" cap="flat">
              <a:solidFill>
                <a:srgbClr val="464646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D4D5D5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E5E5E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C3C3C3"/>
              </a:solidFill>
              <a:prstDash val="solid"/>
              <a:miter lim="400000"/>
            </a:ln>
          </a:top>
          <a:bottom>
            <a:ln w="12700" cap="flat">
              <a:solidFill>
                <a:srgbClr val="C3C3C3"/>
              </a:solidFill>
              <a:prstDash val="solid"/>
              <a:miter lim="400000"/>
            </a:ln>
          </a:bottom>
          <a:insideH>
            <a:ln w="12700" cap="flat">
              <a:solidFill>
                <a:srgbClr val="C3C3C3"/>
              </a:solidFill>
              <a:prstDash val="solid"/>
              <a:miter lim="400000"/>
            </a:ln>
          </a:insideH>
          <a:insideV>
            <a:ln w="12700" cap="flat">
              <a:solidFill>
                <a:srgbClr val="C3C3C3"/>
              </a:solidFill>
              <a:prstDash val="solid"/>
              <a:miter lim="400000"/>
            </a:ln>
          </a:insideV>
        </a:tcBdr>
        <a:fill>
          <a:solidFill>
            <a:srgbClr val="CB2A7B"/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E5E5E"/>
              </a:solidFill>
              <a:prstDash val="solid"/>
              <a:miter lim="400000"/>
            </a:ln>
          </a:left>
          <a:right>
            <a:ln w="12700" cap="flat">
              <a:solidFill>
                <a:srgbClr val="5E5E5E"/>
              </a:solidFill>
              <a:prstDash val="solid"/>
              <a:miter lim="400000"/>
            </a:ln>
          </a:right>
          <a:top>
            <a:ln w="38100" cap="flat">
              <a:solidFill>
                <a:srgbClr val="CB297B"/>
              </a:solidFill>
              <a:prstDash val="solid"/>
              <a:miter lim="400000"/>
            </a:ln>
          </a:top>
          <a:bottom>
            <a:ln w="12700" cap="flat">
              <a:solidFill>
                <a:srgbClr val="5E5E5E"/>
              </a:solidFill>
              <a:prstDash val="solid"/>
              <a:miter lim="400000"/>
            </a:ln>
          </a:bottom>
          <a:insideH>
            <a:ln w="12700" cap="flat">
              <a:solidFill>
                <a:srgbClr val="5E5E5E"/>
              </a:solidFill>
              <a:prstDash val="solid"/>
              <a:miter lim="400000"/>
            </a:ln>
          </a:insideH>
          <a:insideV>
            <a:ln w="12700" cap="flat">
              <a:solidFill>
                <a:srgbClr val="5E5E5E"/>
              </a:solidFill>
              <a:prstDash val="solid"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5E5E5E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991A5F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6C6C6C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6C6C6C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6C6C6C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D6DCE0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3135"/>
    <p:restoredTop sz="96104"/>
  </p:normalViewPr>
  <p:slideViewPr>
    <p:cSldViewPr snapToGrid="0" snapToObjects="1">
      <p:cViewPr varScale="1">
        <p:scale>
          <a:sx n="164" d="100"/>
          <a:sy n="164" d="100"/>
        </p:scale>
        <p:origin x="184" y="344"/>
      </p:cViewPr>
      <p:guideLst/>
    </p:cSldViewPr>
  </p:slideViewPr>
  <p:notesTextViewPr>
    <p:cViewPr>
      <p:scale>
        <a:sx n="20" d="100"/>
        <a:sy n="2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Shape 148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49" name="Shape 149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171446" latinLnBrk="0">
      <a:lnSpc>
        <a:spcPct val="117999"/>
      </a:lnSpc>
      <a:defRPr sz="825">
        <a:latin typeface="+mn-lt"/>
        <a:ea typeface="+mn-ea"/>
        <a:cs typeface="+mn-cs"/>
        <a:sym typeface="Helvetica Neue"/>
      </a:defRPr>
    </a:lvl1pPr>
    <a:lvl2pPr indent="85723" defTabSz="171446" latinLnBrk="0">
      <a:lnSpc>
        <a:spcPct val="117999"/>
      </a:lnSpc>
      <a:defRPr sz="825">
        <a:latin typeface="+mn-lt"/>
        <a:ea typeface="+mn-ea"/>
        <a:cs typeface="+mn-cs"/>
        <a:sym typeface="Helvetica Neue"/>
      </a:defRPr>
    </a:lvl2pPr>
    <a:lvl3pPr indent="171446" defTabSz="171446" latinLnBrk="0">
      <a:lnSpc>
        <a:spcPct val="117999"/>
      </a:lnSpc>
      <a:defRPr sz="825">
        <a:latin typeface="+mn-lt"/>
        <a:ea typeface="+mn-ea"/>
        <a:cs typeface="+mn-cs"/>
        <a:sym typeface="Helvetica Neue"/>
      </a:defRPr>
    </a:lvl3pPr>
    <a:lvl4pPr indent="257169" defTabSz="171446" latinLnBrk="0">
      <a:lnSpc>
        <a:spcPct val="117999"/>
      </a:lnSpc>
      <a:defRPr sz="825">
        <a:latin typeface="+mn-lt"/>
        <a:ea typeface="+mn-ea"/>
        <a:cs typeface="+mn-cs"/>
        <a:sym typeface="Helvetica Neue"/>
      </a:defRPr>
    </a:lvl4pPr>
    <a:lvl5pPr indent="342893" defTabSz="171446" latinLnBrk="0">
      <a:lnSpc>
        <a:spcPct val="117999"/>
      </a:lnSpc>
      <a:defRPr sz="825">
        <a:latin typeface="+mn-lt"/>
        <a:ea typeface="+mn-ea"/>
        <a:cs typeface="+mn-cs"/>
        <a:sym typeface="Helvetica Neue"/>
      </a:defRPr>
    </a:lvl5pPr>
    <a:lvl6pPr indent="428616" defTabSz="171446" latinLnBrk="0">
      <a:lnSpc>
        <a:spcPct val="117999"/>
      </a:lnSpc>
      <a:defRPr sz="825">
        <a:latin typeface="+mn-lt"/>
        <a:ea typeface="+mn-ea"/>
        <a:cs typeface="+mn-cs"/>
        <a:sym typeface="Helvetica Neue"/>
      </a:defRPr>
    </a:lvl6pPr>
    <a:lvl7pPr indent="514339" defTabSz="171446" latinLnBrk="0">
      <a:lnSpc>
        <a:spcPct val="117999"/>
      </a:lnSpc>
      <a:defRPr sz="825">
        <a:latin typeface="+mn-lt"/>
        <a:ea typeface="+mn-ea"/>
        <a:cs typeface="+mn-cs"/>
        <a:sym typeface="Helvetica Neue"/>
      </a:defRPr>
    </a:lvl7pPr>
    <a:lvl8pPr indent="600062" defTabSz="171446" latinLnBrk="0">
      <a:lnSpc>
        <a:spcPct val="117999"/>
      </a:lnSpc>
      <a:defRPr sz="825">
        <a:latin typeface="+mn-lt"/>
        <a:ea typeface="+mn-ea"/>
        <a:cs typeface="+mn-cs"/>
        <a:sym typeface="Helvetica Neue"/>
      </a:defRPr>
    </a:lvl8pPr>
    <a:lvl9pPr indent="685785" defTabSz="171446" latinLnBrk="0">
      <a:lnSpc>
        <a:spcPct val="117999"/>
      </a:lnSpc>
      <a:defRPr sz="825">
        <a:latin typeface="+mn-lt"/>
        <a:ea typeface="+mn-ea"/>
        <a:cs typeface="+mn-cs"/>
        <a:sym typeface="Helvetica Neue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3.png"/><Relationship Id="rId7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microsoft.com/office/2007/relationships/hdphoto" Target="../media/hdphoto1.wdp"/><Relationship Id="rId4" Type="http://schemas.openxmlformats.org/officeDocument/2006/relationships/image" Target="../media/image4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microsoft.com/office/2007/relationships/hdphoto" Target="../media/hdphoto1.wdp"/><Relationship Id="rId4" Type="http://schemas.openxmlformats.org/officeDocument/2006/relationships/image" Target="../media/image4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ol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85;p2">
            <a:extLst>
              <a:ext uri="{FF2B5EF4-FFF2-40B4-BE49-F238E27FC236}">
                <a16:creationId xmlns:a16="http://schemas.microsoft.com/office/drawing/2014/main" id="{263CB30F-585E-08E6-A5EC-BB5A5D0067AE}"/>
              </a:ext>
            </a:extLst>
          </p:cNvPr>
          <p:cNvSpPr txBox="1"/>
          <p:nvPr userDrawn="1"/>
        </p:nvSpPr>
        <p:spPr>
          <a:xfrm>
            <a:off x="3098800" y="4795284"/>
            <a:ext cx="2946400" cy="22230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19050" tIns="19050" rIns="19050" bIns="19050" anchor="ctr">
            <a:spAutoFit/>
          </a:bodyPr>
          <a:lstStyle>
            <a:lvl1pPr defTabSz="914400">
              <a:lnSpc>
                <a:spcPct val="237500"/>
              </a:lnSpc>
              <a:defRPr sz="1600">
                <a:solidFill>
                  <a:srgbClr val="383738"/>
                </a:solidFill>
                <a:latin typeface="Montserrat Bold"/>
                <a:ea typeface="Montserrat Bold"/>
                <a:cs typeface="Montserrat Bold"/>
                <a:sym typeface="Montserrat Bold"/>
              </a:defRPr>
            </a:lvl1pPr>
          </a:lstStyle>
          <a:p>
            <a:r>
              <a:rPr lang="fr-FR" sz="600" dirty="0"/>
              <a:t>AHEAD 2020 Second General </a:t>
            </a:r>
            <a:r>
              <a:rPr lang="fr-FR" sz="600" dirty="0" err="1"/>
              <a:t>Meetin</a:t>
            </a:r>
            <a:r>
              <a:rPr lang="fr-FR" sz="600" dirty="0"/>
              <a:t>g, Rome 26-27 November 202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9BA10A5A-8E0C-5BB9-F34D-BD30B3F94871}"/>
              </a:ext>
            </a:extLst>
          </p:cNvPr>
          <p:cNvSpPr txBox="1"/>
          <p:nvPr userDrawn="1"/>
        </p:nvSpPr>
        <p:spPr>
          <a:xfrm>
            <a:off x="8644997" y="4873961"/>
            <a:ext cx="508528" cy="28725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2438338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fld id="{83A6E86A-5C0A-1F4C-8009-AD2774F80F10}" type="slidenum">
              <a:rPr kumimoji="0" lang="fr-FR" sz="1200" b="0" i="0" u="none" strike="noStrike" cap="none" spc="0" normalizeH="0" baseline="0">
                <a:ln>
                  <a:noFill/>
                </a:ln>
                <a:solidFill>
                  <a:srgbClr val="5E5E5E"/>
                </a:solidFill>
                <a:effectLst/>
                <a:uFillTx/>
                <a:latin typeface="+mn-lt"/>
                <a:ea typeface="+mn-ea"/>
                <a:cs typeface="+mn-cs"/>
                <a:sym typeface="Helvetica Neue"/>
              </a:rPr>
              <a:t>‹N°›</a:t>
            </a:fld>
            <a:r>
              <a:rPr kumimoji="0" lang="fr-FR" sz="1200" b="0" i="0" u="none" strike="noStrike" cap="none" spc="0" normalizeH="0" baseline="0">
                <a:ln>
                  <a:noFill/>
                </a:ln>
                <a:solidFill>
                  <a:srgbClr val="5E5E5E"/>
                </a:solidFill>
                <a:effectLst/>
                <a:uFillTx/>
                <a:latin typeface="+mn-lt"/>
                <a:ea typeface="+mn-ea"/>
                <a:cs typeface="+mn-cs"/>
                <a:sym typeface="Helvetica Neue"/>
              </a:rPr>
              <a:t>/6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4DC406EA-CA13-5179-40D6-89AE514DFBB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09016" y="109469"/>
            <a:ext cx="679704" cy="686785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7BCF39E6-7199-B8F0-5BF7-97148D0C63F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955280" y="161544"/>
            <a:ext cx="973180" cy="650468"/>
          </a:xfrm>
          <a:prstGeom prst="rect">
            <a:avLst/>
          </a:prstGeom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77B0D292-F25E-78DB-2607-51B5EE81EFD5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alphaModFix/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22000" contrast="21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899593" y="812012"/>
            <a:ext cx="999668" cy="334264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F58584AC-E709-AAC5-2099-637EC62F5718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contrast="55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15539" y="812012"/>
            <a:ext cx="1329797" cy="208968"/>
          </a:xfrm>
          <a:prstGeom prst="rect">
            <a:avLst/>
          </a:prstGeom>
        </p:spPr>
      </p:pic>
      <p:sp>
        <p:nvSpPr>
          <p:cNvPr id="19" name="Espace réservé du texte 18">
            <a:extLst>
              <a:ext uri="{FF2B5EF4-FFF2-40B4-BE49-F238E27FC236}">
                <a16:creationId xmlns:a16="http://schemas.microsoft.com/office/drawing/2014/main" id="{0634FBB4-B191-402F-6105-407A07913BA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15900" y="1271588"/>
            <a:ext cx="8712200" cy="3602037"/>
          </a:xfrm>
          <a:prstGeom prst="rect">
            <a:avLst/>
          </a:prstGeom>
        </p:spPr>
        <p:txBody>
          <a:bodyPr/>
          <a:lstStyle>
            <a:lvl1pPr marL="360000" indent="-360000">
              <a:buFont typeface="Wingdings" pitchFamily="2" charset="2"/>
              <a:buChar char="Ø"/>
              <a:defRPr sz="1600" baseline="0">
                <a:solidFill>
                  <a:schemeClr val="tx1">
                    <a:lumMod val="75000"/>
                  </a:schemeClr>
                </a:solidFill>
                <a:latin typeface="Helvetica Neue" panose="02000503000000020004" pitchFamily="2" charset="0"/>
              </a:defRPr>
            </a:lvl1pPr>
            <a:lvl2pPr marL="720000" indent="-360000">
              <a:lnSpc>
                <a:spcPct val="100000"/>
              </a:lnSpc>
              <a:spcBef>
                <a:spcPts val="800"/>
              </a:spcBef>
              <a:buSzPct val="80000"/>
              <a:buFont typeface="Courier New" panose="02070309020205020404" pitchFamily="49" charset="0"/>
              <a:buChar char="o"/>
              <a:defRPr sz="1200" baseline="0">
                <a:solidFill>
                  <a:schemeClr val="tx1">
                    <a:lumMod val="75000"/>
                  </a:schemeClr>
                </a:solidFill>
                <a:latin typeface="Helvetica Neue" panose="02000503000000020004" pitchFamily="2" charset="0"/>
              </a:defRPr>
            </a:lvl2pPr>
            <a:lvl3pPr marL="720000" indent="-360000">
              <a:lnSpc>
                <a:spcPct val="100000"/>
              </a:lnSpc>
              <a:spcBef>
                <a:spcPts val="800"/>
              </a:spcBef>
              <a:buSzPct val="60000"/>
              <a:buFont typeface="Courier New" panose="02070309020205020404" pitchFamily="49" charset="0"/>
              <a:buChar char="o"/>
              <a:defRPr sz="1200" baseline="0">
                <a:solidFill>
                  <a:schemeClr val="tx1">
                    <a:lumMod val="75000"/>
                  </a:schemeClr>
                </a:solidFill>
                <a:latin typeface="Helvetica Neue" panose="02000503000000020004" pitchFamily="2" charset="0"/>
              </a:defRPr>
            </a:lvl3pPr>
            <a:lvl4pPr>
              <a:lnSpc>
                <a:spcPct val="100000"/>
              </a:lnSpc>
              <a:spcBef>
                <a:spcPts val="800"/>
              </a:spcBef>
              <a:defRPr sz="1200" baseline="0">
                <a:solidFill>
                  <a:schemeClr val="tx1">
                    <a:lumMod val="75000"/>
                  </a:schemeClr>
                </a:solidFill>
                <a:latin typeface="Helvetica Neue" panose="02000503000000020004" pitchFamily="2" charset="0"/>
              </a:defRPr>
            </a:lvl4pPr>
            <a:lvl5pPr>
              <a:lnSpc>
                <a:spcPct val="100000"/>
              </a:lnSpc>
              <a:spcBef>
                <a:spcPts val="800"/>
              </a:spcBef>
              <a:defRPr sz="1200" baseline="0">
                <a:solidFill>
                  <a:schemeClr val="tx1">
                    <a:lumMod val="75000"/>
                  </a:schemeClr>
                </a:solidFill>
                <a:latin typeface="Helvetica Neue" panose="02000503000000020004" pitchFamily="2" charset="0"/>
              </a:defRPr>
            </a:lvl5pPr>
          </a:lstStyle>
          <a:p>
            <a:pPr lvl="0"/>
            <a:endParaRPr lang="fr-FR"/>
          </a:p>
        </p:txBody>
      </p:sp>
      <p:pic>
        <p:nvPicPr>
          <p:cNvPr id="4" name="number1.001.png" descr="number1.001.png">
            <a:extLst>
              <a:ext uri="{FF2B5EF4-FFF2-40B4-BE49-F238E27FC236}">
                <a16:creationId xmlns:a16="http://schemas.microsoft.com/office/drawing/2014/main" id="{3A90E2A3-E37D-6E36-4B7E-A169915D3313}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9526" y="0"/>
            <a:ext cx="9143999" cy="5143500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1650987501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ol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85;p2">
            <a:extLst>
              <a:ext uri="{FF2B5EF4-FFF2-40B4-BE49-F238E27FC236}">
                <a16:creationId xmlns:a16="http://schemas.microsoft.com/office/drawing/2014/main" id="{263CB30F-585E-08E6-A5EC-BB5A5D0067AE}"/>
              </a:ext>
            </a:extLst>
          </p:cNvPr>
          <p:cNvSpPr txBox="1"/>
          <p:nvPr userDrawn="1"/>
        </p:nvSpPr>
        <p:spPr>
          <a:xfrm>
            <a:off x="3098800" y="4795284"/>
            <a:ext cx="2946400" cy="22230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19050" tIns="19050" rIns="19050" bIns="19050" anchor="ctr">
            <a:spAutoFit/>
          </a:bodyPr>
          <a:lstStyle>
            <a:lvl1pPr defTabSz="914400">
              <a:lnSpc>
                <a:spcPct val="237500"/>
              </a:lnSpc>
              <a:defRPr sz="1600">
                <a:solidFill>
                  <a:srgbClr val="383738"/>
                </a:solidFill>
                <a:latin typeface="Montserrat Bold"/>
                <a:ea typeface="Montserrat Bold"/>
                <a:cs typeface="Montserrat Bold"/>
                <a:sym typeface="Montserrat Bold"/>
              </a:defRPr>
            </a:lvl1pPr>
          </a:lstStyle>
          <a:p>
            <a:r>
              <a:rPr lang="fr-FR" sz="600" dirty="0"/>
              <a:t>AHEAD 2020 Second General </a:t>
            </a:r>
            <a:r>
              <a:rPr lang="fr-FR" sz="600" dirty="0" err="1"/>
              <a:t>Meetin</a:t>
            </a:r>
            <a:r>
              <a:rPr lang="fr-FR" sz="600" dirty="0"/>
              <a:t>g, Rome 26-27 November 2024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9BA10A5A-8E0C-5BB9-F34D-BD30B3F94871}"/>
              </a:ext>
            </a:extLst>
          </p:cNvPr>
          <p:cNvSpPr txBox="1"/>
          <p:nvPr userDrawn="1"/>
        </p:nvSpPr>
        <p:spPr>
          <a:xfrm>
            <a:off x="8644997" y="4873961"/>
            <a:ext cx="508528" cy="28725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2438338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fld id="{83A6E86A-5C0A-1F4C-8009-AD2774F80F10}" type="slidenum">
              <a:rPr kumimoji="0" lang="fr-FR" sz="1200" b="0" i="0" u="none" strike="noStrike" cap="none" spc="0" normalizeH="0" baseline="0">
                <a:ln>
                  <a:noFill/>
                </a:ln>
                <a:solidFill>
                  <a:srgbClr val="5E5E5E"/>
                </a:solidFill>
                <a:effectLst/>
                <a:uFillTx/>
                <a:latin typeface="+mn-lt"/>
                <a:ea typeface="+mn-ea"/>
                <a:cs typeface="+mn-cs"/>
                <a:sym typeface="Helvetica Neue"/>
              </a:rPr>
              <a:t>‹N°›</a:t>
            </a:fld>
            <a:r>
              <a:rPr kumimoji="0" lang="fr-FR" sz="1200" b="0" i="0" u="none" strike="noStrike" cap="none" spc="0" normalizeH="0" baseline="0">
                <a:ln>
                  <a:noFill/>
                </a:ln>
                <a:solidFill>
                  <a:srgbClr val="5E5E5E"/>
                </a:solidFill>
                <a:effectLst/>
                <a:uFillTx/>
                <a:latin typeface="+mn-lt"/>
                <a:ea typeface="+mn-ea"/>
                <a:cs typeface="+mn-cs"/>
                <a:sym typeface="Helvetica Neue"/>
              </a:rPr>
              <a:t>/6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4DC406EA-CA13-5179-40D6-89AE514DFBB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09016" y="109469"/>
            <a:ext cx="679704" cy="686785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7BCF39E6-7199-B8F0-5BF7-97148D0C63F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955280" y="161544"/>
            <a:ext cx="973180" cy="650468"/>
          </a:xfrm>
          <a:prstGeom prst="rect">
            <a:avLst/>
          </a:prstGeom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77B0D292-F25E-78DB-2607-51B5EE81EFD5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alphaModFix/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22000" contrast="21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899593" y="812012"/>
            <a:ext cx="999668" cy="334264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F58584AC-E709-AAC5-2099-637EC62F5718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contrast="55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15539" y="812012"/>
            <a:ext cx="1329797" cy="208968"/>
          </a:xfrm>
          <a:prstGeom prst="rect">
            <a:avLst/>
          </a:prstGeom>
        </p:spPr>
      </p:pic>
      <p:sp>
        <p:nvSpPr>
          <p:cNvPr id="19" name="Espace réservé du texte 18">
            <a:extLst>
              <a:ext uri="{FF2B5EF4-FFF2-40B4-BE49-F238E27FC236}">
                <a16:creationId xmlns:a16="http://schemas.microsoft.com/office/drawing/2014/main" id="{0634FBB4-B191-402F-6105-407A07913BA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15900" y="1271588"/>
            <a:ext cx="8712200" cy="3602037"/>
          </a:xfrm>
          <a:prstGeom prst="rect">
            <a:avLst/>
          </a:prstGeom>
        </p:spPr>
        <p:txBody>
          <a:bodyPr/>
          <a:lstStyle>
            <a:lvl1pPr marL="360000" indent="-360000">
              <a:buFont typeface="Wingdings" pitchFamily="2" charset="2"/>
              <a:buChar char="Ø"/>
              <a:defRPr sz="1600" baseline="0">
                <a:solidFill>
                  <a:schemeClr val="tx1">
                    <a:lumMod val="75000"/>
                  </a:schemeClr>
                </a:solidFill>
                <a:latin typeface="Helvetica Neue" panose="02000503000000020004" pitchFamily="2" charset="0"/>
              </a:defRPr>
            </a:lvl1pPr>
            <a:lvl2pPr marL="720000" indent="-360000">
              <a:lnSpc>
                <a:spcPct val="100000"/>
              </a:lnSpc>
              <a:spcBef>
                <a:spcPts val="800"/>
              </a:spcBef>
              <a:buSzPct val="80000"/>
              <a:buFont typeface="Courier New" panose="02070309020205020404" pitchFamily="49" charset="0"/>
              <a:buChar char="o"/>
              <a:defRPr sz="1200" baseline="0">
                <a:solidFill>
                  <a:schemeClr val="tx1">
                    <a:lumMod val="75000"/>
                  </a:schemeClr>
                </a:solidFill>
                <a:latin typeface="Helvetica Neue" panose="02000503000000020004" pitchFamily="2" charset="0"/>
              </a:defRPr>
            </a:lvl2pPr>
            <a:lvl3pPr marL="720000" indent="-360000">
              <a:lnSpc>
                <a:spcPct val="100000"/>
              </a:lnSpc>
              <a:spcBef>
                <a:spcPts val="800"/>
              </a:spcBef>
              <a:buSzPct val="60000"/>
              <a:buFont typeface="Courier New" panose="02070309020205020404" pitchFamily="49" charset="0"/>
              <a:buChar char="o"/>
              <a:defRPr sz="1200" baseline="0">
                <a:solidFill>
                  <a:schemeClr val="tx1">
                    <a:lumMod val="75000"/>
                  </a:schemeClr>
                </a:solidFill>
                <a:latin typeface="Helvetica Neue" panose="02000503000000020004" pitchFamily="2" charset="0"/>
              </a:defRPr>
            </a:lvl3pPr>
            <a:lvl4pPr>
              <a:lnSpc>
                <a:spcPct val="100000"/>
              </a:lnSpc>
              <a:spcBef>
                <a:spcPts val="800"/>
              </a:spcBef>
              <a:defRPr sz="1200" baseline="0">
                <a:solidFill>
                  <a:schemeClr val="tx1">
                    <a:lumMod val="75000"/>
                  </a:schemeClr>
                </a:solidFill>
                <a:latin typeface="Helvetica Neue" panose="02000503000000020004" pitchFamily="2" charset="0"/>
              </a:defRPr>
            </a:lvl4pPr>
            <a:lvl5pPr>
              <a:lnSpc>
                <a:spcPct val="100000"/>
              </a:lnSpc>
              <a:spcBef>
                <a:spcPts val="800"/>
              </a:spcBef>
              <a:defRPr sz="1200" baseline="0">
                <a:solidFill>
                  <a:schemeClr val="tx1">
                    <a:lumMod val="75000"/>
                  </a:schemeClr>
                </a:solidFill>
                <a:latin typeface="Helvetica Neue" panose="02000503000000020004" pitchFamily="2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49" r:id="rId2"/>
  </p:sldLayoutIdLst>
  <p:transition spd="med"/>
  <p:hf sldNum="0" hdr="0" ftr="0" dt="0"/>
  <p:txStyles>
    <p:titleStyle>
      <a:lvl1pPr marL="0" marR="0" indent="0" algn="l" defTabSz="91438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188" b="1" i="0" u="none" strike="noStrike" cap="none" spc="-64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1pPr>
      <a:lvl2pPr marL="0" marR="0" indent="171452" algn="l" defTabSz="91438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188" b="1" i="0" u="none" strike="noStrike" cap="none" spc="-64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2pPr>
      <a:lvl3pPr marL="0" marR="0" indent="342904" algn="l" defTabSz="91438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188" b="1" i="0" u="none" strike="noStrike" cap="none" spc="-64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3pPr>
      <a:lvl4pPr marL="0" marR="0" indent="514356" algn="l" defTabSz="91438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188" b="1" i="0" u="none" strike="noStrike" cap="none" spc="-64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4pPr>
      <a:lvl5pPr marL="0" marR="0" indent="685809" algn="l" defTabSz="91438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188" b="1" i="0" u="none" strike="noStrike" cap="none" spc="-64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5pPr>
      <a:lvl6pPr marL="0" marR="0" indent="857261" algn="l" defTabSz="91438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188" b="1" i="0" u="none" strike="noStrike" cap="none" spc="-64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6pPr>
      <a:lvl7pPr marL="0" marR="0" indent="1028713" algn="l" defTabSz="91438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188" b="1" i="0" u="none" strike="noStrike" cap="none" spc="-64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7pPr>
      <a:lvl8pPr marL="0" marR="0" indent="1200165" algn="l" defTabSz="91438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188" b="1" i="0" u="none" strike="noStrike" cap="none" spc="-64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8pPr>
      <a:lvl9pPr marL="0" marR="0" indent="1371617" algn="l" defTabSz="91438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188" b="1" i="0" u="none" strike="noStrike" cap="none" spc="-64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9pPr>
    </p:titleStyle>
    <p:bodyStyle>
      <a:lvl1pPr marL="228603" marR="0" indent="-228603" algn="l" defTabSz="914388" rtl="0" latinLnBrk="0">
        <a:lnSpc>
          <a:spcPct val="90000"/>
        </a:lnSpc>
        <a:spcBef>
          <a:spcPts val="1688"/>
        </a:spcBef>
        <a:spcAft>
          <a:spcPts val="0"/>
        </a:spcAft>
        <a:buClrTx/>
        <a:buSzPct val="123000"/>
        <a:buFontTx/>
        <a:buChar char="•"/>
        <a:tabLst/>
        <a:defRPr sz="1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1pPr>
      <a:lvl2pPr marL="457206" marR="0" indent="-228603" algn="l" defTabSz="914388" rtl="0" latinLnBrk="0">
        <a:lnSpc>
          <a:spcPct val="90000"/>
        </a:lnSpc>
        <a:spcBef>
          <a:spcPts val="1688"/>
        </a:spcBef>
        <a:spcAft>
          <a:spcPts val="0"/>
        </a:spcAft>
        <a:buClrTx/>
        <a:buSzPct val="123000"/>
        <a:buFontTx/>
        <a:buChar char="•"/>
        <a:tabLst/>
        <a:defRPr sz="1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2pPr>
      <a:lvl3pPr marL="685809" marR="0" indent="-228603" algn="l" defTabSz="914388" rtl="0" latinLnBrk="0">
        <a:lnSpc>
          <a:spcPct val="90000"/>
        </a:lnSpc>
        <a:spcBef>
          <a:spcPts val="1688"/>
        </a:spcBef>
        <a:spcAft>
          <a:spcPts val="0"/>
        </a:spcAft>
        <a:buClrTx/>
        <a:buSzPct val="123000"/>
        <a:buFontTx/>
        <a:buChar char="•"/>
        <a:tabLst/>
        <a:defRPr sz="1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3pPr>
      <a:lvl4pPr marL="914411" marR="0" indent="-228603" algn="l" defTabSz="914388" rtl="0" latinLnBrk="0">
        <a:lnSpc>
          <a:spcPct val="90000"/>
        </a:lnSpc>
        <a:spcBef>
          <a:spcPts val="1688"/>
        </a:spcBef>
        <a:spcAft>
          <a:spcPts val="0"/>
        </a:spcAft>
        <a:buClrTx/>
        <a:buSzPct val="123000"/>
        <a:buFontTx/>
        <a:buChar char="•"/>
        <a:tabLst/>
        <a:defRPr sz="1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4pPr>
      <a:lvl5pPr marL="1143014" marR="0" indent="-228603" algn="l" defTabSz="914388" rtl="0" latinLnBrk="0">
        <a:lnSpc>
          <a:spcPct val="90000"/>
        </a:lnSpc>
        <a:spcBef>
          <a:spcPts val="1688"/>
        </a:spcBef>
        <a:spcAft>
          <a:spcPts val="0"/>
        </a:spcAft>
        <a:buClrTx/>
        <a:buSzPct val="123000"/>
        <a:buFontTx/>
        <a:buChar char="•"/>
        <a:tabLst/>
        <a:defRPr sz="1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5pPr>
      <a:lvl6pPr marL="1371617" marR="0" indent="-228603" algn="l" defTabSz="914388" rtl="0" latinLnBrk="0">
        <a:lnSpc>
          <a:spcPct val="90000"/>
        </a:lnSpc>
        <a:spcBef>
          <a:spcPts val="1688"/>
        </a:spcBef>
        <a:spcAft>
          <a:spcPts val="0"/>
        </a:spcAft>
        <a:buClrTx/>
        <a:buSzPct val="123000"/>
        <a:buFontTx/>
        <a:buChar char="•"/>
        <a:tabLst/>
        <a:defRPr sz="1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6pPr>
      <a:lvl7pPr marL="1600220" marR="0" indent="-228603" algn="l" defTabSz="914388" rtl="0" latinLnBrk="0">
        <a:lnSpc>
          <a:spcPct val="90000"/>
        </a:lnSpc>
        <a:spcBef>
          <a:spcPts val="1688"/>
        </a:spcBef>
        <a:spcAft>
          <a:spcPts val="0"/>
        </a:spcAft>
        <a:buClrTx/>
        <a:buSzPct val="123000"/>
        <a:buFontTx/>
        <a:buChar char="•"/>
        <a:tabLst/>
        <a:defRPr sz="1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7pPr>
      <a:lvl8pPr marL="1828823" marR="0" indent="-228603" algn="l" defTabSz="914388" rtl="0" latinLnBrk="0">
        <a:lnSpc>
          <a:spcPct val="90000"/>
        </a:lnSpc>
        <a:spcBef>
          <a:spcPts val="1688"/>
        </a:spcBef>
        <a:spcAft>
          <a:spcPts val="0"/>
        </a:spcAft>
        <a:buClrTx/>
        <a:buSzPct val="123000"/>
        <a:buFontTx/>
        <a:buChar char="•"/>
        <a:tabLst/>
        <a:defRPr sz="1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8pPr>
      <a:lvl9pPr marL="2057426" marR="0" indent="-228603" algn="l" defTabSz="914388" rtl="0" latinLnBrk="0">
        <a:lnSpc>
          <a:spcPct val="90000"/>
        </a:lnSpc>
        <a:spcBef>
          <a:spcPts val="1688"/>
        </a:spcBef>
        <a:spcAft>
          <a:spcPts val="0"/>
        </a:spcAft>
        <a:buClrTx/>
        <a:buSzPct val="123000"/>
        <a:buFontTx/>
        <a:buChar char="•"/>
        <a:tabLst/>
        <a:defRPr sz="1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9pPr>
    </p:bodyStyle>
    <p:otherStyle>
      <a:lvl1pPr marL="0" marR="0" indent="0" algn="ctr" defTabSz="219078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75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1pPr>
      <a:lvl2pPr marL="0" marR="0" indent="171452" algn="ctr" defTabSz="219078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75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2pPr>
      <a:lvl3pPr marL="0" marR="0" indent="342904" algn="ctr" defTabSz="219078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75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3pPr>
      <a:lvl4pPr marL="0" marR="0" indent="514356" algn="ctr" defTabSz="219078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75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4pPr>
      <a:lvl5pPr marL="0" marR="0" indent="685809" algn="ctr" defTabSz="219078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75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5pPr>
      <a:lvl6pPr marL="0" marR="0" indent="857261" algn="ctr" defTabSz="219078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75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6pPr>
      <a:lvl7pPr marL="0" marR="0" indent="1028713" algn="ctr" defTabSz="219078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75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7pPr>
      <a:lvl8pPr marL="0" marR="0" indent="1200165" algn="ctr" defTabSz="219078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75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8pPr>
      <a:lvl9pPr marL="0" marR="0" indent="1371617" algn="ctr" defTabSz="219078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75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Google Shape;84;p2">
            <a:extLst>
              <a:ext uri="{FF2B5EF4-FFF2-40B4-BE49-F238E27FC236}">
                <a16:creationId xmlns:a16="http://schemas.microsoft.com/office/drawing/2014/main" id="{C5BCC15B-B301-B247-84CF-A1B1F808C4D7}"/>
              </a:ext>
            </a:extLst>
          </p:cNvPr>
          <p:cNvSpPr txBox="1"/>
          <p:nvPr/>
        </p:nvSpPr>
        <p:spPr>
          <a:xfrm>
            <a:off x="1589314" y="1572704"/>
            <a:ext cx="5965372" cy="15504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19050" tIns="19050" rIns="19050" bIns="19050" anchor="ctr">
            <a:spAutoFit/>
          </a:bodyPr>
          <a:lstStyle>
            <a:lvl1pPr defTabSz="914400">
              <a:defRPr sz="7000">
                <a:solidFill>
                  <a:srgbClr val="3C3B3C"/>
                </a:solidFill>
                <a:latin typeface="Montserrat Regular"/>
                <a:ea typeface="Montserrat Regular"/>
                <a:cs typeface="Montserrat Regular"/>
                <a:sym typeface="Montserrat Regular"/>
              </a:defRPr>
            </a:lvl1pPr>
          </a:lstStyle>
          <a:p>
            <a:r>
              <a:rPr lang="fr-FR" sz="2800" dirty="0"/>
              <a:t>WP13</a:t>
            </a:r>
          </a:p>
          <a:p>
            <a:r>
              <a:rPr lang="fr-FR" sz="2800" dirty="0"/>
              <a:t>JRA5 – Laboratory Astrophysics</a:t>
            </a:r>
          </a:p>
          <a:p>
            <a:endParaRPr lang="fr-FR" sz="2625" dirty="0"/>
          </a:p>
          <a:p>
            <a:r>
              <a:rPr lang="fr-FR" sz="1600" dirty="0"/>
              <a:t>AHEAD2020 second general Meeting – 26-27/11/2024</a:t>
            </a:r>
            <a:endParaRPr sz="1600" dirty="0"/>
          </a:p>
        </p:txBody>
      </p:sp>
      <p:sp>
        <p:nvSpPr>
          <p:cNvPr id="3" name="Titolo 1">
            <a:extLst>
              <a:ext uri="{FF2B5EF4-FFF2-40B4-BE49-F238E27FC236}">
                <a16:creationId xmlns:a16="http://schemas.microsoft.com/office/drawing/2014/main" id="{544F7B78-EEF0-C940-BCCE-74AE5E22F339}"/>
              </a:ext>
            </a:extLst>
          </p:cNvPr>
          <p:cNvSpPr txBox="1">
            <a:spLocks/>
          </p:cNvSpPr>
          <p:nvPr/>
        </p:nvSpPr>
        <p:spPr>
          <a:xfrm>
            <a:off x="751150" y="3688129"/>
            <a:ext cx="8080829" cy="65616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1200" dirty="0">
                <a:solidFill>
                  <a:srgbClr val="0000FF"/>
                </a:solidFill>
              </a:rPr>
              <a:t>Work Package Leader: </a:t>
            </a:r>
            <a:r>
              <a:rPr lang="en-US" sz="1200" dirty="0"/>
              <a:t>François </a:t>
            </a:r>
            <a:r>
              <a:rPr lang="en-US" sz="1200" dirty="0" err="1"/>
              <a:t>Pajot</a:t>
            </a:r>
            <a:r>
              <a:rPr lang="en-US" sz="1200" dirty="0"/>
              <a:t>, IRAP/CNRS</a:t>
            </a:r>
          </a:p>
          <a:p>
            <a:pPr algn="l"/>
            <a:endParaRPr lang="en-US" sz="1200" dirty="0"/>
          </a:p>
          <a:p>
            <a:pPr algn="l"/>
            <a:r>
              <a:rPr lang="en-US" sz="1200" dirty="0">
                <a:solidFill>
                  <a:srgbClr val="0000FF"/>
                </a:solidFill>
              </a:rPr>
              <a:t>Task Leaders: </a:t>
            </a:r>
            <a:r>
              <a:rPr lang="en-US" sz="1200" dirty="0" err="1"/>
              <a:t>Liyi Gu</a:t>
            </a:r>
            <a:r>
              <a:rPr lang="en-US" sz="1200" dirty="0"/>
              <a:t> (SRON), Fabrizio Nicastro (INAF), José Crespo (MPIK), Simone </a:t>
            </a:r>
            <a:r>
              <a:rPr lang="en-US" sz="1200" dirty="0" err="1"/>
              <a:t>Lotti</a:t>
            </a:r>
            <a:r>
              <a:rPr lang="en-US" sz="1200" dirty="0"/>
              <a:t> (INAF)</a:t>
            </a:r>
          </a:p>
        </p:txBody>
      </p:sp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84;p2"/>
          <p:cNvSpPr txBox="1"/>
          <p:nvPr/>
        </p:nvSpPr>
        <p:spPr>
          <a:xfrm>
            <a:off x="2097314" y="275492"/>
            <a:ext cx="4949372" cy="44242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19050" tIns="19050" rIns="19050" bIns="19050" anchor="ctr">
            <a:spAutoFit/>
          </a:bodyPr>
          <a:lstStyle>
            <a:lvl1pPr defTabSz="914400">
              <a:defRPr sz="7000">
                <a:solidFill>
                  <a:srgbClr val="3C3B3C"/>
                </a:solidFill>
                <a:latin typeface="Montserrat Regular"/>
                <a:ea typeface="Montserrat Regular"/>
                <a:cs typeface="Montserrat Regular"/>
                <a:sym typeface="Montserrat Regular"/>
              </a:defRPr>
            </a:lvl1pPr>
          </a:lstStyle>
          <a:p>
            <a:r>
              <a:rPr lang="fr-FR" sz="2625" dirty="0"/>
              <a:t>Overview of work package</a:t>
            </a:r>
            <a:endParaRPr sz="2625" dirty="0"/>
          </a:p>
        </p:txBody>
      </p:sp>
      <p:sp>
        <p:nvSpPr>
          <p:cNvPr id="5" name="CasellaDiTesto 6">
            <a:extLst>
              <a:ext uri="{FF2B5EF4-FFF2-40B4-BE49-F238E27FC236}">
                <a16:creationId xmlns:a16="http://schemas.microsoft.com/office/drawing/2014/main" id="{342E2E3E-8D5C-B74F-8066-527B25E97EF2}"/>
              </a:ext>
            </a:extLst>
          </p:cNvPr>
          <p:cNvSpPr txBox="1"/>
          <p:nvPr/>
        </p:nvSpPr>
        <p:spPr>
          <a:xfrm>
            <a:off x="714319" y="1092484"/>
            <a:ext cx="7617146" cy="40010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1600" b="1" dirty="0"/>
              <a:t>Improving the knowledge of the atomic physics relevant for the next generation </a:t>
            </a:r>
            <a:r>
              <a:rPr lang="en-US" sz="1600" b="1" i="1" dirty="0"/>
              <a:t>high resolution X-ray telescopes</a:t>
            </a:r>
          </a:p>
          <a:p>
            <a:pPr algn="l">
              <a:spcBef>
                <a:spcPts val="1200"/>
              </a:spcBef>
              <a:spcAft>
                <a:spcPts val="1200"/>
              </a:spcAft>
            </a:pPr>
            <a:r>
              <a:rPr lang="en-US" sz="1600" dirty="0">
                <a:solidFill>
                  <a:srgbClr val="000000"/>
                </a:solidFill>
              </a:rPr>
              <a:t>Four topics under this WP to address challenges in laboratory </a:t>
            </a:r>
            <a:r>
              <a:rPr lang="en-US" sz="1600" dirty="0" err="1">
                <a:solidFill>
                  <a:srgbClr val="000000"/>
                </a:solidFill>
              </a:rPr>
              <a:t>astrophysics</a:t>
            </a:r>
            <a:r>
              <a:rPr lang="en-US" sz="1600" dirty="0">
                <a:solidFill>
                  <a:srgbClr val="000000"/>
                </a:solidFill>
              </a:rPr>
              <a:t>:</a:t>
            </a:r>
          </a:p>
          <a:p>
            <a:pPr marL="285750" lvl="1" indent="-285750" algn="l">
              <a:spcAft>
                <a:spcPts val="600"/>
              </a:spcAft>
              <a:buFont typeface="Wingdings" pitchFamily="2" charset="2"/>
              <a:buChar char="Ø"/>
            </a:pPr>
            <a:r>
              <a:rPr lang="en-US" sz="1600" dirty="0">
                <a:solidFill>
                  <a:srgbClr val="000000"/>
                </a:solidFill>
              </a:rPr>
              <a:t>WP13.1 Athena spectral features</a:t>
            </a:r>
          </a:p>
          <a:p>
            <a:pPr marL="504000" lvl="2" indent="-252000" algn="l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0432FF"/>
                </a:solidFill>
              </a:rPr>
              <a:t>(A) Theoretical calculations of collisional excitation rates</a:t>
            </a:r>
            <a:r>
              <a:rPr lang="en-US" sz="1400" b="1" dirty="0">
                <a:solidFill>
                  <a:srgbClr val="0432FF"/>
                </a:solidFill>
              </a:rPr>
              <a:t> </a:t>
            </a:r>
            <a:r>
              <a:rPr lang="en-US" sz="1400" dirty="0">
                <a:solidFill>
                  <a:srgbClr val="0432FF"/>
                </a:solidFill>
              </a:rPr>
              <a:t>of L-shell transitions of mid-Z ions (SRON)</a:t>
            </a:r>
          </a:p>
          <a:p>
            <a:pPr marL="504000" lvl="2" indent="-252000" algn="l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0432FF"/>
                </a:solidFill>
              </a:rPr>
              <a:t>(B) Lab measurements of wavelengths and cross sections of inner-shell transitions of astrophysically relevant ions (INAF/CNR </a:t>
            </a:r>
            <a:r>
              <a:rPr lang="en-US" sz="1400" i="1" dirty="0">
                <a:solidFill>
                  <a:srgbClr val="0432FF"/>
                </a:solidFill>
              </a:rPr>
              <a:t>+ MPIK)</a:t>
            </a:r>
          </a:p>
          <a:p>
            <a:pPr marL="504000" lvl="2" indent="-252000" algn="l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0432FF"/>
                </a:solidFill>
              </a:rPr>
              <a:t>(C) High-resolution measurements of: charge exchange (CX)</a:t>
            </a:r>
            <a:r>
              <a:rPr lang="en-US" sz="1400" b="1" dirty="0">
                <a:solidFill>
                  <a:srgbClr val="0432FF"/>
                </a:solidFill>
              </a:rPr>
              <a:t> </a:t>
            </a:r>
            <a:r>
              <a:rPr lang="en-US" sz="1400" dirty="0">
                <a:solidFill>
                  <a:srgbClr val="0432FF"/>
                </a:solidFill>
              </a:rPr>
              <a:t>recombination </a:t>
            </a:r>
            <a:r>
              <a:rPr lang="en-US" sz="1400" i="1" dirty="0">
                <a:solidFill>
                  <a:srgbClr val="0432FF"/>
                </a:solidFill>
              </a:rPr>
              <a:t>+ Iron K shell dielectronic recombination (DR) and direct excitation (DE) </a:t>
            </a:r>
            <a:r>
              <a:rPr lang="en-US" sz="1400" dirty="0">
                <a:solidFill>
                  <a:srgbClr val="0432FF"/>
                </a:solidFill>
              </a:rPr>
              <a:t>(</a:t>
            </a:r>
            <a:r>
              <a:rPr lang="en-US" sz="1400" i="1" dirty="0">
                <a:solidFill>
                  <a:srgbClr val="0432FF"/>
                </a:solidFill>
              </a:rPr>
              <a:t>SRON</a:t>
            </a:r>
            <a:r>
              <a:rPr lang="en-US" sz="1400" dirty="0">
                <a:solidFill>
                  <a:srgbClr val="0432FF"/>
                </a:solidFill>
              </a:rPr>
              <a:t>/MPIK/IRAP)</a:t>
            </a:r>
          </a:p>
          <a:p>
            <a:pPr marL="285750" lvl="1" indent="-285750" algn="l">
              <a:spcAft>
                <a:spcPts val="600"/>
              </a:spcAft>
              <a:buFont typeface="Wingdings" pitchFamily="2" charset="2"/>
              <a:buChar char="Ø"/>
            </a:pPr>
            <a:r>
              <a:rPr lang="en-US" sz="1600" dirty="0">
                <a:solidFill>
                  <a:srgbClr val="000000"/>
                </a:solidFill>
              </a:rPr>
              <a:t>WP13.2 Athena background model verification (INAF, EKUT, SWHARD)</a:t>
            </a:r>
          </a:p>
          <a:p>
            <a:pPr marL="252000" lvl="2" indent="0" algn="l">
              <a:spcAft>
                <a:spcPts val="600"/>
              </a:spcAft>
            </a:pPr>
            <a:r>
              <a:rPr lang="en-US" sz="1600" b="1" dirty="0">
                <a:solidFill>
                  <a:srgbClr val="0432FF"/>
                </a:solidFill>
              </a:rPr>
              <a:t>→</a:t>
            </a:r>
            <a:r>
              <a:rPr lang="en-US" sz="1400" dirty="0">
                <a:solidFill>
                  <a:srgbClr val="0432FF"/>
                </a:solidFill>
              </a:rPr>
              <a:t> Was formaly completed in 12/2021 (presented at 1</a:t>
            </a:r>
            <a:r>
              <a:rPr lang="en-US" sz="1400" baseline="30000" dirty="0">
                <a:solidFill>
                  <a:srgbClr val="0432FF"/>
                </a:solidFill>
              </a:rPr>
              <a:t>st</a:t>
            </a:r>
            <a:r>
              <a:rPr lang="en-US" sz="1400" dirty="0">
                <a:solidFill>
                  <a:srgbClr val="0432FF"/>
                </a:solidFill>
              </a:rPr>
              <a:t> AHEAD general meeting)</a:t>
            </a:r>
          </a:p>
          <a:p>
            <a:pPr lvl="3" indent="0" algn="l">
              <a:spcBef>
                <a:spcPts val="600"/>
              </a:spcBef>
              <a:spcAft>
                <a:spcPts val="600"/>
              </a:spcAft>
            </a:pPr>
            <a:endParaRPr lang="en-US" sz="1600" dirty="0"/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17F977AD-9122-2F47-8671-BD2E9819942F}"/>
              </a:ext>
            </a:extLst>
          </p:cNvPr>
          <p:cNvSpPr txBox="1"/>
          <p:nvPr/>
        </p:nvSpPr>
        <p:spPr>
          <a:xfrm>
            <a:off x="8644997" y="4873961"/>
            <a:ext cx="508528" cy="28725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2438338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fld id="{83A6E86A-5C0A-1F4C-8009-AD2774F80F10}" type="slidenum">
              <a:rPr kumimoji="0" lang="fr-FR" sz="1200" b="0" i="0" u="none" strike="noStrike" cap="none" spc="0" normalizeH="0" baseline="0">
                <a:ln>
                  <a:noFill/>
                </a:ln>
                <a:solidFill>
                  <a:srgbClr val="5E5E5E"/>
                </a:solidFill>
                <a:effectLst/>
                <a:uFillTx/>
                <a:latin typeface="+mn-lt"/>
                <a:ea typeface="+mn-ea"/>
                <a:cs typeface="+mn-cs"/>
                <a:sym typeface="Helvetica Neue"/>
              </a:rPr>
              <a:t>2</a:t>
            </a:fld>
            <a:r>
              <a:rPr kumimoji="0" lang="fr-FR" sz="1200" b="0" i="0" u="none" strike="noStrike" cap="none" spc="0" normalizeH="0" baseline="0">
                <a:ln>
                  <a:noFill/>
                </a:ln>
                <a:solidFill>
                  <a:srgbClr val="5E5E5E"/>
                </a:solidFill>
                <a:effectLst/>
                <a:uFillTx/>
                <a:latin typeface="+mn-lt"/>
                <a:ea typeface="+mn-ea"/>
                <a:cs typeface="+mn-cs"/>
                <a:sym typeface="Helvetica Neue"/>
              </a:rPr>
              <a:t>/6</a:t>
            </a:r>
          </a:p>
        </p:txBody>
      </p:sp>
    </p:spTree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>
            <a:extLst>
              <a:ext uri="{FF2B5EF4-FFF2-40B4-BE49-F238E27FC236}">
                <a16:creationId xmlns:a16="http://schemas.microsoft.com/office/drawing/2014/main" id="{9DF10E36-E077-ED1B-2014-8B18434E2BE7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9474" y="831059"/>
            <a:ext cx="4311618" cy="3481381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BF6826FF-FB13-A774-CB18-AD6A01E698E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23433" y="1343506"/>
            <a:ext cx="3860063" cy="3602037"/>
          </a:xfrm>
        </p:spPr>
        <p:txBody>
          <a:bodyPr/>
          <a:lstStyle/>
          <a:p>
            <a:r>
              <a:rPr lang="fr-FR" sz="1400" dirty="0"/>
              <a:t>Goals: </a:t>
            </a:r>
            <a:r>
              <a:rPr lang="fr-FR" sz="1400" dirty="0" err="1"/>
              <a:t>provide</a:t>
            </a:r>
            <a:r>
              <a:rPr lang="fr-FR" sz="1400" dirty="0"/>
              <a:t> the </a:t>
            </a:r>
            <a:r>
              <a:rPr lang="fr-FR" sz="1400" dirty="0" err="1"/>
              <a:t>community</a:t>
            </a:r>
            <a:r>
              <a:rPr lang="fr-FR" sz="1400" dirty="0"/>
              <a:t> </a:t>
            </a:r>
            <a:r>
              <a:rPr lang="fr-FR" sz="1400" dirty="0" err="1"/>
              <a:t>with</a:t>
            </a:r>
            <a:r>
              <a:rPr lang="fr-FR" sz="1400" dirty="0"/>
              <a:t> </a:t>
            </a:r>
            <a:r>
              <a:rPr lang="fr-FR" sz="1400" dirty="0" err="1"/>
              <a:t>precise</a:t>
            </a:r>
            <a:r>
              <a:rPr lang="fr-FR" sz="1400" dirty="0"/>
              <a:t> </a:t>
            </a:r>
            <a:r>
              <a:rPr lang="fr-FR" sz="1400" dirty="0" err="1"/>
              <a:t>calculations</a:t>
            </a:r>
            <a:r>
              <a:rPr lang="fr-FR" sz="1400" dirty="0"/>
              <a:t> of L-</a:t>
            </a:r>
            <a:r>
              <a:rPr lang="fr-FR" sz="1400" dirty="0" err="1"/>
              <a:t>shell</a:t>
            </a:r>
            <a:r>
              <a:rPr lang="fr-FR" sz="1400" dirty="0"/>
              <a:t> transitions for a </a:t>
            </a:r>
            <a:r>
              <a:rPr lang="fr-FR" sz="1400" dirty="0" err="1"/>
              <a:t>collisional</a:t>
            </a:r>
            <a:r>
              <a:rPr lang="fr-FR" sz="1400" dirty="0"/>
              <a:t> plasma, </a:t>
            </a:r>
            <a:r>
              <a:rPr lang="fr-FR" sz="1400" dirty="0" err="1"/>
              <a:t>along</a:t>
            </a:r>
            <a:r>
              <a:rPr lang="fr-FR" sz="1400" dirty="0"/>
              <a:t> </a:t>
            </a:r>
            <a:r>
              <a:rPr lang="fr-FR" sz="1400" dirty="0" err="1"/>
              <a:t>with</a:t>
            </a:r>
            <a:r>
              <a:rPr lang="fr-FR" sz="1400" dirty="0"/>
              <a:t> an </a:t>
            </a:r>
            <a:r>
              <a:rPr lang="fr-FR" sz="1400" dirty="0" err="1"/>
              <a:t>assessment</a:t>
            </a:r>
            <a:r>
              <a:rPr lang="fr-FR" sz="1400" dirty="0"/>
              <a:t> of the model </a:t>
            </a:r>
            <a:r>
              <a:rPr lang="fr-FR" sz="1400" dirty="0" err="1"/>
              <a:t>uncertainties</a:t>
            </a:r>
            <a:endParaRPr lang="fr-FR" sz="1400" dirty="0"/>
          </a:p>
          <a:p>
            <a:r>
              <a:rPr lang="fr-FR" sz="1400" dirty="0"/>
              <a:t>Progress: all </a:t>
            </a:r>
            <a:r>
              <a:rPr lang="fr-FR" sz="1400" dirty="0" err="1"/>
              <a:t>calculations</a:t>
            </a:r>
            <a:r>
              <a:rPr lang="fr-FR" sz="1400" dirty="0"/>
              <a:t> are made public in </a:t>
            </a:r>
            <a:r>
              <a:rPr lang="fr-FR" sz="1400" b="1" dirty="0"/>
              <a:t>SPEX v3.07</a:t>
            </a:r>
            <a:r>
              <a:rPr lang="fr-FR" sz="1400" dirty="0"/>
              <a:t>; new routine </a:t>
            </a:r>
            <a:r>
              <a:rPr lang="fr-FR" sz="1400" dirty="0" err="1"/>
              <a:t>implemented</a:t>
            </a:r>
            <a:r>
              <a:rPr lang="fr-FR" sz="1400" dirty="0"/>
              <a:t> </a:t>
            </a:r>
            <a:r>
              <a:rPr lang="fr-FR" sz="1400" dirty="0" err="1"/>
              <a:t>estimating</a:t>
            </a:r>
            <a:r>
              <a:rPr lang="fr-FR" sz="1400" dirty="0"/>
              <a:t> </a:t>
            </a:r>
            <a:r>
              <a:rPr lang="fr-FR" sz="1400" dirty="0" err="1"/>
              <a:t>errors</a:t>
            </a:r>
            <a:r>
              <a:rPr lang="fr-FR" sz="1400" dirty="0"/>
              <a:t> </a:t>
            </a:r>
            <a:r>
              <a:rPr lang="fr-FR" sz="1400" dirty="0" err="1"/>
              <a:t>stemming</a:t>
            </a:r>
            <a:r>
              <a:rPr lang="fr-FR" sz="1400" dirty="0"/>
              <a:t> </a:t>
            </a:r>
            <a:r>
              <a:rPr lang="fr-FR" sz="1400" dirty="0" err="1"/>
              <a:t>from</a:t>
            </a:r>
            <a:r>
              <a:rPr lang="fr-FR" sz="1400" dirty="0"/>
              <a:t> </a:t>
            </a:r>
            <a:r>
              <a:rPr lang="fr-FR" sz="1400" dirty="0" err="1"/>
              <a:t>atomic</a:t>
            </a:r>
            <a:r>
              <a:rPr lang="fr-FR" sz="1400" dirty="0"/>
              <a:t> data</a:t>
            </a:r>
          </a:p>
          <a:p>
            <a:r>
              <a:rPr lang="fr-FR" sz="1400" dirty="0" err="1"/>
              <a:t>Calculations</a:t>
            </a:r>
            <a:r>
              <a:rPr lang="fr-FR" sz="1400" dirty="0"/>
              <a:t> were tested </a:t>
            </a:r>
            <a:r>
              <a:rPr lang="fr-FR" sz="1400" dirty="0" err="1"/>
              <a:t>on</a:t>
            </a:r>
            <a:r>
              <a:rPr lang="fr-FR" sz="1400" dirty="0"/>
              <a:t> Chandra-LETGS Capella, HR1099 and Hitomi. On-going with </a:t>
            </a:r>
            <a:r>
              <a:rPr lang="fr-FR" sz="1400" b="1" dirty="0"/>
              <a:t>XRISM </a:t>
            </a:r>
            <a:r>
              <a:rPr lang="fr-FR" sz="1400" dirty="0"/>
              <a:t>data (launched in 09/2023)</a:t>
            </a:r>
          </a:p>
          <a:p>
            <a:pPr marL="0" indent="0">
              <a:buNone/>
            </a:pPr>
            <a:endParaRPr lang="fr-FR" sz="1400" dirty="0"/>
          </a:p>
          <a:p>
            <a:endParaRPr lang="fr-FR" sz="1400" dirty="0"/>
          </a:p>
          <a:p>
            <a:pPr marL="0" indent="0">
              <a:buNone/>
            </a:pPr>
            <a:endParaRPr lang="fr-FR" sz="1400" dirty="0"/>
          </a:p>
          <a:p>
            <a:endParaRPr lang="fr-FR" sz="1400" dirty="0"/>
          </a:p>
        </p:txBody>
      </p:sp>
      <p:sp>
        <p:nvSpPr>
          <p:cNvPr id="5" name="Google Shape;84;p2">
            <a:extLst>
              <a:ext uri="{FF2B5EF4-FFF2-40B4-BE49-F238E27FC236}">
                <a16:creationId xmlns:a16="http://schemas.microsoft.com/office/drawing/2014/main" id="{8E5DED39-2E3B-729F-B62D-7EC4B10569E1}"/>
              </a:ext>
            </a:extLst>
          </p:cNvPr>
          <p:cNvSpPr txBox="1"/>
          <p:nvPr/>
        </p:nvSpPr>
        <p:spPr>
          <a:xfrm>
            <a:off x="1155802" y="204493"/>
            <a:ext cx="6832396" cy="43858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19050" tIns="19050" rIns="19050" bIns="19050" anchor="ctr">
            <a:spAutoFit/>
          </a:bodyPr>
          <a:lstStyle>
            <a:lvl1pPr defTabSz="914400">
              <a:defRPr sz="7000">
                <a:solidFill>
                  <a:srgbClr val="3C3B3C"/>
                </a:solidFill>
                <a:latin typeface="Montserrat Regular"/>
                <a:ea typeface="Montserrat Regular"/>
                <a:cs typeface="Montserrat Regular"/>
                <a:sym typeface="Montserrat Regular"/>
              </a:defRPr>
            </a:lvl1pPr>
          </a:lstStyle>
          <a:p>
            <a:r>
              <a:rPr lang="fr-FR" sz="1600" dirty="0"/>
              <a:t>WP13.1-A Updating collisional rates for X-ray spectra</a:t>
            </a:r>
          </a:p>
          <a:p>
            <a:r>
              <a:rPr lang="fr-FR" sz="1000" dirty="0">
                <a:solidFill>
                  <a:srgbClr val="5E5E5E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Liyi Gu, Jelle Kaastra</a:t>
            </a:r>
            <a:endParaRPr sz="1600" dirty="0"/>
          </a:p>
        </p:txBody>
      </p:sp>
      <p:sp>
        <p:nvSpPr>
          <p:cNvPr id="6" name="Text Box 2">
            <a:extLst>
              <a:ext uri="{FF2B5EF4-FFF2-40B4-BE49-F238E27FC236}">
                <a16:creationId xmlns:a16="http://schemas.microsoft.com/office/drawing/2014/main" id="{AFB91FA6-0C99-7D5D-5CF3-D3DBA34ED76C}"/>
              </a:ext>
            </a:extLst>
          </p:cNvPr>
          <p:cNvSpPr txBox="1"/>
          <p:nvPr/>
        </p:nvSpPr>
        <p:spPr>
          <a:xfrm>
            <a:off x="3983496" y="4492730"/>
            <a:ext cx="4540393" cy="369332"/>
          </a:xfrm>
          <a:prstGeom prst="rect">
            <a:avLst/>
          </a:prstGeom>
          <a:solidFill>
            <a:prstClr val="white"/>
          </a:solidFill>
          <a:ln>
            <a:noFill/>
          </a:ln>
        </p:spPr>
        <p:txBody>
          <a:bodyPr rot="0" spcFirstLastPara="0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>
              <a:spcAft>
                <a:spcPts val="1000"/>
              </a:spcAft>
            </a:pPr>
            <a:r>
              <a:rPr lang="en-US" sz="1200" i="1">
                <a:solidFill>
                  <a:srgbClr val="44546A"/>
                </a:solidFill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 SPEX output for L-shell emission lines from Ca to Ni with the new/current atomic data (red) and the old/previous ones (blue)</a:t>
            </a:r>
            <a:r>
              <a:rPr lang="en-US" sz="1200" i="1">
                <a:solidFill>
                  <a:srgbClr val="44546A"/>
                </a:solidFill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.</a:t>
            </a:r>
            <a:endParaRPr lang="fr-FR" sz="1200" i="1">
              <a:solidFill>
                <a:srgbClr val="44546A"/>
              </a:solidFill>
              <a:effectLst/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045D1C34-AA39-53EA-E97A-15A8251D8BB2}"/>
              </a:ext>
            </a:extLst>
          </p:cNvPr>
          <p:cNvSpPr txBox="1"/>
          <p:nvPr/>
        </p:nvSpPr>
        <p:spPr>
          <a:xfrm>
            <a:off x="3959474" y="2448616"/>
            <a:ext cx="2294218" cy="24622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l">
              <a:spcBef>
                <a:spcPts val="600"/>
              </a:spcBef>
              <a:spcAft>
                <a:spcPts val="600"/>
              </a:spcAft>
            </a:pPr>
            <a:r>
              <a:rPr lang="fr-FR" sz="1000" dirty="0"/>
              <a:t>10 Å               Wavelength          50 Å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919BBA53-0681-22A1-E166-B63AA9598867}"/>
              </a:ext>
            </a:extLst>
          </p:cNvPr>
          <p:cNvSpPr txBox="1"/>
          <p:nvPr/>
        </p:nvSpPr>
        <p:spPr>
          <a:xfrm>
            <a:off x="6115283" y="2445306"/>
            <a:ext cx="2258952" cy="24622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l">
              <a:spcBef>
                <a:spcPts val="600"/>
              </a:spcBef>
              <a:spcAft>
                <a:spcPts val="600"/>
              </a:spcAft>
            </a:pPr>
            <a:r>
              <a:rPr lang="fr-FR" sz="1000" dirty="0"/>
              <a:t>10 Å               Wavelength          25 Å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5F797C29-A4E5-D75A-FAC6-6905D9546E47}"/>
              </a:ext>
            </a:extLst>
          </p:cNvPr>
          <p:cNvSpPr txBox="1"/>
          <p:nvPr/>
        </p:nvSpPr>
        <p:spPr>
          <a:xfrm>
            <a:off x="3929901" y="4192640"/>
            <a:ext cx="2258952" cy="24622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l">
              <a:spcBef>
                <a:spcPts val="600"/>
              </a:spcBef>
              <a:spcAft>
                <a:spcPts val="600"/>
              </a:spcAft>
            </a:pPr>
            <a:r>
              <a:rPr lang="fr-FR" sz="1000" dirty="0"/>
              <a:t>10 Å               Wavelength          25 Å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20CB42A5-EF52-2588-897E-2BD4F53B229E}"/>
              </a:ext>
            </a:extLst>
          </p:cNvPr>
          <p:cNvSpPr txBox="1"/>
          <p:nvPr/>
        </p:nvSpPr>
        <p:spPr>
          <a:xfrm>
            <a:off x="6117240" y="4189330"/>
            <a:ext cx="2188420" cy="24622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l">
              <a:spcBef>
                <a:spcPts val="600"/>
              </a:spcBef>
              <a:spcAft>
                <a:spcPts val="600"/>
              </a:spcAft>
            </a:pPr>
            <a:r>
              <a:rPr lang="fr-FR" sz="1000" dirty="0"/>
              <a:t>6 Å               Wavelength          16 Å</a:t>
            </a:r>
          </a:p>
        </p:txBody>
      </p:sp>
    </p:spTree>
    <p:extLst>
      <p:ext uri="{BB962C8B-B14F-4D97-AF65-F5344CB8AC3E}">
        <p14:creationId xmlns:p14="http://schemas.microsoft.com/office/powerpoint/2010/main" val="3559608774"/>
      </p:ext>
    </p:extLst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>
            <a:extLst>
              <a:ext uri="{FF2B5EF4-FFF2-40B4-BE49-F238E27FC236}">
                <a16:creationId xmlns:a16="http://schemas.microsoft.com/office/drawing/2014/main" id="{E1CBA056-B84E-39C1-8A07-3C29112EE60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15900" y="1145206"/>
            <a:ext cx="8712200" cy="3602037"/>
          </a:xfrm>
        </p:spPr>
        <p:txBody>
          <a:bodyPr/>
          <a:lstStyle/>
          <a:p>
            <a:pPr marL="0" indent="0" algn="ctr">
              <a:buNone/>
            </a:pPr>
            <a:br>
              <a:rPr lang="fr-FR"/>
            </a:br>
            <a:endParaRPr lang="fr-FR"/>
          </a:p>
        </p:txBody>
      </p:sp>
      <p:sp>
        <p:nvSpPr>
          <p:cNvPr id="3" name="Google Shape;84;p2">
            <a:extLst>
              <a:ext uri="{FF2B5EF4-FFF2-40B4-BE49-F238E27FC236}">
                <a16:creationId xmlns:a16="http://schemas.microsoft.com/office/drawing/2014/main" id="{2E8908D8-7B8E-5E92-08EF-2FE863BC2DDB}"/>
              </a:ext>
            </a:extLst>
          </p:cNvPr>
          <p:cNvSpPr txBox="1"/>
          <p:nvPr/>
        </p:nvSpPr>
        <p:spPr>
          <a:xfrm>
            <a:off x="1453978" y="97800"/>
            <a:ext cx="6080678" cy="8386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19050" tIns="19050" rIns="19050" bIns="19050" anchor="ctr">
            <a:spAutoFit/>
          </a:bodyPr>
          <a:lstStyle>
            <a:lvl1pPr defTabSz="914400">
              <a:defRPr sz="7000">
                <a:solidFill>
                  <a:srgbClr val="3C3B3C"/>
                </a:solidFill>
                <a:latin typeface="Montserrat Regular"/>
                <a:ea typeface="Montserrat Regular"/>
                <a:cs typeface="Montserrat Regular"/>
                <a:sym typeface="Montserrat Regular"/>
              </a:defRPr>
            </a:lvl1pPr>
          </a:lstStyle>
          <a:p>
            <a:r>
              <a:rPr lang="fr-FR" sz="1600" dirty="0"/>
              <a:t>WP13.1-B Laboratory measurements of wavelengths and cross sections of inner-shell transitions </a:t>
            </a:r>
          </a:p>
          <a:p>
            <a:r>
              <a:rPr lang="fr-FR" sz="1000" dirty="0"/>
              <a:t>Fabrizio Nicastro, Jose Crespo Lopez-Urrutia, Marcello Coreno, Monica de Simone, Marc Botz, Jonas Danisch, Awad Mohamed</a:t>
            </a:r>
            <a:endParaRPr sz="1000" dirty="0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7D28FA25-E4F1-109E-0308-90146067645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837"/>
          <a:stretch/>
        </p:blipFill>
        <p:spPr>
          <a:xfrm>
            <a:off x="3540646" y="1436328"/>
            <a:ext cx="5483506" cy="3094916"/>
          </a:xfrm>
          <a:prstGeom prst="rect">
            <a:avLst/>
          </a:prstGeom>
        </p:spPr>
      </p:pic>
      <p:sp>
        <p:nvSpPr>
          <p:cNvPr id="10" name="Espace réservé du texte 3">
            <a:extLst>
              <a:ext uri="{FF2B5EF4-FFF2-40B4-BE49-F238E27FC236}">
                <a16:creationId xmlns:a16="http://schemas.microsoft.com/office/drawing/2014/main" id="{C177DE84-48D2-6E73-7502-D0A32D2E22D1}"/>
              </a:ext>
            </a:extLst>
          </p:cNvPr>
          <p:cNvSpPr txBox="1">
            <a:spLocks/>
          </p:cNvSpPr>
          <p:nvPr/>
        </p:nvSpPr>
        <p:spPr>
          <a:xfrm>
            <a:off x="119848" y="1356531"/>
            <a:ext cx="3754216" cy="3602037"/>
          </a:xfrm>
          <a:prstGeom prst="rect">
            <a:avLst/>
          </a:prstGeom>
        </p:spPr>
        <p:txBody>
          <a:bodyPr/>
          <a:lstStyle>
            <a:lvl1pPr marL="360000" marR="0" indent="-360000" algn="l" defTabSz="914388" rtl="0" latinLnBrk="0">
              <a:lnSpc>
                <a:spcPct val="90000"/>
              </a:lnSpc>
              <a:spcBef>
                <a:spcPts val="1688"/>
              </a:spcBef>
              <a:spcAft>
                <a:spcPts val="0"/>
              </a:spcAft>
              <a:buClrTx/>
              <a:buSzPct val="123000"/>
              <a:buFont typeface="Wingdings" pitchFamily="2" charset="2"/>
              <a:buChar char="Ø"/>
              <a:tabLst/>
              <a:defRPr sz="1600" b="0" i="0" u="none" strike="noStrike" cap="none" spc="0" baseline="0">
                <a:solidFill>
                  <a:schemeClr val="tx1">
                    <a:lumMod val="75000"/>
                  </a:schemeClr>
                </a:solidFill>
                <a:uFillTx/>
                <a:latin typeface="Helvetica Neue" panose="02000503000000020004" pitchFamily="2" charset="0"/>
                <a:ea typeface="+mn-ea"/>
                <a:cs typeface="+mn-cs"/>
                <a:sym typeface="Helvetica Neue"/>
              </a:defRPr>
            </a:lvl1pPr>
            <a:lvl2pPr marL="720000" marR="0" indent="-360000" algn="l" defTabSz="914388" rtl="0" latinLnBrk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Tx/>
              <a:buSzPct val="80000"/>
              <a:buFont typeface="Courier New" panose="02070309020205020404" pitchFamily="49" charset="0"/>
              <a:buChar char="o"/>
              <a:tabLst/>
              <a:defRPr sz="1200" b="0" i="0" u="none" strike="noStrike" cap="none" spc="0" baseline="0">
                <a:solidFill>
                  <a:schemeClr val="tx1">
                    <a:lumMod val="75000"/>
                  </a:schemeClr>
                </a:solidFill>
                <a:uFillTx/>
                <a:latin typeface="Helvetica Neue" panose="02000503000000020004" pitchFamily="2" charset="0"/>
                <a:ea typeface="+mn-ea"/>
                <a:cs typeface="+mn-cs"/>
                <a:sym typeface="Helvetica Neue"/>
              </a:defRPr>
            </a:lvl2pPr>
            <a:lvl3pPr marL="720000" marR="0" indent="-360000" algn="l" defTabSz="914388" rtl="0" latinLnBrk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Tx/>
              <a:buSzPct val="60000"/>
              <a:buFont typeface="Courier New" panose="02070309020205020404" pitchFamily="49" charset="0"/>
              <a:buChar char="o"/>
              <a:tabLst/>
              <a:defRPr sz="1200" b="0" i="0" u="none" strike="noStrike" cap="none" spc="0" baseline="0">
                <a:solidFill>
                  <a:schemeClr val="tx1">
                    <a:lumMod val="75000"/>
                  </a:schemeClr>
                </a:solidFill>
                <a:uFillTx/>
                <a:latin typeface="Helvetica Neue" panose="02000503000000020004" pitchFamily="2" charset="0"/>
                <a:ea typeface="+mn-ea"/>
                <a:cs typeface="+mn-cs"/>
                <a:sym typeface="Helvetica Neue"/>
              </a:defRPr>
            </a:lvl3pPr>
            <a:lvl4pPr marL="914411" marR="0" indent="-228603" algn="l" defTabSz="914388" rtl="0" latinLnBrk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Tx/>
              <a:buSzPct val="123000"/>
              <a:buFontTx/>
              <a:buChar char="•"/>
              <a:tabLst/>
              <a:defRPr sz="1200" b="0" i="0" u="none" strike="noStrike" cap="none" spc="0" baseline="0">
                <a:solidFill>
                  <a:schemeClr val="tx1">
                    <a:lumMod val="75000"/>
                  </a:schemeClr>
                </a:solidFill>
                <a:uFillTx/>
                <a:latin typeface="Helvetica Neue" panose="02000503000000020004" pitchFamily="2" charset="0"/>
                <a:ea typeface="+mn-ea"/>
                <a:cs typeface="+mn-cs"/>
                <a:sym typeface="Helvetica Neue"/>
              </a:defRPr>
            </a:lvl4pPr>
            <a:lvl5pPr marL="1143014" marR="0" indent="-228603" algn="l" defTabSz="914388" rtl="0" latinLnBrk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Tx/>
              <a:buSzPct val="123000"/>
              <a:buFontTx/>
              <a:buChar char="•"/>
              <a:tabLst/>
              <a:defRPr sz="1200" b="0" i="0" u="none" strike="noStrike" cap="none" spc="0" baseline="0">
                <a:solidFill>
                  <a:schemeClr val="tx1">
                    <a:lumMod val="75000"/>
                  </a:schemeClr>
                </a:solidFill>
                <a:uFillTx/>
                <a:latin typeface="Helvetica Neue" panose="02000503000000020004" pitchFamily="2" charset="0"/>
                <a:ea typeface="+mn-ea"/>
                <a:cs typeface="+mn-cs"/>
                <a:sym typeface="Helvetica Neue"/>
              </a:defRPr>
            </a:lvl5pPr>
            <a:lvl6pPr marL="1371617" marR="0" indent="-228603" algn="l" defTabSz="914388" rtl="0" latinLnBrk="0">
              <a:lnSpc>
                <a:spcPct val="90000"/>
              </a:lnSpc>
              <a:spcBef>
                <a:spcPts val="1688"/>
              </a:spcBef>
              <a:spcAft>
                <a:spcPts val="0"/>
              </a:spcAft>
              <a:buClrTx/>
              <a:buSzPct val="123000"/>
              <a:buFontTx/>
              <a:buChar char="•"/>
              <a:tabLst/>
              <a:defRPr sz="18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"/>
              </a:defRPr>
            </a:lvl6pPr>
            <a:lvl7pPr marL="1600220" marR="0" indent="-228603" algn="l" defTabSz="914388" rtl="0" latinLnBrk="0">
              <a:lnSpc>
                <a:spcPct val="90000"/>
              </a:lnSpc>
              <a:spcBef>
                <a:spcPts val="1688"/>
              </a:spcBef>
              <a:spcAft>
                <a:spcPts val="0"/>
              </a:spcAft>
              <a:buClrTx/>
              <a:buSzPct val="123000"/>
              <a:buFontTx/>
              <a:buChar char="•"/>
              <a:tabLst/>
              <a:defRPr sz="18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"/>
              </a:defRPr>
            </a:lvl7pPr>
            <a:lvl8pPr marL="1828823" marR="0" indent="-228603" algn="l" defTabSz="914388" rtl="0" latinLnBrk="0">
              <a:lnSpc>
                <a:spcPct val="90000"/>
              </a:lnSpc>
              <a:spcBef>
                <a:spcPts val="1688"/>
              </a:spcBef>
              <a:spcAft>
                <a:spcPts val="0"/>
              </a:spcAft>
              <a:buClrTx/>
              <a:buSzPct val="123000"/>
              <a:buFontTx/>
              <a:buChar char="•"/>
              <a:tabLst/>
              <a:defRPr sz="18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"/>
              </a:defRPr>
            </a:lvl8pPr>
            <a:lvl9pPr marL="2057426" marR="0" indent="-228603" algn="l" defTabSz="914388" rtl="0" latinLnBrk="0">
              <a:lnSpc>
                <a:spcPct val="90000"/>
              </a:lnSpc>
              <a:spcBef>
                <a:spcPts val="1688"/>
              </a:spcBef>
              <a:spcAft>
                <a:spcPts val="0"/>
              </a:spcAft>
              <a:buClrTx/>
              <a:buSzPct val="123000"/>
              <a:buFontTx/>
              <a:buChar char="•"/>
              <a:tabLst/>
              <a:defRPr sz="18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"/>
              </a:defRPr>
            </a:lvl9pPr>
          </a:lstStyle>
          <a:p>
            <a:pPr hangingPunct="1"/>
            <a:r>
              <a:rPr lang="fr-FR" sz="1400" dirty="0"/>
              <a:t>Main objective: measure energies and osciilator strengths of inner shell transitions from astrophysically abundant metals (i.e. OI-VI, NI-V, etc.). </a:t>
            </a:r>
          </a:p>
          <a:p>
            <a:pPr hangingPunct="1"/>
            <a:r>
              <a:rPr lang="fr-FR" sz="1400" dirty="0"/>
              <a:t>Elettra-MPIK collaboration: mini-EBIT installed at Gas-Phase at Elettra in Nov 2021 </a:t>
            </a:r>
          </a:p>
          <a:p>
            <a:pPr hangingPunct="1"/>
            <a:r>
              <a:rPr lang="fr-FR" sz="1400" dirty="0" err="1"/>
              <a:t>Implementation of downstream spectrometer: systematics down to about 5 meV</a:t>
            </a:r>
          </a:p>
          <a:p>
            <a:pPr hangingPunct="1"/>
            <a:r>
              <a:rPr lang="fr-FR" sz="1400" dirty="0" err="1"/>
              <a:t>Photionization of N2+, N3+, N4+, O+, O2+, O3+ : measure and calibration</a:t>
            </a:r>
          </a:p>
          <a:p>
            <a:pPr marL="0" indent="0" hangingPunct="1">
              <a:buNone/>
            </a:pPr>
            <a:r>
              <a:rPr lang="fr-FR" sz="1400" dirty="0" err="1"/>
              <a:t>       </a:t>
            </a:r>
            <a:r>
              <a:rPr lang="fr-FR" sz="1400" dirty="0" err="1">
                <a:solidFill>
                  <a:srgbClr val="FF0000"/>
                </a:solidFill>
              </a:rPr>
              <a:t>See Marc Botz talk at splinter</a:t>
            </a:r>
          </a:p>
          <a:p>
            <a:pPr hangingPunct="1"/>
            <a:endParaRPr lang="fr-FR" sz="1400" dirty="0"/>
          </a:p>
          <a:p>
            <a:pPr marL="0" indent="0" hangingPunct="1">
              <a:buFont typeface="Wingdings" pitchFamily="2" charset="2"/>
              <a:buNone/>
            </a:pPr>
            <a:endParaRPr lang="fr-FR" sz="1400" dirty="0"/>
          </a:p>
          <a:p>
            <a:pPr hangingPunct="1"/>
            <a:endParaRPr lang="fr-FR" sz="1400" dirty="0"/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CE0DBFED-AB41-17AE-F22F-544562142DE7}"/>
              </a:ext>
            </a:extLst>
          </p:cNvPr>
          <p:cNvSpPr txBox="1"/>
          <p:nvPr/>
        </p:nvSpPr>
        <p:spPr>
          <a:xfrm>
            <a:off x="5904451" y="4575906"/>
            <a:ext cx="263726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spcBef>
                <a:spcPts val="600"/>
              </a:spcBef>
              <a:spcAft>
                <a:spcPts val="600"/>
              </a:spcAft>
            </a:pPr>
            <a:r>
              <a:rPr lang="fr-FR" sz="1200" i="1" dirty="0"/>
              <a:t>Credits Marc Boltz/Awad Mohamed</a:t>
            </a:r>
          </a:p>
        </p:txBody>
      </p:sp>
    </p:spTree>
    <p:extLst>
      <p:ext uri="{BB962C8B-B14F-4D97-AF65-F5344CB8AC3E}">
        <p14:creationId xmlns:p14="http://schemas.microsoft.com/office/powerpoint/2010/main" val="4270573785"/>
      </p:ext>
    </p:extLst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84;p2">
            <a:extLst>
              <a:ext uri="{FF2B5EF4-FFF2-40B4-BE49-F238E27FC236}">
                <a16:creationId xmlns:a16="http://schemas.microsoft.com/office/drawing/2014/main" id="{A629F722-579C-832E-1E5C-E3954AA16189}"/>
              </a:ext>
            </a:extLst>
          </p:cNvPr>
          <p:cNvSpPr txBox="1"/>
          <p:nvPr/>
        </p:nvSpPr>
        <p:spPr>
          <a:xfrm>
            <a:off x="598100" y="63188"/>
            <a:ext cx="7792434" cy="68480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19050" tIns="19050" rIns="19050" bIns="19050" anchor="ctr">
            <a:spAutoFit/>
          </a:bodyPr>
          <a:lstStyle>
            <a:lvl1pPr defTabSz="914400">
              <a:defRPr sz="7000">
                <a:solidFill>
                  <a:srgbClr val="3C3B3C"/>
                </a:solidFill>
                <a:latin typeface="Montserrat Regular"/>
                <a:ea typeface="Montserrat Regular"/>
                <a:cs typeface="Montserrat Regular"/>
                <a:sym typeface="Montserrat Regular"/>
              </a:defRPr>
            </a:lvl1pPr>
          </a:lstStyle>
          <a:p>
            <a:r>
              <a:rPr lang="fr-FR" sz="1600" dirty="0"/>
              <a:t>WP13.1-C High-resolution measurements of CX and</a:t>
            </a:r>
          </a:p>
          <a:p>
            <a:r>
              <a:rPr lang="fr-FR" sz="1600" dirty="0"/>
              <a:t> Iron K shell DR and DE</a:t>
            </a:r>
          </a:p>
          <a:p>
            <a:r>
              <a:rPr lang="fr-FR" sz="1000" dirty="0"/>
              <a:t>François Pajot, Luciano Gottardi, Liyi Gu, Mark Botz, José Crespo López-Urrutia, Chintan Shah</a:t>
            </a:r>
            <a:endParaRPr sz="1000" dirty="0"/>
          </a:p>
        </p:txBody>
      </p:sp>
      <p:pic>
        <p:nvPicPr>
          <p:cNvPr id="4" name="Picture 2" descr="A large machine in a factory&#10;&#10;Description automatically generated">
            <a:extLst>
              <a:ext uri="{FF2B5EF4-FFF2-40B4-BE49-F238E27FC236}">
                <a16:creationId xmlns:a16="http://schemas.microsoft.com/office/drawing/2014/main" id="{9ABA545F-E099-0623-4413-654EECF491B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55128" y="1989337"/>
            <a:ext cx="5388872" cy="2433665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Espace réservé du texte 1">
            <a:extLst>
              <a:ext uri="{FF2B5EF4-FFF2-40B4-BE49-F238E27FC236}">
                <a16:creationId xmlns:a16="http://schemas.microsoft.com/office/drawing/2014/main" id="{C2249E50-3564-E24D-227B-D4FAA0D6280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29801" y="1364056"/>
            <a:ext cx="3666424" cy="3602037"/>
          </a:xfrm>
        </p:spPr>
        <p:txBody>
          <a:bodyPr/>
          <a:lstStyle/>
          <a:p>
            <a:r>
              <a:rPr lang="fr-FR" sz="1400"/>
              <a:t>The gas cell producing H atom has been designed and built at MPIK. Available for future experiment on CX</a:t>
            </a:r>
          </a:p>
          <a:p>
            <a:r>
              <a:rPr lang="fr-FR" sz="1400"/>
              <a:t>Recent XRISM data reveals discrepancies between observed dielectronic recombination and innershell satellite lines, in particular at the iron K shell, compared to the existing model</a:t>
            </a:r>
          </a:p>
          <a:p>
            <a:r>
              <a:rPr lang="fr-FR" sz="1400"/>
              <a:t>We directly measure these lines at the MPIK Electron Beam Ion Trap (EBIT) using Transition Edge Sensors (TES) detectors from SRON</a:t>
            </a:r>
          </a:p>
          <a:p>
            <a:endParaRPr lang="fr-FR" sz="1400"/>
          </a:p>
        </p:txBody>
      </p:sp>
    </p:spTree>
    <p:extLst>
      <p:ext uri="{BB962C8B-B14F-4D97-AF65-F5344CB8AC3E}">
        <p14:creationId xmlns:p14="http://schemas.microsoft.com/office/powerpoint/2010/main" val="728889835"/>
      </p:ext>
    </p:extLst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nhaltsplatzhalter 4" descr="A graph of different colored lines&#10;&#10;Description automatically generated">
            <a:extLst>
              <a:ext uri="{FF2B5EF4-FFF2-40B4-BE49-F238E27FC236}">
                <a16:creationId xmlns:a16="http://schemas.microsoft.com/office/drawing/2014/main" id="{D0A0EC42-A56A-3AC5-383D-4840561C60C6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60" t="7973" r="5970" b="4571"/>
          <a:stretch/>
        </p:blipFill>
        <p:spPr>
          <a:xfrm>
            <a:off x="3462391" y="1131467"/>
            <a:ext cx="5771607" cy="3172573"/>
          </a:xfrm>
          <a:prstGeom prst="rect">
            <a:avLst/>
          </a:prstGeom>
        </p:spPr>
      </p:pic>
      <p:sp>
        <p:nvSpPr>
          <p:cNvPr id="11" name="ZoneTexte 10">
            <a:extLst>
              <a:ext uri="{FF2B5EF4-FFF2-40B4-BE49-F238E27FC236}">
                <a16:creationId xmlns:a16="http://schemas.microsoft.com/office/drawing/2014/main" id="{782B30B7-8A5D-1E0C-5329-2E7ACF769F32}"/>
              </a:ext>
            </a:extLst>
          </p:cNvPr>
          <p:cNvSpPr txBox="1"/>
          <p:nvPr/>
        </p:nvSpPr>
        <p:spPr>
          <a:xfrm>
            <a:off x="3747443" y="4120456"/>
            <a:ext cx="524503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l">
              <a:spcBef>
                <a:spcPts val="600"/>
              </a:spcBef>
              <a:spcAft>
                <a:spcPts val="600"/>
              </a:spcAft>
            </a:pPr>
            <a:r>
              <a:rPr lang="fr-FR" sz="1200" dirty="0"/>
              <a:t>6450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88174D07-9F68-E1CA-2E5A-8D8EEB86105F}"/>
              </a:ext>
            </a:extLst>
          </p:cNvPr>
          <p:cNvSpPr txBox="1"/>
          <p:nvPr/>
        </p:nvSpPr>
        <p:spPr>
          <a:xfrm>
            <a:off x="7866031" y="4115163"/>
            <a:ext cx="962123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l">
              <a:spcBef>
                <a:spcPts val="600"/>
              </a:spcBef>
              <a:spcAft>
                <a:spcPts val="600"/>
              </a:spcAft>
            </a:pPr>
            <a:r>
              <a:rPr lang="fr-FR" sz="1200" dirty="0"/>
              <a:t>6650      eV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6F3CE2F7-4DE9-0760-64C0-850452094ADF}"/>
              </a:ext>
            </a:extLst>
          </p:cNvPr>
          <p:cNvSpPr txBox="1"/>
          <p:nvPr/>
        </p:nvSpPr>
        <p:spPr>
          <a:xfrm>
            <a:off x="3554715" y="4298516"/>
            <a:ext cx="53733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it-IT" sz="120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it-IT" sz="1200" i="1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Dielectronic recombination spectrum of Fe in a series of charge states, from O-like to Li-like (left to right). The shade shows the single pixel TES-EBIT data, and the thin lines represent the model calculation.</a:t>
            </a:r>
            <a:r>
              <a:rPr lang="fr-FR" sz="1200" i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endParaRPr lang="fr-FR" sz="120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5" name="Espace réservé du texte 1">
            <a:extLst>
              <a:ext uri="{FF2B5EF4-FFF2-40B4-BE49-F238E27FC236}">
                <a16:creationId xmlns:a16="http://schemas.microsoft.com/office/drawing/2014/main" id="{749E76CB-4710-DE55-609A-BF77E07B03CA}"/>
              </a:ext>
            </a:extLst>
          </p:cNvPr>
          <p:cNvSpPr txBox="1">
            <a:spLocks/>
          </p:cNvSpPr>
          <p:nvPr/>
        </p:nvSpPr>
        <p:spPr>
          <a:xfrm>
            <a:off x="129801" y="1364056"/>
            <a:ext cx="3666424" cy="3602037"/>
          </a:xfrm>
          <a:prstGeom prst="rect">
            <a:avLst/>
          </a:prstGeom>
        </p:spPr>
        <p:txBody>
          <a:bodyPr/>
          <a:lstStyle>
            <a:lvl1pPr marL="360000" marR="0" indent="-360000" algn="l" defTabSz="914388" rtl="0" latinLnBrk="0">
              <a:lnSpc>
                <a:spcPct val="90000"/>
              </a:lnSpc>
              <a:spcBef>
                <a:spcPts val="1688"/>
              </a:spcBef>
              <a:spcAft>
                <a:spcPts val="0"/>
              </a:spcAft>
              <a:buClrTx/>
              <a:buSzPct val="123000"/>
              <a:buFont typeface="Wingdings" pitchFamily="2" charset="2"/>
              <a:buChar char="Ø"/>
              <a:tabLst/>
              <a:defRPr sz="1600" b="0" i="0" u="none" strike="noStrike" cap="none" spc="0" baseline="0">
                <a:solidFill>
                  <a:schemeClr val="tx1">
                    <a:lumMod val="75000"/>
                  </a:schemeClr>
                </a:solidFill>
                <a:uFillTx/>
                <a:latin typeface="Helvetica Neue" panose="02000503000000020004" pitchFamily="2" charset="0"/>
                <a:ea typeface="+mn-ea"/>
                <a:cs typeface="+mn-cs"/>
                <a:sym typeface="Helvetica Neue"/>
              </a:defRPr>
            </a:lvl1pPr>
            <a:lvl2pPr marL="720000" marR="0" indent="-360000" algn="l" defTabSz="914388" rtl="0" latinLnBrk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Tx/>
              <a:buSzPct val="80000"/>
              <a:buFont typeface="Courier New" panose="02070309020205020404" pitchFamily="49" charset="0"/>
              <a:buChar char="o"/>
              <a:tabLst/>
              <a:defRPr sz="1200" b="0" i="0" u="none" strike="noStrike" cap="none" spc="0" baseline="0">
                <a:solidFill>
                  <a:schemeClr val="tx1">
                    <a:lumMod val="75000"/>
                  </a:schemeClr>
                </a:solidFill>
                <a:uFillTx/>
                <a:latin typeface="Helvetica Neue" panose="02000503000000020004" pitchFamily="2" charset="0"/>
                <a:ea typeface="+mn-ea"/>
                <a:cs typeface="+mn-cs"/>
                <a:sym typeface="Helvetica Neue"/>
              </a:defRPr>
            </a:lvl2pPr>
            <a:lvl3pPr marL="720000" marR="0" indent="-360000" algn="l" defTabSz="914388" rtl="0" latinLnBrk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Tx/>
              <a:buSzPct val="60000"/>
              <a:buFont typeface="Courier New" panose="02070309020205020404" pitchFamily="49" charset="0"/>
              <a:buChar char="o"/>
              <a:tabLst/>
              <a:defRPr sz="1200" b="0" i="0" u="none" strike="noStrike" cap="none" spc="0" baseline="0">
                <a:solidFill>
                  <a:schemeClr val="tx1">
                    <a:lumMod val="75000"/>
                  </a:schemeClr>
                </a:solidFill>
                <a:uFillTx/>
                <a:latin typeface="Helvetica Neue" panose="02000503000000020004" pitchFamily="2" charset="0"/>
                <a:ea typeface="+mn-ea"/>
                <a:cs typeface="+mn-cs"/>
                <a:sym typeface="Helvetica Neue"/>
              </a:defRPr>
            </a:lvl3pPr>
            <a:lvl4pPr marL="914411" marR="0" indent="-228603" algn="l" defTabSz="914388" rtl="0" latinLnBrk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Tx/>
              <a:buSzPct val="123000"/>
              <a:buFontTx/>
              <a:buChar char="•"/>
              <a:tabLst/>
              <a:defRPr sz="1200" b="0" i="0" u="none" strike="noStrike" cap="none" spc="0" baseline="0">
                <a:solidFill>
                  <a:schemeClr val="tx1">
                    <a:lumMod val="75000"/>
                  </a:schemeClr>
                </a:solidFill>
                <a:uFillTx/>
                <a:latin typeface="Helvetica Neue" panose="02000503000000020004" pitchFamily="2" charset="0"/>
                <a:ea typeface="+mn-ea"/>
                <a:cs typeface="+mn-cs"/>
                <a:sym typeface="Helvetica Neue"/>
              </a:defRPr>
            </a:lvl4pPr>
            <a:lvl5pPr marL="1143014" marR="0" indent="-228603" algn="l" defTabSz="914388" rtl="0" latinLnBrk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Tx/>
              <a:buSzPct val="123000"/>
              <a:buFontTx/>
              <a:buChar char="•"/>
              <a:tabLst/>
              <a:defRPr sz="1200" b="0" i="0" u="none" strike="noStrike" cap="none" spc="0" baseline="0">
                <a:solidFill>
                  <a:schemeClr val="tx1">
                    <a:lumMod val="75000"/>
                  </a:schemeClr>
                </a:solidFill>
                <a:uFillTx/>
                <a:latin typeface="Helvetica Neue" panose="02000503000000020004" pitchFamily="2" charset="0"/>
                <a:ea typeface="+mn-ea"/>
                <a:cs typeface="+mn-cs"/>
                <a:sym typeface="Helvetica Neue"/>
              </a:defRPr>
            </a:lvl5pPr>
            <a:lvl6pPr marL="1371617" marR="0" indent="-228603" algn="l" defTabSz="914388" rtl="0" latinLnBrk="0">
              <a:lnSpc>
                <a:spcPct val="90000"/>
              </a:lnSpc>
              <a:spcBef>
                <a:spcPts val="1688"/>
              </a:spcBef>
              <a:spcAft>
                <a:spcPts val="0"/>
              </a:spcAft>
              <a:buClrTx/>
              <a:buSzPct val="123000"/>
              <a:buFontTx/>
              <a:buChar char="•"/>
              <a:tabLst/>
              <a:defRPr sz="18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"/>
              </a:defRPr>
            </a:lvl6pPr>
            <a:lvl7pPr marL="1600220" marR="0" indent="-228603" algn="l" defTabSz="914388" rtl="0" latinLnBrk="0">
              <a:lnSpc>
                <a:spcPct val="90000"/>
              </a:lnSpc>
              <a:spcBef>
                <a:spcPts val="1688"/>
              </a:spcBef>
              <a:spcAft>
                <a:spcPts val="0"/>
              </a:spcAft>
              <a:buClrTx/>
              <a:buSzPct val="123000"/>
              <a:buFontTx/>
              <a:buChar char="•"/>
              <a:tabLst/>
              <a:defRPr sz="18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"/>
              </a:defRPr>
            </a:lvl7pPr>
            <a:lvl8pPr marL="1828823" marR="0" indent="-228603" algn="l" defTabSz="914388" rtl="0" latinLnBrk="0">
              <a:lnSpc>
                <a:spcPct val="90000"/>
              </a:lnSpc>
              <a:spcBef>
                <a:spcPts val="1688"/>
              </a:spcBef>
              <a:spcAft>
                <a:spcPts val="0"/>
              </a:spcAft>
              <a:buClrTx/>
              <a:buSzPct val="123000"/>
              <a:buFontTx/>
              <a:buChar char="•"/>
              <a:tabLst/>
              <a:defRPr sz="18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"/>
              </a:defRPr>
            </a:lvl8pPr>
            <a:lvl9pPr marL="2057426" marR="0" indent="-228603" algn="l" defTabSz="914388" rtl="0" latinLnBrk="0">
              <a:lnSpc>
                <a:spcPct val="90000"/>
              </a:lnSpc>
              <a:spcBef>
                <a:spcPts val="1688"/>
              </a:spcBef>
              <a:spcAft>
                <a:spcPts val="0"/>
              </a:spcAft>
              <a:buClrTx/>
              <a:buSzPct val="123000"/>
              <a:buFontTx/>
              <a:buChar char="•"/>
              <a:tabLst/>
              <a:defRPr sz="18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"/>
              </a:defRPr>
            </a:lvl9pPr>
          </a:lstStyle>
          <a:p>
            <a:pPr hangingPunct="1">
              <a:spcBef>
                <a:spcPts val="1600"/>
              </a:spcBef>
            </a:pPr>
            <a:r>
              <a:rPr lang="fr-FR" sz="1400"/>
              <a:t>The gas cell producing H atom has been designed and built at MPIK. Available for future experiment on CX</a:t>
            </a:r>
          </a:p>
          <a:p>
            <a:pPr hangingPunct="1"/>
            <a:r>
              <a:rPr lang="fr-FR" sz="1400"/>
              <a:t>Recent XRISM data reveals discrepancies between observed dielectronic recombination and innershell satellite lines, in particular at the iron K shell, compared to the existing model</a:t>
            </a:r>
          </a:p>
          <a:p>
            <a:pPr hangingPunct="1"/>
            <a:r>
              <a:rPr lang="fr-FR" sz="1400"/>
              <a:t>We directly measure these lines at the MPIK Electron Beam Ion Trap (EBIT) using Transition Edge Sensors (TES) detectors from SRON</a:t>
            </a:r>
          </a:p>
          <a:p>
            <a:pPr hangingPunct="1"/>
            <a:endParaRPr lang="fr-FR" sz="1400"/>
          </a:p>
        </p:txBody>
      </p:sp>
      <p:sp>
        <p:nvSpPr>
          <p:cNvPr id="2" name="Google Shape;84;p2">
            <a:extLst>
              <a:ext uri="{FF2B5EF4-FFF2-40B4-BE49-F238E27FC236}">
                <a16:creationId xmlns:a16="http://schemas.microsoft.com/office/drawing/2014/main" id="{A4C5F8B4-CAC9-B894-4392-D024C27EEFA8}"/>
              </a:ext>
            </a:extLst>
          </p:cNvPr>
          <p:cNvSpPr txBox="1"/>
          <p:nvPr/>
        </p:nvSpPr>
        <p:spPr>
          <a:xfrm>
            <a:off x="598100" y="63188"/>
            <a:ext cx="7792434" cy="68480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19050" tIns="19050" rIns="19050" bIns="19050" anchor="ctr">
            <a:spAutoFit/>
          </a:bodyPr>
          <a:lstStyle>
            <a:lvl1pPr defTabSz="914400">
              <a:defRPr sz="7000">
                <a:solidFill>
                  <a:srgbClr val="3C3B3C"/>
                </a:solidFill>
                <a:latin typeface="Montserrat Regular"/>
                <a:ea typeface="Montserrat Regular"/>
                <a:cs typeface="Montserrat Regular"/>
                <a:sym typeface="Montserrat Regular"/>
              </a:defRPr>
            </a:lvl1pPr>
          </a:lstStyle>
          <a:p>
            <a:r>
              <a:rPr lang="fr-FR" sz="1600" dirty="0"/>
              <a:t>WP13.1-C High-resolution measurements of CX and</a:t>
            </a:r>
          </a:p>
          <a:p>
            <a:r>
              <a:rPr lang="fr-FR" sz="1600" dirty="0"/>
              <a:t> Iron K shell DR and DE</a:t>
            </a:r>
          </a:p>
          <a:p>
            <a:r>
              <a:rPr lang="fr-FR" sz="1000" dirty="0"/>
              <a:t>François Pajot, Luciano Gottardi, Liyi Gu, Mark Botz, José Crespo López-Urrutia, Chintan Shah</a:t>
            </a:r>
            <a:endParaRPr sz="1000" dirty="0"/>
          </a:p>
        </p:txBody>
      </p:sp>
    </p:spTree>
    <p:extLst>
      <p:ext uri="{BB962C8B-B14F-4D97-AF65-F5344CB8AC3E}">
        <p14:creationId xmlns:p14="http://schemas.microsoft.com/office/powerpoint/2010/main" val="3469929175"/>
      </p:ext>
    </p:extLst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>
            <a:extLst>
              <a:ext uri="{FF2B5EF4-FFF2-40B4-BE49-F238E27FC236}">
                <a16:creationId xmlns:a16="http://schemas.microsoft.com/office/drawing/2014/main" id="{EE9E38CB-E508-ADD4-FCDA-C50B5E50725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10953" y="1082398"/>
            <a:ext cx="4310780" cy="3812732"/>
          </a:xfrm>
        </p:spPr>
        <p:txBody>
          <a:bodyPr/>
          <a:lstStyle/>
          <a:p>
            <a:pPr>
              <a:lnSpc>
                <a:spcPts val="1200"/>
              </a:lnSpc>
            </a:pPr>
            <a:endParaRPr lang="fr-FR" sz="1400" dirty="0"/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fr-FR" sz="1400" dirty="0"/>
              <a:t>WP13.2 formaly completed in 12/2021: </a:t>
            </a:r>
            <a:r>
              <a:rPr lang="fr-FR" sz="1400" i="1" dirty="0"/>
              <a:t>presented at 1st AHEAD general meeting</a:t>
            </a:r>
          </a:p>
          <a:p>
            <a:pPr>
              <a:lnSpc>
                <a:spcPct val="100000"/>
              </a:lnSpc>
            </a:pPr>
            <a:r>
              <a:rPr lang="fr-FR" sz="1400" dirty="0"/>
              <a:t>E</a:t>
            </a:r>
            <a:r>
              <a:rPr lang="en-US" sz="1400" dirty="0"/>
              <a:t>xperimental</a:t>
            </a:r>
            <a:r>
              <a:rPr lang="fr-FR" sz="1400" dirty="0"/>
              <a:t> validation of </a:t>
            </a:r>
            <a:r>
              <a:rPr lang="en-US" sz="1400" dirty="0">
                <a:solidFill>
                  <a:schemeClr val="tx1"/>
                </a:solidFill>
              </a:rPr>
              <a:t>grazing protons scattering and electrons backscattering</a:t>
            </a:r>
          </a:p>
          <a:p>
            <a:pPr>
              <a:lnSpc>
                <a:spcPct val="100000"/>
              </a:lnSpc>
              <a:spcBef>
                <a:spcPts val="1700"/>
              </a:spcBef>
            </a:pPr>
            <a:r>
              <a:rPr lang="en-US" sz="1400" dirty="0"/>
              <a:t>Scattering efficiency and energy loss of soft protons onto an ATHENA/SPO target have been measured and compared to simulations</a:t>
            </a:r>
            <a:endParaRPr lang="en-US" sz="1400" i="1" dirty="0"/>
          </a:p>
          <a:p>
            <a:pPr>
              <a:lnSpc>
                <a:spcPct val="100000"/>
              </a:lnSpc>
            </a:pPr>
            <a:r>
              <a:rPr lang="en-US" sz="1400" dirty="0">
                <a:solidFill>
                  <a:schemeClr val="tx1"/>
                </a:solidFill>
              </a:rPr>
              <a:t>Electrons backscattering for a wider range of incidence angles on an X-IFU like sample have been </a:t>
            </a:r>
            <a:r>
              <a:rPr lang="en-US" sz="1400" dirty="0"/>
              <a:t>measured and compared to simulations</a:t>
            </a:r>
            <a:endParaRPr lang="en-US" sz="1400" dirty="0">
              <a:solidFill>
                <a:schemeClr val="accent1">
                  <a:lumMod val="75000"/>
                </a:schemeClr>
              </a:solidFill>
            </a:endParaRPr>
          </a:p>
          <a:p>
            <a:pPr>
              <a:lnSpc>
                <a:spcPct val="100000"/>
              </a:lnSpc>
            </a:pPr>
            <a:r>
              <a:rPr lang="en-US" sz="1400" dirty="0">
                <a:solidFill>
                  <a:schemeClr val="tx1"/>
                </a:solidFill>
              </a:rPr>
              <a:t>Overall agreement gives high confidence in future simulations</a:t>
            </a:r>
          </a:p>
        </p:txBody>
      </p:sp>
      <p:sp>
        <p:nvSpPr>
          <p:cNvPr id="3" name="Google Shape;84;p2">
            <a:extLst>
              <a:ext uri="{FF2B5EF4-FFF2-40B4-BE49-F238E27FC236}">
                <a16:creationId xmlns:a16="http://schemas.microsoft.com/office/drawing/2014/main" id="{1046EAAE-523B-59E8-AE00-0FCD4008BA55}"/>
              </a:ext>
            </a:extLst>
          </p:cNvPr>
          <p:cNvSpPr txBox="1"/>
          <p:nvPr/>
        </p:nvSpPr>
        <p:spPr>
          <a:xfrm>
            <a:off x="1293457" y="171426"/>
            <a:ext cx="6221081" cy="68480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19050" tIns="19050" rIns="19050" bIns="19050" anchor="ctr">
            <a:spAutoFit/>
          </a:bodyPr>
          <a:lstStyle>
            <a:lvl1pPr defTabSz="914400">
              <a:defRPr sz="7000">
                <a:solidFill>
                  <a:srgbClr val="3C3B3C"/>
                </a:solidFill>
                <a:latin typeface="Montserrat Regular"/>
                <a:ea typeface="Montserrat Regular"/>
                <a:cs typeface="Montserrat Regular"/>
                <a:sym typeface="Montserrat Regular"/>
              </a:defRPr>
            </a:lvl1pPr>
          </a:lstStyle>
          <a:p>
            <a:r>
              <a:rPr lang="fr-FR" sz="1600" dirty="0"/>
              <a:t>WP13.2 Experimental validation of physical processes relevant to ATHENA background</a:t>
            </a:r>
          </a:p>
          <a:p>
            <a:r>
              <a:rPr lang="fr-FR" sz="1000" dirty="0"/>
              <a:t>Simone Lotti</a:t>
            </a:r>
            <a:endParaRPr sz="1000" dirty="0"/>
          </a:p>
        </p:txBody>
      </p:sp>
      <p:sp>
        <p:nvSpPr>
          <p:cNvPr id="10" name="Rettangolo 9">
            <a:extLst>
              <a:ext uri="{FF2B5EF4-FFF2-40B4-BE49-F238E27FC236}">
                <a16:creationId xmlns:a16="http://schemas.microsoft.com/office/drawing/2014/main" id="{828DA29E-3AB6-47CB-8591-BBF8B3AABFEE}"/>
              </a:ext>
            </a:extLst>
          </p:cNvPr>
          <p:cNvSpPr/>
          <p:nvPr/>
        </p:nvSpPr>
        <p:spPr>
          <a:xfrm>
            <a:off x="4421733" y="3177241"/>
            <a:ext cx="378222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i="1" dirty="0">
                <a:solidFill>
                  <a:schemeClr val="tx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Experimental protons scattering efficiency for SPO sample</a:t>
            </a:r>
          </a:p>
        </p:txBody>
      </p:sp>
      <p:pic>
        <p:nvPicPr>
          <p:cNvPr id="11" name="Image1">
            <a:extLst>
              <a:ext uri="{FF2B5EF4-FFF2-40B4-BE49-F238E27FC236}">
                <a16:creationId xmlns:a16="http://schemas.microsoft.com/office/drawing/2014/main" id="{37323AE1-1068-4387-9145-E1E3B05EFF9B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 bwMode="auto">
          <a:xfrm>
            <a:off x="4283963" y="956938"/>
            <a:ext cx="3713259" cy="2291216"/>
          </a:xfrm>
          <a:prstGeom prst="rect">
            <a:avLst/>
          </a:prstGeom>
        </p:spPr>
      </p:pic>
      <p:sp>
        <p:nvSpPr>
          <p:cNvPr id="9" name="Rettangolo 8">
            <a:extLst>
              <a:ext uri="{FF2B5EF4-FFF2-40B4-BE49-F238E27FC236}">
                <a16:creationId xmlns:a16="http://schemas.microsoft.com/office/drawing/2014/main" id="{CE6792CE-78BC-4967-8ECF-09D5713E4B09}"/>
              </a:ext>
            </a:extLst>
          </p:cNvPr>
          <p:cNvSpPr/>
          <p:nvPr/>
        </p:nvSpPr>
        <p:spPr>
          <a:xfrm>
            <a:off x="4196279" y="4657886"/>
            <a:ext cx="419627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i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Electrons backscattering coefficient for the X-IFU like sample</a:t>
            </a:r>
          </a:p>
        </p:txBody>
      </p:sp>
      <p:pic>
        <p:nvPicPr>
          <p:cNvPr id="16" name="Immagine 15">
            <a:extLst>
              <a:ext uri="{FF2B5EF4-FFF2-40B4-BE49-F238E27FC236}">
                <a16:creationId xmlns:a16="http://schemas.microsoft.com/office/drawing/2014/main" id="{ACF20479-7AA4-4A32-8420-5185F01DA18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47722" y="3541701"/>
            <a:ext cx="2727252" cy="1158340"/>
          </a:xfrm>
          <a:prstGeom prst="rect">
            <a:avLst/>
          </a:prstGeom>
        </p:spPr>
      </p:pic>
      <p:graphicFrame>
        <p:nvGraphicFramePr>
          <p:cNvPr id="18" name="Tabella 17">
            <a:extLst>
              <a:ext uri="{FF2B5EF4-FFF2-40B4-BE49-F238E27FC236}">
                <a16:creationId xmlns:a16="http://schemas.microsoft.com/office/drawing/2014/main" id="{5A31F257-5337-43C1-9A42-B85F6AF252B6}"/>
              </a:ext>
            </a:extLst>
          </p:cNvPr>
          <p:cNvGraphicFramePr>
            <a:graphicFrameLocks noGrp="1"/>
          </p:cNvGraphicFramePr>
          <p:nvPr/>
        </p:nvGraphicFramePr>
        <p:xfrm>
          <a:off x="9323350" y="3776855"/>
          <a:ext cx="2486025" cy="1049530"/>
        </p:xfrm>
        <a:graphic>
          <a:graphicData uri="http://schemas.openxmlformats.org/drawingml/2006/table">
            <a:tbl>
              <a:tblPr bandRow="1">
                <a:tableStyleId>{5940675A-B579-460E-94D1-54222C63F5DA}</a:tableStyleId>
              </a:tblPr>
              <a:tblGrid>
                <a:gridCol w="809625">
                  <a:extLst>
                    <a:ext uri="{9D8B030D-6E8A-4147-A177-3AD203B41FA5}">
                      <a16:colId xmlns:a16="http://schemas.microsoft.com/office/drawing/2014/main" val="655875321"/>
                    </a:ext>
                  </a:extLst>
                </a:gridCol>
                <a:gridCol w="542925">
                  <a:extLst>
                    <a:ext uri="{9D8B030D-6E8A-4147-A177-3AD203B41FA5}">
                      <a16:colId xmlns:a16="http://schemas.microsoft.com/office/drawing/2014/main" val="3014298633"/>
                    </a:ext>
                  </a:extLst>
                </a:gridCol>
                <a:gridCol w="571500">
                  <a:extLst>
                    <a:ext uri="{9D8B030D-6E8A-4147-A177-3AD203B41FA5}">
                      <a16:colId xmlns:a16="http://schemas.microsoft.com/office/drawing/2014/main" val="1933248230"/>
                    </a:ext>
                  </a:extLst>
                </a:gridCol>
                <a:gridCol w="561975">
                  <a:extLst>
                    <a:ext uri="{9D8B030D-6E8A-4147-A177-3AD203B41FA5}">
                      <a16:colId xmlns:a16="http://schemas.microsoft.com/office/drawing/2014/main" val="3310376699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 </a:t>
                      </a:r>
                      <a:endParaRPr lang="en-US" sz="9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b="1" dirty="0">
                          <a:effectLst/>
                        </a:rPr>
                        <a:t>35 keV</a:t>
                      </a:r>
                      <a:endParaRPr lang="en-US" sz="900" b="1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b="1" dirty="0">
                          <a:effectLst/>
                        </a:rPr>
                        <a:t>60 keV</a:t>
                      </a:r>
                      <a:endParaRPr lang="en-US" sz="900" b="1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b="1" dirty="0">
                          <a:effectLst/>
                        </a:rPr>
                        <a:t>90 keV</a:t>
                      </a:r>
                      <a:endParaRPr lang="en-US" sz="900" b="1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12256769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b="1" dirty="0">
                          <a:effectLst/>
                        </a:rPr>
                        <a:t>Simulated data</a:t>
                      </a:r>
                      <a:endParaRPr lang="en-US" sz="900" b="1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0.5367</a:t>
                      </a:r>
                      <a:endParaRPr lang="en-US" sz="11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0.5518</a:t>
                      </a:r>
                      <a:endParaRPr lang="en-US" sz="11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0.5574</a:t>
                      </a:r>
                      <a:endParaRPr lang="en-US" sz="11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86106373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b="1" dirty="0">
                          <a:effectLst/>
                        </a:rPr>
                        <a:t>Experimental data</a:t>
                      </a:r>
                      <a:endParaRPr lang="en-US" sz="900" b="1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0.5615</a:t>
                      </a:r>
                      <a:endParaRPr lang="en-US" sz="11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0.5775</a:t>
                      </a:r>
                      <a:endParaRPr lang="en-US" sz="11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0.5736</a:t>
                      </a:r>
                      <a:endParaRPr lang="en-US" sz="11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80653529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b="1" dirty="0">
                          <a:effectLst/>
                        </a:rPr>
                        <a:t>Percentage difference</a:t>
                      </a:r>
                      <a:endParaRPr lang="en-US" sz="900" b="1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4.4%</a:t>
                      </a:r>
                      <a:endParaRPr lang="en-US" sz="11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4.4%</a:t>
                      </a:r>
                      <a:endParaRPr lang="en-US" sz="11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2.8%</a:t>
                      </a:r>
                      <a:endParaRPr lang="en-US" sz="11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9592145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09178729"/>
      </p:ext>
    </p:extLst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84;p2"/>
          <p:cNvSpPr txBox="1"/>
          <p:nvPr/>
        </p:nvSpPr>
        <p:spPr>
          <a:xfrm>
            <a:off x="2097314" y="275492"/>
            <a:ext cx="4949372" cy="44242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19050" tIns="19050" rIns="19050" bIns="19050" anchor="ctr">
            <a:spAutoFit/>
          </a:bodyPr>
          <a:lstStyle>
            <a:lvl1pPr defTabSz="914400">
              <a:defRPr sz="7000">
                <a:solidFill>
                  <a:srgbClr val="3C3B3C"/>
                </a:solidFill>
                <a:latin typeface="Montserrat Regular"/>
                <a:ea typeface="Montserrat Regular"/>
                <a:cs typeface="Montserrat Regular"/>
                <a:sym typeface="Montserrat Regular"/>
              </a:defRPr>
            </a:lvl1pPr>
          </a:lstStyle>
          <a:p>
            <a:r>
              <a:rPr lang="fr-FR" sz="2625" dirty="0"/>
              <a:t>Conclusion</a:t>
            </a:r>
            <a:endParaRPr sz="2625" dirty="0"/>
          </a:p>
        </p:txBody>
      </p:sp>
      <p:sp>
        <p:nvSpPr>
          <p:cNvPr id="5" name="CasellaDiTesto 6">
            <a:extLst>
              <a:ext uri="{FF2B5EF4-FFF2-40B4-BE49-F238E27FC236}">
                <a16:creationId xmlns:a16="http://schemas.microsoft.com/office/drawing/2014/main" id="{342E2E3E-8D5C-B74F-8066-527B25E97EF2}"/>
              </a:ext>
            </a:extLst>
          </p:cNvPr>
          <p:cNvSpPr txBox="1"/>
          <p:nvPr/>
        </p:nvSpPr>
        <p:spPr>
          <a:xfrm>
            <a:off x="714319" y="1052729"/>
            <a:ext cx="7617146" cy="41088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l">
              <a:spcAft>
                <a:spcPts val="600"/>
              </a:spcAft>
              <a:buFont typeface="Wingdings" pitchFamily="2" charset="2"/>
              <a:buChar char="Ø"/>
            </a:pPr>
            <a:r>
              <a:rPr lang="en-US" sz="1400" dirty="0">
                <a:solidFill>
                  <a:srgbClr val="000000"/>
                </a:solidFill>
              </a:rPr>
              <a:t>WP13-1-A: Theoretical calculations of collisional excitation</a:t>
            </a:r>
          </a:p>
          <a:p>
            <a:pPr marL="252000" lvl="3" indent="0" algn="l">
              <a:spcAft>
                <a:spcPts val="600"/>
              </a:spcAft>
            </a:pPr>
            <a:r>
              <a:rPr lang="en-US" sz="1600" b="1" dirty="0">
                <a:solidFill>
                  <a:srgbClr val="0432FF"/>
                </a:solidFill>
              </a:rPr>
              <a:t>→</a:t>
            </a:r>
            <a:r>
              <a:rPr lang="en-US" sz="1400" dirty="0">
                <a:solidFill>
                  <a:srgbClr val="0432FF"/>
                </a:solidFill>
              </a:rPr>
              <a:t> </a:t>
            </a:r>
            <a:r>
              <a:rPr lang="en-US" sz="1400" i="1" dirty="0">
                <a:solidFill>
                  <a:srgbClr val="0432FF"/>
                </a:solidFill>
              </a:rPr>
              <a:t>SPEX package and publication </a:t>
            </a:r>
            <a:r>
              <a:rPr lang="en-US" sz="1400" dirty="0">
                <a:solidFill>
                  <a:srgbClr val="0432FF"/>
                </a:solidFill>
              </a:rPr>
              <a:t>(Gu, L., Shah, C., Mao, J. et al. 2022, A&amp;A, 664, 62)</a:t>
            </a:r>
          </a:p>
          <a:p>
            <a:pPr marL="284400" lvl="3" indent="-285750" algn="l">
              <a:spcAft>
                <a:spcPts val="600"/>
              </a:spcAft>
              <a:buFont typeface="Wingdings" pitchFamily="2" charset="2"/>
              <a:buChar char="Ø"/>
            </a:pPr>
            <a:r>
              <a:rPr lang="en-US" sz="1400" dirty="0">
                <a:solidFill>
                  <a:srgbClr val="000000"/>
                </a:solidFill>
              </a:rPr>
              <a:t>WP13-1-B: Lab measurements of inner-shell transitions of astrophysically relevant ions</a:t>
            </a:r>
          </a:p>
          <a:p>
            <a:pPr marL="252000" lvl="2" indent="0" algn="l">
              <a:spcAft>
                <a:spcPts val="600"/>
              </a:spcAft>
            </a:pPr>
            <a:r>
              <a:rPr lang="en-US" sz="1600" b="1" dirty="0">
                <a:solidFill>
                  <a:srgbClr val="0432FF"/>
                </a:solidFill>
              </a:rPr>
              <a:t>→</a:t>
            </a:r>
            <a:r>
              <a:rPr lang="en-US" sz="1400" dirty="0">
                <a:solidFill>
                  <a:srgbClr val="0432FF"/>
                </a:solidFill>
              </a:rPr>
              <a:t> original data of excellent quality have been analysed and are now being interpreted. </a:t>
            </a:r>
            <a:r>
              <a:rPr lang="en-US" sz="1400" i="1" dirty="0">
                <a:solidFill>
                  <a:srgbClr val="0432FF"/>
                </a:solidFill>
              </a:rPr>
              <a:t>Use of MPIK EBIT for ion production was decisive</a:t>
            </a:r>
            <a:r>
              <a:rPr lang="en-US" sz="1400" dirty="0">
                <a:solidFill>
                  <a:srgbClr val="0432FF"/>
                </a:solidFill>
              </a:rPr>
              <a:t>.</a:t>
            </a:r>
          </a:p>
          <a:p>
            <a:pPr marL="284400" lvl="2" indent="-285750" algn="l">
              <a:spcAft>
                <a:spcPts val="600"/>
              </a:spcAft>
              <a:buFont typeface="Wingdings" pitchFamily="2" charset="2"/>
              <a:buChar char="Ø"/>
            </a:pPr>
            <a:r>
              <a:rPr lang="en-US" sz="1400" dirty="0">
                <a:solidFill>
                  <a:srgbClr val="000000"/>
                </a:solidFill>
              </a:rPr>
              <a:t>WP13-1-C: High-resolution measurements of CX and Iron K shell DR and DE</a:t>
            </a:r>
          </a:p>
          <a:p>
            <a:pPr marL="252000" lvl="2" indent="0" algn="l">
              <a:spcAft>
                <a:spcPts val="600"/>
              </a:spcAft>
            </a:pPr>
            <a:r>
              <a:rPr lang="en-US" sz="1400" b="1" dirty="0">
                <a:solidFill>
                  <a:srgbClr val="0432FF"/>
                </a:solidFill>
              </a:rPr>
              <a:t>→ </a:t>
            </a:r>
            <a:r>
              <a:rPr lang="en-US" sz="1400" dirty="0">
                <a:solidFill>
                  <a:srgbClr val="0432FF"/>
                </a:solidFill>
              </a:rPr>
              <a:t>measurements to be done for CX but Iron lines were measured in priority to be able to understand XRISM/RESOLVE data. </a:t>
            </a:r>
            <a:r>
              <a:rPr lang="en-US" sz="1400" i="1" dirty="0">
                <a:solidFill>
                  <a:srgbClr val="0432FF"/>
                </a:solidFill>
              </a:rPr>
              <a:t>Use of SRON calorimeter at MPIK EBIT proved to be an essential tool for future spectroscopic X-ray missions</a:t>
            </a:r>
            <a:r>
              <a:rPr lang="en-US" sz="1400" dirty="0">
                <a:solidFill>
                  <a:srgbClr val="0432FF"/>
                </a:solidFill>
              </a:rPr>
              <a:t>.</a:t>
            </a:r>
          </a:p>
          <a:p>
            <a:pPr marL="284400" lvl="2" indent="-285750" algn="l">
              <a:spcAft>
                <a:spcPts val="600"/>
              </a:spcAft>
              <a:buFont typeface="Wingdings" pitchFamily="2" charset="2"/>
              <a:buChar char="Ø"/>
            </a:pPr>
            <a:r>
              <a:rPr lang="en-US" sz="1400" dirty="0">
                <a:solidFill>
                  <a:srgbClr val="000000"/>
                </a:solidFill>
              </a:rPr>
              <a:t>WP13.2 Athena background model verification (INAF, EKUT, SWHARD)</a:t>
            </a:r>
          </a:p>
          <a:p>
            <a:pPr marL="252000" lvl="2" indent="0" algn="l">
              <a:spcAft>
                <a:spcPts val="600"/>
              </a:spcAft>
            </a:pPr>
            <a:r>
              <a:rPr lang="en-US" sz="1600" b="1" dirty="0">
                <a:solidFill>
                  <a:srgbClr val="0432FF"/>
                </a:solidFill>
              </a:rPr>
              <a:t>→</a:t>
            </a:r>
            <a:r>
              <a:rPr lang="en-US" sz="1400" dirty="0">
                <a:solidFill>
                  <a:srgbClr val="0432FF"/>
                </a:solidFill>
              </a:rPr>
              <a:t> essential data were validated as inputs in modeling activities of Non X-ray Background of present and future X-ray space missions</a:t>
            </a:r>
            <a:r>
              <a:rPr lang="en-US" sz="1400" i="1" dirty="0">
                <a:solidFill>
                  <a:srgbClr val="0432FF"/>
                </a:solidFill>
              </a:rPr>
              <a:t>.</a:t>
            </a:r>
            <a:endParaRPr lang="en-US" sz="1400" dirty="0">
              <a:solidFill>
                <a:srgbClr val="0432FF"/>
              </a:solidFill>
            </a:endParaRPr>
          </a:p>
          <a:p>
            <a:pPr lvl="3" indent="0">
              <a:spcBef>
                <a:spcPts val="600"/>
              </a:spcBef>
            </a:pPr>
            <a:r>
              <a:rPr lang="en-US" sz="1600" dirty="0">
                <a:solidFill>
                  <a:srgbClr val="FF0000"/>
                </a:solidFill>
              </a:rPr>
              <a:t>WP13 goals were met and essential lab activities carried thanks to AHEAD</a:t>
            </a:r>
          </a:p>
          <a:p>
            <a:pPr lvl="3" indent="0"/>
            <a:r>
              <a:rPr lang="en-US" sz="1600" dirty="0">
                <a:solidFill>
                  <a:srgbClr val="FF0000"/>
                </a:solidFill>
              </a:rPr>
              <a:t>will be continued</a:t>
            </a: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17F977AD-9122-2F47-8671-BD2E9819942F}"/>
              </a:ext>
            </a:extLst>
          </p:cNvPr>
          <p:cNvSpPr txBox="1"/>
          <p:nvPr/>
        </p:nvSpPr>
        <p:spPr>
          <a:xfrm>
            <a:off x="8644997" y="4873961"/>
            <a:ext cx="508528" cy="28725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2438338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fld id="{83A6E86A-5C0A-1F4C-8009-AD2774F80F10}" type="slidenum">
              <a:rPr kumimoji="0" lang="fr-FR" sz="1200" b="0" i="0" u="none" strike="noStrike" cap="none" spc="0" normalizeH="0" baseline="0">
                <a:ln>
                  <a:noFill/>
                </a:ln>
                <a:solidFill>
                  <a:srgbClr val="5E5E5E"/>
                </a:solidFill>
                <a:effectLst/>
                <a:uFillTx/>
                <a:latin typeface="+mn-lt"/>
                <a:ea typeface="+mn-ea"/>
                <a:cs typeface="+mn-cs"/>
                <a:sym typeface="Helvetica Neue"/>
              </a:rPr>
              <a:t>8</a:t>
            </a:fld>
            <a:r>
              <a:rPr kumimoji="0" lang="fr-FR" sz="1200" b="0" i="0" u="none" strike="noStrike" cap="none" spc="0" normalizeH="0" baseline="0">
                <a:ln>
                  <a:noFill/>
                </a:ln>
                <a:solidFill>
                  <a:srgbClr val="5E5E5E"/>
                </a:solidFill>
                <a:effectLst/>
                <a:uFillTx/>
                <a:latin typeface="+mn-lt"/>
                <a:ea typeface="+mn-ea"/>
                <a:cs typeface="+mn-cs"/>
                <a:sym typeface="Helvetica Neue"/>
              </a:rPr>
              <a:t>/6</a:t>
            </a:r>
          </a:p>
        </p:txBody>
      </p:sp>
    </p:spTree>
    <p:extLst>
      <p:ext uri="{BB962C8B-B14F-4D97-AF65-F5344CB8AC3E}">
        <p14:creationId xmlns:p14="http://schemas.microsoft.com/office/powerpoint/2010/main" val="1679092859"/>
      </p:ext>
    </p:extLst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>
            <a:extLst>
              <a:ext uri="{FF2B5EF4-FFF2-40B4-BE49-F238E27FC236}">
                <a16:creationId xmlns:a16="http://schemas.microsoft.com/office/drawing/2014/main" id="{10BE3F08-9804-04C6-B179-17B9AC3E384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 anchor="ctr"/>
          <a:lstStyle/>
          <a:p>
            <a:pPr marL="0" indent="0" algn="ctr">
              <a:buNone/>
            </a:pPr>
            <a:r>
              <a:rPr lang="fr-FR" sz="2400"/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3653483747"/>
      </p:ext>
    </p:extLst>
  </p:cSld>
  <p:clrMapOvr>
    <a:masterClrMapping/>
  </p:clrMapOvr>
  <p:transition spd="med"/>
</p:sld>
</file>

<file path=ppt/theme/theme1.xml><?xml version="1.0" encoding="utf-8"?>
<a:theme xmlns:a="http://schemas.openxmlformats.org/drawingml/2006/main" name="21_BasicWhite">
  <a:themeElements>
    <a:clrScheme name="21_BasicWhite">
      <a:dk1>
        <a:srgbClr val="5E5E5E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FD932"/>
      </a:accent4>
      <a:accent5>
        <a:srgbClr val="FF644E"/>
      </a:accent5>
      <a:accent6>
        <a:srgbClr val="FF42A1"/>
      </a:accent6>
      <a:hlink>
        <a:srgbClr val="0000FF"/>
      </a:hlink>
      <a:folHlink>
        <a:srgbClr val="FF00FF"/>
      </a:folHlink>
    </a:clrScheme>
    <a:fontScheme name="21_BasicWhite">
      <a:majorFont>
        <a:latin typeface="Helvetica Neue"/>
        <a:ea typeface="Helvetica Neue"/>
        <a:cs typeface="Helvetica Neue"/>
      </a:majorFont>
      <a:minorFont>
        <a:latin typeface="Helvetica Neue"/>
        <a:ea typeface="Helvetica Neue"/>
        <a:cs typeface="Helvetica Neue"/>
      </a:minorFont>
    </a:fontScheme>
    <a:fmtScheme name="21_Basic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0000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Helvetica Neue Medium"/>
            <a:ea typeface="Helvetica Neue Medium"/>
            <a:cs typeface="Helvetica Neue Medium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</a:spPr>
      <a:bodyPr wrap="square" rtlCol="0">
        <a:spAutoFit/>
      </a:bodyPr>
      <a:lstStyle>
        <a:defPPr marL="285750" indent="-285750" algn="l">
          <a:spcBef>
            <a:spcPts val="600"/>
          </a:spcBef>
          <a:spcAft>
            <a:spcPts val="600"/>
          </a:spcAft>
          <a:buFont typeface="Wingdings" pitchFamily="2" charset="2"/>
          <a:buChar char="Ø"/>
          <a:defRPr sz="1600" dirty="0"/>
        </a:defPPr>
      </a:lstStyle>
    </a:txDef>
  </a:objectDefaults>
  <a:extraClrSchemeLst/>
</a:theme>
</file>

<file path=ppt/theme/theme2.xml><?xml version="1.0" encoding="utf-8"?>
<a:theme xmlns:a="http://schemas.openxmlformats.org/drawingml/2006/main" name="21_BasicWhite">
  <a:themeElements>
    <a:clrScheme name="21_Basic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FD932"/>
      </a:accent4>
      <a:accent5>
        <a:srgbClr val="FF644E"/>
      </a:accent5>
      <a:accent6>
        <a:srgbClr val="FF42A1"/>
      </a:accent6>
      <a:hlink>
        <a:srgbClr val="0000FF"/>
      </a:hlink>
      <a:folHlink>
        <a:srgbClr val="FF00FF"/>
      </a:folHlink>
    </a:clrScheme>
    <a:fontScheme name="21_BasicWhite">
      <a:majorFont>
        <a:latin typeface="Helvetica Neue"/>
        <a:ea typeface="Helvetica Neue"/>
        <a:cs typeface="Helvetica Neue"/>
      </a:majorFont>
      <a:minorFont>
        <a:latin typeface="Helvetica Neue"/>
        <a:ea typeface="Helvetica Neue"/>
        <a:cs typeface="Helvetica Neue"/>
      </a:minorFont>
    </a:fontScheme>
    <a:fmtScheme name="21_Basic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0000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Helvetica Neue Medium"/>
            <a:ea typeface="Helvetica Neue Medium"/>
            <a:cs typeface="Helvetica Neue Medium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2438338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5E5E5E"/>
            </a:solidFill>
            <a:effectLst/>
            <a:uFillTx/>
            <a:latin typeface="+mn-lt"/>
            <a:ea typeface="+mn-ea"/>
            <a:cs typeface="+mn-cs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4201</TotalTime>
  <Words>981</Words>
  <Application>Microsoft Macintosh PowerPoint</Application>
  <PresentationFormat>Affichage à l'écran (16:9)</PresentationFormat>
  <Paragraphs>93</Paragraphs>
  <Slides>9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7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9</vt:i4>
      </vt:variant>
    </vt:vector>
  </HeadingPairs>
  <TitlesOfParts>
    <vt:vector size="17" baseType="lpstr">
      <vt:lpstr>Montserrat Bold</vt:lpstr>
      <vt:lpstr>Montserrat Regular</vt:lpstr>
      <vt:lpstr>Arial</vt:lpstr>
      <vt:lpstr>Calibri</vt:lpstr>
      <vt:lpstr>Courier New</vt:lpstr>
      <vt:lpstr>Helvetica Neue</vt:lpstr>
      <vt:lpstr>Wingdings</vt:lpstr>
      <vt:lpstr>21_BasicWhite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cp:lastModifiedBy>François Pajot</cp:lastModifiedBy>
  <cp:revision>136</cp:revision>
  <dcterms:modified xsi:type="dcterms:W3CDTF">2024-11-26T11:13:15Z</dcterms:modified>
</cp:coreProperties>
</file>