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59" r:id="rId6"/>
    <p:sldId id="278" r:id="rId7"/>
    <p:sldId id="279" r:id="rId8"/>
    <p:sldId id="280" r:id="rId9"/>
    <p:sldId id="261" r:id="rId10"/>
  </p:sldIdLst>
  <p:sldSz cx="24384000" cy="13716000"/>
  <p:notesSz cx="6858000" cy="9144000"/>
  <p:embeddedFontLst>
    <p:embeddedFont>
      <p:font typeface="Helvetica Neue" panose="020B0604020202020204" charset="0"/>
      <p:regular r:id="rId12"/>
      <p:bold r:id="rId13"/>
      <p:italic r:id="rId14"/>
      <p:boldItalic r:id="rId15"/>
    </p:embeddedFont>
    <p:embeddedFont>
      <p:font typeface="Montserrat" panose="00000500000000000000" pitchFamily="2" charset="0"/>
      <p:regular r:id="rId16"/>
      <p:bold r:id="rId17"/>
      <p:italic r:id="rId18"/>
      <p:boldItalic r:id="rId19"/>
    </p:embeddedFont>
    <p:embeddedFont>
      <p:font typeface="Montserrat Medium" panose="00000600000000000000" pitchFamily="2" charset="0"/>
      <p:regular r:id="rId20"/>
      <p:italic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jeNs6lt7pke15t4OFJhj1FuUD6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C8B5"/>
    <a:srgbClr val="01A09E"/>
    <a:srgbClr val="00ADA7"/>
    <a:srgbClr val="C9CBD2"/>
    <a:srgbClr val="01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24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330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0796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8467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>
          <a:extLst>
            <a:ext uri="{FF2B5EF4-FFF2-40B4-BE49-F238E27FC236}">
              <a16:creationId xmlns:a16="http://schemas.microsoft.com/office/drawing/2014/main" id="{57BA8C58-477D-94A7-D01A-4EEE29DDD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>
            <a:extLst>
              <a:ext uri="{FF2B5EF4-FFF2-40B4-BE49-F238E27FC236}">
                <a16:creationId xmlns:a16="http://schemas.microsoft.com/office/drawing/2014/main" id="{A171944E-E1DA-1F3F-763A-D779AEE2A6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>
            <a:extLst>
              <a:ext uri="{FF2B5EF4-FFF2-40B4-BE49-F238E27FC236}">
                <a16:creationId xmlns:a16="http://schemas.microsoft.com/office/drawing/2014/main" id="{4EFC66F4-9839-056A-E3A3-D0D3D429DE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3773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>
          <a:extLst>
            <a:ext uri="{FF2B5EF4-FFF2-40B4-BE49-F238E27FC236}">
              <a16:creationId xmlns:a16="http://schemas.microsoft.com/office/drawing/2014/main" id="{4B5DB15B-8D7F-91A1-4201-BA2DEC580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>
            <a:extLst>
              <a:ext uri="{FF2B5EF4-FFF2-40B4-BE49-F238E27FC236}">
                <a16:creationId xmlns:a16="http://schemas.microsoft.com/office/drawing/2014/main" id="{140F874C-7A77-28DB-00A2-8528565C5E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>
            <a:extLst>
              <a:ext uri="{FF2B5EF4-FFF2-40B4-BE49-F238E27FC236}">
                <a16:creationId xmlns:a16="http://schemas.microsoft.com/office/drawing/2014/main" id="{C86F15CF-9812-225B-FE35-2BE3EB4BFD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39403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>
          <a:extLst>
            <a:ext uri="{FF2B5EF4-FFF2-40B4-BE49-F238E27FC236}">
              <a16:creationId xmlns:a16="http://schemas.microsoft.com/office/drawing/2014/main" id="{7C3E4D32-6F78-1DDC-1300-0F9B9D66A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>
            <a:extLst>
              <a:ext uri="{FF2B5EF4-FFF2-40B4-BE49-F238E27FC236}">
                <a16:creationId xmlns:a16="http://schemas.microsoft.com/office/drawing/2014/main" id="{14F587B7-0E8C-EA5C-60C9-B164F8C11E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>
            <a:extLst>
              <a:ext uri="{FF2B5EF4-FFF2-40B4-BE49-F238E27FC236}">
                <a16:creationId xmlns:a16="http://schemas.microsoft.com/office/drawing/2014/main" id="{389542F2-9CDF-8804-17AF-DA6FFE80B0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0522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6848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body" idx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title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4"/>
          <p:cNvSpPr txBox="1">
            <a:spLocks noGrp="1"/>
          </p:cNvSpPr>
          <p:nvPr>
            <p:ph type="body" idx="2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4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chiarazione">
  <p:cSld name="Dichiarazion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formazione importante">
  <p:cSld name="Informazione important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body" idx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marL="457200" lvl="0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1pPr>
            <a:lvl2pPr marL="914400" lvl="1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2pPr>
            <a:lvl3pPr marL="1371600" lvl="2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3pPr>
            <a:lvl4pPr marL="1828800" lvl="3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4pPr>
            <a:lvl5pPr marL="2286000" lvl="4" indent="-228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sz="250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2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zione">
  <p:cSld name="Citazion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body" idx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2"/>
          </p:nvPr>
        </p:nvSpPr>
        <p:spPr>
          <a:xfrm>
            <a:off x="1753923" y="4939860"/>
            <a:ext cx="20876153" cy="383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- 3 per pagina">
  <p:cSld name="Foto - 3 per pagina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4" name="Google Shape;64;p16"/>
          <p:cNvSpPr>
            <a:spLocks noGrp="1"/>
          </p:cNvSpPr>
          <p:nvPr>
            <p:ph type="pic" idx="3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5" name="Google Shape;65;p16"/>
          <p:cNvSpPr>
            <a:spLocks noGrp="1"/>
          </p:cNvSpPr>
          <p:nvPr>
            <p:ph type="pic" idx="4"/>
          </p:nvPr>
        </p:nvSpPr>
        <p:spPr>
          <a:xfrm>
            <a:off x="-139700" y="495300"/>
            <a:ext cx="16611600" cy="12458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>
            <a:spLocks noGrp="1"/>
          </p:cNvSpPr>
          <p:nvPr>
            <p:ph type="pic" idx="2"/>
          </p:nvPr>
        </p:nvSpPr>
        <p:spPr>
          <a:xfrm>
            <a:off x="-1333500" y="-5524500"/>
            <a:ext cx="27051001" cy="216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>
  <p:cSld name="Vuota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foto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"/>
          <p:cNvSpPr>
            <a:spLocks noGrp="1"/>
          </p:cNvSpPr>
          <p:nvPr>
            <p:ph type="pic" idx="2"/>
          </p:nvPr>
        </p:nvSpPr>
        <p:spPr>
          <a:xfrm>
            <a:off x="-1155700" y="-1295400"/>
            <a:ext cx="26746199" cy="16018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3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foto 2">
  <p:cSld name="Titolo e foto 2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>
            <a:spLocks noGrp="1"/>
          </p:cNvSpPr>
          <p:nvPr>
            <p:ph type="pic" idx="2"/>
          </p:nvPr>
        </p:nvSpPr>
        <p:spPr>
          <a:xfrm>
            <a:off x="10972800" y="-203200"/>
            <a:ext cx="12144836" cy="141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title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sldNum" idx="1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punti elenco">
  <p:cSld name="Titolo e punti elenco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nti elenco">
  <p:cSld name="Punti elenco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, punti elenco e foto">
  <p:cSld name="Titolo, punti elenco e foto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9"/>
          <p:cNvSpPr>
            <a:spLocks noGrp="1"/>
          </p:cNvSpPr>
          <p:nvPr>
            <p:ph type="pic" idx="3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zione">
  <p:cSld name="Sezion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title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 b="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>
  <p:cSld name="Solo titolo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amma">
  <p:cSld name="Programma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/>
            </a:lvl1pPr>
            <a:lvl2pPr marL="914400" lvl="1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marL="1371600" lvl="2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marL="1828800" lvl="3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marL="2286000" lvl="4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2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1pPr>
            <a:lvl2pPr marL="914400" lvl="1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2pPr>
            <a:lvl3pPr marL="1371600" lvl="2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3pPr>
            <a:lvl4pPr marL="1828800" lvl="3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4pPr>
            <a:lvl5pPr marL="2286000" lvl="4" indent="-228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5pPr>
            <a:lvl6pPr marL="2743200" lvl="5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marL="3200400" lvl="6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marL="3657600" lvl="7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marL="4114800" lvl="8" indent="-369189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solidFill>
                  <a:srgbClr val="000000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>
            <a:spLocks noGrp="1"/>
          </p:cNvSpPr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" name="Google Shape;7;p3"/>
          <p:cNvSpPr txBox="1">
            <a:spLocks noGrp="1"/>
          </p:cNvSpPr>
          <p:nvPr>
            <p:ph type="body" idx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0350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3"/>
          <p:cNvSpPr txBox="1">
            <a:spLocks noGrp="1"/>
          </p:cNvSpPr>
          <p:nvPr>
            <p:ph type="sldNum" idx="1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b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fabrizio.fiore@inaf.it" TargetMode="External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jp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25.jpg"/><Relationship Id="rId12" Type="http://schemas.openxmlformats.org/officeDocument/2006/relationships/image" Target="../media/image3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9.jpg"/><Relationship Id="rId5" Type="http://schemas.openxmlformats.org/officeDocument/2006/relationships/image" Target="../media/image4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4.png"/><Relationship Id="rId10" Type="http://schemas.openxmlformats.org/officeDocument/2006/relationships/image" Target="../media/image38.png"/><Relationship Id="rId4" Type="http://schemas.openxmlformats.org/officeDocument/2006/relationships/image" Target="../media/image3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" descr="slide1_black.001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D50178-87E1-C2F6-167F-B376858C83BA}"/>
              </a:ext>
            </a:extLst>
          </p:cNvPr>
          <p:cNvSpPr txBox="1"/>
          <p:nvPr/>
        </p:nvSpPr>
        <p:spPr>
          <a:xfrm>
            <a:off x="4888632" y="3188297"/>
            <a:ext cx="1448826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WP11 (JRA3) - Space experiments for High Energy and Multi-Messenger Astronomy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en-IE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11">
            <a:extLst>
              <a:ext uri="{FF2B5EF4-FFF2-40B4-BE49-F238E27FC236}">
                <a16:creationId xmlns:a16="http://schemas.microsoft.com/office/drawing/2014/main" id="{0D2A05E3-9067-280B-B956-5A437B6623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787020"/>
              </p:ext>
            </p:extLst>
          </p:nvPr>
        </p:nvGraphicFramePr>
        <p:xfrm>
          <a:off x="5269169" y="4570148"/>
          <a:ext cx="13727188" cy="7833360"/>
        </p:xfrm>
        <a:graphic>
          <a:graphicData uri="http://schemas.openxmlformats.org/drawingml/2006/table">
            <a:tbl>
              <a:tblPr/>
              <a:tblGrid>
                <a:gridCol w="3026707">
                  <a:extLst>
                    <a:ext uri="{9D8B030D-6E8A-4147-A177-3AD203B41FA5}">
                      <a16:colId xmlns:a16="http://schemas.microsoft.com/office/drawing/2014/main" val="754014651"/>
                    </a:ext>
                  </a:extLst>
                </a:gridCol>
                <a:gridCol w="4965167">
                  <a:extLst>
                    <a:ext uri="{9D8B030D-6E8A-4147-A177-3AD203B41FA5}">
                      <a16:colId xmlns:a16="http://schemas.microsoft.com/office/drawing/2014/main" val="1555218030"/>
                    </a:ext>
                  </a:extLst>
                </a:gridCol>
                <a:gridCol w="4267819">
                  <a:extLst>
                    <a:ext uri="{9D8B030D-6E8A-4147-A177-3AD203B41FA5}">
                      <a16:colId xmlns:a16="http://schemas.microsoft.com/office/drawing/2014/main" val="3573515092"/>
                    </a:ext>
                  </a:extLst>
                </a:gridCol>
                <a:gridCol w="1467495">
                  <a:extLst>
                    <a:ext uri="{9D8B030D-6E8A-4147-A177-3AD203B41FA5}">
                      <a16:colId xmlns:a16="http://schemas.microsoft.com/office/drawing/2014/main" val="3137908334"/>
                    </a:ext>
                  </a:extLst>
                </a:gridCol>
              </a:tblGrid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Name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Co-name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Institute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Country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44170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Lorraine Hanlon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Sheila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McBreen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UCD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014574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Vincent </a:t>
                      </a:r>
                      <a:r>
                        <a:rPr lang="en-IE" sz="2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Tatischeff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JCLAB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4477726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Peter von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Ballmoos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CNRS-IRAP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035855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Philippe Laurent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Diego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Gotz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CEA-IRFU Saclay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7072997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Rui Curado da Silva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Coimbra/LIP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859097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Uwe Oberlack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Mainz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8921287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Aldo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Morselli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Vincenzo Vitale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INFN Rome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555554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Nicolas de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Séréville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JCLAB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8342249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Lorenzo Amati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Claudio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Labanti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INAF-OAS Bologna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085990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Enrico Bozzo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Stephane Paltani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Geneva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279815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Paul O'Brien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Julian Osborne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Leicester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UK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97524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Angela </a:t>
                      </a:r>
                      <a:r>
                        <a:rPr lang="en-IE" sz="2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Bazzano</a:t>
                      </a:r>
                      <a:endParaRPr lang="en-IE" sz="24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Pietro Ubertini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IAPS/INAF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465450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Irfan Kuvvetli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Soren Brandt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DTU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DK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452072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Fabrizio Fiore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INAF-OAT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6739405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Norbert Werner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E" sz="2400" b="0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dirty="0">
                          <a:solidFill>
                            <a:schemeClr val="bg1"/>
                          </a:solidFill>
                          <a:latin typeface="+mj-lt"/>
                        </a:rPr>
                        <a:t>Masaryk University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Z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987906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Piero Rosati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Enrico Virgilli/Filippo Frontera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Università</a:t>
                      </a:r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di Ferrara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17638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Andrea Santangelo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Chris Tenzer 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University of </a:t>
                      </a:r>
                      <a:r>
                        <a:rPr lang="en-IE" sz="24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Tuebingen</a:t>
                      </a:r>
                      <a:endParaRPr lang="en-IE" sz="24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7824718"/>
                  </a:ext>
                </a:extLst>
              </a:tr>
              <a:tr h="312221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Ezio Caroli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Stefano Del Sordo, John B. Stephen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INAF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77243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Susanne Mertens*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Max Planck Institute for Physics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E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DE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362653"/>
                  </a:ext>
                </a:extLst>
              </a:tr>
            </a:tbl>
          </a:graphicData>
        </a:graphic>
      </p:graphicFrame>
      <p:sp>
        <p:nvSpPr>
          <p:cNvPr id="5" name="Google Shape;84;p2">
            <a:extLst>
              <a:ext uri="{FF2B5EF4-FFF2-40B4-BE49-F238E27FC236}">
                <a16:creationId xmlns:a16="http://schemas.microsoft.com/office/drawing/2014/main" id="{01F8329D-0722-4B0A-7808-737393D7737E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5882582" y="598630"/>
            <a:ext cx="11898563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WP11 - Main Goals + Tasks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B4A0C528-262E-766F-EB25-617B99E6A587}"/>
              </a:ext>
            </a:extLst>
          </p:cNvPr>
          <p:cNvSpPr txBox="1">
            <a:spLocks/>
          </p:cNvSpPr>
          <p:nvPr/>
        </p:nvSpPr>
        <p:spPr>
          <a:xfrm>
            <a:off x="1873576" y="2695628"/>
            <a:ext cx="19916576" cy="213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685800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800" b="0" dirty="0">
                <a:solidFill>
                  <a:schemeClr val="bg1"/>
                </a:solidFill>
              </a:rPr>
              <a:t>Co-ordinate and enhance development of next generation instruments and infrastructure for multi-messenger astrophysics and time domain astronomy using a diverse range of satellite platforms</a:t>
            </a:r>
          </a:p>
          <a:p>
            <a:pPr marL="1143000" lvl="1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</a:t>
            </a:r>
            <a:r>
              <a:rPr lang="en-US" sz="2800" b="0" dirty="0">
                <a:solidFill>
                  <a:schemeClr val="bg1"/>
                </a:solidFill>
              </a:rPr>
              <a:t>evelop a ground infrastructure for nanosatellites </a:t>
            </a:r>
            <a:endParaRPr lang="en-US" sz="2800" dirty="0">
              <a:solidFill>
                <a:schemeClr val="bg1"/>
              </a:solidFill>
            </a:endParaRPr>
          </a:p>
          <a:p>
            <a:pPr marL="1143000" lvl="1" indent="-4572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</a:t>
            </a:r>
            <a:r>
              <a:rPr lang="en-US" sz="2800" b="0" dirty="0">
                <a:solidFill>
                  <a:schemeClr val="bg1"/>
                </a:solidFill>
              </a:rPr>
              <a:t>dvance future instrumentation for gamma-ray and multi-messenger astronomy</a:t>
            </a:r>
            <a:endParaRPr lang="en-IE" sz="2800" b="0" dirty="0">
              <a:solidFill>
                <a:schemeClr val="bg1"/>
              </a:solidFill>
            </a:endParaRPr>
          </a:p>
          <a:p>
            <a:pPr marL="0" indent="0" algn="ctr"/>
            <a:endParaRPr lang="it-IT" sz="2800" b="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E957B-954A-C622-B5A6-ADA40C1B71DF}"/>
              </a:ext>
            </a:extLst>
          </p:cNvPr>
          <p:cNvSpPr txBox="1">
            <a:spLocks/>
          </p:cNvSpPr>
          <p:nvPr/>
        </p:nvSpPr>
        <p:spPr>
          <a:xfrm>
            <a:off x="1648492" y="6598263"/>
            <a:ext cx="2243070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IE" sz="2800" b="0" dirty="0">
                <a:solidFill>
                  <a:schemeClr val="bg1"/>
                </a:solidFill>
              </a:rPr>
              <a:t>Task 11.1 Nanosatellite Infrastructure (INAF/OAT, ELTE) 			    			   		             (Fabrizio Fiore)	</a:t>
            </a:r>
          </a:p>
          <a:p>
            <a:pPr marL="0" indent="0"/>
            <a:endParaRPr lang="en-IE" sz="2800" b="0" dirty="0">
              <a:solidFill>
                <a:schemeClr val="bg1"/>
              </a:solidFill>
            </a:endParaRPr>
          </a:p>
          <a:p>
            <a:r>
              <a:rPr lang="en-IE" sz="2800" b="0" dirty="0">
                <a:solidFill>
                  <a:schemeClr val="bg1"/>
                </a:solidFill>
              </a:rPr>
              <a:t>Task 11.2 Compton Telescope </a:t>
            </a:r>
            <a:r>
              <a:rPr lang="en-IE" sz="2800" b="0" dirty="0" err="1">
                <a:solidFill>
                  <a:schemeClr val="bg1"/>
                </a:solidFill>
              </a:rPr>
              <a:t>Cubesat</a:t>
            </a:r>
            <a:r>
              <a:rPr lang="en-IE" sz="2800" b="0" dirty="0">
                <a:solidFill>
                  <a:schemeClr val="bg1"/>
                </a:solidFill>
              </a:rPr>
              <a:t> Prototype (CNRS/CSNSM, CNRS-IPNO, CNRS-IRAP, UCD, CNRS, INFN, U Coimbra, MPP, CEA, U Mainz) 	                                                     							                  (Vincent </a:t>
            </a:r>
            <a:r>
              <a:rPr lang="en-IE" sz="2800" b="0" dirty="0" err="1">
                <a:solidFill>
                  <a:schemeClr val="bg1"/>
                </a:solidFill>
              </a:rPr>
              <a:t>Tatischeff</a:t>
            </a:r>
            <a:r>
              <a:rPr lang="en-IE" sz="2800" b="0" dirty="0">
                <a:solidFill>
                  <a:schemeClr val="bg1"/>
                </a:solidFill>
              </a:rPr>
              <a:t>)</a:t>
            </a:r>
          </a:p>
          <a:p>
            <a:pPr marL="0" indent="0"/>
            <a:endParaRPr lang="en-IE" sz="2800" b="0" dirty="0">
              <a:solidFill>
                <a:schemeClr val="bg1"/>
              </a:solidFill>
            </a:endParaRPr>
          </a:p>
          <a:p>
            <a:r>
              <a:rPr lang="en-US" sz="2800" b="0" dirty="0">
                <a:solidFill>
                  <a:schemeClr val="bg1"/>
                </a:solidFill>
              </a:rPr>
              <a:t>Task 11.3 </a:t>
            </a:r>
            <a:r>
              <a:rPr lang="en-US" sz="2800" b="0" dirty="0" err="1">
                <a:solidFill>
                  <a:schemeClr val="bg1"/>
                </a:solidFill>
              </a:rPr>
              <a:t>Optimisation</a:t>
            </a:r>
            <a:r>
              <a:rPr lang="en-US" sz="2800" b="0" dirty="0">
                <a:solidFill>
                  <a:schemeClr val="bg1"/>
                </a:solidFill>
              </a:rPr>
              <a:t>/testing of a novel GRB detector and veto system (INAF) 	           (Angela </a:t>
            </a:r>
            <a:r>
              <a:rPr lang="en-US" sz="2800" b="0" dirty="0" err="1">
                <a:solidFill>
                  <a:schemeClr val="bg1"/>
                </a:solidFill>
              </a:rPr>
              <a:t>Bazzano</a:t>
            </a:r>
            <a:r>
              <a:rPr lang="en-US" sz="2800" b="0" dirty="0">
                <a:solidFill>
                  <a:schemeClr val="bg1"/>
                </a:solidFill>
              </a:rPr>
              <a:t> &amp;  Pietro </a:t>
            </a:r>
            <a:r>
              <a:rPr lang="en-US" sz="2800" b="0" dirty="0" err="1">
                <a:solidFill>
                  <a:schemeClr val="bg1"/>
                </a:solidFill>
              </a:rPr>
              <a:t>Ubertini</a:t>
            </a:r>
            <a:r>
              <a:rPr lang="en-US" sz="2800" b="0" dirty="0">
                <a:solidFill>
                  <a:schemeClr val="bg1"/>
                </a:solidFill>
              </a:rPr>
              <a:t>)</a:t>
            </a:r>
          </a:p>
          <a:p>
            <a:pPr marL="0" indent="0"/>
            <a:endParaRPr lang="en-US" sz="2800" b="0" dirty="0">
              <a:solidFill>
                <a:schemeClr val="bg1"/>
              </a:solidFill>
            </a:endParaRPr>
          </a:p>
          <a:p>
            <a:r>
              <a:rPr lang="en-IE" sz="2800" b="0" dirty="0">
                <a:solidFill>
                  <a:schemeClr val="bg1"/>
                </a:solidFill>
              </a:rPr>
              <a:t>Task 11.4 Future missions - beyond the baseline (INAF/OAS, U Leicester, CEA, U Geneva, U Tubingen, U Coimbra, U Ferrara, DTU Space) 	                                                                                                                   </a:t>
            </a:r>
          </a:p>
          <a:p>
            <a:r>
              <a:rPr lang="en-IE" sz="2800" b="0" dirty="0">
                <a:solidFill>
                  <a:schemeClr val="bg1"/>
                </a:solidFill>
              </a:rPr>
              <a:t>						THESEUS - Lorenzo Amati/Ezio Caroli</a:t>
            </a:r>
          </a:p>
          <a:p>
            <a:r>
              <a:rPr lang="en-IE" sz="2800" b="0" dirty="0">
                <a:solidFill>
                  <a:schemeClr val="bg1"/>
                </a:solidFill>
              </a:rPr>
              <a:t>											                                                    </a:t>
            </a:r>
          </a:p>
          <a:p>
            <a:r>
              <a:rPr lang="en-IE" sz="2800" b="0" dirty="0">
                <a:solidFill>
                  <a:schemeClr val="bg1"/>
                </a:solidFill>
              </a:rPr>
              <a:t>						ASTENA – Piero Rosati/Enrico </a:t>
            </a:r>
            <a:r>
              <a:rPr lang="en-IE" sz="2800" b="0" dirty="0" err="1">
                <a:solidFill>
                  <a:schemeClr val="bg1"/>
                </a:solidFill>
              </a:rPr>
              <a:t>Virgili</a:t>
            </a:r>
            <a:r>
              <a:rPr lang="en-IE" sz="2800" b="0" dirty="0">
                <a:solidFill>
                  <a:schemeClr val="bg1"/>
                </a:solidFill>
              </a:rPr>
              <a:t> </a:t>
            </a:r>
          </a:p>
          <a:p>
            <a:endParaRPr lang="en-IE" sz="2800" b="0" dirty="0">
              <a:solidFill>
                <a:schemeClr val="bg1"/>
              </a:solidFill>
            </a:endParaRPr>
          </a:p>
        </p:txBody>
      </p:sp>
      <p:sp>
        <p:nvSpPr>
          <p:cNvPr id="4" name="Google Shape;84;p2">
            <a:extLst>
              <a:ext uri="{FF2B5EF4-FFF2-40B4-BE49-F238E27FC236}">
                <a16:creationId xmlns:a16="http://schemas.microsoft.com/office/drawing/2014/main" id="{582EF1A8-D385-9FFB-A7CE-7A1B8208EBB2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3266712" y="183249"/>
            <a:ext cx="17850776" cy="1456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endParaRPr lang="en-IE" sz="4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kumimoji="0" lang="en-US" sz="4400" i="0" u="none" strike="noStrike" kern="0" cap="none" spc="-232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sym typeface="Helvetica Neue"/>
              </a:rPr>
              <a:t>A new equatorial ground station for HERMES and small HEA missions</a:t>
            </a:r>
            <a:endParaRPr sz="4400" dirty="0">
              <a:latin typeface="Montserrat" panose="00000500000000000000" pitchFamily="2" charset="0"/>
            </a:endParaRPr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Hardware…">
            <a:extLst>
              <a:ext uri="{FF2B5EF4-FFF2-40B4-BE49-F238E27FC236}">
                <a16:creationId xmlns:a16="http://schemas.microsoft.com/office/drawing/2014/main" id="{35059683-756D-CEA5-2316-7B0367330D2C}"/>
              </a:ext>
            </a:extLst>
          </p:cNvPr>
          <p:cNvSpPr txBox="1">
            <a:spLocks noGrp="1"/>
          </p:cNvSpPr>
          <p:nvPr>
            <p:ph type="body" sz="half" idx="1"/>
          </p:nvPr>
        </p:nvSpPr>
        <p:spPr>
          <a:xfrm>
            <a:off x="8720008" y="6858000"/>
            <a:ext cx="7800758" cy="50101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indent="0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Hardware</a:t>
            </a:r>
          </a:p>
          <a:p>
            <a:pPr lvl="1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ALEN Space S-band 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(3m) </a:t>
            </a: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and UHF/VHF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Yagi</a:t>
            </a: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 antenna </a:t>
            </a:r>
          </a:p>
          <a:p>
            <a:pPr lvl="1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ALEN Space SDR-Rack: Ground Segment Communications </a:t>
            </a:r>
          </a:p>
          <a:p>
            <a:pPr lvl="1">
              <a:buClr>
                <a:schemeClr val="bg1"/>
              </a:buClr>
            </a:pP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SKYLABS  </a:t>
            </a:r>
            <a:r>
              <a:rPr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skyEGSE</a:t>
            </a:r>
            <a:r>
              <a:rPr sz="2400" dirty="0">
                <a:solidFill>
                  <a:schemeClr val="bg1"/>
                </a:solidFill>
                <a:latin typeface="Montserrat" panose="00000500000000000000" pitchFamily="2" charset="0"/>
              </a:rPr>
              <a:t>-comm (S-band and VHF/UHF SDR support)</a:t>
            </a:r>
          </a:p>
        </p:txBody>
      </p:sp>
      <p:sp>
        <p:nvSpPr>
          <p:cNvPr id="6" name="Download data from 7 satellites, 6 on nearly equatorial LEOs 1 on SSO using S-band…">
            <a:extLst>
              <a:ext uri="{FF2B5EF4-FFF2-40B4-BE49-F238E27FC236}">
                <a16:creationId xmlns:a16="http://schemas.microsoft.com/office/drawing/2014/main" id="{9A62890C-7881-8604-310F-CD41BB9CAAF0}"/>
              </a:ext>
            </a:extLst>
          </p:cNvPr>
          <p:cNvSpPr txBox="1">
            <a:spLocks/>
          </p:cNvSpPr>
          <p:nvPr/>
        </p:nvSpPr>
        <p:spPr>
          <a:xfrm>
            <a:off x="598785" y="6823094"/>
            <a:ext cx="7264451" cy="52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609600" indent="-609600">
              <a:defRPr sz="5400"/>
            </a:pPr>
            <a:r>
              <a:rPr lang="en-IE" sz="2400" dirty="0">
                <a:solidFill>
                  <a:schemeClr val="bg1"/>
                </a:solidFill>
                <a:latin typeface="Montserrat" panose="00000500000000000000" pitchFamily="2" charset="0"/>
              </a:rPr>
              <a:t>HERMES Pathfinder + </a:t>
            </a:r>
            <a:r>
              <a:rPr lang="en-IE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SpIRIT</a:t>
            </a:r>
            <a:r>
              <a:rPr lang="en-IE" sz="2400" dirty="0">
                <a:solidFill>
                  <a:schemeClr val="bg1"/>
                </a:solidFill>
                <a:latin typeface="Montserrat" panose="00000500000000000000" pitchFamily="2" charset="0"/>
              </a:rPr>
              <a:t> Requirements</a:t>
            </a:r>
          </a:p>
          <a:p>
            <a:pPr marL="609600" indent="-609600"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Download data from 7 satellites in SSO using S-band</a:t>
            </a:r>
          </a:p>
          <a:p>
            <a:pPr marL="0" indent="0">
              <a:buClr>
                <a:schemeClr val="bg1"/>
              </a:buClr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Upload TLC to 6 satellites in SSO using VHF + S-band</a:t>
            </a: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Data-rates: 0.5-0.7Gbit/sat/day using S-band to download science data and ratemeters. 2-3 passes per satellite per day—&gt; 12-18 passes per day</a:t>
            </a:r>
          </a:p>
          <a:p>
            <a:pPr marL="0" indent="0">
              <a:buClr>
                <a:schemeClr val="bg1"/>
              </a:buClr>
              <a:defRPr sz="5400"/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609600" indent="-609600">
              <a:buClr>
                <a:schemeClr val="bg1"/>
              </a:buClr>
              <a:buFont typeface="Arial" panose="020B0604020202020204" pitchFamily="34" charset="0"/>
              <a:buChar char="•"/>
              <a:defRPr sz="5400"/>
            </a:pP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Mission Analysis: 2 sites at Spina </a:t>
            </a:r>
            <a:r>
              <a:rPr lang="en-IE" sz="2400" b="0" dirty="0" err="1">
                <a:solidFill>
                  <a:schemeClr val="bg1"/>
                </a:solidFill>
                <a:latin typeface="Montserrat" panose="00000500000000000000" pitchFamily="2" charset="0"/>
              </a:rPr>
              <a:t>D’Adda</a:t>
            </a:r>
            <a:r>
              <a:rPr lang="en-IE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 + Katherine can meet the requirements</a:t>
            </a:r>
          </a:p>
        </p:txBody>
      </p:sp>
      <p:sp>
        <p:nvSpPr>
          <p:cNvPr id="8" name="Hardware…">
            <a:extLst>
              <a:ext uri="{FF2B5EF4-FFF2-40B4-BE49-F238E27FC236}">
                <a16:creationId xmlns:a16="http://schemas.microsoft.com/office/drawing/2014/main" id="{061EAD81-B16B-0590-13A6-2EDCF4B21F37}"/>
              </a:ext>
            </a:extLst>
          </p:cNvPr>
          <p:cNvSpPr txBox="1">
            <a:spLocks/>
          </p:cNvSpPr>
          <p:nvPr/>
        </p:nvSpPr>
        <p:spPr>
          <a:xfrm>
            <a:off x="17030700" y="6938058"/>
            <a:ext cx="6961154" cy="501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sz="36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228600" indent="0">
              <a:buClr>
                <a:schemeClr val="bg1"/>
              </a:buClr>
            </a:pPr>
            <a:r>
              <a:rPr lang="en-IE" sz="2400" dirty="0">
                <a:solidFill>
                  <a:schemeClr val="bg1"/>
                </a:solidFill>
                <a:latin typeface="Montserrat" panose="00000500000000000000" pitchFamily="2" charset="0"/>
              </a:rPr>
              <a:t>Collaboration</a:t>
            </a:r>
          </a:p>
          <a:p>
            <a:pPr marL="228600" indent="0">
              <a:buClr>
                <a:schemeClr val="bg1"/>
              </a:buClr>
            </a:pPr>
            <a:endParaRPr lang="en-IE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Supports both commercial and amateur frequencies</a:t>
            </a:r>
          </a:p>
          <a:p>
            <a:pPr marL="228600" indent="0">
              <a:buClr>
                <a:schemeClr val="bg1"/>
              </a:buClr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Consortium open to discuss collaborations with other entities, in addition to HERMES PF and </a:t>
            </a:r>
            <a:r>
              <a:rPr lang="en-US" sz="2400" b="0" dirty="0" err="1">
                <a:solidFill>
                  <a:schemeClr val="bg1"/>
                </a:solidFill>
                <a:latin typeface="Montserrat" panose="00000500000000000000" pitchFamily="2" charset="0"/>
              </a:rPr>
              <a:t>SpIRIT</a:t>
            </a: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Contact </a:t>
            </a:r>
            <a:r>
              <a:rPr lang="en-US" sz="2400" b="0" u="sng" dirty="0">
                <a:solidFill>
                  <a:schemeClr val="bg1"/>
                </a:solidFill>
                <a:latin typeface="Montserrat" panose="000005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fabrizio.fiore@inaf.it</a:t>
            </a:r>
            <a:r>
              <a:rPr lang="en-US" sz="2400" b="0" dirty="0">
                <a:solidFill>
                  <a:schemeClr val="bg1"/>
                </a:solidFill>
                <a:latin typeface="Montserrat" panose="00000500000000000000" pitchFamily="2" charset="0"/>
              </a:rPr>
              <a:t> for further information</a:t>
            </a: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marL="5715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400" b="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9" name="image1.png" descr="image1.png">
            <a:extLst>
              <a:ext uri="{FF2B5EF4-FFF2-40B4-BE49-F238E27FC236}">
                <a16:creationId xmlns:a16="http://schemas.microsoft.com/office/drawing/2014/main" id="{828A3EF8-C15D-F837-B6BB-3465FBFC9D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4035" y="12177156"/>
            <a:ext cx="1059023" cy="10637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UTAS.jpg" descr="UTAS.jpg">
            <a:extLst>
              <a:ext uri="{FF2B5EF4-FFF2-40B4-BE49-F238E27FC236}">
                <a16:creationId xmlns:a16="http://schemas.microsoft.com/office/drawing/2014/main" id="{EB094767-C6C6-B475-23A0-652BD184AD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0308" y="12158376"/>
            <a:ext cx="1223709" cy="11016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UOM.jpg" descr="UOM.jpg">
            <a:extLst>
              <a:ext uri="{FF2B5EF4-FFF2-40B4-BE49-F238E27FC236}">
                <a16:creationId xmlns:a16="http://schemas.microsoft.com/office/drawing/2014/main" id="{DCCD99A3-0B27-BEFA-3641-E1BE53707F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73774" y="12142961"/>
            <a:ext cx="1056663" cy="113213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MUNI.jpg" descr="MUNI.jpg">
            <a:extLst>
              <a:ext uri="{FF2B5EF4-FFF2-40B4-BE49-F238E27FC236}">
                <a16:creationId xmlns:a16="http://schemas.microsoft.com/office/drawing/2014/main" id="{B6644CD2-CE17-1D76-7778-4D42B0687D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82646" y="12347260"/>
            <a:ext cx="2259407" cy="893647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Google Shape;84;p2">
            <a:extLst>
              <a:ext uri="{FF2B5EF4-FFF2-40B4-BE49-F238E27FC236}">
                <a16:creationId xmlns:a16="http://schemas.microsoft.com/office/drawing/2014/main" id="{6D37E665-7B77-5FDF-ACAA-17BC7832E208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" name="Picture 13" descr="Silhouette of a satellite dish&#10;&#10;Description automatically generated">
            <a:extLst>
              <a:ext uri="{FF2B5EF4-FFF2-40B4-BE49-F238E27FC236}">
                <a16:creationId xmlns:a16="http://schemas.microsoft.com/office/drawing/2014/main" id="{D59E756B-D9F6-96FE-4D1A-C3A1529E547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2731" y="2840545"/>
            <a:ext cx="8287277" cy="4065945"/>
          </a:xfrm>
          <a:prstGeom prst="rect">
            <a:avLst/>
          </a:prstGeom>
        </p:spPr>
      </p:pic>
      <p:pic>
        <p:nvPicPr>
          <p:cNvPr id="16" name="Picture 15" descr="A screenshot of a graph&#10;&#10;Description automatically generated">
            <a:extLst>
              <a:ext uri="{FF2B5EF4-FFF2-40B4-BE49-F238E27FC236}">
                <a16:creationId xmlns:a16="http://schemas.microsoft.com/office/drawing/2014/main" id="{FA092DC3-B1B0-A639-80AF-D4D566158A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664157" y="2850311"/>
            <a:ext cx="5263688" cy="3947766"/>
          </a:xfrm>
          <a:prstGeom prst="rect">
            <a:avLst/>
          </a:prstGeom>
        </p:spPr>
      </p:pic>
      <p:pic>
        <p:nvPicPr>
          <p:cNvPr id="18" name="Picture 17" descr="A antenna on a roof&#10;&#10;Description automatically generated">
            <a:extLst>
              <a:ext uri="{FF2B5EF4-FFF2-40B4-BE49-F238E27FC236}">
                <a16:creationId xmlns:a16="http://schemas.microsoft.com/office/drawing/2014/main" id="{C889B6FA-D425-62F0-01E3-64D0A640C3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22791" y="2814783"/>
            <a:ext cx="4979118" cy="398329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338D088-CA1B-5419-9C25-209FEA065746}"/>
              </a:ext>
            </a:extLst>
          </p:cNvPr>
          <p:cNvSpPr txBox="1"/>
          <p:nvPr/>
        </p:nvSpPr>
        <p:spPr>
          <a:xfrm>
            <a:off x="14781869" y="12231976"/>
            <a:ext cx="8945588" cy="954107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 Medium" panose="020F0502020204030204" pitchFamily="2" charset="0"/>
              </a:rPr>
              <a:t>HERMES-PF scheduled for launch in March 2025 </a:t>
            </a:r>
          </a:p>
          <a:p>
            <a:r>
              <a:rPr lang="en-US" sz="2800" dirty="0">
                <a:solidFill>
                  <a:schemeClr val="bg1"/>
                </a:solidFill>
                <a:latin typeface="Montserrat Medium" panose="020F0502020204030204" pitchFamily="2" charset="0"/>
              </a:rPr>
              <a:t>on Space-X Transporter-9</a:t>
            </a:r>
            <a:endParaRPr lang="en-IE" sz="2800" dirty="0">
              <a:solidFill>
                <a:schemeClr val="bg1"/>
              </a:solidFill>
              <a:latin typeface="Montserrat Medium" panose="020F050202020403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08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4978281" y="598770"/>
            <a:ext cx="14427438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Future Missions Beyond the Baseline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34">
            <a:extLst>
              <a:ext uri="{FF2B5EF4-FFF2-40B4-BE49-F238E27FC236}">
                <a16:creationId xmlns:a16="http://schemas.microsoft.com/office/drawing/2014/main" id="{42C2CD76-9B89-170C-1F45-F3B0538E45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6421" b="11304"/>
          <a:stretch/>
        </p:blipFill>
        <p:spPr>
          <a:xfrm>
            <a:off x="1111148" y="3746037"/>
            <a:ext cx="2296949" cy="3778003"/>
          </a:xfrm>
          <a:prstGeom prst="rect">
            <a:avLst/>
          </a:prstGeom>
        </p:spPr>
      </p:pic>
      <p:pic>
        <p:nvPicPr>
          <p:cNvPr id="3" name="Picture 2" descr="THESEUS">
            <a:extLst>
              <a:ext uri="{FF2B5EF4-FFF2-40B4-BE49-F238E27FC236}">
                <a16:creationId xmlns:a16="http://schemas.microsoft.com/office/drawing/2014/main" id="{9023F246-315F-A2EE-3EF2-DC9CCFF7E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626185"/>
            <a:ext cx="7239000" cy="87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1FCED9-91A5-0873-A842-A81EA05D4CB5}"/>
              </a:ext>
            </a:extLst>
          </p:cNvPr>
          <p:cNvSpPr txBox="1"/>
          <p:nvPr/>
        </p:nvSpPr>
        <p:spPr>
          <a:xfrm>
            <a:off x="209550" y="7869574"/>
            <a:ext cx="855345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  <a:t>2018-2021: ESA Phase A study (2018-2021) as M5 candidate  </a:t>
            </a:r>
            <a:b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  <a:t>2022: Selected for ESA Phase-0 study in M7 selection process</a:t>
            </a:r>
            <a:b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</a:br>
            <a:r>
              <a:rPr lang="en-US" sz="2400" cap="small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Calibri" panose="020F0502020204030204" pitchFamily="34" charset="0"/>
              </a:rPr>
              <a:t>M7 timeline: Phase-0/A (2023-2026), launch 2037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AHEAD2020 support for radiation tests on XGIS components:  </a:t>
            </a:r>
          </a:p>
          <a:p>
            <a:pPr lvl="2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      - Silicon Drift Detectors</a:t>
            </a:r>
          </a:p>
          <a:p>
            <a:pPr lvl="2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      -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CsI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scintillator bars</a:t>
            </a:r>
          </a:p>
          <a:p>
            <a:pPr lvl="2"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      - Front-end electronics ASICs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Support to space qualification of IRT camera: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0"/>
                <a:ea typeface="Verdana" panose="020B0604030504040204" pitchFamily="34" charset="0"/>
                <a:cs typeface="Verdana" panose="020B0604030504040204" pitchFamily="34" charset="0"/>
              </a:rPr>
              <a:t>specifically proton irradiation campaign(s) of the ALFA European NIR detector</a:t>
            </a:r>
            <a:endParaRPr lang="en-US" sz="2400" dirty="0">
              <a:solidFill>
                <a:schemeClr val="bg1"/>
              </a:solidFill>
              <a:latin typeface="Montserrat" panose="00000500000000000000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>
              <a:buFontTx/>
              <a:buChar char="-"/>
            </a:pPr>
            <a:endParaRPr lang="en-US" sz="2400" dirty="0">
              <a:solidFill>
                <a:schemeClr val="bg1"/>
              </a:solidFill>
              <a:latin typeface="Montserrat" panose="00000500000000000000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242A201-98FF-52F8-45A2-D928DB99A9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02" t="10499" b="6887"/>
          <a:stretch/>
        </p:blipFill>
        <p:spPr bwMode="auto">
          <a:xfrm>
            <a:off x="4001469" y="4196575"/>
            <a:ext cx="3192842" cy="2981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Google Shape;115;p1">
            <a:extLst>
              <a:ext uri="{FF2B5EF4-FFF2-40B4-BE49-F238E27FC236}">
                <a16:creationId xmlns:a16="http://schemas.microsoft.com/office/drawing/2014/main" id="{5A8C8698-E49D-A260-1452-0D37AA35B2B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067906" y="3505509"/>
            <a:ext cx="5023589" cy="332746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770D96-2C0C-5765-406D-3758231E1BD7}"/>
              </a:ext>
            </a:extLst>
          </p:cNvPr>
          <p:cNvSpPr txBox="1"/>
          <p:nvPr/>
        </p:nvSpPr>
        <p:spPr>
          <a:xfrm>
            <a:off x="7731415" y="2192649"/>
            <a:ext cx="93154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19F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</a:rPr>
              <a:t>ASTENA (</a:t>
            </a:r>
            <a:r>
              <a:rPr lang="en-GB" sz="2800" b="1" dirty="0">
                <a:solidFill>
                  <a:srgbClr val="019F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ea typeface="Century Gothic"/>
                <a:cs typeface="Century Gothic"/>
                <a:sym typeface="Century Gothic"/>
              </a:rPr>
              <a:t>Advanced Surveyor of Transient Events </a:t>
            </a:r>
          </a:p>
          <a:p>
            <a:r>
              <a:rPr lang="en-GB" sz="2800" b="1" dirty="0">
                <a:solidFill>
                  <a:srgbClr val="019F9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  <a:ea typeface="Century Gothic"/>
                <a:cs typeface="Century Gothic"/>
                <a:sym typeface="Century Gothic"/>
              </a:rPr>
              <a:t>&amp; Nuclear Astrophysics) mission concept</a:t>
            </a:r>
            <a:endParaRPr lang="en-IE" sz="2800" b="1" dirty="0">
              <a:solidFill>
                <a:srgbClr val="019F9D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6DAF4C-4D65-C899-0C91-E707C025DFF4}"/>
              </a:ext>
            </a:extLst>
          </p:cNvPr>
          <p:cNvSpPr txBox="1"/>
          <p:nvPr/>
        </p:nvSpPr>
        <p:spPr>
          <a:xfrm>
            <a:off x="8229600" y="7203534"/>
            <a:ext cx="8319085" cy="5654881"/>
          </a:xfrm>
          <a:prstGeom prst="rect">
            <a:avLst/>
          </a:prstGeom>
          <a:solidFill>
            <a:srgbClr val="019F9D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</a:rPr>
              <a:t>Modular wide field (2sr) monitor imaging spectrometer (WFM-IS), with a passband from 2 keV to 20 MeV, PSLA of 1’. Synergy with THESEUS XGIS.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</a:rPr>
              <a:t>Narrow field (4 arcmin) telescope (NFT), based on a broad band Laue lens of 20 m focal length, with a 50–600 keV passband and PSLA of &lt;10 arcsec 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</a:rPr>
              <a:t>3D CZT detector R&amp;D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‘BADG3R’ based on a single 3DCZT with 24-channel preamplifier electronics and read by a digital system</a:t>
            </a:r>
          </a:p>
          <a:p>
            <a:pPr marL="228600" lvl="0" indent="-228600">
              <a:lnSpc>
                <a:spcPct val="90000"/>
              </a:lnSpc>
              <a:spcBef>
                <a:spcPts val="1688"/>
              </a:spcBef>
              <a:buClr>
                <a:srgbClr val="000000"/>
              </a:buClr>
              <a:buSzPts val="1476"/>
              <a:buFont typeface="Helvetica Neue"/>
              <a:buChar char="•"/>
            </a:pP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  <a:cs typeface="Times New Roman" panose="02020603050405020304" pitchFamily="18" charset="0"/>
              </a:rPr>
              <a:t>Performance demonstrated on HEMERA/H2020 balloon flight in Sep. 2022</a:t>
            </a:r>
            <a:endParaRPr lang="en-GB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endParaRPr lang="en-IE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0" name="Immagine 12">
            <a:extLst>
              <a:ext uri="{FF2B5EF4-FFF2-40B4-BE49-F238E27FC236}">
                <a16:creationId xmlns:a16="http://schemas.microsoft.com/office/drawing/2014/main" id="{368E1512-1714-D8A0-1953-619C8AE652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7717" y="3505509"/>
            <a:ext cx="2878704" cy="266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606DFB-844B-EDB9-4EEE-68AEBAE72C66}"/>
              </a:ext>
            </a:extLst>
          </p:cNvPr>
          <p:cNvSpPr txBox="1"/>
          <p:nvPr/>
        </p:nvSpPr>
        <p:spPr>
          <a:xfrm>
            <a:off x="9312016" y="13059754"/>
            <a:ext cx="6527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" panose="00000500000000000000" pitchFamily="2" charset="0"/>
              </a:rPr>
              <a:t>See E. Caroli’s talk in parallel session #1 for more details</a:t>
            </a:r>
            <a:endParaRPr lang="en-IE" sz="1800" dirty="0">
              <a:solidFill>
                <a:schemeClr val="accent2">
                  <a:lumMod val="60000"/>
                  <a:lumOff val="4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446E12-319D-6960-BF00-ADB99C0CFB91}"/>
              </a:ext>
            </a:extLst>
          </p:cNvPr>
          <p:cNvSpPr txBox="1"/>
          <p:nvPr/>
        </p:nvSpPr>
        <p:spPr>
          <a:xfrm>
            <a:off x="17176987" y="2851372"/>
            <a:ext cx="66184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Compact, lightweight scintillator detectors for soft gamma-rays</a:t>
            </a:r>
          </a:p>
          <a:p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809EFD-220A-7B75-02FD-6C7617C51153}"/>
              </a:ext>
            </a:extLst>
          </p:cNvPr>
          <p:cNvSpPr txBox="1"/>
          <p:nvPr/>
        </p:nvSpPr>
        <p:spPr>
          <a:xfrm>
            <a:off x="17666873" y="6832974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E" dirty="0"/>
          </a:p>
        </p:txBody>
      </p:sp>
      <p:sp>
        <p:nvSpPr>
          <p:cNvPr id="14" name="Google Shape;24;p1">
            <a:extLst>
              <a:ext uri="{FF2B5EF4-FFF2-40B4-BE49-F238E27FC236}">
                <a16:creationId xmlns:a16="http://schemas.microsoft.com/office/drawing/2014/main" id="{A773168A-7DF1-376C-163D-F2A0CE3C91CA}"/>
              </a:ext>
            </a:extLst>
          </p:cNvPr>
          <p:cNvSpPr txBox="1"/>
          <p:nvPr/>
        </p:nvSpPr>
        <p:spPr>
          <a:xfrm>
            <a:off x="16687102" y="7207894"/>
            <a:ext cx="7598229" cy="6370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Study of  P</a:t>
            </a:r>
            <a:r>
              <a:rPr lang="en-US" sz="2400" b="0" i="0" u="none" strike="noStrike" cap="none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rototype module for GRB Detectors (spectroscopy and timing, imaging) </a:t>
            </a: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Baseline design: GAGG(Ce) scintillators with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SiPM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 array readout (0.05-10 MeV) </a:t>
            </a: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  <a:sym typeface="Arial"/>
              </a:rPr>
              <a:t>Project c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o-funded by H2020/HEMERA and ASI</a:t>
            </a:r>
          </a:p>
          <a:p>
            <a:pPr lvl="0">
              <a:buClr>
                <a:schemeClr val="dk1"/>
              </a:buClr>
              <a:buSzPts val="1600"/>
            </a:pPr>
            <a:endParaRPr lang="en-US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Main results:</a:t>
            </a:r>
          </a:p>
          <a:p>
            <a:pPr marL="285750" lvl="0" indent="-285750"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Two prototypes built and successfully tested on stratospheric balloon flights: HEMERA campaigns in Kiruna (2021) and Timmins (2022)</a:t>
            </a:r>
          </a:p>
          <a:p>
            <a:pPr marL="285750" indent="-285750"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GRASS (2021), monolithic single crystal mounted on a 8x8 </a:t>
            </a:r>
            <a:r>
              <a:rPr lang="en-US" sz="2400" dirty="0" err="1">
                <a:solidFill>
                  <a:schemeClr val="bg1"/>
                </a:solidFill>
                <a:latin typeface="Montserrat" panose="00000500000000000000" pitchFamily="2" charset="0"/>
              </a:rPr>
              <a:t>SiPM</a:t>
            </a: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array (</a:t>
            </a:r>
            <a:r>
              <a:rPr lang="en-US" sz="2400" i="1" dirty="0" err="1">
                <a:solidFill>
                  <a:schemeClr val="bg1"/>
                </a:solidFill>
                <a:latin typeface="Montserrat" panose="00000500000000000000" pitchFamily="2" charset="0"/>
              </a:rPr>
              <a:t>OnSEMI</a:t>
            </a:r>
            <a:r>
              <a:rPr lang="en-US" sz="2400" i="1" dirty="0">
                <a:solidFill>
                  <a:schemeClr val="bg1"/>
                </a:solidFill>
                <a:latin typeface="Montserrat" panose="00000500000000000000" pitchFamily="2" charset="0"/>
              </a:rPr>
              <a:t> ARRAYJ-60035-64P-PCB) </a:t>
            </a:r>
          </a:p>
          <a:p>
            <a:pPr marL="285750" lvl="0" indent="-285750"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GRASS-II (2022) GAGG scintillator array</a:t>
            </a:r>
          </a:p>
          <a:p>
            <a:pPr lvl="0">
              <a:buClr>
                <a:schemeClr val="dk1"/>
              </a:buClr>
              <a:buSzPts val="1600"/>
            </a:pPr>
            <a:r>
              <a:rPr lang="en-US" sz="2400" dirty="0">
                <a:solidFill>
                  <a:schemeClr val="bg1"/>
                </a:solidFill>
                <a:latin typeface="Montserrat" panose="00000500000000000000" pitchFamily="2" charset="0"/>
              </a:rPr>
              <a:t>       8x8 matrix with 6mm pixels </a:t>
            </a:r>
          </a:p>
          <a:p>
            <a:pPr lvl="0">
              <a:buClr>
                <a:schemeClr val="dk1"/>
              </a:buClr>
              <a:buSzPts val="1600"/>
            </a:pPr>
            <a:endParaRPr lang="en-US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15" name="Immagine 1">
            <a:extLst>
              <a:ext uri="{FF2B5EF4-FFF2-40B4-BE49-F238E27FC236}">
                <a16:creationId xmlns:a16="http://schemas.microsoft.com/office/drawing/2014/main" id="{6C22D1E9-535C-FEFD-6268-C48DE6C2C9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473974" y="3821986"/>
            <a:ext cx="4024483" cy="3036014"/>
          </a:xfrm>
          <a:prstGeom prst="rect">
            <a:avLst/>
          </a:prstGeom>
        </p:spPr>
      </p:pic>
      <p:sp>
        <p:nvSpPr>
          <p:cNvPr id="4" name="Google Shape;84;p2">
            <a:extLst>
              <a:ext uri="{FF2B5EF4-FFF2-40B4-BE49-F238E27FC236}">
                <a16:creationId xmlns:a16="http://schemas.microsoft.com/office/drawing/2014/main" id="{C0D8E68D-9C25-1982-A5E2-BA3C44CF60B3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836083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5629423" y="579676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Compton CubeSat Polarimetry (COMCUBE)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 descr="COMCUBE-S_6U.png">
            <a:extLst>
              <a:ext uri="{FF2B5EF4-FFF2-40B4-BE49-F238E27FC236}">
                <a16:creationId xmlns:a16="http://schemas.microsoft.com/office/drawing/2014/main" id="{F114BAAA-8909-03DA-5D68-6B6F3CF721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03" y="5834196"/>
            <a:ext cx="5446971" cy="3617988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7AD2E5E-C893-2276-20B2-8FB2B9DD664E}"/>
              </a:ext>
            </a:extLst>
          </p:cNvPr>
          <p:cNvSpPr txBox="1">
            <a:spLocks/>
          </p:cNvSpPr>
          <p:nvPr/>
        </p:nvSpPr>
        <p:spPr bwMode="auto">
          <a:xfrm>
            <a:off x="0" y="9542263"/>
            <a:ext cx="8273632" cy="2909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AHEAD2020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is enabling the development of a ground-breaking CubeSat </a:t>
            </a:r>
            <a:r>
              <a:rPr lang="en-GB" sz="240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concept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for </a:t>
            </a:r>
          </a:p>
          <a:p>
            <a:pPr marL="727075"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Gamma-ray burst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polarimetry [physics of relativistic jets]</a:t>
            </a:r>
          </a:p>
          <a:p>
            <a:pPr marL="727075"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Multi-messenger astronomy</a:t>
            </a:r>
          </a:p>
          <a:p>
            <a:pPr marL="727075" defTabSz="914400"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Space qualification of key technologies for the next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large gamma-ray space observatory</a:t>
            </a:r>
          </a:p>
          <a:p>
            <a:pPr defTabSz="914400"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</p:txBody>
      </p:sp>
      <p:grpSp>
        <p:nvGrpSpPr>
          <p:cNvPr id="7" name="Grouper 5">
            <a:extLst>
              <a:ext uri="{FF2B5EF4-FFF2-40B4-BE49-F238E27FC236}">
                <a16:creationId xmlns:a16="http://schemas.microsoft.com/office/drawing/2014/main" id="{D670244A-E4AD-BB26-F2C8-4CD1DBB7BFBF}"/>
              </a:ext>
            </a:extLst>
          </p:cNvPr>
          <p:cNvGrpSpPr>
            <a:grpSpLocks noChangeAspect="1"/>
          </p:cNvGrpSpPr>
          <p:nvPr/>
        </p:nvGrpSpPr>
        <p:grpSpPr>
          <a:xfrm>
            <a:off x="1257703" y="2354089"/>
            <a:ext cx="5219716" cy="3423730"/>
            <a:chOff x="23557" y="3842227"/>
            <a:chExt cx="4183245" cy="2743891"/>
          </a:xfrm>
        </p:grpSpPr>
        <p:pic>
          <p:nvPicPr>
            <p:cNvPr id="8" name="Image 20" descr="Sans titre.png">
              <a:extLst>
                <a:ext uri="{FF2B5EF4-FFF2-40B4-BE49-F238E27FC236}">
                  <a16:creationId xmlns:a16="http://schemas.microsoft.com/office/drawing/2014/main" id="{B4379908-4814-B7B1-E0F2-C2D15A894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802" y="3842227"/>
              <a:ext cx="3810000" cy="2218944"/>
            </a:xfrm>
            <a:prstGeom prst="rect">
              <a:avLst/>
            </a:prstGeom>
          </p:spPr>
        </p:pic>
        <p:sp>
          <p:nvSpPr>
            <p:cNvPr id="9" name="ZoneTexte 21">
              <a:extLst>
                <a:ext uri="{FF2B5EF4-FFF2-40B4-BE49-F238E27FC236}">
                  <a16:creationId xmlns:a16="http://schemas.microsoft.com/office/drawing/2014/main" id="{6E8225E3-56FC-8C30-5F5E-D1CA7592E059}"/>
                </a:ext>
              </a:extLst>
            </p:cNvPr>
            <p:cNvSpPr txBox="1"/>
            <p:nvPr/>
          </p:nvSpPr>
          <p:spPr>
            <a:xfrm>
              <a:off x="23557" y="6061171"/>
              <a:ext cx="1383451" cy="464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chemeClr val="bg1"/>
                  </a:solidFill>
                  <a:latin typeface="Times New Roman"/>
                  <a:cs typeface="Times New Roman"/>
                </a:rPr>
                <a:t>Novel</a:t>
              </a:r>
              <a:r>
                <a:rPr lang="en-GB" sz="1600" b="1" kern="1200" dirty="0">
                  <a:solidFill>
                    <a:schemeClr val="bg1"/>
                  </a:solidFill>
                  <a:latin typeface="Times New Roman"/>
                  <a:cs typeface="Times New Roman"/>
                </a:rPr>
                <a:t> scintillators</a:t>
              </a:r>
            </a:p>
          </p:txBody>
        </p:sp>
        <p:cxnSp>
          <p:nvCxnSpPr>
            <p:cNvPr id="10" name="Connecteur droit avec flèche 22">
              <a:extLst>
                <a:ext uri="{FF2B5EF4-FFF2-40B4-BE49-F238E27FC236}">
                  <a16:creationId xmlns:a16="http://schemas.microsoft.com/office/drawing/2014/main" id="{9E311E54-7B45-42FD-48FB-AA1A330F98F3}"/>
                </a:ext>
              </a:extLst>
            </p:cNvPr>
            <p:cNvCxnSpPr>
              <a:stCxn id="9" idx="0"/>
            </p:cNvCxnSpPr>
            <p:nvPr/>
          </p:nvCxnSpPr>
          <p:spPr>
            <a:xfrm flipV="1">
              <a:off x="715283" y="5042950"/>
              <a:ext cx="504958" cy="1018221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avec flèche 32">
              <a:extLst>
                <a:ext uri="{FF2B5EF4-FFF2-40B4-BE49-F238E27FC236}">
                  <a16:creationId xmlns:a16="http://schemas.microsoft.com/office/drawing/2014/main" id="{907000F5-EE25-BF8F-6F65-C8537A2AB489}"/>
                </a:ext>
              </a:extLst>
            </p:cNvPr>
            <p:cNvCxnSpPr>
              <a:stCxn id="9" idx="0"/>
            </p:cNvCxnSpPr>
            <p:nvPr/>
          </p:nvCxnSpPr>
          <p:spPr>
            <a:xfrm flipV="1">
              <a:off x="715283" y="4381027"/>
              <a:ext cx="0" cy="1680143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33">
              <a:extLst>
                <a:ext uri="{FF2B5EF4-FFF2-40B4-BE49-F238E27FC236}">
                  <a16:creationId xmlns:a16="http://schemas.microsoft.com/office/drawing/2014/main" id="{8715E009-EC5F-CF7A-0834-2575644095D9}"/>
                </a:ext>
              </a:extLst>
            </p:cNvPr>
            <p:cNvSpPr txBox="1"/>
            <p:nvPr/>
          </p:nvSpPr>
          <p:spPr>
            <a:xfrm>
              <a:off x="1319852" y="6121570"/>
              <a:ext cx="2004677" cy="464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chemeClr val="bg1"/>
                  </a:solidFill>
                  <a:latin typeface="Times New Roman"/>
                  <a:cs typeface="Times New Roman"/>
                </a:rPr>
                <a:t>Double-sided Si strip detectors</a:t>
              </a:r>
              <a:endParaRPr lang="en-GB" sz="1600" b="1" kern="1200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13" name="Connecteur droit avec flèche 34">
              <a:extLst>
                <a:ext uri="{FF2B5EF4-FFF2-40B4-BE49-F238E27FC236}">
                  <a16:creationId xmlns:a16="http://schemas.microsoft.com/office/drawing/2014/main" id="{E9739AB1-E9EC-418B-DE24-744E8EC5F1C2}"/>
                </a:ext>
              </a:extLst>
            </p:cNvPr>
            <p:cNvCxnSpPr/>
            <p:nvPr/>
          </p:nvCxnSpPr>
          <p:spPr>
            <a:xfrm flipV="1">
              <a:off x="2322190" y="4721105"/>
              <a:ext cx="367313" cy="1344076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37">
              <a:extLst>
                <a:ext uri="{FF2B5EF4-FFF2-40B4-BE49-F238E27FC236}">
                  <a16:creationId xmlns:a16="http://schemas.microsoft.com/office/drawing/2014/main" id="{28EC1F24-23FF-BF88-ABEE-F5226595DE1C}"/>
                </a:ext>
              </a:extLst>
            </p:cNvPr>
            <p:cNvCxnSpPr/>
            <p:nvPr/>
          </p:nvCxnSpPr>
          <p:spPr>
            <a:xfrm flipV="1">
              <a:off x="2322190" y="4516358"/>
              <a:ext cx="230348" cy="1548824"/>
            </a:xfrm>
            <a:prstGeom prst="straightConnector1">
              <a:avLst/>
            </a:prstGeom>
            <a:ln>
              <a:solidFill>
                <a:schemeClr val="accent1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ZoneTexte 38">
              <a:extLst>
                <a:ext uri="{FF2B5EF4-FFF2-40B4-BE49-F238E27FC236}">
                  <a16:creationId xmlns:a16="http://schemas.microsoft.com/office/drawing/2014/main" id="{A44161DE-2329-7498-11F8-21B73C0C9504}"/>
                </a:ext>
              </a:extLst>
            </p:cNvPr>
            <p:cNvSpPr txBox="1"/>
            <p:nvPr/>
          </p:nvSpPr>
          <p:spPr>
            <a:xfrm>
              <a:off x="1021015" y="5343738"/>
              <a:ext cx="1427875" cy="381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imes New Roman"/>
                  <a:cs typeface="Times New Roman"/>
                </a:rPr>
                <a:t>Electronics</a:t>
              </a:r>
              <a:endParaRPr lang="en-GB" sz="1600" b="1" kern="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6" name="ZoneTexte 39">
              <a:extLst>
                <a:ext uri="{FF2B5EF4-FFF2-40B4-BE49-F238E27FC236}">
                  <a16:creationId xmlns:a16="http://schemas.microsoft.com/office/drawing/2014/main" id="{33EFD309-2B32-298E-BE69-16114DD539B4}"/>
                </a:ext>
              </a:extLst>
            </p:cNvPr>
            <p:cNvSpPr txBox="1"/>
            <p:nvPr/>
          </p:nvSpPr>
          <p:spPr>
            <a:xfrm rot="16200000">
              <a:off x="408678" y="4669698"/>
              <a:ext cx="820328" cy="381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0"/>
                </a:lnSpc>
              </a:pPr>
              <a:r>
                <a:rPr lang="en-GB" sz="1600" b="1" dirty="0">
                  <a:solidFill>
                    <a:srgbClr val="376092"/>
                  </a:solidFill>
                  <a:latin typeface="Times New Roman"/>
                  <a:cs typeface="Times New Roman"/>
                </a:rPr>
                <a:t>FEE</a:t>
              </a:r>
              <a:endParaRPr lang="en-GB" sz="1600" b="1" kern="1200" dirty="0">
                <a:solidFill>
                  <a:srgbClr val="376092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C805B43A-F22E-5D52-04CD-FB3259EEC7B4}"/>
              </a:ext>
            </a:extLst>
          </p:cNvPr>
          <p:cNvSpPr txBox="1">
            <a:spLocks/>
          </p:cNvSpPr>
          <p:nvPr/>
        </p:nvSpPr>
        <p:spPr bwMode="auto">
          <a:xfrm>
            <a:off x="8293499" y="7643190"/>
            <a:ext cx="8500847" cy="4800047"/>
          </a:xfrm>
          <a:prstGeom prst="rect">
            <a:avLst/>
          </a:prstGeom>
          <a:solidFill>
            <a:srgbClr val="019F9D">
              <a:alpha val="50000"/>
            </a:srgbClr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Within AHEAD2020, realization of a </a:t>
            </a:r>
            <a:r>
              <a:rPr lang="en-GB" altLang="ja-JP" sz="2400" b="1" dirty="0">
                <a:solidFill>
                  <a:schemeClr val="bg1"/>
                </a:solidFill>
                <a:latin typeface="Montserrat" panose="00000500000000000000" pitchFamily="2" charset="0"/>
              </a:rPr>
              <a:t>reduced payload model </a:t>
            </a: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with the main subsystems</a:t>
            </a:r>
            <a:endParaRPr lang="en-GB" altLang="ja-JP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Times New Roman"/>
            </a:endParaRP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Qualification with a balloon flight from Timmins in August 2023 and a transatlantic flight from Kiruna in June 2024 (collab. with CNES):</a:t>
            </a:r>
          </a:p>
          <a:p>
            <a:pPr marL="0" indent="0">
              <a:lnSpc>
                <a:spcPts val="232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None/>
              <a:defRPr/>
            </a:pPr>
            <a:endParaRPr lang="en-GB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Operational experience &amp; performance assessment of the instrument in near space</a:t>
            </a: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Payload remote control by radio link</a:t>
            </a: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Radiation hardness of detectors/electronics</a:t>
            </a:r>
          </a:p>
          <a:p>
            <a:pPr marL="706438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Gamma-ray imaging and </a:t>
            </a:r>
            <a:r>
              <a:rPr lang="en-GB" sz="2400" kern="0" dirty="0" err="1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polarimetry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of the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Crab nebula</a:t>
            </a:r>
          </a:p>
        </p:txBody>
      </p:sp>
      <p:pic>
        <p:nvPicPr>
          <p:cNvPr id="19" name="Picture 18" descr="A picture containing text, balloon, logo, graphic design&#10;&#10;Description automatically generated">
            <a:extLst>
              <a:ext uri="{FF2B5EF4-FFF2-40B4-BE49-F238E27FC236}">
                <a16:creationId xmlns:a16="http://schemas.microsoft.com/office/drawing/2014/main" id="{71581211-8238-459E-DD2A-3659F10A92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3531" y="2226472"/>
            <a:ext cx="1571488" cy="1869003"/>
          </a:xfrm>
          <a:prstGeom prst="rect">
            <a:avLst/>
          </a:prstGeom>
        </p:spPr>
      </p:pic>
      <p:pic>
        <p:nvPicPr>
          <p:cNvPr id="20" name="Image 8" descr="Sans titre.png">
            <a:extLst>
              <a:ext uri="{FF2B5EF4-FFF2-40B4-BE49-F238E27FC236}">
                <a16:creationId xmlns:a16="http://schemas.microsoft.com/office/drawing/2014/main" id="{B2BCEA2C-83A4-909C-0C17-ED78657753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365" y="1625797"/>
            <a:ext cx="3800237" cy="2160059"/>
          </a:xfrm>
          <a:prstGeom prst="rect">
            <a:avLst/>
          </a:prstGeom>
        </p:spPr>
      </p:pic>
      <p:grpSp>
        <p:nvGrpSpPr>
          <p:cNvPr id="21" name="Grouper 15">
            <a:extLst>
              <a:ext uri="{FF2B5EF4-FFF2-40B4-BE49-F238E27FC236}">
                <a16:creationId xmlns:a16="http://schemas.microsoft.com/office/drawing/2014/main" id="{82BD8C1E-185B-ED09-968F-D333D54A0291}"/>
              </a:ext>
            </a:extLst>
          </p:cNvPr>
          <p:cNvGrpSpPr/>
          <p:nvPr/>
        </p:nvGrpSpPr>
        <p:grpSpPr>
          <a:xfrm>
            <a:off x="18383172" y="4052276"/>
            <a:ext cx="4660424" cy="3913157"/>
            <a:chOff x="0" y="825693"/>
            <a:chExt cx="3540855" cy="2655641"/>
          </a:xfrm>
        </p:grpSpPr>
        <p:pic>
          <p:nvPicPr>
            <p:cNvPr id="22" name="Image 5" descr="GRB_Models_MDP.png">
              <a:extLst>
                <a:ext uri="{FF2B5EF4-FFF2-40B4-BE49-F238E27FC236}">
                  <a16:creationId xmlns:a16="http://schemas.microsoft.com/office/drawing/2014/main" id="{5391E0A0-EFE3-0982-7E1E-DAC4BD659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25693"/>
              <a:ext cx="3540855" cy="2655641"/>
            </a:xfrm>
            <a:prstGeom prst="rect">
              <a:avLst/>
            </a:prstGeom>
          </p:spPr>
        </p:pic>
        <p:cxnSp>
          <p:nvCxnSpPr>
            <p:cNvPr id="23" name="Connecteur droit 10">
              <a:extLst>
                <a:ext uri="{FF2B5EF4-FFF2-40B4-BE49-F238E27FC236}">
                  <a16:creationId xmlns:a16="http://schemas.microsoft.com/office/drawing/2014/main" id="{A251065B-C479-00EF-16BD-BD7D5DA2A5F6}"/>
                </a:ext>
              </a:extLst>
            </p:cNvPr>
            <p:cNvCxnSpPr/>
            <p:nvPr/>
          </p:nvCxnSpPr>
          <p:spPr>
            <a:xfrm flipV="1">
              <a:off x="2663295" y="1003300"/>
              <a:ext cx="0" cy="18669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69B4F35D-64FB-3899-C3A3-7ECE20A4C5A0}"/>
              </a:ext>
            </a:extLst>
          </p:cNvPr>
          <p:cNvSpPr txBox="1">
            <a:spLocks/>
          </p:cNvSpPr>
          <p:nvPr/>
        </p:nvSpPr>
        <p:spPr bwMode="auto">
          <a:xfrm>
            <a:off x="17084338" y="8324953"/>
            <a:ext cx="7299662" cy="11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COMCUBE Swarm Proposed to ESA 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as an </a:t>
            </a:r>
            <a:r>
              <a:rPr lang="en-GB" sz="2400" i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innovative mission concept enabled by a swarm of CubeSats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(</a:t>
            </a:r>
            <a:r>
              <a:rPr lang="en-GB" sz="2400" u="sng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PI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: D. Murphy, UCD) =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&gt; idea selected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in April 2023 (13 selected from 74 proposed) </a:t>
            </a:r>
          </a:p>
          <a:p>
            <a:pPr marL="0" indent="0"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None/>
              <a:defRPr/>
            </a:pPr>
            <a:endParaRPr lang="en-GB" sz="240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6-month study phase + CDF in June 2024</a:t>
            </a: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Constellation of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27 CubeSats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to detect more than </a:t>
            </a: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60 GRBs with MDP &lt; 30% in a 2 year mission</a:t>
            </a: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b="1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GB" sz="2400" b="1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GRB All-sky monitoring all of the time 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with </a:t>
            </a:r>
            <a:r>
              <a:rPr lang="en-GB" sz="2400" i="1" kern="0" dirty="0" err="1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A</a:t>
            </a:r>
            <a:r>
              <a:rPr lang="en-GB" sz="2400" kern="0" baseline="-25000" dirty="0" err="1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eff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&gt; 3000 cm</a:t>
            </a:r>
            <a:r>
              <a:rPr lang="en-GB" sz="2400" kern="0" baseline="3000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2</a:t>
            </a:r>
            <a:r>
              <a:rPr lang="en-GB" sz="2400" kern="0" dirty="0">
                <a:solidFill>
                  <a:schemeClr val="bg1"/>
                </a:solidFill>
                <a:latin typeface="Montserrat" panose="00000500000000000000" pitchFamily="2" charset="0"/>
                <a:ea typeface="ＭＳ Ｐゴシック"/>
                <a:cs typeface="Arial"/>
              </a:rPr>
              <a:t> for multi-messenger astronomy (GW, neutrinos)</a:t>
            </a:r>
          </a:p>
          <a:p>
            <a:pPr defTabSz="914400">
              <a:lnSpc>
                <a:spcPts val="2340"/>
              </a:lnSpc>
              <a:spcBef>
                <a:spcPts val="0"/>
              </a:spcBef>
              <a:spcAft>
                <a:spcPts val="3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sz="2400" kern="0" dirty="0">
              <a:solidFill>
                <a:schemeClr val="bg1"/>
              </a:solidFill>
              <a:latin typeface="Montserrat" panose="00000500000000000000" pitchFamily="2" charset="0"/>
              <a:ea typeface="ＭＳ Ｐゴシック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1FC0427-CC23-2D60-F758-D62442C0ECD0}"/>
              </a:ext>
            </a:extLst>
          </p:cNvPr>
          <p:cNvSpPr txBox="1"/>
          <p:nvPr/>
        </p:nvSpPr>
        <p:spPr>
          <a:xfrm>
            <a:off x="13091892" y="13101880"/>
            <a:ext cx="6555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" panose="00000500000000000000" pitchFamily="2" charset="0"/>
              </a:rPr>
              <a:t>See David Murphy’s talk in parallel session #1 for details</a:t>
            </a:r>
            <a:endParaRPr lang="en-IE" sz="1800" dirty="0">
              <a:solidFill>
                <a:schemeClr val="accent2">
                  <a:lumMod val="60000"/>
                  <a:lumOff val="4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8" name="Google Shape;84;p2">
            <a:extLst>
              <a:ext uri="{FF2B5EF4-FFF2-40B4-BE49-F238E27FC236}">
                <a16:creationId xmlns:a16="http://schemas.microsoft.com/office/drawing/2014/main" id="{D46FE6DB-B824-688C-8DEF-3D9D92544562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" name="Picture 25" descr="A helicopter on the snow&#10;&#10;Description automatically generated">
            <a:extLst>
              <a:ext uri="{FF2B5EF4-FFF2-40B4-BE49-F238E27FC236}">
                <a16:creationId xmlns:a16="http://schemas.microsoft.com/office/drawing/2014/main" id="{32466A17-A895-FD6B-0A16-5CEE13ECB97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16" y="2199519"/>
            <a:ext cx="6855361" cy="514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4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>
          <a:extLst>
            <a:ext uri="{FF2B5EF4-FFF2-40B4-BE49-F238E27FC236}">
              <a16:creationId xmlns:a16="http://schemas.microsoft.com/office/drawing/2014/main" id="{C792DFA5-785B-A205-4343-9912F7456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>
            <a:extLst>
              <a:ext uri="{FF2B5EF4-FFF2-40B4-BE49-F238E27FC236}">
                <a16:creationId xmlns:a16="http://schemas.microsoft.com/office/drawing/2014/main" id="{1CB2D6A4-58C6-A71B-6F99-BE883DE4207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838446" y="232925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>
            <a:extLst>
              <a:ext uri="{FF2B5EF4-FFF2-40B4-BE49-F238E27FC236}">
                <a16:creationId xmlns:a16="http://schemas.microsoft.com/office/drawing/2014/main" id="{A064C10A-C493-1315-5541-E35E2FBE365A}"/>
              </a:ext>
            </a:extLst>
          </p:cNvPr>
          <p:cNvSpPr txBox="1"/>
          <p:nvPr/>
        </p:nvSpPr>
        <p:spPr>
          <a:xfrm>
            <a:off x="21614946" y="1895932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>
            <a:extLst>
              <a:ext uri="{FF2B5EF4-FFF2-40B4-BE49-F238E27FC236}">
                <a16:creationId xmlns:a16="http://schemas.microsoft.com/office/drawing/2014/main" id="{3787BA03-0393-8FCD-05F1-76B9D3C27A26}"/>
              </a:ext>
            </a:extLst>
          </p:cNvPr>
          <p:cNvSpPr txBox="1"/>
          <p:nvPr/>
        </p:nvSpPr>
        <p:spPr>
          <a:xfrm>
            <a:off x="5629423" y="579676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cs typeface="Arial"/>
                <a:sym typeface="Montserrat"/>
              </a:rPr>
              <a:t>WP11 – COMCUBE Nanosatellite Swarm Concept</a:t>
            </a: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5" name="Google Shape;85;p2" descr="4B-col+white.png">
            <a:extLst>
              <a:ext uri="{FF2B5EF4-FFF2-40B4-BE49-F238E27FC236}">
                <a16:creationId xmlns:a16="http://schemas.microsoft.com/office/drawing/2014/main" id="{9FFBFB04-68FE-97B0-41C6-22317C3A37C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8B43AAD-B56B-681C-7347-2F2A6979E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424697"/>
              </p:ext>
            </p:extLst>
          </p:nvPr>
        </p:nvGraphicFramePr>
        <p:xfrm>
          <a:off x="2118353" y="1895932"/>
          <a:ext cx="19568430" cy="10968267"/>
        </p:xfrm>
        <a:graphic>
          <a:graphicData uri="http://schemas.openxmlformats.org/drawingml/2006/table">
            <a:tbl>
              <a:tblPr firstRow="1" bandRow="1"/>
              <a:tblGrid>
                <a:gridCol w="3468029">
                  <a:extLst>
                    <a:ext uri="{9D8B030D-6E8A-4147-A177-3AD203B41FA5}">
                      <a16:colId xmlns:a16="http://schemas.microsoft.com/office/drawing/2014/main" val="4258170642"/>
                    </a:ext>
                  </a:extLst>
                </a:gridCol>
                <a:gridCol w="5142814">
                  <a:extLst>
                    <a:ext uri="{9D8B030D-6E8A-4147-A177-3AD203B41FA5}">
                      <a16:colId xmlns:a16="http://schemas.microsoft.com/office/drawing/2014/main" val="4199358663"/>
                    </a:ext>
                  </a:extLst>
                </a:gridCol>
                <a:gridCol w="4863004">
                  <a:extLst>
                    <a:ext uri="{9D8B030D-6E8A-4147-A177-3AD203B41FA5}">
                      <a16:colId xmlns:a16="http://schemas.microsoft.com/office/drawing/2014/main" val="1044016083"/>
                    </a:ext>
                  </a:extLst>
                </a:gridCol>
                <a:gridCol w="6094583">
                  <a:extLst>
                    <a:ext uri="{9D8B030D-6E8A-4147-A177-3AD203B41FA5}">
                      <a16:colId xmlns:a16="http://schemas.microsoft.com/office/drawing/2014/main" val="1590271460"/>
                    </a:ext>
                  </a:extLst>
                </a:gridCol>
              </a:tblGrid>
              <a:tr h="836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Main Science Goal</a:t>
                      </a:r>
                      <a:endParaRPr lang="en-IE" sz="2400" kern="10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Detailed Science Objectives</a:t>
                      </a:r>
                      <a:endParaRPr lang="en-IE" sz="2400" kern="10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Scientific Measurement Requirements</a:t>
                      </a:r>
                      <a:endParaRPr lang="en-IE" sz="2400" kern="10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Payload and Mission Functional Requirements</a:t>
                      </a:r>
                      <a:endParaRPr lang="en-IE" sz="2400" kern="100" dirty="0">
                        <a:solidFill>
                          <a:schemeClr val="bg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882529"/>
                  </a:ext>
                </a:extLst>
              </a:tr>
              <a:tr h="9841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Improve our understanding of astrophysical jets so that GRBs can be used as standard candles in cosmology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composition (matter of B-field dominated)  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magnetic field structure (turbulent or ordered)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energy dissipation process (internal shocks or reconnection)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prompt emission mechanism(s) (synchrotron, inverse Compton)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Determine the jet physical parameters (bulk Lorentz factor, opening angle, amplified B-field, fraction of accelerated electrons...)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the prompt emission spectrum and light curve of more than 600 GRBs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time-integrated polarisation of more than 60 GRBs with an MDP &lt; 30%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Measure time-resolved polarisation of more than 12 GRBs 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Enable rapid follow-up observations for multi-wavelength and multi-messenger astrophysics</a:t>
                      </a:r>
                      <a:endParaRPr lang="en-IE" sz="2400" kern="10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Field of view: 4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Symbol" panose="05050102010706020507" pitchFamily="18" charset="2"/>
                          <a:ea typeface="Cambria" panose="02040503050406030204" pitchFamily="18" charset="0"/>
                          <a:cs typeface="Symbol" panose="05050102010706020507" pitchFamily="18" charset="2"/>
                        </a:rPr>
                        <a:t>p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Alert latency: 10 - 30 s after trigger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Absolute time accuracy: 10 </a:t>
                      </a:r>
                      <a:r>
                        <a:rPr lang="en-GB" sz="2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Symbol" panose="05050102010706020507" pitchFamily="18" charset="2"/>
                          <a:ea typeface="Cambria" panose="02040503050406030204" pitchFamily="18" charset="0"/>
                          <a:cs typeface="Symbol" panose="05050102010706020507" pitchFamily="18" charset="2"/>
                        </a:rPr>
                        <a:t>m</a:t>
                      </a:r>
                      <a:r>
                        <a:rPr lang="en-GB" sz="2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Energy range: 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60 - 500 keV for polarimetry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30 keV - 10 MeV for spectroscopy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Localisation accuracy: 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&lt; 5° for GRB polarimetry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&lt; 2° for 120 GRBs per year for rapid follow-up observations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Polarisation sensitivity:             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          MDP &lt; 30% for long GRBs with </a:t>
                      </a:r>
                      <a:r>
                        <a:rPr lang="en-GB" sz="2400" i="1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&gt; 10</a:t>
                      </a:r>
                      <a:r>
                        <a:rPr lang="en-GB" sz="2400" kern="1200" baseline="300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-5</a:t>
                      </a: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 erg cm</a:t>
                      </a:r>
                      <a:r>
                        <a:rPr lang="en-GB" sz="2400" kern="1200" baseline="300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-2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24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CCCCCC"/>
                          </a:highlight>
                          <a:latin typeface="Calibri" panose="020F050202020403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Mission duration: 2 years of the full constellation after commissioning</a:t>
                      </a:r>
                      <a:endParaRPr lang="en-IE" sz="2400" kern="100" dirty="0">
                        <a:solidFill>
                          <a:srgbClr val="000000"/>
                        </a:solidFill>
                        <a:effectLst/>
                        <a:highlight>
                          <a:srgbClr val="CCCCCC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503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492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>
          <a:extLst>
            <a:ext uri="{FF2B5EF4-FFF2-40B4-BE49-F238E27FC236}">
              <a16:creationId xmlns:a16="http://schemas.microsoft.com/office/drawing/2014/main" id="{D1A0B97E-AE3F-5FEF-536F-E23B1078B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>
            <a:extLst>
              <a:ext uri="{FF2B5EF4-FFF2-40B4-BE49-F238E27FC236}">
                <a16:creationId xmlns:a16="http://schemas.microsoft.com/office/drawing/2014/main" id="{BFA3C547-CEA1-DFBE-53A3-E6B90B948B2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838446" y="232925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>
            <a:extLst>
              <a:ext uri="{FF2B5EF4-FFF2-40B4-BE49-F238E27FC236}">
                <a16:creationId xmlns:a16="http://schemas.microsoft.com/office/drawing/2014/main" id="{0E342BE9-4AEE-1A01-63CE-DA6D041697D2}"/>
              </a:ext>
            </a:extLst>
          </p:cNvPr>
          <p:cNvSpPr txBox="1"/>
          <p:nvPr/>
        </p:nvSpPr>
        <p:spPr>
          <a:xfrm>
            <a:off x="21614946" y="1895932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2">
            <a:extLst>
              <a:ext uri="{FF2B5EF4-FFF2-40B4-BE49-F238E27FC236}">
                <a16:creationId xmlns:a16="http://schemas.microsoft.com/office/drawing/2014/main" id="{3728AF30-6367-2D23-AB38-AA93268592EE}"/>
              </a:ext>
            </a:extLst>
          </p:cNvPr>
          <p:cNvSpPr txBox="1"/>
          <p:nvPr/>
        </p:nvSpPr>
        <p:spPr>
          <a:xfrm>
            <a:off x="5629423" y="579676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cs typeface="Arial"/>
                <a:sym typeface="Montserrat"/>
              </a:rPr>
              <a:t>WP11 – COMCUBE Nanosatellite Swarm Concept</a:t>
            </a: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85" name="Google Shape;85;p2" descr="4B-col+white.png">
            <a:extLst>
              <a:ext uri="{FF2B5EF4-FFF2-40B4-BE49-F238E27FC236}">
                <a16:creationId xmlns:a16="http://schemas.microsoft.com/office/drawing/2014/main" id="{32507E63-3C63-5B18-903E-D1BA18ABAA3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33">
            <a:extLst>
              <a:ext uri="{FF2B5EF4-FFF2-40B4-BE49-F238E27FC236}">
                <a16:creationId xmlns:a16="http://schemas.microsoft.com/office/drawing/2014/main" id="{A9C14D4F-A79C-D49B-EDA4-344915CEDAEF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20063" y="2491660"/>
            <a:ext cx="5882572" cy="3484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group of men standing in front of a large screen&#10;&#10;Description automatically generated">
            <a:extLst>
              <a:ext uri="{FF2B5EF4-FFF2-40B4-BE49-F238E27FC236}">
                <a16:creationId xmlns:a16="http://schemas.microsoft.com/office/drawing/2014/main" id="{10E37AA8-8FCE-D7C3-25A3-7B5FD7ECCC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218" y="2854976"/>
            <a:ext cx="6193829" cy="34840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44BF0A6-9926-5C5D-A561-0B008861384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8976"/>
          <a:stretch/>
        </p:blipFill>
        <p:spPr>
          <a:xfrm>
            <a:off x="9357985" y="1476141"/>
            <a:ext cx="6020882" cy="4942294"/>
          </a:xfrm>
          <a:prstGeom prst="rect">
            <a:avLst/>
          </a:prstGeom>
          <a:ln w="50800">
            <a:noFill/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E0891BC-B4CD-FE32-46E8-4E09D6995DB1}"/>
              </a:ext>
            </a:extLst>
          </p:cNvPr>
          <p:cNvGrpSpPr/>
          <p:nvPr/>
        </p:nvGrpSpPr>
        <p:grpSpPr>
          <a:xfrm>
            <a:off x="1425649" y="11790828"/>
            <a:ext cx="7207989" cy="1706308"/>
            <a:chOff x="0" y="0"/>
            <a:chExt cx="5740400" cy="1408430"/>
          </a:xfrm>
        </p:grpSpPr>
        <p:pic>
          <p:nvPicPr>
            <p:cNvPr id="7" name="image3.png" descr="No photo description available.">
              <a:extLst>
                <a:ext uri="{FF2B5EF4-FFF2-40B4-BE49-F238E27FC236}">
                  <a16:creationId xmlns:a16="http://schemas.microsoft.com/office/drawing/2014/main" id="{01857D2B-1E47-1207-1250-5CBCEFA0ABF8}"/>
                </a:ext>
              </a:extLst>
            </p:cNvPr>
            <p:cNvPicPr/>
            <p:nvPr/>
          </p:nvPicPr>
          <p:blipFill rotWithShape="1">
            <a:blip r:embed="rId9"/>
            <a:srcRect t="16496" b="15244"/>
            <a:stretch/>
          </p:blipFill>
          <p:spPr bwMode="auto">
            <a:xfrm>
              <a:off x="1993900" y="203200"/>
              <a:ext cx="1404550" cy="95885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arto="http://schemas.microsoft.com/office/word/2006/arto" xmlns:ma14="http://schemas.microsoft.com/office/mac/drawingml/2011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6sdtdh="http://schemas.microsoft.com/office/word/2020/wordml/sdtdatahash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oel="http://schemas.microsoft.com/office/2019/extlst" xmlns:am3d="http://schemas.microsoft.com/office/drawing/2017/model3d" xmlns:aink="http://schemas.microsoft.com/office/drawing/2016/ink" xmlns:mc="http://schemas.openxmlformats.org/markup-compatibility/2006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:wpc="http://schemas.microsoft.com/office/word/2010/wordprocessingCanvas"/>
              </a:ext>
            </a:extLst>
          </p:spPr>
        </p:pic>
        <p:pic>
          <p:nvPicPr>
            <p:cNvPr id="8" name="image1.png" descr="A picture containing text, font, graphics, circle&#10;&#10;Description automatically generated">
              <a:extLst>
                <a:ext uri="{FF2B5EF4-FFF2-40B4-BE49-F238E27FC236}">
                  <a16:creationId xmlns:a16="http://schemas.microsoft.com/office/drawing/2014/main" id="{44387BE0-D883-8C12-A68D-24F0EAFC9276}"/>
                </a:ext>
              </a:extLst>
            </p:cNvPr>
            <p:cNvPicPr/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0" y="0"/>
              <a:ext cx="1409700" cy="1408430"/>
            </a:xfrm>
            <a:prstGeom prst="rect">
              <a:avLst/>
            </a:prstGeom>
            <a:ln/>
          </p:spPr>
        </p:pic>
        <p:pic>
          <p:nvPicPr>
            <p:cNvPr id="9" name="image4.jpg" descr="AAC Clyde Space @ Nanosats Database">
              <a:extLst>
                <a:ext uri="{FF2B5EF4-FFF2-40B4-BE49-F238E27FC236}">
                  <a16:creationId xmlns:a16="http://schemas.microsoft.com/office/drawing/2014/main" id="{A779288B-BD9B-6DF5-3791-A9157E3F0F67}"/>
                </a:ext>
              </a:extLst>
            </p:cNvPr>
            <p:cNvPicPr/>
            <p:nvPr/>
          </p:nvPicPr>
          <p:blipFill>
            <a:blip r:embed="rId11"/>
            <a:srcRect/>
            <a:stretch>
              <a:fillRect/>
            </a:stretch>
          </p:blipFill>
          <p:spPr>
            <a:xfrm>
              <a:off x="3911600" y="203200"/>
              <a:ext cx="1828800" cy="990600"/>
            </a:xfrm>
            <a:prstGeom prst="rect">
              <a:avLst/>
            </a:prstGeom>
            <a:ln/>
          </p:spPr>
        </p:pic>
      </p:grpSp>
      <p:sp>
        <p:nvSpPr>
          <p:cNvPr id="305" name="Google Shape;305;p33">
            <a:extLst>
              <a:ext uri="{FF2B5EF4-FFF2-40B4-BE49-F238E27FC236}">
                <a16:creationId xmlns:a16="http://schemas.microsoft.com/office/drawing/2014/main" id="{B38D2422-14E6-1307-3BEE-EF43D0142AB2}"/>
              </a:ext>
            </a:extLst>
          </p:cNvPr>
          <p:cNvSpPr txBox="1">
            <a:spLocks/>
          </p:cNvSpPr>
          <p:nvPr/>
        </p:nvSpPr>
        <p:spPr>
          <a:xfrm>
            <a:off x="1620063" y="6535199"/>
            <a:ext cx="21807984" cy="4942294"/>
          </a:xfrm>
          <a:prstGeom prst="rect">
            <a:avLst/>
          </a:prstGeom>
          <a:solidFill>
            <a:srgbClr val="E2C8B5"/>
          </a:solidFill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03504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03503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Compton Telescope CubeSat Swarm Concept ‘COMCUBE-S’ for GRB polarimetry,  localisation and alerts [PI David Murphy, UCD]</a:t>
            </a: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Joint winner of the ESA ‘</a:t>
            </a:r>
            <a:r>
              <a:rPr kumimoji="0" lang="en-GB" sz="2800" b="0" i="0" u="none" strike="noStrike" kern="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Sysnova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’ challenge</a:t>
            </a: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ESA-funded </a:t>
            </a:r>
            <a:r>
              <a:rPr lang="en-GB" sz="2800" dirty="0">
                <a:solidFill>
                  <a:srgbClr val="222222"/>
                </a:solidFill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Phase 0</a:t>
            </a: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 study completed 04/24 </a:t>
            </a:r>
            <a:endParaRPr lang="en-GB" sz="2800" dirty="0">
              <a:solidFill>
                <a:srgbClr val="222222"/>
              </a:solidFill>
              <a:latin typeface="Montserrat Medium" panose="00000600000000000000" pitchFamily="2" charset="0"/>
              <a:ea typeface="Avenir"/>
              <a:cs typeface="Avenir"/>
              <a:sym typeface="Avenir"/>
            </a:endParaRP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CDF at ESTEC 07/24</a:t>
            </a:r>
          </a:p>
          <a:p>
            <a:pPr marL="406390" marR="0" lvl="0" indent="0" algn="l" defTabSz="914400" rtl="0" eaLnBrk="1" fontAlgn="auto" latinLnBrk="0" hangingPunct="1">
              <a:lnSpc>
                <a:spcPct val="90000"/>
              </a:lnSpc>
              <a:spcBef>
                <a:spcPts val="2666"/>
              </a:spcBef>
              <a:spcAft>
                <a:spcPts val="0"/>
              </a:spcAft>
              <a:buClr>
                <a:srgbClr val="222222"/>
              </a:buClr>
              <a:buSzPts val="1200"/>
              <a:buFont typeface="Helvetica Neue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Montserrat Medium" panose="00000600000000000000" pitchFamily="2" charset="0"/>
                <a:ea typeface="Avenir"/>
                <a:cs typeface="Avenir"/>
                <a:sym typeface="Avenir"/>
              </a:rPr>
              <a:t>9 month Phase A to begin end 2024/early 2025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6A03A0D-14E0-071D-52B8-E980966B94C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36264" y="11521739"/>
            <a:ext cx="2296351" cy="1947877"/>
          </a:xfrm>
          <a:prstGeom prst="rect">
            <a:avLst/>
          </a:prstGeom>
        </p:spPr>
      </p:pic>
      <p:pic>
        <p:nvPicPr>
          <p:cNvPr id="4" name="Picture 3" descr="A red and white logo&#10;&#10;Description automatically generated">
            <a:extLst>
              <a:ext uri="{FF2B5EF4-FFF2-40B4-BE49-F238E27FC236}">
                <a16:creationId xmlns:a16="http://schemas.microsoft.com/office/drawing/2014/main" id="{7DCF59D0-A5AC-4945-D227-275301D2363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935241" y="11790828"/>
            <a:ext cx="1924050" cy="1409700"/>
          </a:xfrm>
          <a:prstGeom prst="rect">
            <a:avLst/>
          </a:prstGeom>
        </p:spPr>
      </p:pic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5157B058-F117-5BE1-2998-FD113D2B356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449752" y="11768787"/>
            <a:ext cx="1419225" cy="1409700"/>
          </a:xfrm>
          <a:prstGeom prst="rect">
            <a:avLst/>
          </a:prstGeom>
        </p:spPr>
      </p:pic>
      <p:pic>
        <p:nvPicPr>
          <p:cNvPr id="12" name="Picture 1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DDFC5879-3433-4064-2A22-9498AD8A964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873035" y="11681841"/>
            <a:ext cx="2722366" cy="170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854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>
          <a:extLst>
            <a:ext uri="{FF2B5EF4-FFF2-40B4-BE49-F238E27FC236}">
              <a16:creationId xmlns:a16="http://schemas.microsoft.com/office/drawing/2014/main" id="{D3F67957-F2C7-CFEA-45CB-E465FEECC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>
            <a:extLst>
              <a:ext uri="{FF2B5EF4-FFF2-40B4-BE49-F238E27FC236}">
                <a16:creationId xmlns:a16="http://schemas.microsoft.com/office/drawing/2014/main" id="{FE728B93-92CC-4FC7-FDA5-4776CC7593D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>
            <a:extLst>
              <a:ext uri="{FF2B5EF4-FFF2-40B4-BE49-F238E27FC236}">
                <a16:creationId xmlns:a16="http://schemas.microsoft.com/office/drawing/2014/main" id="{C04CF55A-F095-5890-CBD3-B1E95A220F99}"/>
              </a:ext>
            </a:extLst>
          </p:cNvPr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>
            <a:extLst>
              <a:ext uri="{FF2B5EF4-FFF2-40B4-BE49-F238E27FC236}">
                <a16:creationId xmlns:a16="http://schemas.microsoft.com/office/drawing/2014/main" id="{1B9F2EDA-4B19-7E4F-0DE9-D00C04E924EC}"/>
              </a:ext>
            </a:extLst>
          </p:cNvPr>
          <p:cNvSpPr txBox="1"/>
          <p:nvPr/>
        </p:nvSpPr>
        <p:spPr>
          <a:xfrm>
            <a:off x="5297368" y="536177"/>
            <a:ext cx="13789264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EIRSAT-1 Update</a:t>
            </a:r>
            <a:endParaRPr sz="4400" dirty="0"/>
          </a:p>
        </p:txBody>
      </p:sp>
      <p:pic>
        <p:nvPicPr>
          <p:cNvPr id="85" name="Google Shape;85;p2" descr="4B-col+white.png">
            <a:extLst>
              <a:ext uri="{FF2B5EF4-FFF2-40B4-BE49-F238E27FC236}">
                <a16:creationId xmlns:a16="http://schemas.microsoft.com/office/drawing/2014/main" id="{2C926ABF-8508-1AD3-D242-B5B9455E58F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293EA1A3-CA5C-E50D-E1CA-AA17DE49D2AA}"/>
              </a:ext>
            </a:extLst>
          </p:cNvPr>
          <p:cNvSpPr txBox="1">
            <a:spLocks/>
          </p:cNvSpPr>
          <p:nvPr/>
        </p:nvSpPr>
        <p:spPr bwMode="auto">
          <a:xfrm>
            <a:off x="8608307" y="7504218"/>
            <a:ext cx="6652029" cy="575933"/>
          </a:xfrm>
          <a:prstGeom prst="rect">
            <a:avLst/>
          </a:prstGeom>
          <a:solidFill>
            <a:srgbClr val="019F9D">
              <a:alpha val="50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None/>
              <a:defRPr/>
            </a:pP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Launched December 1</a:t>
            </a:r>
            <a:r>
              <a:rPr lang="en-GB" altLang="ja-JP" sz="2400" baseline="30000" dirty="0">
                <a:solidFill>
                  <a:schemeClr val="bg1"/>
                </a:solidFill>
                <a:latin typeface="Montserrat" panose="00000500000000000000" pitchFamily="2" charset="0"/>
              </a:rPr>
              <a:t>st</a:t>
            </a: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 2023 on Falcon 9</a:t>
            </a: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2F10EF-A910-016E-40B4-2F0269E998B7}"/>
              </a:ext>
            </a:extLst>
          </p:cNvPr>
          <p:cNvSpPr txBox="1"/>
          <p:nvPr/>
        </p:nvSpPr>
        <p:spPr>
          <a:xfrm>
            <a:off x="643883" y="12389672"/>
            <a:ext cx="5657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 Medium" panose="00000600000000000000" pitchFamily="2" charset="0"/>
              </a:rPr>
              <a:t>David Murphy GMOD lead &amp; systems engineer</a:t>
            </a:r>
            <a:endParaRPr lang="en-IE" sz="1800" dirty="0">
              <a:solidFill>
                <a:schemeClr val="accent2">
                  <a:lumMod val="60000"/>
                  <a:lumOff val="40000"/>
                </a:schemeClr>
              </a:solidFill>
              <a:latin typeface="Montserrat Medium" panose="00000600000000000000" pitchFamily="2" charset="0"/>
            </a:endParaRPr>
          </a:p>
        </p:txBody>
      </p:sp>
      <p:sp>
        <p:nvSpPr>
          <p:cNvPr id="18" name="Google Shape;84;p2">
            <a:extLst>
              <a:ext uri="{FF2B5EF4-FFF2-40B4-BE49-F238E27FC236}">
                <a16:creationId xmlns:a16="http://schemas.microsoft.com/office/drawing/2014/main" id="{11DD0CB8-C6F3-EF89-B92F-C6AE59B8AAF8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" name="Google Shape;719;p65">
            <a:extLst>
              <a:ext uri="{FF2B5EF4-FFF2-40B4-BE49-F238E27FC236}">
                <a16:creationId xmlns:a16="http://schemas.microsoft.com/office/drawing/2014/main" id="{D99DA1F7-1012-488E-0E92-905D348F9D33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29126" y="2705834"/>
            <a:ext cx="4160915" cy="5086350"/>
          </a:xfrm>
          <a:prstGeom prst="rect">
            <a:avLst/>
          </a:prstGeom>
          <a:noFill/>
          <a:ln w="76200" cap="flat" cmpd="sng">
            <a:noFill/>
            <a:prstDash val="solid"/>
            <a:round/>
            <a:headEnd type="none" w="sm" len="sm"/>
            <a:tailEnd type="none" w="sm" len="sm"/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585286-14A4-BD01-983B-BDEAD04FDF83}"/>
              </a:ext>
            </a:extLst>
          </p:cNvPr>
          <p:cNvSpPr txBox="1">
            <a:spLocks/>
          </p:cNvSpPr>
          <p:nvPr/>
        </p:nvSpPr>
        <p:spPr>
          <a:xfrm>
            <a:off x="841312" y="8123103"/>
            <a:ext cx="6945086" cy="273578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80" tIns="34290" rIns="68580" bIns="3429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Ireland’s first satellite</a:t>
            </a:r>
          </a:p>
          <a:p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2U CubeSat - 2kg</a:t>
            </a:r>
          </a:p>
          <a:p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In-house built experiments for: </a:t>
            </a:r>
          </a:p>
          <a:p>
            <a:pPr lvl="1"/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+ High-energy astrophysics (GMOD)</a:t>
            </a:r>
          </a:p>
          <a:p>
            <a:pPr lvl="1"/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+ Control systems</a:t>
            </a:r>
          </a:p>
          <a:p>
            <a:pPr lvl="1"/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+ Materials science</a:t>
            </a:r>
          </a:p>
          <a:p>
            <a:pPr lvl="1"/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+ Deployable antenna</a:t>
            </a:r>
          </a:p>
          <a:p>
            <a:pPr marL="114300" indent="0"/>
            <a:endParaRPr lang="en-US" sz="2400" b="0" dirty="0">
              <a:solidFill>
                <a:schemeClr val="bg1"/>
              </a:solidFill>
              <a:latin typeface="Montserrat Medium" panose="00000600000000000000" pitchFamily="2" charset="0"/>
            </a:endParaRPr>
          </a:p>
          <a:p>
            <a:r>
              <a:rPr lang="en-US" sz="2400" b="0" dirty="0">
                <a:solidFill>
                  <a:schemeClr val="bg1"/>
                </a:solidFill>
                <a:latin typeface="Montserrat Medium" panose="00000600000000000000" pitchFamily="2" charset="0"/>
              </a:rPr>
              <a:t>Fully implemented by UCD in partnership with the ESA Education ‘Fly Your Satellite!’ </a:t>
            </a:r>
            <a:r>
              <a:rPr lang="en-US" sz="2400" b="0" dirty="0" err="1">
                <a:solidFill>
                  <a:schemeClr val="bg1"/>
                </a:solidFill>
                <a:latin typeface="Montserrat Medium" panose="00000600000000000000" pitchFamily="2" charset="0"/>
              </a:rPr>
              <a:t>programme</a:t>
            </a:r>
            <a:endParaRPr lang="en-US" sz="2400" b="0" dirty="0">
              <a:solidFill>
                <a:schemeClr val="bg1"/>
              </a:solidFill>
              <a:latin typeface="Montserrat Medium" panose="00000600000000000000" pitchFamily="2" charset="0"/>
            </a:endParaRPr>
          </a:p>
        </p:txBody>
      </p:sp>
      <p:pic>
        <p:nvPicPr>
          <p:cNvPr id="5" name="Google Shape;287;p21">
            <a:extLst>
              <a:ext uri="{FF2B5EF4-FFF2-40B4-BE49-F238E27FC236}">
                <a16:creationId xmlns:a16="http://schemas.microsoft.com/office/drawing/2014/main" id="{247D2033-1A85-694D-6720-FB1BE92211D3}"/>
              </a:ext>
            </a:extLst>
          </p:cNvPr>
          <p:cNvPicPr preferRelativeResize="0"/>
          <p:nvPr/>
        </p:nvPicPr>
        <p:blipFill>
          <a:blip r:embed="rId7"/>
          <a:srcRect l="16539" r="16539"/>
          <a:stretch/>
        </p:blipFill>
        <p:spPr>
          <a:xfrm>
            <a:off x="8608307" y="1759935"/>
            <a:ext cx="6652030" cy="5338497"/>
          </a:xfrm>
          <a:prstGeom prst="rect">
            <a:avLst/>
          </a:prstGeom>
          <a:ln w="3810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Google Shape;349;p53">
            <a:extLst>
              <a:ext uri="{FF2B5EF4-FFF2-40B4-BE49-F238E27FC236}">
                <a16:creationId xmlns:a16="http://schemas.microsoft.com/office/drawing/2014/main" id="{519C1F45-0E36-BF43-655D-6F933D7EFB92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t="13250" b="12122"/>
          <a:stretch/>
        </p:blipFill>
        <p:spPr>
          <a:xfrm>
            <a:off x="8608307" y="8476780"/>
            <a:ext cx="6652029" cy="3635828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9C632950-21C7-C760-75D3-51CE7116DF52}"/>
              </a:ext>
            </a:extLst>
          </p:cNvPr>
          <p:cNvSpPr txBox="1">
            <a:spLocks/>
          </p:cNvSpPr>
          <p:nvPr/>
        </p:nvSpPr>
        <p:spPr bwMode="auto">
          <a:xfrm>
            <a:off x="8608306" y="12262385"/>
            <a:ext cx="6652030" cy="1141662"/>
          </a:xfrm>
          <a:prstGeom prst="rect">
            <a:avLst/>
          </a:prstGeom>
          <a:solidFill>
            <a:srgbClr val="019F9D">
              <a:alpha val="50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None/>
              <a:defRPr/>
            </a:pP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One week of GMOD – operational complexity due to radiation environment in SSO</a:t>
            </a: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pic>
        <p:nvPicPr>
          <p:cNvPr id="29" name="Google Shape;365;p55">
            <a:extLst>
              <a:ext uri="{FF2B5EF4-FFF2-40B4-BE49-F238E27FC236}">
                <a16:creationId xmlns:a16="http://schemas.microsoft.com/office/drawing/2014/main" id="{D43C5BCB-6E96-BD7C-54EA-C389634EE322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 b="3975"/>
          <a:stretch/>
        </p:blipFill>
        <p:spPr>
          <a:xfrm>
            <a:off x="17380140" y="3237571"/>
            <a:ext cx="6160812" cy="4008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66;p55">
            <a:extLst>
              <a:ext uri="{FF2B5EF4-FFF2-40B4-BE49-F238E27FC236}">
                <a16:creationId xmlns:a16="http://schemas.microsoft.com/office/drawing/2014/main" id="{087CCE15-F0BD-4C76-907F-70503AEF78E9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 b="3975"/>
          <a:stretch/>
        </p:blipFill>
        <p:spPr>
          <a:xfrm>
            <a:off x="17380140" y="8080151"/>
            <a:ext cx="6176043" cy="374314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C57270DA-6623-225E-8121-50E68D98596E}"/>
              </a:ext>
            </a:extLst>
          </p:cNvPr>
          <p:cNvSpPr txBox="1">
            <a:spLocks/>
          </p:cNvSpPr>
          <p:nvPr/>
        </p:nvSpPr>
        <p:spPr bwMode="auto">
          <a:xfrm>
            <a:off x="16979296" y="12344233"/>
            <a:ext cx="6966354" cy="711954"/>
          </a:xfrm>
          <a:prstGeom prst="rect">
            <a:avLst/>
          </a:prstGeom>
          <a:solidFill>
            <a:srgbClr val="019F9D">
              <a:alpha val="50000"/>
            </a:srgbClr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z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y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 charset="0"/>
              <a:buChar char="x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None/>
              <a:defRPr/>
            </a:pPr>
            <a:r>
              <a:rPr lang="en-GB" altLang="ja-JP" sz="2400" dirty="0">
                <a:solidFill>
                  <a:schemeClr val="bg1"/>
                </a:solidFill>
                <a:latin typeface="Montserrat" panose="00000500000000000000" pitchFamily="2" charset="0"/>
              </a:rPr>
              <a:t>First 2 GRBs detected – one short &amp; one long</a:t>
            </a:r>
          </a:p>
          <a:p>
            <a:pPr>
              <a:lnSpc>
                <a:spcPts val="2320"/>
              </a:lnSpc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endParaRPr lang="en-GB" altLang="ja-JP" sz="24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919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" descr="bandiera-europe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199602" y="321540"/>
            <a:ext cx="2208223" cy="1473201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 txBox="1"/>
          <p:nvPr/>
        </p:nvSpPr>
        <p:spPr>
          <a:xfrm>
            <a:off x="20976102" y="1864184"/>
            <a:ext cx="2655224" cy="76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Funded by the Horizon 2020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Framework Program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of the European Union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Grant Agreement No. 871158</a:t>
            </a:r>
            <a:endParaRPr/>
          </a:p>
        </p:txBody>
      </p:sp>
      <p:sp>
        <p:nvSpPr>
          <p:cNvPr id="83" name="Google Shape;83;p2"/>
          <p:cNvSpPr txBox="1"/>
          <p:nvPr/>
        </p:nvSpPr>
        <p:spPr>
          <a:xfrm>
            <a:off x="7778273" y="668290"/>
            <a:ext cx="8827453" cy="779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Font typeface="Montserrat"/>
              <a:buNone/>
            </a:pPr>
            <a:r>
              <a:rPr lang="en-US" sz="4400" dirty="0">
                <a:solidFill>
                  <a:srgbClr val="FFFFFF"/>
                </a:solidFill>
                <a:latin typeface="Montserrat"/>
                <a:sym typeface="Montserrat"/>
              </a:rPr>
              <a:t>WP11 – Conclusions</a:t>
            </a:r>
            <a:endParaRPr sz="4400" dirty="0"/>
          </a:p>
        </p:txBody>
      </p:sp>
      <p:pic>
        <p:nvPicPr>
          <p:cNvPr id="85" name="Google Shape;85;p2" descr="4B-col+white.png"/>
          <p:cNvPicPr preferRelativeResize="0"/>
          <p:nvPr/>
        </p:nvPicPr>
        <p:blipFill rotWithShape="1">
          <a:blip r:embed="rId5">
            <a:alphaModFix/>
          </a:blip>
          <a:srcRect r="67313"/>
          <a:stretch/>
        </p:blipFill>
        <p:spPr>
          <a:xfrm>
            <a:off x="828608" y="-97466"/>
            <a:ext cx="2579490" cy="2951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576B4-5B1C-0DD4-88DA-41EC6D367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297" y="2626185"/>
            <a:ext cx="6211715" cy="93478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Dissemination &amp; Outputs</a:t>
            </a:r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1D8063-CA93-82DE-B1A6-D561969E794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9378" y="3506863"/>
            <a:ext cx="9779000" cy="6224966"/>
          </a:xfrm>
        </p:spPr>
        <p:txBody>
          <a:bodyPr>
            <a:noAutofit/>
          </a:bodyPr>
          <a:lstStyle/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&gt;30 journal articles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&gt;40 conference presentations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5 balloon flights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2 radiation test campaigns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1 ground station</a:t>
            </a:r>
          </a:p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1 new mission concept under ESA study</a:t>
            </a:r>
          </a:p>
          <a:p>
            <a:pPr>
              <a:buClr>
                <a:schemeClr val="bg1"/>
              </a:buClr>
            </a:pPr>
            <a:endParaRPr lang="en-US" sz="2800" dirty="0">
              <a:solidFill>
                <a:schemeClr val="bg1"/>
              </a:solidFill>
              <a:latin typeface="Montserrat" panose="00000500000000000000" pitchFamily="2" charset="0"/>
            </a:endParaRPr>
          </a:p>
          <a:p>
            <a:pPr>
              <a:buClr>
                <a:schemeClr val="bg1"/>
              </a:buClr>
            </a:pPr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254F0CC-F4FA-C6B3-E67D-3D822019F460}"/>
              </a:ext>
            </a:extLst>
          </p:cNvPr>
          <p:cNvSpPr txBox="1">
            <a:spLocks/>
          </p:cNvSpPr>
          <p:nvPr/>
        </p:nvSpPr>
        <p:spPr>
          <a:xfrm>
            <a:off x="8014610" y="3481967"/>
            <a:ext cx="9779000" cy="1811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>
              <a:buClr>
                <a:schemeClr val="bg1"/>
              </a:buClr>
            </a:pPr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All milestones and deliverables completed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15ABE02-5972-5A91-F132-DB522C7C03EF}"/>
              </a:ext>
            </a:extLst>
          </p:cNvPr>
          <p:cNvSpPr txBox="1">
            <a:spLocks/>
          </p:cNvSpPr>
          <p:nvPr/>
        </p:nvSpPr>
        <p:spPr>
          <a:xfrm>
            <a:off x="9798252" y="2688210"/>
            <a:ext cx="6211715" cy="934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 b="1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69189" algn="l" rtl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Font typeface="Helvetica Neue"/>
              <a:buChar char="•"/>
              <a:defRPr sz="480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  <a:latin typeface="Montserrat" panose="00000500000000000000" pitchFamily="2" charset="0"/>
              </a:rPr>
              <a:t>Milestones &amp; Deliverables</a:t>
            </a:r>
            <a:endParaRPr lang="en-IE" sz="28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Google Shape;84;p2">
            <a:extLst>
              <a:ext uri="{FF2B5EF4-FFF2-40B4-BE49-F238E27FC236}">
                <a16:creationId xmlns:a16="http://schemas.microsoft.com/office/drawing/2014/main" id="{A506C061-44BA-2BDE-79B8-358E2AD01F0B}"/>
              </a:ext>
            </a:extLst>
          </p:cNvPr>
          <p:cNvSpPr txBox="1"/>
          <p:nvPr/>
        </p:nvSpPr>
        <p:spPr>
          <a:xfrm>
            <a:off x="0" y="12715461"/>
            <a:ext cx="8014610" cy="688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237500"/>
              </a:lnSpc>
              <a:spcBef>
                <a:spcPts val="0"/>
              </a:spcBef>
              <a:spcAft>
                <a:spcPts val="0"/>
              </a:spcAft>
              <a:buClr>
                <a:srgbClr val="D5D5D5"/>
              </a:buClr>
              <a:buSzPts val="1600"/>
              <a:buFont typeface="Montserrat"/>
              <a:buNone/>
            </a:pP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AHEAD 2020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Second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General Meeting Rome </a:t>
            </a:r>
            <a:r>
              <a:rPr lang="en-US" sz="1600" b="1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November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26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-27</a:t>
            </a:r>
            <a:r>
              <a:rPr lang="en-US" sz="1600" b="1" i="0" u="none" strike="noStrike" cap="none" baseline="30000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th</a:t>
            </a:r>
            <a:r>
              <a:rPr lang="en-US" sz="1600" b="1" i="0" u="none" strike="noStrike" cap="none" dirty="0">
                <a:solidFill>
                  <a:srgbClr val="D5D5D5"/>
                </a:solidFill>
                <a:latin typeface="Montserrat"/>
                <a:ea typeface="Montserrat"/>
                <a:cs typeface="Montserrat"/>
                <a:sym typeface="Montserrat"/>
              </a:rPr>
              <a:t> 2024</a:t>
            </a:r>
            <a:endParaRPr sz="1600" b="1" i="0" u="none" strike="noStrike" cap="none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2933B1-1906-AA76-993D-8293CCA5E349}"/>
              </a:ext>
            </a:extLst>
          </p:cNvPr>
          <p:cNvSpPr txBox="1"/>
          <p:nvPr/>
        </p:nvSpPr>
        <p:spPr>
          <a:xfrm>
            <a:off x="3919117" y="10797427"/>
            <a:ext cx="164391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Montserrat Medium" panose="00000600000000000000" pitchFamily="2" charset="0"/>
              </a:rPr>
              <a:t>Thanks to Luigi, Lorenzo and the Project team for coordinating this successful 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Montserrat Medium" panose="00000600000000000000" pitchFamily="2" charset="0"/>
              </a:rPr>
              <a:t>project on behalf of the community</a:t>
            </a:r>
            <a:endParaRPr lang="en-IE" sz="3200" dirty="0">
              <a:solidFill>
                <a:schemeClr val="bg1"/>
              </a:solidFill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668246"/>
      </p:ext>
    </p:extLst>
  </p:cSld>
  <p:clrMapOvr>
    <a:masterClrMapping/>
  </p:clrMapOvr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1691</Words>
  <Application>Microsoft Office PowerPoint</Application>
  <PresentationFormat>Custom</PresentationFormat>
  <Paragraphs>277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Courier New</vt:lpstr>
      <vt:lpstr>Arial</vt:lpstr>
      <vt:lpstr>Helvetica Neue</vt:lpstr>
      <vt:lpstr>Aptos</vt:lpstr>
      <vt:lpstr>Times New Roman</vt:lpstr>
      <vt:lpstr>Montserrat</vt:lpstr>
      <vt:lpstr>Symbol</vt:lpstr>
      <vt:lpstr>Montserrat Medium</vt:lpstr>
      <vt:lpstr>Calibri</vt:lpstr>
      <vt:lpstr>Wingdings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lorraine hanlon</cp:lastModifiedBy>
  <cp:revision>118</cp:revision>
  <dcterms:modified xsi:type="dcterms:W3CDTF">2024-11-26T08:18:54Z</dcterms:modified>
</cp:coreProperties>
</file>