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1" r:id="rId4"/>
    <p:sldId id="272" r:id="rId5"/>
    <p:sldId id="268" r:id="rId6"/>
    <p:sldId id="275" r:id="rId7"/>
    <p:sldId id="270" r:id="rId8"/>
    <p:sldId id="276" r:id="rId9"/>
    <p:sldId id="274" r:id="rId10"/>
  </p:sldIdLst>
  <p:sldSz cx="9144000" cy="5143500" type="screen16x9"/>
  <p:notesSz cx="6858000" cy="9144000"/>
  <p:defaultTextStyle>
    <a:defPPr marL="0" marR="0" indent="0" algn="l" defTabSz="342893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171446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342893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514339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685785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857231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1028678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1200124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1371570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49"/>
    <p:restoredTop sz="96104"/>
  </p:normalViewPr>
  <p:slideViewPr>
    <p:cSldViewPr snapToGrid="0" snapToObjects="1">
      <p:cViewPr varScale="1">
        <p:scale>
          <a:sx n="122" d="100"/>
          <a:sy n="122" d="100"/>
        </p:scale>
        <p:origin x="216" y="104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3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46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69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893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16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39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62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785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5;p2">
            <a:extLst>
              <a:ext uri="{FF2B5EF4-FFF2-40B4-BE49-F238E27FC236}">
                <a16:creationId xmlns:a16="http://schemas.microsoft.com/office/drawing/2014/main" id="{263CB30F-585E-08E6-A5EC-BB5A5D0067AE}"/>
              </a:ext>
            </a:extLst>
          </p:cNvPr>
          <p:cNvSpPr txBox="1"/>
          <p:nvPr userDrawn="1"/>
        </p:nvSpPr>
        <p:spPr>
          <a:xfrm>
            <a:off x="3098800" y="4795284"/>
            <a:ext cx="2946400" cy="222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lnSpc>
                <a:spcPct val="237500"/>
              </a:lnSpc>
              <a:defRPr sz="1600">
                <a:solidFill>
                  <a:srgbClr val="383738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fr-FR" sz="600" dirty="0"/>
              <a:t>AHEAD 2020 Second General </a:t>
            </a:r>
            <a:r>
              <a:rPr lang="fr-FR" sz="600" dirty="0" err="1"/>
              <a:t>Meetin</a:t>
            </a:r>
            <a:r>
              <a:rPr lang="fr-FR" sz="600" dirty="0"/>
              <a:t>g, Rome 26-27 November 202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BA10A5A-8E0C-5BB9-F34D-BD30B3F94871}"/>
              </a:ext>
            </a:extLst>
          </p:cNvPr>
          <p:cNvSpPr txBox="1"/>
          <p:nvPr userDrawn="1"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‹N°›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C406EA-CA13-5179-40D6-89AE514D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9016" y="109469"/>
            <a:ext cx="679704" cy="6867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CF39E6-7199-B8F0-5BF7-97148D0C63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55280" y="161544"/>
            <a:ext cx="973180" cy="6504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B0D292-F25E-78DB-2607-51B5EE81EF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9593" y="812012"/>
            <a:ext cx="999668" cy="3342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58584AC-E709-AAC5-2099-637EC62F571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39" y="812012"/>
            <a:ext cx="1329797" cy="208968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0634FBB4-B191-402F-6105-407A07913B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00" y="1271588"/>
            <a:ext cx="8712200" cy="3602037"/>
          </a:xfrm>
          <a:prstGeom prst="rect">
            <a:avLst/>
          </a:prstGeom>
        </p:spPr>
        <p:txBody>
          <a:bodyPr/>
          <a:lstStyle>
            <a:lvl1pPr marL="360000" indent="-360000">
              <a:buFont typeface="Wingdings" pitchFamily="2" charset="2"/>
              <a:buChar char="Ø"/>
              <a:defRPr sz="16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1pPr>
            <a:lvl2pPr marL="720000" indent="-360000">
              <a:lnSpc>
                <a:spcPct val="100000"/>
              </a:lnSpc>
              <a:spcBef>
                <a:spcPts val="800"/>
              </a:spcBef>
              <a:buSzPct val="8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2pPr>
            <a:lvl3pPr marL="720000" indent="-360000">
              <a:lnSpc>
                <a:spcPct val="100000"/>
              </a:lnSpc>
              <a:spcBef>
                <a:spcPts val="800"/>
              </a:spcBef>
              <a:buSzPct val="6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3pPr>
            <a:lvl4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4pPr>
            <a:lvl5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5pPr>
          </a:lstStyle>
          <a:p>
            <a:pPr lvl="0"/>
            <a:endParaRPr lang="fr-FR"/>
          </a:p>
        </p:txBody>
      </p:sp>
      <p:pic>
        <p:nvPicPr>
          <p:cNvPr id="4" name="number1.001.png" descr="number1.001.png">
            <a:extLst>
              <a:ext uri="{FF2B5EF4-FFF2-40B4-BE49-F238E27FC236}">
                <a16:creationId xmlns:a16="http://schemas.microsoft.com/office/drawing/2014/main" id="{3A90E2A3-E37D-6E36-4B7E-A169915D331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526" y="0"/>
            <a:ext cx="9143999" cy="51435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5098750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5;p2">
            <a:extLst>
              <a:ext uri="{FF2B5EF4-FFF2-40B4-BE49-F238E27FC236}">
                <a16:creationId xmlns:a16="http://schemas.microsoft.com/office/drawing/2014/main" id="{263CB30F-585E-08E6-A5EC-BB5A5D0067AE}"/>
              </a:ext>
            </a:extLst>
          </p:cNvPr>
          <p:cNvSpPr txBox="1"/>
          <p:nvPr userDrawn="1"/>
        </p:nvSpPr>
        <p:spPr>
          <a:xfrm>
            <a:off x="3098800" y="4795284"/>
            <a:ext cx="2946400" cy="222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lnSpc>
                <a:spcPct val="237500"/>
              </a:lnSpc>
              <a:defRPr sz="1600">
                <a:solidFill>
                  <a:srgbClr val="383738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fr-FR" sz="600" dirty="0"/>
              <a:t>AHEAD 2020 Second General </a:t>
            </a:r>
            <a:r>
              <a:rPr lang="fr-FR" sz="600" dirty="0" err="1"/>
              <a:t>Meetin</a:t>
            </a:r>
            <a:r>
              <a:rPr lang="fr-FR" sz="600" dirty="0"/>
              <a:t>g, Rome 26-27 November 2024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BA10A5A-8E0C-5BB9-F34D-BD30B3F94871}"/>
              </a:ext>
            </a:extLst>
          </p:cNvPr>
          <p:cNvSpPr txBox="1"/>
          <p:nvPr userDrawn="1"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‹N°›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C406EA-CA13-5179-40D6-89AE514D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9016" y="109469"/>
            <a:ext cx="679704" cy="6867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CF39E6-7199-B8F0-5BF7-97148D0C63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55280" y="161544"/>
            <a:ext cx="973180" cy="6504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B0D292-F25E-78DB-2607-51B5EE81EF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9593" y="812012"/>
            <a:ext cx="999668" cy="3342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58584AC-E709-AAC5-2099-637EC62F571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39" y="812012"/>
            <a:ext cx="1329797" cy="208968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0634FBB4-B191-402F-6105-407A07913B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00" y="1271588"/>
            <a:ext cx="8712200" cy="3602037"/>
          </a:xfrm>
          <a:prstGeom prst="rect">
            <a:avLst/>
          </a:prstGeom>
        </p:spPr>
        <p:txBody>
          <a:bodyPr/>
          <a:lstStyle>
            <a:lvl1pPr marL="360000" indent="-360000">
              <a:buFont typeface="Wingdings" pitchFamily="2" charset="2"/>
              <a:buChar char="Ø"/>
              <a:defRPr sz="16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1pPr>
            <a:lvl2pPr marL="720000" indent="-360000">
              <a:lnSpc>
                <a:spcPct val="100000"/>
              </a:lnSpc>
              <a:spcBef>
                <a:spcPts val="800"/>
              </a:spcBef>
              <a:buSzPct val="8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2pPr>
            <a:lvl3pPr marL="720000" indent="-360000">
              <a:lnSpc>
                <a:spcPct val="100000"/>
              </a:lnSpc>
              <a:spcBef>
                <a:spcPts val="800"/>
              </a:spcBef>
              <a:buSzPct val="6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3pPr>
            <a:lvl4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4pPr>
            <a:lvl5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ransition spd="med"/>
  <p:hf sldNum="0" hdr="0" ftr="0" dt="0"/>
  <p:txStyles>
    <p:titleStyle>
      <a:lvl1pPr marL="0" marR="0" indent="0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52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904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56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809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61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713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65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617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228603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457206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685809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914411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143014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371617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1600220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1828823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057426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52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904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56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809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61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713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65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617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4;p2">
            <a:extLst>
              <a:ext uri="{FF2B5EF4-FFF2-40B4-BE49-F238E27FC236}">
                <a16:creationId xmlns:a16="http://schemas.microsoft.com/office/drawing/2014/main" id="{C5BCC15B-B301-B247-84CF-A1B1F808C4D7}"/>
              </a:ext>
            </a:extLst>
          </p:cNvPr>
          <p:cNvSpPr txBox="1"/>
          <p:nvPr/>
        </p:nvSpPr>
        <p:spPr>
          <a:xfrm>
            <a:off x="1589314" y="1572704"/>
            <a:ext cx="5965372" cy="1550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2800" dirty="0"/>
              <a:t>WP13</a:t>
            </a:r>
          </a:p>
          <a:p>
            <a:r>
              <a:rPr lang="fr-FR" sz="2800" dirty="0"/>
              <a:t>JRA5 – Laboratory Astrophysics</a:t>
            </a:r>
          </a:p>
          <a:p>
            <a:endParaRPr lang="fr-FR" sz="2625" dirty="0"/>
          </a:p>
          <a:p>
            <a:r>
              <a:rPr lang="fr-FR" sz="1600" dirty="0"/>
              <a:t>AHEAD2020 second general Meeting – 26-27/11/2024</a:t>
            </a:r>
            <a:endParaRPr sz="1600" dirty="0"/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44F7B78-EEF0-C940-BCCE-74AE5E22F339}"/>
              </a:ext>
            </a:extLst>
          </p:cNvPr>
          <p:cNvSpPr txBox="1">
            <a:spLocks/>
          </p:cNvSpPr>
          <p:nvPr/>
        </p:nvSpPr>
        <p:spPr>
          <a:xfrm>
            <a:off x="751150" y="3688129"/>
            <a:ext cx="8080829" cy="656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solidFill>
                  <a:srgbClr val="0000FF"/>
                </a:solidFill>
              </a:rPr>
              <a:t>Work Package Leader: </a:t>
            </a:r>
            <a:r>
              <a:rPr lang="en-US" sz="1200" dirty="0"/>
              <a:t>François </a:t>
            </a:r>
            <a:r>
              <a:rPr lang="en-US" sz="1200" dirty="0" err="1"/>
              <a:t>Pajot</a:t>
            </a:r>
            <a:r>
              <a:rPr lang="en-US" sz="1200" dirty="0"/>
              <a:t>, IRAP/CNRS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>
                <a:solidFill>
                  <a:srgbClr val="0000FF"/>
                </a:solidFill>
              </a:rPr>
              <a:t>Task Leaders: </a:t>
            </a:r>
            <a:r>
              <a:rPr lang="en-US" sz="1200" dirty="0" err="1"/>
              <a:t>Liyi Gu</a:t>
            </a:r>
            <a:r>
              <a:rPr lang="en-US" sz="1200" dirty="0"/>
              <a:t> (SRON), Fabrizio Nicastro (INAF), José Crespo (MPIK), Simone </a:t>
            </a:r>
            <a:r>
              <a:rPr lang="en-US" sz="1200" dirty="0" err="1"/>
              <a:t>Lotti</a:t>
            </a:r>
            <a:r>
              <a:rPr lang="en-US" sz="1200" dirty="0"/>
              <a:t> (INAF)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84;p2"/>
          <p:cNvSpPr txBox="1"/>
          <p:nvPr/>
        </p:nvSpPr>
        <p:spPr>
          <a:xfrm>
            <a:off x="2097314" y="275492"/>
            <a:ext cx="4949372" cy="442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2625" dirty="0"/>
              <a:t>Overview of work package</a:t>
            </a:r>
            <a:endParaRPr sz="2625" dirty="0"/>
          </a:p>
        </p:txBody>
      </p:sp>
      <p:sp>
        <p:nvSpPr>
          <p:cNvPr id="5" name="CasellaDiTesto 6">
            <a:extLst>
              <a:ext uri="{FF2B5EF4-FFF2-40B4-BE49-F238E27FC236}">
                <a16:creationId xmlns:a16="http://schemas.microsoft.com/office/drawing/2014/main" id="{342E2E3E-8D5C-B74F-8066-527B25E97EF2}"/>
              </a:ext>
            </a:extLst>
          </p:cNvPr>
          <p:cNvSpPr txBox="1"/>
          <p:nvPr/>
        </p:nvSpPr>
        <p:spPr>
          <a:xfrm>
            <a:off x="714319" y="1092484"/>
            <a:ext cx="761714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Improving the knowledge of the atomic physics relevant for the next generation </a:t>
            </a:r>
            <a:r>
              <a:rPr lang="en-US" sz="1600" b="1" i="1" dirty="0"/>
              <a:t>high resolution X-ray telescopes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</a:rPr>
              <a:t>Four topics under this WP to address challenges in laboratory </a:t>
            </a:r>
            <a:r>
              <a:rPr lang="en-US" sz="1600" dirty="0" err="1">
                <a:solidFill>
                  <a:srgbClr val="000000"/>
                </a:solidFill>
              </a:rPr>
              <a:t>astrophysics</a:t>
            </a:r>
            <a:r>
              <a:rPr lang="en-US" sz="1600" dirty="0">
                <a:solidFill>
                  <a:srgbClr val="000000"/>
                </a:solidFill>
              </a:rPr>
              <a:t>:</a:t>
            </a:r>
          </a:p>
          <a:p>
            <a:pPr marL="285750" lvl="1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WP13.1 Athena spectral features</a:t>
            </a:r>
          </a:p>
          <a:p>
            <a:pPr marL="504000" lvl="2" indent="-25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432FF"/>
                </a:solidFill>
              </a:rPr>
              <a:t>(A) Theoretical calculations of collisional excitation rates</a:t>
            </a:r>
            <a:r>
              <a:rPr lang="en-US" sz="1400" b="1" dirty="0">
                <a:solidFill>
                  <a:srgbClr val="0432FF"/>
                </a:solidFill>
              </a:rPr>
              <a:t> </a:t>
            </a:r>
            <a:r>
              <a:rPr lang="en-US" sz="1400" dirty="0">
                <a:solidFill>
                  <a:srgbClr val="0432FF"/>
                </a:solidFill>
              </a:rPr>
              <a:t>of L-shell transitions of mid-Z ions (SRON)</a:t>
            </a:r>
          </a:p>
          <a:p>
            <a:pPr marL="504000" lvl="2" indent="-25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432FF"/>
                </a:solidFill>
              </a:rPr>
              <a:t>(B) Lab measurements of wavelengths and cross sections of inner-shell transitions of astrophysically relevant ions (INAF/CNR </a:t>
            </a:r>
            <a:r>
              <a:rPr lang="en-US" sz="1400" i="1" dirty="0">
                <a:solidFill>
                  <a:srgbClr val="0432FF"/>
                </a:solidFill>
              </a:rPr>
              <a:t>+ MPIK)</a:t>
            </a:r>
          </a:p>
          <a:p>
            <a:pPr marL="504000" lvl="2" indent="-25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432FF"/>
                </a:solidFill>
              </a:rPr>
              <a:t>(C) High-resolution measurements of: charge exchange (CX)</a:t>
            </a:r>
            <a:r>
              <a:rPr lang="en-US" sz="1400" b="1" dirty="0">
                <a:solidFill>
                  <a:srgbClr val="0432FF"/>
                </a:solidFill>
              </a:rPr>
              <a:t> </a:t>
            </a:r>
            <a:r>
              <a:rPr lang="en-US" sz="1400" dirty="0">
                <a:solidFill>
                  <a:srgbClr val="0432FF"/>
                </a:solidFill>
              </a:rPr>
              <a:t>recombination </a:t>
            </a:r>
            <a:r>
              <a:rPr lang="en-US" sz="1400" i="1" dirty="0">
                <a:solidFill>
                  <a:srgbClr val="0432FF"/>
                </a:solidFill>
              </a:rPr>
              <a:t>+ Iron K shell dielectronic recombination (DR) and direct excitation (DE) </a:t>
            </a:r>
            <a:r>
              <a:rPr lang="en-US" sz="1400" dirty="0">
                <a:solidFill>
                  <a:srgbClr val="0432FF"/>
                </a:solidFill>
              </a:rPr>
              <a:t>(</a:t>
            </a:r>
            <a:r>
              <a:rPr lang="en-US" sz="1400" i="1" dirty="0">
                <a:solidFill>
                  <a:srgbClr val="0432FF"/>
                </a:solidFill>
              </a:rPr>
              <a:t>SRON</a:t>
            </a:r>
            <a:r>
              <a:rPr lang="en-US" sz="1400" dirty="0">
                <a:solidFill>
                  <a:srgbClr val="0432FF"/>
                </a:solidFill>
              </a:rPr>
              <a:t>/MPIK/IRAP)</a:t>
            </a:r>
          </a:p>
          <a:p>
            <a:pPr marL="285750" lvl="1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WP13.2 Athena background model verification (INAF, EKUT, SWHARD)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Was formaly completed in 12/2021 (presented at 1</a:t>
            </a:r>
            <a:r>
              <a:rPr lang="en-US" sz="1400" baseline="30000" dirty="0">
                <a:solidFill>
                  <a:srgbClr val="0432FF"/>
                </a:solidFill>
              </a:rPr>
              <a:t>st</a:t>
            </a:r>
            <a:r>
              <a:rPr lang="en-US" sz="1400" dirty="0">
                <a:solidFill>
                  <a:srgbClr val="0432FF"/>
                </a:solidFill>
              </a:rPr>
              <a:t> AHEAD general meeting)</a:t>
            </a:r>
          </a:p>
          <a:p>
            <a:pPr lvl="3" indent="0" algn="l">
              <a:spcBef>
                <a:spcPts val="600"/>
              </a:spcBef>
              <a:spcAft>
                <a:spcPts val="600"/>
              </a:spcAft>
            </a:pPr>
            <a:endParaRPr lang="en-US" sz="16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F977AD-9122-2F47-8671-BD2E9819942F}"/>
              </a:ext>
            </a:extLst>
          </p:cNvPr>
          <p:cNvSpPr txBox="1"/>
          <p:nvPr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2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9DF10E36-E077-ED1B-2014-8B18434E2B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74" y="831059"/>
            <a:ext cx="4311618" cy="34813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6826FF-FB13-A774-CB18-AD6A01E698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3433" y="1343506"/>
            <a:ext cx="3860063" cy="3602037"/>
          </a:xfrm>
        </p:spPr>
        <p:txBody>
          <a:bodyPr/>
          <a:lstStyle/>
          <a:p>
            <a:r>
              <a:rPr lang="fr-FR" sz="1400" dirty="0"/>
              <a:t>Goals: </a:t>
            </a:r>
            <a:r>
              <a:rPr lang="fr-FR" sz="1400" dirty="0" err="1"/>
              <a:t>provide</a:t>
            </a:r>
            <a:r>
              <a:rPr lang="fr-FR" sz="1400" dirty="0"/>
              <a:t> the </a:t>
            </a:r>
            <a:r>
              <a:rPr lang="fr-FR" sz="1400" dirty="0" err="1"/>
              <a:t>community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precise</a:t>
            </a:r>
            <a:r>
              <a:rPr lang="fr-FR" sz="1400" dirty="0"/>
              <a:t> </a:t>
            </a:r>
            <a:r>
              <a:rPr lang="fr-FR" sz="1400" dirty="0" err="1"/>
              <a:t>calculations</a:t>
            </a:r>
            <a:r>
              <a:rPr lang="fr-FR" sz="1400" dirty="0"/>
              <a:t> of L-</a:t>
            </a:r>
            <a:r>
              <a:rPr lang="fr-FR" sz="1400" dirty="0" err="1"/>
              <a:t>shell</a:t>
            </a:r>
            <a:r>
              <a:rPr lang="fr-FR" sz="1400" dirty="0"/>
              <a:t> transitions for a </a:t>
            </a:r>
            <a:r>
              <a:rPr lang="fr-FR" sz="1400" dirty="0" err="1"/>
              <a:t>collisional</a:t>
            </a:r>
            <a:r>
              <a:rPr lang="fr-FR" sz="1400" dirty="0"/>
              <a:t> plasma, </a:t>
            </a:r>
            <a:r>
              <a:rPr lang="fr-FR" sz="1400" dirty="0" err="1"/>
              <a:t>along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an </a:t>
            </a:r>
            <a:r>
              <a:rPr lang="fr-FR" sz="1400" dirty="0" err="1"/>
              <a:t>assessment</a:t>
            </a:r>
            <a:r>
              <a:rPr lang="fr-FR" sz="1400" dirty="0"/>
              <a:t> of the model </a:t>
            </a:r>
            <a:r>
              <a:rPr lang="fr-FR" sz="1400" dirty="0" err="1"/>
              <a:t>uncertainties</a:t>
            </a:r>
            <a:endParaRPr lang="fr-FR" sz="1400" dirty="0"/>
          </a:p>
          <a:p>
            <a:r>
              <a:rPr lang="fr-FR" sz="1400" dirty="0"/>
              <a:t>Progress: all </a:t>
            </a:r>
            <a:r>
              <a:rPr lang="fr-FR" sz="1400" dirty="0" err="1"/>
              <a:t>calculations</a:t>
            </a:r>
            <a:r>
              <a:rPr lang="fr-FR" sz="1400" dirty="0"/>
              <a:t> are made public in </a:t>
            </a:r>
            <a:r>
              <a:rPr lang="fr-FR" sz="1400" b="1" dirty="0"/>
              <a:t>SPEX v3.07</a:t>
            </a:r>
            <a:r>
              <a:rPr lang="fr-FR" sz="1400" dirty="0"/>
              <a:t>; new routine </a:t>
            </a:r>
            <a:r>
              <a:rPr lang="fr-FR" sz="1400" dirty="0" err="1"/>
              <a:t>implemented</a:t>
            </a:r>
            <a:r>
              <a:rPr lang="fr-FR" sz="1400" dirty="0"/>
              <a:t> </a:t>
            </a:r>
            <a:r>
              <a:rPr lang="fr-FR" sz="1400" dirty="0" err="1"/>
              <a:t>estimating</a:t>
            </a:r>
            <a:r>
              <a:rPr lang="fr-FR" sz="1400" dirty="0"/>
              <a:t> </a:t>
            </a:r>
            <a:r>
              <a:rPr lang="fr-FR" sz="1400" dirty="0" err="1"/>
              <a:t>errors</a:t>
            </a:r>
            <a:r>
              <a:rPr lang="fr-FR" sz="1400" dirty="0"/>
              <a:t> </a:t>
            </a:r>
            <a:r>
              <a:rPr lang="fr-FR" sz="1400" dirty="0" err="1"/>
              <a:t>stemming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</a:t>
            </a:r>
            <a:r>
              <a:rPr lang="fr-FR" sz="1400" dirty="0" err="1"/>
              <a:t>atomic</a:t>
            </a:r>
            <a:r>
              <a:rPr lang="fr-FR" sz="1400" dirty="0"/>
              <a:t> data</a:t>
            </a:r>
          </a:p>
          <a:p>
            <a:r>
              <a:rPr lang="fr-FR" sz="1400" dirty="0" err="1"/>
              <a:t>Calculations</a:t>
            </a:r>
            <a:r>
              <a:rPr lang="fr-FR" sz="1400" dirty="0"/>
              <a:t> were tested </a:t>
            </a:r>
            <a:r>
              <a:rPr lang="fr-FR" sz="1400" dirty="0" err="1"/>
              <a:t>on</a:t>
            </a:r>
            <a:r>
              <a:rPr lang="fr-FR" sz="1400" dirty="0"/>
              <a:t> Chandra-LETGS Capella, HR1099 and Hitomi. On-going with </a:t>
            </a:r>
            <a:r>
              <a:rPr lang="fr-FR" sz="1400" b="1" dirty="0"/>
              <a:t>XRISM </a:t>
            </a:r>
            <a:r>
              <a:rPr lang="fr-FR" sz="1400" dirty="0"/>
              <a:t>data (launched in 09/2023)</a:t>
            </a:r>
          </a:p>
          <a:p>
            <a:pPr marL="0" indent="0">
              <a:buNone/>
            </a:pPr>
            <a:endParaRPr lang="fr-FR" sz="1400" dirty="0"/>
          </a:p>
          <a:p>
            <a:endParaRPr lang="fr-FR" sz="1400" dirty="0"/>
          </a:p>
          <a:p>
            <a:pPr marL="0" indent="0">
              <a:buNone/>
            </a:pPr>
            <a:endParaRPr lang="fr-FR" sz="1400" dirty="0"/>
          </a:p>
          <a:p>
            <a:endParaRPr lang="fr-FR" sz="1400" dirty="0"/>
          </a:p>
        </p:txBody>
      </p:sp>
      <p:sp>
        <p:nvSpPr>
          <p:cNvPr id="5" name="Google Shape;84;p2">
            <a:extLst>
              <a:ext uri="{FF2B5EF4-FFF2-40B4-BE49-F238E27FC236}">
                <a16:creationId xmlns:a16="http://schemas.microsoft.com/office/drawing/2014/main" id="{8E5DED39-2E3B-729F-B62D-7EC4B10569E1}"/>
              </a:ext>
            </a:extLst>
          </p:cNvPr>
          <p:cNvSpPr txBox="1"/>
          <p:nvPr/>
        </p:nvSpPr>
        <p:spPr>
          <a:xfrm>
            <a:off x="1155802" y="281438"/>
            <a:ext cx="6832396" cy="284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WP13.1-A Updating collisional rates for X-ray spectra</a:t>
            </a:r>
            <a:endParaRPr sz="1600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AFB91FA6-0C99-7D5D-5CF3-D3DBA34ED76C}"/>
              </a:ext>
            </a:extLst>
          </p:cNvPr>
          <p:cNvSpPr txBox="1"/>
          <p:nvPr/>
        </p:nvSpPr>
        <p:spPr>
          <a:xfrm>
            <a:off x="3983496" y="4492730"/>
            <a:ext cx="4540393" cy="369332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0"/>
              </a:spcAft>
            </a:pPr>
            <a:r>
              <a:rPr lang="en-US" sz="1200" i="1">
                <a:solidFill>
                  <a:srgbClr val="44546A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SPEX output for L-shell emission lines from Ca to Ni with the new/current atomic data (red) and the old/previous ones (blue)</a:t>
            </a:r>
            <a:r>
              <a:rPr lang="en-US" sz="1200" i="1">
                <a:solidFill>
                  <a:srgbClr val="44546A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  <a:endParaRPr lang="fr-FR" sz="1200" i="1">
              <a:solidFill>
                <a:srgbClr val="44546A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45D1C34-AA39-53EA-E97A-15A8251D8BB2}"/>
              </a:ext>
            </a:extLst>
          </p:cNvPr>
          <p:cNvSpPr txBox="1"/>
          <p:nvPr/>
        </p:nvSpPr>
        <p:spPr>
          <a:xfrm>
            <a:off x="3959474" y="2448616"/>
            <a:ext cx="229421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10 Å               Wavelength          50 Å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19BBA53-0681-22A1-E166-B63AA9598867}"/>
              </a:ext>
            </a:extLst>
          </p:cNvPr>
          <p:cNvSpPr txBox="1"/>
          <p:nvPr/>
        </p:nvSpPr>
        <p:spPr>
          <a:xfrm>
            <a:off x="6115283" y="2445306"/>
            <a:ext cx="225895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10 Å               Wavelength          25 Å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F797C29-A4E5-D75A-FAC6-6905D9546E47}"/>
              </a:ext>
            </a:extLst>
          </p:cNvPr>
          <p:cNvSpPr txBox="1"/>
          <p:nvPr/>
        </p:nvSpPr>
        <p:spPr>
          <a:xfrm>
            <a:off x="3929901" y="4192640"/>
            <a:ext cx="225895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10 Å               Wavelength          25 Å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0CB42A5-EF52-2588-897E-2BD4F53B229E}"/>
              </a:ext>
            </a:extLst>
          </p:cNvPr>
          <p:cNvSpPr txBox="1"/>
          <p:nvPr/>
        </p:nvSpPr>
        <p:spPr>
          <a:xfrm>
            <a:off x="6117240" y="4189330"/>
            <a:ext cx="218842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6 Å               Wavelength          16 Å</a:t>
            </a:r>
          </a:p>
        </p:txBody>
      </p:sp>
    </p:spTree>
    <p:extLst>
      <p:ext uri="{BB962C8B-B14F-4D97-AF65-F5344CB8AC3E}">
        <p14:creationId xmlns:p14="http://schemas.microsoft.com/office/powerpoint/2010/main" val="35596087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1CBA056-B84E-39C1-8A07-3C29112EE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00" y="1145206"/>
            <a:ext cx="8712200" cy="3602037"/>
          </a:xfrm>
        </p:spPr>
        <p:txBody>
          <a:bodyPr/>
          <a:lstStyle/>
          <a:p>
            <a:pPr marL="0" indent="0" algn="ctr">
              <a:buNone/>
            </a:pPr>
            <a:br>
              <a:rPr lang="fr-FR"/>
            </a:br>
            <a:endParaRPr lang="fr-FR"/>
          </a:p>
        </p:txBody>
      </p:sp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2E8908D8-7B8E-5E92-08EF-2FE863BC2DDB}"/>
              </a:ext>
            </a:extLst>
          </p:cNvPr>
          <p:cNvSpPr txBox="1"/>
          <p:nvPr/>
        </p:nvSpPr>
        <p:spPr>
          <a:xfrm>
            <a:off x="1453978" y="251688"/>
            <a:ext cx="6080678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WP13.1-B Laboratory measurements of wavelengths and cross sections of inner-shell transitions </a:t>
            </a:r>
            <a:endParaRPr sz="16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D28FA25-E4F1-109E-0308-9014606764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7"/>
          <a:stretch/>
        </p:blipFill>
        <p:spPr>
          <a:xfrm>
            <a:off x="3540646" y="1436328"/>
            <a:ext cx="5483506" cy="3094916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C177DE84-48D2-6E73-7502-D0A32D2E22D1}"/>
              </a:ext>
            </a:extLst>
          </p:cNvPr>
          <p:cNvSpPr txBox="1">
            <a:spLocks/>
          </p:cNvSpPr>
          <p:nvPr/>
        </p:nvSpPr>
        <p:spPr>
          <a:xfrm>
            <a:off x="119848" y="1356531"/>
            <a:ext cx="3754216" cy="3602037"/>
          </a:xfrm>
          <a:prstGeom prst="rect">
            <a:avLst/>
          </a:prstGeom>
        </p:spPr>
        <p:txBody>
          <a:bodyPr/>
          <a:lstStyle>
            <a:lvl1pPr marL="360000" marR="0" indent="-360000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 typeface="Wingdings" pitchFamily="2" charset="2"/>
              <a:buChar char="Ø"/>
              <a:tabLst/>
              <a:defRPr sz="16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1pPr>
            <a:lvl2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2pPr>
            <a:lvl3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6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3pPr>
            <a:lvl4pPr marL="914411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4pPr>
            <a:lvl5pPr marL="1143014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5pPr>
            <a:lvl6pPr marL="1371617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220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823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426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fr-FR" sz="1400" dirty="0"/>
              <a:t>Main objective: measure energies and osciilator strengths of inner shell transitions from astrophysically abundant metals (i.e. OI-VI, NI-V, etc.). </a:t>
            </a:r>
          </a:p>
          <a:p>
            <a:pPr hangingPunct="1"/>
            <a:r>
              <a:rPr lang="fr-FR" sz="1400" dirty="0"/>
              <a:t>Elettra-MPIK collaboration: mini-EBIT installed at Gas-Phase at Elettra in Nov 2021 </a:t>
            </a:r>
          </a:p>
          <a:p>
            <a:pPr hangingPunct="1"/>
            <a:r>
              <a:rPr lang="fr-FR" sz="1400" dirty="0" err="1"/>
              <a:t>Implementation of downstream spectrometer: systematics down to about 5 meV</a:t>
            </a:r>
          </a:p>
          <a:p>
            <a:pPr hangingPunct="1"/>
            <a:r>
              <a:rPr lang="fr-FR" sz="1400" dirty="0" err="1"/>
              <a:t>Photionization of N2+, N3+, N4+, O+, O2+, O3+ : measure and calibration</a:t>
            </a:r>
          </a:p>
          <a:p>
            <a:pPr hangingPunct="1"/>
            <a:endParaRPr lang="fr-FR" sz="1400" dirty="0" err="1"/>
          </a:p>
          <a:p>
            <a:pPr hangingPunct="1"/>
            <a:endParaRPr lang="fr-FR" sz="1400" dirty="0"/>
          </a:p>
          <a:p>
            <a:pPr marL="0" indent="0" hangingPunct="1">
              <a:buFont typeface="Wingdings" pitchFamily="2" charset="2"/>
              <a:buNone/>
            </a:pPr>
            <a:endParaRPr lang="fr-FR" sz="1400" dirty="0"/>
          </a:p>
          <a:p>
            <a:pPr hangingPunct="1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27057378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A629F722-579C-832E-1E5C-E3954AA16189}"/>
              </a:ext>
            </a:extLst>
          </p:cNvPr>
          <p:cNvSpPr txBox="1"/>
          <p:nvPr/>
        </p:nvSpPr>
        <p:spPr>
          <a:xfrm>
            <a:off x="598100" y="140131"/>
            <a:ext cx="7792434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WP13.1-C High-resolution measurements of CX and</a:t>
            </a:r>
          </a:p>
          <a:p>
            <a:r>
              <a:rPr lang="fr-FR" sz="1600" dirty="0"/>
              <a:t> Iron K shell DR and DE</a:t>
            </a:r>
            <a:endParaRPr sz="1600" dirty="0"/>
          </a:p>
        </p:txBody>
      </p:sp>
      <p:pic>
        <p:nvPicPr>
          <p:cNvPr id="4" name="Picture 2" descr="A large machine in a factory&#10;&#10;Description automatically generated">
            <a:extLst>
              <a:ext uri="{FF2B5EF4-FFF2-40B4-BE49-F238E27FC236}">
                <a16:creationId xmlns:a16="http://schemas.microsoft.com/office/drawing/2014/main" id="{9ABA545F-E099-0623-4413-654EECF491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128" y="1989337"/>
            <a:ext cx="5388872" cy="24336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2249E50-3564-E24D-227B-D4FAA0D628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801" y="1364056"/>
            <a:ext cx="3666424" cy="3602037"/>
          </a:xfrm>
        </p:spPr>
        <p:txBody>
          <a:bodyPr/>
          <a:lstStyle/>
          <a:p>
            <a:r>
              <a:rPr lang="fr-FR" sz="1400"/>
              <a:t>The gas cell producing H atom has been designed and built at MPIK. Available for future experiment on CX</a:t>
            </a:r>
          </a:p>
          <a:p>
            <a:r>
              <a:rPr lang="fr-FR" sz="1400"/>
              <a:t>Recent XRISM data reveals discrepancies between observed dielectronic recombination and innershell satellite lines, in particular at the iron K shell, compared to the existing model</a:t>
            </a:r>
          </a:p>
          <a:p>
            <a:r>
              <a:rPr lang="fr-FR" sz="1400"/>
              <a:t>We directly measure these lines at the MPIK Electron Beam Ion Trap (EBIT) using Transition Edge Sensors (TES) detectors from SRON</a:t>
            </a:r>
          </a:p>
          <a:p>
            <a:endParaRPr lang="fr-FR" sz="1400"/>
          </a:p>
        </p:txBody>
      </p:sp>
    </p:spTree>
    <p:extLst>
      <p:ext uri="{BB962C8B-B14F-4D97-AF65-F5344CB8AC3E}">
        <p14:creationId xmlns:p14="http://schemas.microsoft.com/office/powerpoint/2010/main" val="72888983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0A0EC42-A56A-3AC5-383D-4840561C60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" t="7973" r="5970" b="4571"/>
          <a:stretch/>
        </p:blipFill>
        <p:spPr>
          <a:xfrm>
            <a:off x="3462391" y="1131467"/>
            <a:ext cx="5771607" cy="3172573"/>
          </a:xfrm>
          <a:prstGeom prst="rect">
            <a:avLst/>
          </a:prstGeom>
        </p:spPr>
      </p:pic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A629F722-579C-832E-1E5C-E3954AA16189}"/>
              </a:ext>
            </a:extLst>
          </p:cNvPr>
          <p:cNvSpPr txBox="1"/>
          <p:nvPr/>
        </p:nvSpPr>
        <p:spPr>
          <a:xfrm>
            <a:off x="598100" y="140131"/>
            <a:ext cx="7792434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WP13.1-C High-resolution measurements of CX and</a:t>
            </a:r>
          </a:p>
          <a:p>
            <a:r>
              <a:rPr lang="fr-FR" sz="1600" dirty="0"/>
              <a:t> Iron K shell DR and DE</a:t>
            </a:r>
            <a:endParaRPr sz="16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2B30B7-8A5D-1E0C-5329-2E7ACF769F32}"/>
              </a:ext>
            </a:extLst>
          </p:cNvPr>
          <p:cNvSpPr txBox="1"/>
          <p:nvPr/>
        </p:nvSpPr>
        <p:spPr>
          <a:xfrm>
            <a:off x="3747443" y="4120456"/>
            <a:ext cx="5245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6450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8174D07-9F68-E1CA-2E5A-8D8EEB86105F}"/>
              </a:ext>
            </a:extLst>
          </p:cNvPr>
          <p:cNvSpPr txBox="1"/>
          <p:nvPr/>
        </p:nvSpPr>
        <p:spPr>
          <a:xfrm>
            <a:off x="7866031" y="4115163"/>
            <a:ext cx="9621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6650      eV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F3CE2F7-4DE9-0760-64C0-850452094ADF}"/>
              </a:ext>
            </a:extLst>
          </p:cNvPr>
          <p:cNvSpPr txBox="1"/>
          <p:nvPr/>
        </p:nvSpPr>
        <p:spPr>
          <a:xfrm>
            <a:off x="3554715" y="4298516"/>
            <a:ext cx="5373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2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2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Dielectronic recombination spectrum of Fe in a series of charge states, from O-like to Li-like (left to right). The shade shows the single pixel TES-EBIT data, and the thin lines represent the model calculation.</a:t>
            </a:r>
            <a:r>
              <a:rPr lang="fr-FR" sz="1200" i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Espace réservé du texte 1">
            <a:extLst>
              <a:ext uri="{FF2B5EF4-FFF2-40B4-BE49-F238E27FC236}">
                <a16:creationId xmlns:a16="http://schemas.microsoft.com/office/drawing/2014/main" id="{749E76CB-4710-DE55-609A-BF77E07B03CA}"/>
              </a:ext>
            </a:extLst>
          </p:cNvPr>
          <p:cNvSpPr txBox="1">
            <a:spLocks/>
          </p:cNvSpPr>
          <p:nvPr/>
        </p:nvSpPr>
        <p:spPr>
          <a:xfrm>
            <a:off x="129801" y="1364056"/>
            <a:ext cx="3666424" cy="3602037"/>
          </a:xfrm>
          <a:prstGeom prst="rect">
            <a:avLst/>
          </a:prstGeom>
        </p:spPr>
        <p:txBody>
          <a:bodyPr/>
          <a:lstStyle>
            <a:lvl1pPr marL="360000" marR="0" indent="-360000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 typeface="Wingdings" pitchFamily="2" charset="2"/>
              <a:buChar char="Ø"/>
              <a:tabLst/>
              <a:defRPr sz="16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1pPr>
            <a:lvl2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2pPr>
            <a:lvl3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6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3pPr>
            <a:lvl4pPr marL="914411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4pPr>
            <a:lvl5pPr marL="1143014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5pPr>
            <a:lvl6pPr marL="1371617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220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823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426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>
              <a:spcBef>
                <a:spcPts val="1600"/>
              </a:spcBef>
            </a:pPr>
            <a:r>
              <a:rPr lang="fr-FR" sz="1400"/>
              <a:t>The gas cell producing H atom has been designed and built at MPIK. Available for future experiment on CX</a:t>
            </a:r>
          </a:p>
          <a:p>
            <a:pPr hangingPunct="1"/>
            <a:r>
              <a:rPr lang="fr-FR" sz="1400"/>
              <a:t>Recent XRISM data reveals discrepancies between observed dielectronic recombination and innershell satellite lines, in particular at the iron K shell, compared to the existing model</a:t>
            </a:r>
          </a:p>
          <a:p>
            <a:pPr hangingPunct="1"/>
            <a:r>
              <a:rPr lang="fr-FR" sz="1400"/>
              <a:t>We directly measure these lines at the MPIK Electron Beam Ion Trap (EBIT) using Transition Edge Sensors (TES) detectors from SRON</a:t>
            </a:r>
          </a:p>
          <a:p>
            <a:pPr hangingPunct="1"/>
            <a:endParaRPr lang="fr-FR" sz="1400"/>
          </a:p>
        </p:txBody>
      </p:sp>
    </p:spTree>
    <p:extLst>
      <p:ext uri="{BB962C8B-B14F-4D97-AF65-F5344CB8AC3E}">
        <p14:creationId xmlns:p14="http://schemas.microsoft.com/office/powerpoint/2010/main" val="346992917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E9E38CB-E508-ADD4-FCDA-C50B5E5072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953" y="1082398"/>
            <a:ext cx="4310780" cy="3812732"/>
          </a:xfrm>
        </p:spPr>
        <p:txBody>
          <a:bodyPr/>
          <a:lstStyle/>
          <a:p>
            <a:pPr>
              <a:lnSpc>
                <a:spcPts val="1200"/>
              </a:lnSpc>
            </a:pPr>
            <a:endParaRPr lang="fr-FR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400" dirty="0"/>
              <a:t>WP13.2 formaly completed in 12/2021: </a:t>
            </a:r>
            <a:r>
              <a:rPr lang="fr-FR" sz="1400" i="1" dirty="0"/>
              <a:t>presented at 1st AHEAD general meeting</a:t>
            </a:r>
          </a:p>
          <a:p>
            <a:pPr>
              <a:lnSpc>
                <a:spcPct val="100000"/>
              </a:lnSpc>
            </a:pPr>
            <a:r>
              <a:rPr lang="fr-FR" sz="1400" dirty="0"/>
              <a:t>E</a:t>
            </a:r>
            <a:r>
              <a:rPr lang="en-US" sz="1400" dirty="0"/>
              <a:t>xperimental</a:t>
            </a:r>
            <a:r>
              <a:rPr lang="fr-FR" sz="1400" dirty="0"/>
              <a:t> validation of </a:t>
            </a:r>
            <a:r>
              <a:rPr lang="en-US" sz="1400" dirty="0">
                <a:solidFill>
                  <a:schemeClr val="tx1"/>
                </a:solidFill>
              </a:rPr>
              <a:t>grazing protons scattering and electrons backscattering</a:t>
            </a:r>
          </a:p>
          <a:p>
            <a:pPr>
              <a:lnSpc>
                <a:spcPct val="100000"/>
              </a:lnSpc>
              <a:spcBef>
                <a:spcPts val="1700"/>
              </a:spcBef>
            </a:pPr>
            <a:r>
              <a:rPr lang="en-US" sz="1400" dirty="0"/>
              <a:t>Scattering efficiency and energy loss of soft protons onto an ATHENA/SPO target have been measured and compared to simulations</a:t>
            </a:r>
            <a:endParaRPr lang="en-US" sz="1400" i="1" dirty="0"/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chemeClr val="tx1"/>
                </a:solidFill>
              </a:rPr>
              <a:t>Electrons backscattering for a wider range of incidence angles on an X-IFU like sample have been </a:t>
            </a:r>
            <a:r>
              <a:rPr lang="en-US" sz="1400" dirty="0"/>
              <a:t>measured and compared to simulations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chemeClr val="tx1"/>
                </a:solidFill>
              </a:rPr>
              <a:t>Overall agreement gives good confidence in future simulations</a:t>
            </a:r>
          </a:p>
        </p:txBody>
      </p:sp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1046EAAE-523B-59E8-AE00-0FCD4008BA55}"/>
              </a:ext>
            </a:extLst>
          </p:cNvPr>
          <p:cNvSpPr txBox="1"/>
          <p:nvPr/>
        </p:nvSpPr>
        <p:spPr>
          <a:xfrm>
            <a:off x="1293457" y="248370"/>
            <a:ext cx="6221081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WP13.2 Experimental validation of physical processes relevant to ATHENA background</a:t>
            </a:r>
            <a:endParaRPr sz="16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28DA29E-3AB6-47CB-8591-BBF8B3AABFEE}"/>
              </a:ext>
            </a:extLst>
          </p:cNvPr>
          <p:cNvSpPr/>
          <p:nvPr/>
        </p:nvSpPr>
        <p:spPr>
          <a:xfrm>
            <a:off x="4421733" y="3177241"/>
            <a:ext cx="37822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protons scattering efficiency for SPO sample</a:t>
            </a:r>
          </a:p>
        </p:txBody>
      </p:sp>
      <p:pic>
        <p:nvPicPr>
          <p:cNvPr id="11" name="Image1">
            <a:extLst>
              <a:ext uri="{FF2B5EF4-FFF2-40B4-BE49-F238E27FC236}">
                <a16:creationId xmlns:a16="http://schemas.microsoft.com/office/drawing/2014/main" id="{37323AE1-1068-4387-9145-E1E3B05EFF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283963" y="956938"/>
            <a:ext cx="3713259" cy="229121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CE6792CE-78BC-4967-8ECF-09D5713E4B09}"/>
              </a:ext>
            </a:extLst>
          </p:cNvPr>
          <p:cNvSpPr/>
          <p:nvPr/>
        </p:nvSpPr>
        <p:spPr>
          <a:xfrm>
            <a:off x="4196279" y="4657886"/>
            <a:ext cx="41962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 backscattering coefficient for the X-IFU like sample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CF20479-7AA4-4A32-8420-5185F01DA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722" y="3541701"/>
            <a:ext cx="2727252" cy="1158340"/>
          </a:xfrm>
          <a:prstGeom prst="rect">
            <a:avLst/>
          </a:prstGeom>
        </p:spPr>
      </p:pic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5A31F257-5337-43C1-9A42-B85F6AF252B6}"/>
              </a:ext>
            </a:extLst>
          </p:cNvPr>
          <p:cNvGraphicFramePr>
            <a:graphicFrameLocks noGrp="1"/>
          </p:cNvGraphicFramePr>
          <p:nvPr/>
        </p:nvGraphicFramePr>
        <p:xfrm>
          <a:off x="9323350" y="3776855"/>
          <a:ext cx="2486025" cy="104953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809625">
                  <a:extLst>
                    <a:ext uri="{9D8B030D-6E8A-4147-A177-3AD203B41FA5}">
                      <a16:colId xmlns:a16="http://schemas.microsoft.com/office/drawing/2014/main" val="655875321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301429863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1933248230"/>
                    </a:ext>
                  </a:extLst>
                </a:gridCol>
                <a:gridCol w="561975">
                  <a:extLst>
                    <a:ext uri="{9D8B030D-6E8A-4147-A177-3AD203B41FA5}">
                      <a16:colId xmlns:a16="http://schemas.microsoft.com/office/drawing/2014/main" val="33103766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35 keV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60 keV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90 keV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567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Simulated data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0.5367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0.5518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0.5574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1063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Experimental data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0.5615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0.5775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0.5736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6535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Percentage difference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4.4%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4.4%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2.8%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9214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17872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84;p2"/>
          <p:cNvSpPr txBox="1"/>
          <p:nvPr/>
        </p:nvSpPr>
        <p:spPr>
          <a:xfrm>
            <a:off x="2097314" y="275492"/>
            <a:ext cx="4949372" cy="442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2625" dirty="0"/>
              <a:t>Conclusion</a:t>
            </a:r>
            <a:endParaRPr sz="2625" dirty="0"/>
          </a:p>
        </p:txBody>
      </p:sp>
      <p:sp>
        <p:nvSpPr>
          <p:cNvPr id="5" name="CasellaDiTesto 6">
            <a:extLst>
              <a:ext uri="{FF2B5EF4-FFF2-40B4-BE49-F238E27FC236}">
                <a16:creationId xmlns:a16="http://schemas.microsoft.com/office/drawing/2014/main" id="{342E2E3E-8D5C-B74F-8066-527B25E97EF2}"/>
              </a:ext>
            </a:extLst>
          </p:cNvPr>
          <p:cNvSpPr txBox="1"/>
          <p:nvPr/>
        </p:nvSpPr>
        <p:spPr>
          <a:xfrm>
            <a:off x="714319" y="1052729"/>
            <a:ext cx="761714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WP13-1-A: Theoretical calculations of collisional excitation</a:t>
            </a:r>
          </a:p>
          <a:p>
            <a:pPr marL="252000" lvl="3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</a:t>
            </a:r>
            <a:r>
              <a:rPr lang="en-US" sz="1400" i="1" dirty="0">
                <a:solidFill>
                  <a:srgbClr val="0432FF"/>
                </a:solidFill>
              </a:rPr>
              <a:t>up to publication </a:t>
            </a:r>
            <a:r>
              <a:rPr lang="en-US" sz="1400" dirty="0">
                <a:solidFill>
                  <a:srgbClr val="0432FF"/>
                </a:solidFill>
              </a:rPr>
              <a:t>(Gu, L., Shah, C., Mao, J. et al. 2022, A&amp;A, 664, 62)</a:t>
            </a:r>
          </a:p>
          <a:p>
            <a:pPr marL="284400" lvl="3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WP13-1-B: Lab measurements of inner-shell transitions of astrophysically relevant ions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original data of excellent quality have been analysed and are now being interpreted. </a:t>
            </a:r>
            <a:r>
              <a:rPr lang="en-US" sz="1400" i="1" dirty="0">
                <a:solidFill>
                  <a:srgbClr val="0432FF"/>
                </a:solidFill>
              </a:rPr>
              <a:t>Use of MPIK EBIT for ion production was decisive</a:t>
            </a:r>
            <a:r>
              <a:rPr lang="en-US" sz="1400" dirty="0">
                <a:solidFill>
                  <a:srgbClr val="0432FF"/>
                </a:solidFill>
              </a:rPr>
              <a:t>.</a:t>
            </a:r>
          </a:p>
          <a:p>
            <a:pPr marL="284400" lvl="2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WP13-1-C: High-resolution measurements of CX and Iron K shell DR and DE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400" b="1" dirty="0">
                <a:solidFill>
                  <a:srgbClr val="0432FF"/>
                </a:solidFill>
              </a:rPr>
              <a:t>→ </a:t>
            </a:r>
            <a:r>
              <a:rPr lang="en-US" sz="1400" dirty="0">
                <a:solidFill>
                  <a:srgbClr val="0432FF"/>
                </a:solidFill>
              </a:rPr>
              <a:t>measurements to be done for CX but Iron lines were measured in priority to be able to understand XRISM/RESOLVE data. </a:t>
            </a:r>
            <a:r>
              <a:rPr lang="en-US" sz="1400" i="1" dirty="0">
                <a:solidFill>
                  <a:srgbClr val="0432FF"/>
                </a:solidFill>
              </a:rPr>
              <a:t>Use of SRON calorimeter at MPIK EBIT proved to be an essential tool for future sprectroscopic X-ray missions</a:t>
            </a:r>
            <a:r>
              <a:rPr lang="en-US" sz="1400" dirty="0">
                <a:solidFill>
                  <a:srgbClr val="0432FF"/>
                </a:solidFill>
              </a:rPr>
              <a:t>.</a:t>
            </a:r>
          </a:p>
          <a:p>
            <a:pPr marL="284400" lvl="2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WP13.2 Athena background model verification (INAF, EKUT, SWHARD)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essential data were validated as inputs in modeling activities of Non X-ray Background of present and future X-ray space missions</a:t>
            </a:r>
            <a:r>
              <a:rPr lang="en-US" sz="1400" i="1" dirty="0">
                <a:solidFill>
                  <a:srgbClr val="0432FF"/>
                </a:solidFill>
              </a:rPr>
              <a:t>.</a:t>
            </a:r>
            <a:endParaRPr lang="en-US" sz="1400" dirty="0">
              <a:solidFill>
                <a:srgbClr val="0432FF"/>
              </a:solidFill>
            </a:endParaRPr>
          </a:p>
          <a:p>
            <a:pPr lvl="3" indent="0">
              <a:spcBef>
                <a:spcPts val="600"/>
              </a:spcBef>
            </a:pPr>
            <a:r>
              <a:rPr lang="en-US" sz="1600" dirty="0">
                <a:solidFill>
                  <a:srgbClr val="FF0000"/>
                </a:solidFill>
              </a:rPr>
              <a:t>WP13 goals were met and essential lab activities carried thanks to AHEAD</a:t>
            </a:r>
          </a:p>
          <a:p>
            <a:pPr lvl="3" indent="0"/>
            <a:r>
              <a:rPr lang="en-US" sz="1600" dirty="0">
                <a:solidFill>
                  <a:srgbClr val="FF0000"/>
                </a:solidFill>
              </a:rPr>
              <a:t>will be continued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F977AD-9122-2F47-8671-BD2E9819942F}"/>
              </a:ext>
            </a:extLst>
          </p:cNvPr>
          <p:cNvSpPr txBox="1"/>
          <p:nvPr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8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</p:spTree>
    <p:extLst>
      <p:ext uri="{BB962C8B-B14F-4D97-AF65-F5344CB8AC3E}">
        <p14:creationId xmlns:p14="http://schemas.microsoft.com/office/powerpoint/2010/main" val="167909285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0BE3F08-9804-04C6-B179-17B9AC3E38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fr-FR" sz="240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5348374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</a:spPr>
      <a:bodyPr wrap="square" rtlCol="0">
        <a:spAutoFit/>
      </a:bodyPr>
      <a:lstStyle>
        <a:defPPr marL="285750" indent="-285750" algn="l">
          <a:spcBef>
            <a:spcPts val="600"/>
          </a:spcBef>
          <a:spcAft>
            <a:spcPts val="600"/>
          </a:spcAft>
          <a:buFont typeface="Wingdings" pitchFamily="2" charset="2"/>
          <a:buChar char="Ø"/>
          <a:defRPr sz="16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4170</TotalTime>
  <Words>902</Words>
  <Application>Microsoft Macintosh PowerPoint</Application>
  <PresentationFormat>Affichage à l'écran (16:9)</PresentationFormat>
  <Paragraphs>87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Montserrat Bold</vt:lpstr>
      <vt:lpstr>Montserrat Regular</vt:lpstr>
      <vt:lpstr>Arial</vt:lpstr>
      <vt:lpstr>Calibri</vt:lpstr>
      <vt:lpstr>Courier New</vt:lpstr>
      <vt:lpstr>Helvetica Neue</vt:lpstr>
      <vt:lpstr>Wingdings</vt:lpstr>
      <vt:lpstr>21_BasicWhite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François Pajot</cp:lastModifiedBy>
  <cp:revision>131</cp:revision>
  <dcterms:modified xsi:type="dcterms:W3CDTF">2024-11-25T17:12:43Z</dcterms:modified>
</cp:coreProperties>
</file>