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3" r:id="rId1"/>
  </p:sldMasterIdLst>
  <p:notesMasterIdLst>
    <p:notesMasterId r:id="rId9"/>
  </p:notesMasterIdLst>
  <p:sldIdLst>
    <p:sldId id="275" r:id="rId2"/>
    <p:sldId id="257" r:id="rId3"/>
    <p:sldId id="270" r:id="rId4"/>
    <p:sldId id="278" r:id="rId5"/>
    <p:sldId id="284" r:id="rId6"/>
    <p:sldId id="282" r:id="rId7"/>
    <p:sldId id="283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9"/>
    <p:restoredTop sz="71429"/>
  </p:normalViewPr>
  <p:slideViewPr>
    <p:cSldViewPr snapToGrid="0" snapToObjects="1">
      <p:cViewPr varScale="1">
        <p:scale>
          <a:sx n="85" d="100"/>
          <a:sy n="85" d="100"/>
        </p:scale>
        <p:origin x="18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B9483-12C4-2742-96C1-62ADCCA69895}" type="datetimeFigureOut">
              <a:rPr lang="it-IT" smtClean="0"/>
              <a:t>26/11/24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283C0-106B-464D-BDEB-EEBA592DE4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87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Elena Rasia (INAF)</a:t>
            </a:r>
          </a:p>
          <a:p>
            <a:r>
              <a:rPr lang="en-CH" dirty="0"/>
              <a:t>Aurora Simionescu (SRON)</a:t>
            </a:r>
          </a:p>
          <a:p>
            <a:r>
              <a:rPr lang="en-CH" dirty="0"/>
              <a:t>Sheila McBreen (UC Dublin)</a:t>
            </a:r>
          </a:p>
          <a:p>
            <a:r>
              <a:rPr lang="en-CH" dirty="0"/>
              <a:t>Lucio Mayer (U Zurich)</a:t>
            </a:r>
          </a:p>
          <a:p>
            <a:r>
              <a:rPr lang="en-CH" dirty="0"/>
              <a:t>Veronica Biffi (LMU)</a:t>
            </a:r>
          </a:p>
          <a:p>
            <a:r>
              <a:rPr lang="en-CH"/>
              <a:t>Marie-Anne Bizouard (Obs Côte d’Azur)</a:t>
            </a:r>
            <a:endParaRPr lang="en-CH" dirty="0"/>
          </a:p>
          <a:p>
            <a:r>
              <a:rPr lang="en-CH" dirty="0"/>
              <a:t>Sebastiano Bernuzzi (Jena)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283C0-106B-464D-BDEB-EEBA592DE4C6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040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e e dat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1" y="5929931"/>
            <a:ext cx="10985501" cy="3184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Autore e data</a:t>
            </a:r>
          </a:p>
        </p:txBody>
      </p:sp>
      <p:sp>
        <p:nvSpPr>
          <p:cNvPr id="12" name="Titolo presentazione"/>
          <p:cNvSpPr txBox="1">
            <a:spLocks noGrp="1"/>
          </p:cNvSpPr>
          <p:nvPr>
            <p:ph type="title" hasCustomPrompt="1"/>
          </p:nvPr>
        </p:nvSpPr>
        <p:spPr>
          <a:xfrm>
            <a:off x="603250" y="1287496"/>
            <a:ext cx="10985503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rPr dirty="0" err="1"/>
              <a:t>Titolo</a:t>
            </a:r>
            <a:r>
              <a:rPr dirty="0"/>
              <a:t> </a:t>
            </a:r>
            <a:r>
              <a:rPr dirty="0" err="1"/>
              <a:t>presentazione</a:t>
            </a:r>
            <a:endParaRPr dirty="0"/>
          </a:p>
        </p:txBody>
      </p:sp>
      <p:sp>
        <p:nvSpPr>
          <p:cNvPr id="13" name="Corpo livello uno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3" y="3611596"/>
            <a:ext cx="10985500" cy="952501"/>
          </a:xfrm>
          <a:prstGeom prst="rect">
            <a:avLst/>
          </a:prstGeom>
        </p:spPr>
        <p:txBody>
          <a:bodyPr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  <a:lvl2pPr marL="0" indent="228597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2pPr>
            <a:lvl3pPr marL="0" indent="457194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3pPr>
            <a:lvl4pPr marL="0" indent="685791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4pPr>
            <a:lvl5pPr marL="0" indent="914389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5pPr>
          </a:lstStyle>
          <a:p>
            <a:r>
              <a:rPr dirty="0" err="1"/>
              <a:t>Sottotitolo</a:t>
            </a:r>
            <a:r>
              <a:rPr dirty="0"/>
              <a:t> </a:t>
            </a:r>
            <a:r>
              <a:rPr dirty="0" err="1"/>
              <a:t>presentazione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806027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Informazione import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orpo livello uno…"/>
          <p:cNvSpPr txBox="1">
            <a:spLocks noGrp="1"/>
          </p:cNvSpPr>
          <p:nvPr>
            <p:ph type="body" idx="1" hasCustomPrompt="1"/>
          </p:nvPr>
        </p:nvSpPr>
        <p:spPr>
          <a:xfrm>
            <a:off x="603253" y="537964"/>
            <a:ext cx="10985500" cy="362079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1pPr>
            <a:lvl2pPr marL="0" indent="228597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2pPr>
            <a:lvl3pPr marL="0" indent="457194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3pPr>
            <a:lvl4pPr marL="0" indent="685791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4pPr>
            <a:lvl5pPr marL="0" indent="914389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Dettagli informazion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3" y="4131090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</a:lstStyle>
          <a:p>
            <a:r>
              <a:t>Dettagli informazione</a:t>
            </a:r>
          </a:p>
        </p:txBody>
      </p:sp>
      <p:sp>
        <p:nvSpPr>
          <p:cNvPr id="10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454632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zion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5012" y="5337727"/>
            <a:ext cx="10100027" cy="3184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Attribuzione</a:t>
            </a:r>
          </a:p>
        </p:txBody>
      </p:sp>
      <p:sp>
        <p:nvSpPr>
          <p:cNvPr id="116" name="Corpo livello uno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76962" y="2469931"/>
            <a:ext cx="10438077" cy="1918140"/>
          </a:xfrm>
          <a:prstGeom prst="rect">
            <a:avLst/>
          </a:prstGeom>
        </p:spPr>
        <p:txBody>
          <a:bodyPr/>
          <a:lstStyle>
            <a:lvl1pPr marL="319457" indent="-234947">
              <a:spcBef>
                <a:spcPts val="0"/>
              </a:spcBef>
              <a:buSzTx/>
              <a:buNone/>
              <a:defRPr sz="4251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319457" indent="-6351">
              <a:spcBef>
                <a:spcPts val="0"/>
              </a:spcBef>
              <a:buSzTx/>
              <a:buNone/>
              <a:defRPr sz="4251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319457" indent="222248">
              <a:spcBef>
                <a:spcPts val="0"/>
              </a:spcBef>
              <a:buSzTx/>
              <a:buNone/>
              <a:defRPr sz="4251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319457" indent="450845">
              <a:spcBef>
                <a:spcPts val="0"/>
              </a:spcBef>
              <a:buSzTx/>
              <a:buNone/>
              <a:defRPr sz="4251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319457" indent="679442">
              <a:spcBef>
                <a:spcPts val="0"/>
              </a:spcBef>
              <a:buSzTx/>
              <a:buNone/>
              <a:defRPr sz="4251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“Citazione degna di nota”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147597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magine"/>
          <p:cNvSpPr>
            <a:spLocks noGrp="1"/>
          </p:cNvSpPr>
          <p:nvPr>
            <p:ph type="pic" sz="quarter" idx="21"/>
          </p:nvPr>
        </p:nvSpPr>
        <p:spPr>
          <a:xfrm>
            <a:off x="7880351" y="508002"/>
            <a:ext cx="3719549" cy="29748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magine"/>
          <p:cNvSpPr>
            <a:spLocks noGrp="1"/>
          </p:cNvSpPr>
          <p:nvPr>
            <p:ph type="pic" sz="half" idx="22"/>
          </p:nvPr>
        </p:nvSpPr>
        <p:spPr>
          <a:xfrm>
            <a:off x="6750053" y="1989139"/>
            <a:ext cx="5219700" cy="60750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magine"/>
          <p:cNvSpPr>
            <a:spLocks noGrp="1"/>
          </p:cNvSpPr>
          <p:nvPr>
            <p:ph type="pic" idx="23"/>
          </p:nvPr>
        </p:nvSpPr>
        <p:spPr>
          <a:xfrm>
            <a:off x="-69851" y="247650"/>
            <a:ext cx="8305800" cy="62293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3453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magine"/>
          <p:cNvSpPr>
            <a:spLocks noGrp="1"/>
          </p:cNvSpPr>
          <p:nvPr>
            <p:ph type="pic" idx="21"/>
          </p:nvPr>
        </p:nvSpPr>
        <p:spPr>
          <a:xfrm>
            <a:off x="-666750" y="-2762251"/>
            <a:ext cx="13525500" cy="10820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646000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94560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olo e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5486400" y="-101600"/>
            <a:ext cx="6072419" cy="70675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Titolo"/>
          <p:cNvSpPr txBox="1">
            <a:spLocks noGrp="1"/>
          </p:cNvSpPr>
          <p:nvPr>
            <p:ph type="title" hasCustomPrompt="1"/>
          </p:nvPr>
        </p:nvSpPr>
        <p:spPr>
          <a:xfrm>
            <a:off x="603253" y="635001"/>
            <a:ext cx="4889500" cy="2941137"/>
          </a:xfrm>
          <a:prstGeom prst="rect">
            <a:avLst/>
          </a:prstGeom>
        </p:spPr>
        <p:txBody>
          <a:bodyPr anchor="b"/>
          <a:lstStyle/>
          <a:p>
            <a:r>
              <a:t>Titolo</a:t>
            </a:r>
          </a:p>
        </p:txBody>
      </p:sp>
      <p:sp>
        <p:nvSpPr>
          <p:cNvPr id="34" name="Corpo livello uno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3" y="3530288"/>
            <a:ext cx="4889500" cy="2692712"/>
          </a:xfrm>
          <a:prstGeom prst="rect">
            <a:avLst/>
          </a:prstGeom>
        </p:spPr>
        <p:txBody>
          <a:bodyPr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  <a:lvl2pPr marL="0" indent="228597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2pPr>
            <a:lvl3pPr marL="0" indent="457194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3pPr>
            <a:lvl4pPr marL="0" indent="685791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4pPr>
            <a:lvl5pPr marL="0" indent="914389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5pPr>
          </a:lstStyle>
          <a:p>
            <a:r>
              <a:t>Sottotitolo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952883" y="6488827"/>
            <a:ext cx="22762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505722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ol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44" name="Corpo livello uno…"/>
          <p:cNvSpPr txBox="1">
            <a:spLocks noGrp="1"/>
          </p:cNvSpPr>
          <p:nvPr>
            <p:ph type="body" idx="1" hasCustomPrompt="1"/>
          </p:nvPr>
        </p:nvSpPr>
        <p:spPr>
          <a:xfrm>
            <a:off x="603253" y="1635761"/>
            <a:ext cx="10985500" cy="4616500"/>
          </a:xfrm>
          <a:prstGeom prst="rect">
            <a:avLst/>
          </a:prstGeom>
        </p:spPr>
        <p:txBody>
          <a:bodyPr/>
          <a:lstStyle/>
          <a:p>
            <a:r>
              <a:rPr dirty="0"/>
              <a:t>Testo </a:t>
            </a:r>
            <a:r>
              <a:rPr dirty="0" err="1"/>
              <a:t>elenco</a:t>
            </a:r>
            <a:r>
              <a:rPr dirty="0"/>
              <a:t> </a:t>
            </a:r>
            <a:r>
              <a:rPr dirty="0" err="1"/>
              <a:t>puntato</a:t>
            </a:r>
            <a:r>
              <a:rPr dirty="0"/>
              <a:t> </a:t>
            </a:r>
            <a:r>
              <a:rPr dirty="0" err="1"/>
              <a:t>diapositiva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48832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orpo livello uno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195186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ttotitolo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3" y="1186482"/>
            <a:ext cx="4889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</a:lstStyle>
          <a:p>
            <a:r>
              <a:t>Sottotitolo diapositiva</a:t>
            </a:r>
          </a:p>
        </p:txBody>
      </p:sp>
      <p:sp>
        <p:nvSpPr>
          <p:cNvPr id="61" name="Corpo livello uno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3" y="2124253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6096000" y="-203633"/>
            <a:ext cx="5458437" cy="72779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Titolo"/>
          <p:cNvSpPr txBox="1">
            <a:spLocks noGrp="1"/>
          </p:cNvSpPr>
          <p:nvPr>
            <p:ph type="title" hasCustomPrompt="1"/>
          </p:nvPr>
        </p:nvSpPr>
        <p:spPr>
          <a:xfrm>
            <a:off x="603253" y="539750"/>
            <a:ext cx="4889500" cy="717551"/>
          </a:xfrm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6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11994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olo sezione"/>
          <p:cNvSpPr txBox="1">
            <a:spLocks noGrp="1"/>
          </p:cNvSpPr>
          <p:nvPr>
            <p:ph type="title" hasCustomPrompt="1"/>
          </p:nvPr>
        </p:nvSpPr>
        <p:spPr>
          <a:xfrm>
            <a:off x="603250" y="2266951"/>
            <a:ext cx="10985503" cy="2324100"/>
          </a:xfrm>
          <a:prstGeom prst="rect">
            <a:avLst/>
          </a:prstGeom>
        </p:spPr>
        <p:txBody>
          <a:bodyPr anchor="ctr"/>
          <a:lstStyle>
            <a:lvl1pPr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Titolo sezione</a:t>
            </a:r>
          </a:p>
        </p:txBody>
      </p:sp>
      <p:sp>
        <p:nvSpPr>
          <p:cNvPr id="72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952883" y="6488827"/>
            <a:ext cx="22762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181162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olo"/>
          <p:cNvSpPr txBox="1">
            <a:spLocks noGrp="1"/>
          </p:cNvSpPr>
          <p:nvPr>
            <p:ph type="title" hasCustomPrompt="1"/>
          </p:nvPr>
        </p:nvSpPr>
        <p:spPr>
          <a:xfrm>
            <a:off x="603253" y="539750"/>
            <a:ext cx="10985500" cy="717475"/>
          </a:xfrm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80" name="Sottotitolo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3" y="1186482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</a:lstStyle>
          <a:p>
            <a:r>
              <a:t>Sottotitolo diapositiva</a:t>
            </a:r>
          </a:p>
        </p:txBody>
      </p:sp>
      <p:sp>
        <p:nvSpPr>
          <p:cNvPr id="8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1012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Pro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olo programma"/>
          <p:cNvSpPr txBox="1">
            <a:spLocks noGrp="1"/>
          </p:cNvSpPr>
          <p:nvPr>
            <p:ph type="title" hasCustomPrompt="1"/>
          </p:nvPr>
        </p:nvSpPr>
        <p:spPr>
          <a:xfrm>
            <a:off x="603253" y="539750"/>
            <a:ext cx="10985500" cy="717551"/>
          </a:xfrm>
          <a:prstGeom prst="rect">
            <a:avLst/>
          </a:prstGeom>
        </p:spPr>
        <p:txBody>
          <a:bodyPr/>
          <a:lstStyle/>
          <a:p>
            <a:r>
              <a:t>Titolo programma</a:t>
            </a:r>
          </a:p>
        </p:txBody>
      </p:sp>
      <p:sp>
        <p:nvSpPr>
          <p:cNvPr id="89" name="Sottotitolo programm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3" y="1186482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46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</a:lstStyle>
          <a:p>
            <a:r>
              <a:t>Sottotitolo programma</a:t>
            </a:r>
          </a:p>
        </p:txBody>
      </p:sp>
      <p:sp>
        <p:nvSpPr>
          <p:cNvPr id="90" name="Corpo livello uno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12746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1pPr>
            <a:lvl2pPr marL="0" indent="228597" defTabSz="412746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2pPr>
            <a:lvl3pPr marL="0" indent="457194" defTabSz="412746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3pPr>
            <a:lvl4pPr marL="0" indent="685791" defTabSz="412746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4pPr>
            <a:lvl5pPr marL="0" indent="914389" defTabSz="412746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5pPr>
          </a:lstStyle>
          <a:p>
            <a:r>
              <a:t>Argomenti del programma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122725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ichiar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rpo livello uno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3" y="2460423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228597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457194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685791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914389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Dichiarazione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39603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"/>
          <p:cNvSpPr txBox="1">
            <a:spLocks noGrp="1"/>
          </p:cNvSpPr>
          <p:nvPr>
            <p:ph type="title" hasCustomPrompt="1"/>
          </p:nvPr>
        </p:nvSpPr>
        <p:spPr>
          <a:xfrm>
            <a:off x="2672080" y="539750"/>
            <a:ext cx="7609840" cy="716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Titolo</a:t>
            </a:r>
            <a:endParaRPr dirty="0"/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 hasCustomPrompt="1"/>
          </p:nvPr>
        </p:nvSpPr>
        <p:spPr>
          <a:xfrm>
            <a:off x="603253" y="2124253"/>
            <a:ext cx="10985500" cy="4128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952883" y="6486710"/>
            <a:ext cx="253274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097">
              <a:defRPr sz="900">
                <a:solidFill>
                  <a:srgbClr val="000000"/>
                </a:solidFill>
                <a:latin typeface="Montserrat" pitchFamily="2" charset="77"/>
              </a:defRPr>
            </a:lvl1pPr>
          </a:lstStyle>
          <a:p>
            <a:fld id="{86CB4B4D-7CA3-9044-876B-883B54F8677D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70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ransition spd="med"/>
  <p:txStyles>
    <p:titleStyle>
      <a:lvl1pPr marL="0" marR="0" indent="0" algn="ctr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-85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1pPr>
      <a:lvl2pPr marL="0" marR="0" indent="228597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194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791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389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2986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583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180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777" algn="l" defTabSz="12191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796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1pPr>
      <a:lvl2pPr marL="609593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2pPr>
      <a:lvl3pPr marL="914389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3pPr>
      <a:lvl4pPr marL="1219184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4pPr>
      <a:lvl5pPr marL="1523981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Montserrat" pitchFamily="2" charset="77"/>
          <a:ea typeface="+mn-ea"/>
          <a:cs typeface="+mn-cs"/>
          <a:sym typeface="Helvetica Neue"/>
        </a:defRPr>
      </a:lvl5pPr>
      <a:lvl6pPr marL="1828777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573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370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166" marR="0" indent="-304796" algn="l" defTabSz="1219154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597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194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791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389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2986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583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180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777" algn="ctr" defTabSz="29209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4;p2">
            <a:extLst>
              <a:ext uri="{FF2B5EF4-FFF2-40B4-BE49-F238E27FC236}">
                <a16:creationId xmlns:a16="http://schemas.microsoft.com/office/drawing/2014/main" id="{C5BCC15B-B301-B247-84CF-A1B1F808C4D7}"/>
              </a:ext>
            </a:extLst>
          </p:cNvPr>
          <p:cNvSpPr txBox="1"/>
          <p:nvPr/>
        </p:nvSpPr>
        <p:spPr>
          <a:xfrm>
            <a:off x="2239766" y="2827904"/>
            <a:ext cx="6842589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914400">
              <a:defRPr sz="7000">
                <a:solidFill>
                  <a:srgbClr val="3C3B3C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endParaRPr lang="en-CH" sz="3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97EFB-9BF8-CB47-8407-85CD010E7A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10834688" algn="ctr"/>
              </a:tabLst>
            </a:pPr>
            <a:r>
              <a:rPr lang="en-CH" dirty="0"/>
              <a:t>WP7 lead: </a:t>
            </a:r>
            <a:r>
              <a:rPr lang="fr-CH" dirty="0"/>
              <a:t>Marc Audard </a:t>
            </a:r>
            <a:r>
              <a:rPr lang="en-CH" dirty="0"/>
              <a:t>(U</a:t>
            </a:r>
            <a:r>
              <a:rPr lang="it-IT" dirty="0"/>
              <a:t>NIGENEVE</a:t>
            </a:r>
            <a:r>
              <a:rPr lang="en-CH" dirty="0"/>
              <a:t>) 	AHEAD2020 meeting 2024-11-26</a:t>
            </a:r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41837C-0B3B-B04F-B540-625980410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1287496"/>
            <a:ext cx="10985503" cy="3366697"/>
          </a:xfrm>
        </p:spPr>
        <p:txBody>
          <a:bodyPr>
            <a:normAutofit/>
          </a:bodyPr>
          <a:lstStyle/>
          <a:p>
            <a:r>
              <a:rPr lang="en-CH" sz="4800" dirty="0"/>
              <a:t>Work package</a:t>
            </a:r>
            <a:r>
              <a:rPr lang="it-IT" sz="4800" dirty="0"/>
              <a:t> 7</a:t>
            </a:r>
            <a:br>
              <a:rPr lang="en-CH" sz="4800" dirty="0"/>
            </a:br>
            <a:br>
              <a:rPr lang="en-CH" sz="4800" dirty="0"/>
            </a:br>
            <a:r>
              <a:rPr lang="en-CH" sz="4800" dirty="0"/>
              <a:t>TNA Computational Astrophysics (TA3)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EBE39E-094E-5A45-9E33-DE8F4D3CE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latin typeface="Montserrat" pitchFamily="2" charset="77"/>
              </a:rPr>
              <a:t>      WP7: </a:t>
            </a:r>
            <a:r>
              <a:rPr lang="it-IT" dirty="0" err="1">
                <a:latin typeface="Montserrat" pitchFamily="2" charset="77"/>
              </a:rPr>
              <a:t>Computational</a:t>
            </a:r>
            <a:r>
              <a:rPr lang="it-IT" dirty="0">
                <a:latin typeface="Montserrat" pitchFamily="2" charset="77"/>
              </a:rPr>
              <a:t> </a:t>
            </a:r>
            <a:r>
              <a:rPr lang="it-IT" dirty="0" err="1">
                <a:latin typeface="Montserrat" pitchFamily="2" charset="77"/>
              </a:rPr>
              <a:t>astrophysics</a:t>
            </a:r>
            <a:endParaRPr lang="it-IT" dirty="0">
              <a:latin typeface="Montserrat" pitchFamily="2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5DF961-D567-2343-A013-865EE2088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it-IT" dirty="0">
                <a:latin typeface="Montserrat" pitchFamily="2" charset="77"/>
              </a:rPr>
              <a:t>The goal of </a:t>
            </a:r>
            <a:r>
              <a:rPr lang="it-IT" dirty="0" err="1">
                <a:latin typeface="Montserrat" pitchFamily="2" charset="77"/>
              </a:rPr>
              <a:t>this</a:t>
            </a:r>
            <a:r>
              <a:rPr lang="it-IT" dirty="0">
                <a:latin typeface="Montserrat" pitchFamily="2" charset="77"/>
              </a:rPr>
              <a:t> work package </a:t>
            </a:r>
            <a:r>
              <a:rPr lang="it-IT" dirty="0" err="1">
                <a:latin typeface="Montserrat" pitchFamily="2" charset="77"/>
              </a:rPr>
              <a:t>was</a:t>
            </a:r>
            <a:r>
              <a:rPr lang="it-IT" dirty="0">
                <a:latin typeface="Montserrat" pitchFamily="2" charset="77"/>
              </a:rPr>
              <a:t> to </a:t>
            </a:r>
            <a:r>
              <a:rPr lang="it-IT" dirty="0" err="1">
                <a:latin typeface="Montserrat" pitchFamily="2" charset="77"/>
              </a:rPr>
              <a:t>provide</a:t>
            </a:r>
            <a:r>
              <a:rPr lang="it-IT" dirty="0">
                <a:latin typeface="Montserrat" pitchFamily="2" charset="77"/>
              </a:rPr>
              <a:t> trans-national access (TNA) to </a:t>
            </a:r>
            <a:r>
              <a:rPr lang="it-IT" u="sng" dirty="0" err="1">
                <a:latin typeface="Montserrat" pitchFamily="2" charset="77"/>
              </a:rPr>
              <a:t>computational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astrophysics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dirty="0" err="1">
                <a:latin typeface="Montserrat" pitchFamily="2" charset="77"/>
              </a:rPr>
              <a:t>as</a:t>
            </a:r>
            <a:r>
              <a:rPr lang="it-IT" dirty="0">
                <a:latin typeface="Montserrat" pitchFamily="2" charset="77"/>
              </a:rPr>
              <a:t> part of the AHEAD 2020 project.</a:t>
            </a:r>
          </a:p>
          <a:p>
            <a:pPr>
              <a:lnSpc>
                <a:spcPct val="120000"/>
              </a:lnSpc>
            </a:pPr>
            <a:r>
              <a:rPr lang="it-IT" dirty="0">
                <a:latin typeface="Montserrat" pitchFamily="2" charset="77"/>
              </a:rPr>
              <a:t> The new TNA </a:t>
            </a:r>
            <a:r>
              <a:rPr lang="it-IT" dirty="0" err="1">
                <a:latin typeface="Montserrat" pitchFamily="2" charset="77"/>
              </a:rPr>
              <a:t>provided</a:t>
            </a:r>
            <a:r>
              <a:rPr lang="it-IT" dirty="0">
                <a:latin typeface="Montserrat" pitchFamily="2" charset="77"/>
              </a:rPr>
              <a:t> new </a:t>
            </a:r>
            <a:r>
              <a:rPr lang="it-IT" dirty="0" err="1">
                <a:latin typeface="Montserrat" pitchFamily="2" charset="77"/>
              </a:rPr>
              <a:t>opportunities</a:t>
            </a:r>
            <a:r>
              <a:rPr lang="it-IT" dirty="0">
                <a:latin typeface="Montserrat" pitchFamily="2" charset="77"/>
              </a:rPr>
              <a:t> for </a:t>
            </a:r>
            <a:r>
              <a:rPr lang="it-IT" dirty="0" err="1">
                <a:latin typeface="Montserrat" pitchFamily="2" charset="77"/>
              </a:rPr>
              <a:t>European</a:t>
            </a:r>
            <a:r>
              <a:rPr lang="it-IT" dirty="0">
                <a:latin typeface="Montserrat" pitchFamily="2" charset="77"/>
              </a:rPr>
              <a:t> </a:t>
            </a:r>
            <a:r>
              <a:rPr lang="it-IT" dirty="0" err="1">
                <a:latin typeface="Montserrat" pitchFamily="2" charset="77"/>
              </a:rPr>
              <a:t>researchers</a:t>
            </a:r>
            <a:r>
              <a:rPr lang="it-IT" dirty="0">
                <a:latin typeface="Montserrat" pitchFamily="2" charset="77"/>
              </a:rPr>
              <a:t> to access free of </a:t>
            </a:r>
            <a:r>
              <a:rPr lang="it-IT" dirty="0" err="1">
                <a:latin typeface="Montserrat" pitchFamily="2" charset="77"/>
              </a:rPr>
              <a:t>charge</a:t>
            </a:r>
            <a:r>
              <a:rPr lang="it-IT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complex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computational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astrophysical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simulations</a:t>
            </a:r>
            <a:r>
              <a:rPr lang="it-IT" u="sng" dirty="0">
                <a:latin typeface="Montserrat" pitchFamily="2" charset="77"/>
              </a:rPr>
              <a:t>, models and tools </a:t>
            </a:r>
            <a:r>
              <a:rPr lang="it-IT" dirty="0">
                <a:latin typeface="Montserrat" pitchFamily="2" charset="77"/>
              </a:rPr>
              <a:t>to simulate, compare, and </a:t>
            </a:r>
            <a:r>
              <a:rPr lang="it-IT" dirty="0" err="1">
                <a:latin typeface="Montserrat" pitchFamily="2" charset="77"/>
              </a:rPr>
              <a:t>analyse</a:t>
            </a:r>
            <a:r>
              <a:rPr lang="it-IT" dirty="0">
                <a:latin typeface="Montserrat" pitchFamily="2" charset="77"/>
              </a:rPr>
              <a:t> X-ray and </a:t>
            </a:r>
            <a:r>
              <a:rPr lang="it-IT" dirty="0">
                <a:latin typeface="Symbol" pitchFamily="2" charset="2"/>
              </a:rPr>
              <a:t>g</a:t>
            </a:r>
            <a:r>
              <a:rPr lang="it-IT" dirty="0">
                <a:latin typeface="Montserrat" pitchFamily="2" charset="77"/>
              </a:rPr>
              <a:t>-ray data, and access to </a:t>
            </a:r>
            <a:r>
              <a:rPr lang="it-IT" u="sng" dirty="0">
                <a:latin typeface="Montserrat" pitchFamily="2" charset="77"/>
              </a:rPr>
              <a:t>multi-</a:t>
            </a:r>
            <a:r>
              <a:rPr lang="it-IT" u="sng" dirty="0" err="1">
                <a:latin typeface="Montserrat" pitchFamily="2" charset="77"/>
              </a:rPr>
              <a:t>messenger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gravitational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u="sng" dirty="0" err="1">
                <a:latin typeface="Montserrat" pitchFamily="2" charset="77"/>
              </a:rPr>
              <a:t>wave</a:t>
            </a:r>
            <a:r>
              <a:rPr lang="it-IT" u="sng" dirty="0">
                <a:latin typeface="Montserrat" pitchFamily="2" charset="77"/>
              </a:rPr>
              <a:t> </a:t>
            </a:r>
            <a:r>
              <a:rPr lang="it-IT" dirty="0">
                <a:latin typeface="Montserrat" pitchFamily="2" charset="77"/>
              </a:rPr>
              <a:t>techniques. </a:t>
            </a:r>
          </a:p>
          <a:p>
            <a:pPr>
              <a:lnSpc>
                <a:spcPct val="120000"/>
              </a:lnSpc>
            </a:pPr>
            <a:r>
              <a:rPr lang="it-IT" dirty="0">
                <a:latin typeface="Montserrat" pitchFamily="2" charset="77"/>
              </a:rPr>
              <a:t>9 TNA facilities </a:t>
            </a:r>
            <a:r>
              <a:rPr lang="it-IT" dirty="0" err="1">
                <a:latin typeface="Montserrat" pitchFamily="2" charset="77"/>
              </a:rPr>
              <a:t>provided</a:t>
            </a:r>
            <a:r>
              <a:rPr lang="it-IT" dirty="0">
                <a:latin typeface="Montserrat" pitchFamily="2" charset="77"/>
              </a:rPr>
              <a:t> access.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B4DE4D-7F93-B046-BDB3-DDA3E845087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929017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03998-7906-A840-A6ED-D8BE3CC50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TA3 facilities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B241A28-E4D3-CE4B-911A-09D83898F9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0313"/>
              </p:ext>
            </p:extLst>
          </p:nvPr>
        </p:nvGraphicFramePr>
        <p:xfrm>
          <a:off x="635725" y="1515291"/>
          <a:ext cx="10920550" cy="51995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53647">
                  <a:extLst>
                    <a:ext uri="{9D8B030D-6E8A-4147-A177-3AD203B41FA5}">
                      <a16:colId xmlns:a16="http://schemas.microsoft.com/office/drawing/2014/main" val="516569920"/>
                    </a:ext>
                  </a:extLst>
                </a:gridCol>
                <a:gridCol w="2122730">
                  <a:extLst>
                    <a:ext uri="{9D8B030D-6E8A-4147-A177-3AD203B41FA5}">
                      <a16:colId xmlns:a16="http://schemas.microsoft.com/office/drawing/2014/main" val="3320798533"/>
                    </a:ext>
                  </a:extLst>
                </a:gridCol>
                <a:gridCol w="4744173">
                  <a:extLst>
                    <a:ext uri="{9D8B030D-6E8A-4147-A177-3AD203B41FA5}">
                      <a16:colId xmlns:a16="http://schemas.microsoft.com/office/drawing/2014/main" val="3807387390"/>
                    </a:ext>
                  </a:extLst>
                </a:gridCol>
              </a:tblGrid>
              <a:tr h="423592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Contact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Type of 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75396"/>
                  </a:ext>
                </a:extLst>
              </a:tr>
              <a:tr h="636287">
                <a:tc>
                  <a:txBody>
                    <a:bodyPr/>
                    <a:lstStyle/>
                    <a:p>
                      <a:pPr marL="0" marR="0" lvl="0" indent="0" algn="ctr" defTabSz="2920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Montserrat" pitchFamily="2" charset="77"/>
                        </a:rPr>
                        <a:t>Astronomical Observatory of Trieste, National Institute for Astrophysics, INAF	</a:t>
                      </a:r>
                      <a:endParaRPr lang="en-CH" sz="1400" dirty="0">
                        <a:latin typeface="Montserrat" pitchFamily="2" charset="77"/>
                      </a:endParaRPr>
                    </a:p>
                    <a:p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 Stefano Borgani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Cosmological hydrodynamical simulations of galaxy clusters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210549"/>
                  </a:ext>
                </a:extLst>
              </a:tr>
              <a:tr h="82187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Astronomical Observatory of Palermo, National Institute for Astrophysics, INAF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Rosaria Bonito and Salvatore Orlando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just"/>
                      <a:r>
                        <a:rPr lang="en-CH" sz="1400" u="none" dirty="0">
                          <a:latin typeface="Montserrat" pitchFamily="2" charset="77"/>
                        </a:rPr>
                        <a:t>1) </a:t>
                      </a:r>
                      <a:r>
                        <a:rPr lang="en-GB" sz="1400" u="none" dirty="0">
                          <a:latin typeface="Montserrat" pitchFamily="2" charset="77"/>
                        </a:rPr>
                        <a:t>Accretion/ejection processes in young stellar objects and </a:t>
                      </a:r>
                    </a:p>
                    <a:p>
                      <a:pPr lvl="1" algn="just"/>
                      <a:r>
                        <a:rPr lang="en-GB" sz="1400" u="none" dirty="0">
                          <a:latin typeface="Montserrat" pitchFamily="2" charset="77"/>
                        </a:rPr>
                        <a:t>2) Physics of SNRs and cosmic rays acceleration at shock fronts of SNRs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574137"/>
                  </a:ext>
                </a:extLst>
              </a:tr>
              <a:tr h="34231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Leiden Observatory, Leiden University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Joop Schaye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Cosmological, hydrodynamical simulations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616791"/>
                  </a:ext>
                </a:extLst>
              </a:tr>
              <a:tr h="34231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University of Ferrara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Cristiano Guidorzi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Broadband models 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906258"/>
                  </a:ext>
                </a:extLst>
              </a:tr>
              <a:tr h="450703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Physics Department - University of Bath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Hendrik van Eerten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Synthetic light curves from high-resolution relativistic jet simulations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94126"/>
                  </a:ext>
                </a:extLst>
              </a:tr>
              <a:tr h="450703"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Montserrat" pitchFamily="2" charset="77"/>
                        </a:rPr>
                        <a:t>Universitäts-Sternwarte</a:t>
                      </a:r>
                      <a:r>
                        <a:rPr lang="en-GB" sz="1400" dirty="0">
                          <a:latin typeface="Montserrat" pitchFamily="2" charset="77"/>
                        </a:rPr>
                        <a:t> </a:t>
                      </a:r>
                      <a:r>
                        <a:rPr lang="en-GB" sz="1400" dirty="0" err="1">
                          <a:latin typeface="Montserrat" pitchFamily="2" charset="77"/>
                        </a:rPr>
                        <a:t>München</a:t>
                      </a:r>
                      <a:r>
                        <a:rPr lang="en-GB" sz="1400" dirty="0">
                          <a:latin typeface="Montserrat" pitchFamily="2" charset="77"/>
                        </a:rPr>
                        <a:t>, Ludwig-</a:t>
                      </a:r>
                      <a:r>
                        <a:rPr lang="en-GB" sz="1400" dirty="0" err="1">
                          <a:latin typeface="Montserrat" pitchFamily="2" charset="77"/>
                        </a:rPr>
                        <a:t>Maximilians</a:t>
                      </a:r>
                      <a:r>
                        <a:rPr lang="en-GB" sz="1400" dirty="0">
                          <a:latin typeface="Montserrat" pitchFamily="2" charset="77"/>
                        </a:rPr>
                        <a:t> </a:t>
                      </a:r>
                      <a:r>
                        <a:rPr lang="en-GB" sz="1400" dirty="0" err="1">
                          <a:latin typeface="Montserrat" pitchFamily="2" charset="77"/>
                        </a:rPr>
                        <a:t>Universität</a:t>
                      </a:r>
                      <a:r>
                        <a:rPr lang="en-GB" sz="1400" dirty="0">
                          <a:latin typeface="Montserrat" pitchFamily="2" charset="77"/>
                        </a:rPr>
                        <a:t> </a:t>
                      </a:r>
                      <a:r>
                        <a:rPr lang="en-GB" sz="1400" dirty="0" err="1">
                          <a:latin typeface="Montserrat" pitchFamily="2" charset="77"/>
                        </a:rPr>
                        <a:t>München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Klaus Dolag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Large scale cosmological boxes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041481"/>
                  </a:ext>
                </a:extLst>
              </a:tr>
              <a:tr h="450703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N. Copernicus Astronomical Centre Polish Academy of Science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Agata Rozanska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Neutron star and accretion disk atmospheres models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826632"/>
                  </a:ext>
                </a:extLst>
              </a:tr>
              <a:tr h="450703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Department of Astronomy, University of Geneva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Montserrat" pitchFamily="2" charset="77"/>
                        </a:rPr>
                        <a:t>Stéphane Paltani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u="none" dirty="0">
                          <a:latin typeface="Montserrat" pitchFamily="2" charset="77"/>
                        </a:rPr>
                        <a:t>Tool to simulate X-ray interactions with matter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4184386"/>
                  </a:ext>
                </a:extLst>
              </a:tr>
              <a:tr h="34231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European Gravitational Observatory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spc="0" baseline="0" dirty="0">
                          <a:solidFill>
                            <a:schemeClr val="dk1"/>
                          </a:solidFill>
                          <a:effectLst/>
                          <a:uFillTx/>
                          <a:latin typeface="Montserrat" pitchFamily="2" charset="77"/>
                          <a:ea typeface="+mn-ea"/>
                          <a:cs typeface="+mn-cs"/>
                          <a:sym typeface="Helvetica Neue"/>
                        </a:rPr>
                        <a:t>Francesca Spagnuolo</a:t>
                      </a:r>
                      <a:endParaRPr lang="en-CH" sz="1400" dirty="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ontserrat" pitchFamily="2" charset="77"/>
                        </a:rPr>
                        <a:t>Advanced approaches for </a:t>
                      </a:r>
                      <a:r>
                        <a:rPr lang="en-GB" sz="1400" u="none" dirty="0">
                          <a:latin typeface="Montserrat" pitchFamily="2" charset="77"/>
                        </a:rPr>
                        <a:t>Gravitational Waves</a:t>
                      </a:r>
                      <a:endParaRPr lang="en-CH" sz="1400" u="none" dirty="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607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74391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26BCE-14D0-1F4E-8B04-96C1209F7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Access selection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AE8E5-FF6F-6F4B-A523-A870A05FE1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it-IT" dirty="0"/>
              <a:t>Visiting users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selected</a:t>
            </a:r>
            <a:r>
              <a:rPr lang="it-IT" dirty="0"/>
              <a:t> via a competitive </a:t>
            </a:r>
            <a:r>
              <a:rPr lang="it-IT" dirty="0" err="1"/>
              <a:t>process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quality</a:t>
            </a:r>
            <a:r>
              <a:rPr lang="it-IT" dirty="0"/>
              <a:t> of the </a:t>
            </a:r>
            <a:r>
              <a:rPr lang="it-IT" dirty="0" err="1"/>
              <a:t>scientific</a:t>
            </a:r>
            <a:r>
              <a:rPr lang="it-IT" dirty="0"/>
              <a:t> </a:t>
            </a:r>
            <a:r>
              <a:rPr lang="it-IT" dirty="0" err="1"/>
              <a:t>application</a:t>
            </a:r>
            <a:r>
              <a:rPr lang="it-IT" dirty="0"/>
              <a:t>, on the </a:t>
            </a:r>
            <a:r>
              <a:rPr lang="it-IT" dirty="0" err="1"/>
              <a:t>needs</a:t>
            </a:r>
            <a:r>
              <a:rPr lang="it-IT" dirty="0"/>
              <a:t> of the user, </a:t>
            </a:r>
            <a:r>
              <a:rPr lang="it-IT" dirty="0" err="1"/>
              <a:t>their</a:t>
            </a:r>
            <a:r>
              <a:rPr lang="it-IT" dirty="0"/>
              <a:t> access to data </a:t>
            </a:r>
            <a:r>
              <a:rPr lang="it-IT" dirty="0" err="1"/>
              <a:t>analysis</a:t>
            </a:r>
            <a:r>
              <a:rPr lang="it-IT" dirty="0"/>
              <a:t> or </a:t>
            </a:r>
            <a:r>
              <a:rPr lang="it-IT" dirty="0" err="1"/>
              <a:t>computational</a:t>
            </a:r>
            <a:r>
              <a:rPr lang="it-IT" dirty="0"/>
              <a:t> </a:t>
            </a:r>
            <a:r>
              <a:rPr lang="it-IT" dirty="0" err="1"/>
              <a:t>astrophysics</a:t>
            </a:r>
            <a:r>
              <a:rPr lang="it-IT" dirty="0"/>
              <a:t>, and the </a:t>
            </a:r>
            <a:r>
              <a:rPr lang="it-IT" dirty="0" err="1"/>
              <a:t>adequacy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proposed</a:t>
            </a:r>
            <a:r>
              <a:rPr lang="it-IT" dirty="0"/>
              <a:t> project and the </a:t>
            </a:r>
            <a:r>
              <a:rPr lang="it-IT" dirty="0" err="1"/>
              <a:t>requested</a:t>
            </a:r>
            <a:r>
              <a:rPr lang="it-IT" dirty="0"/>
              <a:t> TNA </a:t>
            </a:r>
            <a:r>
              <a:rPr lang="it-IT" dirty="0" err="1"/>
              <a:t>sites</a:t>
            </a:r>
            <a:r>
              <a:rPr lang="it-IT" dirty="0"/>
              <a:t>. </a:t>
            </a:r>
          </a:p>
          <a:p>
            <a:pPr>
              <a:lnSpc>
                <a:spcPct val="120000"/>
              </a:lnSpc>
            </a:pPr>
            <a:r>
              <a:rPr lang="it-IT" dirty="0"/>
              <a:t>The </a:t>
            </a:r>
            <a:r>
              <a:rPr lang="it-IT" dirty="0" err="1"/>
              <a:t>unit</a:t>
            </a:r>
            <a:r>
              <a:rPr lang="it-IT" dirty="0"/>
              <a:t> of time for a </a:t>
            </a:r>
            <a:r>
              <a:rPr lang="it-IT" dirty="0" err="1"/>
              <a:t>visit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normally</a:t>
            </a:r>
            <a:r>
              <a:rPr lang="it-IT" dirty="0"/>
              <a:t> 5-10 working days</a:t>
            </a:r>
          </a:p>
          <a:p>
            <a:pPr>
              <a:lnSpc>
                <a:spcPct val="120000"/>
              </a:lnSpc>
            </a:pPr>
            <a:r>
              <a:rPr lang="it-IT" dirty="0"/>
              <a:t>Remote access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permitted</a:t>
            </a:r>
            <a:r>
              <a:rPr lang="it-IT" dirty="0"/>
              <a:t> (COVID and </a:t>
            </a:r>
            <a:r>
              <a:rPr lang="it-IT" dirty="0" err="1"/>
              <a:t>later</a:t>
            </a:r>
            <a:r>
              <a:rPr lang="it-IT" dirty="0"/>
              <a:t>)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used</a:t>
            </a:r>
            <a:endParaRPr lang="it-IT" dirty="0"/>
          </a:p>
          <a:p>
            <a:pPr>
              <a:lnSpc>
                <a:spcPct val="120000"/>
              </a:lnSpc>
            </a:pPr>
            <a:r>
              <a:rPr lang="en-CH" dirty="0"/>
              <a:t>Common selection panel for WP2/WP6/WP7 and grading as WP6</a:t>
            </a:r>
          </a:p>
          <a:p>
            <a:pPr>
              <a:lnSpc>
                <a:spcPct val="120000"/>
              </a:lnSpc>
            </a:pPr>
            <a:r>
              <a:rPr lang="en-CH" dirty="0"/>
              <a:t>7 external people for selection panel plus WP leaders</a:t>
            </a:r>
          </a:p>
        </p:txBody>
      </p:sp>
    </p:spTree>
    <p:extLst>
      <p:ext uri="{BB962C8B-B14F-4D97-AF65-F5344CB8AC3E}">
        <p14:creationId xmlns:p14="http://schemas.microsoft.com/office/powerpoint/2010/main" val="57453581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25D08-55B8-6720-D2DE-7CDA4064B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WP7 access status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AEE8C4AB-0A42-483D-7436-B72915F612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9387335"/>
              </p:ext>
            </p:extLst>
          </p:nvPr>
        </p:nvGraphicFramePr>
        <p:xfrm>
          <a:off x="1139252" y="1386062"/>
          <a:ext cx="10038975" cy="4857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308">
                  <a:extLst>
                    <a:ext uri="{9D8B030D-6E8A-4147-A177-3AD203B41FA5}">
                      <a16:colId xmlns:a16="http://schemas.microsoft.com/office/drawing/2014/main" val="3771036105"/>
                    </a:ext>
                  </a:extLst>
                </a:gridCol>
                <a:gridCol w="762158">
                  <a:extLst>
                    <a:ext uri="{9D8B030D-6E8A-4147-A177-3AD203B41FA5}">
                      <a16:colId xmlns:a16="http://schemas.microsoft.com/office/drawing/2014/main" val="1941343941"/>
                    </a:ext>
                  </a:extLst>
                </a:gridCol>
                <a:gridCol w="857046">
                  <a:extLst>
                    <a:ext uri="{9D8B030D-6E8A-4147-A177-3AD203B41FA5}">
                      <a16:colId xmlns:a16="http://schemas.microsoft.com/office/drawing/2014/main" val="1610249541"/>
                    </a:ext>
                  </a:extLst>
                </a:gridCol>
                <a:gridCol w="726446">
                  <a:extLst>
                    <a:ext uri="{9D8B030D-6E8A-4147-A177-3AD203B41FA5}">
                      <a16:colId xmlns:a16="http://schemas.microsoft.com/office/drawing/2014/main" val="4192648137"/>
                    </a:ext>
                  </a:extLst>
                </a:gridCol>
                <a:gridCol w="760497">
                  <a:extLst>
                    <a:ext uri="{9D8B030D-6E8A-4147-A177-3AD203B41FA5}">
                      <a16:colId xmlns:a16="http://schemas.microsoft.com/office/drawing/2014/main" val="3733104954"/>
                    </a:ext>
                  </a:extLst>
                </a:gridCol>
                <a:gridCol w="783199">
                  <a:extLst>
                    <a:ext uri="{9D8B030D-6E8A-4147-A177-3AD203B41FA5}">
                      <a16:colId xmlns:a16="http://schemas.microsoft.com/office/drawing/2014/main" val="1431523089"/>
                    </a:ext>
                  </a:extLst>
                </a:gridCol>
                <a:gridCol w="805901">
                  <a:extLst>
                    <a:ext uri="{9D8B030D-6E8A-4147-A177-3AD203B41FA5}">
                      <a16:colId xmlns:a16="http://schemas.microsoft.com/office/drawing/2014/main" val="501069"/>
                    </a:ext>
                  </a:extLst>
                </a:gridCol>
                <a:gridCol w="896706">
                  <a:extLst>
                    <a:ext uri="{9D8B030D-6E8A-4147-A177-3AD203B41FA5}">
                      <a16:colId xmlns:a16="http://schemas.microsoft.com/office/drawing/2014/main" val="474538730"/>
                    </a:ext>
                  </a:extLst>
                </a:gridCol>
                <a:gridCol w="760496">
                  <a:extLst>
                    <a:ext uri="{9D8B030D-6E8A-4147-A177-3AD203B41FA5}">
                      <a16:colId xmlns:a16="http://schemas.microsoft.com/office/drawing/2014/main" val="3410706141"/>
                    </a:ext>
                  </a:extLst>
                </a:gridCol>
                <a:gridCol w="760496">
                  <a:extLst>
                    <a:ext uri="{9D8B030D-6E8A-4147-A177-3AD203B41FA5}">
                      <a16:colId xmlns:a16="http://schemas.microsoft.com/office/drawing/2014/main" val="4169651913"/>
                    </a:ext>
                  </a:extLst>
                </a:gridCol>
                <a:gridCol w="794550">
                  <a:extLst>
                    <a:ext uri="{9D8B030D-6E8A-4147-A177-3AD203B41FA5}">
                      <a16:colId xmlns:a16="http://schemas.microsoft.com/office/drawing/2014/main" val="3531400246"/>
                    </a:ext>
                  </a:extLst>
                </a:gridCol>
                <a:gridCol w="1325172">
                  <a:extLst>
                    <a:ext uri="{9D8B030D-6E8A-4147-A177-3AD203B41FA5}">
                      <a16:colId xmlns:a16="http://schemas.microsoft.com/office/drawing/2014/main" val="3440596000"/>
                    </a:ext>
                  </a:extLst>
                </a:gridCol>
              </a:tblGrid>
              <a:tr h="762605">
                <a:tc>
                  <a:txBody>
                    <a:bodyPr/>
                    <a:lstStyle/>
                    <a:p>
                      <a:r>
                        <a:rPr lang="en-US" sz="1200" dirty="0"/>
                        <a:t>Institute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Original allocation</a:t>
                      </a:r>
                    </a:p>
                    <a:p>
                      <a:r>
                        <a:rPr lang="en-US" sz="1200" dirty="0"/>
                        <a:t>(Amendment)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1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2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3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4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5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6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7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r>
                        <a:rPr lang="en-US" sz="1200" dirty="0"/>
                        <a:t> 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Cycle 8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endParaRPr lang="en-US" sz="1200" dirty="0"/>
                    </a:p>
                    <a:p>
                      <a:r>
                        <a:rPr lang="en-US" sz="1200" dirty="0"/>
                        <a:t>(visits)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</a:t>
                      </a:r>
                    </a:p>
                    <a:p>
                      <a:r>
                        <a:rPr lang="en-US" sz="1200" dirty="0" err="1"/>
                        <a:t>wk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 visits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077550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r>
                        <a:rPr lang="en-US" sz="1200" dirty="0"/>
                        <a:t>Geneva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 [</a:t>
                      </a:r>
                      <a:r>
                        <a:rPr lang="en-US" sz="1200" dirty="0" err="1"/>
                        <a:t>nonEU</a:t>
                      </a:r>
                      <a:r>
                        <a:rPr lang="en-US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665103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r>
                        <a:rPr lang="en-US" sz="1200" dirty="0"/>
                        <a:t>INAF-OAT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803081"/>
                  </a:ext>
                </a:extLst>
              </a:tr>
              <a:tr h="590404">
                <a:tc>
                  <a:txBody>
                    <a:bodyPr/>
                    <a:lstStyle/>
                    <a:p>
                      <a:r>
                        <a:rPr lang="en-US" sz="1200" dirty="0"/>
                        <a:t>INAF-OAPA (Rome)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908928"/>
                  </a:ext>
                </a:extLst>
              </a:tr>
              <a:tr h="249231">
                <a:tc>
                  <a:txBody>
                    <a:bodyPr/>
                    <a:lstStyle/>
                    <a:p>
                      <a:r>
                        <a:rPr lang="en-US" sz="1200" dirty="0"/>
                        <a:t>Leiden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09443"/>
                  </a:ext>
                </a:extLst>
              </a:tr>
              <a:tr h="376557">
                <a:tc>
                  <a:txBody>
                    <a:bodyPr/>
                    <a:lstStyle/>
                    <a:p>
                      <a:r>
                        <a:rPr lang="en-US" sz="1200" dirty="0"/>
                        <a:t>Ferrara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 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337250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r>
                        <a:rPr lang="en-US" sz="1200" dirty="0"/>
                        <a:t>Bath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(3 [1 </a:t>
                      </a:r>
                      <a:r>
                        <a:rPr lang="en-US" sz="1200" dirty="0" err="1"/>
                        <a:t>nonEU</a:t>
                      </a:r>
                      <a:r>
                        <a:rPr lang="en-US" sz="1200" dirty="0"/>
                        <a:t>])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059298"/>
                  </a:ext>
                </a:extLst>
              </a:tr>
              <a:tr h="249231">
                <a:tc>
                  <a:txBody>
                    <a:bodyPr/>
                    <a:lstStyle/>
                    <a:p>
                      <a:r>
                        <a:rPr lang="en-US" sz="1200" dirty="0"/>
                        <a:t>LMU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434883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r>
                        <a:rPr lang="en-US" sz="1200" dirty="0"/>
                        <a:t>NCAC Warsaw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91953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r>
                        <a:rPr lang="en-US" sz="1200" dirty="0"/>
                        <a:t>EGO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trike="sngStrike" dirty="0"/>
                        <a:t>2</a:t>
                      </a:r>
                      <a:r>
                        <a:rPr lang="en-US" sz="1200" dirty="0"/>
                        <a:t> </a:t>
                      </a:r>
                      <a:r>
                        <a:rPr lang="en-US" sz="1200" strike="noStrike" dirty="0"/>
                        <a:t>1 </a:t>
                      </a:r>
                      <a:r>
                        <a:rPr lang="en-US" sz="1200" dirty="0"/>
                        <a:t>(1 [</a:t>
                      </a:r>
                      <a:r>
                        <a:rPr lang="en-US" sz="1200" dirty="0" err="1"/>
                        <a:t>nonEU</a:t>
                      </a:r>
                      <a:r>
                        <a:rPr lang="en-US" sz="1200" dirty="0"/>
                        <a:t>])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trike="sngStrike" dirty="0"/>
                        <a:t>3</a:t>
                      </a:r>
                      <a:r>
                        <a:rPr lang="en-US" sz="1200" strike="noStrike" dirty="0"/>
                        <a:t> 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112417"/>
                  </a:ext>
                </a:extLst>
              </a:tr>
            </a:tbl>
          </a:graphicData>
        </a:graphic>
      </p:graphicFrame>
      <p:sp>
        <p:nvSpPr>
          <p:cNvPr id="3" name="Google Shape;307;p11">
            <a:extLst>
              <a:ext uri="{FF2B5EF4-FFF2-40B4-BE49-F238E27FC236}">
                <a16:creationId xmlns:a16="http://schemas.microsoft.com/office/drawing/2014/main" id="{41062479-77E9-2631-1BB5-C56A8404792A}"/>
              </a:ext>
            </a:extLst>
          </p:cNvPr>
          <p:cNvSpPr/>
          <p:nvPr/>
        </p:nvSpPr>
        <p:spPr>
          <a:xfrm>
            <a:off x="10012333" y="1386063"/>
            <a:ext cx="1165894" cy="4857116"/>
          </a:xfrm>
          <a:prstGeom prst="rect">
            <a:avLst/>
          </a:prstGeom>
          <a:noFill/>
          <a:ln w="50800" cap="flat" cmpd="sng">
            <a:solidFill>
              <a:srgbClr val="0E4CF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307;p11">
            <a:extLst>
              <a:ext uri="{FF2B5EF4-FFF2-40B4-BE49-F238E27FC236}">
                <a16:creationId xmlns:a16="http://schemas.microsoft.com/office/drawing/2014/main" id="{76F53A46-B9F3-2EB1-D68B-91405AAF39A4}"/>
              </a:ext>
            </a:extLst>
          </p:cNvPr>
          <p:cNvSpPr/>
          <p:nvPr/>
        </p:nvSpPr>
        <p:spPr>
          <a:xfrm>
            <a:off x="1952551" y="1386061"/>
            <a:ext cx="734519" cy="4857117"/>
          </a:xfrm>
          <a:prstGeom prst="rect">
            <a:avLst/>
          </a:prstGeom>
          <a:noFill/>
          <a:ln w="50800" cap="flat" cmpd="sng">
            <a:solidFill>
              <a:srgbClr val="0E4CF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214283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58DD-17B7-F20E-7F1A-6B5B7D0B2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Lessons learned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D931A-A6BA-92B2-13D4-1AC2B853AB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CA as TNA requires often 2 weeks for a good understanding</a:t>
            </a:r>
          </a:p>
          <a:p>
            <a:r>
              <a:rPr lang="en-CH" dirty="0"/>
              <a:t>Despite advertisement, more difficult to get applications</a:t>
            </a:r>
          </a:p>
          <a:p>
            <a:r>
              <a:rPr lang="en-CH" dirty="0"/>
              <a:t>Contacts between facilities and potential visitors key for applications</a:t>
            </a:r>
          </a:p>
          <a:p>
            <a:r>
              <a:rPr lang="en-CH" dirty="0"/>
              <a:t>CA has proven also useful to train new generation (Master/PhD)</a:t>
            </a:r>
          </a:p>
          <a:p>
            <a:r>
              <a:rPr lang="en-CH" dirty="0"/>
              <a:t>Selection panel too large </a:t>
            </a:r>
          </a:p>
          <a:p>
            <a:r>
              <a:rPr lang="en-CH" dirty="0"/>
              <a:t>Good approach to have same panel between WP2/WP6/WP7</a:t>
            </a:r>
          </a:p>
          <a:p>
            <a:r>
              <a:rPr lang="en-CH" dirty="0"/>
              <a:t>Good scheme to shift between WP6 and WP7 if applicable</a:t>
            </a:r>
          </a:p>
          <a:p>
            <a:r>
              <a:rPr lang="en-CH" dirty="0"/>
              <a:t>Regular TNA/VA telecons useful, though could have been shorter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929413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561B6-1778-2781-1D73-D1F6F9F1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D03D0-6003-4812-ADA1-3D4D91C88B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CH" dirty="0"/>
              <a:t>WP7 was an experimental TNA to provide access to CA tools/software</a:t>
            </a:r>
          </a:p>
          <a:p>
            <a:endParaRPr lang="en-CH" dirty="0"/>
          </a:p>
          <a:p>
            <a:r>
              <a:rPr lang="en-CH" dirty="0"/>
              <a:t>Some facilities were well used, others not, likely due to efficiency in facility coordinators to reach out to potential visitors</a:t>
            </a:r>
          </a:p>
          <a:p>
            <a:endParaRPr lang="en-CH" dirty="0"/>
          </a:p>
          <a:p>
            <a:r>
              <a:rPr lang="en-CH" dirty="0"/>
              <a:t>In the end, it was a good opportunity to extend TNA to CA in HEA</a:t>
            </a:r>
          </a:p>
          <a:p>
            <a:endParaRPr lang="en-CH" dirty="0"/>
          </a:p>
          <a:p>
            <a:r>
              <a:rPr lang="en-CH" dirty="0"/>
              <a:t>On a personal note, I am thankful to have contributed to AHEAD2020, and am also grateful that this project comes to a successful end</a:t>
            </a:r>
          </a:p>
        </p:txBody>
      </p:sp>
    </p:spTree>
    <p:extLst>
      <p:ext uri="{BB962C8B-B14F-4D97-AF65-F5344CB8AC3E}">
        <p14:creationId xmlns:p14="http://schemas.microsoft.com/office/powerpoint/2010/main" val="115666980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13401</TotalTime>
  <Words>752</Words>
  <Application>Microsoft Macintosh PowerPoint</Application>
  <PresentationFormat>Widescreen</PresentationFormat>
  <Paragraphs>149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Helvetica Neue</vt:lpstr>
      <vt:lpstr>Helvetica Neue Medium</vt:lpstr>
      <vt:lpstr>Montserrat</vt:lpstr>
      <vt:lpstr>Symbol</vt:lpstr>
      <vt:lpstr>21_BasicWhite</vt:lpstr>
      <vt:lpstr>Work package 7  TNA Computational Astrophysics (TA3)</vt:lpstr>
      <vt:lpstr>      WP7: Computational astrophysics</vt:lpstr>
      <vt:lpstr>TA3 facilities</vt:lpstr>
      <vt:lpstr>Access selection</vt:lpstr>
      <vt:lpstr>WP7 access status</vt:lpstr>
      <vt:lpstr>Lessons learned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Natalucci</dc:creator>
  <cp:lastModifiedBy>Marc Audard</cp:lastModifiedBy>
  <cp:revision>141</cp:revision>
  <cp:lastPrinted>2024-11-26T06:57:59Z</cp:lastPrinted>
  <dcterms:created xsi:type="dcterms:W3CDTF">2020-02-19T14:43:28Z</dcterms:created>
  <dcterms:modified xsi:type="dcterms:W3CDTF">2024-11-26T06:59:04Z</dcterms:modified>
</cp:coreProperties>
</file>