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3" r:id="rId4"/>
    <p:sldId id="269" r:id="rId5"/>
    <p:sldId id="267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8" autoAdjust="0"/>
    <p:restoredTop sz="94694" autoAdjust="0"/>
  </p:normalViewPr>
  <p:slideViewPr>
    <p:cSldViewPr snapToGrid="0" snapToObjects="1">
      <p:cViewPr varScale="1">
        <p:scale>
          <a:sx n="122" d="100"/>
          <a:sy n="122" d="100"/>
        </p:scale>
        <p:origin x="232" y="3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B9483-12C4-2742-96C1-62ADCCA69895}" type="datetimeFigureOut">
              <a:rPr lang="it-IT" smtClean="0"/>
              <a:t>20/11/24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283C0-106B-464D-BDEB-EEBA592DE4C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87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6E2FEE-F7CE-2045-A2CE-D572EDD65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61BE418-A124-304A-B292-F37936EF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C61B6B-9BDB-1C4E-B507-175FC896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E91E-010A-9144-B128-08B8DE558B74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FC44EA-3928-E34D-A806-B8061D2C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89746-ABBE-E045-A0BB-B1245D28A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00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F1339C-5948-8C42-BD77-FA435E6D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38DF4FA-EB5A-CD4C-B54B-B185455CC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5AEB25-0FB8-E84B-821B-EB6162D24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F9FE-D2C5-A94A-BE54-B7EA3F0C37AC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CE0A4F-5942-6F44-99FC-0FB90EED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F1A03E-48D1-994D-B47A-9620365A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879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43A0E9B-E708-4B42-BDC2-75CEECE87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0EBC31-C5D2-2848-AF1F-FE293160B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1FA218-2DA9-9E4B-AB5D-04D678EFE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73402-2211-5E40-ADF2-996E1DC84D10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0D2DA1-705E-4A4C-BF21-3FD0F25D3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A68B07-40B3-9448-8E37-F104979F4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849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179D56-4AE1-724A-978C-ADD72E792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43FABD-57D6-A542-89D2-85AFD8AC5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FB716D-A67F-3247-8037-25C0B3844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C9F4-2E25-784E-9AF5-CF91A472D6AD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132EB3-519D-0248-8ADE-CA82ED040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121318-4F82-AF4F-ACC8-1507FC15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13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05F266-E94E-9F4D-8B91-35958A4AF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D7B3B78-485B-D840-932A-9FB68FB1D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49776F-EEC4-0A4B-A468-34568A4A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B63-F7EE-F54C-9CFC-53775A71EDB6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755F37-FBDD-A346-BB96-467BCB3A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24B9F7-0E64-2841-AF38-50B150D2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547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C21D2D-AF79-A74B-AADF-FB18098B3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13F082-5C71-4A49-9C5D-18A4A0DE0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2BEDCF-6161-A24D-8C36-74C10337C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37FF236-3E06-CC44-AF60-653288DAF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FBBE-F6E3-0B4B-BF78-F103E096D628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A20A961-792D-794E-8657-1C8AD2D9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9A6531-5C5B-234B-9C78-F6C3E9E2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891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D68AE9-5233-414E-BCC2-553ED7CC4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8C8928-491A-734B-8710-D29454FA7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230B55-9DDC-BF42-B4B9-3696FC544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3BA0190-E1CD-2A40-8552-006745398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73A317-5632-5643-81FE-8E60A09D3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D9938B-F3E6-C346-989D-2CD62A4D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4CD5-07D8-FA48-A8AA-FDB85DD85D8C}" type="datetime1">
              <a:rPr lang="it-IT" smtClean="0"/>
              <a:t>20/11/24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710EDD3-1EA7-144C-AA04-7B7B31402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D4D1D51-AFA2-5C49-9910-2AF0919E1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44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0C7989-3F55-E84B-B575-C7FD3930C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76787D-6298-F74C-BEDB-42147D7A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149F-2E87-2D4E-9D49-29616BCF7C0D}" type="datetime1">
              <a:rPr lang="it-IT" smtClean="0"/>
              <a:t>20/11/24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98B3802-191A-4941-95AF-13480998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815AF9-E4A4-DC4A-949F-509BB6B03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1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C5E05C4-0031-1645-8286-EFCC5DA0E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C1C-B4AA-3440-9D38-71F1BCB595F7}" type="datetime1">
              <a:rPr lang="it-IT" smtClean="0"/>
              <a:t>20/11/24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39B0C67-5B1C-314C-9819-8518D4F56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CCAF6F-AFEA-6342-8167-0EE2CC07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77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6D6F15-A20C-AE49-A2BC-5D548B8F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C29DB9-3751-CE4A-9AE9-330396544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93174C9-4BFA-C842-BB45-8A788FD93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4A1C93-0451-1341-A5E6-36CDB05B6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9190-E70B-4F47-B2A9-F08934966960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5EEDA72-C1FA-FC4F-9986-AEC0C3A8B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8744FD-0D44-BF49-A928-5D30B617D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4267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4C451E-0797-3F49-A2B8-29D94611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F2720E3-ABAF-3C40-9AF9-EFC0E987EC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E1F6099-E093-584B-B8C7-9B14EF1EC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D6362C-B734-7C4F-9E94-5D2ABE6A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404F-E0E9-2D42-A5F7-351A3DA14710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7CC042-A03B-1E44-AB1C-55B581438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9AF53E7-F519-4A4F-8E88-3284D8B13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220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2000" r="-1000" b="7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5AE6435-6C9E-9842-8541-7A704A6DA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4CCE979-141B-C84D-9B1C-E50025EB0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66F8EB-5FF7-FC4B-8335-9833DFC884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4C1B1-B839-F745-93BA-B99BEAF2DCC0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1174CF-2B3A-CE49-B25E-33F06425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CB4809-AFF6-D244-94EA-59D7DE9B5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26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3285" y="2615572"/>
            <a:ext cx="9931976" cy="147002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WP2/NA1 General Networking for High Energy Astrophysics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72915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J.M. </a:t>
            </a:r>
            <a:r>
              <a:rPr lang="en-US" dirty="0" err="1"/>
              <a:t>Torrejón</a:t>
            </a:r>
            <a:r>
              <a:rPr lang="en-US" dirty="0"/>
              <a:t> </a:t>
            </a:r>
          </a:p>
          <a:p>
            <a:r>
              <a:rPr lang="en-US" sz="2600" dirty="0"/>
              <a:t>University of Alicante</a:t>
            </a:r>
          </a:p>
          <a:p>
            <a:endParaRPr lang="en-US" sz="2600" dirty="0"/>
          </a:p>
        </p:txBody>
      </p:sp>
      <p:sp>
        <p:nvSpPr>
          <p:cNvPr id="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96544" y="6249246"/>
            <a:ext cx="6255657" cy="365125"/>
          </a:xfrm>
        </p:spPr>
        <p:txBody>
          <a:bodyPr/>
          <a:lstStyle/>
          <a:p>
            <a:r>
              <a:rPr lang="en-US" dirty="0"/>
              <a:t>Second AHEAD2020 General Meeting , Rome, November 2024</a:t>
            </a:r>
            <a:endParaRPr lang="it-IT" dirty="0"/>
          </a:p>
        </p:txBody>
      </p:sp>
      <p:pic>
        <p:nvPicPr>
          <p:cNvPr id="4" name="Imagen 3" descr="Screen Shot 2018-03-15 at 18.40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97500"/>
            <a:ext cx="4460874" cy="838200"/>
          </a:xfrm>
          <a:prstGeom prst="rect">
            <a:avLst/>
          </a:prstGeom>
        </p:spPr>
      </p:pic>
      <p:pic>
        <p:nvPicPr>
          <p:cNvPr id="5" name="Imagen 4" descr="Screen Shot 2018-03-15 at 18.4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250" y="5124450"/>
            <a:ext cx="1987550" cy="148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4C2939-2840-2B46-A2BE-F1EFB1CD7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7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497449"/>
            <a:ext cx="10515600" cy="4283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Goal &amp; activities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07082"/>
            <a:ext cx="10671175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Contribute to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make</a:t>
            </a:r>
            <a:r>
              <a:rPr lang="en-US" sz="2400" dirty="0">
                <a:latin typeface="Arial"/>
                <a:cs typeface="Arial"/>
              </a:rPr>
              <a:t> the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European</a:t>
            </a:r>
            <a:r>
              <a:rPr lang="en-US" sz="2400" dirty="0">
                <a:latin typeface="Arial"/>
                <a:cs typeface="Arial"/>
              </a:rPr>
              <a:t> High Energy Astrophysics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community stronger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Enhance the collaboration</a:t>
            </a:r>
            <a:r>
              <a:rPr lang="en-US" sz="2400" dirty="0">
                <a:latin typeface="Arial"/>
                <a:cs typeface="Arial"/>
              </a:rPr>
              <a:t> of the research groups.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Prepare the community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for the successful exploitation of the </a:t>
            </a:r>
            <a:r>
              <a:rPr lang="en-US" sz="2400" dirty="0">
                <a:solidFill>
                  <a:srgbClr val="0070C0"/>
                </a:solidFill>
                <a:latin typeface="Arial"/>
                <a:cs typeface="Arial"/>
              </a:rPr>
              <a:t>next generation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of telescopes (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Athena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XRISM, e-ROSITA,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etc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).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Workshops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small, HEA specific topics. </a:t>
            </a: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Schools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for Young Astronomers. </a:t>
            </a: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Transnational visitor </a:t>
            </a:r>
            <a:r>
              <a:rPr lang="en-US" sz="2400" b="1" dirty="0" err="1">
                <a:solidFill>
                  <a:srgbClr val="3366FF"/>
                </a:solidFill>
                <a:latin typeface="Arial"/>
                <a:cs typeface="Arial"/>
              </a:rPr>
              <a:t>programme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r>
              <a:rPr lang="en-GB" sz="2400" dirty="0">
                <a:solidFill>
                  <a:srgbClr val="0000FF"/>
                </a:solidFill>
              </a:rPr>
              <a:t>mobility scheme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for scientists and engineers. Grants for research stays (1 - 4 weeks).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00FF"/>
                </a:solidFill>
              </a:rPr>
              <a:t>Two calls per year, </a:t>
            </a:r>
            <a:r>
              <a:rPr lang="en-GB" sz="2400" dirty="0">
                <a:solidFill>
                  <a:srgbClr val="3366FF"/>
                </a:solidFill>
              </a:rPr>
              <a:t>7 AOs </a:t>
            </a:r>
            <a:r>
              <a:rPr lang="en-GB" sz="2400" dirty="0"/>
              <a:t>in total. 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21D85-420C-554E-8C77-7CAD2019E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757DF-BF2F-3FCE-AD00-6EF5EB65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6544" y="6249246"/>
            <a:ext cx="6255657" cy="365125"/>
          </a:xfrm>
        </p:spPr>
        <p:txBody>
          <a:bodyPr/>
          <a:lstStyle/>
          <a:p>
            <a:r>
              <a:rPr lang="en-US" dirty="0"/>
              <a:t>Second AHEAD2020 General Meeting , Rome, November 2024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5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3</a:t>
            </a:fld>
            <a:endParaRPr lang="it-IT" dirty="0"/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8F4A2752-6E22-E746-BCFE-D68E0DD20758}"/>
              </a:ext>
            </a:extLst>
          </p:cNvPr>
          <p:cNvSpPr txBox="1"/>
          <p:nvPr/>
        </p:nvSpPr>
        <p:spPr>
          <a:xfrm>
            <a:off x="5224856" y="904711"/>
            <a:ext cx="1993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Updated plan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F7E0CF-87DA-064E-8295-C604BB5F5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0"/>
            <a:ext cx="12192000" cy="14974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93BCE3-1995-4A46-846C-AD4CB262EC82}"/>
              </a:ext>
            </a:extLst>
          </p:cNvPr>
          <p:cNvSpPr txBox="1"/>
          <p:nvPr/>
        </p:nvSpPr>
        <p:spPr>
          <a:xfrm>
            <a:off x="838200" y="6167219"/>
            <a:ext cx="650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10 workshops</a:t>
            </a:r>
          </a:p>
          <a:p>
            <a:r>
              <a:rPr lang="es-ES" dirty="0"/>
              <a:t>5 </a:t>
            </a:r>
            <a:r>
              <a:rPr lang="es-ES" dirty="0" err="1"/>
              <a:t>schools</a:t>
            </a:r>
            <a:endParaRPr lang="x-none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0AD4F7A-C42C-EF9D-7A9E-6898A8103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6" y="1306657"/>
            <a:ext cx="12160064" cy="479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5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4</a:t>
            </a:fld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5067F-E054-724F-BDC5-5E3694144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47"/>
            <a:ext cx="12192000" cy="149744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B8C526-A9D0-6441-82D1-3D1F6A580AD9}"/>
              </a:ext>
            </a:extLst>
          </p:cNvPr>
          <p:cNvSpPr/>
          <p:nvPr/>
        </p:nvSpPr>
        <p:spPr>
          <a:xfrm>
            <a:off x="77587" y="1397675"/>
            <a:ext cx="216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Transnational Visitor’s programme.</a:t>
            </a:r>
            <a:endParaRPr lang="x-none" i="1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A836E77-F21F-C445-9245-4576007C6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947905"/>
              </p:ext>
            </p:extLst>
          </p:nvPr>
        </p:nvGraphicFramePr>
        <p:xfrm>
          <a:off x="2318791" y="711045"/>
          <a:ext cx="7133408" cy="2911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1168">
                  <a:extLst>
                    <a:ext uri="{9D8B030D-6E8A-4147-A177-3AD203B41FA5}">
                      <a16:colId xmlns:a16="http://schemas.microsoft.com/office/drawing/2014/main" val="2790011297"/>
                    </a:ext>
                  </a:extLst>
                </a:gridCol>
                <a:gridCol w="1529687">
                  <a:extLst>
                    <a:ext uri="{9D8B030D-6E8A-4147-A177-3AD203B41FA5}">
                      <a16:colId xmlns:a16="http://schemas.microsoft.com/office/drawing/2014/main" val="36969334"/>
                    </a:ext>
                  </a:extLst>
                </a:gridCol>
                <a:gridCol w="3392553">
                  <a:extLst>
                    <a:ext uri="{9D8B030D-6E8A-4147-A177-3AD203B41FA5}">
                      <a16:colId xmlns:a16="http://schemas.microsoft.com/office/drawing/2014/main" val="1453056824"/>
                    </a:ext>
                  </a:extLst>
                </a:gridCol>
              </a:tblGrid>
              <a:tr h="553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</a:rPr>
                        <a:t>Call</a:t>
                      </a:r>
                      <a:endParaRPr lang="x-non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# submitted proposals</a:t>
                      </a:r>
                      <a:endParaRPr lang="x-non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#accepted proposals 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total [EU(*), non EU]</a:t>
                      </a:r>
                      <a:endParaRPr lang="x-non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669824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AO1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10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9</a:t>
                      </a:r>
                      <a:r>
                        <a:rPr lang="x-none" sz="1600">
                          <a:effectLst/>
                          <a:latin typeface="+mn-lt"/>
                        </a:rPr>
                        <a:t> [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8</a:t>
                      </a:r>
                      <a:r>
                        <a:rPr lang="x-none" sz="1600">
                          <a:effectLst/>
                          <a:latin typeface="+mn-lt"/>
                        </a:rPr>
                        <a:t>,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1</a:t>
                      </a:r>
                      <a:r>
                        <a:rPr lang="x-none" sz="1600">
                          <a:effectLst/>
                          <a:latin typeface="+mn-lt"/>
                        </a:rPr>
                        <a:t>]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93331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[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6,0]</a:t>
                      </a:r>
                      <a:endParaRPr lang="es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865796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[11,3]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71780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[9,3]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1808453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AO5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[10,0]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511837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AO6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10[8,2]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798614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AO7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11[10,1]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744250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9768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FC83D31-3146-134F-BDBF-731C76390A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27717"/>
              </p:ext>
            </p:extLst>
          </p:nvPr>
        </p:nvGraphicFramePr>
        <p:xfrm>
          <a:off x="2318793" y="3744138"/>
          <a:ext cx="7133406" cy="3023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2121">
                  <a:extLst>
                    <a:ext uri="{9D8B030D-6E8A-4147-A177-3AD203B41FA5}">
                      <a16:colId xmlns:a16="http://schemas.microsoft.com/office/drawing/2014/main" val="729164635"/>
                    </a:ext>
                  </a:extLst>
                </a:gridCol>
                <a:gridCol w="1518733">
                  <a:extLst>
                    <a:ext uri="{9D8B030D-6E8A-4147-A177-3AD203B41FA5}">
                      <a16:colId xmlns:a16="http://schemas.microsoft.com/office/drawing/2014/main" val="1195383094"/>
                    </a:ext>
                  </a:extLst>
                </a:gridCol>
                <a:gridCol w="3392552">
                  <a:extLst>
                    <a:ext uri="{9D8B030D-6E8A-4147-A177-3AD203B41FA5}">
                      <a16:colId xmlns:a16="http://schemas.microsoft.com/office/drawing/2014/main" val="678796868"/>
                    </a:ext>
                  </a:extLst>
                </a:gridCol>
              </a:tblGrid>
              <a:tr h="73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  <a:latin typeface="+mn-lt"/>
                        </a:rPr>
                        <a:t>Call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Requested time (weeks)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Approved 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Total [EU(*)-non EU]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(weeks)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464486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AO1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23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  <a:latin typeface="+mn-lt"/>
                        </a:rPr>
                        <a:t> 1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9</a:t>
                      </a:r>
                      <a:r>
                        <a:rPr lang="x-none" sz="1600">
                          <a:effectLst/>
                          <a:latin typeface="+mn-lt"/>
                        </a:rPr>
                        <a:t> [1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8,1</a:t>
                      </a:r>
                      <a:r>
                        <a:rPr lang="x-none" sz="1600">
                          <a:effectLst/>
                          <a:latin typeface="+mn-lt"/>
                        </a:rPr>
                        <a:t>]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577985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[16</a:t>
                      </a: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9830230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31 </a:t>
                      </a: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[19,12</a:t>
                      </a:r>
                      <a:r>
                        <a:rPr lang="en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7929728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ES" sz="160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[16,9] 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301281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AO5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[20,0]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0037664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AO6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24[21,3]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3547775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AO7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28[24,4]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911729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en-ES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552185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D12D3E17-3783-A943-8285-8556D1F7AD10}"/>
              </a:ext>
            </a:extLst>
          </p:cNvPr>
          <p:cNvSpPr/>
          <p:nvPr/>
        </p:nvSpPr>
        <p:spPr>
          <a:xfrm>
            <a:off x="9620980" y="6223749"/>
            <a:ext cx="21636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600" dirty="0">
                <a:ea typeface="Times New Roman" panose="02020603050405020304" pitchFamily="18" charset="0"/>
              </a:rPr>
              <a:t>(*) EU or </a:t>
            </a:r>
            <a:r>
              <a:rPr lang="x-none" sz="1600">
                <a:ea typeface="Times New Roman" panose="02020603050405020304" pitchFamily="18" charset="0"/>
              </a:rPr>
              <a:t>associated countries</a:t>
            </a:r>
            <a:endParaRPr lang="x-none" sz="1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7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5</a:t>
            </a:fld>
            <a:endParaRPr lang="it-IT" dirty="0"/>
          </a:p>
        </p:txBody>
      </p:sp>
      <p:sp>
        <p:nvSpPr>
          <p:cNvPr id="6" name="CuadroTexto 5"/>
          <p:cNvSpPr txBox="1"/>
          <p:nvPr/>
        </p:nvSpPr>
        <p:spPr>
          <a:xfrm>
            <a:off x="738350" y="1739526"/>
            <a:ext cx="11110750" cy="4476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dirty="0"/>
              <a:t>				     WORKSHOPS AND SCHOOLS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Early workshops went virtual (3/10) and then normal (face-to-face or hybrid). 10/11 held. 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Schools virtual (1/6) but mostly postponed to 2023-2024 as face-to-face interaction of students is important. 5/6 held.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endParaRPr lang="en-US" sz="2000" dirty="0"/>
          </a:p>
          <a:p>
            <a:pPr algn="just">
              <a:lnSpc>
                <a:spcPct val="110000"/>
              </a:lnSpc>
            </a:pPr>
            <a:r>
              <a:rPr lang="en-US" sz="2000" dirty="0"/>
              <a:t>					TVP AO1-AO7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152 submissions in total, from all over the world, including world class institutions (NASA, ESA, </a:t>
            </a:r>
            <a:r>
              <a:rPr lang="en-US" sz="2000" dirty="0" err="1"/>
              <a:t>etc</a:t>
            </a:r>
            <a:r>
              <a:rPr lang="en-US" sz="2000" dirty="0"/>
              <a:t>):   72 approved = 163 weeks (23 weeks per AO; 19 baseline)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Scientific quality of proposals very good, according to evaluation panel scores. </a:t>
            </a:r>
          </a:p>
          <a:p>
            <a:pPr algn="just">
              <a:lnSpc>
                <a:spcPct val="110000"/>
              </a:lnSpc>
            </a:pPr>
            <a:endParaRPr lang="en-US" sz="2000" dirty="0"/>
          </a:p>
          <a:p>
            <a:pPr algn="just">
              <a:lnSpc>
                <a:spcPct val="110000"/>
              </a:lnSpc>
            </a:pPr>
            <a:r>
              <a:rPr lang="en-US" sz="2000" dirty="0"/>
              <a:t>			            		CONCLUSIONS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WP2 activities have reached the planned goals.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Lessons learned: Schools, TVP good for people. </a:t>
            </a:r>
            <a:r>
              <a:rPr lang="en-US" sz="2000"/>
              <a:t>TVP Increasingly </a:t>
            </a:r>
            <a:r>
              <a:rPr lang="en-US" sz="2000" dirty="0"/>
              <a:t>difficult to implement.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5067F-E054-724F-BDC5-5E3694144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06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49080</TotalTime>
  <Words>412</Words>
  <Application>Microsoft Macintosh PowerPoint</Application>
  <PresentationFormat>Panorámica</PresentationFormat>
  <Paragraphs>87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Tema di Office</vt:lpstr>
      <vt:lpstr>          WP2/NA1 General Networking for High Energy Astrophysics </vt:lpstr>
      <vt:lpstr>Goal &amp; activities 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Natalucci</dc:creator>
  <cp:lastModifiedBy>JOSE MIGUEL TORREJON VAZQUEZ</cp:lastModifiedBy>
  <cp:revision>95</cp:revision>
  <cp:lastPrinted>2023-05-15T10:22:19Z</cp:lastPrinted>
  <dcterms:created xsi:type="dcterms:W3CDTF">2020-02-19T14:43:28Z</dcterms:created>
  <dcterms:modified xsi:type="dcterms:W3CDTF">2024-11-26T08:29:33Z</dcterms:modified>
</cp:coreProperties>
</file>