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58" r:id="rId4"/>
    <p:sldId id="265" r:id="rId5"/>
    <p:sldId id="344" r:id="rId6"/>
    <p:sldId id="346" r:id="rId7"/>
    <p:sldId id="347" r:id="rId8"/>
    <p:sldId id="340" r:id="rId9"/>
    <p:sldId id="387" r:id="rId10"/>
    <p:sldId id="260" r:id="rId11"/>
    <p:sldId id="370" r:id="rId12"/>
    <p:sldId id="386" r:id="rId13"/>
    <p:sldId id="271" r:id="rId14"/>
    <p:sldId id="268" r:id="rId15"/>
    <p:sldId id="351" r:id="rId16"/>
    <p:sldId id="341" r:id="rId17"/>
    <p:sldId id="342" r:id="rId18"/>
    <p:sldId id="343" r:id="rId19"/>
    <p:sldId id="280" r:id="rId20"/>
  </p:sldIdLst>
  <p:sldSz cx="9144000" cy="5143500" type="screen16x9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268374C7-9ADE-419B-90DF-C2867F12BC2E}">
          <p14:sldIdLst>
            <p14:sldId id="256"/>
            <p14:sldId id="259"/>
            <p14:sldId id="258"/>
            <p14:sldId id="265"/>
            <p14:sldId id="344"/>
            <p14:sldId id="346"/>
            <p14:sldId id="347"/>
            <p14:sldId id="340"/>
            <p14:sldId id="387"/>
            <p14:sldId id="260"/>
            <p14:sldId id="370"/>
            <p14:sldId id="386"/>
            <p14:sldId id="271"/>
            <p14:sldId id="268"/>
            <p14:sldId id="351"/>
            <p14:sldId id="341"/>
            <p14:sldId id="342"/>
            <p14:sldId id="343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89" userDrawn="1">
          <p15:clr>
            <a:srgbClr val="A4A3A4"/>
          </p15:clr>
        </p15:guide>
        <p15:guide id="2" pos="3538" userDrawn="1">
          <p15:clr>
            <a:srgbClr val="A4A3A4"/>
          </p15:clr>
        </p15:guide>
        <p15:guide id="3" pos="5284" userDrawn="1">
          <p15:clr>
            <a:srgbClr val="A4A3A4"/>
          </p15:clr>
        </p15:guide>
        <p15:guide id="4" pos="612" userDrawn="1">
          <p15:clr>
            <a:srgbClr val="A4A3A4"/>
          </p15:clr>
        </p15:guide>
        <p15:guide id="5" orient="horz" pos="2550" userDrawn="1">
          <p15:clr>
            <a:srgbClr val="A4A3A4"/>
          </p15:clr>
        </p15:guide>
        <p15:guide id="6" orient="horz" pos="1620" userDrawn="1">
          <p15:clr>
            <a:srgbClr val="A4A3A4"/>
          </p15:clr>
        </p15:guide>
        <p15:guide id="7" orient="horz" pos="418" userDrawn="1">
          <p15:clr>
            <a:srgbClr val="A4A3A4"/>
          </p15:clr>
        </p15:guide>
        <p15:guide id="8" pos="136" userDrawn="1">
          <p15:clr>
            <a:srgbClr val="A4A3A4"/>
          </p15:clr>
        </p15:guide>
        <p15:guide id="9" pos="2880" userDrawn="1">
          <p15:clr>
            <a:srgbClr val="A4A3A4"/>
          </p15:clr>
        </p15:guide>
        <p15:guide id="10" orient="horz" pos="5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9EDF4"/>
    <a:srgbClr val="D0D8E8"/>
    <a:srgbClr val="FDEADA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5" autoAdjust="0"/>
    <p:restoredTop sz="94660"/>
  </p:normalViewPr>
  <p:slideViewPr>
    <p:cSldViewPr snapToGrid="0" snapToObjects="1" showGuides="1">
      <p:cViewPr>
        <p:scale>
          <a:sx n="92" d="100"/>
          <a:sy n="92" d="100"/>
        </p:scale>
        <p:origin x="1598" y="1560"/>
      </p:cViewPr>
      <p:guideLst>
        <p:guide orient="horz" pos="1189"/>
        <p:guide pos="3538"/>
        <p:guide pos="5284"/>
        <p:guide pos="612"/>
        <p:guide orient="horz" pos="2550"/>
        <p:guide orient="horz" pos="1620"/>
        <p:guide orient="horz" pos="418"/>
        <p:guide pos="136"/>
        <p:guide pos="2880"/>
        <p:guide orient="horz" pos="5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58D89-0B77-6149-9B93-E6F71DBEAFB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BC105-9E63-9446-8221-87E9EDD074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881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271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7335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9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811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470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35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09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687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78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8951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18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04796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18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792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1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934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97511-77BC-2246-AEAC-F96FE0973367}" type="datetimeFigureOut">
              <a:rPr lang="de-DE" smtClean="0"/>
              <a:t>25.11.2024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34F1-9BBA-A348-8913-DE10A3742C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516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9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41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.png"/><Relationship Id="rId10" Type="http://schemas.openxmlformats.org/officeDocument/2006/relationships/image" Target="../media/image47.png"/><Relationship Id="rId4" Type="http://schemas.openxmlformats.org/officeDocument/2006/relationships/image" Target="../media/image1.jpeg"/><Relationship Id="rId9" Type="http://schemas.openxmlformats.org/officeDocument/2006/relationships/image" Target="../media/image4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6.png"/><Relationship Id="rId18" Type="http://schemas.openxmlformats.org/officeDocument/2006/relationships/image" Target="../media/image57.png"/><Relationship Id="rId26" Type="http://schemas.openxmlformats.org/officeDocument/2006/relationships/image" Target="../media/image4.png"/><Relationship Id="rId3" Type="http://schemas.openxmlformats.org/officeDocument/2006/relationships/image" Target="../media/image51.png"/><Relationship Id="rId21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20.png"/><Relationship Id="rId17" Type="http://schemas.openxmlformats.org/officeDocument/2006/relationships/image" Target="../media/image21.png"/><Relationship Id="rId25" Type="http://schemas.openxmlformats.org/officeDocument/2006/relationships/image" Target="../media/image25.png"/><Relationship Id="rId33" Type="http://schemas.openxmlformats.org/officeDocument/2006/relationships/image" Target="../media/image46.jpg"/><Relationship Id="rId2" Type="http://schemas.openxmlformats.org/officeDocument/2006/relationships/image" Target="../media/image7.png"/><Relationship Id="rId16" Type="http://schemas.openxmlformats.org/officeDocument/2006/relationships/image" Target="../media/image23.png"/><Relationship Id="rId20" Type="http://schemas.openxmlformats.org/officeDocument/2006/relationships/image" Target="../media/image59.png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55.png"/><Relationship Id="rId24" Type="http://schemas.openxmlformats.org/officeDocument/2006/relationships/image" Target="../media/image24.png"/><Relationship Id="rId32" Type="http://schemas.openxmlformats.org/officeDocument/2006/relationships/image" Target="../media/image62.png"/><Relationship Id="rId5" Type="http://schemas.openxmlformats.org/officeDocument/2006/relationships/image" Target="../media/image31.png"/><Relationship Id="rId15" Type="http://schemas.openxmlformats.org/officeDocument/2006/relationships/image" Target="../media/image22.png"/><Relationship Id="rId23" Type="http://schemas.openxmlformats.org/officeDocument/2006/relationships/image" Target="../media/image61.png"/><Relationship Id="rId28" Type="http://schemas.openxmlformats.org/officeDocument/2006/relationships/image" Target="../media/image44.png"/><Relationship Id="rId10" Type="http://schemas.openxmlformats.org/officeDocument/2006/relationships/image" Target="../media/image54.png"/><Relationship Id="rId19" Type="http://schemas.openxmlformats.org/officeDocument/2006/relationships/image" Target="../media/image58.png"/><Relationship Id="rId31" Type="http://schemas.microsoft.com/office/2007/relationships/hdphoto" Target="../media/hdphoto2.wdp"/><Relationship Id="rId4" Type="http://schemas.microsoft.com/office/2007/relationships/hdphoto" Target="../media/hdphoto6.wdp"/><Relationship Id="rId9" Type="http://schemas.microsoft.com/office/2007/relationships/hdphoto" Target="../media/hdphoto7.wdp"/><Relationship Id="rId14" Type="http://schemas.openxmlformats.org/officeDocument/2006/relationships/image" Target="../media/image42.png"/><Relationship Id="rId22" Type="http://schemas.openxmlformats.org/officeDocument/2006/relationships/image" Target="../media/image60.png"/><Relationship Id="rId27" Type="http://schemas.openxmlformats.org/officeDocument/2006/relationships/image" Target="../media/image49.jpg"/><Relationship Id="rId30" Type="http://schemas.openxmlformats.org/officeDocument/2006/relationships/image" Target="../media/image19.png"/><Relationship Id="rId8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7.png"/><Relationship Id="rId7" Type="http://schemas.openxmlformats.org/officeDocument/2006/relationships/image" Target="../media/image17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11" Type="http://schemas.microsoft.com/office/2007/relationships/hdphoto" Target="../media/hdphoto2.wdp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.jpe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openxmlformats.org/officeDocument/2006/relationships/image" Target="../media/image27.JPEG"/><Relationship Id="rId2" Type="http://schemas.openxmlformats.org/officeDocument/2006/relationships/image" Target="../media/image7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11" Type="http://schemas.openxmlformats.org/officeDocument/2006/relationships/image" Target="../media/image4.png"/><Relationship Id="rId5" Type="http://schemas.openxmlformats.org/officeDocument/2006/relationships/image" Target="../media/image1.jpeg"/><Relationship Id="rId15" Type="http://schemas.openxmlformats.org/officeDocument/2006/relationships/image" Target="../media/image29.JP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32.png"/><Relationship Id="rId7" Type="http://schemas.microsoft.com/office/2007/relationships/hdphoto" Target="../media/hdphoto5.wdp"/><Relationship Id="rId12" Type="http://schemas.microsoft.com/office/2007/relationships/hdphoto" Target="../media/hdphoto2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19.png"/><Relationship Id="rId5" Type="http://schemas.openxmlformats.org/officeDocument/2006/relationships/image" Target="../media/image33.png"/><Relationship Id="rId10" Type="http://schemas.openxmlformats.org/officeDocument/2006/relationships/image" Target="../media/image7.png"/><Relationship Id="rId4" Type="http://schemas.microsoft.com/office/2007/relationships/hdphoto" Target="../media/hdphoto4.wdp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14292" y="1181916"/>
            <a:ext cx="8302712" cy="1666059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AHEAD2020 WP10</a:t>
            </a:r>
            <a:br>
              <a:rPr lang="en-US" b="1" dirty="0"/>
            </a:br>
            <a:r>
              <a:rPr lang="en-US" b="1" dirty="0"/>
              <a:t>Developing and Testing X-ray optics</a:t>
            </a:r>
            <a:br>
              <a:rPr lang="en-US" b="1" dirty="0"/>
            </a:br>
            <a:r>
              <a:rPr lang="en-US" b="1" dirty="0"/>
              <a:t>Final Report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752110" y="3148269"/>
            <a:ext cx="5627077" cy="1399963"/>
          </a:xfrm>
        </p:spPr>
        <p:txBody>
          <a:bodyPr>
            <a:normAutofit fontScale="32500" lnSpcReduction="20000"/>
          </a:bodyPr>
          <a:lstStyle/>
          <a:p>
            <a:r>
              <a:rPr lang="en-US" sz="5600" dirty="0">
                <a:solidFill>
                  <a:schemeClr val="tx1"/>
                </a:solidFill>
              </a:rPr>
              <a:t>Vadim Burwitz</a:t>
            </a:r>
            <a:endParaRPr lang="de-DE" sz="4000" dirty="0">
              <a:solidFill>
                <a:schemeClr val="tx1"/>
              </a:solidFill>
            </a:endParaRPr>
          </a:p>
          <a:p>
            <a:r>
              <a:rPr lang="de-DE" sz="4000" dirty="0">
                <a:solidFill>
                  <a:schemeClr val="tx1"/>
                </a:solidFill>
              </a:rPr>
              <a:t>Max-Planck-Institut für extraterrestrische Physik, </a:t>
            </a:r>
            <a:r>
              <a:rPr lang="de-DE" sz="4000" dirty="0" err="1">
                <a:solidFill>
                  <a:schemeClr val="tx1"/>
                </a:solidFill>
              </a:rPr>
              <a:t>Giessenbachstr</a:t>
            </a:r>
            <a:r>
              <a:rPr lang="de-DE" sz="4000" dirty="0">
                <a:solidFill>
                  <a:schemeClr val="tx1"/>
                </a:solidFill>
              </a:rPr>
              <a:t>, 85748 Garching (Germany) 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Nov. 26, 2024, Rome, </a:t>
            </a:r>
            <a:r>
              <a:rPr lang="de-DE" sz="5600" dirty="0" err="1">
                <a:solidFill>
                  <a:schemeClr val="tx1"/>
                </a:solidFill>
              </a:rPr>
              <a:t>Italy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AHEAD 2020  2nd General Meeting</a:t>
            </a:r>
          </a:p>
        </p:txBody>
      </p:sp>
      <p:grpSp>
        <p:nvGrpSpPr>
          <p:cNvPr id="5" name="Gruppierung 4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6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79464F85-6E8B-4A55-9158-86215BF56B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042077" y="103611"/>
            <a:ext cx="1030498" cy="105256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7E9F9E4-F1B9-4A8A-9111-F0FF0DB1BD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"/>
            <a:ext cx="1133475" cy="115411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E060C2B-2B18-45E7-AC3F-83D14585D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9647" y="6351"/>
            <a:ext cx="2759590" cy="1149829"/>
          </a:xfrm>
          <a:prstGeom prst="rect">
            <a:avLst/>
          </a:prstGeom>
        </p:spPr>
      </p:pic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28397C86-F552-4500-BF05-F75030826749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648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3" y="15921"/>
            <a:ext cx="6999792" cy="647654"/>
          </a:xfrm>
        </p:spPr>
        <p:txBody>
          <a:bodyPr>
            <a:noAutofit/>
          </a:bodyPr>
          <a:lstStyle/>
          <a:p>
            <a:r>
              <a:rPr lang="de-DE" sz="3200" b="1" dirty="0"/>
              <a:t>The MPE PANTER X-Ray Test </a:t>
            </a:r>
            <a:r>
              <a:rPr lang="de-DE" sz="3200" b="1" dirty="0" err="1"/>
              <a:t>Facility</a:t>
            </a:r>
            <a:endParaRPr lang="de-DE" sz="3200" b="1" dirty="0"/>
          </a:p>
        </p:txBody>
      </p:sp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Textfeld 22"/>
          <p:cNvSpPr txBox="1"/>
          <p:nvPr/>
        </p:nvSpPr>
        <p:spPr>
          <a:xfrm>
            <a:off x="-156640" y="991550"/>
            <a:ext cx="4730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de-DE" sz="1600" dirty="0" err="1">
                <a:latin typeface="Calibri" pitchFamily="34" charset="0"/>
                <a:cs typeface="Calibri" pitchFamily="34" charset="0"/>
              </a:rPr>
              <a:t>Located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in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Neuried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,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south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west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of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Munich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120 m X-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ray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beamline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, 1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diameter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12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instrument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chamber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, 3.5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diameter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4017239" y="998243"/>
            <a:ext cx="4910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Large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cleanroom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for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handling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X-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ray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optics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 err="1">
                <a:latin typeface="Calibri" pitchFamily="34" charset="0"/>
                <a:cs typeface="Calibri" pitchFamily="34" charset="0"/>
              </a:rPr>
              <a:t>Movable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10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extension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with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0.25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diameter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br>
              <a:rPr lang="de-DE" sz="1600" dirty="0">
                <a:latin typeface="Calibri" pitchFamily="34" charset="0"/>
                <a:cs typeface="Calibri" pitchFamily="34" charset="0"/>
              </a:rPr>
            </a:br>
            <a:r>
              <a:rPr lang="de-DE" sz="1600" dirty="0">
                <a:latin typeface="Calibri" pitchFamily="34" charset="0"/>
                <a:cs typeface="Calibri" pitchFamily="34" charset="0"/>
              </a:rPr>
              <a:t>and a 3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instrument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chamber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, 1.2 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diameter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5" name="Gruppieren 24"/>
          <p:cNvGrpSpPr/>
          <p:nvPr/>
        </p:nvGrpSpPr>
        <p:grpSpPr>
          <a:xfrm>
            <a:off x="0" y="2115301"/>
            <a:ext cx="9144000" cy="2119398"/>
            <a:chOff x="0" y="2039101"/>
            <a:chExt cx="9144000" cy="2119398"/>
          </a:xfrm>
        </p:grpSpPr>
        <p:pic>
          <p:nvPicPr>
            <p:cNvPr id="26" name="Grafik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039101"/>
              <a:ext cx="9144000" cy="2119398"/>
            </a:xfrm>
            <a:prstGeom prst="rect">
              <a:avLst/>
            </a:prstGeom>
          </p:spPr>
        </p:pic>
        <p:sp>
          <p:nvSpPr>
            <p:cNvPr id="27" name="Textfeld 26"/>
            <p:cNvSpPr txBox="1"/>
            <p:nvPr/>
          </p:nvSpPr>
          <p:spPr>
            <a:xfrm>
              <a:off x="4290885" y="2914994"/>
              <a:ext cx="59503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25" b="1" dirty="0" err="1">
                  <a:solidFill>
                    <a:srgbClr val="FFFF00"/>
                  </a:solidFill>
                </a:rPr>
                <a:t>Pumping</a:t>
              </a:r>
              <a:r>
                <a:rPr lang="de-DE" sz="825" b="1" dirty="0">
                  <a:solidFill>
                    <a:srgbClr val="FFFF00"/>
                  </a:solidFill>
                </a:rPr>
                <a:t> </a:t>
              </a:r>
            </a:p>
            <a:p>
              <a:r>
                <a:rPr lang="de-DE" sz="825" b="1" dirty="0">
                  <a:solidFill>
                    <a:srgbClr val="FFFF00"/>
                  </a:solidFill>
                </a:rPr>
                <a:t>Station 2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2384350" y="2914993"/>
              <a:ext cx="59503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25" b="1" dirty="0" err="1">
                  <a:solidFill>
                    <a:srgbClr val="FFFF00"/>
                  </a:solidFill>
                </a:rPr>
                <a:t>Pumping</a:t>
              </a:r>
              <a:r>
                <a:rPr lang="de-DE" sz="825" b="1" dirty="0">
                  <a:solidFill>
                    <a:srgbClr val="FFFF00"/>
                  </a:solidFill>
                </a:rPr>
                <a:t> </a:t>
              </a:r>
            </a:p>
            <a:p>
              <a:r>
                <a:rPr lang="de-DE" sz="825" b="1" dirty="0">
                  <a:solidFill>
                    <a:srgbClr val="FFFF00"/>
                  </a:solidFill>
                </a:rPr>
                <a:t>Station 3</a:t>
              </a: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6793128" y="2919972"/>
              <a:ext cx="595035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25" b="1" dirty="0" err="1">
                  <a:solidFill>
                    <a:srgbClr val="FFFF00"/>
                  </a:solidFill>
                </a:rPr>
                <a:t>Pumping</a:t>
              </a:r>
              <a:r>
                <a:rPr lang="de-DE" sz="825" b="1" dirty="0">
                  <a:solidFill>
                    <a:srgbClr val="FFFF00"/>
                  </a:solidFill>
                </a:rPr>
                <a:t> </a:t>
              </a:r>
            </a:p>
            <a:p>
              <a:r>
                <a:rPr lang="de-DE" sz="825" b="1" dirty="0">
                  <a:solidFill>
                    <a:srgbClr val="FFFF00"/>
                  </a:solidFill>
                </a:rPr>
                <a:t>Station 1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8560088" y="2937217"/>
              <a:ext cx="558166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X-</a:t>
              </a:r>
              <a:r>
                <a:rPr lang="de-DE" sz="825" b="1" dirty="0" err="1">
                  <a:solidFill>
                    <a:srgbClr val="FFFF00"/>
                  </a:solidFill>
                </a:rPr>
                <a:t>ray</a:t>
              </a:r>
              <a:r>
                <a:rPr lang="de-DE" sz="825" b="1" dirty="0">
                  <a:solidFill>
                    <a:srgbClr val="FFFF00"/>
                  </a:solidFill>
                </a:rPr>
                <a:t> </a:t>
              </a:r>
            </a:p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Source 1</a:t>
              </a: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1279057" y="2661485"/>
              <a:ext cx="965329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Ø 3.5 m  x  12 m</a:t>
              </a:r>
            </a:p>
            <a:p>
              <a:pPr algn="ctr"/>
              <a:r>
                <a:rPr lang="de-DE" sz="825" b="1" dirty="0" err="1">
                  <a:solidFill>
                    <a:srgbClr val="FFFF00"/>
                  </a:solidFill>
                </a:rPr>
                <a:t>Vacuum</a:t>
              </a:r>
              <a:r>
                <a:rPr lang="de-DE" sz="825" b="1" dirty="0">
                  <a:solidFill>
                    <a:srgbClr val="FFFF00"/>
                  </a:solidFill>
                </a:rPr>
                <a:t> </a:t>
              </a:r>
              <a:r>
                <a:rPr lang="de-DE" sz="825" b="1" dirty="0" err="1">
                  <a:solidFill>
                    <a:srgbClr val="FFFF00"/>
                  </a:solidFill>
                </a:rPr>
                <a:t>Chamber</a:t>
              </a:r>
              <a:endParaRPr lang="de-DE" sz="825" b="1" dirty="0">
                <a:solidFill>
                  <a:srgbClr val="FFFF00"/>
                </a:solidFill>
              </a:endParaRPr>
            </a:p>
          </p:txBody>
        </p:sp>
        <p:sp>
          <p:nvSpPr>
            <p:cNvPr id="32" name="Textfeld 31"/>
            <p:cNvSpPr txBox="1"/>
            <p:nvPr/>
          </p:nvSpPr>
          <p:spPr>
            <a:xfrm>
              <a:off x="541551" y="2677980"/>
              <a:ext cx="833883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Clean </a:t>
              </a:r>
              <a:r>
                <a:rPr lang="de-DE" sz="825" b="1" dirty="0" err="1">
                  <a:solidFill>
                    <a:srgbClr val="FFFF00"/>
                  </a:solidFill>
                </a:rPr>
                <a:t>Rooms</a:t>
              </a:r>
              <a:endParaRPr lang="de-DE" sz="825" b="1" dirty="0">
                <a:solidFill>
                  <a:srgbClr val="FFFF00"/>
                </a:solidFill>
              </a:endParaRPr>
            </a:p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Small </a:t>
              </a:r>
              <a:r>
                <a:rPr lang="de-DE" sz="825" b="1" dirty="0" err="1">
                  <a:solidFill>
                    <a:srgbClr val="FFFF00"/>
                  </a:solidFill>
                </a:rPr>
                <a:t>chamber</a:t>
              </a:r>
              <a:endParaRPr lang="de-DE" sz="825" b="1" dirty="0">
                <a:solidFill>
                  <a:srgbClr val="FFFF00"/>
                </a:solidFill>
              </a:endParaRPr>
            </a:p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Ø 1.2 m  x  3 m</a:t>
              </a:r>
            </a:p>
            <a:p>
              <a:pPr algn="ctr"/>
              <a:endParaRPr lang="de-DE" sz="825" b="1" dirty="0">
                <a:solidFill>
                  <a:srgbClr val="FFFF00"/>
                </a:solidFill>
              </a:endParaRPr>
            </a:p>
          </p:txBody>
        </p:sp>
        <p:sp>
          <p:nvSpPr>
            <p:cNvPr id="33" name="Textfeld 32"/>
            <p:cNvSpPr txBox="1"/>
            <p:nvPr/>
          </p:nvSpPr>
          <p:spPr>
            <a:xfrm>
              <a:off x="2879606" y="2810259"/>
              <a:ext cx="550151" cy="473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Ø 1.0 m </a:t>
              </a:r>
            </a:p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Gate</a:t>
              </a:r>
            </a:p>
            <a:p>
              <a:pPr algn="ctr"/>
              <a:r>
                <a:rPr lang="de-DE" sz="825" b="1" dirty="0" err="1">
                  <a:solidFill>
                    <a:srgbClr val="FFFF00"/>
                  </a:solidFill>
                </a:rPr>
                <a:t>valve</a:t>
              </a:r>
              <a:endParaRPr lang="de-DE" sz="825" b="1" dirty="0">
                <a:solidFill>
                  <a:srgbClr val="FFFF00"/>
                </a:solidFill>
              </a:endParaRPr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5016040" y="2911394"/>
              <a:ext cx="1494592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825" b="1" dirty="0">
                  <a:solidFill>
                    <a:srgbClr val="FFFF00"/>
                  </a:solidFill>
                </a:rPr>
                <a:t>Ø 1.0 m  x  120 m   </a:t>
              </a:r>
            </a:p>
            <a:p>
              <a:pPr algn="ctr"/>
              <a:r>
                <a:rPr lang="de-DE" sz="825" b="1" dirty="0" err="1">
                  <a:solidFill>
                    <a:srgbClr val="FFFF00"/>
                  </a:solidFill>
                </a:rPr>
                <a:t>Beamline</a:t>
              </a:r>
              <a:endParaRPr lang="de-DE" sz="825" b="1" dirty="0">
                <a:solidFill>
                  <a:srgbClr val="FFFF00"/>
                </a:solidFill>
              </a:endParaRPr>
            </a:p>
          </p:txBody>
        </p:sp>
        <p:sp>
          <p:nvSpPr>
            <p:cNvPr id="35" name="AutoShape 4" descr="Bildergebnis für mpe logo"/>
            <p:cNvSpPr>
              <a:spLocks noChangeAspect="1" noChangeArrowheads="1"/>
            </p:cNvSpPr>
            <p:nvPr/>
          </p:nvSpPr>
          <p:spPr bwMode="auto">
            <a:xfrm>
              <a:off x="749498" y="2309512"/>
              <a:ext cx="228600" cy="228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de-DE" sz="1350"/>
            </a:p>
          </p:txBody>
        </p:sp>
        <p:sp>
          <p:nvSpPr>
            <p:cNvPr id="36" name="Rechteck 35"/>
            <p:cNvSpPr/>
            <p:nvPr/>
          </p:nvSpPr>
          <p:spPr>
            <a:xfrm>
              <a:off x="269081" y="2405690"/>
              <a:ext cx="330995" cy="2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350"/>
            </a:p>
          </p:txBody>
        </p:sp>
        <p:sp>
          <p:nvSpPr>
            <p:cNvPr id="37" name="Parallelogramm 36"/>
            <p:cNvSpPr/>
            <p:nvPr/>
          </p:nvSpPr>
          <p:spPr>
            <a:xfrm>
              <a:off x="218901" y="2397919"/>
              <a:ext cx="1064593" cy="269081"/>
            </a:xfrm>
            <a:prstGeom prst="parallelogram">
              <a:avLst>
                <a:gd name="adj" fmla="val 157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484045" y="2384224"/>
              <a:ext cx="7950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i="1" dirty="0">
                  <a:solidFill>
                    <a:srgbClr val="2A8D81"/>
                  </a:solidFill>
                </a:rPr>
                <a:t>PANTER</a:t>
              </a:r>
            </a:p>
          </p:txBody>
        </p:sp>
        <p:pic>
          <p:nvPicPr>
            <p:cNvPr id="39" name="Grafik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868" y="2424294"/>
              <a:ext cx="225683" cy="214937"/>
            </a:xfrm>
            <a:prstGeom prst="rect">
              <a:avLst/>
            </a:prstGeom>
            <a:solidFill>
              <a:srgbClr val="FFFFFF">
                <a:alpha val="0"/>
              </a:srgbClr>
            </a:solidFill>
          </p:spPr>
        </p:pic>
      </p:grpSp>
      <p:sp>
        <p:nvSpPr>
          <p:cNvPr id="40" name="Textfeld 39">
            <a:extLst>
              <a:ext uri="{FF2B5EF4-FFF2-40B4-BE49-F238E27FC236}">
                <a16:creationId xmlns:a16="http://schemas.microsoft.com/office/drawing/2014/main" id="{27B2CC3C-D606-4E61-A0D7-2AA7FD674132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5FCD5422-E87C-438A-B76D-082B12F7B2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67DA9174-5791-4350-BEC5-6A5EE717FB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43" name="Foliennummernplatzhalter 4">
            <a:extLst>
              <a:ext uri="{FF2B5EF4-FFF2-40B4-BE49-F238E27FC236}">
                <a16:creationId xmlns:a16="http://schemas.microsoft.com/office/drawing/2014/main" id="{3A86188A-255F-409C-AA8A-9C61B1A36182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10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467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5776" y="-1350"/>
            <a:ext cx="7096831" cy="594809"/>
          </a:xfrm>
        </p:spPr>
        <p:txBody>
          <a:bodyPr>
            <a:normAutofit fontScale="90000"/>
          </a:bodyPr>
          <a:lstStyle/>
          <a:p>
            <a:r>
              <a:rPr lang="de-DE" sz="3600" dirty="0"/>
              <a:t>The MPE PANTER X-Ray Test Facility</a:t>
            </a:r>
            <a:endParaRPr lang="de-DE" sz="3600" b="1" dirty="0"/>
          </a:p>
        </p:txBody>
      </p:sp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Rechteck 27"/>
          <p:cNvSpPr/>
          <p:nvPr/>
        </p:nvSpPr>
        <p:spPr>
          <a:xfrm>
            <a:off x="3248323" y="2519312"/>
            <a:ext cx="1683597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3400722" y="2671715"/>
            <a:ext cx="1583628" cy="1534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5766125" y="2742640"/>
            <a:ext cx="537539" cy="2599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/>
        </p:nvSpPr>
        <p:spPr>
          <a:xfrm>
            <a:off x="5730983" y="2335935"/>
            <a:ext cx="849591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3140050" y="2945913"/>
            <a:ext cx="1683597" cy="22617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13.333 m</a:t>
            </a:r>
          </a:p>
        </p:txBody>
      </p:sp>
      <p:sp>
        <p:nvSpPr>
          <p:cNvPr id="44" name="Rechteck 43"/>
          <p:cNvSpPr/>
          <p:nvPr/>
        </p:nvSpPr>
        <p:spPr>
          <a:xfrm>
            <a:off x="918084" y="2474540"/>
            <a:ext cx="984531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/>
          <p:cNvSpPr/>
          <p:nvPr/>
        </p:nvSpPr>
        <p:spPr>
          <a:xfrm>
            <a:off x="4984350" y="2453914"/>
            <a:ext cx="512280" cy="28300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/>
          <p:cNvSpPr txBox="1"/>
          <p:nvPr/>
        </p:nvSpPr>
        <p:spPr>
          <a:xfrm>
            <a:off x="2264207" y="4742869"/>
            <a:ext cx="6215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FFFF"/>
                </a:solidFill>
              </a:rPr>
              <a:t>Vadim Burwitz (MPE)    </a:t>
            </a:r>
            <a:r>
              <a:rPr lang="en-US" sz="16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126" name="Foliennummernplatzhalter 4"/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11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3" name="Rechteck 252">
            <a:extLst>
              <a:ext uri="{FF2B5EF4-FFF2-40B4-BE49-F238E27FC236}">
                <a16:creationId xmlns:a16="http://schemas.microsoft.com/office/drawing/2014/main" id="{76E74B5F-A7BA-4BC6-8670-58A6A9B67AE0}"/>
              </a:ext>
            </a:extLst>
          </p:cNvPr>
          <p:cNvSpPr/>
          <p:nvPr/>
        </p:nvSpPr>
        <p:spPr>
          <a:xfrm>
            <a:off x="3755474" y="3340731"/>
            <a:ext cx="113279" cy="10352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4" name="Rechteck 253">
            <a:extLst>
              <a:ext uri="{FF2B5EF4-FFF2-40B4-BE49-F238E27FC236}">
                <a16:creationId xmlns:a16="http://schemas.microsoft.com/office/drawing/2014/main" id="{8EB307FF-9105-4FA8-BAC0-A79003991CB2}"/>
              </a:ext>
            </a:extLst>
          </p:cNvPr>
          <p:cNvSpPr/>
          <p:nvPr/>
        </p:nvSpPr>
        <p:spPr>
          <a:xfrm>
            <a:off x="3656069" y="3521737"/>
            <a:ext cx="30566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5" name="Rechteck 254">
            <a:extLst>
              <a:ext uri="{FF2B5EF4-FFF2-40B4-BE49-F238E27FC236}">
                <a16:creationId xmlns:a16="http://schemas.microsoft.com/office/drawing/2014/main" id="{9827AF92-7126-4D1E-86D7-DE0576BE0AA9}"/>
              </a:ext>
            </a:extLst>
          </p:cNvPr>
          <p:cNvSpPr/>
          <p:nvPr/>
        </p:nvSpPr>
        <p:spPr>
          <a:xfrm>
            <a:off x="4854424" y="3524024"/>
            <a:ext cx="30566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6" name="Rechteck 255">
            <a:extLst>
              <a:ext uri="{FF2B5EF4-FFF2-40B4-BE49-F238E27FC236}">
                <a16:creationId xmlns:a16="http://schemas.microsoft.com/office/drawing/2014/main" id="{3C97F7F1-B675-4A93-B904-363A00B30BE3}"/>
              </a:ext>
            </a:extLst>
          </p:cNvPr>
          <p:cNvSpPr/>
          <p:nvPr/>
        </p:nvSpPr>
        <p:spPr>
          <a:xfrm>
            <a:off x="4962237" y="3216644"/>
            <a:ext cx="108708" cy="93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7" name="Rechtwinkliges Dreieck 256">
            <a:extLst>
              <a:ext uri="{FF2B5EF4-FFF2-40B4-BE49-F238E27FC236}">
                <a16:creationId xmlns:a16="http://schemas.microsoft.com/office/drawing/2014/main" id="{00F93DA6-D938-4B6E-B2F2-972205AFB357}"/>
              </a:ext>
            </a:extLst>
          </p:cNvPr>
          <p:cNvSpPr/>
          <p:nvPr/>
        </p:nvSpPr>
        <p:spPr>
          <a:xfrm rot="5400000">
            <a:off x="4966733" y="3279789"/>
            <a:ext cx="70532" cy="137892"/>
          </a:xfrm>
          <a:prstGeom prst="rt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8" name="Rechteck 257">
            <a:extLst>
              <a:ext uri="{FF2B5EF4-FFF2-40B4-BE49-F238E27FC236}">
                <a16:creationId xmlns:a16="http://schemas.microsoft.com/office/drawing/2014/main" id="{BFDA42D7-2BEE-4C32-BEC6-CB16F428AD91}"/>
              </a:ext>
            </a:extLst>
          </p:cNvPr>
          <p:cNvSpPr/>
          <p:nvPr/>
        </p:nvSpPr>
        <p:spPr>
          <a:xfrm rot="20511264" flipV="1">
            <a:off x="4424115" y="3292172"/>
            <a:ext cx="647748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9" name="Rechteck 258">
            <a:extLst>
              <a:ext uri="{FF2B5EF4-FFF2-40B4-BE49-F238E27FC236}">
                <a16:creationId xmlns:a16="http://schemas.microsoft.com/office/drawing/2014/main" id="{D6D5FFBD-B269-406D-8917-DE436CF30213}"/>
              </a:ext>
            </a:extLst>
          </p:cNvPr>
          <p:cNvSpPr/>
          <p:nvPr/>
        </p:nvSpPr>
        <p:spPr>
          <a:xfrm rot="1110776" flipV="1">
            <a:off x="3807145" y="3294448"/>
            <a:ext cx="63987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0" name="Textfeld 259">
            <a:extLst>
              <a:ext uri="{FF2B5EF4-FFF2-40B4-BE49-F238E27FC236}">
                <a16:creationId xmlns:a16="http://schemas.microsoft.com/office/drawing/2014/main" id="{BE0B1983-D821-4595-B83D-EBE4659235C1}"/>
              </a:ext>
            </a:extLst>
          </p:cNvPr>
          <p:cNvSpPr txBox="1"/>
          <p:nvPr/>
        </p:nvSpPr>
        <p:spPr>
          <a:xfrm>
            <a:off x="2536033" y="4002439"/>
            <a:ext cx="230859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134 m </a:t>
            </a:r>
            <a:r>
              <a:rPr lang="de-DE" sz="1400" b="1" dirty="0" err="1"/>
              <a:t>to</a:t>
            </a:r>
            <a:r>
              <a:rPr lang="de-DE" sz="1400" b="1" dirty="0"/>
              <a:t> X-</a:t>
            </a:r>
            <a:r>
              <a:rPr lang="de-DE" sz="1400" b="1" dirty="0" err="1"/>
              <a:t>ray</a:t>
            </a:r>
            <a:r>
              <a:rPr lang="de-DE" sz="1400" b="1" dirty="0"/>
              <a:t> source</a:t>
            </a:r>
          </a:p>
        </p:txBody>
      </p:sp>
      <p:sp>
        <p:nvSpPr>
          <p:cNvPr id="261" name="Textfeld 260">
            <a:extLst>
              <a:ext uri="{FF2B5EF4-FFF2-40B4-BE49-F238E27FC236}">
                <a16:creationId xmlns:a16="http://schemas.microsoft.com/office/drawing/2014/main" id="{AA75A439-307A-456E-9A94-689EE2FBADE5}"/>
              </a:ext>
            </a:extLst>
          </p:cNvPr>
          <p:cNvSpPr txBox="1"/>
          <p:nvPr/>
        </p:nvSpPr>
        <p:spPr>
          <a:xfrm>
            <a:off x="3225354" y="3784253"/>
            <a:ext cx="66667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12 m</a:t>
            </a:r>
          </a:p>
        </p:txBody>
      </p:sp>
      <p:sp>
        <p:nvSpPr>
          <p:cNvPr id="262" name="Bogen 261">
            <a:extLst>
              <a:ext uri="{FF2B5EF4-FFF2-40B4-BE49-F238E27FC236}">
                <a16:creationId xmlns:a16="http://schemas.microsoft.com/office/drawing/2014/main" id="{47547A0B-B25F-4EA2-9396-0766C44BDF5E}"/>
              </a:ext>
            </a:extLst>
          </p:cNvPr>
          <p:cNvSpPr/>
          <p:nvPr/>
        </p:nvSpPr>
        <p:spPr>
          <a:xfrm>
            <a:off x="670679" y="2208537"/>
            <a:ext cx="655611" cy="1318054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3" name="Bogen 262">
            <a:extLst>
              <a:ext uri="{FF2B5EF4-FFF2-40B4-BE49-F238E27FC236}">
                <a16:creationId xmlns:a16="http://schemas.microsoft.com/office/drawing/2014/main" id="{79FE57AC-ED1D-46DE-8092-15EE29F89EF9}"/>
              </a:ext>
            </a:extLst>
          </p:cNvPr>
          <p:cNvSpPr/>
          <p:nvPr/>
        </p:nvSpPr>
        <p:spPr>
          <a:xfrm rot="10800000">
            <a:off x="5073730" y="2208537"/>
            <a:ext cx="655611" cy="1318054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4" name="Gerader Verbinder 263">
            <a:extLst>
              <a:ext uri="{FF2B5EF4-FFF2-40B4-BE49-F238E27FC236}">
                <a16:creationId xmlns:a16="http://schemas.microsoft.com/office/drawing/2014/main" id="{C6054FD3-7EC0-42B9-8B41-BC44615CD8E6}"/>
              </a:ext>
            </a:extLst>
          </p:cNvPr>
          <p:cNvCxnSpPr>
            <a:cxnSpLocks/>
            <a:stCxn id="262" idx="0"/>
          </p:cNvCxnSpPr>
          <p:nvPr/>
        </p:nvCxnSpPr>
        <p:spPr>
          <a:xfrm>
            <a:off x="998494" y="3526591"/>
            <a:ext cx="44231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5" name="Gerader Verbinder 264">
            <a:extLst>
              <a:ext uri="{FF2B5EF4-FFF2-40B4-BE49-F238E27FC236}">
                <a16:creationId xmlns:a16="http://schemas.microsoft.com/office/drawing/2014/main" id="{04F0B8CA-842D-4E70-8BF9-730EDB28DC02}"/>
              </a:ext>
            </a:extLst>
          </p:cNvPr>
          <p:cNvCxnSpPr>
            <a:cxnSpLocks/>
            <a:stCxn id="262" idx="2"/>
          </p:cNvCxnSpPr>
          <p:nvPr/>
        </p:nvCxnSpPr>
        <p:spPr>
          <a:xfrm flipV="1">
            <a:off x="973482" y="2208537"/>
            <a:ext cx="1472452" cy="19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6" name="Gerader Verbinder 265">
            <a:extLst>
              <a:ext uri="{FF2B5EF4-FFF2-40B4-BE49-F238E27FC236}">
                <a16:creationId xmlns:a16="http://schemas.microsoft.com/office/drawing/2014/main" id="{D758983B-9B21-47E2-8ABF-5025B8D10310}"/>
              </a:ext>
            </a:extLst>
          </p:cNvPr>
          <p:cNvCxnSpPr>
            <a:cxnSpLocks/>
            <a:endCxn id="263" idx="0"/>
          </p:cNvCxnSpPr>
          <p:nvPr/>
        </p:nvCxnSpPr>
        <p:spPr>
          <a:xfrm flipV="1">
            <a:off x="4447685" y="2208537"/>
            <a:ext cx="953841" cy="27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Gerader Verbinder 266">
            <a:extLst>
              <a:ext uri="{FF2B5EF4-FFF2-40B4-BE49-F238E27FC236}">
                <a16:creationId xmlns:a16="http://schemas.microsoft.com/office/drawing/2014/main" id="{2800A8F8-3F92-481D-BDD5-6D91430D7078}"/>
              </a:ext>
            </a:extLst>
          </p:cNvPr>
          <p:cNvCxnSpPr>
            <a:cxnSpLocks/>
          </p:cNvCxnSpPr>
          <p:nvPr/>
        </p:nvCxnSpPr>
        <p:spPr>
          <a:xfrm>
            <a:off x="545896" y="3603173"/>
            <a:ext cx="5378142" cy="38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8" name="Gerader Verbinder 267">
            <a:extLst>
              <a:ext uri="{FF2B5EF4-FFF2-40B4-BE49-F238E27FC236}">
                <a16:creationId xmlns:a16="http://schemas.microsoft.com/office/drawing/2014/main" id="{E5DD6E64-7E92-44A4-880D-B97CA3E1B73E}"/>
              </a:ext>
            </a:extLst>
          </p:cNvPr>
          <p:cNvCxnSpPr>
            <a:cxnSpLocks/>
          </p:cNvCxnSpPr>
          <p:nvPr/>
        </p:nvCxnSpPr>
        <p:spPr>
          <a:xfrm flipV="1">
            <a:off x="2930829" y="2205983"/>
            <a:ext cx="826272" cy="27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Gerader Verbinder 268">
            <a:extLst>
              <a:ext uri="{FF2B5EF4-FFF2-40B4-BE49-F238E27FC236}">
                <a16:creationId xmlns:a16="http://schemas.microsoft.com/office/drawing/2014/main" id="{19C8CF63-B080-4A0B-85B6-33781D85AEFA}"/>
              </a:ext>
            </a:extLst>
          </p:cNvPr>
          <p:cNvCxnSpPr>
            <a:cxnSpLocks/>
          </p:cNvCxnSpPr>
          <p:nvPr/>
        </p:nvCxnSpPr>
        <p:spPr>
          <a:xfrm>
            <a:off x="4241996" y="2205983"/>
            <a:ext cx="115702" cy="19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0" name="Gerader Verbinder 269">
            <a:extLst>
              <a:ext uri="{FF2B5EF4-FFF2-40B4-BE49-F238E27FC236}">
                <a16:creationId xmlns:a16="http://schemas.microsoft.com/office/drawing/2014/main" id="{514A15C0-319D-42C1-91BF-338A6C2E881D}"/>
              </a:ext>
            </a:extLst>
          </p:cNvPr>
          <p:cNvCxnSpPr>
            <a:cxnSpLocks/>
          </p:cNvCxnSpPr>
          <p:nvPr/>
        </p:nvCxnSpPr>
        <p:spPr>
          <a:xfrm flipV="1">
            <a:off x="4258665" y="2104525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Gerader Verbinder 270">
            <a:extLst>
              <a:ext uri="{FF2B5EF4-FFF2-40B4-BE49-F238E27FC236}">
                <a16:creationId xmlns:a16="http://schemas.microsoft.com/office/drawing/2014/main" id="{6BE46A18-18B6-4761-BD0F-78D148295C8C}"/>
              </a:ext>
            </a:extLst>
          </p:cNvPr>
          <p:cNvCxnSpPr>
            <a:cxnSpLocks/>
          </p:cNvCxnSpPr>
          <p:nvPr/>
        </p:nvCxnSpPr>
        <p:spPr>
          <a:xfrm flipV="1">
            <a:off x="3757101" y="2104525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Gerader Verbinder 271">
            <a:extLst>
              <a:ext uri="{FF2B5EF4-FFF2-40B4-BE49-F238E27FC236}">
                <a16:creationId xmlns:a16="http://schemas.microsoft.com/office/drawing/2014/main" id="{7EF643FF-D211-491E-8BE4-1A6716102B5A}"/>
              </a:ext>
            </a:extLst>
          </p:cNvPr>
          <p:cNvCxnSpPr>
            <a:cxnSpLocks/>
          </p:cNvCxnSpPr>
          <p:nvPr/>
        </p:nvCxnSpPr>
        <p:spPr>
          <a:xfrm flipV="1">
            <a:off x="2933209" y="2108013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3" name="Gerader Verbinder 272">
            <a:extLst>
              <a:ext uri="{FF2B5EF4-FFF2-40B4-BE49-F238E27FC236}">
                <a16:creationId xmlns:a16="http://schemas.microsoft.com/office/drawing/2014/main" id="{2D21F837-30F1-46F4-8019-07D6011998B0}"/>
              </a:ext>
            </a:extLst>
          </p:cNvPr>
          <p:cNvCxnSpPr>
            <a:cxnSpLocks/>
          </p:cNvCxnSpPr>
          <p:nvPr/>
        </p:nvCxnSpPr>
        <p:spPr>
          <a:xfrm flipV="1">
            <a:off x="2445933" y="2108301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Rechteck 273">
            <a:extLst>
              <a:ext uri="{FF2B5EF4-FFF2-40B4-BE49-F238E27FC236}">
                <a16:creationId xmlns:a16="http://schemas.microsoft.com/office/drawing/2014/main" id="{AA1F1A71-8A24-4F64-99A7-6B43148BB4C9}"/>
              </a:ext>
            </a:extLst>
          </p:cNvPr>
          <p:cNvSpPr/>
          <p:nvPr/>
        </p:nvSpPr>
        <p:spPr>
          <a:xfrm>
            <a:off x="3040344" y="2171081"/>
            <a:ext cx="43200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5" name="Rechteck 274">
            <a:extLst>
              <a:ext uri="{FF2B5EF4-FFF2-40B4-BE49-F238E27FC236}">
                <a16:creationId xmlns:a16="http://schemas.microsoft.com/office/drawing/2014/main" id="{305F9E88-31CA-47C4-8211-B11A284C8871}"/>
              </a:ext>
            </a:extLst>
          </p:cNvPr>
          <p:cNvSpPr/>
          <p:nvPr/>
        </p:nvSpPr>
        <p:spPr>
          <a:xfrm>
            <a:off x="3589893" y="2171081"/>
            <a:ext cx="43200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6" name="Rechteck 275">
            <a:extLst>
              <a:ext uri="{FF2B5EF4-FFF2-40B4-BE49-F238E27FC236}">
                <a16:creationId xmlns:a16="http://schemas.microsoft.com/office/drawing/2014/main" id="{2D267A44-9AAB-4C38-8571-BD2EC81DF804}"/>
              </a:ext>
            </a:extLst>
          </p:cNvPr>
          <p:cNvSpPr/>
          <p:nvPr/>
        </p:nvSpPr>
        <p:spPr>
          <a:xfrm>
            <a:off x="4369036" y="2171081"/>
            <a:ext cx="64065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7" name="Rechteck 276">
            <a:extLst>
              <a:ext uri="{FF2B5EF4-FFF2-40B4-BE49-F238E27FC236}">
                <a16:creationId xmlns:a16="http://schemas.microsoft.com/office/drawing/2014/main" id="{2290F5D3-3703-4F4B-B01E-0B072984B6C3}"/>
              </a:ext>
            </a:extLst>
          </p:cNvPr>
          <p:cNvSpPr/>
          <p:nvPr/>
        </p:nvSpPr>
        <p:spPr>
          <a:xfrm>
            <a:off x="5148929" y="2171081"/>
            <a:ext cx="60785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8" name="Rechteck 277">
            <a:extLst>
              <a:ext uri="{FF2B5EF4-FFF2-40B4-BE49-F238E27FC236}">
                <a16:creationId xmlns:a16="http://schemas.microsoft.com/office/drawing/2014/main" id="{36F74FBB-B049-4878-88F9-CC194DB3534F}"/>
              </a:ext>
            </a:extLst>
          </p:cNvPr>
          <p:cNvSpPr/>
          <p:nvPr/>
        </p:nvSpPr>
        <p:spPr>
          <a:xfrm>
            <a:off x="2273187" y="2171082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Rechteck 278">
            <a:extLst>
              <a:ext uri="{FF2B5EF4-FFF2-40B4-BE49-F238E27FC236}">
                <a16:creationId xmlns:a16="http://schemas.microsoft.com/office/drawing/2014/main" id="{07A6789F-E99D-4C9F-A72A-785C026CB6AA}"/>
              </a:ext>
            </a:extLst>
          </p:cNvPr>
          <p:cNvSpPr/>
          <p:nvPr/>
        </p:nvSpPr>
        <p:spPr>
          <a:xfrm>
            <a:off x="2118991" y="2171082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0" name="Rechteck 279">
            <a:extLst>
              <a:ext uri="{FF2B5EF4-FFF2-40B4-BE49-F238E27FC236}">
                <a16:creationId xmlns:a16="http://schemas.microsoft.com/office/drawing/2014/main" id="{A1AC2332-6333-48A7-9048-9E112D00E757}"/>
              </a:ext>
            </a:extLst>
          </p:cNvPr>
          <p:cNvSpPr/>
          <p:nvPr/>
        </p:nvSpPr>
        <p:spPr>
          <a:xfrm>
            <a:off x="1322187" y="2171082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1" name="Rechteck 280">
            <a:extLst>
              <a:ext uri="{FF2B5EF4-FFF2-40B4-BE49-F238E27FC236}">
                <a16:creationId xmlns:a16="http://schemas.microsoft.com/office/drawing/2014/main" id="{925D8EE7-88F1-403B-9749-DA365D269210}"/>
              </a:ext>
            </a:extLst>
          </p:cNvPr>
          <p:cNvSpPr/>
          <p:nvPr/>
        </p:nvSpPr>
        <p:spPr>
          <a:xfrm>
            <a:off x="1043363" y="2257058"/>
            <a:ext cx="1296892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2" name="Freihandform: Form 281">
            <a:extLst>
              <a:ext uri="{FF2B5EF4-FFF2-40B4-BE49-F238E27FC236}">
                <a16:creationId xmlns:a16="http://schemas.microsoft.com/office/drawing/2014/main" id="{BC1D9CE4-9CC5-495B-BDC6-AC7C106B0A49}"/>
              </a:ext>
            </a:extLst>
          </p:cNvPr>
          <p:cNvSpPr/>
          <p:nvPr/>
        </p:nvSpPr>
        <p:spPr>
          <a:xfrm>
            <a:off x="2340253" y="2211563"/>
            <a:ext cx="3359958" cy="383530"/>
          </a:xfrm>
          <a:custGeom>
            <a:avLst/>
            <a:gdLst>
              <a:gd name="connsiteX0" fmla="*/ 54772 w 3359958"/>
              <a:gd name="connsiteY0" fmla="*/ 0 h 383530"/>
              <a:gd name="connsiteX1" fmla="*/ 4 w 3359958"/>
              <a:gd name="connsiteY1" fmla="*/ 100012 h 383530"/>
              <a:gd name="connsiteX2" fmla="*/ 57154 w 3359958"/>
              <a:gd name="connsiteY2" fmla="*/ 173831 h 383530"/>
              <a:gd name="connsiteX3" fmla="*/ 128591 w 3359958"/>
              <a:gd name="connsiteY3" fmla="*/ 171450 h 383530"/>
              <a:gd name="connsiteX4" fmla="*/ 259560 w 3359958"/>
              <a:gd name="connsiteY4" fmla="*/ 190500 h 383530"/>
              <a:gd name="connsiteX5" fmla="*/ 354810 w 3359958"/>
              <a:gd name="connsiteY5" fmla="*/ 211931 h 383530"/>
              <a:gd name="connsiteX6" fmla="*/ 545310 w 3359958"/>
              <a:gd name="connsiteY6" fmla="*/ 195262 h 383530"/>
              <a:gd name="connsiteX7" fmla="*/ 669135 w 3359958"/>
              <a:gd name="connsiteY7" fmla="*/ 169069 h 383530"/>
              <a:gd name="connsiteX8" fmla="*/ 728666 w 3359958"/>
              <a:gd name="connsiteY8" fmla="*/ 154781 h 383530"/>
              <a:gd name="connsiteX9" fmla="*/ 838204 w 3359958"/>
              <a:gd name="connsiteY9" fmla="*/ 176212 h 383530"/>
              <a:gd name="connsiteX10" fmla="*/ 923929 w 3359958"/>
              <a:gd name="connsiteY10" fmla="*/ 173831 h 383530"/>
              <a:gd name="connsiteX11" fmla="*/ 1100141 w 3359958"/>
              <a:gd name="connsiteY11" fmla="*/ 147637 h 383530"/>
              <a:gd name="connsiteX12" fmla="*/ 1228729 w 3359958"/>
              <a:gd name="connsiteY12" fmla="*/ 152400 h 383530"/>
              <a:gd name="connsiteX13" fmla="*/ 1316835 w 3359958"/>
              <a:gd name="connsiteY13" fmla="*/ 161925 h 383530"/>
              <a:gd name="connsiteX14" fmla="*/ 1409704 w 3359958"/>
              <a:gd name="connsiteY14" fmla="*/ 204787 h 383530"/>
              <a:gd name="connsiteX15" fmla="*/ 1621635 w 3359958"/>
              <a:gd name="connsiteY15" fmla="*/ 209550 h 383530"/>
              <a:gd name="connsiteX16" fmla="*/ 1778797 w 3359958"/>
              <a:gd name="connsiteY16" fmla="*/ 171450 h 383530"/>
              <a:gd name="connsiteX17" fmla="*/ 1916910 w 3359958"/>
              <a:gd name="connsiteY17" fmla="*/ 152400 h 383530"/>
              <a:gd name="connsiteX18" fmla="*/ 2043116 w 3359958"/>
              <a:gd name="connsiteY18" fmla="*/ 166687 h 383530"/>
              <a:gd name="connsiteX19" fmla="*/ 2185991 w 3359958"/>
              <a:gd name="connsiteY19" fmla="*/ 171450 h 383530"/>
              <a:gd name="connsiteX20" fmla="*/ 2331247 w 3359958"/>
              <a:gd name="connsiteY20" fmla="*/ 164306 h 383530"/>
              <a:gd name="connsiteX21" fmla="*/ 2528891 w 3359958"/>
              <a:gd name="connsiteY21" fmla="*/ 183356 h 383530"/>
              <a:gd name="connsiteX22" fmla="*/ 2662241 w 3359958"/>
              <a:gd name="connsiteY22" fmla="*/ 173831 h 383530"/>
              <a:gd name="connsiteX23" fmla="*/ 2812260 w 3359958"/>
              <a:gd name="connsiteY23" fmla="*/ 166687 h 383530"/>
              <a:gd name="connsiteX24" fmla="*/ 3076579 w 3359958"/>
              <a:gd name="connsiteY24" fmla="*/ 185737 h 383530"/>
              <a:gd name="connsiteX25" fmla="*/ 3171829 w 3359958"/>
              <a:gd name="connsiteY25" fmla="*/ 209550 h 383530"/>
              <a:gd name="connsiteX26" fmla="*/ 3300416 w 3359958"/>
              <a:gd name="connsiteY26" fmla="*/ 311944 h 383530"/>
              <a:gd name="connsiteX27" fmla="*/ 3340897 w 3359958"/>
              <a:gd name="connsiteY27" fmla="*/ 376237 h 383530"/>
              <a:gd name="connsiteX28" fmla="*/ 3359947 w 3359958"/>
              <a:gd name="connsiteY28" fmla="*/ 381000 h 383530"/>
              <a:gd name="connsiteX29" fmla="*/ 3338516 w 3359958"/>
              <a:gd name="connsiteY29" fmla="*/ 366712 h 3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59958" h="383530">
                <a:moveTo>
                  <a:pt x="54772" y="0"/>
                </a:moveTo>
                <a:cubicBezTo>
                  <a:pt x="27189" y="35520"/>
                  <a:pt x="-393" y="71040"/>
                  <a:pt x="4" y="100012"/>
                </a:cubicBezTo>
                <a:cubicBezTo>
                  <a:pt x="401" y="128984"/>
                  <a:pt x="35723" y="161925"/>
                  <a:pt x="57154" y="173831"/>
                </a:cubicBezTo>
                <a:cubicBezTo>
                  <a:pt x="78585" y="185737"/>
                  <a:pt x="94857" y="168672"/>
                  <a:pt x="128591" y="171450"/>
                </a:cubicBezTo>
                <a:cubicBezTo>
                  <a:pt x="162325" y="174228"/>
                  <a:pt x="221857" y="183753"/>
                  <a:pt x="259560" y="190500"/>
                </a:cubicBezTo>
                <a:cubicBezTo>
                  <a:pt x="297263" y="197247"/>
                  <a:pt x="307185" y="211137"/>
                  <a:pt x="354810" y="211931"/>
                </a:cubicBezTo>
                <a:cubicBezTo>
                  <a:pt x="402435" y="212725"/>
                  <a:pt x="492923" y="202406"/>
                  <a:pt x="545310" y="195262"/>
                </a:cubicBezTo>
                <a:cubicBezTo>
                  <a:pt x="597697" y="188118"/>
                  <a:pt x="638576" y="175816"/>
                  <a:pt x="669135" y="169069"/>
                </a:cubicBezTo>
                <a:cubicBezTo>
                  <a:pt x="699694" y="162322"/>
                  <a:pt x="700488" y="153591"/>
                  <a:pt x="728666" y="154781"/>
                </a:cubicBezTo>
                <a:cubicBezTo>
                  <a:pt x="756844" y="155971"/>
                  <a:pt x="805660" y="173037"/>
                  <a:pt x="838204" y="176212"/>
                </a:cubicBezTo>
                <a:cubicBezTo>
                  <a:pt x="870748" y="179387"/>
                  <a:pt x="880273" y="178593"/>
                  <a:pt x="923929" y="173831"/>
                </a:cubicBezTo>
                <a:cubicBezTo>
                  <a:pt x="967585" y="169069"/>
                  <a:pt x="1049341" y="151209"/>
                  <a:pt x="1100141" y="147637"/>
                </a:cubicBezTo>
                <a:cubicBezTo>
                  <a:pt x="1150941" y="144065"/>
                  <a:pt x="1192613" y="150019"/>
                  <a:pt x="1228729" y="152400"/>
                </a:cubicBezTo>
                <a:cubicBezTo>
                  <a:pt x="1264845" y="154781"/>
                  <a:pt x="1286673" y="153194"/>
                  <a:pt x="1316835" y="161925"/>
                </a:cubicBezTo>
                <a:cubicBezTo>
                  <a:pt x="1346997" y="170656"/>
                  <a:pt x="1358904" y="196849"/>
                  <a:pt x="1409704" y="204787"/>
                </a:cubicBezTo>
                <a:cubicBezTo>
                  <a:pt x="1460504" y="212725"/>
                  <a:pt x="1560120" y="215106"/>
                  <a:pt x="1621635" y="209550"/>
                </a:cubicBezTo>
                <a:cubicBezTo>
                  <a:pt x="1683150" y="203994"/>
                  <a:pt x="1729584" y="180975"/>
                  <a:pt x="1778797" y="171450"/>
                </a:cubicBezTo>
                <a:cubicBezTo>
                  <a:pt x="1828010" y="161925"/>
                  <a:pt x="1872857" y="153194"/>
                  <a:pt x="1916910" y="152400"/>
                </a:cubicBezTo>
                <a:cubicBezTo>
                  <a:pt x="1960963" y="151606"/>
                  <a:pt x="1998269" y="163512"/>
                  <a:pt x="2043116" y="166687"/>
                </a:cubicBezTo>
                <a:cubicBezTo>
                  <a:pt x="2087963" y="169862"/>
                  <a:pt x="2137969" y="171847"/>
                  <a:pt x="2185991" y="171450"/>
                </a:cubicBezTo>
                <a:cubicBezTo>
                  <a:pt x="2234013" y="171053"/>
                  <a:pt x="2274097" y="162322"/>
                  <a:pt x="2331247" y="164306"/>
                </a:cubicBezTo>
                <a:cubicBezTo>
                  <a:pt x="2388397" y="166290"/>
                  <a:pt x="2473725" y="181769"/>
                  <a:pt x="2528891" y="183356"/>
                </a:cubicBezTo>
                <a:cubicBezTo>
                  <a:pt x="2584057" y="184943"/>
                  <a:pt x="2615013" y="176609"/>
                  <a:pt x="2662241" y="173831"/>
                </a:cubicBezTo>
                <a:cubicBezTo>
                  <a:pt x="2709469" y="171053"/>
                  <a:pt x="2743204" y="164703"/>
                  <a:pt x="2812260" y="166687"/>
                </a:cubicBezTo>
                <a:cubicBezTo>
                  <a:pt x="2881316" y="168671"/>
                  <a:pt x="3016651" y="178593"/>
                  <a:pt x="3076579" y="185737"/>
                </a:cubicBezTo>
                <a:cubicBezTo>
                  <a:pt x="3136507" y="192881"/>
                  <a:pt x="3134523" y="188516"/>
                  <a:pt x="3171829" y="209550"/>
                </a:cubicBezTo>
                <a:cubicBezTo>
                  <a:pt x="3209135" y="230585"/>
                  <a:pt x="3272238" y="284163"/>
                  <a:pt x="3300416" y="311944"/>
                </a:cubicBezTo>
                <a:cubicBezTo>
                  <a:pt x="3328594" y="339725"/>
                  <a:pt x="3330975" y="364728"/>
                  <a:pt x="3340897" y="376237"/>
                </a:cubicBezTo>
                <a:cubicBezTo>
                  <a:pt x="3350819" y="387746"/>
                  <a:pt x="3360344" y="382587"/>
                  <a:pt x="3359947" y="381000"/>
                </a:cubicBezTo>
                <a:cubicBezTo>
                  <a:pt x="3359550" y="379413"/>
                  <a:pt x="3354788" y="383778"/>
                  <a:pt x="3338516" y="366712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3" name="Gerader Verbinder 282">
            <a:extLst>
              <a:ext uri="{FF2B5EF4-FFF2-40B4-BE49-F238E27FC236}">
                <a16:creationId xmlns:a16="http://schemas.microsoft.com/office/drawing/2014/main" id="{00DF84D5-CEFA-4B41-BE95-0A57BA424D32}"/>
              </a:ext>
            </a:extLst>
          </p:cNvPr>
          <p:cNvCxnSpPr/>
          <p:nvPr/>
        </p:nvCxnSpPr>
        <p:spPr>
          <a:xfrm>
            <a:off x="1680651" y="2211562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4" name="Gerader Verbinder 283">
            <a:extLst>
              <a:ext uri="{FF2B5EF4-FFF2-40B4-BE49-F238E27FC236}">
                <a16:creationId xmlns:a16="http://schemas.microsoft.com/office/drawing/2014/main" id="{D80ACCD8-8F96-41A1-8818-CAA8D5C08F76}"/>
              </a:ext>
            </a:extLst>
          </p:cNvPr>
          <p:cNvCxnSpPr/>
          <p:nvPr/>
        </p:nvCxnSpPr>
        <p:spPr>
          <a:xfrm>
            <a:off x="1985451" y="2204194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5" name="Gerader Verbinder 284">
            <a:extLst>
              <a:ext uri="{FF2B5EF4-FFF2-40B4-BE49-F238E27FC236}">
                <a16:creationId xmlns:a16="http://schemas.microsoft.com/office/drawing/2014/main" id="{11586706-2482-404C-98CE-9FE75127660B}"/>
              </a:ext>
            </a:extLst>
          </p:cNvPr>
          <p:cNvCxnSpPr/>
          <p:nvPr/>
        </p:nvCxnSpPr>
        <p:spPr>
          <a:xfrm>
            <a:off x="1384563" y="2216800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6" name="Gerader Verbinder 285">
            <a:extLst>
              <a:ext uri="{FF2B5EF4-FFF2-40B4-BE49-F238E27FC236}">
                <a16:creationId xmlns:a16="http://schemas.microsoft.com/office/drawing/2014/main" id="{ED0F7288-F185-459B-8556-E1111FACC606}"/>
              </a:ext>
            </a:extLst>
          </p:cNvPr>
          <p:cNvCxnSpPr/>
          <p:nvPr/>
        </p:nvCxnSpPr>
        <p:spPr>
          <a:xfrm>
            <a:off x="2285706" y="2211562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7" name="Gerader Verbinder 286">
            <a:extLst>
              <a:ext uri="{FF2B5EF4-FFF2-40B4-BE49-F238E27FC236}">
                <a16:creationId xmlns:a16="http://schemas.microsoft.com/office/drawing/2014/main" id="{94BBCAD0-0243-45AE-89E5-60B670AFCE2B}"/>
              </a:ext>
            </a:extLst>
          </p:cNvPr>
          <p:cNvCxnSpPr/>
          <p:nvPr/>
        </p:nvCxnSpPr>
        <p:spPr>
          <a:xfrm>
            <a:off x="1098813" y="2209181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Bogen 287">
            <a:extLst>
              <a:ext uri="{FF2B5EF4-FFF2-40B4-BE49-F238E27FC236}">
                <a16:creationId xmlns:a16="http://schemas.microsoft.com/office/drawing/2014/main" id="{FD4EEB72-8BC1-4CAE-8833-3D9CB5702A87}"/>
              </a:ext>
            </a:extLst>
          </p:cNvPr>
          <p:cNvSpPr/>
          <p:nvPr/>
        </p:nvSpPr>
        <p:spPr>
          <a:xfrm>
            <a:off x="791108" y="2330896"/>
            <a:ext cx="344169" cy="1115076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9" name="Rechteck 288">
            <a:extLst>
              <a:ext uri="{FF2B5EF4-FFF2-40B4-BE49-F238E27FC236}">
                <a16:creationId xmlns:a16="http://schemas.microsoft.com/office/drawing/2014/main" id="{0D9D1256-08E8-4A5B-84B3-47CCFFC2B26A}"/>
              </a:ext>
            </a:extLst>
          </p:cNvPr>
          <p:cNvSpPr/>
          <p:nvPr/>
        </p:nvSpPr>
        <p:spPr>
          <a:xfrm>
            <a:off x="951544" y="2174052"/>
            <a:ext cx="69225" cy="180166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0" name="Rechteck 289">
            <a:extLst>
              <a:ext uri="{FF2B5EF4-FFF2-40B4-BE49-F238E27FC236}">
                <a16:creationId xmlns:a16="http://schemas.microsoft.com/office/drawing/2014/main" id="{529DE7BC-E528-45C0-BA54-9ADE382C6991}"/>
              </a:ext>
            </a:extLst>
          </p:cNvPr>
          <p:cNvSpPr/>
          <p:nvPr/>
        </p:nvSpPr>
        <p:spPr>
          <a:xfrm>
            <a:off x="965275" y="3444257"/>
            <a:ext cx="78088" cy="162717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1" name="Freihandform: Form 290">
            <a:extLst>
              <a:ext uri="{FF2B5EF4-FFF2-40B4-BE49-F238E27FC236}">
                <a16:creationId xmlns:a16="http://schemas.microsoft.com/office/drawing/2014/main" id="{7C493AF9-BB39-4BF2-89D4-07F759EA9CBC}"/>
              </a:ext>
            </a:extLst>
          </p:cNvPr>
          <p:cNvSpPr/>
          <p:nvPr/>
        </p:nvSpPr>
        <p:spPr>
          <a:xfrm>
            <a:off x="1047239" y="3087219"/>
            <a:ext cx="4652962" cy="378266"/>
          </a:xfrm>
          <a:custGeom>
            <a:avLst/>
            <a:gdLst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85937 w 4652962"/>
              <a:gd name="connsiteY16" fmla="*/ 328613 h 378266"/>
              <a:gd name="connsiteX17" fmla="*/ 1652587 w 4652962"/>
              <a:gd name="connsiteY17" fmla="*/ 350044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66887 w 4652962"/>
              <a:gd name="connsiteY16" fmla="*/ 347663 h 378266"/>
              <a:gd name="connsiteX17" fmla="*/ 1652587 w 4652962"/>
              <a:gd name="connsiteY17" fmla="*/ 350044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85775 w 4652962"/>
              <a:gd name="connsiteY24" fmla="*/ 371475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85775 w 4652962"/>
              <a:gd name="connsiteY24" fmla="*/ 371475 h 378266"/>
              <a:gd name="connsiteX25" fmla="*/ 400050 w 4652962"/>
              <a:gd name="connsiteY25" fmla="*/ 376237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52962" h="378266">
                <a:moveTo>
                  <a:pt x="4652962" y="0"/>
                </a:moveTo>
                <a:cubicBezTo>
                  <a:pt x="4615457" y="54769"/>
                  <a:pt x="4577953" y="109538"/>
                  <a:pt x="4531519" y="145257"/>
                </a:cubicBezTo>
                <a:cubicBezTo>
                  <a:pt x="4485085" y="180976"/>
                  <a:pt x="4441825" y="200819"/>
                  <a:pt x="4374356" y="214313"/>
                </a:cubicBezTo>
                <a:cubicBezTo>
                  <a:pt x="4306887" y="227807"/>
                  <a:pt x="4189809" y="222250"/>
                  <a:pt x="4126706" y="226219"/>
                </a:cubicBezTo>
                <a:cubicBezTo>
                  <a:pt x="4063603" y="230188"/>
                  <a:pt x="4071143" y="216297"/>
                  <a:pt x="3995737" y="238125"/>
                </a:cubicBezTo>
                <a:cubicBezTo>
                  <a:pt x="3920331" y="259953"/>
                  <a:pt x="3739753" y="334566"/>
                  <a:pt x="3674269" y="357188"/>
                </a:cubicBezTo>
                <a:cubicBezTo>
                  <a:pt x="3608785" y="379810"/>
                  <a:pt x="3648868" y="370682"/>
                  <a:pt x="3602831" y="373857"/>
                </a:cubicBezTo>
                <a:cubicBezTo>
                  <a:pt x="3556794" y="377032"/>
                  <a:pt x="3466703" y="380604"/>
                  <a:pt x="3398044" y="376238"/>
                </a:cubicBezTo>
                <a:cubicBezTo>
                  <a:pt x="3329385" y="371872"/>
                  <a:pt x="3265091" y="354807"/>
                  <a:pt x="3190875" y="347663"/>
                </a:cubicBezTo>
                <a:cubicBezTo>
                  <a:pt x="3116659" y="340519"/>
                  <a:pt x="3032522" y="335756"/>
                  <a:pt x="2952750" y="333375"/>
                </a:cubicBezTo>
                <a:cubicBezTo>
                  <a:pt x="2872978" y="330994"/>
                  <a:pt x="2774553" y="327025"/>
                  <a:pt x="2712244" y="333375"/>
                </a:cubicBezTo>
                <a:cubicBezTo>
                  <a:pt x="2649935" y="339725"/>
                  <a:pt x="2620963" y="364331"/>
                  <a:pt x="2578894" y="371475"/>
                </a:cubicBezTo>
                <a:cubicBezTo>
                  <a:pt x="2536825" y="378619"/>
                  <a:pt x="2519759" y="375444"/>
                  <a:pt x="2459831" y="376238"/>
                </a:cubicBezTo>
                <a:cubicBezTo>
                  <a:pt x="2399903" y="377032"/>
                  <a:pt x="2219325" y="376238"/>
                  <a:pt x="2219325" y="376238"/>
                </a:cubicBezTo>
                <a:lnTo>
                  <a:pt x="2040731" y="373857"/>
                </a:lnTo>
                <a:cubicBezTo>
                  <a:pt x="1979612" y="371873"/>
                  <a:pt x="1898253" y="368697"/>
                  <a:pt x="1852612" y="364331"/>
                </a:cubicBezTo>
                <a:cubicBezTo>
                  <a:pt x="1806971" y="359965"/>
                  <a:pt x="1799828" y="347266"/>
                  <a:pt x="1766887" y="347663"/>
                </a:cubicBezTo>
                <a:cubicBezTo>
                  <a:pt x="1733946" y="348060"/>
                  <a:pt x="1692274" y="360362"/>
                  <a:pt x="1654968" y="366712"/>
                </a:cubicBezTo>
                <a:cubicBezTo>
                  <a:pt x="1617265" y="370284"/>
                  <a:pt x="1600200" y="368697"/>
                  <a:pt x="1540669" y="369094"/>
                </a:cubicBezTo>
                <a:lnTo>
                  <a:pt x="1297781" y="369094"/>
                </a:lnTo>
                <a:lnTo>
                  <a:pt x="921544" y="366713"/>
                </a:lnTo>
                <a:lnTo>
                  <a:pt x="792956" y="366713"/>
                </a:lnTo>
                <a:cubicBezTo>
                  <a:pt x="752872" y="365919"/>
                  <a:pt x="714771" y="363935"/>
                  <a:pt x="681037" y="361951"/>
                </a:cubicBezTo>
                <a:cubicBezTo>
                  <a:pt x="647303" y="359967"/>
                  <a:pt x="623093" y="353220"/>
                  <a:pt x="590549" y="354807"/>
                </a:cubicBezTo>
                <a:cubicBezTo>
                  <a:pt x="558005" y="356394"/>
                  <a:pt x="517525" y="367903"/>
                  <a:pt x="485775" y="371475"/>
                </a:cubicBezTo>
                <a:cubicBezTo>
                  <a:pt x="454025" y="375047"/>
                  <a:pt x="428625" y="377031"/>
                  <a:pt x="400050" y="376237"/>
                </a:cubicBezTo>
                <a:cubicBezTo>
                  <a:pt x="371475" y="373062"/>
                  <a:pt x="352028" y="368697"/>
                  <a:pt x="314325" y="366713"/>
                </a:cubicBezTo>
                <a:cubicBezTo>
                  <a:pt x="276622" y="364729"/>
                  <a:pt x="220662" y="365126"/>
                  <a:pt x="173831" y="364332"/>
                </a:cubicBezTo>
                <a:cubicBezTo>
                  <a:pt x="121444" y="363538"/>
                  <a:pt x="4762" y="350838"/>
                  <a:pt x="0" y="3619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2" name="Rechteck 291">
            <a:extLst>
              <a:ext uri="{FF2B5EF4-FFF2-40B4-BE49-F238E27FC236}">
                <a16:creationId xmlns:a16="http://schemas.microsoft.com/office/drawing/2014/main" id="{A9CEEDE1-AD8E-4CFB-9295-352A6B73C1BC}"/>
              </a:ext>
            </a:extLst>
          </p:cNvPr>
          <p:cNvSpPr/>
          <p:nvPr/>
        </p:nvSpPr>
        <p:spPr>
          <a:xfrm>
            <a:off x="3368139" y="3181474"/>
            <a:ext cx="2070125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3" name="Rechteck 292">
            <a:extLst>
              <a:ext uri="{FF2B5EF4-FFF2-40B4-BE49-F238E27FC236}">
                <a16:creationId xmlns:a16="http://schemas.microsoft.com/office/drawing/2014/main" id="{2BE58CA2-0D26-46E4-BCC4-9A5D30D83A32}"/>
              </a:ext>
            </a:extLst>
          </p:cNvPr>
          <p:cNvSpPr/>
          <p:nvPr/>
        </p:nvSpPr>
        <p:spPr>
          <a:xfrm>
            <a:off x="1010376" y="3354292"/>
            <a:ext cx="2355983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4" name="Rechteck 293">
            <a:extLst>
              <a:ext uri="{FF2B5EF4-FFF2-40B4-BE49-F238E27FC236}">
                <a16:creationId xmlns:a16="http://schemas.microsoft.com/office/drawing/2014/main" id="{9E7A9251-DFE5-4CE7-8188-017309A42E18}"/>
              </a:ext>
            </a:extLst>
          </p:cNvPr>
          <p:cNvSpPr/>
          <p:nvPr/>
        </p:nvSpPr>
        <p:spPr>
          <a:xfrm>
            <a:off x="1573261" y="3524023"/>
            <a:ext cx="128822" cy="781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5" name="Rechteck 294">
            <a:extLst>
              <a:ext uri="{FF2B5EF4-FFF2-40B4-BE49-F238E27FC236}">
                <a16:creationId xmlns:a16="http://schemas.microsoft.com/office/drawing/2014/main" id="{6902BFF9-8CDC-4610-837A-BF47239FDEC5}"/>
              </a:ext>
            </a:extLst>
          </p:cNvPr>
          <p:cNvSpPr/>
          <p:nvPr/>
        </p:nvSpPr>
        <p:spPr>
          <a:xfrm>
            <a:off x="2750734" y="3516976"/>
            <a:ext cx="128822" cy="781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6" name="Rechteck 295">
            <a:extLst>
              <a:ext uri="{FF2B5EF4-FFF2-40B4-BE49-F238E27FC236}">
                <a16:creationId xmlns:a16="http://schemas.microsoft.com/office/drawing/2014/main" id="{AB297BBD-5169-48C1-B2C9-731FCA01A349}"/>
              </a:ext>
            </a:extLst>
          </p:cNvPr>
          <p:cNvSpPr/>
          <p:nvPr/>
        </p:nvSpPr>
        <p:spPr>
          <a:xfrm>
            <a:off x="3061944" y="3457715"/>
            <a:ext cx="45719" cy="126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7" name="Rechteck 296">
            <a:extLst>
              <a:ext uri="{FF2B5EF4-FFF2-40B4-BE49-F238E27FC236}">
                <a16:creationId xmlns:a16="http://schemas.microsoft.com/office/drawing/2014/main" id="{4D14CC9C-441A-489D-A1B9-101CC9584D4F}"/>
              </a:ext>
            </a:extLst>
          </p:cNvPr>
          <p:cNvSpPr/>
          <p:nvPr/>
        </p:nvSpPr>
        <p:spPr>
          <a:xfrm>
            <a:off x="3575223" y="3468559"/>
            <a:ext cx="64284" cy="1266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8" name="Rechteck 297">
            <a:extLst>
              <a:ext uri="{FF2B5EF4-FFF2-40B4-BE49-F238E27FC236}">
                <a16:creationId xmlns:a16="http://schemas.microsoft.com/office/drawing/2014/main" id="{20641B59-CFCE-4A80-AFA7-FA85BDA722F2}"/>
              </a:ext>
            </a:extLst>
          </p:cNvPr>
          <p:cNvSpPr/>
          <p:nvPr/>
        </p:nvSpPr>
        <p:spPr>
          <a:xfrm>
            <a:off x="4368817" y="3453605"/>
            <a:ext cx="64284" cy="1073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9" name="Rechteck 298">
            <a:extLst>
              <a:ext uri="{FF2B5EF4-FFF2-40B4-BE49-F238E27FC236}">
                <a16:creationId xmlns:a16="http://schemas.microsoft.com/office/drawing/2014/main" id="{E7360E9B-3EF2-457A-BA11-DC3CBF9FECBE}"/>
              </a:ext>
            </a:extLst>
          </p:cNvPr>
          <p:cNvSpPr/>
          <p:nvPr/>
        </p:nvSpPr>
        <p:spPr>
          <a:xfrm>
            <a:off x="5147910" y="3320399"/>
            <a:ext cx="61804" cy="250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0" name="Rechteck 299">
            <a:extLst>
              <a:ext uri="{FF2B5EF4-FFF2-40B4-BE49-F238E27FC236}">
                <a16:creationId xmlns:a16="http://schemas.microsoft.com/office/drawing/2014/main" id="{09E3C892-7C74-4707-9CF5-DF4D700E1E0E}"/>
              </a:ext>
            </a:extLst>
          </p:cNvPr>
          <p:cNvSpPr/>
          <p:nvPr/>
        </p:nvSpPr>
        <p:spPr>
          <a:xfrm>
            <a:off x="2286307" y="3457716"/>
            <a:ext cx="46398" cy="1097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1" name="Rechteck 300">
            <a:extLst>
              <a:ext uri="{FF2B5EF4-FFF2-40B4-BE49-F238E27FC236}">
                <a16:creationId xmlns:a16="http://schemas.microsoft.com/office/drawing/2014/main" id="{BD6D27B3-71C3-47E2-B718-DCA9582AE475}"/>
              </a:ext>
            </a:extLst>
          </p:cNvPr>
          <p:cNvSpPr/>
          <p:nvPr/>
        </p:nvSpPr>
        <p:spPr>
          <a:xfrm>
            <a:off x="2132112" y="3457715"/>
            <a:ext cx="45719" cy="113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2" name="Rechteck 301">
            <a:extLst>
              <a:ext uri="{FF2B5EF4-FFF2-40B4-BE49-F238E27FC236}">
                <a16:creationId xmlns:a16="http://schemas.microsoft.com/office/drawing/2014/main" id="{1E1D6F7A-AE20-46B9-823E-AD2EB5A817B8}"/>
              </a:ext>
            </a:extLst>
          </p:cNvPr>
          <p:cNvSpPr/>
          <p:nvPr/>
        </p:nvSpPr>
        <p:spPr>
          <a:xfrm>
            <a:off x="1335308" y="3444257"/>
            <a:ext cx="45719" cy="12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3" name="Rechteck 302">
            <a:extLst>
              <a:ext uri="{FF2B5EF4-FFF2-40B4-BE49-F238E27FC236}">
                <a16:creationId xmlns:a16="http://schemas.microsoft.com/office/drawing/2014/main" id="{5B4055F0-A00F-444E-AC38-218958A6318C}"/>
              </a:ext>
            </a:extLst>
          </p:cNvPr>
          <p:cNvSpPr/>
          <p:nvPr/>
        </p:nvSpPr>
        <p:spPr>
          <a:xfrm>
            <a:off x="3392305" y="3468559"/>
            <a:ext cx="81049" cy="85455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4" name="Rechteck 303">
            <a:extLst>
              <a:ext uri="{FF2B5EF4-FFF2-40B4-BE49-F238E27FC236}">
                <a16:creationId xmlns:a16="http://schemas.microsoft.com/office/drawing/2014/main" id="{72A93C3B-5D3E-4883-A67E-A6A201E0AEE9}"/>
              </a:ext>
            </a:extLst>
          </p:cNvPr>
          <p:cNvSpPr/>
          <p:nvPr/>
        </p:nvSpPr>
        <p:spPr>
          <a:xfrm>
            <a:off x="3387798" y="2163256"/>
            <a:ext cx="85557" cy="19096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5" name="Trapezoid 304">
            <a:extLst>
              <a:ext uri="{FF2B5EF4-FFF2-40B4-BE49-F238E27FC236}">
                <a16:creationId xmlns:a16="http://schemas.microsoft.com/office/drawing/2014/main" id="{28CC67E6-CE4A-4BB5-88A2-1D1FF354E83F}"/>
              </a:ext>
            </a:extLst>
          </p:cNvPr>
          <p:cNvSpPr/>
          <p:nvPr/>
        </p:nvSpPr>
        <p:spPr>
          <a:xfrm>
            <a:off x="1573269" y="3453605"/>
            <a:ext cx="128814" cy="72987"/>
          </a:xfrm>
          <a:prstGeom prst="trapezoi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6" name="Trapezoid 305">
            <a:extLst>
              <a:ext uri="{FF2B5EF4-FFF2-40B4-BE49-F238E27FC236}">
                <a16:creationId xmlns:a16="http://schemas.microsoft.com/office/drawing/2014/main" id="{29BE2EBA-4F1E-4D4A-BE18-8483BA94F932}"/>
              </a:ext>
            </a:extLst>
          </p:cNvPr>
          <p:cNvSpPr/>
          <p:nvPr/>
        </p:nvSpPr>
        <p:spPr>
          <a:xfrm>
            <a:off x="2747640" y="3450082"/>
            <a:ext cx="128814" cy="72987"/>
          </a:xfrm>
          <a:prstGeom prst="trapezoi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" name="Rechteck 306">
            <a:extLst>
              <a:ext uri="{FF2B5EF4-FFF2-40B4-BE49-F238E27FC236}">
                <a16:creationId xmlns:a16="http://schemas.microsoft.com/office/drawing/2014/main" id="{C464B82E-7037-4A20-95F4-D1712429F771}"/>
              </a:ext>
            </a:extLst>
          </p:cNvPr>
          <p:cNvSpPr/>
          <p:nvPr/>
        </p:nvSpPr>
        <p:spPr>
          <a:xfrm>
            <a:off x="3710613" y="2100774"/>
            <a:ext cx="576000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8" name="Rechteck 307">
            <a:extLst>
              <a:ext uri="{FF2B5EF4-FFF2-40B4-BE49-F238E27FC236}">
                <a16:creationId xmlns:a16="http://schemas.microsoft.com/office/drawing/2014/main" id="{2885E8E2-232C-4BB3-9F73-5B3C1FD2066B}"/>
              </a:ext>
            </a:extLst>
          </p:cNvPr>
          <p:cNvSpPr/>
          <p:nvPr/>
        </p:nvSpPr>
        <p:spPr>
          <a:xfrm>
            <a:off x="2397406" y="2104526"/>
            <a:ext cx="576000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9" name="Rechteck 308">
            <a:extLst>
              <a:ext uri="{FF2B5EF4-FFF2-40B4-BE49-F238E27FC236}">
                <a16:creationId xmlns:a16="http://schemas.microsoft.com/office/drawing/2014/main" id="{7DD229B7-0699-426E-8FCE-32F9360CD4A9}"/>
              </a:ext>
            </a:extLst>
          </p:cNvPr>
          <p:cNvSpPr/>
          <p:nvPr/>
        </p:nvSpPr>
        <p:spPr>
          <a:xfrm>
            <a:off x="5724015" y="2687191"/>
            <a:ext cx="2791618" cy="365624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0" name="Rechteck 309">
            <a:extLst>
              <a:ext uri="{FF2B5EF4-FFF2-40B4-BE49-F238E27FC236}">
                <a16:creationId xmlns:a16="http://schemas.microsoft.com/office/drawing/2014/main" id="{8CD26714-9BDF-4E44-9444-9741D5F17E6A}"/>
              </a:ext>
            </a:extLst>
          </p:cNvPr>
          <p:cNvSpPr/>
          <p:nvPr/>
        </p:nvSpPr>
        <p:spPr>
          <a:xfrm>
            <a:off x="1229078" y="2477531"/>
            <a:ext cx="136309" cy="7496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1" name="Rechteck 310">
            <a:extLst>
              <a:ext uri="{FF2B5EF4-FFF2-40B4-BE49-F238E27FC236}">
                <a16:creationId xmlns:a16="http://schemas.microsoft.com/office/drawing/2014/main" id="{73263839-659A-4949-9A11-0145B9F9A9C1}"/>
              </a:ext>
            </a:extLst>
          </p:cNvPr>
          <p:cNvSpPr/>
          <p:nvPr/>
        </p:nvSpPr>
        <p:spPr>
          <a:xfrm>
            <a:off x="1135277" y="3306105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2" name="Rechteck 311">
            <a:extLst>
              <a:ext uri="{FF2B5EF4-FFF2-40B4-BE49-F238E27FC236}">
                <a16:creationId xmlns:a16="http://schemas.microsoft.com/office/drawing/2014/main" id="{32041793-9B62-4AB1-BDC5-ECF858F836AC}"/>
              </a:ext>
            </a:extLst>
          </p:cNvPr>
          <p:cNvSpPr/>
          <p:nvPr/>
        </p:nvSpPr>
        <p:spPr>
          <a:xfrm>
            <a:off x="4917915" y="2806099"/>
            <a:ext cx="214630" cy="160587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3" name="Rechteck 312">
            <a:extLst>
              <a:ext uri="{FF2B5EF4-FFF2-40B4-BE49-F238E27FC236}">
                <a16:creationId xmlns:a16="http://schemas.microsoft.com/office/drawing/2014/main" id="{783B5DB7-D49D-44B3-9B4F-52AB00642F08}"/>
              </a:ext>
            </a:extLst>
          </p:cNvPr>
          <p:cNvSpPr/>
          <p:nvPr/>
        </p:nvSpPr>
        <p:spPr>
          <a:xfrm>
            <a:off x="2073500" y="3295468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4" name="Rechteck 313">
            <a:extLst>
              <a:ext uri="{FF2B5EF4-FFF2-40B4-BE49-F238E27FC236}">
                <a16:creationId xmlns:a16="http://schemas.microsoft.com/office/drawing/2014/main" id="{E32530C1-3EAD-4412-AA17-3B425AE70566}"/>
              </a:ext>
            </a:extLst>
          </p:cNvPr>
          <p:cNvSpPr/>
          <p:nvPr/>
        </p:nvSpPr>
        <p:spPr>
          <a:xfrm>
            <a:off x="4847711" y="3144983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5" name="Rechteck 314">
            <a:extLst>
              <a:ext uri="{FF2B5EF4-FFF2-40B4-BE49-F238E27FC236}">
                <a16:creationId xmlns:a16="http://schemas.microsoft.com/office/drawing/2014/main" id="{67309E41-DD15-4842-AFF4-A07360C74754}"/>
              </a:ext>
            </a:extLst>
          </p:cNvPr>
          <p:cNvSpPr/>
          <p:nvPr/>
        </p:nvSpPr>
        <p:spPr>
          <a:xfrm>
            <a:off x="1135277" y="3248340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6" name="Rechteck 315">
            <a:extLst>
              <a:ext uri="{FF2B5EF4-FFF2-40B4-BE49-F238E27FC236}">
                <a16:creationId xmlns:a16="http://schemas.microsoft.com/office/drawing/2014/main" id="{5B0727DE-F5D4-4B81-958B-38A689457406}"/>
              </a:ext>
            </a:extLst>
          </p:cNvPr>
          <p:cNvSpPr/>
          <p:nvPr/>
        </p:nvSpPr>
        <p:spPr>
          <a:xfrm>
            <a:off x="2069171" y="3238403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7" name="Rechteck 316">
            <a:extLst>
              <a:ext uri="{FF2B5EF4-FFF2-40B4-BE49-F238E27FC236}">
                <a16:creationId xmlns:a16="http://schemas.microsoft.com/office/drawing/2014/main" id="{DC482E86-3C88-42D2-A911-1F4CCAF4B219}"/>
              </a:ext>
            </a:extLst>
          </p:cNvPr>
          <p:cNvSpPr/>
          <p:nvPr/>
        </p:nvSpPr>
        <p:spPr>
          <a:xfrm>
            <a:off x="4847711" y="3087218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8" name="Rechteck 317">
            <a:extLst>
              <a:ext uri="{FF2B5EF4-FFF2-40B4-BE49-F238E27FC236}">
                <a16:creationId xmlns:a16="http://schemas.microsoft.com/office/drawing/2014/main" id="{CA735137-18FF-4062-B235-6426CF208C7C}"/>
              </a:ext>
            </a:extLst>
          </p:cNvPr>
          <p:cNvSpPr/>
          <p:nvPr/>
        </p:nvSpPr>
        <p:spPr>
          <a:xfrm>
            <a:off x="2173994" y="3021999"/>
            <a:ext cx="45719" cy="2159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9" name="Rechteck 318">
            <a:extLst>
              <a:ext uri="{FF2B5EF4-FFF2-40B4-BE49-F238E27FC236}">
                <a16:creationId xmlns:a16="http://schemas.microsoft.com/office/drawing/2014/main" id="{5EE6082A-EA3F-40ED-95DA-68D0C32FD66E}"/>
              </a:ext>
            </a:extLst>
          </p:cNvPr>
          <p:cNvSpPr/>
          <p:nvPr/>
        </p:nvSpPr>
        <p:spPr>
          <a:xfrm>
            <a:off x="2264207" y="3025784"/>
            <a:ext cx="45719" cy="2159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0" name="Rechteck 319">
            <a:extLst>
              <a:ext uri="{FF2B5EF4-FFF2-40B4-BE49-F238E27FC236}">
                <a16:creationId xmlns:a16="http://schemas.microsoft.com/office/drawing/2014/main" id="{64CF9D39-EDC7-47AB-AE9B-76B65E674057}"/>
              </a:ext>
            </a:extLst>
          </p:cNvPr>
          <p:cNvSpPr/>
          <p:nvPr/>
        </p:nvSpPr>
        <p:spPr>
          <a:xfrm>
            <a:off x="4942034" y="3026413"/>
            <a:ext cx="45719" cy="57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1" name="Rechteck 320">
            <a:extLst>
              <a:ext uri="{FF2B5EF4-FFF2-40B4-BE49-F238E27FC236}">
                <a16:creationId xmlns:a16="http://schemas.microsoft.com/office/drawing/2014/main" id="{ED086606-9017-4388-994D-955A2FB6432D}"/>
              </a:ext>
            </a:extLst>
          </p:cNvPr>
          <p:cNvSpPr/>
          <p:nvPr/>
        </p:nvSpPr>
        <p:spPr>
          <a:xfrm>
            <a:off x="5032248" y="3030198"/>
            <a:ext cx="45719" cy="57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3" name="Rechteck 322">
            <a:extLst>
              <a:ext uri="{FF2B5EF4-FFF2-40B4-BE49-F238E27FC236}">
                <a16:creationId xmlns:a16="http://schemas.microsoft.com/office/drawing/2014/main" id="{F169C990-738D-4C81-BBB3-D0F1DAA6AB9C}"/>
              </a:ext>
            </a:extLst>
          </p:cNvPr>
          <p:cNvSpPr/>
          <p:nvPr/>
        </p:nvSpPr>
        <p:spPr>
          <a:xfrm>
            <a:off x="4913628" y="2975274"/>
            <a:ext cx="197403" cy="515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4" name="Rechteck 323">
            <a:extLst>
              <a:ext uri="{FF2B5EF4-FFF2-40B4-BE49-F238E27FC236}">
                <a16:creationId xmlns:a16="http://schemas.microsoft.com/office/drawing/2014/main" id="{0BB5F38A-FBD7-46B5-B28D-8F9E81CC1152}"/>
              </a:ext>
            </a:extLst>
          </p:cNvPr>
          <p:cNvSpPr/>
          <p:nvPr/>
        </p:nvSpPr>
        <p:spPr>
          <a:xfrm>
            <a:off x="5737043" y="2983059"/>
            <a:ext cx="1145327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5" name="Rechteck 324">
            <a:extLst>
              <a:ext uri="{FF2B5EF4-FFF2-40B4-BE49-F238E27FC236}">
                <a16:creationId xmlns:a16="http://schemas.microsoft.com/office/drawing/2014/main" id="{F022B81F-741D-46CF-921A-1D1D4C0365F5}"/>
              </a:ext>
            </a:extLst>
          </p:cNvPr>
          <p:cNvSpPr/>
          <p:nvPr/>
        </p:nvSpPr>
        <p:spPr>
          <a:xfrm>
            <a:off x="3731304" y="3245798"/>
            <a:ext cx="152105" cy="89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6" name="Gruppieren 325">
            <a:extLst>
              <a:ext uri="{FF2B5EF4-FFF2-40B4-BE49-F238E27FC236}">
                <a16:creationId xmlns:a16="http://schemas.microsoft.com/office/drawing/2014/main" id="{EC5D68D3-73A8-4253-AB7B-7049621E9B54}"/>
              </a:ext>
            </a:extLst>
          </p:cNvPr>
          <p:cNvGrpSpPr/>
          <p:nvPr/>
        </p:nvGrpSpPr>
        <p:grpSpPr>
          <a:xfrm>
            <a:off x="586239" y="3614131"/>
            <a:ext cx="5321870" cy="72000"/>
            <a:chOff x="603419" y="3679237"/>
            <a:chExt cx="5321870" cy="72000"/>
          </a:xfrm>
        </p:grpSpPr>
        <p:cxnSp>
          <p:nvCxnSpPr>
            <p:cNvPr id="327" name="Gerader Verbinder 326">
              <a:extLst>
                <a:ext uri="{FF2B5EF4-FFF2-40B4-BE49-F238E27FC236}">
                  <a16:creationId xmlns:a16="http://schemas.microsoft.com/office/drawing/2014/main" id="{43783C8C-096B-4B2E-BEB8-1492A87C5942}"/>
                </a:ext>
              </a:extLst>
            </p:cNvPr>
            <p:cNvCxnSpPr>
              <a:cxnSpLocks/>
            </p:cNvCxnSpPr>
            <p:nvPr/>
          </p:nvCxnSpPr>
          <p:spPr>
            <a:xfrm>
              <a:off x="9248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Gerader Verbinder 327">
              <a:extLst>
                <a:ext uri="{FF2B5EF4-FFF2-40B4-BE49-F238E27FC236}">
                  <a16:creationId xmlns:a16="http://schemas.microsoft.com/office/drawing/2014/main" id="{30AB3026-6B0E-49EA-8FA3-9F962B4C3F90}"/>
                </a:ext>
              </a:extLst>
            </p:cNvPr>
            <p:cNvCxnSpPr>
              <a:cxnSpLocks/>
            </p:cNvCxnSpPr>
            <p:nvPr/>
          </p:nvCxnSpPr>
          <p:spPr>
            <a:xfrm>
              <a:off x="10319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Gerader Verbinder 328">
              <a:extLst>
                <a:ext uri="{FF2B5EF4-FFF2-40B4-BE49-F238E27FC236}">
                  <a16:creationId xmlns:a16="http://schemas.microsoft.com/office/drawing/2014/main" id="{DB6E1806-D4B9-44AB-9257-2C5EF15471B3}"/>
                </a:ext>
              </a:extLst>
            </p:cNvPr>
            <p:cNvCxnSpPr>
              <a:cxnSpLocks/>
            </p:cNvCxnSpPr>
            <p:nvPr/>
          </p:nvCxnSpPr>
          <p:spPr>
            <a:xfrm>
              <a:off x="11391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Gerader Verbinder 329">
              <a:extLst>
                <a:ext uri="{FF2B5EF4-FFF2-40B4-BE49-F238E27FC236}">
                  <a16:creationId xmlns:a16="http://schemas.microsoft.com/office/drawing/2014/main" id="{BBA96730-D4A5-4A45-B61F-5A684E6E9D1C}"/>
                </a:ext>
              </a:extLst>
            </p:cNvPr>
            <p:cNvCxnSpPr>
              <a:cxnSpLocks/>
            </p:cNvCxnSpPr>
            <p:nvPr/>
          </p:nvCxnSpPr>
          <p:spPr>
            <a:xfrm>
              <a:off x="12462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Gerader Verbinder 330">
              <a:extLst>
                <a:ext uri="{FF2B5EF4-FFF2-40B4-BE49-F238E27FC236}">
                  <a16:creationId xmlns:a16="http://schemas.microsoft.com/office/drawing/2014/main" id="{3E593755-A7A4-4804-924A-3EADC14B49E8}"/>
                </a:ext>
              </a:extLst>
            </p:cNvPr>
            <p:cNvCxnSpPr>
              <a:cxnSpLocks/>
            </p:cNvCxnSpPr>
            <p:nvPr/>
          </p:nvCxnSpPr>
          <p:spPr>
            <a:xfrm>
              <a:off x="13533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Gerader Verbinder 331">
              <a:extLst>
                <a:ext uri="{FF2B5EF4-FFF2-40B4-BE49-F238E27FC236}">
                  <a16:creationId xmlns:a16="http://schemas.microsoft.com/office/drawing/2014/main" id="{A438F3E8-E273-4972-9F37-86F6C6AA47FD}"/>
                </a:ext>
              </a:extLst>
            </p:cNvPr>
            <p:cNvCxnSpPr>
              <a:cxnSpLocks/>
            </p:cNvCxnSpPr>
            <p:nvPr/>
          </p:nvCxnSpPr>
          <p:spPr>
            <a:xfrm>
              <a:off x="14605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Gerader Verbinder 332">
              <a:extLst>
                <a:ext uri="{FF2B5EF4-FFF2-40B4-BE49-F238E27FC236}">
                  <a16:creationId xmlns:a16="http://schemas.microsoft.com/office/drawing/2014/main" id="{8F731DC1-A789-44C1-AD1F-22BE13D3B21B}"/>
                </a:ext>
              </a:extLst>
            </p:cNvPr>
            <p:cNvCxnSpPr>
              <a:cxnSpLocks/>
            </p:cNvCxnSpPr>
            <p:nvPr/>
          </p:nvCxnSpPr>
          <p:spPr>
            <a:xfrm>
              <a:off x="15676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Gerader Verbinder 333">
              <a:extLst>
                <a:ext uri="{FF2B5EF4-FFF2-40B4-BE49-F238E27FC236}">
                  <a16:creationId xmlns:a16="http://schemas.microsoft.com/office/drawing/2014/main" id="{381C0915-0765-434F-A92D-B08939AFEE44}"/>
                </a:ext>
              </a:extLst>
            </p:cNvPr>
            <p:cNvCxnSpPr>
              <a:cxnSpLocks/>
            </p:cNvCxnSpPr>
            <p:nvPr/>
          </p:nvCxnSpPr>
          <p:spPr>
            <a:xfrm>
              <a:off x="16748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Gerader Verbinder 334">
              <a:extLst>
                <a:ext uri="{FF2B5EF4-FFF2-40B4-BE49-F238E27FC236}">
                  <a16:creationId xmlns:a16="http://schemas.microsoft.com/office/drawing/2014/main" id="{4BADE258-50C9-41D6-BACB-9A794AFE0BC1}"/>
                </a:ext>
              </a:extLst>
            </p:cNvPr>
            <p:cNvCxnSpPr>
              <a:cxnSpLocks/>
            </p:cNvCxnSpPr>
            <p:nvPr/>
          </p:nvCxnSpPr>
          <p:spPr>
            <a:xfrm>
              <a:off x="17819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Gerader Verbinder 335">
              <a:extLst>
                <a:ext uri="{FF2B5EF4-FFF2-40B4-BE49-F238E27FC236}">
                  <a16:creationId xmlns:a16="http://schemas.microsoft.com/office/drawing/2014/main" id="{DDE93ADB-1CEF-4E03-8D5E-2160981711BA}"/>
                </a:ext>
              </a:extLst>
            </p:cNvPr>
            <p:cNvCxnSpPr>
              <a:cxnSpLocks/>
            </p:cNvCxnSpPr>
            <p:nvPr/>
          </p:nvCxnSpPr>
          <p:spPr>
            <a:xfrm>
              <a:off x="18890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Gerader Verbinder 336">
              <a:extLst>
                <a:ext uri="{FF2B5EF4-FFF2-40B4-BE49-F238E27FC236}">
                  <a16:creationId xmlns:a16="http://schemas.microsoft.com/office/drawing/2014/main" id="{0A4F8FA2-A2E0-4A86-B5EC-25D3ED98CADF}"/>
                </a:ext>
              </a:extLst>
            </p:cNvPr>
            <p:cNvCxnSpPr>
              <a:cxnSpLocks/>
            </p:cNvCxnSpPr>
            <p:nvPr/>
          </p:nvCxnSpPr>
          <p:spPr>
            <a:xfrm>
              <a:off x="19962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Gerader Verbinder 337">
              <a:extLst>
                <a:ext uri="{FF2B5EF4-FFF2-40B4-BE49-F238E27FC236}">
                  <a16:creationId xmlns:a16="http://schemas.microsoft.com/office/drawing/2014/main" id="{064D3249-3592-436C-AF10-0FAEFD7CB642}"/>
                </a:ext>
              </a:extLst>
            </p:cNvPr>
            <p:cNvCxnSpPr>
              <a:cxnSpLocks/>
            </p:cNvCxnSpPr>
            <p:nvPr/>
          </p:nvCxnSpPr>
          <p:spPr>
            <a:xfrm>
              <a:off x="21033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Gerader Verbinder 338">
              <a:extLst>
                <a:ext uri="{FF2B5EF4-FFF2-40B4-BE49-F238E27FC236}">
                  <a16:creationId xmlns:a16="http://schemas.microsoft.com/office/drawing/2014/main" id="{1F53675F-8935-4D97-9A49-D7BF492804B5}"/>
                </a:ext>
              </a:extLst>
            </p:cNvPr>
            <p:cNvCxnSpPr>
              <a:cxnSpLocks/>
            </p:cNvCxnSpPr>
            <p:nvPr/>
          </p:nvCxnSpPr>
          <p:spPr>
            <a:xfrm>
              <a:off x="22105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Gerader Verbinder 339">
              <a:extLst>
                <a:ext uri="{FF2B5EF4-FFF2-40B4-BE49-F238E27FC236}">
                  <a16:creationId xmlns:a16="http://schemas.microsoft.com/office/drawing/2014/main" id="{B26E436E-7119-4966-82B2-C2A4FB41173A}"/>
                </a:ext>
              </a:extLst>
            </p:cNvPr>
            <p:cNvCxnSpPr>
              <a:cxnSpLocks/>
            </p:cNvCxnSpPr>
            <p:nvPr/>
          </p:nvCxnSpPr>
          <p:spPr>
            <a:xfrm>
              <a:off x="23176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Gerader Verbinder 340">
              <a:extLst>
                <a:ext uri="{FF2B5EF4-FFF2-40B4-BE49-F238E27FC236}">
                  <a16:creationId xmlns:a16="http://schemas.microsoft.com/office/drawing/2014/main" id="{16E9BD4D-ACA3-4E5C-9E16-0854E690A473}"/>
                </a:ext>
              </a:extLst>
            </p:cNvPr>
            <p:cNvCxnSpPr>
              <a:cxnSpLocks/>
            </p:cNvCxnSpPr>
            <p:nvPr/>
          </p:nvCxnSpPr>
          <p:spPr>
            <a:xfrm>
              <a:off x="24247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Gerader Verbinder 341">
              <a:extLst>
                <a:ext uri="{FF2B5EF4-FFF2-40B4-BE49-F238E27FC236}">
                  <a16:creationId xmlns:a16="http://schemas.microsoft.com/office/drawing/2014/main" id="{C3A4A8F0-3628-41BD-A655-524256C8CE43}"/>
                </a:ext>
              </a:extLst>
            </p:cNvPr>
            <p:cNvCxnSpPr>
              <a:cxnSpLocks/>
            </p:cNvCxnSpPr>
            <p:nvPr/>
          </p:nvCxnSpPr>
          <p:spPr>
            <a:xfrm>
              <a:off x="30676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Gerader Verbinder 342">
              <a:extLst>
                <a:ext uri="{FF2B5EF4-FFF2-40B4-BE49-F238E27FC236}">
                  <a16:creationId xmlns:a16="http://schemas.microsoft.com/office/drawing/2014/main" id="{58448F7F-B2FA-4AFF-8AA5-301181E76C16}"/>
                </a:ext>
              </a:extLst>
            </p:cNvPr>
            <p:cNvCxnSpPr>
              <a:cxnSpLocks/>
            </p:cNvCxnSpPr>
            <p:nvPr/>
          </p:nvCxnSpPr>
          <p:spPr>
            <a:xfrm>
              <a:off x="31747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Gerader Verbinder 343">
              <a:extLst>
                <a:ext uri="{FF2B5EF4-FFF2-40B4-BE49-F238E27FC236}">
                  <a16:creationId xmlns:a16="http://schemas.microsoft.com/office/drawing/2014/main" id="{A9F64A0E-AF36-4978-B4C6-4D8239DE20F7}"/>
                </a:ext>
              </a:extLst>
            </p:cNvPr>
            <p:cNvCxnSpPr>
              <a:cxnSpLocks/>
            </p:cNvCxnSpPr>
            <p:nvPr/>
          </p:nvCxnSpPr>
          <p:spPr>
            <a:xfrm>
              <a:off x="32819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Gerader Verbinder 344">
              <a:extLst>
                <a:ext uri="{FF2B5EF4-FFF2-40B4-BE49-F238E27FC236}">
                  <a16:creationId xmlns:a16="http://schemas.microsoft.com/office/drawing/2014/main" id="{8AD282E3-5078-4A52-A876-5C9F4889D069}"/>
                </a:ext>
              </a:extLst>
            </p:cNvPr>
            <p:cNvCxnSpPr>
              <a:cxnSpLocks/>
            </p:cNvCxnSpPr>
            <p:nvPr/>
          </p:nvCxnSpPr>
          <p:spPr>
            <a:xfrm>
              <a:off x="33890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Gerader Verbinder 345">
              <a:extLst>
                <a:ext uri="{FF2B5EF4-FFF2-40B4-BE49-F238E27FC236}">
                  <a16:creationId xmlns:a16="http://schemas.microsoft.com/office/drawing/2014/main" id="{BFCB91CD-9B51-4037-B3BF-0C0E504C1CE3}"/>
                </a:ext>
              </a:extLst>
            </p:cNvPr>
            <p:cNvCxnSpPr>
              <a:cxnSpLocks/>
            </p:cNvCxnSpPr>
            <p:nvPr/>
          </p:nvCxnSpPr>
          <p:spPr>
            <a:xfrm>
              <a:off x="34961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Gerader Verbinder 346">
              <a:extLst>
                <a:ext uri="{FF2B5EF4-FFF2-40B4-BE49-F238E27FC236}">
                  <a16:creationId xmlns:a16="http://schemas.microsoft.com/office/drawing/2014/main" id="{6EC84246-754D-4E6A-8F92-BA5055C3AA0E}"/>
                </a:ext>
              </a:extLst>
            </p:cNvPr>
            <p:cNvCxnSpPr>
              <a:cxnSpLocks/>
            </p:cNvCxnSpPr>
            <p:nvPr/>
          </p:nvCxnSpPr>
          <p:spPr>
            <a:xfrm>
              <a:off x="36033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Gerader Verbinder 347">
              <a:extLst>
                <a:ext uri="{FF2B5EF4-FFF2-40B4-BE49-F238E27FC236}">
                  <a16:creationId xmlns:a16="http://schemas.microsoft.com/office/drawing/2014/main" id="{574CBE7B-A060-4175-B9A7-3A9F48FD28CB}"/>
                </a:ext>
              </a:extLst>
            </p:cNvPr>
            <p:cNvCxnSpPr>
              <a:cxnSpLocks/>
            </p:cNvCxnSpPr>
            <p:nvPr/>
          </p:nvCxnSpPr>
          <p:spPr>
            <a:xfrm>
              <a:off x="37104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Gerader Verbinder 348">
              <a:extLst>
                <a:ext uri="{FF2B5EF4-FFF2-40B4-BE49-F238E27FC236}">
                  <a16:creationId xmlns:a16="http://schemas.microsoft.com/office/drawing/2014/main" id="{9E2F125C-D3E5-46F6-80B5-9229014CF919}"/>
                </a:ext>
              </a:extLst>
            </p:cNvPr>
            <p:cNvCxnSpPr>
              <a:cxnSpLocks/>
            </p:cNvCxnSpPr>
            <p:nvPr/>
          </p:nvCxnSpPr>
          <p:spPr>
            <a:xfrm>
              <a:off x="38176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Gerader Verbinder 349">
              <a:extLst>
                <a:ext uri="{FF2B5EF4-FFF2-40B4-BE49-F238E27FC236}">
                  <a16:creationId xmlns:a16="http://schemas.microsoft.com/office/drawing/2014/main" id="{D01E906B-1F20-4B82-8A3A-2EB6B583984F}"/>
                </a:ext>
              </a:extLst>
            </p:cNvPr>
            <p:cNvCxnSpPr>
              <a:cxnSpLocks/>
            </p:cNvCxnSpPr>
            <p:nvPr/>
          </p:nvCxnSpPr>
          <p:spPr>
            <a:xfrm>
              <a:off x="39247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Gerader Verbinder 350">
              <a:extLst>
                <a:ext uri="{FF2B5EF4-FFF2-40B4-BE49-F238E27FC236}">
                  <a16:creationId xmlns:a16="http://schemas.microsoft.com/office/drawing/2014/main" id="{16852EC1-FD9B-46E6-9BA1-35934C1CED2A}"/>
                </a:ext>
              </a:extLst>
            </p:cNvPr>
            <p:cNvCxnSpPr>
              <a:cxnSpLocks/>
            </p:cNvCxnSpPr>
            <p:nvPr/>
          </p:nvCxnSpPr>
          <p:spPr>
            <a:xfrm>
              <a:off x="40318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Gerader Verbinder 351">
              <a:extLst>
                <a:ext uri="{FF2B5EF4-FFF2-40B4-BE49-F238E27FC236}">
                  <a16:creationId xmlns:a16="http://schemas.microsoft.com/office/drawing/2014/main" id="{33C7B43E-1D20-48BE-B974-1AB0B57BF886}"/>
                </a:ext>
              </a:extLst>
            </p:cNvPr>
            <p:cNvCxnSpPr>
              <a:cxnSpLocks/>
            </p:cNvCxnSpPr>
            <p:nvPr/>
          </p:nvCxnSpPr>
          <p:spPr>
            <a:xfrm>
              <a:off x="46747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Gerader Verbinder 352">
              <a:extLst>
                <a:ext uri="{FF2B5EF4-FFF2-40B4-BE49-F238E27FC236}">
                  <a16:creationId xmlns:a16="http://schemas.microsoft.com/office/drawing/2014/main" id="{466B0381-65A0-44F4-8AD5-7A20586E6C06}"/>
                </a:ext>
              </a:extLst>
            </p:cNvPr>
            <p:cNvCxnSpPr>
              <a:cxnSpLocks/>
            </p:cNvCxnSpPr>
            <p:nvPr/>
          </p:nvCxnSpPr>
          <p:spPr>
            <a:xfrm>
              <a:off x="47818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Gerader Verbinder 353">
              <a:extLst>
                <a:ext uri="{FF2B5EF4-FFF2-40B4-BE49-F238E27FC236}">
                  <a16:creationId xmlns:a16="http://schemas.microsoft.com/office/drawing/2014/main" id="{4C160549-1CF6-4715-B661-47946E97F9F7}"/>
                </a:ext>
              </a:extLst>
            </p:cNvPr>
            <p:cNvCxnSpPr>
              <a:cxnSpLocks/>
            </p:cNvCxnSpPr>
            <p:nvPr/>
          </p:nvCxnSpPr>
          <p:spPr>
            <a:xfrm>
              <a:off x="48890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Gerader Verbinder 354">
              <a:extLst>
                <a:ext uri="{FF2B5EF4-FFF2-40B4-BE49-F238E27FC236}">
                  <a16:creationId xmlns:a16="http://schemas.microsoft.com/office/drawing/2014/main" id="{776591B3-D7A6-447B-A129-5EB7978E4F54}"/>
                </a:ext>
              </a:extLst>
            </p:cNvPr>
            <p:cNvCxnSpPr>
              <a:cxnSpLocks/>
            </p:cNvCxnSpPr>
            <p:nvPr/>
          </p:nvCxnSpPr>
          <p:spPr>
            <a:xfrm>
              <a:off x="49961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Gerader Verbinder 355">
              <a:extLst>
                <a:ext uri="{FF2B5EF4-FFF2-40B4-BE49-F238E27FC236}">
                  <a16:creationId xmlns:a16="http://schemas.microsoft.com/office/drawing/2014/main" id="{F42B6008-4533-4C26-820E-BA0A0511F252}"/>
                </a:ext>
              </a:extLst>
            </p:cNvPr>
            <p:cNvCxnSpPr>
              <a:cxnSpLocks/>
            </p:cNvCxnSpPr>
            <p:nvPr/>
          </p:nvCxnSpPr>
          <p:spPr>
            <a:xfrm>
              <a:off x="51032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Gerader Verbinder 356">
              <a:extLst>
                <a:ext uri="{FF2B5EF4-FFF2-40B4-BE49-F238E27FC236}">
                  <a16:creationId xmlns:a16="http://schemas.microsoft.com/office/drawing/2014/main" id="{C6A30717-5BA6-4C49-B975-CC5D0F271FD6}"/>
                </a:ext>
              </a:extLst>
            </p:cNvPr>
            <p:cNvCxnSpPr>
              <a:cxnSpLocks/>
            </p:cNvCxnSpPr>
            <p:nvPr/>
          </p:nvCxnSpPr>
          <p:spPr>
            <a:xfrm>
              <a:off x="41390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Gerader Verbinder 357">
              <a:extLst>
                <a:ext uri="{FF2B5EF4-FFF2-40B4-BE49-F238E27FC236}">
                  <a16:creationId xmlns:a16="http://schemas.microsoft.com/office/drawing/2014/main" id="{680C5184-DCBE-472E-8422-D9A299695A2F}"/>
                </a:ext>
              </a:extLst>
            </p:cNvPr>
            <p:cNvCxnSpPr>
              <a:cxnSpLocks/>
            </p:cNvCxnSpPr>
            <p:nvPr/>
          </p:nvCxnSpPr>
          <p:spPr>
            <a:xfrm>
              <a:off x="42461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Gerader Verbinder 358">
              <a:extLst>
                <a:ext uri="{FF2B5EF4-FFF2-40B4-BE49-F238E27FC236}">
                  <a16:creationId xmlns:a16="http://schemas.microsoft.com/office/drawing/2014/main" id="{3FFD3A47-F2A0-48F9-8EDE-863CEBB3A133}"/>
                </a:ext>
              </a:extLst>
            </p:cNvPr>
            <p:cNvCxnSpPr>
              <a:cxnSpLocks/>
            </p:cNvCxnSpPr>
            <p:nvPr/>
          </p:nvCxnSpPr>
          <p:spPr>
            <a:xfrm>
              <a:off x="43533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Gerader Verbinder 359">
              <a:extLst>
                <a:ext uri="{FF2B5EF4-FFF2-40B4-BE49-F238E27FC236}">
                  <a16:creationId xmlns:a16="http://schemas.microsoft.com/office/drawing/2014/main" id="{8B3CFA28-0E91-4AAB-A0FB-71E24710DB4C}"/>
                </a:ext>
              </a:extLst>
            </p:cNvPr>
            <p:cNvCxnSpPr>
              <a:cxnSpLocks/>
            </p:cNvCxnSpPr>
            <p:nvPr/>
          </p:nvCxnSpPr>
          <p:spPr>
            <a:xfrm>
              <a:off x="44604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Gerader Verbinder 360">
              <a:extLst>
                <a:ext uri="{FF2B5EF4-FFF2-40B4-BE49-F238E27FC236}">
                  <a16:creationId xmlns:a16="http://schemas.microsoft.com/office/drawing/2014/main" id="{C0720446-1BA0-4C65-859B-AC7C315F6624}"/>
                </a:ext>
              </a:extLst>
            </p:cNvPr>
            <p:cNvCxnSpPr>
              <a:cxnSpLocks/>
            </p:cNvCxnSpPr>
            <p:nvPr/>
          </p:nvCxnSpPr>
          <p:spPr>
            <a:xfrm>
              <a:off x="45675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Gerader Verbinder 361">
              <a:extLst>
                <a:ext uri="{FF2B5EF4-FFF2-40B4-BE49-F238E27FC236}">
                  <a16:creationId xmlns:a16="http://schemas.microsoft.com/office/drawing/2014/main" id="{F8FF5D17-AF78-41AA-9618-499A107B07E7}"/>
                </a:ext>
              </a:extLst>
            </p:cNvPr>
            <p:cNvCxnSpPr>
              <a:cxnSpLocks/>
            </p:cNvCxnSpPr>
            <p:nvPr/>
          </p:nvCxnSpPr>
          <p:spPr>
            <a:xfrm>
              <a:off x="25319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Gerader Verbinder 362">
              <a:extLst>
                <a:ext uri="{FF2B5EF4-FFF2-40B4-BE49-F238E27FC236}">
                  <a16:creationId xmlns:a16="http://schemas.microsoft.com/office/drawing/2014/main" id="{263402D9-F6E5-4CCC-9C86-47938353B154}"/>
                </a:ext>
              </a:extLst>
            </p:cNvPr>
            <p:cNvCxnSpPr>
              <a:cxnSpLocks/>
            </p:cNvCxnSpPr>
            <p:nvPr/>
          </p:nvCxnSpPr>
          <p:spPr>
            <a:xfrm>
              <a:off x="26390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Gerader Verbinder 363">
              <a:extLst>
                <a:ext uri="{FF2B5EF4-FFF2-40B4-BE49-F238E27FC236}">
                  <a16:creationId xmlns:a16="http://schemas.microsoft.com/office/drawing/2014/main" id="{3D872380-BD92-44DF-90F8-25E12C23AA09}"/>
                </a:ext>
              </a:extLst>
            </p:cNvPr>
            <p:cNvCxnSpPr>
              <a:cxnSpLocks/>
            </p:cNvCxnSpPr>
            <p:nvPr/>
          </p:nvCxnSpPr>
          <p:spPr>
            <a:xfrm>
              <a:off x="27462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Gerader Verbinder 364">
              <a:extLst>
                <a:ext uri="{FF2B5EF4-FFF2-40B4-BE49-F238E27FC236}">
                  <a16:creationId xmlns:a16="http://schemas.microsoft.com/office/drawing/2014/main" id="{7841AC2C-F906-4475-A536-D11701A6BC72}"/>
                </a:ext>
              </a:extLst>
            </p:cNvPr>
            <p:cNvCxnSpPr>
              <a:cxnSpLocks/>
            </p:cNvCxnSpPr>
            <p:nvPr/>
          </p:nvCxnSpPr>
          <p:spPr>
            <a:xfrm>
              <a:off x="28533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Gerader Verbinder 365">
              <a:extLst>
                <a:ext uri="{FF2B5EF4-FFF2-40B4-BE49-F238E27FC236}">
                  <a16:creationId xmlns:a16="http://schemas.microsoft.com/office/drawing/2014/main" id="{250618FA-EE64-46CE-88E3-9F0348BA34E2}"/>
                </a:ext>
              </a:extLst>
            </p:cNvPr>
            <p:cNvCxnSpPr>
              <a:cxnSpLocks/>
            </p:cNvCxnSpPr>
            <p:nvPr/>
          </p:nvCxnSpPr>
          <p:spPr>
            <a:xfrm>
              <a:off x="29604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Gerader Verbinder 366">
              <a:extLst>
                <a:ext uri="{FF2B5EF4-FFF2-40B4-BE49-F238E27FC236}">
                  <a16:creationId xmlns:a16="http://schemas.microsoft.com/office/drawing/2014/main" id="{C0E9BECB-AA93-440D-BF30-A867C8EC8EB5}"/>
                </a:ext>
              </a:extLst>
            </p:cNvPr>
            <p:cNvCxnSpPr>
              <a:cxnSpLocks/>
            </p:cNvCxnSpPr>
            <p:nvPr/>
          </p:nvCxnSpPr>
          <p:spPr>
            <a:xfrm>
              <a:off x="52104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Gerader Verbinder 367">
              <a:extLst>
                <a:ext uri="{FF2B5EF4-FFF2-40B4-BE49-F238E27FC236}">
                  <a16:creationId xmlns:a16="http://schemas.microsoft.com/office/drawing/2014/main" id="{FD8E7A2F-0A56-4A52-A78A-E367D20EE3D4}"/>
                </a:ext>
              </a:extLst>
            </p:cNvPr>
            <p:cNvCxnSpPr>
              <a:cxnSpLocks/>
            </p:cNvCxnSpPr>
            <p:nvPr/>
          </p:nvCxnSpPr>
          <p:spPr>
            <a:xfrm>
              <a:off x="53175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Gerader Verbinder 368">
              <a:extLst>
                <a:ext uri="{FF2B5EF4-FFF2-40B4-BE49-F238E27FC236}">
                  <a16:creationId xmlns:a16="http://schemas.microsoft.com/office/drawing/2014/main" id="{C279C7C0-8239-4153-8A0D-986C7B60D1C6}"/>
                </a:ext>
              </a:extLst>
            </p:cNvPr>
            <p:cNvCxnSpPr>
              <a:cxnSpLocks/>
            </p:cNvCxnSpPr>
            <p:nvPr/>
          </p:nvCxnSpPr>
          <p:spPr>
            <a:xfrm>
              <a:off x="54247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Gerader Verbinder 369">
              <a:extLst>
                <a:ext uri="{FF2B5EF4-FFF2-40B4-BE49-F238E27FC236}">
                  <a16:creationId xmlns:a16="http://schemas.microsoft.com/office/drawing/2014/main" id="{D1D3F614-F7C4-467A-866A-565F8F4DF42C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Gerader Verbinder 370">
              <a:extLst>
                <a:ext uri="{FF2B5EF4-FFF2-40B4-BE49-F238E27FC236}">
                  <a16:creationId xmlns:a16="http://schemas.microsoft.com/office/drawing/2014/main" id="{394B8F7D-2A3D-48B9-B5BC-FB85202ED55E}"/>
                </a:ext>
              </a:extLst>
            </p:cNvPr>
            <p:cNvCxnSpPr>
              <a:cxnSpLocks/>
            </p:cNvCxnSpPr>
            <p:nvPr/>
          </p:nvCxnSpPr>
          <p:spPr>
            <a:xfrm>
              <a:off x="56389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Gerader Verbinder 371">
              <a:extLst>
                <a:ext uri="{FF2B5EF4-FFF2-40B4-BE49-F238E27FC236}">
                  <a16:creationId xmlns:a16="http://schemas.microsoft.com/office/drawing/2014/main" id="{F79520C4-B812-43EF-9BAA-7A6B0ABB4D1A}"/>
                </a:ext>
              </a:extLst>
            </p:cNvPr>
            <p:cNvCxnSpPr>
              <a:cxnSpLocks/>
            </p:cNvCxnSpPr>
            <p:nvPr/>
          </p:nvCxnSpPr>
          <p:spPr>
            <a:xfrm>
              <a:off x="57461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Gerader Verbinder 372">
              <a:extLst>
                <a:ext uri="{FF2B5EF4-FFF2-40B4-BE49-F238E27FC236}">
                  <a16:creationId xmlns:a16="http://schemas.microsoft.com/office/drawing/2014/main" id="{E19E6010-BF8E-40E2-A7D8-3D871D5400B0}"/>
                </a:ext>
              </a:extLst>
            </p:cNvPr>
            <p:cNvCxnSpPr>
              <a:cxnSpLocks/>
            </p:cNvCxnSpPr>
            <p:nvPr/>
          </p:nvCxnSpPr>
          <p:spPr>
            <a:xfrm>
              <a:off x="585328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Gerader Verbinder 373">
              <a:extLst>
                <a:ext uri="{FF2B5EF4-FFF2-40B4-BE49-F238E27FC236}">
                  <a16:creationId xmlns:a16="http://schemas.microsoft.com/office/drawing/2014/main" id="{4C4D057C-D57F-41CB-BC31-BE3406C5358C}"/>
                </a:ext>
              </a:extLst>
            </p:cNvPr>
            <p:cNvCxnSpPr>
              <a:cxnSpLocks/>
            </p:cNvCxnSpPr>
            <p:nvPr/>
          </p:nvCxnSpPr>
          <p:spPr>
            <a:xfrm>
              <a:off x="6034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Gerader Verbinder 374">
              <a:extLst>
                <a:ext uri="{FF2B5EF4-FFF2-40B4-BE49-F238E27FC236}">
                  <a16:creationId xmlns:a16="http://schemas.microsoft.com/office/drawing/2014/main" id="{522BA408-EE1A-44F9-B41A-5BD3922884E4}"/>
                </a:ext>
              </a:extLst>
            </p:cNvPr>
            <p:cNvCxnSpPr>
              <a:cxnSpLocks/>
            </p:cNvCxnSpPr>
            <p:nvPr/>
          </p:nvCxnSpPr>
          <p:spPr>
            <a:xfrm>
              <a:off x="7105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Gerader Verbinder 375">
              <a:extLst>
                <a:ext uri="{FF2B5EF4-FFF2-40B4-BE49-F238E27FC236}">
                  <a16:creationId xmlns:a16="http://schemas.microsoft.com/office/drawing/2014/main" id="{5A81ECCA-0C8A-45CF-B82C-52F5AA62CA13}"/>
                </a:ext>
              </a:extLst>
            </p:cNvPr>
            <p:cNvCxnSpPr>
              <a:cxnSpLocks/>
            </p:cNvCxnSpPr>
            <p:nvPr/>
          </p:nvCxnSpPr>
          <p:spPr>
            <a:xfrm>
              <a:off x="8176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7" name="Textfeld 376">
            <a:extLst>
              <a:ext uri="{FF2B5EF4-FFF2-40B4-BE49-F238E27FC236}">
                <a16:creationId xmlns:a16="http://schemas.microsoft.com/office/drawing/2014/main" id="{ED74272B-3556-4FDA-98DB-ADD3A1B75C59}"/>
              </a:ext>
            </a:extLst>
          </p:cNvPr>
          <p:cNvSpPr txBox="1"/>
          <p:nvPr/>
        </p:nvSpPr>
        <p:spPr>
          <a:xfrm>
            <a:off x="-51110" y="2735960"/>
            <a:ext cx="616840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3.5 m</a:t>
            </a:r>
          </a:p>
        </p:txBody>
      </p:sp>
      <p:cxnSp>
        <p:nvCxnSpPr>
          <p:cNvPr id="378" name="Gerader Verbinder 377">
            <a:extLst>
              <a:ext uri="{FF2B5EF4-FFF2-40B4-BE49-F238E27FC236}">
                <a16:creationId xmlns:a16="http://schemas.microsoft.com/office/drawing/2014/main" id="{CF51032A-C179-48E8-89C7-5699E97B768E}"/>
              </a:ext>
            </a:extLst>
          </p:cNvPr>
          <p:cNvCxnSpPr>
            <a:cxnSpLocks/>
          </p:cNvCxnSpPr>
          <p:nvPr/>
        </p:nvCxnSpPr>
        <p:spPr>
          <a:xfrm>
            <a:off x="125696" y="2212656"/>
            <a:ext cx="8003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>
            <a:extLst>
              <a:ext uri="{FF2B5EF4-FFF2-40B4-BE49-F238E27FC236}">
                <a16:creationId xmlns:a16="http://schemas.microsoft.com/office/drawing/2014/main" id="{F5523778-8650-4CB2-8236-22A4D1945622}"/>
              </a:ext>
            </a:extLst>
          </p:cNvPr>
          <p:cNvCxnSpPr>
            <a:cxnSpLocks/>
          </p:cNvCxnSpPr>
          <p:nvPr/>
        </p:nvCxnSpPr>
        <p:spPr>
          <a:xfrm flipV="1">
            <a:off x="120392" y="3530895"/>
            <a:ext cx="837275" cy="37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0" name="Gerade Verbindung mit Pfeil 379">
            <a:extLst>
              <a:ext uri="{FF2B5EF4-FFF2-40B4-BE49-F238E27FC236}">
                <a16:creationId xmlns:a16="http://schemas.microsoft.com/office/drawing/2014/main" id="{C3337B78-CE39-4EEB-A029-57DBEBCACB7B}"/>
              </a:ext>
            </a:extLst>
          </p:cNvPr>
          <p:cNvCxnSpPr>
            <a:cxnSpLocks/>
          </p:cNvCxnSpPr>
          <p:nvPr/>
        </p:nvCxnSpPr>
        <p:spPr>
          <a:xfrm flipV="1">
            <a:off x="201874" y="2204194"/>
            <a:ext cx="0" cy="52256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1" name="Gerade Verbindung mit Pfeil 380">
            <a:extLst>
              <a:ext uri="{FF2B5EF4-FFF2-40B4-BE49-F238E27FC236}">
                <a16:creationId xmlns:a16="http://schemas.microsoft.com/office/drawing/2014/main" id="{24CAA994-998B-47C9-88DD-FB6CAF596D3E}"/>
              </a:ext>
            </a:extLst>
          </p:cNvPr>
          <p:cNvCxnSpPr>
            <a:cxnSpLocks/>
          </p:cNvCxnSpPr>
          <p:nvPr/>
        </p:nvCxnSpPr>
        <p:spPr>
          <a:xfrm>
            <a:off x="198093" y="3035494"/>
            <a:ext cx="4620" cy="5011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2" name="Gerader Verbinder 381">
            <a:extLst>
              <a:ext uri="{FF2B5EF4-FFF2-40B4-BE49-F238E27FC236}">
                <a16:creationId xmlns:a16="http://schemas.microsoft.com/office/drawing/2014/main" id="{C7E04EB5-33AB-44CD-B307-1811FE644096}"/>
              </a:ext>
            </a:extLst>
          </p:cNvPr>
          <p:cNvCxnSpPr>
            <a:cxnSpLocks/>
            <a:stCxn id="293" idx="1"/>
          </p:cNvCxnSpPr>
          <p:nvPr/>
        </p:nvCxnSpPr>
        <p:spPr>
          <a:xfrm flipH="1">
            <a:off x="1004312" y="3377152"/>
            <a:ext cx="6064" cy="8620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3" name="Gerader Verbinder 382">
            <a:extLst>
              <a:ext uri="{FF2B5EF4-FFF2-40B4-BE49-F238E27FC236}">
                <a16:creationId xmlns:a16="http://schemas.microsoft.com/office/drawing/2014/main" id="{D5EFA98A-866A-4E7A-978C-F3FA441DCFDC}"/>
              </a:ext>
            </a:extLst>
          </p:cNvPr>
          <p:cNvCxnSpPr>
            <a:cxnSpLocks/>
          </p:cNvCxnSpPr>
          <p:nvPr/>
        </p:nvCxnSpPr>
        <p:spPr>
          <a:xfrm>
            <a:off x="5720369" y="3113733"/>
            <a:ext cx="8591" cy="9242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>
            <a:extLst>
              <a:ext uri="{FF2B5EF4-FFF2-40B4-BE49-F238E27FC236}">
                <a16:creationId xmlns:a16="http://schemas.microsoft.com/office/drawing/2014/main" id="{6C51E687-776D-45E9-BD0B-2DAAEA9B1D70}"/>
              </a:ext>
            </a:extLst>
          </p:cNvPr>
          <p:cNvCxnSpPr>
            <a:cxnSpLocks/>
          </p:cNvCxnSpPr>
          <p:nvPr/>
        </p:nvCxnSpPr>
        <p:spPr>
          <a:xfrm>
            <a:off x="3710613" y="3930032"/>
            <a:ext cx="2018100" cy="811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5" name="Gerade Verbindung mit Pfeil 384">
            <a:extLst>
              <a:ext uri="{FF2B5EF4-FFF2-40B4-BE49-F238E27FC236}">
                <a16:creationId xmlns:a16="http://schemas.microsoft.com/office/drawing/2014/main" id="{961AED40-22FB-49F4-8E43-C367C635AA9A}"/>
              </a:ext>
            </a:extLst>
          </p:cNvPr>
          <p:cNvCxnSpPr>
            <a:cxnSpLocks/>
          </p:cNvCxnSpPr>
          <p:nvPr/>
        </p:nvCxnSpPr>
        <p:spPr>
          <a:xfrm flipH="1" flipV="1">
            <a:off x="1004312" y="3939746"/>
            <a:ext cx="2296427" cy="29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6" name="Gerade Verbindung mit Pfeil 385">
            <a:extLst>
              <a:ext uri="{FF2B5EF4-FFF2-40B4-BE49-F238E27FC236}">
                <a16:creationId xmlns:a16="http://schemas.microsoft.com/office/drawing/2014/main" id="{8B17EBF5-1AC0-4293-AAA4-646046A16802}"/>
              </a:ext>
            </a:extLst>
          </p:cNvPr>
          <p:cNvCxnSpPr>
            <a:cxnSpLocks/>
          </p:cNvCxnSpPr>
          <p:nvPr/>
        </p:nvCxnSpPr>
        <p:spPr>
          <a:xfrm>
            <a:off x="4512104" y="4145931"/>
            <a:ext cx="445755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7" name="Gerade Verbindung mit Pfeil 386">
            <a:extLst>
              <a:ext uri="{FF2B5EF4-FFF2-40B4-BE49-F238E27FC236}">
                <a16:creationId xmlns:a16="http://schemas.microsoft.com/office/drawing/2014/main" id="{85CCF9F0-C79A-400B-972E-DF71D7CFEFAE}"/>
              </a:ext>
            </a:extLst>
          </p:cNvPr>
          <p:cNvCxnSpPr>
            <a:cxnSpLocks/>
            <a:stCxn id="260" idx="1"/>
          </p:cNvCxnSpPr>
          <p:nvPr/>
        </p:nvCxnSpPr>
        <p:spPr>
          <a:xfrm flipH="1" flipV="1">
            <a:off x="1020771" y="4144810"/>
            <a:ext cx="1515262" cy="1151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8" name="Rechteck 387">
            <a:extLst>
              <a:ext uri="{FF2B5EF4-FFF2-40B4-BE49-F238E27FC236}">
                <a16:creationId xmlns:a16="http://schemas.microsoft.com/office/drawing/2014/main" id="{7966FF87-D4EE-4239-93DE-07CBC7D970B8}"/>
              </a:ext>
            </a:extLst>
          </p:cNvPr>
          <p:cNvSpPr/>
          <p:nvPr/>
        </p:nvSpPr>
        <p:spPr>
          <a:xfrm>
            <a:off x="8517217" y="2812234"/>
            <a:ext cx="500488" cy="1493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9" name="Ellipse 388">
            <a:extLst>
              <a:ext uri="{FF2B5EF4-FFF2-40B4-BE49-F238E27FC236}">
                <a16:creationId xmlns:a16="http://schemas.microsoft.com/office/drawing/2014/main" id="{FDF84FA6-166D-4B63-8B49-A3F95DDF03F4}"/>
              </a:ext>
            </a:extLst>
          </p:cNvPr>
          <p:cNvSpPr/>
          <p:nvPr/>
        </p:nvSpPr>
        <p:spPr>
          <a:xfrm>
            <a:off x="8950851" y="2861274"/>
            <a:ext cx="52467" cy="5104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0" name="Rechteck 389">
            <a:extLst>
              <a:ext uri="{FF2B5EF4-FFF2-40B4-BE49-F238E27FC236}">
                <a16:creationId xmlns:a16="http://schemas.microsoft.com/office/drawing/2014/main" id="{8ED2EFD5-CC4E-4A08-BFEA-70307A58A468}"/>
              </a:ext>
            </a:extLst>
          </p:cNvPr>
          <p:cNvSpPr/>
          <p:nvPr/>
        </p:nvSpPr>
        <p:spPr>
          <a:xfrm>
            <a:off x="1390485" y="2841273"/>
            <a:ext cx="64400" cy="8979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2" name="Gerader Verbinder 391">
            <a:extLst>
              <a:ext uri="{FF2B5EF4-FFF2-40B4-BE49-F238E27FC236}">
                <a16:creationId xmlns:a16="http://schemas.microsoft.com/office/drawing/2014/main" id="{85FCBAC5-E1B3-4284-99D6-E52D85362993}"/>
              </a:ext>
            </a:extLst>
          </p:cNvPr>
          <p:cNvCxnSpPr>
            <a:cxnSpLocks/>
          </p:cNvCxnSpPr>
          <p:nvPr/>
        </p:nvCxnSpPr>
        <p:spPr>
          <a:xfrm flipH="1">
            <a:off x="8972833" y="2886611"/>
            <a:ext cx="1131" cy="14620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3" name="Textfeld 392">
            <a:extLst>
              <a:ext uri="{FF2B5EF4-FFF2-40B4-BE49-F238E27FC236}">
                <a16:creationId xmlns:a16="http://schemas.microsoft.com/office/drawing/2014/main" id="{B2803A5A-6698-4A3D-9C31-0D76401D6CBA}"/>
              </a:ext>
            </a:extLst>
          </p:cNvPr>
          <p:cNvSpPr txBox="1"/>
          <p:nvPr/>
        </p:nvSpPr>
        <p:spPr>
          <a:xfrm>
            <a:off x="2631225" y="1736744"/>
            <a:ext cx="162530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Vacuum</a:t>
            </a:r>
            <a:r>
              <a:rPr lang="de-DE" sz="1400" b="1" dirty="0"/>
              <a:t> Chamber </a:t>
            </a:r>
          </a:p>
        </p:txBody>
      </p:sp>
      <p:cxnSp>
        <p:nvCxnSpPr>
          <p:cNvPr id="394" name="Gerade Verbindung mit Pfeil 393">
            <a:extLst>
              <a:ext uri="{FF2B5EF4-FFF2-40B4-BE49-F238E27FC236}">
                <a16:creationId xmlns:a16="http://schemas.microsoft.com/office/drawing/2014/main" id="{3D854984-4DE0-491F-918B-27155A0727FE}"/>
              </a:ext>
            </a:extLst>
          </p:cNvPr>
          <p:cNvCxnSpPr>
            <a:cxnSpLocks/>
          </p:cNvCxnSpPr>
          <p:nvPr/>
        </p:nvCxnSpPr>
        <p:spPr>
          <a:xfrm>
            <a:off x="8155269" y="2447723"/>
            <a:ext cx="0" cy="24922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5" name="Textfeld 394">
            <a:extLst>
              <a:ext uri="{FF2B5EF4-FFF2-40B4-BE49-F238E27FC236}">
                <a16:creationId xmlns:a16="http://schemas.microsoft.com/office/drawing/2014/main" id="{B02049A6-16A5-4146-98DE-F9E00C998D8E}"/>
              </a:ext>
            </a:extLst>
          </p:cNvPr>
          <p:cNvSpPr txBox="1"/>
          <p:nvPr/>
        </p:nvSpPr>
        <p:spPr>
          <a:xfrm>
            <a:off x="7938098" y="2249770"/>
            <a:ext cx="616840" cy="21544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e-DE" sz="1400" b="1" dirty="0"/>
              <a:t>Ø 1 m</a:t>
            </a:r>
          </a:p>
        </p:txBody>
      </p:sp>
      <p:sp>
        <p:nvSpPr>
          <p:cNvPr id="396" name="Textfeld 395">
            <a:extLst>
              <a:ext uri="{FF2B5EF4-FFF2-40B4-BE49-F238E27FC236}">
                <a16:creationId xmlns:a16="http://schemas.microsoft.com/office/drawing/2014/main" id="{72A9BE2F-1B01-42A3-853E-148911D8F4C2}"/>
              </a:ext>
            </a:extLst>
          </p:cNvPr>
          <p:cNvSpPr txBox="1"/>
          <p:nvPr/>
        </p:nvSpPr>
        <p:spPr>
          <a:xfrm>
            <a:off x="8513485" y="2393668"/>
            <a:ext cx="616840" cy="21544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e-DE" sz="1400" b="1" dirty="0"/>
              <a:t>Ø 0.1 m</a:t>
            </a:r>
          </a:p>
        </p:txBody>
      </p:sp>
      <p:cxnSp>
        <p:nvCxnSpPr>
          <p:cNvPr id="397" name="Gerade Verbindung mit Pfeil 396">
            <a:extLst>
              <a:ext uri="{FF2B5EF4-FFF2-40B4-BE49-F238E27FC236}">
                <a16:creationId xmlns:a16="http://schemas.microsoft.com/office/drawing/2014/main" id="{EABF994A-9CB8-4C30-919F-4D9C62C38753}"/>
              </a:ext>
            </a:extLst>
          </p:cNvPr>
          <p:cNvCxnSpPr>
            <a:cxnSpLocks/>
          </p:cNvCxnSpPr>
          <p:nvPr/>
        </p:nvCxnSpPr>
        <p:spPr>
          <a:xfrm>
            <a:off x="8802971" y="2590320"/>
            <a:ext cx="1529" cy="22191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8" name="Gerade Verbindung mit Pfeil 397">
            <a:extLst>
              <a:ext uri="{FF2B5EF4-FFF2-40B4-BE49-F238E27FC236}">
                <a16:creationId xmlns:a16="http://schemas.microsoft.com/office/drawing/2014/main" id="{6A2DAD2A-1FE1-4F20-9B8B-727B70DDF8AB}"/>
              </a:ext>
            </a:extLst>
          </p:cNvPr>
          <p:cNvCxnSpPr>
            <a:cxnSpLocks/>
          </p:cNvCxnSpPr>
          <p:nvPr/>
        </p:nvCxnSpPr>
        <p:spPr>
          <a:xfrm flipV="1">
            <a:off x="8155269" y="3062200"/>
            <a:ext cx="0" cy="22214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9" name="Gerade Verbindung mit Pfeil 398">
            <a:extLst>
              <a:ext uri="{FF2B5EF4-FFF2-40B4-BE49-F238E27FC236}">
                <a16:creationId xmlns:a16="http://schemas.microsoft.com/office/drawing/2014/main" id="{14ED31CC-09F9-444A-A5B0-EAAF81320C52}"/>
              </a:ext>
            </a:extLst>
          </p:cNvPr>
          <p:cNvCxnSpPr>
            <a:cxnSpLocks/>
          </p:cNvCxnSpPr>
          <p:nvPr/>
        </p:nvCxnSpPr>
        <p:spPr>
          <a:xfrm flipV="1">
            <a:off x="8802206" y="2963261"/>
            <a:ext cx="1529" cy="21000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0" name="Textfeld 399">
            <a:extLst>
              <a:ext uri="{FF2B5EF4-FFF2-40B4-BE49-F238E27FC236}">
                <a16:creationId xmlns:a16="http://schemas.microsoft.com/office/drawing/2014/main" id="{8541FCF6-68FA-4116-8CDC-C098B2454CD4}"/>
              </a:ext>
            </a:extLst>
          </p:cNvPr>
          <p:cNvSpPr txBox="1"/>
          <p:nvPr/>
        </p:nvSpPr>
        <p:spPr>
          <a:xfrm>
            <a:off x="6414013" y="1765898"/>
            <a:ext cx="1571395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Vacuum</a:t>
            </a:r>
            <a:r>
              <a:rPr lang="de-DE" sz="1400" b="1" dirty="0"/>
              <a:t> Tube </a:t>
            </a:r>
          </a:p>
        </p:txBody>
      </p:sp>
      <p:sp>
        <p:nvSpPr>
          <p:cNvPr id="401" name="Textfeld 400">
            <a:extLst>
              <a:ext uri="{FF2B5EF4-FFF2-40B4-BE49-F238E27FC236}">
                <a16:creationId xmlns:a16="http://schemas.microsoft.com/office/drawing/2014/main" id="{C20D2F94-9D78-45B7-92BF-9EEA3774F188}"/>
              </a:ext>
            </a:extLst>
          </p:cNvPr>
          <p:cNvSpPr txBox="1"/>
          <p:nvPr/>
        </p:nvSpPr>
        <p:spPr>
          <a:xfrm>
            <a:off x="6795488" y="3614833"/>
            <a:ext cx="66667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120 m</a:t>
            </a:r>
          </a:p>
        </p:txBody>
      </p:sp>
      <p:cxnSp>
        <p:nvCxnSpPr>
          <p:cNvPr id="402" name="Gerade Verbindung mit Pfeil 401">
            <a:extLst>
              <a:ext uri="{FF2B5EF4-FFF2-40B4-BE49-F238E27FC236}">
                <a16:creationId xmlns:a16="http://schemas.microsoft.com/office/drawing/2014/main" id="{83629C03-4B63-4C24-837E-91ACE122F7BB}"/>
              </a:ext>
            </a:extLst>
          </p:cNvPr>
          <p:cNvCxnSpPr>
            <a:cxnSpLocks/>
          </p:cNvCxnSpPr>
          <p:nvPr/>
        </p:nvCxnSpPr>
        <p:spPr>
          <a:xfrm>
            <a:off x="7362608" y="3785569"/>
            <a:ext cx="1150636" cy="405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3" name="Gerade Verbindung mit Pfeil 402">
            <a:extLst>
              <a:ext uri="{FF2B5EF4-FFF2-40B4-BE49-F238E27FC236}">
                <a16:creationId xmlns:a16="http://schemas.microsoft.com/office/drawing/2014/main" id="{8946E2B1-8727-47C0-ACD6-B002030E29FE}"/>
              </a:ext>
            </a:extLst>
          </p:cNvPr>
          <p:cNvCxnSpPr>
            <a:cxnSpLocks/>
          </p:cNvCxnSpPr>
          <p:nvPr/>
        </p:nvCxnSpPr>
        <p:spPr>
          <a:xfrm flipH="1" flipV="1">
            <a:off x="5716085" y="3784075"/>
            <a:ext cx="1120985" cy="279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4" name="Gerader Verbinder 403">
            <a:extLst>
              <a:ext uri="{FF2B5EF4-FFF2-40B4-BE49-F238E27FC236}">
                <a16:creationId xmlns:a16="http://schemas.microsoft.com/office/drawing/2014/main" id="{682A7D02-969E-44EC-AB0A-073FF79E3449}"/>
              </a:ext>
            </a:extLst>
          </p:cNvPr>
          <p:cNvCxnSpPr>
            <a:cxnSpLocks/>
          </p:cNvCxnSpPr>
          <p:nvPr/>
        </p:nvCxnSpPr>
        <p:spPr>
          <a:xfrm>
            <a:off x="8513244" y="3052815"/>
            <a:ext cx="0" cy="9106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5" name="Textfeld 404">
            <a:extLst>
              <a:ext uri="{FF2B5EF4-FFF2-40B4-BE49-F238E27FC236}">
                <a16:creationId xmlns:a16="http://schemas.microsoft.com/office/drawing/2014/main" id="{C47F0683-15C5-4252-9151-C42B117C5BDB}"/>
              </a:ext>
            </a:extLst>
          </p:cNvPr>
          <p:cNvSpPr txBox="1"/>
          <p:nvPr/>
        </p:nvSpPr>
        <p:spPr>
          <a:xfrm>
            <a:off x="8564677" y="3658819"/>
            <a:ext cx="4796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/>
              <a:t>2m</a:t>
            </a:r>
          </a:p>
        </p:txBody>
      </p:sp>
      <p:cxnSp>
        <p:nvCxnSpPr>
          <p:cNvPr id="406" name="Gerade Verbindung mit Pfeil 405">
            <a:extLst>
              <a:ext uri="{FF2B5EF4-FFF2-40B4-BE49-F238E27FC236}">
                <a16:creationId xmlns:a16="http://schemas.microsoft.com/office/drawing/2014/main" id="{F08D0ACA-F299-4DB3-B5B3-8BA783F26459}"/>
              </a:ext>
            </a:extLst>
          </p:cNvPr>
          <p:cNvCxnSpPr>
            <a:cxnSpLocks/>
          </p:cNvCxnSpPr>
          <p:nvPr/>
        </p:nvCxnSpPr>
        <p:spPr>
          <a:xfrm>
            <a:off x="8859970" y="3789792"/>
            <a:ext cx="1139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7" name="Gerade Verbindung mit Pfeil 406">
            <a:extLst>
              <a:ext uri="{FF2B5EF4-FFF2-40B4-BE49-F238E27FC236}">
                <a16:creationId xmlns:a16="http://schemas.microsoft.com/office/drawing/2014/main" id="{1D73592A-9750-4F60-A48B-9821A783D6CE}"/>
              </a:ext>
            </a:extLst>
          </p:cNvPr>
          <p:cNvCxnSpPr>
            <a:cxnSpLocks/>
          </p:cNvCxnSpPr>
          <p:nvPr/>
        </p:nvCxnSpPr>
        <p:spPr>
          <a:xfrm flipH="1">
            <a:off x="8517217" y="3789792"/>
            <a:ext cx="12509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8" name="Gruppieren 407">
            <a:extLst>
              <a:ext uri="{FF2B5EF4-FFF2-40B4-BE49-F238E27FC236}">
                <a16:creationId xmlns:a16="http://schemas.microsoft.com/office/drawing/2014/main" id="{F59188F7-2D10-4F0E-A881-211CBA7A0A49}"/>
              </a:ext>
            </a:extLst>
          </p:cNvPr>
          <p:cNvGrpSpPr/>
          <p:nvPr/>
        </p:nvGrpSpPr>
        <p:grpSpPr>
          <a:xfrm>
            <a:off x="7356736" y="2626456"/>
            <a:ext cx="318139" cy="121470"/>
            <a:chOff x="4572000" y="1616869"/>
            <a:chExt cx="1254919" cy="611981"/>
          </a:xfrm>
          <a:effectLst/>
        </p:grpSpPr>
        <p:sp>
          <p:nvSpPr>
            <p:cNvPr id="409" name="Rechteck 408">
              <a:extLst>
                <a:ext uri="{FF2B5EF4-FFF2-40B4-BE49-F238E27FC236}">
                  <a16:creationId xmlns:a16="http://schemas.microsoft.com/office/drawing/2014/main" id="{869DA969-DBA8-4596-8F71-E9FAA31C32AB}"/>
                </a:ext>
              </a:extLst>
            </p:cNvPr>
            <p:cNvSpPr/>
            <p:nvPr/>
          </p:nvSpPr>
          <p:spPr>
            <a:xfrm>
              <a:off x="4576973" y="1616869"/>
              <a:ext cx="1249946" cy="61198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10" name="Gerader Verbinder 409">
              <a:extLst>
                <a:ext uri="{FF2B5EF4-FFF2-40B4-BE49-F238E27FC236}">
                  <a16:creationId xmlns:a16="http://schemas.microsoft.com/office/drawing/2014/main" id="{7997B4D9-5894-4CD5-8F65-80EE48607DDF}"/>
                </a:ext>
              </a:extLst>
            </p:cNvPr>
            <p:cNvCxnSpPr/>
            <p:nvPr/>
          </p:nvCxnSpPr>
          <p:spPr>
            <a:xfrm>
              <a:off x="4572000" y="2209332"/>
              <a:ext cx="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Gerader Verbinder 410">
              <a:extLst>
                <a:ext uri="{FF2B5EF4-FFF2-40B4-BE49-F238E27FC236}">
                  <a16:creationId xmlns:a16="http://schemas.microsoft.com/office/drawing/2014/main" id="{4D84C9A1-EC74-48C9-8E85-603FC8D64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388" y="1633070"/>
              <a:ext cx="177940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Gerader Verbinder 411">
              <a:extLst>
                <a:ext uri="{FF2B5EF4-FFF2-40B4-BE49-F238E27FC236}">
                  <a16:creationId xmlns:a16="http://schemas.microsoft.com/office/drawing/2014/main" id="{DEC59FA9-2FF8-4149-8970-E9F7DB55A1A6}"/>
                </a:ext>
              </a:extLst>
            </p:cNvPr>
            <p:cNvCxnSpPr>
              <a:cxnSpLocks/>
            </p:cNvCxnSpPr>
            <p:nvPr/>
          </p:nvCxnSpPr>
          <p:spPr>
            <a:xfrm>
              <a:off x="4932363" y="1633070"/>
              <a:ext cx="180181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Gerader Verbinder 412">
              <a:extLst>
                <a:ext uri="{FF2B5EF4-FFF2-40B4-BE49-F238E27FC236}">
                  <a16:creationId xmlns:a16="http://schemas.microsoft.com/office/drawing/2014/main" id="{B19B99AC-EE50-49E3-9CCD-18FDCF43A6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3338" y="1633070"/>
              <a:ext cx="179387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Gerader Verbinder 413">
              <a:extLst>
                <a:ext uri="{FF2B5EF4-FFF2-40B4-BE49-F238E27FC236}">
                  <a16:creationId xmlns:a16="http://schemas.microsoft.com/office/drawing/2014/main" id="{AFF34063-8672-47D6-AA70-D21D011CFC09}"/>
                </a:ext>
              </a:extLst>
            </p:cNvPr>
            <p:cNvCxnSpPr>
              <a:cxnSpLocks/>
            </p:cNvCxnSpPr>
            <p:nvPr/>
          </p:nvCxnSpPr>
          <p:spPr>
            <a:xfrm>
              <a:off x="5292725" y="1633070"/>
              <a:ext cx="184010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Gerader Verbinder 414">
              <a:extLst>
                <a:ext uri="{FF2B5EF4-FFF2-40B4-BE49-F238E27FC236}">
                  <a16:creationId xmlns:a16="http://schemas.microsoft.com/office/drawing/2014/main" id="{B5175102-30FF-4C93-9977-9A884096F7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60901" y="1933623"/>
              <a:ext cx="87454" cy="281407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Gerader Verbinder 415">
              <a:extLst>
                <a:ext uri="{FF2B5EF4-FFF2-40B4-BE49-F238E27FC236}">
                  <a16:creationId xmlns:a16="http://schemas.microsoft.com/office/drawing/2014/main" id="{B02C809B-8C77-442A-8DC6-15DDA384C5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6735" y="1633070"/>
              <a:ext cx="174765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Gerader Verbinder 416">
              <a:extLst>
                <a:ext uri="{FF2B5EF4-FFF2-40B4-BE49-F238E27FC236}">
                  <a16:creationId xmlns:a16="http://schemas.microsoft.com/office/drawing/2014/main" id="{2BEAA2C5-1283-4780-9ED4-A94CF70496E7}"/>
                </a:ext>
              </a:extLst>
            </p:cNvPr>
            <p:cNvCxnSpPr>
              <a:cxnSpLocks/>
            </p:cNvCxnSpPr>
            <p:nvPr/>
          </p:nvCxnSpPr>
          <p:spPr>
            <a:xfrm>
              <a:off x="5651500" y="1633069"/>
              <a:ext cx="89694" cy="290981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Gerader Verbinder 417">
              <a:extLst>
                <a:ext uri="{FF2B5EF4-FFF2-40B4-BE49-F238E27FC236}">
                  <a16:creationId xmlns:a16="http://schemas.microsoft.com/office/drawing/2014/main" id="{DE0A3288-BCDC-4B23-A1D4-1BDE2B99D3AB}"/>
                </a:ext>
              </a:extLst>
            </p:cNvPr>
            <p:cNvCxnSpPr>
              <a:cxnSpLocks/>
            </p:cNvCxnSpPr>
            <p:nvPr/>
          </p:nvCxnSpPr>
          <p:spPr>
            <a:xfrm>
              <a:off x="4576623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Gerader Verbinder 418">
              <a:extLst>
                <a:ext uri="{FF2B5EF4-FFF2-40B4-BE49-F238E27FC236}">
                  <a16:creationId xmlns:a16="http://schemas.microsoft.com/office/drawing/2014/main" id="{A5BB1EE5-95C8-4D85-9853-4B5FDF5C669C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00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0" name="Gruppieren 419">
            <a:extLst>
              <a:ext uri="{FF2B5EF4-FFF2-40B4-BE49-F238E27FC236}">
                <a16:creationId xmlns:a16="http://schemas.microsoft.com/office/drawing/2014/main" id="{E909CF37-9EE4-4276-AF01-62B1F451BE54}"/>
              </a:ext>
            </a:extLst>
          </p:cNvPr>
          <p:cNvGrpSpPr/>
          <p:nvPr/>
        </p:nvGrpSpPr>
        <p:grpSpPr>
          <a:xfrm>
            <a:off x="7363561" y="2991410"/>
            <a:ext cx="318139" cy="121470"/>
            <a:chOff x="4572000" y="1616869"/>
            <a:chExt cx="1254919" cy="611981"/>
          </a:xfrm>
          <a:effectLst/>
        </p:grpSpPr>
        <p:sp>
          <p:nvSpPr>
            <p:cNvPr id="421" name="Rechteck 420">
              <a:extLst>
                <a:ext uri="{FF2B5EF4-FFF2-40B4-BE49-F238E27FC236}">
                  <a16:creationId xmlns:a16="http://schemas.microsoft.com/office/drawing/2014/main" id="{D62EE447-9673-4693-8210-05D946E167E7}"/>
                </a:ext>
              </a:extLst>
            </p:cNvPr>
            <p:cNvSpPr/>
            <p:nvPr/>
          </p:nvSpPr>
          <p:spPr>
            <a:xfrm>
              <a:off x="4576973" y="1616869"/>
              <a:ext cx="1249946" cy="61198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22" name="Gerader Verbinder 421">
              <a:extLst>
                <a:ext uri="{FF2B5EF4-FFF2-40B4-BE49-F238E27FC236}">
                  <a16:creationId xmlns:a16="http://schemas.microsoft.com/office/drawing/2014/main" id="{7D01B42B-CB8D-4DED-BA36-2EFE4571D6F2}"/>
                </a:ext>
              </a:extLst>
            </p:cNvPr>
            <p:cNvCxnSpPr/>
            <p:nvPr/>
          </p:nvCxnSpPr>
          <p:spPr>
            <a:xfrm>
              <a:off x="4572000" y="2209332"/>
              <a:ext cx="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Gerader Verbinder 422">
              <a:extLst>
                <a:ext uri="{FF2B5EF4-FFF2-40B4-BE49-F238E27FC236}">
                  <a16:creationId xmlns:a16="http://schemas.microsoft.com/office/drawing/2014/main" id="{EF7380D3-59C1-48E3-87A9-7D2827C31F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388" y="1633070"/>
              <a:ext cx="177940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Gerader Verbinder 423">
              <a:extLst>
                <a:ext uri="{FF2B5EF4-FFF2-40B4-BE49-F238E27FC236}">
                  <a16:creationId xmlns:a16="http://schemas.microsoft.com/office/drawing/2014/main" id="{0EF78809-A962-4C55-A3FF-44D856D8E80A}"/>
                </a:ext>
              </a:extLst>
            </p:cNvPr>
            <p:cNvCxnSpPr>
              <a:cxnSpLocks/>
            </p:cNvCxnSpPr>
            <p:nvPr/>
          </p:nvCxnSpPr>
          <p:spPr>
            <a:xfrm>
              <a:off x="4932363" y="1633070"/>
              <a:ext cx="180181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Gerader Verbinder 424">
              <a:extLst>
                <a:ext uri="{FF2B5EF4-FFF2-40B4-BE49-F238E27FC236}">
                  <a16:creationId xmlns:a16="http://schemas.microsoft.com/office/drawing/2014/main" id="{3565EC3B-8DD7-439D-83AF-3AF5E7E559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3338" y="1633070"/>
              <a:ext cx="179387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Gerader Verbinder 425">
              <a:extLst>
                <a:ext uri="{FF2B5EF4-FFF2-40B4-BE49-F238E27FC236}">
                  <a16:creationId xmlns:a16="http://schemas.microsoft.com/office/drawing/2014/main" id="{BBB22FAE-C3DA-42F2-B70C-8367B6F8B4D4}"/>
                </a:ext>
              </a:extLst>
            </p:cNvPr>
            <p:cNvCxnSpPr>
              <a:cxnSpLocks/>
            </p:cNvCxnSpPr>
            <p:nvPr/>
          </p:nvCxnSpPr>
          <p:spPr>
            <a:xfrm>
              <a:off x="5292725" y="1633070"/>
              <a:ext cx="184010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Gerader Verbinder 426">
              <a:extLst>
                <a:ext uri="{FF2B5EF4-FFF2-40B4-BE49-F238E27FC236}">
                  <a16:creationId xmlns:a16="http://schemas.microsoft.com/office/drawing/2014/main" id="{A09E1101-9E42-4F4B-8E60-97BCAEEACD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60901" y="1933623"/>
              <a:ext cx="87454" cy="281407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Gerader Verbinder 427">
              <a:extLst>
                <a:ext uri="{FF2B5EF4-FFF2-40B4-BE49-F238E27FC236}">
                  <a16:creationId xmlns:a16="http://schemas.microsoft.com/office/drawing/2014/main" id="{A63F2BC3-69DD-42AF-B70C-F939D96C68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6735" y="1633070"/>
              <a:ext cx="174765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Gerader Verbinder 428">
              <a:extLst>
                <a:ext uri="{FF2B5EF4-FFF2-40B4-BE49-F238E27FC236}">
                  <a16:creationId xmlns:a16="http://schemas.microsoft.com/office/drawing/2014/main" id="{E6C2256D-862F-42F2-AB60-947142DFE45E}"/>
                </a:ext>
              </a:extLst>
            </p:cNvPr>
            <p:cNvCxnSpPr>
              <a:cxnSpLocks/>
            </p:cNvCxnSpPr>
            <p:nvPr/>
          </p:nvCxnSpPr>
          <p:spPr>
            <a:xfrm>
              <a:off x="5651500" y="1633069"/>
              <a:ext cx="89694" cy="290981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Gerader Verbinder 429">
              <a:extLst>
                <a:ext uri="{FF2B5EF4-FFF2-40B4-BE49-F238E27FC236}">
                  <a16:creationId xmlns:a16="http://schemas.microsoft.com/office/drawing/2014/main" id="{285C83EB-321C-42BA-B9C2-1CD671A31377}"/>
                </a:ext>
              </a:extLst>
            </p:cNvPr>
            <p:cNvCxnSpPr>
              <a:cxnSpLocks/>
            </p:cNvCxnSpPr>
            <p:nvPr/>
          </p:nvCxnSpPr>
          <p:spPr>
            <a:xfrm>
              <a:off x="4576623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Gerader Verbinder 430">
              <a:extLst>
                <a:ext uri="{FF2B5EF4-FFF2-40B4-BE49-F238E27FC236}">
                  <a16:creationId xmlns:a16="http://schemas.microsoft.com/office/drawing/2014/main" id="{2FF6E9CF-6E08-4675-9B03-875902A3F2E0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00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2" name="Gleichschenkliges Dreieck 431">
            <a:extLst>
              <a:ext uri="{FF2B5EF4-FFF2-40B4-BE49-F238E27FC236}">
                <a16:creationId xmlns:a16="http://schemas.microsoft.com/office/drawing/2014/main" id="{22EDE596-8EA4-4020-8AD5-7C2135247363}"/>
              </a:ext>
            </a:extLst>
          </p:cNvPr>
          <p:cNvSpPr/>
          <p:nvPr/>
        </p:nvSpPr>
        <p:spPr>
          <a:xfrm rot="16200000">
            <a:off x="3096503" y="1151625"/>
            <a:ext cx="163980" cy="3470269"/>
          </a:xfrm>
          <a:prstGeom prst="triangle">
            <a:avLst>
              <a:gd name="adj" fmla="val 45523"/>
            </a:avLst>
          </a:prstGeom>
          <a:solidFill>
            <a:srgbClr val="92D05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5" name="Gerader Verbinder 434">
            <a:extLst>
              <a:ext uri="{FF2B5EF4-FFF2-40B4-BE49-F238E27FC236}">
                <a16:creationId xmlns:a16="http://schemas.microsoft.com/office/drawing/2014/main" id="{0B6B4333-EDCA-44AA-A750-708EA26F160A}"/>
              </a:ext>
            </a:extLst>
          </p:cNvPr>
          <p:cNvCxnSpPr>
            <a:cxnSpLocks/>
          </p:cNvCxnSpPr>
          <p:nvPr/>
        </p:nvCxnSpPr>
        <p:spPr>
          <a:xfrm>
            <a:off x="5670345" y="2757014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6" name="Gerader Verbinder 435">
            <a:extLst>
              <a:ext uri="{FF2B5EF4-FFF2-40B4-BE49-F238E27FC236}">
                <a16:creationId xmlns:a16="http://schemas.microsoft.com/office/drawing/2014/main" id="{1CD3DAD8-A5F8-40E8-9A6C-45E9F152E86E}"/>
              </a:ext>
            </a:extLst>
          </p:cNvPr>
          <p:cNvCxnSpPr>
            <a:cxnSpLocks/>
          </p:cNvCxnSpPr>
          <p:nvPr/>
        </p:nvCxnSpPr>
        <p:spPr>
          <a:xfrm>
            <a:off x="5671173" y="2953201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0" name="Gleichschenkliges Dreieck 439">
            <a:extLst>
              <a:ext uri="{FF2B5EF4-FFF2-40B4-BE49-F238E27FC236}">
                <a16:creationId xmlns:a16="http://schemas.microsoft.com/office/drawing/2014/main" id="{208CB5B1-8430-4DD0-BFB9-41D26856D759}"/>
              </a:ext>
            </a:extLst>
          </p:cNvPr>
          <p:cNvSpPr/>
          <p:nvPr/>
        </p:nvSpPr>
        <p:spPr>
          <a:xfrm rot="5400000">
            <a:off x="6982583" y="982799"/>
            <a:ext cx="148226" cy="3815534"/>
          </a:xfrm>
          <a:prstGeom prst="triangle">
            <a:avLst>
              <a:gd name="adj" fmla="val 52251"/>
            </a:avLst>
          </a:prstGeom>
          <a:solidFill>
            <a:srgbClr val="00FFFF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2" name="Rechteck 451">
            <a:extLst>
              <a:ext uri="{FF2B5EF4-FFF2-40B4-BE49-F238E27FC236}">
                <a16:creationId xmlns:a16="http://schemas.microsoft.com/office/drawing/2014/main" id="{B8D7728A-5656-49FC-951D-3DCA4A913617}"/>
              </a:ext>
            </a:extLst>
          </p:cNvPr>
          <p:cNvSpPr/>
          <p:nvPr/>
        </p:nvSpPr>
        <p:spPr>
          <a:xfrm>
            <a:off x="252659" y="4476136"/>
            <a:ext cx="133456" cy="10084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3" name="Rechteck 452">
            <a:extLst>
              <a:ext uri="{FF2B5EF4-FFF2-40B4-BE49-F238E27FC236}">
                <a16:creationId xmlns:a16="http://schemas.microsoft.com/office/drawing/2014/main" id="{B1FFC6B7-D62F-4C33-BD45-C5A27B2F3376}"/>
              </a:ext>
            </a:extLst>
          </p:cNvPr>
          <p:cNvSpPr/>
          <p:nvPr/>
        </p:nvSpPr>
        <p:spPr>
          <a:xfrm>
            <a:off x="3631974" y="4446610"/>
            <a:ext cx="133297" cy="103431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4" name="Textfeld 453">
            <a:extLst>
              <a:ext uri="{FF2B5EF4-FFF2-40B4-BE49-F238E27FC236}">
                <a16:creationId xmlns:a16="http://schemas.microsoft.com/office/drawing/2014/main" id="{6636F4F1-8F08-48FB-941D-FA358F286612}"/>
              </a:ext>
            </a:extLst>
          </p:cNvPr>
          <p:cNvSpPr txBox="1"/>
          <p:nvPr/>
        </p:nvSpPr>
        <p:spPr>
          <a:xfrm>
            <a:off x="378489" y="4347191"/>
            <a:ext cx="9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Detector</a:t>
            </a:r>
          </a:p>
        </p:txBody>
      </p:sp>
      <p:sp>
        <p:nvSpPr>
          <p:cNvPr id="455" name="Textfeld 454">
            <a:extLst>
              <a:ext uri="{FF2B5EF4-FFF2-40B4-BE49-F238E27FC236}">
                <a16:creationId xmlns:a16="http://schemas.microsoft.com/office/drawing/2014/main" id="{54A4D82D-E927-445A-A174-1D078EA0695B}"/>
              </a:ext>
            </a:extLst>
          </p:cNvPr>
          <p:cNvSpPr txBox="1"/>
          <p:nvPr/>
        </p:nvSpPr>
        <p:spPr>
          <a:xfrm>
            <a:off x="3766278" y="4328825"/>
            <a:ext cx="850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C000"/>
                </a:solidFill>
              </a:rPr>
              <a:t>Optic(s)</a:t>
            </a:r>
          </a:p>
        </p:txBody>
      </p:sp>
      <p:sp>
        <p:nvSpPr>
          <p:cNvPr id="456" name="Gleichschenkliges Dreieck 455">
            <a:extLst>
              <a:ext uri="{FF2B5EF4-FFF2-40B4-BE49-F238E27FC236}">
                <a16:creationId xmlns:a16="http://schemas.microsoft.com/office/drawing/2014/main" id="{AF717363-398D-44B1-8A30-581EC7E6F045}"/>
              </a:ext>
            </a:extLst>
          </p:cNvPr>
          <p:cNvSpPr/>
          <p:nvPr/>
        </p:nvSpPr>
        <p:spPr>
          <a:xfrm rot="5400000">
            <a:off x="5328713" y="4394223"/>
            <a:ext cx="162798" cy="182555"/>
          </a:xfrm>
          <a:prstGeom prst="triangle">
            <a:avLst>
              <a:gd name="adj" fmla="val 52251"/>
            </a:avLst>
          </a:prstGeom>
          <a:solidFill>
            <a:srgbClr val="00FFFF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7" name="Textfeld 456">
            <a:extLst>
              <a:ext uri="{FF2B5EF4-FFF2-40B4-BE49-F238E27FC236}">
                <a16:creationId xmlns:a16="http://schemas.microsoft.com/office/drawing/2014/main" id="{D4D9CE7C-0B53-44CA-9401-65AD9D2C670D}"/>
              </a:ext>
            </a:extLst>
          </p:cNvPr>
          <p:cNvSpPr txBox="1"/>
          <p:nvPr/>
        </p:nvSpPr>
        <p:spPr>
          <a:xfrm>
            <a:off x="5488530" y="4303114"/>
            <a:ext cx="2030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66CCFF"/>
                </a:solidFill>
              </a:rPr>
              <a:t>Divergent X-ray Beam</a:t>
            </a:r>
          </a:p>
        </p:txBody>
      </p:sp>
      <p:sp>
        <p:nvSpPr>
          <p:cNvPr id="458" name="Rechteck 457">
            <a:extLst>
              <a:ext uri="{FF2B5EF4-FFF2-40B4-BE49-F238E27FC236}">
                <a16:creationId xmlns:a16="http://schemas.microsoft.com/office/drawing/2014/main" id="{EA218D90-9525-432A-860D-E0FB22EB28A1}"/>
              </a:ext>
            </a:extLst>
          </p:cNvPr>
          <p:cNvSpPr/>
          <p:nvPr/>
        </p:nvSpPr>
        <p:spPr>
          <a:xfrm>
            <a:off x="7612807" y="4298924"/>
            <a:ext cx="1250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00FFFF"/>
                </a:solidFill>
              </a:rPr>
              <a:t>X-ray Source</a:t>
            </a:r>
          </a:p>
        </p:txBody>
      </p:sp>
      <p:sp>
        <p:nvSpPr>
          <p:cNvPr id="459" name="Ellipse 458">
            <a:extLst>
              <a:ext uri="{FF2B5EF4-FFF2-40B4-BE49-F238E27FC236}">
                <a16:creationId xmlns:a16="http://schemas.microsoft.com/office/drawing/2014/main" id="{90FE639E-6592-494D-91D9-42FE18566DA0}"/>
              </a:ext>
            </a:extLst>
          </p:cNvPr>
          <p:cNvSpPr/>
          <p:nvPr/>
        </p:nvSpPr>
        <p:spPr>
          <a:xfrm>
            <a:off x="7515968" y="4405824"/>
            <a:ext cx="121149" cy="128086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0" name="Gleichschenkliges Dreieck 459">
            <a:extLst>
              <a:ext uri="{FF2B5EF4-FFF2-40B4-BE49-F238E27FC236}">
                <a16:creationId xmlns:a16="http://schemas.microsoft.com/office/drawing/2014/main" id="{C178C2AC-D515-4438-8530-329E28B76DE0}"/>
              </a:ext>
            </a:extLst>
          </p:cNvPr>
          <p:cNvSpPr/>
          <p:nvPr/>
        </p:nvSpPr>
        <p:spPr>
          <a:xfrm rot="16200000">
            <a:off x="1294145" y="4404345"/>
            <a:ext cx="162798" cy="182555"/>
          </a:xfrm>
          <a:prstGeom prst="triangle">
            <a:avLst>
              <a:gd name="adj" fmla="val 52251"/>
            </a:avLst>
          </a:prstGeom>
          <a:solidFill>
            <a:srgbClr val="92D05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1" name="Textfeld 460">
            <a:extLst>
              <a:ext uri="{FF2B5EF4-FFF2-40B4-BE49-F238E27FC236}">
                <a16:creationId xmlns:a16="http://schemas.microsoft.com/office/drawing/2014/main" id="{033DEDC5-E942-4D74-992D-D38FA69DF53A}"/>
              </a:ext>
            </a:extLst>
          </p:cNvPr>
          <p:cNvSpPr txBox="1"/>
          <p:nvPr/>
        </p:nvSpPr>
        <p:spPr>
          <a:xfrm>
            <a:off x="1453963" y="4313236"/>
            <a:ext cx="2178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92D050"/>
                </a:solidFill>
              </a:rPr>
              <a:t>Convergent X-ray Beam</a:t>
            </a:r>
          </a:p>
        </p:txBody>
      </p:sp>
      <p:cxnSp>
        <p:nvCxnSpPr>
          <p:cNvPr id="462" name="Gerader Verbinder 461">
            <a:extLst>
              <a:ext uri="{FF2B5EF4-FFF2-40B4-BE49-F238E27FC236}">
                <a16:creationId xmlns:a16="http://schemas.microsoft.com/office/drawing/2014/main" id="{92B7CB81-02C1-4ABC-BCDF-95F521FAF5C4}"/>
              </a:ext>
            </a:extLst>
          </p:cNvPr>
          <p:cNvCxnSpPr>
            <a:cxnSpLocks/>
          </p:cNvCxnSpPr>
          <p:nvPr/>
        </p:nvCxnSpPr>
        <p:spPr>
          <a:xfrm>
            <a:off x="4638928" y="4376802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3" name="Textfeld 462">
            <a:extLst>
              <a:ext uri="{FF2B5EF4-FFF2-40B4-BE49-F238E27FC236}">
                <a16:creationId xmlns:a16="http://schemas.microsoft.com/office/drawing/2014/main" id="{186E5C2A-322C-48F9-A343-8AFB4411ADA1}"/>
              </a:ext>
            </a:extLst>
          </p:cNvPr>
          <p:cNvSpPr txBox="1"/>
          <p:nvPr/>
        </p:nvSpPr>
        <p:spPr>
          <a:xfrm>
            <a:off x="4667678" y="4318616"/>
            <a:ext cx="644728" cy="338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98" b="1" dirty="0">
                <a:solidFill>
                  <a:srgbClr val="FF00FF"/>
                </a:solidFill>
              </a:rPr>
              <a:t>Mask</a:t>
            </a:r>
          </a:p>
        </p:txBody>
      </p:sp>
      <p:cxnSp>
        <p:nvCxnSpPr>
          <p:cNvPr id="464" name="Gerader Verbinder 463">
            <a:extLst>
              <a:ext uri="{FF2B5EF4-FFF2-40B4-BE49-F238E27FC236}">
                <a16:creationId xmlns:a16="http://schemas.microsoft.com/office/drawing/2014/main" id="{396DADFA-CB67-43EA-816C-0D33547D092C}"/>
              </a:ext>
            </a:extLst>
          </p:cNvPr>
          <p:cNvCxnSpPr>
            <a:cxnSpLocks/>
          </p:cNvCxnSpPr>
          <p:nvPr/>
        </p:nvCxnSpPr>
        <p:spPr>
          <a:xfrm>
            <a:off x="4638654" y="4511870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5" name="Rechteck 464">
            <a:extLst>
              <a:ext uri="{FF2B5EF4-FFF2-40B4-BE49-F238E27FC236}">
                <a16:creationId xmlns:a16="http://schemas.microsoft.com/office/drawing/2014/main" id="{D565241E-EDDD-41D6-BD4E-B5C8F401230B}"/>
              </a:ext>
            </a:extLst>
          </p:cNvPr>
          <p:cNvSpPr/>
          <p:nvPr/>
        </p:nvSpPr>
        <p:spPr>
          <a:xfrm>
            <a:off x="3418164" y="3133945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6" name="Rechteck 465">
            <a:extLst>
              <a:ext uri="{FF2B5EF4-FFF2-40B4-BE49-F238E27FC236}">
                <a16:creationId xmlns:a16="http://schemas.microsoft.com/office/drawing/2014/main" id="{84E9E9DF-E955-4E35-B8D9-09062932045E}"/>
              </a:ext>
            </a:extLst>
          </p:cNvPr>
          <p:cNvSpPr/>
          <p:nvPr/>
        </p:nvSpPr>
        <p:spPr>
          <a:xfrm>
            <a:off x="3413835" y="3076880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7" name="Rechteck 466">
            <a:extLst>
              <a:ext uri="{FF2B5EF4-FFF2-40B4-BE49-F238E27FC236}">
                <a16:creationId xmlns:a16="http://schemas.microsoft.com/office/drawing/2014/main" id="{FB7EABB5-0464-44A9-AE6C-CE1DEB4515F6}"/>
              </a:ext>
            </a:extLst>
          </p:cNvPr>
          <p:cNvSpPr/>
          <p:nvPr/>
        </p:nvSpPr>
        <p:spPr>
          <a:xfrm>
            <a:off x="3518657" y="3042107"/>
            <a:ext cx="41875" cy="342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8" name="Rechteck 467">
            <a:extLst>
              <a:ext uri="{FF2B5EF4-FFF2-40B4-BE49-F238E27FC236}">
                <a16:creationId xmlns:a16="http://schemas.microsoft.com/office/drawing/2014/main" id="{3B7E0C84-EDD7-41E5-8BC3-430603061E57}"/>
              </a:ext>
            </a:extLst>
          </p:cNvPr>
          <p:cNvSpPr/>
          <p:nvPr/>
        </p:nvSpPr>
        <p:spPr>
          <a:xfrm>
            <a:off x="3608871" y="3045892"/>
            <a:ext cx="36799" cy="342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9" name="Rechteck 468">
            <a:extLst>
              <a:ext uri="{FF2B5EF4-FFF2-40B4-BE49-F238E27FC236}">
                <a16:creationId xmlns:a16="http://schemas.microsoft.com/office/drawing/2014/main" id="{83086585-EE3C-45D6-BB16-4202A535712A}"/>
              </a:ext>
            </a:extLst>
          </p:cNvPr>
          <p:cNvSpPr/>
          <p:nvPr/>
        </p:nvSpPr>
        <p:spPr>
          <a:xfrm>
            <a:off x="3473411" y="3000061"/>
            <a:ext cx="22261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7" name="Textfeld 236">
            <a:extLst>
              <a:ext uri="{FF2B5EF4-FFF2-40B4-BE49-F238E27FC236}">
                <a16:creationId xmlns:a16="http://schemas.microsoft.com/office/drawing/2014/main" id="{D103CF59-B1C9-4E31-8E5A-A925D3AD4782}"/>
              </a:ext>
            </a:extLst>
          </p:cNvPr>
          <p:cNvSpPr txBox="1"/>
          <p:nvPr/>
        </p:nvSpPr>
        <p:spPr>
          <a:xfrm>
            <a:off x="-102312" y="733251"/>
            <a:ext cx="5131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Open Multitarget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Electron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Impact source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 err="1">
                <a:latin typeface="Calibri" pitchFamily="34" charset="0"/>
                <a:cs typeface="Calibri" pitchFamily="34" charset="0"/>
              </a:rPr>
              <a:t>TRoPIC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single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photon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counting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pnCCD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br>
              <a:rPr lang="de-DE" sz="1600" dirty="0">
                <a:latin typeface="Calibri" pitchFamily="34" charset="0"/>
                <a:cs typeface="Calibri" pitchFamily="34" charset="0"/>
              </a:rPr>
            </a:br>
            <a:r>
              <a:rPr lang="de-DE" sz="1600" dirty="0" err="1">
                <a:latin typeface="Calibri" pitchFamily="34" charset="0"/>
                <a:cs typeface="Calibri" pitchFamily="34" charset="0"/>
              </a:rPr>
              <a:t>image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detector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75µm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pixels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(256 x 256)</a:t>
            </a:r>
          </a:p>
        </p:txBody>
      </p:sp>
      <p:sp>
        <p:nvSpPr>
          <p:cNvPr id="238" name="Textfeld 237">
            <a:extLst>
              <a:ext uri="{FF2B5EF4-FFF2-40B4-BE49-F238E27FC236}">
                <a16:creationId xmlns:a16="http://schemas.microsoft.com/office/drawing/2014/main" id="{3AFCB1F5-38AA-4939-9210-DA425FCC03E1}"/>
              </a:ext>
            </a:extLst>
          </p:cNvPr>
          <p:cNvSpPr txBox="1"/>
          <p:nvPr/>
        </p:nvSpPr>
        <p:spPr>
          <a:xfrm>
            <a:off x="4128031" y="739944"/>
            <a:ext cx="5035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PIXI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imaging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detector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20µm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pixels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(1300 x1340)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Translation +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rotary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stages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and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Hexapods</a:t>
            </a:r>
            <a:endParaRPr lang="de-DE" sz="1600" dirty="0">
              <a:latin typeface="Calibri" pitchFamily="34" charset="0"/>
              <a:cs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de-DE" sz="1600" dirty="0">
                <a:latin typeface="Calibri" pitchFamily="34" charset="0"/>
                <a:cs typeface="Calibri" pitchFamily="34" charset="0"/>
              </a:rPr>
              <a:t>SDD beam </a:t>
            </a:r>
            <a:r>
              <a:rPr lang="de-DE" sz="1600" dirty="0" err="1">
                <a:latin typeface="Calibri" pitchFamily="34" charset="0"/>
                <a:cs typeface="Calibri" pitchFamily="34" charset="0"/>
              </a:rPr>
              <a:t>stability</a:t>
            </a:r>
            <a:r>
              <a:rPr lang="de-DE" sz="1600" dirty="0">
                <a:latin typeface="Calibri" pitchFamily="34" charset="0"/>
                <a:cs typeface="Calibri" pitchFamily="34" charset="0"/>
              </a:rPr>
              <a:t> monitor </a:t>
            </a:r>
          </a:p>
        </p:txBody>
      </p:sp>
      <p:pic>
        <p:nvPicPr>
          <p:cNvPr id="239" name="Grafik 238">
            <a:extLst>
              <a:ext uri="{FF2B5EF4-FFF2-40B4-BE49-F238E27FC236}">
                <a16:creationId xmlns:a16="http://schemas.microsoft.com/office/drawing/2014/main" id="{6CF95ED7-D79D-41E5-9B6B-B1FA8300C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40" name="Grafik 239">
            <a:extLst>
              <a:ext uri="{FF2B5EF4-FFF2-40B4-BE49-F238E27FC236}">
                <a16:creationId xmlns:a16="http://schemas.microsoft.com/office/drawing/2014/main" id="{43FF23F3-D4CB-4E90-AFB9-E28F936244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53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3" y="0"/>
            <a:ext cx="7029074" cy="667148"/>
          </a:xfrm>
        </p:spPr>
        <p:txBody>
          <a:bodyPr>
            <a:normAutofit/>
          </a:bodyPr>
          <a:lstStyle/>
          <a:p>
            <a:r>
              <a:rPr lang="de-DE" sz="3200" b="1" dirty="0" err="1"/>
              <a:t>Optics</a:t>
            </a:r>
            <a:r>
              <a:rPr lang="de-DE" sz="3200" b="1" dirty="0"/>
              <a:t> in </a:t>
            </a:r>
            <a:r>
              <a:rPr lang="de-DE" sz="3200" b="1" dirty="0" err="1"/>
              <a:t>the</a:t>
            </a:r>
            <a:r>
              <a:rPr lang="de-DE" sz="3200" b="1" dirty="0"/>
              <a:t> PANTER </a:t>
            </a:r>
            <a:r>
              <a:rPr lang="de-DE" sz="3200" b="1" dirty="0" err="1"/>
              <a:t>chamber</a:t>
            </a:r>
            <a:endParaRPr lang="de-DE" sz="3200" b="1" dirty="0"/>
          </a:p>
        </p:txBody>
      </p:sp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Rechteck 27"/>
          <p:cNvSpPr/>
          <p:nvPr/>
        </p:nvSpPr>
        <p:spPr>
          <a:xfrm>
            <a:off x="3291480" y="2003415"/>
            <a:ext cx="1683597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3443879" y="2155818"/>
            <a:ext cx="1583628" cy="1534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5809282" y="2226743"/>
            <a:ext cx="537539" cy="2599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/>
        </p:nvSpPr>
        <p:spPr>
          <a:xfrm>
            <a:off x="5774140" y="1820038"/>
            <a:ext cx="849591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3183207" y="2430016"/>
            <a:ext cx="1683597" cy="22617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13.333 m</a:t>
            </a:r>
          </a:p>
        </p:txBody>
      </p:sp>
      <p:sp>
        <p:nvSpPr>
          <p:cNvPr id="44" name="Rechteck 43"/>
          <p:cNvSpPr/>
          <p:nvPr/>
        </p:nvSpPr>
        <p:spPr>
          <a:xfrm>
            <a:off x="961241" y="1958643"/>
            <a:ext cx="984531" cy="3058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3" name="Rechteck 52"/>
          <p:cNvSpPr/>
          <p:nvPr/>
        </p:nvSpPr>
        <p:spPr>
          <a:xfrm>
            <a:off x="5027507" y="1938017"/>
            <a:ext cx="512280" cy="28300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/>
          <p:cNvSpPr txBox="1"/>
          <p:nvPr/>
        </p:nvSpPr>
        <p:spPr>
          <a:xfrm>
            <a:off x="2262870" y="4742869"/>
            <a:ext cx="6335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sp>
        <p:nvSpPr>
          <p:cNvPr id="3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686800" y="4843463"/>
            <a:ext cx="457200" cy="273844"/>
          </a:xfrm>
        </p:spPr>
        <p:txBody>
          <a:bodyPr/>
          <a:lstStyle/>
          <a:p>
            <a:fld id="{BE4E1F9E-7939-8841-B97D-C7093A703C8D}" type="slidenum">
              <a:rPr lang="en-GB" smtClean="0"/>
              <a:t>12</a:t>
            </a:fld>
            <a:endParaRPr lang="en-GB" dirty="0"/>
          </a:p>
        </p:txBody>
      </p:sp>
      <p:sp>
        <p:nvSpPr>
          <p:cNvPr id="41" name="Textfeld 40"/>
          <p:cNvSpPr txBox="1"/>
          <p:nvPr/>
        </p:nvSpPr>
        <p:spPr>
          <a:xfrm>
            <a:off x="139152" y="3948277"/>
            <a:ext cx="769106" cy="3924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50" b="1" dirty="0"/>
              <a:t>EP-WXT </a:t>
            </a:r>
          </a:p>
          <a:p>
            <a:r>
              <a:rPr lang="de-DE" sz="900" b="1" dirty="0"/>
              <a:t>f = 0.375 m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1907989" y="3941521"/>
            <a:ext cx="667762" cy="3924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50" b="1" dirty="0"/>
              <a:t>EP-FXT </a:t>
            </a:r>
          </a:p>
          <a:p>
            <a:r>
              <a:rPr lang="de-DE" sz="900" b="1" dirty="0"/>
              <a:t>f = 1.6m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994468" y="3945161"/>
            <a:ext cx="858584" cy="3847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900" b="1" dirty="0"/>
              <a:t>SVOM-MXT</a:t>
            </a:r>
          </a:p>
          <a:p>
            <a:r>
              <a:rPr lang="de-DE" sz="1000" b="1" dirty="0"/>
              <a:t> f = 1.15m</a:t>
            </a:r>
            <a:endParaRPr lang="de-DE" sz="900" b="1" dirty="0"/>
          </a:p>
        </p:txBody>
      </p:sp>
      <p:pic>
        <p:nvPicPr>
          <p:cNvPr id="89" name="Bild 26"/>
          <p:cNvPicPr>
            <a:picLocks noChangeAspect="1"/>
          </p:cNvPicPr>
          <p:nvPr/>
        </p:nvPicPr>
        <p:blipFill rotWithShape="1">
          <a:blip r:embed="rId3"/>
          <a:srcRect l="33736" t="24788" r="62072" b="30778"/>
          <a:stretch/>
        </p:blipFill>
        <p:spPr>
          <a:xfrm rot="16200000">
            <a:off x="6592833" y="2292126"/>
            <a:ext cx="93876" cy="165992"/>
          </a:xfrm>
          <a:prstGeom prst="rect">
            <a:avLst/>
          </a:prstGeom>
        </p:spPr>
      </p:pic>
      <p:sp>
        <p:nvSpPr>
          <p:cNvPr id="107" name="Textfeld 106"/>
          <p:cNvSpPr txBox="1"/>
          <p:nvPr/>
        </p:nvSpPr>
        <p:spPr>
          <a:xfrm>
            <a:off x="6171886" y="3815475"/>
            <a:ext cx="864158" cy="5539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50" b="1" dirty="0"/>
              <a:t>ATHENA  SPO MM</a:t>
            </a:r>
          </a:p>
          <a:p>
            <a:r>
              <a:rPr lang="de-DE" sz="900" b="1" dirty="0"/>
              <a:t>f = 12.0 m</a:t>
            </a:r>
          </a:p>
        </p:txBody>
      </p:sp>
      <p:sp>
        <p:nvSpPr>
          <p:cNvPr id="109" name="Textfeld 108"/>
          <p:cNvSpPr txBox="1"/>
          <p:nvPr/>
        </p:nvSpPr>
        <p:spPr>
          <a:xfrm>
            <a:off x="4542290" y="3944192"/>
            <a:ext cx="1066440" cy="4154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50" b="1" dirty="0"/>
              <a:t>PSO </a:t>
            </a:r>
            <a:r>
              <a:rPr lang="de-DE" sz="1050" b="1" dirty="0" err="1"/>
              <a:t>Optics</a:t>
            </a:r>
            <a:r>
              <a:rPr lang="de-DE" sz="1050" b="1" dirty="0"/>
              <a:t> </a:t>
            </a:r>
            <a:r>
              <a:rPr lang="de-DE" sz="1050" b="1" dirty="0" err="1"/>
              <a:t>with</a:t>
            </a:r>
            <a:r>
              <a:rPr lang="de-DE" sz="1050" b="1" dirty="0"/>
              <a:t> </a:t>
            </a:r>
            <a:r>
              <a:rPr lang="de-DE" sz="900" b="1" dirty="0"/>
              <a:t>f = 9.0 m</a:t>
            </a:r>
          </a:p>
        </p:txBody>
      </p:sp>
      <p:sp>
        <p:nvSpPr>
          <p:cNvPr id="126" name="Foliennummernplatzhalter 4"/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12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3" name="Rechteck 252">
            <a:extLst>
              <a:ext uri="{FF2B5EF4-FFF2-40B4-BE49-F238E27FC236}">
                <a16:creationId xmlns:a16="http://schemas.microsoft.com/office/drawing/2014/main" id="{76E74B5F-A7BA-4BC6-8670-58A6A9B67AE0}"/>
              </a:ext>
            </a:extLst>
          </p:cNvPr>
          <p:cNvSpPr/>
          <p:nvPr/>
        </p:nvSpPr>
        <p:spPr>
          <a:xfrm>
            <a:off x="3798631" y="2824834"/>
            <a:ext cx="113279" cy="10352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4" name="Rechteck 253">
            <a:extLst>
              <a:ext uri="{FF2B5EF4-FFF2-40B4-BE49-F238E27FC236}">
                <a16:creationId xmlns:a16="http://schemas.microsoft.com/office/drawing/2014/main" id="{8EB307FF-9105-4FA8-BAC0-A79003991CB2}"/>
              </a:ext>
            </a:extLst>
          </p:cNvPr>
          <p:cNvSpPr/>
          <p:nvPr/>
        </p:nvSpPr>
        <p:spPr>
          <a:xfrm>
            <a:off x="3699226" y="3005840"/>
            <a:ext cx="30566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5" name="Rechteck 254">
            <a:extLst>
              <a:ext uri="{FF2B5EF4-FFF2-40B4-BE49-F238E27FC236}">
                <a16:creationId xmlns:a16="http://schemas.microsoft.com/office/drawing/2014/main" id="{9827AF92-7126-4D1E-86D7-DE0576BE0AA9}"/>
              </a:ext>
            </a:extLst>
          </p:cNvPr>
          <p:cNvSpPr/>
          <p:nvPr/>
        </p:nvSpPr>
        <p:spPr>
          <a:xfrm>
            <a:off x="4897581" y="3008127"/>
            <a:ext cx="30566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6" name="Rechteck 255">
            <a:extLst>
              <a:ext uri="{FF2B5EF4-FFF2-40B4-BE49-F238E27FC236}">
                <a16:creationId xmlns:a16="http://schemas.microsoft.com/office/drawing/2014/main" id="{3C97F7F1-B675-4A93-B904-363A00B30BE3}"/>
              </a:ext>
            </a:extLst>
          </p:cNvPr>
          <p:cNvSpPr/>
          <p:nvPr/>
        </p:nvSpPr>
        <p:spPr>
          <a:xfrm>
            <a:off x="5005394" y="2700747"/>
            <a:ext cx="108708" cy="93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7" name="Rechtwinkliges Dreieck 256">
            <a:extLst>
              <a:ext uri="{FF2B5EF4-FFF2-40B4-BE49-F238E27FC236}">
                <a16:creationId xmlns:a16="http://schemas.microsoft.com/office/drawing/2014/main" id="{00F93DA6-D938-4B6E-B2F2-972205AFB357}"/>
              </a:ext>
            </a:extLst>
          </p:cNvPr>
          <p:cNvSpPr/>
          <p:nvPr/>
        </p:nvSpPr>
        <p:spPr>
          <a:xfrm rot="5400000">
            <a:off x="5009890" y="2763892"/>
            <a:ext cx="70532" cy="137892"/>
          </a:xfrm>
          <a:prstGeom prst="rt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8" name="Rechteck 257">
            <a:extLst>
              <a:ext uri="{FF2B5EF4-FFF2-40B4-BE49-F238E27FC236}">
                <a16:creationId xmlns:a16="http://schemas.microsoft.com/office/drawing/2014/main" id="{BFDA42D7-2BEE-4C32-BEC6-CB16F428AD91}"/>
              </a:ext>
            </a:extLst>
          </p:cNvPr>
          <p:cNvSpPr/>
          <p:nvPr/>
        </p:nvSpPr>
        <p:spPr>
          <a:xfrm rot="20511264" flipV="1">
            <a:off x="4467272" y="2776275"/>
            <a:ext cx="647748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9" name="Rechteck 258">
            <a:extLst>
              <a:ext uri="{FF2B5EF4-FFF2-40B4-BE49-F238E27FC236}">
                <a16:creationId xmlns:a16="http://schemas.microsoft.com/office/drawing/2014/main" id="{D6D5FFBD-B269-406D-8917-DE436CF30213}"/>
              </a:ext>
            </a:extLst>
          </p:cNvPr>
          <p:cNvSpPr/>
          <p:nvPr/>
        </p:nvSpPr>
        <p:spPr>
          <a:xfrm rot="1110776" flipV="1">
            <a:off x="3850302" y="2778551"/>
            <a:ext cx="63987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0" name="Textfeld 259">
            <a:extLst>
              <a:ext uri="{FF2B5EF4-FFF2-40B4-BE49-F238E27FC236}">
                <a16:creationId xmlns:a16="http://schemas.microsoft.com/office/drawing/2014/main" id="{BE0B1983-D821-4595-B83D-EBE4659235C1}"/>
              </a:ext>
            </a:extLst>
          </p:cNvPr>
          <p:cNvSpPr txBox="1"/>
          <p:nvPr/>
        </p:nvSpPr>
        <p:spPr>
          <a:xfrm>
            <a:off x="2579190" y="3486542"/>
            <a:ext cx="2308598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134 m </a:t>
            </a:r>
            <a:r>
              <a:rPr lang="de-DE" sz="1400" b="1" dirty="0" err="1"/>
              <a:t>to</a:t>
            </a:r>
            <a:r>
              <a:rPr lang="de-DE" sz="1400" b="1" dirty="0"/>
              <a:t> X-</a:t>
            </a:r>
            <a:r>
              <a:rPr lang="de-DE" sz="1400" b="1" dirty="0" err="1"/>
              <a:t>ray</a:t>
            </a:r>
            <a:r>
              <a:rPr lang="de-DE" sz="1400" b="1" dirty="0"/>
              <a:t> source</a:t>
            </a:r>
          </a:p>
        </p:txBody>
      </p:sp>
      <p:sp>
        <p:nvSpPr>
          <p:cNvPr id="261" name="Textfeld 260">
            <a:extLst>
              <a:ext uri="{FF2B5EF4-FFF2-40B4-BE49-F238E27FC236}">
                <a16:creationId xmlns:a16="http://schemas.microsoft.com/office/drawing/2014/main" id="{AA75A439-307A-456E-9A94-689EE2FBADE5}"/>
              </a:ext>
            </a:extLst>
          </p:cNvPr>
          <p:cNvSpPr txBox="1"/>
          <p:nvPr/>
        </p:nvSpPr>
        <p:spPr>
          <a:xfrm>
            <a:off x="3268511" y="3268356"/>
            <a:ext cx="66667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12 m</a:t>
            </a:r>
          </a:p>
        </p:txBody>
      </p:sp>
      <p:sp>
        <p:nvSpPr>
          <p:cNvPr id="262" name="Bogen 261">
            <a:extLst>
              <a:ext uri="{FF2B5EF4-FFF2-40B4-BE49-F238E27FC236}">
                <a16:creationId xmlns:a16="http://schemas.microsoft.com/office/drawing/2014/main" id="{47547A0B-B25F-4EA2-9396-0766C44BDF5E}"/>
              </a:ext>
            </a:extLst>
          </p:cNvPr>
          <p:cNvSpPr/>
          <p:nvPr/>
        </p:nvSpPr>
        <p:spPr>
          <a:xfrm>
            <a:off x="713836" y="1692640"/>
            <a:ext cx="655611" cy="1318054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3" name="Bogen 262">
            <a:extLst>
              <a:ext uri="{FF2B5EF4-FFF2-40B4-BE49-F238E27FC236}">
                <a16:creationId xmlns:a16="http://schemas.microsoft.com/office/drawing/2014/main" id="{79FE57AC-ED1D-46DE-8092-15EE29F89EF9}"/>
              </a:ext>
            </a:extLst>
          </p:cNvPr>
          <p:cNvSpPr/>
          <p:nvPr/>
        </p:nvSpPr>
        <p:spPr>
          <a:xfrm rot="10800000">
            <a:off x="5116887" y="1692640"/>
            <a:ext cx="655611" cy="1318054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4" name="Gerader Verbinder 263">
            <a:extLst>
              <a:ext uri="{FF2B5EF4-FFF2-40B4-BE49-F238E27FC236}">
                <a16:creationId xmlns:a16="http://schemas.microsoft.com/office/drawing/2014/main" id="{C6054FD3-7EC0-42B9-8B41-BC44615CD8E6}"/>
              </a:ext>
            </a:extLst>
          </p:cNvPr>
          <p:cNvCxnSpPr>
            <a:cxnSpLocks/>
            <a:stCxn id="262" idx="0"/>
          </p:cNvCxnSpPr>
          <p:nvPr/>
        </p:nvCxnSpPr>
        <p:spPr>
          <a:xfrm>
            <a:off x="1041651" y="3010694"/>
            <a:ext cx="44231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5" name="Gerader Verbinder 264">
            <a:extLst>
              <a:ext uri="{FF2B5EF4-FFF2-40B4-BE49-F238E27FC236}">
                <a16:creationId xmlns:a16="http://schemas.microsoft.com/office/drawing/2014/main" id="{04F0B8CA-842D-4E70-8BF9-730EDB28DC02}"/>
              </a:ext>
            </a:extLst>
          </p:cNvPr>
          <p:cNvCxnSpPr>
            <a:cxnSpLocks/>
            <a:stCxn id="262" idx="2"/>
          </p:cNvCxnSpPr>
          <p:nvPr/>
        </p:nvCxnSpPr>
        <p:spPr>
          <a:xfrm flipV="1">
            <a:off x="1016639" y="1692640"/>
            <a:ext cx="1472452" cy="19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6" name="Gerader Verbinder 265">
            <a:extLst>
              <a:ext uri="{FF2B5EF4-FFF2-40B4-BE49-F238E27FC236}">
                <a16:creationId xmlns:a16="http://schemas.microsoft.com/office/drawing/2014/main" id="{D758983B-9B21-47E2-8ABF-5025B8D10310}"/>
              </a:ext>
            </a:extLst>
          </p:cNvPr>
          <p:cNvCxnSpPr>
            <a:cxnSpLocks/>
            <a:endCxn id="263" idx="0"/>
          </p:cNvCxnSpPr>
          <p:nvPr/>
        </p:nvCxnSpPr>
        <p:spPr>
          <a:xfrm flipV="1">
            <a:off x="4490842" y="1692640"/>
            <a:ext cx="953841" cy="27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7" name="Gerader Verbinder 266">
            <a:extLst>
              <a:ext uri="{FF2B5EF4-FFF2-40B4-BE49-F238E27FC236}">
                <a16:creationId xmlns:a16="http://schemas.microsoft.com/office/drawing/2014/main" id="{2800A8F8-3F92-481D-BDD5-6D91430D7078}"/>
              </a:ext>
            </a:extLst>
          </p:cNvPr>
          <p:cNvCxnSpPr>
            <a:cxnSpLocks/>
          </p:cNvCxnSpPr>
          <p:nvPr/>
        </p:nvCxnSpPr>
        <p:spPr>
          <a:xfrm>
            <a:off x="589053" y="3087276"/>
            <a:ext cx="5378142" cy="380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8" name="Gerader Verbinder 267">
            <a:extLst>
              <a:ext uri="{FF2B5EF4-FFF2-40B4-BE49-F238E27FC236}">
                <a16:creationId xmlns:a16="http://schemas.microsoft.com/office/drawing/2014/main" id="{E5DD6E64-7E92-44A4-880D-B97CA3E1B73E}"/>
              </a:ext>
            </a:extLst>
          </p:cNvPr>
          <p:cNvCxnSpPr>
            <a:cxnSpLocks/>
          </p:cNvCxnSpPr>
          <p:nvPr/>
        </p:nvCxnSpPr>
        <p:spPr>
          <a:xfrm flipV="1">
            <a:off x="2973986" y="1690086"/>
            <a:ext cx="826272" cy="27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Gerader Verbinder 268">
            <a:extLst>
              <a:ext uri="{FF2B5EF4-FFF2-40B4-BE49-F238E27FC236}">
                <a16:creationId xmlns:a16="http://schemas.microsoft.com/office/drawing/2014/main" id="{19C8CF63-B080-4A0B-85B6-33781D85AEFA}"/>
              </a:ext>
            </a:extLst>
          </p:cNvPr>
          <p:cNvCxnSpPr>
            <a:cxnSpLocks/>
          </p:cNvCxnSpPr>
          <p:nvPr/>
        </p:nvCxnSpPr>
        <p:spPr>
          <a:xfrm>
            <a:off x="4285153" y="1690086"/>
            <a:ext cx="115702" cy="19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0" name="Gerader Verbinder 269">
            <a:extLst>
              <a:ext uri="{FF2B5EF4-FFF2-40B4-BE49-F238E27FC236}">
                <a16:creationId xmlns:a16="http://schemas.microsoft.com/office/drawing/2014/main" id="{514A15C0-319D-42C1-91BF-338A6C2E881D}"/>
              </a:ext>
            </a:extLst>
          </p:cNvPr>
          <p:cNvCxnSpPr>
            <a:cxnSpLocks/>
          </p:cNvCxnSpPr>
          <p:nvPr/>
        </p:nvCxnSpPr>
        <p:spPr>
          <a:xfrm flipV="1">
            <a:off x="4301822" y="1588628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Gerader Verbinder 270">
            <a:extLst>
              <a:ext uri="{FF2B5EF4-FFF2-40B4-BE49-F238E27FC236}">
                <a16:creationId xmlns:a16="http://schemas.microsoft.com/office/drawing/2014/main" id="{6BE46A18-18B6-4761-BD0F-78D148295C8C}"/>
              </a:ext>
            </a:extLst>
          </p:cNvPr>
          <p:cNvCxnSpPr>
            <a:cxnSpLocks/>
          </p:cNvCxnSpPr>
          <p:nvPr/>
        </p:nvCxnSpPr>
        <p:spPr>
          <a:xfrm flipV="1">
            <a:off x="3800258" y="1588628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Gerader Verbinder 271">
            <a:extLst>
              <a:ext uri="{FF2B5EF4-FFF2-40B4-BE49-F238E27FC236}">
                <a16:creationId xmlns:a16="http://schemas.microsoft.com/office/drawing/2014/main" id="{7EF643FF-D211-491E-8BE4-1A6716102B5A}"/>
              </a:ext>
            </a:extLst>
          </p:cNvPr>
          <p:cNvCxnSpPr>
            <a:cxnSpLocks/>
          </p:cNvCxnSpPr>
          <p:nvPr/>
        </p:nvCxnSpPr>
        <p:spPr>
          <a:xfrm flipV="1">
            <a:off x="2976366" y="1592116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3" name="Gerader Verbinder 272">
            <a:extLst>
              <a:ext uri="{FF2B5EF4-FFF2-40B4-BE49-F238E27FC236}">
                <a16:creationId xmlns:a16="http://schemas.microsoft.com/office/drawing/2014/main" id="{2D21F837-30F1-46F4-8019-07D6011998B0}"/>
              </a:ext>
            </a:extLst>
          </p:cNvPr>
          <p:cNvCxnSpPr>
            <a:cxnSpLocks/>
          </p:cNvCxnSpPr>
          <p:nvPr/>
        </p:nvCxnSpPr>
        <p:spPr>
          <a:xfrm flipV="1">
            <a:off x="2489090" y="1592404"/>
            <a:ext cx="0" cy="1067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Rechteck 273">
            <a:extLst>
              <a:ext uri="{FF2B5EF4-FFF2-40B4-BE49-F238E27FC236}">
                <a16:creationId xmlns:a16="http://schemas.microsoft.com/office/drawing/2014/main" id="{AA1F1A71-8A24-4F64-99A7-6B43148BB4C9}"/>
              </a:ext>
            </a:extLst>
          </p:cNvPr>
          <p:cNvSpPr/>
          <p:nvPr/>
        </p:nvSpPr>
        <p:spPr>
          <a:xfrm>
            <a:off x="3083501" y="1655184"/>
            <a:ext cx="43200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5" name="Rechteck 274">
            <a:extLst>
              <a:ext uri="{FF2B5EF4-FFF2-40B4-BE49-F238E27FC236}">
                <a16:creationId xmlns:a16="http://schemas.microsoft.com/office/drawing/2014/main" id="{305F9E88-31CA-47C4-8211-B11A284C8871}"/>
              </a:ext>
            </a:extLst>
          </p:cNvPr>
          <p:cNvSpPr/>
          <p:nvPr/>
        </p:nvSpPr>
        <p:spPr>
          <a:xfrm>
            <a:off x="3633050" y="1655184"/>
            <a:ext cx="43200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6" name="Rechteck 275">
            <a:extLst>
              <a:ext uri="{FF2B5EF4-FFF2-40B4-BE49-F238E27FC236}">
                <a16:creationId xmlns:a16="http://schemas.microsoft.com/office/drawing/2014/main" id="{2D267A44-9AAB-4C38-8571-BD2EC81DF804}"/>
              </a:ext>
            </a:extLst>
          </p:cNvPr>
          <p:cNvSpPr/>
          <p:nvPr/>
        </p:nvSpPr>
        <p:spPr>
          <a:xfrm>
            <a:off x="4412193" y="1655184"/>
            <a:ext cx="64065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7" name="Rechteck 276">
            <a:extLst>
              <a:ext uri="{FF2B5EF4-FFF2-40B4-BE49-F238E27FC236}">
                <a16:creationId xmlns:a16="http://schemas.microsoft.com/office/drawing/2014/main" id="{2290F5D3-3703-4F4B-B01E-0B072984B6C3}"/>
              </a:ext>
            </a:extLst>
          </p:cNvPr>
          <p:cNvSpPr/>
          <p:nvPr/>
        </p:nvSpPr>
        <p:spPr>
          <a:xfrm>
            <a:off x="5192086" y="1655184"/>
            <a:ext cx="60785" cy="1965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8" name="Rechteck 277">
            <a:extLst>
              <a:ext uri="{FF2B5EF4-FFF2-40B4-BE49-F238E27FC236}">
                <a16:creationId xmlns:a16="http://schemas.microsoft.com/office/drawing/2014/main" id="{36F74FBB-B049-4878-88F9-CC194DB3534F}"/>
              </a:ext>
            </a:extLst>
          </p:cNvPr>
          <p:cNvSpPr/>
          <p:nvPr/>
        </p:nvSpPr>
        <p:spPr>
          <a:xfrm>
            <a:off x="2316344" y="1655185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Rechteck 278">
            <a:extLst>
              <a:ext uri="{FF2B5EF4-FFF2-40B4-BE49-F238E27FC236}">
                <a16:creationId xmlns:a16="http://schemas.microsoft.com/office/drawing/2014/main" id="{07A6789F-E99D-4C9F-A72A-785C026CB6AA}"/>
              </a:ext>
            </a:extLst>
          </p:cNvPr>
          <p:cNvSpPr/>
          <p:nvPr/>
        </p:nvSpPr>
        <p:spPr>
          <a:xfrm>
            <a:off x="2162148" y="1655185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0" name="Rechteck 279">
            <a:extLst>
              <a:ext uri="{FF2B5EF4-FFF2-40B4-BE49-F238E27FC236}">
                <a16:creationId xmlns:a16="http://schemas.microsoft.com/office/drawing/2014/main" id="{A1AC2332-6333-48A7-9048-9E112D00E757}"/>
              </a:ext>
            </a:extLst>
          </p:cNvPr>
          <p:cNvSpPr/>
          <p:nvPr/>
        </p:nvSpPr>
        <p:spPr>
          <a:xfrm>
            <a:off x="1365344" y="1655185"/>
            <a:ext cx="43200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1" name="Rechteck 280">
            <a:extLst>
              <a:ext uri="{FF2B5EF4-FFF2-40B4-BE49-F238E27FC236}">
                <a16:creationId xmlns:a16="http://schemas.microsoft.com/office/drawing/2014/main" id="{925D8EE7-88F1-403B-9749-DA365D269210}"/>
              </a:ext>
            </a:extLst>
          </p:cNvPr>
          <p:cNvSpPr/>
          <p:nvPr/>
        </p:nvSpPr>
        <p:spPr>
          <a:xfrm>
            <a:off x="1086520" y="1741161"/>
            <a:ext cx="1296892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2" name="Freihandform: Form 281">
            <a:extLst>
              <a:ext uri="{FF2B5EF4-FFF2-40B4-BE49-F238E27FC236}">
                <a16:creationId xmlns:a16="http://schemas.microsoft.com/office/drawing/2014/main" id="{BC1D9CE4-9CC5-495B-BDC6-AC7C106B0A49}"/>
              </a:ext>
            </a:extLst>
          </p:cNvPr>
          <p:cNvSpPr/>
          <p:nvPr/>
        </p:nvSpPr>
        <p:spPr>
          <a:xfrm>
            <a:off x="2383410" y="1695666"/>
            <a:ext cx="3359958" cy="383530"/>
          </a:xfrm>
          <a:custGeom>
            <a:avLst/>
            <a:gdLst>
              <a:gd name="connsiteX0" fmla="*/ 54772 w 3359958"/>
              <a:gd name="connsiteY0" fmla="*/ 0 h 383530"/>
              <a:gd name="connsiteX1" fmla="*/ 4 w 3359958"/>
              <a:gd name="connsiteY1" fmla="*/ 100012 h 383530"/>
              <a:gd name="connsiteX2" fmla="*/ 57154 w 3359958"/>
              <a:gd name="connsiteY2" fmla="*/ 173831 h 383530"/>
              <a:gd name="connsiteX3" fmla="*/ 128591 w 3359958"/>
              <a:gd name="connsiteY3" fmla="*/ 171450 h 383530"/>
              <a:gd name="connsiteX4" fmla="*/ 259560 w 3359958"/>
              <a:gd name="connsiteY4" fmla="*/ 190500 h 383530"/>
              <a:gd name="connsiteX5" fmla="*/ 354810 w 3359958"/>
              <a:gd name="connsiteY5" fmla="*/ 211931 h 383530"/>
              <a:gd name="connsiteX6" fmla="*/ 545310 w 3359958"/>
              <a:gd name="connsiteY6" fmla="*/ 195262 h 383530"/>
              <a:gd name="connsiteX7" fmla="*/ 669135 w 3359958"/>
              <a:gd name="connsiteY7" fmla="*/ 169069 h 383530"/>
              <a:gd name="connsiteX8" fmla="*/ 728666 w 3359958"/>
              <a:gd name="connsiteY8" fmla="*/ 154781 h 383530"/>
              <a:gd name="connsiteX9" fmla="*/ 838204 w 3359958"/>
              <a:gd name="connsiteY9" fmla="*/ 176212 h 383530"/>
              <a:gd name="connsiteX10" fmla="*/ 923929 w 3359958"/>
              <a:gd name="connsiteY10" fmla="*/ 173831 h 383530"/>
              <a:gd name="connsiteX11" fmla="*/ 1100141 w 3359958"/>
              <a:gd name="connsiteY11" fmla="*/ 147637 h 383530"/>
              <a:gd name="connsiteX12" fmla="*/ 1228729 w 3359958"/>
              <a:gd name="connsiteY12" fmla="*/ 152400 h 383530"/>
              <a:gd name="connsiteX13" fmla="*/ 1316835 w 3359958"/>
              <a:gd name="connsiteY13" fmla="*/ 161925 h 383530"/>
              <a:gd name="connsiteX14" fmla="*/ 1409704 w 3359958"/>
              <a:gd name="connsiteY14" fmla="*/ 204787 h 383530"/>
              <a:gd name="connsiteX15" fmla="*/ 1621635 w 3359958"/>
              <a:gd name="connsiteY15" fmla="*/ 209550 h 383530"/>
              <a:gd name="connsiteX16" fmla="*/ 1778797 w 3359958"/>
              <a:gd name="connsiteY16" fmla="*/ 171450 h 383530"/>
              <a:gd name="connsiteX17" fmla="*/ 1916910 w 3359958"/>
              <a:gd name="connsiteY17" fmla="*/ 152400 h 383530"/>
              <a:gd name="connsiteX18" fmla="*/ 2043116 w 3359958"/>
              <a:gd name="connsiteY18" fmla="*/ 166687 h 383530"/>
              <a:gd name="connsiteX19" fmla="*/ 2185991 w 3359958"/>
              <a:gd name="connsiteY19" fmla="*/ 171450 h 383530"/>
              <a:gd name="connsiteX20" fmla="*/ 2331247 w 3359958"/>
              <a:gd name="connsiteY20" fmla="*/ 164306 h 383530"/>
              <a:gd name="connsiteX21" fmla="*/ 2528891 w 3359958"/>
              <a:gd name="connsiteY21" fmla="*/ 183356 h 383530"/>
              <a:gd name="connsiteX22" fmla="*/ 2662241 w 3359958"/>
              <a:gd name="connsiteY22" fmla="*/ 173831 h 383530"/>
              <a:gd name="connsiteX23" fmla="*/ 2812260 w 3359958"/>
              <a:gd name="connsiteY23" fmla="*/ 166687 h 383530"/>
              <a:gd name="connsiteX24" fmla="*/ 3076579 w 3359958"/>
              <a:gd name="connsiteY24" fmla="*/ 185737 h 383530"/>
              <a:gd name="connsiteX25" fmla="*/ 3171829 w 3359958"/>
              <a:gd name="connsiteY25" fmla="*/ 209550 h 383530"/>
              <a:gd name="connsiteX26" fmla="*/ 3300416 w 3359958"/>
              <a:gd name="connsiteY26" fmla="*/ 311944 h 383530"/>
              <a:gd name="connsiteX27" fmla="*/ 3340897 w 3359958"/>
              <a:gd name="connsiteY27" fmla="*/ 376237 h 383530"/>
              <a:gd name="connsiteX28" fmla="*/ 3359947 w 3359958"/>
              <a:gd name="connsiteY28" fmla="*/ 381000 h 383530"/>
              <a:gd name="connsiteX29" fmla="*/ 3338516 w 3359958"/>
              <a:gd name="connsiteY29" fmla="*/ 366712 h 383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59958" h="383530">
                <a:moveTo>
                  <a:pt x="54772" y="0"/>
                </a:moveTo>
                <a:cubicBezTo>
                  <a:pt x="27189" y="35520"/>
                  <a:pt x="-393" y="71040"/>
                  <a:pt x="4" y="100012"/>
                </a:cubicBezTo>
                <a:cubicBezTo>
                  <a:pt x="401" y="128984"/>
                  <a:pt x="35723" y="161925"/>
                  <a:pt x="57154" y="173831"/>
                </a:cubicBezTo>
                <a:cubicBezTo>
                  <a:pt x="78585" y="185737"/>
                  <a:pt x="94857" y="168672"/>
                  <a:pt x="128591" y="171450"/>
                </a:cubicBezTo>
                <a:cubicBezTo>
                  <a:pt x="162325" y="174228"/>
                  <a:pt x="221857" y="183753"/>
                  <a:pt x="259560" y="190500"/>
                </a:cubicBezTo>
                <a:cubicBezTo>
                  <a:pt x="297263" y="197247"/>
                  <a:pt x="307185" y="211137"/>
                  <a:pt x="354810" y="211931"/>
                </a:cubicBezTo>
                <a:cubicBezTo>
                  <a:pt x="402435" y="212725"/>
                  <a:pt x="492923" y="202406"/>
                  <a:pt x="545310" y="195262"/>
                </a:cubicBezTo>
                <a:cubicBezTo>
                  <a:pt x="597697" y="188118"/>
                  <a:pt x="638576" y="175816"/>
                  <a:pt x="669135" y="169069"/>
                </a:cubicBezTo>
                <a:cubicBezTo>
                  <a:pt x="699694" y="162322"/>
                  <a:pt x="700488" y="153591"/>
                  <a:pt x="728666" y="154781"/>
                </a:cubicBezTo>
                <a:cubicBezTo>
                  <a:pt x="756844" y="155971"/>
                  <a:pt x="805660" y="173037"/>
                  <a:pt x="838204" y="176212"/>
                </a:cubicBezTo>
                <a:cubicBezTo>
                  <a:pt x="870748" y="179387"/>
                  <a:pt x="880273" y="178593"/>
                  <a:pt x="923929" y="173831"/>
                </a:cubicBezTo>
                <a:cubicBezTo>
                  <a:pt x="967585" y="169069"/>
                  <a:pt x="1049341" y="151209"/>
                  <a:pt x="1100141" y="147637"/>
                </a:cubicBezTo>
                <a:cubicBezTo>
                  <a:pt x="1150941" y="144065"/>
                  <a:pt x="1192613" y="150019"/>
                  <a:pt x="1228729" y="152400"/>
                </a:cubicBezTo>
                <a:cubicBezTo>
                  <a:pt x="1264845" y="154781"/>
                  <a:pt x="1286673" y="153194"/>
                  <a:pt x="1316835" y="161925"/>
                </a:cubicBezTo>
                <a:cubicBezTo>
                  <a:pt x="1346997" y="170656"/>
                  <a:pt x="1358904" y="196849"/>
                  <a:pt x="1409704" y="204787"/>
                </a:cubicBezTo>
                <a:cubicBezTo>
                  <a:pt x="1460504" y="212725"/>
                  <a:pt x="1560120" y="215106"/>
                  <a:pt x="1621635" y="209550"/>
                </a:cubicBezTo>
                <a:cubicBezTo>
                  <a:pt x="1683150" y="203994"/>
                  <a:pt x="1729584" y="180975"/>
                  <a:pt x="1778797" y="171450"/>
                </a:cubicBezTo>
                <a:cubicBezTo>
                  <a:pt x="1828010" y="161925"/>
                  <a:pt x="1872857" y="153194"/>
                  <a:pt x="1916910" y="152400"/>
                </a:cubicBezTo>
                <a:cubicBezTo>
                  <a:pt x="1960963" y="151606"/>
                  <a:pt x="1998269" y="163512"/>
                  <a:pt x="2043116" y="166687"/>
                </a:cubicBezTo>
                <a:cubicBezTo>
                  <a:pt x="2087963" y="169862"/>
                  <a:pt x="2137969" y="171847"/>
                  <a:pt x="2185991" y="171450"/>
                </a:cubicBezTo>
                <a:cubicBezTo>
                  <a:pt x="2234013" y="171053"/>
                  <a:pt x="2274097" y="162322"/>
                  <a:pt x="2331247" y="164306"/>
                </a:cubicBezTo>
                <a:cubicBezTo>
                  <a:pt x="2388397" y="166290"/>
                  <a:pt x="2473725" y="181769"/>
                  <a:pt x="2528891" y="183356"/>
                </a:cubicBezTo>
                <a:cubicBezTo>
                  <a:pt x="2584057" y="184943"/>
                  <a:pt x="2615013" y="176609"/>
                  <a:pt x="2662241" y="173831"/>
                </a:cubicBezTo>
                <a:cubicBezTo>
                  <a:pt x="2709469" y="171053"/>
                  <a:pt x="2743204" y="164703"/>
                  <a:pt x="2812260" y="166687"/>
                </a:cubicBezTo>
                <a:cubicBezTo>
                  <a:pt x="2881316" y="168671"/>
                  <a:pt x="3016651" y="178593"/>
                  <a:pt x="3076579" y="185737"/>
                </a:cubicBezTo>
                <a:cubicBezTo>
                  <a:pt x="3136507" y="192881"/>
                  <a:pt x="3134523" y="188516"/>
                  <a:pt x="3171829" y="209550"/>
                </a:cubicBezTo>
                <a:cubicBezTo>
                  <a:pt x="3209135" y="230585"/>
                  <a:pt x="3272238" y="284163"/>
                  <a:pt x="3300416" y="311944"/>
                </a:cubicBezTo>
                <a:cubicBezTo>
                  <a:pt x="3328594" y="339725"/>
                  <a:pt x="3330975" y="364728"/>
                  <a:pt x="3340897" y="376237"/>
                </a:cubicBezTo>
                <a:cubicBezTo>
                  <a:pt x="3350819" y="387746"/>
                  <a:pt x="3360344" y="382587"/>
                  <a:pt x="3359947" y="381000"/>
                </a:cubicBezTo>
                <a:cubicBezTo>
                  <a:pt x="3359550" y="379413"/>
                  <a:pt x="3354788" y="383778"/>
                  <a:pt x="3338516" y="366712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3" name="Gerader Verbinder 282">
            <a:extLst>
              <a:ext uri="{FF2B5EF4-FFF2-40B4-BE49-F238E27FC236}">
                <a16:creationId xmlns:a16="http://schemas.microsoft.com/office/drawing/2014/main" id="{00DF84D5-CEFA-4B41-BE95-0A57BA424D32}"/>
              </a:ext>
            </a:extLst>
          </p:cNvPr>
          <p:cNvCxnSpPr/>
          <p:nvPr/>
        </p:nvCxnSpPr>
        <p:spPr>
          <a:xfrm>
            <a:off x="1723808" y="1695665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4" name="Gerader Verbinder 283">
            <a:extLst>
              <a:ext uri="{FF2B5EF4-FFF2-40B4-BE49-F238E27FC236}">
                <a16:creationId xmlns:a16="http://schemas.microsoft.com/office/drawing/2014/main" id="{D80ACCD8-8F96-41A1-8818-CAA8D5C08F76}"/>
              </a:ext>
            </a:extLst>
          </p:cNvPr>
          <p:cNvCxnSpPr/>
          <p:nvPr/>
        </p:nvCxnSpPr>
        <p:spPr>
          <a:xfrm>
            <a:off x="2028608" y="1688297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5" name="Gerader Verbinder 284">
            <a:extLst>
              <a:ext uri="{FF2B5EF4-FFF2-40B4-BE49-F238E27FC236}">
                <a16:creationId xmlns:a16="http://schemas.microsoft.com/office/drawing/2014/main" id="{11586706-2482-404C-98CE-9FE75127660B}"/>
              </a:ext>
            </a:extLst>
          </p:cNvPr>
          <p:cNvCxnSpPr/>
          <p:nvPr/>
        </p:nvCxnSpPr>
        <p:spPr>
          <a:xfrm>
            <a:off x="1427720" y="1700903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6" name="Gerader Verbinder 285">
            <a:extLst>
              <a:ext uri="{FF2B5EF4-FFF2-40B4-BE49-F238E27FC236}">
                <a16:creationId xmlns:a16="http://schemas.microsoft.com/office/drawing/2014/main" id="{ED0F7288-F185-459B-8556-E1111FACC606}"/>
              </a:ext>
            </a:extLst>
          </p:cNvPr>
          <p:cNvCxnSpPr/>
          <p:nvPr/>
        </p:nvCxnSpPr>
        <p:spPr>
          <a:xfrm>
            <a:off x="2328863" y="1695665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7" name="Gerader Verbinder 286">
            <a:extLst>
              <a:ext uri="{FF2B5EF4-FFF2-40B4-BE49-F238E27FC236}">
                <a16:creationId xmlns:a16="http://schemas.microsoft.com/office/drawing/2014/main" id="{94BBCAD0-0243-45AE-89E5-60B670AFCE2B}"/>
              </a:ext>
            </a:extLst>
          </p:cNvPr>
          <p:cNvCxnSpPr/>
          <p:nvPr/>
        </p:nvCxnSpPr>
        <p:spPr>
          <a:xfrm>
            <a:off x="1141970" y="1693284"/>
            <a:ext cx="0" cy="45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8" name="Bogen 287">
            <a:extLst>
              <a:ext uri="{FF2B5EF4-FFF2-40B4-BE49-F238E27FC236}">
                <a16:creationId xmlns:a16="http://schemas.microsoft.com/office/drawing/2014/main" id="{FD4EEB72-8BC1-4CAE-8833-3D9CB5702A87}"/>
              </a:ext>
            </a:extLst>
          </p:cNvPr>
          <p:cNvSpPr/>
          <p:nvPr/>
        </p:nvSpPr>
        <p:spPr>
          <a:xfrm>
            <a:off x="834265" y="1814999"/>
            <a:ext cx="344169" cy="1115076"/>
          </a:xfrm>
          <a:prstGeom prst="arc">
            <a:avLst>
              <a:gd name="adj1" fmla="val 5399949"/>
              <a:gd name="adj2" fmla="val 160692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9" name="Rechteck 288">
            <a:extLst>
              <a:ext uri="{FF2B5EF4-FFF2-40B4-BE49-F238E27FC236}">
                <a16:creationId xmlns:a16="http://schemas.microsoft.com/office/drawing/2014/main" id="{0D9D1256-08E8-4A5B-84B3-47CCFFC2B26A}"/>
              </a:ext>
            </a:extLst>
          </p:cNvPr>
          <p:cNvSpPr/>
          <p:nvPr/>
        </p:nvSpPr>
        <p:spPr>
          <a:xfrm>
            <a:off x="994701" y="1658155"/>
            <a:ext cx="69225" cy="180166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0" name="Rechteck 289">
            <a:extLst>
              <a:ext uri="{FF2B5EF4-FFF2-40B4-BE49-F238E27FC236}">
                <a16:creationId xmlns:a16="http://schemas.microsoft.com/office/drawing/2014/main" id="{529DE7BC-E528-45C0-BA54-9ADE382C6991}"/>
              </a:ext>
            </a:extLst>
          </p:cNvPr>
          <p:cNvSpPr/>
          <p:nvPr/>
        </p:nvSpPr>
        <p:spPr>
          <a:xfrm>
            <a:off x="1008432" y="2928360"/>
            <a:ext cx="78088" cy="162717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1" name="Freihandform: Form 290">
            <a:extLst>
              <a:ext uri="{FF2B5EF4-FFF2-40B4-BE49-F238E27FC236}">
                <a16:creationId xmlns:a16="http://schemas.microsoft.com/office/drawing/2014/main" id="{7C493AF9-BB39-4BF2-89D4-07F759EA9CBC}"/>
              </a:ext>
            </a:extLst>
          </p:cNvPr>
          <p:cNvSpPr/>
          <p:nvPr/>
        </p:nvSpPr>
        <p:spPr>
          <a:xfrm>
            <a:off x="1090396" y="2571322"/>
            <a:ext cx="4652962" cy="378266"/>
          </a:xfrm>
          <a:custGeom>
            <a:avLst/>
            <a:gdLst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85937 w 4652962"/>
              <a:gd name="connsiteY16" fmla="*/ 328613 h 378266"/>
              <a:gd name="connsiteX17" fmla="*/ 1652587 w 4652962"/>
              <a:gd name="connsiteY17" fmla="*/ 350044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66887 w 4652962"/>
              <a:gd name="connsiteY16" fmla="*/ 347663 h 378266"/>
              <a:gd name="connsiteX17" fmla="*/ 1652587 w 4652962"/>
              <a:gd name="connsiteY17" fmla="*/ 350044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0231 w 4652962"/>
              <a:gd name="connsiteY15" fmla="*/ 352425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71512 w 4652962"/>
              <a:gd name="connsiteY22" fmla="*/ 345282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73881 w 4652962"/>
              <a:gd name="connsiteY23" fmla="*/ 345282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73869 w 4652962"/>
              <a:gd name="connsiteY24" fmla="*/ 357188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85775 w 4652962"/>
              <a:gd name="connsiteY24" fmla="*/ 371475 h 378266"/>
              <a:gd name="connsiteX25" fmla="*/ 426244 w 4652962"/>
              <a:gd name="connsiteY25" fmla="*/ 369094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  <a:gd name="connsiteX0" fmla="*/ 4652962 w 4652962"/>
              <a:gd name="connsiteY0" fmla="*/ 0 h 378266"/>
              <a:gd name="connsiteX1" fmla="*/ 4531519 w 4652962"/>
              <a:gd name="connsiteY1" fmla="*/ 145257 h 378266"/>
              <a:gd name="connsiteX2" fmla="*/ 4374356 w 4652962"/>
              <a:gd name="connsiteY2" fmla="*/ 214313 h 378266"/>
              <a:gd name="connsiteX3" fmla="*/ 4126706 w 4652962"/>
              <a:gd name="connsiteY3" fmla="*/ 226219 h 378266"/>
              <a:gd name="connsiteX4" fmla="*/ 3995737 w 4652962"/>
              <a:gd name="connsiteY4" fmla="*/ 238125 h 378266"/>
              <a:gd name="connsiteX5" fmla="*/ 3674269 w 4652962"/>
              <a:gd name="connsiteY5" fmla="*/ 357188 h 378266"/>
              <a:gd name="connsiteX6" fmla="*/ 3602831 w 4652962"/>
              <a:gd name="connsiteY6" fmla="*/ 373857 h 378266"/>
              <a:gd name="connsiteX7" fmla="*/ 3398044 w 4652962"/>
              <a:gd name="connsiteY7" fmla="*/ 376238 h 378266"/>
              <a:gd name="connsiteX8" fmla="*/ 3190875 w 4652962"/>
              <a:gd name="connsiteY8" fmla="*/ 347663 h 378266"/>
              <a:gd name="connsiteX9" fmla="*/ 2952750 w 4652962"/>
              <a:gd name="connsiteY9" fmla="*/ 333375 h 378266"/>
              <a:gd name="connsiteX10" fmla="*/ 2712244 w 4652962"/>
              <a:gd name="connsiteY10" fmla="*/ 333375 h 378266"/>
              <a:gd name="connsiteX11" fmla="*/ 2578894 w 4652962"/>
              <a:gd name="connsiteY11" fmla="*/ 371475 h 378266"/>
              <a:gd name="connsiteX12" fmla="*/ 2459831 w 4652962"/>
              <a:gd name="connsiteY12" fmla="*/ 376238 h 378266"/>
              <a:gd name="connsiteX13" fmla="*/ 2219325 w 4652962"/>
              <a:gd name="connsiteY13" fmla="*/ 376238 h 378266"/>
              <a:gd name="connsiteX14" fmla="*/ 2040731 w 4652962"/>
              <a:gd name="connsiteY14" fmla="*/ 373857 h 378266"/>
              <a:gd name="connsiteX15" fmla="*/ 1852612 w 4652962"/>
              <a:gd name="connsiteY15" fmla="*/ 364331 h 378266"/>
              <a:gd name="connsiteX16" fmla="*/ 1766887 w 4652962"/>
              <a:gd name="connsiteY16" fmla="*/ 347663 h 378266"/>
              <a:gd name="connsiteX17" fmla="*/ 1654968 w 4652962"/>
              <a:gd name="connsiteY17" fmla="*/ 366712 h 378266"/>
              <a:gd name="connsiteX18" fmla="*/ 1540669 w 4652962"/>
              <a:gd name="connsiteY18" fmla="*/ 369094 h 378266"/>
              <a:gd name="connsiteX19" fmla="*/ 1297781 w 4652962"/>
              <a:gd name="connsiteY19" fmla="*/ 369094 h 378266"/>
              <a:gd name="connsiteX20" fmla="*/ 921544 w 4652962"/>
              <a:gd name="connsiteY20" fmla="*/ 366713 h 378266"/>
              <a:gd name="connsiteX21" fmla="*/ 792956 w 4652962"/>
              <a:gd name="connsiteY21" fmla="*/ 366713 h 378266"/>
              <a:gd name="connsiteX22" fmla="*/ 681037 w 4652962"/>
              <a:gd name="connsiteY22" fmla="*/ 361951 h 378266"/>
              <a:gd name="connsiteX23" fmla="*/ 590549 w 4652962"/>
              <a:gd name="connsiteY23" fmla="*/ 354807 h 378266"/>
              <a:gd name="connsiteX24" fmla="*/ 485775 w 4652962"/>
              <a:gd name="connsiteY24" fmla="*/ 371475 h 378266"/>
              <a:gd name="connsiteX25" fmla="*/ 400050 w 4652962"/>
              <a:gd name="connsiteY25" fmla="*/ 376237 h 378266"/>
              <a:gd name="connsiteX26" fmla="*/ 314325 w 4652962"/>
              <a:gd name="connsiteY26" fmla="*/ 366713 h 378266"/>
              <a:gd name="connsiteX27" fmla="*/ 173831 w 4652962"/>
              <a:gd name="connsiteY27" fmla="*/ 364332 h 378266"/>
              <a:gd name="connsiteX28" fmla="*/ 0 w 4652962"/>
              <a:gd name="connsiteY28" fmla="*/ 361950 h 378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52962" h="378266">
                <a:moveTo>
                  <a:pt x="4652962" y="0"/>
                </a:moveTo>
                <a:cubicBezTo>
                  <a:pt x="4615457" y="54769"/>
                  <a:pt x="4577953" y="109538"/>
                  <a:pt x="4531519" y="145257"/>
                </a:cubicBezTo>
                <a:cubicBezTo>
                  <a:pt x="4485085" y="180976"/>
                  <a:pt x="4441825" y="200819"/>
                  <a:pt x="4374356" y="214313"/>
                </a:cubicBezTo>
                <a:cubicBezTo>
                  <a:pt x="4306887" y="227807"/>
                  <a:pt x="4189809" y="222250"/>
                  <a:pt x="4126706" y="226219"/>
                </a:cubicBezTo>
                <a:cubicBezTo>
                  <a:pt x="4063603" y="230188"/>
                  <a:pt x="4071143" y="216297"/>
                  <a:pt x="3995737" y="238125"/>
                </a:cubicBezTo>
                <a:cubicBezTo>
                  <a:pt x="3920331" y="259953"/>
                  <a:pt x="3739753" y="334566"/>
                  <a:pt x="3674269" y="357188"/>
                </a:cubicBezTo>
                <a:cubicBezTo>
                  <a:pt x="3608785" y="379810"/>
                  <a:pt x="3648868" y="370682"/>
                  <a:pt x="3602831" y="373857"/>
                </a:cubicBezTo>
                <a:cubicBezTo>
                  <a:pt x="3556794" y="377032"/>
                  <a:pt x="3466703" y="380604"/>
                  <a:pt x="3398044" y="376238"/>
                </a:cubicBezTo>
                <a:cubicBezTo>
                  <a:pt x="3329385" y="371872"/>
                  <a:pt x="3265091" y="354807"/>
                  <a:pt x="3190875" y="347663"/>
                </a:cubicBezTo>
                <a:cubicBezTo>
                  <a:pt x="3116659" y="340519"/>
                  <a:pt x="3032522" y="335756"/>
                  <a:pt x="2952750" y="333375"/>
                </a:cubicBezTo>
                <a:cubicBezTo>
                  <a:pt x="2872978" y="330994"/>
                  <a:pt x="2774553" y="327025"/>
                  <a:pt x="2712244" y="333375"/>
                </a:cubicBezTo>
                <a:cubicBezTo>
                  <a:pt x="2649935" y="339725"/>
                  <a:pt x="2620963" y="364331"/>
                  <a:pt x="2578894" y="371475"/>
                </a:cubicBezTo>
                <a:cubicBezTo>
                  <a:pt x="2536825" y="378619"/>
                  <a:pt x="2519759" y="375444"/>
                  <a:pt x="2459831" y="376238"/>
                </a:cubicBezTo>
                <a:cubicBezTo>
                  <a:pt x="2399903" y="377032"/>
                  <a:pt x="2219325" y="376238"/>
                  <a:pt x="2219325" y="376238"/>
                </a:cubicBezTo>
                <a:lnTo>
                  <a:pt x="2040731" y="373857"/>
                </a:lnTo>
                <a:cubicBezTo>
                  <a:pt x="1979612" y="371873"/>
                  <a:pt x="1898253" y="368697"/>
                  <a:pt x="1852612" y="364331"/>
                </a:cubicBezTo>
                <a:cubicBezTo>
                  <a:pt x="1806971" y="359965"/>
                  <a:pt x="1799828" y="347266"/>
                  <a:pt x="1766887" y="347663"/>
                </a:cubicBezTo>
                <a:cubicBezTo>
                  <a:pt x="1733946" y="348060"/>
                  <a:pt x="1692274" y="360362"/>
                  <a:pt x="1654968" y="366712"/>
                </a:cubicBezTo>
                <a:cubicBezTo>
                  <a:pt x="1617265" y="370284"/>
                  <a:pt x="1600200" y="368697"/>
                  <a:pt x="1540669" y="369094"/>
                </a:cubicBezTo>
                <a:lnTo>
                  <a:pt x="1297781" y="369094"/>
                </a:lnTo>
                <a:lnTo>
                  <a:pt x="921544" y="366713"/>
                </a:lnTo>
                <a:lnTo>
                  <a:pt x="792956" y="366713"/>
                </a:lnTo>
                <a:cubicBezTo>
                  <a:pt x="752872" y="365919"/>
                  <a:pt x="714771" y="363935"/>
                  <a:pt x="681037" y="361951"/>
                </a:cubicBezTo>
                <a:cubicBezTo>
                  <a:pt x="647303" y="359967"/>
                  <a:pt x="623093" y="353220"/>
                  <a:pt x="590549" y="354807"/>
                </a:cubicBezTo>
                <a:cubicBezTo>
                  <a:pt x="558005" y="356394"/>
                  <a:pt x="517525" y="367903"/>
                  <a:pt x="485775" y="371475"/>
                </a:cubicBezTo>
                <a:cubicBezTo>
                  <a:pt x="454025" y="375047"/>
                  <a:pt x="428625" y="377031"/>
                  <a:pt x="400050" y="376237"/>
                </a:cubicBezTo>
                <a:cubicBezTo>
                  <a:pt x="371475" y="373062"/>
                  <a:pt x="352028" y="368697"/>
                  <a:pt x="314325" y="366713"/>
                </a:cubicBezTo>
                <a:cubicBezTo>
                  <a:pt x="276622" y="364729"/>
                  <a:pt x="220662" y="365126"/>
                  <a:pt x="173831" y="364332"/>
                </a:cubicBezTo>
                <a:cubicBezTo>
                  <a:pt x="121444" y="363538"/>
                  <a:pt x="4762" y="350838"/>
                  <a:pt x="0" y="3619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2" name="Rechteck 291">
            <a:extLst>
              <a:ext uri="{FF2B5EF4-FFF2-40B4-BE49-F238E27FC236}">
                <a16:creationId xmlns:a16="http://schemas.microsoft.com/office/drawing/2014/main" id="{A9CEEDE1-AD8E-4CFB-9295-352A6B73C1BC}"/>
              </a:ext>
            </a:extLst>
          </p:cNvPr>
          <p:cNvSpPr/>
          <p:nvPr/>
        </p:nvSpPr>
        <p:spPr>
          <a:xfrm>
            <a:off x="3411296" y="2665577"/>
            <a:ext cx="2070125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3" name="Rechteck 292">
            <a:extLst>
              <a:ext uri="{FF2B5EF4-FFF2-40B4-BE49-F238E27FC236}">
                <a16:creationId xmlns:a16="http://schemas.microsoft.com/office/drawing/2014/main" id="{2BE58CA2-0D26-46E4-BCC4-9A5D30D83A32}"/>
              </a:ext>
            </a:extLst>
          </p:cNvPr>
          <p:cNvSpPr/>
          <p:nvPr/>
        </p:nvSpPr>
        <p:spPr>
          <a:xfrm>
            <a:off x="1053533" y="2838395"/>
            <a:ext cx="2355983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4" name="Rechteck 293">
            <a:extLst>
              <a:ext uri="{FF2B5EF4-FFF2-40B4-BE49-F238E27FC236}">
                <a16:creationId xmlns:a16="http://schemas.microsoft.com/office/drawing/2014/main" id="{9E7A9251-DFE5-4CE7-8188-017309A42E18}"/>
              </a:ext>
            </a:extLst>
          </p:cNvPr>
          <p:cNvSpPr/>
          <p:nvPr/>
        </p:nvSpPr>
        <p:spPr>
          <a:xfrm>
            <a:off x="1616418" y="3008126"/>
            <a:ext cx="128822" cy="781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5" name="Rechteck 294">
            <a:extLst>
              <a:ext uri="{FF2B5EF4-FFF2-40B4-BE49-F238E27FC236}">
                <a16:creationId xmlns:a16="http://schemas.microsoft.com/office/drawing/2014/main" id="{6902BFF9-8CDC-4610-837A-BF47239FDEC5}"/>
              </a:ext>
            </a:extLst>
          </p:cNvPr>
          <p:cNvSpPr/>
          <p:nvPr/>
        </p:nvSpPr>
        <p:spPr>
          <a:xfrm>
            <a:off x="2793891" y="3001079"/>
            <a:ext cx="128822" cy="781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6" name="Rechteck 295">
            <a:extLst>
              <a:ext uri="{FF2B5EF4-FFF2-40B4-BE49-F238E27FC236}">
                <a16:creationId xmlns:a16="http://schemas.microsoft.com/office/drawing/2014/main" id="{AB297BBD-5169-48C1-B2C9-731FCA01A349}"/>
              </a:ext>
            </a:extLst>
          </p:cNvPr>
          <p:cNvSpPr/>
          <p:nvPr/>
        </p:nvSpPr>
        <p:spPr>
          <a:xfrm>
            <a:off x="3105101" y="2941818"/>
            <a:ext cx="45719" cy="12637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7" name="Rechteck 296">
            <a:extLst>
              <a:ext uri="{FF2B5EF4-FFF2-40B4-BE49-F238E27FC236}">
                <a16:creationId xmlns:a16="http://schemas.microsoft.com/office/drawing/2014/main" id="{4D14CC9C-441A-489D-A1B9-101CC9584D4F}"/>
              </a:ext>
            </a:extLst>
          </p:cNvPr>
          <p:cNvSpPr/>
          <p:nvPr/>
        </p:nvSpPr>
        <p:spPr>
          <a:xfrm>
            <a:off x="3618380" y="2952662"/>
            <a:ext cx="64284" cy="1266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8" name="Rechteck 297">
            <a:extLst>
              <a:ext uri="{FF2B5EF4-FFF2-40B4-BE49-F238E27FC236}">
                <a16:creationId xmlns:a16="http://schemas.microsoft.com/office/drawing/2014/main" id="{20641B59-CFCE-4A80-AFA7-FA85BDA722F2}"/>
              </a:ext>
            </a:extLst>
          </p:cNvPr>
          <p:cNvSpPr/>
          <p:nvPr/>
        </p:nvSpPr>
        <p:spPr>
          <a:xfrm>
            <a:off x="4411974" y="2937708"/>
            <a:ext cx="64284" cy="1073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9" name="Rechteck 298">
            <a:extLst>
              <a:ext uri="{FF2B5EF4-FFF2-40B4-BE49-F238E27FC236}">
                <a16:creationId xmlns:a16="http://schemas.microsoft.com/office/drawing/2014/main" id="{E7360E9B-3EF2-457A-BA11-DC3CBF9FECBE}"/>
              </a:ext>
            </a:extLst>
          </p:cNvPr>
          <p:cNvSpPr/>
          <p:nvPr/>
        </p:nvSpPr>
        <p:spPr>
          <a:xfrm>
            <a:off x="5191067" y="2804502"/>
            <a:ext cx="61804" cy="250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0" name="Rechteck 299">
            <a:extLst>
              <a:ext uri="{FF2B5EF4-FFF2-40B4-BE49-F238E27FC236}">
                <a16:creationId xmlns:a16="http://schemas.microsoft.com/office/drawing/2014/main" id="{09E3C892-7C74-4707-9CF5-DF4D700E1E0E}"/>
              </a:ext>
            </a:extLst>
          </p:cNvPr>
          <p:cNvSpPr/>
          <p:nvPr/>
        </p:nvSpPr>
        <p:spPr>
          <a:xfrm>
            <a:off x="2329464" y="2941819"/>
            <a:ext cx="46398" cy="1097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1" name="Rechteck 300">
            <a:extLst>
              <a:ext uri="{FF2B5EF4-FFF2-40B4-BE49-F238E27FC236}">
                <a16:creationId xmlns:a16="http://schemas.microsoft.com/office/drawing/2014/main" id="{BD6D27B3-71C3-47E2-B718-DCA9582AE475}"/>
              </a:ext>
            </a:extLst>
          </p:cNvPr>
          <p:cNvSpPr/>
          <p:nvPr/>
        </p:nvSpPr>
        <p:spPr>
          <a:xfrm>
            <a:off x="2175269" y="2941818"/>
            <a:ext cx="45719" cy="11354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2" name="Rechteck 301">
            <a:extLst>
              <a:ext uri="{FF2B5EF4-FFF2-40B4-BE49-F238E27FC236}">
                <a16:creationId xmlns:a16="http://schemas.microsoft.com/office/drawing/2014/main" id="{1E1D6F7A-AE20-46B9-823E-AD2EB5A817B8}"/>
              </a:ext>
            </a:extLst>
          </p:cNvPr>
          <p:cNvSpPr/>
          <p:nvPr/>
        </p:nvSpPr>
        <p:spPr>
          <a:xfrm>
            <a:off x="1378465" y="2928360"/>
            <a:ext cx="45719" cy="12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3" name="Rechteck 302">
            <a:extLst>
              <a:ext uri="{FF2B5EF4-FFF2-40B4-BE49-F238E27FC236}">
                <a16:creationId xmlns:a16="http://schemas.microsoft.com/office/drawing/2014/main" id="{5B4055F0-A00F-444E-AC38-218958A6318C}"/>
              </a:ext>
            </a:extLst>
          </p:cNvPr>
          <p:cNvSpPr/>
          <p:nvPr/>
        </p:nvSpPr>
        <p:spPr>
          <a:xfrm>
            <a:off x="3435462" y="2952662"/>
            <a:ext cx="81049" cy="85455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4" name="Rechteck 303">
            <a:extLst>
              <a:ext uri="{FF2B5EF4-FFF2-40B4-BE49-F238E27FC236}">
                <a16:creationId xmlns:a16="http://schemas.microsoft.com/office/drawing/2014/main" id="{72A93C3B-5D3E-4883-A67E-A6A201E0AEE9}"/>
              </a:ext>
            </a:extLst>
          </p:cNvPr>
          <p:cNvSpPr/>
          <p:nvPr/>
        </p:nvSpPr>
        <p:spPr>
          <a:xfrm>
            <a:off x="3430955" y="1647359"/>
            <a:ext cx="85557" cy="19096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5" name="Trapezoid 304">
            <a:extLst>
              <a:ext uri="{FF2B5EF4-FFF2-40B4-BE49-F238E27FC236}">
                <a16:creationId xmlns:a16="http://schemas.microsoft.com/office/drawing/2014/main" id="{28CC67E6-CE4A-4BB5-88A2-1D1FF354E83F}"/>
              </a:ext>
            </a:extLst>
          </p:cNvPr>
          <p:cNvSpPr/>
          <p:nvPr/>
        </p:nvSpPr>
        <p:spPr>
          <a:xfrm>
            <a:off x="1616426" y="2937708"/>
            <a:ext cx="128814" cy="72987"/>
          </a:xfrm>
          <a:prstGeom prst="trapezoi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6" name="Trapezoid 305">
            <a:extLst>
              <a:ext uri="{FF2B5EF4-FFF2-40B4-BE49-F238E27FC236}">
                <a16:creationId xmlns:a16="http://schemas.microsoft.com/office/drawing/2014/main" id="{29BE2EBA-4F1E-4D4A-BE18-8483BA94F932}"/>
              </a:ext>
            </a:extLst>
          </p:cNvPr>
          <p:cNvSpPr/>
          <p:nvPr/>
        </p:nvSpPr>
        <p:spPr>
          <a:xfrm>
            <a:off x="2790797" y="2934185"/>
            <a:ext cx="128814" cy="72987"/>
          </a:xfrm>
          <a:prstGeom prst="trapezoid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" name="Rechteck 306">
            <a:extLst>
              <a:ext uri="{FF2B5EF4-FFF2-40B4-BE49-F238E27FC236}">
                <a16:creationId xmlns:a16="http://schemas.microsoft.com/office/drawing/2014/main" id="{C464B82E-7037-4A20-95F4-D1712429F771}"/>
              </a:ext>
            </a:extLst>
          </p:cNvPr>
          <p:cNvSpPr/>
          <p:nvPr/>
        </p:nvSpPr>
        <p:spPr>
          <a:xfrm>
            <a:off x="3753770" y="1584877"/>
            <a:ext cx="576000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8" name="Rechteck 307">
            <a:extLst>
              <a:ext uri="{FF2B5EF4-FFF2-40B4-BE49-F238E27FC236}">
                <a16:creationId xmlns:a16="http://schemas.microsoft.com/office/drawing/2014/main" id="{2885E8E2-232C-4BB3-9F73-5B3C1FD2066B}"/>
              </a:ext>
            </a:extLst>
          </p:cNvPr>
          <p:cNvSpPr/>
          <p:nvPr/>
        </p:nvSpPr>
        <p:spPr>
          <a:xfrm>
            <a:off x="2440563" y="1588629"/>
            <a:ext cx="576000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9" name="Rechteck 308">
            <a:extLst>
              <a:ext uri="{FF2B5EF4-FFF2-40B4-BE49-F238E27FC236}">
                <a16:creationId xmlns:a16="http://schemas.microsoft.com/office/drawing/2014/main" id="{7DD229B7-0699-426E-8FCE-32F9360CD4A9}"/>
              </a:ext>
            </a:extLst>
          </p:cNvPr>
          <p:cNvSpPr/>
          <p:nvPr/>
        </p:nvSpPr>
        <p:spPr>
          <a:xfrm>
            <a:off x="5767172" y="2171294"/>
            <a:ext cx="2791618" cy="365624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0" name="Rechteck 309">
            <a:extLst>
              <a:ext uri="{FF2B5EF4-FFF2-40B4-BE49-F238E27FC236}">
                <a16:creationId xmlns:a16="http://schemas.microsoft.com/office/drawing/2014/main" id="{8CD26714-9BDF-4E44-9444-9741D5F17E6A}"/>
              </a:ext>
            </a:extLst>
          </p:cNvPr>
          <p:cNvSpPr/>
          <p:nvPr/>
        </p:nvSpPr>
        <p:spPr>
          <a:xfrm>
            <a:off x="1272235" y="1961634"/>
            <a:ext cx="136309" cy="7496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1" name="Rechteck 310">
            <a:extLst>
              <a:ext uri="{FF2B5EF4-FFF2-40B4-BE49-F238E27FC236}">
                <a16:creationId xmlns:a16="http://schemas.microsoft.com/office/drawing/2014/main" id="{73263839-659A-4949-9A11-0145B9F9A9C1}"/>
              </a:ext>
            </a:extLst>
          </p:cNvPr>
          <p:cNvSpPr/>
          <p:nvPr/>
        </p:nvSpPr>
        <p:spPr>
          <a:xfrm>
            <a:off x="1178434" y="2790208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2" name="Rechteck 311">
            <a:extLst>
              <a:ext uri="{FF2B5EF4-FFF2-40B4-BE49-F238E27FC236}">
                <a16:creationId xmlns:a16="http://schemas.microsoft.com/office/drawing/2014/main" id="{32041793-9B62-4AB1-BDC5-ECF858F836AC}"/>
              </a:ext>
            </a:extLst>
          </p:cNvPr>
          <p:cNvSpPr/>
          <p:nvPr/>
        </p:nvSpPr>
        <p:spPr>
          <a:xfrm>
            <a:off x="4961072" y="2290202"/>
            <a:ext cx="214630" cy="160587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3" name="Rechteck 312">
            <a:extLst>
              <a:ext uri="{FF2B5EF4-FFF2-40B4-BE49-F238E27FC236}">
                <a16:creationId xmlns:a16="http://schemas.microsoft.com/office/drawing/2014/main" id="{783B5DB7-D49D-44B3-9B4F-52AB00642F08}"/>
              </a:ext>
            </a:extLst>
          </p:cNvPr>
          <p:cNvSpPr/>
          <p:nvPr/>
        </p:nvSpPr>
        <p:spPr>
          <a:xfrm>
            <a:off x="2116657" y="2779571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4" name="Rechteck 313">
            <a:extLst>
              <a:ext uri="{FF2B5EF4-FFF2-40B4-BE49-F238E27FC236}">
                <a16:creationId xmlns:a16="http://schemas.microsoft.com/office/drawing/2014/main" id="{E32530C1-3EAD-4412-AA17-3B425AE70566}"/>
              </a:ext>
            </a:extLst>
          </p:cNvPr>
          <p:cNvSpPr/>
          <p:nvPr/>
        </p:nvSpPr>
        <p:spPr>
          <a:xfrm>
            <a:off x="4890868" y="2629086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5" name="Rechteck 314">
            <a:extLst>
              <a:ext uri="{FF2B5EF4-FFF2-40B4-BE49-F238E27FC236}">
                <a16:creationId xmlns:a16="http://schemas.microsoft.com/office/drawing/2014/main" id="{67309E41-DD15-4842-AFF4-A07360C74754}"/>
              </a:ext>
            </a:extLst>
          </p:cNvPr>
          <p:cNvSpPr/>
          <p:nvPr/>
        </p:nvSpPr>
        <p:spPr>
          <a:xfrm>
            <a:off x="1178434" y="2732443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6" name="Rechteck 315">
            <a:extLst>
              <a:ext uri="{FF2B5EF4-FFF2-40B4-BE49-F238E27FC236}">
                <a16:creationId xmlns:a16="http://schemas.microsoft.com/office/drawing/2014/main" id="{5B0727DE-F5D4-4B81-958B-38A689457406}"/>
              </a:ext>
            </a:extLst>
          </p:cNvPr>
          <p:cNvSpPr/>
          <p:nvPr/>
        </p:nvSpPr>
        <p:spPr>
          <a:xfrm>
            <a:off x="2112328" y="2722506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7" name="Rechteck 316">
            <a:extLst>
              <a:ext uri="{FF2B5EF4-FFF2-40B4-BE49-F238E27FC236}">
                <a16:creationId xmlns:a16="http://schemas.microsoft.com/office/drawing/2014/main" id="{DC482E86-3C88-42D2-A911-1F4CCAF4B219}"/>
              </a:ext>
            </a:extLst>
          </p:cNvPr>
          <p:cNvSpPr/>
          <p:nvPr/>
        </p:nvSpPr>
        <p:spPr>
          <a:xfrm>
            <a:off x="4890868" y="2571321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8" name="Rechteck 317">
            <a:extLst>
              <a:ext uri="{FF2B5EF4-FFF2-40B4-BE49-F238E27FC236}">
                <a16:creationId xmlns:a16="http://schemas.microsoft.com/office/drawing/2014/main" id="{CA735137-18FF-4062-B235-6426CF208C7C}"/>
              </a:ext>
            </a:extLst>
          </p:cNvPr>
          <p:cNvSpPr/>
          <p:nvPr/>
        </p:nvSpPr>
        <p:spPr>
          <a:xfrm>
            <a:off x="2217151" y="2506102"/>
            <a:ext cx="45719" cy="2159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9" name="Rechteck 318">
            <a:extLst>
              <a:ext uri="{FF2B5EF4-FFF2-40B4-BE49-F238E27FC236}">
                <a16:creationId xmlns:a16="http://schemas.microsoft.com/office/drawing/2014/main" id="{5EE6082A-EA3F-40ED-95DA-68D0C32FD66E}"/>
              </a:ext>
            </a:extLst>
          </p:cNvPr>
          <p:cNvSpPr/>
          <p:nvPr/>
        </p:nvSpPr>
        <p:spPr>
          <a:xfrm>
            <a:off x="2307364" y="2509887"/>
            <a:ext cx="45719" cy="2159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0" name="Rechteck 319">
            <a:extLst>
              <a:ext uri="{FF2B5EF4-FFF2-40B4-BE49-F238E27FC236}">
                <a16:creationId xmlns:a16="http://schemas.microsoft.com/office/drawing/2014/main" id="{64CF9D39-EDC7-47AB-AE9B-76B65E674057}"/>
              </a:ext>
            </a:extLst>
          </p:cNvPr>
          <p:cNvSpPr/>
          <p:nvPr/>
        </p:nvSpPr>
        <p:spPr>
          <a:xfrm>
            <a:off x="4985191" y="2510516"/>
            <a:ext cx="45719" cy="57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1" name="Rechteck 320">
            <a:extLst>
              <a:ext uri="{FF2B5EF4-FFF2-40B4-BE49-F238E27FC236}">
                <a16:creationId xmlns:a16="http://schemas.microsoft.com/office/drawing/2014/main" id="{ED086606-9017-4388-994D-955A2FB6432D}"/>
              </a:ext>
            </a:extLst>
          </p:cNvPr>
          <p:cNvSpPr/>
          <p:nvPr/>
        </p:nvSpPr>
        <p:spPr>
          <a:xfrm>
            <a:off x="5075405" y="2514301"/>
            <a:ext cx="45719" cy="57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2" name="Rechteck 321">
            <a:extLst>
              <a:ext uri="{FF2B5EF4-FFF2-40B4-BE49-F238E27FC236}">
                <a16:creationId xmlns:a16="http://schemas.microsoft.com/office/drawing/2014/main" id="{84162897-6585-47D6-B04B-1DE937C2191F}"/>
              </a:ext>
            </a:extLst>
          </p:cNvPr>
          <p:cNvSpPr/>
          <p:nvPr/>
        </p:nvSpPr>
        <p:spPr>
          <a:xfrm>
            <a:off x="2171905" y="2480224"/>
            <a:ext cx="22261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3" name="Rechteck 322">
            <a:extLst>
              <a:ext uri="{FF2B5EF4-FFF2-40B4-BE49-F238E27FC236}">
                <a16:creationId xmlns:a16="http://schemas.microsoft.com/office/drawing/2014/main" id="{F169C990-738D-4C81-BBB3-D0F1DAA6AB9C}"/>
              </a:ext>
            </a:extLst>
          </p:cNvPr>
          <p:cNvSpPr/>
          <p:nvPr/>
        </p:nvSpPr>
        <p:spPr>
          <a:xfrm>
            <a:off x="4956785" y="2459377"/>
            <a:ext cx="197403" cy="5153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4" name="Rechteck 323">
            <a:extLst>
              <a:ext uri="{FF2B5EF4-FFF2-40B4-BE49-F238E27FC236}">
                <a16:creationId xmlns:a16="http://schemas.microsoft.com/office/drawing/2014/main" id="{0BB5F38A-FBD7-46B5-B28D-8F9E81CC1152}"/>
              </a:ext>
            </a:extLst>
          </p:cNvPr>
          <p:cNvSpPr/>
          <p:nvPr/>
        </p:nvSpPr>
        <p:spPr>
          <a:xfrm>
            <a:off x="5780200" y="2467162"/>
            <a:ext cx="1145327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5" name="Rechteck 324">
            <a:extLst>
              <a:ext uri="{FF2B5EF4-FFF2-40B4-BE49-F238E27FC236}">
                <a16:creationId xmlns:a16="http://schemas.microsoft.com/office/drawing/2014/main" id="{F022B81F-741D-46CF-921A-1D1D4C0365F5}"/>
              </a:ext>
            </a:extLst>
          </p:cNvPr>
          <p:cNvSpPr/>
          <p:nvPr/>
        </p:nvSpPr>
        <p:spPr>
          <a:xfrm>
            <a:off x="3774461" y="2729901"/>
            <a:ext cx="152105" cy="89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26" name="Gruppieren 325">
            <a:extLst>
              <a:ext uri="{FF2B5EF4-FFF2-40B4-BE49-F238E27FC236}">
                <a16:creationId xmlns:a16="http://schemas.microsoft.com/office/drawing/2014/main" id="{EC5D68D3-73A8-4253-AB7B-7049621E9B54}"/>
              </a:ext>
            </a:extLst>
          </p:cNvPr>
          <p:cNvGrpSpPr/>
          <p:nvPr/>
        </p:nvGrpSpPr>
        <p:grpSpPr>
          <a:xfrm>
            <a:off x="629396" y="3098234"/>
            <a:ext cx="5321870" cy="72000"/>
            <a:chOff x="603419" y="3679237"/>
            <a:chExt cx="5321870" cy="72000"/>
          </a:xfrm>
        </p:grpSpPr>
        <p:cxnSp>
          <p:nvCxnSpPr>
            <p:cNvPr id="327" name="Gerader Verbinder 326">
              <a:extLst>
                <a:ext uri="{FF2B5EF4-FFF2-40B4-BE49-F238E27FC236}">
                  <a16:creationId xmlns:a16="http://schemas.microsoft.com/office/drawing/2014/main" id="{43783C8C-096B-4B2E-BEB8-1492A87C5942}"/>
                </a:ext>
              </a:extLst>
            </p:cNvPr>
            <p:cNvCxnSpPr>
              <a:cxnSpLocks/>
            </p:cNvCxnSpPr>
            <p:nvPr/>
          </p:nvCxnSpPr>
          <p:spPr>
            <a:xfrm>
              <a:off x="9248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Gerader Verbinder 327">
              <a:extLst>
                <a:ext uri="{FF2B5EF4-FFF2-40B4-BE49-F238E27FC236}">
                  <a16:creationId xmlns:a16="http://schemas.microsoft.com/office/drawing/2014/main" id="{30AB3026-6B0E-49EA-8FA3-9F962B4C3F90}"/>
                </a:ext>
              </a:extLst>
            </p:cNvPr>
            <p:cNvCxnSpPr>
              <a:cxnSpLocks/>
            </p:cNvCxnSpPr>
            <p:nvPr/>
          </p:nvCxnSpPr>
          <p:spPr>
            <a:xfrm>
              <a:off x="10319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Gerader Verbinder 328">
              <a:extLst>
                <a:ext uri="{FF2B5EF4-FFF2-40B4-BE49-F238E27FC236}">
                  <a16:creationId xmlns:a16="http://schemas.microsoft.com/office/drawing/2014/main" id="{DB6E1806-D4B9-44AB-9257-2C5EF15471B3}"/>
                </a:ext>
              </a:extLst>
            </p:cNvPr>
            <p:cNvCxnSpPr>
              <a:cxnSpLocks/>
            </p:cNvCxnSpPr>
            <p:nvPr/>
          </p:nvCxnSpPr>
          <p:spPr>
            <a:xfrm>
              <a:off x="11391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Gerader Verbinder 329">
              <a:extLst>
                <a:ext uri="{FF2B5EF4-FFF2-40B4-BE49-F238E27FC236}">
                  <a16:creationId xmlns:a16="http://schemas.microsoft.com/office/drawing/2014/main" id="{BBA96730-D4A5-4A45-B61F-5A684E6E9D1C}"/>
                </a:ext>
              </a:extLst>
            </p:cNvPr>
            <p:cNvCxnSpPr>
              <a:cxnSpLocks/>
            </p:cNvCxnSpPr>
            <p:nvPr/>
          </p:nvCxnSpPr>
          <p:spPr>
            <a:xfrm>
              <a:off x="12462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Gerader Verbinder 330">
              <a:extLst>
                <a:ext uri="{FF2B5EF4-FFF2-40B4-BE49-F238E27FC236}">
                  <a16:creationId xmlns:a16="http://schemas.microsoft.com/office/drawing/2014/main" id="{3E593755-A7A4-4804-924A-3EADC14B49E8}"/>
                </a:ext>
              </a:extLst>
            </p:cNvPr>
            <p:cNvCxnSpPr>
              <a:cxnSpLocks/>
            </p:cNvCxnSpPr>
            <p:nvPr/>
          </p:nvCxnSpPr>
          <p:spPr>
            <a:xfrm>
              <a:off x="13533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Gerader Verbinder 331">
              <a:extLst>
                <a:ext uri="{FF2B5EF4-FFF2-40B4-BE49-F238E27FC236}">
                  <a16:creationId xmlns:a16="http://schemas.microsoft.com/office/drawing/2014/main" id="{A438F3E8-E273-4972-9F37-86F6C6AA47FD}"/>
                </a:ext>
              </a:extLst>
            </p:cNvPr>
            <p:cNvCxnSpPr>
              <a:cxnSpLocks/>
            </p:cNvCxnSpPr>
            <p:nvPr/>
          </p:nvCxnSpPr>
          <p:spPr>
            <a:xfrm>
              <a:off x="14605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Gerader Verbinder 332">
              <a:extLst>
                <a:ext uri="{FF2B5EF4-FFF2-40B4-BE49-F238E27FC236}">
                  <a16:creationId xmlns:a16="http://schemas.microsoft.com/office/drawing/2014/main" id="{8F731DC1-A789-44C1-AD1F-22BE13D3B21B}"/>
                </a:ext>
              </a:extLst>
            </p:cNvPr>
            <p:cNvCxnSpPr>
              <a:cxnSpLocks/>
            </p:cNvCxnSpPr>
            <p:nvPr/>
          </p:nvCxnSpPr>
          <p:spPr>
            <a:xfrm>
              <a:off x="15676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Gerader Verbinder 333">
              <a:extLst>
                <a:ext uri="{FF2B5EF4-FFF2-40B4-BE49-F238E27FC236}">
                  <a16:creationId xmlns:a16="http://schemas.microsoft.com/office/drawing/2014/main" id="{381C0915-0765-434F-A92D-B08939AFEE44}"/>
                </a:ext>
              </a:extLst>
            </p:cNvPr>
            <p:cNvCxnSpPr>
              <a:cxnSpLocks/>
            </p:cNvCxnSpPr>
            <p:nvPr/>
          </p:nvCxnSpPr>
          <p:spPr>
            <a:xfrm>
              <a:off x="16748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Gerader Verbinder 334">
              <a:extLst>
                <a:ext uri="{FF2B5EF4-FFF2-40B4-BE49-F238E27FC236}">
                  <a16:creationId xmlns:a16="http://schemas.microsoft.com/office/drawing/2014/main" id="{4BADE258-50C9-41D6-BACB-9A794AFE0BC1}"/>
                </a:ext>
              </a:extLst>
            </p:cNvPr>
            <p:cNvCxnSpPr>
              <a:cxnSpLocks/>
            </p:cNvCxnSpPr>
            <p:nvPr/>
          </p:nvCxnSpPr>
          <p:spPr>
            <a:xfrm>
              <a:off x="17819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Gerader Verbinder 335">
              <a:extLst>
                <a:ext uri="{FF2B5EF4-FFF2-40B4-BE49-F238E27FC236}">
                  <a16:creationId xmlns:a16="http://schemas.microsoft.com/office/drawing/2014/main" id="{DDE93ADB-1CEF-4E03-8D5E-2160981711BA}"/>
                </a:ext>
              </a:extLst>
            </p:cNvPr>
            <p:cNvCxnSpPr>
              <a:cxnSpLocks/>
            </p:cNvCxnSpPr>
            <p:nvPr/>
          </p:nvCxnSpPr>
          <p:spPr>
            <a:xfrm>
              <a:off x="18890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Gerader Verbinder 336">
              <a:extLst>
                <a:ext uri="{FF2B5EF4-FFF2-40B4-BE49-F238E27FC236}">
                  <a16:creationId xmlns:a16="http://schemas.microsoft.com/office/drawing/2014/main" id="{0A4F8FA2-A2E0-4A86-B5EC-25D3ED98CADF}"/>
                </a:ext>
              </a:extLst>
            </p:cNvPr>
            <p:cNvCxnSpPr>
              <a:cxnSpLocks/>
            </p:cNvCxnSpPr>
            <p:nvPr/>
          </p:nvCxnSpPr>
          <p:spPr>
            <a:xfrm>
              <a:off x="19962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Gerader Verbinder 337">
              <a:extLst>
                <a:ext uri="{FF2B5EF4-FFF2-40B4-BE49-F238E27FC236}">
                  <a16:creationId xmlns:a16="http://schemas.microsoft.com/office/drawing/2014/main" id="{064D3249-3592-436C-AF10-0FAEFD7CB642}"/>
                </a:ext>
              </a:extLst>
            </p:cNvPr>
            <p:cNvCxnSpPr>
              <a:cxnSpLocks/>
            </p:cNvCxnSpPr>
            <p:nvPr/>
          </p:nvCxnSpPr>
          <p:spPr>
            <a:xfrm>
              <a:off x="21033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Gerader Verbinder 338">
              <a:extLst>
                <a:ext uri="{FF2B5EF4-FFF2-40B4-BE49-F238E27FC236}">
                  <a16:creationId xmlns:a16="http://schemas.microsoft.com/office/drawing/2014/main" id="{1F53675F-8935-4D97-9A49-D7BF492804B5}"/>
                </a:ext>
              </a:extLst>
            </p:cNvPr>
            <p:cNvCxnSpPr>
              <a:cxnSpLocks/>
            </p:cNvCxnSpPr>
            <p:nvPr/>
          </p:nvCxnSpPr>
          <p:spPr>
            <a:xfrm>
              <a:off x="22105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Gerader Verbinder 339">
              <a:extLst>
                <a:ext uri="{FF2B5EF4-FFF2-40B4-BE49-F238E27FC236}">
                  <a16:creationId xmlns:a16="http://schemas.microsoft.com/office/drawing/2014/main" id="{B26E436E-7119-4966-82B2-C2A4FB41173A}"/>
                </a:ext>
              </a:extLst>
            </p:cNvPr>
            <p:cNvCxnSpPr>
              <a:cxnSpLocks/>
            </p:cNvCxnSpPr>
            <p:nvPr/>
          </p:nvCxnSpPr>
          <p:spPr>
            <a:xfrm>
              <a:off x="23176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Gerader Verbinder 340">
              <a:extLst>
                <a:ext uri="{FF2B5EF4-FFF2-40B4-BE49-F238E27FC236}">
                  <a16:creationId xmlns:a16="http://schemas.microsoft.com/office/drawing/2014/main" id="{16E9BD4D-ACA3-4E5C-9E16-0854E690A473}"/>
                </a:ext>
              </a:extLst>
            </p:cNvPr>
            <p:cNvCxnSpPr>
              <a:cxnSpLocks/>
            </p:cNvCxnSpPr>
            <p:nvPr/>
          </p:nvCxnSpPr>
          <p:spPr>
            <a:xfrm>
              <a:off x="24247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Gerader Verbinder 341">
              <a:extLst>
                <a:ext uri="{FF2B5EF4-FFF2-40B4-BE49-F238E27FC236}">
                  <a16:creationId xmlns:a16="http://schemas.microsoft.com/office/drawing/2014/main" id="{C3A4A8F0-3628-41BD-A655-524256C8CE43}"/>
                </a:ext>
              </a:extLst>
            </p:cNvPr>
            <p:cNvCxnSpPr>
              <a:cxnSpLocks/>
            </p:cNvCxnSpPr>
            <p:nvPr/>
          </p:nvCxnSpPr>
          <p:spPr>
            <a:xfrm>
              <a:off x="30676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Gerader Verbinder 342">
              <a:extLst>
                <a:ext uri="{FF2B5EF4-FFF2-40B4-BE49-F238E27FC236}">
                  <a16:creationId xmlns:a16="http://schemas.microsoft.com/office/drawing/2014/main" id="{58448F7F-B2FA-4AFF-8AA5-301181E76C16}"/>
                </a:ext>
              </a:extLst>
            </p:cNvPr>
            <p:cNvCxnSpPr>
              <a:cxnSpLocks/>
            </p:cNvCxnSpPr>
            <p:nvPr/>
          </p:nvCxnSpPr>
          <p:spPr>
            <a:xfrm>
              <a:off x="31747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Gerader Verbinder 343">
              <a:extLst>
                <a:ext uri="{FF2B5EF4-FFF2-40B4-BE49-F238E27FC236}">
                  <a16:creationId xmlns:a16="http://schemas.microsoft.com/office/drawing/2014/main" id="{A9F64A0E-AF36-4978-B4C6-4D8239DE20F7}"/>
                </a:ext>
              </a:extLst>
            </p:cNvPr>
            <p:cNvCxnSpPr>
              <a:cxnSpLocks/>
            </p:cNvCxnSpPr>
            <p:nvPr/>
          </p:nvCxnSpPr>
          <p:spPr>
            <a:xfrm>
              <a:off x="32819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Gerader Verbinder 344">
              <a:extLst>
                <a:ext uri="{FF2B5EF4-FFF2-40B4-BE49-F238E27FC236}">
                  <a16:creationId xmlns:a16="http://schemas.microsoft.com/office/drawing/2014/main" id="{8AD282E3-5078-4A52-A876-5C9F4889D069}"/>
                </a:ext>
              </a:extLst>
            </p:cNvPr>
            <p:cNvCxnSpPr>
              <a:cxnSpLocks/>
            </p:cNvCxnSpPr>
            <p:nvPr/>
          </p:nvCxnSpPr>
          <p:spPr>
            <a:xfrm>
              <a:off x="33890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Gerader Verbinder 345">
              <a:extLst>
                <a:ext uri="{FF2B5EF4-FFF2-40B4-BE49-F238E27FC236}">
                  <a16:creationId xmlns:a16="http://schemas.microsoft.com/office/drawing/2014/main" id="{BFCB91CD-9B51-4037-B3BF-0C0E504C1CE3}"/>
                </a:ext>
              </a:extLst>
            </p:cNvPr>
            <p:cNvCxnSpPr>
              <a:cxnSpLocks/>
            </p:cNvCxnSpPr>
            <p:nvPr/>
          </p:nvCxnSpPr>
          <p:spPr>
            <a:xfrm>
              <a:off x="34961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Gerader Verbinder 346">
              <a:extLst>
                <a:ext uri="{FF2B5EF4-FFF2-40B4-BE49-F238E27FC236}">
                  <a16:creationId xmlns:a16="http://schemas.microsoft.com/office/drawing/2014/main" id="{6EC84246-754D-4E6A-8F92-BA5055C3AA0E}"/>
                </a:ext>
              </a:extLst>
            </p:cNvPr>
            <p:cNvCxnSpPr>
              <a:cxnSpLocks/>
            </p:cNvCxnSpPr>
            <p:nvPr/>
          </p:nvCxnSpPr>
          <p:spPr>
            <a:xfrm>
              <a:off x="36033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Gerader Verbinder 347">
              <a:extLst>
                <a:ext uri="{FF2B5EF4-FFF2-40B4-BE49-F238E27FC236}">
                  <a16:creationId xmlns:a16="http://schemas.microsoft.com/office/drawing/2014/main" id="{574CBE7B-A060-4175-B9A7-3A9F48FD28CB}"/>
                </a:ext>
              </a:extLst>
            </p:cNvPr>
            <p:cNvCxnSpPr>
              <a:cxnSpLocks/>
            </p:cNvCxnSpPr>
            <p:nvPr/>
          </p:nvCxnSpPr>
          <p:spPr>
            <a:xfrm>
              <a:off x="37104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Gerader Verbinder 348">
              <a:extLst>
                <a:ext uri="{FF2B5EF4-FFF2-40B4-BE49-F238E27FC236}">
                  <a16:creationId xmlns:a16="http://schemas.microsoft.com/office/drawing/2014/main" id="{9E2F125C-D3E5-46F6-80B5-9229014CF919}"/>
                </a:ext>
              </a:extLst>
            </p:cNvPr>
            <p:cNvCxnSpPr>
              <a:cxnSpLocks/>
            </p:cNvCxnSpPr>
            <p:nvPr/>
          </p:nvCxnSpPr>
          <p:spPr>
            <a:xfrm>
              <a:off x="38176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Gerader Verbinder 349">
              <a:extLst>
                <a:ext uri="{FF2B5EF4-FFF2-40B4-BE49-F238E27FC236}">
                  <a16:creationId xmlns:a16="http://schemas.microsoft.com/office/drawing/2014/main" id="{D01E906B-1F20-4B82-8A3A-2EB6B583984F}"/>
                </a:ext>
              </a:extLst>
            </p:cNvPr>
            <p:cNvCxnSpPr>
              <a:cxnSpLocks/>
            </p:cNvCxnSpPr>
            <p:nvPr/>
          </p:nvCxnSpPr>
          <p:spPr>
            <a:xfrm>
              <a:off x="39247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Gerader Verbinder 350">
              <a:extLst>
                <a:ext uri="{FF2B5EF4-FFF2-40B4-BE49-F238E27FC236}">
                  <a16:creationId xmlns:a16="http://schemas.microsoft.com/office/drawing/2014/main" id="{16852EC1-FD9B-46E6-9BA1-35934C1CED2A}"/>
                </a:ext>
              </a:extLst>
            </p:cNvPr>
            <p:cNvCxnSpPr>
              <a:cxnSpLocks/>
            </p:cNvCxnSpPr>
            <p:nvPr/>
          </p:nvCxnSpPr>
          <p:spPr>
            <a:xfrm>
              <a:off x="40318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Gerader Verbinder 351">
              <a:extLst>
                <a:ext uri="{FF2B5EF4-FFF2-40B4-BE49-F238E27FC236}">
                  <a16:creationId xmlns:a16="http://schemas.microsoft.com/office/drawing/2014/main" id="{33C7B43E-1D20-48BE-B974-1AB0B57BF886}"/>
                </a:ext>
              </a:extLst>
            </p:cNvPr>
            <p:cNvCxnSpPr>
              <a:cxnSpLocks/>
            </p:cNvCxnSpPr>
            <p:nvPr/>
          </p:nvCxnSpPr>
          <p:spPr>
            <a:xfrm>
              <a:off x="46747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Gerader Verbinder 352">
              <a:extLst>
                <a:ext uri="{FF2B5EF4-FFF2-40B4-BE49-F238E27FC236}">
                  <a16:creationId xmlns:a16="http://schemas.microsoft.com/office/drawing/2014/main" id="{466B0381-65A0-44F4-8AD5-7A20586E6C06}"/>
                </a:ext>
              </a:extLst>
            </p:cNvPr>
            <p:cNvCxnSpPr>
              <a:cxnSpLocks/>
            </p:cNvCxnSpPr>
            <p:nvPr/>
          </p:nvCxnSpPr>
          <p:spPr>
            <a:xfrm>
              <a:off x="47818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Gerader Verbinder 353">
              <a:extLst>
                <a:ext uri="{FF2B5EF4-FFF2-40B4-BE49-F238E27FC236}">
                  <a16:creationId xmlns:a16="http://schemas.microsoft.com/office/drawing/2014/main" id="{4C160549-1CF6-4715-B661-47946E97F9F7}"/>
                </a:ext>
              </a:extLst>
            </p:cNvPr>
            <p:cNvCxnSpPr>
              <a:cxnSpLocks/>
            </p:cNvCxnSpPr>
            <p:nvPr/>
          </p:nvCxnSpPr>
          <p:spPr>
            <a:xfrm>
              <a:off x="48890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Gerader Verbinder 354">
              <a:extLst>
                <a:ext uri="{FF2B5EF4-FFF2-40B4-BE49-F238E27FC236}">
                  <a16:creationId xmlns:a16="http://schemas.microsoft.com/office/drawing/2014/main" id="{776591B3-D7A6-447B-A129-5EB7978E4F54}"/>
                </a:ext>
              </a:extLst>
            </p:cNvPr>
            <p:cNvCxnSpPr>
              <a:cxnSpLocks/>
            </p:cNvCxnSpPr>
            <p:nvPr/>
          </p:nvCxnSpPr>
          <p:spPr>
            <a:xfrm>
              <a:off x="49961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Gerader Verbinder 355">
              <a:extLst>
                <a:ext uri="{FF2B5EF4-FFF2-40B4-BE49-F238E27FC236}">
                  <a16:creationId xmlns:a16="http://schemas.microsoft.com/office/drawing/2014/main" id="{F42B6008-4533-4C26-820E-BA0A0511F252}"/>
                </a:ext>
              </a:extLst>
            </p:cNvPr>
            <p:cNvCxnSpPr>
              <a:cxnSpLocks/>
            </p:cNvCxnSpPr>
            <p:nvPr/>
          </p:nvCxnSpPr>
          <p:spPr>
            <a:xfrm>
              <a:off x="51032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Gerader Verbinder 356">
              <a:extLst>
                <a:ext uri="{FF2B5EF4-FFF2-40B4-BE49-F238E27FC236}">
                  <a16:creationId xmlns:a16="http://schemas.microsoft.com/office/drawing/2014/main" id="{C6A30717-5BA6-4C49-B975-CC5D0F271FD6}"/>
                </a:ext>
              </a:extLst>
            </p:cNvPr>
            <p:cNvCxnSpPr>
              <a:cxnSpLocks/>
            </p:cNvCxnSpPr>
            <p:nvPr/>
          </p:nvCxnSpPr>
          <p:spPr>
            <a:xfrm>
              <a:off x="41390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Gerader Verbinder 357">
              <a:extLst>
                <a:ext uri="{FF2B5EF4-FFF2-40B4-BE49-F238E27FC236}">
                  <a16:creationId xmlns:a16="http://schemas.microsoft.com/office/drawing/2014/main" id="{680C5184-DCBE-472E-8422-D9A299695A2F}"/>
                </a:ext>
              </a:extLst>
            </p:cNvPr>
            <p:cNvCxnSpPr>
              <a:cxnSpLocks/>
            </p:cNvCxnSpPr>
            <p:nvPr/>
          </p:nvCxnSpPr>
          <p:spPr>
            <a:xfrm>
              <a:off x="42461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Gerader Verbinder 358">
              <a:extLst>
                <a:ext uri="{FF2B5EF4-FFF2-40B4-BE49-F238E27FC236}">
                  <a16:creationId xmlns:a16="http://schemas.microsoft.com/office/drawing/2014/main" id="{3FFD3A47-F2A0-48F9-8EDE-863CEBB3A133}"/>
                </a:ext>
              </a:extLst>
            </p:cNvPr>
            <p:cNvCxnSpPr>
              <a:cxnSpLocks/>
            </p:cNvCxnSpPr>
            <p:nvPr/>
          </p:nvCxnSpPr>
          <p:spPr>
            <a:xfrm>
              <a:off x="43533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Gerader Verbinder 359">
              <a:extLst>
                <a:ext uri="{FF2B5EF4-FFF2-40B4-BE49-F238E27FC236}">
                  <a16:creationId xmlns:a16="http://schemas.microsoft.com/office/drawing/2014/main" id="{8B3CFA28-0E91-4AAB-A0FB-71E24710DB4C}"/>
                </a:ext>
              </a:extLst>
            </p:cNvPr>
            <p:cNvCxnSpPr>
              <a:cxnSpLocks/>
            </p:cNvCxnSpPr>
            <p:nvPr/>
          </p:nvCxnSpPr>
          <p:spPr>
            <a:xfrm>
              <a:off x="44604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Gerader Verbinder 360">
              <a:extLst>
                <a:ext uri="{FF2B5EF4-FFF2-40B4-BE49-F238E27FC236}">
                  <a16:creationId xmlns:a16="http://schemas.microsoft.com/office/drawing/2014/main" id="{C0720446-1BA0-4C65-859B-AC7C315F6624}"/>
                </a:ext>
              </a:extLst>
            </p:cNvPr>
            <p:cNvCxnSpPr>
              <a:cxnSpLocks/>
            </p:cNvCxnSpPr>
            <p:nvPr/>
          </p:nvCxnSpPr>
          <p:spPr>
            <a:xfrm>
              <a:off x="45675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Gerader Verbinder 361">
              <a:extLst>
                <a:ext uri="{FF2B5EF4-FFF2-40B4-BE49-F238E27FC236}">
                  <a16:creationId xmlns:a16="http://schemas.microsoft.com/office/drawing/2014/main" id="{F8FF5D17-AF78-41AA-9618-499A107B07E7}"/>
                </a:ext>
              </a:extLst>
            </p:cNvPr>
            <p:cNvCxnSpPr>
              <a:cxnSpLocks/>
            </p:cNvCxnSpPr>
            <p:nvPr/>
          </p:nvCxnSpPr>
          <p:spPr>
            <a:xfrm>
              <a:off x="25319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Gerader Verbinder 362">
              <a:extLst>
                <a:ext uri="{FF2B5EF4-FFF2-40B4-BE49-F238E27FC236}">
                  <a16:creationId xmlns:a16="http://schemas.microsoft.com/office/drawing/2014/main" id="{263402D9-F6E5-4CCC-9C86-47938353B154}"/>
                </a:ext>
              </a:extLst>
            </p:cNvPr>
            <p:cNvCxnSpPr>
              <a:cxnSpLocks/>
            </p:cNvCxnSpPr>
            <p:nvPr/>
          </p:nvCxnSpPr>
          <p:spPr>
            <a:xfrm>
              <a:off x="26390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Gerader Verbinder 363">
              <a:extLst>
                <a:ext uri="{FF2B5EF4-FFF2-40B4-BE49-F238E27FC236}">
                  <a16:creationId xmlns:a16="http://schemas.microsoft.com/office/drawing/2014/main" id="{3D872380-BD92-44DF-90F8-25E12C23AA09}"/>
                </a:ext>
              </a:extLst>
            </p:cNvPr>
            <p:cNvCxnSpPr>
              <a:cxnSpLocks/>
            </p:cNvCxnSpPr>
            <p:nvPr/>
          </p:nvCxnSpPr>
          <p:spPr>
            <a:xfrm>
              <a:off x="27462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Gerader Verbinder 364">
              <a:extLst>
                <a:ext uri="{FF2B5EF4-FFF2-40B4-BE49-F238E27FC236}">
                  <a16:creationId xmlns:a16="http://schemas.microsoft.com/office/drawing/2014/main" id="{7841AC2C-F906-4475-A536-D11701A6BC72}"/>
                </a:ext>
              </a:extLst>
            </p:cNvPr>
            <p:cNvCxnSpPr>
              <a:cxnSpLocks/>
            </p:cNvCxnSpPr>
            <p:nvPr/>
          </p:nvCxnSpPr>
          <p:spPr>
            <a:xfrm>
              <a:off x="28533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Gerader Verbinder 365">
              <a:extLst>
                <a:ext uri="{FF2B5EF4-FFF2-40B4-BE49-F238E27FC236}">
                  <a16:creationId xmlns:a16="http://schemas.microsoft.com/office/drawing/2014/main" id="{250618FA-EE64-46CE-88E3-9F0348BA34E2}"/>
                </a:ext>
              </a:extLst>
            </p:cNvPr>
            <p:cNvCxnSpPr>
              <a:cxnSpLocks/>
            </p:cNvCxnSpPr>
            <p:nvPr/>
          </p:nvCxnSpPr>
          <p:spPr>
            <a:xfrm>
              <a:off x="29604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Gerader Verbinder 366">
              <a:extLst>
                <a:ext uri="{FF2B5EF4-FFF2-40B4-BE49-F238E27FC236}">
                  <a16:creationId xmlns:a16="http://schemas.microsoft.com/office/drawing/2014/main" id="{C0E9BECB-AA93-440D-BF30-A867C8EC8EB5}"/>
                </a:ext>
              </a:extLst>
            </p:cNvPr>
            <p:cNvCxnSpPr>
              <a:cxnSpLocks/>
            </p:cNvCxnSpPr>
            <p:nvPr/>
          </p:nvCxnSpPr>
          <p:spPr>
            <a:xfrm>
              <a:off x="52104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Gerader Verbinder 367">
              <a:extLst>
                <a:ext uri="{FF2B5EF4-FFF2-40B4-BE49-F238E27FC236}">
                  <a16:creationId xmlns:a16="http://schemas.microsoft.com/office/drawing/2014/main" id="{FD8E7A2F-0A56-4A52-A78A-E367D20EE3D4}"/>
                </a:ext>
              </a:extLst>
            </p:cNvPr>
            <p:cNvCxnSpPr>
              <a:cxnSpLocks/>
            </p:cNvCxnSpPr>
            <p:nvPr/>
          </p:nvCxnSpPr>
          <p:spPr>
            <a:xfrm>
              <a:off x="531757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Gerader Verbinder 368">
              <a:extLst>
                <a:ext uri="{FF2B5EF4-FFF2-40B4-BE49-F238E27FC236}">
                  <a16:creationId xmlns:a16="http://schemas.microsoft.com/office/drawing/2014/main" id="{C279C7C0-8239-4153-8A0D-986C7B60D1C6}"/>
                </a:ext>
              </a:extLst>
            </p:cNvPr>
            <p:cNvCxnSpPr>
              <a:cxnSpLocks/>
            </p:cNvCxnSpPr>
            <p:nvPr/>
          </p:nvCxnSpPr>
          <p:spPr>
            <a:xfrm>
              <a:off x="54247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Gerader Verbinder 369">
              <a:extLst>
                <a:ext uri="{FF2B5EF4-FFF2-40B4-BE49-F238E27FC236}">
                  <a16:creationId xmlns:a16="http://schemas.microsoft.com/office/drawing/2014/main" id="{D1D3F614-F7C4-467A-866A-565F8F4DF42C}"/>
                </a:ext>
              </a:extLst>
            </p:cNvPr>
            <p:cNvCxnSpPr>
              <a:cxnSpLocks/>
            </p:cNvCxnSpPr>
            <p:nvPr/>
          </p:nvCxnSpPr>
          <p:spPr>
            <a:xfrm>
              <a:off x="55318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Gerader Verbinder 370">
              <a:extLst>
                <a:ext uri="{FF2B5EF4-FFF2-40B4-BE49-F238E27FC236}">
                  <a16:creationId xmlns:a16="http://schemas.microsoft.com/office/drawing/2014/main" id="{394B8F7D-2A3D-48B9-B5BC-FB85202ED55E}"/>
                </a:ext>
              </a:extLst>
            </p:cNvPr>
            <p:cNvCxnSpPr>
              <a:cxnSpLocks/>
            </p:cNvCxnSpPr>
            <p:nvPr/>
          </p:nvCxnSpPr>
          <p:spPr>
            <a:xfrm>
              <a:off x="56389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Gerader Verbinder 371">
              <a:extLst>
                <a:ext uri="{FF2B5EF4-FFF2-40B4-BE49-F238E27FC236}">
                  <a16:creationId xmlns:a16="http://schemas.microsoft.com/office/drawing/2014/main" id="{F79520C4-B812-43EF-9BAA-7A6B0ABB4D1A}"/>
                </a:ext>
              </a:extLst>
            </p:cNvPr>
            <p:cNvCxnSpPr>
              <a:cxnSpLocks/>
            </p:cNvCxnSpPr>
            <p:nvPr/>
          </p:nvCxnSpPr>
          <p:spPr>
            <a:xfrm>
              <a:off x="574613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Gerader Verbinder 372">
              <a:extLst>
                <a:ext uri="{FF2B5EF4-FFF2-40B4-BE49-F238E27FC236}">
                  <a16:creationId xmlns:a16="http://schemas.microsoft.com/office/drawing/2014/main" id="{E19E6010-BF8E-40E2-A7D8-3D871D5400B0}"/>
                </a:ext>
              </a:extLst>
            </p:cNvPr>
            <p:cNvCxnSpPr>
              <a:cxnSpLocks/>
            </p:cNvCxnSpPr>
            <p:nvPr/>
          </p:nvCxnSpPr>
          <p:spPr>
            <a:xfrm>
              <a:off x="585328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Gerader Verbinder 373">
              <a:extLst>
                <a:ext uri="{FF2B5EF4-FFF2-40B4-BE49-F238E27FC236}">
                  <a16:creationId xmlns:a16="http://schemas.microsoft.com/office/drawing/2014/main" id="{4C4D057C-D57F-41CB-BC31-BE3406C5358C}"/>
                </a:ext>
              </a:extLst>
            </p:cNvPr>
            <p:cNvCxnSpPr>
              <a:cxnSpLocks/>
            </p:cNvCxnSpPr>
            <p:nvPr/>
          </p:nvCxnSpPr>
          <p:spPr>
            <a:xfrm>
              <a:off x="60341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Gerader Verbinder 374">
              <a:extLst>
                <a:ext uri="{FF2B5EF4-FFF2-40B4-BE49-F238E27FC236}">
                  <a16:creationId xmlns:a16="http://schemas.microsoft.com/office/drawing/2014/main" id="{522BA408-EE1A-44F9-B41A-5BD3922884E4}"/>
                </a:ext>
              </a:extLst>
            </p:cNvPr>
            <p:cNvCxnSpPr>
              <a:cxnSpLocks/>
            </p:cNvCxnSpPr>
            <p:nvPr/>
          </p:nvCxnSpPr>
          <p:spPr>
            <a:xfrm>
              <a:off x="71055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Gerader Verbinder 375">
              <a:extLst>
                <a:ext uri="{FF2B5EF4-FFF2-40B4-BE49-F238E27FC236}">
                  <a16:creationId xmlns:a16="http://schemas.microsoft.com/office/drawing/2014/main" id="{5A81ECCA-0C8A-45CF-B82C-52F5AA62CA13}"/>
                </a:ext>
              </a:extLst>
            </p:cNvPr>
            <p:cNvCxnSpPr>
              <a:cxnSpLocks/>
            </p:cNvCxnSpPr>
            <p:nvPr/>
          </p:nvCxnSpPr>
          <p:spPr>
            <a:xfrm>
              <a:off x="817699" y="3679237"/>
              <a:ext cx="72000" cy="72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7" name="Textfeld 376">
            <a:extLst>
              <a:ext uri="{FF2B5EF4-FFF2-40B4-BE49-F238E27FC236}">
                <a16:creationId xmlns:a16="http://schemas.microsoft.com/office/drawing/2014/main" id="{ED74272B-3556-4FDA-98DB-ADD3A1B75C59}"/>
              </a:ext>
            </a:extLst>
          </p:cNvPr>
          <p:cNvSpPr txBox="1"/>
          <p:nvPr/>
        </p:nvSpPr>
        <p:spPr>
          <a:xfrm>
            <a:off x="-7953" y="2220063"/>
            <a:ext cx="616840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3.5 m</a:t>
            </a:r>
          </a:p>
        </p:txBody>
      </p:sp>
      <p:cxnSp>
        <p:nvCxnSpPr>
          <p:cNvPr id="378" name="Gerader Verbinder 377">
            <a:extLst>
              <a:ext uri="{FF2B5EF4-FFF2-40B4-BE49-F238E27FC236}">
                <a16:creationId xmlns:a16="http://schemas.microsoft.com/office/drawing/2014/main" id="{CF51032A-C179-48E8-89C7-5699E97B768E}"/>
              </a:ext>
            </a:extLst>
          </p:cNvPr>
          <p:cNvCxnSpPr>
            <a:cxnSpLocks/>
          </p:cNvCxnSpPr>
          <p:nvPr/>
        </p:nvCxnSpPr>
        <p:spPr>
          <a:xfrm>
            <a:off x="168853" y="1696759"/>
            <a:ext cx="8003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9" name="Gerader Verbinder 378">
            <a:extLst>
              <a:ext uri="{FF2B5EF4-FFF2-40B4-BE49-F238E27FC236}">
                <a16:creationId xmlns:a16="http://schemas.microsoft.com/office/drawing/2014/main" id="{F5523778-8650-4CB2-8236-22A4D1945622}"/>
              </a:ext>
            </a:extLst>
          </p:cNvPr>
          <p:cNvCxnSpPr>
            <a:cxnSpLocks/>
          </p:cNvCxnSpPr>
          <p:nvPr/>
        </p:nvCxnSpPr>
        <p:spPr>
          <a:xfrm flipV="1">
            <a:off x="163549" y="3014998"/>
            <a:ext cx="837275" cy="37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0" name="Gerade Verbindung mit Pfeil 379">
            <a:extLst>
              <a:ext uri="{FF2B5EF4-FFF2-40B4-BE49-F238E27FC236}">
                <a16:creationId xmlns:a16="http://schemas.microsoft.com/office/drawing/2014/main" id="{C3337B78-CE39-4EEB-A029-57DBEBCACB7B}"/>
              </a:ext>
            </a:extLst>
          </p:cNvPr>
          <p:cNvCxnSpPr>
            <a:cxnSpLocks/>
          </p:cNvCxnSpPr>
          <p:nvPr/>
        </p:nvCxnSpPr>
        <p:spPr>
          <a:xfrm flipV="1">
            <a:off x="245031" y="1688297"/>
            <a:ext cx="0" cy="52256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1" name="Gerade Verbindung mit Pfeil 380">
            <a:extLst>
              <a:ext uri="{FF2B5EF4-FFF2-40B4-BE49-F238E27FC236}">
                <a16:creationId xmlns:a16="http://schemas.microsoft.com/office/drawing/2014/main" id="{24CAA994-998B-47C9-88DD-FB6CAF596D3E}"/>
              </a:ext>
            </a:extLst>
          </p:cNvPr>
          <p:cNvCxnSpPr>
            <a:cxnSpLocks/>
          </p:cNvCxnSpPr>
          <p:nvPr/>
        </p:nvCxnSpPr>
        <p:spPr>
          <a:xfrm>
            <a:off x="241250" y="2519597"/>
            <a:ext cx="4620" cy="5011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2" name="Gerader Verbinder 381">
            <a:extLst>
              <a:ext uri="{FF2B5EF4-FFF2-40B4-BE49-F238E27FC236}">
                <a16:creationId xmlns:a16="http://schemas.microsoft.com/office/drawing/2014/main" id="{C7E04EB5-33AB-44CD-B307-1811FE644096}"/>
              </a:ext>
            </a:extLst>
          </p:cNvPr>
          <p:cNvCxnSpPr>
            <a:cxnSpLocks/>
            <a:stCxn id="293" idx="1"/>
          </p:cNvCxnSpPr>
          <p:nvPr/>
        </p:nvCxnSpPr>
        <p:spPr>
          <a:xfrm flipH="1">
            <a:off x="1047469" y="2861255"/>
            <a:ext cx="6064" cy="8620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3" name="Gerader Verbinder 382">
            <a:extLst>
              <a:ext uri="{FF2B5EF4-FFF2-40B4-BE49-F238E27FC236}">
                <a16:creationId xmlns:a16="http://schemas.microsoft.com/office/drawing/2014/main" id="{D5EFA98A-866A-4E7A-978C-F3FA441DCFDC}"/>
              </a:ext>
            </a:extLst>
          </p:cNvPr>
          <p:cNvCxnSpPr>
            <a:cxnSpLocks/>
          </p:cNvCxnSpPr>
          <p:nvPr/>
        </p:nvCxnSpPr>
        <p:spPr>
          <a:xfrm>
            <a:off x="5763526" y="2597836"/>
            <a:ext cx="8591" cy="9242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4" name="Gerade Verbindung mit Pfeil 383">
            <a:extLst>
              <a:ext uri="{FF2B5EF4-FFF2-40B4-BE49-F238E27FC236}">
                <a16:creationId xmlns:a16="http://schemas.microsoft.com/office/drawing/2014/main" id="{6C51E687-776D-45E9-BD0B-2DAAEA9B1D70}"/>
              </a:ext>
            </a:extLst>
          </p:cNvPr>
          <p:cNvCxnSpPr>
            <a:cxnSpLocks/>
          </p:cNvCxnSpPr>
          <p:nvPr/>
        </p:nvCxnSpPr>
        <p:spPr>
          <a:xfrm>
            <a:off x="3753770" y="3414135"/>
            <a:ext cx="2018100" cy="811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5" name="Gerade Verbindung mit Pfeil 384">
            <a:extLst>
              <a:ext uri="{FF2B5EF4-FFF2-40B4-BE49-F238E27FC236}">
                <a16:creationId xmlns:a16="http://schemas.microsoft.com/office/drawing/2014/main" id="{961AED40-22FB-49F4-8E43-C367C635AA9A}"/>
              </a:ext>
            </a:extLst>
          </p:cNvPr>
          <p:cNvCxnSpPr>
            <a:cxnSpLocks/>
          </p:cNvCxnSpPr>
          <p:nvPr/>
        </p:nvCxnSpPr>
        <p:spPr>
          <a:xfrm flipH="1" flipV="1">
            <a:off x="1047469" y="3423849"/>
            <a:ext cx="2296427" cy="295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6" name="Gerade Verbindung mit Pfeil 385">
            <a:extLst>
              <a:ext uri="{FF2B5EF4-FFF2-40B4-BE49-F238E27FC236}">
                <a16:creationId xmlns:a16="http://schemas.microsoft.com/office/drawing/2014/main" id="{8B17EBF5-1AC0-4293-AAA4-646046A16802}"/>
              </a:ext>
            </a:extLst>
          </p:cNvPr>
          <p:cNvCxnSpPr>
            <a:cxnSpLocks/>
          </p:cNvCxnSpPr>
          <p:nvPr/>
        </p:nvCxnSpPr>
        <p:spPr>
          <a:xfrm>
            <a:off x="4555261" y="3630034"/>
            <a:ext cx="445755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7" name="Gerade Verbindung mit Pfeil 386">
            <a:extLst>
              <a:ext uri="{FF2B5EF4-FFF2-40B4-BE49-F238E27FC236}">
                <a16:creationId xmlns:a16="http://schemas.microsoft.com/office/drawing/2014/main" id="{85CCF9F0-C79A-400B-972E-DF71D7CFEFAE}"/>
              </a:ext>
            </a:extLst>
          </p:cNvPr>
          <p:cNvCxnSpPr>
            <a:cxnSpLocks/>
            <a:stCxn id="260" idx="1"/>
          </p:cNvCxnSpPr>
          <p:nvPr/>
        </p:nvCxnSpPr>
        <p:spPr>
          <a:xfrm flipH="1" flipV="1">
            <a:off x="1063928" y="3628913"/>
            <a:ext cx="1515262" cy="1151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8" name="Rechteck 387">
            <a:extLst>
              <a:ext uri="{FF2B5EF4-FFF2-40B4-BE49-F238E27FC236}">
                <a16:creationId xmlns:a16="http://schemas.microsoft.com/office/drawing/2014/main" id="{7966FF87-D4EE-4239-93DE-07CBC7D970B8}"/>
              </a:ext>
            </a:extLst>
          </p:cNvPr>
          <p:cNvSpPr/>
          <p:nvPr/>
        </p:nvSpPr>
        <p:spPr>
          <a:xfrm>
            <a:off x="8560374" y="2296337"/>
            <a:ext cx="500488" cy="1493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9" name="Ellipse 388">
            <a:extLst>
              <a:ext uri="{FF2B5EF4-FFF2-40B4-BE49-F238E27FC236}">
                <a16:creationId xmlns:a16="http://schemas.microsoft.com/office/drawing/2014/main" id="{FDF84FA6-166D-4B63-8B49-A3F95DDF03F4}"/>
              </a:ext>
            </a:extLst>
          </p:cNvPr>
          <p:cNvSpPr/>
          <p:nvPr/>
        </p:nvSpPr>
        <p:spPr>
          <a:xfrm>
            <a:off x="8994008" y="2345377"/>
            <a:ext cx="52467" cy="5104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0" name="Rechteck 389">
            <a:extLst>
              <a:ext uri="{FF2B5EF4-FFF2-40B4-BE49-F238E27FC236}">
                <a16:creationId xmlns:a16="http://schemas.microsoft.com/office/drawing/2014/main" id="{8ED2EFD5-CC4E-4A08-BFEA-70307A58A468}"/>
              </a:ext>
            </a:extLst>
          </p:cNvPr>
          <p:cNvSpPr/>
          <p:nvPr/>
        </p:nvSpPr>
        <p:spPr>
          <a:xfrm>
            <a:off x="1433642" y="2325376"/>
            <a:ext cx="64400" cy="8979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92" name="Gerader Verbinder 391">
            <a:extLst>
              <a:ext uri="{FF2B5EF4-FFF2-40B4-BE49-F238E27FC236}">
                <a16:creationId xmlns:a16="http://schemas.microsoft.com/office/drawing/2014/main" id="{85FCBAC5-E1B3-4284-99D6-E52D85362993}"/>
              </a:ext>
            </a:extLst>
          </p:cNvPr>
          <p:cNvCxnSpPr>
            <a:cxnSpLocks/>
          </p:cNvCxnSpPr>
          <p:nvPr/>
        </p:nvCxnSpPr>
        <p:spPr>
          <a:xfrm flipH="1">
            <a:off x="9015990" y="2370714"/>
            <a:ext cx="1131" cy="14620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3" name="Textfeld 392">
            <a:extLst>
              <a:ext uri="{FF2B5EF4-FFF2-40B4-BE49-F238E27FC236}">
                <a16:creationId xmlns:a16="http://schemas.microsoft.com/office/drawing/2014/main" id="{B2803A5A-6698-4A3D-9C31-0D76401D6CBA}"/>
              </a:ext>
            </a:extLst>
          </p:cNvPr>
          <p:cNvSpPr txBox="1"/>
          <p:nvPr/>
        </p:nvSpPr>
        <p:spPr>
          <a:xfrm>
            <a:off x="2674382" y="1220847"/>
            <a:ext cx="162530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Vacuum</a:t>
            </a:r>
            <a:r>
              <a:rPr lang="de-DE" sz="1400" b="1" dirty="0"/>
              <a:t> Chamber </a:t>
            </a:r>
          </a:p>
        </p:txBody>
      </p:sp>
      <p:cxnSp>
        <p:nvCxnSpPr>
          <p:cNvPr id="394" name="Gerade Verbindung mit Pfeil 393">
            <a:extLst>
              <a:ext uri="{FF2B5EF4-FFF2-40B4-BE49-F238E27FC236}">
                <a16:creationId xmlns:a16="http://schemas.microsoft.com/office/drawing/2014/main" id="{3D854984-4DE0-491F-918B-27155A0727FE}"/>
              </a:ext>
            </a:extLst>
          </p:cNvPr>
          <p:cNvCxnSpPr>
            <a:cxnSpLocks/>
          </p:cNvCxnSpPr>
          <p:nvPr/>
        </p:nvCxnSpPr>
        <p:spPr>
          <a:xfrm>
            <a:off x="8198426" y="1931826"/>
            <a:ext cx="0" cy="24922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5" name="Textfeld 394">
            <a:extLst>
              <a:ext uri="{FF2B5EF4-FFF2-40B4-BE49-F238E27FC236}">
                <a16:creationId xmlns:a16="http://schemas.microsoft.com/office/drawing/2014/main" id="{B02049A6-16A5-4146-98DE-F9E00C998D8E}"/>
              </a:ext>
            </a:extLst>
          </p:cNvPr>
          <p:cNvSpPr txBox="1"/>
          <p:nvPr/>
        </p:nvSpPr>
        <p:spPr>
          <a:xfrm>
            <a:off x="7981255" y="1733873"/>
            <a:ext cx="616840" cy="21544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e-DE" sz="1400" b="1" dirty="0"/>
              <a:t>Ø 1 m</a:t>
            </a:r>
          </a:p>
        </p:txBody>
      </p:sp>
      <p:sp>
        <p:nvSpPr>
          <p:cNvPr id="396" name="Textfeld 395">
            <a:extLst>
              <a:ext uri="{FF2B5EF4-FFF2-40B4-BE49-F238E27FC236}">
                <a16:creationId xmlns:a16="http://schemas.microsoft.com/office/drawing/2014/main" id="{72A9BE2F-1B01-42A3-853E-148911D8F4C2}"/>
              </a:ext>
            </a:extLst>
          </p:cNvPr>
          <p:cNvSpPr txBox="1"/>
          <p:nvPr/>
        </p:nvSpPr>
        <p:spPr>
          <a:xfrm>
            <a:off x="8556642" y="1877771"/>
            <a:ext cx="616840" cy="21544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e-DE" sz="1400" b="1" dirty="0"/>
              <a:t>Ø 0.1 m</a:t>
            </a:r>
          </a:p>
        </p:txBody>
      </p:sp>
      <p:cxnSp>
        <p:nvCxnSpPr>
          <p:cNvPr id="397" name="Gerade Verbindung mit Pfeil 396">
            <a:extLst>
              <a:ext uri="{FF2B5EF4-FFF2-40B4-BE49-F238E27FC236}">
                <a16:creationId xmlns:a16="http://schemas.microsoft.com/office/drawing/2014/main" id="{EABF994A-9CB8-4C30-919F-4D9C62C38753}"/>
              </a:ext>
            </a:extLst>
          </p:cNvPr>
          <p:cNvCxnSpPr>
            <a:cxnSpLocks/>
          </p:cNvCxnSpPr>
          <p:nvPr/>
        </p:nvCxnSpPr>
        <p:spPr>
          <a:xfrm>
            <a:off x="8846128" y="2074423"/>
            <a:ext cx="1529" cy="22191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8" name="Gerade Verbindung mit Pfeil 397">
            <a:extLst>
              <a:ext uri="{FF2B5EF4-FFF2-40B4-BE49-F238E27FC236}">
                <a16:creationId xmlns:a16="http://schemas.microsoft.com/office/drawing/2014/main" id="{6A2DAD2A-1FE1-4F20-9B8B-727B70DDF8AB}"/>
              </a:ext>
            </a:extLst>
          </p:cNvPr>
          <p:cNvCxnSpPr>
            <a:cxnSpLocks/>
          </p:cNvCxnSpPr>
          <p:nvPr/>
        </p:nvCxnSpPr>
        <p:spPr>
          <a:xfrm flipV="1">
            <a:off x="8198426" y="2546303"/>
            <a:ext cx="0" cy="22214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9" name="Gerade Verbindung mit Pfeil 398">
            <a:extLst>
              <a:ext uri="{FF2B5EF4-FFF2-40B4-BE49-F238E27FC236}">
                <a16:creationId xmlns:a16="http://schemas.microsoft.com/office/drawing/2014/main" id="{14ED31CC-09F9-444A-A5B0-EAAF81320C52}"/>
              </a:ext>
            </a:extLst>
          </p:cNvPr>
          <p:cNvCxnSpPr>
            <a:cxnSpLocks/>
          </p:cNvCxnSpPr>
          <p:nvPr/>
        </p:nvCxnSpPr>
        <p:spPr>
          <a:xfrm flipV="1">
            <a:off x="8845363" y="2447364"/>
            <a:ext cx="1529" cy="21000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0" name="Textfeld 399">
            <a:extLst>
              <a:ext uri="{FF2B5EF4-FFF2-40B4-BE49-F238E27FC236}">
                <a16:creationId xmlns:a16="http://schemas.microsoft.com/office/drawing/2014/main" id="{8541FCF6-68FA-4116-8CDC-C098B2454CD4}"/>
              </a:ext>
            </a:extLst>
          </p:cNvPr>
          <p:cNvSpPr txBox="1"/>
          <p:nvPr/>
        </p:nvSpPr>
        <p:spPr>
          <a:xfrm>
            <a:off x="6457170" y="1250001"/>
            <a:ext cx="1571395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 err="1"/>
              <a:t>Vacuum</a:t>
            </a:r>
            <a:r>
              <a:rPr lang="de-DE" sz="1400" b="1" dirty="0"/>
              <a:t> Tube </a:t>
            </a:r>
          </a:p>
        </p:txBody>
      </p:sp>
      <p:sp>
        <p:nvSpPr>
          <p:cNvPr id="401" name="Textfeld 400">
            <a:extLst>
              <a:ext uri="{FF2B5EF4-FFF2-40B4-BE49-F238E27FC236}">
                <a16:creationId xmlns:a16="http://schemas.microsoft.com/office/drawing/2014/main" id="{C20D2F94-9D78-45B7-92BF-9EEA3774F188}"/>
              </a:ext>
            </a:extLst>
          </p:cNvPr>
          <p:cNvSpPr txBox="1"/>
          <p:nvPr/>
        </p:nvSpPr>
        <p:spPr>
          <a:xfrm>
            <a:off x="6838645" y="3098936"/>
            <a:ext cx="666677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DE" sz="1400" b="1" dirty="0"/>
              <a:t>120 m</a:t>
            </a:r>
          </a:p>
        </p:txBody>
      </p:sp>
      <p:cxnSp>
        <p:nvCxnSpPr>
          <p:cNvPr id="402" name="Gerade Verbindung mit Pfeil 401">
            <a:extLst>
              <a:ext uri="{FF2B5EF4-FFF2-40B4-BE49-F238E27FC236}">
                <a16:creationId xmlns:a16="http://schemas.microsoft.com/office/drawing/2014/main" id="{83629C03-4B63-4C24-837E-91ACE122F7BB}"/>
              </a:ext>
            </a:extLst>
          </p:cNvPr>
          <p:cNvCxnSpPr>
            <a:cxnSpLocks/>
          </p:cNvCxnSpPr>
          <p:nvPr/>
        </p:nvCxnSpPr>
        <p:spPr>
          <a:xfrm>
            <a:off x="7405765" y="3269672"/>
            <a:ext cx="1150636" cy="405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3" name="Gerade Verbindung mit Pfeil 402">
            <a:extLst>
              <a:ext uri="{FF2B5EF4-FFF2-40B4-BE49-F238E27FC236}">
                <a16:creationId xmlns:a16="http://schemas.microsoft.com/office/drawing/2014/main" id="{8946E2B1-8727-47C0-ACD6-B002030E29FE}"/>
              </a:ext>
            </a:extLst>
          </p:cNvPr>
          <p:cNvCxnSpPr>
            <a:cxnSpLocks/>
          </p:cNvCxnSpPr>
          <p:nvPr/>
        </p:nvCxnSpPr>
        <p:spPr>
          <a:xfrm flipH="1" flipV="1">
            <a:off x="5759242" y="3268178"/>
            <a:ext cx="1120985" cy="279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4" name="Gerader Verbinder 403">
            <a:extLst>
              <a:ext uri="{FF2B5EF4-FFF2-40B4-BE49-F238E27FC236}">
                <a16:creationId xmlns:a16="http://schemas.microsoft.com/office/drawing/2014/main" id="{682A7D02-969E-44EC-AB0A-073FF79E3449}"/>
              </a:ext>
            </a:extLst>
          </p:cNvPr>
          <p:cNvCxnSpPr>
            <a:cxnSpLocks/>
          </p:cNvCxnSpPr>
          <p:nvPr/>
        </p:nvCxnSpPr>
        <p:spPr>
          <a:xfrm>
            <a:off x="8556401" y="2536918"/>
            <a:ext cx="0" cy="9106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5" name="Textfeld 404">
            <a:extLst>
              <a:ext uri="{FF2B5EF4-FFF2-40B4-BE49-F238E27FC236}">
                <a16:creationId xmlns:a16="http://schemas.microsoft.com/office/drawing/2014/main" id="{C47F0683-15C5-4252-9151-C42B117C5BDB}"/>
              </a:ext>
            </a:extLst>
          </p:cNvPr>
          <p:cNvSpPr txBox="1"/>
          <p:nvPr/>
        </p:nvSpPr>
        <p:spPr>
          <a:xfrm>
            <a:off x="8607834" y="3142922"/>
            <a:ext cx="4796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b="1" dirty="0"/>
              <a:t>2m</a:t>
            </a:r>
          </a:p>
        </p:txBody>
      </p:sp>
      <p:cxnSp>
        <p:nvCxnSpPr>
          <p:cNvPr id="406" name="Gerade Verbindung mit Pfeil 405">
            <a:extLst>
              <a:ext uri="{FF2B5EF4-FFF2-40B4-BE49-F238E27FC236}">
                <a16:creationId xmlns:a16="http://schemas.microsoft.com/office/drawing/2014/main" id="{F08D0ACA-F299-4DB3-B5B3-8BA783F26459}"/>
              </a:ext>
            </a:extLst>
          </p:cNvPr>
          <p:cNvCxnSpPr>
            <a:cxnSpLocks/>
          </p:cNvCxnSpPr>
          <p:nvPr/>
        </p:nvCxnSpPr>
        <p:spPr>
          <a:xfrm>
            <a:off x="8903127" y="3273895"/>
            <a:ext cx="11399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7" name="Gerade Verbindung mit Pfeil 406">
            <a:extLst>
              <a:ext uri="{FF2B5EF4-FFF2-40B4-BE49-F238E27FC236}">
                <a16:creationId xmlns:a16="http://schemas.microsoft.com/office/drawing/2014/main" id="{1D73592A-9750-4F60-A48B-9821A783D6CE}"/>
              </a:ext>
            </a:extLst>
          </p:cNvPr>
          <p:cNvCxnSpPr>
            <a:cxnSpLocks/>
          </p:cNvCxnSpPr>
          <p:nvPr/>
        </p:nvCxnSpPr>
        <p:spPr>
          <a:xfrm flipH="1">
            <a:off x="8560374" y="3273895"/>
            <a:ext cx="12509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8" name="Gruppieren 407">
            <a:extLst>
              <a:ext uri="{FF2B5EF4-FFF2-40B4-BE49-F238E27FC236}">
                <a16:creationId xmlns:a16="http://schemas.microsoft.com/office/drawing/2014/main" id="{F59188F7-2D10-4F0E-A881-211CBA7A0A49}"/>
              </a:ext>
            </a:extLst>
          </p:cNvPr>
          <p:cNvGrpSpPr/>
          <p:nvPr/>
        </p:nvGrpSpPr>
        <p:grpSpPr>
          <a:xfrm>
            <a:off x="7399893" y="2110559"/>
            <a:ext cx="318139" cy="121470"/>
            <a:chOff x="4572000" y="1616869"/>
            <a:chExt cx="1254919" cy="611981"/>
          </a:xfrm>
          <a:effectLst/>
        </p:grpSpPr>
        <p:sp>
          <p:nvSpPr>
            <p:cNvPr id="409" name="Rechteck 408">
              <a:extLst>
                <a:ext uri="{FF2B5EF4-FFF2-40B4-BE49-F238E27FC236}">
                  <a16:creationId xmlns:a16="http://schemas.microsoft.com/office/drawing/2014/main" id="{869DA969-DBA8-4596-8F71-E9FAA31C32AB}"/>
                </a:ext>
              </a:extLst>
            </p:cNvPr>
            <p:cNvSpPr/>
            <p:nvPr/>
          </p:nvSpPr>
          <p:spPr>
            <a:xfrm>
              <a:off x="4576973" y="1616869"/>
              <a:ext cx="1249946" cy="61198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10" name="Gerader Verbinder 409">
              <a:extLst>
                <a:ext uri="{FF2B5EF4-FFF2-40B4-BE49-F238E27FC236}">
                  <a16:creationId xmlns:a16="http://schemas.microsoft.com/office/drawing/2014/main" id="{7997B4D9-5894-4CD5-8F65-80EE48607DDF}"/>
                </a:ext>
              </a:extLst>
            </p:cNvPr>
            <p:cNvCxnSpPr/>
            <p:nvPr/>
          </p:nvCxnSpPr>
          <p:spPr>
            <a:xfrm>
              <a:off x="4572000" y="2209332"/>
              <a:ext cx="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Gerader Verbinder 410">
              <a:extLst>
                <a:ext uri="{FF2B5EF4-FFF2-40B4-BE49-F238E27FC236}">
                  <a16:creationId xmlns:a16="http://schemas.microsoft.com/office/drawing/2014/main" id="{4D84C9A1-EC74-48C9-8E85-603FC8D64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388" y="1633070"/>
              <a:ext cx="177940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Gerader Verbinder 411">
              <a:extLst>
                <a:ext uri="{FF2B5EF4-FFF2-40B4-BE49-F238E27FC236}">
                  <a16:creationId xmlns:a16="http://schemas.microsoft.com/office/drawing/2014/main" id="{DEC59FA9-2FF8-4149-8970-E9F7DB55A1A6}"/>
                </a:ext>
              </a:extLst>
            </p:cNvPr>
            <p:cNvCxnSpPr>
              <a:cxnSpLocks/>
            </p:cNvCxnSpPr>
            <p:nvPr/>
          </p:nvCxnSpPr>
          <p:spPr>
            <a:xfrm>
              <a:off x="4932363" y="1633070"/>
              <a:ext cx="180181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Gerader Verbinder 412">
              <a:extLst>
                <a:ext uri="{FF2B5EF4-FFF2-40B4-BE49-F238E27FC236}">
                  <a16:creationId xmlns:a16="http://schemas.microsoft.com/office/drawing/2014/main" id="{B19B99AC-EE50-49E3-9CCD-18FDCF43A6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3338" y="1633070"/>
              <a:ext cx="179387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Gerader Verbinder 413">
              <a:extLst>
                <a:ext uri="{FF2B5EF4-FFF2-40B4-BE49-F238E27FC236}">
                  <a16:creationId xmlns:a16="http://schemas.microsoft.com/office/drawing/2014/main" id="{AFF34063-8672-47D6-AA70-D21D011CFC09}"/>
                </a:ext>
              </a:extLst>
            </p:cNvPr>
            <p:cNvCxnSpPr>
              <a:cxnSpLocks/>
            </p:cNvCxnSpPr>
            <p:nvPr/>
          </p:nvCxnSpPr>
          <p:spPr>
            <a:xfrm>
              <a:off x="5292725" y="1633070"/>
              <a:ext cx="184010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Gerader Verbinder 414">
              <a:extLst>
                <a:ext uri="{FF2B5EF4-FFF2-40B4-BE49-F238E27FC236}">
                  <a16:creationId xmlns:a16="http://schemas.microsoft.com/office/drawing/2014/main" id="{B5175102-30FF-4C93-9977-9A884096F7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60901" y="1933623"/>
              <a:ext cx="87454" cy="281407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Gerader Verbinder 415">
              <a:extLst>
                <a:ext uri="{FF2B5EF4-FFF2-40B4-BE49-F238E27FC236}">
                  <a16:creationId xmlns:a16="http://schemas.microsoft.com/office/drawing/2014/main" id="{B02C809B-8C77-442A-8DC6-15DDA384C5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6735" y="1633070"/>
              <a:ext cx="174765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Gerader Verbinder 416">
              <a:extLst>
                <a:ext uri="{FF2B5EF4-FFF2-40B4-BE49-F238E27FC236}">
                  <a16:creationId xmlns:a16="http://schemas.microsoft.com/office/drawing/2014/main" id="{2BEAA2C5-1283-4780-9ED4-A94CF70496E7}"/>
                </a:ext>
              </a:extLst>
            </p:cNvPr>
            <p:cNvCxnSpPr>
              <a:cxnSpLocks/>
            </p:cNvCxnSpPr>
            <p:nvPr/>
          </p:nvCxnSpPr>
          <p:spPr>
            <a:xfrm>
              <a:off x="5651500" y="1633069"/>
              <a:ext cx="89694" cy="290981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Gerader Verbinder 417">
              <a:extLst>
                <a:ext uri="{FF2B5EF4-FFF2-40B4-BE49-F238E27FC236}">
                  <a16:creationId xmlns:a16="http://schemas.microsoft.com/office/drawing/2014/main" id="{DE0A3288-BCDC-4B23-A1D4-1BDE2B99D3AB}"/>
                </a:ext>
              </a:extLst>
            </p:cNvPr>
            <p:cNvCxnSpPr>
              <a:cxnSpLocks/>
            </p:cNvCxnSpPr>
            <p:nvPr/>
          </p:nvCxnSpPr>
          <p:spPr>
            <a:xfrm>
              <a:off x="4576623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Gerader Verbinder 418">
              <a:extLst>
                <a:ext uri="{FF2B5EF4-FFF2-40B4-BE49-F238E27FC236}">
                  <a16:creationId xmlns:a16="http://schemas.microsoft.com/office/drawing/2014/main" id="{A5BB1EE5-95C8-4D85-9853-4B5FDF5C669C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00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0" name="Gruppieren 419">
            <a:extLst>
              <a:ext uri="{FF2B5EF4-FFF2-40B4-BE49-F238E27FC236}">
                <a16:creationId xmlns:a16="http://schemas.microsoft.com/office/drawing/2014/main" id="{E909CF37-9EE4-4276-AF01-62B1F451BE54}"/>
              </a:ext>
            </a:extLst>
          </p:cNvPr>
          <p:cNvGrpSpPr/>
          <p:nvPr/>
        </p:nvGrpSpPr>
        <p:grpSpPr>
          <a:xfrm>
            <a:off x="7406718" y="2475513"/>
            <a:ext cx="318139" cy="121470"/>
            <a:chOff x="4572000" y="1616869"/>
            <a:chExt cx="1254919" cy="611981"/>
          </a:xfrm>
          <a:effectLst/>
        </p:grpSpPr>
        <p:sp>
          <p:nvSpPr>
            <p:cNvPr id="421" name="Rechteck 420">
              <a:extLst>
                <a:ext uri="{FF2B5EF4-FFF2-40B4-BE49-F238E27FC236}">
                  <a16:creationId xmlns:a16="http://schemas.microsoft.com/office/drawing/2014/main" id="{D62EE447-9673-4693-8210-05D946E167E7}"/>
                </a:ext>
              </a:extLst>
            </p:cNvPr>
            <p:cNvSpPr/>
            <p:nvPr/>
          </p:nvSpPr>
          <p:spPr>
            <a:xfrm>
              <a:off x="4576973" y="1616869"/>
              <a:ext cx="1249946" cy="61198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22" name="Gerader Verbinder 421">
              <a:extLst>
                <a:ext uri="{FF2B5EF4-FFF2-40B4-BE49-F238E27FC236}">
                  <a16:creationId xmlns:a16="http://schemas.microsoft.com/office/drawing/2014/main" id="{7D01B42B-CB8D-4DED-BA36-2EFE4571D6F2}"/>
                </a:ext>
              </a:extLst>
            </p:cNvPr>
            <p:cNvCxnSpPr/>
            <p:nvPr/>
          </p:nvCxnSpPr>
          <p:spPr>
            <a:xfrm>
              <a:off x="4572000" y="2209332"/>
              <a:ext cx="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Gerader Verbinder 422">
              <a:extLst>
                <a:ext uri="{FF2B5EF4-FFF2-40B4-BE49-F238E27FC236}">
                  <a16:creationId xmlns:a16="http://schemas.microsoft.com/office/drawing/2014/main" id="{EF7380D3-59C1-48E3-87A9-7D2827C31F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51388" y="1633070"/>
              <a:ext cx="177940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Gerader Verbinder 423">
              <a:extLst>
                <a:ext uri="{FF2B5EF4-FFF2-40B4-BE49-F238E27FC236}">
                  <a16:creationId xmlns:a16="http://schemas.microsoft.com/office/drawing/2014/main" id="{0EF78809-A962-4C55-A3FF-44D856D8E80A}"/>
                </a:ext>
              </a:extLst>
            </p:cNvPr>
            <p:cNvCxnSpPr>
              <a:cxnSpLocks/>
            </p:cNvCxnSpPr>
            <p:nvPr/>
          </p:nvCxnSpPr>
          <p:spPr>
            <a:xfrm>
              <a:off x="4932363" y="1633070"/>
              <a:ext cx="180181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Gerader Verbinder 424">
              <a:extLst>
                <a:ext uri="{FF2B5EF4-FFF2-40B4-BE49-F238E27FC236}">
                  <a16:creationId xmlns:a16="http://schemas.microsoft.com/office/drawing/2014/main" id="{3565EC3B-8DD7-439D-83AF-3AF5E7E559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13338" y="1633070"/>
              <a:ext cx="179387" cy="576262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Gerader Verbinder 425">
              <a:extLst>
                <a:ext uri="{FF2B5EF4-FFF2-40B4-BE49-F238E27FC236}">
                  <a16:creationId xmlns:a16="http://schemas.microsoft.com/office/drawing/2014/main" id="{BBB22FAE-C3DA-42F2-B70C-8367B6F8B4D4}"/>
                </a:ext>
              </a:extLst>
            </p:cNvPr>
            <p:cNvCxnSpPr>
              <a:cxnSpLocks/>
            </p:cNvCxnSpPr>
            <p:nvPr/>
          </p:nvCxnSpPr>
          <p:spPr>
            <a:xfrm>
              <a:off x="5292725" y="1633070"/>
              <a:ext cx="184010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Gerader Verbinder 426">
              <a:extLst>
                <a:ext uri="{FF2B5EF4-FFF2-40B4-BE49-F238E27FC236}">
                  <a16:creationId xmlns:a16="http://schemas.microsoft.com/office/drawing/2014/main" id="{A09E1101-9E42-4F4B-8E60-97BCAEEACDE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60901" y="1933623"/>
              <a:ext cx="87454" cy="281407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Gerader Verbinder 427">
              <a:extLst>
                <a:ext uri="{FF2B5EF4-FFF2-40B4-BE49-F238E27FC236}">
                  <a16:creationId xmlns:a16="http://schemas.microsoft.com/office/drawing/2014/main" id="{A63F2BC3-69DD-42AF-B70C-F939D96C68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6735" y="1633070"/>
              <a:ext cx="174765" cy="58196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Gerader Verbinder 428">
              <a:extLst>
                <a:ext uri="{FF2B5EF4-FFF2-40B4-BE49-F238E27FC236}">
                  <a16:creationId xmlns:a16="http://schemas.microsoft.com/office/drawing/2014/main" id="{E6C2256D-862F-42F2-AB60-947142DFE45E}"/>
                </a:ext>
              </a:extLst>
            </p:cNvPr>
            <p:cNvCxnSpPr>
              <a:cxnSpLocks/>
            </p:cNvCxnSpPr>
            <p:nvPr/>
          </p:nvCxnSpPr>
          <p:spPr>
            <a:xfrm>
              <a:off x="5651500" y="1633069"/>
              <a:ext cx="89694" cy="290981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Gerader Verbinder 429">
              <a:extLst>
                <a:ext uri="{FF2B5EF4-FFF2-40B4-BE49-F238E27FC236}">
                  <a16:creationId xmlns:a16="http://schemas.microsoft.com/office/drawing/2014/main" id="{285C83EB-321C-42BA-B9C2-1CD671A31377}"/>
                </a:ext>
              </a:extLst>
            </p:cNvPr>
            <p:cNvCxnSpPr>
              <a:cxnSpLocks/>
            </p:cNvCxnSpPr>
            <p:nvPr/>
          </p:nvCxnSpPr>
          <p:spPr>
            <a:xfrm>
              <a:off x="4576623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Gerader Verbinder 430">
              <a:extLst>
                <a:ext uri="{FF2B5EF4-FFF2-40B4-BE49-F238E27FC236}">
                  <a16:creationId xmlns:a16="http://schemas.microsoft.com/office/drawing/2014/main" id="{2FF6E9CF-6E08-4675-9B03-875902A3F2E0}"/>
                </a:ext>
              </a:extLst>
            </p:cNvPr>
            <p:cNvCxnSpPr>
              <a:cxnSpLocks/>
            </p:cNvCxnSpPr>
            <p:nvPr/>
          </p:nvCxnSpPr>
          <p:spPr>
            <a:xfrm>
              <a:off x="5740400" y="1923257"/>
              <a:ext cx="81244" cy="793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2" name="Gleichschenkliges Dreieck 431">
            <a:extLst>
              <a:ext uri="{FF2B5EF4-FFF2-40B4-BE49-F238E27FC236}">
                <a16:creationId xmlns:a16="http://schemas.microsoft.com/office/drawing/2014/main" id="{22EDE596-8EA4-4020-8AD5-7C2135247363}"/>
              </a:ext>
            </a:extLst>
          </p:cNvPr>
          <p:cNvSpPr/>
          <p:nvPr/>
        </p:nvSpPr>
        <p:spPr>
          <a:xfrm rot="16200000">
            <a:off x="3139660" y="635728"/>
            <a:ext cx="163980" cy="3470269"/>
          </a:xfrm>
          <a:prstGeom prst="triangle">
            <a:avLst>
              <a:gd name="adj" fmla="val 45523"/>
            </a:avLst>
          </a:prstGeom>
          <a:solidFill>
            <a:srgbClr val="92D05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5" name="Gerader Verbinder 434">
            <a:extLst>
              <a:ext uri="{FF2B5EF4-FFF2-40B4-BE49-F238E27FC236}">
                <a16:creationId xmlns:a16="http://schemas.microsoft.com/office/drawing/2014/main" id="{0B6B4333-EDCA-44AA-A750-708EA26F160A}"/>
              </a:ext>
            </a:extLst>
          </p:cNvPr>
          <p:cNvCxnSpPr>
            <a:cxnSpLocks/>
          </p:cNvCxnSpPr>
          <p:nvPr/>
        </p:nvCxnSpPr>
        <p:spPr>
          <a:xfrm>
            <a:off x="5713502" y="2241117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6" name="Gerader Verbinder 435">
            <a:extLst>
              <a:ext uri="{FF2B5EF4-FFF2-40B4-BE49-F238E27FC236}">
                <a16:creationId xmlns:a16="http://schemas.microsoft.com/office/drawing/2014/main" id="{1CD3DAD8-A5F8-40E8-9A6C-45E9F152E86E}"/>
              </a:ext>
            </a:extLst>
          </p:cNvPr>
          <p:cNvCxnSpPr>
            <a:cxnSpLocks/>
          </p:cNvCxnSpPr>
          <p:nvPr/>
        </p:nvCxnSpPr>
        <p:spPr>
          <a:xfrm>
            <a:off x="5714330" y="2437304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>
            <a:cxnSpLocks/>
            <a:stCxn id="41" idx="0"/>
          </p:cNvCxnSpPr>
          <p:nvPr/>
        </p:nvCxnSpPr>
        <p:spPr>
          <a:xfrm flipV="1">
            <a:off x="523705" y="2462027"/>
            <a:ext cx="1136354" cy="148625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mit Pfeil 56"/>
          <p:cNvCxnSpPr>
            <a:cxnSpLocks/>
            <a:stCxn id="56" idx="0"/>
            <a:endCxn id="438" idx="2"/>
          </p:cNvCxnSpPr>
          <p:nvPr/>
        </p:nvCxnSpPr>
        <p:spPr>
          <a:xfrm flipV="1">
            <a:off x="1423760" y="2455972"/>
            <a:ext cx="551649" cy="148918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7" name="Rechteck 436">
            <a:extLst>
              <a:ext uri="{FF2B5EF4-FFF2-40B4-BE49-F238E27FC236}">
                <a16:creationId xmlns:a16="http://schemas.microsoft.com/office/drawing/2014/main" id="{BEE011BE-51E0-4110-8ACD-E19D265D540E}"/>
              </a:ext>
            </a:extLst>
          </p:cNvPr>
          <p:cNvSpPr/>
          <p:nvPr/>
        </p:nvSpPr>
        <p:spPr>
          <a:xfrm>
            <a:off x="2173101" y="2301182"/>
            <a:ext cx="214630" cy="160587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8" name="Rechteck 437">
            <a:extLst>
              <a:ext uri="{FF2B5EF4-FFF2-40B4-BE49-F238E27FC236}">
                <a16:creationId xmlns:a16="http://schemas.microsoft.com/office/drawing/2014/main" id="{E56F01B3-297F-4D8D-9567-4331BD460EF4}"/>
              </a:ext>
            </a:extLst>
          </p:cNvPr>
          <p:cNvSpPr/>
          <p:nvPr/>
        </p:nvSpPr>
        <p:spPr>
          <a:xfrm>
            <a:off x="1944830" y="2295385"/>
            <a:ext cx="61158" cy="160587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Gerade Verbindung mit Pfeil 50"/>
          <p:cNvCxnSpPr>
            <a:cxnSpLocks/>
            <a:stCxn id="50" idx="0"/>
            <a:endCxn id="437" idx="2"/>
          </p:cNvCxnSpPr>
          <p:nvPr/>
        </p:nvCxnSpPr>
        <p:spPr>
          <a:xfrm flipV="1">
            <a:off x="2241870" y="2461769"/>
            <a:ext cx="38546" cy="14797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9" name="Rechteck 438">
            <a:extLst>
              <a:ext uri="{FF2B5EF4-FFF2-40B4-BE49-F238E27FC236}">
                <a16:creationId xmlns:a16="http://schemas.microsoft.com/office/drawing/2014/main" id="{A032DBEA-3186-427D-BD6D-E9BDBB4057ED}"/>
              </a:ext>
            </a:extLst>
          </p:cNvPr>
          <p:cNvSpPr/>
          <p:nvPr/>
        </p:nvSpPr>
        <p:spPr>
          <a:xfrm>
            <a:off x="1630274" y="2295385"/>
            <a:ext cx="61158" cy="160587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2" name="Gerade Verbindung mit Pfeil 111"/>
          <p:cNvCxnSpPr>
            <a:cxnSpLocks/>
            <a:stCxn id="109" idx="0"/>
            <a:endCxn id="323" idx="0"/>
          </p:cNvCxnSpPr>
          <p:nvPr/>
        </p:nvCxnSpPr>
        <p:spPr>
          <a:xfrm flipH="1" flipV="1">
            <a:off x="5055487" y="2459377"/>
            <a:ext cx="20023" cy="14848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" name="Gleichschenkliges Dreieck 439">
            <a:extLst>
              <a:ext uri="{FF2B5EF4-FFF2-40B4-BE49-F238E27FC236}">
                <a16:creationId xmlns:a16="http://schemas.microsoft.com/office/drawing/2014/main" id="{208CB5B1-8430-4DD0-BFB9-41D26856D759}"/>
              </a:ext>
            </a:extLst>
          </p:cNvPr>
          <p:cNvSpPr/>
          <p:nvPr/>
        </p:nvSpPr>
        <p:spPr>
          <a:xfrm rot="5400000">
            <a:off x="7025740" y="466902"/>
            <a:ext cx="148226" cy="3815534"/>
          </a:xfrm>
          <a:prstGeom prst="triangle">
            <a:avLst>
              <a:gd name="adj" fmla="val 52251"/>
            </a:avLst>
          </a:prstGeom>
          <a:solidFill>
            <a:srgbClr val="00FFFF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3" name="Textfeld 442">
            <a:extLst>
              <a:ext uri="{FF2B5EF4-FFF2-40B4-BE49-F238E27FC236}">
                <a16:creationId xmlns:a16="http://schemas.microsoft.com/office/drawing/2014/main" id="{62C92BA3-83D0-4EB8-A3CF-F0CA95D9A3AE}"/>
              </a:ext>
            </a:extLst>
          </p:cNvPr>
          <p:cNvSpPr txBox="1"/>
          <p:nvPr/>
        </p:nvSpPr>
        <p:spPr>
          <a:xfrm>
            <a:off x="3833762" y="3938663"/>
            <a:ext cx="633942" cy="3924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050" b="1" dirty="0" err="1"/>
              <a:t>eXTP</a:t>
            </a:r>
            <a:endParaRPr lang="de-DE" sz="1050" b="1" dirty="0"/>
          </a:p>
          <a:p>
            <a:pPr algn="ctr"/>
            <a:r>
              <a:rPr lang="de-DE" sz="900" b="1" dirty="0"/>
              <a:t>f = 5.25m</a:t>
            </a:r>
          </a:p>
        </p:txBody>
      </p:sp>
      <p:cxnSp>
        <p:nvCxnSpPr>
          <p:cNvPr id="449" name="Gerade Verbindung mit Pfeil 448">
            <a:extLst>
              <a:ext uri="{FF2B5EF4-FFF2-40B4-BE49-F238E27FC236}">
                <a16:creationId xmlns:a16="http://schemas.microsoft.com/office/drawing/2014/main" id="{1F6E7B95-4D02-40A6-A773-85C34EA8DC15}"/>
              </a:ext>
            </a:extLst>
          </p:cNvPr>
          <p:cNvCxnSpPr>
            <a:cxnSpLocks/>
            <a:stCxn id="443" idx="0"/>
            <a:endCxn id="323" idx="0"/>
          </p:cNvCxnSpPr>
          <p:nvPr/>
        </p:nvCxnSpPr>
        <p:spPr>
          <a:xfrm flipV="1">
            <a:off x="4150733" y="2459377"/>
            <a:ext cx="904754" cy="147928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" name="Rechteck 451">
            <a:extLst>
              <a:ext uri="{FF2B5EF4-FFF2-40B4-BE49-F238E27FC236}">
                <a16:creationId xmlns:a16="http://schemas.microsoft.com/office/drawing/2014/main" id="{B8D7728A-5656-49FC-951D-3DCA4A913617}"/>
              </a:ext>
            </a:extLst>
          </p:cNvPr>
          <p:cNvSpPr/>
          <p:nvPr/>
        </p:nvSpPr>
        <p:spPr>
          <a:xfrm>
            <a:off x="252659" y="4476136"/>
            <a:ext cx="133456" cy="10084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3" name="Rechteck 452">
            <a:extLst>
              <a:ext uri="{FF2B5EF4-FFF2-40B4-BE49-F238E27FC236}">
                <a16:creationId xmlns:a16="http://schemas.microsoft.com/office/drawing/2014/main" id="{B1FFC6B7-D62F-4C33-BD45-C5A27B2F3376}"/>
              </a:ext>
            </a:extLst>
          </p:cNvPr>
          <p:cNvSpPr/>
          <p:nvPr/>
        </p:nvSpPr>
        <p:spPr>
          <a:xfrm>
            <a:off x="3631974" y="4446610"/>
            <a:ext cx="133297" cy="103431"/>
          </a:xfrm>
          <a:prstGeom prst="rect">
            <a:avLst/>
          </a:prstGeom>
          <a:solidFill>
            <a:srgbClr val="FFFF00"/>
          </a:solidFill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4" name="Textfeld 453">
            <a:extLst>
              <a:ext uri="{FF2B5EF4-FFF2-40B4-BE49-F238E27FC236}">
                <a16:creationId xmlns:a16="http://schemas.microsoft.com/office/drawing/2014/main" id="{6636F4F1-8F08-48FB-941D-FA358F286612}"/>
              </a:ext>
            </a:extLst>
          </p:cNvPr>
          <p:cNvSpPr txBox="1"/>
          <p:nvPr/>
        </p:nvSpPr>
        <p:spPr>
          <a:xfrm>
            <a:off x="378489" y="4347191"/>
            <a:ext cx="9257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Detector</a:t>
            </a:r>
          </a:p>
        </p:txBody>
      </p:sp>
      <p:sp>
        <p:nvSpPr>
          <p:cNvPr id="455" name="Textfeld 454">
            <a:extLst>
              <a:ext uri="{FF2B5EF4-FFF2-40B4-BE49-F238E27FC236}">
                <a16:creationId xmlns:a16="http://schemas.microsoft.com/office/drawing/2014/main" id="{54A4D82D-E927-445A-A174-1D078EA0695B}"/>
              </a:ext>
            </a:extLst>
          </p:cNvPr>
          <p:cNvSpPr txBox="1"/>
          <p:nvPr/>
        </p:nvSpPr>
        <p:spPr>
          <a:xfrm>
            <a:off x="3766278" y="4328825"/>
            <a:ext cx="850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FFC000"/>
                </a:solidFill>
              </a:rPr>
              <a:t>Optic(s)</a:t>
            </a:r>
          </a:p>
        </p:txBody>
      </p:sp>
      <p:sp>
        <p:nvSpPr>
          <p:cNvPr id="456" name="Gleichschenkliges Dreieck 455">
            <a:extLst>
              <a:ext uri="{FF2B5EF4-FFF2-40B4-BE49-F238E27FC236}">
                <a16:creationId xmlns:a16="http://schemas.microsoft.com/office/drawing/2014/main" id="{AF717363-398D-44B1-8A30-581EC7E6F045}"/>
              </a:ext>
            </a:extLst>
          </p:cNvPr>
          <p:cNvSpPr/>
          <p:nvPr/>
        </p:nvSpPr>
        <p:spPr>
          <a:xfrm rot="5400000">
            <a:off x="5328713" y="4394223"/>
            <a:ext cx="162798" cy="182555"/>
          </a:xfrm>
          <a:prstGeom prst="triangle">
            <a:avLst>
              <a:gd name="adj" fmla="val 52251"/>
            </a:avLst>
          </a:prstGeom>
          <a:solidFill>
            <a:srgbClr val="00FFFF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7" name="Textfeld 456">
            <a:extLst>
              <a:ext uri="{FF2B5EF4-FFF2-40B4-BE49-F238E27FC236}">
                <a16:creationId xmlns:a16="http://schemas.microsoft.com/office/drawing/2014/main" id="{D4D9CE7C-0B53-44CA-9401-65AD9D2C670D}"/>
              </a:ext>
            </a:extLst>
          </p:cNvPr>
          <p:cNvSpPr txBox="1"/>
          <p:nvPr/>
        </p:nvSpPr>
        <p:spPr>
          <a:xfrm>
            <a:off x="5488530" y="4303114"/>
            <a:ext cx="2030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66CCFF"/>
                </a:solidFill>
              </a:rPr>
              <a:t>Divergent X-ray Beam</a:t>
            </a:r>
          </a:p>
        </p:txBody>
      </p:sp>
      <p:sp>
        <p:nvSpPr>
          <p:cNvPr id="458" name="Rechteck 457">
            <a:extLst>
              <a:ext uri="{FF2B5EF4-FFF2-40B4-BE49-F238E27FC236}">
                <a16:creationId xmlns:a16="http://schemas.microsoft.com/office/drawing/2014/main" id="{EA218D90-9525-432A-860D-E0FB22EB28A1}"/>
              </a:ext>
            </a:extLst>
          </p:cNvPr>
          <p:cNvSpPr/>
          <p:nvPr/>
        </p:nvSpPr>
        <p:spPr>
          <a:xfrm>
            <a:off x="7612807" y="4298924"/>
            <a:ext cx="12507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00FFFF"/>
                </a:solidFill>
              </a:rPr>
              <a:t>X-ray Source</a:t>
            </a:r>
          </a:p>
        </p:txBody>
      </p:sp>
      <p:sp>
        <p:nvSpPr>
          <p:cNvPr id="459" name="Ellipse 458">
            <a:extLst>
              <a:ext uri="{FF2B5EF4-FFF2-40B4-BE49-F238E27FC236}">
                <a16:creationId xmlns:a16="http://schemas.microsoft.com/office/drawing/2014/main" id="{90FE639E-6592-494D-91D9-42FE18566DA0}"/>
              </a:ext>
            </a:extLst>
          </p:cNvPr>
          <p:cNvSpPr/>
          <p:nvPr/>
        </p:nvSpPr>
        <p:spPr>
          <a:xfrm>
            <a:off x="7515968" y="4405824"/>
            <a:ext cx="121149" cy="128086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0" name="Gleichschenkliges Dreieck 459">
            <a:extLst>
              <a:ext uri="{FF2B5EF4-FFF2-40B4-BE49-F238E27FC236}">
                <a16:creationId xmlns:a16="http://schemas.microsoft.com/office/drawing/2014/main" id="{C178C2AC-D515-4438-8530-329E28B76DE0}"/>
              </a:ext>
            </a:extLst>
          </p:cNvPr>
          <p:cNvSpPr/>
          <p:nvPr/>
        </p:nvSpPr>
        <p:spPr>
          <a:xfrm rot="16200000">
            <a:off x="1294145" y="4404345"/>
            <a:ext cx="162798" cy="182555"/>
          </a:xfrm>
          <a:prstGeom prst="triangle">
            <a:avLst>
              <a:gd name="adj" fmla="val 52251"/>
            </a:avLst>
          </a:prstGeom>
          <a:solidFill>
            <a:srgbClr val="92D05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1" name="Textfeld 460">
            <a:extLst>
              <a:ext uri="{FF2B5EF4-FFF2-40B4-BE49-F238E27FC236}">
                <a16:creationId xmlns:a16="http://schemas.microsoft.com/office/drawing/2014/main" id="{033DEDC5-E942-4D74-992D-D38FA69DF53A}"/>
              </a:ext>
            </a:extLst>
          </p:cNvPr>
          <p:cNvSpPr txBox="1"/>
          <p:nvPr/>
        </p:nvSpPr>
        <p:spPr>
          <a:xfrm>
            <a:off x="1453963" y="4313236"/>
            <a:ext cx="2178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92D050"/>
                </a:solidFill>
              </a:rPr>
              <a:t>Convergent X-ray Beam</a:t>
            </a:r>
          </a:p>
        </p:txBody>
      </p:sp>
      <p:cxnSp>
        <p:nvCxnSpPr>
          <p:cNvPr id="462" name="Gerader Verbinder 461">
            <a:extLst>
              <a:ext uri="{FF2B5EF4-FFF2-40B4-BE49-F238E27FC236}">
                <a16:creationId xmlns:a16="http://schemas.microsoft.com/office/drawing/2014/main" id="{92B7CB81-02C1-4ABC-BCDF-95F521FAF5C4}"/>
              </a:ext>
            </a:extLst>
          </p:cNvPr>
          <p:cNvCxnSpPr>
            <a:cxnSpLocks/>
          </p:cNvCxnSpPr>
          <p:nvPr/>
        </p:nvCxnSpPr>
        <p:spPr>
          <a:xfrm>
            <a:off x="4638928" y="4376802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3" name="Textfeld 462">
            <a:extLst>
              <a:ext uri="{FF2B5EF4-FFF2-40B4-BE49-F238E27FC236}">
                <a16:creationId xmlns:a16="http://schemas.microsoft.com/office/drawing/2014/main" id="{186E5C2A-322C-48F9-A343-8AFB4411ADA1}"/>
              </a:ext>
            </a:extLst>
          </p:cNvPr>
          <p:cNvSpPr txBox="1"/>
          <p:nvPr/>
        </p:nvSpPr>
        <p:spPr>
          <a:xfrm>
            <a:off x="4667678" y="4318616"/>
            <a:ext cx="644728" cy="338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98" b="1" dirty="0">
                <a:solidFill>
                  <a:srgbClr val="FF00FF"/>
                </a:solidFill>
              </a:rPr>
              <a:t>Mask</a:t>
            </a:r>
          </a:p>
        </p:txBody>
      </p:sp>
      <p:cxnSp>
        <p:nvCxnSpPr>
          <p:cNvPr id="464" name="Gerader Verbinder 463">
            <a:extLst>
              <a:ext uri="{FF2B5EF4-FFF2-40B4-BE49-F238E27FC236}">
                <a16:creationId xmlns:a16="http://schemas.microsoft.com/office/drawing/2014/main" id="{396DADFA-CB67-43EA-816C-0D33547D092C}"/>
              </a:ext>
            </a:extLst>
          </p:cNvPr>
          <p:cNvCxnSpPr>
            <a:cxnSpLocks/>
          </p:cNvCxnSpPr>
          <p:nvPr/>
        </p:nvCxnSpPr>
        <p:spPr>
          <a:xfrm>
            <a:off x="4638654" y="4511870"/>
            <a:ext cx="0" cy="675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Gerade Verbindung mit Pfeil 107"/>
          <p:cNvCxnSpPr>
            <a:cxnSpLocks/>
            <a:stCxn id="107" idx="0"/>
          </p:cNvCxnSpPr>
          <p:nvPr/>
        </p:nvCxnSpPr>
        <p:spPr>
          <a:xfrm flipV="1">
            <a:off x="6603965" y="2430017"/>
            <a:ext cx="19766" cy="138545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5" name="Rechteck 464">
            <a:extLst>
              <a:ext uri="{FF2B5EF4-FFF2-40B4-BE49-F238E27FC236}">
                <a16:creationId xmlns:a16="http://schemas.microsoft.com/office/drawing/2014/main" id="{D565241E-EDDD-41D6-BD4E-B5C8F401230B}"/>
              </a:ext>
            </a:extLst>
          </p:cNvPr>
          <p:cNvSpPr/>
          <p:nvPr/>
        </p:nvSpPr>
        <p:spPr>
          <a:xfrm>
            <a:off x="3461321" y="2618048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6" name="Rechteck 465">
            <a:extLst>
              <a:ext uri="{FF2B5EF4-FFF2-40B4-BE49-F238E27FC236}">
                <a16:creationId xmlns:a16="http://schemas.microsoft.com/office/drawing/2014/main" id="{84E9E9DF-E955-4E35-B8D9-09062932045E}"/>
              </a:ext>
            </a:extLst>
          </p:cNvPr>
          <p:cNvSpPr/>
          <p:nvPr/>
        </p:nvSpPr>
        <p:spPr>
          <a:xfrm>
            <a:off x="3456992" y="2560983"/>
            <a:ext cx="346829" cy="3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7" name="Rechteck 466">
            <a:extLst>
              <a:ext uri="{FF2B5EF4-FFF2-40B4-BE49-F238E27FC236}">
                <a16:creationId xmlns:a16="http://schemas.microsoft.com/office/drawing/2014/main" id="{FB7EABB5-0464-44A9-AE6C-CE1DEB4515F6}"/>
              </a:ext>
            </a:extLst>
          </p:cNvPr>
          <p:cNvSpPr/>
          <p:nvPr/>
        </p:nvSpPr>
        <p:spPr>
          <a:xfrm>
            <a:off x="3561814" y="2526210"/>
            <a:ext cx="41875" cy="342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8" name="Rechteck 467">
            <a:extLst>
              <a:ext uri="{FF2B5EF4-FFF2-40B4-BE49-F238E27FC236}">
                <a16:creationId xmlns:a16="http://schemas.microsoft.com/office/drawing/2014/main" id="{3B7E0C84-EDD7-41E5-8BC3-430603061E57}"/>
              </a:ext>
            </a:extLst>
          </p:cNvPr>
          <p:cNvSpPr/>
          <p:nvPr/>
        </p:nvSpPr>
        <p:spPr>
          <a:xfrm>
            <a:off x="3652028" y="2529995"/>
            <a:ext cx="36799" cy="3428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9" name="Rechteck 468">
            <a:extLst>
              <a:ext uri="{FF2B5EF4-FFF2-40B4-BE49-F238E27FC236}">
                <a16:creationId xmlns:a16="http://schemas.microsoft.com/office/drawing/2014/main" id="{83086585-EE3C-45D6-BB16-4202A535712A}"/>
              </a:ext>
            </a:extLst>
          </p:cNvPr>
          <p:cNvSpPr/>
          <p:nvPr/>
        </p:nvSpPr>
        <p:spPr>
          <a:xfrm>
            <a:off x="3516568" y="2484164"/>
            <a:ext cx="222611" cy="457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3" name="Grafik 232">
            <a:extLst>
              <a:ext uri="{FF2B5EF4-FFF2-40B4-BE49-F238E27FC236}">
                <a16:creationId xmlns:a16="http://schemas.microsoft.com/office/drawing/2014/main" id="{11F5E9E7-A0B6-4D2B-A912-965137F4C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34" name="Grafik 233">
            <a:extLst>
              <a:ext uri="{FF2B5EF4-FFF2-40B4-BE49-F238E27FC236}">
                <a16:creationId xmlns:a16="http://schemas.microsoft.com/office/drawing/2014/main" id="{1D7BFCB7-82BA-49F2-B710-6B8970E78D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9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3" y="34529"/>
            <a:ext cx="6999792" cy="857250"/>
          </a:xfrm>
        </p:spPr>
        <p:txBody>
          <a:bodyPr>
            <a:noAutofit/>
          </a:bodyPr>
          <a:lstStyle/>
          <a:p>
            <a:r>
              <a:rPr lang="de-DE" sz="3200" dirty="0"/>
              <a:t>Einstein Probe PSF </a:t>
            </a:r>
            <a:r>
              <a:rPr lang="de-DE" sz="3200" dirty="0" err="1"/>
              <a:t>results</a:t>
            </a:r>
            <a:br>
              <a:rPr lang="de-DE" sz="3200" dirty="0"/>
            </a:br>
            <a:r>
              <a:rPr lang="de-DE" sz="3200" dirty="0"/>
              <a:t>	</a:t>
            </a:r>
            <a:r>
              <a:rPr lang="de-DE" sz="2400" dirty="0"/>
              <a:t>EP-FXT-QM                                EP-WXT-QM </a:t>
            </a:r>
            <a:r>
              <a:rPr lang="de-DE" sz="2400" dirty="0" err="1"/>
              <a:t>optics</a:t>
            </a:r>
            <a:r>
              <a:rPr lang="de-DE" sz="2400" dirty="0"/>
              <a:t> </a:t>
            </a:r>
            <a:endParaRPr lang="en-GB" sz="2400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16447" y="991221"/>
            <a:ext cx="3228801" cy="334940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350778" y="4343344"/>
            <a:ext cx="46679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/>
              <a:t>Al-K</a:t>
            </a:r>
            <a:endParaRPr lang="en-GB" sz="1350" dirty="0"/>
          </a:p>
        </p:txBody>
      </p:sp>
      <p:sp>
        <p:nvSpPr>
          <p:cNvPr id="12" name="Textfeld 11"/>
          <p:cNvSpPr txBox="1"/>
          <p:nvPr/>
        </p:nvSpPr>
        <p:spPr>
          <a:xfrm>
            <a:off x="6454660" y="4311423"/>
            <a:ext cx="49404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dirty="0" err="1"/>
              <a:t>Cu</a:t>
            </a:r>
            <a:r>
              <a:rPr lang="de-DE" sz="1350" dirty="0"/>
              <a:t>-L</a:t>
            </a:r>
            <a:endParaRPr lang="en-GB" sz="1350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1A8A721-4C27-4587-A84E-8C9526E182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grpSp>
        <p:nvGrpSpPr>
          <p:cNvPr id="13" name="Gruppierung 9">
            <a:extLst>
              <a:ext uri="{FF2B5EF4-FFF2-40B4-BE49-F238E27FC236}">
                <a16:creationId xmlns:a16="http://schemas.microsoft.com/office/drawing/2014/main" id="{0CCDD7CD-1E87-4DC9-A20D-C2521E1342C7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4" name="Picture 2" descr="http://www.mpe.mpg.de/474549/site_header.jpg">
              <a:extLst>
                <a:ext uri="{FF2B5EF4-FFF2-40B4-BE49-F238E27FC236}">
                  <a16:creationId xmlns:a16="http://schemas.microsoft.com/office/drawing/2014/main" id="{3410F842-9ECD-40AD-B8DC-8425B4A430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://www.mpe.mpg.de/474549/site_header.jpg">
              <a:extLst>
                <a:ext uri="{FF2B5EF4-FFF2-40B4-BE49-F238E27FC236}">
                  <a16:creationId xmlns:a16="http://schemas.microsoft.com/office/drawing/2014/main" id="{8F975869-B8A3-45FC-B6C8-AF293F6CBA3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://www.mpe.mpg.de/474549/site_header.jpg">
              <a:extLst>
                <a:ext uri="{FF2B5EF4-FFF2-40B4-BE49-F238E27FC236}">
                  <a16:creationId xmlns:a16="http://schemas.microsoft.com/office/drawing/2014/main" id="{687CA457-A690-4951-BDC2-A9996A7932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983AE9F9-7F56-4859-9072-2ABA68E068C0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E4E9AEE6-219C-4A98-A6DD-33C40B93B4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1" t="6015" r="82124" b="4597"/>
          <a:stretch/>
        </p:blipFill>
        <p:spPr>
          <a:xfrm>
            <a:off x="895372" y="991221"/>
            <a:ext cx="3376176" cy="339022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0EB17D30-7BF9-49F7-A19D-748A0F20DD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1BAE1A5-66DD-427C-B5D1-4C398B4FE6D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21" name="Foliennummernplatzhalter 4">
            <a:extLst>
              <a:ext uri="{FF2B5EF4-FFF2-40B4-BE49-F238E27FC236}">
                <a16:creationId xmlns:a16="http://schemas.microsoft.com/office/drawing/2014/main" id="{CDB3C5F7-7C7D-44C8-A03C-BBC0528906E0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13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847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3" y="6351"/>
            <a:ext cx="6999792" cy="1068964"/>
          </a:xfrm>
        </p:spPr>
        <p:txBody>
          <a:bodyPr>
            <a:noAutofit/>
          </a:bodyPr>
          <a:lstStyle/>
          <a:p>
            <a:r>
              <a:rPr lang="de-DE" sz="3200" dirty="0"/>
              <a:t>Einstein Probe </a:t>
            </a:r>
            <a:r>
              <a:rPr lang="de-DE" sz="3200" dirty="0" err="1"/>
              <a:t>spectral</a:t>
            </a:r>
            <a:r>
              <a:rPr lang="de-DE" sz="3200" dirty="0"/>
              <a:t> </a:t>
            </a:r>
            <a:r>
              <a:rPr lang="de-DE" sz="3200" dirty="0" err="1"/>
              <a:t>results</a:t>
            </a:r>
            <a:br>
              <a:rPr lang="de-DE" sz="3200" dirty="0"/>
            </a:br>
            <a:r>
              <a:rPr lang="de-DE" sz="2400" dirty="0"/>
              <a:t>EP-WXT-QM3                                        EP-FXT-QM</a:t>
            </a:r>
            <a:endParaRPr lang="en-GB" sz="2400" dirty="0"/>
          </a:p>
        </p:txBody>
      </p:sp>
      <p:pic>
        <p:nvPicPr>
          <p:cNvPr id="13" name="Inhaltsplatzhalter 12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696" y="1181100"/>
            <a:ext cx="4372553" cy="305930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E02A6E4-B5D5-4BA6-908D-FE8818E329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grpSp>
        <p:nvGrpSpPr>
          <p:cNvPr id="11" name="Gruppierung 9">
            <a:extLst>
              <a:ext uri="{FF2B5EF4-FFF2-40B4-BE49-F238E27FC236}">
                <a16:creationId xmlns:a16="http://schemas.microsoft.com/office/drawing/2014/main" id="{0E804F27-2E19-4716-B85C-04298E16AA24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2" name="Picture 2" descr="http://www.mpe.mpg.de/474549/site_header.jpg">
              <a:extLst>
                <a:ext uri="{FF2B5EF4-FFF2-40B4-BE49-F238E27FC236}">
                  <a16:creationId xmlns:a16="http://schemas.microsoft.com/office/drawing/2014/main" id="{EF7D245B-1588-49B3-9285-66AA35D47EA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www.mpe.mpg.de/474549/site_header.jpg">
              <a:extLst>
                <a:ext uri="{FF2B5EF4-FFF2-40B4-BE49-F238E27FC236}">
                  <a16:creationId xmlns:a16="http://schemas.microsoft.com/office/drawing/2014/main" id="{F948181A-705D-4735-9404-6EBA22692F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://www.mpe.mpg.de/474549/site_header.jpg">
              <a:extLst>
                <a:ext uri="{FF2B5EF4-FFF2-40B4-BE49-F238E27FC236}">
                  <a16:creationId xmlns:a16="http://schemas.microsoft.com/office/drawing/2014/main" id="{21EA8520-4B19-4749-8B32-1CEF1B991D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2BBC0F06-9C44-49D8-A87A-1DB1EE7B165F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5C31A9DF-D1B2-4477-8102-84993125CF5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13250" y="1233993"/>
            <a:ext cx="4684360" cy="30593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89DAACE4-0D64-4337-8BF5-A905FF0A8A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853FA09-8B0B-41A3-A864-8072A179939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20" name="Foliennummernplatzhalter 4">
            <a:extLst>
              <a:ext uri="{FF2B5EF4-FFF2-40B4-BE49-F238E27FC236}">
                <a16:creationId xmlns:a16="http://schemas.microsoft.com/office/drawing/2014/main" id="{3A218DF3-D6C6-417B-AE48-BA3B5DD01560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14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80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350469"/>
              </p:ext>
            </p:extLst>
          </p:nvPr>
        </p:nvGraphicFramePr>
        <p:xfrm>
          <a:off x="895190" y="673498"/>
          <a:ext cx="7087919" cy="2318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23">
                  <a:extLst>
                    <a:ext uri="{9D8B030D-6E8A-4147-A177-3AD203B41FA5}">
                      <a16:colId xmlns:a16="http://schemas.microsoft.com/office/drawing/2014/main" val="294997246"/>
                    </a:ext>
                  </a:extLst>
                </a:gridCol>
                <a:gridCol w="1271708">
                  <a:extLst>
                    <a:ext uri="{9D8B030D-6E8A-4147-A177-3AD203B41FA5}">
                      <a16:colId xmlns:a16="http://schemas.microsoft.com/office/drawing/2014/main" val="2488421093"/>
                    </a:ext>
                  </a:extLst>
                </a:gridCol>
                <a:gridCol w="1351788">
                  <a:extLst>
                    <a:ext uri="{9D8B030D-6E8A-4147-A177-3AD203B41FA5}">
                      <a16:colId xmlns:a16="http://schemas.microsoft.com/office/drawing/2014/main" val="2626375850"/>
                    </a:ext>
                  </a:extLst>
                </a:gridCol>
              </a:tblGrid>
              <a:tr h="488575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Campaign Name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Type of Optic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Measurement </a:t>
                      </a:r>
                    </a:p>
                    <a:p>
                      <a:pPr algn="ctr"/>
                      <a:r>
                        <a:rPr lang="en-GB" sz="1400" dirty="0"/>
                        <a:t>Quarter/Year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8452794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ATHENA  first flight like Row-08</a:t>
                      </a:r>
                      <a:r>
                        <a:rPr lang="en-GB" sz="1200" baseline="0" dirty="0"/>
                        <a:t> SPO MM-0058 : characterise</a:t>
                      </a:r>
                      <a:endParaRPr lang="en-GB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SPO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Q1 2023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56514725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Commission </a:t>
                      </a:r>
                      <a:r>
                        <a:rPr lang="en-GB" sz="1200" dirty="0" err="1"/>
                        <a:t>eROSITA</a:t>
                      </a:r>
                      <a:r>
                        <a:rPr lang="en-GB" sz="1200" dirty="0"/>
                        <a:t>/EP type </a:t>
                      </a:r>
                      <a:r>
                        <a:rPr lang="en-GB" sz="1200" dirty="0" err="1"/>
                        <a:t>pnCCD</a:t>
                      </a:r>
                      <a:r>
                        <a:rPr lang="en-GB" sz="1200" dirty="0"/>
                        <a:t> for PANTER – PIC02: setup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Detector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Q2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079865039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OAB Dopamine Coated Optic with </a:t>
                      </a:r>
                      <a:r>
                        <a:rPr lang="en-GB" sz="1200" dirty="0" err="1"/>
                        <a:t>TRoPIC</a:t>
                      </a:r>
                      <a:endParaRPr lang="en-GB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Nickel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Q2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74381464"/>
                  </a:ext>
                </a:extLst>
              </a:tr>
              <a:tr h="2582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/>
                        <a:t>eXTP</a:t>
                      </a:r>
                      <a:r>
                        <a:rPr lang="en-GB" sz="1200" dirty="0"/>
                        <a:t> – MM prototype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Nickel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Q3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29250275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Commission </a:t>
                      </a:r>
                      <a:r>
                        <a:rPr lang="en-GB" sz="1200" dirty="0" err="1"/>
                        <a:t>eROSITA</a:t>
                      </a:r>
                      <a:r>
                        <a:rPr lang="en-GB" sz="1200" dirty="0"/>
                        <a:t>/EP type </a:t>
                      </a:r>
                      <a:r>
                        <a:rPr lang="en-GB" sz="1200" dirty="0" err="1"/>
                        <a:t>pnCCD</a:t>
                      </a:r>
                      <a:r>
                        <a:rPr lang="en-GB" sz="1200" dirty="0"/>
                        <a:t> for PANTER – PIC02: calibration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Detector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Q3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422072039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OAB Dopamine Coated Optic with PIC02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Nickel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Q3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48228161"/>
                  </a:ext>
                </a:extLst>
              </a:tr>
              <a:tr h="2608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ATHENA  first flight like Row-08</a:t>
                      </a:r>
                      <a:r>
                        <a:rPr lang="en-GB" sz="1200" baseline="0" dirty="0"/>
                        <a:t> SPO MM-0058 : post thermal cycling</a:t>
                      </a:r>
                      <a:endParaRPr lang="en-GB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SPO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Q2 2024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319600902"/>
                  </a:ext>
                </a:extLst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53534" y="1"/>
            <a:ext cx="6999792" cy="648338"/>
          </a:xfrm>
        </p:spPr>
        <p:txBody>
          <a:bodyPr>
            <a:normAutofit/>
          </a:bodyPr>
          <a:lstStyle/>
          <a:p>
            <a:r>
              <a:rPr lang="en-GB" sz="3200" dirty="0"/>
              <a:t>Campaigns</a:t>
            </a:r>
            <a:r>
              <a:rPr lang="en-GB" sz="3000" dirty="0"/>
              <a:t> (2024)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6F5C9E3-EDAB-4B1A-A8FB-76150E142A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grpSp>
        <p:nvGrpSpPr>
          <p:cNvPr id="9" name="Gruppierung 9">
            <a:extLst>
              <a:ext uri="{FF2B5EF4-FFF2-40B4-BE49-F238E27FC236}">
                <a16:creationId xmlns:a16="http://schemas.microsoft.com/office/drawing/2014/main" id="{D13694B7-954A-4331-B785-E61E66EC0053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0" name="Picture 2" descr="http://www.mpe.mpg.de/474549/site_header.jpg">
              <a:extLst>
                <a:ext uri="{FF2B5EF4-FFF2-40B4-BE49-F238E27FC236}">
                  <a16:creationId xmlns:a16="http://schemas.microsoft.com/office/drawing/2014/main" id="{0182C845-0D11-4F55-93B5-8CBA661FBD7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www.mpe.mpg.de/474549/site_header.jpg">
              <a:extLst>
                <a:ext uri="{FF2B5EF4-FFF2-40B4-BE49-F238E27FC236}">
                  <a16:creationId xmlns:a16="http://schemas.microsoft.com/office/drawing/2014/main" id="{1FE8159D-6D98-4A53-9F2E-791B94E952D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www.mpe.mpg.de/474549/site_header.jpg">
              <a:extLst>
                <a:ext uri="{FF2B5EF4-FFF2-40B4-BE49-F238E27FC236}">
                  <a16:creationId xmlns:a16="http://schemas.microsoft.com/office/drawing/2014/main" id="{EA087C5D-EEC4-4FF8-8320-B6EA4A9C5C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feld 12">
            <a:extLst>
              <a:ext uri="{FF2B5EF4-FFF2-40B4-BE49-F238E27FC236}">
                <a16:creationId xmlns:a16="http://schemas.microsoft.com/office/drawing/2014/main" id="{12708DF3-3980-423C-9C86-B2B420CA23AA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3A427A93-B328-44CD-BCF8-4D517B39C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0042B1F-D54C-4E40-9016-42A4587CD9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16" name="Foliennummernplatzhalter 4">
            <a:extLst>
              <a:ext uri="{FF2B5EF4-FFF2-40B4-BE49-F238E27FC236}">
                <a16:creationId xmlns:a16="http://schemas.microsoft.com/office/drawing/2014/main" id="{CD821FBD-CA10-4637-96A6-EC914D37D3BF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15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07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33" y="0"/>
            <a:ext cx="6999792" cy="667147"/>
          </a:xfrm>
        </p:spPr>
        <p:txBody>
          <a:bodyPr>
            <a:noAutofit/>
          </a:bodyPr>
          <a:lstStyle/>
          <a:p>
            <a:r>
              <a:rPr lang="en-US" sz="2800" dirty="0"/>
              <a:t>AHEAD2020 X-ray Optics WP10: </a:t>
            </a:r>
            <a:r>
              <a:rPr lang="de-DE" sz="2800" dirty="0"/>
              <a:t>Task 10.2</a:t>
            </a:r>
            <a:endParaRPr lang="en-GB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22CC4AD0-2CDD-43B6-85DC-1898CF873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86" y="915988"/>
            <a:ext cx="1907582" cy="1478584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A2084092-2958-47A0-AAF5-EB12B705328C}"/>
              </a:ext>
            </a:extLst>
          </p:cNvPr>
          <p:cNvSpPr txBox="1"/>
          <p:nvPr/>
        </p:nvSpPr>
        <p:spPr>
          <a:xfrm>
            <a:off x="0" y="590534"/>
            <a:ext cx="47509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 err="1">
                <a:solidFill>
                  <a:srgbClr val="FF0000"/>
                </a:solidFill>
              </a:rPr>
              <a:t>BEaTriX</a:t>
            </a:r>
            <a:r>
              <a:rPr lang="en-GB" sz="1350" b="1" dirty="0">
                <a:solidFill>
                  <a:srgbClr val="FF0000"/>
                </a:solidFill>
              </a:rPr>
              <a:t> – commissioned – already used for trans-national access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52FAAFE-54DC-4FA6-BDD3-9516FF4912FB}"/>
              </a:ext>
            </a:extLst>
          </p:cNvPr>
          <p:cNvSpPr txBox="1"/>
          <p:nvPr/>
        </p:nvSpPr>
        <p:spPr>
          <a:xfrm>
            <a:off x="5372056" y="951603"/>
            <a:ext cx="3166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FF0000"/>
                </a:solidFill>
              </a:rPr>
              <a:t>Beam Expander improvements Finalised</a:t>
            </a:r>
          </a:p>
        </p:txBody>
      </p:sp>
      <p:grpSp>
        <p:nvGrpSpPr>
          <p:cNvPr id="18" name="Gruppierung 9">
            <a:extLst>
              <a:ext uri="{FF2B5EF4-FFF2-40B4-BE49-F238E27FC236}">
                <a16:creationId xmlns:a16="http://schemas.microsoft.com/office/drawing/2014/main" id="{20DAEEE2-7B54-4AD5-B70D-5D54CD820F92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9" name="Picture 2" descr="http://www.mpe.mpg.de/474549/site_header.jpg">
              <a:extLst>
                <a:ext uri="{FF2B5EF4-FFF2-40B4-BE49-F238E27FC236}">
                  <a16:creationId xmlns:a16="http://schemas.microsoft.com/office/drawing/2014/main" id="{45C419DC-2D1D-462F-837D-0C63889F3B7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http://www.mpe.mpg.de/474549/site_header.jpg">
              <a:extLst>
                <a:ext uri="{FF2B5EF4-FFF2-40B4-BE49-F238E27FC236}">
                  <a16:creationId xmlns:a16="http://schemas.microsoft.com/office/drawing/2014/main" id="{65BE6014-9781-4E87-B7D8-1828B7FE903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http://www.mpe.mpg.de/474549/site_header.jpg">
              <a:extLst>
                <a:ext uri="{FF2B5EF4-FFF2-40B4-BE49-F238E27FC236}">
                  <a16:creationId xmlns:a16="http://schemas.microsoft.com/office/drawing/2014/main" id="{25D2BBDE-1543-4F73-842C-259D859C95B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feld 21">
            <a:extLst>
              <a:ext uri="{FF2B5EF4-FFF2-40B4-BE49-F238E27FC236}">
                <a16:creationId xmlns:a16="http://schemas.microsoft.com/office/drawing/2014/main" id="{01B606DC-E6EE-416D-8701-C89FEEA09C23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485AE2E4-98D6-4564-B8D5-6164D93238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17" name="Foliennummernplatzhalter 4">
            <a:extLst>
              <a:ext uri="{FF2B5EF4-FFF2-40B4-BE49-F238E27FC236}">
                <a16:creationId xmlns:a16="http://schemas.microsoft.com/office/drawing/2014/main" id="{CC8E5558-57A9-4B94-BF84-952F39801AB3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16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22EBD45-3028-4B7C-BB11-202EE2A3984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292" b="4014"/>
          <a:stretch/>
        </p:blipFill>
        <p:spPr>
          <a:xfrm>
            <a:off x="78934" y="2546786"/>
            <a:ext cx="2656709" cy="200435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1C550907-F1CB-48BE-95BA-D6DAAAF130B1}"/>
              </a:ext>
            </a:extLst>
          </p:cNvPr>
          <p:cNvSpPr txBox="1"/>
          <p:nvPr/>
        </p:nvSpPr>
        <p:spPr>
          <a:xfrm>
            <a:off x="2735643" y="915988"/>
            <a:ext cx="1547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SPO MM-0058</a:t>
            </a:r>
          </a:p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flight-like </a:t>
            </a:r>
          </a:p>
          <a:p>
            <a:r>
              <a:rPr lang="en-GB" dirty="0"/>
              <a:t>ATHENA Optic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27EB08E-29ED-4511-9FB1-160FE2395F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5643" y="1969871"/>
            <a:ext cx="1907582" cy="253939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F188A0E-3288-465C-910E-3147C1EB7D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9794" y="2643447"/>
            <a:ext cx="2651988" cy="149174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FC2525C-5C87-4E27-96B2-3261824627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8966" y="1304724"/>
            <a:ext cx="1584074" cy="281648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CD19547-8CED-474E-ABDF-37ADC15362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00166" y="1313572"/>
            <a:ext cx="2714787" cy="103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85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533" y="0"/>
            <a:ext cx="6999792" cy="667147"/>
          </a:xfrm>
        </p:spPr>
        <p:txBody>
          <a:bodyPr>
            <a:noAutofit/>
          </a:bodyPr>
          <a:lstStyle/>
          <a:p>
            <a:r>
              <a:rPr lang="en-US" sz="2800" dirty="0"/>
              <a:t>AHEAD2020 X-ray Optics WP10: </a:t>
            </a:r>
            <a:r>
              <a:rPr lang="de-DE" sz="2800" dirty="0"/>
              <a:t>Task 10.3</a:t>
            </a:r>
            <a:endParaRPr lang="en-GB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68" name="Textfeld 67">
            <a:extLst>
              <a:ext uri="{FF2B5EF4-FFF2-40B4-BE49-F238E27FC236}">
                <a16:creationId xmlns:a16="http://schemas.microsoft.com/office/drawing/2014/main" id="{89193A58-850A-4A89-8B0D-C4B73C9D7E6F}"/>
              </a:ext>
            </a:extLst>
          </p:cNvPr>
          <p:cNvSpPr txBox="1"/>
          <p:nvPr/>
        </p:nvSpPr>
        <p:spPr>
          <a:xfrm>
            <a:off x="382991" y="631711"/>
            <a:ext cx="178964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rgbClr val="FF0000"/>
                </a:solidFill>
              </a:rPr>
              <a:t>VTF MCP test Facility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ADA9FBBE-188D-4DB2-8A71-46072AB414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5667" r="4910" b="4233"/>
          <a:stretch/>
        </p:blipFill>
        <p:spPr>
          <a:xfrm>
            <a:off x="2801377" y="1460422"/>
            <a:ext cx="2661577" cy="2615427"/>
          </a:xfrm>
          <a:prstGeom prst="rect">
            <a:avLst/>
          </a:prstGeom>
        </p:spPr>
      </p:pic>
      <p:sp>
        <p:nvSpPr>
          <p:cNvPr id="72" name="Textfeld 71">
            <a:extLst>
              <a:ext uri="{FF2B5EF4-FFF2-40B4-BE49-F238E27FC236}">
                <a16:creationId xmlns:a16="http://schemas.microsoft.com/office/drawing/2014/main" id="{3929BB80-440A-4AC4-9FF9-0ABB60D90693}"/>
              </a:ext>
            </a:extLst>
          </p:cNvPr>
          <p:cNvSpPr txBox="1"/>
          <p:nvPr/>
        </p:nvSpPr>
        <p:spPr>
          <a:xfrm>
            <a:off x="6049287" y="851611"/>
            <a:ext cx="23895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rgbClr val="FF0000"/>
                </a:solidFill>
              </a:rPr>
              <a:t>Best Theseus MPO image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BB2480BA-9183-4C0F-943B-0DB08A8D87F5}"/>
              </a:ext>
            </a:extLst>
          </p:cNvPr>
          <p:cNvSpPr txBox="1"/>
          <p:nvPr/>
        </p:nvSpPr>
        <p:spPr>
          <a:xfrm>
            <a:off x="3438780" y="1143951"/>
            <a:ext cx="145798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rgbClr val="FF0000"/>
                </a:solidFill>
              </a:rPr>
              <a:t>Mask in Place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2CC2577-5CE7-44BC-AB83-D2B7C76943F2}"/>
              </a:ext>
            </a:extLst>
          </p:cNvPr>
          <p:cNvSpPr txBox="1"/>
          <p:nvPr/>
        </p:nvSpPr>
        <p:spPr>
          <a:xfrm>
            <a:off x="1778063" y="4212663"/>
            <a:ext cx="2275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/>
              <a:t>Facility now operational </a:t>
            </a:r>
          </a:p>
        </p:txBody>
      </p:sp>
      <p:grpSp>
        <p:nvGrpSpPr>
          <p:cNvPr id="13" name="Gruppierung 9">
            <a:extLst>
              <a:ext uri="{FF2B5EF4-FFF2-40B4-BE49-F238E27FC236}">
                <a16:creationId xmlns:a16="http://schemas.microsoft.com/office/drawing/2014/main" id="{EEA3FDAF-EAF7-41D5-899D-1D902462A0A1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4" name="Picture 2" descr="http://www.mpe.mpg.de/474549/site_header.jpg">
              <a:extLst>
                <a:ext uri="{FF2B5EF4-FFF2-40B4-BE49-F238E27FC236}">
                  <a16:creationId xmlns:a16="http://schemas.microsoft.com/office/drawing/2014/main" id="{DDB8EB1F-643F-4B78-9F14-0312A4C7E1F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://www.mpe.mpg.de/474549/site_header.jpg">
              <a:extLst>
                <a:ext uri="{FF2B5EF4-FFF2-40B4-BE49-F238E27FC236}">
                  <a16:creationId xmlns:a16="http://schemas.microsoft.com/office/drawing/2014/main" id="{69AEE1A8-BB7C-44A3-930A-AFF93AD9E9B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://www.mpe.mpg.de/474549/site_header.jpg">
              <a:extLst>
                <a:ext uri="{FF2B5EF4-FFF2-40B4-BE49-F238E27FC236}">
                  <a16:creationId xmlns:a16="http://schemas.microsoft.com/office/drawing/2014/main" id="{F0490A18-7A06-46AC-BE4F-A2284047FA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421B013C-8785-46D2-8E16-D02363953B87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8446CFDF-102A-48D5-86AA-FC98DC2952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19" name="Foliennummernplatzhalter 4">
            <a:extLst>
              <a:ext uri="{FF2B5EF4-FFF2-40B4-BE49-F238E27FC236}">
                <a16:creationId xmlns:a16="http://schemas.microsoft.com/office/drawing/2014/main" id="{6382D4F7-A3BB-433E-97E2-647BD4087BF7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17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F01D7F6-914D-49C6-A664-FC3300A5E3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47406" y="1150050"/>
            <a:ext cx="3374286" cy="313213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956091-1906-44B2-975F-0F29D3B20F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8816"/>
          <a:stretch/>
        </p:blipFill>
        <p:spPr>
          <a:xfrm>
            <a:off x="50989" y="908759"/>
            <a:ext cx="2666266" cy="326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15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571" y="-202076"/>
            <a:ext cx="8229600" cy="857250"/>
          </a:xfrm>
        </p:spPr>
        <p:txBody>
          <a:bodyPr>
            <a:normAutofit/>
          </a:bodyPr>
          <a:lstStyle/>
          <a:p>
            <a:r>
              <a:rPr lang="de-DE" sz="3200" dirty="0"/>
              <a:t>Summary AHEAD2020  WP10 / JRA2</a:t>
            </a:r>
            <a:endParaRPr lang="en-GB" sz="3200" dirty="0"/>
          </a:p>
        </p:txBody>
      </p:sp>
      <p:graphicFrame>
        <p:nvGraphicFramePr>
          <p:cNvPr id="10" name="Inhaltsplatzhalter 9">
            <a:extLst>
              <a:ext uri="{FF2B5EF4-FFF2-40B4-BE49-F238E27FC236}">
                <a16:creationId xmlns:a16="http://schemas.microsoft.com/office/drawing/2014/main" id="{FA5C6EA4-0629-4A2A-A87F-9C40EBE3EE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1944096"/>
              </p:ext>
            </p:extLst>
          </p:nvPr>
        </p:nvGraphicFramePr>
        <p:xfrm>
          <a:off x="1664679" y="651503"/>
          <a:ext cx="3124775" cy="1687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654">
                  <a:extLst>
                    <a:ext uri="{9D8B030D-6E8A-4147-A177-3AD203B41FA5}">
                      <a16:colId xmlns:a16="http://schemas.microsoft.com/office/drawing/2014/main" val="3339511067"/>
                    </a:ext>
                  </a:extLst>
                </a:gridCol>
                <a:gridCol w="2715121">
                  <a:extLst>
                    <a:ext uri="{9D8B030D-6E8A-4147-A177-3AD203B41FA5}">
                      <a16:colId xmlns:a16="http://schemas.microsoft.com/office/drawing/2014/main" val="1587878241"/>
                    </a:ext>
                  </a:extLst>
                </a:gridCol>
              </a:tblGrid>
              <a:tr h="363574">
                <a:tc>
                  <a:txBody>
                    <a:bodyPr/>
                    <a:lstStyle/>
                    <a:p>
                      <a:r>
                        <a:rPr lang="en-GB" sz="1100" dirty="0"/>
                        <a:t>Task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 err="1"/>
                        <a:t>Decription</a:t>
                      </a:r>
                      <a:r>
                        <a:rPr lang="en-GB" sz="1100" dirty="0"/>
                        <a:t> (Institutions)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05233459"/>
                  </a:ext>
                </a:extLst>
              </a:tr>
              <a:tr h="432173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10.1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900" dirty="0"/>
                        <a:t>Design, development, simulation and X-ray testing of grazing incidence X-ray mirror systems (MPG, CVUT, INAF/OAB, ULEIC) 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208435467"/>
                  </a:ext>
                </a:extLst>
              </a:tr>
              <a:tr h="447453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10.2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900" dirty="0"/>
                        <a:t>Development of optics for the beam conditioning in future calibration facilities and high precision metrology (INAF-OAB, MPG) 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8285804"/>
                  </a:ext>
                </a:extLst>
              </a:tr>
              <a:tr h="363574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10.3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900" dirty="0"/>
                        <a:t>Commissioning and testing of a microchannel plates test stand (ULEIC, MPG)</a:t>
                      </a:r>
                      <a:endParaRPr lang="en-GB" sz="9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25141096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graphicFrame>
        <p:nvGraphicFramePr>
          <p:cNvPr id="11" name="Inhaltsplatzhalter 9">
            <a:extLst>
              <a:ext uri="{FF2B5EF4-FFF2-40B4-BE49-F238E27FC236}">
                <a16:creationId xmlns:a16="http://schemas.microsoft.com/office/drawing/2014/main" id="{A9576AFD-1BC7-4D16-B56B-F77573A71DF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3067" y="645421"/>
          <a:ext cx="1526722" cy="1696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908">
                  <a:extLst>
                    <a:ext uri="{9D8B030D-6E8A-4147-A177-3AD203B41FA5}">
                      <a16:colId xmlns:a16="http://schemas.microsoft.com/office/drawing/2014/main" val="3339511067"/>
                    </a:ext>
                  </a:extLst>
                </a:gridCol>
                <a:gridCol w="1017814">
                  <a:extLst>
                    <a:ext uri="{9D8B030D-6E8A-4147-A177-3AD203B41FA5}">
                      <a16:colId xmlns:a16="http://schemas.microsoft.com/office/drawing/2014/main" val="158787824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n-GB" sz="1100" dirty="0" err="1"/>
                        <a:t>Insti-tution</a:t>
                      </a:r>
                      <a:endParaRPr lang="en-GB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Task Leads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0523345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CVUT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René </a:t>
                      </a:r>
                      <a:r>
                        <a:rPr lang="en-US" sz="1100" dirty="0" err="1"/>
                        <a:t>Hudec</a:t>
                      </a:r>
                      <a:endParaRPr lang="en-US" sz="11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828580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INAF/OAB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Bianca </a:t>
                      </a:r>
                      <a:r>
                        <a:rPr lang="en-GB" sz="1100" dirty="0" err="1"/>
                        <a:t>Salmaso</a:t>
                      </a:r>
                      <a:endParaRPr lang="en-GB" sz="11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25141096"/>
                  </a:ext>
                </a:extLst>
              </a:tr>
              <a:tr h="274125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MPG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Vadim Burwitz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32625713"/>
                  </a:ext>
                </a:extLst>
              </a:tr>
              <a:tr h="326268"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ULEIC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Charly Feldman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514627565"/>
                  </a:ext>
                </a:extLst>
              </a:tr>
            </a:tbl>
          </a:graphicData>
        </a:graphic>
      </p:graphicFrame>
      <p:sp>
        <p:nvSpPr>
          <p:cNvPr id="12" name="Textfeld 11">
            <a:extLst>
              <a:ext uri="{FF2B5EF4-FFF2-40B4-BE49-F238E27FC236}">
                <a16:creationId xmlns:a16="http://schemas.microsoft.com/office/drawing/2014/main" id="{761561AF-3FB3-44E4-994A-119C266D3801}"/>
              </a:ext>
            </a:extLst>
          </p:cNvPr>
          <p:cNvSpPr txBox="1"/>
          <p:nvPr/>
        </p:nvSpPr>
        <p:spPr>
          <a:xfrm>
            <a:off x="4939184" y="608372"/>
            <a:ext cx="4026912" cy="120868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lIns="40500" tIns="27000" rIns="13500" bIns="27000" rtlCol="0">
            <a:spAutoFit/>
          </a:bodyPr>
          <a:lstStyle/>
          <a:p>
            <a:r>
              <a:rPr lang="en-GB" sz="1200" b="1" dirty="0"/>
              <a:t>WP10 in numbers</a:t>
            </a:r>
          </a:p>
          <a:p>
            <a:r>
              <a:rPr lang="en-GB" sz="1050" dirty="0"/>
              <a:t> </a:t>
            </a:r>
            <a:r>
              <a:rPr lang="en-GB" sz="1050" b="1" dirty="0"/>
              <a:t>4</a:t>
            </a:r>
            <a:r>
              <a:rPr lang="en-GB" sz="1050" dirty="0"/>
              <a:t>  Milestones (all achieved)</a:t>
            </a:r>
          </a:p>
          <a:p>
            <a:r>
              <a:rPr lang="en-GB" sz="1050" b="1" dirty="0"/>
              <a:t>10</a:t>
            </a:r>
            <a:r>
              <a:rPr lang="en-GB" sz="1050" dirty="0"/>
              <a:t> Deliverables (all completed)</a:t>
            </a:r>
          </a:p>
          <a:p>
            <a:r>
              <a:rPr lang="en-GB" sz="1050" b="1" dirty="0"/>
              <a:t>42 </a:t>
            </a:r>
            <a:r>
              <a:rPr lang="en-GB" sz="1050" dirty="0"/>
              <a:t>PANTER campaigns supported (Apr. 2020- Nov. 2024)</a:t>
            </a:r>
          </a:p>
          <a:p>
            <a:r>
              <a:rPr lang="en-GB" sz="1050" dirty="0"/>
              <a:t> </a:t>
            </a:r>
            <a:r>
              <a:rPr lang="en-GB" sz="1050" b="1" dirty="0"/>
              <a:t>3</a:t>
            </a:r>
            <a:r>
              <a:rPr lang="en-GB" sz="1050" dirty="0"/>
              <a:t>  Launches LEIA (07/2022), Einstein Probe (01/2024), SVOM(06/2024)</a:t>
            </a:r>
          </a:p>
          <a:p>
            <a:r>
              <a:rPr lang="en-GB" sz="1050" dirty="0"/>
              <a:t> </a:t>
            </a:r>
            <a:r>
              <a:rPr lang="en-GB" sz="1050" b="1" dirty="0"/>
              <a:t>2</a:t>
            </a:r>
            <a:r>
              <a:rPr lang="en-GB" sz="1050" dirty="0"/>
              <a:t>  Flight Optics tested (LEXI, OGRE launch planned 2025/26)</a:t>
            </a:r>
          </a:p>
          <a:p>
            <a:r>
              <a:rPr lang="en-GB" sz="1050" dirty="0"/>
              <a:t> </a:t>
            </a:r>
            <a:r>
              <a:rPr lang="en-GB" sz="1050" b="1" dirty="0"/>
              <a:t>2 </a:t>
            </a:r>
            <a:r>
              <a:rPr lang="en-GB" sz="1050" dirty="0"/>
              <a:t> facilities commissioned (</a:t>
            </a:r>
            <a:r>
              <a:rPr lang="en-GB" sz="1050" dirty="0" err="1"/>
              <a:t>BEaTRiX</a:t>
            </a:r>
            <a:r>
              <a:rPr lang="en-GB" sz="1050" dirty="0"/>
              <a:t>, MCP Vert. Facility)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A807C67-943F-4722-9058-2D9A507DB9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22" y="2460663"/>
            <a:ext cx="1066592" cy="710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FE03C35-43E2-4646-95BB-1003CAE04FE1}"/>
              </a:ext>
            </a:extLst>
          </p:cNvPr>
          <p:cNvSpPr txBox="1"/>
          <p:nvPr/>
        </p:nvSpPr>
        <p:spPr>
          <a:xfrm>
            <a:off x="68622" y="2290103"/>
            <a:ext cx="1073605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SVOM MXT MOP FS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6AA2E6B-DF35-4BAE-BBE3-53DDB7B6828C}"/>
              </a:ext>
            </a:extLst>
          </p:cNvPr>
          <p:cNvSpPr txBox="1"/>
          <p:nvPr/>
        </p:nvSpPr>
        <p:spPr>
          <a:xfrm>
            <a:off x="1225731" y="2289252"/>
            <a:ext cx="1010221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LEXI  FM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21919E9-C7DE-4FA3-AE9D-EAFE5762A44E}"/>
              </a:ext>
            </a:extLst>
          </p:cNvPr>
          <p:cNvSpPr txBox="1"/>
          <p:nvPr/>
        </p:nvSpPr>
        <p:spPr>
          <a:xfrm>
            <a:off x="2171564" y="2306520"/>
            <a:ext cx="934111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EP WXT FM MA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DAC7AC9-33C7-49D2-AA3B-45C17094619C}"/>
              </a:ext>
            </a:extLst>
          </p:cNvPr>
          <p:cNvSpPr txBox="1"/>
          <p:nvPr/>
        </p:nvSpPr>
        <p:spPr>
          <a:xfrm>
            <a:off x="1063419" y="3185130"/>
            <a:ext cx="138028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 Petal Thermo optical Tests</a:t>
            </a:r>
          </a:p>
        </p:txBody>
      </p:sp>
      <p:pic>
        <p:nvPicPr>
          <p:cNvPr id="18" name="lexi_holder.png" descr="lexi_holder.png">
            <a:extLst>
              <a:ext uri="{FF2B5EF4-FFF2-40B4-BE49-F238E27FC236}">
                <a16:creationId xmlns:a16="http://schemas.microsoft.com/office/drawing/2014/main" id="{90E9F097-7BA7-42FB-B1B8-A3326F18FB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88095" y="2455741"/>
            <a:ext cx="710150" cy="7101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2EA6B5F-256C-435D-8857-8F00B020EE6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r="2239" b="9780"/>
          <a:stretch/>
        </p:blipFill>
        <p:spPr>
          <a:xfrm>
            <a:off x="77990" y="3349624"/>
            <a:ext cx="1133746" cy="78972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F0B4DADA-0AC0-4017-AFD8-AF854F1846A8}"/>
              </a:ext>
            </a:extLst>
          </p:cNvPr>
          <p:cNvSpPr txBox="1"/>
          <p:nvPr/>
        </p:nvSpPr>
        <p:spPr>
          <a:xfrm>
            <a:off x="240353" y="3169357"/>
            <a:ext cx="80901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ATHENA SPO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73C6714B-F4FA-42F9-9B0E-11F8D8F086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6303" y="3382924"/>
            <a:ext cx="1056809" cy="71334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5142A3F5-C6B9-46B4-B795-39B4F2B0C7C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2000"/>
                    </a14:imgEffect>
                  </a14:imgLayer>
                </a14:imgProps>
              </a:ext>
            </a:extLst>
          </a:blip>
          <a:srcRect t="3861" b="6274"/>
          <a:stretch/>
        </p:blipFill>
        <p:spPr bwMode="auto">
          <a:xfrm>
            <a:off x="2372509" y="2482904"/>
            <a:ext cx="596609" cy="7022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itel 1">
            <a:extLst>
              <a:ext uri="{FF2B5EF4-FFF2-40B4-BE49-F238E27FC236}">
                <a16:creationId xmlns:a16="http://schemas.microsoft.com/office/drawing/2014/main" id="{E15D0C6C-A42F-4C25-BDFE-C334AB7D462C}"/>
              </a:ext>
            </a:extLst>
          </p:cNvPr>
          <p:cNvSpPr txBox="1">
            <a:spLocks/>
          </p:cNvSpPr>
          <p:nvPr/>
        </p:nvSpPr>
        <p:spPr>
          <a:xfrm>
            <a:off x="228192" y="4224051"/>
            <a:ext cx="2799921" cy="8192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825" b="1" dirty="0">
                <a:solidFill>
                  <a:srgbClr val="FF0000"/>
                </a:solidFill>
                <a:latin typeface="+mn-lt"/>
              </a:rPr>
              <a:t>SVOM-MXT-FS                           EP-WXT-FM </a:t>
            </a:r>
            <a:r>
              <a:rPr lang="de-DE" sz="825" b="1" dirty="0" err="1">
                <a:solidFill>
                  <a:srgbClr val="FF0000"/>
                </a:solidFill>
                <a:latin typeface="+mn-lt"/>
              </a:rPr>
              <a:t>optics</a:t>
            </a:r>
            <a:r>
              <a:rPr lang="de-DE" sz="825" b="1" dirty="0">
                <a:solidFill>
                  <a:srgbClr val="FF0000"/>
                </a:solidFill>
                <a:latin typeface="+mn-lt"/>
              </a:rPr>
              <a:t> </a:t>
            </a:r>
            <a:endParaRPr lang="en-GB" sz="825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7" name="Inhaltsplatzhalter 12">
            <a:extLst>
              <a:ext uri="{FF2B5EF4-FFF2-40B4-BE49-F238E27FC236}">
                <a16:creationId xmlns:a16="http://schemas.microsoft.com/office/drawing/2014/main" id="{FAC6531A-AA13-46E5-8027-CB2FE84D78D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694" y="4359325"/>
            <a:ext cx="885678" cy="726686"/>
          </a:xfrm>
          <a:prstGeom prst="rect">
            <a:avLst/>
          </a:prstGeom>
        </p:spPr>
      </p:pic>
      <p:pic>
        <p:nvPicPr>
          <p:cNvPr id="28" name="Inhaltsplatzhalter 16">
            <a:extLst>
              <a:ext uri="{FF2B5EF4-FFF2-40B4-BE49-F238E27FC236}">
                <a16:creationId xmlns:a16="http://schemas.microsoft.com/office/drawing/2014/main" id="{8AB72DED-3575-40DB-8334-FD37B619021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3865" y="4315204"/>
            <a:ext cx="702425" cy="40590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FFC15E83-C3F1-41AA-B8F8-33CE9F0501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1870" y="4733092"/>
            <a:ext cx="703333" cy="386249"/>
          </a:xfrm>
          <a:prstGeom prst="rect">
            <a:avLst/>
          </a:prstGeom>
        </p:spPr>
      </p:pic>
      <p:pic>
        <p:nvPicPr>
          <p:cNvPr id="30" name="Inhaltsplatzhalter 13">
            <a:extLst>
              <a:ext uri="{FF2B5EF4-FFF2-40B4-BE49-F238E27FC236}">
                <a16:creationId xmlns:a16="http://schemas.microsoft.com/office/drawing/2014/main" id="{AC150D9D-392C-4EE0-9D05-68D07B1FCE7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" t="4138" b="-1"/>
          <a:stretch/>
        </p:blipFill>
        <p:spPr>
          <a:xfrm>
            <a:off x="1773771" y="4319995"/>
            <a:ext cx="1117795" cy="824459"/>
          </a:xfrm>
          <a:prstGeom prst="rect">
            <a:avLst/>
          </a:prstGeom>
        </p:spPr>
      </p:pic>
      <p:sp>
        <p:nvSpPr>
          <p:cNvPr id="31" name="Fußzeilenplatzhalter 3">
            <a:extLst>
              <a:ext uri="{FF2B5EF4-FFF2-40B4-BE49-F238E27FC236}">
                <a16:creationId xmlns:a16="http://schemas.microsoft.com/office/drawing/2014/main" id="{CECAFDFB-E69D-44B1-930E-464C406AC2E3}"/>
              </a:ext>
            </a:extLst>
          </p:cNvPr>
          <p:cNvSpPr txBox="1">
            <a:spLocks/>
          </p:cNvSpPr>
          <p:nvPr/>
        </p:nvSpPr>
        <p:spPr>
          <a:xfrm>
            <a:off x="2771320" y="4900643"/>
            <a:ext cx="3792311" cy="2463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900" dirty="0"/>
              <a:t>Burwitz (MPE), </a:t>
            </a:r>
            <a:r>
              <a:rPr lang="en-US" sz="900" dirty="0"/>
              <a:t>AHEAD2020 2nd General Meeting, 2024-11-26, Rome, Italy</a:t>
            </a:r>
            <a:endParaRPr lang="en-GB" sz="900" dirty="0"/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22CC4AD0-2CDD-43B6-85DC-1898CF8730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74112" y="2041598"/>
            <a:ext cx="1022332" cy="792419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A2084092-2958-47A0-AAF5-EB12B705328C}"/>
              </a:ext>
            </a:extLst>
          </p:cNvPr>
          <p:cNvSpPr txBox="1"/>
          <p:nvPr/>
        </p:nvSpPr>
        <p:spPr>
          <a:xfrm>
            <a:off x="6274733" y="1831827"/>
            <a:ext cx="2348430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 err="1">
                <a:solidFill>
                  <a:srgbClr val="FF0000"/>
                </a:solidFill>
              </a:rPr>
              <a:t>BEaTriX</a:t>
            </a:r>
            <a:r>
              <a:rPr lang="en-GB" sz="825" b="1" dirty="0">
                <a:solidFill>
                  <a:srgbClr val="FF0000"/>
                </a:solidFill>
              </a:rPr>
              <a:t> –  commissioned – already in use for TNA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EDC9327A-90EE-4912-B3F2-FBD40FCC77D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91743" y="3260339"/>
            <a:ext cx="1022332" cy="766749"/>
          </a:xfrm>
          <a:prstGeom prst="rect">
            <a:avLst/>
          </a:prstGeom>
        </p:spPr>
      </p:pic>
      <p:sp>
        <p:nvSpPr>
          <p:cNvPr id="38" name="Textfeld 37">
            <a:extLst>
              <a:ext uri="{FF2B5EF4-FFF2-40B4-BE49-F238E27FC236}">
                <a16:creationId xmlns:a16="http://schemas.microsoft.com/office/drawing/2014/main" id="{6FB86112-00CA-446D-BC49-805F2E327766}"/>
              </a:ext>
            </a:extLst>
          </p:cNvPr>
          <p:cNvSpPr txBox="1"/>
          <p:nvPr/>
        </p:nvSpPr>
        <p:spPr>
          <a:xfrm>
            <a:off x="6374112" y="2906501"/>
            <a:ext cx="1022332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>
                <a:solidFill>
                  <a:srgbClr val="FF0000"/>
                </a:solidFill>
              </a:rPr>
              <a:t>Thin Monolithic </a:t>
            </a:r>
          </a:p>
          <a:p>
            <a:pPr algn="ctr"/>
            <a:r>
              <a:rPr lang="en-GB" sz="825" b="1">
                <a:solidFill>
                  <a:srgbClr val="FF0000"/>
                </a:solidFill>
              </a:rPr>
              <a:t>Shell development</a:t>
            </a:r>
            <a:endParaRPr lang="en-GB" sz="825" b="1" dirty="0">
              <a:solidFill>
                <a:srgbClr val="FF0000"/>
              </a:solidFill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52FAAFE-54DC-4FA6-BDD3-9516FF4912FB}"/>
              </a:ext>
            </a:extLst>
          </p:cNvPr>
          <p:cNvSpPr txBox="1"/>
          <p:nvPr/>
        </p:nvSpPr>
        <p:spPr>
          <a:xfrm>
            <a:off x="6182140" y="4097683"/>
            <a:ext cx="2879528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Beam Expander improvements Finalised and in use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ABAA3A48-3CC6-414F-A85D-A17C021BE754}"/>
              </a:ext>
            </a:extLst>
          </p:cNvPr>
          <p:cNvSpPr txBox="1"/>
          <p:nvPr/>
        </p:nvSpPr>
        <p:spPr>
          <a:xfrm>
            <a:off x="7495747" y="2906501"/>
            <a:ext cx="1512611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Designing and Testing </a:t>
            </a:r>
          </a:p>
          <a:p>
            <a:pPr algn="ctr"/>
            <a:r>
              <a:rPr lang="en-GB" sz="825" b="1" dirty="0">
                <a:solidFill>
                  <a:srgbClr val="FF0000"/>
                </a:solidFill>
              </a:rPr>
              <a:t>cold slumped glass  modules</a:t>
            </a:r>
          </a:p>
        </p:txBody>
      </p:sp>
      <p:pic>
        <p:nvPicPr>
          <p:cNvPr id="42" name="Immagine 2" descr="stack4e_M2_5deg_USUM">
            <a:extLst>
              <a:ext uri="{FF2B5EF4-FFF2-40B4-BE49-F238E27FC236}">
                <a16:creationId xmlns:a16="http://schemas.microsoft.com/office/drawing/2014/main" id="{29DE2025-29B3-4A48-B7E9-82ABAD93667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11"/>
          <a:stretch>
            <a:fillRect/>
          </a:stretch>
        </p:blipFill>
        <p:spPr bwMode="auto">
          <a:xfrm>
            <a:off x="7474340" y="3324243"/>
            <a:ext cx="771110" cy="631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581CC99B-981E-48ED-A4C9-EE70C913DDA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81409" y="4004732"/>
            <a:ext cx="1933302" cy="921062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2202AA29-1D4F-4D8B-B301-C307505D26BE}"/>
              </a:ext>
            </a:extLst>
          </p:cNvPr>
          <p:cNvSpPr txBox="1"/>
          <p:nvPr/>
        </p:nvSpPr>
        <p:spPr>
          <a:xfrm>
            <a:off x="4254675" y="3814327"/>
            <a:ext cx="2161352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Novel K-P Baez optic X-ray tested at PANTER</a:t>
            </a:r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9A75CF95-3AC8-4962-8C2C-3CADD3A1EA11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5261" t="46598" r="8203" b="10261"/>
          <a:stretch/>
        </p:blipFill>
        <p:spPr>
          <a:xfrm>
            <a:off x="3217243" y="2349365"/>
            <a:ext cx="1391822" cy="609181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80B3CB30-66F1-4BD2-B132-3A8D6AC48AE4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l="9320"/>
          <a:stretch/>
        </p:blipFill>
        <p:spPr>
          <a:xfrm>
            <a:off x="3224583" y="3055272"/>
            <a:ext cx="1380287" cy="735161"/>
          </a:xfrm>
          <a:prstGeom prst="rect">
            <a:avLst/>
          </a:prstGeom>
        </p:spPr>
      </p:pic>
      <p:sp>
        <p:nvSpPr>
          <p:cNvPr id="47" name="Textfeld 46">
            <a:extLst>
              <a:ext uri="{FF2B5EF4-FFF2-40B4-BE49-F238E27FC236}">
                <a16:creationId xmlns:a16="http://schemas.microsoft.com/office/drawing/2014/main" id="{77845AB1-7103-4342-B461-1D625A56921D}"/>
              </a:ext>
            </a:extLst>
          </p:cNvPr>
          <p:cNvSpPr txBox="1"/>
          <p:nvPr/>
        </p:nvSpPr>
        <p:spPr>
          <a:xfrm>
            <a:off x="4206414" y="3073729"/>
            <a:ext cx="363067" cy="1846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600" b="1" i="1" dirty="0">
                <a:solidFill>
                  <a:schemeClr val="bg1"/>
                </a:solidFill>
                <a:latin typeface="Montserrat" panose="020B0604020202020204" charset="0"/>
              </a:rPr>
              <a:t>MXT</a:t>
            </a:r>
          </a:p>
        </p:txBody>
      </p:sp>
      <p:cxnSp>
        <p:nvCxnSpPr>
          <p:cNvPr id="48" name="Gerade Verbindung mit Pfeil 47">
            <a:extLst>
              <a:ext uri="{FF2B5EF4-FFF2-40B4-BE49-F238E27FC236}">
                <a16:creationId xmlns:a16="http://schemas.microsoft.com/office/drawing/2014/main" id="{835FDF1C-52C2-4A67-B50C-DE2FE5838084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3850606" y="3166062"/>
            <a:ext cx="355808" cy="8943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0670C1B0-3FB7-4B0F-8B21-4E8FA2E74EEB}"/>
              </a:ext>
            </a:extLst>
          </p:cNvPr>
          <p:cNvSpPr txBox="1"/>
          <p:nvPr/>
        </p:nvSpPr>
        <p:spPr>
          <a:xfrm>
            <a:off x="3174997" y="2803270"/>
            <a:ext cx="75693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50" b="1" i="1" dirty="0">
                <a:solidFill>
                  <a:schemeClr val="bg1"/>
                </a:solidFill>
                <a:latin typeface="Montserrat" panose="020B0604020202020204" charset="0"/>
              </a:rPr>
              <a:t>Einstein Probe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D3ED887B-B270-49F8-91DC-C81431B500A3}"/>
              </a:ext>
            </a:extLst>
          </p:cNvPr>
          <p:cNvSpPr txBox="1"/>
          <p:nvPr/>
        </p:nvSpPr>
        <p:spPr>
          <a:xfrm>
            <a:off x="3216870" y="3615905"/>
            <a:ext cx="43313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50" b="1" i="1" dirty="0">
                <a:solidFill>
                  <a:schemeClr val="bg1"/>
                </a:solidFill>
                <a:latin typeface="Montserrat" panose="020B0604020202020204" charset="0"/>
              </a:rPr>
              <a:t>SVOM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4409D1FA-A014-4D13-881B-EBD7297CD191}"/>
              </a:ext>
            </a:extLst>
          </p:cNvPr>
          <p:cNvSpPr txBox="1"/>
          <p:nvPr/>
        </p:nvSpPr>
        <p:spPr>
          <a:xfrm>
            <a:off x="4371975" y="2359542"/>
            <a:ext cx="227804" cy="2391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27000" tIns="27000" rIns="27000" bIns="27000" rtlCol="0">
            <a:spAutoFit/>
          </a:bodyPr>
          <a:lstStyle/>
          <a:p>
            <a:r>
              <a:rPr lang="de-DE" sz="600" b="1" i="1" dirty="0">
                <a:solidFill>
                  <a:schemeClr val="bg1"/>
                </a:solidFill>
                <a:latin typeface="Montserrat" panose="020B0604020202020204" charset="0"/>
              </a:rPr>
              <a:t>FXT x2</a:t>
            </a: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01331DB9-794C-47C4-BD07-ED0BDBB182B1}"/>
              </a:ext>
            </a:extLst>
          </p:cNvPr>
          <p:cNvCxnSpPr>
            <a:cxnSpLocks/>
          </p:cNvCxnSpPr>
          <p:nvPr/>
        </p:nvCxnSpPr>
        <p:spPr>
          <a:xfrm flipH="1">
            <a:off x="4195560" y="2437808"/>
            <a:ext cx="176416" cy="17938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4E606A30-D877-4AC3-8623-AE01AD587AFC}"/>
              </a:ext>
            </a:extLst>
          </p:cNvPr>
          <p:cNvSpPr txBox="1"/>
          <p:nvPr/>
        </p:nvSpPr>
        <p:spPr>
          <a:xfrm>
            <a:off x="4359415" y="2683674"/>
            <a:ext cx="227804" cy="23919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27000" tIns="27000" rIns="27000" bIns="27000" rtlCol="0">
            <a:spAutoFit/>
          </a:bodyPr>
          <a:lstStyle/>
          <a:p>
            <a:r>
              <a:rPr lang="de-DE" sz="600" b="1" i="1" dirty="0">
                <a:solidFill>
                  <a:schemeClr val="bg1"/>
                </a:solidFill>
                <a:latin typeface="Montserrat" panose="020B0604020202020204" charset="0"/>
              </a:rPr>
              <a:t>WXT x12</a:t>
            </a:r>
          </a:p>
        </p:txBody>
      </p: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317D505B-3DF8-41CF-8E6C-7196F2439ABD}"/>
              </a:ext>
            </a:extLst>
          </p:cNvPr>
          <p:cNvCxnSpPr>
            <a:cxnSpLocks/>
            <a:stCxn id="62" idx="1"/>
          </p:cNvCxnSpPr>
          <p:nvPr/>
        </p:nvCxnSpPr>
        <p:spPr>
          <a:xfrm flipH="1" flipV="1">
            <a:off x="4157417" y="2763006"/>
            <a:ext cx="201998" cy="4026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fik 66">
            <a:extLst>
              <a:ext uri="{FF2B5EF4-FFF2-40B4-BE49-F238E27FC236}">
                <a16:creationId xmlns:a16="http://schemas.microsoft.com/office/drawing/2014/main" id="{40837B80-9471-4AD1-B55B-C4D7923C857B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31975" r="5517"/>
          <a:stretch/>
        </p:blipFill>
        <p:spPr>
          <a:xfrm>
            <a:off x="5663184" y="2010375"/>
            <a:ext cx="666108" cy="1774951"/>
          </a:xfrm>
          <a:prstGeom prst="rect">
            <a:avLst/>
          </a:prstGeom>
        </p:spPr>
      </p:pic>
      <p:sp>
        <p:nvSpPr>
          <p:cNvPr id="68" name="Textfeld 67">
            <a:extLst>
              <a:ext uri="{FF2B5EF4-FFF2-40B4-BE49-F238E27FC236}">
                <a16:creationId xmlns:a16="http://schemas.microsoft.com/office/drawing/2014/main" id="{89193A58-850A-4A89-8B0D-C4B73C9D7E6F}"/>
              </a:ext>
            </a:extLst>
          </p:cNvPr>
          <p:cNvSpPr txBox="1"/>
          <p:nvPr/>
        </p:nvSpPr>
        <p:spPr>
          <a:xfrm>
            <a:off x="4788961" y="1825195"/>
            <a:ext cx="14579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VTF MCP test Facility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ADA9FBBE-188D-4DB2-8A71-46072AB41404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25667" r="4910" b="4233"/>
          <a:stretch/>
        </p:blipFill>
        <p:spPr>
          <a:xfrm>
            <a:off x="4782127" y="2011148"/>
            <a:ext cx="843752" cy="829122"/>
          </a:xfrm>
          <a:prstGeom prst="rect">
            <a:avLst/>
          </a:prstGeom>
        </p:spPr>
      </p:pic>
      <p:sp>
        <p:nvSpPr>
          <p:cNvPr id="72" name="Textfeld 71">
            <a:extLst>
              <a:ext uri="{FF2B5EF4-FFF2-40B4-BE49-F238E27FC236}">
                <a16:creationId xmlns:a16="http://schemas.microsoft.com/office/drawing/2014/main" id="{3929BB80-440A-4AC4-9FF9-0ABB60D90693}"/>
              </a:ext>
            </a:extLst>
          </p:cNvPr>
          <p:cNvSpPr txBox="1"/>
          <p:nvPr/>
        </p:nvSpPr>
        <p:spPr>
          <a:xfrm>
            <a:off x="4421526" y="2859064"/>
            <a:ext cx="145798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00" b="1" dirty="0">
                <a:solidFill>
                  <a:srgbClr val="FF0000"/>
                </a:solidFill>
              </a:rPr>
              <a:t>Best THESEUS MPO image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13EEFD4C-A704-4811-8D65-19C810F96E96}"/>
              </a:ext>
            </a:extLst>
          </p:cNvPr>
          <p:cNvSpPr txBox="1"/>
          <p:nvPr/>
        </p:nvSpPr>
        <p:spPr>
          <a:xfrm>
            <a:off x="3521473" y="3882735"/>
            <a:ext cx="872276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LEIA 1</a:t>
            </a:r>
            <a:r>
              <a:rPr lang="en-GB" sz="825" b="1" baseline="30000" dirty="0">
                <a:solidFill>
                  <a:srgbClr val="FF0000"/>
                </a:solidFill>
              </a:rPr>
              <a:t>st</a:t>
            </a:r>
            <a:r>
              <a:rPr lang="en-GB" sz="825" b="1" dirty="0">
                <a:solidFill>
                  <a:srgbClr val="FF0000"/>
                </a:solidFill>
              </a:rPr>
              <a:t> light</a:t>
            </a:r>
          </a:p>
        </p:txBody>
      </p:sp>
      <p:pic>
        <p:nvPicPr>
          <p:cNvPr id="74" name="Grafik 73">
            <a:extLst>
              <a:ext uri="{FF2B5EF4-FFF2-40B4-BE49-F238E27FC236}">
                <a16:creationId xmlns:a16="http://schemas.microsoft.com/office/drawing/2014/main" id="{E338841F-B7AD-419B-819D-09FB2CC17660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9504" r="11219"/>
          <a:stretch/>
        </p:blipFill>
        <p:spPr>
          <a:xfrm>
            <a:off x="3146010" y="4056349"/>
            <a:ext cx="1071142" cy="900756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3AFE257C-F633-4BF0-80AD-2AF2B72DC64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87515" y="3850571"/>
            <a:ext cx="552820" cy="545910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4B6DF37A-10D9-4A40-B72B-7666C42618D9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t="38875" b="43755"/>
          <a:stretch/>
        </p:blipFill>
        <p:spPr>
          <a:xfrm>
            <a:off x="8310472" y="3959644"/>
            <a:ext cx="751196" cy="134888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93FA2659-71E4-4A40-B16D-6356E31A53DE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r="24701"/>
          <a:stretch/>
        </p:blipFill>
        <p:spPr>
          <a:xfrm>
            <a:off x="8310472" y="3200065"/>
            <a:ext cx="751195" cy="73099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87602664-4D92-4AD7-95AE-C3925D05AB0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804653" y="6351"/>
            <a:ext cx="1334584" cy="556077"/>
          </a:xfrm>
          <a:prstGeom prst="rect">
            <a:avLst/>
          </a:prstGeom>
        </p:spPr>
      </p:pic>
      <p:sp>
        <p:nvSpPr>
          <p:cNvPr id="58" name="Textfeld 57">
            <a:extLst>
              <a:ext uri="{FF2B5EF4-FFF2-40B4-BE49-F238E27FC236}">
                <a16:creationId xmlns:a16="http://schemas.microsoft.com/office/drawing/2014/main" id="{E32C3FD8-C3DB-4BDC-B9C2-695321019BEE}"/>
              </a:ext>
            </a:extLst>
          </p:cNvPr>
          <p:cNvSpPr txBox="1"/>
          <p:nvPr/>
        </p:nvSpPr>
        <p:spPr>
          <a:xfrm>
            <a:off x="3685280" y="4076919"/>
            <a:ext cx="227804" cy="2391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27000" tIns="27000" rIns="27000" bIns="27000" rtlCol="0">
            <a:spAutoFit/>
          </a:bodyPr>
          <a:lstStyle/>
          <a:p>
            <a:r>
              <a:rPr lang="de-DE" sz="600" b="1" i="1" dirty="0">
                <a:latin typeface="Montserrat" panose="020B0604020202020204" charset="0"/>
              </a:rPr>
              <a:t>WXT x1</a:t>
            </a:r>
          </a:p>
        </p:txBody>
      </p:sp>
      <p:pic>
        <p:nvPicPr>
          <p:cNvPr id="59" name="Grafik 58">
            <a:extLst>
              <a:ext uri="{FF2B5EF4-FFF2-40B4-BE49-F238E27FC236}">
                <a16:creationId xmlns:a16="http://schemas.microsoft.com/office/drawing/2014/main" id="{3CAF18CA-2ED7-4E6C-934C-E19CC9EFB2D0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l="16426" t="17090" r="827" b="16052"/>
          <a:stretch/>
        </p:blipFill>
        <p:spPr>
          <a:xfrm>
            <a:off x="4631933" y="3039150"/>
            <a:ext cx="992470" cy="744362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56C5ADBD-3870-4E51-847E-5F25BD894BBF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l="-2034" t="28445" r="2034" b="13226"/>
          <a:stretch/>
        </p:blipFill>
        <p:spPr>
          <a:xfrm>
            <a:off x="7508238" y="2049497"/>
            <a:ext cx="1022332" cy="793839"/>
          </a:xfrm>
          <a:prstGeom prst="rect">
            <a:avLst/>
          </a:prstGeom>
        </p:spPr>
      </p:pic>
      <p:sp>
        <p:nvSpPr>
          <p:cNvPr id="61" name="Textfeld 60">
            <a:extLst>
              <a:ext uri="{FF2B5EF4-FFF2-40B4-BE49-F238E27FC236}">
                <a16:creationId xmlns:a16="http://schemas.microsoft.com/office/drawing/2014/main" id="{2BD00B15-42EE-4A38-AC7A-446EDDD56EC7}"/>
              </a:ext>
            </a:extLst>
          </p:cNvPr>
          <p:cNvSpPr txBox="1"/>
          <p:nvPr/>
        </p:nvSpPr>
        <p:spPr>
          <a:xfrm>
            <a:off x="3033283" y="2310130"/>
            <a:ext cx="82922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Launched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2878285E-110C-4F34-96C0-9D0495E3E87A}"/>
              </a:ext>
            </a:extLst>
          </p:cNvPr>
          <p:cNvSpPr txBox="1"/>
          <p:nvPr/>
        </p:nvSpPr>
        <p:spPr>
          <a:xfrm>
            <a:off x="3050866" y="3017627"/>
            <a:ext cx="82922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5" b="1" dirty="0">
                <a:solidFill>
                  <a:srgbClr val="FF0000"/>
                </a:solidFill>
              </a:rPr>
              <a:t>Launched</a:t>
            </a:r>
          </a:p>
        </p:txBody>
      </p:sp>
      <p:pic>
        <p:nvPicPr>
          <p:cNvPr id="65" name="Grafik 64">
            <a:extLst>
              <a:ext uri="{FF2B5EF4-FFF2-40B4-BE49-F238E27FC236}">
                <a16:creationId xmlns:a16="http://schemas.microsoft.com/office/drawing/2014/main" id="{3493963B-E9D4-48EF-8D8A-83583C6F2B01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l="42639" t="32422" r="43507" b="15231"/>
          <a:stretch/>
        </p:blipFill>
        <p:spPr>
          <a:xfrm>
            <a:off x="8663674" y="2053903"/>
            <a:ext cx="256158" cy="80516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EFA3A02-B26E-4434-A6ED-23874C94A1F9}"/>
              </a:ext>
            </a:extLst>
          </p:cNvPr>
          <p:cNvSpPr txBox="1"/>
          <p:nvPr/>
        </p:nvSpPr>
        <p:spPr>
          <a:xfrm>
            <a:off x="8479649" y="1780387"/>
            <a:ext cx="598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00" dirty="0"/>
              <a:t>SPO</a:t>
            </a:r>
          </a:p>
          <a:p>
            <a:pPr algn="ctr"/>
            <a:r>
              <a:rPr lang="en-GB" sz="800" dirty="0"/>
              <a:t>MM-0058</a:t>
            </a:r>
          </a:p>
        </p:txBody>
      </p:sp>
      <p:pic>
        <p:nvPicPr>
          <p:cNvPr id="66" name="Grafik 65">
            <a:extLst>
              <a:ext uri="{FF2B5EF4-FFF2-40B4-BE49-F238E27FC236}">
                <a16:creationId xmlns:a16="http://schemas.microsoft.com/office/drawing/2014/main" id="{D0C46BAE-1BA2-4C20-98C2-A4D7148649F3}"/>
              </a:ext>
            </a:extLst>
          </p:cNvPr>
          <p:cNvPicPr>
            <a:picLocks noChangeAspect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rightnessContrast bright="27000" contrast="-33000"/>
                    </a14:imgEffect>
                  </a14:imgLayer>
                </a14:imgProps>
              </a:ext>
            </a:extLst>
          </a:blip>
          <a:srcRect l="5885" t="12517" r="27225"/>
          <a:stretch/>
        </p:blipFill>
        <p:spPr>
          <a:xfrm>
            <a:off x="2335275" y="3387350"/>
            <a:ext cx="801784" cy="699090"/>
          </a:xfrm>
          <a:prstGeom prst="rect">
            <a:avLst/>
          </a:prstGeom>
        </p:spPr>
      </p:pic>
      <p:sp>
        <p:nvSpPr>
          <p:cNvPr id="69" name="Textfeld 68">
            <a:extLst>
              <a:ext uri="{FF2B5EF4-FFF2-40B4-BE49-F238E27FC236}">
                <a16:creationId xmlns:a16="http://schemas.microsoft.com/office/drawing/2014/main" id="{C6EE80DE-8A94-4863-9DB6-28556544BDB1}"/>
              </a:ext>
            </a:extLst>
          </p:cNvPr>
          <p:cNvSpPr txBox="1"/>
          <p:nvPr/>
        </p:nvSpPr>
        <p:spPr>
          <a:xfrm>
            <a:off x="2047905" y="3181002"/>
            <a:ext cx="14460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 err="1">
                <a:solidFill>
                  <a:srgbClr val="FF0000"/>
                </a:solidFill>
              </a:rPr>
              <a:t>eXTP</a:t>
            </a:r>
            <a:r>
              <a:rPr lang="en-GB" sz="800" b="1" dirty="0">
                <a:solidFill>
                  <a:srgbClr val="FF0000"/>
                </a:solidFill>
              </a:rPr>
              <a:t> MM protype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10B15A3-40CF-4C67-9745-B11B01AD5F72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681978" y="4305972"/>
            <a:ext cx="1337426" cy="79990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76F1003-09FB-4F5D-8323-64650FE3900E}"/>
              </a:ext>
            </a:extLst>
          </p:cNvPr>
          <p:cNvPicPr>
            <a:picLocks noChangeAspect="1"/>
          </p:cNvPicPr>
          <p:nvPr/>
        </p:nvPicPr>
        <p:blipFill rotWithShape="1">
          <a:blip r:embed="rId33"/>
          <a:srcRect t="20526"/>
          <a:stretch/>
        </p:blipFill>
        <p:spPr>
          <a:xfrm>
            <a:off x="8213962" y="4285629"/>
            <a:ext cx="577791" cy="8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89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6523"/>
            <a:ext cx="8229600" cy="673727"/>
          </a:xfrm>
        </p:spPr>
        <p:txBody>
          <a:bodyPr>
            <a:normAutofit/>
          </a:bodyPr>
          <a:lstStyle/>
          <a:p>
            <a:r>
              <a:rPr lang="de-DE" sz="3200" dirty="0"/>
              <a:t>Summary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93175" y="858070"/>
            <a:ext cx="7951225" cy="3676431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The joint research activity WP10: X-ray optics has been supported through AHEAD2020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This activity was structured into 3 tasks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/>
              <a:t>The Development and testing of new optics for upcoming and future missions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/>
              <a:t>Supporting </a:t>
            </a:r>
            <a:r>
              <a:rPr lang="en-GB" sz="2000" dirty="0" err="1"/>
              <a:t>BEaTriX</a:t>
            </a:r>
            <a:r>
              <a:rPr lang="en-GB" sz="2000" dirty="0"/>
              <a:t>  and upgrading Mirror Metrology systems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000" dirty="0"/>
              <a:t>Supporting finalization of the VTF for characterising MPOs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Most of the optics testing was done at MPEs PANTER X-ray test facility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Since Apr 2020 more than 42 test campaigns have been performed and have been in part supported the AHEAD2020 Joint research Activity on X-ray optics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Both the </a:t>
            </a:r>
            <a:r>
              <a:rPr lang="en-GB" sz="2400" dirty="0" err="1"/>
              <a:t>BEaTriX</a:t>
            </a:r>
            <a:r>
              <a:rPr lang="en-GB" sz="2400" dirty="0"/>
              <a:t> and the VTF facilities have been commissioned and are in operation also the </a:t>
            </a:r>
            <a:r>
              <a:rPr lang="en-GB" sz="2400" dirty="0" err="1"/>
              <a:t>Beamexpander</a:t>
            </a:r>
            <a:r>
              <a:rPr lang="en-GB" sz="2400" dirty="0"/>
              <a:t> upgrade was completed.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/>
              <a:t>All deliverables have been completed and the milestones reached.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400" dirty="0"/>
          </a:p>
        </p:txBody>
      </p:sp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/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47458B65-2601-46AC-B387-314BFF6AEC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40697" y="63500"/>
            <a:ext cx="502805" cy="51195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B717561-42F2-49FD-8B4B-FA48DC1212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8373D99-CFEB-4976-978B-0BD675464D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14" name="Foliennummernplatzhalter 4">
            <a:extLst>
              <a:ext uri="{FF2B5EF4-FFF2-40B4-BE49-F238E27FC236}">
                <a16:creationId xmlns:a16="http://schemas.microsoft.com/office/drawing/2014/main" id="{57718F77-B8F1-48A1-BDAB-A7E275EF320A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19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73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2" y="0"/>
            <a:ext cx="6999793" cy="667148"/>
          </a:xfrm>
        </p:spPr>
        <p:txBody>
          <a:bodyPr>
            <a:normAutofit/>
          </a:bodyPr>
          <a:lstStyle/>
          <a:p>
            <a:r>
              <a:rPr lang="de-DE" sz="3200" dirty="0" err="1"/>
              <a:t>Overview</a:t>
            </a:r>
            <a:r>
              <a:rPr lang="de-DE" sz="3200" dirty="0"/>
              <a:t> AHEAD2020</a:t>
            </a:r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A58AE01E-26F7-4052-B2A3-0B0A72F2C3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9270" y="663575"/>
            <a:ext cx="4905759" cy="3871626"/>
          </a:xfrm>
        </p:spPr>
      </p:pic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/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CFBBC2B5-24C6-415E-AE44-6622BB0B1D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F266DFD5-D629-4FDD-AE8A-05A9B30D3973}"/>
              </a:ext>
            </a:extLst>
          </p:cNvPr>
          <p:cNvSpPr/>
          <p:nvPr/>
        </p:nvSpPr>
        <p:spPr>
          <a:xfrm>
            <a:off x="3596640" y="2767329"/>
            <a:ext cx="255270" cy="17125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621E685-6BC4-4C4C-A301-CFD338505FDD}"/>
              </a:ext>
            </a:extLst>
          </p:cNvPr>
          <p:cNvSpPr txBox="1"/>
          <p:nvPr/>
        </p:nvSpPr>
        <p:spPr>
          <a:xfrm>
            <a:off x="6602022" y="3445626"/>
            <a:ext cx="25419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/>
              <a:t>Funded by the Horizon 2020</a:t>
            </a:r>
          </a:p>
          <a:p>
            <a:pPr algn="ctr"/>
            <a:r>
              <a:rPr lang="en-GB" sz="1600" dirty="0"/>
              <a:t>Framework Program</a:t>
            </a:r>
          </a:p>
          <a:p>
            <a:pPr algn="ctr"/>
            <a:r>
              <a:rPr lang="en-GB" sz="1600" dirty="0"/>
              <a:t>of the European Union</a:t>
            </a:r>
          </a:p>
          <a:p>
            <a:pPr algn="ctr"/>
            <a:r>
              <a:rPr lang="en-GB" sz="1600" dirty="0"/>
              <a:t>Grant Agreement No. 87158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AE24D63-B08A-4861-81B3-E7FCBBF6F5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1EDBB128-367F-4614-9254-89C41E7CF2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14" name="Foliennummernplatzhalter 4">
            <a:extLst>
              <a:ext uri="{FF2B5EF4-FFF2-40B4-BE49-F238E27FC236}">
                <a16:creationId xmlns:a16="http://schemas.microsoft.com/office/drawing/2014/main" id="{F55CFDE4-4BC7-4195-9003-D0F81A69B5CA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2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5145B38-BD03-494B-8AAB-3C13CDF7E525}"/>
              </a:ext>
            </a:extLst>
          </p:cNvPr>
          <p:cNvSpPr txBox="1"/>
          <p:nvPr/>
        </p:nvSpPr>
        <p:spPr>
          <a:xfrm>
            <a:off x="276766" y="2339564"/>
            <a:ext cx="1066318" cy="5232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WP10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4FE8A801-1A55-48F1-8B47-20D4FE9ACF6A}"/>
              </a:ext>
            </a:extLst>
          </p:cNvPr>
          <p:cNvCxnSpPr>
            <a:cxnSpLocks/>
            <a:stCxn id="3" idx="3"/>
            <a:endCxn id="7" idx="0"/>
          </p:cNvCxnSpPr>
          <p:nvPr/>
        </p:nvCxnSpPr>
        <p:spPr>
          <a:xfrm>
            <a:off x="1343084" y="2601174"/>
            <a:ext cx="2381191" cy="1661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149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2" y="1"/>
            <a:ext cx="6999793" cy="915988"/>
          </a:xfrm>
        </p:spPr>
        <p:txBody>
          <a:bodyPr>
            <a:normAutofit fontScale="90000"/>
          </a:bodyPr>
          <a:lstStyle/>
          <a:p>
            <a:r>
              <a:rPr lang="de-DE" sz="3200" dirty="0"/>
              <a:t>AHEAD2020 Joint Research </a:t>
            </a:r>
            <a:r>
              <a:rPr lang="de-DE" sz="3200" dirty="0" err="1"/>
              <a:t>Activity</a:t>
            </a:r>
            <a:r>
              <a:rPr lang="de-DE" sz="3200" dirty="0"/>
              <a:t> </a:t>
            </a:r>
            <a:br>
              <a:rPr lang="de-DE" sz="3200" dirty="0"/>
            </a:br>
            <a:r>
              <a:rPr lang="de-DE" sz="3200" dirty="0"/>
              <a:t>Work Package 10: X-</a:t>
            </a:r>
            <a:r>
              <a:rPr lang="de-DE" sz="3200" dirty="0" err="1"/>
              <a:t>ray</a:t>
            </a:r>
            <a:r>
              <a:rPr lang="de-DE" sz="3200" dirty="0"/>
              <a:t> </a:t>
            </a:r>
            <a:r>
              <a:rPr lang="de-DE" sz="3200" dirty="0" err="1"/>
              <a:t>Optics</a:t>
            </a:r>
            <a:r>
              <a:rPr lang="de-DE" sz="3200" dirty="0"/>
              <a:t> </a:t>
            </a:r>
            <a:r>
              <a:rPr lang="de-DE" sz="3200" dirty="0">
                <a:sym typeface="Wingdings" panose="05000000000000000000" pitchFamily="2" charset="2"/>
              </a:rPr>
              <a:t> </a:t>
            </a:r>
            <a:r>
              <a:rPr lang="de-DE" sz="3200" dirty="0" err="1"/>
              <a:t>Aims</a:t>
            </a:r>
            <a:endParaRPr lang="de-DE" sz="32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79798" y="1111214"/>
            <a:ext cx="7653977" cy="3232913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800" b="1" dirty="0"/>
              <a:t>Task 10.1</a:t>
            </a:r>
            <a:br>
              <a:rPr lang="en-GB" sz="2800" dirty="0"/>
            </a:br>
            <a:r>
              <a:rPr lang="en-GB" sz="2800" dirty="0"/>
              <a:t>Design, development, simulation and X-ray testing of grazing incidence X-ray mirror systems </a:t>
            </a:r>
            <a:br>
              <a:rPr lang="en-GB" sz="2800" dirty="0"/>
            </a:br>
            <a:r>
              <a:rPr lang="en-GB" sz="2300" i="1" dirty="0"/>
              <a:t>(MPG, CVUT, INAF/OAB, ULEIC)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800" b="1" dirty="0"/>
              <a:t>Task 10.2</a:t>
            </a:r>
            <a:br>
              <a:rPr lang="en-GB" sz="2800" dirty="0"/>
            </a:br>
            <a:r>
              <a:rPr lang="en-GB" sz="2800" dirty="0"/>
              <a:t>Development of optics for the beam conditioning in future calibration facilities and high precision metrology</a:t>
            </a:r>
            <a:br>
              <a:rPr lang="en-GB" sz="2800" dirty="0"/>
            </a:br>
            <a:r>
              <a:rPr lang="en-GB" sz="2300" i="1" dirty="0"/>
              <a:t> (INAF-OAB, MPG)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2800" b="1" dirty="0"/>
              <a:t>Task 10.3</a:t>
            </a:r>
            <a:br>
              <a:rPr lang="en-GB" sz="2800" dirty="0"/>
            </a:br>
            <a:r>
              <a:rPr lang="en-GB" sz="2800" dirty="0"/>
              <a:t>Commissioning and testing of a microchannel plates test stand </a:t>
            </a:r>
            <a:r>
              <a:rPr lang="en-GB" sz="2300" i="1" dirty="0"/>
              <a:t>(ULEIC, MPG)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800" dirty="0"/>
          </a:p>
        </p:txBody>
      </p:sp>
      <p:grpSp>
        <p:nvGrpSpPr>
          <p:cNvPr id="10" name="Gruppierung 9"/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www.mpe.mpg.de/474549/site_header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/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52464362-7B60-4D8D-B321-39DA1457F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9E2E63E-963A-4A48-9724-CC7BB4FBF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40BF41F6-7B3F-43F1-8AA5-A6C2BB142E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7968C13A-E6A8-482C-BDD9-851755E2D1A4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3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3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6999" y="0"/>
            <a:ext cx="8786342" cy="654685"/>
          </a:xfrm>
        </p:spPr>
        <p:txBody>
          <a:bodyPr>
            <a:noAutofit/>
          </a:bodyPr>
          <a:lstStyle/>
          <a:p>
            <a:r>
              <a:rPr lang="en-GB" sz="2700" dirty="0"/>
              <a:t>AHEAD2020 X-ray Optics WP10: Leads</a:t>
            </a:r>
          </a:p>
        </p:txBody>
      </p:sp>
      <p:graphicFrame>
        <p:nvGraphicFramePr>
          <p:cNvPr id="15" name="Inhaltsplatzhalter 9">
            <a:extLst>
              <a:ext uri="{FF2B5EF4-FFF2-40B4-BE49-F238E27FC236}">
                <a16:creationId xmlns:a16="http://schemas.microsoft.com/office/drawing/2014/main" id="{CDFA7F60-72FF-404E-ABCC-A6F9D7AE4A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599448"/>
              </p:ext>
            </p:extLst>
          </p:nvPr>
        </p:nvGraphicFramePr>
        <p:xfrm>
          <a:off x="1688002" y="1176862"/>
          <a:ext cx="4681906" cy="2789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638">
                  <a:extLst>
                    <a:ext uri="{9D8B030D-6E8A-4147-A177-3AD203B41FA5}">
                      <a16:colId xmlns:a16="http://schemas.microsoft.com/office/drawing/2014/main" val="3339511067"/>
                    </a:ext>
                  </a:extLst>
                </a:gridCol>
                <a:gridCol w="3121268">
                  <a:extLst>
                    <a:ext uri="{9D8B030D-6E8A-4147-A177-3AD203B41FA5}">
                      <a16:colId xmlns:a16="http://schemas.microsoft.com/office/drawing/2014/main" val="1587878241"/>
                    </a:ext>
                  </a:extLst>
                </a:gridCol>
              </a:tblGrid>
              <a:tr h="5579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Institution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Leads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5233459"/>
                  </a:ext>
                </a:extLst>
              </a:tr>
              <a:tr h="5579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CVUT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René </a:t>
                      </a:r>
                      <a:r>
                        <a:rPr lang="en-US" sz="2400" dirty="0" err="1"/>
                        <a:t>Hudec</a:t>
                      </a:r>
                      <a:endParaRPr lang="en-US" sz="2400" dirty="0"/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285804"/>
                  </a:ext>
                </a:extLst>
              </a:tr>
              <a:tr h="5579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INAF/OAB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Bianca </a:t>
                      </a:r>
                      <a:r>
                        <a:rPr lang="en-GB" sz="2400" dirty="0" err="1"/>
                        <a:t>Salmaso</a:t>
                      </a:r>
                      <a:endParaRPr lang="en-GB" sz="2400" dirty="0"/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141096"/>
                  </a:ext>
                </a:extLst>
              </a:tr>
              <a:tr h="5579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MPG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Vadim Burwitz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625713"/>
                  </a:ext>
                </a:extLst>
              </a:tr>
              <a:tr h="55795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ULEIC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Charly Feldman</a:t>
                      </a:r>
                    </a:p>
                  </a:txBody>
                  <a:tcPr marL="68580" marR="68580" marT="34290" marB="3429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627565"/>
                  </a:ext>
                </a:extLst>
              </a:tr>
            </a:tbl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ED29DBD9-C234-407A-8FAF-23CFFF067C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grpSp>
        <p:nvGrpSpPr>
          <p:cNvPr id="14" name="Gruppierung 9">
            <a:extLst>
              <a:ext uri="{FF2B5EF4-FFF2-40B4-BE49-F238E27FC236}">
                <a16:creationId xmlns:a16="http://schemas.microsoft.com/office/drawing/2014/main" id="{A812D2D1-55BF-4DD8-A717-F5EE983323C4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6" name="Picture 2" descr="http://www.mpe.mpg.de/474549/site_header.jpg">
              <a:extLst>
                <a:ext uri="{FF2B5EF4-FFF2-40B4-BE49-F238E27FC236}">
                  <a16:creationId xmlns:a16="http://schemas.microsoft.com/office/drawing/2014/main" id="{1C34E4B4-2200-4C80-AA23-5E141EA514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http://www.mpe.mpg.de/474549/site_header.jpg">
              <a:extLst>
                <a:ext uri="{FF2B5EF4-FFF2-40B4-BE49-F238E27FC236}">
                  <a16:creationId xmlns:a16="http://schemas.microsoft.com/office/drawing/2014/main" id="{01308129-74BF-476E-8040-3156CFACA4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www.mpe.mpg.de/474549/site_header.jpg">
              <a:extLst>
                <a:ext uri="{FF2B5EF4-FFF2-40B4-BE49-F238E27FC236}">
                  <a16:creationId xmlns:a16="http://schemas.microsoft.com/office/drawing/2014/main" id="{BD6FBC81-571F-4C4E-897E-F787DB9317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68F5773B-A170-4656-ADA5-338E4D25B87C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40C4464C-7C43-49FD-BAB6-BA5343718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29881C1D-E649-4025-A290-265E73F05F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12" name="Foliennummernplatzhalter 4">
            <a:extLst>
              <a:ext uri="{FF2B5EF4-FFF2-40B4-BE49-F238E27FC236}">
                <a16:creationId xmlns:a16="http://schemas.microsoft.com/office/drawing/2014/main" id="{F1EE1BE4-5222-4853-BF48-76905E999813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4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87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5900" y="0"/>
            <a:ext cx="7337425" cy="663575"/>
          </a:xfrm>
        </p:spPr>
        <p:txBody>
          <a:bodyPr>
            <a:noAutofit/>
          </a:bodyPr>
          <a:lstStyle/>
          <a:p>
            <a:r>
              <a:rPr lang="en-GB" sz="2700" dirty="0"/>
              <a:t>AHEAD2020 X-ray Optics WP10: Deliverables</a:t>
            </a:r>
          </a:p>
        </p:txBody>
      </p:sp>
      <p:graphicFrame>
        <p:nvGraphicFramePr>
          <p:cNvPr id="8" name="Inhaltsplatzhalter 5">
            <a:extLst>
              <a:ext uri="{FF2B5EF4-FFF2-40B4-BE49-F238E27FC236}">
                <a16:creationId xmlns:a16="http://schemas.microsoft.com/office/drawing/2014/main" id="{780DCF66-D321-4625-ABEB-99EB0DB18F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4897992"/>
              </p:ext>
            </p:extLst>
          </p:nvPr>
        </p:nvGraphicFramePr>
        <p:xfrm>
          <a:off x="1820562" y="3156678"/>
          <a:ext cx="5496283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6162">
                  <a:extLst>
                    <a:ext uri="{9D8B030D-6E8A-4147-A177-3AD203B41FA5}">
                      <a16:colId xmlns:a16="http://schemas.microsoft.com/office/drawing/2014/main" val="3713573318"/>
                    </a:ext>
                  </a:extLst>
                </a:gridCol>
                <a:gridCol w="753616">
                  <a:extLst>
                    <a:ext uri="{9D8B030D-6E8A-4147-A177-3AD203B41FA5}">
                      <a16:colId xmlns:a16="http://schemas.microsoft.com/office/drawing/2014/main" val="3750261349"/>
                    </a:ext>
                  </a:extLst>
                </a:gridCol>
                <a:gridCol w="948084">
                  <a:extLst>
                    <a:ext uri="{9D8B030D-6E8A-4147-A177-3AD203B41FA5}">
                      <a16:colId xmlns:a16="http://schemas.microsoft.com/office/drawing/2014/main" val="4003336573"/>
                    </a:ext>
                  </a:extLst>
                </a:gridCol>
                <a:gridCol w="2018996">
                  <a:extLst>
                    <a:ext uri="{9D8B030D-6E8A-4147-A177-3AD203B41FA5}">
                      <a16:colId xmlns:a16="http://schemas.microsoft.com/office/drawing/2014/main" val="349929981"/>
                    </a:ext>
                  </a:extLst>
                </a:gridCol>
                <a:gridCol w="869425">
                  <a:extLst>
                    <a:ext uri="{9D8B030D-6E8A-4147-A177-3AD203B41FA5}">
                      <a16:colId xmlns:a16="http://schemas.microsoft.com/office/drawing/2014/main" val="2265498715"/>
                    </a:ext>
                  </a:extLst>
                </a:gridCol>
              </a:tblGrid>
              <a:tr h="251460">
                <a:tc>
                  <a:txBody>
                    <a:bodyPr/>
                    <a:lstStyle/>
                    <a:p>
                      <a:r>
                        <a:rPr lang="en-GB" sz="1100" dirty="0"/>
                        <a:t>Milestone #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Date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Date Held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Objective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Output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07887115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10.1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2020-03-25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Kick-off and task detailing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MoM</a:t>
                      </a:r>
                      <a:r>
                        <a:rPr lang="en-GB" sz="1000" dirty="0"/>
                        <a:t> </a:t>
                      </a:r>
                      <a:r>
                        <a:rPr lang="en-GB" sz="1000" b="1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0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92809001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T0+12 mo.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2021-03-18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Status of progress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MoM</a:t>
                      </a:r>
                      <a:r>
                        <a:rPr lang="en-GB" sz="1000" b="1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GB" sz="1000" b="1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000" b="1" dirty="0">
                        <a:solidFill>
                          <a:srgbClr val="00B050"/>
                        </a:solidFill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722530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10.3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T0+24 mo.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2022-02-17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Status of progress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MoM</a:t>
                      </a:r>
                      <a:r>
                        <a:rPr lang="en-GB" sz="1000" dirty="0"/>
                        <a:t>  </a:t>
                      </a:r>
                      <a:r>
                        <a:rPr lang="en-GB" sz="1000" b="1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0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0785611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10.4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T0+36 mo.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de-DE" sz="1000" b="0" dirty="0">
                          <a:solidFill>
                            <a:schemeClr val="tx1"/>
                          </a:solidFill>
                        </a:rPr>
                        <a:t>2023-02-23</a:t>
                      </a:r>
                      <a:endParaRPr lang="en-GB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Summary</a:t>
                      </a:r>
                      <a:r>
                        <a:rPr lang="en-GB" sz="1000" baseline="0" dirty="0"/>
                        <a:t> of work </a:t>
                      </a:r>
                      <a:endParaRPr lang="en-GB" sz="10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MoM  </a:t>
                      </a:r>
                      <a:r>
                        <a:rPr lang="en-GB" sz="1000" b="1" dirty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GB" sz="1000" b="1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055856628"/>
                  </a:ext>
                </a:extLst>
              </a:tr>
            </a:tbl>
          </a:graphicData>
        </a:graphic>
      </p:graphicFrame>
      <p:graphicFrame>
        <p:nvGraphicFramePr>
          <p:cNvPr id="9" name="Inhaltsplatzhalter 8">
            <a:extLst>
              <a:ext uri="{FF2B5EF4-FFF2-40B4-BE49-F238E27FC236}">
                <a16:creationId xmlns:a16="http://schemas.microsoft.com/office/drawing/2014/main" id="{FA1ADC01-2AC0-41AA-B796-E10539B74C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2383896"/>
              </p:ext>
            </p:extLst>
          </p:nvPr>
        </p:nvGraphicFramePr>
        <p:xfrm>
          <a:off x="378942" y="717636"/>
          <a:ext cx="8365526" cy="2330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6117">
                  <a:extLst>
                    <a:ext uri="{9D8B030D-6E8A-4147-A177-3AD203B41FA5}">
                      <a16:colId xmlns:a16="http://schemas.microsoft.com/office/drawing/2014/main" val="1019698251"/>
                    </a:ext>
                  </a:extLst>
                </a:gridCol>
                <a:gridCol w="807868">
                  <a:extLst>
                    <a:ext uri="{9D8B030D-6E8A-4147-A177-3AD203B41FA5}">
                      <a16:colId xmlns:a16="http://schemas.microsoft.com/office/drawing/2014/main" val="4207171124"/>
                    </a:ext>
                  </a:extLst>
                </a:gridCol>
                <a:gridCol w="727233">
                  <a:extLst>
                    <a:ext uri="{9D8B030D-6E8A-4147-A177-3AD203B41FA5}">
                      <a16:colId xmlns:a16="http://schemas.microsoft.com/office/drawing/2014/main" val="2939174627"/>
                    </a:ext>
                  </a:extLst>
                </a:gridCol>
                <a:gridCol w="3588835">
                  <a:extLst>
                    <a:ext uri="{9D8B030D-6E8A-4147-A177-3AD203B41FA5}">
                      <a16:colId xmlns:a16="http://schemas.microsoft.com/office/drawing/2014/main" val="2683217902"/>
                    </a:ext>
                  </a:extLst>
                </a:gridCol>
                <a:gridCol w="792826">
                  <a:extLst>
                    <a:ext uri="{9D8B030D-6E8A-4147-A177-3AD203B41FA5}">
                      <a16:colId xmlns:a16="http://schemas.microsoft.com/office/drawing/2014/main" val="2831728475"/>
                    </a:ext>
                  </a:extLst>
                </a:gridCol>
                <a:gridCol w="656350">
                  <a:extLst>
                    <a:ext uri="{9D8B030D-6E8A-4147-A177-3AD203B41FA5}">
                      <a16:colId xmlns:a16="http://schemas.microsoft.com/office/drawing/2014/main" val="388962337"/>
                    </a:ext>
                  </a:extLst>
                </a:gridCol>
                <a:gridCol w="1026297">
                  <a:extLst>
                    <a:ext uri="{9D8B030D-6E8A-4147-A177-3AD203B41FA5}">
                      <a16:colId xmlns:a16="http://schemas.microsoft.com/office/drawing/2014/main" val="1543478952"/>
                    </a:ext>
                  </a:extLst>
                </a:gridCol>
              </a:tblGrid>
              <a:tr h="3222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WP #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Del. Rel. #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Del. #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Lead Beneficiary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Nature</a:t>
                      </a:r>
                      <a:endParaRPr lang="en-GB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Est. Del. </a:t>
                      </a:r>
                    </a:p>
                    <a:p>
                      <a:pPr algn="ctr" fontAlgn="ctr"/>
                      <a:r>
                        <a:rPr lang="fr-FR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Date </a:t>
                      </a:r>
                      <a:endParaRPr lang="fr-FR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110389"/>
                  </a:ext>
                </a:extLst>
              </a:tr>
              <a:tr h="23571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WP10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D61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beam conditioning optics for test facilities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INAF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Feb 2021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9476586"/>
                  </a:ext>
                </a:extLst>
              </a:tr>
              <a:tr h="2876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WP10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D62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the technical assembly including a handbook for MPO test setup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ULEIC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Feb 2021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4302454"/>
                  </a:ext>
                </a:extLst>
              </a:tr>
              <a:tr h="2307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WP10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D63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First report on results of X-ray optics measured at PANTER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MPG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Feb 2022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441565"/>
                  </a:ext>
                </a:extLst>
              </a:tr>
              <a:tr h="2740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WP10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D64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new high precision metrology systems for testing X-ray optics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INAF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Feb 2022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95924"/>
                  </a:ext>
                </a:extLst>
              </a:tr>
              <a:tr h="28763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WP10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D65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the characterisation of MPOs using test setup and results comparison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ULEIC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Nov 2022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918642"/>
                  </a:ext>
                </a:extLst>
              </a:tr>
              <a:tr h="2307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WP10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D10.6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D66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the preparation of novel K-B and LE X-ray optics modules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CVUT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>
                          <a:effectLst/>
                        </a:rPr>
                        <a:t>Report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Nov 2022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293455"/>
                  </a:ext>
                </a:extLst>
              </a:tr>
              <a:tr h="2097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WP10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D67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Second report on results of X-ray optics measured at PANTER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MPG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Report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01 Nov 2023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680822"/>
                  </a:ext>
                </a:extLst>
              </a:tr>
              <a:tr h="14597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WP10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D10.8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D68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u="none" strike="noStrike" dirty="0">
                          <a:effectLst/>
                        </a:rPr>
                        <a:t>Report on the characterisation of novel optics modules at PANTER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CVUT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Report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01 Feb 2023 </a:t>
                      </a: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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89" marR="4189" marT="4189" marB="0"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8965228"/>
                  </a:ext>
                </a:extLst>
              </a:tr>
            </a:tbl>
          </a:graphicData>
        </a:graphic>
      </p:graphicFrame>
      <p:grpSp>
        <p:nvGrpSpPr>
          <p:cNvPr id="12" name="Gruppierung 9">
            <a:extLst>
              <a:ext uri="{FF2B5EF4-FFF2-40B4-BE49-F238E27FC236}">
                <a16:creationId xmlns:a16="http://schemas.microsoft.com/office/drawing/2014/main" id="{43751993-FFD8-4F7F-A132-8A092F621B26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13" name="Picture 2" descr="http://www.mpe.mpg.de/474549/site_header.jpg">
              <a:extLst>
                <a:ext uri="{FF2B5EF4-FFF2-40B4-BE49-F238E27FC236}">
                  <a16:creationId xmlns:a16="http://schemas.microsoft.com/office/drawing/2014/main" id="{90083299-A2E7-44EC-A910-B807DD0C7FC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www.mpe.mpg.de/474549/site_header.jpg">
              <a:extLst>
                <a:ext uri="{FF2B5EF4-FFF2-40B4-BE49-F238E27FC236}">
                  <a16:creationId xmlns:a16="http://schemas.microsoft.com/office/drawing/2014/main" id="{9C128661-3BDC-4B17-9E8D-AE84E5C5709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://www.mpe.mpg.de/474549/site_header.jpg">
              <a:extLst>
                <a:ext uri="{FF2B5EF4-FFF2-40B4-BE49-F238E27FC236}">
                  <a16:creationId xmlns:a16="http://schemas.microsoft.com/office/drawing/2014/main" id="{57772091-9B86-4631-9964-48332D604D2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feld 16">
            <a:extLst>
              <a:ext uri="{FF2B5EF4-FFF2-40B4-BE49-F238E27FC236}">
                <a16:creationId xmlns:a16="http://schemas.microsoft.com/office/drawing/2014/main" id="{4CEA3DFB-58E9-4BD1-8518-4F6662418392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66C19409-8DCA-44E7-8CB9-2AAC1F73E3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9"/>
          <a:stretch/>
        </p:blipFill>
        <p:spPr>
          <a:xfrm>
            <a:off x="8545817" y="56523"/>
            <a:ext cx="551792" cy="56361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9473C29-5A92-4BD1-8D6B-ABEC232C59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5862083-9120-450D-91DB-A06D186E66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15" name="Foliennummernplatzhalter 4">
            <a:extLst>
              <a:ext uri="{FF2B5EF4-FFF2-40B4-BE49-F238E27FC236}">
                <a16:creationId xmlns:a16="http://schemas.microsoft.com/office/drawing/2014/main" id="{2FEED898-30C0-4901-8B99-13F809A62674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5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11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fik 32">
            <a:extLst>
              <a:ext uri="{FF2B5EF4-FFF2-40B4-BE49-F238E27FC236}">
                <a16:creationId xmlns:a16="http://schemas.microsoft.com/office/drawing/2014/main" id="{2E593705-F2E0-4C45-AC9F-72A11B9B6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36" y="2600895"/>
            <a:ext cx="4013316" cy="1941927"/>
          </a:xfrm>
          <a:prstGeom prst="rect">
            <a:avLst/>
          </a:prstGeom>
        </p:spPr>
      </p:pic>
      <p:pic>
        <p:nvPicPr>
          <p:cNvPr id="59" name="Grafik 58" descr="http://ep.nao.cas.cn/epprogress/202112/W020211209572754913690.jpg">
            <a:extLst>
              <a:ext uri="{FF2B5EF4-FFF2-40B4-BE49-F238E27FC236}">
                <a16:creationId xmlns:a16="http://schemas.microsoft.com/office/drawing/2014/main" id="{89C3D568-547B-4758-A957-6DC8ABC4EF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4" t="11636" r="10192" b="17553"/>
          <a:stretch/>
        </p:blipFill>
        <p:spPr bwMode="auto">
          <a:xfrm>
            <a:off x="218137" y="893857"/>
            <a:ext cx="4013316" cy="16778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0"/>
            <a:ext cx="7337425" cy="663575"/>
          </a:xfrm>
        </p:spPr>
        <p:txBody>
          <a:bodyPr>
            <a:noAutofit/>
          </a:bodyPr>
          <a:lstStyle/>
          <a:p>
            <a:r>
              <a:rPr lang="en-US" sz="2800" dirty="0"/>
              <a:t>AHEAD2020 X-ray Optics WP10: </a:t>
            </a:r>
            <a:r>
              <a:rPr lang="de-DE" sz="2800" dirty="0"/>
              <a:t>Task 10.1</a:t>
            </a:r>
            <a:endParaRPr lang="en-GB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47" name="Textfeld 46">
            <a:extLst>
              <a:ext uri="{FF2B5EF4-FFF2-40B4-BE49-F238E27FC236}">
                <a16:creationId xmlns:a16="http://schemas.microsoft.com/office/drawing/2014/main" id="{77845AB1-7103-4342-B461-1D625A56921D}"/>
              </a:ext>
            </a:extLst>
          </p:cNvPr>
          <p:cNvSpPr txBox="1"/>
          <p:nvPr/>
        </p:nvSpPr>
        <p:spPr>
          <a:xfrm>
            <a:off x="2545546" y="2757139"/>
            <a:ext cx="493336" cy="2462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chemeClr val="bg1"/>
                </a:solidFill>
                <a:latin typeface="Montserrat" panose="020B0604020202020204" charset="0"/>
              </a:rPr>
              <a:t>MXT</a:t>
            </a:r>
          </a:p>
        </p:txBody>
      </p:sp>
      <p:cxnSp>
        <p:nvCxnSpPr>
          <p:cNvPr id="48" name="Gerade Verbindung mit Pfeil 47">
            <a:extLst>
              <a:ext uri="{FF2B5EF4-FFF2-40B4-BE49-F238E27FC236}">
                <a16:creationId xmlns:a16="http://schemas.microsoft.com/office/drawing/2014/main" id="{835FDF1C-52C2-4A67-B50C-DE2FE5838084}"/>
              </a:ext>
            </a:extLst>
          </p:cNvPr>
          <p:cNvCxnSpPr>
            <a:cxnSpLocks/>
          </p:cNvCxnSpPr>
          <p:nvPr/>
        </p:nvCxnSpPr>
        <p:spPr>
          <a:xfrm flipH="1">
            <a:off x="2079992" y="2878701"/>
            <a:ext cx="465554" cy="16515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>
            <a:extLst>
              <a:ext uri="{FF2B5EF4-FFF2-40B4-BE49-F238E27FC236}">
                <a16:creationId xmlns:a16="http://schemas.microsoft.com/office/drawing/2014/main" id="{0670C1B0-3FB7-4B0F-8B21-4E8FA2E74EEB}"/>
              </a:ext>
            </a:extLst>
          </p:cNvPr>
          <p:cNvSpPr txBox="1"/>
          <p:nvPr/>
        </p:nvSpPr>
        <p:spPr>
          <a:xfrm>
            <a:off x="185601" y="892896"/>
            <a:ext cx="2371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  <a:latin typeface="Montserrat" panose="020B0604020202020204" charset="0"/>
              </a:rPr>
              <a:t>Einstein Probe </a:t>
            </a:r>
            <a:r>
              <a:rPr lang="en-GB" sz="1400" b="1" dirty="0">
                <a:solidFill>
                  <a:schemeClr val="bg1"/>
                </a:solidFill>
                <a:latin typeface="Montserrat" panose="020B0604020202020204" charset="0"/>
                <a:sym typeface="Wingdings" panose="05000000000000000000" pitchFamily="2" charset="2"/>
              </a:rPr>
              <a:t></a:t>
            </a:r>
            <a:r>
              <a:rPr lang="en-GB" sz="1400" b="1" i="1" dirty="0">
                <a:solidFill>
                  <a:schemeClr val="bg1"/>
                </a:solidFill>
                <a:latin typeface="Montserrat" panose="020B0604020202020204" charset="0"/>
                <a:sym typeface="Wingdings" panose="05000000000000000000" pitchFamily="2" charset="2"/>
              </a:rPr>
              <a:t> </a:t>
            </a:r>
            <a:r>
              <a:rPr lang="de-DE" sz="1400" b="1" dirty="0">
                <a:solidFill>
                  <a:schemeClr val="bg1"/>
                </a:solidFill>
              </a:rPr>
              <a:t>“</a:t>
            </a:r>
            <a:r>
              <a:rPr lang="de-DE" sz="1400" b="1" dirty="0" err="1">
                <a:solidFill>
                  <a:schemeClr val="bg1"/>
                </a:solidFill>
              </a:rPr>
              <a:t>Tianguan</a:t>
            </a:r>
            <a:r>
              <a:rPr lang="de-DE" sz="1400" b="1" dirty="0">
                <a:solidFill>
                  <a:schemeClr val="bg1"/>
                </a:solidFill>
              </a:rPr>
              <a:t>”</a:t>
            </a:r>
            <a:endParaRPr lang="en-GB" sz="1400" b="1" dirty="0">
              <a:solidFill>
                <a:schemeClr val="bg1"/>
              </a:solidFill>
              <a:latin typeface="Montserrat" panose="020B0604020202020204" charset="0"/>
            </a:endParaRP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01331DB9-794C-47C4-BD07-ED0BDBB182B1}"/>
              </a:ext>
            </a:extLst>
          </p:cNvPr>
          <p:cNvCxnSpPr>
            <a:cxnSpLocks/>
            <a:stCxn id="75" idx="1"/>
          </p:cNvCxnSpPr>
          <p:nvPr/>
        </p:nvCxnSpPr>
        <p:spPr>
          <a:xfrm flipH="1">
            <a:off x="3155093" y="1323784"/>
            <a:ext cx="436494" cy="2323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317D505B-3DF8-41CF-8E6C-7196F2439ABD}"/>
              </a:ext>
            </a:extLst>
          </p:cNvPr>
          <p:cNvCxnSpPr>
            <a:cxnSpLocks/>
          </p:cNvCxnSpPr>
          <p:nvPr/>
        </p:nvCxnSpPr>
        <p:spPr>
          <a:xfrm flipV="1">
            <a:off x="1820147" y="1938352"/>
            <a:ext cx="892905" cy="39690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Grafik 73">
            <a:extLst>
              <a:ext uri="{FF2B5EF4-FFF2-40B4-BE49-F238E27FC236}">
                <a16:creationId xmlns:a16="http://schemas.microsoft.com/office/drawing/2014/main" id="{E338841F-B7AD-419B-819D-09FB2CC17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7267" y="1031157"/>
            <a:ext cx="1404750" cy="1417638"/>
          </a:xfrm>
          <a:prstGeom prst="rect">
            <a:avLst/>
          </a:prstGeom>
        </p:spPr>
      </p:pic>
      <p:sp>
        <p:nvSpPr>
          <p:cNvPr id="65" name="Textfeld 64">
            <a:extLst>
              <a:ext uri="{FF2B5EF4-FFF2-40B4-BE49-F238E27FC236}">
                <a16:creationId xmlns:a16="http://schemas.microsoft.com/office/drawing/2014/main" id="{614D8456-CE80-45E0-BA9C-AD50A9AD4B2D}"/>
              </a:ext>
            </a:extLst>
          </p:cNvPr>
          <p:cNvSpPr txBox="1"/>
          <p:nvPr/>
        </p:nvSpPr>
        <p:spPr>
          <a:xfrm>
            <a:off x="2713052" y="480790"/>
            <a:ext cx="4282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Recently launched Missions supported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953BD6EA-C1D4-44BB-B31E-21E3B40E1011}"/>
              </a:ext>
            </a:extLst>
          </p:cNvPr>
          <p:cNvSpPr txBox="1"/>
          <p:nvPr/>
        </p:nvSpPr>
        <p:spPr>
          <a:xfrm>
            <a:off x="3591587" y="1200673"/>
            <a:ext cx="395227" cy="2462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chemeClr val="bg1"/>
                </a:solidFill>
                <a:latin typeface="Montserrat" panose="020B0604020202020204" charset="0"/>
              </a:rPr>
              <a:t>FXT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1234E43F-8E3C-4247-B2C9-3955AAD38BE5}"/>
              </a:ext>
            </a:extLst>
          </p:cNvPr>
          <p:cNvSpPr txBox="1"/>
          <p:nvPr/>
        </p:nvSpPr>
        <p:spPr>
          <a:xfrm>
            <a:off x="1333472" y="2217731"/>
            <a:ext cx="493336" cy="24622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DE" sz="1000" b="1" i="1" dirty="0">
                <a:solidFill>
                  <a:schemeClr val="bg1"/>
                </a:solidFill>
                <a:latin typeface="Montserrat" panose="020B0604020202020204" charset="0"/>
              </a:rPr>
              <a:t>WXT</a:t>
            </a:r>
          </a:p>
        </p:txBody>
      </p:sp>
      <p:grpSp>
        <p:nvGrpSpPr>
          <p:cNvPr id="41" name="Gruppierung 9">
            <a:extLst>
              <a:ext uri="{FF2B5EF4-FFF2-40B4-BE49-F238E27FC236}">
                <a16:creationId xmlns:a16="http://schemas.microsoft.com/office/drawing/2014/main" id="{73599F21-BA36-4DE4-9D11-70D475FDBD7E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2" name="Picture 2" descr="http://www.mpe.mpg.de/474549/site_header.jpg">
              <a:extLst>
                <a:ext uri="{FF2B5EF4-FFF2-40B4-BE49-F238E27FC236}">
                  <a16:creationId xmlns:a16="http://schemas.microsoft.com/office/drawing/2014/main" id="{19FCEB68-773D-40E2-9D62-713F464D94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http://www.mpe.mpg.de/474549/site_header.jpg">
              <a:extLst>
                <a:ext uri="{FF2B5EF4-FFF2-40B4-BE49-F238E27FC236}">
                  <a16:creationId xmlns:a16="http://schemas.microsoft.com/office/drawing/2014/main" id="{4412BF78-7DB7-44DB-9A98-B26AE21675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http://www.mpe.mpg.de/474549/site_header.jpg">
              <a:extLst>
                <a:ext uri="{FF2B5EF4-FFF2-40B4-BE49-F238E27FC236}">
                  <a16:creationId xmlns:a16="http://schemas.microsoft.com/office/drawing/2014/main" id="{EBA16234-F8E0-4387-A3CF-E60EEBBA79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3C825786-EA52-49D0-A369-C8D6EE6B8295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642FE999-BF33-4F8E-8733-006EAB31A9E5}"/>
              </a:ext>
            </a:extLst>
          </p:cNvPr>
          <p:cNvSpPr txBox="1"/>
          <p:nvPr/>
        </p:nvSpPr>
        <p:spPr>
          <a:xfrm>
            <a:off x="3563673" y="2602245"/>
            <a:ext cx="667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>
                <a:solidFill>
                  <a:schemeClr val="bg1"/>
                </a:solidFill>
                <a:latin typeface="Montserrat" panose="020B0604020202020204" charset="0"/>
              </a:rPr>
              <a:t>SVOM</a:t>
            </a:r>
          </a:p>
        </p:txBody>
      </p: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4AF2CB43-9CDB-4EA7-96BD-C2CD0C7D0009}"/>
              </a:ext>
            </a:extLst>
          </p:cNvPr>
          <p:cNvCxnSpPr>
            <a:cxnSpLocks/>
            <a:stCxn id="75" idx="1"/>
          </p:cNvCxnSpPr>
          <p:nvPr/>
        </p:nvCxnSpPr>
        <p:spPr>
          <a:xfrm flipH="1">
            <a:off x="2957385" y="1323784"/>
            <a:ext cx="634202" cy="18278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8F3CCBAD-6E07-4245-B4B6-0BB8A5AF91B5}"/>
              </a:ext>
            </a:extLst>
          </p:cNvPr>
          <p:cNvSpPr txBox="1"/>
          <p:nvPr/>
        </p:nvSpPr>
        <p:spPr>
          <a:xfrm>
            <a:off x="218137" y="2107095"/>
            <a:ext cx="928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Launched </a:t>
            </a:r>
          </a:p>
          <a:p>
            <a:r>
              <a:rPr lang="en-GB" sz="1200" dirty="0">
                <a:solidFill>
                  <a:schemeClr val="bg1"/>
                </a:solidFill>
              </a:rPr>
              <a:t>Jan. 9, 2024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2D24371A-3913-4105-9173-638E2379472F}"/>
              </a:ext>
            </a:extLst>
          </p:cNvPr>
          <p:cNvSpPr txBox="1"/>
          <p:nvPr/>
        </p:nvSpPr>
        <p:spPr>
          <a:xfrm>
            <a:off x="3179562" y="4089473"/>
            <a:ext cx="1051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</a:rPr>
              <a:t>Launched </a:t>
            </a:r>
          </a:p>
          <a:p>
            <a:pPr algn="r"/>
            <a:r>
              <a:rPr lang="en-GB" sz="1200" dirty="0">
                <a:solidFill>
                  <a:schemeClr val="bg1"/>
                </a:solidFill>
              </a:rPr>
              <a:t>June 23, 2024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57F66E6E-89DE-4B14-8270-503A1E6B9ADD}"/>
              </a:ext>
            </a:extLst>
          </p:cNvPr>
          <p:cNvSpPr txBox="1"/>
          <p:nvPr/>
        </p:nvSpPr>
        <p:spPr>
          <a:xfrm>
            <a:off x="7710376" y="2565197"/>
            <a:ext cx="12718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Launched on CAS </a:t>
            </a:r>
            <a:r>
              <a:rPr lang="en-GB" sz="1000" dirty="0">
                <a:sym typeface="Wingdings" panose="05000000000000000000" pitchFamily="2" charset="2"/>
              </a:rPr>
              <a:t> </a:t>
            </a:r>
            <a:r>
              <a:rPr lang="en-GB" sz="1000" dirty="0"/>
              <a:t>SATech-08 July 27, 2023</a:t>
            </a:r>
          </a:p>
        </p:txBody>
      </p:sp>
      <p:cxnSp>
        <p:nvCxnSpPr>
          <p:cNvPr id="67" name="Gerade Verbindung mit Pfeil 66">
            <a:extLst>
              <a:ext uri="{FF2B5EF4-FFF2-40B4-BE49-F238E27FC236}">
                <a16:creationId xmlns:a16="http://schemas.microsoft.com/office/drawing/2014/main" id="{0AC44BD6-7C50-41A5-ABBF-37CBFC162F4E}"/>
              </a:ext>
            </a:extLst>
          </p:cNvPr>
          <p:cNvCxnSpPr>
            <a:cxnSpLocks/>
            <a:stCxn id="79" idx="3"/>
          </p:cNvCxnSpPr>
          <p:nvPr/>
        </p:nvCxnSpPr>
        <p:spPr>
          <a:xfrm flipV="1">
            <a:off x="1826808" y="1715946"/>
            <a:ext cx="816279" cy="62489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feld 67">
            <a:extLst>
              <a:ext uri="{FF2B5EF4-FFF2-40B4-BE49-F238E27FC236}">
                <a16:creationId xmlns:a16="http://schemas.microsoft.com/office/drawing/2014/main" id="{BC31B2DD-16C3-4F87-8F1C-DF21684165F0}"/>
              </a:ext>
            </a:extLst>
          </p:cNvPr>
          <p:cNvSpPr txBox="1"/>
          <p:nvPr/>
        </p:nvSpPr>
        <p:spPr>
          <a:xfrm>
            <a:off x="7733828" y="831962"/>
            <a:ext cx="10847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i="1" dirty="0">
                <a:solidFill>
                  <a:srgbClr val="FF0000"/>
                </a:solidFill>
                <a:latin typeface="Montserrat" panose="020B0604020202020204" charset="0"/>
              </a:rPr>
              <a:t>EP-WXT-QM optic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7F152D82-D79F-447C-A756-8A26B25164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6979" y="2859882"/>
            <a:ext cx="2854360" cy="160668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103DD634-DEAD-42C1-AC36-2F1B6A8C74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3828" y="3193437"/>
            <a:ext cx="1191628" cy="1217290"/>
          </a:xfrm>
          <a:prstGeom prst="rect">
            <a:avLst/>
          </a:prstGeom>
        </p:spPr>
      </p:pic>
      <p:sp>
        <p:nvSpPr>
          <p:cNvPr id="77" name="Textfeld 76">
            <a:extLst>
              <a:ext uri="{FF2B5EF4-FFF2-40B4-BE49-F238E27FC236}">
                <a16:creationId xmlns:a16="http://schemas.microsoft.com/office/drawing/2014/main" id="{1851A558-F154-42AC-8916-9F26A1F1701C}"/>
              </a:ext>
            </a:extLst>
          </p:cNvPr>
          <p:cNvSpPr txBox="1"/>
          <p:nvPr/>
        </p:nvSpPr>
        <p:spPr>
          <a:xfrm>
            <a:off x="4454457" y="2570924"/>
            <a:ext cx="3176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EP-WXT panoramic view of the Milky Way </a:t>
            </a:r>
            <a:endParaRPr lang="en-GB" sz="1400" b="1" i="1" dirty="0">
              <a:latin typeface="Montserrat" panose="020B0604020202020204" charset="0"/>
            </a:endParaRPr>
          </a:p>
        </p:txBody>
      </p:sp>
      <p:pic>
        <p:nvPicPr>
          <p:cNvPr id="78" name="Grafik 77">
            <a:extLst>
              <a:ext uri="{FF2B5EF4-FFF2-40B4-BE49-F238E27FC236}">
                <a16:creationId xmlns:a16="http://schemas.microsoft.com/office/drawing/2014/main" id="{E897644A-1292-43DF-A972-D7945FEC45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36" name="Foliennummernplatzhalter 4">
            <a:extLst>
              <a:ext uri="{FF2B5EF4-FFF2-40B4-BE49-F238E27FC236}">
                <a16:creationId xmlns:a16="http://schemas.microsoft.com/office/drawing/2014/main" id="{B93B6799-C54F-4FEB-B4C8-92476B85E030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6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115461F-C700-4EE7-87A2-3848D113A195}"/>
              </a:ext>
            </a:extLst>
          </p:cNvPr>
          <p:cNvSpPr/>
          <p:nvPr/>
        </p:nvSpPr>
        <p:spPr>
          <a:xfrm>
            <a:off x="4423308" y="888119"/>
            <a:ext cx="2828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/>
              <a:t>EP-FXT </a:t>
            </a:r>
            <a:r>
              <a:rPr lang="de-DE" sz="1400" dirty="0" err="1"/>
              <a:t>supernova</a:t>
            </a:r>
            <a:r>
              <a:rPr lang="de-DE" sz="1400" dirty="0"/>
              <a:t> </a:t>
            </a:r>
            <a:r>
              <a:rPr lang="de-DE" sz="1400" dirty="0" err="1"/>
              <a:t>remnant</a:t>
            </a:r>
            <a:r>
              <a:rPr lang="de-DE" sz="1400" dirty="0"/>
              <a:t> </a:t>
            </a:r>
            <a:r>
              <a:rPr lang="de-DE" sz="1400" dirty="0" err="1"/>
              <a:t>Puppis</a:t>
            </a:r>
            <a:r>
              <a:rPr lang="de-DE" sz="1400" dirty="0"/>
              <a:t> A</a:t>
            </a:r>
            <a:endParaRPr lang="en-GB" sz="14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3783EB3-BD56-497C-86B0-576542C3555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4940" y="1167765"/>
            <a:ext cx="1412015" cy="141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847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>
            <a:extLst>
              <a:ext uri="{FF2B5EF4-FFF2-40B4-BE49-F238E27FC236}">
                <a16:creationId xmlns:a16="http://schemas.microsoft.com/office/drawing/2014/main" id="{89C3D568-547B-4758-A957-6DC8ABC4EF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23" t="4952" r="5524" b="13242"/>
          <a:stretch/>
        </p:blipFill>
        <p:spPr bwMode="auto">
          <a:xfrm>
            <a:off x="215900" y="934995"/>
            <a:ext cx="4151525" cy="21070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0"/>
            <a:ext cx="7337425" cy="663575"/>
          </a:xfrm>
        </p:spPr>
        <p:txBody>
          <a:bodyPr>
            <a:noAutofit/>
          </a:bodyPr>
          <a:lstStyle/>
          <a:p>
            <a:r>
              <a:rPr lang="en-US" sz="2800" dirty="0"/>
              <a:t>AHEAD2020 X-ray Optics WP10: </a:t>
            </a:r>
            <a:r>
              <a:rPr lang="de-DE" sz="2800" dirty="0"/>
              <a:t>Task 10.1</a:t>
            </a:r>
            <a:endParaRPr lang="en-GB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52" name="Textfeld 51">
            <a:extLst>
              <a:ext uri="{FF2B5EF4-FFF2-40B4-BE49-F238E27FC236}">
                <a16:creationId xmlns:a16="http://schemas.microsoft.com/office/drawing/2014/main" id="{0670C1B0-3FB7-4B0F-8B21-4E8FA2E74EEB}"/>
              </a:ext>
            </a:extLst>
          </p:cNvPr>
          <p:cNvSpPr txBox="1"/>
          <p:nvPr/>
        </p:nvSpPr>
        <p:spPr>
          <a:xfrm>
            <a:off x="215899" y="938729"/>
            <a:ext cx="175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err="1">
                <a:solidFill>
                  <a:schemeClr val="bg1"/>
                </a:solidFill>
                <a:latin typeface="Montserrat" panose="020B0604020202020204" charset="0"/>
              </a:rPr>
              <a:t>NewATHENA</a:t>
            </a:r>
            <a:endParaRPr lang="en-GB" b="1" i="1" dirty="0">
              <a:solidFill>
                <a:schemeClr val="bg1"/>
              </a:solidFill>
              <a:latin typeface="Montserrat" panose="020B0604020202020204" charset="0"/>
            </a:endParaRP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614D8456-CE80-45E0-BA9C-AD50A9AD4B2D}"/>
              </a:ext>
            </a:extLst>
          </p:cNvPr>
          <p:cNvSpPr txBox="1"/>
          <p:nvPr/>
        </p:nvSpPr>
        <p:spPr>
          <a:xfrm>
            <a:off x="2713052" y="480790"/>
            <a:ext cx="3030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Future Missions supported</a:t>
            </a:r>
          </a:p>
        </p:txBody>
      </p:sp>
      <p:grpSp>
        <p:nvGrpSpPr>
          <p:cNvPr id="41" name="Gruppierung 9">
            <a:extLst>
              <a:ext uri="{FF2B5EF4-FFF2-40B4-BE49-F238E27FC236}">
                <a16:creationId xmlns:a16="http://schemas.microsoft.com/office/drawing/2014/main" id="{73599F21-BA36-4DE4-9D11-70D475FDBD7E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2" name="Picture 2" descr="http://www.mpe.mpg.de/474549/site_header.jpg">
              <a:extLst>
                <a:ext uri="{FF2B5EF4-FFF2-40B4-BE49-F238E27FC236}">
                  <a16:creationId xmlns:a16="http://schemas.microsoft.com/office/drawing/2014/main" id="{19FCEB68-773D-40E2-9D62-713F464D94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http://www.mpe.mpg.de/474549/site_header.jpg">
              <a:extLst>
                <a:ext uri="{FF2B5EF4-FFF2-40B4-BE49-F238E27FC236}">
                  <a16:creationId xmlns:a16="http://schemas.microsoft.com/office/drawing/2014/main" id="{4412BF78-7DB7-44DB-9A98-B26AE21675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http://www.mpe.mpg.de/474549/site_header.jpg">
              <a:extLst>
                <a:ext uri="{FF2B5EF4-FFF2-40B4-BE49-F238E27FC236}">
                  <a16:creationId xmlns:a16="http://schemas.microsoft.com/office/drawing/2014/main" id="{EBA16234-F8E0-4387-A3CF-E60EEBBA79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3C825786-EA52-49D0-A369-C8D6EE6B8295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8F3CCBAD-6E07-4245-B4B6-0BB8A5AF91B5}"/>
              </a:ext>
            </a:extLst>
          </p:cNvPr>
          <p:cNvSpPr txBox="1"/>
          <p:nvPr/>
        </p:nvSpPr>
        <p:spPr>
          <a:xfrm>
            <a:off x="3355882" y="2772668"/>
            <a:ext cx="1013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Launch 2037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87E91493-F7AC-43FF-8A8C-553204CFB01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2239" b="9780"/>
          <a:stretch/>
        </p:blipFill>
        <p:spPr>
          <a:xfrm>
            <a:off x="215900" y="3126259"/>
            <a:ext cx="1979827" cy="1379066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52226A9A-94DA-4CD4-AA98-30EDABB56F58}"/>
              </a:ext>
            </a:extLst>
          </p:cNvPr>
          <p:cNvSpPr txBox="1"/>
          <p:nvPr/>
        </p:nvSpPr>
        <p:spPr>
          <a:xfrm>
            <a:off x="2160486" y="3124357"/>
            <a:ext cx="18781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ATHENA SPO Modules</a:t>
            </a:r>
          </a:p>
          <a:p>
            <a:endParaRPr lang="en-GB" sz="1100" dirty="0"/>
          </a:p>
          <a:p>
            <a:endParaRPr lang="en-GB" sz="1100" dirty="0"/>
          </a:p>
          <a:p>
            <a:r>
              <a:rPr lang="en-GB" sz="1100" dirty="0"/>
              <a:t>Row8 : 2.4mm rib spacing</a:t>
            </a:r>
          </a:p>
          <a:p>
            <a:endParaRPr lang="en-GB" sz="1100" dirty="0"/>
          </a:p>
          <a:p>
            <a:r>
              <a:rPr lang="en-GB" sz="1100" dirty="0"/>
              <a:t>mid radius : 1 mm rib spacing</a:t>
            </a:r>
          </a:p>
          <a:p>
            <a:endParaRPr lang="en-GB" sz="1200" b="1" dirty="0">
              <a:solidFill>
                <a:srgbClr val="FF000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FF71F04-C9B5-4641-97A3-E9A7C4B552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1" y="938730"/>
            <a:ext cx="1973008" cy="1256654"/>
          </a:xfrm>
          <a:prstGeom prst="rect">
            <a:avLst/>
          </a:prstGeom>
        </p:spPr>
      </p:pic>
      <p:sp>
        <p:nvSpPr>
          <p:cNvPr id="32" name="Textfeld 31">
            <a:extLst>
              <a:ext uri="{FF2B5EF4-FFF2-40B4-BE49-F238E27FC236}">
                <a16:creationId xmlns:a16="http://schemas.microsoft.com/office/drawing/2014/main" id="{A1CFA246-26FB-4014-9593-D9EF0E0080AB}"/>
              </a:ext>
            </a:extLst>
          </p:cNvPr>
          <p:cNvSpPr txBox="1"/>
          <p:nvPr/>
        </p:nvSpPr>
        <p:spPr>
          <a:xfrm>
            <a:off x="4529460" y="1931940"/>
            <a:ext cx="17430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Not selected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BB20E90B-AC4D-465F-B966-BC71DC9563D3}"/>
              </a:ext>
            </a:extLst>
          </p:cNvPr>
          <p:cNvSpPr txBox="1"/>
          <p:nvPr/>
        </p:nvSpPr>
        <p:spPr>
          <a:xfrm>
            <a:off x="4948177" y="874608"/>
            <a:ext cx="166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>
                <a:solidFill>
                  <a:schemeClr val="bg1"/>
                </a:solidFill>
                <a:latin typeface="Montserrat" panose="020B0604020202020204" charset="0"/>
              </a:rPr>
              <a:t>Arcus-Probe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6C6895F-0B30-4EB2-B7DD-0859972D57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1" y="2835803"/>
            <a:ext cx="1657995" cy="1198035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B46CC6F4-2F48-4824-A0CD-DF91E2CEDD00}"/>
              </a:ext>
            </a:extLst>
          </p:cNvPr>
          <p:cNvSpPr txBox="1"/>
          <p:nvPr/>
        </p:nvSpPr>
        <p:spPr>
          <a:xfrm>
            <a:off x="4562872" y="2336759"/>
            <a:ext cx="17055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Testing </a:t>
            </a:r>
          </a:p>
          <a:p>
            <a:r>
              <a:rPr lang="en-GB" sz="1100" dirty="0"/>
              <a:t>SPO Optics + CAT Gratings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D80460DC-7C02-4CB4-8ED7-8B2CF26294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4DE8864-19DE-4F08-85B3-C3335B5BA34A}"/>
              </a:ext>
            </a:extLst>
          </p:cNvPr>
          <p:cNvSpPr txBox="1"/>
          <p:nvPr/>
        </p:nvSpPr>
        <p:spPr>
          <a:xfrm>
            <a:off x="6083643" y="9387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2FAE42B-89BC-4657-9B6E-FFFF7F0C91D2}"/>
              </a:ext>
            </a:extLst>
          </p:cNvPr>
          <p:cNvSpPr txBox="1"/>
          <p:nvPr/>
        </p:nvSpPr>
        <p:spPr>
          <a:xfrm>
            <a:off x="7242623" y="710723"/>
            <a:ext cx="142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err="1">
                <a:latin typeface="Montserrat" panose="020B0604020202020204" charset="0"/>
              </a:rPr>
              <a:t>eXTP</a:t>
            </a:r>
            <a:endParaRPr lang="en-GB" b="1" i="1" dirty="0">
              <a:latin typeface="Montserrat" panose="020B060402020202020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6E89F20-4AF8-4B98-AF6E-1E1FAA56D3D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17" t="19175" r="1516" b="30741"/>
          <a:stretch/>
        </p:blipFill>
        <p:spPr>
          <a:xfrm>
            <a:off x="6545009" y="1069300"/>
            <a:ext cx="2598992" cy="1182344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A5E5AEEE-E5CE-45BD-B45D-EB349C705C32}"/>
              </a:ext>
            </a:extLst>
          </p:cNvPr>
          <p:cNvSpPr txBox="1"/>
          <p:nvPr/>
        </p:nvSpPr>
        <p:spPr>
          <a:xfrm>
            <a:off x="6692739" y="2156823"/>
            <a:ext cx="1878114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 err="1"/>
              <a:t>eXTP</a:t>
            </a:r>
            <a:r>
              <a:rPr lang="en-GB" sz="1100" b="1" dirty="0"/>
              <a:t> optics</a:t>
            </a:r>
          </a:p>
          <a:p>
            <a:r>
              <a:rPr lang="en-GB" sz="1100" dirty="0"/>
              <a:t>9 Mirror Modules</a:t>
            </a:r>
          </a:p>
          <a:p>
            <a:r>
              <a:rPr lang="en-GB" sz="1100" dirty="0"/>
              <a:t>    -- 3 Polarimetry</a:t>
            </a:r>
          </a:p>
          <a:p>
            <a:r>
              <a:rPr lang="en-GB" sz="1100" dirty="0"/>
              <a:t>    -- 6 Fast Spectroscopy</a:t>
            </a:r>
          </a:p>
          <a:p>
            <a:r>
              <a:rPr lang="en-GB" sz="1100" dirty="0"/>
              <a:t>	SDDs</a:t>
            </a:r>
          </a:p>
          <a:p>
            <a:endParaRPr lang="en-GB" sz="1200" b="1" dirty="0">
              <a:solidFill>
                <a:srgbClr val="FF0000"/>
              </a:solidFill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96C2A66-D61A-4209-B17C-B0A92C67C1D7}"/>
              </a:ext>
            </a:extLst>
          </p:cNvPr>
          <p:cNvSpPr txBox="1"/>
          <p:nvPr/>
        </p:nvSpPr>
        <p:spPr>
          <a:xfrm>
            <a:off x="7855802" y="2283109"/>
            <a:ext cx="13479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Launch Jan. 2030</a:t>
            </a:r>
          </a:p>
        </p:txBody>
      </p:sp>
      <p:sp>
        <p:nvSpPr>
          <p:cNvPr id="30" name="Foliennummernplatzhalter 4">
            <a:extLst>
              <a:ext uri="{FF2B5EF4-FFF2-40B4-BE49-F238E27FC236}">
                <a16:creationId xmlns:a16="http://schemas.microsoft.com/office/drawing/2014/main" id="{AC884351-0D10-4107-9989-0BAE349FA17B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7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1655889B-330A-4D99-B66E-19CAD2CC9FA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7000" contrast="-33000"/>
                    </a14:imgEffect>
                  </a14:imgLayer>
                </a14:imgProps>
              </a:ext>
            </a:extLst>
          </a:blip>
          <a:srcRect l="5885" t="12517" r="19794"/>
          <a:stretch/>
        </p:blipFill>
        <p:spPr>
          <a:xfrm>
            <a:off x="6916745" y="3083239"/>
            <a:ext cx="1878114" cy="1473810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341D0ECD-3A42-4C63-B215-E9064D842E13}"/>
              </a:ext>
            </a:extLst>
          </p:cNvPr>
          <p:cNvSpPr txBox="1"/>
          <p:nvPr/>
        </p:nvSpPr>
        <p:spPr>
          <a:xfrm>
            <a:off x="6908776" y="3052113"/>
            <a:ext cx="14460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dirty="0" err="1">
                <a:solidFill>
                  <a:srgbClr val="FF0000"/>
                </a:solidFill>
              </a:rPr>
              <a:t>eXTP</a:t>
            </a:r>
            <a:r>
              <a:rPr lang="en-GB" sz="1050" b="1" dirty="0">
                <a:solidFill>
                  <a:srgbClr val="FF0000"/>
                </a:solidFill>
              </a:rPr>
              <a:t> MM </a:t>
            </a:r>
          </a:p>
          <a:p>
            <a:r>
              <a:rPr lang="en-GB" sz="1050" b="1" dirty="0">
                <a:solidFill>
                  <a:srgbClr val="FF0000"/>
                </a:solidFill>
              </a:rPr>
              <a:t>protype</a:t>
            </a:r>
          </a:p>
        </p:txBody>
      </p:sp>
    </p:spTree>
    <p:extLst>
      <p:ext uri="{BB962C8B-B14F-4D97-AF65-F5344CB8AC3E}">
        <p14:creationId xmlns:p14="http://schemas.microsoft.com/office/powerpoint/2010/main" val="367544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EE253-D562-40B9-A0D7-21B28554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0"/>
            <a:ext cx="7337425" cy="663575"/>
          </a:xfrm>
        </p:spPr>
        <p:txBody>
          <a:bodyPr>
            <a:noAutofit/>
          </a:bodyPr>
          <a:lstStyle/>
          <a:p>
            <a:r>
              <a:rPr lang="en-US" sz="2800" dirty="0"/>
              <a:t>AHEAD2020 X-ray Optics WP10: </a:t>
            </a:r>
            <a:r>
              <a:rPr lang="de-DE" sz="2800" dirty="0"/>
              <a:t>Task 10.1</a:t>
            </a:r>
            <a:endParaRPr lang="en-GB" sz="28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FA03EF-45CE-4649-AFC2-8C9A2B7CED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FFC15E83-C3F1-41AA-B8F8-33CE9F050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322" y="4643238"/>
            <a:ext cx="910942" cy="500262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581CC99B-981E-48ED-A4C9-EE70C913D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" y="1354162"/>
            <a:ext cx="3054362" cy="1455155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2202AA29-1D4F-4D8B-B301-C307505D26BE}"/>
              </a:ext>
            </a:extLst>
          </p:cNvPr>
          <p:cNvSpPr txBox="1"/>
          <p:nvPr/>
        </p:nvSpPr>
        <p:spPr>
          <a:xfrm>
            <a:off x="-1" y="875295"/>
            <a:ext cx="3289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Novel K-P Baez optics </a:t>
            </a:r>
          </a:p>
          <a:p>
            <a:pPr algn="ctr"/>
            <a:r>
              <a:rPr lang="en-GB" sz="1100" dirty="0"/>
              <a:t> see talk by Rene </a:t>
            </a:r>
            <a:r>
              <a:rPr lang="en-GB" sz="1100" dirty="0" err="1"/>
              <a:t>Hudec</a:t>
            </a:r>
            <a:endParaRPr lang="en-GB" sz="1100" dirty="0"/>
          </a:p>
        </p:txBody>
      </p:sp>
      <p:grpSp>
        <p:nvGrpSpPr>
          <p:cNvPr id="41" name="Gruppierung 9">
            <a:extLst>
              <a:ext uri="{FF2B5EF4-FFF2-40B4-BE49-F238E27FC236}">
                <a16:creationId xmlns:a16="http://schemas.microsoft.com/office/drawing/2014/main" id="{73599F21-BA36-4DE4-9D11-70D475FDBD7E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42" name="Picture 2" descr="http://www.mpe.mpg.de/474549/site_header.jpg">
              <a:extLst>
                <a:ext uri="{FF2B5EF4-FFF2-40B4-BE49-F238E27FC236}">
                  <a16:creationId xmlns:a16="http://schemas.microsoft.com/office/drawing/2014/main" id="{19FCEB68-773D-40E2-9D62-713F464D941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http://www.mpe.mpg.de/474549/site_header.jpg">
              <a:extLst>
                <a:ext uri="{FF2B5EF4-FFF2-40B4-BE49-F238E27FC236}">
                  <a16:creationId xmlns:a16="http://schemas.microsoft.com/office/drawing/2014/main" id="{4412BF78-7DB7-44DB-9A98-B26AE21675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http://www.mpe.mpg.de/474549/site_header.jpg">
              <a:extLst>
                <a:ext uri="{FF2B5EF4-FFF2-40B4-BE49-F238E27FC236}">
                  <a16:creationId xmlns:a16="http://schemas.microsoft.com/office/drawing/2014/main" id="{EBA16234-F8E0-4387-A3CF-E60EEBBA797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" name="Textfeld 50">
            <a:extLst>
              <a:ext uri="{FF2B5EF4-FFF2-40B4-BE49-F238E27FC236}">
                <a16:creationId xmlns:a16="http://schemas.microsoft.com/office/drawing/2014/main" id="{3C825786-EA52-49D0-A369-C8D6EE6B8295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5FBE80B0-C61D-4DFD-856C-F96445CA4220}"/>
              </a:ext>
            </a:extLst>
          </p:cNvPr>
          <p:cNvSpPr txBox="1"/>
          <p:nvPr/>
        </p:nvSpPr>
        <p:spPr>
          <a:xfrm>
            <a:off x="2366264" y="541421"/>
            <a:ext cx="4417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Novel Optics Technology Development</a:t>
            </a: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D2CE78AD-008D-44AC-947C-C90DF853F5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1717" y="1318919"/>
            <a:ext cx="1487631" cy="1115724"/>
          </a:xfrm>
          <a:prstGeom prst="rect">
            <a:avLst/>
          </a:prstGeom>
        </p:spPr>
      </p:pic>
      <p:sp>
        <p:nvSpPr>
          <p:cNvPr id="58" name="Textfeld 57">
            <a:extLst>
              <a:ext uri="{FF2B5EF4-FFF2-40B4-BE49-F238E27FC236}">
                <a16:creationId xmlns:a16="http://schemas.microsoft.com/office/drawing/2014/main" id="{82713CBD-00A7-4E05-9CE6-4A4CDD420EA5}"/>
              </a:ext>
            </a:extLst>
          </p:cNvPr>
          <p:cNvSpPr txBox="1"/>
          <p:nvPr/>
        </p:nvSpPr>
        <p:spPr>
          <a:xfrm>
            <a:off x="3238969" y="858363"/>
            <a:ext cx="19812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dirty="0"/>
              <a:t>Monolithic Thin Shell optics</a:t>
            </a:r>
          </a:p>
          <a:p>
            <a:pPr algn="ctr"/>
            <a:r>
              <a:rPr lang="en-GB" sz="1050" dirty="0"/>
              <a:t>work led by Marta </a:t>
            </a:r>
            <a:r>
              <a:rPr lang="en-GB" sz="1050" dirty="0" err="1"/>
              <a:t>Civitani</a:t>
            </a:r>
            <a:endParaRPr lang="en-GB" sz="1050" dirty="0"/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D893ABDA-F653-475F-B97E-D4DEACDC141B}"/>
              </a:ext>
            </a:extLst>
          </p:cNvPr>
          <p:cNvSpPr txBox="1"/>
          <p:nvPr/>
        </p:nvSpPr>
        <p:spPr>
          <a:xfrm>
            <a:off x="5219686" y="852777"/>
            <a:ext cx="21311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dirty="0"/>
              <a:t>Cold Slumped Glass Module Optics</a:t>
            </a:r>
          </a:p>
          <a:p>
            <a:pPr algn="ctr"/>
            <a:r>
              <a:rPr lang="en-GB" sz="1050" dirty="0"/>
              <a:t>work led by Stefano Basso</a:t>
            </a:r>
          </a:p>
        </p:txBody>
      </p:sp>
      <p:pic>
        <p:nvPicPr>
          <p:cNvPr id="60" name="Immagine 2" descr="stack4e_M2_5deg_USUM">
            <a:extLst>
              <a:ext uri="{FF2B5EF4-FFF2-40B4-BE49-F238E27FC236}">
                <a16:creationId xmlns:a16="http://schemas.microsoft.com/office/drawing/2014/main" id="{8D0BE531-1A5E-42D8-9994-695541545D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11"/>
          <a:stretch>
            <a:fillRect/>
          </a:stretch>
        </p:blipFill>
        <p:spPr bwMode="auto">
          <a:xfrm>
            <a:off x="5371593" y="1305544"/>
            <a:ext cx="1575740" cy="1290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3DEDC62D-3B1E-4F7D-8B11-5B849AA0324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8875" b="43755"/>
          <a:stretch/>
        </p:blipFill>
        <p:spPr>
          <a:xfrm>
            <a:off x="5371143" y="4222893"/>
            <a:ext cx="1594800" cy="286370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08BD6087-08E0-45B2-B535-7A771BF98E4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24701"/>
          <a:stretch/>
        </p:blipFill>
        <p:spPr>
          <a:xfrm>
            <a:off x="5380548" y="2625834"/>
            <a:ext cx="1557793" cy="15159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D0035FC-7ACA-4961-AABD-E3A06ACA0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950" y="2854600"/>
            <a:ext cx="3054361" cy="1633870"/>
          </a:xfrm>
          <a:prstGeom prst="rect">
            <a:avLst/>
          </a:prstGeom>
        </p:spPr>
      </p:pic>
      <p:sp>
        <p:nvSpPr>
          <p:cNvPr id="64" name="Textfeld 63">
            <a:extLst>
              <a:ext uri="{FF2B5EF4-FFF2-40B4-BE49-F238E27FC236}">
                <a16:creationId xmlns:a16="http://schemas.microsoft.com/office/drawing/2014/main" id="{8DA7EC89-0EA9-433A-932D-44736D66315F}"/>
              </a:ext>
            </a:extLst>
          </p:cNvPr>
          <p:cNvSpPr txBox="1"/>
          <p:nvPr/>
        </p:nvSpPr>
        <p:spPr>
          <a:xfrm>
            <a:off x="1688543" y="2870227"/>
            <a:ext cx="171074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rgbClr val="FF0000"/>
                </a:solidFill>
              </a:rPr>
              <a:t>KP-Baez Prototype</a:t>
            </a: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F15EF239-7DBF-4009-9DB7-1D0C1111942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68" name="Picture 6">
            <a:extLst>
              <a:ext uri="{FF2B5EF4-FFF2-40B4-BE49-F238E27FC236}">
                <a16:creationId xmlns:a16="http://schemas.microsoft.com/office/drawing/2014/main" id="{787DA2B0-6F3A-4781-87F1-B00758F0943C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13360" b="13360"/>
          <a:stretch>
            <a:fillRect/>
          </a:stretch>
        </p:blipFill>
        <p:spPr bwMode="auto">
          <a:xfrm>
            <a:off x="3561716" y="2466975"/>
            <a:ext cx="1489393" cy="1455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9" name="Picture 3" descr="A picture containing screenshot, text, purple, colorfulness&#10;&#10;Description automatically generated">
            <a:extLst>
              <a:ext uri="{FF2B5EF4-FFF2-40B4-BE49-F238E27FC236}">
                <a16:creationId xmlns:a16="http://schemas.microsoft.com/office/drawing/2014/main" id="{EE771CBF-5955-49A3-84D4-31DA8B0334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18811" t="25375" r="17888" b="39415"/>
          <a:stretch/>
        </p:blipFill>
        <p:spPr>
          <a:xfrm>
            <a:off x="3561715" y="3968545"/>
            <a:ext cx="1498492" cy="541383"/>
          </a:xfrm>
          <a:prstGeom prst="rect">
            <a:avLst/>
          </a:prstGeom>
        </p:spPr>
      </p:pic>
      <p:sp>
        <p:nvSpPr>
          <p:cNvPr id="70" name="Textfeld 69">
            <a:extLst>
              <a:ext uri="{FF2B5EF4-FFF2-40B4-BE49-F238E27FC236}">
                <a16:creationId xmlns:a16="http://schemas.microsoft.com/office/drawing/2014/main" id="{962DE2FF-7F8A-4E72-8266-9E0F2056B55D}"/>
              </a:ext>
            </a:extLst>
          </p:cNvPr>
          <p:cNvSpPr txBox="1"/>
          <p:nvPr/>
        </p:nvSpPr>
        <p:spPr>
          <a:xfrm>
            <a:off x="7235141" y="858362"/>
            <a:ext cx="19295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Dopamine coatings</a:t>
            </a:r>
          </a:p>
          <a:p>
            <a:pPr algn="ctr"/>
            <a:r>
              <a:rPr lang="en-GB" sz="1100" dirty="0"/>
              <a:t>see talk by Daniele Spiga</a:t>
            </a:r>
          </a:p>
        </p:txBody>
      </p:sp>
      <p:pic>
        <p:nvPicPr>
          <p:cNvPr id="72" name="Picture 4" descr="A machine with a yellow circle&#10;&#10;Description automatically generated">
            <a:extLst>
              <a:ext uri="{FF2B5EF4-FFF2-40B4-BE49-F238E27FC236}">
                <a16:creationId xmlns:a16="http://schemas.microsoft.com/office/drawing/2014/main" id="{1C26ABD6-D6CF-4AEB-8FF8-4AB109381E8E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108" r="24859" b="-1"/>
          <a:stretch/>
        </p:blipFill>
        <p:spPr bwMode="auto">
          <a:xfrm rot="5400000">
            <a:off x="7184550" y="1315894"/>
            <a:ext cx="1789231" cy="17481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6" descr="A graph with colorful lines and numbers&#10;&#10;Description automatically generated">
            <a:extLst>
              <a:ext uri="{FF2B5EF4-FFF2-40B4-BE49-F238E27FC236}">
                <a16:creationId xmlns:a16="http://schemas.microsoft.com/office/drawing/2014/main" id="{3A451E3D-E908-4EA8-8A58-B6AF9E26A6EE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144" b="-1"/>
          <a:stretch/>
        </p:blipFill>
        <p:spPr bwMode="auto">
          <a:xfrm>
            <a:off x="7081718" y="3133322"/>
            <a:ext cx="1975462" cy="13551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Foliennummernplatzhalter 4">
            <a:extLst>
              <a:ext uri="{FF2B5EF4-FFF2-40B4-BE49-F238E27FC236}">
                <a16:creationId xmlns:a16="http://schemas.microsoft.com/office/drawing/2014/main" id="{FF3B8AAC-2171-4212-8DC2-C91AC7446126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8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98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lexi_holder.png" descr="lexi_holder.png">
            <a:extLst>
              <a:ext uri="{FF2B5EF4-FFF2-40B4-BE49-F238E27FC236}">
                <a16:creationId xmlns:a16="http://schemas.microsoft.com/office/drawing/2014/main" id="{E7998E05-781F-43A7-A850-BC9C13BDE9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/>
          </a:blip>
          <a:srcRect r="4921"/>
          <a:stretch/>
        </p:blipFill>
        <p:spPr>
          <a:xfrm>
            <a:off x="4068384" y="680766"/>
            <a:ext cx="1609146" cy="1665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0" contrast="-53000"/>
                    </a14:imgEffect>
                  </a14:imgLayer>
                </a14:imgProps>
              </a:ext>
            </a:extLst>
          </a:blip>
          <a:srcRect l="6649" t="24072" r="11893" b="8912"/>
          <a:stretch/>
        </p:blipFill>
        <p:spPr>
          <a:xfrm>
            <a:off x="69664" y="2626308"/>
            <a:ext cx="3487081" cy="191015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5"/>
          <a:srcRect t="17242" b="14658"/>
          <a:stretch/>
        </p:blipFill>
        <p:spPr>
          <a:xfrm>
            <a:off x="6360818" y="1118136"/>
            <a:ext cx="2705970" cy="24570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3534" y="1"/>
            <a:ext cx="6999792" cy="628612"/>
          </a:xfrm>
        </p:spPr>
        <p:txBody>
          <a:bodyPr>
            <a:normAutofit/>
          </a:bodyPr>
          <a:lstStyle/>
          <a:p>
            <a:pPr algn="ctr"/>
            <a:r>
              <a:rPr lang="en-GB" sz="2700" dirty="0"/>
              <a:t>Selected Campaign Photos – New Missions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360818" y="1079601"/>
            <a:ext cx="122929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chemeClr val="bg1"/>
                </a:solidFill>
              </a:rPr>
              <a:t>ATHENA SPO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120531" y="2564795"/>
            <a:ext cx="14362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 err="1">
                <a:solidFill>
                  <a:schemeClr val="bg1"/>
                </a:solidFill>
              </a:rPr>
              <a:t>BEaTRiX</a:t>
            </a:r>
            <a:r>
              <a:rPr lang="en-GB" sz="1350" b="1" dirty="0">
                <a:solidFill>
                  <a:schemeClr val="bg1"/>
                </a:solidFill>
              </a:rPr>
              <a:t> Parabola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3000"/>
                    </a14:imgEffect>
                  </a14:imgLayer>
                </a14:imgProps>
              </a:ext>
            </a:extLst>
          </a:blip>
          <a:srcRect l="2585" t="12497" r="26486" b="30394"/>
          <a:stretch/>
        </p:blipFill>
        <p:spPr>
          <a:xfrm>
            <a:off x="69664" y="665946"/>
            <a:ext cx="3487081" cy="1869382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1826809" y="643825"/>
            <a:ext cx="190354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chemeClr val="bg1"/>
                </a:solidFill>
              </a:rPr>
              <a:t>KP-Baez Prototype</a:t>
            </a:r>
          </a:p>
        </p:txBody>
      </p:sp>
      <p:grpSp>
        <p:nvGrpSpPr>
          <p:cNvPr id="23" name="Gruppierung 9">
            <a:extLst>
              <a:ext uri="{FF2B5EF4-FFF2-40B4-BE49-F238E27FC236}">
                <a16:creationId xmlns:a16="http://schemas.microsoft.com/office/drawing/2014/main" id="{0837D78D-7B4F-47D4-90B8-C91AA17F1AF3}"/>
              </a:ext>
            </a:extLst>
          </p:cNvPr>
          <p:cNvGrpSpPr/>
          <p:nvPr/>
        </p:nvGrpSpPr>
        <p:grpSpPr>
          <a:xfrm>
            <a:off x="0" y="4615048"/>
            <a:ext cx="9144000" cy="541382"/>
            <a:chOff x="0" y="-27384"/>
            <a:chExt cx="9144000" cy="541382"/>
          </a:xfrm>
        </p:grpSpPr>
        <p:pic>
          <p:nvPicPr>
            <p:cNvPr id="24" name="Picture 2" descr="http://www.mpe.mpg.de/474549/site_header.jpg">
              <a:extLst>
                <a:ext uri="{FF2B5EF4-FFF2-40B4-BE49-F238E27FC236}">
                  <a16:creationId xmlns:a16="http://schemas.microsoft.com/office/drawing/2014/main" id="{C7F20CF6-5215-4980-BD77-574D800650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25"/>
            <a:stretch/>
          </p:blipFill>
          <p:spPr bwMode="auto">
            <a:xfrm>
              <a:off x="0" y="-27384"/>
              <a:ext cx="234970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www.mpe.mpg.de/474549/site_header.jpg">
              <a:extLst>
                <a:ext uri="{FF2B5EF4-FFF2-40B4-BE49-F238E27FC236}">
                  <a16:creationId xmlns:a16="http://schemas.microsoft.com/office/drawing/2014/main" id="{C4289F6B-123A-49EB-AFCE-11343A0F919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031"/>
            <a:stretch/>
          </p:blipFill>
          <p:spPr bwMode="auto">
            <a:xfrm>
              <a:off x="8387002" y="-27384"/>
              <a:ext cx="756998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http://www.mpe.mpg.de/474549/site_header.jpg">
              <a:extLst>
                <a:ext uri="{FF2B5EF4-FFF2-40B4-BE49-F238E27FC236}">
                  <a16:creationId xmlns:a16="http://schemas.microsoft.com/office/drawing/2014/main" id="{41019150-1284-4CEF-8912-4D45429D7C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39" r="15934"/>
            <a:stretch/>
          </p:blipFill>
          <p:spPr bwMode="auto">
            <a:xfrm>
              <a:off x="2305268" y="-27384"/>
              <a:ext cx="6133577" cy="541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856B4120-B07C-4D20-8B68-E26A6D971EBC}"/>
              </a:ext>
            </a:extLst>
          </p:cNvPr>
          <p:cNvSpPr txBox="1"/>
          <p:nvPr/>
        </p:nvSpPr>
        <p:spPr>
          <a:xfrm>
            <a:off x="2305268" y="4742868"/>
            <a:ext cx="627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FFFFFF"/>
                </a:solidFill>
              </a:rPr>
              <a:t>Vadim Burwitz (MPE)    </a:t>
            </a:r>
            <a:r>
              <a:rPr lang="en-US" sz="1400" b="1" dirty="0">
                <a:solidFill>
                  <a:srgbClr val="FFFFFF"/>
                </a:solidFill>
              </a:rPr>
              <a:t>2024-11-26 AHEAD2020 2nd general Meeting, Rome, Italy</a:t>
            </a:r>
            <a:endParaRPr lang="de-DE" sz="1400" b="1" dirty="0">
              <a:solidFill>
                <a:srgbClr val="FFFFFF"/>
              </a:solidFill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BC3329B3-0D5E-4D96-9C43-07EEA013D4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3325" y="6351"/>
            <a:ext cx="1585912" cy="660797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8AAC69DF-29B6-45EF-99CC-7B2AFDCD35C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3"/>
          <a:stretch/>
        </p:blipFill>
        <p:spPr>
          <a:xfrm>
            <a:off x="0" y="-1182"/>
            <a:ext cx="553533" cy="563611"/>
          </a:xfrm>
          <a:prstGeom prst="rect">
            <a:avLst/>
          </a:prstGeom>
        </p:spPr>
      </p:pic>
      <p:sp>
        <p:nvSpPr>
          <p:cNvPr id="30" name="Textfeld 29">
            <a:extLst>
              <a:ext uri="{FF2B5EF4-FFF2-40B4-BE49-F238E27FC236}">
                <a16:creationId xmlns:a16="http://schemas.microsoft.com/office/drawing/2014/main" id="{86CFC24C-005D-4609-8C02-2F2018ED10B2}"/>
              </a:ext>
            </a:extLst>
          </p:cNvPr>
          <p:cNvSpPr txBox="1"/>
          <p:nvPr/>
        </p:nvSpPr>
        <p:spPr>
          <a:xfrm>
            <a:off x="4494122" y="2108956"/>
            <a:ext cx="757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LEXI  FM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C767499-E79A-45A6-B6AE-4D32C9483C1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7000" contrast="-33000"/>
                    </a14:imgEffect>
                  </a14:imgLayer>
                </a14:imgProps>
              </a:ext>
            </a:extLst>
          </a:blip>
          <a:srcRect l="5885" t="12517" r="19794"/>
          <a:stretch/>
        </p:blipFill>
        <p:spPr>
          <a:xfrm>
            <a:off x="3637926" y="2413006"/>
            <a:ext cx="2705970" cy="2123453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13D1405D-1204-4860-8FAE-6E31CF7870BA}"/>
              </a:ext>
            </a:extLst>
          </p:cNvPr>
          <p:cNvSpPr txBox="1"/>
          <p:nvPr/>
        </p:nvSpPr>
        <p:spPr>
          <a:xfrm>
            <a:off x="3587046" y="2626308"/>
            <a:ext cx="1446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err="1">
                <a:solidFill>
                  <a:srgbClr val="FF0000"/>
                </a:solidFill>
              </a:rPr>
              <a:t>eXTP</a:t>
            </a:r>
            <a:r>
              <a:rPr lang="en-GB" sz="1200" b="1" dirty="0">
                <a:solidFill>
                  <a:srgbClr val="FF0000"/>
                </a:solidFill>
              </a:rPr>
              <a:t> MM protype</a:t>
            </a:r>
          </a:p>
        </p:txBody>
      </p:sp>
      <p:sp>
        <p:nvSpPr>
          <p:cNvPr id="36" name="Foliennummernplatzhalter 4">
            <a:extLst>
              <a:ext uri="{FF2B5EF4-FFF2-40B4-BE49-F238E27FC236}">
                <a16:creationId xmlns:a16="http://schemas.microsoft.com/office/drawing/2014/main" id="{F5B3C860-AA02-44E5-9702-7A11A0DE7A39}"/>
              </a:ext>
            </a:extLst>
          </p:cNvPr>
          <p:cNvSpPr txBox="1">
            <a:spLocks/>
          </p:cNvSpPr>
          <p:nvPr/>
        </p:nvSpPr>
        <p:spPr>
          <a:xfrm>
            <a:off x="8693092" y="4836780"/>
            <a:ext cx="457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de-DE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E4E1F9E-7939-8841-B97D-C7093A703C8D}" type="slidenum">
              <a:rPr lang="en-GB" sz="1050" b="0">
                <a:solidFill>
                  <a:schemeClr val="bg1">
                    <a:lumMod val="65000"/>
                  </a:schemeClr>
                </a:solidFill>
              </a:rPr>
              <a:pPr/>
              <a:t>9</a:t>
            </a:fld>
            <a:endParaRPr lang="en-GB" sz="1050" b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849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1618</Words>
  <Application>Microsoft Office PowerPoint</Application>
  <PresentationFormat>Bildschirmpräsentation (16:9)</PresentationFormat>
  <Paragraphs>388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Calibri</vt:lpstr>
      <vt:lpstr>Montserrat</vt:lpstr>
      <vt:lpstr>Wingdings</vt:lpstr>
      <vt:lpstr>Office-Design</vt:lpstr>
      <vt:lpstr>AHEAD2020 WP10 Developing and Testing X-ray optics Final Report</vt:lpstr>
      <vt:lpstr>Overview AHEAD2020</vt:lpstr>
      <vt:lpstr>AHEAD2020 Joint Research Activity  Work Package 10: X-ray Optics  Aims</vt:lpstr>
      <vt:lpstr>AHEAD2020 X-ray Optics WP10: Leads</vt:lpstr>
      <vt:lpstr>AHEAD2020 X-ray Optics WP10: Deliverables</vt:lpstr>
      <vt:lpstr>AHEAD2020 X-ray Optics WP10: Task 10.1</vt:lpstr>
      <vt:lpstr>AHEAD2020 X-ray Optics WP10: Task 10.1</vt:lpstr>
      <vt:lpstr>AHEAD2020 X-ray Optics WP10: Task 10.1</vt:lpstr>
      <vt:lpstr>Selected Campaign Photos – New Missions</vt:lpstr>
      <vt:lpstr>The MPE PANTER X-Ray Test Facility</vt:lpstr>
      <vt:lpstr>The MPE PANTER X-Ray Test Facility</vt:lpstr>
      <vt:lpstr>Optics in the PANTER chamber</vt:lpstr>
      <vt:lpstr>Einstein Probe PSF results  EP-FXT-QM                                EP-WXT-QM optics </vt:lpstr>
      <vt:lpstr>Einstein Probe spectral results EP-WXT-QM3                                        EP-FXT-QM</vt:lpstr>
      <vt:lpstr>Campaigns (2024)</vt:lpstr>
      <vt:lpstr>AHEAD2020 X-ray Optics WP10: Task 10.2</vt:lpstr>
      <vt:lpstr>AHEAD2020 X-ray Optics WP10: Task 10.3</vt:lpstr>
      <vt:lpstr>Summary AHEAD2020  WP10 / JRA2</vt:lpstr>
      <vt:lpstr>Summary</vt:lpstr>
    </vt:vector>
  </TitlesOfParts>
  <Company>MPE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Vadim Burwitz</dc:creator>
  <cp:lastModifiedBy>Vadim Burwitz</cp:lastModifiedBy>
  <cp:revision>287</cp:revision>
  <cp:lastPrinted>2022-07-25T08:50:18Z</cp:lastPrinted>
  <dcterms:created xsi:type="dcterms:W3CDTF">2017-08-07T12:46:49Z</dcterms:created>
  <dcterms:modified xsi:type="dcterms:W3CDTF">2024-11-26T12:05:44Z</dcterms:modified>
</cp:coreProperties>
</file>