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430" r:id="rId3"/>
    <p:sldId id="266" r:id="rId4"/>
    <p:sldId id="715" r:id="rId5"/>
    <p:sldId id="268" r:id="rId6"/>
    <p:sldId id="257" r:id="rId7"/>
    <p:sldId id="258" r:id="rId8"/>
    <p:sldId id="259" r:id="rId9"/>
    <p:sldId id="260" r:id="rId10"/>
    <p:sldId id="262" r:id="rId11"/>
    <p:sldId id="263" r:id="rId12"/>
    <p:sldId id="717" r:id="rId13"/>
    <p:sldId id="271" r:id="rId14"/>
    <p:sldId id="272" r:id="rId15"/>
    <p:sldId id="273" r:id="rId16"/>
    <p:sldId id="718" r:id="rId17"/>
    <p:sldId id="274" r:id="rId18"/>
    <p:sldId id="277" r:id="rId19"/>
    <p:sldId id="719" r:id="rId20"/>
    <p:sldId id="716" r:id="rId21"/>
    <p:sldId id="720" r:id="rId2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C"/>
    <a:srgbClr val="FF5B31"/>
    <a:srgbClr val="523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69EB-C3D8-E04C-860C-976327D13DC2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6A4F8-90DF-954B-B2AF-6A83F2B006F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5263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FB6CA-4C05-534B-B6D3-9418CDEA43A7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53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81D-9790-AC80-0657-67B1ED054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291C4-7D24-F715-BF31-CAEC6B5BD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B9256-8891-DB19-CA43-A43C78A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B4390-8867-E425-C629-2EBC02D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447F0-F7A8-9EED-765A-F4A4D89A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757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26AD-BEFC-7E28-C83E-C72C8287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ABB5E-ADD5-43CD-365B-877CA7089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EE1FC-C7F4-664F-439A-0ED86A59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960AA-753E-A09C-6B1F-C196EA5F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2007D-6709-C971-CAE3-8C12A28D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6026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AF7AB7-1F59-7E47-D37B-99222A8AB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13FE7-DF88-741E-D625-496144420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91898-C2BC-4656-A9DC-C8C1A5B8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3C43E-5994-E592-7CF3-FA5F4869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38137-B10C-7256-7889-50AD3285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9788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8C39-3956-3351-E0F8-F0133F2A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EDEB4-AD8C-0CC8-AB56-5D4FC0212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4696F-CD2F-BB9A-1D08-3B905D19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D1A2-F22F-28A9-6C43-E97BFCC0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EA2E9-B296-D088-13E0-A7073221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84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E820-EE32-CC20-4B2C-555D1834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6E07A-DAB1-EB6E-3939-8F8318BF6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14D50-816D-F0A3-6772-F2111268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9C72-77DF-6FA9-D993-D32B1F92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199E-71F5-9E48-8EE3-8BC524A6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324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92FE-87D9-F7FF-8290-271FC4BF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367D9-21DF-AF6E-1746-BBE269D6F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64E74-83C4-A8B2-38DB-474BCB1D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EB80F-AF32-1CB4-2556-7EBA3F71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44CC2-B589-E3D6-C2AF-2FD865D8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85084-0384-2BB3-2AE4-5389CA2B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33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9DC1-0E94-27BE-5DA3-02850598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F2A0C-7385-0B2C-3E83-9926397C1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E727E-A7A7-56FD-718E-F946E6FB4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419CB-4260-8FD5-4143-412DAE7A0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E4B1C-EFBF-D0E9-508F-6FB68F740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64133-5F2A-9919-A18A-3C50BCE3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CD3FA-2C60-687A-1673-707BC79F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7FC39-528D-00C8-071E-480C4F1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445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E6B7-BBC5-4B87-0CBC-9FA9D5BD5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A51EB-A8D2-8629-8DA7-C87534BB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70BE0-EA45-823C-E87E-78000B5C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2D258-EFF7-5FEF-C4E4-59501969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476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12B88-128E-43E4-A7DE-8FD3A9F0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7E55B-888B-9FEC-3790-1E70F563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EC5DB-5B4D-BD98-8548-EC07EE7F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300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285-0873-2FA7-425E-7C0A528B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D527-1586-9625-1DC3-5B0BB5DA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41835-59E4-A1DC-271D-25DDD64A2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A08AE-97B3-6C95-3139-525D6ECC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663E5-A093-15AD-2634-60DA7DF8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2E73C-45DE-2036-A108-C0945BD1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7812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96A2-2F42-9B9E-5B25-13AB6DC1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CEFF1-87AA-8467-FCEA-E393A7CBC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FD386-B454-16CC-A9AC-CD8432888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F7A1D-BED2-DC98-45D5-419FBB19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7DD37-FFAD-5829-95B0-738AD6FB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27767-C0C5-8472-575B-8B1C4936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365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9AE1A1-CE71-9E49-AE2F-96556218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7A6D8-FBBF-C676-851D-8714CD84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FEEE1-82DE-3887-CB1C-A17AA046C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E4E96-65CE-B447-841F-AF24A7D5C483}" type="datetimeFigureOut">
              <a:rPr lang="en-IT" smtClean="0"/>
              <a:t>28/01/25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6C47-FD97-C2F0-3F20-0410044CE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362F-3F2B-0FF4-E0E3-CC4C604C2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E666-4177-CF45-9DF0-A7B94206B5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380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jpg"/><Relationship Id="rId7" Type="http://schemas.openxmlformats.org/officeDocument/2006/relationships/image" Target="../media/image4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F6C2-3B54-E7BB-BCF4-200D8491A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67003"/>
            <a:ext cx="9144000" cy="979705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+mn-lt"/>
              </a:rPr>
              <a:t>machine learning and artificial intelligence applied 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to solar and </a:t>
            </a:r>
            <a:r>
              <a:rPr lang="en-GB" sz="2800" dirty="0" err="1">
                <a:latin typeface="+mn-lt"/>
              </a:rPr>
              <a:t>heliospheric</a:t>
            </a:r>
            <a:r>
              <a:rPr lang="en-GB" sz="2800" dirty="0">
                <a:latin typeface="+mn-lt"/>
              </a:rPr>
              <a:t> physics</a:t>
            </a:r>
            <a:endParaRPr lang="en-IT" sz="28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F01C3-99B8-4BCB-4532-2565ED975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IT" dirty="0"/>
              <a:t>michele piana</a:t>
            </a:r>
          </a:p>
          <a:p>
            <a:r>
              <a:rPr lang="en-IT" dirty="0"/>
              <a:t>MIDA, dipartimento di matematica, università di genova</a:t>
            </a:r>
          </a:p>
          <a:p>
            <a:r>
              <a:rPr lang="en-IT" dirty="0"/>
              <a:t>osservatorio astrofisico di torino, istituto nazionale di astrofisica</a:t>
            </a:r>
          </a:p>
          <a:p>
            <a:endParaRPr lang="en-IT" dirty="0"/>
          </a:p>
          <a:p>
            <a:r>
              <a:rPr lang="en-IT" i="1" dirty="0"/>
              <a:t>II metis science meeting, january 27-29, osservatorio astronomico di capodimonte</a:t>
            </a:r>
          </a:p>
        </p:txBody>
      </p:sp>
      <p:pic>
        <p:nvPicPr>
          <p:cNvPr id="4" name="Immagine 10">
            <a:extLst>
              <a:ext uri="{FF2B5EF4-FFF2-40B4-BE49-F238E27FC236}">
                <a16:creationId xmlns:a16="http://schemas.microsoft.com/office/drawing/2014/main" id="{0CD41D1A-37E5-3F46-09DA-D62527F2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047" y="65949"/>
            <a:ext cx="957216" cy="196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63CB9F-464B-6650-691A-268EAADB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950" y="188535"/>
            <a:ext cx="1450100" cy="1514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D732A-3899-D09F-B4E8-289B08147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285" y="312246"/>
            <a:ext cx="4323455" cy="1141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E4897-24DB-D82F-2D02-544F361A7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903" y="235027"/>
            <a:ext cx="1417929" cy="1547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E09FE-1747-921C-A457-F6CD6D6E4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7" y="526884"/>
            <a:ext cx="2870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3699-4415-6450-89E0-B0809FC8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84"/>
            <a:ext cx="10515600" cy="644278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our approach: model equations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1526-853F-A2D3-03B0-BC60FA7B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76" y="939733"/>
            <a:ext cx="1597488" cy="829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D1A20-CBEB-FC46-0E63-69D2F03B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922" y="974119"/>
            <a:ext cx="4115392" cy="781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EAA81-D9E6-52EF-9F6F-05EEB19A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36" y="2038147"/>
            <a:ext cx="2953878" cy="6539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C28785-F1D9-C069-5991-E59F3249B417}"/>
              </a:ext>
            </a:extLst>
          </p:cNvPr>
          <p:cNvGrpSpPr/>
          <p:nvPr/>
        </p:nvGrpSpPr>
        <p:grpSpPr>
          <a:xfrm>
            <a:off x="228168" y="2948094"/>
            <a:ext cx="7229067" cy="1253978"/>
            <a:chOff x="0" y="5513522"/>
            <a:chExt cx="7769851" cy="12032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2EFC9E-BE18-978C-3B4C-70463B718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0031" y="5513522"/>
              <a:ext cx="5539820" cy="12032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A04A8-5D3B-6EDB-463B-27836E4D0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696031"/>
              <a:ext cx="1968500" cy="419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3E1617-EEEC-445B-E6A7-16B64587FCE3}"/>
                </a:ext>
              </a:extLst>
            </p:cNvPr>
            <p:cNvSpPr txBox="1"/>
            <p:nvPr/>
          </p:nvSpPr>
          <p:spPr>
            <a:xfrm>
              <a:off x="1954645" y="572546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000" dirty="0"/>
                <a:t>=</a:t>
              </a:r>
            </a:p>
          </p:txBody>
        </p:sp>
      </p:grpSp>
      <p:pic>
        <p:nvPicPr>
          <p:cNvPr id="11" name="Immagine 6">
            <a:extLst>
              <a:ext uri="{FF2B5EF4-FFF2-40B4-BE49-F238E27FC236}">
                <a16:creationId xmlns:a16="http://schemas.microsoft.com/office/drawing/2014/main" id="{89387F4D-4110-A095-20FE-9868E26B0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394" y="4200448"/>
            <a:ext cx="2361528" cy="901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5D3BD-23D8-D242-15D8-E73738ACC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71" y="5200717"/>
            <a:ext cx="5964567" cy="1361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C3639-DD32-D931-5520-C45EA9A69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037" y="956806"/>
            <a:ext cx="4388285" cy="2809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1E928E-862F-5603-B311-9C1519D7C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720" y="4091949"/>
            <a:ext cx="5336694" cy="13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9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B2FD-C6C6-D2AA-B405-51AA0150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1150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accerelation rate never exceeds few percent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613E2-8402-5892-EBF0-79CA0D9C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30" y="1138737"/>
            <a:ext cx="7772400" cy="2010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B53696-25BC-27C5-C90F-17D202F3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8" y="4971390"/>
            <a:ext cx="4864100" cy="901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CE0FAE-AF52-A997-08CD-B0B3F116D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024" y="3609828"/>
            <a:ext cx="6118878" cy="2447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B4BE16-9E84-EE55-DF32-001312DB9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85608"/>
            <a:ext cx="3829360" cy="71165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5668A9D-03F9-5246-8E3E-5AC0FFBAF988}"/>
              </a:ext>
            </a:extLst>
          </p:cNvPr>
          <p:cNvSpPr/>
          <p:nvPr/>
        </p:nvSpPr>
        <p:spPr>
          <a:xfrm>
            <a:off x="9086850" y="1314450"/>
            <a:ext cx="1021480" cy="2114550"/>
          </a:xfrm>
          <a:prstGeom prst="ellipse">
            <a:avLst/>
          </a:prstGeom>
          <a:noFill/>
          <a:ln w="38100">
            <a:solidFill>
              <a:srgbClr val="FF00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516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E93E-322E-3267-2F14-BEE6E093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active sun: open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7688-349C-3B8C-887D-0FC54C2D4778}"/>
              </a:ext>
            </a:extLst>
          </p:cNvPr>
          <p:cNvSpPr txBox="1"/>
          <p:nvPr/>
        </p:nvSpPr>
        <p:spPr>
          <a:xfrm>
            <a:off x="100210" y="1489253"/>
            <a:ext cx="1192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intimate nature of the physical mechanisms at the base of particle acceleration in the active sun? </a:t>
            </a:r>
            <a:r>
              <a:rPr lang="en-IT" sz="2000" dirty="0">
                <a:sym typeface="Wingdings" pitchFamily="2" charset="2"/>
              </a:rPr>
              <a:t>more specifically: </a:t>
            </a:r>
            <a:r>
              <a:rPr lang="en-IT" sz="2000" b="1" dirty="0">
                <a:sym typeface="Wingdings" pitchFamily="2" charset="2"/>
              </a:rPr>
              <a:t>how effective is the sun as a particle accelerator?</a:t>
            </a:r>
            <a:endParaRPr lang="en-IT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490B-48C7-7165-9DF5-C1EB9D9F50B8}"/>
              </a:ext>
            </a:extLst>
          </p:cNvPr>
          <p:cNvSpPr txBox="1"/>
          <p:nvPr/>
        </p:nvSpPr>
        <p:spPr>
          <a:xfrm>
            <a:off x="100210" y="2721114"/>
            <a:ext cx="10321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origin of the thermal structure of the plasma in the outer regions of the sun? </a:t>
            </a:r>
          </a:p>
          <a:p>
            <a:r>
              <a:rPr lang="en-IT" sz="2000" dirty="0">
                <a:sym typeface="Wingdings" pitchFamily="2" charset="2"/>
              </a:rPr>
              <a:t>     more specifically: </a:t>
            </a:r>
            <a:r>
              <a:rPr lang="en-IT" sz="2000" b="1" dirty="0">
                <a:sym typeface="Wingdings" pitchFamily="2" charset="2"/>
              </a:rPr>
              <a:t>why is the corona hotter than the chromosphere?</a:t>
            </a:r>
            <a:endParaRPr lang="en-IT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460A9-6C6E-23B6-A18C-62DDFEBA00D1}"/>
              </a:ext>
            </a:extLst>
          </p:cNvPr>
          <p:cNvSpPr txBox="1"/>
          <p:nvPr/>
        </p:nvSpPr>
        <p:spPr>
          <a:xfrm>
            <a:off x="100210" y="3952975"/>
            <a:ext cx="1192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do we have enough data and of good enough quality to predict the chain of events that from active regions on the solar chromosphere leads to geomagnetic storms on earth? </a:t>
            </a:r>
          </a:p>
          <a:p>
            <a:r>
              <a:rPr lang="en-IT" sz="2000" dirty="0">
                <a:sym typeface="Wingdings" pitchFamily="2" charset="2"/>
              </a:rPr>
              <a:t>      more specifically: </a:t>
            </a:r>
            <a:r>
              <a:rPr lang="en-IT" sz="2000" b="1" dirty="0">
                <a:sym typeface="Wingdings" pitchFamily="2" charset="2"/>
              </a:rPr>
              <a:t>are flare forecasting and then space weather forecasting feasible?</a:t>
            </a:r>
            <a:endParaRPr lang="en-IT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4697E-BAE3-D68F-8BA1-D8BD13D37F29}"/>
              </a:ext>
            </a:extLst>
          </p:cNvPr>
          <p:cNvSpPr/>
          <p:nvPr/>
        </p:nvSpPr>
        <p:spPr>
          <a:xfrm>
            <a:off x="35625" y="2605737"/>
            <a:ext cx="12029162" cy="997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53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02EF-CCAD-A942-9464-A8E24FFC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367"/>
            <a:ext cx="10515600" cy="644275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EUV maps: SDO/AIA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6C872-68AC-4C41-B05D-4C9D1C653F29}"/>
              </a:ext>
            </a:extLst>
          </p:cNvPr>
          <p:cNvSpPr txBox="1"/>
          <p:nvPr/>
        </p:nvSpPr>
        <p:spPr>
          <a:xfrm>
            <a:off x="340812" y="3509434"/>
            <a:ext cx="29293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four telescopes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seven EUV 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1.5’’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12 s time cadence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8D9B276C-6600-A14D-BE10-1799B7CF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12" y="601049"/>
            <a:ext cx="3993475" cy="2540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4CC452-7AEE-5846-92EA-F61DD838BAD5}"/>
              </a:ext>
            </a:extLst>
          </p:cNvPr>
          <p:cNvSpPr txBox="1"/>
          <p:nvPr/>
        </p:nvSpPr>
        <p:spPr>
          <a:xfrm>
            <a:off x="4194295" y="3269126"/>
            <a:ext cx="79977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b="1" dirty="0"/>
              <a:t>primary saturation:</a:t>
            </a:r>
            <a:r>
              <a:rPr lang="en-IT" sz="2000" dirty="0"/>
              <a:t> the signal generated by the incoming photon flux exceeds the capacity of the CCD pixels (16383 DN pixel</a:t>
            </a:r>
            <a:r>
              <a:rPr lang="en-IT" sz="2000" baseline="30000" dirty="0"/>
              <a:t>-1</a:t>
            </a:r>
            <a:r>
              <a:rPr lang="en-IT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b="1" dirty="0"/>
              <a:t>blooming:</a:t>
            </a:r>
            <a:r>
              <a:rPr lang="en-IT" sz="2000" dirty="0"/>
              <a:t> exceeding charge spreads along the north-south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the core  PSF induces </a:t>
            </a:r>
            <a:r>
              <a:rPr lang="en-IT" sz="2000" b="1" dirty="0"/>
              <a:t>diffusion</a:t>
            </a:r>
            <a:r>
              <a:rPr lang="en-IT" sz="2000" dirty="0"/>
              <a:t>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the </a:t>
            </a:r>
            <a:r>
              <a:rPr lang="en-IT" sz="2000" b="1" dirty="0"/>
              <a:t>diffraction</a:t>
            </a:r>
            <a:r>
              <a:rPr lang="en-IT" sz="2000" dirty="0"/>
              <a:t> PSF replicates at periphery the interaction between radiation and filters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000" dirty="0"/>
          </a:p>
          <a:p>
            <a:pPr algn="ctr"/>
            <a:r>
              <a:rPr lang="en-IT" sz="2000" b="1" dirty="0"/>
              <a:t>all information lost due to primary saturation is </a:t>
            </a:r>
          </a:p>
          <a:p>
            <a:pPr algn="ctr"/>
            <a:r>
              <a:rPr lang="en-IT" sz="2000" b="1" dirty="0"/>
              <a:t>in the peripheral diffraction pattern</a:t>
            </a:r>
          </a:p>
          <a:p>
            <a:pPr algn="ctr"/>
            <a:endParaRPr lang="en-IT" sz="2000" b="1" dirty="0"/>
          </a:p>
          <a:p>
            <a:pPr algn="ctr"/>
            <a:r>
              <a:rPr lang="en-IT" sz="2000" b="1" dirty="0"/>
              <a:t>this information can be restored by solving an inverse diffraction problem</a:t>
            </a:r>
          </a:p>
        </p:txBody>
      </p:sp>
      <p:pic>
        <p:nvPicPr>
          <p:cNvPr id="11" name="Picture 10" descr="A star filled sky&#10;&#10;Description automatically generated">
            <a:extLst>
              <a:ext uri="{FF2B5EF4-FFF2-40B4-BE49-F238E27FC236}">
                <a16:creationId xmlns:a16="http://schemas.microsoft.com/office/drawing/2014/main" id="{EA4ADD89-3360-0844-8925-846946DE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76" y="757983"/>
            <a:ext cx="2438400" cy="2451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CCCE79-969C-E21E-8805-6E723F58416F}"/>
              </a:ext>
            </a:extLst>
          </p:cNvPr>
          <p:cNvSpPr txBox="1"/>
          <p:nvPr/>
        </p:nvSpPr>
        <p:spPr>
          <a:xfrm>
            <a:off x="-44552" y="5098864"/>
            <a:ext cx="42522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 dirty="0"/>
              <a:t>from SDO/AIA data it is possible</a:t>
            </a:r>
          </a:p>
          <a:p>
            <a:pPr algn="ctr"/>
            <a:r>
              <a:rPr lang="en-IT" sz="2000" b="1" dirty="0"/>
              <a:t>to infer temperature maps of the sun</a:t>
            </a:r>
          </a:p>
          <a:p>
            <a:pPr algn="ctr"/>
            <a:r>
              <a:rPr lang="en-IT" sz="2000" b="1" dirty="0"/>
              <a:t>from the photosphere to the corona</a:t>
            </a:r>
          </a:p>
          <a:p>
            <a:pPr algn="ctr"/>
            <a:r>
              <a:rPr lang="en-IT" sz="2000" b="1" dirty="0"/>
              <a:t>with unprecedented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30355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45A4-CF02-8241-817E-DA3F84500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122"/>
            <a:ext cx="10515600" cy="595025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flares morphology - desaturation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889D3-C000-6944-A0FE-F19BD8CE2AF7}"/>
              </a:ext>
            </a:extLst>
          </p:cNvPr>
          <p:cNvSpPr txBox="1"/>
          <p:nvPr/>
        </p:nvSpPr>
        <p:spPr>
          <a:xfrm>
            <a:off x="6872512" y="770147"/>
            <a:ext cx="5319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the only significant correlation between the saturation region and the diffraction fringes is for pixels related to primary saturation: sparsity-enhancing constraint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unsaturated pixels contain photon-induced counts: the noise affecting the diffraction data is poisson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E0A5A0D-0711-E546-8A01-FFE2B44F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47" y="3372582"/>
            <a:ext cx="1943100" cy="533400"/>
          </a:xfrm>
          <a:prstGeom prst="rect">
            <a:avLst/>
          </a:prstGeom>
        </p:spPr>
      </p:pic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5F23A846-30E8-324C-9BD3-1933E69C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2" y="3973211"/>
            <a:ext cx="6286500" cy="965200"/>
          </a:xfrm>
          <a:prstGeom prst="rect">
            <a:avLst/>
          </a:prstGeom>
        </p:spPr>
      </p:pic>
      <p:pic>
        <p:nvPicPr>
          <p:cNvPr id="10" name="Picture 9" descr="A picture containing orange, clock&#10;&#10;Description automatically generated">
            <a:extLst>
              <a:ext uri="{FF2B5EF4-FFF2-40B4-BE49-F238E27FC236}">
                <a16:creationId xmlns:a16="http://schemas.microsoft.com/office/drawing/2014/main" id="{409BD195-5EBA-5046-A5E2-61570341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11" y="4862483"/>
            <a:ext cx="3162300" cy="9144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03E2672-BBFE-9B48-9C50-D7F28C4E5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7" y="5786616"/>
            <a:ext cx="6146800" cy="88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6C29C-5086-C0C9-D248-6421949E5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84" y="797144"/>
            <a:ext cx="5319488" cy="2485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32BB5-A533-DB06-C53C-E948897EC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28" y="3070262"/>
            <a:ext cx="3641730" cy="37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3FA-6AEC-4ED6-A236-D921675C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152"/>
            <a:ext cx="10515600" cy="76559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desaturation 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D2E6A-A6DF-1174-CEF7-86300A7F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74" y="1239888"/>
            <a:ext cx="5052446" cy="5052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C5C23-A94D-F1FC-4719-BC17FF96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582" y="1239888"/>
            <a:ext cx="5050800" cy="5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E93E-322E-3267-2F14-BEE6E093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active sun: open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7688-349C-3B8C-887D-0FC54C2D4778}"/>
              </a:ext>
            </a:extLst>
          </p:cNvPr>
          <p:cNvSpPr txBox="1"/>
          <p:nvPr/>
        </p:nvSpPr>
        <p:spPr>
          <a:xfrm>
            <a:off x="100210" y="1489253"/>
            <a:ext cx="1192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intimate nature of the physical mechanisms at the base of particle acceleration in the active sun? </a:t>
            </a:r>
            <a:r>
              <a:rPr lang="en-IT" sz="2000" dirty="0">
                <a:sym typeface="Wingdings" pitchFamily="2" charset="2"/>
              </a:rPr>
              <a:t>more specifically: </a:t>
            </a:r>
            <a:r>
              <a:rPr lang="en-IT" sz="2000" b="1" dirty="0">
                <a:sym typeface="Wingdings" pitchFamily="2" charset="2"/>
              </a:rPr>
              <a:t>how effective is the sun as a particle accelerator?</a:t>
            </a:r>
            <a:endParaRPr lang="en-IT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490B-48C7-7165-9DF5-C1EB9D9F50B8}"/>
              </a:ext>
            </a:extLst>
          </p:cNvPr>
          <p:cNvSpPr txBox="1"/>
          <p:nvPr/>
        </p:nvSpPr>
        <p:spPr>
          <a:xfrm>
            <a:off x="100210" y="2721114"/>
            <a:ext cx="10321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origin of the thermal structure of the plasma in the outer regions of the sun? </a:t>
            </a:r>
          </a:p>
          <a:p>
            <a:r>
              <a:rPr lang="en-IT" sz="2000" dirty="0">
                <a:sym typeface="Wingdings" pitchFamily="2" charset="2"/>
              </a:rPr>
              <a:t>     more specifically: </a:t>
            </a:r>
            <a:r>
              <a:rPr lang="en-IT" sz="2000" b="1" dirty="0">
                <a:sym typeface="Wingdings" pitchFamily="2" charset="2"/>
              </a:rPr>
              <a:t>why is the corona hotter than the chromosphere?</a:t>
            </a:r>
            <a:endParaRPr lang="en-IT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460A9-6C6E-23B6-A18C-62DDFEBA00D1}"/>
              </a:ext>
            </a:extLst>
          </p:cNvPr>
          <p:cNvSpPr txBox="1"/>
          <p:nvPr/>
        </p:nvSpPr>
        <p:spPr>
          <a:xfrm>
            <a:off x="100210" y="3852767"/>
            <a:ext cx="1192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do we have enough data and of good enough quality to predict the chain of events that from active regions on the solar chromosphere leads to geomagnetic storms on earth? </a:t>
            </a:r>
          </a:p>
          <a:p>
            <a:r>
              <a:rPr lang="en-IT" sz="2000" dirty="0">
                <a:sym typeface="Wingdings" pitchFamily="2" charset="2"/>
              </a:rPr>
              <a:t>      more specifically: </a:t>
            </a:r>
            <a:r>
              <a:rPr lang="en-IT" sz="2000" b="1" dirty="0">
                <a:sym typeface="Wingdings" pitchFamily="2" charset="2"/>
              </a:rPr>
              <a:t>are flare forecasting and then space weather forecasting feasible?</a:t>
            </a:r>
            <a:endParaRPr lang="en-IT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4697E-BAE3-D68F-8BA1-D8BD13D37F29}"/>
              </a:ext>
            </a:extLst>
          </p:cNvPr>
          <p:cNvSpPr/>
          <p:nvPr/>
        </p:nvSpPr>
        <p:spPr>
          <a:xfrm>
            <a:off x="35625" y="3782861"/>
            <a:ext cx="12029162" cy="1173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7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3F4D-21BE-0655-8CAF-5B2C5A8E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743"/>
          </a:xfrm>
        </p:spPr>
        <p:txBody>
          <a:bodyPr>
            <a:normAutofit/>
          </a:bodyPr>
          <a:lstStyle/>
          <a:p>
            <a:r>
              <a:rPr lang="en-IT" sz="2800" dirty="0">
                <a:latin typeface="+mn-lt"/>
              </a:rPr>
              <a:t>the may 2024 superstorm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0D5EF-5942-F58C-31B0-E789B76F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202"/>
            <a:ext cx="5875751" cy="3360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T" sz="2000" b="1" dirty="0"/>
              <a:t>objective: to predict the whole chain of events characterizing the may 2024 superstorm using AI</a:t>
            </a:r>
          </a:p>
          <a:p>
            <a:pPr marL="0" indent="0">
              <a:buNone/>
            </a:pPr>
            <a:endParaRPr lang="en-IT" sz="2000" dirty="0"/>
          </a:p>
          <a:p>
            <a:pPr marL="0" indent="0">
              <a:buNone/>
            </a:pPr>
            <a:r>
              <a:rPr lang="en-IT" sz="2000" dirty="0"/>
              <a:t>technically:</a:t>
            </a:r>
          </a:p>
          <a:p>
            <a:r>
              <a:rPr lang="en-IT" sz="2000" dirty="0"/>
              <a:t>active region classification</a:t>
            </a:r>
          </a:p>
          <a:p>
            <a:r>
              <a:rPr lang="en-IT" sz="2000" dirty="0"/>
              <a:t>flare forecasting</a:t>
            </a:r>
          </a:p>
          <a:p>
            <a:r>
              <a:rPr lang="en-IT" sz="2000" dirty="0"/>
              <a:t>prediction of the CME travel time</a:t>
            </a:r>
          </a:p>
          <a:p>
            <a:r>
              <a:rPr lang="en-IT" sz="2000" dirty="0"/>
              <a:t>prediction of geoeffectiveness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D2586-CB3B-594A-370B-8B89FFDE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26" y="0"/>
            <a:ext cx="4646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113C-2CB0-3964-C40C-8BCA6367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97"/>
            <a:ext cx="10515600" cy="649483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AI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B5720-06E0-DEAA-C61D-FFA3F3CE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" y="1167607"/>
            <a:ext cx="3694035" cy="4524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D1B52-C3EB-BAD0-8724-0B738AA5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85" y="1543387"/>
            <a:ext cx="4021408" cy="3036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0A7D6-DDF7-90EE-CE61-6499102B8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178" y="1544142"/>
            <a:ext cx="3789857" cy="31519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786B6B9-B365-001F-8D7F-4656DDC6B876}"/>
                  </a:ext>
                </a:extLst>
              </p:cNvPr>
              <p:cNvSpPr/>
              <p:nvPr/>
            </p:nvSpPr>
            <p:spPr>
              <a:xfrm>
                <a:off x="4198044" y="5949273"/>
                <a:ext cx="7321813" cy="6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i="1" dirty="0"/>
                  <a:t>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it-IT" sz="2400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= − </m:t>
                    </m:r>
                    <m:r>
                      <m:rPr>
                        <m:nor/>
                      </m:rPr>
                      <a:rPr lang="it-IT" sz="2400" i="1" smtClean="0">
                        <a:latin typeface="Cambria Math" panose="02040503050406030204" pitchFamily="18" charset="0"/>
                      </a:rPr>
                      <m:t>TSS</m:t>
                    </m:r>
                    <m:r>
                      <m:rPr>
                        <m:nor/>
                      </m:rPr>
                      <a:rPr lang="it-IT" sz="24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e>
                        </m:acc>
                        <m:d>
                          <m:d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786B6B9-B365-001F-8D7F-4656DDC6B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44" y="5949273"/>
                <a:ext cx="7321813" cy="645048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2A428A9-5343-D997-0CBD-A8E9C740B39C}"/>
              </a:ext>
            </a:extLst>
          </p:cNvPr>
          <p:cNvSpPr txBox="1"/>
          <p:nvPr/>
        </p:nvSpPr>
        <p:spPr>
          <a:xfrm>
            <a:off x="452762" y="676600"/>
            <a:ext cx="2608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ViT for AR classification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F3DFF2-5113-9387-8D0F-4A27A3690EC6}"/>
              </a:ext>
            </a:extLst>
          </p:cNvPr>
          <p:cNvSpPr txBox="1"/>
          <p:nvPr/>
        </p:nvSpPr>
        <p:spPr>
          <a:xfrm>
            <a:off x="4621878" y="699209"/>
            <a:ext cx="2948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/>
              <a:t>video-based deep learning</a:t>
            </a:r>
          </a:p>
          <a:p>
            <a:pPr algn="ctr"/>
            <a:r>
              <a:rPr lang="en-IT" sz="2000" dirty="0"/>
              <a:t>for flare forecasting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3518A-E462-C0D8-7351-D2D2B5036B77}"/>
              </a:ext>
            </a:extLst>
          </p:cNvPr>
          <p:cNvSpPr txBox="1"/>
          <p:nvPr/>
        </p:nvSpPr>
        <p:spPr>
          <a:xfrm>
            <a:off x="8526901" y="750068"/>
            <a:ext cx="3530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dirty="0"/>
              <a:t>physics-driven machine learning</a:t>
            </a:r>
          </a:p>
          <a:p>
            <a:pPr algn="ctr"/>
            <a:r>
              <a:rPr lang="en-IT" sz="2000" dirty="0"/>
              <a:t>for CME travel time prediction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44E85-65E5-5C3E-9D9A-1479B85BBCCE}"/>
              </a:ext>
            </a:extLst>
          </p:cNvPr>
          <p:cNvSpPr txBox="1"/>
          <p:nvPr/>
        </p:nvSpPr>
        <p:spPr>
          <a:xfrm>
            <a:off x="4538142" y="4977438"/>
            <a:ext cx="645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score oriented loss functions for geoeffectiveness prediction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C08CA7-E314-142A-5952-CA5B71C39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217" y="5295765"/>
            <a:ext cx="4596121" cy="8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7A38-071F-728F-9ACC-58BEEA8B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34" y="352599"/>
            <a:ext cx="5257800" cy="787270"/>
          </a:xfrm>
        </p:spPr>
        <p:txBody>
          <a:bodyPr>
            <a:normAutofit/>
          </a:bodyPr>
          <a:lstStyle/>
          <a:p>
            <a:r>
              <a:rPr lang="en-IT" sz="2800" dirty="0">
                <a:latin typeface="+mn-lt"/>
              </a:rPr>
              <a:t>classification and prediction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1C2AD-2034-1412-5A37-2CCE422E2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" y="2068840"/>
            <a:ext cx="6375748" cy="272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7F9BF-C921-0ECA-A805-2F2BD1697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69" y="875720"/>
            <a:ext cx="5784382" cy="48862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810367-820F-EEED-84C6-1947BC84471D}"/>
              </a:ext>
            </a:extLst>
          </p:cNvPr>
          <p:cNvSpPr/>
          <p:nvPr/>
        </p:nvSpPr>
        <p:spPr>
          <a:xfrm>
            <a:off x="6378391" y="798802"/>
            <a:ext cx="6375748" cy="213894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39EEC0-3087-6A2B-3A84-7C6E86A75D24}"/>
              </a:ext>
            </a:extLst>
          </p:cNvPr>
          <p:cNvSpPr/>
          <p:nvPr/>
        </p:nvSpPr>
        <p:spPr>
          <a:xfrm>
            <a:off x="6205115" y="2253906"/>
            <a:ext cx="6375748" cy="2138943"/>
          </a:xfrm>
          <a:prstGeom prst="ellipse">
            <a:avLst/>
          </a:prstGeom>
          <a:noFill/>
          <a:ln w="38100">
            <a:solidFill>
              <a:srgbClr val="FF5B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4C3EC-1BE1-AB38-FC88-A466B3749CE5}"/>
              </a:ext>
            </a:extLst>
          </p:cNvPr>
          <p:cNvSpPr/>
          <p:nvPr/>
        </p:nvSpPr>
        <p:spPr>
          <a:xfrm>
            <a:off x="6182151" y="3921952"/>
            <a:ext cx="6375748" cy="2138943"/>
          </a:xfrm>
          <a:prstGeom prst="ellipse">
            <a:avLst/>
          </a:prstGeom>
          <a:noFill/>
          <a:ln w="38100">
            <a:solidFill>
              <a:srgbClr val="FF00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43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2626-E899-ECE6-78BB-5EC2A75D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44"/>
            <a:ext cx="10515600" cy="552063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MIDA in a nutshell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294DD-576C-50C4-630C-433707D6613B}"/>
              </a:ext>
            </a:extLst>
          </p:cNvPr>
          <p:cNvSpPr/>
          <p:nvPr/>
        </p:nvSpPr>
        <p:spPr>
          <a:xfrm>
            <a:off x="1470874" y="1589011"/>
            <a:ext cx="1769424" cy="8668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A9E157-C0E8-6019-3586-0DC6E0CB26C1}"/>
              </a:ext>
            </a:extLst>
          </p:cNvPr>
          <p:cNvSpPr txBox="1"/>
          <p:nvPr/>
        </p:nvSpPr>
        <p:spPr>
          <a:xfrm>
            <a:off x="1797230" y="1837793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HELCOMP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011E6-7433-EA03-31F6-6CA5109ED4DC}"/>
              </a:ext>
            </a:extLst>
          </p:cNvPr>
          <p:cNvSpPr/>
          <p:nvPr/>
        </p:nvSpPr>
        <p:spPr>
          <a:xfrm>
            <a:off x="1469074" y="3263866"/>
            <a:ext cx="1769424" cy="8668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E55E0-6BE5-5A70-A431-37F281999B16}"/>
              </a:ext>
            </a:extLst>
          </p:cNvPr>
          <p:cNvSpPr txBox="1"/>
          <p:nvPr/>
        </p:nvSpPr>
        <p:spPr>
          <a:xfrm>
            <a:off x="1415793" y="3343981"/>
            <a:ext cx="18522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centro eliofisico</a:t>
            </a:r>
          </a:p>
          <a:p>
            <a:pPr algn="ctr"/>
            <a:r>
              <a:rPr lang="en-IT" sz="1600" b="1" dirty="0"/>
              <a:t>altec, OATo, POLITO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19D2F-AFD5-FEA8-AF25-C57E834E9E7E}"/>
              </a:ext>
            </a:extLst>
          </p:cNvPr>
          <p:cNvSpPr/>
          <p:nvPr/>
        </p:nvSpPr>
        <p:spPr>
          <a:xfrm>
            <a:off x="5002356" y="1589011"/>
            <a:ext cx="1769424" cy="86689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D0018-70C7-C1D6-2929-C44576E669F4}"/>
              </a:ext>
            </a:extLst>
          </p:cNvPr>
          <p:cNvSpPr txBox="1"/>
          <p:nvPr/>
        </p:nvSpPr>
        <p:spPr>
          <a:xfrm>
            <a:off x="5620912" y="1837793"/>
            <a:ext cx="5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M3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FC9A08-31A3-772D-5357-5D548128DFA2}"/>
              </a:ext>
            </a:extLst>
          </p:cNvPr>
          <p:cNvSpPr/>
          <p:nvPr/>
        </p:nvSpPr>
        <p:spPr>
          <a:xfrm>
            <a:off x="8206653" y="1589011"/>
            <a:ext cx="1769424" cy="866899"/>
          </a:xfrm>
          <a:prstGeom prst="roundRect">
            <a:avLst/>
          </a:prstGeom>
          <a:noFill/>
          <a:ln w="38100">
            <a:solidFill>
              <a:srgbClr val="005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55939-943F-669A-898F-CD7E8D7E75AD}"/>
              </a:ext>
            </a:extLst>
          </p:cNvPr>
          <p:cNvSpPr txBox="1"/>
          <p:nvPr/>
        </p:nvSpPr>
        <p:spPr>
          <a:xfrm>
            <a:off x="8588148" y="1837793"/>
            <a:ext cx="10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LISCOMP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4E12A1-EEEB-41EE-2FC4-C0F40ACFA9F0}"/>
              </a:ext>
            </a:extLst>
          </p:cNvPr>
          <p:cNvSpPr/>
          <p:nvPr/>
        </p:nvSpPr>
        <p:spPr>
          <a:xfrm>
            <a:off x="8206653" y="3261453"/>
            <a:ext cx="1769424" cy="866899"/>
          </a:xfrm>
          <a:prstGeom prst="roundRect">
            <a:avLst/>
          </a:prstGeom>
          <a:noFill/>
          <a:ln w="19050">
            <a:solidFill>
              <a:srgbClr val="005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FEC7A-8BA7-4B56-9CD2-EC737F23D108}"/>
              </a:ext>
            </a:extLst>
          </p:cNvPr>
          <p:cNvSpPr txBox="1"/>
          <p:nvPr/>
        </p:nvSpPr>
        <p:spPr>
          <a:xfrm>
            <a:off x="8343339" y="3381584"/>
            <a:ext cx="154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 dirty="0"/>
              <a:t>LISCOMPTECH</a:t>
            </a:r>
          </a:p>
          <a:p>
            <a:pPr algn="ctr"/>
            <a:r>
              <a:rPr lang="en-IT" b="1" dirty="0"/>
              <a:t> gaslini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62E168-540B-08DB-149D-C44D276D872D}"/>
              </a:ext>
            </a:extLst>
          </p:cNvPr>
          <p:cNvCxnSpPr/>
          <p:nvPr/>
        </p:nvCxnSpPr>
        <p:spPr>
          <a:xfrm>
            <a:off x="2341912" y="2617774"/>
            <a:ext cx="0" cy="451262"/>
          </a:xfrm>
          <a:prstGeom prst="straightConnector1">
            <a:avLst/>
          </a:prstGeom>
          <a:ln w="476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F9E69B-C2EF-613A-333F-D5D9D3F3C215}"/>
              </a:ext>
            </a:extLst>
          </p:cNvPr>
          <p:cNvCxnSpPr/>
          <p:nvPr/>
        </p:nvCxnSpPr>
        <p:spPr>
          <a:xfrm>
            <a:off x="9095142" y="2551222"/>
            <a:ext cx="0" cy="451262"/>
          </a:xfrm>
          <a:prstGeom prst="straightConnector1">
            <a:avLst/>
          </a:prstGeom>
          <a:ln w="476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F9CE2-1276-561A-F69B-D7E737CDE769}"/>
              </a:ext>
            </a:extLst>
          </p:cNvPr>
          <p:cNvSpPr/>
          <p:nvPr/>
        </p:nvSpPr>
        <p:spPr>
          <a:xfrm>
            <a:off x="885828" y="980523"/>
            <a:ext cx="9872662" cy="35061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6223F7-13B0-B983-36EF-5BDED03A8224}"/>
              </a:ext>
            </a:extLst>
          </p:cNvPr>
          <p:cNvCxnSpPr/>
          <p:nvPr/>
        </p:nvCxnSpPr>
        <p:spPr>
          <a:xfrm>
            <a:off x="5822159" y="4769261"/>
            <a:ext cx="0" cy="4746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BC6487-21E3-687D-9E69-E513F5D5E565}"/>
              </a:ext>
            </a:extLst>
          </p:cNvPr>
          <p:cNvSpPr txBox="1"/>
          <p:nvPr/>
        </p:nvSpPr>
        <p:spPr>
          <a:xfrm>
            <a:off x="3795011" y="2583125"/>
            <a:ext cx="4121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4000" dirty="0"/>
              <a:t>MIDA</a:t>
            </a:r>
          </a:p>
          <a:p>
            <a:pPr algn="ctr"/>
            <a:r>
              <a:rPr lang="en-IT" sz="4000" dirty="0"/>
              <a:t>methods for image</a:t>
            </a:r>
          </a:p>
          <a:p>
            <a:pPr algn="ctr"/>
            <a:r>
              <a:rPr lang="en-IT" sz="4000" dirty="0"/>
              <a:t>and data analysis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C8EA48-668A-75DD-5EDA-780FEF77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232" y="5440569"/>
            <a:ext cx="4029607" cy="1190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37A57-1858-1F1F-484B-8496399B4854}"/>
              </a:ext>
            </a:extLst>
          </p:cNvPr>
          <p:cNvSpPr txBox="1"/>
          <p:nvPr/>
        </p:nvSpPr>
        <p:spPr>
          <a:xfrm>
            <a:off x="1318762" y="1152395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anna maria massone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92F14-C2AB-D514-D914-D941BA2E77B7}"/>
              </a:ext>
            </a:extLst>
          </p:cNvPr>
          <p:cNvSpPr txBox="1"/>
          <p:nvPr/>
        </p:nvSpPr>
        <p:spPr>
          <a:xfrm>
            <a:off x="4863492" y="120764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federico benvenuto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1D2957-17E9-0B02-3143-4C4AF6E66C13}"/>
              </a:ext>
            </a:extLst>
          </p:cNvPr>
          <p:cNvSpPr txBox="1"/>
          <p:nvPr/>
        </p:nvSpPr>
        <p:spPr>
          <a:xfrm>
            <a:off x="7645902" y="1172023"/>
            <a:ext cx="293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cristina campi, sara garbarino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A7001-77C0-44BB-6E3A-10965FDF48AA}"/>
              </a:ext>
            </a:extLst>
          </p:cNvPr>
          <p:cNvSpPr txBox="1"/>
          <p:nvPr/>
        </p:nvSpPr>
        <p:spPr>
          <a:xfrm>
            <a:off x="8082114" y="290316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federico benvenuto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1E3222-2872-B661-A928-19F980511428}"/>
              </a:ext>
            </a:extLst>
          </p:cNvPr>
          <p:cNvSpPr txBox="1"/>
          <p:nvPr/>
        </p:nvSpPr>
        <p:spPr>
          <a:xfrm>
            <a:off x="4976044" y="5268429"/>
            <a:ext cx="169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andrea tacchino</a:t>
            </a:r>
          </a:p>
        </p:txBody>
      </p:sp>
    </p:spTree>
    <p:extLst>
      <p:ext uri="{BB962C8B-B14F-4D97-AF65-F5344CB8AC3E}">
        <p14:creationId xmlns:p14="http://schemas.microsoft.com/office/powerpoint/2010/main" val="10226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2A10-BAE4-0E96-85DA-8E19894E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"/>
            <a:ext cx="10515600" cy="900004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active sun @MIDA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3E244-BCE2-CB6C-AF52-857445E9A47D}"/>
              </a:ext>
            </a:extLst>
          </p:cNvPr>
          <p:cNvSpPr txBox="1"/>
          <p:nvPr/>
        </p:nvSpPr>
        <p:spPr>
          <a:xfrm>
            <a:off x="18261" y="461362"/>
            <a:ext cx="397108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 dirty="0"/>
              <a:t>MIDA people: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b="1" dirty="0"/>
              <a:t>anna maria massone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sabrina guastavino (UNIGE, OATo)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paolo massa (FHNW)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federico benvenuto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cristina campi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andrea tacchino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francesco marchetti (UNIPD)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edoardo legnaro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emma perracchione (POLITO)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manuele filaci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anna volpara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mattia rossi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katia bahamazava (POLITO)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gianluca audone (POLITO)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fabiana camattari (UNIGE, OATo)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barbara palumbo (UNIGE, FHNW)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margherita lampani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miriana catalano (UNIGE)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alessia pellegri (UNIGE, POLITO)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EAF41-8876-6296-33CD-9B07F19E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399" y="3199944"/>
            <a:ext cx="1762701" cy="1017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22719C-4219-47FE-44F2-912CDAA7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215" y="3199944"/>
            <a:ext cx="1762700" cy="1017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783A4-AA49-E331-5D2E-696221F19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540" y="1331496"/>
            <a:ext cx="1703675" cy="1354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74BA30-0A54-18E1-00AC-8F6D14FD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750" y="1172704"/>
            <a:ext cx="1981200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D20CA-2CDD-BA41-8828-DECFA7009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930" y="4805579"/>
            <a:ext cx="1981200" cy="973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CC65F-B21B-2125-F2EB-C8433A886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819" y="4720341"/>
            <a:ext cx="2235200" cy="1058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8B814C-3FDB-10CA-C1FE-1D4B816E7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930" y="1294454"/>
            <a:ext cx="1442720" cy="157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7679A5-FA1B-9061-E0F3-63595FC88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7" y="3166351"/>
            <a:ext cx="1981200" cy="1084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0DC77E-56C2-6AB8-74DA-836AF30BAD91}"/>
              </a:ext>
            </a:extLst>
          </p:cNvPr>
          <p:cNvSpPr txBox="1"/>
          <p:nvPr/>
        </p:nvSpPr>
        <p:spPr>
          <a:xfrm>
            <a:off x="3676818" y="2289188"/>
            <a:ext cx="2901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 dirty="0"/>
              <a:t>external collaboratos: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gordon emslie (WKU)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sam krucker (FHNW)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andre csillaghy (FHNW)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shane maloney (DIAS)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daniele telloni (OATo)</a:t>
            </a:r>
          </a:p>
        </p:txBody>
      </p:sp>
    </p:spTree>
    <p:extLst>
      <p:ext uri="{BB962C8B-B14F-4D97-AF65-F5344CB8AC3E}">
        <p14:creationId xmlns:p14="http://schemas.microsoft.com/office/powerpoint/2010/main" val="110031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4C8A-5A0C-6B0F-A8EE-2820F02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87"/>
            <a:ext cx="10515600" cy="56180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european space weather week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F027B-E067-89E0-34BA-E9D229DA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84" y="1008058"/>
            <a:ext cx="4973877" cy="2643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3678E-CD70-85F9-043E-4196BF48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7" y="3785451"/>
            <a:ext cx="4985668" cy="2870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8ED1E-7D23-4EB6-B713-1FBC952FAE7A}"/>
              </a:ext>
            </a:extLst>
          </p:cNvPr>
          <p:cNvSpPr txBox="1"/>
          <p:nvPr/>
        </p:nvSpPr>
        <p:spPr>
          <a:xfrm>
            <a:off x="7002049" y="2254684"/>
            <a:ext cx="30801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 dirty="0"/>
              <a:t>ESWW 2026</a:t>
            </a:r>
          </a:p>
          <a:p>
            <a:pPr algn="ctr"/>
            <a:endParaRPr lang="en-IT" sz="2800" b="1" dirty="0"/>
          </a:p>
          <a:p>
            <a:pPr algn="ctr"/>
            <a:r>
              <a:rPr lang="en-IT" sz="2800" b="1" dirty="0"/>
              <a:t>florence, italy</a:t>
            </a:r>
          </a:p>
          <a:p>
            <a:pPr algn="ctr"/>
            <a:endParaRPr lang="en-IT" sz="2800" b="1" dirty="0"/>
          </a:p>
          <a:p>
            <a:pPr algn="ctr"/>
            <a:r>
              <a:rPr lang="en-IT" sz="2800" b="1" dirty="0"/>
              <a:t>november 2-6 2026</a:t>
            </a:r>
          </a:p>
        </p:txBody>
      </p:sp>
    </p:spTree>
    <p:extLst>
      <p:ext uri="{BB962C8B-B14F-4D97-AF65-F5344CB8AC3E}">
        <p14:creationId xmlns:p14="http://schemas.microsoft.com/office/powerpoint/2010/main" val="384899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E93E-322E-3267-2F14-BEE6E093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active sun: some open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7688-349C-3B8C-887D-0FC54C2D4778}"/>
              </a:ext>
            </a:extLst>
          </p:cNvPr>
          <p:cNvSpPr txBox="1"/>
          <p:nvPr/>
        </p:nvSpPr>
        <p:spPr>
          <a:xfrm>
            <a:off x="100210" y="1489253"/>
            <a:ext cx="1192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intimate nature of the physical mechanisms at the base of particle acceleration in the active sun? </a:t>
            </a:r>
            <a:r>
              <a:rPr lang="en-IT" sz="2000" dirty="0">
                <a:sym typeface="Wingdings" pitchFamily="2" charset="2"/>
              </a:rPr>
              <a:t>more specifically: </a:t>
            </a:r>
            <a:r>
              <a:rPr lang="en-IT" sz="2000" b="1" dirty="0">
                <a:sym typeface="Wingdings" pitchFamily="2" charset="2"/>
              </a:rPr>
              <a:t>how effective is the sun as a particle accelerator?</a:t>
            </a:r>
            <a:endParaRPr lang="en-IT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490B-48C7-7165-9DF5-C1EB9D9F50B8}"/>
              </a:ext>
            </a:extLst>
          </p:cNvPr>
          <p:cNvSpPr txBox="1"/>
          <p:nvPr/>
        </p:nvSpPr>
        <p:spPr>
          <a:xfrm>
            <a:off x="100210" y="2721114"/>
            <a:ext cx="10321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origin of the thermal structure of the plasma in the outer regions of the sun? </a:t>
            </a:r>
          </a:p>
          <a:p>
            <a:r>
              <a:rPr lang="en-IT" sz="2000" dirty="0">
                <a:sym typeface="Wingdings" pitchFamily="2" charset="2"/>
              </a:rPr>
              <a:t>     more specifically: </a:t>
            </a:r>
            <a:r>
              <a:rPr lang="en-IT" sz="2000" b="1" dirty="0">
                <a:sym typeface="Wingdings" pitchFamily="2" charset="2"/>
              </a:rPr>
              <a:t>why is the corona hotter than the chromosphere?</a:t>
            </a:r>
            <a:endParaRPr lang="en-IT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460A9-6C6E-23B6-A18C-62DDFEBA00D1}"/>
              </a:ext>
            </a:extLst>
          </p:cNvPr>
          <p:cNvSpPr txBox="1"/>
          <p:nvPr/>
        </p:nvSpPr>
        <p:spPr>
          <a:xfrm>
            <a:off x="100210" y="3952975"/>
            <a:ext cx="1192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do we have enough data and of good enough quality to predict the chain of events that from active regions on the solar surface leads to geomagnetic storms on earth? </a:t>
            </a:r>
          </a:p>
          <a:p>
            <a:r>
              <a:rPr lang="en-IT" sz="2000" dirty="0">
                <a:sym typeface="Wingdings" pitchFamily="2" charset="2"/>
              </a:rPr>
              <a:t>      more specifically: </a:t>
            </a:r>
            <a:r>
              <a:rPr lang="en-IT" sz="2000" b="1" dirty="0">
                <a:sym typeface="Wingdings" pitchFamily="2" charset="2"/>
              </a:rPr>
              <a:t>are flare forecasting and then space weather forecasting feasible?</a:t>
            </a:r>
            <a:endParaRPr lang="en-IT" sz="2000" b="1" dirty="0"/>
          </a:p>
        </p:txBody>
      </p:sp>
    </p:spTree>
    <p:extLst>
      <p:ext uri="{BB962C8B-B14F-4D97-AF65-F5344CB8AC3E}">
        <p14:creationId xmlns:p14="http://schemas.microsoft.com/office/powerpoint/2010/main" val="270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8813-7F61-8F05-371C-9983CC0D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01"/>
            <a:ext cx="10515600" cy="681415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deterministic vs data-driven approaches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B9F56F-09EF-D5C2-6E55-F2869814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75" y="969308"/>
            <a:ext cx="1969013" cy="281880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6AE7473-2BAC-C188-4467-F0CC43BA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03" y="4242762"/>
            <a:ext cx="2053369" cy="81359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CB19B1E-37D9-9171-8662-CB3AE9B85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306" y="5126630"/>
            <a:ext cx="1731506" cy="813599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54507A-2930-3760-5403-8A0EA26D5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5" y="5075093"/>
            <a:ext cx="3835538" cy="81359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1CF37FA-72E5-FA4F-465D-32495DB5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997" y="4259711"/>
            <a:ext cx="2524243" cy="81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4ADF0-96AA-5AEB-C5FA-57C5DB2A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239" y="4318737"/>
            <a:ext cx="4596121" cy="813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B85056-B90C-8C70-FCA9-2B7994FB4A86}"/>
              </a:ext>
            </a:extLst>
          </p:cNvPr>
          <p:cNvSpPr txBox="1"/>
          <p:nvPr/>
        </p:nvSpPr>
        <p:spPr>
          <a:xfrm>
            <a:off x="7000720" y="5298510"/>
            <a:ext cx="4600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 dirty="0"/>
              <a:t>warning: from now on AI means </a:t>
            </a:r>
          </a:p>
          <a:p>
            <a:pPr algn="ctr"/>
            <a:r>
              <a:rPr lang="en-IT" sz="2000" b="1" dirty="0"/>
              <a:t>whatever can be addressed</a:t>
            </a:r>
          </a:p>
          <a:p>
            <a:pPr algn="ctr"/>
            <a:r>
              <a:rPr lang="en-IT" sz="2000" b="1" dirty="0"/>
              <a:t>in the framework of regularization theory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35A96C-222B-0D8D-71A7-160EA9710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444" y="961621"/>
            <a:ext cx="2001709" cy="28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E93E-322E-3267-2F14-BEE6E093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646331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active sun: open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C7688-349C-3B8C-887D-0FC54C2D4778}"/>
              </a:ext>
            </a:extLst>
          </p:cNvPr>
          <p:cNvSpPr txBox="1"/>
          <p:nvPr/>
        </p:nvSpPr>
        <p:spPr>
          <a:xfrm>
            <a:off x="100210" y="1489253"/>
            <a:ext cx="1192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intimate nature of the physical mechanisms at the base of particle acceleration in the active sun? </a:t>
            </a:r>
            <a:r>
              <a:rPr lang="en-IT" sz="2000" dirty="0">
                <a:sym typeface="Wingdings" pitchFamily="2" charset="2"/>
              </a:rPr>
              <a:t>more specifically: </a:t>
            </a:r>
            <a:r>
              <a:rPr lang="en-IT" sz="2000" b="1" dirty="0">
                <a:sym typeface="Wingdings" pitchFamily="2" charset="2"/>
              </a:rPr>
              <a:t>how effective is the sun as a particle accelerator?</a:t>
            </a:r>
            <a:endParaRPr lang="en-IT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490B-48C7-7165-9DF5-C1EB9D9F50B8}"/>
              </a:ext>
            </a:extLst>
          </p:cNvPr>
          <p:cNvSpPr txBox="1"/>
          <p:nvPr/>
        </p:nvSpPr>
        <p:spPr>
          <a:xfrm>
            <a:off x="100210" y="2721114"/>
            <a:ext cx="10321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what is the origin of the thermal structure of the plasma in the outer regions of the sun? </a:t>
            </a:r>
          </a:p>
          <a:p>
            <a:r>
              <a:rPr lang="en-IT" sz="2000" dirty="0">
                <a:sym typeface="Wingdings" pitchFamily="2" charset="2"/>
              </a:rPr>
              <a:t>     more specifically: </a:t>
            </a:r>
            <a:r>
              <a:rPr lang="en-IT" sz="2000" b="1" dirty="0">
                <a:sym typeface="Wingdings" pitchFamily="2" charset="2"/>
              </a:rPr>
              <a:t>why is the corona hotter than the chromosphere?</a:t>
            </a:r>
            <a:endParaRPr lang="en-IT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460A9-6C6E-23B6-A18C-62DDFEBA00D1}"/>
              </a:ext>
            </a:extLst>
          </p:cNvPr>
          <p:cNvSpPr txBox="1"/>
          <p:nvPr/>
        </p:nvSpPr>
        <p:spPr>
          <a:xfrm>
            <a:off x="100210" y="3952975"/>
            <a:ext cx="1192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do we have enough data and of good enough quality to predict the chain of events that from active regions on the solar chromosphere leads to geomagnetic storms on earth? </a:t>
            </a:r>
          </a:p>
          <a:p>
            <a:r>
              <a:rPr lang="en-IT" sz="2000" dirty="0">
                <a:sym typeface="Wingdings" pitchFamily="2" charset="2"/>
              </a:rPr>
              <a:t>      more specifically: </a:t>
            </a:r>
            <a:r>
              <a:rPr lang="en-IT" sz="2000" b="1" dirty="0">
                <a:sym typeface="Wingdings" pitchFamily="2" charset="2"/>
              </a:rPr>
              <a:t>are flare forecasting and then space weather forecasting feasible?</a:t>
            </a:r>
            <a:endParaRPr lang="en-IT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4697E-BAE3-D68F-8BA1-D8BD13D37F29}"/>
              </a:ext>
            </a:extLst>
          </p:cNvPr>
          <p:cNvSpPr/>
          <p:nvPr/>
        </p:nvSpPr>
        <p:spPr>
          <a:xfrm>
            <a:off x="35625" y="1365663"/>
            <a:ext cx="12029162" cy="997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6EA97-CBB0-4079-D167-B576826D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83"/>
            <a:ext cx="10515600" cy="652933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the flare standard model</a:t>
            </a:r>
          </a:p>
        </p:txBody>
      </p:sp>
      <p:pic>
        <p:nvPicPr>
          <p:cNvPr id="4" name="Immagine 29">
            <a:extLst>
              <a:ext uri="{FF2B5EF4-FFF2-40B4-BE49-F238E27FC236}">
                <a16:creationId xmlns:a16="http://schemas.microsoft.com/office/drawing/2014/main" id="{F438C941-1EF2-F00D-121B-00C3D794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288"/>
          <a:stretch/>
        </p:blipFill>
        <p:spPr>
          <a:xfrm>
            <a:off x="4143606" y="1334792"/>
            <a:ext cx="2061398" cy="5441302"/>
          </a:xfrm>
          <a:prstGeom prst="rect">
            <a:avLst/>
          </a:prstGeom>
        </p:spPr>
      </p:pic>
      <p:cxnSp>
        <p:nvCxnSpPr>
          <p:cNvPr id="7" name="Connettore 2 12">
            <a:extLst>
              <a:ext uri="{FF2B5EF4-FFF2-40B4-BE49-F238E27FC236}">
                <a16:creationId xmlns:a16="http://schemas.microsoft.com/office/drawing/2014/main" id="{AB8FB6B3-6A67-35E9-6FC4-1DA4C8CA84B8}"/>
              </a:ext>
            </a:extLst>
          </p:cNvPr>
          <p:cNvCxnSpPr>
            <a:cxnSpLocks/>
          </p:cNvCxnSpPr>
          <p:nvPr/>
        </p:nvCxnSpPr>
        <p:spPr>
          <a:xfrm>
            <a:off x="501073" y="1146675"/>
            <a:ext cx="0" cy="538165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CasellaDiTesto 14">
            <a:extLst>
              <a:ext uri="{FF2B5EF4-FFF2-40B4-BE49-F238E27FC236}">
                <a16:creationId xmlns:a16="http://schemas.microsoft.com/office/drawing/2014/main" id="{A143ED88-3384-5941-D0A9-14F1C7AA72E6}"/>
              </a:ext>
            </a:extLst>
          </p:cNvPr>
          <p:cNvSpPr txBox="1"/>
          <p:nvPr/>
        </p:nvSpPr>
        <p:spPr>
          <a:xfrm>
            <a:off x="7882979" y="764589"/>
            <a:ext cx="100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energy</a:t>
            </a:r>
          </a:p>
        </p:txBody>
      </p:sp>
      <p:sp>
        <p:nvSpPr>
          <p:cNvPr id="9" name="CasellaDiTesto 17">
            <a:extLst>
              <a:ext uri="{FF2B5EF4-FFF2-40B4-BE49-F238E27FC236}">
                <a16:creationId xmlns:a16="http://schemas.microsoft.com/office/drawing/2014/main" id="{304714D4-76ED-867E-323F-DF042A6755D5}"/>
              </a:ext>
            </a:extLst>
          </p:cNvPr>
          <p:cNvSpPr txBox="1"/>
          <p:nvPr/>
        </p:nvSpPr>
        <p:spPr>
          <a:xfrm>
            <a:off x="3142628" y="692006"/>
            <a:ext cx="385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event: 11 November 2022</a:t>
            </a:r>
          </a:p>
        </p:txBody>
      </p:sp>
      <p:cxnSp>
        <p:nvCxnSpPr>
          <p:cNvPr id="10" name="Connettore 2 13">
            <a:extLst>
              <a:ext uri="{FF2B5EF4-FFF2-40B4-BE49-F238E27FC236}">
                <a16:creationId xmlns:a16="http://schemas.microsoft.com/office/drawing/2014/main" id="{BBFDFCF8-61B3-D43A-2894-E90F37E94351}"/>
              </a:ext>
            </a:extLst>
          </p:cNvPr>
          <p:cNvCxnSpPr>
            <a:cxnSpLocks/>
          </p:cNvCxnSpPr>
          <p:nvPr/>
        </p:nvCxnSpPr>
        <p:spPr>
          <a:xfrm flipV="1">
            <a:off x="501071" y="1133921"/>
            <a:ext cx="8287548" cy="174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Immagine 33">
            <a:extLst>
              <a:ext uri="{FF2B5EF4-FFF2-40B4-BE49-F238E27FC236}">
                <a16:creationId xmlns:a16="http://schemas.microsoft.com/office/drawing/2014/main" id="{D3A5CF55-A136-9546-75E1-BABA9296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59" y="1311035"/>
            <a:ext cx="1923892" cy="1751980"/>
          </a:xfrm>
          <a:prstGeom prst="rect">
            <a:avLst/>
          </a:prstGeom>
        </p:spPr>
      </p:pic>
      <p:pic>
        <p:nvPicPr>
          <p:cNvPr id="12" name="Immagine 35">
            <a:extLst>
              <a:ext uri="{FF2B5EF4-FFF2-40B4-BE49-F238E27FC236}">
                <a16:creationId xmlns:a16="http://schemas.microsoft.com/office/drawing/2014/main" id="{0B3FA6B7-166F-44C9-15AF-F674F0BB3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01" y="3099120"/>
            <a:ext cx="1847050" cy="1699679"/>
          </a:xfrm>
          <a:prstGeom prst="rect">
            <a:avLst/>
          </a:prstGeom>
        </p:spPr>
      </p:pic>
      <p:pic>
        <p:nvPicPr>
          <p:cNvPr id="13" name="Immagine 37">
            <a:extLst>
              <a:ext uri="{FF2B5EF4-FFF2-40B4-BE49-F238E27FC236}">
                <a16:creationId xmlns:a16="http://schemas.microsoft.com/office/drawing/2014/main" id="{051C74A9-8597-33B1-F015-6FA63ECC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01" y="4926671"/>
            <a:ext cx="1912880" cy="1762200"/>
          </a:xfrm>
          <a:prstGeom prst="rect">
            <a:avLst/>
          </a:prstGeom>
        </p:spPr>
      </p:pic>
      <p:pic>
        <p:nvPicPr>
          <p:cNvPr id="14" name="Immagine 42">
            <a:extLst>
              <a:ext uri="{FF2B5EF4-FFF2-40B4-BE49-F238E27FC236}">
                <a16:creationId xmlns:a16="http://schemas.microsoft.com/office/drawing/2014/main" id="{35C9AA1C-533E-58AC-C412-11C2E97A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53"/>
          <a:stretch/>
        </p:blipFill>
        <p:spPr>
          <a:xfrm>
            <a:off x="6759918" y="1397121"/>
            <a:ext cx="1987549" cy="5441302"/>
          </a:xfrm>
          <a:prstGeom prst="rect">
            <a:avLst/>
          </a:prstGeom>
        </p:spPr>
      </p:pic>
      <p:sp>
        <p:nvSpPr>
          <p:cNvPr id="15" name="Freccia a destra 45">
            <a:extLst>
              <a:ext uri="{FF2B5EF4-FFF2-40B4-BE49-F238E27FC236}">
                <a16:creationId xmlns:a16="http://schemas.microsoft.com/office/drawing/2014/main" id="{191DF4D0-F167-1944-F894-B12EE01633AF}"/>
              </a:ext>
            </a:extLst>
          </p:cNvPr>
          <p:cNvSpPr/>
          <p:nvPr/>
        </p:nvSpPr>
        <p:spPr>
          <a:xfrm>
            <a:off x="3037280" y="1958841"/>
            <a:ext cx="1003300" cy="369332"/>
          </a:xfrm>
          <a:prstGeom prst="rightArrow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46">
            <a:extLst>
              <a:ext uri="{FF2B5EF4-FFF2-40B4-BE49-F238E27FC236}">
                <a16:creationId xmlns:a16="http://schemas.microsoft.com/office/drawing/2014/main" id="{2EFA39B3-8AE9-099C-F9D4-FBC1D0E95067}"/>
              </a:ext>
            </a:extLst>
          </p:cNvPr>
          <p:cNvSpPr/>
          <p:nvPr/>
        </p:nvSpPr>
        <p:spPr>
          <a:xfrm>
            <a:off x="3068489" y="3770262"/>
            <a:ext cx="1003300" cy="369332"/>
          </a:xfrm>
          <a:prstGeom prst="rightArrow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47">
            <a:extLst>
              <a:ext uri="{FF2B5EF4-FFF2-40B4-BE49-F238E27FC236}">
                <a16:creationId xmlns:a16="http://schemas.microsoft.com/office/drawing/2014/main" id="{D58A278B-36C8-844C-25E1-F84AB960D0B2}"/>
              </a:ext>
            </a:extLst>
          </p:cNvPr>
          <p:cNvSpPr/>
          <p:nvPr/>
        </p:nvSpPr>
        <p:spPr>
          <a:xfrm>
            <a:off x="3068489" y="5577491"/>
            <a:ext cx="1003300" cy="369332"/>
          </a:xfrm>
          <a:prstGeom prst="rightArrow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17" descr="Visualizza immagine di origine">
            <a:extLst>
              <a:ext uri="{FF2B5EF4-FFF2-40B4-BE49-F238E27FC236}">
                <a16:creationId xmlns:a16="http://schemas.microsoft.com/office/drawing/2014/main" id="{72E9F020-9CB4-C875-C2A5-1AB3C8444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15" y="2213149"/>
            <a:ext cx="3115760" cy="31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4">
            <a:extLst>
              <a:ext uri="{FF2B5EF4-FFF2-40B4-BE49-F238E27FC236}">
                <a16:creationId xmlns:a16="http://schemas.microsoft.com/office/drawing/2014/main" id="{8FC8C186-A019-34F0-9DF3-1AEE379BB1E9}"/>
              </a:ext>
            </a:extLst>
          </p:cNvPr>
          <p:cNvSpPr txBox="1"/>
          <p:nvPr/>
        </p:nvSpPr>
        <p:spPr>
          <a:xfrm rot="5400000">
            <a:off x="-8844" y="5697798"/>
            <a:ext cx="60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2964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animBg="1"/>
      <p:bldP spid="16" grpId="0" animBg="1"/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22C2-224B-D872-510A-E3922182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626"/>
            <a:ext cx="10515600" cy="751156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two controversial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8E578-152B-05E8-38F1-20A097E8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" y="1327841"/>
            <a:ext cx="5205632" cy="145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34B03-6143-3F54-9B03-A03DACD4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235" y="1086911"/>
            <a:ext cx="6632286" cy="1818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A0DD9-EF45-9DC2-A68F-5AD082D60BAD}"/>
              </a:ext>
            </a:extLst>
          </p:cNvPr>
          <p:cNvSpPr txBox="1"/>
          <p:nvPr/>
        </p:nvSpPr>
        <p:spPr>
          <a:xfrm>
            <a:off x="225633" y="3681351"/>
            <a:ext cx="57357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methodology: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microwave observations (EOVSA)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distribution of thermal and non-thermal electrons</a:t>
            </a:r>
          </a:p>
          <a:p>
            <a:endParaRPr lang="en-IT" sz="2000" dirty="0"/>
          </a:p>
          <a:p>
            <a:r>
              <a:rPr lang="en-IT" sz="2000" b="1" dirty="0"/>
              <a:t>conclusion: please read the title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AB5F9-B809-5A7A-277B-6FB6071B2386}"/>
              </a:ext>
            </a:extLst>
          </p:cNvPr>
          <p:cNvSpPr txBox="1"/>
          <p:nvPr/>
        </p:nvSpPr>
        <p:spPr>
          <a:xfrm>
            <a:off x="6384741" y="3693226"/>
            <a:ext cx="5735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methodology: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hard X-ray and EUV observations (RHESSI + AIA)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spatially integrated and spatially resolved spectra</a:t>
            </a:r>
          </a:p>
          <a:p>
            <a:endParaRPr lang="en-IT" sz="2000" dirty="0"/>
          </a:p>
          <a:p>
            <a:r>
              <a:rPr lang="en-IT" sz="2000" b="1" dirty="0"/>
              <a:t>conclusion: less than 1% of the electrons in the region were accelerated</a:t>
            </a:r>
          </a:p>
        </p:txBody>
      </p:sp>
    </p:spTree>
    <p:extLst>
      <p:ext uri="{BB962C8B-B14F-4D97-AF65-F5344CB8AC3E}">
        <p14:creationId xmlns:p14="http://schemas.microsoft.com/office/powerpoint/2010/main" val="2676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D296-F8BA-F18D-61ED-68CCAE91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20"/>
            <a:ext cx="10515600" cy="725028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our approach: STIX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6958-D2FD-7A40-1D99-CB1D14F81169}"/>
              </a:ext>
            </a:extLst>
          </p:cNvPr>
          <p:cNvSpPr txBox="1"/>
          <p:nvPr/>
        </p:nvSpPr>
        <p:spPr>
          <a:xfrm>
            <a:off x="7259193" y="879298"/>
            <a:ext cx="4849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event selection: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loop-shaped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more than 3 × 10</a:t>
            </a:r>
            <a:r>
              <a:rPr lang="en-GB" sz="2000" baseline="30000" dirty="0"/>
              <a:t>3</a:t>
            </a:r>
            <a:r>
              <a:rPr lang="en-GB" sz="2000" dirty="0"/>
              <a:t> counts at energies higher than 25 keV.</a:t>
            </a:r>
            <a:endParaRPr lang="en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when possible: events visible form 1 𝐴𝑈, in order to leverage AIA morphological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E55F5-99E3-6177-FC13-B88320B05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72" y="3354395"/>
            <a:ext cx="5613825" cy="2532837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17910077-B549-4995-1FBB-2B57B922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188" y="916869"/>
            <a:ext cx="3312557" cy="1803777"/>
          </a:xfrm>
          <a:prstGeom prst="rect">
            <a:avLst/>
          </a:prstGeom>
        </p:spPr>
      </p:pic>
      <p:grpSp>
        <p:nvGrpSpPr>
          <p:cNvPr id="8" name="Gruppo 82">
            <a:extLst>
              <a:ext uri="{FF2B5EF4-FFF2-40B4-BE49-F238E27FC236}">
                <a16:creationId xmlns:a16="http://schemas.microsoft.com/office/drawing/2014/main" id="{A6C419CC-E9BC-3518-8FDA-AF9BDE375041}"/>
              </a:ext>
            </a:extLst>
          </p:cNvPr>
          <p:cNvGrpSpPr/>
          <p:nvPr/>
        </p:nvGrpSpPr>
        <p:grpSpPr>
          <a:xfrm>
            <a:off x="709934" y="3094237"/>
            <a:ext cx="1957064" cy="3301277"/>
            <a:chOff x="2491424" y="1413105"/>
            <a:chExt cx="3534405" cy="5211035"/>
          </a:xfrm>
        </p:grpSpPr>
        <p:pic>
          <p:nvPicPr>
            <p:cNvPr id="9" name="Immagine 63">
              <a:extLst>
                <a:ext uri="{FF2B5EF4-FFF2-40B4-BE49-F238E27FC236}">
                  <a16:creationId xmlns:a16="http://schemas.microsoft.com/office/drawing/2014/main" id="{7AA1A1DB-AA34-28CA-B9A9-ADD453581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68" t="29926" r="13617" b="31861"/>
            <a:stretch/>
          </p:blipFill>
          <p:spPr>
            <a:xfrm rot="10800000" flipV="1">
              <a:off x="2494001" y="4876911"/>
              <a:ext cx="3000563" cy="1256400"/>
            </a:xfrm>
            <a:prstGeom prst="rect">
              <a:avLst/>
            </a:prstGeom>
          </p:spPr>
        </p:pic>
        <p:pic>
          <p:nvPicPr>
            <p:cNvPr id="10" name="Immagine 61">
              <a:extLst>
                <a:ext uri="{FF2B5EF4-FFF2-40B4-BE49-F238E27FC236}">
                  <a16:creationId xmlns:a16="http://schemas.microsoft.com/office/drawing/2014/main" id="{9510EC44-3B5D-EF78-8CFA-E666CD297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40" t="20881" r="12854" b="24259"/>
            <a:stretch/>
          </p:blipFill>
          <p:spPr>
            <a:xfrm>
              <a:off x="2491424" y="1413105"/>
              <a:ext cx="3003145" cy="3137696"/>
            </a:xfrm>
            <a:prstGeom prst="rect">
              <a:avLst/>
            </a:prstGeom>
          </p:spPr>
        </p:pic>
        <p:grpSp>
          <p:nvGrpSpPr>
            <p:cNvPr id="11" name="Gruppo 7">
              <a:extLst>
                <a:ext uri="{FF2B5EF4-FFF2-40B4-BE49-F238E27FC236}">
                  <a16:creationId xmlns:a16="http://schemas.microsoft.com/office/drawing/2014/main" id="{3C111822-7811-9A33-C078-C5E0BB3A1FC2}"/>
                </a:ext>
              </a:extLst>
            </p:cNvPr>
            <p:cNvGrpSpPr/>
            <p:nvPr/>
          </p:nvGrpSpPr>
          <p:grpSpPr>
            <a:xfrm>
              <a:off x="3221110" y="6327249"/>
              <a:ext cx="1507550" cy="104606"/>
              <a:chOff x="6096001" y="4684542"/>
              <a:chExt cx="3863924" cy="126610"/>
            </a:xfrm>
          </p:grpSpPr>
          <p:sp>
            <p:nvSpPr>
              <p:cNvPr id="23" name="Rettangolo 5">
                <a:extLst>
                  <a:ext uri="{FF2B5EF4-FFF2-40B4-BE49-F238E27FC236}">
                    <a16:creationId xmlns:a16="http://schemas.microsoft.com/office/drawing/2014/main" id="{CCBD9EA7-8C63-B273-82BD-885B1DAF57B9}"/>
                  </a:ext>
                </a:extLst>
              </p:cNvPr>
              <p:cNvSpPr/>
              <p:nvPr/>
            </p:nvSpPr>
            <p:spPr>
              <a:xfrm>
                <a:off x="6096001" y="4684542"/>
                <a:ext cx="965981" cy="1266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ttangolo 25">
                <a:extLst>
                  <a:ext uri="{FF2B5EF4-FFF2-40B4-BE49-F238E27FC236}">
                    <a16:creationId xmlns:a16="http://schemas.microsoft.com/office/drawing/2014/main" id="{CB9C5EFB-BAA1-9138-0E51-0FF79BB4274D}"/>
                  </a:ext>
                </a:extLst>
              </p:cNvPr>
              <p:cNvSpPr/>
              <p:nvPr/>
            </p:nvSpPr>
            <p:spPr>
              <a:xfrm>
                <a:off x="7061982" y="4684542"/>
                <a:ext cx="965981" cy="1266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ttangolo 29">
                <a:extLst>
                  <a:ext uri="{FF2B5EF4-FFF2-40B4-BE49-F238E27FC236}">
                    <a16:creationId xmlns:a16="http://schemas.microsoft.com/office/drawing/2014/main" id="{812E1F6F-DB20-BCE8-6084-0D59ACE8288D}"/>
                  </a:ext>
                </a:extLst>
              </p:cNvPr>
              <p:cNvSpPr/>
              <p:nvPr/>
            </p:nvSpPr>
            <p:spPr>
              <a:xfrm>
                <a:off x="8027963" y="4684542"/>
                <a:ext cx="965981" cy="1266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ttangolo 30">
                <a:extLst>
                  <a:ext uri="{FF2B5EF4-FFF2-40B4-BE49-F238E27FC236}">
                    <a16:creationId xmlns:a16="http://schemas.microsoft.com/office/drawing/2014/main" id="{3D1B45DD-BFB0-C976-8252-F165412DD296}"/>
                  </a:ext>
                </a:extLst>
              </p:cNvPr>
              <p:cNvSpPr/>
              <p:nvPr/>
            </p:nvSpPr>
            <p:spPr>
              <a:xfrm>
                <a:off x="8993944" y="4684542"/>
                <a:ext cx="965981" cy="1266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Connettore 1 38">
              <a:extLst>
                <a:ext uri="{FF2B5EF4-FFF2-40B4-BE49-F238E27FC236}">
                  <a16:creationId xmlns:a16="http://schemas.microsoft.com/office/drawing/2014/main" id="{F0E51246-BD23-0525-4ED2-11D0DDC0E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1110" y="3804541"/>
              <a:ext cx="24808" cy="253076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Connettore 1 48">
              <a:extLst>
                <a:ext uri="{FF2B5EF4-FFF2-40B4-BE49-F238E27FC236}">
                  <a16:creationId xmlns:a16="http://schemas.microsoft.com/office/drawing/2014/main" id="{4EA4E060-3B7C-01F6-BF79-7098EDFA7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1286" y="3811146"/>
              <a:ext cx="24808" cy="2530851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uppo 59">
              <a:extLst>
                <a:ext uri="{FF2B5EF4-FFF2-40B4-BE49-F238E27FC236}">
                  <a16:creationId xmlns:a16="http://schemas.microsoft.com/office/drawing/2014/main" id="{0987D554-59B4-5869-6ED8-C47367409C82}"/>
                </a:ext>
              </a:extLst>
            </p:cNvPr>
            <p:cNvGrpSpPr/>
            <p:nvPr/>
          </p:nvGrpSpPr>
          <p:grpSpPr>
            <a:xfrm>
              <a:off x="5820946" y="4960127"/>
              <a:ext cx="204883" cy="1111752"/>
              <a:chOff x="5505450" y="4892675"/>
              <a:chExt cx="69849" cy="1044575"/>
            </a:xfrm>
          </p:grpSpPr>
          <p:cxnSp>
            <p:nvCxnSpPr>
              <p:cNvPr id="20" name="Connettore 1 50">
                <a:extLst>
                  <a:ext uri="{FF2B5EF4-FFF2-40B4-BE49-F238E27FC236}">
                    <a16:creationId xmlns:a16="http://schemas.microsoft.com/office/drawing/2014/main" id="{B9B64048-0597-280B-8CD3-77DFD7E0C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0375" y="4892675"/>
                <a:ext cx="0" cy="104457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55">
                <a:extLst>
                  <a:ext uri="{FF2B5EF4-FFF2-40B4-BE49-F238E27FC236}">
                    <a16:creationId xmlns:a16="http://schemas.microsoft.com/office/drawing/2014/main" id="{1CA97574-1A00-1995-75B5-9FECB17C45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450" y="4892675"/>
                <a:ext cx="6984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58">
                <a:extLst>
                  <a:ext uri="{FF2B5EF4-FFF2-40B4-BE49-F238E27FC236}">
                    <a16:creationId xmlns:a16="http://schemas.microsoft.com/office/drawing/2014/main" id="{F5E28881-3CDC-ECCB-222C-09680A9D71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450" y="5937250"/>
                <a:ext cx="6984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ttore 1 64">
              <a:extLst>
                <a:ext uri="{FF2B5EF4-FFF2-40B4-BE49-F238E27FC236}">
                  <a16:creationId xmlns:a16="http://schemas.microsoft.com/office/drawing/2014/main" id="{000CD24C-E465-1918-7C57-4309EC6BC9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2773" y="5010150"/>
              <a:ext cx="0" cy="1332000"/>
            </a:xfrm>
            <a:prstGeom prst="line">
              <a:avLst/>
            </a:prstGeom>
            <a:ln w="19050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6" name="Gruppo 71">
              <a:extLst>
                <a:ext uri="{FF2B5EF4-FFF2-40B4-BE49-F238E27FC236}">
                  <a16:creationId xmlns:a16="http://schemas.microsoft.com/office/drawing/2014/main" id="{E6625B2C-A40E-BA58-4755-C53608D937DF}"/>
                </a:ext>
              </a:extLst>
            </p:cNvPr>
            <p:cNvGrpSpPr/>
            <p:nvPr/>
          </p:nvGrpSpPr>
          <p:grpSpPr>
            <a:xfrm rot="5400000">
              <a:off x="3771965" y="6421221"/>
              <a:ext cx="133726" cy="272111"/>
              <a:chOff x="5505450" y="4892675"/>
              <a:chExt cx="69849" cy="1044575"/>
            </a:xfrm>
          </p:grpSpPr>
          <p:cxnSp>
            <p:nvCxnSpPr>
              <p:cNvPr id="17" name="Connettore 1 72">
                <a:extLst>
                  <a:ext uri="{FF2B5EF4-FFF2-40B4-BE49-F238E27FC236}">
                    <a16:creationId xmlns:a16="http://schemas.microsoft.com/office/drawing/2014/main" id="{298D4ABB-9732-21AA-62A1-067D4318A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0375" y="4892675"/>
                <a:ext cx="0" cy="1044575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73">
                <a:extLst>
                  <a:ext uri="{FF2B5EF4-FFF2-40B4-BE49-F238E27FC236}">
                    <a16:creationId xmlns:a16="http://schemas.microsoft.com/office/drawing/2014/main" id="{AA3A98B8-F4D2-722F-935C-4F573ECAFF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450" y="4892675"/>
                <a:ext cx="69849" cy="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74">
                <a:extLst>
                  <a:ext uri="{FF2B5EF4-FFF2-40B4-BE49-F238E27FC236}">
                    <a16:creationId xmlns:a16="http://schemas.microsoft.com/office/drawing/2014/main" id="{50A16EC2-AEFC-FE3D-825A-632354B71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450" y="5937250"/>
                <a:ext cx="69849" cy="0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Immagine 12">
            <a:extLst>
              <a:ext uri="{FF2B5EF4-FFF2-40B4-BE49-F238E27FC236}">
                <a16:creationId xmlns:a16="http://schemas.microsoft.com/office/drawing/2014/main" id="{C8C6D306-7B70-810B-F2A3-1F326C09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422" y="3294266"/>
            <a:ext cx="2955925" cy="29131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B82122-1A1F-22B9-8BFF-6C3DCA21E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236" y="913809"/>
            <a:ext cx="3919225" cy="17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9FF9-4681-8CC9-9D58-721B4616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93"/>
            <a:ext cx="10515600" cy="644278"/>
          </a:xfrm>
        </p:spPr>
        <p:txBody>
          <a:bodyPr>
            <a:normAutofit/>
          </a:bodyPr>
          <a:lstStyle/>
          <a:p>
            <a:pPr algn="ctr"/>
            <a:r>
              <a:rPr lang="en-IT" sz="2800" dirty="0">
                <a:latin typeface="+mn-lt"/>
              </a:rPr>
              <a:t>our approach: electron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CA1F-B603-1ED5-9D70-19AFB0E2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2" y="730042"/>
            <a:ext cx="4949315" cy="26140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813102-57DC-ECC5-C477-47A8DD018140}"/>
                  </a:ext>
                </a:extLst>
              </p:cNvPr>
              <p:cNvSpPr txBox="1"/>
              <p:nvPr/>
            </p:nvSpPr>
            <p:spPr>
              <a:xfrm>
                <a:off x="108697" y="4254424"/>
                <a:ext cx="7212913" cy="89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𝑑𝑥𝑑𝑦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=1,⋯,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813102-57DC-ECC5-C477-47A8DD018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7" y="4254424"/>
                <a:ext cx="7212913" cy="899605"/>
              </a:xfrm>
              <a:prstGeom prst="rect">
                <a:avLst/>
              </a:prstGeom>
              <a:blipFill>
                <a:blip r:embed="rId3"/>
                <a:stretch>
                  <a:fillRect t="-135211" b="-1901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0B9A9-A91A-AC25-96EE-FABD1CFE9F4F}"/>
                  </a:ext>
                </a:extLst>
              </p:cNvPr>
              <p:cNvSpPr txBox="1"/>
              <p:nvPr/>
            </p:nvSpPr>
            <p:spPr>
              <a:xfrm>
                <a:off x="169349" y="3430941"/>
                <a:ext cx="5833467" cy="6818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en-IT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20B9A9-A91A-AC25-96EE-FABD1CFE9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49" y="3430941"/>
                <a:ext cx="5833467" cy="681853"/>
              </a:xfrm>
              <a:prstGeom prst="rect">
                <a:avLst/>
              </a:prstGeom>
              <a:blipFill>
                <a:blip r:embed="rId4"/>
                <a:stretch>
                  <a:fillRect t="-187037" b="-27407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E0F42-E26A-2AFA-4C68-57076A347404}"/>
                  </a:ext>
                </a:extLst>
              </p:cNvPr>
              <p:cNvSpPr txBox="1"/>
              <p:nvPr/>
            </p:nvSpPr>
            <p:spPr>
              <a:xfrm>
                <a:off x="3524" y="5114403"/>
                <a:ext cx="7174431" cy="89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IT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E0F42-E26A-2AFA-4C68-57076A347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" y="5114403"/>
                <a:ext cx="7174431" cy="899605"/>
              </a:xfrm>
              <a:prstGeom prst="rect">
                <a:avLst/>
              </a:prstGeom>
              <a:blipFill>
                <a:blip r:embed="rId5"/>
                <a:stretch>
                  <a:fillRect t="-131944" b="-187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700218-E69E-B37C-5E22-C35CED21A05B}"/>
                  </a:ext>
                </a:extLst>
              </p:cNvPr>
              <p:cNvSpPr txBox="1"/>
              <p:nvPr/>
            </p:nvSpPr>
            <p:spPr>
              <a:xfrm>
                <a:off x="137273" y="6056872"/>
                <a:ext cx="5833467" cy="68185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en-IT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700218-E69E-B37C-5E22-C35CED21A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73" y="6056872"/>
                <a:ext cx="5833467" cy="681853"/>
              </a:xfrm>
              <a:prstGeom prst="rect">
                <a:avLst/>
              </a:prstGeom>
              <a:blipFill>
                <a:blip r:embed="rId6"/>
                <a:stretch>
                  <a:fillRect t="-187037" b="-274074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CDEB951-BB1E-9EBE-EC24-84FA19426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510" y="730042"/>
            <a:ext cx="5353726" cy="2805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9C2E1C-86BD-AB18-B807-CECED7FDA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955" y="3639438"/>
            <a:ext cx="4791447" cy="31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1111</Words>
  <Application>Microsoft Macintosh PowerPoint</Application>
  <PresentationFormat>Widescreen</PresentationFormat>
  <Paragraphs>151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</vt:lpstr>
      <vt:lpstr>Office Theme</vt:lpstr>
      <vt:lpstr>machine learning and artificial intelligence applied  to solar and heliospheric physics</vt:lpstr>
      <vt:lpstr>MIDA in a nutshell</vt:lpstr>
      <vt:lpstr>the active sun: some open issues</vt:lpstr>
      <vt:lpstr>deterministic vs data-driven approaches</vt:lpstr>
      <vt:lpstr>the active sun: open issues</vt:lpstr>
      <vt:lpstr>the flare standard model</vt:lpstr>
      <vt:lpstr>two controversial results</vt:lpstr>
      <vt:lpstr>our approach: STIX data</vt:lpstr>
      <vt:lpstr>our approach: electron maps</vt:lpstr>
      <vt:lpstr>our approach: model equations</vt:lpstr>
      <vt:lpstr>the accerelation rate never exceeds few percent</vt:lpstr>
      <vt:lpstr>the active sun: open issues</vt:lpstr>
      <vt:lpstr>EUV maps: SDO/AIA</vt:lpstr>
      <vt:lpstr>flares morphology - desaturation</vt:lpstr>
      <vt:lpstr>desaturation in action</vt:lpstr>
      <vt:lpstr>the active sun: open issues</vt:lpstr>
      <vt:lpstr>the may 2024 superstorm</vt:lpstr>
      <vt:lpstr>AI methods</vt:lpstr>
      <vt:lpstr>classification and prediction results</vt:lpstr>
      <vt:lpstr>the active sun @MIDA</vt:lpstr>
      <vt:lpstr>european space weather week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metis</dc:title>
  <dc:creator>Microsoft Office User</dc:creator>
  <cp:lastModifiedBy>Microsoft Office User</cp:lastModifiedBy>
  <cp:revision>36</cp:revision>
  <dcterms:created xsi:type="dcterms:W3CDTF">2025-01-28T06:44:54Z</dcterms:created>
  <dcterms:modified xsi:type="dcterms:W3CDTF">2025-01-29T08:29:07Z</dcterms:modified>
</cp:coreProperties>
</file>