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5"/>
  </p:notesMasterIdLst>
  <p:sldIdLst>
    <p:sldId id="1118" r:id="rId2"/>
    <p:sldId id="500" r:id="rId3"/>
    <p:sldId id="1116" r:id="rId4"/>
    <p:sldId id="513" r:id="rId5"/>
    <p:sldId id="264" r:id="rId6"/>
    <p:sldId id="1121" r:id="rId7"/>
    <p:sldId id="1097" r:id="rId8"/>
    <p:sldId id="1098" r:id="rId9"/>
    <p:sldId id="1099" r:id="rId10"/>
    <p:sldId id="1100" r:id="rId11"/>
    <p:sldId id="1106" r:id="rId12"/>
    <p:sldId id="1105" r:id="rId13"/>
    <p:sldId id="1123" r:id="rId14"/>
    <p:sldId id="1112" r:id="rId15"/>
    <p:sldId id="1111" r:id="rId16"/>
    <p:sldId id="257" r:id="rId17"/>
    <p:sldId id="256" r:id="rId18"/>
    <p:sldId id="258" r:id="rId19"/>
    <p:sldId id="260" r:id="rId20"/>
    <p:sldId id="1120" r:id="rId21"/>
    <p:sldId id="485" r:id="rId22"/>
    <p:sldId id="1117" r:id="rId23"/>
    <p:sldId id="1119" r:id="rId24"/>
  </p:sldIdLst>
  <p:sldSz cx="12192000" cy="6858000"/>
  <p:notesSz cx="6858000" cy="9144000"/>
  <p:defaultTextStyle>
    <a:defPPr>
      <a:defRPr lang="en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1103"/>
    <p:restoredTop sz="94788"/>
  </p:normalViewPr>
  <p:slideViewPr>
    <p:cSldViewPr snapToGrid="0" snapToObjects="1">
      <p:cViewPr varScale="1">
        <p:scale>
          <a:sx n="94" d="100"/>
          <a:sy n="94" d="100"/>
        </p:scale>
        <p:origin x="232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59D8F-DAF3-3846-AE98-1812891955ED}" type="datetimeFigureOut">
              <a:rPr lang="cs-CZ" smtClean="0"/>
              <a:t>26.01.2025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ADE70F-7853-1D43-9C04-345AF7F03D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8003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6C920F-B154-47EB-855F-7998AF042E3E}" type="slidenum">
              <a:rPr lang="en-SI" smtClean="0"/>
              <a:t>13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419872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12A9A-4956-620C-DE0E-A8D38F96AC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68F78C-F7A6-4006-B2E7-01712E6A30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4C2E60-5252-231D-B668-A2E0F82EF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A6D64-3B50-0B43-A099-5754A8EC9DC5}" type="datetimeFigureOut">
              <a:rPr lang="cs-CZ" smtClean="0"/>
              <a:t>26.01.2025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106FA7-1C5E-8D24-AE1C-6513C6BAC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A42F5-6AB7-7737-8A3C-9353FCBD0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8B4F1-D836-804D-9294-AE89C9DFA6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2974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A1679-FB20-FCDA-D921-9444AB35C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8C0B2A-B6C3-75CE-9A40-E182138104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06EBB7-0BE9-52EE-A39C-B048B7339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A6D64-3B50-0B43-A099-5754A8EC9DC5}" type="datetimeFigureOut">
              <a:rPr lang="cs-CZ" smtClean="0"/>
              <a:t>26.01.2025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543823-24E4-79AE-BB50-D77A80B35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104EF0-0543-8293-4154-25A96B808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8B4F1-D836-804D-9294-AE89C9DFA6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4290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FA9CB2-17E9-4BC3-7FCB-5EB1056F0D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433F9F-C6E5-56CA-2A2C-7FB80A2CF2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0501A8-B4D8-6A30-DCD6-C38186B5D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A6D64-3B50-0B43-A099-5754A8EC9DC5}" type="datetimeFigureOut">
              <a:rPr lang="cs-CZ" smtClean="0"/>
              <a:t>26.01.2025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2C57B-D42A-7D0D-B6BA-98EB4BC69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D539F-D6F3-671A-52F9-373C448F8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8B4F1-D836-804D-9294-AE89C9DFA6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2195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DCD0A-B520-A186-1105-1CFCEF79E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113E0-9CF1-D865-A75B-314B5F8619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6719F1-06D6-7903-2E1D-7F196F352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A6D64-3B50-0B43-A099-5754A8EC9DC5}" type="datetimeFigureOut">
              <a:rPr lang="cs-CZ" smtClean="0"/>
              <a:t>26.01.2025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75451F-2A17-513C-0626-C81DC4C3B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A81BAC-7DBD-6F40-CC14-0A307E61E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8B4F1-D836-804D-9294-AE89C9DFA6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6747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20FFA-317B-E0E7-AAD4-65EFFE3C0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CD223A-91FF-7C6E-7930-26853A0BE0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9B0392-E0B1-EDDF-A3CF-E17133A2B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A6D64-3B50-0B43-A099-5754A8EC9DC5}" type="datetimeFigureOut">
              <a:rPr lang="cs-CZ" smtClean="0"/>
              <a:t>26.01.2025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39596-9978-1D91-8C5C-40FADAB2A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B97C89-F8C0-F7D1-D969-EA4C8347E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8B4F1-D836-804D-9294-AE89C9DFA6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0113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E516A-14A5-2654-3A14-BAC979A5D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CEF8D-7154-48FB-B458-FBD4CC1867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7EAC91-3B0B-5BAB-BB53-CB707075F8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982D37-834F-1C42-F4B9-9B1F6C27B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A6D64-3B50-0B43-A099-5754A8EC9DC5}" type="datetimeFigureOut">
              <a:rPr lang="cs-CZ" smtClean="0"/>
              <a:t>26.01.2025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3C5BEF-05D4-3435-74E8-0DD2CA47E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6DA45A-1FEF-BA24-8F7A-2D6F6F1EE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8B4F1-D836-804D-9294-AE89C9DFA6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4842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35133-880B-7D7C-365C-5FF132562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3C1C57-3FD7-E7BD-6BB2-61AB54DC1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DC9BA2-0D54-55F7-936D-B548E5B321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88351B-F9A3-4F72-F890-005E3A91D3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13CB0F-F770-57C1-BB97-EA4D6F9B00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195282-B00D-7B56-C8DA-9CA8DE2EB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A6D64-3B50-0B43-A099-5754A8EC9DC5}" type="datetimeFigureOut">
              <a:rPr lang="cs-CZ" smtClean="0"/>
              <a:t>26.01.2025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2826E5-BC0F-889C-5ABB-622A3C79A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32A161-5D20-D5FE-572D-EB2EF7EA2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8B4F1-D836-804D-9294-AE89C9DFA6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7364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15D5A-CFB8-2D3B-F8A7-2320864B6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9F32C9-C8C3-24E1-9415-4A9060186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A6D64-3B50-0B43-A099-5754A8EC9DC5}" type="datetimeFigureOut">
              <a:rPr lang="cs-CZ" smtClean="0"/>
              <a:t>26.01.2025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C5F259-9441-D475-CDB1-0434BAD76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26FC40-9E90-DD81-A31E-001636301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8B4F1-D836-804D-9294-AE89C9DFA6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3498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82D5A4-E15B-260A-CEA4-BB5CAD829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A6D64-3B50-0B43-A099-5754A8EC9DC5}" type="datetimeFigureOut">
              <a:rPr lang="cs-CZ" smtClean="0"/>
              <a:t>26.01.2025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DB2857-CA13-69FA-02A4-CB019BCEC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9213C8-745F-25EB-3AE3-BD1FE9DA2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8B4F1-D836-804D-9294-AE89C9DFA6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8998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CB885-E042-A937-7F20-FEAF02646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84D82-60E3-D9B0-CEE1-4C606BDD8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3F6329-F1E3-AB04-518F-6B69CA01A4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E34682-3607-BF90-D79C-DA54E1E22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A6D64-3B50-0B43-A099-5754A8EC9DC5}" type="datetimeFigureOut">
              <a:rPr lang="cs-CZ" smtClean="0"/>
              <a:t>26.01.2025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5F09EE-495D-5668-79B2-148EB02D2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857AE1-7B9E-D884-8D6F-1E05947EC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8B4F1-D836-804D-9294-AE89C9DFA6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4780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D4B86-E659-0CFC-2A5F-BE3C2B9D0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94EF83-076F-35E2-2D9F-C37086F666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29E022-4CA4-1335-FEB3-E1417A5C62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124CFE-C6C8-2094-F739-3D34D9A7F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A6D64-3B50-0B43-A099-5754A8EC9DC5}" type="datetimeFigureOut">
              <a:rPr lang="cs-CZ" smtClean="0"/>
              <a:t>26.01.2025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1C8527-31A6-0F6B-CB90-18806C252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31C52E-1563-8C80-3257-50502377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8B4F1-D836-804D-9294-AE89C9DFA6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1583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51E64F-1310-40A0-17CF-34E7D02B2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2CB99C-7B14-99FB-CB24-180AA58B69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47477-9082-74D2-A0DA-D561BA291D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DA6D64-3B50-0B43-A099-5754A8EC9DC5}" type="datetimeFigureOut">
              <a:rPr lang="cs-CZ" smtClean="0"/>
              <a:t>26.01.2025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BC239D-BC8D-7928-EB20-98F1C77927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D4A070-BAFC-791D-9B31-31F0FBFC67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38B4F1-D836-804D-9294-AE89C9DFA6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6524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NUL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9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7.png"/><Relationship Id="rId2" Type="http://schemas.openxmlformats.org/officeDocument/2006/relationships/tags" Target="../tags/tag2.xml"/><Relationship Id="rId16" Type="http://schemas.openxmlformats.org/officeDocument/2006/relationships/image" Target="../media/image32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4.png"/><Relationship Id="rId5" Type="http://schemas.openxmlformats.org/officeDocument/2006/relationships/tags" Target="../tags/tag5.xml"/><Relationship Id="rId15" Type="http://schemas.openxmlformats.org/officeDocument/2006/relationships/image" Target="../media/image31.png"/><Relationship Id="rId10" Type="http://schemas.openxmlformats.org/officeDocument/2006/relationships/image" Target="../media/image23.png"/><Relationship Id="rId4" Type="http://schemas.openxmlformats.org/officeDocument/2006/relationships/tags" Target="../tags/tag4.xml"/><Relationship Id="rId9" Type="http://schemas.microsoft.com/office/2007/relationships/hdphoto" Target="../media/hdphoto1.wdp"/><Relationship Id="rId1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FEDCA-A336-5DDF-1B7E-33A901DAC2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78713"/>
            <a:ext cx="9144000" cy="2387600"/>
          </a:xfrm>
        </p:spPr>
        <p:txBody>
          <a:bodyPr>
            <a:noAutofit/>
          </a:bodyPr>
          <a:lstStyle/>
          <a:p>
            <a:r>
              <a:rPr lang="en-CZ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Helium line emission in eruptive prominences:</a:t>
            </a:r>
            <a:br>
              <a:rPr lang="en-CZ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CZ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Z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Towards analysis of Metis and ASPIICS data</a:t>
            </a:r>
            <a:br>
              <a:rPr lang="en-CZ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CZ" sz="3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941ACD-8DD1-AA35-8991-CB3678A680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3099" y="4366313"/>
            <a:ext cx="9144000" cy="1655762"/>
          </a:xfrm>
        </p:spPr>
        <p:txBody>
          <a:bodyPr>
            <a:normAutofit/>
          </a:bodyPr>
          <a:lstStyle/>
          <a:p>
            <a:r>
              <a:rPr lang="en-CZ" sz="2800" b="1" dirty="0">
                <a:latin typeface="Arial" panose="020B0604020202020204" pitchFamily="34" charset="0"/>
                <a:cs typeface="Arial" panose="020B0604020202020204" pitchFamily="34" charset="0"/>
              </a:rPr>
              <a:t>Petr Heinzel</a:t>
            </a:r>
          </a:p>
          <a:p>
            <a:r>
              <a:rPr lang="en-CZ" sz="2800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</a:p>
          <a:p>
            <a:r>
              <a:rPr lang="en-CZ" sz="2800" dirty="0">
                <a:latin typeface="Arial" panose="020B0604020202020204" pitchFamily="34" charset="0"/>
                <a:cs typeface="Arial" panose="020B0604020202020204" pitchFamily="34" charset="0"/>
              </a:rPr>
              <a:t>Metis/ASPIICS team collaborators</a:t>
            </a:r>
          </a:p>
        </p:txBody>
      </p:sp>
    </p:spTree>
    <p:extLst>
      <p:ext uri="{BB962C8B-B14F-4D97-AF65-F5344CB8AC3E}">
        <p14:creationId xmlns:p14="http://schemas.microsoft.com/office/powerpoint/2010/main" val="488883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4A0E99-EA3F-0C42-8097-999AA2150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755650"/>
            <a:ext cx="10248900" cy="534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662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261623-E58D-C249-9E2A-99999CD12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7927" y="1408652"/>
            <a:ext cx="7371182" cy="392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412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749FFB-395C-9C4E-84BD-03405939AB88}"/>
              </a:ext>
            </a:extLst>
          </p:cNvPr>
          <p:cNvSpPr/>
          <p:nvPr/>
        </p:nvSpPr>
        <p:spPr>
          <a:xfrm>
            <a:off x="746449" y="242596"/>
            <a:ext cx="10991461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PRELIMINARY RESULTS</a:t>
            </a: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pure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Thomson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scattering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:                        Q_T/I_T = 83 %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Broad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-band Thomson VL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integral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over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Metis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passband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580 - 640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limb-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darkened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wavelength-dependent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continuum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according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to Allen and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Metis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VL-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channel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reflectance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B=0</a:t>
            </a:r>
          </a:p>
          <a:p>
            <a:pPr algn="ctr"/>
            <a:endParaRPr lang="cs-CZ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I_D3/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I_tot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=  51 %                              Q_D3/I_D3 = 24 %</a:t>
            </a:r>
          </a:p>
          <a:p>
            <a:pPr algn="ctr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B </a:t>
            </a:r>
            <a:r>
              <a:rPr lang="cs-CZ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</a:t>
            </a:r>
            <a:endParaRPr lang="cs-CZ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I_D3/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I_tot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= 36 %                                    Q_D3 = 0</a:t>
            </a:r>
          </a:p>
          <a:p>
            <a:pPr algn="ctr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3456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B6B8971-F7CD-39D2-66F8-B5569831876E}"/>
              </a:ext>
            </a:extLst>
          </p:cNvPr>
          <p:cNvSpPr/>
          <p:nvPr/>
        </p:nvSpPr>
        <p:spPr>
          <a:xfrm>
            <a:off x="7002862" y="5539591"/>
            <a:ext cx="2169042" cy="1089478"/>
          </a:xfrm>
          <a:prstGeom prst="rect">
            <a:avLst/>
          </a:prstGeom>
          <a:solidFill>
            <a:srgbClr val="F3F4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6061E7-294A-6595-335E-1539CA0C9446}"/>
              </a:ext>
            </a:extLst>
          </p:cNvPr>
          <p:cNvSpPr/>
          <p:nvPr/>
        </p:nvSpPr>
        <p:spPr>
          <a:xfrm>
            <a:off x="3851291" y="5539591"/>
            <a:ext cx="2169042" cy="1089478"/>
          </a:xfrm>
          <a:prstGeom prst="rect">
            <a:avLst/>
          </a:prstGeom>
          <a:solidFill>
            <a:srgbClr val="F3F4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C351BA-3FD3-122A-4218-897242A79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0679" y="797457"/>
            <a:ext cx="4907578" cy="44474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E7EA12A-DB72-6AA4-A7A1-DFC2FA8F4781}"/>
                  </a:ext>
                </a:extLst>
              </p:cNvPr>
              <p:cNvSpPr txBox="1"/>
              <p:nvPr/>
            </p:nvSpPr>
            <p:spPr>
              <a:xfrm>
                <a:off x="4095778" y="5738786"/>
                <a:ext cx="1680069" cy="6910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200"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  <m:r>
                        <a:rPr lang="it-IT" sz="2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𝐸𝑀</m:t>
                          </m:r>
                        </m:num>
                        <m:den>
                          <m:sSub>
                            <m:sSubPr>
                              <m:ctrlPr>
                                <a:rPr lang="it-IT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SI" sz="2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E7EA12A-DB72-6AA4-A7A1-DFC2FA8F47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5778" y="5738786"/>
                <a:ext cx="1680069" cy="6910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56A7A95-367D-059B-F5DD-455D81458AEC}"/>
                  </a:ext>
                </a:extLst>
              </p:cNvPr>
              <p:cNvSpPr txBox="1"/>
              <p:nvPr/>
            </p:nvSpPr>
            <p:spPr>
              <a:xfrm>
                <a:off x="7456761" y="5714999"/>
                <a:ext cx="1261243" cy="6910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 panose="02040503050406030204" pitchFamily="18" charset="0"/>
                            </a:rPr>
                            <m:t>eff</m:t>
                          </m:r>
                        </m:sub>
                      </m:sSub>
                      <m:r>
                        <a:rPr lang="it-IT" sz="22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SI" sz="2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56A7A95-367D-059B-F5DD-455D81458A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6761" y="5714999"/>
                <a:ext cx="1261243" cy="6910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4D95D9B8-5F44-30E9-9557-1EB60F6B6839}"/>
              </a:ext>
            </a:extLst>
          </p:cNvPr>
          <p:cNvSpPr txBox="1"/>
          <p:nvPr/>
        </p:nvSpPr>
        <p:spPr>
          <a:xfrm>
            <a:off x="0" y="0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0" u="none" strike="noStrike" baseline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Body"/>
              </a:rPr>
              <a:t>Graphical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Body"/>
              </a:rPr>
              <a:t> method</a:t>
            </a:r>
            <a:endParaRPr lang="en-SI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Body"/>
            </a:endParaRPr>
          </a:p>
        </p:txBody>
      </p:sp>
      <p:pic>
        <p:nvPicPr>
          <p:cNvPr id="11" name="Picture 10" descr="A diagram of a graph&#10;&#10;Description automatically generated">
            <a:extLst>
              <a:ext uri="{FF2B5EF4-FFF2-40B4-BE49-F238E27FC236}">
                <a16:creationId xmlns:a16="http://schemas.microsoft.com/office/drawing/2014/main" id="{158B528E-1374-D908-E650-6701E2A472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97" y="818266"/>
            <a:ext cx="4788897" cy="44824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79CD55-0070-9C1F-373F-9C857E81DBB1}"/>
              </a:ext>
            </a:extLst>
          </p:cNvPr>
          <p:cNvSpPr txBox="1"/>
          <p:nvPr/>
        </p:nvSpPr>
        <p:spPr>
          <a:xfrm>
            <a:off x="9625803" y="6209011"/>
            <a:ext cx="2169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Calibri Body"/>
              </a:rPr>
              <a:t>Jej</a:t>
            </a:r>
            <a:r>
              <a:rPr lang="sl-SI" dirty="0">
                <a:solidFill>
                  <a:srgbClr val="002060"/>
                </a:solidFill>
                <a:latin typeface="Calibri Body"/>
              </a:rPr>
              <a:t>čič </a:t>
            </a:r>
            <a:r>
              <a:rPr lang="en-US" dirty="0">
                <a:solidFill>
                  <a:srgbClr val="002060"/>
                </a:solidFill>
                <a:latin typeface="Calibri Body"/>
              </a:rPr>
              <a:t>&amp; Heinzel </a:t>
            </a:r>
            <a:r>
              <a:rPr lang="sl-SI" dirty="0">
                <a:solidFill>
                  <a:srgbClr val="002060"/>
                </a:solidFill>
                <a:latin typeface="Calibri Body"/>
              </a:rPr>
              <a:t>2009</a:t>
            </a:r>
            <a:endParaRPr lang="en-SI" dirty="0">
              <a:solidFill>
                <a:srgbClr val="002060"/>
              </a:solidFill>
              <a:latin typeface="Calibri Body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3B4953-4B99-8C20-4FCE-4BC7321A5AF1}"/>
              </a:ext>
            </a:extLst>
          </p:cNvPr>
          <p:cNvSpPr/>
          <p:nvPr/>
        </p:nvSpPr>
        <p:spPr>
          <a:xfrm>
            <a:off x="699720" y="5539591"/>
            <a:ext cx="2169042" cy="1089478"/>
          </a:xfrm>
          <a:prstGeom prst="rect">
            <a:avLst/>
          </a:prstGeom>
          <a:solidFill>
            <a:srgbClr val="F3F4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E095783-2C9A-A4D9-6C08-DD1EA2B85568}"/>
                  </a:ext>
                </a:extLst>
              </p:cNvPr>
              <p:cNvSpPr txBox="1"/>
              <p:nvPr/>
            </p:nvSpPr>
            <p:spPr>
              <a:xfrm>
                <a:off x="890663" y="5870457"/>
                <a:ext cx="1787155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𝐸𝑀</m:t>
                      </m:r>
                      <m:r>
                        <a:rPr lang="it-IT" sz="22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it-IT" sz="2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 panose="02040503050406030204" pitchFamily="18" charset="0"/>
                            </a:rPr>
                            <m:t>eff</m:t>
                          </m:r>
                        </m:sub>
                      </m:sSub>
                    </m:oMath>
                  </m:oMathPara>
                </a14:m>
                <a:endParaRPr lang="en-SI" sz="2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E095783-2C9A-A4D9-6C08-DD1EA2B855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663" y="5870457"/>
                <a:ext cx="1787155" cy="338554"/>
              </a:xfrm>
              <a:prstGeom prst="rect">
                <a:avLst/>
              </a:prstGeom>
              <a:blipFill>
                <a:blip r:embed="rId7"/>
                <a:stretch>
                  <a:fillRect l="-341" t="-3571" b="-16071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8692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0D4FFC-5DD7-F472-64A0-82C5A9C66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074" y="1465943"/>
            <a:ext cx="9511241" cy="350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172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045C7F-1732-FBE7-6F97-4BFDE550F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9104" y="246743"/>
            <a:ext cx="6391339" cy="54310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54FCEF-1DD7-F4E7-25B3-727B6DE8FA1A}"/>
              </a:ext>
            </a:extLst>
          </p:cNvPr>
          <p:cNvSpPr txBox="1"/>
          <p:nvPr/>
        </p:nvSpPr>
        <p:spPr>
          <a:xfrm>
            <a:off x="5259799" y="6086902"/>
            <a:ext cx="21499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Z" sz="2000" dirty="0">
                <a:latin typeface="Arial" panose="020B0604020202020204" pitchFamily="34" charset="0"/>
                <a:cs typeface="Arial" panose="020B0604020202020204" pitchFamily="34" charset="0"/>
              </a:rPr>
              <a:t>Mierla et al. 2022</a:t>
            </a:r>
          </a:p>
        </p:txBody>
      </p:sp>
    </p:spTree>
    <p:extLst>
      <p:ext uri="{BB962C8B-B14F-4D97-AF65-F5344CB8AC3E}">
        <p14:creationId xmlns:p14="http://schemas.microsoft.com/office/powerpoint/2010/main" val="989913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ainbow colored lines on a black background&#10;&#10;Description automatically generated">
            <a:extLst>
              <a:ext uri="{FF2B5EF4-FFF2-40B4-BE49-F238E27FC236}">
                <a16:creationId xmlns:a16="http://schemas.microsoft.com/office/drawing/2014/main" id="{C480A8AB-6C25-5886-CEEF-C899085DD2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582" y="1855894"/>
            <a:ext cx="4032289" cy="3230879"/>
          </a:xfrm>
          <a:prstGeom prst="rect">
            <a:avLst/>
          </a:prstGeom>
        </p:spPr>
      </p:pic>
      <p:pic>
        <p:nvPicPr>
          <p:cNvPr id="5" name="Picture 4" descr="A blurry image of a light&#10;&#10;Description automatically generated">
            <a:extLst>
              <a:ext uri="{FF2B5EF4-FFF2-40B4-BE49-F238E27FC236}">
                <a16:creationId xmlns:a16="http://schemas.microsoft.com/office/drawing/2014/main" id="{B47DBFEB-83B1-E8F4-F547-24527231FF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594" y="1855894"/>
            <a:ext cx="3957826" cy="32308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BA8F83-A4F3-EEE1-FE66-390E47ABB7B9}"/>
              </a:ext>
            </a:extLst>
          </p:cNvPr>
          <p:cNvSpPr txBox="1"/>
          <p:nvPr/>
        </p:nvSpPr>
        <p:spPr>
          <a:xfrm>
            <a:off x="2891236" y="5609118"/>
            <a:ext cx="7986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Left: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HSFA2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slit-jaw image of the prominence</a:t>
            </a: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Right: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HSFA2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slit-jaw image of the prominence with overlaid slit positions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9A7E2A-7FB4-B647-10FA-C137FB7C15B2}"/>
              </a:ext>
            </a:extLst>
          </p:cNvPr>
          <p:cNvSpPr txBox="1"/>
          <p:nvPr/>
        </p:nvSpPr>
        <p:spPr>
          <a:xfrm>
            <a:off x="3029804" y="723698"/>
            <a:ext cx="7429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HSFA2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: Prominence observed on 26-08-2011, 12:20 UT</a:t>
            </a:r>
          </a:p>
        </p:txBody>
      </p:sp>
    </p:spTree>
    <p:extLst>
      <p:ext uri="{BB962C8B-B14F-4D97-AF65-F5344CB8AC3E}">
        <p14:creationId xmlns:p14="http://schemas.microsoft.com/office/powerpoint/2010/main" val="335744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cloud&#10;&#10;Description automatically generated">
            <a:extLst>
              <a:ext uri="{FF2B5EF4-FFF2-40B4-BE49-F238E27FC236}">
                <a16:creationId xmlns:a16="http://schemas.microsoft.com/office/drawing/2014/main" id="{31D926B4-23DD-B211-0F47-6C645BA2FF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476" y="1584962"/>
            <a:ext cx="4268404" cy="3484411"/>
          </a:xfrm>
          <a:prstGeom prst="rect">
            <a:avLst/>
          </a:prstGeom>
        </p:spPr>
      </p:pic>
      <p:pic>
        <p:nvPicPr>
          <p:cNvPr id="7" name="Picture 6" descr="A cloud in the sky&#10;&#10;Description automatically generated">
            <a:extLst>
              <a:ext uri="{FF2B5EF4-FFF2-40B4-BE49-F238E27FC236}">
                <a16:creationId xmlns:a16="http://schemas.microsoft.com/office/drawing/2014/main" id="{D4B078C5-C8C3-E48F-3A4F-F32A3EDED0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120" y="1584960"/>
            <a:ext cx="4268405" cy="34844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927505-CF48-BF56-F73C-8970EB5ACD45}"/>
              </a:ext>
            </a:extLst>
          </p:cNvPr>
          <p:cNvSpPr txBox="1"/>
          <p:nvPr/>
        </p:nvSpPr>
        <p:spPr>
          <a:xfrm>
            <a:off x="2891236" y="5609118"/>
            <a:ext cx="27027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Prominence observed on 26-08-2011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Left: AIA 211 Å image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Right: AIA 304 Å image</a:t>
            </a:r>
          </a:p>
        </p:txBody>
      </p:sp>
    </p:spTree>
    <p:extLst>
      <p:ext uri="{BB962C8B-B14F-4D97-AF65-F5344CB8AC3E}">
        <p14:creationId xmlns:p14="http://schemas.microsoft.com/office/powerpoint/2010/main" val="4028246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white image of a cloud&#10;&#10;Description automatically generated">
            <a:extLst>
              <a:ext uri="{FF2B5EF4-FFF2-40B4-BE49-F238E27FC236}">
                <a16:creationId xmlns:a16="http://schemas.microsoft.com/office/drawing/2014/main" id="{E0DCDB08-3122-9BF6-CEC9-80B737D3EC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75" y="284373"/>
            <a:ext cx="5776678" cy="42813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E33A2A-98FF-A1BB-7EDC-D71D2EC44204}"/>
              </a:ext>
            </a:extLst>
          </p:cNvPr>
          <p:cNvSpPr txBox="1"/>
          <p:nvPr/>
        </p:nvSpPr>
        <p:spPr>
          <a:xfrm>
            <a:off x="1485516" y="4994969"/>
            <a:ext cx="97259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Comparison of integrated intensities of He II 304 Å (AIA) and He I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D3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HSFA2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) lines.</a:t>
            </a:r>
          </a:p>
          <a:p>
            <a:pPr algn="ctr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Berlicki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Zapior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1711627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of a diagram&#10;&#10;Description automatically generated with medium confidence">
            <a:extLst>
              <a:ext uri="{FF2B5EF4-FFF2-40B4-BE49-F238E27FC236}">
                <a16:creationId xmlns:a16="http://schemas.microsoft.com/office/drawing/2014/main" id="{A2448608-2E03-A56B-41A3-2C76905D88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519" y="444103"/>
            <a:ext cx="7036959" cy="443328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206CCF9-D806-E2E0-E181-66387B9A02ED}"/>
              </a:ext>
            </a:extLst>
          </p:cNvPr>
          <p:cNvSpPr/>
          <p:nvPr/>
        </p:nvSpPr>
        <p:spPr>
          <a:xfrm>
            <a:off x="4164378" y="856234"/>
            <a:ext cx="193638" cy="204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6C993B-EC98-6C75-C637-D1AFBAC5350B}"/>
              </a:ext>
            </a:extLst>
          </p:cNvPr>
          <p:cNvSpPr txBox="1"/>
          <p:nvPr/>
        </p:nvSpPr>
        <p:spPr>
          <a:xfrm>
            <a:off x="3129286" y="5344111"/>
            <a:ext cx="5933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Z" sz="2000" dirty="0">
                <a:latin typeface="Arial" panose="020B0604020202020204" pitchFamily="34" charset="0"/>
                <a:cs typeface="Arial" panose="020B0604020202020204" pitchFamily="34" charset="0"/>
              </a:rPr>
              <a:t>Labrosse and Gouttebroze 2001</a:t>
            </a:r>
          </a:p>
          <a:p>
            <a:pPr algn="ctr"/>
            <a:r>
              <a:rPr lang="en-CZ" sz="2000" dirty="0">
                <a:latin typeface="Arial" panose="020B0604020202020204" pitchFamily="34" charset="0"/>
                <a:cs typeface="Arial" panose="020B0604020202020204" pitchFamily="34" charset="0"/>
              </a:rPr>
              <a:t>Heasley, Mihalas, Poland 1974</a:t>
            </a:r>
          </a:p>
        </p:txBody>
      </p:sp>
    </p:spTree>
    <p:extLst>
      <p:ext uri="{BB962C8B-B14F-4D97-AF65-F5344CB8AC3E}">
        <p14:creationId xmlns:p14="http://schemas.microsoft.com/office/powerpoint/2010/main" val="3034904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44997F7-8434-F441-A755-29CE37E0F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1522" y="766382"/>
            <a:ext cx="5449215" cy="36804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C0A880B-2B6B-9A4A-841F-B11596D42F98}"/>
              </a:ext>
            </a:extLst>
          </p:cNvPr>
          <p:cNvSpPr txBox="1"/>
          <p:nvPr/>
        </p:nvSpPr>
        <p:spPr>
          <a:xfrm>
            <a:off x="600075" y="4604238"/>
            <a:ext cx="10877914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HeI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D3 line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undetectable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corona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 =&gt; VL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Metis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filter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gives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‘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pure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‘ VL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BUT: </a:t>
            </a:r>
            <a:r>
              <a:rPr lang="cs-CZ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cs-CZ" sz="24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erupting</a:t>
            </a:r>
            <a:r>
              <a:rPr lang="cs-CZ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prominences</a:t>
            </a:r>
            <a:r>
              <a:rPr lang="cs-CZ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CME </a:t>
            </a:r>
            <a:r>
              <a:rPr lang="cs-CZ" sz="24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cores</a:t>
            </a:r>
            <a:r>
              <a:rPr lang="cs-CZ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D3 </a:t>
            </a:r>
            <a:r>
              <a:rPr lang="cs-CZ" sz="24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cs-CZ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detected</a:t>
            </a:r>
            <a:r>
              <a:rPr lang="cs-CZ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</a:t>
            </a:r>
          </a:p>
          <a:p>
            <a:pPr algn="ctr"/>
            <a:r>
              <a:rPr lang="cs-CZ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</a:t>
            </a:r>
            <a:r>
              <a:rPr lang="cs-CZ" sz="24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  <a:r>
              <a:rPr lang="cs-CZ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VL </a:t>
            </a:r>
            <a:r>
              <a:rPr lang="cs-CZ" sz="24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  <a:r>
              <a:rPr lang="cs-CZ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cs-CZ" sz="24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D3 </a:t>
            </a:r>
            <a:r>
              <a:rPr lang="cs-CZ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polarization</a:t>
            </a:r>
            <a:r>
              <a:rPr 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41F58A0E-DA7A-9145-BBB1-24F076185261}"/>
              </a:ext>
            </a:extLst>
          </p:cNvPr>
          <p:cNvSpPr/>
          <p:nvPr/>
        </p:nvSpPr>
        <p:spPr>
          <a:xfrm>
            <a:off x="4263079" y="2250704"/>
            <a:ext cx="285750" cy="6026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378097-045A-A349-AF4B-17924E2D3396}"/>
              </a:ext>
            </a:extLst>
          </p:cNvPr>
          <p:cNvSpPr txBox="1"/>
          <p:nvPr/>
        </p:nvSpPr>
        <p:spPr>
          <a:xfrm>
            <a:off x="6936411" y="1564611"/>
            <a:ext cx="1993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HeI</a:t>
            </a: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D3 line </a:t>
            </a:r>
          </a:p>
          <a:p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587.7 </a:t>
            </a:r>
            <a:r>
              <a:rPr lang="cs-CZ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nm</a:t>
            </a:r>
            <a:endParaRPr lang="cs-C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D28767-A0EB-DB47-AF0F-4F3E83B959E5}"/>
              </a:ext>
            </a:extLst>
          </p:cNvPr>
          <p:cNvSpPr txBox="1"/>
          <p:nvPr/>
        </p:nvSpPr>
        <p:spPr>
          <a:xfrm>
            <a:off x="521397" y="169583"/>
            <a:ext cx="77691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Antonucci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+ 2020 (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Metis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paper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89957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a solar cycle&#10;&#10;Description automatically generated">
            <a:extLst>
              <a:ext uri="{FF2B5EF4-FFF2-40B4-BE49-F238E27FC236}">
                <a16:creationId xmlns:a16="http://schemas.microsoft.com/office/drawing/2014/main" id="{629AA679-5D9B-6455-D426-776CDDEC3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747" y="868338"/>
            <a:ext cx="8695140" cy="489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640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39" b="99057" l="2196" r="95709">
                        <a14:foregroundMark x1="51397" y1="3669" x2="51397" y2="3669"/>
                        <a14:foregroundMark x1="47505" y1="3669" x2="47505" y2="3669"/>
                        <a14:foregroundMark x1="87026" y1="26205" x2="87026" y2="26205"/>
                        <a14:foregroundMark x1="84331" y1="78407" x2="84331" y2="78407"/>
                        <a14:foregroundMark x1="88822" y1="71174" x2="88822" y2="71174"/>
                        <a14:foregroundMark x1="87026" y1="75157" x2="87026" y2="75157"/>
                        <a14:foregroundMark x1="86327" y1="76834" x2="86327" y2="76834"/>
                        <a14:foregroundMark x1="87824" y1="73585" x2="87824" y2="73585"/>
                        <a14:foregroundMark x1="51896" y1="97275" x2="51896" y2="97275"/>
                        <a14:foregroundMark x1="48603" y1="97589" x2="48603" y2="97589"/>
                        <a14:foregroundMark x1="11776" y1="24423" x2="11776" y2="24423"/>
                        <a14:foregroundMark x1="10379" y1="26205" x2="10379" y2="26205"/>
                        <a14:foregroundMark x1="9681" y1="28092" x2="9681" y2="28092"/>
                        <a14:foregroundMark x1="8184" y1="31866" x2="8184" y2="318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8" y="1235208"/>
            <a:ext cx="5401728" cy="5142962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9808" y="1"/>
            <a:ext cx="1298193" cy="539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074" y="1968323"/>
            <a:ext cx="1701224" cy="49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071" y="755022"/>
            <a:ext cx="1654702" cy="53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225" y="1968323"/>
            <a:ext cx="2024805" cy="53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059" y="4794749"/>
            <a:ext cx="1897733" cy="53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912" y="5118329"/>
            <a:ext cx="1758857" cy="20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327" y="6438132"/>
            <a:ext cx="1932451" cy="23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232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F460CF-3C95-9103-B849-A13323B6F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592" y="791570"/>
            <a:ext cx="6762816" cy="37427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91D422-6D7B-DEF3-A874-440FD24B912C}"/>
              </a:ext>
            </a:extLst>
          </p:cNvPr>
          <p:cNvSpPr txBox="1"/>
          <p:nvPr/>
        </p:nvSpPr>
        <p:spPr>
          <a:xfrm>
            <a:off x="4905408" y="5117911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Z" sz="2000" dirty="0">
                <a:latin typeface="Arial" panose="020B0604020202020204" pitchFamily="34" charset="0"/>
                <a:cs typeface="Arial" panose="020B0604020202020204" pitchFamily="34" charset="0"/>
              </a:rPr>
              <a:t>Jejčič et al.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2018</a:t>
            </a:r>
            <a:endParaRPr lang="en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304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95E9DE-8539-12E4-6C25-04F4B84A7276}"/>
              </a:ext>
            </a:extLst>
          </p:cNvPr>
          <p:cNvSpPr txBox="1"/>
          <p:nvPr/>
        </p:nvSpPr>
        <p:spPr>
          <a:xfrm>
            <a:off x="1419367" y="941696"/>
            <a:ext cx="8682185" cy="606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Z" sz="2800" b="1" dirty="0">
                <a:latin typeface="Arial" panose="020B0604020202020204" pitchFamily="34" charset="0"/>
                <a:cs typeface="Arial" panose="020B0604020202020204" pitchFamily="34" charset="0"/>
              </a:rPr>
              <a:t>Prominence non-LTE models of He emission</a:t>
            </a:r>
          </a:p>
          <a:p>
            <a:endParaRPr lang="en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Z" sz="2400" dirty="0">
                <a:latin typeface="Arial" panose="020B0604020202020204" pitchFamily="34" charset="0"/>
                <a:cs typeface="Arial" panose="020B0604020202020204" pitchFamily="34" charset="0"/>
              </a:rPr>
              <a:t>Classical 1D models:</a:t>
            </a:r>
          </a:p>
          <a:p>
            <a:r>
              <a:rPr lang="en-CZ" sz="2400" dirty="0">
                <a:latin typeface="Arial" panose="020B0604020202020204" pitchFamily="34" charset="0"/>
                <a:cs typeface="Arial" panose="020B0604020202020204" pitchFamily="34" charset="0"/>
              </a:rPr>
              <a:t>Heasley, Mihalas, Poland 1974       static prominences</a:t>
            </a:r>
          </a:p>
          <a:p>
            <a:r>
              <a:rPr lang="en-CZ" sz="2400" dirty="0">
                <a:latin typeface="Arial" panose="020B0604020202020204" pitchFamily="34" charset="0"/>
                <a:cs typeface="Arial" panose="020B0604020202020204" pitchFamily="34" charset="0"/>
              </a:rPr>
              <a:t>Labrosse and Gouttebroze 2001     static prominences</a:t>
            </a:r>
          </a:p>
          <a:p>
            <a:r>
              <a:rPr lang="en-CZ" sz="2400" dirty="0">
                <a:latin typeface="Arial" panose="020B0604020202020204" pitchFamily="34" charset="0"/>
                <a:cs typeface="Arial" panose="020B0604020202020204" pitchFamily="34" charset="0"/>
              </a:rPr>
              <a:t>Labrosse and Glinchey 2012           eruptive prominences</a:t>
            </a:r>
          </a:p>
          <a:p>
            <a:endParaRPr lang="en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Z" sz="2400" dirty="0">
                <a:latin typeface="Arial" panose="020B0604020202020204" pitchFamily="34" charset="0"/>
                <a:cs typeface="Arial" panose="020B0604020202020204" pitchFamily="34" charset="0"/>
              </a:rPr>
              <a:t>MALI 2D models:</a:t>
            </a:r>
          </a:p>
          <a:p>
            <a:r>
              <a:rPr lang="en-CZ" sz="2400" dirty="0">
                <a:latin typeface="Arial" panose="020B0604020202020204" pitchFamily="34" charset="0"/>
                <a:cs typeface="Arial" panose="020B0604020202020204" pitchFamily="34" charset="0"/>
              </a:rPr>
              <a:t>Leger and Paletou 2009                   static prominences</a:t>
            </a:r>
          </a:p>
          <a:p>
            <a:r>
              <a:rPr lang="en-CZ" sz="2400" dirty="0">
                <a:latin typeface="Arial" panose="020B0604020202020204" pitchFamily="34" charset="0"/>
                <a:cs typeface="Arial" panose="020B0604020202020204" pitchFamily="34" charset="0"/>
              </a:rPr>
              <a:t>Heinzel 2025 – new code with improved illumination, modeling</a:t>
            </a:r>
          </a:p>
          <a:p>
            <a:r>
              <a:rPr lang="en-CZ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of D3 and 304 lines at very large altitudes and</a:t>
            </a:r>
          </a:p>
          <a:p>
            <a:r>
              <a:rPr lang="en-CZ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flow velocities, </a:t>
            </a:r>
            <a:r>
              <a:rPr lang="en-CZ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be compared with L-alpha,</a:t>
            </a:r>
          </a:p>
          <a:p>
            <a:r>
              <a:rPr lang="en-CZ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304 (EUI) and D3 observations</a:t>
            </a:r>
          </a:p>
          <a:p>
            <a:r>
              <a:rPr lang="en-CZ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CZ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Z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314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31B483-6144-A342-B265-0DCE0AFC9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9" y="1619344"/>
            <a:ext cx="12052687" cy="345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651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715AC5-FAF8-5E4F-9A5B-6BAA0FF5FB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977" y="0"/>
            <a:ext cx="9884728" cy="55601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D1C7B9-8927-2B49-AC6A-73A49F61ED37}"/>
              </a:ext>
            </a:extLst>
          </p:cNvPr>
          <p:cNvSpPr txBox="1"/>
          <p:nvPr/>
        </p:nvSpPr>
        <p:spPr>
          <a:xfrm>
            <a:off x="3671047" y="5560160"/>
            <a:ext cx="3602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Labrosse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Gouttebroze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2001</a:t>
            </a:r>
          </a:p>
        </p:txBody>
      </p:sp>
    </p:spTree>
    <p:extLst>
      <p:ext uri="{BB962C8B-B14F-4D97-AF65-F5344CB8AC3E}">
        <p14:creationId xmlns:p14="http://schemas.microsoft.com/office/powerpoint/2010/main" val="69446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597CF9-FC4A-5244-B6AE-FE78BB345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568450"/>
            <a:ext cx="10972800" cy="37211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C94048F-DA40-2049-90D5-60C8DB4B9DAB}"/>
              </a:ext>
            </a:extLst>
          </p:cNvPr>
          <p:cNvSpPr txBox="1"/>
          <p:nvPr/>
        </p:nvSpPr>
        <p:spPr>
          <a:xfrm>
            <a:off x="2694752" y="610550"/>
            <a:ext cx="7499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cs-CZ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polarization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HAZEL non-LTE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code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0D12AA-75A8-394A-8F03-88613A4D6FE1}"/>
              </a:ext>
            </a:extLst>
          </p:cNvPr>
          <p:cNvSpPr txBox="1"/>
          <p:nvPr/>
        </p:nvSpPr>
        <p:spPr>
          <a:xfrm>
            <a:off x="8229600" y="1828800"/>
            <a:ext cx="19643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VL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polarization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578B73-7DBC-044B-A42F-934138DBA274}"/>
              </a:ext>
            </a:extLst>
          </p:cNvPr>
          <p:cNvSpPr txBox="1"/>
          <p:nvPr/>
        </p:nvSpPr>
        <p:spPr>
          <a:xfrm>
            <a:off x="3918857" y="5635690"/>
            <a:ext cx="4823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Heinzel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Štěpán,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Jejčič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et al. 2020</a:t>
            </a:r>
          </a:p>
        </p:txBody>
      </p:sp>
    </p:spTree>
    <p:extLst>
      <p:ext uri="{BB962C8B-B14F-4D97-AF65-F5344CB8AC3E}">
        <p14:creationId xmlns:p14="http://schemas.microsoft.com/office/powerpoint/2010/main" val="3675702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4F9D63-ADA7-56DB-68E1-B4F00F6BE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174" y="1733266"/>
            <a:ext cx="11327856" cy="278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370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57C6A4-D8A5-A343-A00B-7E16EC370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078" y="1694494"/>
            <a:ext cx="10364876" cy="34256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C5EB6EE-411D-70AF-F27F-D014F6E8D2C0}"/>
              </a:ext>
            </a:extLst>
          </p:cNvPr>
          <p:cNvSpPr txBox="1"/>
          <p:nvPr/>
        </p:nvSpPr>
        <p:spPr>
          <a:xfrm>
            <a:off x="4148919" y="736979"/>
            <a:ext cx="29890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01:05 UT on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April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26, 2021 </a:t>
            </a:r>
          </a:p>
          <a:p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583962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3E6FF7-D54C-FE43-A288-92A3630A1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8289" y="1059024"/>
            <a:ext cx="7658100" cy="3657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75BE83C-BCF6-2B44-8AC0-CE4BBC3A3E96}"/>
              </a:ext>
            </a:extLst>
          </p:cNvPr>
          <p:cNvSpPr txBox="1"/>
          <p:nvPr/>
        </p:nvSpPr>
        <p:spPr>
          <a:xfrm>
            <a:off x="1212981" y="5598366"/>
            <a:ext cx="10777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inclination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prominence plane to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Metis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PoS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19.3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deg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394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BAE366-966A-224E-A92F-431AF81FB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0" y="793750"/>
            <a:ext cx="10096500" cy="527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420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%\usepackage{color}&#10;\textwidth=270mm&#10;%\usepackage[dvipsnames]{xcolor}&#10;\usepackage[usenames, dvipsnames]{color}&#10;\definecolor{mygray}{RGB}{204, 243, 255}&#10;&#10;\begin{document}&#10;\textcolor{mygray}{Orange filter\\&#10;5400 - 5700 \AA} 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58"/>
  <p:tag name="BOXHEIGHT" val="416"/>
  <p:tag name="BOXFONT" val="10"/>
  <p:tag name="BOXWRAP" val="False"/>
  <p:tag name="WORKAROUNDTRANSPARENCYBUG" val="False"/>
  <p:tag name="ALLOWFONTSUBSTITUTION" val="False"/>
  <p:tag name="BITMAPFORMAT" val="png256"/>
  <p:tag name="ORIGWIDTH" val="147,0003"/>
  <p:tag name="PICTUREFILESIZE" val="3343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%\usepackage{color}&#10;\textwidth=270mm&#10;%\usepackage[dvipsnames]{xcolor}&#10;\usepackage[usenames, dvipsnames]{color}&#10;\definecolor{mygray}{RGB}{204, 243, 255}&#10;&#10;\begin{document}&#10;\textcolor{mygray}{Orange filter\\&#10;polarizer at 0$^{\circ}$} 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58"/>
  <p:tag name="BOXHEIGHT" val="416"/>
  <p:tag name="BOXFONT" val="10"/>
  <p:tag name="BOXWRAP" val="False"/>
  <p:tag name="WORKAROUNDTRANSPARENCYBUG" val="False"/>
  <p:tag name="ALLOWFONTSUBSTITUTION" val="False"/>
  <p:tag name="BITMAPFORMAT" val="png256"/>
  <p:tag name="ORIGWIDTH" val="142,9803"/>
  <p:tag name="PICTUREFILESIZE" val="3359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%\usepackage{color}&#10;\textwidth=270mm&#10;%\usepackage[dvipsnames]{xcolor}&#10;\usepackage[usenames, dvipsnames]{color}&#10;\definecolor{mygray}{RGB}{204, 243, 255}&#10;&#10;\begin{document}&#10;\textcolor{mygray}{Orange filter\\&#10;polarizer at +60$^{\circ}$} 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58"/>
  <p:tag name="BOXHEIGHT" val="416"/>
  <p:tag name="BOXFONT" val="10"/>
  <p:tag name="BOXWRAP" val="False"/>
  <p:tag name="WORKAROUNDTRANSPARENCYBUG" val="False"/>
  <p:tag name="ALLOWFONTSUBSTITUTION" val="False"/>
  <p:tag name="BITMAPFORMAT" val="png256"/>
  <p:tag name="ORIGWIDTH" val="174,9604"/>
  <p:tag name="PICTUREFILESIZE" val="3812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%\usepackage{color}&#10;\textwidth=270mm&#10;%\usepackage[dvipsnames]{xcolor}&#10;\usepackage[usenames, dvipsnames]{color}&#10;\definecolor{mygray}{RGB}{204, 243, 255}&#10;&#10;\begin{document}&#10;\textcolor{mygray}{Orange filter\\&#10;polarizer at -60$^{\circ}$} 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58"/>
  <p:tag name="BOXHEIGHT" val="416"/>
  <p:tag name="BOXFONT" val="10"/>
  <p:tag name="BOXWRAP" val="False"/>
  <p:tag name="WORKAROUNDTRANSPARENCYBUG" val="False"/>
  <p:tag name="ALLOWFONTSUBSTITUTION" val="False"/>
  <p:tag name="BITMAPFORMAT" val="png256"/>
  <p:tag name="ORIGWIDTH" val="163,9803"/>
  <p:tag name="PICTUREFILESIZE" val="3670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%\usepackage{color}&#10;\textwidth=270mm&#10;%\usepackage[dvipsnames]{xcolor}&#10;\usepackage[usenames, dvipsnames]{color}&#10;\definecolor{mygray}{RGB}{204, 243, 255}&#10;&#10;\begin{document}&#10;\textcolor{mygray}{Fe~\sc{XIV} 5304 \AA} 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58"/>
  <p:tag name="BOXHEIGHT" val="416"/>
  <p:tag name="BOXFONT" val="10"/>
  <p:tag name="BOXWRAP" val="False"/>
  <p:tag name="WORKAROUNDTRANSPARENCYBUG" val="False"/>
  <p:tag name="ALLOWFONTSUBSTITUTION" val="False"/>
  <p:tag name="BITMAPFORMAT" val="png256"/>
  <p:tag name="ORIGWIDTH" val="151,9803"/>
  <p:tag name="PICTUREFILESIZE" val="1686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%\usepackage{color}&#10;\textwidth=270mm&#10;%\usepackage[dvipsnames]{xcolor}&#10;\usepackage[usenames, dvipsnames]{color}&#10;\definecolor{mygray}{RGB}{204, 243, 255}&#10;&#10;\begin{document}&#10;\textcolor{mygray}{He~\sc{I} D3, 5877 \AA} 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58"/>
  <p:tag name="BOXHEIGHT" val="416"/>
  <p:tag name="BOXFONT" val="10"/>
  <p:tag name="BOXWRAP" val="False"/>
  <p:tag name="WORKAROUNDTRANSPARENCYBUG" val="False"/>
  <p:tag name="ALLOWFONTSUBSTITUTION" val="False"/>
  <p:tag name="BITMAPFORMAT" val="png256"/>
  <p:tag name="ORIGWIDTH" val="166,9803"/>
  <p:tag name="PICTUREFILESIZE" val="1817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14561</TotalTime>
  <Words>400</Words>
  <Application>Microsoft Macintosh PowerPoint</Application>
  <PresentationFormat>Widescreen</PresentationFormat>
  <Paragraphs>67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Aptos</vt:lpstr>
      <vt:lpstr>Aptos Display</vt:lpstr>
      <vt:lpstr>Arial</vt:lpstr>
      <vt:lpstr>Calibri</vt:lpstr>
      <vt:lpstr>Calibri Body</vt:lpstr>
      <vt:lpstr>Cambria Math</vt:lpstr>
      <vt:lpstr>Office Theme</vt:lpstr>
      <vt:lpstr>Helium line emission in eruptive prominences:  Towards analysis of Metis and ASPIICS data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Petr Heinzel</cp:lastModifiedBy>
  <cp:revision>48</cp:revision>
  <dcterms:created xsi:type="dcterms:W3CDTF">2023-05-12T12:29:33Z</dcterms:created>
  <dcterms:modified xsi:type="dcterms:W3CDTF">2025-01-28T08:52:12Z</dcterms:modified>
</cp:coreProperties>
</file>