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0" r:id="rId6"/>
    <p:sldId id="278" r:id="rId7"/>
    <p:sldId id="263" r:id="rId8"/>
    <p:sldId id="262" r:id="rId9"/>
    <p:sldId id="264" r:id="rId10"/>
    <p:sldId id="272" r:id="rId11"/>
    <p:sldId id="274" r:id="rId12"/>
    <p:sldId id="275" r:id="rId13"/>
    <p:sldId id="277" r:id="rId14"/>
    <p:sldId id="280" r:id="rId15"/>
    <p:sldId id="266" r:id="rId16"/>
    <p:sldId id="267" r:id="rId17"/>
    <p:sldId id="268" r:id="rId18"/>
    <p:sldId id="269" r:id="rId19"/>
    <p:sldId id="279" r:id="rId20"/>
    <p:sldId id="270" r:id="rId21"/>
  </p:sldIdLst>
  <p:sldSz cx="18288000" cy="10287000"/>
  <p:notesSz cx="6858000" cy="9144000"/>
  <p:embeddedFontLs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Bold" panose="00000800000000000000" pitchFamily="2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B5BF0D-3542-7479-8EE5-D14912E8DB13}" name="Paolo Chioetto" initials="PC" userId="S-1-5-21-1807052862-3885535647-4242147074-2149" providerId="AD"/>
  <p188:author id="{33F8ADC9-1E02-F452-559C-0DFC852CA511}" name="Lama Moualla" initials="LM" userId="S::lama.moualla@studenti.unipd.it::407cd076-8b34-4cca-8497-6e8141d006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D1D1"/>
    <a:srgbClr val="D6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32C1A-5D96-9C4B-36AD-B8C81FC8B78A}" v="82" dt="2025-01-26T20:16:16.632"/>
    <p1510:client id="{4657B000-FB6D-58B6-7329-000D30990AA1}" v="53" dt="2025-01-26T13:25:08.634"/>
    <p1510:client id="{58FAEC52-2483-1EAA-5610-D93A717B878C}" v="33" dt="2025-01-28T05:39:56.238"/>
    <p1510:client id="{69A6D4EB-1F69-20AC-1061-329215449D6A}" v="35" dt="2025-01-27T09:57:16.112"/>
    <p1510:client id="{8C9F36BF-F22D-2A64-AC5A-4D255631D75E}" v="103" dt="2025-01-26T22:54:32.418"/>
    <p1510:client id="{DE7EE1AB-A372-44AF-0187-BF3FD70170F8}" v="960" dt="2025-01-28T04:41:19.473"/>
    <p1510:client id="{E0B65BDF-E0D9-DB87-68AF-4A27E891C5B4}" v="4" dt="2025-01-27T11:15:19.589"/>
    <p1510:client id="{F834D38B-81B8-1C26-7EAC-A177A7869894}" v="7" dt="2025-01-28T04:56:32.511"/>
    <p1510:client id="{FAB57634-AA04-4751-CF48-7BF550D93D4C}" v="56" dt="2025-01-26T11:09:38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oi.org/10.1093/mnras/stab27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51/swsc/2022016" TargetMode="External"/><Relationship Id="rId5" Type="http://schemas.openxmlformats.org/officeDocument/2006/relationships/hyperlink" Target="https://doi.org/10.3390/rs15123169" TargetMode="External"/><Relationship Id="rId4" Type="http://schemas.openxmlformats.org/officeDocument/2006/relationships/hyperlink" Target="https://doi.org/10.1051/0004-6361/20193635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7394" y="-2028314"/>
            <a:ext cx="6612997" cy="6612997"/>
          </a:xfrm>
          <a:custGeom>
            <a:avLst/>
            <a:gdLst/>
            <a:ahLst/>
            <a:cxnLst/>
            <a:rect l="l" t="t" r="r" b="b"/>
            <a:pathLst>
              <a:path w="6612997" h="6612997">
                <a:moveTo>
                  <a:pt x="0" y="0"/>
                </a:moveTo>
                <a:lnTo>
                  <a:pt x="6612998" y="0"/>
                </a:lnTo>
                <a:lnTo>
                  <a:pt x="6612998" y="6612997"/>
                </a:lnTo>
                <a:lnTo>
                  <a:pt x="0" y="6612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1030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16190" y="3527117"/>
            <a:ext cx="16655620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800" b="1">
                <a:solidFill>
                  <a:srgbClr val="403129"/>
                </a:solidFill>
                <a:latin typeface="Calibri"/>
                <a:ea typeface="Poppins Bold"/>
                <a:cs typeface="Poppins Bold"/>
                <a:sym typeface="Poppins Bold"/>
              </a:rPr>
              <a:t>Detection and Classification of Comet-like Objects in Metis Coronagraph Images Using Deep Learning</a:t>
            </a:r>
            <a:endParaRPr lang="en-US" sz="4800" b="1">
              <a:solidFill>
                <a:srgbClr val="403129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09332" y="6039767"/>
            <a:ext cx="13604009" cy="1863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4000">
                <a:solidFill>
                  <a:srgbClr val="403129"/>
                </a:solidFill>
                <a:latin typeface="Calibri"/>
                <a:ea typeface="Poppins"/>
                <a:cs typeface="Poppins"/>
                <a:sym typeface="Poppins"/>
              </a:rPr>
              <a:t>Stefano Rafael Meza Anzules, </a:t>
            </a:r>
            <a:r>
              <a:rPr lang="en-US" sz="4000" b="1" u="sng">
                <a:solidFill>
                  <a:srgbClr val="403129"/>
                </a:solidFill>
                <a:latin typeface="Calibri"/>
                <a:ea typeface="Poppins Bold"/>
                <a:cs typeface="Poppins Bold"/>
                <a:sym typeface="Poppins Bold"/>
              </a:rPr>
              <a:t>Lama </a:t>
            </a:r>
            <a:r>
              <a:rPr lang="en-US" sz="4000" b="1" u="sng" err="1">
                <a:solidFill>
                  <a:srgbClr val="403129"/>
                </a:solidFill>
                <a:latin typeface="Calibri"/>
                <a:ea typeface="Poppins Bold"/>
                <a:cs typeface="Poppins Bold"/>
                <a:sym typeface="Poppins Bold"/>
              </a:rPr>
              <a:t>Moualla</a:t>
            </a:r>
            <a:r>
              <a:rPr lang="en-US" sz="4000">
                <a:solidFill>
                  <a:srgbClr val="403129"/>
                </a:solidFill>
                <a:latin typeface="Calibri"/>
                <a:ea typeface="Poppins"/>
                <a:cs typeface="Poppins"/>
                <a:sym typeface="Poppins"/>
              </a:rPr>
              <a:t>, Paolo </a:t>
            </a:r>
            <a:r>
              <a:rPr lang="en-US" sz="4000" err="1">
                <a:solidFill>
                  <a:srgbClr val="403129"/>
                </a:solidFill>
                <a:latin typeface="Calibri"/>
                <a:ea typeface="Poppins"/>
                <a:cs typeface="Poppins"/>
                <a:sym typeface="Poppins"/>
              </a:rPr>
              <a:t>Chioetto</a:t>
            </a:r>
            <a:r>
              <a:rPr lang="en-US" sz="4000">
                <a:solidFill>
                  <a:srgbClr val="403129"/>
                </a:solidFill>
                <a:latin typeface="Calibri"/>
                <a:ea typeface="Poppins"/>
                <a:cs typeface="Poppins"/>
                <a:sym typeface="Poppins"/>
              </a:rPr>
              <a:t>, Chiara Casini, Alain J. Corso, Fabio  Frassetto, Giampiero </a:t>
            </a:r>
            <a:r>
              <a:rPr lang="en-US" sz="4000" err="1">
                <a:solidFill>
                  <a:srgbClr val="403129"/>
                </a:solidFill>
                <a:latin typeface="Calibri"/>
                <a:ea typeface="Poppins"/>
                <a:cs typeface="Poppins"/>
                <a:sym typeface="Poppins"/>
              </a:rPr>
              <a:t>Naletto</a:t>
            </a:r>
            <a:r>
              <a:rPr lang="en-US" sz="4000">
                <a:solidFill>
                  <a:srgbClr val="403129"/>
                </a:solidFill>
                <a:latin typeface="Calibri"/>
                <a:ea typeface="Poppins"/>
                <a:cs typeface="Poppins"/>
                <a:sym typeface="Poppins"/>
              </a:rPr>
              <a:t>, Paola </a:t>
            </a:r>
            <a:r>
              <a:rPr lang="en-US" sz="4000" err="1">
                <a:solidFill>
                  <a:srgbClr val="403129"/>
                </a:solidFill>
                <a:latin typeface="Calibri"/>
                <a:ea typeface="Poppins"/>
                <a:cs typeface="Poppins"/>
                <a:sym typeface="Poppins"/>
              </a:rPr>
              <a:t>Zuppella</a:t>
            </a:r>
            <a:r>
              <a:rPr lang="en-US" sz="4000">
                <a:solidFill>
                  <a:srgbClr val="403129"/>
                </a:solidFill>
                <a:latin typeface="Calibri"/>
                <a:ea typeface="Poppins"/>
                <a:cs typeface="Poppins"/>
                <a:sym typeface="Poppins"/>
              </a:rPr>
              <a:t>, Vania Da </a:t>
            </a:r>
            <a:r>
              <a:rPr lang="en-US" sz="4000" err="1">
                <a:solidFill>
                  <a:srgbClr val="403129"/>
                </a:solidFill>
                <a:latin typeface="Calibri"/>
                <a:ea typeface="Poppins"/>
                <a:cs typeface="Poppins"/>
                <a:sym typeface="Poppins"/>
              </a:rPr>
              <a:t>Deppo</a:t>
            </a:r>
            <a:endParaRPr lang="en-US" sz="4000">
              <a:solidFill>
                <a:srgbClr val="403129"/>
              </a:solidFill>
              <a:latin typeface="Calibri"/>
              <a:ea typeface="Poppins"/>
              <a:cs typeface="Poppi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89124" y="8099733"/>
            <a:ext cx="6868187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4400" b="1">
                <a:solidFill>
                  <a:srgbClr val="403129"/>
                </a:solidFill>
                <a:latin typeface="Calibri"/>
                <a:ea typeface="Poppins Bold"/>
                <a:cs typeface="Poppins Bold"/>
                <a:sym typeface="Poppins Bold"/>
              </a:rPr>
              <a:t>2nd Metis Science Meeting</a:t>
            </a:r>
            <a:endParaRPr lang="en-US" sz="4400" b="1">
              <a:solidFill>
                <a:srgbClr val="403129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31310" y="8715374"/>
            <a:ext cx="422537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4000" b="1">
                <a:solidFill>
                  <a:srgbClr val="403129"/>
                </a:solidFill>
                <a:latin typeface="Calibri"/>
                <a:ea typeface="Poppins Bold"/>
                <a:cs typeface="Poppins Bold"/>
                <a:sym typeface="Poppins Bold"/>
              </a:rPr>
              <a:t>27-29 January 2025</a:t>
            </a:r>
            <a:endParaRPr lang="en-US" sz="4000" b="1">
              <a:solidFill>
                <a:srgbClr val="403129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22190" y="5183174"/>
            <a:ext cx="2904976" cy="6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4000" b="1">
                <a:solidFill>
                  <a:srgbClr val="403129"/>
                </a:solidFill>
                <a:latin typeface="Calibri"/>
                <a:ea typeface="Poppins Bold"/>
                <a:cs typeface="Poppins Bold"/>
                <a:sym typeface="Poppins Bold"/>
              </a:rPr>
              <a:t>Prepared By:</a:t>
            </a:r>
            <a:endParaRPr lang="en-US" sz="4000" b="1">
              <a:solidFill>
                <a:srgbClr val="403129"/>
              </a:solidFill>
              <a:latin typeface="Calibri"/>
              <a:ea typeface="Poppins Bold"/>
              <a:cs typeface="Poppi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941052" y="2419141"/>
            <a:ext cx="5603881" cy="1200990"/>
            <a:chOff x="0" y="-30406"/>
            <a:chExt cx="1475919" cy="316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75919" cy="249635"/>
            </a:xfrm>
            <a:custGeom>
              <a:avLst/>
              <a:gdLst/>
              <a:ahLst/>
              <a:cxnLst/>
              <a:rect l="l" t="t" r="r" b="b"/>
              <a:pathLst>
                <a:path w="1475919" h="249635">
                  <a:moveTo>
                    <a:pt x="0" y="0"/>
                  </a:moveTo>
                  <a:lnTo>
                    <a:pt x="1475919" y="0"/>
                  </a:lnTo>
                  <a:lnTo>
                    <a:pt x="1475919" y="249635"/>
                  </a:lnTo>
                  <a:lnTo>
                    <a:pt x="0" y="2496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0406"/>
              <a:ext cx="1475919" cy="316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Feature Selection from L0 images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581469" y="3735881"/>
            <a:ext cx="4378132" cy="1022140"/>
            <a:chOff x="0" y="-34032"/>
            <a:chExt cx="1153088" cy="2692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3088" cy="202531"/>
            </a:xfrm>
            <a:custGeom>
              <a:avLst/>
              <a:gdLst/>
              <a:ahLst/>
              <a:cxnLst/>
              <a:rect l="l" t="t" r="r" b="b"/>
              <a:pathLst>
                <a:path w="1153088" h="202531">
                  <a:moveTo>
                    <a:pt x="0" y="0"/>
                  </a:moveTo>
                  <a:lnTo>
                    <a:pt x="1153088" y="0"/>
                  </a:lnTo>
                  <a:lnTo>
                    <a:pt x="1153088" y="202531"/>
                  </a:lnTo>
                  <a:lnTo>
                    <a:pt x="0" y="202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4032"/>
              <a:ext cx="1153088" cy="26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Model Select and Training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82487" y="6699173"/>
            <a:ext cx="3541348" cy="1139998"/>
            <a:chOff x="0" y="-34032"/>
            <a:chExt cx="932701" cy="3002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29074" cy="233572"/>
            </a:xfrm>
            <a:custGeom>
              <a:avLst/>
              <a:gdLst/>
              <a:ahLst/>
              <a:cxnLst/>
              <a:rect l="l" t="t" r="r" b="b"/>
              <a:pathLst>
                <a:path w="929074" h="233572">
                  <a:moveTo>
                    <a:pt x="0" y="0"/>
                  </a:moveTo>
                  <a:lnTo>
                    <a:pt x="929074" y="0"/>
                  </a:lnTo>
                  <a:lnTo>
                    <a:pt x="929074" y="233572"/>
                  </a:lnTo>
                  <a:lnTo>
                    <a:pt x="0" y="233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27" y="-34032"/>
              <a:ext cx="929074" cy="300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Image Preprocessing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777936" y="6699173"/>
            <a:ext cx="1277575" cy="1139998"/>
            <a:chOff x="0" y="-34032"/>
            <a:chExt cx="336481" cy="30024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2854" cy="233572"/>
            </a:xfrm>
            <a:custGeom>
              <a:avLst/>
              <a:gdLst/>
              <a:ahLst/>
              <a:cxnLst/>
              <a:rect l="l" t="t" r="r" b="b"/>
              <a:pathLst>
                <a:path w="332854" h="233572">
                  <a:moveTo>
                    <a:pt x="0" y="0"/>
                  </a:moveTo>
                  <a:lnTo>
                    <a:pt x="332854" y="0"/>
                  </a:lnTo>
                  <a:lnTo>
                    <a:pt x="332854" y="233572"/>
                  </a:lnTo>
                  <a:lnTo>
                    <a:pt x="0" y="233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627" y="-34032"/>
              <a:ext cx="332854" cy="300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YES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490755" y="6761519"/>
            <a:ext cx="1291346" cy="1139998"/>
            <a:chOff x="0" y="-23151"/>
            <a:chExt cx="340108" cy="3002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2854" cy="233572"/>
            </a:xfrm>
            <a:custGeom>
              <a:avLst/>
              <a:gdLst/>
              <a:ahLst/>
              <a:cxnLst/>
              <a:rect l="l" t="t" r="r" b="b"/>
              <a:pathLst>
                <a:path w="332854" h="233572">
                  <a:moveTo>
                    <a:pt x="0" y="0"/>
                  </a:moveTo>
                  <a:lnTo>
                    <a:pt x="332854" y="0"/>
                  </a:lnTo>
                  <a:lnTo>
                    <a:pt x="332854" y="233572"/>
                  </a:lnTo>
                  <a:lnTo>
                    <a:pt x="0" y="233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254" y="-23151"/>
              <a:ext cx="332854" cy="300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NO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739408" y="1510129"/>
            <a:ext cx="12926012" cy="73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Suggested Methodology of The Current Work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67071" y="5485008"/>
            <a:ext cx="1374130" cy="84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Satisfied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 Results?</a:t>
            </a:r>
          </a:p>
        </p:txBody>
      </p:sp>
      <p:sp>
        <p:nvSpPr>
          <p:cNvPr id="44" name="Freccia a sinistra 43">
            <a:extLst>
              <a:ext uri="{FF2B5EF4-FFF2-40B4-BE49-F238E27FC236}">
                <a16:creationId xmlns:a16="http://schemas.microsoft.com/office/drawing/2014/main" id="{6E18DDB2-BB6B-19A8-E573-AE7A85F6D089}"/>
              </a:ext>
            </a:extLst>
          </p:cNvPr>
          <p:cNvSpPr/>
          <p:nvPr/>
        </p:nvSpPr>
        <p:spPr>
          <a:xfrm rot="-5400000">
            <a:off x="6572249" y="3538807"/>
            <a:ext cx="367471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sinistra 44">
            <a:extLst>
              <a:ext uri="{FF2B5EF4-FFF2-40B4-BE49-F238E27FC236}">
                <a16:creationId xmlns:a16="http://schemas.microsoft.com/office/drawing/2014/main" id="{A4CC814D-4823-D633-8FE1-2FD184DA2E39}"/>
              </a:ext>
            </a:extLst>
          </p:cNvPr>
          <p:cNvSpPr/>
          <p:nvPr/>
        </p:nvSpPr>
        <p:spPr>
          <a:xfrm rot="-5400000">
            <a:off x="6517164" y="4723120"/>
            <a:ext cx="477639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ombo 45">
            <a:extLst>
              <a:ext uri="{FF2B5EF4-FFF2-40B4-BE49-F238E27FC236}">
                <a16:creationId xmlns:a16="http://schemas.microsoft.com/office/drawing/2014/main" id="{BBDCF27C-0287-45EE-CEA6-E58E68DE8582}"/>
              </a:ext>
            </a:extLst>
          </p:cNvPr>
          <p:cNvSpPr/>
          <p:nvPr/>
        </p:nvSpPr>
        <p:spPr>
          <a:xfrm>
            <a:off x="5226488" y="5114870"/>
            <a:ext cx="3085628" cy="1638759"/>
          </a:xfrm>
          <a:prstGeom prst="diamon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a destra 47">
            <a:extLst>
              <a:ext uri="{FF2B5EF4-FFF2-40B4-BE49-F238E27FC236}">
                <a16:creationId xmlns:a16="http://schemas.microsoft.com/office/drawing/2014/main" id="{E714990B-C8B2-4C86-A082-ED436A948C04}"/>
              </a:ext>
            </a:extLst>
          </p:cNvPr>
          <p:cNvSpPr/>
          <p:nvPr/>
        </p:nvSpPr>
        <p:spPr>
          <a:xfrm>
            <a:off x="9715499" y="7128710"/>
            <a:ext cx="1278355" cy="3759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a sinistra 51">
            <a:extLst>
              <a:ext uri="{FF2B5EF4-FFF2-40B4-BE49-F238E27FC236}">
                <a16:creationId xmlns:a16="http://schemas.microsoft.com/office/drawing/2014/main" id="{B448153C-9E1B-05E6-60FD-188D42359E66}"/>
              </a:ext>
            </a:extLst>
          </p:cNvPr>
          <p:cNvSpPr/>
          <p:nvPr/>
        </p:nvSpPr>
        <p:spPr>
          <a:xfrm>
            <a:off x="9546802" y="2864022"/>
            <a:ext cx="3342022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B75FDB66-041B-CB73-16C3-60B5AA684457}"/>
              </a:ext>
            </a:extLst>
          </p:cNvPr>
          <p:cNvSpPr/>
          <p:nvPr/>
        </p:nvSpPr>
        <p:spPr>
          <a:xfrm>
            <a:off x="12747130" y="3029094"/>
            <a:ext cx="162898" cy="3798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E126A6E6-67A8-6E2C-E0FD-5C0F3B593BF2}"/>
              </a:ext>
            </a:extLst>
          </p:cNvPr>
          <p:cNvSpPr/>
          <p:nvPr/>
        </p:nvSpPr>
        <p:spPr>
          <a:xfrm flipH="1">
            <a:off x="9143634" y="5941675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E359BAA9-D50D-0E3C-BB44-CBDA474C0BE1}"/>
              </a:ext>
            </a:extLst>
          </p:cNvPr>
          <p:cNvSpPr/>
          <p:nvPr/>
        </p:nvSpPr>
        <p:spPr>
          <a:xfrm rot="5400000" flipH="1">
            <a:off x="8702959" y="5487229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60">
            <a:extLst>
              <a:ext uri="{FF2B5EF4-FFF2-40B4-BE49-F238E27FC236}">
                <a16:creationId xmlns:a16="http://schemas.microsoft.com/office/drawing/2014/main" id="{032FACB3-3C9F-88A1-79A2-4D7C17DECF42}"/>
              </a:ext>
            </a:extLst>
          </p:cNvPr>
          <p:cNvSpPr/>
          <p:nvPr/>
        </p:nvSpPr>
        <p:spPr>
          <a:xfrm rot="5400000" flipH="1">
            <a:off x="4795976" y="5466446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58">
            <a:extLst>
              <a:ext uri="{FF2B5EF4-FFF2-40B4-BE49-F238E27FC236}">
                <a16:creationId xmlns:a16="http://schemas.microsoft.com/office/drawing/2014/main" id="{05AFFD85-BE45-F9E0-1C6F-C0E9AA9CA85D}"/>
              </a:ext>
            </a:extLst>
          </p:cNvPr>
          <p:cNvSpPr/>
          <p:nvPr/>
        </p:nvSpPr>
        <p:spPr>
          <a:xfrm flipH="1">
            <a:off x="4363815" y="5962456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954E8D85-595C-3625-8310-FBEC2F963B12}"/>
              </a:ext>
            </a:extLst>
          </p:cNvPr>
          <p:cNvSpPr txBox="1"/>
          <p:nvPr/>
        </p:nvSpPr>
        <p:spPr>
          <a:xfrm>
            <a:off x="17662755" y="9623252"/>
            <a:ext cx="228749" cy="32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9</a:t>
            </a:r>
            <a:endParaRPr lang="en-US" sz="18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91832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TextBox 24"/>
          <p:cNvSpPr txBox="1"/>
          <p:nvPr/>
        </p:nvSpPr>
        <p:spPr>
          <a:xfrm>
            <a:off x="2739408" y="1510129"/>
            <a:ext cx="12926012" cy="73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Suggested Methodology of The Current Work</a:t>
            </a: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5AC69ED4-30C8-B06F-12C4-0528800B3F5C}"/>
              </a:ext>
            </a:extLst>
          </p:cNvPr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816AC75-8153-BF86-79E5-08B25E7048AD}"/>
              </a:ext>
            </a:extLst>
          </p:cNvPr>
          <p:cNvSpPr txBox="1"/>
          <p:nvPr/>
        </p:nvSpPr>
        <p:spPr>
          <a:xfrm>
            <a:off x="17662755" y="9623252"/>
            <a:ext cx="228749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A820C-2719-7D0E-3A33-ADEC60098883}"/>
              </a:ext>
            </a:extLst>
          </p:cNvPr>
          <p:cNvSpPr txBox="1"/>
          <p:nvPr/>
        </p:nvSpPr>
        <p:spPr>
          <a:xfrm>
            <a:off x="2182091" y="2743200"/>
            <a:ext cx="14484926" cy="7540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u="sng" dirty="0"/>
              <a:t>Image Preprocessing </a:t>
            </a:r>
            <a:endParaRPr lang="en-US" sz="4400" b="1" u="sng" dirty="0">
              <a:ea typeface="Calibri"/>
              <a:cs typeface="Calibri"/>
            </a:endParaRPr>
          </a:p>
          <a:p>
            <a:endParaRPr lang="en-US" sz="4400" b="1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4400" b="1" dirty="0">
                <a:ea typeface="+mn-lt"/>
                <a:cs typeface="+mn-lt"/>
              </a:rPr>
              <a:t> Noise Reduction:</a:t>
            </a:r>
            <a:r>
              <a:rPr lang="en-US" sz="4400" dirty="0">
                <a:ea typeface="+mn-lt"/>
                <a:cs typeface="+mn-lt"/>
              </a:rPr>
              <a:t> Subtracting background gradients, applying advanced smoothing filters to reduce random noise</a:t>
            </a:r>
            <a:endParaRPr lang="en-US" sz="44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4400" b="1" dirty="0">
                <a:ea typeface="+mn-lt"/>
                <a:cs typeface="+mn-lt"/>
              </a:rPr>
              <a:t> Basic Corrections:</a:t>
            </a:r>
            <a:endParaRPr lang="en-US" sz="4400" dirty="0">
              <a:ea typeface="Calibri"/>
              <a:cs typeface="Calibri"/>
            </a:endParaRPr>
          </a:p>
          <a:p>
            <a:pPr marL="1028700" lvl="1" indent="-571500">
              <a:buFont typeface="Calibri"/>
              <a:buChar char="-"/>
            </a:pPr>
            <a:r>
              <a:rPr lang="en-US" sz="4400" dirty="0">
                <a:ea typeface="+mn-lt"/>
                <a:cs typeface="+mn-lt"/>
              </a:rPr>
              <a:t>Correction for </a:t>
            </a:r>
            <a:r>
              <a:rPr lang="en-US" sz="4400" b="1" dirty="0">
                <a:ea typeface="+mn-lt"/>
                <a:cs typeface="+mn-lt"/>
              </a:rPr>
              <a:t>bias</a:t>
            </a:r>
            <a:r>
              <a:rPr lang="en-US" sz="4400" dirty="0">
                <a:ea typeface="+mn-lt"/>
                <a:cs typeface="+mn-lt"/>
              </a:rPr>
              <a:t> and </a:t>
            </a:r>
            <a:r>
              <a:rPr lang="en-US" sz="4400" b="1" dirty="0">
                <a:ea typeface="+mn-lt"/>
                <a:cs typeface="+mn-lt"/>
              </a:rPr>
              <a:t>dark current</a:t>
            </a:r>
            <a:r>
              <a:rPr lang="en-US" sz="4400" dirty="0">
                <a:ea typeface="+mn-lt"/>
                <a:cs typeface="+mn-lt"/>
              </a:rPr>
              <a:t> using subtraction of bias/dark frames or median filtering</a:t>
            </a:r>
          </a:p>
          <a:p>
            <a:pPr marL="1028700" lvl="1" indent="-571500">
              <a:buFont typeface="Calibri"/>
              <a:buChar char="-"/>
            </a:pPr>
            <a:r>
              <a:rPr lang="en-US" sz="4400" dirty="0">
                <a:ea typeface="+mn-lt"/>
                <a:cs typeface="+mn-lt"/>
              </a:rPr>
              <a:t>Applying </a:t>
            </a:r>
            <a:r>
              <a:rPr lang="en-US" sz="4400" b="1" dirty="0">
                <a:ea typeface="+mn-lt"/>
                <a:cs typeface="+mn-lt"/>
              </a:rPr>
              <a:t>flat-field correction</a:t>
            </a:r>
            <a:r>
              <a:rPr lang="en-US" sz="4400" dirty="0">
                <a:ea typeface="+mn-lt"/>
                <a:cs typeface="+mn-lt"/>
              </a:rPr>
              <a:t> by normalizing images with a flat-field frame to adjust for detector sensitivity variations</a:t>
            </a:r>
            <a:endParaRPr lang="en-US" sz="4400" dirty="0">
              <a:ea typeface="Calibri"/>
              <a:cs typeface="Calibri"/>
            </a:endParaRPr>
          </a:p>
          <a:p>
            <a:pPr lvl="1">
              <a:buFont typeface="Calibri"/>
              <a:buChar char="-"/>
            </a:pPr>
            <a:endParaRPr lang="en-US" sz="4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73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TextBox 24"/>
          <p:cNvSpPr txBox="1"/>
          <p:nvPr/>
        </p:nvSpPr>
        <p:spPr>
          <a:xfrm>
            <a:off x="2739408" y="1510129"/>
            <a:ext cx="12926012" cy="73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Suggested Methodology of The Current Work</a:t>
            </a: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5AC69ED4-30C8-B06F-12C4-0528800B3F5C}"/>
              </a:ext>
            </a:extLst>
          </p:cNvPr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7B17F39-F099-7F41-7B68-17D1B25F1EC4}"/>
              </a:ext>
            </a:extLst>
          </p:cNvPr>
          <p:cNvSpPr txBox="1"/>
          <p:nvPr/>
        </p:nvSpPr>
        <p:spPr>
          <a:xfrm>
            <a:off x="17662755" y="9623252"/>
            <a:ext cx="228749" cy="32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11</a:t>
            </a:r>
            <a:endParaRPr lang="en-US" sz="18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81837-478F-C260-D6EB-FD7E25373BA6}"/>
              </a:ext>
            </a:extLst>
          </p:cNvPr>
          <p:cNvSpPr txBox="1"/>
          <p:nvPr/>
        </p:nvSpPr>
        <p:spPr>
          <a:xfrm>
            <a:off x="2847109" y="2909454"/>
            <a:ext cx="1953490" cy="3948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B0BD7-F716-CCDB-45FC-F02200091198}"/>
              </a:ext>
            </a:extLst>
          </p:cNvPr>
          <p:cNvSpPr txBox="1"/>
          <p:nvPr/>
        </p:nvSpPr>
        <p:spPr>
          <a:xfrm>
            <a:off x="1891147" y="2238946"/>
            <a:ext cx="14630399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000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>
                <a:ea typeface="+mn-lt"/>
                <a:cs typeface="+mn-lt"/>
              </a:rPr>
              <a:t>Define Classes</a:t>
            </a:r>
            <a:r>
              <a:rPr lang="en-US" sz="4000">
                <a:ea typeface="+mn-lt"/>
                <a:cs typeface="+mn-lt"/>
              </a:rPr>
              <a:t>:</a:t>
            </a:r>
            <a:endParaRPr lang="en-US" sz="4000">
              <a:ea typeface="Calibri"/>
              <a:cs typeface="Calibri"/>
            </a:endParaRPr>
          </a:p>
          <a:p>
            <a:pPr marL="742950" lvl="1" indent="-285750">
              <a:buFont typeface="Calibri"/>
              <a:buChar char="-"/>
            </a:pPr>
            <a:r>
              <a:rPr lang="en-US" sz="4000" b="1">
                <a:ea typeface="+mn-lt"/>
                <a:cs typeface="+mn-lt"/>
              </a:rPr>
              <a:t>Interesting</a:t>
            </a:r>
            <a:r>
              <a:rPr lang="en-US" sz="4000">
                <a:ea typeface="+mn-lt"/>
                <a:cs typeface="+mn-lt"/>
              </a:rPr>
              <a:t>: Stars, asteroids, comets</a:t>
            </a:r>
            <a:endParaRPr lang="en-US" sz="4000">
              <a:ea typeface="Calibri"/>
              <a:cs typeface="Calibri"/>
            </a:endParaRPr>
          </a:p>
          <a:p>
            <a:pPr marL="742950" lvl="1" indent="-285750">
              <a:buFont typeface="Calibri"/>
              <a:buChar char="-"/>
            </a:pPr>
            <a:r>
              <a:rPr lang="en-US" sz="4000" b="1">
                <a:ea typeface="+mn-lt"/>
                <a:cs typeface="+mn-lt"/>
              </a:rPr>
              <a:t>Uninteresting</a:t>
            </a:r>
            <a:r>
              <a:rPr lang="en-US" sz="4000">
                <a:ea typeface="+mn-lt"/>
                <a:cs typeface="+mn-lt"/>
              </a:rPr>
              <a:t>: Noise, cosmic rays, telemetry artifacts</a:t>
            </a:r>
            <a:endParaRPr lang="en-US" sz="4000">
              <a:ea typeface="Calibri"/>
              <a:cs typeface="Calibri"/>
            </a:endParaRPr>
          </a:p>
          <a:p>
            <a:pPr marL="742950" lvl="1" indent="-285750">
              <a:buFont typeface="Calibri"/>
              <a:buChar char="-"/>
            </a:pPr>
            <a:endParaRPr lang="en-US" sz="40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4000" b="1">
                <a:ea typeface="+mn-lt"/>
                <a:cs typeface="+mn-lt"/>
              </a:rPr>
              <a:t>Classification Suggested Methods</a:t>
            </a:r>
            <a:r>
              <a:rPr lang="en-US" sz="4000">
                <a:ea typeface="+mn-lt"/>
                <a:cs typeface="+mn-lt"/>
              </a:rPr>
              <a:t>:</a:t>
            </a:r>
            <a:endParaRPr lang="en-US" sz="4000">
              <a:ea typeface="Calibri"/>
              <a:cs typeface="Calibri"/>
            </a:endParaRPr>
          </a:p>
          <a:p>
            <a:pPr marL="1028700" lvl="1" indent="-571500">
              <a:buFont typeface="Calibri"/>
              <a:buChar char="-"/>
            </a:pPr>
            <a:r>
              <a:rPr lang="en-US" sz="4000" b="1">
                <a:ea typeface="+mn-lt"/>
                <a:cs typeface="+mn-lt"/>
              </a:rPr>
              <a:t>Unsupervised Clustering</a:t>
            </a:r>
            <a:r>
              <a:rPr lang="en-US" sz="4000">
                <a:ea typeface="+mn-lt"/>
                <a:cs typeface="+mn-lt"/>
              </a:rPr>
              <a:t>: Using algorithms like K-Means or DBSCAN based on features like intensity, area, and compactness</a:t>
            </a:r>
          </a:p>
          <a:p>
            <a:pPr marL="1028700" lvl="1" indent="-571500">
              <a:buFont typeface="Calibri"/>
              <a:buChar char="-"/>
            </a:pPr>
            <a:r>
              <a:rPr lang="en-US" sz="4000" b="1">
                <a:ea typeface="+mn-lt"/>
                <a:cs typeface="+mn-lt"/>
              </a:rPr>
              <a:t>Rule-Based Methods</a:t>
            </a:r>
            <a:r>
              <a:rPr lang="en-US" sz="4000">
                <a:ea typeface="+mn-lt"/>
                <a:cs typeface="+mn-lt"/>
              </a:rPr>
              <a:t>: Using FWHM (Full Width at Half Maximum), gaussian function and eccentricity to classify objects</a:t>
            </a:r>
          </a:p>
          <a:p>
            <a:pPr marL="1028700" lvl="1" indent="-571500">
              <a:buFont typeface="Calibri"/>
              <a:buChar char="-"/>
            </a:pPr>
            <a:r>
              <a:rPr lang="en-US" sz="4000" b="1">
                <a:ea typeface="+mn-lt"/>
                <a:cs typeface="+mn-lt"/>
              </a:rPr>
              <a:t>Supervised Learning</a:t>
            </a:r>
            <a:r>
              <a:rPr lang="en-US" sz="4000">
                <a:ea typeface="+mn-lt"/>
                <a:cs typeface="+mn-lt"/>
              </a:rPr>
              <a:t>: Training classifiers (e.g., Random Forests, CNNs) with features like FWHM, intensity, and eccentricity</a:t>
            </a:r>
            <a:endParaRPr lang="en-US" sz="400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97736-94E8-4825-C35A-3FC7B3CC4A1D}"/>
              </a:ext>
            </a:extLst>
          </p:cNvPr>
          <p:cNvSpPr/>
          <p:nvPr/>
        </p:nvSpPr>
        <p:spPr>
          <a:xfrm>
            <a:off x="2182091" y="7079542"/>
            <a:ext cx="14306908" cy="1228479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941052" y="2419141"/>
            <a:ext cx="5603881" cy="1200990"/>
            <a:chOff x="0" y="-30406"/>
            <a:chExt cx="1475919" cy="316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75919" cy="249635"/>
            </a:xfrm>
            <a:custGeom>
              <a:avLst/>
              <a:gdLst/>
              <a:ahLst/>
              <a:cxnLst/>
              <a:rect l="l" t="t" r="r" b="b"/>
              <a:pathLst>
                <a:path w="1475919" h="249635">
                  <a:moveTo>
                    <a:pt x="0" y="0"/>
                  </a:moveTo>
                  <a:lnTo>
                    <a:pt x="1475919" y="0"/>
                  </a:lnTo>
                  <a:lnTo>
                    <a:pt x="1475919" y="249635"/>
                  </a:lnTo>
                  <a:lnTo>
                    <a:pt x="0" y="2496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0406"/>
              <a:ext cx="1475919" cy="316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Feature Selection from L0 images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581469" y="3735881"/>
            <a:ext cx="4378132" cy="1022140"/>
            <a:chOff x="0" y="-34032"/>
            <a:chExt cx="1153088" cy="2692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3088" cy="202531"/>
            </a:xfrm>
            <a:custGeom>
              <a:avLst/>
              <a:gdLst/>
              <a:ahLst/>
              <a:cxnLst/>
              <a:rect l="l" t="t" r="r" b="b"/>
              <a:pathLst>
                <a:path w="1153088" h="202531">
                  <a:moveTo>
                    <a:pt x="0" y="0"/>
                  </a:moveTo>
                  <a:lnTo>
                    <a:pt x="1153088" y="0"/>
                  </a:lnTo>
                  <a:lnTo>
                    <a:pt x="1153088" y="202531"/>
                  </a:lnTo>
                  <a:lnTo>
                    <a:pt x="0" y="202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4032"/>
              <a:ext cx="1153088" cy="26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Model Select and Training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82487" y="6699173"/>
            <a:ext cx="3541348" cy="1139998"/>
            <a:chOff x="0" y="-34032"/>
            <a:chExt cx="932701" cy="3002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29074" cy="233572"/>
            </a:xfrm>
            <a:custGeom>
              <a:avLst/>
              <a:gdLst/>
              <a:ahLst/>
              <a:cxnLst/>
              <a:rect l="l" t="t" r="r" b="b"/>
              <a:pathLst>
                <a:path w="929074" h="233572">
                  <a:moveTo>
                    <a:pt x="0" y="0"/>
                  </a:moveTo>
                  <a:lnTo>
                    <a:pt x="929074" y="0"/>
                  </a:lnTo>
                  <a:lnTo>
                    <a:pt x="929074" y="233572"/>
                  </a:lnTo>
                  <a:lnTo>
                    <a:pt x="0" y="233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27" y="-34032"/>
              <a:ext cx="929074" cy="300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Image Preprocessing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777936" y="6699173"/>
            <a:ext cx="1277575" cy="1139998"/>
            <a:chOff x="0" y="-34032"/>
            <a:chExt cx="336481" cy="30024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2854" cy="233572"/>
            </a:xfrm>
            <a:custGeom>
              <a:avLst/>
              <a:gdLst/>
              <a:ahLst/>
              <a:cxnLst/>
              <a:rect l="l" t="t" r="r" b="b"/>
              <a:pathLst>
                <a:path w="332854" h="233572">
                  <a:moveTo>
                    <a:pt x="0" y="0"/>
                  </a:moveTo>
                  <a:lnTo>
                    <a:pt x="332854" y="0"/>
                  </a:lnTo>
                  <a:lnTo>
                    <a:pt x="332854" y="233572"/>
                  </a:lnTo>
                  <a:lnTo>
                    <a:pt x="0" y="233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627" y="-34032"/>
              <a:ext cx="332854" cy="300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YES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490755" y="6761519"/>
            <a:ext cx="1291346" cy="1139998"/>
            <a:chOff x="0" y="-23151"/>
            <a:chExt cx="340108" cy="3002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2854" cy="233572"/>
            </a:xfrm>
            <a:custGeom>
              <a:avLst/>
              <a:gdLst/>
              <a:ahLst/>
              <a:cxnLst/>
              <a:rect l="l" t="t" r="r" b="b"/>
              <a:pathLst>
                <a:path w="332854" h="233572">
                  <a:moveTo>
                    <a:pt x="0" y="0"/>
                  </a:moveTo>
                  <a:lnTo>
                    <a:pt x="332854" y="0"/>
                  </a:lnTo>
                  <a:lnTo>
                    <a:pt x="332854" y="233572"/>
                  </a:lnTo>
                  <a:lnTo>
                    <a:pt x="0" y="233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254" y="-23151"/>
              <a:ext cx="332854" cy="300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NO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739408" y="1510129"/>
            <a:ext cx="12926012" cy="73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Suggested Methodology of The Current Work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67071" y="5485008"/>
            <a:ext cx="1374130" cy="84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Satisfied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 Results?</a:t>
            </a:r>
          </a:p>
        </p:txBody>
      </p:sp>
      <p:sp>
        <p:nvSpPr>
          <p:cNvPr id="44" name="Freccia a sinistra 43">
            <a:extLst>
              <a:ext uri="{FF2B5EF4-FFF2-40B4-BE49-F238E27FC236}">
                <a16:creationId xmlns:a16="http://schemas.microsoft.com/office/drawing/2014/main" id="{6E18DDB2-BB6B-19A8-E573-AE7A85F6D089}"/>
              </a:ext>
            </a:extLst>
          </p:cNvPr>
          <p:cNvSpPr/>
          <p:nvPr/>
        </p:nvSpPr>
        <p:spPr>
          <a:xfrm rot="-5400000">
            <a:off x="6572249" y="3538807"/>
            <a:ext cx="367471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sinistra 44">
            <a:extLst>
              <a:ext uri="{FF2B5EF4-FFF2-40B4-BE49-F238E27FC236}">
                <a16:creationId xmlns:a16="http://schemas.microsoft.com/office/drawing/2014/main" id="{A4CC814D-4823-D633-8FE1-2FD184DA2E39}"/>
              </a:ext>
            </a:extLst>
          </p:cNvPr>
          <p:cNvSpPr/>
          <p:nvPr/>
        </p:nvSpPr>
        <p:spPr>
          <a:xfrm rot="-5400000">
            <a:off x="6517164" y="4723120"/>
            <a:ext cx="477639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ombo 45">
            <a:extLst>
              <a:ext uri="{FF2B5EF4-FFF2-40B4-BE49-F238E27FC236}">
                <a16:creationId xmlns:a16="http://schemas.microsoft.com/office/drawing/2014/main" id="{BBDCF27C-0287-45EE-CEA6-E58E68DE8582}"/>
              </a:ext>
            </a:extLst>
          </p:cNvPr>
          <p:cNvSpPr/>
          <p:nvPr/>
        </p:nvSpPr>
        <p:spPr>
          <a:xfrm>
            <a:off x="5226488" y="5114870"/>
            <a:ext cx="3085628" cy="1638759"/>
          </a:xfrm>
          <a:prstGeom prst="diamon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a destra 47">
            <a:extLst>
              <a:ext uri="{FF2B5EF4-FFF2-40B4-BE49-F238E27FC236}">
                <a16:creationId xmlns:a16="http://schemas.microsoft.com/office/drawing/2014/main" id="{E714990B-C8B2-4C86-A082-ED436A948C04}"/>
              </a:ext>
            </a:extLst>
          </p:cNvPr>
          <p:cNvSpPr/>
          <p:nvPr/>
        </p:nvSpPr>
        <p:spPr>
          <a:xfrm>
            <a:off x="9715499" y="7128710"/>
            <a:ext cx="1278355" cy="3759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a sinistra 51">
            <a:extLst>
              <a:ext uri="{FF2B5EF4-FFF2-40B4-BE49-F238E27FC236}">
                <a16:creationId xmlns:a16="http://schemas.microsoft.com/office/drawing/2014/main" id="{B448153C-9E1B-05E6-60FD-188D42359E66}"/>
              </a:ext>
            </a:extLst>
          </p:cNvPr>
          <p:cNvSpPr/>
          <p:nvPr/>
        </p:nvSpPr>
        <p:spPr>
          <a:xfrm>
            <a:off x="9546802" y="2864022"/>
            <a:ext cx="3342022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B75FDB66-041B-CB73-16C3-60B5AA684457}"/>
              </a:ext>
            </a:extLst>
          </p:cNvPr>
          <p:cNvSpPr/>
          <p:nvPr/>
        </p:nvSpPr>
        <p:spPr>
          <a:xfrm>
            <a:off x="12747130" y="3029094"/>
            <a:ext cx="162898" cy="3798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E126A6E6-67A8-6E2C-E0FD-5C0F3B593BF2}"/>
              </a:ext>
            </a:extLst>
          </p:cNvPr>
          <p:cNvSpPr/>
          <p:nvPr/>
        </p:nvSpPr>
        <p:spPr>
          <a:xfrm flipH="1">
            <a:off x="9143634" y="5941675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E359BAA9-D50D-0E3C-BB44-CBDA474C0BE1}"/>
              </a:ext>
            </a:extLst>
          </p:cNvPr>
          <p:cNvSpPr/>
          <p:nvPr/>
        </p:nvSpPr>
        <p:spPr>
          <a:xfrm rot="5400000" flipH="1">
            <a:off x="8702959" y="5487229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60">
            <a:extLst>
              <a:ext uri="{FF2B5EF4-FFF2-40B4-BE49-F238E27FC236}">
                <a16:creationId xmlns:a16="http://schemas.microsoft.com/office/drawing/2014/main" id="{032FACB3-3C9F-88A1-79A2-4D7C17DECF42}"/>
              </a:ext>
            </a:extLst>
          </p:cNvPr>
          <p:cNvSpPr/>
          <p:nvPr/>
        </p:nvSpPr>
        <p:spPr>
          <a:xfrm rot="5400000" flipH="1">
            <a:off x="4795976" y="5466446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58">
            <a:extLst>
              <a:ext uri="{FF2B5EF4-FFF2-40B4-BE49-F238E27FC236}">
                <a16:creationId xmlns:a16="http://schemas.microsoft.com/office/drawing/2014/main" id="{05AFFD85-BE45-F9E0-1C6F-C0E9AA9CA85D}"/>
              </a:ext>
            </a:extLst>
          </p:cNvPr>
          <p:cNvSpPr/>
          <p:nvPr/>
        </p:nvSpPr>
        <p:spPr>
          <a:xfrm flipH="1">
            <a:off x="4363815" y="5962456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E8E76DEE-31C7-48D1-0F88-FFA0EA09A159}"/>
              </a:ext>
            </a:extLst>
          </p:cNvPr>
          <p:cNvSpPr txBox="1"/>
          <p:nvPr/>
        </p:nvSpPr>
        <p:spPr>
          <a:xfrm>
            <a:off x="17667443" y="9623252"/>
            <a:ext cx="219373" cy="32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 lang="en-US" sz="18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18F836-5B74-FBB4-AB88-CD38D30FEC57}"/>
              </a:ext>
            </a:extLst>
          </p:cNvPr>
          <p:cNvSpPr txBox="1"/>
          <p:nvPr/>
        </p:nvSpPr>
        <p:spPr>
          <a:xfrm>
            <a:off x="665018" y="4821381"/>
            <a:ext cx="48837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Vision Transformers [6] ?</a:t>
            </a:r>
          </a:p>
        </p:txBody>
      </p:sp>
      <p:pic>
        <p:nvPicPr>
          <p:cNvPr id="26" name="Picture 25" descr="A diagram of a red barn&#10;&#10;AI-generated content may be incorrect.">
            <a:extLst>
              <a:ext uri="{FF2B5EF4-FFF2-40B4-BE49-F238E27FC236}">
                <a16:creationId xmlns:a16="http://schemas.microsoft.com/office/drawing/2014/main" id="{B01D5185-EB6A-B009-4301-2D21E1719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974" y="2294447"/>
            <a:ext cx="11770204" cy="72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941052" y="2419141"/>
            <a:ext cx="5603881" cy="1200990"/>
            <a:chOff x="0" y="-30406"/>
            <a:chExt cx="1475919" cy="316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75919" cy="249635"/>
            </a:xfrm>
            <a:custGeom>
              <a:avLst/>
              <a:gdLst/>
              <a:ahLst/>
              <a:cxnLst/>
              <a:rect l="l" t="t" r="r" b="b"/>
              <a:pathLst>
                <a:path w="1475919" h="249635">
                  <a:moveTo>
                    <a:pt x="0" y="0"/>
                  </a:moveTo>
                  <a:lnTo>
                    <a:pt x="1475919" y="0"/>
                  </a:lnTo>
                  <a:lnTo>
                    <a:pt x="1475919" y="249635"/>
                  </a:lnTo>
                  <a:lnTo>
                    <a:pt x="0" y="2496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0406"/>
              <a:ext cx="1475919" cy="316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Feature Selection from L0 images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581469" y="3735881"/>
            <a:ext cx="4378132" cy="1022140"/>
            <a:chOff x="0" y="-34032"/>
            <a:chExt cx="1153088" cy="2692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3088" cy="202531"/>
            </a:xfrm>
            <a:custGeom>
              <a:avLst/>
              <a:gdLst/>
              <a:ahLst/>
              <a:cxnLst/>
              <a:rect l="l" t="t" r="r" b="b"/>
              <a:pathLst>
                <a:path w="1153088" h="202531">
                  <a:moveTo>
                    <a:pt x="0" y="0"/>
                  </a:moveTo>
                  <a:lnTo>
                    <a:pt x="1153088" y="0"/>
                  </a:lnTo>
                  <a:lnTo>
                    <a:pt x="1153088" y="202531"/>
                  </a:lnTo>
                  <a:lnTo>
                    <a:pt x="0" y="202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4032"/>
              <a:ext cx="1153088" cy="26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Model Select and Training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09897" y="7951310"/>
            <a:ext cx="11246569" cy="1708807"/>
            <a:chOff x="-62875" y="-61399"/>
            <a:chExt cx="2671969" cy="4391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62501" cy="350541"/>
            </a:xfrm>
            <a:custGeom>
              <a:avLst/>
              <a:gdLst/>
              <a:ahLst/>
              <a:cxnLst/>
              <a:rect l="l" t="t" r="r" b="b"/>
              <a:pathLst>
                <a:path w="2562501" h="350541">
                  <a:moveTo>
                    <a:pt x="0" y="0"/>
                  </a:moveTo>
                  <a:lnTo>
                    <a:pt x="2562501" y="0"/>
                  </a:lnTo>
                  <a:lnTo>
                    <a:pt x="2562501" y="350541"/>
                  </a:lnTo>
                  <a:lnTo>
                    <a:pt x="0" y="3505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62875" y="-61399"/>
              <a:ext cx="2671969" cy="439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Evaluate the feasibility of incorporating machine learning with L2 images </a:t>
              </a:r>
              <a:r>
                <a:rPr lang="en-US" sz="24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OR</a:t>
              </a: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revert to traditional methods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82487" y="6699173"/>
            <a:ext cx="3541348" cy="1139998"/>
            <a:chOff x="0" y="-34032"/>
            <a:chExt cx="932701" cy="3002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29074" cy="233572"/>
            </a:xfrm>
            <a:custGeom>
              <a:avLst/>
              <a:gdLst/>
              <a:ahLst/>
              <a:cxnLst/>
              <a:rect l="l" t="t" r="r" b="b"/>
              <a:pathLst>
                <a:path w="929074" h="233572">
                  <a:moveTo>
                    <a:pt x="0" y="0"/>
                  </a:moveTo>
                  <a:lnTo>
                    <a:pt x="929074" y="0"/>
                  </a:lnTo>
                  <a:lnTo>
                    <a:pt x="929074" y="233572"/>
                  </a:lnTo>
                  <a:lnTo>
                    <a:pt x="0" y="233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27" y="-34032"/>
              <a:ext cx="929074" cy="300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Image Preprocessing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777936" y="6699173"/>
            <a:ext cx="1277575" cy="1139998"/>
            <a:chOff x="0" y="-34032"/>
            <a:chExt cx="336481" cy="30024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2854" cy="233572"/>
            </a:xfrm>
            <a:custGeom>
              <a:avLst/>
              <a:gdLst/>
              <a:ahLst/>
              <a:cxnLst/>
              <a:rect l="l" t="t" r="r" b="b"/>
              <a:pathLst>
                <a:path w="332854" h="233572">
                  <a:moveTo>
                    <a:pt x="0" y="0"/>
                  </a:moveTo>
                  <a:lnTo>
                    <a:pt x="332854" y="0"/>
                  </a:lnTo>
                  <a:lnTo>
                    <a:pt x="332854" y="233572"/>
                  </a:lnTo>
                  <a:lnTo>
                    <a:pt x="0" y="233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627" y="-34032"/>
              <a:ext cx="332854" cy="300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YES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490755" y="6761519"/>
            <a:ext cx="1291346" cy="1139998"/>
            <a:chOff x="0" y="-23151"/>
            <a:chExt cx="340108" cy="3002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2854" cy="233572"/>
            </a:xfrm>
            <a:custGeom>
              <a:avLst/>
              <a:gdLst/>
              <a:ahLst/>
              <a:cxnLst/>
              <a:rect l="l" t="t" r="r" b="b"/>
              <a:pathLst>
                <a:path w="332854" h="233572">
                  <a:moveTo>
                    <a:pt x="0" y="0"/>
                  </a:moveTo>
                  <a:lnTo>
                    <a:pt x="332854" y="0"/>
                  </a:lnTo>
                  <a:lnTo>
                    <a:pt x="332854" y="233572"/>
                  </a:lnTo>
                  <a:lnTo>
                    <a:pt x="0" y="233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254" y="-23151"/>
              <a:ext cx="332854" cy="300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NO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739408" y="1510129"/>
            <a:ext cx="12926012" cy="73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Suggested Methodology of The Current Work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67071" y="5485008"/>
            <a:ext cx="1374130" cy="84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Satisfied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 Results?</a:t>
            </a:r>
          </a:p>
        </p:txBody>
      </p:sp>
      <p:sp>
        <p:nvSpPr>
          <p:cNvPr id="44" name="Freccia a sinistra 43">
            <a:extLst>
              <a:ext uri="{FF2B5EF4-FFF2-40B4-BE49-F238E27FC236}">
                <a16:creationId xmlns:a16="http://schemas.microsoft.com/office/drawing/2014/main" id="{6E18DDB2-BB6B-19A8-E573-AE7A85F6D089}"/>
              </a:ext>
            </a:extLst>
          </p:cNvPr>
          <p:cNvSpPr/>
          <p:nvPr/>
        </p:nvSpPr>
        <p:spPr>
          <a:xfrm rot="-5400000">
            <a:off x="6572249" y="3538807"/>
            <a:ext cx="367471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sinistra 44">
            <a:extLst>
              <a:ext uri="{FF2B5EF4-FFF2-40B4-BE49-F238E27FC236}">
                <a16:creationId xmlns:a16="http://schemas.microsoft.com/office/drawing/2014/main" id="{A4CC814D-4823-D633-8FE1-2FD184DA2E39}"/>
              </a:ext>
            </a:extLst>
          </p:cNvPr>
          <p:cNvSpPr/>
          <p:nvPr/>
        </p:nvSpPr>
        <p:spPr>
          <a:xfrm rot="-5400000">
            <a:off x="6517164" y="4723120"/>
            <a:ext cx="477639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ombo 45">
            <a:extLst>
              <a:ext uri="{FF2B5EF4-FFF2-40B4-BE49-F238E27FC236}">
                <a16:creationId xmlns:a16="http://schemas.microsoft.com/office/drawing/2014/main" id="{BBDCF27C-0287-45EE-CEA6-E58E68DE8582}"/>
              </a:ext>
            </a:extLst>
          </p:cNvPr>
          <p:cNvSpPr/>
          <p:nvPr/>
        </p:nvSpPr>
        <p:spPr>
          <a:xfrm>
            <a:off x="5226488" y="5114870"/>
            <a:ext cx="3085628" cy="1638759"/>
          </a:xfrm>
          <a:prstGeom prst="diamon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a destra 47">
            <a:extLst>
              <a:ext uri="{FF2B5EF4-FFF2-40B4-BE49-F238E27FC236}">
                <a16:creationId xmlns:a16="http://schemas.microsoft.com/office/drawing/2014/main" id="{E714990B-C8B2-4C86-A082-ED436A948C04}"/>
              </a:ext>
            </a:extLst>
          </p:cNvPr>
          <p:cNvSpPr/>
          <p:nvPr/>
        </p:nvSpPr>
        <p:spPr>
          <a:xfrm>
            <a:off x="9715499" y="7128710"/>
            <a:ext cx="1278355" cy="3759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reccia a sinistra 50">
            <a:extLst>
              <a:ext uri="{FF2B5EF4-FFF2-40B4-BE49-F238E27FC236}">
                <a16:creationId xmlns:a16="http://schemas.microsoft.com/office/drawing/2014/main" id="{1F07FBFA-A84B-F014-7151-30D2ADFE1972}"/>
              </a:ext>
            </a:extLst>
          </p:cNvPr>
          <p:cNvSpPr/>
          <p:nvPr/>
        </p:nvSpPr>
        <p:spPr>
          <a:xfrm rot="-5400000">
            <a:off x="8830706" y="7794071"/>
            <a:ext cx="477639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a sinistra 51">
            <a:extLst>
              <a:ext uri="{FF2B5EF4-FFF2-40B4-BE49-F238E27FC236}">
                <a16:creationId xmlns:a16="http://schemas.microsoft.com/office/drawing/2014/main" id="{B448153C-9E1B-05E6-60FD-188D42359E66}"/>
              </a:ext>
            </a:extLst>
          </p:cNvPr>
          <p:cNvSpPr/>
          <p:nvPr/>
        </p:nvSpPr>
        <p:spPr>
          <a:xfrm>
            <a:off x="9546802" y="2864022"/>
            <a:ext cx="3342022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B75FDB66-041B-CB73-16C3-60B5AA684457}"/>
              </a:ext>
            </a:extLst>
          </p:cNvPr>
          <p:cNvSpPr/>
          <p:nvPr/>
        </p:nvSpPr>
        <p:spPr>
          <a:xfrm>
            <a:off x="12747130" y="3029094"/>
            <a:ext cx="162898" cy="3798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E126A6E6-67A8-6E2C-E0FD-5C0F3B593BF2}"/>
              </a:ext>
            </a:extLst>
          </p:cNvPr>
          <p:cNvSpPr/>
          <p:nvPr/>
        </p:nvSpPr>
        <p:spPr>
          <a:xfrm flipH="1">
            <a:off x="9143634" y="5941675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E359BAA9-D50D-0E3C-BB44-CBDA474C0BE1}"/>
              </a:ext>
            </a:extLst>
          </p:cNvPr>
          <p:cNvSpPr/>
          <p:nvPr/>
        </p:nvSpPr>
        <p:spPr>
          <a:xfrm rot="5400000" flipH="1">
            <a:off x="8702959" y="5487229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60">
            <a:extLst>
              <a:ext uri="{FF2B5EF4-FFF2-40B4-BE49-F238E27FC236}">
                <a16:creationId xmlns:a16="http://schemas.microsoft.com/office/drawing/2014/main" id="{032FACB3-3C9F-88A1-79A2-4D7C17DECF42}"/>
              </a:ext>
            </a:extLst>
          </p:cNvPr>
          <p:cNvSpPr/>
          <p:nvPr/>
        </p:nvSpPr>
        <p:spPr>
          <a:xfrm rot="5400000" flipH="1">
            <a:off x="4795976" y="5466446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58">
            <a:extLst>
              <a:ext uri="{FF2B5EF4-FFF2-40B4-BE49-F238E27FC236}">
                <a16:creationId xmlns:a16="http://schemas.microsoft.com/office/drawing/2014/main" id="{05AFFD85-BE45-F9E0-1C6F-C0E9AA9CA85D}"/>
              </a:ext>
            </a:extLst>
          </p:cNvPr>
          <p:cNvSpPr/>
          <p:nvPr/>
        </p:nvSpPr>
        <p:spPr>
          <a:xfrm flipH="1">
            <a:off x="4363815" y="5962456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E8E76DEE-31C7-48D1-0F88-FFA0EA09A159}"/>
              </a:ext>
            </a:extLst>
          </p:cNvPr>
          <p:cNvSpPr txBox="1"/>
          <p:nvPr/>
        </p:nvSpPr>
        <p:spPr>
          <a:xfrm>
            <a:off x="17667443" y="9623252"/>
            <a:ext cx="219373" cy="32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959178" y="1665337"/>
            <a:ext cx="10369643" cy="73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54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Future Work </a:t>
            </a:r>
            <a:endParaRPr lang="en-US" sz="5400" b="1">
              <a:solidFill>
                <a:srgbClr val="5D331C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74162" y="3011190"/>
            <a:ext cx="14939677" cy="5739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4400">
                <a:solidFill>
                  <a:srgbClr val="150301"/>
                </a:solidFill>
                <a:latin typeface="Calibri"/>
                <a:ea typeface="Poppins"/>
                <a:cs typeface="Poppins"/>
                <a:sym typeface="Poppins"/>
              </a:rPr>
              <a:t>Develop an object classification approach using temporal analysis to detect motion patterns across multiple frames</a:t>
            </a:r>
            <a:endParaRPr lang="en-US" sz="4400">
              <a:solidFill>
                <a:srgbClr val="150301"/>
              </a:solidFill>
              <a:latin typeface="Calibri"/>
              <a:ea typeface="Poppins"/>
              <a:cs typeface="Poppins"/>
            </a:endParaRPr>
          </a:p>
          <a:p>
            <a:pPr algn="just">
              <a:lnSpc>
                <a:spcPts val="5040"/>
              </a:lnSpc>
            </a:pPr>
            <a:endParaRPr lang="en-US" sz="4400">
              <a:solidFill>
                <a:srgbClr val="150301"/>
              </a:solidFill>
              <a:latin typeface="Calibri"/>
              <a:ea typeface="Poppins"/>
              <a:cs typeface="Poppins"/>
            </a:endParaRP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4400">
                <a:solidFill>
                  <a:srgbClr val="150301"/>
                </a:solidFill>
                <a:latin typeface="Calibri"/>
                <a:ea typeface="Poppins"/>
                <a:cs typeface="Poppins"/>
                <a:sym typeface="Poppins"/>
              </a:rPr>
              <a:t>The required number of frames and the level of Metis images to be utilized (L0 or L2?), is to be determined..</a:t>
            </a:r>
            <a:endParaRPr lang="en-US" sz="4400">
              <a:solidFill>
                <a:srgbClr val="150301"/>
              </a:solidFill>
              <a:latin typeface="Calibri"/>
              <a:ea typeface="Poppins"/>
              <a:cs typeface="Poppins"/>
            </a:endParaRPr>
          </a:p>
          <a:p>
            <a:pPr algn="just">
              <a:lnSpc>
                <a:spcPts val="5040"/>
              </a:lnSpc>
            </a:pPr>
            <a:endParaRPr lang="en-US" sz="4400">
              <a:solidFill>
                <a:srgbClr val="150301"/>
              </a:solidFill>
              <a:latin typeface="Calibri"/>
              <a:ea typeface="Poppins"/>
              <a:cs typeface="Poppins"/>
            </a:endParaRP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4400">
                <a:solidFill>
                  <a:srgbClr val="150301"/>
                </a:solidFill>
                <a:latin typeface="Calibri"/>
                <a:ea typeface="Poppins"/>
                <a:cs typeface="Poppins"/>
                <a:sym typeface="Poppins"/>
              </a:rPr>
              <a:t>Use observed velocities to differentiate between detected objects</a:t>
            </a:r>
            <a:endParaRPr lang="en-US" sz="4400">
              <a:solidFill>
                <a:srgbClr val="150301"/>
              </a:solidFill>
              <a:latin typeface="Calibri"/>
              <a:ea typeface="Poppins"/>
              <a:cs typeface="Poppins"/>
            </a:endParaRP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15030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662755" y="9623252"/>
            <a:ext cx="228749" cy="32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14</a:t>
            </a:r>
            <a:endParaRPr lang="en-US" sz="18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1227" y="7940466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21227" y="648652"/>
            <a:ext cx="5780499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8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Detecting small objects passing in the </a:t>
            </a:r>
            <a:r>
              <a:rPr lang="en-US" sz="4800" b="1" err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FoV</a:t>
            </a:r>
            <a:r>
              <a:rPr lang="en-US" sz="48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 of solar coronagraphs is a  CHALLENGING RESEARCH PROBLEM</a:t>
            </a:r>
            <a:endParaRPr lang="en-US" sz="4800" b="1">
              <a:solidFill>
                <a:srgbClr val="5D331C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47728" y="1022985"/>
            <a:ext cx="11111572" cy="825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4620"/>
              </a:lnSpc>
              <a:spcBef>
                <a:spcPct val="0"/>
              </a:spcBef>
              <a:buFont typeface="Arial"/>
              <a:buChar char="•"/>
            </a:pPr>
            <a:r>
              <a:rPr lang="en-US" sz="40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No</a:t>
            </a:r>
            <a:r>
              <a:rPr lang="en-US" sz="4000">
                <a:solidFill>
                  <a:srgbClr val="150301"/>
                </a:solidFill>
                <a:latin typeface="Calibri"/>
                <a:ea typeface="Poppins"/>
                <a:cs typeface="Poppins"/>
                <a:sym typeface="Poppins"/>
              </a:rPr>
              <a:t> </a:t>
            </a:r>
            <a:r>
              <a:rPr lang="en-US" sz="40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standard frameworks or systematic approaches exist</a:t>
            </a:r>
            <a:r>
              <a:rPr lang="en-US" sz="4000">
                <a:solidFill>
                  <a:srgbClr val="150301"/>
                </a:solidFill>
                <a:latin typeface="Calibri"/>
                <a:ea typeface="Poppins"/>
                <a:cs typeface="Poppins"/>
                <a:sym typeface="Poppins"/>
              </a:rPr>
              <a:t> for studying small objects using solar observatory data, makes it an </a:t>
            </a:r>
            <a:r>
              <a:rPr lang="en-US" sz="40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open research question</a:t>
            </a:r>
            <a:endParaRPr lang="en-US" sz="4000">
              <a:latin typeface="Calibri"/>
              <a:ea typeface="Calibri"/>
              <a:cs typeface="Calibri"/>
            </a:endParaRPr>
          </a:p>
          <a:p>
            <a:pPr algn="just">
              <a:lnSpc>
                <a:spcPts val="4620"/>
              </a:lnSpc>
              <a:spcBef>
                <a:spcPct val="0"/>
              </a:spcBef>
            </a:pPr>
            <a:endParaRPr lang="en-US" sz="4000" b="1">
              <a:solidFill>
                <a:srgbClr val="150301"/>
              </a:solidFill>
              <a:latin typeface="Calibri"/>
              <a:ea typeface="Poppins Bold"/>
              <a:cs typeface="Poppins Bold"/>
            </a:endParaRPr>
          </a:p>
          <a:p>
            <a:pPr marL="712470" lvl="1" indent="-356235" algn="just">
              <a:lnSpc>
                <a:spcPts val="4620"/>
              </a:lnSpc>
              <a:spcBef>
                <a:spcPct val="0"/>
              </a:spcBef>
              <a:buFont typeface="Arial"/>
              <a:buChar char="•"/>
            </a:pPr>
            <a:r>
              <a:rPr lang="en-US" sz="40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How to effectively detect, track, and analyze the behavior</a:t>
            </a:r>
            <a:r>
              <a:rPr lang="en-US" sz="4000">
                <a:solidFill>
                  <a:srgbClr val="150301"/>
                </a:solidFill>
                <a:latin typeface="Calibri"/>
                <a:ea typeface="Poppins"/>
                <a:cs typeface="Poppins"/>
                <a:sym typeface="Poppins"/>
              </a:rPr>
              <a:t> of small objects in the harsh, bright environment near the Sun using instruments not explicitly designed for this purpose?</a:t>
            </a:r>
            <a:endParaRPr lang="en-US" sz="4000">
              <a:solidFill>
                <a:srgbClr val="150301"/>
              </a:solidFill>
              <a:latin typeface="Calibri"/>
              <a:ea typeface="Poppins"/>
              <a:cs typeface="Poppins"/>
            </a:endParaRPr>
          </a:p>
          <a:p>
            <a:pPr algn="just">
              <a:lnSpc>
                <a:spcPts val="4620"/>
              </a:lnSpc>
              <a:spcBef>
                <a:spcPct val="0"/>
              </a:spcBef>
            </a:pPr>
            <a:endParaRPr lang="en-US" sz="4000">
              <a:solidFill>
                <a:srgbClr val="150301"/>
              </a:solidFill>
              <a:latin typeface="Calibri"/>
              <a:ea typeface="Poppins"/>
              <a:cs typeface="Poppins"/>
            </a:endParaRPr>
          </a:p>
          <a:p>
            <a:pPr marL="712470" lvl="1" indent="-356235" algn="just">
              <a:lnSpc>
                <a:spcPts val="4620"/>
              </a:lnSpc>
              <a:spcBef>
                <a:spcPct val="0"/>
              </a:spcBef>
              <a:buFont typeface="Arial"/>
              <a:buChar char="•"/>
            </a:pPr>
            <a:r>
              <a:rPr lang="en-US" sz="40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What algorithms</a:t>
            </a:r>
            <a:r>
              <a:rPr lang="en-US" sz="4000">
                <a:solidFill>
                  <a:srgbClr val="150301"/>
                </a:solidFill>
                <a:latin typeface="Calibri"/>
                <a:ea typeface="Poppins"/>
                <a:cs typeface="Poppins"/>
                <a:sym typeface="Poppins"/>
              </a:rPr>
              <a:t> can reliably detect small objects despite solar corona background, </a:t>
            </a:r>
            <a:r>
              <a:rPr lang="en-US" sz="40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Or</a:t>
            </a:r>
            <a:r>
              <a:rPr lang="en-US" sz="4000">
                <a:solidFill>
                  <a:srgbClr val="150301"/>
                </a:solidFill>
                <a:latin typeface="Calibri"/>
                <a:ea typeface="Poppins"/>
                <a:cs typeface="Poppins"/>
                <a:sym typeface="Poppins"/>
              </a:rPr>
              <a:t> what </a:t>
            </a:r>
            <a:r>
              <a:rPr lang="en-US" sz="40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preprocessing techniques</a:t>
            </a:r>
            <a:r>
              <a:rPr lang="en-US" sz="4000">
                <a:solidFill>
                  <a:srgbClr val="150301"/>
                </a:solidFill>
                <a:latin typeface="Calibri"/>
                <a:ea typeface="Poppins"/>
                <a:cs typeface="Poppins"/>
                <a:sym typeface="Poppins"/>
              </a:rPr>
              <a:t> are necessary </a:t>
            </a:r>
            <a:r>
              <a:rPr lang="en-US" sz="40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to mitigate the noise?</a:t>
            </a:r>
            <a:endParaRPr lang="en-US" sz="4000" b="1">
              <a:solidFill>
                <a:srgbClr val="150301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A6B8549B-6C27-1594-CE53-8AD7C31D7C5E}"/>
              </a:ext>
            </a:extLst>
          </p:cNvPr>
          <p:cNvSpPr txBox="1"/>
          <p:nvPr/>
        </p:nvSpPr>
        <p:spPr>
          <a:xfrm>
            <a:off x="17688225" y="9623252"/>
            <a:ext cx="406409" cy="326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15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179512" y="1820887"/>
            <a:ext cx="15928976" cy="219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8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Why Artificial Intelligence May Outperform Traditional Methods for Detecting and Classifying Small Objects in METIS Field of View?</a:t>
            </a:r>
            <a:endParaRPr lang="en-US" sz="4800" b="1">
              <a:solidFill>
                <a:srgbClr val="5D331C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58762" y="4112287"/>
            <a:ext cx="14939677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4400">
                <a:solidFill>
                  <a:srgbClr val="150301"/>
                </a:solidFill>
                <a:latin typeface="Calibri"/>
                <a:ea typeface="Poppins"/>
                <a:cs typeface="Poppins"/>
                <a:sym typeface="Poppins"/>
              </a:rPr>
              <a:t>Capturing both fine details (e.g., small objects) and broader context (e.g., motion patterns across frames), outperforming traditional methods in detecting and classifying small objects in the METIS field of view </a:t>
            </a:r>
            <a:r>
              <a:rPr lang="en-US" sz="4400">
                <a:solidFill>
                  <a:schemeClr val="tx2">
                    <a:lumMod val="49000"/>
                  </a:schemeClr>
                </a:solidFill>
                <a:latin typeface="Calibri"/>
                <a:ea typeface="Poppins"/>
                <a:cs typeface="Poppins"/>
                <a:sym typeface="Poppins"/>
              </a:rPr>
              <a:t>[3,4]</a:t>
            </a:r>
            <a:endParaRPr lang="en-US" sz="4400">
              <a:solidFill>
                <a:schemeClr val="tx2">
                  <a:lumMod val="49000"/>
                </a:schemeClr>
              </a:solidFill>
              <a:latin typeface="Calibri"/>
              <a:ea typeface="Poppins"/>
              <a:cs typeface="Poppins"/>
            </a:endParaRPr>
          </a:p>
          <a:p>
            <a:pPr algn="just">
              <a:lnSpc>
                <a:spcPts val="5040"/>
              </a:lnSpc>
            </a:pPr>
            <a:endParaRPr lang="en-US" sz="4400">
              <a:solidFill>
                <a:srgbClr val="150301"/>
              </a:solidFill>
              <a:latin typeface="Calibri"/>
              <a:ea typeface="Poppins"/>
              <a:cs typeface="Poppins"/>
            </a:endParaRP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4400">
                <a:solidFill>
                  <a:srgbClr val="150301"/>
                </a:solidFill>
                <a:latin typeface="Calibri"/>
                <a:ea typeface="Poppins"/>
                <a:cs typeface="Poppins"/>
                <a:sym typeface="Poppins"/>
              </a:rPr>
              <a:t> More resilient to noise compared to traditional methods </a:t>
            </a:r>
            <a:r>
              <a:rPr lang="en-US" sz="4400">
                <a:solidFill>
                  <a:schemeClr val="tx2">
                    <a:lumMod val="49000"/>
                  </a:schemeClr>
                </a:solidFill>
                <a:latin typeface="Calibri"/>
                <a:ea typeface="Poppins"/>
                <a:cs typeface="Poppins"/>
                <a:sym typeface="Poppins"/>
              </a:rPr>
              <a:t>[2]</a:t>
            </a:r>
            <a:endParaRPr lang="en-US" sz="4400">
              <a:solidFill>
                <a:schemeClr val="tx2">
                  <a:lumMod val="49000"/>
                </a:schemeClr>
              </a:solidFill>
              <a:latin typeface="Calibri"/>
              <a:ea typeface="Poppins"/>
              <a:cs typeface="Poppins"/>
            </a:endParaRP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4400">
              <a:solidFill>
                <a:srgbClr val="150301"/>
              </a:solidFill>
              <a:latin typeface="Calibri"/>
              <a:ea typeface="Poppins"/>
              <a:cs typeface="Poppins"/>
            </a:endParaRPr>
          </a:p>
          <a:p>
            <a:pPr marL="777240" lvl="1" indent="-388620" algn="just">
              <a:lnSpc>
                <a:spcPts val="5040"/>
              </a:lnSpc>
              <a:spcBef>
                <a:spcPct val="0"/>
              </a:spcBef>
              <a:buFont typeface="Arial"/>
              <a:buChar char="•"/>
            </a:pPr>
            <a:r>
              <a:rPr lang="en-US" sz="4400">
                <a:solidFill>
                  <a:srgbClr val="150301"/>
                </a:solidFill>
                <a:latin typeface="Calibri"/>
                <a:ea typeface="Poppins"/>
                <a:cs typeface="Poppins"/>
                <a:sym typeface="Poppins"/>
              </a:rPr>
              <a:t>Automatic feature learning and generalization </a:t>
            </a:r>
            <a:r>
              <a:rPr lang="en-US" sz="4400">
                <a:solidFill>
                  <a:schemeClr val="tx2">
                    <a:lumMod val="49000"/>
                  </a:schemeClr>
                </a:solidFill>
                <a:latin typeface="Calibri"/>
                <a:ea typeface="Poppins"/>
                <a:cs typeface="Poppins"/>
                <a:sym typeface="Poppins"/>
              </a:rPr>
              <a:t>[5]</a:t>
            </a:r>
            <a:endParaRPr lang="en-US" sz="4400">
              <a:solidFill>
                <a:schemeClr val="tx2">
                  <a:lumMod val="49000"/>
                </a:schemeClr>
              </a:solidFill>
              <a:latin typeface="Calibri"/>
              <a:ea typeface="Poppins"/>
              <a:cs typeface="Poppins"/>
            </a:endParaRP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4400">
              <a:solidFill>
                <a:srgbClr val="150301"/>
              </a:solidFill>
              <a:latin typeface="Calibri"/>
              <a:ea typeface="Poppins"/>
              <a:cs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400D7-4374-2E55-796B-18035C5F85EB}"/>
              </a:ext>
            </a:extLst>
          </p:cNvPr>
          <p:cNvSpPr txBox="1"/>
          <p:nvPr/>
        </p:nvSpPr>
        <p:spPr>
          <a:xfrm>
            <a:off x="17667443" y="9515422"/>
            <a:ext cx="370335" cy="325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16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1227" y="7940466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12025" y="1055308"/>
            <a:ext cx="5919097" cy="365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54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Detecting small objects passing in the </a:t>
            </a:r>
            <a:r>
              <a:rPr lang="en-US" sz="5400" b="1" err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FoV</a:t>
            </a:r>
            <a:r>
              <a:rPr lang="en-US" sz="54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 of solar coronagraphs is IMPORTANT</a:t>
            </a:r>
            <a:endParaRPr lang="en-US" sz="5400" b="1">
              <a:solidFill>
                <a:srgbClr val="5D331C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13194" y="1837548"/>
            <a:ext cx="10981925" cy="735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 algn="just">
              <a:buFont typeface="Arial"/>
              <a:buChar char="•"/>
            </a:pPr>
            <a:r>
              <a:rPr lang="en-US" sz="4400">
                <a:solidFill>
                  <a:srgbClr val="150301"/>
                </a:solidFill>
                <a:latin typeface="Calibri"/>
                <a:ea typeface="+mn-lt"/>
                <a:cs typeface="+mn-lt"/>
                <a:sym typeface="Poppins"/>
              </a:rPr>
              <a:t> Differentiating solar phenomena from noise in coronagraph images and gaining insights into noise levels in raw data</a:t>
            </a:r>
            <a:endParaRPr lang="en-US" sz="4400">
              <a:latin typeface="Calibri"/>
              <a:ea typeface="Calibri"/>
              <a:cs typeface="Calibri"/>
            </a:endParaRPr>
          </a:p>
          <a:p>
            <a:pPr lvl="1" algn="just">
              <a:buFont typeface="Arial"/>
              <a:buChar char="•"/>
            </a:pPr>
            <a:endParaRPr lang="en-US" sz="4400">
              <a:solidFill>
                <a:srgbClr val="150301"/>
              </a:solidFill>
              <a:latin typeface="Calibri"/>
              <a:ea typeface="+mn-lt"/>
              <a:cs typeface="+mn-lt"/>
            </a:endParaRPr>
          </a:p>
          <a:p>
            <a:pPr lvl="1" algn="just">
              <a:buFont typeface="Arial"/>
              <a:buChar char="•"/>
            </a:pPr>
            <a:r>
              <a:rPr lang="en-US" sz="4400">
                <a:solidFill>
                  <a:srgbClr val="150301"/>
                </a:solidFill>
                <a:latin typeface="Calibri"/>
                <a:ea typeface="+mn-lt"/>
                <a:cs typeface="+mn-lt"/>
                <a:sym typeface="Poppins"/>
              </a:rPr>
              <a:t> Enhancing the instrument's utility by offering an additional advantage</a:t>
            </a:r>
            <a:endParaRPr lang="en-US" sz="4400">
              <a:latin typeface="Calibri"/>
              <a:ea typeface="Calibri"/>
              <a:cs typeface="Calibri"/>
            </a:endParaRPr>
          </a:p>
          <a:p>
            <a:pPr lvl="1" algn="just">
              <a:buFont typeface="Arial"/>
              <a:buChar char="•"/>
            </a:pPr>
            <a:endParaRPr lang="en-US" sz="4400">
              <a:solidFill>
                <a:srgbClr val="150301"/>
              </a:solidFill>
              <a:latin typeface="Calibri"/>
              <a:ea typeface="+mn-lt"/>
              <a:cs typeface="+mn-lt"/>
            </a:endParaRPr>
          </a:p>
          <a:p>
            <a:pPr lvl="1" algn="just">
              <a:buFont typeface="Arial"/>
              <a:buChar char="•"/>
            </a:pPr>
            <a:r>
              <a:rPr lang="en-US" sz="4400">
                <a:solidFill>
                  <a:srgbClr val="150301"/>
                </a:solidFill>
                <a:latin typeface="Calibri"/>
                <a:ea typeface="+mn-lt"/>
                <a:cs typeface="+mn-lt"/>
                <a:sym typeface="Poppins"/>
              </a:rPr>
              <a:t> Contributing to catalogs for studying objects evolution near the Sun</a:t>
            </a:r>
            <a:endParaRPr lang="en-US" sz="4400">
              <a:latin typeface="Calibri"/>
              <a:cs typeface="Poppins"/>
            </a:endParaRPr>
          </a:p>
          <a:p>
            <a:pPr marL="388620" lvl="1" algn="just">
              <a:lnSpc>
                <a:spcPts val="5040"/>
              </a:lnSpc>
              <a:spcBef>
                <a:spcPct val="0"/>
              </a:spcBef>
            </a:pPr>
            <a:endParaRPr lang="en-US" sz="4000">
              <a:solidFill>
                <a:srgbClr val="150301"/>
              </a:solidFill>
              <a:latin typeface="Poppins"/>
              <a:ea typeface="Poppins"/>
              <a:cs typeface="Poppins"/>
            </a:endParaRP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4000">
              <a:solidFill>
                <a:srgbClr val="150301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F18E4-5D3E-F578-6418-665890308353}"/>
              </a:ext>
            </a:extLst>
          </p:cNvPr>
          <p:cNvSpPr txBox="1"/>
          <p:nvPr/>
        </p:nvSpPr>
        <p:spPr>
          <a:xfrm>
            <a:off x="17667443" y="9515422"/>
            <a:ext cx="370335" cy="325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17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1227" y="7940466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-7521" y="795340"/>
            <a:ext cx="5919097" cy="73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5400" b="1">
                <a:solidFill>
                  <a:srgbClr val="5D331C"/>
                </a:solidFill>
                <a:latin typeface="Calibri"/>
                <a:ea typeface="Poppins Bold"/>
                <a:cs typeface="Poppins Bold"/>
              </a:rPr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0CC95-C742-6DA7-9D13-E1539EDFD78D}"/>
              </a:ext>
            </a:extLst>
          </p:cNvPr>
          <p:cNvSpPr txBox="1"/>
          <p:nvPr/>
        </p:nvSpPr>
        <p:spPr>
          <a:xfrm>
            <a:off x="1344544" y="1773511"/>
            <a:ext cx="15586363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[1] Antonucci, E., et al. (2020). Metis: The Solar Orbiter visible light and ultraviolet coronal imager. Astronomy &amp; Astrophysics, 642, A10. </a:t>
            </a:r>
            <a:r>
              <a:rPr lang="en-US" sz="2400">
                <a:ea typeface="+mn-lt"/>
                <a:cs typeface="+mn-lt"/>
                <a:hlinkClick r:id="rId4"/>
              </a:rPr>
              <a:t>https://doi.org/10.1051/0004-6361/201936356</a:t>
            </a:r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[2] Yuan, Y., Bai, H., Wu, P., Guo, H., Deng, T., &amp; Qin, W. (2023). </a:t>
            </a:r>
            <a:r>
              <a:rPr lang="en-US" sz="2400" i="1">
                <a:ea typeface="+mn-lt"/>
                <a:cs typeface="+mn-lt"/>
              </a:rPr>
              <a:t>An intelligent detection method for small and weak objects in space</a:t>
            </a:r>
            <a:r>
              <a:rPr lang="en-US" sz="2400">
                <a:ea typeface="+mn-lt"/>
                <a:cs typeface="+mn-lt"/>
              </a:rPr>
              <a:t>. </a:t>
            </a:r>
            <a:r>
              <a:rPr lang="en-US" sz="2400" i="1">
                <a:ea typeface="+mn-lt"/>
                <a:cs typeface="+mn-lt"/>
              </a:rPr>
              <a:t>Remote Sensing, 15</a:t>
            </a:r>
            <a:r>
              <a:rPr lang="en-US" sz="2400">
                <a:ea typeface="+mn-lt"/>
                <a:cs typeface="+mn-lt"/>
              </a:rPr>
              <a:t>(12), 3169. </a:t>
            </a:r>
            <a:r>
              <a:rPr lang="en-US" sz="2400">
                <a:ea typeface="+mn-lt"/>
                <a:cs typeface="+mn-lt"/>
                <a:hlinkClick r:id="rId5"/>
              </a:rPr>
              <a:t>https://doi.org/10.3390/rs15123169</a:t>
            </a:r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[3] </a:t>
            </a:r>
            <a:r>
              <a:rPr lang="en-US" sz="2400" err="1">
                <a:ea typeface="+mn-lt"/>
                <a:cs typeface="+mn-lt"/>
              </a:rPr>
              <a:t>Jarolim</a:t>
            </a:r>
            <a:r>
              <a:rPr lang="en-US" sz="2400">
                <a:ea typeface="+mn-lt"/>
                <a:cs typeface="+mn-lt"/>
              </a:rPr>
              <a:t>, R., Tremblay, B., Muñoz-Jaramillo, A., </a:t>
            </a:r>
            <a:r>
              <a:rPr lang="en-US" sz="2400" err="1">
                <a:ea typeface="+mn-lt"/>
                <a:cs typeface="+mn-lt"/>
              </a:rPr>
              <a:t>Bintsi</a:t>
            </a:r>
            <a:r>
              <a:rPr lang="en-US" sz="2400">
                <a:ea typeface="+mn-lt"/>
                <a:cs typeface="+mn-lt"/>
              </a:rPr>
              <a:t>, K. M., Jungbluth, A., Santos, M., ... &amp; Caplan, R. (2023). </a:t>
            </a:r>
            <a:r>
              <a:rPr lang="en-US" sz="2400" i="1" err="1">
                <a:ea typeface="+mn-lt"/>
                <a:cs typeface="+mn-lt"/>
              </a:rPr>
              <a:t>SuNeRF</a:t>
            </a:r>
            <a:r>
              <a:rPr lang="en-US" sz="2400" i="1">
                <a:ea typeface="+mn-lt"/>
                <a:cs typeface="+mn-lt"/>
              </a:rPr>
              <a:t>: AI enables 3D reconstruction of the solar EUV corona</a:t>
            </a:r>
            <a:r>
              <a:rPr lang="en-US" sz="2400">
                <a:ea typeface="+mn-lt"/>
                <a:cs typeface="+mn-lt"/>
              </a:rPr>
              <a:t>.</a:t>
            </a: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[4] Stepanyuk, O., </a:t>
            </a:r>
            <a:r>
              <a:rPr lang="en-US" sz="2400" err="1">
                <a:ea typeface="+mn-lt"/>
                <a:cs typeface="+mn-lt"/>
              </a:rPr>
              <a:t>Kozarev</a:t>
            </a:r>
            <a:r>
              <a:rPr lang="en-US" sz="2400">
                <a:ea typeface="+mn-lt"/>
                <a:cs typeface="+mn-lt"/>
              </a:rPr>
              <a:t>, K., &amp; Nedal, M. (2022). </a:t>
            </a:r>
            <a:r>
              <a:rPr lang="en-US" sz="2400" i="1">
                <a:ea typeface="+mn-lt"/>
                <a:cs typeface="+mn-lt"/>
              </a:rPr>
              <a:t>Multi-scale image preprocessing and feature tracking for remote CME characterization</a:t>
            </a:r>
            <a:r>
              <a:rPr lang="en-US" sz="2400">
                <a:ea typeface="+mn-lt"/>
                <a:cs typeface="+mn-lt"/>
              </a:rPr>
              <a:t>. </a:t>
            </a:r>
            <a:r>
              <a:rPr lang="en-US" sz="2400" i="1">
                <a:ea typeface="+mn-lt"/>
                <a:cs typeface="+mn-lt"/>
              </a:rPr>
              <a:t>Journal of Space Weather and Space Climate, 12</a:t>
            </a:r>
            <a:r>
              <a:rPr lang="en-US" sz="2400">
                <a:ea typeface="+mn-lt"/>
                <a:cs typeface="+mn-lt"/>
              </a:rPr>
              <a:t>, 20. </a:t>
            </a:r>
            <a:r>
              <a:rPr lang="en-US" sz="2400">
                <a:ea typeface="+mn-lt"/>
                <a:cs typeface="+mn-lt"/>
                <a:hlinkClick r:id="rId6"/>
              </a:rPr>
              <a:t>https://doi.org/10.1051/swsc/2022016</a:t>
            </a:r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[5] </a:t>
            </a:r>
            <a:r>
              <a:rPr lang="en-US" sz="2400" err="1">
                <a:ea typeface="+mn-lt"/>
                <a:cs typeface="+mn-lt"/>
              </a:rPr>
              <a:t>Mackovjak</a:t>
            </a:r>
            <a:r>
              <a:rPr lang="en-US" sz="2400">
                <a:ea typeface="+mn-lt"/>
                <a:cs typeface="+mn-lt"/>
              </a:rPr>
              <a:t>, Š., Harman, M., </a:t>
            </a:r>
            <a:r>
              <a:rPr lang="en-US" sz="2400" err="1">
                <a:ea typeface="+mn-lt"/>
                <a:cs typeface="+mn-lt"/>
              </a:rPr>
              <a:t>Maslej-Krešňáková</a:t>
            </a:r>
            <a:r>
              <a:rPr lang="en-US" sz="2400">
                <a:ea typeface="+mn-lt"/>
                <a:cs typeface="+mn-lt"/>
              </a:rPr>
              <a:t>, V., &amp; Butka, P. (2021). SCSS-Net: Solar corona structures segmentation by deep learning. Monthly Notices of the Royal Astronomical Society, 508(3), 3111–3124. </a:t>
            </a:r>
            <a:r>
              <a:rPr lang="en-US" sz="2400">
                <a:ea typeface="+mn-lt"/>
                <a:cs typeface="+mn-lt"/>
                <a:hlinkClick r:id="rId7"/>
              </a:rPr>
              <a:t>https://doi.org/10.1093/mnras/stab2740</a:t>
            </a:r>
            <a:endParaRPr lang="en-US" sz="2400">
              <a:ea typeface="+mn-lt"/>
              <a:cs typeface="+mn-lt"/>
            </a:endParaRPr>
          </a:p>
          <a:p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[6] </a:t>
            </a:r>
            <a:r>
              <a:rPr lang="en-US" sz="2400">
                <a:ea typeface="+mn-lt"/>
                <a:cs typeface="+mn-lt"/>
              </a:rPr>
              <a:t>Han, K., Wang, Y., Chen, H., Chen, X., Guo, J., Liu, Z., ... &amp; Tao, D. (2022). </a:t>
            </a:r>
            <a:r>
              <a:rPr lang="en-US" sz="2400" i="1">
                <a:ea typeface="+mn-lt"/>
                <a:cs typeface="+mn-lt"/>
              </a:rPr>
              <a:t>A survey on vision transformer</a:t>
            </a:r>
            <a:r>
              <a:rPr lang="en-US" sz="2400">
                <a:ea typeface="+mn-lt"/>
                <a:cs typeface="+mn-lt"/>
              </a:rPr>
              <a:t>. </a:t>
            </a:r>
            <a:r>
              <a:rPr lang="en-US" sz="2400" i="1">
                <a:ea typeface="+mn-lt"/>
                <a:cs typeface="+mn-lt"/>
              </a:rPr>
              <a:t>IEEE Transactions on Pattern Analysis and Machine Intelligence, 45</a:t>
            </a:r>
            <a:r>
              <a:rPr lang="en-US" sz="2400">
                <a:ea typeface="+mn-lt"/>
                <a:cs typeface="+mn-lt"/>
              </a:rPr>
              <a:t>(1), 87–110. https://doi.org/10.1109/TPAMI.2022.3152247</a:t>
            </a:r>
          </a:p>
        </p:txBody>
      </p:sp>
    </p:spTree>
    <p:extLst>
      <p:ext uri="{BB962C8B-B14F-4D97-AF65-F5344CB8AC3E}">
        <p14:creationId xmlns:p14="http://schemas.microsoft.com/office/powerpoint/2010/main" val="412380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302800" y="2395982"/>
            <a:ext cx="5880022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54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Table of Contents:</a:t>
            </a:r>
            <a:endParaRPr lang="en-US" sz="5400" b="1">
              <a:solidFill>
                <a:srgbClr val="5D331C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74400" y="2562237"/>
            <a:ext cx="4869399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19785" lvl="1" indent="-409575" algn="ctr">
              <a:lnSpc>
                <a:spcPts val="5319"/>
              </a:lnSpc>
              <a:spcBef>
                <a:spcPct val="0"/>
              </a:spcBef>
              <a:buFont typeface="Arial"/>
              <a:buChar char="•"/>
            </a:pPr>
            <a:r>
              <a:rPr lang="en-US" sz="48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Introduction</a:t>
            </a:r>
            <a:endParaRPr lang="en-US" sz="4800" b="1">
              <a:solidFill>
                <a:srgbClr val="150301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52383" y="6839864"/>
            <a:ext cx="618529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9785" lvl="1" indent="-409575" algn="ctr">
              <a:lnSpc>
                <a:spcPts val="5319"/>
              </a:lnSpc>
              <a:spcBef>
                <a:spcPct val="0"/>
              </a:spcBef>
              <a:buFont typeface="Arial"/>
              <a:buChar char="•"/>
            </a:pPr>
            <a:r>
              <a:rPr lang="en-US" sz="48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Research Importance</a:t>
            </a:r>
            <a:endParaRPr lang="en-US" sz="4800" b="1">
              <a:solidFill>
                <a:srgbClr val="150301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10819" y="5975224"/>
            <a:ext cx="6026944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9785" lvl="1" indent="-409575" algn="ctr">
              <a:lnSpc>
                <a:spcPts val="5319"/>
              </a:lnSpc>
              <a:spcBef>
                <a:spcPct val="0"/>
              </a:spcBef>
              <a:buFont typeface="Arial"/>
              <a:buChar char="•"/>
            </a:pPr>
            <a:r>
              <a:rPr lang="en-US" sz="48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Expected Challenges</a:t>
            </a:r>
            <a:endParaRPr lang="en-US" sz="4800" b="1">
              <a:solidFill>
                <a:srgbClr val="150301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54855" y="3422866"/>
            <a:ext cx="5397874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19785" lvl="1" indent="-409575" algn="ctr">
              <a:lnSpc>
                <a:spcPts val="5319"/>
              </a:lnSpc>
              <a:spcBef>
                <a:spcPct val="0"/>
              </a:spcBef>
              <a:buFont typeface="Arial"/>
              <a:buChar char="•"/>
            </a:pPr>
            <a:r>
              <a:rPr lang="en-US" sz="48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Objectives</a:t>
            </a:r>
            <a:endParaRPr lang="en-US" sz="4800" b="1">
              <a:solidFill>
                <a:srgbClr val="150301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04238" y="4245943"/>
            <a:ext cx="843196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19785" lvl="1" indent="-409575" algn="ctr">
              <a:lnSpc>
                <a:spcPts val="5319"/>
              </a:lnSpc>
              <a:spcBef>
                <a:spcPct val="0"/>
              </a:spcBef>
              <a:buFont typeface="Arial"/>
              <a:buChar char="•"/>
            </a:pPr>
            <a:r>
              <a:rPr lang="en-US" sz="48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Suggested Methodology</a:t>
            </a:r>
            <a:endParaRPr lang="en-US" sz="4800" b="1">
              <a:solidFill>
                <a:srgbClr val="150301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52383" y="5110584"/>
            <a:ext cx="10133061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9785" lvl="1" indent="-409575" algn="l">
              <a:lnSpc>
                <a:spcPts val="5319"/>
              </a:lnSpc>
              <a:spcBef>
                <a:spcPct val="0"/>
              </a:spcBef>
              <a:buFont typeface="Arial"/>
              <a:buChar char="•"/>
            </a:pPr>
            <a:r>
              <a:rPr lang="en-US" sz="48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Future Work </a:t>
            </a:r>
            <a:endParaRPr lang="en-US" sz="4800" b="1">
              <a:solidFill>
                <a:srgbClr val="150301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738509" y="9623252"/>
            <a:ext cx="77242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5159" b="-204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7100740" y="2580052"/>
            <a:ext cx="10369643" cy="934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60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Thank You! ..Questions?</a:t>
            </a:r>
            <a:endParaRPr lang="en-US" sz="6000" b="1">
              <a:solidFill>
                <a:srgbClr val="5D331C"/>
              </a:solidFill>
              <a:latin typeface="Calibri"/>
              <a:ea typeface="Poppins Bold"/>
              <a:cs typeface="Poppi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9099"/>
          </a:xfrm>
          <a:custGeom>
            <a:avLst/>
            <a:gdLst/>
            <a:ahLst/>
            <a:cxnLst/>
            <a:rect l="l" t="t" r="r" b="b"/>
            <a:pathLst>
              <a:path w="18288000" h="10757315">
                <a:moveTo>
                  <a:pt x="0" y="0"/>
                </a:moveTo>
                <a:lnTo>
                  <a:pt x="18288000" y="0"/>
                </a:lnTo>
                <a:lnTo>
                  <a:pt x="18288000" y="10757315"/>
                </a:lnTo>
                <a:lnTo>
                  <a:pt x="0" y="10757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 t="-6668" b="-6668"/>
            </a:stretch>
          </a:blipFill>
        </p:spPr>
        <p:txBody>
          <a:bodyPr lIns="91440" tIns="45720" rIns="91440" bIns="45720" anchor="t"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76643" y="1765001"/>
            <a:ext cx="3581549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54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Introduction</a:t>
            </a:r>
            <a:endParaRPr lang="en-US" sz="5400" b="1">
              <a:solidFill>
                <a:srgbClr val="5D331C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918765" y="3331240"/>
            <a:ext cx="12379099" cy="6628955"/>
          </a:xfrm>
          <a:custGeom>
            <a:avLst/>
            <a:gdLst/>
            <a:ahLst/>
            <a:cxnLst/>
            <a:rect l="l" t="t" r="r" b="b"/>
            <a:pathLst>
              <a:path w="13177042" h="7491596">
                <a:moveTo>
                  <a:pt x="0" y="0"/>
                </a:moveTo>
                <a:lnTo>
                  <a:pt x="13177042" y="0"/>
                </a:lnTo>
                <a:lnTo>
                  <a:pt x="13177042" y="7491596"/>
                </a:lnTo>
                <a:lnTo>
                  <a:pt x="0" y="7491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676644" y="2580268"/>
            <a:ext cx="15702543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Calibri"/>
                <a:ea typeface="Poppins"/>
                <a:cs typeface="Poppins"/>
                <a:sym typeface="Poppins"/>
              </a:rPr>
              <a:t>The main Metis objective is the investigation of the Sun's global corona in polarized visible light and in ultraviolet light: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endParaRPr lang="en-US" sz="4400">
              <a:solidFill>
                <a:srgbClr val="000000"/>
              </a:solidFill>
              <a:ea typeface="+mn-lt"/>
              <a:cs typeface="Poppins"/>
            </a:endParaRPr>
          </a:p>
          <a:p>
            <a:pPr marL="571500" indent="-571500" algn="just">
              <a:lnSpc>
                <a:spcPts val="4759"/>
              </a:lnSpc>
              <a:spcBef>
                <a:spcPct val="0"/>
              </a:spcBef>
              <a:buFont typeface="Calibri"/>
              <a:buChar char="-"/>
            </a:pPr>
            <a:r>
              <a:rPr lang="en-US" sz="4400">
                <a:solidFill>
                  <a:srgbClr val="000000"/>
                </a:solidFill>
                <a:ea typeface="+mn-lt"/>
                <a:cs typeface="Poppins"/>
              </a:rPr>
              <a:t>Energy Deposition &amp; Outflows</a:t>
            </a:r>
          </a:p>
          <a:p>
            <a:pPr marL="571500" indent="-571500" algn="just">
              <a:lnSpc>
                <a:spcPts val="4759"/>
              </a:lnSpc>
              <a:spcBef>
                <a:spcPct val="0"/>
              </a:spcBef>
              <a:buFont typeface="Calibri"/>
              <a:buChar char="-"/>
            </a:pPr>
            <a:r>
              <a:rPr lang="en-US" sz="4400">
                <a:solidFill>
                  <a:srgbClr val="000000"/>
                </a:solidFill>
                <a:ea typeface="+mn-lt"/>
                <a:cs typeface="+mn-lt"/>
              </a:rPr>
              <a:t>Magnetic Fields &amp; Coronal Wind</a:t>
            </a:r>
          </a:p>
          <a:p>
            <a:pPr marL="571500" indent="-571500" algn="just">
              <a:lnSpc>
                <a:spcPts val="4759"/>
              </a:lnSpc>
              <a:spcBef>
                <a:spcPct val="0"/>
              </a:spcBef>
              <a:buFont typeface="Calibri"/>
              <a:buChar char="-"/>
            </a:pPr>
            <a:r>
              <a:rPr lang="en-US" sz="4400">
                <a:solidFill>
                  <a:srgbClr val="000000"/>
                </a:solidFill>
                <a:ea typeface="+mn-lt"/>
                <a:cs typeface="+mn-lt"/>
              </a:rPr>
              <a:t>Coronal Fluctuations</a:t>
            </a:r>
          </a:p>
          <a:p>
            <a:pPr marL="571500" indent="-571500" algn="just">
              <a:lnSpc>
                <a:spcPts val="4759"/>
              </a:lnSpc>
              <a:spcBef>
                <a:spcPct val="0"/>
              </a:spcBef>
              <a:buFont typeface="Calibri"/>
              <a:buChar char="-"/>
            </a:pPr>
            <a:r>
              <a:rPr lang="en-US" sz="4400">
                <a:solidFill>
                  <a:srgbClr val="000000"/>
                </a:solidFill>
                <a:ea typeface="+mn-lt"/>
                <a:cs typeface="+mn-lt"/>
              </a:rPr>
              <a:t>CME Onset</a:t>
            </a:r>
          </a:p>
          <a:p>
            <a:pPr marL="571500" indent="-571500" algn="just">
              <a:lnSpc>
                <a:spcPts val="4759"/>
              </a:lnSpc>
              <a:spcBef>
                <a:spcPct val="0"/>
              </a:spcBef>
              <a:buFont typeface="Calibri"/>
              <a:buChar char="-"/>
            </a:pPr>
            <a:r>
              <a:rPr lang="en-US" sz="4400">
                <a:solidFill>
                  <a:srgbClr val="000000"/>
                </a:solidFill>
                <a:ea typeface="+mn-lt"/>
                <a:cs typeface="+mn-lt"/>
              </a:rPr>
              <a:t>Prominence Eruptions</a:t>
            </a:r>
          </a:p>
          <a:p>
            <a:pPr marL="571500" indent="-571500" algn="just">
              <a:lnSpc>
                <a:spcPts val="4759"/>
              </a:lnSpc>
              <a:spcBef>
                <a:spcPct val="0"/>
              </a:spcBef>
              <a:buFont typeface="Calibri"/>
              <a:buChar char="-"/>
            </a:pPr>
            <a:r>
              <a:rPr lang="en-US" sz="4400">
                <a:solidFill>
                  <a:srgbClr val="000000"/>
                </a:solidFill>
                <a:ea typeface="+mn-lt"/>
                <a:cs typeface="+mn-lt"/>
              </a:rPr>
              <a:t>Solar Energetic Particles</a:t>
            </a:r>
          </a:p>
          <a:p>
            <a:pPr marL="571500" indent="-571500" algn="just">
              <a:lnSpc>
                <a:spcPts val="4759"/>
              </a:lnSpc>
              <a:spcBef>
                <a:spcPct val="0"/>
              </a:spcBef>
              <a:buFont typeface="Calibri"/>
              <a:buChar char="-"/>
            </a:pPr>
            <a:r>
              <a:rPr lang="en-US" sz="4400">
                <a:solidFill>
                  <a:srgbClr val="000000"/>
                </a:solidFill>
                <a:ea typeface="+mn-lt"/>
                <a:cs typeface="+mn-lt"/>
              </a:rPr>
              <a:t>Streamer Belt Evolution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07701" y="9623252"/>
            <a:ext cx="138857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AA0B4-F34A-7B17-D6CE-9D10F4D2BB6F}"/>
              </a:ext>
            </a:extLst>
          </p:cNvPr>
          <p:cNvSpPr txBox="1"/>
          <p:nvPr/>
        </p:nvSpPr>
        <p:spPr>
          <a:xfrm>
            <a:off x="8856633" y="9747849"/>
            <a:ext cx="89941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>
                    <a:lumMod val="49000"/>
                  </a:schemeClr>
                </a:solidFill>
                <a:ea typeface="+mn-lt"/>
                <a:cs typeface="+mn-lt"/>
              </a:rPr>
              <a:t>Opto-mechanical subsystems of the Metis telescope [1] </a:t>
            </a:r>
            <a:endParaRPr lang="en-US" sz="2400" b="1">
              <a:solidFill>
                <a:schemeClr val="tx2">
                  <a:lumMod val="49000"/>
                </a:schemeClr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1586"/>
            <a:ext cx="18288000" cy="10289099"/>
          </a:xfrm>
          <a:custGeom>
            <a:avLst/>
            <a:gdLst/>
            <a:ahLst/>
            <a:cxnLst/>
            <a:rect l="l" t="t" r="r" b="b"/>
            <a:pathLst>
              <a:path w="18288000" h="10757315">
                <a:moveTo>
                  <a:pt x="0" y="0"/>
                </a:moveTo>
                <a:lnTo>
                  <a:pt x="18288000" y="0"/>
                </a:lnTo>
                <a:lnTo>
                  <a:pt x="18288000" y="10757315"/>
                </a:lnTo>
                <a:lnTo>
                  <a:pt x="0" y="10757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 t="-6668" b="-666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7620907" y="622001"/>
            <a:ext cx="3581549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54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Introduction</a:t>
            </a:r>
            <a:endParaRPr lang="en-US" sz="5400" b="1">
              <a:solidFill>
                <a:srgbClr val="5D331C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706064" y="9623252"/>
            <a:ext cx="142131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B37D9E-A7CB-100E-A80E-D8B1E983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991135"/>
              </p:ext>
            </p:extLst>
          </p:nvPr>
        </p:nvGraphicFramePr>
        <p:xfrm>
          <a:off x="1056736" y="1703717"/>
          <a:ext cx="16179244" cy="791375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66654">
                  <a:extLst>
                    <a:ext uri="{9D8B030D-6E8A-4147-A177-3AD203B41FA5}">
                      <a16:colId xmlns:a16="http://schemas.microsoft.com/office/drawing/2014/main" val="3556509152"/>
                    </a:ext>
                  </a:extLst>
                </a:gridCol>
                <a:gridCol w="5805473">
                  <a:extLst>
                    <a:ext uri="{9D8B030D-6E8A-4147-A177-3AD203B41FA5}">
                      <a16:colId xmlns:a16="http://schemas.microsoft.com/office/drawing/2014/main" val="1996353294"/>
                    </a:ext>
                  </a:extLst>
                </a:gridCol>
                <a:gridCol w="7007117">
                  <a:extLst>
                    <a:ext uri="{9D8B030D-6E8A-4147-A177-3AD203B41FA5}">
                      <a16:colId xmlns:a16="http://schemas.microsoft.com/office/drawing/2014/main" val="896425773"/>
                    </a:ext>
                  </a:extLst>
                </a:gridCol>
              </a:tblGrid>
              <a:tr h="95599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alibri"/>
                        </a:rPr>
                        <a:t>ASPECT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libri"/>
                        </a:rPr>
                        <a:t>L0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alibri"/>
                        </a:rPr>
                        <a:t>L2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5552200"/>
                  </a:ext>
                </a:extLst>
              </a:tr>
              <a:tr h="95599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libri"/>
                        </a:rPr>
                        <a:t>Definition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>
                          <a:latin typeface="Calibri"/>
                        </a:rPr>
                        <a:t>Raw, uncalibrated data</a:t>
                      </a:r>
                      <a:endParaRPr lang="en-US" sz="320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>
                          <a:latin typeface="Calibri"/>
                        </a:rPr>
                        <a:t>Calibrated and corrected data</a:t>
                      </a:r>
                      <a:endParaRPr lang="en-US" sz="3200"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250722"/>
                  </a:ext>
                </a:extLst>
              </a:tr>
              <a:tr h="1705278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Processing Level</a:t>
                      </a:r>
                      <a:endParaRPr lang="en-US" sz="3200" b="1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>
                          <a:latin typeface="Calibri"/>
                        </a:rPr>
                        <a:t>No corrections applied</a:t>
                      </a:r>
                      <a:endParaRPr lang="en-US" sz="320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>
                          <a:latin typeface="Calibri"/>
                        </a:rPr>
                        <a:t>Includes corrections for bias, dark current, flat-fielding, vignetting,</a:t>
                      </a:r>
                      <a:r>
                        <a:rPr lang="en-US" sz="32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 and radiometric calibration</a:t>
                      </a:r>
                      <a:endParaRPr lang="en-US" sz="3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791068"/>
                  </a:ext>
                </a:extLst>
              </a:tr>
              <a:tr h="95599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Units</a:t>
                      </a:r>
                      <a:endParaRPr lang="en-US" sz="3200" b="1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>
                          <a:latin typeface="Calibri"/>
                        </a:rPr>
                        <a:t>Digital Numbers (DN), representing raw intensity</a:t>
                      </a:r>
                      <a:endParaRPr lang="en-US" sz="320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>
                          <a:latin typeface="Calibri"/>
                        </a:rPr>
                        <a:t>Physical units </a:t>
                      </a:r>
                      <a:endParaRPr lang="en-US" sz="3200"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483560"/>
                  </a:ext>
                </a:extLst>
              </a:tr>
              <a:tr h="2273704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Noise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>
                          <a:latin typeface="Calibri"/>
                        </a:rPr>
                        <a:t>Contains significant noise, making it challenging to operate with</a:t>
                      </a:r>
                      <a:endParaRPr lang="en-US" sz="320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>
                          <a:latin typeface="Calibri"/>
                        </a:rPr>
                        <a:t>Noise largely reduced, easier to interpret bu</a:t>
                      </a:r>
                      <a:r>
                        <a:rPr lang="en-US" sz="32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t some potentially interesting features could be removed through the pipeline L0 to L2</a:t>
                      </a:r>
                      <a:endParaRPr lang="en-US" sz="3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921320"/>
                  </a:ext>
                </a:extLst>
              </a:tr>
              <a:tr h="95599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Coord. Sys.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>
                          <a:latin typeface="Calibri"/>
                        </a:rPr>
                        <a:t>Instrument-specific</a:t>
                      </a:r>
                      <a:endParaRPr lang="en-US" sz="320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Scientific coordinate systems (WCS)</a:t>
                      </a:r>
                      <a:endParaRPr lang="en-US" sz="32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44350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CC67DC-D424-07E7-2F9A-374919044F00}"/>
              </a:ext>
            </a:extLst>
          </p:cNvPr>
          <p:cNvSpPr txBox="1"/>
          <p:nvPr/>
        </p:nvSpPr>
        <p:spPr>
          <a:xfrm>
            <a:off x="850240" y="9706873"/>
            <a:ext cx="123729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>
                    <a:lumMod val="49000"/>
                  </a:schemeClr>
                </a:solidFill>
                <a:ea typeface="+mn-lt"/>
                <a:cs typeface="+mn-lt"/>
              </a:rPr>
              <a:t>  https://metis.oato.inaf.it/data_products.html</a:t>
            </a:r>
            <a:endParaRPr lang="en-US" sz="2800" b="1">
              <a:solidFill>
                <a:schemeClr val="tx2">
                  <a:lumMod val="49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02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4675270" y="914400"/>
            <a:ext cx="8937460" cy="73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54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Objectives of The Research</a:t>
            </a:r>
            <a:endParaRPr lang="en-US" sz="5400" b="1">
              <a:solidFill>
                <a:srgbClr val="5D331C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237" y="2112722"/>
            <a:ext cx="14961526" cy="5300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endParaRPr/>
          </a:p>
          <a:p>
            <a:pPr marL="798830" lvl="1" indent="-399415" algn="just">
              <a:lnSpc>
                <a:spcPts val="5180"/>
              </a:lnSpc>
              <a:buFont typeface="Arial"/>
              <a:buChar char="•"/>
            </a:pPr>
            <a:r>
              <a:rPr lang="en-US" sz="48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Develop an automated methodology for the detection of small objects in Metis images acquired in ultraviolet and visible light</a:t>
            </a:r>
            <a:endParaRPr lang="en-US" sz="4800" b="1">
              <a:solidFill>
                <a:srgbClr val="150301"/>
              </a:solidFill>
              <a:latin typeface="Calibri"/>
              <a:ea typeface="Poppins Bold"/>
              <a:cs typeface="Poppins Bold"/>
            </a:endParaRPr>
          </a:p>
          <a:p>
            <a:pPr algn="just">
              <a:lnSpc>
                <a:spcPts val="5180"/>
              </a:lnSpc>
            </a:pPr>
            <a:endParaRPr lang="en-US" sz="4800" b="1">
              <a:solidFill>
                <a:srgbClr val="150301"/>
              </a:solidFill>
              <a:latin typeface="Calibri"/>
              <a:ea typeface="Poppins Bold"/>
              <a:cs typeface="Poppins Bold"/>
            </a:endParaRPr>
          </a:p>
          <a:p>
            <a:pPr marL="798830" lvl="1" indent="-399415" algn="just">
              <a:lnSpc>
                <a:spcPts val="5180"/>
              </a:lnSpc>
              <a:buFont typeface="Arial"/>
              <a:buChar char="•"/>
            </a:pPr>
            <a:r>
              <a:rPr lang="en-US" sz="4800" b="1">
                <a:solidFill>
                  <a:srgbClr val="150301"/>
                </a:solidFill>
                <a:latin typeface="Calibri"/>
                <a:ea typeface="Poppins Bold"/>
                <a:cs typeface="Poppins Bold"/>
                <a:sym typeface="Poppins Bold"/>
              </a:rPr>
              <a:t>Classify the detected objects into their respective categories (Asteroids, Comets..)</a:t>
            </a:r>
            <a:endParaRPr lang="en-US" sz="4800" b="1">
              <a:solidFill>
                <a:srgbClr val="150301"/>
              </a:solidFill>
              <a:latin typeface="Calibri"/>
              <a:ea typeface="Poppins Bold"/>
              <a:cs typeface="Poppins Bold"/>
            </a:endParaRPr>
          </a:p>
          <a:p>
            <a:pPr algn="just">
              <a:lnSpc>
                <a:spcPts val="5180"/>
              </a:lnSpc>
              <a:spcBef>
                <a:spcPct val="0"/>
              </a:spcBef>
            </a:pPr>
            <a:endParaRPr lang="en-US" sz="3700" b="1">
              <a:solidFill>
                <a:srgbClr val="15030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701227" y="9623252"/>
            <a:ext cx="151805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941052" y="2419141"/>
            <a:ext cx="5603881" cy="1200990"/>
            <a:chOff x="0" y="-30406"/>
            <a:chExt cx="1475919" cy="316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75919" cy="249635"/>
            </a:xfrm>
            <a:custGeom>
              <a:avLst/>
              <a:gdLst/>
              <a:ahLst/>
              <a:cxnLst/>
              <a:rect l="l" t="t" r="r" b="b"/>
              <a:pathLst>
                <a:path w="1475919" h="249635">
                  <a:moveTo>
                    <a:pt x="0" y="0"/>
                  </a:moveTo>
                  <a:lnTo>
                    <a:pt x="1475919" y="0"/>
                  </a:lnTo>
                  <a:lnTo>
                    <a:pt x="1475919" y="249635"/>
                  </a:lnTo>
                  <a:lnTo>
                    <a:pt x="0" y="2496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0406"/>
              <a:ext cx="1475919" cy="316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Feature Selection from L0 images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581469" y="3735881"/>
            <a:ext cx="4378132" cy="1022140"/>
            <a:chOff x="0" y="-34032"/>
            <a:chExt cx="1153088" cy="2692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3088" cy="202531"/>
            </a:xfrm>
            <a:custGeom>
              <a:avLst/>
              <a:gdLst/>
              <a:ahLst/>
              <a:cxnLst/>
              <a:rect l="l" t="t" r="r" b="b"/>
              <a:pathLst>
                <a:path w="1153088" h="202531">
                  <a:moveTo>
                    <a:pt x="0" y="0"/>
                  </a:moveTo>
                  <a:lnTo>
                    <a:pt x="1153088" y="0"/>
                  </a:lnTo>
                  <a:lnTo>
                    <a:pt x="1153088" y="202531"/>
                  </a:lnTo>
                  <a:lnTo>
                    <a:pt x="0" y="202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4032"/>
              <a:ext cx="1153088" cy="269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Model Select and Training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09897" y="7951310"/>
            <a:ext cx="11246569" cy="1708807"/>
            <a:chOff x="-62875" y="-61399"/>
            <a:chExt cx="2671969" cy="4391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62501" cy="350541"/>
            </a:xfrm>
            <a:custGeom>
              <a:avLst/>
              <a:gdLst/>
              <a:ahLst/>
              <a:cxnLst/>
              <a:rect l="l" t="t" r="r" b="b"/>
              <a:pathLst>
                <a:path w="2562501" h="350541">
                  <a:moveTo>
                    <a:pt x="0" y="0"/>
                  </a:moveTo>
                  <a:lnTo>
                    <a:pt x="2562501" y="0"/>
                  </a:lnTo>
                  <a:lnTo>
                    <a:pt x="2562501" y="350541"/>
                  </a:lnTo>
                  <a:lnTo>
                    <a:pt x="0" y="3505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62875" y="-61399"/>
              <a:ext cx="2671969" cy="439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5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Evaluate the feasibility of incorporating intelligent algorithms with L2 images </a:t>
              </a:r>
              <a:r>
                <a:rPr lang="en-US" sz="245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OR</a:t>
              </a:r>
              <a:r>
                <a:rPr lang="en-US" sz="245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revert to traditional methods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82487" y="6699173"/>
            <a:ext cx="3541348" cy="1139998"/>
            <a:chOff x="0" y="-34032"/>
            <a:chExt cx="932701" cy="3002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29074" cy="233572"/>
            </a:xfrm>
            <a:custGeom>
              <a:avLst/>
              <a:gdLst/>
              <a:ahLst/>
              <a:cxnLst/>
              <a:rect l="l" t="t" r="r" b="b"/>
              <a:pathLst>
                <a:path w="929074" h="233572">
                  <a:moveTo>
                    <a:pt x="0" y="0"/>
                  </a:moveTo>
                  <a:lnTo>
                    <a:pt x="929074" y="0"/>
                  </a:lnTo>
                  <a:lnTo>
                    <a:pt x="929074" y="233572"/>
                  </a:lnTo>
                  <a:lnTo>
                    <a:pt x="0" y="233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27" y="-34032"/>
              <a:ext cx="929074" cy="300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Image Preprocessing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777936" y="6699173"/>
            <a:ext cx="1277575" cy="1139998"/>
            <a:chOff x="0" y="-34032"/>
            <a:chExt cx="336481" cy="30024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2854" cy="233572"/>
            </a:xfrm>
            <a:custGeom>
              <a:avLst/>
              <a:gdLst/>
              <a:ahLst/>
              <a:cxnLst/>
              <a:rect l="l" t="t" r="r" b="b"/>
              <a:pathLst>
                <a:path w="332854" h="233572">
                  <a:moveTo>
                    <a:pt x="0" y="0"/>
                  </a:moveTo>
                  <a:lnTo>
                    <a:pt x="332854" y="0"/>
                  </a:lnTo>
                  <a:lnTo>
                    <a:pt x="332854" y="233572"/>
                  </a:lnTo>
                  <a:lnTo>
                    <a:pt x="0" y="233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627" y="-34032"/>
              <a:ext cx="332854" cy="300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YES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490755" y="6761519"/>
            <a:ext cx="1291346" cy="1139998"/>
            <a:chOff x="0" y="-23151"/>
            <a:chExt cx="340108" cy="3002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2854" cy="233572"/>
            </a:xfrm>
            <a:custGeom>
              <a:avLst/>
              <a:gdLst/>
              <a:ahLst/>
              <a:cxnLst/>
              <a:rect l="l" t="t" r="r" b="b"/>
              <a:pathLst>
                <a:path w="332854" h="233572">
                  <a:moveTo>
                    <a:pt x="0" y="0"/>
                  </a:moveTo>
                  <a:lnTo>
                    <a:pt x="332854" y="0"/>
                  </a:lnTo>
                  <a:lnTo>
                    <a:pt x="332854" y="233572"/>
                  </a:lnTo>
                  <a:lnTo>
                    <a:pt x="0" y="233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D331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254" y="-23151"/>
              <a:ext cx="332854" cy="300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NO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739408" y="1510129"/>
            <a:ext cx="12926012" cy="73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Suggested Methodology of The Current Work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67071" y="5485008"/>
            <a:ext cx="1374130" cy="84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Satisfied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5D331C"/>
                </a:solidFill>
                <a:latin typeface="Poppins Bold"/>
                <a:ea typeface="Poppins Bold"/>
                <a:cs typeface="Poppins Bold"/>
                <a:sym typeface="Poppins Bold"/>
              </a:rPr>
              <a:t> Results?</a:t>
            </a:r>
          </a:p>
        </p:txBody>
      </p:sp>
      <p:sp>
        <p:nvSpPr>
          <p:cNvPr id="44" name="Freccia a sinistra 43">
            <a:extLst>
              <a:ext uri="{FF2B5EF4-FFF2-40B4-BE49-F238E27FC236}">
                <a16:creationId xmlns:a16="http://schemas.microsoft.com/office/drawing/2014/main" id="{6E18DDB2-BB6B-19A8-E573-AE7A85F6D089}"/>
              </a:ext>
            </a:extLst>
          </p:cNvPr>
          <p:cNvSpPr/>
          <p:nvPr/>
        </p:nvSpPr>
        <p:spPr>
          <a:xfrm rot="-5400000">
            <a:off x="6572249" y="3538807"/>
            <a:ext cx="367471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sinistra 44">
            <a:extLst>
              <a:ext uri="{FF2B5EF4-FFF2-40B4-BE49-F238E27FC236}">
                <a16:creationId xmlns:a16="http://schemas.microsoft.com/office/drawing/2014/main" id="{A4CC814D-4823-D633-8FE1-2FD184DA2E39}"/>
              </a:ext>
            </a:extLst>
          </p:cNvPr>
          <p:cNvSpPr/>
          <p:nvPr/>
        </p:nvSpPr>
        <p:spPr>
          <a:xfrm rot="-5400000">
            <a:off x="6517164" y="4723120"/>
            <a:ext cx="477639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ombo 45">
            <a:extLst>
              <a:ext uri="{FF2B5EF4-FFF2-40B4-BE49-F238E27FC236}">
                <a16:creationId xmlns:a16="http://schemas.microsoft.com/office/drawing/2014/main" id="{BBDCF27C-0287-45EE-CEA6-E58E68DE8582}"/>
              </a:ext>
            </a:extLst>
          </p:cNvPr>
          <p:cNvSpPr/>
          <p:nvPr/>
        </p:nvSpPr>
        <p:spPr>
          <a:xfrm>
            <a:off x="5226488" y="5114870"/>
            <a:ext cx="3085628" cy="1638759"/>
          </a:xfrm>
          <a:prstGeom prst="diamon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a destra 47">
            <a:extLst>
              <a:ext uri="{FF2B5EF4-FFF2-40B4-BE49-F238E27FC236}">
                <a16:creationId xmlns:a16="http://schemas.microsoft.com/office/drawing/2014/main" id="{E714990B-C8B2-4C86-A082-ED436A948C04}"/>
              </a:ext>
            </a:extLst>
          </p:cNvPr>
          <p:cNvSpPr/>
          <p:nvPr/>
        </p:nvSpPr>
        <p:spPr>
          <a:xfrm>
            <a:off x="9715499" y="7128710"/>
            <a:ext cx="1278355" cy="3759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reccia a sinistra 50">
            <a:extLst>
              <a:ext uri="{FF2B5EF4-FFF2-40B4-BE49-F238E27FC236}">
                <a16:creationId xmlns:a16="http://schemas.microsoft.com/office/drawing/2014/main" id="{1F07FBFA-A84B-F014-7151-30D2ADFE1972}"/>
              </a:ext>
            </a:extLst>
          </p:cNvPr>
          <p:cNvSpPr/>
          <p:nvPr/>
        </p:nvSpPr>
        <p:spPr>
          <a:xfrm rot="-5400000">
            <a:off x="8830706" y="7794071"/>
            <a:ext cx="477639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a sinistra 51">
            <a:extLst>
              <a:ext uri="{FF2B5EF4-FFF2-40B4-BE49-F238E27FC236}">
                <a16:creationId xmlns:a16="http://schemas.microsoft.com/office/drawing/2014/main" id="{B448153C-9E1B-05E6-60FD-188D42359E66}"/>
              </a:ext>
            </a:extLst>
          </p:cNvPr>
          <p:cNvSpPr/>
          <p:nvPr/>
        </p:nvSpPr>
        <p:spPr>
          <a:xfrm>
            <a:off x="9546802" y="2864022"/>
            <a:ext cx="3342022" cy="30078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B75FDB66-041B-CB73-16C3-60B5AA684457}"/>
              </a:ext>
            </a:extLst>
          </p:cNvPr>
          <p:cNvSpPr/>
          <p:nvPr/>
        </p:nvSpPr>
        <p:spPr>
          <a:xfrm>
            <a:off x="12747130" y="3029094"/>
            <a:ext cx="162898" cy="3798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E126A6E6-67A8-6E2C-E0FD-5C0F3B593BF2}"/>
              </a:ext>
            </a:extLst>
          </p:cNvPr>
          <p:cNvSpPr/>
          <p:nvPr/>
        </p:nvSpPr>
        <p:spPr>
          <a:xfrm flipH="1">
            <a:off x="9143634" y="5941675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E359BAA9-D50D-0E3C-BB44-CBDA474C0BE1}"/>
              </a:ext>
            </a:extLst>
          </p:cNvPr>
          <p:cNvSpPr/>
          <p:nvPr/>
        </p:nvSpPr>
        <p:spPr>
          <a:xfrm rot="5400000" flipH="1">
            <a:off x="8702959" y="5487229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60">
            <a:extLst>
              <a:ext uri="{FF2B5EF4-FFF2-40B4-BE49-F238E27FC236}">
                <a16:creationId xmlns:a16="http://schemas.microsoft.com/office/drawing/2014/main" id="{032FACB3-3C9F-88A1-79A2-4D7C17DECF42}"/>
              </a:ext>
            </a:extLst>
          </p:cNvPr>
          <p:cNvSpPr/>
          <p:nvPr/>
        </p:nvSpPr>
        <p:spPr>
          <a:xfrm rot="5400000" flipH="1">
            <a:off x="4795976" y="5466446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58">
            <a:extLst>
              <a:ext uri="{FF2B5EF4-FFF2-40B4-BE49-F238E27FC236}">
                <a16:creationId xmlns:a16="http://schemas.microsoft.com/office/drawing/2014/main" id="{05AFFD85-BE45-F9E0-1C6F-C0E9AA9CA85D}"/>
              </a:ext>
            </a:extLst>
          </p:cNvPr>
          <p:cNvSpPr/>
          <p:nvPr/>
        </p:nvSpPr>
        <p:spPr>
          <a:xfrm flipH="1">
            <a:off x="4363815" y="5962456"/>
            <a:ext cx="16126" cy="87935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4DBA1EB0-588C-585E-4B36-FD40BA65D1B3}"/>
              </a:ext>
            </a:extLst>
          </p:cNvPr>
          <p:cNvSpPr txBox="1"/>
          <p:nvPr/>
        </p:nvSpPr>
        <p:spPr>
          <a:xfrm>
            <a:off x="17701078" y="9623252"/>
            <a:ext cx="152102" cy="32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lang="en-US" sz="18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6911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 animBg="1"/>
      <p:bldP spid="45" grpId="0" animBg="1"/>
      <p:bldP spid="46" grpId="0" animBg="1"/>
      <p:bldP spid="48" grpId="0" animBg="1"/>
      <p:bldP spid="51" grpId="0" animBg="1"/>
      <p:bldP spid="52" grpId="0" animBg="1"/>
      <p:bldP spid="53" grpId="0" animBg="1"/>
      <p:bldP spid="59" grpId="0" animBg="1"/>
      <p:bldP spid="6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895799" y="3040113"/>
            <a:ext cx="4428909" cy="4229368"/>
          </a:xfrm>
          <a:custGeom>
            <a:avLst/>
            <a:gdLst/>
            <a:ahLst/>
            <a:cxnLst/>
            <a:rect l="l" t="t" r="r" b="b"/>
            <a:pathLst>
              <a:path w="5585680" h="5014319">
                <a:moveTo>
                  <a:pt x="0" y="0"/>
                </a:moveTo>
                <a:lnTo>
                  <a:pt x="5585679" y="0"/>
                </a:lnTo>
                <a:lnTo>
                  <a:pt x="5585679" y="5014319"/>
                </a:lnTo>
                <a:lnTo>
                  <a:pt x="0" y="5014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743125" y="3018579"/>
            <a:ext cx="4277048" cy="4227990"/>
          </a:xfrm>
          <a:custGeom>
            <a:avLst/>
            <a:gdLst/>
            <a:ahLst/>
            <a:cxnLst/>
            <a:rect l="l" t="t" r="r" b="b"/>
            <a:pathLst>
              <a:path w="5517195" h="5123110">
                <a:moveTo>
                  <a:pt x="0" y="0"/>
                </a:moveTo>
                <a:lnTo>
                  <a:pt x="5517196" y="0"/>
                </a:lnTo>
                <a:lnTo>
                  <a:pt x="5517196" y="5123110"/>
                </a:lnTo>
                <a:lnTo>
                  <a:pt x="0" y="51231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589848" y="3040113"/>
            <a:ext cx="4381772" cy="4229368"/>
          </a:xfrm>
          <a:custGeom>
            <a:avLst/>
            <a:gdLst/>
            <a:ahLst/>
            <a:cxnLst/>
            <a:rect l="l" t="t" r="r" b="b"/>
            <a:pathLst>
              <a:path w="5538543" h="5014319">
                <a:moveTo>
                  <a:pt x="0" y="0"/>
                </a:moveTo>
                <a:lnTo>
                  <a:pt x="5538543" y="0"/>
                </a:lnTo>
                <a:lnTo>
                  <a:pt x="5538543" y="5014319"/>
                </a:lnTo>
                <a:lnTo>
                  <a:pt x="0" y="50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739408" y="1510129"/>
            <a:ext cx="12926012" cy="73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54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Suggested Methodology of The Current Work</a:t>
            </a:r>
            <a:endParaRPr lang="en-US" sz="5400" b="1">
              <a:solidFill>
                <a:srgbClr val="5D331C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711199" y="9623252"/>
            <a:ext cx="131862" cy="32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Poppins"/>
                <a:ea typeface="Poppins"/>
                <a:cs typeface="Poppins"/>
              </a:rPr>
              <a:t>6</a:t>
            </a:r>
            <a:endParaRPr lang="en-US" sz="18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BD4450-88D3-7E48-0961-6859A8BE196E}"/>
              </a:ext>
            </a:extLst>
          </p:cNvPr>
          <p:cNvSpPr txBox="1"/>
          <p:nvPr/>
        </p:nvSpPr>
        <p:spPr>
          <a:xfrm>
            <a:off x="600320" y="3486641"/>
            <a:ext cx="213229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R. N. : 1113</a:t>
            </a:r>
          </a:p>
          <a:p>
            <a:r>
              <a:rPr lang="en-US" sz="2400">
                <a:ea typeface="Calibri"/>
                <a:cs typeface="Calibri"/>
              </a:rPr>
              <a:t>X : 211</a:t>
            </a:r>
          </a:p>
          <a:p>
            <a:r>
              <a:rPr lang="en-US" sz="2400">
                <a:ea typeface="Calibri"/>
                <a:cs typeface="Calibri"/>
              </a:rPr>
              <a:t>Y: 1667</a:t>
            </a:r>
          </a:p>
          <a:p>
            <a:r>
              <a:rPr lang="en-US" sz="2400">
                <a:ea typeface="Calibri"/>
                <a:cs typeface="Calibri"/>
              </a:rPr>
              <a:t>P. V. : 1.0</a:t>
            </a:r>
          </a:p>
          <a:p>
            <a:r>
              <a:rPr lang="en-US" sz="2400">
                <a:ea typeface="Calibri"/>
                <a:cs typeface="Calibri"/>
              </a:rPr>
              <a:t>Type: Object</a:t>
            </a:r>
          </a:p>
          <a:p>
            <a:r>
              <a:rPr lang="en-US" sz="2400">
                <a:ea typeface="Calibri"/>
                <a:cs typeface="Calibri"/>
              </a:rPr>
              <a:t>Coef.: 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B607B-C765-602D-194F-F0F71C7D066A}"/>
              </a:ext>
            </a:extLst>
          </p:cNvPr>
          <p:cNvSpPr txBox="1"/>
          <p:nvPr/>
        </p:nvSpPr>
        <p:spPr>
          <a:xfrm>
            <a:off x="6324600" y="3478276"/>
            <a:ext cx="211072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R. N. : 999</a:t>
            </a:r>
          </a:p>
          <a:p>
            <a:r>
              <a:rPr lang="en-US" sz="2400">
                <a:ea typeface="Calibri"/>
                <a:cs typeface="Calibri"/>
              </a:rPr>
              <a:t>X : 191</a:t>
            </a:r>
          </a:p>
          <a:p>
            <a:r>
              <a:rPr lang="en-US" sz="2400">
                <a:ea typeface="Calibri"/>
                <a:cs typeface="Calibri"/>
              </a:rPr>
              <a:t>Y: 1457</a:t>
            </a:r>
          </a:p>
          <a:p>
            <a:r>
              <a:rPr lang="en-US" sz="2400">
                <a:ea typeface="Calibri"/>
                <a:cs typeface="Calibri"/>
              </a:rPr>
              <a:t>P. V. : 0.152</a:t>
            </a:r>
          </a:p>
          <a:p>
            <a:r>
              <a:rPr lang="en-US" sz="2400">
                <a:ea typeface="Calibri"/>
                <a:cs typeface="Calibri"/>
              </a:rPr>
              <a:t>Type: Object</a:t>
            </a:r>
          </a:p>
          <a:p>
            <a:r>
              <a:rPr lang="en-US" sz="2400">
                <a:ea typeface="Calibri"/>
                <a:cs typeface="Calibri"/>
              </a:rPr>
              <a:t>Coef.: 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5B89FE-83B5-F5D8-599E-5EBDBB2A2B8A}"/>
              </a:ext>
            </a:extLst>
          </p:cNvPr>
          <p:cNvSpPr txBox="1"/>
          <p:nvPr/>
        </p:nvSpPr>
        <p:spPr>
          <a:xfrm>
            <a:off x="12019603" y="3478276"/>
            <a:ext cx="200289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R. N. : 10338</a:t>
            </a:r>
          </a:p>
          <a:p>
            <a:r>
              <a:rPr lang="en-US" sz="2400">
                <a:ea typeface="Calibri"/>
                <a:cs typeface="Calibri"/>
              </a:rPr>
              <a:t>X : 2013</a:t>
            </a:r>
          </a:p>
          <a:p>
            <a:r>
              <a:rPr lang="en-US" sz="2400">
                <a:ea typeface="Calibri"/>
                <a:cs typeface="Calibri"/>
              </a:rPr>
              <a:t>Y: 769</a:t>
            </a:r>
          </a:p>
          <a:p>
            <a:r>
              <a:rPr lang="en-US" sz="2400">
                <a:ea typeface="Calibri"/>
                <a:cs typeface="Calibri"/>
              </a:rPr>
              <a:t>P. V. : 0.131</a:t>
            </a:r>
          </a:p>
          <a:p>
            <a:r>
              <a:rPr lang="en-US" sz="2400">
                <a:ea typeface="Calibri"/>
                <a:cs typeface="Calibri"/>
              </a:rPr>
              <a:t>Type: Object</a:t>
            </a:r>
          </a:p>
          <a:p>
            <a:r>
              <a:rPr lang="en-US" sz="2400">
                <a:ea typeface="Calibri"/>
                <a:cs typeface="Calibri"/>
              </a:rPr>
              <a:t>Coef.: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F4D06-D481-AB6E-02B7-D9E257D63EF9}"/>
              </a:ext>
            </a:extLst>
          </p:cNvPr>
          <p:cNvSpPr txBox="1"/>
          <p:nvPr/>
        </p:nvSpPr>
        <p:spPr>
          <a:xfrm>
            <a:off x="1392382" y="7273636"/>
            <a:ext cx="16313727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Object detection involves identifying local peaks above a specified threshold </a:t>
            </a:r>
            <a:endParaRPr lang="en-US" sz="3200">
              <a:solidFill>
                <a:schemeClr val="tx2">
                  <a:lumMod val="49000"/>
                </a:schemeClr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The L0 image is divided into overlapping 20x20 regions as the regions above (3 overlapped pixels), and each pixel is evaluated within a 10x10 box to locate local peaks that exceed the threshold and deviate significantly from the region's median</a:t>
            </a:r>
            <a:endParaRPr lang="en-US" sz="3200">
              <a:ea typeface="Calibri"/>
              <a:cs typeface="Calibri"/>
            </a:endParaRPr>
          </a:p>
        </p:txBody>
      </p:sp>
      <p:sp>
        <p:nvSpPr>
          <p:cNvPr id="11" name="CasellaDiTesto 11">
            <a:extLst>
              <a:ext uri="{FF2B5EF4-FFF2-40B4-BE49-F238E27FC236}">
                <a16:creationId xmlns:a16="http://schemas.microsoft.com/office/drawing/2014/main" id="{DC4E2F3A-64FA-2B12-845A-EA25F648D923}"/>
              </a:ext>
            </a:extLst>
          </p:cNvPr>
          <p:cNvSpPr txBox="1"/>
          <p:nvPr/>
        </p:nvSpPr>
        <p:spPr>
          <a:xfrm>
            <a:off x="4566890" y="2410761"/>
            <a:ext cx="124526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>
                <a:latin typeface="Calibri"/>
                <a:ea typeface="Calibri"/>
                <a:cs typeface="Courier New"/>
              </a:rPr>
              <a:t>L0 VL FITS file </a:t>
            </a:r>
            <a:r>
              <a:rPr lang="it-IT" sz="2800" b="1" err="1">
                <a:latin typeface="Calibri"/>
                <a:ea typeface="Calibri"/>
                <a:cs typeface="Courier New"/>
              </a:rPr>
              <a:t>acquired</a:t>
            </a:r>
            <a:r>
              <a:rPr lang="it-IT" sz="2800" b="1">
                <a:latin typeface="Calibri"/>
                <a:ea typeface="Calibri"/>
                <a:cs typeface="Courier New"/>
              </a:rPr>
              <a:t> on 2024-01-02 T 04:16:50.111953 </a:t>
            </a:r>
            <a:endParaRPr lang="it-IT" sz="2800" b="1"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39A09-4444-314A-48CC-F5C45B53C667}"/>
              </a:ext>
            </a:extLst>
          </p:cNvPr>
          <p:cNvSpPr txBox="1"/>
          <p:nvPr/>
        </p:nvSpPr>
        <p:spPr>
          <a:xfrm>
            <a:off x="285750" y="9643792"/>
            <a:ext cx="12804834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https://photutils.readthedocs.io/en/2.0.2/api/photutils.detection.find_peaks.html</a:t>
            </a:r>
            <a:endParaRPr lang="en-US" sz="2800">
              <a:solidFill>
                <a:schemeClr val="tx2">
                  <a:lumMod val="49000"/>
                </a:schemeClr>
              </a:solidFill>
              <a:ea typeface="Calibri"/>
              <a:cs typeface="Calibri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43132" y="0"/>
            <a:ext cx="18331132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161732" y="2812136"/>
            <a:ext cx="4071019" cy="3880382"/>
          </a:xfrm>
          <a:custGeom>
            <a:avLst/>
            <a:gdLst/>
            <a:ahLst/>
            <a:cxnLst/>
            <a:rect l="l" t="t" r="r" b="b"/>
            <a:pathLst>
              <a:path w="4988424" h="4845359">
                <a:moveTo>
                  <a:pt x="0" y="0"/>
                </a:moveTo>
                <a:lnTo>
                  <a:pt x="4988424" y="0"/>
                </a:lnTo>
                <a:lnTo>
                  <a:pt x="4988424" y="4845358"/>
                </a:lnTo>
                <a:lnTo>
                  <a:pt x="0" y="48453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73" r="-17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724637" y="2939595"/>
            <a:ext cx="4472800" cy="3777893"/>
          </a:xfrm>
          <a:custGeom>
            <a:avLst/>
            <a:gdLst/>
            <a:ahLst/>
            <a:cxnLst/>
            <a:rect l="l" t="t" r="r" b="b"/>
            <a:pathLst>
              <a:path w="5465319" h="4797954">
                <a:moveTo>
                  <a:pt x="0" y="0"/>
                </a:moveTo>
                <a:lnTo>
                  <a:pt x="5465318" y="0"/>
                </a:lnTo>
                <a:lnTo>
                  <a:pt x="5465318" y="4797953"/>
                </a:lnTo>
                <a:lnTo>
                  <a:pt x="0" y="47979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47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415049" y="2812133"/>
            <a:ext cx="4426869" cy="4026555"/>
          </a:xfrm>
          <a:custGeom>
            <a:avLst/>
            <a:gdLst/>
            <a:ahLst/>
            <a:cxnLst/>
            <a:rect l="l" t="t" r="r" b="b"/>
            <a:pathLst>
              <a:path w="5468964" h="5011310">
                <a:moveTo>
                  <a:pt x="0" y="0"/>
                </a:moveTo>
                <a:lnTo>
                  <a:pt x="5468964" y="0"/>
                </a:lnTo>
                <a:lnTo>
                  <a:pt x="5468964" y="5011310"/>
                </a:lnTo>
                <a:lnTo>
                  <a:pt x="0" y="50113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739408" y="1510129"/>
            <a:ext cx="12926012" cy="73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54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Suggested Methodology of The Current Work</a:t>
            </a:r>
            <a:endParaRPr lang="en-US" sz="5400" b="1">
              <a:solidFill>
                <a:srgbClr val="5D331C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700483" y="9623252"/>
            <a:ext cx="153293" cy="32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Poppins"/>
                <a:cs typeface="Poppins"/>
              </a:rPr>
              <a:t>7</a:t>
            </a:r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154238" y="6508052"/>
            <a:ext cx="4076050" cy="389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400">
                <a:solidFill>
                  <a:srgbClr val="000000"/>
                </a:solidFill>
                <a:latin typeface="Calibri"/>
                <a:ea typeface="Poppins"/>
                <a:cs typeface="Poppins"/>
                <a:sym typeface="Poppins"/>
              </a:rPr>
              <a:t>Name: * d </a:t>
            </a:r>
            <a:r>
              <a:rPr lang="en-US" sz="2400" err="1">
                <a:solidFill>
                  <a:srgbClr val="000000"/>
                </a:solidFill>
                <a:latin typeface="Calibri"/>
                <a:ea typeface="Poppins"/>
                <a:cs typeface="Poppins"/>
                <a:sym typeface="Poppins"/>
              </a:rPr>
              <a:t>Oph</a:t>
            </a:r>
            <a:endParaRPr lang="en-US" sz="2400">
              <a:solidFill>
                <a:srgbClr val="000000"/>
              </a:solidFill>
              <a:latin typeface="Calibri"/>
              <a:ea typeface="Poppins"/>
              <a:cs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21236" y="6424467"/>
            <a:ext cx="4306071" cy="417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00">
                <a:solidFill>
                  <a:srgbClr val="000000"/>
                </a:solidFill>
                <a:latin typeface="Calibri"/>
                <a:ea typeface="Poppins"/>
                <a:cs typeface="Poppins"/>
                <a:sym typeface="Poppins"/>
              </a:rPr>
              <a:t>Name: * 36 </a:t>
            </a:r>
            <a:r>
              <a:rPr lang="en-US" sz="2400" err="1">
                <a:solidFill>
                  <a:srgbClr val="000000"/>
                </a:solidFill>
                <a:latin typeface="Calibri"/>
                <a:ea typeface="Poppins"/>
                <a:cs typeface="Poppins"/>
                <a:sym typeface="Poppins"/>
              </a:rPr>
              <a:t>Oph</a:t>
            </a:r>
            <a:r>
              <a:rPr lang="en-US" sz="2400">
                <a:solidFill>
                  <a:srgbClr val="000000"/>
                </a:solidFill>
                <a:latin typeface="Calibri"/>
                <a:ea typeface="Poppins"/>
                <a:cs typeface="Poppins"/>
                <a:sym typeface="Poppins"/>
              </a:rPr>
              <a:t> B</a:t>
            </a:r>
            <a:endParaRPr lang="en-US" sz="2400">
              <a:solidFill>
                <a:srgbClr val="000000"/>
              </a:solidFill>
              <a:latin typeface="Calibri"/>
              <a:ea typeface="Poppins"/>
              <a:cs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415071" y="6486810"/>
            <a:ext cx="4516961" cy="417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00">
                <a:solidFill>
                  <a:srgbClr val="000000"/>
                </a:solidFill>
                <a:latin typeface="Calibri"/>
                <a:ea typeface="Poppins"/>
                <a:cs typeface="Poppins"/>
                <a:sym typeface="Poppins"/>
              </a:rPr>
              <a:t>Name: * </a:t>
            </a:r>
            <a:r>
              <a:rPr lang="en-US" sz="2400" err="1">
                <a:solidFill>
                  <a:srgbClr val="000000"/>
                </a:solidFill>
                <a:latin typeface="Calibri"/>
                <a:ea typeface="Poppins"/>
                <a:cs typeface="Poppins"/>
                <a:sym typeface="Poppins"/>
              </a:rPr>
              <a:t>tet</a:t>
            </a:r>
            <a:r>
              <a:rPr lang="en-US" sz="2400">
                <a:solidFill>
                  <a:srgbClr val="000000"/>
                </a:solidFill>
                <a:latin typeface="Calibri"/>
                <a:ea typeface="Poppins"/>
                <a:cs typeface="Poppins"/>
                <a:sym typeface="Poppins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Calibri"/>
                <a:ea typeface="Poppins"/>
                <a:cs typeface="Poppins"/>
                <a:sym typeface="Poppins"/>
              </a:rPr>
              <a:t>Oph</a:t>
            </a:r>
            <a:endParaRPr lang="en-US" sz="2400">
              <a:solidFill>
                <a:srgbClr val="000000"/>
              </a:solidFill>
              <a:latin typeface="Calibri"/>
              <a:ea typeface="Poppins"/>
              <a:cs typeface="Poppin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14B80D-6150-42F5-63D3-80985B87ACE9}"/>
              </a:ext>
            </a:extLst>
          </p:cNvPr>
          <p:cNvSpPr txBox="1"/>
          <p:nvPr/>
        </p:nvSpPr>
        <p:spPr>
          <a:xfrm>
            <a:off x="4566890" y="2410761"/>
            <a:ext cx="124526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>
                <a:latin typeface="Calibri"/>
                <a:ea typeface="Calibri"/>
                <a:cs typeface="Courier New"/>
              </a:rPr>
              <a:t>L0 VL FITS file </a:t>
            </a:r>
            <a:r>
              <a:rPr lang="it-IT" sz="2800" b="1" err="1">
                <a:latin typeface="Calibri"/>
                <a:ea typeface="Calibri"/>
                <a:cs typeface="Courier New"/>
              </a:rPr>
              <a:t>acquired</a:t>
            </a:r>
            <a:r>
              <a:rPr lang="it-IT" sz="2800" b="1">
                <a:latin typeface="Calibri"/>
                <a:ea typeface="Calibri"/>
                <a:cs typeface="Courier New"/>
              </a:rPr>
              <a:t> on 2024-01-02 T 04:16:50.111953 </a:t>
            </a:r>
            <a:endParaRPr lang="it-IT" sz="2800" b="1">
              <a:latin typeface="Calibri"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225565-2DEC-BB92-AF31-261DA1C30BE8}"/>
              </a:ext>
            </a:extLst>
          </p:cNvPr>
          <p:cNvSpPr txBox="1"/>
          <p:nvPr/>
        </p:nvSpPr>
        <p:spPr>
          <a:xfrm>
            <a:off x="1059871" y="7086600"/>
            <a:ext cx="1664623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>
                <a:latin typeface="Calibri"/>
                <a:ea typeface="+mn-lt"/>
                <a:cs typeface="Arial"/>
              </a:rPr>
              <a:t>Using the </a:t>
            </a:r>
            <a:r>
              <a:rPr lang="en-US" sz="3000" err="1">
                <a:latin typeface="Calibri"/>
                <a:ea typeface="+mn-lt"/>
                <a:cs typeface="Arial"/>
              </a:rPr>
              <a:t>find_peaks</a:t>
            </a:r>
            <a:r>
              <a:rPr lang="en-US" sz="3000">
                <a:latin typeface="Calibri"/>
                <a:ea typeface="+mn-lt"/>
                <a:cs typeface="Arial"/>
              </a:rPr>
              <a:t> function the i</a:t>
            </a:r>
            <a:r>
              <a:rPr lang="en-US" sz="3000">
                <a:latin typeface="Calibri"/>
                <a:ea typeface="+mn-lt"/>
                <a:cs typeface="Calibri"/>
              </a:rPr>
              <a:t>nteresting</a:t>
            </a:r>
            <a:r>
              <a:rPr lang="en-US" sz="3000">
                <a:latin typeface="Calibri"/>
                <a:ea typeface="+mn-lt"/>
                <a:cs typeface="+mn-lt"/>
              </a:rPr>
              <a:t> points were identified within the cropped regions of L0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latin typeface="Calibri"/>
                <a:ea typeface="+mn-lt"/>
                <a:cs typeface="+mn-lt"/>
              </a:rPr>
              <a:t>If a point matches a star position, it is labeled as a star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ea typeface="+mn-lt"/>
                <a:cs typeface="+mn-lt"/>
              </a:rPr>
              <a:t>Star positions were determined using ephemeris time, the Metis boresight, and the Solar Orbiter's position relative to the Solar System Barycenter. Then, a WCS transformation refined RA and Dec, and finally querying a star catalog, the stars within the Metis field of view were identified</a:t>
            </a:r>
          </a:p>
          <a:p>
            <a:pPr marL="457200" indent="-457200">
              <a:buFont typeface="Arial"/>
              <a:buChar char="•"/>
            </a:pPr>
            <a:endParaRPr lang="en-US" sz="3000">
              <a:latin typeface="Calibri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F05D38-4197-57C5-1D37-81245164A61F}"/>
              </a:ext>
            </a:extLst>
          </p:cNvPr>
          <p:cNvSpPr txBox="1"/>
          <p:nvPr/>
        </p:nvSpPr>
        <p:spPr>
          <a:xfrm>
            <a:off x="665018" y="3449782"/>
            <a:ext cx="178723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R. N. : 6184</a:t>
            </a:r>
          </a:p>
          <a:p>
            <a:r>
              <a:rPr lang="en-US" sz="2400">
                <a:ea typeface="Calibri"/>
                <a:cs typeface="Calibri"/>
              </a:rPr>
              <a:t>X : 1199</a:t>
            </a:r>
          </a:p>
          <a:p>
            <a:r>
              <a:rPr lang="en-US" sz="2400">
                <a:ea typeface="Calibri"/>
                <a:cs typeface="Calibri"/>
              </a:rPr>
              <a:t>Y: 87</a:t>
            </a:r>
          </a:p>
          <a:p>
            <a:r>
              <a:rPr lang="en-US" sz="2400">
                <a:ea typeface="Calibri"/>
                <a:cs typeface="Calibri"/>
              </a:rPr>
              <a:t>P. V. : 0.162</a:t>
            </a:r>
          </a:p>
          <a:p>
            <a:r>
              <a:rPr lang="en-US" sz="2400">
                <a:ea typeface="Calibri"/>
                <a:cs typeface="Calibri"/>
              </a:rPr>
              <a:t>Type: Star</a:t>
            </a:r>
          </a:p>
          <a:p>
            <a:r>
              <a:rPr lang="en-US" sz="2400">
                <a:ea typeface="Calibri"/>
                <a:cs typeface="Calibri"/>
              </a:rPr>
              <a:t>Coef.: 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62C31-E3BC-0787-88FF-CCB2E80B3280}"/>
              </a:ext>
            </a:extLst>
          </p:cNvPr>
          <p:cNvSpPr txBox="1"/>
          <p:nvPr/>
        </p:nvSpPr>
        <p:spPr>
          <a:xfrm>
            <a:off x="6442363" y="3449781"/>
            <a:ext cx="178723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R. N. : 985</a:t>
            </a:r>
          </a:p>
          <a:p>
            <a:r>
              <a:rPr lang="en-US" sz="2400">
                <a:ea typeface="Calibri"/>
                <a:cs typeface="Calibri"/>
              </a:rPr>
              <a:t>X : 183</a:t>
            </a:r>
          </a:p>
          <a:p>
            <a:r>
              <a:rPr lang="en-US" sz="2400">
                <a:ea typeface="Calibri"/>
                <a:cs typeface="Calibri"/>
              </a:rPr>
              <a:t>Y: 1177</a:t>
            </a:r>
          </a:p>
          <a:p>
            <a:r>
              <a:rPr lang="en-US" sz="2400">
                <a:ea typeface="Calibri"/>
                <a:cs typeface="Calibri"/>
              </a:rPr>
              <a:t>P. V. : 0.162</a:t>
            </a:r>
          </a:p>
          <a:p>
            <a:r>
              <a:rPr lang="en-US" sz="2400">
                <a:ea typeface="Calibri"/>
                <a:cs typeface="Calibri"/>
              </a:rPr>
              <a:t>Type: Star</a:t>
            </a:r>
          </a:p>
          <a:p>
            <a:r>
              <a:rPr lang="en-US" sz="2400">
                <a:ea typeface="Calibri"/>
                <a:cs typeface="Calibri"/>
              </a:rPr>
              <a:t>Coef.: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A914AF-560C-5AAD-C096-7B93FAD01B76}"/>
              </a:ext>
            </a:extLst>
          </p:cNvPr>
          <p:cNvSpPr txBox="1"/>
          <p:nvPr/>
        </p:nvSpPr>
        <p:spPr>
          <a:xfrm>
            <a:off x="12032673" y="3449782"/>
            <a:ext cx="178723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R. N. : 3488</a:t>
            </a:r>
          </a:p>
          <a:p>
            <a:r>
              <a:rPr lang="en-US" sz="2400">
                <a:ea typeface="Calibri"/>
                <a:cs typeface="Calibri"/>
              </a:rPr>
              <a:t>X : 675</a:t>
            </a:r>
          </a:p>
          <a:p>
            <a:r>
              <a:rPr lang="en-US" sz="2400">
                <a:ea typeface="Calibri"/>
                <a:cs typeface="Calibri"/>
              </a:rPr>
              <a:t>Y: 1789</a:t>
            </a:r>
          </a:p>
          <a:p>
            <a:r>
              <a:rPr lang="en-US" sz="2400">
                <a:ea typeface="Calibri"/>
                <a:cs typeface="Calibri"/>
              </a:rPr>
              <a:t>P. V. : 0.206</a:t>
            </a:r>
          </a:p>
          <a:p>
            <a:r>
              <a:rPr lang="en-US" sz="2400">
                <a:ea typeface="Calibri"/>
                <a:cs typeface="Calibri"/>
              </a:rPr>
              <a:t>Type: Star</a:t>
            </a:r>
          </a:p>
          <a:p>
            <a:r>
              <a:rPr lang="en-US" sz="2400">
                <a:ea typeface="Calibri"/>
                <a:cs typeface="Calibri"/>
              </a:rPr>
              <a:t>Coef.: 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404" y="-504731"/>
            <a:ext cx="3066862" cy="3066862"/>
          </a:xfrm>
          <a:custGeom>
            <a:avLst/>
            <a:gdLst/>
            <a:ahLst/>
            <a:cxnLst/>
            <a:rect l="l" t="t" r="r" b="b"/>
            <a:pathLst>
              <a:path w="3066862" h="3066862">
                <a:moveTo>
                  <a:pt x="0" y="0"/>
                </a:moveTo>
                <a:lnTo>
                  <a:pt x="3066862" y="0"/>
                </a:lnTo>
                <a:lnTo>
                  <a:pt x="3066862" y="3066862"/>
                </a:lnTo>
                <a:lnTo>
                  <a:pt x="0" y="306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951" t="-1903" r="-9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342559" y="3005085"/>
            <a:ext cx="5581230" cy="5002265"/>
          </a:xfrm>
          <a:custGeom>
            <a:avLst/>
            <a:gdLst/>
            <a:ahLst/>
            <a:cxnLst/>
            <a:rect l="l" t="t" r="r" b="b"/>
            <a:pathLst>
              <a:path w="5581230" h="5002265">
                <a:moveTo>
                  <a:pt x="0" y="0"/>
                </a:moveTo>
                <a:lnTo>
                  <a:pt x="5581230" y="0"/>
                </a:lnTo>
                <a:lnTo>
                  <a:pt x="5581230" y="5002265"/>
                </a:lnTo>
                <a:lnTo>
                  <a:pt x="0" y="50022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728039" y="2996039"/>
            <a:ext cx="5285902" cy="5011310"/>
          </a:xfrm>
          <a:custGeom>
            <a:avLst/>
            <a:gdLst/>
            <a:ahLst/>
            <a:cxnLst/>
            <a:rect l="l" t="t" r="r" b="b"/>
            <a:pathLst>
              <a:path w="5285902" h="5011310">
                <a:moveTo>
                  <a:pt x="0" y="0"/>
                </a:moveTo>
                <a:lnTo>
                  <a:pt x="5285903" y="0"/>
                </a:lnTo>
                <a:lnTo>
                  <a:pt x="5285903" y="5011311"/>
                </a:lnTo>
                <a:lnTo>
                  <a:pt x="0" y="5011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1861590" y="2887704"/>
            <a:ext cx="5572056" cy="5237027"/>
          </a:xfrm>
          <a:custGeom>
            <a:avLst/>
            <a:gdLst/>
            <a:ahLst/>
            <a:cxnLst/>
            <a:rect l="l" t="t" r="r" b="b"/>
            <a:pathLst>
              <a:path w="5572056" h="5237027">
                <a:moveTo>
                  <a:pt x="0" y="0"/>
                </a:moveTo>
                <a:lnTo>
                  <a:pt x="5572056" y="0"/>
                </a:lnTo>
                <a:lnTo>
                  <a:pt x="5572056" y="5237027"/>
                </a:lnTo>
                <a:lnTo>
                  <a:pt x="0" y="52370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739408" y="1510129"/>
            <a:ext cx="12926012" cy="73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5400" b="1">
                <a:solidFill>
                  <a:srgbClr val="5D331C"/>
                </a:solidFill>
                <a:latin typeface="Calibri"/>
                <a:ea typeface="Poppins Bold"/>
                <a:cs typeface="Poppins Bold"/>
                <a:sym typeface="Poppins Bold"/>
              </a:rPr>
              <a:t>Suggested Methodology of The Current Work</a:t>
            </a:r>
            <a:endParaRPr lang="en-US" sz="5400" b="1">
              <a:solidFill>
                <a:srgbClr val="5D331C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701004" y="9623252"/>
            <a:ext cx="152251" cy="32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lang="en-US" sz="18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34406" y="7961456"/>
            <a:ext cx="3985938" cy="1377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4000" b="1">
                <a:solidFill>
                  <a:srgbClr val="000000"/>
                </a:solidFill>
                <a:latin typeface="Calibri"/>
                <a:ea typeface="Poppins Bold"/>
                <a:cs typeface="Poppins Bold"/>
                <a:sym typeface="Poppins Bold"/>
              </a:rPr>
              <a:t>DEFECTIVE PIXEL? </a:t>
            </a:r>
            <a:endParaRPr lang="en-US" sz="4000" b="1">
              <a:solidFill>
                <a:srgbClr val="000000"/>
              </a:solidFill>
              <a:latin typeface="Calibri"/>
              <a:ea typeface="Poppins Bold"/>
              <a:cs typeface="Poppins Bold"/>
            </a:endParaRPr>
          </a:p>
          <a:p>
            <a:pPr algn="ctr">
              <a:lnSpc>
                <a:spcPts val="3499"/>
              </a:lnSpc>
            </a:pPr>
            <a:r>
              <a:rPr lang="en-US" sz="4000" b="1">
                <a:solidFill>
                  <a:srgbClr val="000000"/>
                </a:solidFill>
                <a:latin typeface="Calibri"/>
                <a:ea typeface="Poppins Bold"/>
                <a:cs typeface="Poppins Bold"/>
                <a:sym typeface="Poppins Bold"/>
              </a:rPr>
              <a:t>COSMIC RAY?</a:t>
            </a:r>
            <a:endParaRPr lang="en-US" sz="4000" b="1">
              <a:solidFill>
                <a:srgbClr val="000000"/>
              </a:solidFill>
              <a:latin typeface="Calibri"/>
              <a:ea typeface="Poppins Bold"/>
              <a:cs typeface="Poppins Bold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4000" b="1">
              <a:solidFill>
                <a:srgbClr val="000000"/>
              </a:solidFill>
              <a:latin typeface="Poppins Bold"/>
              <a:ea typeface="Poppins Bold"/>
              <a:cs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90809" y="7534274"/>
            <a:ext cx="1769485" cy="920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endParaRPr/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Calibri"/>
                <a:ea typeface="Poppins Bold"/>
                <a:cs typeface="Poppins Bold"/>
                <a:sym typeface="Poppins Bold"/>
              </a:rPr>
              <a:t> NOISE?</a:t>
            </a:r>
            <a:endParaRPr lang="en-US" sz="4000" b="1">
              <a:solidFill>
                <a:srgbClr val="000000"/>
              </a:solidFill>
              <a:latin typeface="Calibri"/>
              <a:ea typeface="Poppins Bold"/>
              <a:cs typeface="Poppi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504043" y="8004588"/>
            <a:ext cx="3085093" cy="1369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4000" b="1">
                <a:solidFill>
                  <a:srgbClr val="000000"/>
                </a:solidFill>
                <a:latin typeface="Calibri"/>
                <a:ea typeface="Poppins Bold"/>
                <a:cs typeface="Poppins Bold"/>
                <a:sym typeface="Poppins Bold"/>
              </a:rPr>
              <a:t>OBJECT?</a:t>
            </a:r>
            <a:endParaRPr lang="en-US" sz="4000" b="1">
              <a:solidFill>
                <a:srgbClr val="000000"/>
              </a:solidFill>
              <a:latin typeface="Calibri"/>
              <a:ea typeface="Poppins Bold"/>
              <a:cs typeface="Poppins Bold"/>
            </a:endParaRPr>
          </a:p>
          <a:p>
            <a:pPr algn="ctr">
              <a:lnSpc>
                <a:spcPts val="3499"/>
              </a:lnSpc>
            </a:pPr>
            <a:r>
              <a:rPr lang="en-US" sz="4000" b="1">
                <a:solidFill>
                  <a:srgbClr val="000000"/>
                </a:solidFill>
                <a:latin typeface="Calibri"/>
                <a:ea typeface="Poppins Bold"/>
                <a:cs typeface="Poppins Bold"/>
              </a:rPr>
              <a:t>COSMIC RAY?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4000" b="1">
              <a:solidFill>
                <a:srgbClr val="000000"/>
              </a:solidFill>
              <a:latin typeface="Calibri"/>
              <a:ea typeface="Poppins Bold"/>
              <a:cs typeface="Poppi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cp:revision>15</cp:revision>
  <dcterms:created xsi:type="dcterms:W3CDTF">2006-08-16T00:00:00Z</dcterms:created>
  <dcterms:modified xsi:type="dcterms:W3CDTF">2025-01-28T05:41:37Z</dcterms:modified>
  <dc:identifier>DAGbO3TeU_4</dc:identifier>
</cp:coreProperties>
</file>