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13004800" cy="97536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-1164">
          <p15:clr>
            <a:srgbClr val="A4A3A4"/>
          </p15:clr>
        </p15:guide>
        <p15:guide id="2" pos="-48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jAAxrQtcjb26rAMCE5+5em0dkz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B6A246-9416-435B-8C74-23C0619A8355}">
  <a:tblStyle styleId="{C9B6A246-9416-435B-8C74-23C0619A835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-1164" orient="horz"/>
        <p:guide pos="-4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customschemas.google.com/relationships/presentationmetadata" Target="meta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5635625" cy="48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7366000" y="0"/>
            <a:ext cx="5635625" cy="48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264650"/>
            <a:ext cx="5635625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7366000" y="9264650"/>
            <a:ext cx="5635625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27e041be54_0_18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g327e041be54_0_18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7541388cb_5_37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327541388cb_5_37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af38da538f_0_72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af38da538f_0_72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f38da538f_0_88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g2af38da538f_0_88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82d333d9b_0_0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g3282d333d9b_0_0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af38da538f_0_102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af38da538f_0_102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27e041be54_0_0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327e041be54_0_0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2901dc6e50_0_0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2901dc6e50_0_0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901dc6e50_0_14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2901dc6e50_0_14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901dc6e50_0_28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32901dc6e50_0_28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206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2901dc6e50_0_56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32901dc6e50_0_56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0650" lvl="1" marL="4584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1"/>
          </a:p>
          <a:p>
            <a:pPr indent="-120650" lvl="1" marL="45841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27541388cb_5_28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27541388cb_5_28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Google Shape;297;p10:notes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Until now we analysed five distinct events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Here is a quick overview, but I won't go into detail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It is listed: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the event ID from the original Kay-Gopalswamy list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The time of first observation in COR1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The speed fitted in the LASCO CME catalogue.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The arrival time at 1 AU from Richardson &amp; Cane's ICME list.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And the source region location in EUV </a:t>
            </a:r>
            <a:endParaRPr/>
          </a:p>
          <a:p>
            <a:pPr indent="-1206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-171450" lvl="1" marL="4584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((given as heliographic latitude and Stonyhurst longitude, based on EUV observations of the post-eruption arcade))</a:t>
            </a:r>
            <a:endParaRPr/>
          </a:p>
          <a:p>
            <a:pPr indent="-171450" lvl="1" marL="45841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((Moving forward, we plan to expand this analysis to include more events))</a:t>
            </a:r>
            <a:endParaRPr/>
          </a:p>
          <a:p>
            <a:pPr indent="0" lvl="1" marL="2869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1" marL="28696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GB"/>
              <a:t>09:15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27541388cb_5_5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327541388cb_5_5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8696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282d333d9b_2_7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3282d333d9b_2_7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d8412128c5_0_0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g2d8412128c5_0_0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So, traditionally, space weather forecasting has relied heavily on the SOHO spacecraft located at the L1 Lagrange point between Earth and the Sun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While SOHO provides invaluable data, its single perspective offers only a two-dimensional plane-of-sky projection of structure of CMEs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On the left, you can see a halo event imaged by SOHO LASCO. Especially for these events, the limited perspective can lead to misinterpretations of a CME's true geometry and direction, as well as overlapping features 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Char char="-"/>
            </a:pPr>
            <a:r>
              <a:rPr lang="en-GB"/>
              <a:t>Moreover, specific quantities are generally underestimated or overestimated, which leads to inaccurate propagation modeling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GB"/>
              <a:t>02:00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717741902_0_0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32717741902_0_0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GB"/>
              <a:t>Multiwavelength POV and comprehensive </a:t>
            </a:r>
            <a:r>
              <a:rPr lang="en-GB"/>
              <a:t>analysis</a:t>
            </a:r>
            <a:r>
              <a:rPr lang="en-GB"/>
              <a:t> of the solar events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7541388cb_5_59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327541388cb_5_59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06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7541388cb_5_48:notes"/>
          <p:cNvSpPr/>
          <p:nvPr>
            <p:ph idx="2" type="sldImg"/>
          </p:nvPr>
        </p:nvSpPr>
        <p:spPr>
          <a:xfrm>
            <a:off x="3251200" y="731838"/>
            <a:ext cx="65025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327541388cb_5_48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af38da538f_0_12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2af38da538f_0_12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rPr lang="en-GB"/>
              <a:t>As we saw before these affect the general public and thus need to be </a:t>
            </a:r>
            <a:r>
              <a:rPr lang="en-GB"/>
              <a:t>studied</a:t>
            </a:r>
            <a:r>
              <a:rPr lang="en-GB"/>
              <a:t>. Today I will be talking about this particular point.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4845155c9_0_3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324845155c9_0_3:notes"/>
          <p:cNvSpPr txBox="1"/>
          <p:nvPr>
            <p:ph idx="1" type="body"/>
          </p:nvPr>
        </p:nvSpPr>
        <p:spPr>
          <a:xfrm>
            <a:off x="1300163" y="4632325"/>
            <a:ext cx="10404600" cy="4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/>
          <p:nvPr>
            <p:ph idx="2" type="sldImg"/>
          </p:nvPr>
        </p:nvSpPr>
        <p:spPr>
          <a:xfrm>
            <a:off x="3251200" y="731838"/>
            <a:ext cx="6502400" cy="3657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1300163" y="4632325"/>
            <a:ext cx="10404475" cy="4389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1,3,4,5 represent the position of different spacecrafts at that date and time. Black arrow shows the direction of </a:t>
            </a:r>
            <a:r>
              <a:rPr lang="en-GB"/>
              <a:t>propagation</a:t>
            </a:r>
            <a:r>
              <a:rPr lang="en-GB"/>
              <a:t> of this event information of which we get through the GCS fit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">
  <p:cSld name="Titel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0" y="4781848"/>
            <a:ext cx="9144000" cy="361652"/>
          </a:xfrm>
          <a:custGeom>
            <a:rect b="b" l="l" r="r" t="t"/>
            <a:pathLst>
              <a:path extrusionOk="0" h="6896100" w="130048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8"/>
          <p:cNvSpPr txBox="1"/>
          <p:nvPr>
            <p:ph idx="11" type="ftr"/>
          </p:nvPr>
        </p:nvSpPr>
        <p:spPr>
          <a:xfrm>
            <a:off x="2072060" y="4875999"/>
            <a:ext cx="4999880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7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" name="Google Shape;20;p18"/>
          <p:cNvSpPr txBox="1"/>
          <p:nvPr>
            <p:ph type="title"/>
          </p:nvPr>
        </p:nvSpPr>
        <p:spPr>
          <a:xfrm>
            <a:off x="549124" y="2451200"/>
            <a:ext cx="762327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8"/>
          <p:cNvSpPr txBox="1"/>
          <p:nvPr>
            <p:ph idx="1" type="body"/>
          </p:nvPr>
        </p:nvSpPr>
        <p:spPr>
          <a:xfrm>
            <a:off x="660797" y="2198515"/>
            <a:ext cx="5786438" cy="301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small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8"/>
          <p:cNvSpPr txBox="1"/>
          <p:nvPr>
            <p:ph idx="2" type="subTitle"/>
          </p:nvPr>
        </p:nvSpPr>
        <p:spPr>
          <a:xfrm>
            <a:off x="611560" y="3129628"/>
            <a:ext cx="6400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Ein Bild, das Schwarz, Mond, Dunkelheit, Schwarzweiß enthält.&#10;&#10;Automatisch generierte Beschreibung" id="23" name="Google Shape;2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2320" y="144982"/>
            <a:ext cx="1141784" cy="418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ufzählung">
  <p:cSld name="Aufzählung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/>
          <p:nvPr/>
        </p:nvSpPr>
        <p:spPr>
          <a:xfrm>
            <a:off x="0" y="4781848"/>
            <a:ext cx="9144000" cy="361652"/>
          </a:xfrm>
          <a:custGeom>
            <a:rect b="b" l="l" r="r" t="t"/>
            <a:pathLst>
              <a:path extrusionOk="0" h="6896100" w="130048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9"/>
          <p:cNvSpPr txBox="1"/>
          <p:nvPr>
            <p:ph type="title"/>
          </p:nvPr>
        </p:nvSpPr>
        <p:spPr>
          <a:xfrm>
            <a:off x="660800" y="988761"/>
            <a:ext cx="762327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19"/>
          <p:cNvSpPr txBox="1"/>
          <p:nvPr>
            <p:ph idx="1" type="body"/>
          </p:nvPr>
        </p:nvSpPr>
        <p:spPr>
          <a:xfrm>
            <a:off x="899595" y="1635646"/>
            <a:ext cx="5811749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068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80"/>
              <a:buFont typeface="Calibri"/>
              <a:buChar char="•"/>
              <a:defRPr b="0" i="0" sz="20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77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" name="Google Shape;28;p19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hwarz, Mond, Dunkelheit, Schwarzweiß enthält.&#10;&#10;Automatisch generierte Beschreibung" id="30" name="Google Shape;30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2320" y="144982"/>
            <a:ext cx="1141784" cy="41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2072060" y="4875999"/>
            <a:ext cx="4999880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7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folie">
  <p:cSld name="Textfoli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/>
          <p:nvPr/>
        </p:nvSpPr>
        <p:spPr>
          <a:xfrm>
            <a:off x="0" y="4781848"/>
            <a:ext cx="9144000" cy="361652"/>
          </a:xfrm>
          <a:custGeom>
            <a:rect b="b" l="l" r="r" t="t"/>
            <a:pathLst>
              <a:path extrusionOk="0" h="6896100" w="13004800">
                <a:moveTo>
                  <a:pt x="0" y="6896100"/>
                </a:moveTo>
                <a:lnTo>
                  <a:pt x="13004800" y="6896100"/>
                </a:lnTo>
                <a:lnTo>
                  <a:pt x="13004800" y="0"/>
                </a:lnTo>
                <a:lnTo>
                  <a:pt x="0" y="0"/>
                </a:lnTo>
                <a:lnTo>
                  <a:pt x="0" y="68961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D8D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0"/>
          <p:cNvSpPr txBox="1"/>
          <p:nvPr>
            <p:ph type="title"/>
          </p:nvPr>
        </p:nvSpPr>
        <p:spPr>
          <a:xfrm>
            <a:off x="660800" y="988761"/>
            <a:ext cx="762327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1187624" y="1635646"/>
            <a:ext cx="5786438" cy="2308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Google Shape;36;p20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hwarz, Mond, Dunkelheit, Schwarzweiß enthält.&#10;&#10;Automatisch generierte Beschreibung" id="38" name="Google Shape;3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2320" y="144982"/>
            <a:ext cx="1141784" cy="41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20"/>
          <p:cNvSpPr txBox="1"/>
          <p:nvPr>
            <p:ph idx="11" type="ftr"/>
          </p:nvPr>
        </p:nvSpPr>
        <p:spPr>
          <a:xfrm>
            <a:off x="2072060" y="4875999"/>
            <a:ext cx="4999880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7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roßes Bild">
  <p:cSld name="1_Großes Bild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/>
          <p:nvPr>
            <p:ph idx="2" type="pic"/>
          </p:nvPr>
        </p:nvSpPr>
        <p:spPr>
          <a:xfrm>
            <a:off x="0" y="700088"/>
            <a:ext cx="9144000" cy="410391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1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hwarz, Mond, Dunkelheit, Schwarzweiß enthält.&#10;&#10;Automatisch generierte Beschreibung" id="44" name="Google Shape;4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2320" y="144982"/>
            <a:ext cx="1141784" cy="41899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1"/>
          <p:cNvSpPr txBox="1"/>
          <p:nvPr>
            <p:ph idx="11" type="ftr"/>
          </p:nvPr>
        </p:nvSpPr>
        <p:spPr>
          <a:xfrm>
            <a:off x="2072060" y="4875999"/>
            <a:ext cx="4999880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77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708" y="1525"/>
            <a:ext cx="9130468" cy="51404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 txBox="1"/>
          <p:nvPr>
            <p:ph idx="11" type="ftr"/>
          </p:nvPr>
        </p:nvSpPr>
        <p:spPr>
          <a:xfrm>
            <a:off x="1732360" y="4877217"/>
            <a:ext cx="6054328" cy="1457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1737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hwarz, Mond, Dunkelheit, Schwarzweiß enthält.&#10;&#10;Automatisch generierte Beschreibung" id="14" name="Google Shape;1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52320" y="144982"/>
            <a:ext cx="1141784" cy="41899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gif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39.gif"/><Relationship Id="rId5" Type="http://schemas.openxmlformats.org/officeDocument/2006/relationships/image" Target="../media/image3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Relationship Id="rId4" Type="http://schemas.openxmlformats.org/officeDocument/2006/relationships/image" Target="../media/image29.gif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1.png"/><Relationship Id="rId4" Type="http://schemas.openxmlformats.org/officeDocument/2006/relationships/image" Target="../media/image36.gif"/><Relationship Id="rId5" Type="http://schemas.openxmlformats.org/officeDocument/2006/relationships/image" Target="../media/image37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"/>
          <p:cNvSpPr txBox="1"/>
          <p:nvPr>
            <p:ph type="title"/>
          </p:nvPr>
        </p:nvSpPr>
        <p:spPr>
          <a:xfrm>
            <a:off x="549125" y="2604575"/>
            <a:ext cx="85950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600"/>
              <a:t>Metis Observations of Geoeffective Events</a:t>
            </a:r>
            <a:endParaRPr sz="3600"/>
          </a:p>
        </p:txBody>
      </p:sp>
      <p:sp>
        <p:nvSpPr>
          <p:cNvPr id="51" name="Google Shape;51;p1"/>
          <p:cNvSpPr txBox="1"/>
          <p:nvPr>
            <p:ph idx="1" type="body"/>
          </p:nvPr>
        </p:nvSpPr>
        <p:spPr>
          <a:xfrm>
            <a:off x="648000" y="1501943"/>
            <a:ext cx="66603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900"/>
              <a:t>2nd Metis Science Meeting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900"/>
              <a:t>Istituto Nazionale di Astrofisica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700"/>
              <a:t>Naples, 28th January 2025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" name="Google Shape;52;p1"/>
          <p:cNvSpPr txBox="1"/>
          <p:nvPr>
            <p:ph idx="2" type="subTitle"/>
          </p:nvPr>
        </p:nvSpPr>
        <p:spPr>
          <a:xfrm>
            <a:off x="538943" y="3759152"/>
            <a:ext cx="626721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400"/>
              <a:t>Preity Sukla Sahani, Vincenzo Andretta, Giuliana Russano,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400"/>
              <a:t>Clementina Sasso,  Silvio Giordano and  the Metis Team 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1150" y="3772724"/>
            <a:ext cx="1666874" cy="5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85507" y="3413576"/>
            <a:ext cx="2379520" cy="1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7e041be54_0_18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" name="Google Shape;155;g327e041be54_0_18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156" name="Google Shape;156;g327e041be54_0_18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157" name="Google Shape;157;g327e041be54_0_18"/>
          <p:cNvSpPr txBox="1"/>
          <p:nvPr/>
        </p:nvSpPr>
        <p:spPr>
          <a:xfrm>
            <a:off x="239675" y="1840750"/>
            <a:ext cx="8258100" cy="2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➢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following parameters were obtained after fitting: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en-GB" sz="17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CME angular half width</a:t>
            </a: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can be calculated from half 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angle, tilt angle and aspect ratio.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Calgovic etal; 2022)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For this case, it is given as 54.1 deg.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27e041be54_0_18"/>
          <p:cNvSpPr txBox="1"/>
          <p:nvPr/>
        </p:nvSpPr>
        <p:spPr>
          <a:xfrm>
            <a:off x="1977100" y="1428100"/>
            <a:ext cx="55899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Parameters obtained through GCS Fitting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g327e041be54_0_18"/>
          <p:cNvSpPr txBox="1"/>
          <p:nvPr/>
        </p:nvSpPr>
        <p:spPr>
          <a:xfrm>
            <a:off x="815100" y="2196725"/>
            <a:ext cx="30402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 of CME : 2.2 deg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Latitude of CME : -3.0 deg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 Height : 4.7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baseline="-2500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Half Angle : 20.32 deg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Tilt Angle : 90 deg       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Char char="●"/>
            </a:pPr>
            <a:r>
              <a:rPr b="0" i="0" lang="en-GB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Aspect ratio : 0.81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27e041be54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27e041be54_0_18"/>
          <p:cNvPicPr preferRelativeResize="0"/>
          <p:nvPr/>
        </p:nvPicPr>
        <p:blipFill rotWithShape="1">
          <a:blip r:embed="rId4">
            <a:alphaModFix/>
          </a:blip>
          <a:srcRect b="0" l="0" r="36447" t="0"/>
          <a:stretch/>
        </p:blipFill>
        <p:spPr>
          <a:xfrm>
            <a:off x="6082125" y="2219575"/>
            <a:ext cx="2747225" cy="23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327e041be54_0_18"/>
          <p:cNvSpPr txBox="1"/>
          <p:nvPr/>
        </p:nvSpPr>
        <p:spPr>
          <a:xfrm>
            <a:off x="7669093" y="4518241"/>
            <a:ext cx="1383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Thernisien et al. 2006 </a:t>
            </a:r>
            <a:r>
              <a:rPr b="0" i="1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ApJ</a:t>
            </a:r>
            <a:endParaRPr b="0" i="1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27541388cb_5_37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8" name="Google Shape;168;g327541388cb_5_37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169" name="Google Shape;169;g327541388cb_5_37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pic>
        <p:nvPicPr>
          <p:cNvPr id="170" name="Google Shape;170;g327541388cb_5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200" y="1632575"/>
            <a:ext cx="3212849" cy="30853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27541388cb_5_37"/>
          <p:cNvSpPr txBox="1"/>
          <p:nvPr/>
        </p:nvSpPr>
        <p:spPr>
          <a:xfrm>
            <a:off x="4249642" y="1829063"/>
            <a:ext cx="4313700" cy="12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 apex velocity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</a:t>
            </a: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height-time profile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obtained by fitting sequential images using ‘Pythea’.(Athanasios Kouloumvakos et al; 2022)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 called </a:t>
            </a: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 3D Speed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method of obtaining the CME speed is also known as </a:t>
            </a: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GCS Forward Modelling Method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(Minta et al; 2023)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327541388cb_5_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af38da538f_0_72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8" name="Google Shape;178;g2af38da538f_0_72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179" name="Google Shape;179;g2af38da538f_0_72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180" name="Google Shape;180;g2af38da538f_0_72"/>
          <p:cNvSpPr txBox="1"/>
          <p:nvPr/>
        </p:nvSpPr>
        <p:spPr>
          <a:xfrm>
            <a:off x="468275" y="2297950"/>
            <a:ext cx="8258100" cy="2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following parameters were obtained after fitting: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3D speed was obtained to be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730 ± 40 km/s.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af38da538f_0_72"/>
          <p:cNvSpPr txBox="1"/>
          <p:nvPr/>
        </p:nvSpPr>
        <p:spPr>
          <a:xfrm>
            <a:off x="1977100" y="1428100"/>
            <a:ext cx="55899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Parameters obtained through GCS Fitting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2af38da538f_0_72"/>
          <p:cNvSpPr txBox="1"/>
          <p:nvPr/>
        </p:nvSpPr>
        <p:spPr>
          <a:xfrm>
            <a:off x="967500" y="2653925"/>
            <a:ext cx="33642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 of CME : 2.2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Latitude of CME : -3.0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 Height : 4.7 </a:t>
            </a: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baseline="-2500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CME angular width : 54.1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af38da538f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2af38da538f_0_72"/>
          <p:cNvPicPr preferRelativeResize="0"/>
          <p:nvPr/>
        </p:nvPicPr>
        <p:blipFill rotWithShape="1">
          <a:blip r:embed="rId4">
            <a:alphaModFix/>
          </a:blip>
          <a:srcRect b="0" l="0" r="36447" t="0"/>
          <a:stretch/>
        </p:blipFill>
        <p:spPr>
          <a:xfrm>
            <a:off x="6082125" y="2219575"/>
            <a:ext cx="2747225" cy="23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af38da538f_0_72"/>
          <p:cNvSpPr txBox="1"/>
          <p:nvPr/>
        </p:nvSpPr>
        <p:spPr>
          <a:xfrm>
            <a:off x="7669093" y="4518241"/>
            <a:ext cx="1383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Thernisien et al. 2006 </a:t>
            </a:r>
            <a:r>
              <a:rPr b="0" i="1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ApJ</a:t>
            </a:r>
            <a:endParaRPr b="0" i="1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af38da538f_0_88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1" name="Google Shape;191;g2af38da538f_0_88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192" name="Google Shape;192;g2af38da538f_0_88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193" name="Google Shape;193;g2af38da538f_0_88"/>
          <p:cNvSpPr txBox="1"/>
          <p:nvPr/>
        </p:nvSpPr>
        <p:spPr>
          <a:xfrm>
            <a:off x="1365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Checking for geoeffectiveness: DBM and DBEM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2af38da538f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133" y="1865475"/>
            <a:ext cx="4122518" cy="288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af38da538f_0_88"/>
          <p:cNvSpPr txBox="1"/>
          <p:nvPr/>
        </p:nvSpPr>
        <p:spPr>
          <a:xfrm>
            <a:off x="4418850" y="1946025"/>
            <a:ext cx="47250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➢"/>
            </a:pPr>
            <a:r>
              <a:rPr b="1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DBM:</a:t>
            </a: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Calculates the transit time of the CME  in the heliosphere under the influence of magnetohydrodynamic drag or solar wind interaction.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➢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Propagation based on CME initial parameters and ambient solar wind.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700"/>
              <a:buFont typeface="Calibri"/>
              <a:buChar char="➢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CME 2D geometry defined as a cone with leading edge initially a semicircle flattening with time.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2af38da538f_0_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282d333d9b_0_0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2" name="Google Shape;202;g3282d333d9b_0_0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203" name="Google Shape;203;g3282d333d9b_0_0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04" name="Google Shape;204;g3282d333d9b_0_0"/>
          <p:cNvSpPr txBox="1"/>
          <p:nvPr/>
        </p:nvSpPr>
        <p:spPr>
          <a:xfrm>
            <a:off x="1365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Checking for geoeffectiveness: DBM and DBEM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3282d333d9b_0_0"/>
          <p:cNvSpPr txBox="1"/>
          <p:nvPr/>
        </p:nvSpPr>
        <p:spPr>
          <a:xfrm>
            <a:off x="4823575" y="1903075"/>
            <a:ext cx="46317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1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DBEM: </a:t>
            </a: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Probabilistic predictions of CME arrival times assuming input parameters follow a normal distribution i.e </a:t>
            </a:r>
            <a:r>
              <a:rPr b="0" i="0" lang="en-GB" sz="17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=ū </a:t>
            </a:r>
            <a:r>
              <a:rPr b="0" i="0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土 </a:t>
            </a:r>
            <a:r>
              <a:rPr b="0" i="0" lang="en-GB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ū = mean of the distribution (input parameter) and </a:t>
            </a:r>
            <a:r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</a:t>
            </a:r>
            <a:r>
              <a:rPr b="0" i="0" lang="en-GB" sz="17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 </a:t>
            </a: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=3σ where 99.7 %              of measurements found. 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 samples drawn from this distribution. In our case 10,000 samples taken.</a:t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3282d333d9b_0_0"/>
          <p:cNvPicPr preferRelativeResize="0"/>
          <p:nvPr/>
        </p:nvPicPr>
        <p:blipFill rotWithShape="1">
          <a:blip r:embed="rId3">
            <a:alphaModFix/>
          </a:blip>
          <a:srcRect b="0" l="0" r="0" t="53480"/>
          <a:stretch/>
        </p:blipFill>
        <p:spPr>
          <a:xfrm>
            <a:off x="93250" y="2351600"/>
            <a:ext cx="4791000" cy="189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282d333d9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282d333d9b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4525" y="2286413"/>
            <a:ext cx="1672850" cy="2104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af38da538f_0_102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4" name="Google Shape;214;g2af38da538f_0_102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215" name="Google Shape;215;g2af38da538f_0_102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16" name="Google Shape;216;g2af38da538f_0_102"/>
          <p:cNvSpPr txBox="1"/>
          <p:nvPr/>
        </p:nvSpPr>
        <p:spPr>
          <a:xfrm>
            <a:off x="1365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Checking for geoeffectiveness: WSA-Enlil Model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g2af38da538f_0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025" y="1982225"/>
            <a:ext cx="4359924" cy="26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2af38da538f_0_102"/>
          <p:cNvSpPr txBox="1"/>
          <p:nvPr/>
        </p:nvSpPr>
        <p:spPr>
          <a:xfrm>
            <a:off x="4714400" y="2010825"/>
            <a:ext cx="4242900" cy="26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af38da538f_0_102"/>
          <p:cNvSpPr txBox="1"/>
          <p:nvPr/>
        </p:nvSpPr>
        <p:spPr>
          <a:xfrm>
            <a:off x="4610100" y="1889900"/>
            <a:ext cx="4457700" cy="25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WSA: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Semi-empirical near-Sun model approximating the outflow at the base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the solar wind.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1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Enlil: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Sophisticated 3D magneto- hydrodynamic model which simulates outflow up to 2 AU.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CME highlighted by enhanced solar wind region in the radial velocity and plasma density plots.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2af38da538f_0_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27e041be54_0_0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6" name="Google Shape;226;g327e041be54_0_0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227" name="Google Shape;227;g327e041be54_0_0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28" name="Google Shape;228;g327e041be54_0_0"/>
          <p:cNvSpPr txBox="1"/>
          <p:nvPr/>
        </p:nvSpPr>
        <p:spPr>
          <a:xfrm>
            <a:off x="1365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Checking for geoeffectiveness: WSA-Enlil Model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g327e041be5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27e041be5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443" y="1926788"/>
            <a:ext cx="4103982" cy="255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27e041be5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6308" y="1915187"/>
            <a:ext cx="4122591" cy="25697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g327e041be54_0_0"/>
          <p:cNvCxnSpPr/>
          <p:nvPr/>
        </p:nvCxnSpPr>
        <p:spPr>
          <a:xfrm flipH="1">
            <a:off x="4554400" y="1909675"/>
            <a:ext cx="10200" cy="279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3" name="Google Shape;233;g327e041be54_0_0"/>
          <p:cNvSpPr txBox="1"/>
          <p:nvPr/>
        </p:nvSpPr>
        <p:spPr>
          <a:xfrm>
            <a:off x="1535575" y="4405550"/>
            <a:ext cx="40122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Density plot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327e041be54_0_0"/>
          <p:cNvSpPr txBox="1"/>
          <p:nvPr/>
        </p:nvSpPr>
        <p:spPr>
          <a:xfrm>
            <a:off x="6183775" y="4405550"/>
            <a:ext cx="40122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Radial Velocity plot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2901dc6e50_0_0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g32901dc6e50_0_0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pic>
        <p:nvPicPr>
          <p:cNvPr id="241" name="Google Shape;241;g32901dc6e5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2901dc6e50_0_0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15 July 2022</a:t>
            </a:r>
            <a:endParaRPr sz="3000"/>
          </a:p>
        </p:txBody>
      </p:sp>
      <p:pic>
        <p:nvPicPr>
          <p:cNvPr id="243" name="Google Shape;243;g32901dc6e50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8076" y="1648161"/>
            <a:ext cx="3751222" cy="301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2901dc6e50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7750" y="1571950"/>
            <a:ext cx="4468001" cy="319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2901dc6e50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1500" y="3014375"/>
            <a:ext cx="1400800" cy="148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2901dc6e50_0_14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1" name="Google Shape;251;g32901dc6e50_0_14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52" name="Google Shape;252;g32901dc6e50_0_14"/>
          <p:cNvSpPr txBox="1"/>
          <p:nvPr/>
        </p:nvSpPr>
        <p:spPr>
          <a:xfrm>
            <a:off x="468275" y="2221750"/>
            <a:ext cx="8258100" cy="24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following parameters were obtained after fitting: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3D speed was obtained to be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329 ± 20 km/s.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2901dc6e50_0_14"/>
          <p:cNvSpPr txBox="1"/>
          <p:nvPr/>
        </p:nvSpPr>
        <p:spPr>
          <a:xfrm>
            <a:off x="1977100" y="1428100"/>
            <a:ext cx="55899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Parameters obtained through GCS Fitting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32901dc6e50_0_14"/>
          <p:cNvSpPr txBox="1"/>
          <p:nvPr/>
        </p:nvSpPr>
        <p:spPr>
          <a:xfrm>
            <a:off x="967500" y="2577725"/>
            <a:ext cx="3364200" cy="6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Longitude of CME : 22.5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Latitude of CME : 12.33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Apex Height : 5.46 </a:t>
            </a: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0" baseline="-2500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☉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●"/>
            </a:pPr>
            <a:r>
              <a:rPr b="0" i="0" lang="en-GB" sz="17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CME angular width : 18.1 deg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g32901dc6e50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32901dc6e50_0_14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15 July 2022</a:t>
            </a:r>
            <a:endParaRPr sz="3000"/>
          </a:p>
        </p:txBody>
      </p:sp>
      <p:pic>
        <p:nvPicPr>
          <p:cNvPr id="257" name="Google Shape;257;g32901dc6e50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3200" y="2010825"/>
            <a:ext cx="2599849" cy="259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2901dc6e50_0_28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3" name="Google Shape;263;g32901dc6e50_0_28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15 July 2022</a:t>
            </a:r>
            <a:endParaRPr sz="3000"/>
          </a:p>
        </p:txBody>
      </p:sp>
      <p:sp>
        <p:nvSpPr>
          <p:cNvPr id="264" name="Google Shape;264;g32901dc6e50_0_28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65" name="Google Shape;265;g32901dc6e50_0_28"/>
          <p:cNvSpPr txBox="1"/>
          <p:nvPr/>
        </p:nvSpPr>
        <p:spPr>
          <a:xfrm>
            <a:off x="2889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DBM and DBEM Results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g32901dc6e50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2901dc6e50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00" y="1902950"/>
            <a:ext cx="4089538" cy="286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2901dc6e50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73663" y="2352000"/>
            <a:ext cx="4887688" cy="1987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g32901dc6e50_0_28"/>
          <p:cNvCxnSpPr/>
          <p:nvPr/>
        </p:nvCxnSpPr>
        <p:spPr>
          <a:xfrm flipH="1">
            <a:off x="4021000" y="1909675"/>
            <a:ext cx="10200" cy="279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70" name="Google Shape;270;g32901dc6e50_0_28"/>
          <p:cNvPicPr preferRelativeResize="0"/>
          <p:nvPr/>
        </p:nvPicPr>
        <p:blipFill rotWithShape="1">
          <a:blip r:embed="rId6">
            <a:alphaModFix/>
          </a:blip>
          <a:srcRect b="0" l="0" r="0" t="6383"/>
          <a:stretch/>
        </p:blipFill>
        <p:spPr>
          <a:xfrm>
            <a:off x="5523975" y="2428187"/>
            <a:ext cx="2122650" cy="18270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>
            <p:ph type="title"/>
          </p:nvPr>
        </p:nvSpPr>
        <p:spPr>
          <a:xfrm>
            <a:off x="356000" y="1522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Char char="●"/>
            </a:pPr>
            <a:r>
              <a:rPr lang="en-GB" sz="3000"/>
              <a:t>Introduction</a:t>
            </a:r>
            <a:endParaRPr sz="3000"/>
          </a:p>
        </p:txBody>
      </p:sp>
      <p:sp>
        <p:nvSpPr>
          <p:cNvPr id="61" name="Google Shape;61;p2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62" name="Google Shape;62;p2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425" y="79525"/>
            <a:ext cx="773862" cy="7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1800" y="133375"/>
            <a:ext cx="713119" cy="6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"/>
          <p:cNvSpPr txBox="1"/>
          <p:nvPr>
            <p:ph type="title"/>
          </p:nvPr>
        </p:nvSpPr>
        <p:spPr>
          <a:xfrm>
            <a:off x="356000" y="226421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</a:pPr>
            <a:r>
              <a:rPr lang="en-GB" sz="3000"/>
              <a:t>Data Selection and Results</a:t>
            </a:r>
            <a:endParaRPr sz="3000"/>
          </a:p>
        </p:txBody>
      </p:sp>
      <p:sp>
        <p:nvSpPr>
          <p:cNvPr id="66" name="Google Shape;66;p2"/>
          <p:cNvSpPr txBox="1"/>
          <p:nvPr>
            <p:ph type="title"/>
          </p:nvPr>
        </p:nvSpPr>
        <p:spPr>
          <a:xfrm>
            <a:off x="356000" y="3006249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</a:pPr>
            <a:r>
              <a:rPr lang="en-GB" sz="3000"/>
              <a:t>Summary and Conclusion</a:t>
            </a:r>
            <a:endParaRPr sz="3000"/>
          </a:p>
        </p:txBody>
      </p:sp>
      <p:sp>
        <p:nvSpPr>
          <p:cNvPr id="67" name="Google Shape;67;p2"/>
          <p:cNvSpPr txBox="1"/>
          <p:nvPr>
            <p:ph type="title"/>
          </p:nvPr>
        </p:nvSpPr>
        <p:spPr>
          <a:xfrm>
            <a:off x="356000" y="3722299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</a:pPr>
            <a:r>
              <a:rPr lang="en-GB" sz="3000"/>
              <a:t>Future Works</a:t>
            </a:r>
            <a:endParaRPr sz="3000"/>
          </a:p>
        </p:txBody>
      </p:sp>
      <p:pic>
        <p:nvPicPr>
          <p:cNvPr id="68" name="Google Shape;6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2901dc6e50_0_56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6" name="Google Shape;276;g32901dc6e50_0_56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15 July 2022</a:t>
            </a:r>
            <a:endParaRPr sz="3000"/>
          </a:p>
        </p:txBody>
      </p:sp>
      <p:sp>
        <p:nvSpPr>
          <p:cNvPr id="277" name="Google Shape;277;g32901dc6e50_0_56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278" name="Google Shape;278;g32901dc6e50_0_56"/>
          <p:cNvSpPr txBox="1"/>
          <p:nvPr/>
        </p:nvSpPr>
        <p:spPr>
          <a:xfrm>
            <a:off x="2889050" y="1428100"/>
            <a:ext cx="7268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sng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WSA-Enlil Model Results</a:t>
            </a:r>
            <a:endParaRPr b="0" i="0" sz="2400" u="sng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g32901dc6e50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g32901dc6e50_0_56"/>
          <p:cNvCxnSpPr/>
          <p:nvPr/>
        </p:nvCxnSpPr>
        <p:spPr>
          <a:xfrm flipH="1">
            <a:off x="4554400" y="1909675"/>
            <a:ext cx="10200" cy="279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32901dc6e50_0_56"/>
          <p:cNvSpPr txBox="1"/>
          <p:nvPr/>
        </p:nvSpPr>
        <p:spPr>
          <a:xfrm>
            <a:off x="1535575" y="4405550"/>
            <a:ext cx="40122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Number Density plot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32901dc6e50_0_56"/>
          <p:cNvSpPr txBox="1"/>
          <p:nvPr/>
        </p:nvSpPr>
        <p:spPr>
          <a:xfrm>
            <a:off x="6183775" y="4405550"/>
            <a:ext cx="40122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Radial Velocity plot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32901dc6e50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851" y="1936550"/>
            <a:ext cx="4111749" cy="256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32901dc6e50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0000" y="1936550"/>
            <a:ext cx="4111749" cy="256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27541388cb_5_28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0" name="Google Shape;290;g327541388cb_5_28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graphicFrame>
        <p:nvGraphicFramePr>
          <p:cNvPr id="291" name="Google Shape;291;g327541388cb_5_28"/>
          <p:cNvGraphicFramePr/>
          <p:nvPr/>
        </p:nvGraphicFramePr>
        <p:xfrm>
          <a:off x="957043" y="1664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{C9B6A246-9416-435B-8C74-23C0619A8355}</a:tableStyleId>
              </a:tblPr>
              <a:tblGrid>
                <a:gridCol w="1448175"/>
                <a:gridCol w="559175"/>
                <a:gridCol w="638575"/>
                <a:gridCol w="554975"/>
                <a:gridCol w="587325"/>
                <a:gridCol w="599825"/>
                <a:gridCol w="629800"/>
                <a:gridCol w="749100"/>
                <a:gridCol w="643150"/>
                <a:gridCol w="606300"/>
              </a:tblGrid>
              <a:tr h="34085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Observed date</a:t>
                      </a:r>
                      <a:endParaRPr b="1" sz="13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 time in Metis PoV</a:t>
                      </a:r>
                      <a:endParaRPr b="1" sz="13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[in UT]</a:t>
                      </a:r>
                      <a:endParaRPr b="1" sz="13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gridSpan="6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cap="none" strike="noStrike"/>
                        <a:t>                       </a:t>
                      </a:r>
                      <a:r>
                        <a:rPr b="1" lang="en-GB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GCS    Parameters</a:t>
                      </a:r>
                      <a:endParaRPr b="1"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3D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Velocity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[km/s]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DBEM 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of hitting Earth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WSA-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ENLIL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Peak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  <a:tr h="7342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Lon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 deg]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Lat</a:t>
                      </a:r>
                      <a:endParaRPr b="1" sz="12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 deg]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Half Angle</a:t>
                      </a:r>
                      <a:endParaRPr b="1" sz="11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 deg]</a:t>
                      </a:r>
                      <a:endParaRPr sz="13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Aspect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Ratio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Apex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Height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</a:t>
                      </a:r>
                      <a:r>
                        <a:rPr b="1" lang="en-GB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</a:t>
                      </a:r>
                      <a:r>
                        <a:rPr b="1" baseline="-25000" lang="en-GB" sz="11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☉</a:t>
                      </a: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]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Tilt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Angle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[deg]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 vMerge="1"/>
                <a:tc vMerge="1"/>
                <a:tc vMerge="1"/>
              </a:tr>
              <a:tr h="47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02-09-2022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</a:t>
                      </a: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21:32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-31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-40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23.23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0.30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9.00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-21.50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610</a:t>
                      </a:r>
                      <a:r>
                        <a:rPr lang="en-GB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±20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64.3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  <a:tr h="471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b="1" lang="en-GB" sz="11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30-12-2022</a:t>
                      </a:r>
                      <a:endParaRPr b="1"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</a:t>
                      </a: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18:30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14.62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-19.50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15.40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0.16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15.88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62.50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480</a:t>
                      </a:r>
                      <a:r>
                        <a:rPr lang="en-GB" sz="12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±40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58.8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GB" sz="13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</a:t>
                      </a:r>
                      <a:endParaRPr sz="1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92" name="Google Shape;292;g327541388cb_5_28"/>
          <p:cNvSpPr txBox="1"/>
          <p:nvPr>
            <p:ph type="title"/>
          </p:nvPr>
        </p:nvSpPr>
        <p:spPr>
          <a:xfrm>
            <a:off x="5846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                     Summary and Conclusion</a:t>
            </a:r>
            <a:endParaRPr sz="3000"/>
          </a:p>
        </p:txBody>
      </p:sp>
      <p:pic>
        <p:nvPicPr>
          <p:cNvPr id="293" name="Google Shape;293;g327541388cb_5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27541388cb_5_28"/>
          <p:cNvSpPr txBox="1"/>
          <p:nvPr/>
        </p:nvSpPr>
        <p:spPr>
          <a:xfrm>
            <a:off x="164300" y="4036958"/>
            <a:ext cx="8906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➢"/>
            </a:pP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Metis provides an </a:t>
            </a:r>
            <a:r>
              <a:rPr b="0" i="0" lang="en-GB" sz="17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viewpoint</a:t>
            </a:r>
            <a:r>
              <a:rPr b="0" i="0" lang="en-GB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improving the accuracy with which the physical parameters and chances of geoeffectiveness are determined for these solar events.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 txBox="1"/>
          <p:nvPr>
            <p:ph idx="10" type="dt"/>
          </p:nvPr>
        </p:nvSpPr>
        <p:spPr>
          <a:xfrm>
            <a:off x="218599" y="4875610"/>
            <a:ext cx="1031558" cy="147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300" name="Google Shape;300;p10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1" name="Google Shape;301;p10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                               Future Works</a:t>
            </a:r>
            <a:endParaRPr sz="3000"/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0"/>
          <p:cNvSpPr txBox="1"/>
          <p:nvPr/>
        </p:nvSpPr>
        <p:spPr>
          <a:xfrm>
            <a:off x="294650" y="1648075"/>
            <a:ext cx="8549400" cy="2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Geoeffective events of the cruising phase as well as after 2022 events need to be studied including the CMEs causing brilliant auroras on Earth in 2024.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Further analysis for CME propagation can be done using the </a:t>
            </a:r>
            <a:r>
              <a:rPr b="0" i="0" lang="en-GB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EUHFORIA</a:t>
            </a:r>
            <a:r>
              <a:rPr b="1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(Pomoell et al; 2018) model, which along with simulating the transit times of CMEs in heliosphere also simulates the B</a:t>
            </a:r>
            <a:r>
              <a:rPr b="0" baseline="-2500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Dst indices, solar wind predictions and geomagnetic storms.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27541388cb_5_5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309" name="Google Shape;309;g327541388cb_5_5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0" name="Google Shape;310;g327541388cb_5_5"/>
          <p:cNvSpPr txBox="1"/>
          <p:nvPr>
            <p:ph type="title"/>
          </p:nvPr>
        </p:nvSpPr>
        <p:spPr>
          <a:xfrm>
            <a:off x="660800" y="10649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                           </a:t>
            </a:r>
            <a:endParaRPr sz="3000"/>
          </a:p>
        </p:txBody>
      </p:sp>
      <p:pic>
        <p:nvPicPr>
          <p:cNvPr id="311" name="Google Shape;311;g327541388cb_5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27541388cb_5_5"/>
          <p:cNvSpPr txBox="1"/>
          <p:nvPr/>
        </p:nvSpPr>
        <p:spPr>
          <a:xfrm>
            <a:off x="1541481" y="2045700"/>
            <a:ext cx="7506600" cy="18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GB" sz="72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b="0" i="0" sz="72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282d333d9b_2_7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318" name="Google Shape;318;g3282d333d9b_2_7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9" name="Google Shape;319;g3282d333d9b_2_7"/>
          <p:cNvSpPr txBox="1"/>
          <p:nvPr>
            <p:ph type="title"/>
          </p:nvPr>
        </p:nvSpPr>
        <p:spPr>
          <a:xfrm>
            <a:off x="660800" y="10649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                           </a:t>
            </a:r>
            <a:endParaRPr sz="3000"/>
          </a:p>
        </p:txBody>
      </p:sp>
      <p:pic>
        <p:nvPicPr>
          <p:cNvPr id="320" name="Google Shape;320;g3282d333d9b_2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3282d333d9b_2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125" y="1959327"/>
            <a:ext cx="5581376" cy="21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282d333d9b_2_7"/>
          <p:cNvSpPr txBox="1"/>
          <p:nvPr/>
        </p:nvSpPr>
        <p:spPr>
          <a:xfrm>
            <a:off x="459124" y="4215150"/>
            <a:ext cx="2679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Taken from Calgovic etal; 2022, </a:t>
            </a:r>
            <a:r>
              <a:rPr b="0" i="1" lang="en-GB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SolPhy</a:t>
            </a:r>
            <a:endParaRPr b="0" i="1" sz="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3282d333d9b_2_7"/>
          <p:cNvSpPr txBox="1"/>
          <p:nvPr>
            <p:ph type="title"/>
          </p:nvPr>
        </p:nvSpPr>
        <p:spPr>
          <a:xfrm>
            <a:off x="8894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                Calculation of the half width</a:t>
            </a:r>
            <a:endParaRPr sz="3000"/>
          </a:p>
        </p:txBody>
      </p:sp>
      <p:pic>
        <p:nvPicPr>
          <p:cNvPr id="324" name="Google Shape;324;g3282d333d9b_2_7"/>
          <p:cNvPicPr preferRelativeResize="0"/>
          <p:nvPr/>
        </p:nvPicPr>
        <p:blipFill rotWithShape="1">
          <a:blip r:embed="rId5">
            <a:alphaModFix/>
          </a:blip>
          <a:srcRect b="0" l="0" r="36447" t="0"/>
          <a:stretch/>
        </p:blipFill>
        <p:spPr>
          <a:xfrm>
            <a:off x="6122050" y="1933450"/>
            <a:ext cx="2747225" cy="238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d8412128c5_0_0"/>
          <p:cNvSpPr txBox="1"/>
          <p:nvPr>
            <p:ph type="title"/>
          </p:nvPr>
        </p:nvSpPr>
        <p:spPr>
          <a:xfrm>
            <a:off x="5084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Workflow of the project </a:t>
            </a:r>
            <a:endParaRPr sz="3000"/>
          </a:p>
        </p:txBody>
      </p:sp>
      <p:sp>
        <p:nvSpPr>
          <p:cNvPr id="330" name="Google Shape;330;g2d8412128c5_0_0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1" name="Google Shape;331;g2d8412128c5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50" y="2036425"/>
            <a:ext cx="7460777" cy="16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2d8412128c5_0_0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333" name="Google Shape;333;g2d8412128c5_0_0"/>
          <p:cNvSpPr/>
          <p:nvPr/>
        </p:nvSpPr>
        <p:spPr>
          <a:xfrm>
            <a:off x="6483975" y="1886600"/>
            <a:ext cx="1251000" cy="6849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Drag Based Model </a:t>
            </a: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Drag Based Ensemble Model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(Calgovic etal;2022)</a:t>
            </a: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2d8412128c5_0_0"/>
          <p:cNvSpPr/>
          <p:nvPr/>
        </p:nvSpPr>
        <p:spPr>
          <a:xfrm>
            <a:off x="6483975" y="3182150"/>
            <a:ext cx="1209300" cy="43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WSA-Enlil Model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(Vic Pizzo etal;2011)</a:t>
            </a:r>
            <a:r>
              <a:rPr b="1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g2d8412128c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g2d8412128c5_0_0"/>
          <p:cNvCxnSpPr/>
          <p:nvPr/>
        </p:nvCxnSpPr>
        <p:spPr>
          <a:xfrm>
            <a:off x="6166275" y="4239900"/>
            <a:ext cx="317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med" w="med" type="triangle"/>
          </a:ln>
        </p:spPr>
      </p:cxnSp>
      <p:cxnSp>
        <p:nvCxnSpPr>
          <p:cNvPr id="337" name="Google Shape;337;g2d8412128c5_0_0"/>
          <p:cNvCxnSpPr/>
          <p:nvPr/>
        </p:nvCxnSpPr>
        <p:spPr>
          <a:xfrm>
            <a:off x="6166275" y="3375900"/>
            <a:ext cx="0" cy="89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38" name="Google Shape;338;g2d8412128c5_0_0"/>
          <p:cNvSpPr/>
          <p:nvPr/>
        </p:nvSpPr>
        <p:spPr>
          <a:xfrm>
            <a:off x="6483975" y="4024500"/>
            <a:ext cx="1209300" cy="43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EUHFORIA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(Pomoell etal;2018)</a:t>
            </a:r>
            <a:r>
              <a:rPr b="1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9" name="Google Shape;339;g2d8412128c5_0_0"/>
          <p:cNvCxnSpPr>
            <a:stCxn id="338" idx="3"/>
          </p:cNvCxnSpPr>
          <p:nvPr/>
        </p:nvCxnSpPr>
        <p:spPr>
          <a:xfrm>
            <a:off x="7693275" y="4239900"/>
            <a:ext cx="329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0" name="Google Shape;340;g2d8412128c5_0_0"/>
          <p:cNvCxnSpPr/>
          <p:nvPr/>
        </p:nvCxnSpPr>
        <p:spPr>
          <a:xfrm rot="10800000">
            <a:off x="8023075" y="2154650"/>
            <a:ext cx="0" cy="2095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1" name="Google Shape;341;g2d8412128c5_0_0"/>
          <p:cNvCxnSpPr/>
          <p:nvPr/>
        </p:nvCxnSpPr>
        <p:spPr>
          <a:xfrm flipH="1" rot="10800000">
            <a:off x="7726686" y="2154795"/>
            <a:ext cx="303000" cy="6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2d8412128c5_0_0"/>
          <p:cNvCxnSpPr/>
          <p:nvPr/>
        </p:nvCxnSpPr>
        <p:spPr>
          <a:xfrm>
            <a:off x="7693275" y="3401700"/>
            <a:ext cx="3297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3" name="Google Shape;343;g2d8412128c5_0_0"/>
          <p:cNvSpPr txBox="1"/>
          <p:nvPr/>
        </p:nvSpPr>
        <p:spPr>
          <a:xfrm rot="-5400000">
            <a:off x="7149200" y="2988925"/>
            <a:ext cx="2442600" cy="3771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1" i="0" lang="en-GB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COMPARISON AMONG THEM</a:t>
            </a:r>
            <a:endParaRPr b="1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g2d8412128c5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150" y="1534825"/>
            <a:ext cx="1576403" cy="8937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g2d8412128c5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0025" y="3488925"/>
            <a:ext cx="1072876" cy="1072876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" name="Google Shape;346;g2d8412128c5_0_0"/>
          <p:cNvSpPr txBox="1"/>
          <p:nvPr/>
        </p:nvSpPr>
        <p:spPr>
          <a:xfrm>
            <a:off x="2371641" y="4415425"/>
            <a:ext cx="2118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GB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from SOHO LASCO CME Catalogue</a:t>
            </a:r>
            <a:endParaRPr b="0" i="1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2717741902_0_0"/>
          <p:cNvSpPr txBox="1"/>
          <p:nvPr>
            <p:ph type="title"/>
          </p:nvPr>
        </p:nvSpPr>
        <p:spPr>
          <a:xfrm>
            <a:off x="5846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The Metis Coronagraph  </a:t>
            </a:r>
            <a:endParaRPr sz="3000"/>
          </a:p>
        </p:txBody>
      </p:sp>
      <p:sp>
        <p:nvSpPr>
          <p:cNvPr id="74" name="Google Shape;74;g32717741902_0_0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75" name="Google Shape;75;g32717741902_0_0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6" name="Google Shape;76;g32717741902_0_0"/>
          <p:cNvSpPr txBox="1"/>
          <p:nvPr/>
        </p:nvSpPr>
        <p:spPr>
          <a:xfrm>
            <a:off x="6378400" y="1722050"/>
            <a:ext cx="26622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g3271774190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1000" y="1724350"/>
            <a:ext cx="3650884" cy="27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32717741902_0_0"/>
          <p:cNvSpPr txBox="1"/>
          <p:nvPr/>
        </p:nvSpPr>
        <p:spPr>
          <a:xfrm>
            <a:off x="294800" y="4441075"/>
            <a:ext cx="27189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Courtesy : M. Romoli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g32717741902_0_0"/>
          <p:cNvSpPr txBox="1"/>
          <p:nvPr/>
        </p:nvSpPr>
        <p:spPr>
          <a:xfrm>
            <a:off x="4184500" y="1523324"/>
            <a:ext cx="4856100" cy="28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Orbiter joint mission by ESA and NASA launched in February 2020 to sun.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Metis coronagraph is one of the 10 instruments onboard SolO.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Observes in VL (580-640 nm) and UV narrow spectral range centered on the Lyman α line of Hydrogen (121.6 nm).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spatial (</a:t>
            </a: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4000 km/pixel)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temporal </a:t>
            </a:r>
            <a:r>
              <a:rPr b="0" i="0" lang="en-GB" sz="18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(1s/ image) 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resolution.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g3271774190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7541388cb_5_59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86" name="Google Shape;86;g327541388cb_5_59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" name="Google Shape;87;g327541388cb_5_59"/>
          <p:cNvSpPr txBox="1"/>
          <p:nvPr>
            <p:ph type="title"/>
          </p:nvPr>
        </p:nvSpPr>
        <p:spPr>
          <a:xfrm>
            <a:off x="5084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Space Weather Effects </a:t>
            </a:r>
            <a:endParaRPr sz="3000"/>
          </a:p>
        </p:txBody>
      </p:sp>
      <p:pic>
        <p:nvPicPr>
          <p:cNvPr id="88" name="Google Shape;88;g327541388cb_5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327541388cb_5_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7176" y="1596000"/>
            <a:ext cx="4453655" cy="311624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g327541388cb_5_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670" y="2004382"/>
            <a:ext cx="4062423" cy="2233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27541388cb_5_48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96" name="Google Shape;96;g327541388cb_5_48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g327541388cb_5_48"/>
          <p:cNvSpPr txBox="1"/>
          <p:nvPr/>
        </p:nvSpPr>
        <p:spPr>
          <a:xfrm>
            <a:off x="4992775" y="1748400"/>
            <a:ext cx="4209600" cy="31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 cause decrease in Earth’s magnetic field called Geomagnetic storms.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Measured using Disturbance Storm Time (Dst) Index through ground based magnetometers.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Calibri"/>
              <a:buChar char="➢"/>
            </a:pPr>
            <a:r>
              <a:rPr b="0" i="0" lang="en-GB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Peaks represent the geomagnetic storms : main phase and recovery phase.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327541388cb_5_48"/>
          <p:cNvSpPr txBox="1"/>
          <p:nvPr>
            <p:ph type="title"/>
          </p:nvPr>
        </p:nvSpPr>
        <p:spPr>
          <a:xfrm>
            <a:off x="5084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Geomagnetic Storms</a:t>
            </a:r>
            <a:endParaRPr sz="3000"/>
          </a:p>
        </p:txBody>
      </p:sp>
      <p:pic>
        <p:nvPicPr>
          <p:cNvPr id="99" name="Google Shape;99;g327541388cb_5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327541388cb_5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175" y="1667350"/>
            <a:ext cx="4660133" cy="264193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27541388cb_5_48"/>
          <p:cNvSpPr txBox="1"/>
          <p:nvPr/>
        </p:nvSpPr>
        <p:spPr>
          <a:xfrm>
            <a:off x="1488400" y="4372300"/>
            <a:ext cx="37368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-GB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taken from OMNI 1 hr Database</a:t>
            </a:r>
            <a:endParaRPr b="0" i="1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327541388cb_5_48"/>
          <p:cNvSpPr/>
          <p:nvPr/>
        </p:nvSpPr>
        <p:spPr>
          <a:xfrm>
            <a:off x="2654950" y="3417125"/>
            <a:ext cx="166200" cy="176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327541388cb_5_48"/>
          <p:cNvSpPr txBox="1"/>
          <p:nvPr/>
        </p:nvSpPr>
        <p:spPr>
          <a:xfrm>
            <a:off x="2764750" y="3343950"/>
            <a:ext cx="12342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Dst peak : -81 nT</a:t>
            </a:r>
            <a:endParaRPr b="0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af38da538f_0_12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Motivation for the Research </a:t>
            </a:r>
            <a:endParaRPr sz="3000"/>
          </a:p>
        </p:txBody>
      </p:sp>
      <p:sp>
        <p:nvSpPr>
          <p:cNvPr id="109" name="Google Shape;109;g2af38da538f_0_12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110" name="Google Shape;110;g2af38da538f_0_12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GB"/>
              <a:t>4</a:t>
            </a:r>
            <a:endParaRPr/>
          </a:p>
        </p:txBody>
      </p:sp>
      <p:sp>
        <p:nvSpPr>
          <p:cNvPr id="111" name="Google Shape;111;g2af38da538f_0_12"/>
          <p:cNvSpPr txBox="1"/>
          <p:nvPr/>
        </p:nvSpPr>
        <p:spPr>
          <a:xfrm>
            <a:off x="215250" y="1722050"/>
            <a:ext cx="88254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af38da538f_0_12"/>
          <p:cNvSpPr txBox="1"/>
          <p:nvPr/>
        </p:nvSpPr>
        <p:spPr>
          <a:xfrm>
            <a:off x="209550" y="1798250"/>
            <a:ext cx="8836800" cy="3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➢"/>
            </a:pPr>
            <a:r>
              <a:rPr b="0" i="0" lang="en-GB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these events affect the general public, it is important to study them.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➢"/>
            </a:pPr>
            <a:r>
              <a:rPr b="0" i="0" lang="en-GB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Metis team is building a catalogue of solar eruptive events observed using the Metis coronagraph. It is now complete from the cruising phase (late 2020s) until 01-01-2023 and has 401 events.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➢"/>
            </a:pPr>
            <a:r>
              <a:rPr b="0" i="0" lang="en-GB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a subset of this catalogue having events which are geoeffective i.e are affecting earth.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af38da538f_0_12"/>
          <p:cNvSpPr/>
          <p:nvPr/>
        </p:nvSpPr>
        <p:spPr>
          <a:xfrm>
            <a:off x="683710" y="3478986"/>
            <a:ext cx="8208000" cy="820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g2af38da538f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4845155c9_0_3"/>
          <p:cNvSpPr txBox="1"/>
          <p:nvPr>
            <p:ph type="title"/>
          </p:nvPr>
        </p:nvSpPr>
        <p:spPr>
          <a:xfrm>
            <a:off x="5084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 Workflow of the project</a:t>
            </a:r>
            <a:endParaRPr sz="3000"/>
          </a:p>
        </p:txBody>
      </p:sp>
      <p:sp>
        <p:nvSpPr>
          <p:cNvPr id="120" name="Google Shape;120;g324845155c9_0_3"/>
          <p:cNvSpPr txBox="1"/>
          <p:nvPr>
            <p:ph idx="12" type="sldNum"/>
          </p:nvPr>
        </p:nvSpPr>
        <p:spPr>
          <a:xfrm>
            <a:off x="8322472" y="4894526"/>
            <a:ext cx="603000" cy="1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1" name="Google Shape;121;g324845155c9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50" y="2014650"/>
            <a:ext cx="8938102" cy="197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324845155c9_0_3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sp>
        <p:nvSpPr>
          <p:cNvPr id="123" name="Google Shape;123;g324845155c9_0_3"/>
          <p:cNvSpPr/>
          <p:nvPr/>
        </p:nvSpPr>
        <p:spPr>
          <a:xfrm>
            <a:off x="7735350" y="2014650"/>
            <a:ext cx="1318200" cy="687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Drag Based Model </a:t>
            </a: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Drag Based Ensemble Model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(Calgovic etal; 2022)</a:t>
            </a:r>
            <a:r>
              <a:rPr b="1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324845155c9_0_3"/>
          <p:cNvSpPr/>
          <p:nvPr/>
        </p:nvSpPr>
        <p:spPr>
          <a:xfrm>
            <a:off x="7735350" y="3370375"/>
            <a:ext cx="1318200" cy="490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WSA-Enlil Model</a:t>
            </a:r>
            <a:endParaRPr b="1" i="0" sz="1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(Vic Pizzo etal; 2011)</a:t>
            </a:r>
            <a:r>
              <a:rPr b="1" i="0" lang="en-GB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GB" sz="11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g324845155c9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24845155c9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150" y="1534775"/>
            <a:ext cx="1710900" cy="96995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7" name="Google Shape;127;g324845155c9_0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4825" y="3488925"/>
            <a:ext cx="1167825" cy="1167825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" name="Google Shape;128;g324845155c9_0_3"/>
          <p:cNvSpPr txBox="1"/>
          <p:nvPr/>
        </p:nvSpPr>
        <p:spPr>
          <a:xfrm>
            <a:off x="2752641" y="4491625"/>
            <a:ext cx="2118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1" lang="en-GB" sz="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from SOHO LASCO CME Catalogue</a:t>
            </a:r>
            <a:endParaRPr b="0" i="1" sz="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3D Reconstruction using GCS</a:t>
            </a:r>
            <a:endParaRPr sz="3000"/>
          </a:p>
        </p:txBody>
      </p:sp>
      <p:sp>
        <p:nvSpPr>
          <p:cNvPr id="134" name="Google Shape;134;p3"/>
          <p:cNvSpPr txBox="1"/>
          <p:nvPr>
            <p:ph idx="1" type="body"/>
          </p:nvPr>
        </p:nvSpPr>
        <p:spPr>
          <a:xfrm>
            <a:off x="4860601" y="1628836"/>
            <a:ext cx="3843300" cy="3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72542" lvl="0" marL="285750" rtl="0" algn="l">
              <a:lnSpc>
                <a:spcPct val="115000"/>
              </a:lnSpc>
              <a:spcBef>
                <a:spcPts val="377"/>
              </a:spcBef>
              <a:spcAft>
                <a:spcPts val="0"/>
              </a:spcAft>
              <a:buClr>
                <a:schemeClr val="dk1"/>
              </a:buClr>
              <a:buSzPts val="1872"/>
              <a:buChar char="➢"/>
            </a:pPr>
            <a:r>
              <a:rPr lang="en-GB" sz="1800">
                <a:solidFill>
                  <a:schemeClr val="dk1"/>
                </a:solidFill>
              </a:rPr>
              <a:t>A three-spacecraft constellation is taken using LASCO C2, STEREO COR2-A and Metis.</a:t>
            </a:r>
            <a:endParaRPr sz="1800">
              <a:solidFill>
                <a:schemeClr val="dk1"/>
              </a:solidFill>
            </a:endParaRPr>
          </a:p>
          <a:p>
            <a:pPr indent="-272542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2"/>
              <a:buChar char="➢"/>
            </a:pPr>
            <a:r>
              <a:rPr lang="en-GB" sz="1800">
                <a:solidFill>
                  <a:schemeClr val="dk1"/>
                </a:solidFill>
              </a:rPr>
              <a:t>Models the 3D structure of CMEs, is fitted using coronagraph images.</a:t>
            </a:r>
            <a:endParaRPr sz="1800">
              <a:solidFill>
                <a:schemeClr val="dk1"/>
              </a:solidFill>
            </a:endParaRPr>
          </a:p>
          <a:p>
            <a:pPr indent="-267970" lvl="0" marL="285750" rtl="0" algn="l">
              <a:lnSpc>
                <a:spcPct val="115000"/>
              </a:lnSpc>
              <a:spcBef>
                <a:spcPts val="377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-GB" sz="1800">
                <a:solidFill>
                  <a:schemeClr val="dk1"/>
                </a:solidFill>
              </a:rPr>
              <a:t>Has six parameters defining model position and geometry.</a:t>
            </a:r>
            <a:endParaRPr sz="1800">
              <a:solidFill>
                <a:schemeClr val="dk1"/>
              </a:solidFill>
            </a:endParaRPr>
          </a:p>
          <a:p>
            <a:pPr indent="-25527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lang="en-GB" sz="1800" u="sng">
                <a:solidFill>
                  <a:schemeClr val="dk1"/>
                </a:solidFill>
              </a:rPr>
              <a:t>GCS fitting</a:t>
            </a:r>
            <a:r>
              <a:rPr lang="en-GB" sz="1800">
                <a:solidFill>
                  <a:schemeClr val="dk1"/>
                </a:solidFill>
              </a:rPr>
              <a:t> with tool ‘GCS in Python’ </a:t>
            </a:r>
            <a:endParaRPr sz="1800">
              <a:solidFill>
                <a:schemeClr val="dk1"/>
              </a:solidFill>
            </a:endParaRPr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80"/>
              <a:buNone/>
            </a:pPr>
            <a:r>
              <a:rPr lang="en-GB" sz="1800">
                <a:solidFill>
                  <a:schemeClr val="dk1"/>
                </a:solidFill>
              </a:rPr>
              <a:t>in </a:t>
            </a:r>
            <a:r>
              <a:rPr lang="en-GB" sz="1800" u="sng">
                <a:solidFill>
                  <a:schemeClr val="dk1"/>
                </a:solidFill>
              </a:rPr>
              <a:t>three viewpoints</a:t>
            </a:r>
            <a:r>
              <a:rPr lang="en-GB" sz="1800">
                <a:solidFill>
                  <a:schemeClr val="dk1"/>
                </a:solidFill>
              </a:rPr>
              <a:t> simultaneously.</a:t>
            </a:r>
            <a:endParaRPr sz="1600">
              <a:solidFill>
                <a:schemeClr val="dk1"/>
              </a:solidFill>
            </a:endParaRPr>
          </a:p>
          <a:p>
            <a:pPr indent="0" lvl="0" marL="285750" rtl="0" algn="l">
              <a:lnSpc>
                <a:spcPct val="115000"/>
              </a:lnSpc>
              <a:spcBef>
                <a:spcPts val="377"/>
              </a:spcBef>
              <a:spcAft>
                <a:spcPts val="0"/>
              </a:spcAft>
              <a:buSzPts val="2080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285750" rtl="0" algn="l">
              <a:lnSpc>
                <a:spcPct val="100000"/>
              </a:lnSpc>
              <a:spcBef>
                <a:spcPts val="977"/>
              </a:spcBef>
              <a:spcAft>
                <a:spcPts val="0"/>
              </a:spcAft>
              <a:buSzPts val="2080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5" name="Google Shape;135;p3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3"/>
          <p:cNvSpPr txBox="1"/>
          <p:nvPr/>
        </p:nvSpPr>
        <p:spPr>
          <a:xfrm>
            <a:off x="660793" y="4492016"/>
            <a:ext cx="13836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Thernisien et al. 2006 </a:t>
            </a:r>
            <a:r>
              <a:rPr b="0" i="1" lang="en-GB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ApJ</a:t>
            </a:r>
            <a:endParaRPr b="0" i="1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pic>
        <p:nvPicPr>
          <p:cNvPr id="138" name="Google Shape;13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300" y="1765575"/>
            <a:ext cx="4459724" cy="24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"/>
          <p:cNvSpPr txBox="1"/>
          <p:nvPr>
            <p:ph idx="12" type="sldNum"/>
          </p:nvPr>
        </p:nvSpPr>
        <p:spPr>
          <a:xfrm>
            <a:off x="8322472" y="4894526"/>
            <a:ext cx="602933" cy="128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4"/>
          <p:cNvSpPr txBox="1"/>
          <p:nvPr>
            <p:ph type="title"/>
          </p:nvPr>
        </p:nvSpPr>
        <p:spPr>
          <a:xfrm>
            <a:off x="660800" y="1141161"/>
            <a:ext cx="7623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3000"/>
              <a:t>Event of 11 April 2022</a:t>
            </a:r>
            <a:endParaRPr sz="3000"/>
          </a:p>
        </p:txBody>
      </p:sp>
      <p:sp>
        <p:nvSpPr>
          <p:cNvPr id="146" name="Google Shape;146;p4"/>
          <p:cNvSpPr txBox="1"/>
          <p:nvPr>
            <p:ph idx="10" type="dt"/>
          </p:nvPr>
        </p:nvSpPr>
        <p:spPr>
          <a:xfrm>
            <a:off x="218599" y="4875610"/>
            <a:ext cx="1031700" cy="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28.01.2025</a:t>
            </a:r>
            <a:endParaRPr/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8600" y="1552625"/>
            <a:ext cx="4617076" cy="322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12100" y="1687800"/>
            <a:ext cx="3688652" cy="29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88404"/>
            <a:ext cx="9144003" cy="1205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Farben Uni Göttingen">
      <a:dk1>
        <a:srgbClr val="000000"/>
      </a:dk1>
      <a:lt1>
        <a:srgbClr val="FFFFFF"/>
      </a:lt1>
      <a:dk2>
        <a:srgbClr val="005F9B"/>
      </a:dk2>
      <a:lt2>
        <a:srgbClr val="50A5D2"/>
      </a:lt2>
      <a:accent1>
        <a:srgbClr val="153268"/>
      </a:accent1>
      <a:accent2>
        <a:srgbClr val="3B3B3A"/>
      </a:accent2>
      <a:accent3>
        <a:srgbClr val="84BFEA"/>
      </a:accent3>
      <a:accent4>
        <a:srgbClr val="EAE2D8"/>
      </a:accent4>
      <a:accent5>
        <a:srgbClr val="F6F4F0"/>
      </a:accent5>
      <a:accent6>
        <a:srgbClr val="575756"/>
      </a:accent6>
      <a:hlink>
        <a:srgbClr val="0033CC"/>
      </a:hlink>
      <a:folHlink>
        <a:srgbClr val="6600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2017-08-09T09:33:14Z</dcterms:created>
  <dc:creator>Lange, Regina (ZVW);Voss, Christine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2016-08-08T00:00:00Z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2016-08-08T00:00:00Z</vt:filetime>
  </property>
  <property fmtid="{D5CDD505-2E9C-101B-9397-08002B2CF9AE}" pid="5" name="MSIP_Label_2ad0b24d-6422-44b0-b3de-abb3a9e8c81a_Enabled">
    <vt:lpwstr>true</vt:lpwstr>
  </property>
  <property fmtid="{D5CDD505-2E9C-101B-9397-08002B2CF9AE}" pid="6" name="MSIP_Label_2ad0b24d-6422-44b0-b3de-abb3a9e8c81a_SetDate">
    <vt:lpwstr>2025-01-26T11:04:52Z</vt:lpwstr>
  </property>
  <property fmtid="{D5CDD505-2E9C-101B-9397-08002B2CF9AE}" pid="7" name="MSIP_Label_2ad0b24d-6422-44b0-b3de-abb3a9e8c81a_Method">
    <vt:lpwstr>Standard</vt:lpwstr>
  </property>
  <property fmtid="{D5CDD505-2E9C-101B-9397-08002B2CF9AE}" pid="8" name="MSIP_Label_2ad0b24d-6422-44b0-b3de-abb3a9e8c81a_Name">
    <vt:lpwstr>defa4170-0d19-0005-0004-bc88714345d2</vt:lpwstr>
  </property>
  <property fmtid="{D5CDD505-2E9C-101B-9397-08002B2CF9AE}" pid="9" name="MSIP_Label_2ad0b24d-6422-44b0-b3de-abb3a9e8c81a_SiteId">
    <vt:lpwstr>2fcfe26a-bb62-46b0-b1e3-28f9da0c45fd</vt:lpwstr>
  </property>
  <property fmtid="{D5CDD505-2E9C-101B-9397-08002B2CF9AE}" pid="10" name="MSIP_Label_2ad0b24d-6422-44b0-b3de-abb3a9e8c81a_ActionId">
    <vt:lpwstr>da51f120-73b2-4fb6-8ecb-1dc4f52bfaf5</vt:lpwstr>
  </property>
  <property fmtid="{D5CDD505-2E9C-101B-9397-08002B2CF9AE}" pid="11" name="MSIP_Label_2ad0b24d-6422-44b0-b3de-abb3a9e8c81a_ContentBits">
    <vt:lpwstr>0</vt:lpwstr>
  </property>
  <property fmtid="{D5CDD505-2E9C-101B-9397-08002B2CF9AE}" pid="12" name="MSIP_Label_2ad0b24d-6422-44b0-b3de-abb3a9e8c81a_Tag">
    <vt:lpwstr>50, 3, 0, 1</vt:lpwstr>
  </property>
</Properties>
</file>