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72" r:id="rId2"/>
  </p:sldMasterIdLst>
  <p:notesMasterIdLst>
    <p:notesMasterId r:id="rId16"/>
  </p:notesMasterIdLst>
  <p:sldIdLst>
    <p:sldId id="256" r:id="rId3"/>
    <p:sldId id="2399" r:id="rId4"/>
    <p:sldId id="2411" r:id="rId5"/>
    <p:sldId id="2415" r:id="rId6"/>
    <p:sldId id="2423" r:id="rId7"/>
    <p:sldId id="263" r:id="rId8"/>
    <p:sldId id="2475" r:id="rId9"/>
    <p:sldId id="2425" r:id="rId10"/>
    <p:sldId id="2474" r:id="rId11"/>
    <p:sldId id="2416" r:id="rId12"/>
    <p:sldId id="518" r:id="rId13"/>
    <p:sldId id="738" r:id="rId14"/>
    <p:sldId id="2427" r:id="rId15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C277"/>
    <a:srgbClr val="1B00FC"/>
    <a:srgbClr val="FEFFFF"/>
    <a:srgbClr val="C94947"/>
    <a:srgbClr val="FFBBBA"/>
    <a:srgbClr val="ED7D31"/>
    <a:srgbClr val="FFFFFF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77"/>
    <p:restoredTop sz="83792"/>
  </p:normalViewPr>
  <p:slideViewPr>
    <p:cSldViewPr snapToGrid="0" snapToObjects="1">
      <p:cViewPr varScale="1">
        <p:scale>
          <a:sx n="77" d="100"/>
          <a:sy n="77" d="100"/>
        </p:scale>
        <p:origin x="200" y="544"/>
      </p:cViewPr>
      <p:guideLst/>
    </p:cSldViewPr>
  </p:slideViewPr>
  <p:outlineViewPr>
    <p:cViewPr>
      <p:scale>
        <a:sx n="33" d="100"/>
        <a:sy n="33" d="100"/>
      </p:scale>
      <p:origin x="0" y="-12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295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43E3B-5190-1949-9FC1-0695201432EF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045F0-BC44-4841-B74D-E6CD624022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999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045F0-BC44-4841-B74D-E6CD6240225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145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045F0-BC44-4841-B74D-E6CD6240225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420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hape 67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4" name="Shape 6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dirty="0"/>
              <a:t>Min. latitude - Perihelion - Max. Latitude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dirty="0"/>
              <a:t>2024 MAR 24  2024 APR 04  2024 APR 28</a:t>
            </a:r>
          </a:p>
          <a:p>
            <a:pPr defTabSz="914400">
              <a:defRPr sz="1200"/>
            </a:pPr>
            <a:r>
              <a:rPr dirty="0"/>
              <a:t>-7.99 deg.   0.29 AU 7.99 deg. </a:t>
            </a:r>
          </a:p>
          <a:p>
            <a:pPr defTabSz="914400">
              <a:defRPr sz="1200"/>
            </a:pPr>
            <a:r>
              <a:rPr dirty="0"/>
              <a:t>2024 SEP 20  2024 SEP 30  2024 OCT 25</a:t>
            </a:r>
          </a:p>
          <a:p>
            <a:pPr defTabSz="914400">
              <a:defRPr sz="1200"/>
            </a:pPr>
            <a:r>
              <a:rPr dirty="0"/>
              <a:t>-7.99 deg.   0.29 AU 7.99 deg. </a:t>
            </a:r>
          </a:p>
          <a:p>
            <a:pPr defTabSz="914400">
              <a:defRPr sz="1200"/>
            </a:pPr>
            <a:r>
              <a:rPr dirty="0"/>
              <a:t>2025 MAR 22  2025 MAR 31  2025 APR 28</a:t>
            </a:r>
          </a:p>
          <a:p>
            <a:pPr defTabSz="914400">
              <a:defRPr sz="1200"/>
            </a:pPr>
            <a:r>
              <a:rPr dirty="0"/>
              <a:t>-16.8 deg.   0.29 AU 16.8 deg. </a:t>
            </a:r>
          </a:p>
          <a:p>
            <a:pPr defTabSz="914400">
              <a:defRPr sz="1200"/>
            </a:pPr>
            <a:r>
              <a:rPr dirty="0"/>
              <a:t>2025 SEP 07  2025 SEP 16  2025 OCT 14</a:t>
            </a:r>
          </a:p>
          <a:p>
            <a:pPr defTabSz="914400">
              <a:defRPr sz="1200"/>
            </a:pPr>
            <a:r>
              <a:rPr dirty="0"/>
              <a:t>-16.8 deg.   0.29 AU 16.8 deg. </a:t>
            </a:r>
          </a:p>
          <a:p>
            <a:pPr defTabSz="914400">
              <a:defRPr sz="1200"/>
            </a:pPr>
            <a:r>
              <a:rPr dirty="0"/>
              <a:t>2026 FEB 22  2026 MAR 03  2026 MAR 31</a:t>
            </a:r>
          </a:p>
          <a:p>
            <a:pPr defTabSz="914400">
              <a:defRPr sz="1200"/>
            </a:pPr>
            <a:r>
              <a:rPr dirty="0"/>
              <a:t>-16.8 deg.   0.29 AU 16.8 deg. </a:t>
            </a:r>
          </a:p>
          <a:p>
            <a:pPr defTabSz="914400">
              <a:defRPr sz="1200"/>
            </a:pPr>
            <a:r>
              <a:rPr dirty="0"/>
              <a:t>2026 AUG 10  2026 AUG 19  2026 SEP 16</a:t>
            </a:r>
          </a:p>
          <a:p>
            <a:pPr defTabSz="914400">
              <a:defRPr sz="1200"/>
            </a:pPr>
            <a:r>
              <a:rPr dirty="0"/>
              <a:t>-16.8 deg.   0.29 AU 16.8 deg. </a:t>
            </a:r>
          </a:p>
          <a:p>
            <a:pPr defTabSz="914400">
              <a:defRPr sz="1200"/>
            </a:pPr>
            <a:r>
              <a:rPr dirty="0"/>
              <a:t>2027 JAN 28  2027 FEB 06  2027 MAR 02</a:t>
            </a:r>
          </a:p>
          <a:p>
            <a:pPr defTabSz="914400">
              <a:defRPr sz="1200"/>
            </a:pPr>
            <a:r>
              <a:rPr dirty="0"/>
              <a:t>-23.5 deg.   0.28 AU 23.5 deg. </a:t>
            </a:r>
          </a:p>
          <a:p>
            <a:pPr defTabSz="914400">
              <a:defRPr sz="1200"/>
            </a:pPr>
            <a:r>
              <a:rPr dirty="0"/>
              <a:t>2027 JUN 27  2027 JUL 06  2027 JUL 29</a:t>
            </a:r>
          </a:p>
          <a:p>
            <a:pPr defTabSz="914400">
              <a:defRPr sz="1200"/>
            </a:pPr>
            <a:r>
              <a:rPr dirty="0"/>
              <a:t>-23.5 deg.   0.28 AU 23.5 deg. </a:t>
            </a:r>
          </a:p>
          <a:p>
            <a:pPr defTabSz="914400">
              <a:defRPr sz="1200"/>
            </a:pPr>
            <a:r>
              <a:rPr dirty="0"/>
              <a:t>2027 NOV 23  2027 DEC 03  2027 DEC 26</a:t>
            </a:r>
          </a:p>
          <a:p>
            <a:pPr defTabSz="914400">
              <a:defRPr sz="1200"/>
            </a:pPr>
            <a:r>
              <a:rPr dirty="0"/>
              <a:t>-23.5 deg.   0.28 AU 23.5 deg. </a:t>
            </a:r>
          </a:p>
          <a:p>
            <a:pPr defTabSz="914400">
              <a:defRPr sz="1200"/>
            </a:pPr>
            <a:r>
              <a:rPr dirty="0"/>
              <a:t>2028 APR 25  2028 MAY 07  2028 JUN 03</a:t>
            </a:r>
          </a:p>
          <a:p>
            <a:pPr defTabSz="914400">
              <a:defRPr sz="1200"/>
            </a:pPr>
            <a:r>
              <a:rPr dirty="0"/>
              <a:t>-29.6 deg.   0.32 AU 29.6 deg. </a:t>
            </a:r>
          </a:p>
          <a:p>
            <a:pPr defTabSz="914400">
              <a:defRPr sz="1200"/>
            </a:pPr>
            <a:r>
              <a:rPr dirty="0"/>
              <a:t>2028 SEP 22  2028 OCT 04  2028 OCT 31</a:t>
            </a:r>
          </a:p>
          <a:p>
            <a:pPr defTabSz="914400">
              <a:defRPr sz="1200"/>
            </a:pPr>
            <a:r>
              <a:rPr dirty="0"/>
              <a:t>-29.5 deg.   0.32 AU 29.6 deg. </a:t>
            </a:r>
          </a:p>
          <a:p>
            <a:pPr defTabSz="914400">
              <a:defRPr sz="1200"/>
            </a:pPr>
            <a:r>
              <a:rPr dirty="0"/>
              <a:t>2029 FEB 18  2029 MAR 03  2029 MAR 30</a:t>
            </a:r>
          </a:p>
          <a:p>
            <a:pPr defTabSz="914400">
              <a:defRPr sz="1200"/>
            </a:pPr>
            <a:r>
              <a:rPr dirty="0"/>
              <a:t>-29.6 deg.   0.32 AU 29.6 deg. </a:t>
            </a:r>
          </a:p>
          <a:p>
            <a:pPr defTabSz="914400">
              <a:defRPr sz="1200"/>
            </a:pPr>
            <a:r>
              <a:rPr dirty="0"/>
              <a:t>2029 JUL 23  2029 AUG 11  2029 SEP 06</a:t>
            </a:r>
          </a:p>
          <a:p>
            <a:pPr defTabSz="914400">
              <a:defRPr sz="1200"/>
            </a:pPr>
            <a:r>
              <a:rPr dirty="0"/>
              <a:t>-32.9 deg.   0.37 AU 33.0 deg. </a:t>
            </a:r>
          </a:p>
          <a:p>
            <a:pPr defTabSz="914400">
              <a:defRPr sz="1200"/>
            </a:pPr>
            <a:r>
              <a:rPr dirty="0"/>
              <a:t>2029 DEC 20  2030 JAN 08  2030 FEB 03</a:t>
            </a:r>
          </a:p>
          <a:p>
            <a:pPr defTabSz="914400">
              <a:defRPr sz="1200"/>
            </a:pPr>
            <a:r>
              <a:rPr dirty="0"/>
              <a:t>-33.0 deg.   0.37 AU 33.0 deg. </a:t>
            </a:r>
          </a:p>
          <a:p>
            <a:pPr defTabSz="914400">
              <a:defRPr sz="1200"/>
            </a:pPr>
            <a:r>
              <a:rPr dirty="0"/>
              <a:t>2030 MAY 19  2030 JUN 06  2030 JUL 03</a:t>
            </a:r>
          </a:p>
          <a:p>
            <a:pPr defTabSz="914400">
              <a:defRPr sz="1200"/>
            </a:pPr>
            <a:r>
              <a:rPr dirty="0"/>
              <a:t>-33.0 deg.   0.37 AU 33.0 deg. </a:t>
            </a:r>
          </a:p>
          <a:p>
            <a:pPr defTabSz="914400">
              <a:defRPr sz="1200"/>
            </a:pPr>
            <a:r>
              <a:rPr dirty="0"/>
              <a:t>——-</a:t>
            </a:r>
          </a:p>
          <a:p>
            <a:pPr defTabSz="914400">
              <a:defRPr sz="1200"/>
            </a:pPr>
            <a:r>
              <a:rPr dirty="0"/>
              <a:t>Venus GAM on:</a:t>
            </a:r>
          </a:p>
          <a:p>
            <a:pPr defTabSz="914400">
              <a:defRPr sz="1200"/>
            </a:pPr>
            <a:r>
              <a:rPr dirty="0"/>
              <a:t>2020 DEC 27</a:t>
            </a:r>
          </a:p>
          <a:p>
            <a:pPr defTabSz="914400">
              <a:defRPr sz="1200"/>
            </a:pPr>
            <a:r>
              <a:rPr dirty="0"/>
              <a:t>2021 AUG 09</a:t>
            </a:r>
          </a:p>
          <a:p>
            <a:pPr defTabSz="914400">
              <a:defRPr sz="1200"/>
            </a:pPr>
            <a:r>
              <a:rPr dirty="0"/>
              <a:t>2022 SEP 04</a:t>
            </a:r>
          </a:p>
          <a:p>
            <a:pPr defTabSz="914400">
              <a:defRPr sz="1200"/>
            </a:pPr>
            <a:r>
              <a:rPr dirty="0"/>
              <a:t>2025 FEB 18</a:t>
            </a:r>
          </a:p>
          <a:p>
            <a:pPr defTabSz="914400">
              <a:defRPr sz="1200"/>
            </a:pPr>
            <a:r>
              <a:rPr dirty="0"/>
              <a:t>2026 DEC 24</a:t>
            </a:r>
          </a:p>
          <a:p>
            <a:pPr defTabSz="914400">
              <a:defRPr sz="1200"/>
            </a:pPr>
            <a:r>
              <a:rPr dirty="0"/>
              <a:t>2028 MAR 18</a:t>
            </a:r>
          </a:p>
          <a:p>
            <a:pPr defTabSz="914400">
              <a:defRPr sz="1200"/>
            </a:pPr>
            <a:r>
              <a:rPr dirty="0"/>
              <a:t>2029 JUN 10</a:t>
            </a:r>
          </a:p>
          <a:p>
            <a:pPr defTabSz="914400">
              <a:defRPr sz="1200"/>
            </a:pPr>
            <a:r>
              <a:rPr dirty="0"/>
              <a:t>2030 SEP 02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C045F0-BC44-4841-B74D-E6CD624022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979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045F0-BC44-4841-B74D-E6CD6240225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015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045F0-BC44-4841-B74D-E6CD6240225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367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Disk imagers SDO EUI HINODE SPICEessential for  soirces</a:t>
            </a:r>
          </a:p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C045F0-BC44-4841-B74D-E6CD624022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986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jpe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" Type="http://schemas.openxmlformats.org/officeDocument/2006/relationships/image" Target="../media/image37.pn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7.png"/><Relationship Id="rId4" Type="http://schemas.openxmlformats.org/officeDocument/2006/relationships/image" Target="../media/image66.tiff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18" Type="http://schemas.openxmlformats.org/officeDocument/2006/relationships/image" Target="../media/image52.png"/><Relationship Id="rId26" Type="http://schemas.openxmlformats.org/officeDocument/2006/relationships/image" Target="../media/image78.png"/><Relationship Id="rId3" Type="http://schemas.openxmlformats.org/officeDocument/2006/relationships/image" Target="../media/image69.png"/><Relationship Id="rId21" Type="http://schemas.openxmlformats.org/officeDocument/2006/relationships/image" Target="../media/image74.png"/><Relationship Id="rId7" Type="http://schemas.openxmlformats.org/officeDocument/2006/relationships/image" Target="../media/image70.png"/><Relationship Id="rId12" Type="http://schemas.openxmlformats.org/officeDocument/2006/relationships/image" Target="../media/image71.png"/><Relationship Id="rId17" Type="http://schemas.openxmlformats.org/officeDocument/2006/relationships/image" Target="../media/image72.png"/><Relationship Id="rId25" Type="http://schemas.openxmlformats.org/officeDocument/2006/relationships/image" Target="../media/image77.png"/><Relationship Id="rId2" Type="http://schemas.openxmlformats.org/officeDocument/2006/relationships/image" Target="../media/image68.png"/><Relationship Id="rId16" Type="http://schemas.openxmlformats.org/officeDocument/2006/relationships/image" Target="../media/image51.png"/><Relationship Id="rId20" Type="http://schemas.openxmlformats.org/officeDocument/2006/relationships/image" Target="../media/image73.png"/><Relationship Id="rId29" Type="http://schemas.openxmlformats.org/officeDocument/2006/relationships/image" Target="../media/image8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8.png"/><Relationship Id="rId11" Type="http://schemas.openxmlformats.org/officeDocument/2006/relationships/image" Target="../media/image46.png"/><Relationship Id="rId24" Type="http://schemas.openxmlformats.org/officeDocument/2006/relationships/image" Target="../media/image76.png"/><Relationship Id="rId5" Type="http://schemas.openxmlformats.org/officeDocument/2006/relationships/image" Target="../media/image37.png"/><Relationship Id="rId15" Type="http://schemas.openxmlformats.org/officeDocument/2006/relationships/image" Target="../media/image50.png"/><Relationship Id="rId23" Type="http://schemas.openxmlformats.org/officeDocument/2006/relationships/image" Target="../media/image75.png"/><Relationship Id="rId28" Type="http://schemas.openxmlformats.org/officeDocument/2006/relationships/image" Target="../media/image8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Relationship Id="rId14" Type="http://schemas.openxmlformats.org/officeDocument/2006/relationships/image" Target="../media/image49.png"/><Relationship Id="rId22" Type="http://schemas.openxmlformats.org/officeDocument/2006/relationships/image" Target="../media/image56.png"/><Relationship Id="rId27" Type="http://schemas.openxmlformats.org/officeDocument/2006/relationships/image" Target="../media/image7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82294-3A5C-BD45-E0E5-9D12BABF68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82B31A-C0AB-3009-E9F3-EA66E1697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540E0-1DC6-1369-5195-2DDBCC11B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BCE6-50D5-3541-AB58-CC48146D1686}" type="datetime1">
              <a:rPr lang="it-IT" smtClean="0"/>
              <a:t>27/01/25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37272-FA50-4F06-3124-453DD5D2D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F3F70-ADC2-8CC6-0D11-01BEF0A14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76ED-A376-BD45-A8C3-26F9A4DBBB7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78869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AEED0-9ABA-D25E-BDD8-5DA2FB690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B1D85-887A-9A17-A7AD-C42254E72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59B307-2E08-B9A4-3AD8-5D9DDDD60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521DCF-428C-43E1-2B28-64A4E83DC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FBFF6-A0B7-0043-A520-8C0FC0E04319}" type="datetime1">
              <a:rPr lang="it-IT" smtClean="0"/>
              <a:t>27/01/25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30003-2238-7EA2-B70B-D81302940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0CBC5-6F53-F8D0-76A5-5D5D935B9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76ED-A376-BD45-A8C3-26F9A4DBBB70}" type="slidenum">
              <a:rPr lang="en-IT" smtClean="0"/>
              <a:t>‹#›</a:t>
            </a:fld>
            <a:endParaRPr lang="en-IT"/>
          </a:p>
        </p:txBody>
      </p:sp>
      <p:pic>
        <p:nvPicPr>
          <p:cNvPr id="8" name="Picture 7" descr="A picture containing text, device, dark, gauge&#10;&#10;Description automatically generated">
            <a:extLst>
              <a:ext uri="{FF2B5EF4-FFF2-40B4-BE49-F238E27FC236}">
                <a16:creationId xmlns:a16="http://schemas.microsoft.com/office/drawing/2014/main" id="{EC72C4F1-4B12-8C94-EF59-7522E4D564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60841" cy="208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68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D5B0E-7396-0F00-B452-EDCD6E841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430ABA-A6E5-B2C1-F998-3C342AA694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395791-888C-5C86-1E4E-6724BBFAC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A4456-1F47-786B-8393-BF6986DB3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4FEC-5C37-4842-A4E8-FAF4AE6D42EC}" type="datetime1">
              <a:rPr lang="it-IT" smtClean="0"/>
              <a:t>27/01/25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C5C418-316B-9675-CCB5-52F73A55B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A3CDB-54A2-C043-55AB-5FDFDF6EF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76ED-A376-BD45-A8C3-26F9A4DBBB70}" type="slidenum">
              <a:rPr lang="en-IT" smtClean="0"/>
              <a:t>‹#›</a:t>
            </a:fld>
            <a:endParaRPr lang="en-IT"/>
          </a:p>
        </p:txBody>
      </p:sp>
      <p:pic>
        <p:nvPicPr>
          <p:cNvPr id="8" name="Picture 7" descr="A picture containing text, device, dark, gauge&#10;&#10;Description automatically generated">
            <a:extLst>
              <a:ext uri="{FF2B5EF4-FFF2-40B4-BE49-F238E27FC236}">
                <a16:creationId xmlns:a16="http://schemas.microsoft.com/office/drawing/2014/main" id="{9049F069-E163-11CC-035E-318FA5D9C8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60841" cy="208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71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7EAD5-4892-0A5C-C19F-38379326E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B88872-D11C-4E39-88EC-A2729E4D13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EA2EC-FDB2-063E-58C5-11DA3B065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B117E-8931-AB4F-B7C9-07B41CAC2CF9}" type="datetime1">
              <a:rPr lang="it-IT" smtClean="0"/>
              <a:t>27/01/25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7B732-44E8-BFFB-6655-295B110CB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BA647-EADF-1A10-3F9A-F4CBBDCD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76ED-A376-BD45-A8C3-26F9A4DBBB70}" type="slidenum">
              <a:rPr lang="en-IT" smtClean="0"/>
              <a:t>‹#›</a:t>
            </a:fld>
            <a:endParaRPr lang="en-IT"/>
          </a:p>
        </p:txBody>
      </p:sp>
      <p:pic>
        <p:nvPicPr>
          <p:cNvPr id="7" name="Picture 6" descr="A picture containing text, device, dark, gauge&#10;&#10;Description automatically generated">
            <a:extLst>
              <a:ext uri="{FF2B5EF4-FFF2-40B4-BE49-F238E27FC236}">
                <a16:creationId xmlns:a16="http://schemas.microsoft.com/office/drawing/2014/main" id="{C22CD943-9C44-146A-7D62-04114AE836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60841" cy="208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19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CBE58A-E28E-BEB2-083C-660838E115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6DB2CE-E078-410E-04EA-C90D85AD0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2BE69-19C5-6C2B-0CF8-50BE981BE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5C35-F7DF-9B43-BAF4-58892FCC253E}" type="datetime1">
              <a:rPr lang="it-IT" smtClean="0"/>
              <a:t>27/01/25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F51B7-9E14-E331-EDE8-AD7999C6B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BBB63-F9E1-F5A8-8514-2ADC7B698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76ED-A376-BD45-A8C3-26F9A4DBBB70}" type="slidenum">
              <a:rPr lang="en-IT" smtClean="0"/>
              <a:t>‹#›</a:t>
            </a:fld>
            <a:endParaRPr lang="en-IT"/>
          </a:p>
        </p:txBody>
      </p:sp>
      <p:pic>
        <p:nvPicPr>
          <p:cNvPr id="7" name="Picture 6" descr="A picture containing text, device, dark, gauge&#10;&#10;Description automatically generated">
            <a:extLst>
              <a:ext uri="{FF2B5EF4-FFF2-40B4-BE49-F238E27FC236}">
                <a16:creationId xmlns:a16="http://schemas.microsoft.com/office/drawing/2014/main" id="{8C8141B7-AE2C-04E6-C320-E61896FF1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60841" cy="208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47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HB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018" y="260648"/>
            <a:ext cx="8290769" cy="4616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6" name="Inhaltsplatzhalter 15"/>
          <p:cNvSpPr>
            <a:spLocks noGrp="1"/>
          </p:cNvSpPr>
          <p:nvPr>
            <p:ph sz="quarter" idx="13"/>
          </p:nvPr>
        </p:nvSpPr>
        <p:spPr>
          <a:xfrm>
            <a:off x="335359" y="980728"/>
            <a:ext cx="7310603" cy="1154162"/>
          </a:xfrm>
        </p:spPr>
        <p:txBody>
          <a:bodyPr/>
          <a:lstStyle>
            <a:lvl1pPr>
              <a:defRPr b="1" baseline="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pic>
        <p:nvPicPr>
          <p:cNvPr id="3" name="Picture 2" descr="A picture containing text, device, dark, gauge&#10;&#10;Description automatically generated">
            <a:extLst>
              <a:ext uri="{FF2B5EF4-FFF2-40B4-BE49-F238E27FC236}">
                <a16:creationId xmlns:a16="http://schemas.microsoft.com/office/drawing/2014/main" id="{211B2AEE-9139-F1CF-934A-310A70046A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60841" cy="208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0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600" y="27324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pic>
        <p:nvPicPr>
          <p:cNvPr id="2" name="Picture 1" descr="A picture containing text, device, dark, gauge&#10;&#10;Description automatically generated">
            <a:extLst>
              <a:ext uri="{FF2B5EF4-FFF2-40B4-BE49-F238E27FC236}">
                <a16:creationId xmlns:a16="http://schemas.microsoft.com/office/drawing/2014/main" id="{95ABBF3A-1288-5992-247E-36E45B7259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60841" cy="208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06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8418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Click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1F6D3AA-DBBA-8A48-BA1D-A404F21C5C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54400" y="6356351"/>
            <a:ext cx="57573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00"/>
                </a:solidFill>
                <a:latin typeface="Comic Sans MS"/>
              </a:defRPr>
            </a:lvl1pPr>
          </a:lstStyle>
          <a:p>
            <a:endParaRPr lang="it-IT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A3D7D4-0EA1-3F4D-BA01-C9D120642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 algn="ctr">
              <a:defRPr/>
            </a:lvl1pPr>
          </a:lstStyle>
          <a:p>
            <a:fld id="{C5306DCB-D7AE-6E47-8025-40EA14E5C5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picture containing text, device, dark, gauge&#10;&#10;Description automatically generated">
            <a:extLst>
              <a:ext uri="{FF2B5EF4-FFF2-40B4-BE49-F238E27FC236}">
                <a16:creationId xmlns:a16="http://schemas.microsoft.com/office/drawing/2014/main" id="{5B5A141F-9462-D88A-96A6-382A7A355B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60841" cy="208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28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8418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Click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pic>
        <p:nvPicPr>
          <p:cNvPr id="3" name="Picture 2" descr="A picture containing text, device, dark, gauge&#10;&#10;Description automatically generated">
            <a:extLst>
              <a:ext uri="{FF2B5EF4-FFF2-40B4-BE49-F238E27FC236}">
                <a16:creationId xmlns:a16="http://schemas.microsoft.com/office/drawing/2014/main" id="{378AF20E-4FAB-0079-8F0B-D9577FC45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60841" cy="208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84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Ses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358753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Opening Session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123464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85418AE-FFAF-5414-8A82-63294244FB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541" y="35422"/>
            <a:ext cx="1615745" cy="10758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77EF2B-97EF-D3ED-C55F-5D7FFEAFD7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8" y="0"/>
            <a:ext cx="12195048" cy="1768282"/>
          </a:xfrm>
          <a:prstGeom prst="rect">
            <a:avLst/>
          </a:pr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73B87D-76BF-AC50-AA51-165009443D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163154" y="78903"/>
            <a:ext cx="1460122" cy="655852"/>
          </a:xfrm>
          <a:prstGeom prst="rect">
            <a:avLst/>
          </a:prstGeom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139FE9-2475-1031-6393-C791EB6AA9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0677" y="0"/>
            <a:ext cx="2119165" cy="734755"/>
          </a:xfrm>
          <a:prstGeom prst="rect">
            <a:avLst/>
          </a:prstGeom>
          <a:ln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3F1E610-633D-F138-F0C6-F488B43E6711}"/>
              </a:ext>
            </a:extLst>
          </p:cNvPr>
          <p:cNvGrpSpPr/>
          <p:nvPr userDrawn="1"/>
        </p:nvGrpSpPr>
        <p:grpSpPr>
          <a:xfrm>
            <a:off x="10785118" y="284995"/>
            <a:ext cx="1161360" cy="1134000"/>
            <a:chOff x="10952735" y="-122416"/>
            <a:chExt cx="1161360" cy="1134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F5A44CA-5491-1FDF-1073-2F20BC6776B0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10952735" y="-122416"/>
              <a:ext cx="1161360" cy="1134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1" name="CustomShape 3">
              <a:extLst>
                <a:ext uri="{FF2B5EF4-FFF2-40B4-BE49-F238E27FC236}">
                  <a16:creationId xmlns:a16="http://schemas.microsoft.com/office/drawing/2014/main" id="{FF9A7267-BBAB-F976-626E-86BE850DBB8A}"/>
                </a:ext>
              </a:extLst>
            </p:cNvPr>
            <p:cNvSpPr/>
            <p:nvPr/>
          </p:nvSpPr>
          <p:spPr>
            <a:xfrm>
              <a:off x="10968215" y="-104416"/>
              <a:ext cx="1124640" cy="1097280"/>
            </a:xfrm>
            <a:prstGeom prst="ellipse">
              <a:avLst/>
            </a:prstGeom>
            <a:noFill/>
            <a:ln w="1008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F91750-E513-6905-EBA0-0E81FDFB5806}"/>
              </a:ext>
            </a:extLst>
          </p:cNvPr>
          <p:cNvGrpSpPr/>
          <p:nvPr userDrawn="1"/>
        </p:nvGrpSpPr>
        <p:grpSpPr>
          <a:xfrm>
            <a:off x="195918" y="241255"/>
            <a:ext cx="1220760" cy="1220760"/>
            <a:chOff x="45809" y="-104416"/>
            <a:chExt cx="1220760" cy="122076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E57DD8D-2B85-F168-5B47-A8ED9130BC83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5809" y="-104416"/>
              <a:ext cx="1220760" cy="1220760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CustomShape 1">
              <a:extLst>
                <a:ext uri="{FF2B5EF4-FFF2-40B4-BE49-F238E27FC236}">
                  <a16:creationId xmlns:a16="http://schemas.microsoft.com/office/drawing/2014/main" id="{8A67EAF2-80A5-0A8E-A2C9-D2D7640824FA}"/>
                </a:ext>
              </a:extLst>
            </p:cNvPr>
            <p:cNvSpPr/>
            <p:nvPr/>
          </p:nvSpPr>
          <p:spPr>
            <a:xfrm>
              <a:off x="104849" y="-48976"/>
              <a:ext cx="1110240" cy="1097280"/>
            </a:xfrm>
            <a:prstGeom prst="ellipse">
              <a:avLst/>
            </a:prstGeom>
            <a:noFill/>
            <a:ln w="1008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2">
              <a:extLst>
                <a:ext uri="{FF2B5EF4-FFF2-40B4-BE49-F238E27FC236}">
                  <a16:creationId xmlns:a16="http://schemas.microsoft.com/office/drawing/2014/main" id="{984D1B03-F271-729D-24DB-75A8B35FB1FD}"/>
                </a:ext>
              </a:extLst>
            </p:cNvPr>
            <p:cNvSpPr/>
            <p:nvPr/>
          </p:nvSpPr>
          <p:spPr>
            <a:xfrm>
              <a:off x="105209" y="-48616"/>
              <a:ext cx="1115640" cy="1106280"/>
            </a:xfrm>
            <a:prstGeom prst="ellipse">
              <a:avLst/>
            </a:prstGeom>
            <a:noFill/>
            <a:ln w="1008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  <p:extLst>
      <p:ext uri="{BB962C8B-B14F-4D97-AF65-F5344CB8AC3E}">
        <p14:creationId xmlns:p14="http://schemas.microsoft.com/office/powerpoint/2010/main" val="3057504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65221" y="4460798"/>
            <a:ext cx="6129543" cy="1122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55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Bebas Neue Pro SmE Rg"/>
                <a:ea typeface="Bebas Neue Pro SmE Rg"/>
                <a:cs typeface="Bebas Neue Pro SmE Rg"/>
                <a:sym typeface="Bebas Neue Pro SmE Rg"/>
              </a:defRPr>
            </a:lvl1pPr>
            <a:lvl2pPr marL="0" indent="304792">
              <a:spcBef>
                <a:spcPts val="55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Bebas Neue Pro SmE Rg"/>
                <a:ea typeface="Bebas Neue Pro SmE Rg"/>
                <a:cs typeface="Bebas Neue Pro SmE Rg"/>
                <a:sym typeface="Bebas Neue Pro SmE Rg"/>
              </a:defRPr>
            </a:lvl2pPr>
            <a:lvl3pPr marL="0" indent="609585">
              <a:spcBef>
                <a:spcPts val="55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Bebas Neue Pro SmE Rg"/>
                <a:ea typeface="Bebas Neue Pro SmE Rg"/>
                <a:cs typeface="Bebas Neue Pro SmE Rg"/>
                <a:sym typeface="Bebas Neue Pro SmE Rg"/>
              </a:defRPr>
            </a:lvl3pPr>
            <a:lvl4pPr marL="0" indent="914377">
              <a:spcBef>
                <a:spcPts val="55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Bebas Neue Pro SmE Rg"/>
                <a:ea typeface="Bebas Neue Pro SmE Rg"/>
                <a:cs typeface="Bebas Neue Pro SmE Rg"/>
                <a:sym typeface="Bebas Neue Pro SmE Rg"/>
              </a:defRPr>
            </a:lvl4pPr>
            <a:lvl5pPr marL="0" indent="1219169">
              <a:spcBef>
                <a:spcPts val="55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Bebas Neue Pro SmE Rg"/>
                <a:ea typeface="Bebas Neue Pro SmE Rg"/>
                <a:cs typeface="Bebas Neue Pro SmE Rg"/>
                <a:sym typeface="Bebas Neue Pro SmE Rg"/>
              </a:defRPr>
            </a:lvl5pPr>
          </a:lstStyle>
          <a:p>
            <a:r>
              <a:t>Date Here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6" name="TITLE HERE"/>
          <p:cNvSpPr txBox="1">
            <a:spLocks noGrp="1"/>
          </p:cNvSpPr>
          <p:nvPr>
            <p:ph type="title" hasCustomPrompt="1"/>
          </p:nvPr>
        </p:nvSpPr>
        <p:spPr>
          <a:xfrm>
            <a:off x="465221" y="712248"/>
            <a:ext cx="4744088" cy="359651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5400" b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t>TITLE HERE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4878696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Title Slide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65221" y="4460798"/>
            <a:ext cx="6129543" cy="1122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55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Bebas Neue Pro SmE Rg"/>
                <a:ea typeface="Bebas Neue Pro SmE Rg"/>
                <a:cs typeface="Bebas Neue Pro SmE Rg"/>
                <a:sym typeface="Bebas Neue Pro SmE Rg"/>
              </a:defRPr>
            </a:lvl1pPr>
            <a:lvl2pPr marL="0" indent="304792">
              <a:spcBef>
                <a:spcPts val="55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Bebas Neue Pro SmE Rg"/>
                <a:ea typeface="Bebas Neue Pro SmE Rg"/>
                <a:cs typeface="Bebas Neue Pro SmE Rg"/>
                <a:sym typeface="Bebas Neue Pro SmE Rg"/>
              </a:defRPr>
            </a:lvl2pPr>
            <a:lvl3pPr marL="0" indent="609585">
              <a:spcBef>
                <a:spcPts val="55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Bebas Neue Pro SmE Rg"/>
                <a:ea typeface="Bebas Neue Pro SmE Rg"/>
                <a:cs typeface="Bebas Neue Pro SmE Rg"/>
                <a:sym typeface="Bebas Neue Pro SmE Rg"/>
              </a:defRPr>
            </a:lvl3pPr>
            <a:lvl4pPr marL="0" indent="914377">
              <a:spcBef>
                <a:spcPts val="55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Bebas Neue Pro SmE Rg"/>
                <a:ea typeface="Bebas Neue Pro SmE Rg"/>
                <a:cs typeface="Bebas Neue Pro SmE Rg"/>
                <a:sym typeface="Bebas Neue Pro SmE Rg"/>
              </a:defRPr>
            </a:lvl4pPr>
            <a:lvl5pPr marL="0" indent="1219169">
              <a:spcBef>
                <a:spcPts val="55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Bebas Neue Pro SmE Rg"/>
                <a:ea typeface="Bebas Neue Pro SmE Rg"/>
                <a:cs typeface="Bebas Neue Pro SmE Rg"/>
                <a:sym typeface="Bebas Neue Pro SmE Rg"/>
              </a:defRPr>
            </a:lvl5pPr>
          </a:lstStyle>
          <a:p>
            <a:r>
              <a:t>Date Here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TITLE HERE"/>
          <p:cNvSpPr txBox="1">
            <a:spLocks noGrp="1"/>
          </p:cNvSpPr>
          <p:nvPr>
            <p:ph type="title" hasCustomPrompt="1"/>
          </p:nvPr>
        </p:nvSpPr>
        <p:spPr>
          <a:xfrm>
            <a:off x="465221" y="712248"/>
            <a:ext cx="4744088" cy="359651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5400" b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t>TITLE HERE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096829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dividual Speak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5400" y="1253879"/>
            <a:ext cx="5816601" cy="180233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70000"/>
              </a:lnSpc>
              <a:spcBef>
                <a:spcPts val="1150"/>
              </a:spcBef>
              <a:buSzTx/>
              <a:buFontTx/>
              <a:buNone/>
              <a:defRPr sz="4800" cap="all">
                <a:solidFill>
                  <a:srgbClr val="0398C3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  <a:lvl2pPr marL="799050" indent="-494257">
              <a:lnSpc>
                <a:spcPct val="70000"/>
              </a:lnSpc>
              <a:spcBef>
                <a:spcPts val="1150"/>
              </a:spcBef>
              <a:buFontTx/>
              <a:defRPr sz="4800" cap="all">
                <a:solidFill>
                  <a:srgbClr val="0398C3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2pPr>
            <a:lvl3pPr marL="1066773" indent="-457188">
              <a:lnSpc>
                <a:spcPct val="70000"/>
              </a:lnSpc>
              <a:spcBef>
                <a:spcPts val="1150"/>
              </a:spcBef>
              <a:buFontTx/>
              <a:defRPr sz="4800" cap="all">
                <a:solidFill>
                  <a:srgbClr val="0398C3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3pPr>
            <a:lvl4pPr marL="1477071" indent="-562693">
              <a:lnSpc>
                <a:spcPct val="70000"/>
              </a:lnSpc>
              <a:spcBef>
                <a:spcPts val="1150"/>
              </a:spcBef>
              <a:buFontTx/>
              <a:defRPr sz="4800" cap="all">
                <a:solidFill>
                  <a:srgbClr val="0398C3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4pPr>
            <a:lvl5pPr marL="1781863" indent="-562693">
              <a:lnSpc>
                <a:spcPct val="70000"/>
              </a:lnSpc>
              <a:spcBef>
                <a:spcPts val="1150"/>
              </a:spcBef>
              <a:buFontTx/>
              <a:defRPr sz="4800" cap="all">
                <a:solidFill>
                  <a:srgbClr val="0398C3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5pPr>
          </a:lstStyle>
          <a:p>
            <a:r>
              <a:t>SPEAKER 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Text Placeholder 37"/>
          <p:cNvSpPr>
            <a:spLocks noGrp="1"/>
          </p:cNvSpPr>
          <p:nvPr>
            <p:ph type="body" sz="quarter" idx="21" hasCustomPrompt="1"/>
          </p:nvPr>
        </p:nvSpPr>
        <p:spPr>
          <a:xfrm>
            <a:off x="435400" y="3429000"/>
            <a:ext cx="5800922" cy="1195940"/>
          </a:xfrm>
          <a:prstGeom prst="rect">
            <a:avLst/>
          </a:prstGeom>
          <a:ln w="12700"/>
        </p:spPr>
        <p:txBody>
          <a:bodyPr>
            <a:normAutofit/>
          </a:bodyPr>
          <a:lstStyle>
            <a:lvl1pPr marL="0" indent="0">
              <a:spcBef>
                <a:spcPts val="650"/>
              </a:spcBef>
              <a:buSzTx/>
              <a:buFontTx/>
              <a:buNone/>
              <a:defRPr sz="2800">
                <a:solidFill>
                  <a:srgbClr val="000000"/>
                </a:solidFill>
                <a:latin typeface="Bebas Neue Pro"/>
                <a:ea typeface="Bebas Neue Pro"/>
                <a:cs typeface="Bebas Neue Pro"/>
                <a:sym typeface="Bebas Neue Pro"/>
              </a:defRPr>
            </a:lvl1pPr>
          </a:lstStyle>
          <a:p>
            <a:r>
              <a:t>Job Title</a:t>
            </a:r>
          </a:p>
        </p:txBody>
      </p:sp>
      <p:sp>
        <p:nvSpPr>
          <p:cNvPr id="45" name="Straight Connector 6"/>
          <p:cNvSpPr/>
          <p:nvPr/>
        </p:nvSpPr>
        <p:spPr>
          <a:xfrm flipV="1">
            <a:off x="435399" y="3234897"/>
            <a:ext cx="5644909" cy="15414"/>
          </a:xfrm>
          <a:prstGeom prst="line">
            <a:avLst/>
          </a:prstGeom>
          <a:ln w="25400">
            <a:solidFill>
              <a:srgbClr val="0398C3"/>
            </a:solidFill>
          </a:ln>
        </p:spPr>
        <p:txBody>
          <a:bodyPr tIns="45720" bIns="45720"/>
          <a:lstStyle/>
          <a:p>
            <a:endParaRPr sz="900"/>
          </a:p>
        </p:txBody>
      </p:sp>
      <p:sp>
        <p:nvSpPr>
          <p:cNvPr id="46" name="Picture Placeholder 33"/>
          <p:cNvSpPr>
            <a:spLocks noGrp="1"/>
          </p:cNvSpPr>
          <p:nvPr>
            <p:ph type="pic" sz="quarter" idx="22"/>
          </p:nvPr>
        </p:nvSpPr>
        <p:spPr>
          <a:xfrm>
            <a:off x="7790866" y="1419462"/>
            <a:ext cx="3887729" cy="3205478"/>
          </a:xfrm>
          <a:prstGeom prst="rect">
            <a:avLst/>
          </a:prstGeom>
          <a:ln w="12700"/>
        </p:spPr>
        <p:txBody>
          <a:bodyPr tIns="45719" bIns="45719"/>
          <a:lstStyle/>
          <a:p>
            <a:endParaRPr/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10375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dividual Speaker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9951" y="4856262"/>
            <a:ext cx="2973916" cy="152611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spcBef>
                <a:spcPts val="400"/>
              </a:spcBef>
              <a:buSzTx/>
              <a:buFontTx/>
              <a:buNone/>
              <a:defRPr sz="1800">
                <a:solidFill>
                  <a:srgbClr val="BFBFBF"/>
                </a:solidFill>
              </a:defRPr>
            </a:lvl1pPr>
            <a:lvl2pPr marL="490139" indent="-185346">
              <a:spcBef>
                <a:spcPts val="400"/>
              </a:spcBef>
              <a:buFontTx/>
              <a:defRPr sz="1800">
                <a:solidFill>
                  <a:srgbClr val="BFBFBF"/>
                </a:solidFill>
              </a:defRPr>
            </a:lvl2pPr>
            <a:lvl3pPr marL="781031" indent="-171446">
              <a:spcBef>
                <a:spcPts val="400"/>
              </a:spcBef>
              <a:buFontTx/>
              <a:defRPr sz="1800">
                <a:solidFill>
                  <a:srgbClr val="BFBFBF"/>
                </a:solidFill>
              </a:defRPr>
            </a:lvl3pPr>
            <a:lvl4pPr marL="1125387" indent="-211010">
              <a:spcBef>
                <a:spcPts val="400"/>
              </a:spcBef>
              <a:buFontTx/>
              <a:defRPr sz="1800">
                <a:solidFill>
                  <a:srgbClr val="BFBFBF"/>
                </a:solidFill>
              </a:defRPr>
            </a:lvl4pPr>
            <a:lvl5pPr marL="1430179" indent="-211010">
              <a:spcBef>
                <a:spcPts val="400"/>
              </a:spcBef>
              <a:buFontTx/>
              <a:defRPr sz="1800">
                <a:solidFill>
                  <a:srgbClr val="BFBFBF"/>
                </a:solidFill>
              </a:defRPr>
            </a:lvl5pPr>
          </a:lstStyle>
          <a:p>
            <a:r>
              <a:t>[Company Logo Here]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5" name="Picture Placeholder 33"/>
          <p:cNvSpPr>
            <a:spLocks noGrp="1"/>
          </p:cNvSpPr>
          <p:nvPr>
            <p:ph type="pic" sz="quarter" idx="21"/>
          </p:nvPr>
        </p:nvSpPr>
        <p:spPr>
          <a:xfrm>
            <a:off x="7790866" y="1419462"/>
            <a:ext cx="3887729" cy="3205478"/>
          </a:xfrm>
          <a:prstGeom prst="rect">
            <a:avLst/>
          </a:prstGeom>
          <a:ln w="12700"/>
        </p:spPr>
        <p:txBody>
          <a:bodyPr tIns="45719" bIns="45719"/>
          <a:lstStyle/>
          <a:p>
            <a:endParaRPr/>
          </a:p>
        </p:txBody>
      </p:sp>
      <p:sp>
        <p:nvSpPr>
          <p:cNvPr id="56" name="Text Placeholder 35"/>
          <p:cNvSpPr>
            <a:spLocks noGrp="1"/>
          </p:cNvSpPr>
          <p:nvPr>
            <p:ph type="body" sz="quarter" idx="22" hasCustomPrompt="1"/>
          </p:nvPr>
        </p:nvSpPr>
        <p:spPr>
          <a:xfrm>
            <a:off x="435400" y="1253879"/>
            <a:ext cx="5816601" cy="1802330"/>
          </a:xfrm>
          <a:prstGeom prst="rect">
            <a:avLst/>
          </a:prstGeom>
          <a:ln w="12700"/>
        </p:spPr>
        <p:txBody>
          <a:bodyPr anchor="b">
            <a:normAutofit/>
          </a:bodyPr>
          <a:lstStyle>
            <a:lvl1pPr marL="0" indent="0">
              <a:lnSpc>
                <a:spcPct val="70000"/>
              </a:lnSpc>
              <a:spcBef>
                <a:spcPts val="1150"/>
              </a:spcBef>
              <a:buSzTx/>
              <a:buFontTx/>
              <a:buNone/>
              <a:defRPr sz="4800" cap="all">
                <a:solidFill>
                  <a:srgbClr val="0398C3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t>SPEAKER NAME</a:t>
            </a:r>
          </a:p>
        </p:txBody>
      </p:sp>
      <p:sp>
        <p:nvSpPr>
          <p:cNvPr id="57" name="Text Placeholder 37"/>
          <p:cNvSpPr>
            <a:spLocks noGrp="1"/>
          </p:cNvSpPr>
          <p:nvPr>
            <p:ph type="body" sz="quarter" idx="23" hasCustomPrompt="1"/>
          </p:nvPr>
        </p:nvSpPr>
        <p:spPr>
          <a:xfrm>
            <a:off x="435400" y="3429000"/>
            <a:ext cx="5800922" cy="1195940"/>
          </a:xfrm>
          <a:prstGeom prst="rect">
            <a:avLst/>
          </a:prstGeom>
          <a:ln w="12700"/>
        </p:spPr>
        <p:txBody>
          <a:bodyPr>
            <a:normAutofit/>
          </a:bodyPr>
          <a:lstStyle>
            <a:lvl1pPr marL="0" indent="0">
              <a:spcBef>
                <a:spcPts val="650"/>
              </a:spcBef>
              <a:buSzTx/>
              <a:buFontTx/>
              <a:buNone/>
              <a:defRPr sz="2800">
                <a:solidFill>
                  <a:srgbClr val="000000"/>
                </a:solidFill>
                <a:latin typeface="Bebas Neue Pro"/>
                <a:ea typeface="Bebas Neue Pro"/>
                <a:cs typeface="Bebas Neue Pro"/>
                <a:sym typeface="Bebas Neue Pro"/>
              </a:defRPr>
            </a:lvl1pPr>
          </a:lstStyle>
          <a:p>
            <a:r>
              <a:t>Job Title</a:t>
            </a:r>
          </a:p>
        </p:txBody>
      </p:sp>
      <p:sp>
        <p:nvSpPr>
          <p:cNvPr id="58" name="Straight Connector 9"/>
          <p:cNvSpPr/>
          <p:nvPr/>
        </p:nvSpPr>
        <p:spPr>
          <a:xfrm flipV="1">
            <a:off x="435399" y="3234897"/>
            <a:ext cx="5644909" cy="15414"/>
          </a:xfrm>
          <a:prstGeom prst="line">
            <a:avLst/>
          </a:prstGeom>
          <a:ln w="25400">
            <a:solidFill>
              <a:srgbClr val="0398C3"/>
            </a:solidFill>
          </a:ln>
        </p:spPr>
        <p:txBody>
          <a:bodyPr tIns="45720" bIns="45720"/>
          <a:lstStyle/>
          <a:p>
            <a:endParaRPr sz="900"/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22112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ultiple Speaker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icture Placeholder 33"/>
          <p:cNvSpPr>
            <a:spLocks noGrp="1"/>
          </p:cNvSpPr>
          <p:nvPr>
            <p:ph type="pic" sz="quarter" idx="21"/>
          </p:nvPr>
        </p:nvSpPr>
        <p:spPr>
          <a:xfrm>
            <a:off x="0" y="1013552"/>
            <a:ext cx="3048000" cy="2415448"/>
          </a:xfrm>
          <a:prstGeom prst="rect">
            <a:avLst/>
          </a:prstGeom>
          <a:ln w="12700"/>
        </p:spPr>
        <p:txBody>
          <a:bodyPr tIns="45719" bIns="45719"/>
          <a:lstStyle/>
          <a:p>
            <a:endParaRPr/>
          </a:p>
        </p:txBody>
      </p:sp>
      <p:sp>
        <p:nvSpPr>
          <p:cNvPr id="67" name="Picture Placeholder 33"/>
          <p:cNvSpPr>
            <a:spLocks noGrp="1"/>
          </p:cNvSpPr>
          <p:nvPr>
            <p:ph type="pic" sz="quarter" idx="22"/>
          </p:nvPr>
        </p:nvSpPr>
        <p:spPr>
          <a:xfrm>
            <a:off x="3045341" y="1013552"/>
            <a:ext cx="3048001" cy="2415448"/>
          </a:xfrm>
          <a:prstGeom prst="rect">
            <a:avLst/>
          </a:prstGeom>
          <a:ln w="12700"/>
        </p:spPr>
        <p:txBody>
          <a:bodyPr tIns="45719" bIns="45719"/>
          <a:lstStyle/>
          <a:p>
            <a:endParaRPr/>
          </a:p>
        </p:txBody>
      </p:sp>
      <p:sp>
        <p:nvSpPr>
          <p:cNvPr id="68" name="Picture Placeholder 33"/>
          <p:cNvSpPr>
            <a:spLocks noGrp="1"/>
          </p:cNvSpPr>
          <p:nvPr>
            <p:ph type="pic" sz="quarter" idx="23"/>
          </p:nvPr>
        </p:nvSpPr>
        <p:spPr>
          <a:xfrm>
            <a:off x="6094894" y="1013552"/>
            <a:ext cx="3048001" cy="2415449"/>
          </a:xfrm>
          <a:prstGeom prst="rect">
            <a:avLst/>
          </a:prstGeom>
          <a:ln w="12700"/>
        </p:spPr>
        <p:txBody>
          <a:bodyPr tIns="45719" bIns="45719"/>
          <a:lstStyle/>
          <a:p>
            <a:endParaRPr/>
          </a:p>
        </p:txBody>
      </p:sp>
      <p:sp>
        <p:nvSpPr>
          <p:cNvPr id="69" name="Picture Placeholder 33"/>
          <p:cNvSpPr>
            <a:spLocks noGrp="1"/>
          </p:cNvSpPr>
          <p:nvPr>
            <p:ph type="pic" sz="quarter" idx="24"/>
          </p:nvPr>
        </p:nvSpPr>
        <p:spPr>
          <a:xfrm>
            <a:off x="9139592" y="1013549"/>
            <a:ext cx="3048001" cy="2415450"/>
          </a:xfrm>
          <a:prstGeom prst="rect">
            <a:avLst/>
          </a:prstGeom>
          <a:ln w="12700"/>
        </p:spPr>
        <p:txBody>
          <a:bodyPr tIns="45719" bIns="45719"/>
          <a:lstStyle/>
          <a:p>
            <a:endParaRPr/>
          </a:p>
        </p:txBody>
      </p:sp>
      <p:sp>
        <p:nvSpPr>
          <p:cNvPr id="7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75270" y="4902061"/>
            <a:ext cx="1993901" cy="78316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300"/>
              </a:spcBef>
              <a:buSzTx/>
              <a:buFontTx/>
              <a:buNone/>
              <a:defRPr sz="1300">
                <a:solidFill>
                  <a:srgbClr val="BFBFBF"/>
                </a:solidFill>
              </a:defRPr>
            </a:lvl1pPr>
            <a:lvl2pPr marL="438654" indent="-133861" algn="ctr">
              <a:spcBef>
                <a:spcPts val="300"/>
              </a:spcBef>
              <a:buFontTx/>
              <a:defRPr sz="1300">
                <a:solidFill>
                  <a:srgbClr val="BFBFBF"/>
                </a:solidFill>
              </a:defRPr>
            </a:lvl2pPr>
            <a:lvl3pPr marL="733407" indent="-123822" algn="ctr">
              <a:spcBef>
                <a:spcPts val="300"/>
              </a:spcBef>
              <a:buFontTx/>
              <a:defRPr sz="1300">
                <a:solidFill>
                  <a:srgbClr val="BFBFBF"/>
                </a:solidFill>
              </a:defRPr>
            </a:lvl3pPr>
            <a:lvl4pPr marL="1066774" indent="-152396" algn="ctr">
              <a:spcBef>
                <a:spcPts val="300"/>
              </a:spcBef>
              <a:buFontTx/>
              <a:defRPr sz="1300">
                <a:solidFill>
                  <a:srgbClr val="BFBFBF"/>
                </a:solidFill>
              </a:defRPr>
            </a:lvl4pPr>
            <a:lvl5pPr marL="1371566" indent="-152396" algn="ctr">
              <a:spcBef>
                <a:spcPts val="300"/>
              </a:spcBef>
              <a:buFontTx/>
              <a:defRPr sz="1300">
                <a:solidFill>
                  <a:srgbClr val="BFBFBF"/>
                </a:solidFill>
              </a:defRPr>
            </a:lvl5pPr>
          </a:lstStyle>
          <a:p>
            <a:r>
              <a:t>[Company Logo Here]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1" name="Text Placeholder 35"/>
          <p:cNvSpPr>
            <a:spLocks noGrp="1"/>
          </p:cNvSpPr>
          <p:nvPr>
            <p:ph type="body" sz="quarter" idx="25" hasCustomPrompt="1"/>
          </p:nvPr>
        </p:nvSpPr>
        <p:spPr>
          <a:xfrm>
            <a:off x="299966" y="3799084"/>
            <a:ext cx="2745377" cy="492276"/>
          </a:xfrm>
          <a:prstGeom prst="rect">
            <a:avLst/>
          </a:prstGeom>
          <a:ln w="12700"/>
        </p:spPr>
        <p:txBody>
          <a:bodyPr anchor="b">
            <a:normAutofit/>
          </a:bodyPr>
          <a:lstStyle>
            <a:lvl1pPr marL="0" indent="0" algn="ctr">
              <a:spcBef>
                <a:spcPts val="550"/>
              </a:spcBef>
              <a:buSzTx/>
              <a:buFontTx/>
              <a:buNone/>
              <a:defRPr sz="2400" b="1" cap="all">
                <a:solidFill>
                  <a:srgbClr val="0398C3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t>SPEAKER NAME</a:t>
            </a:r>
          </a:p>
        </p:txBody>
      </p:sp>
      <p:sp>
        <p:nvSpPr>
          <p:cNvPr id="72" name="Text Placeholder 37"/>
          <p:cNvSpPr>
            <a:spLocks noGrp="1"/>
          </p:cNvSpPr>
          <p:nvPr>
            <p:ph type="body" sz="quarter" idx="26" hasCustomPrompt="1"/>
          </p:nvPr>
        </p:nvSpPr>
        <p:spPr>
          <a:xfrm>
            <a:off x="675269" y="4236201"/>
            <a:ext cx="1994768" cy="665861"/>
          </a:xfrm>
          <a:prstGeom prst="rect">
            <a:avLst/>
          </a:prstGeom>
          <a:ln w="12700"/>
        </p:spPr>
        <p:txBody>
          <a:bodyPr>
            <a:normAutofit/>
          </a:bodyPr>
          <a:lstStyle>
            <a:lvl1pPr marL="0" indent="0" algn="ctr">
              <a:spcBef>
                <a:spcPts val="350"/>
              </a:spcBef>
              <a:buSzTx/>
              <a:buFontTx/>
              <a:buNone/>
              <a:defRPr sz="1600">
                <a:latin typeface="Bebas Neue Pro Middle"/>
                <a:ea typeface="Bebas Neue Pro Middle"/>
                <a:cs typeface="Bebas Neue Pro Middle"/>
                <a:sym typeface="Bebas Neue Pro Middle"/>
              </a:defRPr>
            </a:lvl1pPr>
          </a:lstStyle>
          <a:p>
            <a:r>
              <a:t>Job Title</a:t>
            </a:r>
          </a:p>
        </p:txBody>
      </p:sp>
      <p:sp>
        <p:nvSpPr>
          <p:cNvPr id="73" name="Text Placeholder 35"/>
          <p:cNvSpPr>
            <a:spLocks noGrp="1"/>
          </p:cNvSpPr>
          <p:nvPr>
            <p:ph type="body" sz="quarter" idx="27" hasCustomPrompt="1"/>
          </p:nvPr>
        </p:nvSpPr>
        <p:spPr>
          <a:xfrm>
            <a:off x="3198424" y="3799084"/>
            <a:ext cx="2805041" cy="492276"/>
          </a:xfrm>
          <a:prstGeom prst="rect">
            <a:avLst/>
          </a:prstGeom>
          <a:ln w="12700"/>
        </p:spPr>
        <p:txBody>
          <a:bodyPr anchor="b">
            <a:normAutofit/>
          </a:bodyPr>
          <a:lstStyle>
            <a:lvl1pPr marL="0" indent="0" algn="ctr">
              <a:spcBef>
                <a:spcPts val="550"/>
              </a:spcBef>
              <a:buSzTx/>
              <a:buFontTx/>
              <a:buNone/>
              <a:defRPr sz="2400" b="1" cap="all">
                <a:solidFill>
                  <a:schemeClr val="accent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t>SPEAKER NAME</a:t>
            </a:r>
          </a:p>
        </p:txBody>
      </p:sp>
      <p:sp>
        <p:nvSpPr>
          <p:cNvPr id="74" name="Text Placeholder 35"/>
          <p:cNvSpPr>
            <a:spLocks noGrp="1"/>
          </p:cNvSpPr>
          <p:nvPr>
            <p:ph type="body" sz="quarter" idx="28" hasCustomPrompt="1"/>
          </p:nvPr>
        </p:nvSpPr>
        <p:spPr>
          <a:xfrm>
            <a:off x="6186312" y="3799084"/>
            <a:ext cx="2739870" cy="492276"/>
          </a:xfrm>
          <a:prstGeom prst="rect">
            <a:avLst/>
          </a:prstGeom>
          <a:ln w="12700"/>
        </p:spPr>
        <p:txBody>
          <a:bodyPr anchor="b">
            <a:normAutofit/>
          </a:bodyPr>
          <a:lstStyle>
            <a:lvl1pPr marL="0" indent="0" algn="ctr">
              <a:spcBef>
                <a:spcPts val="550"/>
              </a:spcBef>
              <a:buSzTx/>
              <a:buFontTx/>
              <a:buNone/>
              <a:defRPr sz="2400" b="1" cap="all">
                <a:solidFill>
                  <a:schemeClr val="accent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t>SPEAKER NAME</a:t>
            </a:r>
          </a:p>
        </p:txBody>
      </p:sp>
      <p:sp>
        <p:nvSpPr>
          <p:cNvPr id="75" name="Text Placeholder 35"/>
          <p:cNvSpPr>
            <a:spLocks noGrp="1"/>
          </p:cNvSpPr>
          <p:nvPr>
            <p:ph type="body" sz="quarter" idx="29" hasCustomPrompt="1"/>
          </p:nvPr>
        </p:nvSpPr>
        <p:spPr>
          <a:xfrm>
            <a:off x="9139593" y="3799084"/>
            <a:ext cx="2783182" cy="492276"/>
          </a:xfrm>
          <a:prstGeom prst="rect">
            <a:avLst/>
          </a:prstGeom>
          <a:ln w="12700"/>
        </p:spPr>
        <p:txBody>
          <a:bodyPr anchor="b">
            <a:normAutofit/>
          </a:bodyPr>
          <a:lstStyle>
            <a:lvl1pPr marL="0" indent="0" algn="ctr">
              <a:spcBef>
                <a:spcPts val="550"/>
              </a:spcBef>
              <a:buSzTx/>
              <a:buFontTx/>
              <a:buNone/>
              <a:defRPr sz="2400" b="1" cap="all">
                <a:solidFill>
                  <a:schemeClr val="accent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t>SPEAKER NAME</a:t>
            </a:r>
          </a:p>
        </p:txBody>
      </p:sp>
      <p:sp>
        <p:nvSpPr>
          <p:cNvPr id="76" name="Text Placeholder 37"/>
          <p:cNvSpPr>
            <a:spLocks noGrp="1"/>
          </p:cNvSpPr>
          <p:nvPr>
            <p:ph type="body" sz="quarter" idx="30" hasCustomPrompt="1"/>
          </p:nvPr>
        </p:nvSpPr>
        <p:spPr>
          <a:xfrm>
            <a:off x="3603557" y="4236201"/>
            <a:ext cx="1994769" cy="665861"/>
          </a:xfrm>
          <a:prstGeom prst="rect">
            <a:avLst/>
          </a:prstGeom>
          <a:ln w="12700"/>
        </p:spPr>
        <p:txBody>
          <a:bodyPr>
            <a:normAutofit/>
          </a:bodyPr>
          <a:lstStyle>
            <a:lvl1pPr marL="0" indent="0" algn="ctr">
              <a:spcBef>
                <a:spcPts val="350"/>
              </a:spcBef>
              <a:buSzTx/>
              <a:buFontTx/>
              <a:buNone/>
              <a:defRPr sz="1600">
                <a:solidFill>
                  <a:srgbClr val="23226E"/>
                </a:solidFill>
                <a:latin typeface="Bebas Neue Pro Middle"/>
                <a:ea typeface="Bebas Neue Pro Middle"/>
                <a:cs typeface="Bebas Neue Pro Middle"/>
                <a:sym typeface="Bebas Neue Pro Middle"/>
              </a:defRPr>
            </a:lvl1pPr>
          </a:lstStyle>
          <a:p>
            <a:r>
              <a:t>Job Title</a:t>
            </a:r>
          </a:p>
        </p:txBody>
      </p:sp>
      <p:sp>
        <p:nvSpPr>
          <p:cNvPr id="77" name="Text Placeholder 37"/>
          <p:cNvSpPr>
            <a:spLocks noGrp="1"/>
          </p:cNvSpPr>
          <p:nvPr>
            <p:ph type="body" sz="quarter" idx="31" hasCustomPrompt="1"/>
          </p:nvPr>
        </p:nvSpPr>
        <p:spPr>
          <a:xfrm>
            <a:off x="6558860" y="4236201"/>
            <a:ext cx="1994769" cy="665861"/>
          </a:xfrm>
          <a:prstGeom prst="rect">
            <a:avLst/>
          </a:prstGeom>
          <a:ln w="12700"/>
        </p:spPr>
        <p:txBody>
          <a:bodyPr>
            <a:normAutofit/>
          </a:bodyPr>
          <a:lstStyle>
            <a:lvl1pPr marL="0" indent="0" algn="ctr">
              <a:spcBef>
                <a:spcPts val="350"/>
              </a:spcBef>
              <a:buSzTx/>
              <a:buFontTx/>
              <a:buNone/>
              <a:defRPr sz="1600">
                <a:solidFill>
                  <a:srgbClr val="23226E"/>
                </a:solidFill>
                <a:latin typeface="Bebas Neue Pro Middle"/>
                <a:ea typeface="Bebas Neue Pro Middle"/>
                <a:cs typeface="Bebas Neue Pro Middle"/>
                <a:sym typeface="Bebas Neue Pro Middle"/>
              </a:defRPr>
            </a:lvl1pPr>
          </a:lstStyle>
          <a:p>
            <a:r>
              <a:t>Job Title</a:t>
            </a:r>
          </a:p>
        </p:txBody>
      </p:sp>
      <p:sp>
        <p:nvSpPr>
          <p:cNvPr id="78" name="Text Placeholder 37"/>
          <p:cNvSpPr>
            <a:spLocks noGrp="1"/>
          </p:cNvSpPr>
          <p:nvPr>
            <p:ph type="body" sz="quarter" idx="32" hasCustomPrompt="1"/>
          </p:nvPr>
        </p:nvSpPr>
        <p:spPr>
          <a:xfrm>
            <a:off x="9533798" y="4236201"/>
            <a:ext cx="1994769" cy="665861"/>
          </a:xfrm>
          <a:prstGeom prst="rect">
            <a:avLst/>
          </a:prstGeom>
          <a:ln w="12700"/>
        </p:spPr>
        <p:txBody>
          <a:bodyPr>
            <a:normAutofit/>
          </a:bodyPr>
          <a:lstStyle>
            <a:lvl1pPr marL="0" indent="0" algn="ctr">
              <a:spcBef>
                <a:spcPts val="350"/>
              </a:spcBef>
              <a:buSzTx/>
              <a:buFontTx/>
              <a:buNone/>
              <a:defRPr sz="1600">
                <a:solidFill>
                  <a:srgbClr val="23226E"/>
                </a:solidFill>
                <a:latin typeface="Bebas Neue Pro Middle"/>
                <a:ea typeface="Bebas Neue Pro Middle"/>
                <a:cs typeface="Bebas Neue Pro Middle"/>
                <a:sym typeface="Bebas Neue Pro Middle"/>
              </a:defRPr>
            </a:lvl1pPr>
          </a:lstStyle>
          <a:p>
            <a:r>
              <a:t>Job Title</a:t>
            </a:r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942617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ultiple Speakers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icture Placeholder 33"/>
          <p:cNvSpPr>
            <a:spLocks noGrp="1"/>
          </p:cNvSpPr>
          <p:nvPr>
            <p:ph type="pic" sz="quarter" idx="21"/>
          </p:nvPr>
        </p:nvSpPr>
        <p:spPr>
          <a:xfrm>
            <a:off x="0" y="1013552"/>
            <a:ext cx="3048000" cy="2415448"/>
          </a:xfrm>
          <a:prstGeom prst="rect">
            <a:avLst/>
          </a:prstGeom>
          <a:ln w="12700"/>
        </p:spPr>
        <p:txBody>
          <a:bodyPr tIns="45719" bIns="45719"/>
          <a:lstStyle/>
          <a:p>
            <a:endParaRPr/>
          </a:p>
        </p:txBody>
      </p:sp>
      <p:sp>
        <p:nvSpPr>
          <p:cNvPr id="87" name="Picture Placeholder 33"/>
          <p:cNvSpPr>
            <a:spLocks noGrp="1"/>
          </p:cNvSpPr>
          <p:nvPr>
            <p:ph type="pic" sz="quarter" idx="22"/>
          </p:nvPr>
        </p:nvSpPr>
        <p:spPr>
          <a:xfrm>
            <a:off x="3045341" y="1013552"/>
            <a:ext cx="3048001" cy="2415448"/>
          </a:xfrm>
          <a:prstGeom prst="rect">
            <a:avLst/>
          </a:prstGeom>
          <a:ln w="12700"/>
        </p:spPr>
        <p:txBody>
          <a:bodyPr tIns="45719" bIns="45719"/>
          <a:lstStyle/>
          <a:p>
            <a:endParaRPr/>
          </a:p>
        </p:txBody>
      </p:sp>
      <p:sp>
        <p:nvSpPr>
          <p:cNvPr id="88" name="Picture Placeholder 33"/>
          <p:cNvSpPr>
            <a:spLocks noGrp="1"/>
          </p:cNvSpPr>
          <p:nvPr>
            <p:ph type="pic" sz="quarter" idx="23"/>
          </p:nvPr>
        </p:nvSpPr>
        <p:spPr>
          <a:xfrm>
            <a:off x="6094894" y="1013552"/>
            <a:ext cx="3048001" cy="2415449"/>
          </a:xfrm>
          <a:prstGeom prst="rect">
            <a:avLst/>
          </a:prstGeom>
          <a:ln w="12700"/>
        </p:spPr>
        <p:txBody>
          <a:bodyPr tIns="45719" bIns="45719"/>
          <a:lstStyle/>
          <a:p>
            <a:endParaRPr/>
          </a:p>
        </p:txBody>
      </p:sp>
      <p:sp>
        <p:nvSpPr>
          <p:cNvPr id="89" name="Picture Placeholder 33"/>
          <p:cNvSpPr>
            <a:spLocks noGrp="1"/>
          </p:cNvSpPr>
          <p:nvPr>
            <p:ph type="pic" sz="quarter" idx="24"/>
          </p:nvPr>
        </p:nvSpPr>
        <p:spPr>
          <a:xfrm>
            <a:off x="9139592" y="1013549"/>
            <a:ext cx="3048001" cy="2415450"/>
          </a:xfrm>
          <a:prstGeom prst="rect">
            <a:avLst/>
          </a:prstGeom>
          <a:ln w="12700"/>
        </p:spPr>
        <p:txBody>
          <a:bodyPr tIns="45719" bIns="45719"/>
          <a:lstStyle/>
          <a:p>
            <a:endParaRPr/>
          </a:p>
        </p:txBody>
      </p:sp>
      <p:sp>
        <p:nvSpPr>
          <p:cNvPr id="9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75270" y="4902061"/>
            <a:ext cx="1993901" cy="78316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300"/>
              </a:spcBef>
              <a:buSzTx/>
              <a:buFontTx/>
              <a:buNone/>
              <a:defRPr sz="1300">
                <a:solidFill>
                  <a:srgbClr val="BFBFBF"/>
                </a:solidFill>
              </a:defRPr>
            </a:lvl1pPr>
            <a:lvl2pPr marL="438654" indent="-133861" algn="ctr">
              <a:spcBef>
                <a:spcPts val="300"/>
              </a:spcBef>
              <a:buFontTx/>
              <a:defRPr sz="1300">
                <a:solidFill>
                  <a:srgbClr val="BFBFBF"/>
                </a:solidFill>
              </a:defRPr>
            </a:lvl2pPr>
            <a:lvl3pPr marL="733407" indent="-123822" algn="ctr">
              <a:spcBef>
                <a:spcPts val="300"/>
              </a:spcBef>
              <a:buFontTx/>
              <a:defRPr sz="1300">
                <a:solidFill>
                  <a:srgbClr val="BFBFBF"/>
                </a:solidFill>
              </a:defRPr>
            </a:lvl3pPr>
            <a:lvl4pPr marL="1066774" indent="-152396" algn="ctr">
              <a:spcBef>
                <a:spcPts val="300"/>
              </a:spcBef>
              <a:buFontTx/>
              <a:defRPr sz="1300">
                <a:solidFill>
                  <a:srgbClr val="BFBFBF"/>
                </a:solidFill>
              </a:defRPr>
            </a:lvl4pPr>
            <a:lvl5pPr marL="1371566" indent="-152396" algn="ctr">
              <a:spcBef>
                <a:spcPts val="300"/>
              </a:spcBef>
              <a:buFontTx/>
              <a:defRPr sz="1300">
                <a:solidFill>
                  <a:srgbClr val="BFBFBF"/>
                </a:solidFill>
              </a:defRPr>
            </a:lvl5pPr>
          </a:lstStyle>
          <a:p>
            <a:r>
              <a:t>[Company Logo Here]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Text Placeholder 35"/>
          <p:cNvSpPr>
            <a:spLocks noGrp="1"/>
          </p:cNvSpPr>
          <p:nvPr>
            <p:ph type="body" sz="quarter" idx="25" hasCustomPrompt="1"/>
          </p:nvPr>
        </p:nvSpPr>
        <p:spPr>
          <a:xfrm>
            <a:off x="299966" y="3799084"/>
            <a:ext cx="2745377" cy="492276"/>
          </a:xfrm>
          <a:prstGeom prst="rect">
            <a:avLst/>
          </a:prstGeom>
          <a:ln w="12700"/>
        </p:spPr>
        <p:txBody>
          <a:bodyPr anchor="b">
            <a:normAutofit/>
          </a:bodyPr>
          <a:lstStyle>
            <a:lvl1pPr marL="0" indent="0" algn="ctr">
              <a:spcBef>
                <a:spcPts val="550"/>
              </a:spcBef>
              <a:buSzTx/>
              <a:buFontTx/>
              <a:buNone/>
              <a:defRPr sz="2400" b="1" cap="all">
                <a:solidFill>
                  <a:srgbClr val="0398C3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t>SPEAKER NAME</a:t>
            </a:r>
          </a:p>
        </p:txBody>
      </p:sp>
      <p:sp>
        <p:nvSpPr>
          <p:cNvPr id="92" name="Text Placeholder 37"/>
          <p:cNvSpPr>
            <a:spLocks noGrp="1"/>
          </p:cNvSpPr>
          <p:nvPr>
            <p:ph type="body" sz="quarter" idx="26" hasCustomPrompt="1"/>
          </p:nvPr>
        </p:nvSpPr>
        <p:spPr>
          <a:xfrm>
            <a:off x="675269" y="4236201"/>
            <a:ext cx="1994768" cy="665861"/>
          </a:xfrm>
          <a:prstGeom prst="rect">
            <a:avLst/>
          </a:prstGeom>
          <a:ln w="12700"/>
        </p:spPr>
        <p:txBody>
          <a:bodyPr>
            <a:normAutofit/>
          </a:bodyPr>
          <a:lstStyle>
            <a:lvl1pPr marL="0" indent="0" algn="ctr">
              <a:spcBef>
                <a:spcPts val="350"/>
              </a:spcBef>
              <a:buSzTx/>
              <a:buFontTx/>
              <a:buNone/>
              <a:defRPr sz="1600">
                <a:latin typeface="Bebas Neue Pro Middle"/>
                <a:ea typeface="Bebas Neue Pro Middle"/>
                <a:cs typeface="Bebas Neue Pro Middle"/>
                <a:sym typeface="Bebas Neue Pro Middle"/>
              </a:defRPr>
            </a:lvl1pPr>
          </a:lstStyle>
          <a:p>
            <a:r>
              <a:t>Job Title</a:t>
            </a:r>
          </a:p>
        </p:txBody>
      </p:sp>
      <p:sp>
        <p:nvSpPr>
          <p:cNvPr id="93" name="Text Placeholder 35"/>
          <p:cNvSpPr>
            <a:spLocks noGrp="1"/>
          </p:cNvSpPr>
          <p:nvPr>
            <p:ph type="body" sz="quarter" idx="27" hasCustomPrompt="1"/>
          </p:nvPr>
        </p:nvSpPr>
        <p:spPr>
          <a:xfrm>
            <a:off x="3198424" y="3799084"/>
            <a:ext cx="2805041" cy="492276"/>
          </a:xfrm>
          <a:prstGeom prst="rect">
            <a:avLst/>
          </a:prstGeom>
          <a:ln w="12700"/>
        </p:spPr>
        <p:txBody>
          <a:bodyPr anchor="b">
            <a:normAutofit/>
          </a:bodyPr>
          <a:lstStyle>
            <a:lvl1pPr marL="0" indent="0" algn="ctr">
              <a:spcBef>
                <a:spcPts val="550"/>
              </a:spcBef>
              <a:buSzTx/>
              <a:buFontTx/>
              <a:buNone/>
              <a:defRPr sz="2400" b="1" cap="all">
                <a:solidFill>
                  <a:schemeClr val="accent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t>SPEAKER NAME</a:t>
            </a:r>
          </a:p>
        </p:txBody>
      </p:sp>
      <p:sp>
        <p:nvSpPr>
          <p:cNvPr id="94" name="Text Placeholder 35"/>
          <p:cNvSpPr>
            <a:spLocks noGrp="1"/>
          </p:cNvSpPr>
          <p:nvPr>
            <p:ph type="body" sz="quarter" idx="28" hasCustomPrompt="1"/>
          </p:nvPr>
        </p:nvSpPr>
        <p:spPr>
          <a:xfrm>
            <a:off x="6186312" y="3799084"/>
            <a:ext cx="2739870" cy="492276"/>
          </a:xfrm>
          <a:prstGeom prst="rect">
            <a:avLst/>
          </a:prstGeom>
          <a:ln w="12700"/>
        </p:spPr>
        <p:txBody>
          <a:bodyPr anchor="b">
            <a:normAutofit/>
          </a:bodyPr>
          <a:lstStyle>
            <a:lvl1pPr marL="0" indent="0" algn="ctr">
              <a:spcBef>
                <a:spcPts val="550"/>
              </a:spcBef>
              <a:buSzTx/>
              <a:buFontTx/>
              <a:buNone/>
              <a:defRPr sz="2400" b="1" cap="all">
                <a:solidFill>
                  <a:schemeClr val="accent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t>SPEAKER NAME</a:t>
            </a:r>
          </a:p>
        </p:txBody>
      </p:sp>
      <p:sp>
        <p:nvSpPr>
          <p:cNvPr id="95" name="Text Placeholder 35"/>
          <p:cNvSpPr>
            <a:spLocks noGrp="1"/>
          </p:cNvSpPr>
          <p:nvPr>
            <p:ph type="body" sz="quarter" idx="29" hasCustomPrompt="1"/>
          </p:nvPr>
        </p:nvSpPr>
        <p:spPr>
          <a:xfrm>
            <a:off x="9139593" y="3799084"/>
            <a:ext cx="2783182" cy="492276"/>
          </a:xfrm>
          <a:prstGeom prst="rect">
            <a:avLst/>
          </a:prstGeom>
          <a:ln w="12700"/>
        </p:spPr>
        <p:txBody>
          <a:bodyPr anchor="b">
            <a:normAutofit/>
          </a:bodyPr>
          <a:lstStyle>
            <a:lvl1pPr marL="0" indent="0" algn="ctr">
              <a:spcBef>
                <a:spcPts val="550"/>
              </a:spcBef>
              <a:buSzTx/>
              <a:buFontTx/>
              <a:buNone/>
              <a:defRPr sz="2400" b="1" cap="all">
                <a:solidFill>
                  <a:schemeClr val="accent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t>SPEAKER NAME</a:t>
            </a:r>
          </a:p>
        </p:txBody>
      </p:sp>
      <p:sp>
        <p:nvSpPr>
          <p:cNvPr id="96" name="Text Placeholder 37"/>
          <p:cNvSpPr>
            <a:spLocks noGrp="1"/>
          </p:cNvSpPr>
          <p:nvPr>
            <p:ph type="body" sz="quarter" idx="30" hasCustomPrompt="1"/>
          </p:nvPr>
        </p:nvSpPr>
        <p:spPr>
          <a:xfrm>
            <a:off x="3603557" y="4236201"/>
            <a:ext cx="1994769" cy="665861"/>
          </a:xfrm>
          <a:prstGeom prst="rect">
            <a:avLst/>
          </a:prstGeom>
          <a:ln w="12700"/>
        </p:spPr>
        <p:txBody>
          <a:bodyPr>
            <a:normAutofit/>
          </a:bodyPr>
          <a:lstStyle>
            <a:lvl1pPr marL="0" indent="0" algn="ctr">
              <a:spcBef>
                <a:spcPts val="350"/>
              </a:spcBef>
              <a:buSzTx/>
              <a:buFontTx/>
              <a:buNone/>
              <a:defRPr sz="1600">
                <a:solidFill>
                  <a:srgbClr val="23226E"/>
                </a:solidFill>
                <a:latin typeface="Bebas Neue Pro Middle"/>
                <a:ea typeface="Bebas Neue Pro Middle"/>
                <a:cs typeface="Bebas Neue Pro Middle"/>
                <a:sym typeface="Bebas Neue Pro Middle"/>
              </a:defRPr>
            </a:lvl1pPr>
          </a:lstStyle>
          <a:p>
            <a:r>
              <a:t>Job Title</a:t>
            </a:r>
          </a:p>
        </p:txBody>
      </p:sp>
      <p:sp>
        <p:nvSpPr>
          <p:cNvPr id="97" name="Text Placeholder 37"/>
          <p:cNvSpPr>
            <a:spLocks noGrp="1"/>
          </p:cNvSpPr>
          <p:nvPr>
            <p:ph type="body" sz="quarter" idx="31" hasCustomPrompt="1"/>
          </p:nvPr>
        </p:nvSpPr>
        <p:spPr>
          <a:xfrm>
            <a:off x="6558860" y="4236201"/>
            <a:ext cx="1994769" cy="665861"/>
          </a:xfrm>
          <a:prstGeom prst="rect">
            <a:avLst/>
          </a:prstGeom>
          <a:ln w="12700"/>
        </p:spPr>
        <p:txBody>
          <a:bodyPr>
            <a:normAutofit/>
          </a:bodyPr>
          <a:lstStyle>
            <a:lvl1pPr marL="0" indent="0" algn="ctr">
              <a:spcBef>
                <a:spcPts val="350"/>
              </a:spcBef>
              <a:buSzTx/>
              <a:buFontTx/>
              <a:buNone/>
              <a:defRPr sz="1600">
                <a:solidFill>
                  <a:srgbClr val="23226E"/>
                </a:solidFill>
                <a:latin typeface="Bebas Neue Pro Middle"/>
                <a:ea typeface="Bebas Neue Pro Middle"/>
                <a:cs typeface="Bebas Neue Pro Middle"/>
                <a:sym typeface="Bebas Neue Pro Middle"/>
              </a:defRPr>
            </a:lvl1pPr>
          </a:lstStyle>
          <a:p>
            <a:r>
              <a:t>Job Title</a:t>
            </a:r>
          </a:p>
        </p:txBody>
      </p:sp>
      <p:sp>
        <p:nvSpPr>
          <p:cNvPr id="98" name="Text Placeholder 37"/>
          <p:cNvSpPr>
            <a:spLocks noGrp="1"/>
          </p:cNvSpPr>
          <p:nvPr>
            <p:ph type="body" sz="quarter" idx="32" hasCustomPrompt="1"/>
          </p:nvPr>
        </p:nvSpPr>
        <p:spPr>
          <a:xfrm>
            <a:off x="9533798" y="4236201"/>
            <a:ext cx="1994769" cy="665861"/>
          </a:xfrm>
          <a:prstGeom prst="rect">
            <a:avLst/>
          </a:prstGeom>
          <a:ln w="12700"/>
        </p:spPr>
        <p:txBody>
          <a:bodyPr>
            <a:normAutofit/>
          </a:bodyPr>
          <a:lstStyle>
            <a:lvl1pPr marL="0" indent="0" algn="ctr">
              <a:spcBef>
                <a:spcPts val="350"/>
              </a:spcBef>
              <a:buSzTx/>
              <a:buFontTx/>
              <a:buNone/>
              <a:defRPr sz="1600">
                <a:solidFill>
                  <a:srgbClr val="23226E"/>
                </a:solidFill>
                <a:latin typeface="Bebas Neue Pro Middle"/>
                <a:ea typeface="Bebas Neue Pro Middle"/>
                <a:cs typeface="Bebas Neue Pro Middle"/>
                <a:sym typeface="Bebas Neue Pro Middle"/>
              </a:defRPr>
            </a:lvl1pPr>
          </a:lstStyle>
          <a:p>
            <a:r>
              <a:t>Job Title</a:t>
            </a:r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329567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ody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HERE"/>
          <p:cNvSpPr txBox="1">
            <a:spLocks noGrp="1"/>
          </p:cNvSpPr>
          <p:nvPr>
            <p:ph type="title" hasCustomPrompt="1"/>
          </p:nvPr>
        </p:nvSpPr>
        <p:spPr>
          <a:xfrm>
            <a:off x="360218" y="1244457"/>
            <a:ext cx="10972801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 cap="all">
                <a:solidFill>
                  <a:srgbClr val="0398C3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t>TITLE HERE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/>
          </p:nvPr>
        </p:nvSpPr>
        <p:spPr>
          <a:xfrm>
            <a:off x="360219" y="2581130"/>
            <a:ext cx="9434946" cy="40136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550"/>
              </a:spcBef>
              <a:defRPr sz="2400">
                <a:ln w="9525" cap="flat">
                  <a:solidFill>
                    <a:schemeClr val="accent5"/>
                  </a:solidFill>
                  <a:prstDash val="solid"/>
                  <a:round/>
                </a:ln>
                <a:solidFill>
                  <a:srgbClr val="23226E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1pPr>
            <a:lvl2pPr marL="685783" indent="-380990">
              <a:spcBef>
                <a:spcPts val="550"/>
              </a:spcBef>
              <a:defRPr sz="2400">
                <a:ln w="9525" cap="flat">
                  <a:solidFill>
                    <a:schemeClr val="accent5"/>
                  </a:solidFill>
                  <a:prstDash val="solid"/>
                  <a:round/>
                </a:ln>
                <a:solidFill>
                  <a:srgbClr val="23226E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2pPr>
            <a:lvl3pPr marL="914377" indent="-304792">
              <a:spcBef>
                <a:spcPts val="550"/>
              </a:spcBef>
              <a:defRPr sz="2400">
                <a:ln w="9525" cap="flat">
                  <a:solidFill>
                    <a:schemeClr val="accent5"/>
                  </a:solidFill>
                  <a:prstDash val="solid"/>
                  <a:round/>
                </a:ln>
                <a:solidFill>
                  <a:srgbClr val="23226E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3pPr>
            <a:lvl4pPr marL="1219170" indent="-304792">
              <a:spcBef>
                <a:spcPts val="550"/>
              </a:spcBef>
              <a:defRPr sz="2400">
                <a:ln w="9525" cap="flat">
                  <a:solidFill>
                    <a:schemeClr val="accent5"/>
                  </a:solidFill>
                  <a:prstDash val="solid"/>
                  <a:round/>
                </a:ln>
                <a:solidFill>
                  <a:srgbClr val="23226E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4pPr>
            <a:lvl5pPr marL="1523962" indent="-304792">
              <a:spcBef>
                <a:spcPts val="550"/>
              </a:spcBef>
              <a:defRPr sz="2400">
                <a:ln w="9525" cap="flat">
                  <a:solidFill>
                    <a:schemeClr val="accent5"/>
                  </a:solidFill>
                  <a:prstDash val="solid"/>
                  <a:round/>
                </a:ln>
                <a:solidFill>
                  <a:srgbClr val="23226E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191911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ody Content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HERE"/>
          <p:cNvSpPr txBox="1">
            <a:spLocks noGrp="1"/>
          </p:cNvSpPr>
          <p:nvPr>
            <p:ph type="title" hasCustomPrompt="1"/>
          </p:nvPr>
        </p:nvSpPr>
        <p:spPr>
          <a:xfrm>
            <a:off x="360218" y="1244457"/>
            <a:ext cx="10972801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 cap="all">
                <a:solidFill>
                  <a:srgbClr val="0398C3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t>TITLE HERE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idx="1"/>
          </p:nvPr>
        </p:nvSpPr>
        <p:spPr>
          <a:xfrm>
            <a:off x="360219" y="2581130"/>
            <a:ext cx="9434946" cy="40136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550"/>
              </a:spcBef>
              <a:defRPr sz="2400">
                <a:ln w="9525" cap="flat">
                  <a:solidFill>
                    <a:schemeClr val="accent5"/>
                  </a:solidFill>
                  <a:prstDash val="solid"/>
                  <a:round/>
                </a:ln>
                <a:solidFill>
                  <a:srgbClr val="23226E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1pPr>
            <a:lvl2pPr marL="685783" indent="-380990">
              <a:spcBef>
                <a:spcPts val="550"/>
              </a:spcBef>
              <a:defRPr sz="2400">
                <a:ln w="9525" cap="flat">
                  <a:solidFill>
                    <a:schemeClr val="accent5"/>
                  </a:solidFill>
                  <a:prstDash val="solid"/>
                  <a:round/>
                </a:ln>
                <a:solidFill>
                  <a:srgbClr val="23226E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2pPr>
            <a:lvl3pPr marL="914377" indent="-304792">
              <a:spcBef>
                <a:spcPts val="550"/>
              </a:spcBef>
              <a:defRPr sz="2400">
                <a:ln w="9525" cap="flat">
                  <a:solidFill>
                    <a:schemeClr val="accent5"/>
                  </a:solidFill>
                  <a:prstDash val="solid"/>
                  <a:round/>
                </a:ln>
                <a:solidFill>
                  <a:srgbClr val="23226E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3pPr>
            <a:lvl4pPr marL="1219170" indent="-304792">
              <a:spcBef>
                <a:spcPts val="550"/>
              </a:spcBef>
              <a:defRPr sz="2400">
                <a:ln w="9525" cap="flat">
                  <a:solidFill>
                    <a:schemeClr val="accent5"/>
                  </a:solidFill>
                  <a:prstDash val="solid"/>
                  <a:round/>
                </a:ln>
                <a:solidFill>
                  <a:srgbClr val="23226E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4pPr>
            <a:lvl5pPr marL="1523962" indent="-304792">
              <a:spcBef>
                <a:spcPts val="550"/>
              </a:spcBef>
              <a:defRPr sz="2400">
                <a:ln w="9525" cap="flat">
                  <a:solidFill>
                    <a:schemeClr val="accent5"/>
                  </a:solidFill>
                  <a:prstDash val="solid"/>
                  <a:round/>
                </a:ln>
                <a:solidFill>
                  <a:srgbClr val="23226E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426018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ing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Box 2"/>
          <p:cNvSpPr txBox="1"/>
          <p:nvPr/>
        </p:nvSpPr>
        <p:spPr>
          <a:xfrm>
            <a:off x="450247" y="1141988"/>
            <a:ext cx="5432886" cy="11079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>
              <a:defRPr sz="13200" b="1" cap="all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sz="6600"/>
              <a:t>Thank you</a:t>
            </a:r>
          </a:p>
        </p:txBody>
      </p:sp>
      <p:sp>
        <p:nvSpPr>
          <p:cNvPr id="12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44513" y="2251571"/>
            <a:ext cx="4506913" cy="18510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55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Bebas Neue Pro SmE Rg"/>
                <a:ea typeface="Bebas Neue Pro SmE Rg"/>
                <a:cs typeface="Bebas Neue Pro SmE Rg"/>
                <a:sym typeface="Bebas Neue Pro SmE Rg"/>
              </a:defRPr>
            </a:lvl1pPr>
            <a:lvl2pPr marL="812779" indent="-507987">
              <a:spcBef>
                <a:spcPts val="550"/>
              </a:spcBef>
              <a:buFontTx/>
              <a:defRPr sz="2400">
                <a:solidFill>
                  <a:srgbClr val="FFFFFF"/>
                </a:solidFill>
                <a:latin typeface="Bebas Neue Pro SmE Rg"/>
                <a:ea typeface="Bebas Neue Pro SmE Rg"/>
                <a:cs typeface="Bebas Neue Pro SmE Rg"/>
                <a:sym typeface="Bebas Neue Pro SmE Rg"/>
              </a:defRPr>
            </a:lvl2pPr>
            <a:lvl3pPr marL="1015974" indent="-406389">
              <a:spcBef>
                <a:spcPts val="550"/>
              </a:spcBef>
              <a:buFontTx/>
              <a:defRPr sz="2400">
                <a:solidFill>
                  <a:srgbClr val="FFFFFF"/>
                </a:solidFill>
                <a:latin typeface="Bebas Neue Pro SmE Rg"/>
                <a:ea typeface="Bebas Neue Pro SmE Rg"/>
                <a:cs typeface="Bebas Neue Pro SmE Rg"/>
                <a:sym typeface="Bebas Neue Pro SmE Rg"/>
              </a:defRPr>
            </a:lvl3pPr>
            <a:lvl4pPr marL="1320767" indent="-406389">
              <a:spcBef>
                <a:spcPts val="550"/>
              </a:spcBef>
              <a:buFontTx/>
              <a:defRPr sz="2400">
                <a:solidFill>
                  <a:srgbClr val="FFFFFF"/>
                </a:solidFill>
                <a:latin typeface="Bebas Neue Pro SmE Rg"/>
                <a:ea typeface="Bebas Neue Pro SmE Rg"/>
                <a:cs typeface="Bebas Neue Pro SmE Rg"/>
                <a:sym typeface="Bebas Neue Pro SmE Rg"/>
              </a:defRPr>
            </a:lvl4pPr>
            <a:lvl5pPr marL="1625559" indent="-406389">
              <a:spcBef>
                <a:spcPts val="550"/>
              </a:spcBef>
              <a:buFontTx/>
              <a:defRPr sz="2400">
                <a:solidFill>
                  <a:srgbClr val="FFFFFF"/>
                </a:solidFill>
                <a:latin typeface="Bebas Neue Pro SmE Rg"/>
                <a:ea typeface="Bebas Neue Pro SmE Rg"/>
                <a:cs typeface="Bebas Neue Pro SmE Rg"/>
                <a:sym typeface="Bebas Neue Pro SmE Rg"/>
              </a:defRPr>
            </a:lvl5pPr>
          </a:lstStyle>
          <a:p>
            <a:r>
              <a:t>Closing sentence orcontact information goes here.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647035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ing Slide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3"/>
          <p:cNvSpPr txBox="1"/>
          <p:nvPr/>
        </p:nvSpPr>
        <p:spPr>
          <a:xfrm>
            <a:off x="450247" y="1141988"/>
            <a:ext cx="5432886" cy="11079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>
              <a:defRPr sz="13200" b="1" cap="all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sz="6600"/>
              <a:t>Thank you</a:t>
            </a:r>
          </a:p>
        </p:txBody>
      </p:sp>
      <p:sp>
        <p:nvSpPr>
          <p:cNvPr id="1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44513" y="2251571"/>
            <a:ext cx="4506913" cy="18510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55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Bebas Neue Pro SmE Rg"/>
                <a:ea typeface="Bebas Neue Pro SmE Rg"/>
                <a:cs typeface="Bebas Neue Pro SmE Rg"/>
                <a:sym typeface="Bebas Neue Pro SmE Rg"/>
              </a:defRPr>
            </a:lvl1pPr>
            <a:lvl2pPr marL="812779" indent="-507987">
              <a:spcBef>
                <a:spcPts val="550"/>
              </a:spcBef>
              <a:buFontTx/>
              <a:defRPr sz="2400">
                <a:solidFill>
                  <a:srgbClr val="FFFFFF"/>
                </a:solidFill>
                <a:latin typeface="Bebas Neue Pro SmE Rg"/>
                <a:ea typeface="Bebas Neue Pro SmE Rg"/>
                <a:cs typeface="Bebas Neue Pro SmE Rg"/>
                <a:sym typeface="Bebas Neue Pro SmE Rg"/>
              </a:defRPr>
            </a:lvl2pPr>
            <a:lvl3pPr marL="1015974" indent="-406389">
              <a:spcBef>
                <a:spcPts val="550"/>
              </a:spcBef>
              <a:buFontTx/>
              <a:defRPr sz="2400">
                <a:solidFill>
                  <a:srgbClr val="FFFFFF"/>
                </a:solidFill>
                <a:latin typeface="Bebas Neue Pro SmE Rg"/>
                <a:ea typeface="Bebas Neue Pro SmE Rg"/>
                <a:cs typeface="Bebas Neue Pro SmE Rg"/>
                <a:sym typeface="Bebas Neue Pro SmE Rg"/>
              </a:defRPr>
            </a:lvl3pPr>
            <a:lvl4pPr marL="1320767" indent="-406389">
              <a:spcBef>
                <a:spcPts val="550"/>
              </a:spcBef>
              <a:buFontTx/>
              <a:defRPr sz="2400">
                <a:solidFill>
                  <a:srgbClr val="FFFFFF"/>
                </a:solidFill>
                <a:latin typeface="Bebas Neue Pro SmE Rg"/>
                <a:ea typeface="Bebas Neue Pro SmE Rg"/>
                <a:cs typeface="Bebas Neue Pro SmE Rg"/>
                <a:sym typeface="Bebas Neue Pro SmE Rg"/>
              </a:defRPr>
            </a:lvl4pPr>
            <a:lvl5pPr marL="1625559" indent="-406389">
              <a:spcBef>
                <a:spcPts val="550"/>
              </a:spcBef>
              <a:buFontTx/>
              <a:defRPr sz="2400">
                <a:solidFill>
                  <a:srgbClr val="FFFFFF"/>
                </a:solidFill>
                <a:latin typeface="Bebas Neue Pro SmE Rg"/>
                <a:ea typeface="Bebas Neue Pro SmE Rg"/>
                <a:cs typeface="Bebas Neue Pro SmE Rg"/>
                <a:sym typeface="Bebas Neue Pro SmE Rg"/>
              </a:defRPr>
            </a:lvl5pPr>
          </a:lstStyle>
          <a:p>
            <a:r>
              <a:t>Closing sentence orcontact information goes here.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130261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A775-668E-F84F-A3F5-064DD5CB75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5418AE-FFAF-5414-8A82-63294244FB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541" y="35422"/>
            <a:ext cx="1615745" cy="10758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77EF2B-97EF-D3ED-C55F-5D7FFEAFD7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8" y="0"/>
            <a:ext cx="12195048" cy="1768282"/>
          </a:xfrm>
          <a:prstGeom prst="rect">
            <a:avLst/>
          </a:pr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73B87D-76BF-AC50-AA51-165009443D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163154" y="78903"/>
            <a:ext cx="1460122" cy="655852"/>
          </a:xfrm>
          <a:prstGeom prst="rect">
            <a:avLst/>
          </a:prstGeom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139FE9-2475-1031-6393-C791EB6AA9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0677" y="0"/>
            <a:ext cx="2119165" cy="734755"/>
          </a:xfrm>
          <a:prstGeom prst="rect">
            <a:avLst/>
          </a:prstGeom>
          <a:ln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3F1E610-633D-F138-F0C6-F488B43E6711}"/>
              </a:ext>
            </a:extLst>
          </p:cNvPr>
          <p:cNvGrpSpPr/>
          <p:nvPr userDrawn="1"/>
        </p:nvGrpSpPr>
        <p:grpSpPr>
          <a:xfrm>
            <a:off x="10785118" y="284995"/>
            <a:ext cx="1161360" cy="1134000"/>
            <a:chOff x="10952735" y="-122416"/>
            <a:chExt cx="1161360" cy="1134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F5A44CA-5491-1FDF-1073-2F20BC6776B0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10952735" y="-122416"/>
              <a:ext cx="1161360" cy="1134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1" name="CustomShape 3">
              <a:extLst>
                <a:ext uri="{FF2B5EF4-FFF2-40B4-BE49-F238E27FC236}">
                  <a16:creationId xmlns:a16="http://schemas.microsoft.com/office/drawing/2014/main" id="{FF9A7267-BBAB-F976-626E-86BE850DBB8A}"/>
                </a:ext>
              </a:extLst>
            </p:cNvPr>
            <p:cNvSpPr/>
            <p:nvPr/>
          </p:nvSpPr>
          <p:spPr>
            <a:xfrm>
              <a:off x="10968215" y="-104416"/>
              <a:ext cx="1124640" cy="1097280"/>
            </a:xfrm>
            <a:prstGeom prst="ellipse">
              <a:avLst/>
            </a:prstGeom>
            <a:noFill/>
            <a:ln w="1008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F91750-E513-6905-EBA0-0E81FDFB5806}"/>
              </a:ext>
            </a:extLst>
          </p:cNvPr>
          <p:cNvGrpSpPr/>
          <p:nvPr userDrawn="1"/>
        </p:nvGrpSpPr>
        <p:grpSpPr>
          <a:xfrm>
            <a:off x="195918" y="241255"/>
            <a:ext cx="1220760" cy="1220760"/>
            <a:chOff x="45809" y="-104416"/>
            <a:chExt cx="1220760" cy="122076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E57DD8D-2B85-F168-5B47-A8ED9130BC83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5809" y="-104416"/>
              <a:ext cx="1220760" cy="1220760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CustomShape 1">
              <a:extLst>
                <a:ext uri="{FF2B5EF4-FFF2-40B4-BE49-F238E27FC236}">
                  <a16:creationId xmlns:a16="http://schemas.microsoft.com/office/drawing/2014/main" id="{8A67EAF2-80A5-0A8E-A2C9-D2D7640824FA}"/>
                </a:ext>
              </a:extLst>
            </p:cNvPr>
            <p:cNvSpPr/>
            <p:nvPr/>
          </p:nvSpPr>
          <p:spPr>
            <a:xfrm>
              <a:off x="104849" y="-48976"/>
              <a:ext cx="1110240" cy="1097280"/>
            </a:xfrm>
            <a:prstGeom prst="ellipse">
              <a:avLst/>
            </a:prstGeom>
            <a:noFill/>
            <a:ln w="1008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2">
              <a:extLst>
                <a:ext uri="{FF2B5EF4-FFF2-40B4-BE49-F238E27FC236}">
                  <a16:creationId xmlns:a16="http://schemas.microsoft.com/office/drawing/2014/main" id="{984D1B03-F271-729D-24DB-75A8B35FB1FD}"/>
                </a:ext>
              </a:extLst>
            </p:cNvPr>
            <p:cNvSpPr/>
            <p:nvPr/>
          </p:nvSpPr>
          <p:spPr>
            <a:xfrm>
              <a:off x="105209" y="-48616"/>
              <a:ext cx="1115640" cy="1106280"/>
            </a:xfrm>
            <a:prstGeom prst="ellipse">
              <a:avLst/>
            </a:prstGeom>
            <a:noFill/>
            <a:ln w="1008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B086417A-E237-107E-6708-86D22BE077CA}"/>
              </a:ext>
            </a:extLst>
          </p:cNvPr>
          <p:cNvPicPr/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4550" y="6356350"/>
            <a:ext cx="493920" cy="402480"/>
          </a:xfrm>
          <a:prstGeom prst="rect">
            <a:avLst/>
          </a:prstGeom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03C4968-1DB7-5CFF-36A7-28DD9D558368}"/>
              </a:ext>
            </a:extLst>
          </p:cNvPr>
          <p:cNvPicPr/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868110" y="6319630"/>
            <a:ext cx="493920" cy="475560"/>
          </a:xfrm>
          <a:prstGeom prst="rect">
            <a:avLst/>
          </a:prstGeom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FB500BA-C426-7C1C-0763-01ED46804B7C}"/>
              </a:ext>
            </a:extLst>
          </p:cNvPr>
          <p:cNvPicPr/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1030" y="6310630"/>
            <a:ext cx="539280" cy="493920"/>
          </a:xfrm>
          <a:prstGeom prst="rect">
            <a:avLst/>
          </a:pr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B60FF82-6C16-05B6-6ADD-B8861D76D4C7}"/>
              </a:ext>
            </a:extLst>
          </p:cNvPr>
          <p:cNvPicPr/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901310" y="6301630"/>
            <a:ext cx="493920" cy="511920"/>
          </a:xfrm>
          <a:prstGeom prst="rect">
            <a:avLst/>
          </a:prstGeom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72F9B21-37B6-9B12-4D64-9A212531C856}"/>
              </a:ext>
            </a:extLst>
          </p:cNvPr>
          <p:cNvPicPr/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413590" y="6310630"/>
            <a:ext cx="493920" cy="493920"/>
          </a:xfrm>
          <a:prstGeom prst="rect">
            <a:avLst/>
          </a:prstGeom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A966227-BDE3-E8DC-4AAE-E65AC763BEAA}"/>
              </a:ext>
            </a:extLst>
          </p:cNvPr>
          <p:cNvPicPr/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7150" y="6301630"/>
            <a:ext cx="530280" cy="530280"/>
          </a:xfrm>
          <a:prstGeom prst="rect">
            <a:avLst/>
          </a:prstGeom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5236E71-4C9A-2C5E-E260-1320FDC7F7DD}"/>
              </a:ext>
            </a:extLst>
          </p:cNvPr>
          <p:cNvPicPr/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346350" y="6310630"/>
            <a:ext cx="685800" cy="493920"/>
          </a:xfrm>
          <a:prstGeom prst="rect">
            <a:avLst/>
          </a:prstGeom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A379EFA-6323-8395-A3BB-3BDF75870579}"/>
              </a:ext>
            </a:extLst>
          </p:cNvPr>
          <p:cNvPicPr/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968070" y="6310630"/>
            <a:ext cx="484560" cy="484560"/>
          </a:xfrm>
          <a:prstGeom prst="rect">
            <a:avLst/>
          </a:prstGeom>
          <a:ln>
            <a:noFill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757C030-F973-15A7-C7C1-614F1557E7FC}"/>
              </a:ext>
            </a:extLst>
          </p:cNvPr>
          <p:cNvPicPr/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480350" y="6420430"/>
            <a:ext cx="530280" cy="228600"/>
          </a:xfrm>
          <a:prstGeom prst="rect">
            <a:avLst/>
          </a:prstGeom>
          <a:ln>
            <a:noFill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BDD7BCC-10BC-A520-9A45-7A19AAFED7D2}"/>
              </a:ext>
            </a:extLst>
          </p:cNvPr>
          <p:cNvPicPr/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270" y="6310630"/>
            <a:ext cx="475560" cy="457200"/>
          </a:xfrm>
          <a:prstGeom prst="rect">
            <a:avLst/>
          </a:prstGeom>
          <a:ln>
            <a:noFill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26B53CB-7D90-C6CE-D93A-646C0C7532D9}"/>
              </a:ext>
            </a:extLst>
          </p:cNvPr>
          <p:cNvPicPr/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449470" y="6383710"/>
            <a:ext cx="493920" cy="320040"/>
          </a:xfrm>
          <a:prstGeom prst="rect">
            <a:avLst/>
          </a:prstGeom>
          <a:ln>
            <a:noFill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43FAB77-F9F6-77A9-BCF9-19374FE315DB}"/>
              </a:ext>
            </a:extLst>
          </p:cNvPr>
          <p:cNvPicPr/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656190" y="6337630"/>
            <a:ext cx="599760" cy="429840"/>
          </a:xfrm>
          <a:prstGeom prst="rect">
            <a:avLst/>
          </a:prstGeom>
          <a:ln>
            <a:noFill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850FBD4-0F99-0551-8E21-87B3A4F1A891}"/>
              </a:ext>
            </a:extLst>
          </p:cNvPr>
          <p:cNvPicPr/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671390" y="6365350"/>
            <a:ext cx="640080" cy="329040"/>
          </a:xfrm>
          <a:prstGeom prst="rect">
            <a:avLst/>
          </a:pr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DD3ABFB-CC7E-2F9B-C2FF-52CDCCAD0366}"/>
              </a:ext>
            </a:extLst>
          </p:cNvPr>
          <p:cNvPicPr/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302110" y="6383710"/>
            <a:ext cx="658440" cy="311040"/>
          </a:xfrm>
          <a:prstGeom prst="rect">
            <a:avLst/>
          </a:prstGeom>
          <a:ln>
            <a:noFill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0D3FCC8-223A-8055-BFCB-3EC50C3C0B69}"/>
              </a:ext>
            </a:extLst>
          </p:cNvPr>
          <p:cNvPicPr/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241550" y="6347350"/>
            <a:ext cx="420480" cy="402480"/>
          </a:xfrm>
          <a:prstGeom prst="rect">
            <a:avLst/>
          </a:prstGeom>
          <a:ln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3BEB24F-B7CC-9DEA-5AF8-FA70B9CA2E28}"/>
              </a:ext>
            </a:extLst>
          </p:cNvPr>
          <p:cNvPicPr/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962110" y="6438790"/>
            <a:ext cx="713160" cy="246960"/>
          </a:xfrm>
          <a:prstGeom prst="rect">
            <a:avLst/>
          </a:prstGeom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DE76124-4EF4-C24A-CA6A-59DDAC898E3D}"/>
              </a:ext>
            </a:extLst>
          </p:cNvPr>
          <p:cNvPicPr/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53498" y="6466150"/>
            <a:ext cx="320040" cy="1828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45C5C85-1CEF-80D4-22FE-5D9C7F91C9AF}"/>
              </a:ext>
            </a:extLst>
          </p:cNvPr>
          <p:cNvPicPr/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61738" y="6466150"/>
            <a:ext cx="320040" cy="1828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CAB1173-AEBF-A910-7719-7B9ABCFEF63D}"/>
              </a:ext>
            </a:extLst>
          </p:cNvPr>
          <p:cNvPicPr/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67098" y="6466150"/>
            <a:ext cx="320040" cy="18288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8378506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ponso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Box 1"/>
          <p:cNvSpPr txBox="1"/>
          <p:nvPr/>
        </p:nvSpPr>
        <p:spPr>
          <a:xfrm>
            <a:off x="1107359" y="2187751"/>
            <a:ext cx="4599201" cy="8309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ctr">
              <a:defRPr sz="4800" spc="8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</a:lstStyle>
          <a:p>
            <a:r>
              <a:rPr sz="2400"/>
              <a:t>TO OUR SPONSORS!</a:t>
            </a:r>
          </a:p>
        </p:txBody>
      </p:sp>
      <p:sp>
        <p:nvSpPr>
          <p:cNvPr id="143" name="TextBox 2"/>
          <p:cNvSpPr txBox="1"/>
          <p:nvPr/>
        </p:nvSpPr>
        <p:spPr>
          <a:xfrm>
            <a:off x="735460" y="1212251"/>
            <a:ext cx="5432886" cy="12003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ctr">
              <a:defRPr sz="14400" b="1" cap="all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sz="7200"/>
              <a:t>Thank you</a:t>
            </a:r>
          </a:p>
        </p:txBody>
      </p:sp>
      <p:sp>
        <p:nvSpPr>
          <p:cNvPr id="14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00853" y="3376072"/>
            <a:ext cx="4102101" cy="14986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400"/>
              </a:spcBef>
              <a:buSzTx/>
              <a:buFontTx/>
              <a:buNone/>
              <a:defRPr sz="1800">
                <a:solidFill>
                  <a:srgbClr val="BFBFBF"/>
                </a:solidFill>
              </a:defRPr>
            </a:lvl1pPr>
            <a:lvl2pPr marL="490139" indent="-185346" algn="ctr">
              <a:spcBef>
                <a:spcPts val="400"/>
              </a:spcBef>
              <a:buFontTx/>
              <a:defRPr sz="1800">
                <a:solidFill>
                  <a:srgbClr val="BFBFBF"/>
                </a:solidFill>
              </a:defRPr>
            </a:lvl2pPr>
            <a:lvl3pPr marL="781031" indent="-171446" algn="ctr">
              <a:spcBef>
                <a:spcPts val="400"/>
              </a:spcBef>
              <a:buFontTx/>
              <a:defRPr sz="1800">
                <a:solidFill>
                  <a:srgbClr val="BFBFBF"/>
                </a:solidFill>
              </a:defRPr>
            </a:lvl3pPr>
            <a:lvl4pPr marL="1125387" indent="-211010" algn="ctr">
              <a:spcBef>
                <a:spcPts val="400"/>
              </a:spcBef>
              <a:buFontTx/>
              <a:defRPr sz="1800">
                <a:solidFill>
                  <a:srgbClr val="BFBFBF"/>
                </a:solidFill>
              </a:defRPr>
            </a:lvl4pPr>
            <a:lvl5pPr marL="1430179" indent="-211010" algn="ctr">
              <a:spcBef>
                <a:spcPts val="400"/>
              </a:spcBef>
              <a:buFontTx/>
              <a:defRPr sz="1800">
                <a:solidFill>
                  <a:srgbClr val="BFBFBF"/>
                </a:solidFill>
              </a:defRPr>
            </a:lvl5pPr>
          </a:lstStyle>
          <a:p>
            <a:r>
              <a:t>[Company Logo Here]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240630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ponsor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07253" y="3312572"/>
            <a:ext cx="4102101" cy="14986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400"/>
              </a:spcBef>
              <a:buSzTx/>
              <a:buFontTx/>
              <a:buNone/>
              <a:defRPr sz="1800">
                <a:solidFill>
                  <a:srgbClr val="BFBFBF"/>
                </a:solidFill>
              </a:defRPr>
            </a:lvl1pPr>
            <a:lvl2pPr marL="490139" indent="-185346" algn="ctr">
              <a:spcBef>
                <a:spcPts val="400"/>
              </a:spcBef>
              <a:buFontTx/>
              <a:defRPr sz="1800">
                <a:solidFill>
                  <a:srgbClr val="BFBFBF"/>
                </a:solidFill>
              </a:defRPr>
            </a:lvl2pPr>
            <a:lvl3pPr marL="781031" indent="-171446" algn="ctr">
              <a:spcBef>
                <a:spcPts val="400"/>
              </a:spcBef>
              <a:buFontTx/>
              <a:defRPr sz="1800">
                <a:solidFill>
                  <a:srgbClr val="BFBFBF"/>
                </a:solidFill>
              </a:defRPr>
            </a:lvl3pPr>
            <a:lvl4pPr marL="1125387" indent="-211010" algn="ctr">
              <a:spcBef>
                <a:spcPts val="400"/>
              </a:spcBef>
              <a:buFontTx/>
              <a:defRPr sz="1800">
                <a:solidFill>
                  <a:srgbClr val="BFBFBF"/>
                </a:solidFill>
              </a:defRPr>
            </a:lvl4pPr>
            <a:lvl5pPr marL="1430179" indent="-211010" algn="ctr">
              <a:spcBef>
                <a:spcPts val="400"/>
              </a:spcBef>
              <a:buFontTx/>
              <a:defRPr sz="1800">
                <a:solidFill>
                  <a:srgbClr val="BFBFBF"/>
                </a:solidFill>
              </a:defRPr>
            </a:lvl5pPr>
          </a:lstStyle>
          <a:p>
            <a:r>
              <a:t>[Company Logo Here]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3" name="TextBox 5"/>
          <p:cNvSpPr txBox="1"/>
          <p:nvPr/>
        </p:nvSpPr>
        <p:spPr>
          <a:xfrm>
            <a:off x="1513759" y="2124251"/>
            <a:ext cx="4599201" cy="8309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ctr">
              <a:defRPr sz="4800" spc="8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</a:lstStyle>
          <a:p>
            <a:r>
              <a:rPr sz="2400"/>
              <a:t>TO OUR SPONSORS!</a:t>
            </a:r>
          </a:p>
        </p:txBody>
      </p:sp>
      <p:sp>
        <p:nvSpPr>
          <p:cNvPr id="154" name="TextBox 6"/>
          <p:cNvSpPr txBox="1"/>
          <p:nvPr/>
        </p:nvSpPr>
        <p:spPr>
          <a:xfrm>
            <a:off x="1141860" y="1148751"/>
            <a:ext cx="5432887" cy="12003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ctr">
              <a:defRPr sz="14400" b="1" cap="all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sz="7200"/>
              <a:t>Thank you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180208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ally empty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430831" y="6652617"/>
            <a:ext cx="233237" cy="239329"/>
          </a:xfrm>
          <a:prstGeom prst="rect">
            <a:avLst/>
          </a:prstGeom>
          <a:ln w="3175"/>
        </p:spPr>
        <p:txBody>
          <a:bodyPr lIns="53578" tIns="53578" rIns="53578" bIns="53578" anchor="t"/>
          <a:lstStyle>
            <a:lvl1pPr algn="ctr" defTabSz="228600">
              <a:lnSpc>
                <a:spcPts val="1050"/>
              </a:lnSpc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750617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 ESA Widesc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22874" y="6482953"/>
            <a:ext cx="387926" cy="31354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910828"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785055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SA/NASA Default Widesc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Rectangle"/>
          <p:cNvSpPr/>
          <p:nvPr/>
        </p:nvSpPr>
        <p:spPr>
          <a:xfrm>
            <a:off x="0" y="794"/>
            <a:ext cx="12192001" cy="1187451"/>
          </a:xfrm>
          <a:prstGeom prst="rect">
            <a:avLst/>
          </a:prstGeom>
          <a:solidFill>
            <a:srgbClr val="4396D5"/>
          </a:solidFill>
          <a:ln w="3175">
            <a:miter lim="400000"/>
          </a:ln>
        </p:spPr>
        <p:txBody>
          <a:bodyPr lIns="35719" tIns="35719" rIns="35719" bIns="35719" anchor="ctr"/>
          <a:lstStyle/>
          <a:p>
            <a:pPr algn="ctr" defTabSz="410766">
              <a:defRPr sz="2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400"/>
          </a:p>
        </p:txBody>
      </p:sp>
      <p:pic>
        <p:nvPicPr>
          <p:cNvPr id="182" name="image2.png" descr="image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735" y="1771"/>
            <a:ext cx="9144002" cy="1204547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Title Text"/>
          <p:cNvSpPr txBox="1">
            <a:spLocks noGrp="1"/>
          </p:cNvSpPr>
          <p:nvPr>
            <p:ph type="title"/>
          </p:nvPr>
        </p:nvSpPr>
        <p:spPr>
          <a:xfrm>
            <a:off x="1367234" y="0"/>
            <a:ext cx="7381144" cy="1220788"/>
          </a:xfrm>
          <a:prstGeom prst="rect">
            <a:avLst/>
          </a:prstGeom>
        </p:spPr>
        <p:txBody>
          <a:bodyPr lIns="53578" tIns="53578" rIns="53578" bIns="53578"/>
          <a:lstStyle>
            <a:lvl1pPr algn="l" defTabSz="910828">
              <a:defRPr sz="2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184" name="Rectangle"/>
          <p:cNvSpPr/>
          <p:nvPr/>
        </p:nvSpPr>
        <p:spPr>
          <a:xfrm>
            <a:off x="-1" y="993128"/>
            <a:ext cx="12192001" cy="215412"/>
          </a:xfrm>
          <a:prstGeom prst="rect">
            <a:avLst/>
          </a:prstGeom>
          <a:solidFill>
            <a:srgbClr val="0098DB"/>
          </a:solidFill>
          <a:ln w="3175">
            <a:miter lim="400000"/>
          </a:ln>
        </p:spPr>
        <p:txBody>
          <a:bodyPr lIns="35719" tIns="35719" rIns="35719" bIns="35719" anchor="ctr"/>
          <a:lstStyle/>
          <a:p>
            <a:pPr algn="ctr" defTabSz="410766">
              <a:defRPr sz="2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400"/>
          </a:p>
        </p:txBody>
      </p:sp>
      <p:pic>
        <p:nvPicPr>
          <p:cNvPr id="185" name="SolarOrbiter-misisonlogo.png" descr="SolarOrbiter-misison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43" y="108744"/>
            <a:ext cx="1003301" cy="100330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22874" y="6482953"/>
            <a:ext cx="387926" cy="31354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910828"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749685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bg>
      <p:bgPr>
        <a:gradFill flip="none" rotWithShape="1">
          <a:gsLst>
            <a:gs pos="0">
              <a:srgbClr val="7B7B7B"/>
            </a:gs>
            <a:gs pos="100000">
              <a:srgbClr val="000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itle Text"/>
          <p:cNvSpPr txBox="1">
            <a:spLocks noGrp="1"/>
          </p:cNvSpPr>
          <p:nvPr>
            <p:ph type="title"/>
          </p:nvPr>
        </p:nvSpPr>
        <p:spPr>
          <a:xfrm>
            <a:off x="192000" y="113909"/>
            <a:ext cx="9566400" cy="523221"/>
          </a:xfrm>
          <a:prstGeom prst="rect">
            <a:avLst/>
          </a:prstGeom>
        </p:spPr>
        <p:txBody>
          <a:bodyPr anchor="t">
            <a:normAutofit/>
          </a:bodyPr>
          <a:lstStyle>
            <a:lvl1pPr defTabSz="914400">
              <a:defRPr sz="2800">
                <a:solidFill>
                  <a:srgbClr val="FFFF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194" name="Body Level One…"/>
          <p:cNvSpPr txBox="1">
            <a:spLocks noGrp="1"/>
          </p:cNvSpPr>
          <p:nvPr>
            <p:ph type="body" idx="1"/>
          </p:nvPr>
        </p:nvSpPr>
        <p:spPr>
          <a:xfrm>
            <a:off x="230400" y="863999"/>
            <a:ext cx="11664000" cy="53388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914400">
              <a:lnSpc>
                <a:spcPct val="119000"/>
              </a:lnSpc>
              <a:spcBef>
                <a:spcPts val="350"/>
              </a:spcBef>
              <a:buSzTx/>
              <a:buFontTx/>
              <a:buNone/>
              <a:defRPr sz="1600">
                <a:solidFill>
                  <a:srgbClr val="4D4F53"/>
                </a:solidFill>
              </a:defRPr>
            </a:lvl1pPr>
            <a:lvl2pPr marL="0" indent="0" defTabSz="914400">
              <a:lnSpc>
                <a:spcPct val="119000"/>
              </a:lnSpc>
              <a:spcBef>
                <a:spcPts val="350"/>
              </a:spcBef>
              <a:buSzTx/>
              <a:buFontTx/>
              <a:buNone/>
              <a:defRPr sz="1600">
                <a:solidFill>
                  <a:srgbClr val="4D4F53"/>
                </a:solidFill>
              </a:defRPr>
            </a:lvl2pPr>
            <a:lvl3pPr marL="0" indent="0" defTabSz="914400">
              <a:lnSpc>
                <a:spcPct val="119000"/>
              </a:lnSpc>
              <a:spcBef>
                <a:spcPts val="350"/>
              </a:spcBef>
              <a:buSzTx/>
              <a:buFontTx/>
              <a:buNone/>
              <a:defRPr sz="1600">
                <a:solidFill>
                  <a:srgbClr val="4D4F53"/>
                </a:solidFill>
              </a:defRPr>
            </a:lvl3pPr>
            <a:lvl4pPr marL="0" indent="0" defTabSz="914400">
              <a:lnSpc>
                <a:spcPct val="119000"/>
              </a:lnSpc>
              <a:spcBef>
                <a:spcPts val="350"/>
              </a:spcBef>
              <a:buSzTx/>
              <a:buFontTx/>
              <a:buNone/>
              <a:defRPr sz="1600">
                <a:solidFill>
                  <a:srgbClr val="4D4F53"/>
                </a:solidFill>
              </a:defRPr>
            </a:lvl4pPr>
            <a:lvl5pPr marL="0" indent="0" defTabSz="914400">
              <a:lnSpc>
                <a:spcPct val="119000"/>
              </a:lnSpc>
              <a:spcBef>
                <a:spcPts val="350"/>
              </a:spcBef>
              <a:buSzTx/>
              <a:buFontTx/>
              <a:buNone/>
              <a:defRPr sz="1600">
                <a:solidFill>
                  <a:srgbClr val="4D4F53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85232" y="6171686"/>
            <a:ext cx="452368" cy="3693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190480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ESA/NASA Default Widesc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 Text"/>
          <p:cNvSpPr txBox="1">
            <a:spLocks noGrp="1"/>
          </p:cNvSpPr>
          <p:nvPr>
            <p:ph type="title"/>
          </p:nvPr>
        </p:nvSpPr>
        <p:spPr>
          <a:xfrm>
            <a:off x="1367234" y="0"/>
            <a:ext cx="7381144" cy="1220788"/>
          </a:xfrm>
          <a:prstGeom prst="rect">
            <a:avLst/>
          </a:prstGeom>
        </p:spPr>
        <p:txBody>
          <a:bodyPr lIns="53578" tIns="53578" rIns="53578" bIns="53578"/>
          <a:lstStyle>
            <a:lvl1pPr algn="l" defTabSz="910828">
              <a:defRPr sz="2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22874" y="6482953"/>
            <a:ext cx="387926" cy="31354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910828"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423560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SA/NASA Widesc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Rectangle"/>
          <p:cNvSpPr/>
          <p:nvPr/>
        </p:nvSpPr>
        <p:spPr>
          <a:xfrm>
            <a:off x="-1" y="794"/>
            <a:ext cx="12192002" cy="1187452"/>
          </a:xfrm>
          <a:prstGeom prst="rect">
            <a:avLst/>
          </a:prstGeom>
          <a:solidFill>
            <a:srgbClr val="4396D5"/>
          </a:solidFill>
          <a:ln w="3175">
            <a:miter lim="400000"/>
          </a:ln>
        </p:spPr>
        <p:txBody>
          <a:bodyPr tIns="45720" bIns="45720" anchor="ctr"/>
          <a:lstStyle/>
          <a:p>
            <a:pPr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400"/>
          </a:p>
        </p:txBody>
      </p:sp>
      <p:pic>
        <p:nvPicPr>
          <p:cNvPr id="216" name="image2.png" descr="image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734" y="1771"/>
            <a:ext cx="9144003" cy="1204548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Rectangle 1"/>
          <p:cNvSpPr/>
          <p:nvPr/>
        </p:nvSpPr>
        <p:spPr>
          <a:xfrm>
            <a:off x="-2" y="451675"/>
            <a:ext cx="3621743" cy="302969"/>
          </a:xfrm>
          <a:prstGeom prst="rect">
            <a:avLst/>
          </a:prstGeom>
          <a:solidFill>
            <a:srgbClr val="0398DB"/>
          </a:solidFill>
          <a:ln w="3175">
            <a:miter lim="400000"/>
          </a:ln>
        </p:spPr>
        <p:txBody>
          <a:bodyPr tIns="45720" bIns="45720" anchor="ctr"/>
          <a:lstStyle/>
          <a:p>
            <a:pPr algn="ctr" defTabSz="410766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400"/>
          </a:p>
        </p:txBody>
      </p:sp>
      <p:sp>
        <p:nvSpPr>
          <p:cNvPr id="218" name="Title Text"/>
          <p:cNvSpPr txBox="1">
            <a:spLocks noGrp="1"/>
          </p:cNvSpPr>
          <p:nvPr>
            <p:ph type="title"/>
          </p:nvPr>
        </p:nvSpPr>
        <p:spPr>
          <a:xfrm>
            <a:off x="1367234" y="0"/>
            <a:ext cx="7381145" cy="1220788"/>
          </a:xfrm>
          <a:prstGeom prst="rect">
            <a:avLst/>
          </a:prstGeom>
        </p:spPr>
        <p:txBody>
          <a:bodyPr lIns="107155" tIns="107155" rIns="107155" bIns="107155">
            <a:normAutofit/>
          </a:bodyPr>
          <a:lstStyle>
            <a:lvl1pPr algn="l" defTabSz="910828">
              <a:lnSpc>
                <a:spcPct val="90000"/>
              </a:lnSpc>
              <a:defRPr sz="2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219" name="Rectangle"/>
          <p:cNvSpPr/>
          <p:nvPr/>
        </p:nvSpPr>
        <p:spPr>
          <a:xfrm>
            <a:off x="-2" y="993128"/>
            <a:ext cx="12192002" cy="215413"/>
          </a:xfrm>
          <a:prstGeom prst="rect">
            <a:avLst/>
          </a:prstGeom>
          <a:solidFill>
            <a:srgbClr val="0098DB"/>
          </a:solidFill>
          <a:ln w="3175">
            <a:miter lim="400000"/>
          </a:ln>
        </p:spPr>
        <p:txBody>
          <a:bodyPr tIns="45720" bIns="45720" anchor="ctr"/>
          <a:lstStyle/>
          <a:p>
            <a:pPr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400"/>
          </a:p>
        </p:txBody>
      </p:sp>
      <p:pic>
        <p:nvPicPr>
          <p:cNvPr id="220" name="Nasa-logo_orig.gif" descr="Nasa-logo_orig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5" t="1065" r="613" b="1096"/>
          <a:stretch>
            <a:fillRect/>
          </a:stretch>
        </p:blipFill>
        <p:spPr>
          <a:xfrm>
            <a:off x="10100918" y="387010"/>
            <a:ext cx="525319" cy="4465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569" extrusionOk="0">
                <a:moveTo>
                  <a:pt x="9828" y="4"/>
                </a:moveTo>
                <a:cubicBezTo>
                  <a:pt x="9103" y="20"/>
                  <a:pt x="8966" y="39"/>
                  <a:pt x="8427" y="157"/>
                </a:cubicBezTo>
                <a:cubicBezTo>
                  <a:pt x="6562" y="566"/>
                  <a:pt x="4901" y="1648"/>
                  <a:pt x="3561" y="3330"/>
                </a:cubicBezTo>
                <a:cubicBezTo>
                  <a:pt x="2456" y="4718"/>
                  <a:pt x="1626" y="6573"/>
                  <a:pt x="1296" y="8409"/>
                </a:cubicBezTo>
                <a:cubicBezTo>
                  <a:pt x="1135" y="9304"/>
                  <a:pt x="1091" y="9815"/>
                  <a:pt x="1092" y="10805"/>
                </a:cubicBezTo>
                <a:cubicBezTo>
                  <a:pt x="1093" y="11628"/>
                  <a:pt x="1142" y="12313"/>
                  <a:pt x="1222" y="12693"/>
                </a:cubicBezTo>
                <a:cubicBezTo>
                  <a:pt x="1236" y="12759"/>
                  <a:pt x="1253" y="12885"/>
                  <a:pt x="1263" y="12971"/>
                </a:cubicBezTo>
                <a:lnTo>
                  <a:pt x="1288" y="13125"/>
                </a:lnTo>
                <a:lnTo>
                  <a:pt x="799" y="13441"/>
                </a:lnTo>
                <a:cubicBezTo>
                  <a:pt x="533" y="13612"/>
                  <a:pt x="242" y="13799"/>
                  <a:pt x="155" y="13863"/>
                </a:cubicBezTo>
                <a:lnTo>
                  <a:pt x="0" y="13978"/>
                </a:lnTo>
                <a:lnTo>
                  <a:pt x="106" y="14035"/>
                </a:lnTo>
                <a:lnTo>
                  <a:pt x="220" y="14093"/>
                </a:lnTo>
                <a:lnTo>
                  <a:pt x="432" y="13939"/>
                </a:lnTo>
                <a:cubicBezTo>
                  <a:pt x="550" y="13855"/>
                  <a:pt x="787" y="13699"/>
                  <a:pt x="962" y="13594"/>
                </a:cubicBezTo>
                <a:cubicBezTo>
                  <a:pt x="1321" y="13379"/>
                  <a:pt x="1336" y="13381"/>
                  <a:pt x="1394" y="13642"/>
                </a:cubicBezTo>
                <a:cubicBezTo>
                  <a:pt x="1755" y="15288"/>
                  <a:pt x="2640" y="17128"/>
                  <a:pt x="3627" y="18310"/>
                </a:cubicBezTo>
                <a:lnTo>
                  <a:pt x="3863" y="18597"/>
                </a:lnTo>
                <a:lnTo>
                  <a:pt x="3684" y="18789"/>
                </a:lnTo>
                <a:cubicBezTo>
                  <a:pt x="3588" y="18895"/>
                  <a:pt x="3279" y="19228"/>
                  <a:pt x="2999" y="19536"/>
                </a:cubicBezTo>
                <a:lnTo>
                  <a:pt x="2494" y="20092"/>
                </a:lnTo>
                <a:lnTo>
                  <a:pt x="2494" y="20274"/>
                </a:lnTo>
                <a:lnTo>
                  <a:pt x="2494" y="20456"/>
                </a:lnTo>
                <a:lnTo>
                  <a:pt x="2958" y="19920"/>
                </a:lnTo>
                <a:cubicBezTo>
                  <a:pt x="3217" y="19624"/>
                  <a:pt x="3563" y="19251"/>
                  <a:pt x="3724" y="19086"/>
                </a:cubicBezTo>
                <a:lnTo>
                  <a:pt x="4018" y="18789"/>
                </a:lnTo>
                <a:lnTo>
                  <a:pt x="4287" y="19057"/>
                </a:lnTo>
                <a:cubicBezTo>
                  <a:pt x="5023" y="19799"/>
                  <a:pt x="5798" y="20363"/>
                  <a:pt x="6699" y="20811"/>
                </a:cubicBezTo>
                <a:cubicBezTo>
                  <a:pt x="6901" y="20912"/>
                  <a:pt x="7406" y="21123"/>
                  <a:pt x="7547" y="21166"/>
                </a:cubicBezTo>
                <a:cubicBezTo>
                  <a:pt x="7594" y="21180"/>
                  <a:pt x="7732" y="21221"/>
                  <a:pt x="7856" y="21261"/>
                </a:cubicBezTo>
                <a:cubicBezTo>
                  <a:pt x="8137" y="21351"/>
                  <a:pt x="8592" y="21454"/>
                  <a:pt x="8932" y="21501"/>
                </a:cubicBezTo>
                <a:cubicBezTo>
                  <a:pt x="9075" y="21521"/>
                  <a:pt x="9226" y="21542"/>
                  <a:pt x="9266" y="21549"/>
                </a:cubicBezTo>
                <a:cubicBezTo>
                  <a:pt x="9489" y="21587"/>
                  <a:pt x="10647" y="21568"/>
                  <a:pt x="10969" y="21520"/>
                </a:cubicBezTo>
                <a:cubicBezTo>
                  <a:pt x="12736" y="21258"/>
                  <a:pt x="14214" y="20510"/>
                  <a:pt x="15590" y="19182"/>
                </a:cubicBezTo>
                <a:cubicBezTo>
                  <a:pt x="15961" y="18824"/>
                  <a:pt x="16595" y="18063"/>
                  <a:pt x="16894" y="17620"/>
                </a:cubicBezTo>
                <a:cubicBezTo>
                  <a:pt x="17132" y="17266"/>
                  <a:pt x="17550" y="16544"/>
                  <a:pt x="17693" y="16239"/>
                </a:cubicBezTo>
                <a:cubicBezTo>
                  <a:pt x="18191" y="15177"/>
                  <a:pt x="18511" y="14189"/>
                  <a:pt x="18695" y="13173"/>
                </a:cubicBezTo>
                <a:cubicBezTo>
                  <a:pt x="19088" y="11004"/>
                  <a:pt x="18949" y="8791"/>
                  <a:pt x="18288" y="6799"/>
                </a:cubicBezTo>
                <a:lnTo>
                  <a:pt x="18198" y="6531"/>
                </a:lnTo>
                <a:lnTo>
                  <a:pt x="18589" y="6099"/>
                </a:lnTo>
                <a:cubicBezTo>
                  <a:pt x="19719" y="4845"/>
                  <a:pt x="20616" y="3483"/>
                  <a:pt x="21156" y="2208"/>
                </a:cubicBezTo>
                <a:cubicBezTo>
                  <a:pt x="21361" y="1726"/>
                  <a:pt x="21600" y="1034"/>
                  <a:pt x="21572" y="1001"/>
                </a:cubicBezTo>
                <a:cubicBezTo>
                  <a:pt x="21564" y="992"/>
                  <a:pt x="21497" y="1087"/>
                  <a:pt x="21425" y="1212"/>
                </a:cubicBezTo>
                <a:cubicBezTo>
                  <a:pt x="20943" y="2042"/>
                  <a:pt x="20035" y="3087"/>
                  <a:pt x="18972" y="4020"/>
                </a:cubicBezTo>
                <a:cubicBezTo>
                  <a:pt x="18612" y="4336"/>
                  <a:pt x="17798" y="4984"/>
                  <a:pt x="17652" y="5074"/>
                </a:cubicBezTo>
                <a:cubicBezTo>
                  <a:pt x="17592" y="5111"/>
                  <a:pt x="17577" y="5089"/>
                  <a:pt x="17367" y="4719"/>
                </a:cubicBezTo>
                <a:cubicBezTo>
                  <a:pt x="16868" y="3843"/>
                  <a:pt x="16159" y="2922"/>
                  <a:pt x="15517" y="2314"/>
                </a:cubicBezTo>
                <a:cubicBezTo>
                  <a:pt x="14883" y="1713"/>
                  <a:pt x="13992" y="1089"/>
                  <a:pt x="13308" y="761"/>
                </a:cubicBezTo>
                <a:cubicBezTo>
                  <a:pt x="12768" y="503"/>
                  <a:pt x="12130" y="280"/>
                  <a:pt x="11581" y="157"/>
                </a:cubicBezTo>
                <a:cubicBezTo>
                  <a:pt x="10996" y="27"/>
                  <a:pt x="10603" y="-13"/>
                  <a:pt x="9828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1" name="SolarOrbiter-misisonlogo.png" descr="SolarOrbiter-misisonlog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80" y="108720"/>
            <a:ext cx="1003301" cy="1003302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758433" y="6419733"/>
            <a:ext cx="452368" cy="369330"/>
          </a:xfrm>
          <a:prstGeom prst="rect">
            <a:avLst/>
          </a:prstGeom>
        </p:spPr>
        <p:txBody>
          <a:bodyPr/>
          <a:lstStyle>
            <a:lvl1pPr defTabSz="910828">
              <a:defRPr>
                <a:solidFill>
                  <a:srgbClr val="888888"/>
                </a:solidFill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1159878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Body Level One…"/>
          <p:cNvSpPr txBox="1">
            <a:spLocks noGrp="1"/>
          </p:cNvSpPr>
          <p:nvPr>
            <p:ph type="body" idx="1"/>
          </p:nvPr>
        </p:nvSpPr>
        <p:spPr>
          <a:xfrm>
            <a:off x="2193727" y="892969"/>
            <a:ext cx="7804547" cy="5072063"/>
          </a:xfrm>
          <a:prstGeom prst="rect">
            <a:avLst/>
          </a:prstGeom>
        </p:spPr>
        <p:txBody>
          <a:bodyPr lIns="71437" tIns="71437" rIns="71437" bIns="71437" anchor="ctr">
            <a:normAutofit/>
          </a:bodyPr>
          <a:lstStyle>
            <a:lvl1pPr marL="305594" indent="-305594" defTabSz="410766">
              <a:spcBef>
                <a:spcPts val="2950"/>
              </a:spcBef>
              <a:buFontTx/>
              <a:defRPr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27844" indent="-305594" defTabSz="410766">
              <a:spcBef>
                <a:spcPts val="2950"/>
              </a:spcBef>
              <a:buSzPct val="145000"/>
              <a:buFontTx/>
              <a:buChar char="•"/>
              <a:defRPr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50094" indent="-305594" defTabSz="410766">
              <a:spcBef>
                <a:spcPts val="2950"/>
              </a:spcBef>
              <a:buSzPct val="145000"/>
              <a:buFontTx/>
              <a:defRPr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72344" indent="-305594" defTabSz="410766">
              <a:spcBef>
                <a:spcPts val="2950"/>
              </a:spcBef>
              <a:buSzPct val="145000"/>
              <a:buFontTx/>
              <a:buChar char="•"/>
              <a:defRPr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4594" indent="-305594" defTabSz="410766">
              <a:spcBef>
                <a:spcPts val="2950"/>
              </a:spcBef>
              <a:buSzPct val="145000"/>
              <a:buFontTx/>
              <a:buChar char="•"/>
              <a:defRPr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45342" y="6536531"/>
            <a:ext cx="296555" cy="31354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6840098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EAR3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37" descr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41" y="6579354"/>
            <a:ext cx="1633518" cy="105699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Text Box 38"/>
          <p:cNvSpPr txBox="1"/>
          <p:nvPr/>
        </p:nvSpPr>
        <p:spPr>
          <a:xfrm>
            <a:off x="220944" y="6242658"/>
            <a:ext cx="22442" cy="1231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900"/>
              </a:spcBef>
              <a:defRPr sz="1600">
                <a:solidFill>
                  <a:srgbClr val="8197A6"/>
                </a:solidFill>
              </a:defRPr>
            </a:lvl1pPr>
          </a:lstStyle>
          <a:p>
            <a:r>
              <a:rPr sz="800"/>
              <a:t> </a:t>
            </a:r>
          </a:p>
        </p:txBody>
      </p:sp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87343" y="6197033"/>
            <a:ext cx="397545" cy="27699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65" name="Group 122"/>
          <p:cNvGrpSpPr/>
          <p:nvPr/>
        </p:nvGrpSpPr>
        <p:grpSpPr>
          <a:xfrm>
            <a:off x="226217" y="6565520"/>
            <a:ext cx="9261627" cy="143815"/>
            <a:chOff x="0" y="0"/>
            <a:chExt cx="18523251" cy="287628"/>
          </a:xfrm>
        </p:grpSpPr>
        <p:pic>
          <p:nvPicPr>
            <p:cNvPr id="240" name="Picture 123" descr="Picture 12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1" name="Picture 124" descr="Picture 12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283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2" name="Picture 125" descr="Picture 1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81975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" name="Picture 126" descr="Picture 1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84423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" name="Picture 127" descr="Picture 12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567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5" name="Picture 128" descr="Picture 1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22928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Picture 129" descr="Picture 129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22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7" name="Picture 130" descr="Picture 130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37300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8" name="Picture 131" descr="Picture 131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15124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" name="Picture 132" descr="Picture 132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130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" name="Picture 133" descr="Picture 13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933754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1" name="Picture 134" descr="Picture 134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994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Picture 135" descr="Picture 135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0612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Picture 136" descr="Picture 136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230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" name="Picture 137" descr="Picture 137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1670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" name="Picture 138" descr="Picture 138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7933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" name="Picture 139" descr="Picture 13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381098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" name="Picture 140" descr="Picture 140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13832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" name="Picture 141" descr="Picture 14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1856640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9" name="Picture 142" descr="Picture 142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0290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" name="Picture 143" descr="Picture 143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4076919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1" name="Picture 144" descr="Picture 144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5549323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2" name="Picture 145" descr="Picture 145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8092149" y="2608"/>
              <a:ext cx="431103" cy="2850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3" name="Picture 146" descr="Picture 146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23098" y="227"/>
              <a:ext cx="431103" cy="2874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4" name="Picture 147" descr="Picture 147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7366623" y="914"/>
              <a:ext cx="433666" cy="286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6" name="Picture 65" descr="Picture 6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310009" y="-208327"/>
            <a:ext cx="2090845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15551" y="161607"/>
            <a:ext cx="10087784" cy="564026"/>
          </a:xfrm>
          <a:prstGeom prst="rect">
            <a:avLst/>
          </a:prstGeom>
        </p:spPr>
        <p:txBody>
          <a:bodyPr lIns="91249" tIns="91249" rIns="91249" bIns="91249">
            <a:normAutofit/>
          </a:bodyPr>
          <a:lstStyle>
            <a:lvl1pPr algn="l" defTabSz="914400">
              <a:defRPr sz="3000" b="1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68" name="Body Level One…"/>
          <p:cNvSpPr txBox="1">
            <a:spLocks noGrp="1"/>
          </p:cNvSpPr>
          <p:nvPr>
            <p:ph type="body" idx="1"/>
          </p:nvPr>
        </p:nvSpPr>
        <p:spPr>
          <a:xfrm>
            <a:off x="219143" y="887488"/>
            <a:ext cx="11740342" cy="5316924"/>
          </a:xfrm>
          <a:prstGeom prst="rect">
            <a:avLst/>
          </a:prstGeom>
        </p:spPr>
        <p:txBody>
          <a:bodyPr lIns="91249" tIns="91249" rIns="91249" bIns="91249">
            <a:normAutofit/>
          </a:bodyPr>
          <a:lstStyle>
            <a:lvl1pPr marL="0" indent="0" defTabSz="914400">
              <a:lnSpc>
                <a:spcPct val="119000"/>
              </a:lnSpc>
              <a:spcBef>
                <a:spcPts val="450"/>
              </a:spcBef>
              <a:buSzTx/>
              <a:buFontTx/>
              <a:buNone/>
              <a:defRPr sz="2000">
                <a:solidFill>
                  <a:srgbClr val="335E6E"/>
                </a:solidFill>
              </a:defRPr>
            </a:lvl1pPr>
            <a:lvl2pPr marL="0" indent="390663" defTabSz="914400">
              <a:lnSpc>
                <a:spcPct val="119000"/>
              </a:lnSpc>
              <a:spcBef>
                <a:spcPts val="450"/>
              </a:spcBef>
              <a:buSzTx/>
              <a:buFontTx/>
              <a:buNone/>
              <a:defRPr sz="2000">
                <a:solidFill>
                  <a:srgbClr val="335E6E"/>
                </a:solidFill>
              </a:defRPr>
            </a:lvl2pPr>
            <a:lvl3pPr marL="0" indent="678885" defTabSz="914400">
              <a:lnSpc>
                <a:spcPct val="119000"/>
              </a:lnSpc>
              <a:spcBef>
                <a:spcPts val="450"/>
              </a:spcBef>
              <a:buSzTx/>
              <a:buFontTx/>
              <a:buNone/>
              <a:defRPr sz="2000">
                <a:solidFill>
                  <a:srgbClr val="335E6E"/>
                </a:solidFill>
              </a:defRPr>
            </a:lvl3pPr>
            <a:lvl4pPr marL="0" indent="967108" defTabSz="914400">
              <a:lnSpc>
                <a:spcPct val="119000"/>
              </a:lnSpc>
              <a:spcBef>
                <a:spcPts val="450"/>
              </a:spcBef>
              <a:buSzTx/>
              <a:buFontTx/>
              <a:buNone/>
              <a:defRPr sz="2000">
                <a:solidFill>
                  <a:srgbClr val="335E6E"/>
                </a:solidFill>
              </a:defRPr>
            </a:lvl4pPr>
            <a:lvl5pPr marL="0" indent="1255331" defTabSz="914400">
              <a:lnSpc>
                <a:spcPct val="119000"/>
              </a:lnSpc>
              <a:spcBef>
                <a:spcPts val="450"/>
              </a:spcBef>
              <a:buSzTx/>
              <a:buFontTx/>
              <a:buNone/>
              <a:defRPr sz="2000">
                <a:solidFill>
                  <a:srgbClr val="335E6E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9" name="Straight Connector 7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3175">
            <a:solidFill>
              <a:srgbClr val="003249"/>
            </a:solidFill>
          </a:ln>
        </p:spPr>
        <p:txBody>
          <a:bodyPr lIns="45625" tIns="45625" rIns="45625" bIns="45625"/>
          <a:lstStyle/>
          <a:p>
            <a:pPr>
              <a:defRPr>
                <a:solidFill>
                  <a:srgbClr val="003249"/>
                </a:solidFill>
              </a:defRPr>
            </a:pPr>
            <a:endParaRPr sz="900"/>
          </a:p>
        </p:txBody>
      </p:sp>
      <p:sp>
        <p:nvSpPr>
          <p:cNvPr id="270" name="Straight Connector 8"/>
          <p:cNvSpPr/>
          <p:nvPr/>
        </p:nvSpPr>
        <p:spPr>
          <a:xfrm>
            <a:off x="217808" y="887488"/>
            <a:ext cx="11743934" cy="1"/>
          </a:xfrm>
          <a:prstGeom prst="line">
            <a:avLst/>
          </a:prstGeom>
          <a:ln w="3175">
            <a:solidFill>
              <a:srgbClr val="003249"/>
            </a:solidFill>
          </a:ln>
        </p:spPr>
        <p:txBody>
          <a:bodyPr lIns="45625" tIns="45625" rIns="45625" bIns="45625"/>
          <a:lstStyle/>
          <a:p>
            <a:pPr>
              <a:defRPr>
                <a:solidFill>
                  <a:srgbClr val="003249"/>
                </a:solidFill>
              </a:defRPr>
            </a:pPr>
            <a:endParaRPr sz="900"/>
          </a:p>
        </p:txBody>
      </p:sp>
    </p:spTree>
    <p:extLst>
      <p:ext uri="{BB962C8B-B14F-4D97-AF65-F5344CB8AC3E}">
        <p14:creationId xmlns:p14="http://schemas.microsoft.com/office/powerpoint/2010/main" val="420804431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3C6EC-88C7-3B46-88CF-2743EEAAD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69A8B-8AFB-F234-255F-67E6FA2E0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3BF34-4E7E-6BD4-8BF2-9EFF94584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A49D3-3C45-DC4F-A047-A269E5EFFEF5}" type="datetime1">
              <a:rPr lang="it-IT" smtClean="0"/>
              <a:t>27/01/25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0DC28-17FD-4E2F-87E5-C53AE857E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5DC64-8188-DBFD-E690-EAEB097BA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76ED-A376-BD45-A8C3-26F9A4DBBB70}" type="slidenum">
              <a:rPr lang="en-IT" smtClean="0"/>
              <a:t>‹#›</a:t>
            </a:fld>
            <a:endParaRPr lang="en-IT"/>
          </a:p>
        </p:txBody>
      </p:sp>
      <p:pic>
        <p:nvPicPr>
          <p:cNvPr id="8" name="Picture 7" descr="A picture containing text, device, dark, gauge&#10;&#10;Description automatically generated">
            <a:extLst>
              <a:ext uri="{FF2B5EF4-FFF2-40B4-BE49-F238E27FC236}">
                <a16:creationId xmlns:a16="http://schemas.microsoft.com/office/drawing/2014/main" id="{370801FB-2A6A-2A7F-CE49-94352B2B75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60841" cy="208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827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ESA/NASA Default Widesc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Rectangle"/>
          <p:cNvSpPr/>
          <p:nvPr/>
        </p:nvSpPr>
        <p:spPr>
          <a:xfrm>
            <a:off x="0" y="794"/>
            <a:ext cx="12192001" cy="1187451"/>
          </a:xfrm>
          <a:prstGeom prst="rect">
            <a:avLst/>
          </a:prstGeom>
          <a:solidFill>
            <a:srgbClr val="4396D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00"/>
          </a:p>
        </p:txBody>
      </p:sp>
      <p:pic>
        <p:nvPicPr>
          <p:cNvPr id="287" name="image2.png" descr="image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735" y="1771"/>
            <a:ext cx="9144002" cy="1204547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Title Text"/>
          <p:cNvSpPr txBox="1">
            <a:spLocks noGrp="1"/>
          </p:cNvSpPr>
          <p:nvPr>
            <p:ph type="title"/>
          </p:nvPr>
        </p:nvSpPr>
        <p:spPr>
          <a:xfrm>
            <a:off x="1367234" y="0"/>
            <a:ext cx="7381144" cy="1220788"/>
          </a:xfrm>
          <a:prstGeom prst="rect">
            <a:avLst/>
          </a:prstGeom>
        </p:spPr>
        <p:txBody>
          <a:bodyPr lIns="53578" tIns="53578" rIns="53578" bIns="53578"/>
          <a:lstStyle>
            <a:lvl1pPr algn="l" defTabSz="910828">
              <a:defRPr sz="21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289" name="Rectangle"/>
          <p:cNvSpPr/>
          <p:nvPr/>
        </p:nvSpPr>
        <p:spPr>
          <a:xfrm>
            <a:off x="-1" y="993128"/>
            <a:ext cx="12192001" cy="215412"/>
          </a:xfrm>
          <a:prstGeom prst="rect">
            <a:avLst/>
          </a:prstGeom>
          <a:solidFill>
            <a:srgbClr val="0098D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00"/>
          </a:p>
        </p:txBody>
      </p:sp>
      <p:pic>
        <p:nvPicPr>
          <p:cNvPr id="290" name="Nasa-logo_orig.gif" descr="Nasa-logo_orig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5" t="1082" r="612" b="1080"/>
          <a:stretch>
            <a:fillRect/>
          </a:stretch>
        </p:blipFill>
        <p:spPr>
          <a:xfrm>
            <a:off x="10100918" y="387080"/>
            <a:ext cx="525320" cy="446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569" extrusionOk="0">
                <a:moveTo>
                  <a:pt x="9828" y="4"/>
                </a:moveTo>
                <a:cubicBezTo>
                  <a:pt x="9103" y="20"/>
                  <a:pt x="8966" y="39"/>
                  <a:pt x="8427" y="157"/>
                </a:cubicBezTo>
                <a:cubicBezTo>
                  <a:pt x="6562" y="566"/>
                  <a:pt x="4901" y="1648"/>
                  <a:pt x="3561" y="3330"/>
                </a:cubicBezTo>
                <a:cubicBezTo>
                  <a:pt x="2456" y="4718"/>
                  <a:pt x="1626" y="6573"/>
                  <a:pt x="1296" y="8409"/>
                </a:cubicBezTo>
                <a:cubicBezTo>
                  <a:pt x="1135" y="9304"/>
                  <a:pt x="1091" y="9815"/>
                  <a:pt x="1092" y="10805"/>
                </a:cubicBezTo>
                <a:cubicBezTo>
                  <a:pt x="1093" y="11628"/>
                  <a:pt x="1142" y="12313"/>
                  <a:pt x="1222" y="12693"/>
                </a:cubicBezTo>
                <a:cubicBezTo>
                  <a:pt x="1236" y="12759"/>
                  <a:pt x="1253" y="12885"/>
                  <a:pt x="1263" y="12971"/>
                </a:cubicBezTo>
                <a:lnTo>
                  <a:pt x="1288" y="13125"/>
                </a:lnTo>
                <a:lnTo>
                  <a:pt x="799" y="13441"/>
                </a:lnTo>
                <a:cubicBezTo>
                  <a:pt x="533" y="13612"/>
                  <a:pt x="242" y="13799"/>
                  <a:pt x="155" y="13863"/>
                </a:cubicBezTo>
                <a:lnTo>
                  <a:pt x="0" y="13978"/>
                </a:lnTo>
                <a:lnTo>
                  <a:pt x="106" y="14035"/>
                </a:lnTo>
                <a:lnTo>
                  <a:pt x="220" y="14093"/>
                </a:lnTo>
                <a:lnTo>
                  <a:pt x="432" y="13939"/>
                </a:lnTo>
                <a:cubicBezTo>
                  <a:pt x="550" y="13855"/>
                  <a:pt x="787" y="13699"/>
                  <a:pt x="962" y="13594"/>
                </a:cubicBezTo>
                <a:cubicBezTo>
                  <a:pt x="1321" y="13379"/>
                  <a:pt x="1336" y="13381"/>
                  <a:pt x="1394" y="13642"/>
                </a:cubicBezTo>
                <a:cubicBezTo>
                  <a:pt x="1755" y="15288"/>
                  <a:pt x="2640" y="17128"/>
                  <a:pt x="3627" y="18310"/>
                </a:cubicBezTo>
                <a:lnTo>
                  <a:pt x="3863" y="18597"/>
                </a:lnTo>
                <a:lnTo>
                  <a:pt x="3684" y="18789"/>
                </a:lnTo>
                <a:cubicBezTo>
                  <a:pt x="3588" y="18895"/>
                  <a:pt x="3279" y="19229"/>
                  <a:pt x="2999" y="19537"/>
                </a:cubicBezTo>
                <a:lnTo>
                  <a:pt x="2494" y="20092"/>
                </a:lnTo>
                <a:lnTo>
                  <a:pt x="2494" y="20274"/>
                </a:lnTo>
                <a:lnTo>
                  <a:pt x="2494" y="20457"/>
                </a:lnTo>
                <a:lnTo>
                  <a:pt x="2958" y="19920"/>
                </a:lnTo>
                <a:cubicBezTo>
                  <a:pt x="3217" y="19624"/>
                  <a:pt x="3563" y="19251"/>
                  <a:pt x="3724" y="19086"/>
                </a:cubicBezTo>
                <a:lnTo>
                  <a:pt x="4018" y="18789"/>
                </a:lnTo>
                <a:lnTo>
                  <a:pt x="4287" y="19057"/>
                </a:lnTo>
                <a:cubicBezTo>
                  <a:pt x="5023" y="19799"/>
                  <a:pt x="5798" y="20363"/>
                  <a:pt x="6699" y="20811"/>
                </a:cubicBezTo>
                <a:cubicBezTo>
                  <a:pt x="6901" y="20912"/>
                  <a:pt x="7406" y="21123"/>
                  <a:pt x="7547" y="21166"/>
                </a:cubicBezTo>
                <a:cubicBezTo>
                  <a:pt x="7594" y="21180"/>
                  <a:pt x="7732" y="21222"/>
                  <a:pt x="7856" y="21262"/>
                </a:cubicBezTo>
                <a:cubicBezTo>
                  <a:pt x="8137" y="21352"/>
                  <a:pt x="8592" y="21454"/>
                  <a:pt x="8932" y="21501"/>
                </a:cubicBezTo>
                <a:cubicBezTo>
                  <a:pt x="9075" y="21521"/>
                  <a:pt x="9226" y="21542"/>
                  <a:pt x="9266" y="21549"/>
                </a:cubicBezTo>
                <a:cubicBezTo>
                  <a:pt x="9489" y="21587"/>
                  <a:pt x="10647" y="21568"/>
                  <a:pt x="10969" y="21520"/>
                </a:cubicBezTo>
                <a:cubicBezTo>
                  <a:pt x="12736" y="21258"/>
                  <a:pt x="14214" y="20510"/>
                  <a:pt x="15590" y="19182"/>
                </a:cubicBezTo>
                <a:cubicBezTo>
                  <a:pt x="15961" y="18824"/>
                  <a:pt x="16595" y="18063"/>
                  <a:pt x="16894" y="17620"/>
                </a:cubicBezTo>
                <a:cubicBezTo>
                  <a:pt x="17132" y="17266"/>
                  <a:pt x="17550" y="16545"/>
                  <a:pt x="17693" y="16240"/>
                </a:cubicBezTo>
                <a:cubicBezTo>
                  <a:pt x="18191" y="15178"/>
                  <a:pt x="18511" y="14189"/>
                  <a:pt x="18695" y="13173"/>
                </a:cubicBezTo>
                <a:cubicBezTo>
                  <a:pt x="19088" y="11004"/>
                  <a:pt x="18949" y="8791"/>
                  <a:pt x="18288" y="6799"/>
                </a:cubicBezTo>
                <a:lnTo>
                  <a:pt x="18198" y="6531"/>
                </a:lnTo>
                <a:lnTo>
                  <a:pt x="18589" y="6100"/>
                </a:lnTo>
                <a:cubicBezTo>
                  <a:pt x="19719" y="4846"/>
                  <a:pt x="20616" y="3483"/>
                  <a:pt x="21156" y="2208"/>
                </a:cubicBezTo>
                <a:cubicBezTo>
                  <a:pt x="21361" y="1726"/>
                  <a:pt x="21600" y="1034"/>
                  <a:pt x="21572" y="1001"/>
                </a:cubicBezTo>
                <a:cubicBezTo>
                  <a:pt x="21564" y="992"/>
                  <a:pt x="21497" y="1087"/>
                  <a:pt x="21425" y="1212"/>
                </a:cubicBezTo>
                <a:cubicBezTo>
                  <a:pt x="20943" y="2042"/>
                  <a:pt x="20035" y="3087"/>
                  <a:pt x="18972" y="4020"/>
                </a:cubicBezTo>
                <a:cubicBezTo>
                  <a:pt x="18612" y="4336"/>
                  <a:pt x="17798" y="4984"/>
                  <a:pt x="17652" y="5074"/>
                </a:cubicBezTo>
                <a:cubicBezTo>
                  <a:pt x="17592" y="5111"/>
                  <a:pt x="17577" y="5089"/>
                  <a:pt x="17367" y="4719"/>
                </a:cubicBezTo>
                <a:cubicBezTo>
                  <a:pt x="16868" y="3843"/>
                  <a:pt x="16159" y="2922"/>
                  <a:pt x="15517" y="2314"/>
                </a:cubicBezTo>
                <a:cubicBezTo>
                  <a:pt x="14883" y="1713"/>
                  <a:pt x="13992" y="1089"/>
                  <a:pt x="13308" y="761"/>
                </a:cubicBezTo>
                <a:cubicBezTo>
                  <a:pt x="12768" y="503"/>
                  <a:pt x="12130" y="280"/>
                  <a:pt x="11581" y="157"/>
                </a:cubicBezTo>
                <a:cubicBezTo>
                  <a:pt x="10996" y="27"/>
                  <a:pt x="10603" y="-13"/>
                  <a:pt x="9828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1" name="SolarOrbiter-misisonlogo.png" descr="SolarOrbiter-misisonlog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43" y="108744"/>
            <a:ext cx="1003301" cy="1003301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22874" y="6482953"/>
            <a:ext cx="387926" cy="31354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910828"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503383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ESA/NASA Widesc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"/>
          <p:cNvSpPr/>
          <p:nvPr/>
        </p:nvSpPr>
        <p:spPr>
          <a:xfrm>
            <a:off x="-1" y="794"/>
            <a:ext cx="12192002" cy="1187452"/>
          </a:xfrm>
          <a:prstGeom prst="rect">
            <a:avLst/>
          </a:prstGeom>
          <a:solidFill>
            <a:srgbClr val="4396D5"/>
          </a:solidFill>
          <a:ln w="12700">
            <a:miter lim="400000"/>
          </a:ln>
        </p:spPr>
        <p:txBody>
          <a:bodyPr tIns="45720" bIns="45720" anchor="ctr"/>
          <a:lstStyle/>
          <a:p>
            <a:pPr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500"/>
          </a:p>
        </p:txBody>
      </p:sp>
      <p:pic>
        <p:nvPicPr>
          <p:cNvPr id="300" name="image2.png" descr="image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734" y="1771"/>
            <a:ext cx="9144003" cy="1204548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Rectangle 1"/>
          <p:cNvSpPr/>
          <p:nvPr/>
        </p:nvSpPr>
        <p:spPr>
          <a:xfrm>
            <a:off x="-2" y="451675"/>
            <a:ext cx="3621743" cy="302969"/>
          </a:xfrm>
          <a:prstGeom prst="rect">
            <a:avLst/>
          </a:prstGeom>
          <a:solidFill>
            <a:srgbClr val="0398DB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410766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500"/>
          </a:p>
        </p:txBody>
      </p:sp>
      <p:sp>
        <p:nvSpPr>
          <p:cNvPr id="302" name="Title Text"/>
          <p:cNvSpPr txBox="1">
            <a:spLocks noGrp="1"/>
          </p:cNvSpPr>
          <p:nvPr>
            <p:ph type="title"/>
          </p:nvPr>
        </p:nvSpPr>
        <p:spPr>
          <a:xfrm>
            <a:off x="1367234" y="0"/>
            <a:ext cx="7381145" cy="1220788"/>
          </a:xfrm>
          <a:prstGeom prst="rect">
            <a:avLst/>
          </a:prstGeom>
        </p:spPr>
        <p:txBody>
          <a:bodyPr lIns="107155" tIns="107155" rIns="107155" bIns="107155">
            <a:normAutofit/>
          </a:bodyPr>
          <a:lstStyle>
            <a:lvl1pPr algn="l" defTabSz="910828">
              <a:lnSpc>
                <a:spcPct val="90000"/>
              </a:lnSpc>
              <a:defRPr sz="21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303" name="Rectangle"/>
          <p:cNvSpPr/>
          <p:nvPr/>
        </p:nvSpPr>
        <p:spPr>
          <a:xfrm>
            <a:off x="-2" y="993128"/>
            <a:ext cx="12192002" cy="215413"/>
          </a:xfrm>
          <a:prstGeom prst="rect">
            <a:avLst/>
          </a:prstGeom>
          <a:solidFill>
            <a:srgbClr val="0098DB"/>
          </a:solidFill>
          <a:ln w="12700">
            <a:miter lim="400000"/>
          </a:ln>
        </p:spPr>
        <p:txBody>
          <a:bodyPr tIns="45720" bIns="45720" anchor="ctr"/>
          <a:lstStyle/>
          <a:p>
            <a:pPr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500"/>
          </a:p>
        </p:txBody>
      </p:sp>
      <p:pic>
        <p:nvPicPr>
          <p:cNvPr id="304" name="Nasa-logo_orig.gif" descr="Nasa-logo_orig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5" t="1065" r="613" b="1096"/>
          <a:stretch>
            <a:fillRect/>
          </a:stretch>
        </p:blipFill>
        <p:spPr>
          <a:xfrm>
            <a:off x="10100918" y="387010"/>
            <a:ext cx="525319" cy="4465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569" extrusionOk="0">
                <a:moveTo>
                  <a:pt x="9828" y="4"/>
                </a:moveTo>
                <a:cubicBezTo>
                  <a:pt x="9103" y="20"/>
                  <a:pt x="8966" y="39"/>
                  <a:pt x="8427" y="157"/>
                </a:cubicBezTo>
                <a:cubicBezTo>
                  <a:pt x="6562" y="566"/>
                  <a:pt x="4901" y="1648"/>
                  <a:pt x="3561" y="3330"/>
                </a:cubicBezTo>
                <a:cubicBezTo>
                  <a:pt x="2456" y="4718"/>
                  <a:pt x="1626" y="6573"/>
                  <a:pt x="1296" y="8409"/>
                </a:cubicBezTo>
                <a:cubicBezTo>
                  <a:pt x="1135" y="9304"/>
                  <a:pt x="1091" y="9815"/>
                  <a:pt x="1092" y="10805"/>
                </a:cubicBezTo>
                <a:cubicBezTo>
                  <a:pt x="1093" y="11628"/>
                  <a:pt x="1142" y="12313"/>
                  <a:pt x="1222" y="12693"/>
                </a:cubicBezTo>
                <a:cubicBezTo>
                  <a:pt x="1236" y="12759"/>
                  <a:pt x="1253" y="12885"/>
                  <a:pt x="1263" y="12971"/>
                </a:cubicBezTo>
                <a:lnTo>
                  <a:pt x="1288" y="13125"/>
                </a:lnTo>
                <a:lnTo>
                  <a:pt x="799" y="13441"/>
                </a:lnTo>
                <a:cubicBezTo>
                  <a:pt x="533" y="13612"/>
                  <a:pt x="242" y="13799"/>
                  <a:pt x="155" y="13863"/>
                </a:cubicBezTo>
                <a:lnTo>
                  <a:pt x="0" y="13978"/>
                </a:lnTo>
                <a:lnTo>
                  <a:pt x="106" y="14035"/>
                </a:lnTo>
                <a:lnTo>
                  <a:pt x="220" y="14093"/>
                </a:lnTo>
                <a:lnTo>
                  <a:pt x="432" y="13939"/>
                </a:lnTo>
                <a:cubicBezTo>
                  <a:pt x="550" y="13855"/>
                  <a:pt x="787" y="13699"/>
                  <a:pt x="962" y="13594"/>
                </a:cubicBezTo>
                <a:cubicBezTo>
                  <a:pt x="1321" y="13379"/>
                  <a:pt x="1336" y="13381"/>
                  <a:pt x="1394" y="13642"/>
                </a:cubicBezTo>
                <a:cubicBezTo>
                  <a:pt x="1755" y="15288"/>
                  <a:pt x="2640" y="17128"/>
                  <a:pt x="3627" y="18310"/>
                </a:cubicBezTo>
                <a:lnTo>
                  <a:pt x="3863" y="18597"/>
                </a:lnTo>
                <a:lnTo>
                  <a:pt x="3684" y="18789"/>
                </a:lnTo>
                <a:cubicBezTo>
                  <a:pt x="3588" y="18895"/>
                  <a:pt x="3279" y="19228"/>
                  <a:pt x="2999" y="19536"/>
                </a:cubicBezTo>
                <a:lnTo>
                  <a:pt x="2494" y="20092"/>
                </a:lnTo>
                <a:lnTo>
                  <a:pt x="2494" y="20274"/>
                </a:lnTo>
                <a:lnTo>
                  <a:pt x="2494" y="20456"/>
                </a:lnTo>
                <a:lnTo>
                  <a:pt x="2958" y="19920"/>
                </a:lnTo>
                <a:cubicBezTo>
                  <a:pt x="3217" y="19624"/>
                  <a:pt x="3563" y="19251"/>
                  <a:pt x="3724" y="19086"/>
                </a:cubicBezTo>
                <a:lnTo>
                  <a:pt x="4018" y="18789"/>
                </a:lnTo>
                <a:lnTo>
                  <a:pt x="4287" y="19057"/>
                </a:lnTo>
                <a:cubicBezTo>
                  <a:pt x="5023" y="19799"/>
                  <a:pt x="5798" y="20363"/>
                  <a:pt x="6699" y="20811"/>
                </a:cubicBezTo>
                <a:cubicBezTo>
                  <a:pt x="6901" y="20912"/>
                  <a:pt x="7406" y="21123"/>
                  <a:pt x="7547" y="21166"/>
                </a:cubicBezTo>
                <a:cubicBezTo>
                  <a:pt x="7594" y="21180"/>
                  <a:pt x="7732" y="21221"/>
                  <a:pt x="7856" y="21261"/>
                </a:cubicBezTo>
                <a:cubicBezTo>
                  <a:pt x="8137" y="21351"/>
                  <a:pt x="8592" y="21454"/>
                  <a:pt x="8932" y="21501"/>
                </a:cubicBezTo>
                <a:cubicBezTo>
                  <a:pt x="9075" y="21521"/>
                  <a:pt x="9226" y="21542"/>
                  <a:pt x="9266" y="21549"/>
                </a:cubicBezTo>
                <a:cubicBezTo>
                  <a:pt x="9489" y="21587"/>
                  <a:pt x="10647" y="21568"/>
                  <a:pt x="10969" y="21520"/>
                </a:cubicBezTo>
                <a:cubicBezTo>
                  <a:pt x="12736" y="21258"/>
                  <a:pt x="14214" y="20510"/>
                  <a:pt x="15590" y="19182"/>
                </a:cubicBezTo>
                <a:cubicBezTo>
                  <a:pt x="15961" y="18824"/>
                  <a:pt x="16595" y="18063"/>
                  <a:pt x="16894" y="17620"/>
                </a:cubicBezTo>
                <a:cubicBezTo>
                  <a:pt x="17132" y="17266"/>
                  <a:pt x="17550" y="16544"/>
                  <a:pt x="17693" y="16239"/>
                </a:cubicBezTo>
                <a:cubicBezTo>
                  <a:pt x="18191" y="15177"/>
                  <a:pt x="18511" y="14189"/>
                  <a:pt x="18695" y="13173"/>
                </a:cubicBezTo>
                <a:cubicBezTo>
                  <a:pt x="19088" y="11004"/>
                  <a:pt x="18949" y="8791"/>
                  <a:pt x="18288" y="6799"/>
                </a:cubicBezTo>
                <a:lnTo>
                  <a:pt x="18198" y="6531"/>
                </a:lnTo>
                <a:lnTo>
                  <a:pt x="18589" y="6099"/>
                </a:lnTo>
                <a:cubicBezTo>
                  <a:pt x="19719" y="4845"/>
                  <a:pt x="20616" y="3483"/>
                  <a:pt x="21156" y="2208"/>
                </a:cubicBezTo>
                <a:cubicBezTo>
                  <a:pt x="21361" y="1726"/>
                  <a:pt x="21600" y="1034"/>
                  <a:pt x="21572" y="1001"/>
                </a:cubicBezTo>
                <a:cubicBezTo>
                  <a:pt x="21564" y="992"/>
                  <a:pt x="21497" y="1087"/>
                  <a:pt x="21425" y="1212"/>
                </a:cubicBezTo>
                <a:cubicBezTo>
                  <a:pt x="20943" y="2042"/>
                  <a:pt x="20035" y="3087"/>
                  <a:pt x="18972" y="4020"/>
                </a:cubicBezTo>
                <a:cubicBezTo>
                  <a:pt x="18612" y="4336"/>
                  <a:pt x="17798" y="4984"/>
                  <a:pt x="17652" y="5074"/>
                </a:cubicBezTo>
                <a:cubicBezTo>
                  <a:pt x="17592" y="5111"/>
                  <a:pt x="17577" y="5089"/>
                  <a:pt x="17367" y="4719"/>
                </a:cubicBezTo>
                <a:cubicBezTo>
                  <a:pt x="16868" y="3843"/>
                  <a:pt x="16159" y="2922"/>
                  <a:pt x="15517" y="2314"/>
                </a:cubicBezTo>
                <a:cubicBezTo>
                  <a:pt x="14883" y="1713"/>
                  <a:pt x="13992" y="1089"/>
                  <a:pt x="13308" y="761"/>
                </a:cubicBezTo>
                <a:cubicBezTo>
                  <a:pt x="12768" y="503"/>
                  <a:pt x="12130" y="280"/>
                  <a:pt x="11581" y="157"/>
                </a:cubicBezTo>
                <a:cubicBezTo>
                  <a:pt x="10996" y="27"/>
                  <a:pt x="10603" y="-13"/>
                  <a:pt x="9828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5" name="SolarOrbiter-misisonlogo.png" descr="SolarOrbiter-misisonlog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80" y="108720"/>
            <a:ext cx="1003301" cy="1003302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758433" y="6419733"/>
            <a:ext cx="452368" cy="369330"/>
          </a:xfrm>
          <a:prstGeom prst="rect">
            <a:avLst/>
          </a:prstGeom>
        </p:spPr>
        <p:txBody>
          <a:bodyPr/>
          <a:lstStyle>
            <a:lvl1pPr defTabSz="910828">
              <a:defRPr>
                <a:solidFill>
                  <a:srgbClr val="888888"/>
                </a:solidFill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2961476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42363" y="6246813"/>
            <a:ext cx="457176" cy="461663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2667495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ey gradient">
    <p:bg>
      <p:bgPr>
        <a:gradFill flip="none" rotWithShape="1">
          <a:gsLst>
            <a:gs pos="0">
              <a:srgbClr val="464646"/>
            </a:gs>
            <a:gs pos="41236">
              <a:srgbClr val="2D2D2D"/>
            </a:gs>
            <a:gs pos="100000">
              <a:srgbClr val="141414"/>
            </a:gs>
          </a:gsLst>
          <a:lin ang="18168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430831" y="6652617"/>
            <a:ext cx="233237" cy="239329"/>
          </a:xfrm>
          <a:prstGeom prst="rect">
            <a:avLst/>
          </a:prstGeom>
          <a:ln w="12700"/>
        </p:spPr>
        <p:txBody>
          <a:bodyPr lIns="53578" tIns="53578" rIns="53578" bIns="53578" anchor="t"/>
          <a:lstStyle>
            <a:lvl1pPr algn="ctr" defTabSz="228600">
              <a:lnSpc>
                <a:spcPts val="1050"/>
              </a:lnSpc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7344625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ESA/NASA Default Widesc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Rectangle"/>
          <p:cNvSpPr/>
          <p:nvPr/>
        </p:nvSpPr>
        <p:spPr>
          <a:xfrm>
            <a:off x="0" y="794"/>
            <a:ext cx="12192001" cy="1187451"/>
          </a:xfrm>
          <a:prstGeom prst="rect">
            <a:avLst/>
          </a:prstGeom>
          <a:solidFill>
            <a:srgbClr val="4396D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00"/>
          </a:p>
        </p:txBody>
      </p:sp>
      <p:pic>
        <p:nvPicPr>
          <p:cNvPr id="335" name="image2.png" descr="image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735" y="1771"/>
            <a:ext cx="9144002" cy="1204547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Title Text"/>
          <p:cNvSpPr txBox="1">
            <a:spLocks noGrp="1"/>
          </p:cNvSpPr>
          <p:nvPr>
            <p:ph type="title"/>
          </p:nvPr>
        </p:nvSpPr>
        <p:spPr>
          <a:xfrm>
            <a:off x="1367234" y="0"/>
            <a:ext cx="7381144" cy="1220788"/>
          </a:xfrm>
          <a:prstGeom prst="rect">
            <a:avLst/>
          </a:prstGeom>
        </p:spPr>
        <p:txBody>
          <a:bodyPr lIns="53578" tIns="53578" rIns="53578" bIns="53578"/>
          <a:lstStyle>
            <a:lvl1pPr algn="l" defTabSz="910828">
              <a:defRPr sz="21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337" name="Rectangle"/>
          <p:cNvSpPr/>
          <p:nvPr/>
        </p:nvSpPr>
        <p:spPr>
          <a:xfrm>
            <a:off x="-1" y="993128"/>
            <a:ext cx="12192001" cy="215412"/>
          </a:xfrm>
          <a:prstGeom prst="rect">
            <a:avLst/>
          </a:prstGeom>
          <a:solidFill>
            <a:srgbClr val="0098D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00"/>
          </a:p>
        </p:txBody>
      </p:sp>
      <p:pic>
        <p:nvPicPr>
          <p:cNvPr id="338" name="Nasa-logo_orig.gif" descr="Nasa-logo_orig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5" t="1082" r="612" b="1080"/>
          <a:stretch>
            <a:fillRect/>
          </a:stretch>
        </p:blipFill>
        <p:spPr>
          <a:xfrm>
            <a:off x="10100918" y="387080"/>
            <a:ext cx="525320" cy="446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569" extrusionOk="0">
                <a:moveTo>
                  <a:pt x="9828" y="4"/>
                </a:moveTo>
                <a:cubicBezTo>
                  <a:pt x="9103" y="20"/>
                  <a:pt x="8966" y="39"/>
                  <a:pt x="8427" y="157"/>
                </a:cubicBezTo>
                <a:cubicBezTo>
                  <a:pt x="6562" y="566"/>
                  <a:pt x="4901" y="1648"/>
                  <a:pt x="3561" y="3330"/>
                </a:cubicBezTo>
                <a:cubicBezTo>
                  <a:pt x="2456" y="4718"/>
                  <a:pt x="1626" y="6573"/>
                  <a:pt x="1296" y="8409"/>
                </a:cubicBezTo>
                <a:cubicBezTo>
                  <a:pt x="1135" y="9304"/>
                  <a:pt x="1091" y="9815"/>
                  <a:pt x="1092" y="10805"/>
                </a:cubicBezTo>
                <a:cubicBezTo>
                  <a:pt x="1093" y="11628"/>
                  <a:pt x="1142" y="12313"/>
                  <a:pt x="1222" y="12693"/>
                </a:cubicBezTo>
                <a:cubicBezTo>
                  <a:pt x="1236" y="12759"/>
                  <a:pt x="1253" y="12885"/>
                  <a:pt x="1263" y="12971"/>
                </a:cubicBezTo>
                <a:lnTo>
                  <a:pt x="1288" y="13125"/>
                </a:lnTo>
                <a:lnTo>
                  <a:pt x="799" y="13441"/>
                </a:lnTo>
                <a:cubicBezTo>
                  <a:pt x="533" y="13612"/>
                  <a:pt x="242" y="13799"/>
                  <a:pt x="155" y="13863"/>
                </a:cubicBezTo>
                <a:lnTo>
                  <a:pt x="0" y="13978"/>
                </a:lnTo>
                <a:lnTo>
                  <a:pt x="106" y="14035"/>
                </a:lnTo>
                <a:lnTo>
                  <a:pt x="220" y="14093"/>
                </a:lnTo>
                <a:lnTo>
                  <a:pt x="432" y="13939"/>
                </a:lnTo>
                <a:cubicBezTo>
                  <a:pt x="550" y="13855"/>
                  <a:pt x="787" y="13699"/>
                  <a:pt x="962" y="13594"/>
                </a:cubicBezTo>
                <a:cubicBezTo>
                  <a:pt x="1321" y="13379"/>
                  <a:pt x="1336" y="13381"/>
                  <a:pt x="1394" y="13642"/>
                </a:cubicBezTo>
                <a:cubicBezTo>
                  <a:pt x="1755" y="15288"/>
                  <a:pt x="2640" y="17128"/>
                  <a:pt x="3627" y="18310"/>
                </a:cubicBezTo>
                <a:lnTo>
                  <a:pt x="3863" y="18597"/>
                </a:lnTo>
                <a:lnTo>
                  <a:pt x="3684" y="18789"/>
                </a:lnTo>
                <a:cubicBezTo>
                  <a:pt x="3588" y="18895"/>
                  <a:pt x="3279" y="19229"/>
                  <a:pt x="2999" y="19537"/>
                </a:cubicBezTo>
                <a:lnTo>
                  <a:pt x="2494" y="20092"/>
                </a:lnTo>
                <a:lnTo>
                  <a:pt x="2494" y="20274"/>
                </a:lnTo>
                <a:lnTo>
                  <a:pt x="2494" y="20457"/>
                </a:lnTo>
                <a:lnTo>
                  <a:pt x="2958" y="19920"/>
                </a:lnTo>
                <a:cubicBezTo>
                  <a:pt x="3217" y="19624"/>
                  <a:pt x="3563" y="19251"/>
                  <a:pt x="3724" y="19086"/>
                </a:cubicBezTo>
                <a:lnTo>
                  <a:pt x="4018" y="18789"/>
                </a:lnTo>
                <a:lnTo>
                  <a:pt x="4287" y="19057"/>
                </a:lnTo>
                <a:cubicBezTo>
                  <a:pt x="5023" y="19799"/>
                  <a:pt x="5798" y="20363"/>
                  <a:pt x="6699" y="20811"/>
                </a:cubicBezTo>
                <a:cubicBezTo>
                  <a:pt x="6901" y="20912"/>
                  <a:pt x="7406" y="21123"/>
                  <a:pt x="7547" y="21166"/>
                </a:cubicBezTo>
                <a:cubicBezTo>
                  <a:pt x="7594" y="21180"/>
                  <a:pt x="7732" y="21222"/>
                  <a:pt x="7856" y="21262"/>
                </a:cubicBezTo>
                <a:cubicBezTo>
                  <a:pt x="8137" y="21352"/>
                  <a:pt x="8592" y="21454"/>
                  <a:pt x="8932" y="21501"/>
                </a:cubicBezTo>
                <a:cubicBezTo>
                  <a:pt x="9075" y="21521"/>
                  <a:pt x="9226" y="21542"/>
                  <a:pt x="9266" y="21549"/>
                </a:cubicBezTo>
                <a:cubicBezTo>
                  <a:pt x="9489" y="21587"/>
                  <a:pt x="10647" y="21568"/>
                  <a:pt x="10969" y="21520"/>
                </a:cubicBezTo>
                <a:cubicBezTo>
                  <a:pt x="12736" y="21258"/>
                  <a:pt x="14214" y="20510"/>
                  <a:pt x="15590" y="19182"/>
                </a:cubicBezTo>
                <a:cubicBezTo>
                  <a:pt x="15961" y="18824"/>
                  <a:pt x="16595" y="18063"/>
                  <a:pt x="16894" y="17620"/>
                </a:cubicBezTo>
                <a:cubicBezTo>
                  <a:pt x="17132" y="17266"/>
                  <a:pt x="17550" y="16545"/>
                  <a:pt x="17693" y="16240"/>
                </a:cubicBezTo>
                <a:cubicBezTo>
                  <a:pt x="18191" y="15178"/>
                  <a:pt x="18511" y="14189"/>
                  <a:pt x="18695" y="13173"/>
                </a:cubicBezTo>
                <a:cubicBezTo>
                  <a:pt x="19088" y="11004"/>
                  <a:pt x="18949" y="8791"/>
                  <a:pt x="18288" y="6799"/>
                </a:cubicBezTo>
                <a:lnTo>
                  <a:pt x="18198" y="6531"/>
                </a:lnTo>
                <a:lnTo>
                  <a:pt x="18589" y="6100"/>
                </a:lnTo>
                <a:cubicBezTo>
                  <a:pt x="19719" y="4846"/>
                  <a:pt x="20616" y="3483"/>
                  <a:pt x="21156" y="2208"/>
                </a:cubicBezTo>
                <a:cubicBezTo>
                  <a:pt x="21361" y="1726"/>
                  <a:pt x="21600" y="1034"/>
                  <a:pt x="21572" y="1001"/>
                </a:cubicBezTo>
                <a:cubicBezTo>
                  <a:pt x="21564" y="992"/>
                  <a:pt x="21497" y="1087"/>
                  <a:pt x="21425" y="1212"/>
                </a:cubicBezTo>
                <a:cubicBezTo>
                  <a:pt x="20943" y="2042"/>
                  <a:pt x="20035" y="3087"/>
                  <a:pt x="18972" y="4020"/>
                </a:cubicBezTo>
                <a:cubicBezTo>
                  <a:pt x="18612" y="4336"/>
                  <a:pt x="17798" y="4984"/>
                  <a:pt x="17652" y="5074"/>
                </a:cubicBezTo>
                <a:cubicBezTo>
                  <a:pt x="17592" y="5111"/>
                  <a:pt x="17577" y="5089"/>
                  <a:pt x="17367" y="4719"/>
                </a:cubicBezTo>
                <a:cubicBezTo>
                  <a:pt x="16868" y="3843"/>
                  <a:pt x="16159" y="2922"/>
                  <a:pt x="15517" y="2314"/>
                </a:cubicBezTo>
                <a:cubicBezTo>
                  <a:pt x="14883" y="1713"/>
                  <a:pt x="13992" y="1089"/>
                  <a:pt x="13308" y="761"/>
                </a:cubicBezTo>
                <a:cubicBezTo>
                  <a:pt x="12768" y="503"/>
                  <a:pt x="12130" y="280"/>
                  <a:pt x="11581" y="157"/>
                </a:cubicBezTo>
                <a:cubicBezTo>
                  <a:pt x="10996" y="27"/>
                  <a:pt x="10603" y="-13"/>
                  <a:pt x="9828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9" name="SolarOrbiter-misisonlogo.png" descr="SolarOrbiter-misisonlog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43" y="108744"/>
            <a:ext cx="1003301" cy="1003301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22874" y="6482953"/>
            <a:ext cx="387926" cy="31354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910828"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5546982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SA Default Widesc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Rectangle"/>
          <p:cNvSpPr/>
          <p:nvPr/>
        </p:nvSpPr>
        <p:spPr>
          <a:xfrm>
            <a:off x="0" y="794"/>
            <a:ext cx="12192001" cy="1187451"/>
          </a:xfrm>
          <a:prstGeom prst="rect">
            <a:avLst/>
          </a:prstGeom>
          <a:solidFill>
            <a:srgbClr val="4396D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00"/>
          </a:p>
        </p:txBody>
      </p:sp>
      <p:pic>
        <p:nvPicPr>
          <p:cNvPr id="348" name="image2.png" descr="image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735" y="1771"/>
            <a:ext cx="9144002" cy="1204547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Title Text"/>
          <p:cNvSpPr txBox="1">
            <a:spLocks noGrp="1"/>
          </p:cNvSpPr>
          <p:nvPr>
            <p:ph type="title"/>
          </p:nvPr>
        </p:nvSpPr>
        <p:spPr>
          <a:xfrm>
            <a:off x="732234" y="0"/>
            <a:ext cx="7381144" cy="1220788"/>
          </a:xfrm>
          <a:prstGeom prst="rect">
            <a:avLst/>
          </a:prstGeom>
        </p:spPr>
        <p:txBody>
          <a:bodyPr lIns="53578" tIns="53578" rIns="53578" bIns="53578"/>
          <a:lstStyle>
            <a:lvl1pPr algn="l" defTabSz="910828">
              <a:defRPr sz="21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350" name="Rectangle"/>
          <p:cNvSpPr/>
          <p:nvPr/>
        </p:nvSpPr>
        <p:spPr>
          <a:xfrm>
            <a:off x="-1" y="993128"/>
            <a:ext cx="12192001" cy="215412"/>
          </a:xfrm>
          <a:prstGeom prst="rect">
            <a:avLst/>
          </a:prstGeom>
          <a:solidFill>
            <a:srgbClr val="0098D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00"/>
          </a:p>
        </p:txBody>
      </p:sp>
      <p:sp>
        <p:nvSpPr>
          <p:cNvPr id="3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22874" y="6482953"/>
            <a:ext cx="387926" cy="31354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910828"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18737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orm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Rectangle"/>
          <p:cNvSpPr/>
          <p:nvPr/>
        </p:nvSpPr>
        <p:spPr>
          <a:xfrm>
            <a:off x="1524000" y="-44649"/>
            <a:ext cx="9144000" cy="687586"/>
          </a:xfrm>
          <a:prstGeom prst="rect">
            <a:avLst/>
          </a:prstGeom>
          <a:solidFill>
            <a:srgbClr val="0099DC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800"/>
          </a:p>
        </p:txBody>
      </p:sp>
      <p:pic>
        <p:nvPicPr>
          <p:cNvPr id="359" name="T171_000918_175408.jpg" descr="T171_000918_17540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7170394" y="-26790"/>
            <a:ext cx="3502072" cy="651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600" extrusionOk="0">
                <a:moveTo>
                  <a:pt x="0" y="0"/>
                </a:moveTo>
                <a:lnTo>
                  <a:pt x="0" y="21600"/>
                </a:lnTo>
                <a:lnTo>
                  <a:pt x="20596" y="21600"/>
                </a:lnTo>
                <a:cubicBezTo>
                  <a:pt x="20661" y="21432"/>
                  <a:pt x="20732" y="21298"/>
                  <a:pt x="20773" y="21298"/>
                </a:cubicBezTo>
                <a:cubicBezTo>
                  <a:pt x="20810" y="21298"/>
                  <a:pt x="20814" y="21248"/>
                  <a:pt x="20788" y="21107"/>
                </a:cubicBezTo>
                <a:cubicBezTo>
                  <a:pt x="20761" y="20965"/>
                  <a:pt x="20742" y="20970"/>
                  <a:pt x="20708" y="21120"/>
                </a:cubicBezTo>
                <a:cubicBezTo>
                  <a:pt x="20676" y="21261"/>
                  <a:pt x="20647" y="21270"/>
                  <a:pt x="20607" y="21153"/>
                </a:cubicBezTo>
                <a:cubicBezTo>
                  <a:pt x="20567" y="21039"/>
                  <a:pt x="20539" y="21041"/>
                  <a:pt x="20517" y="21159"/>
                </a:cubicBezTo>
                <a:cubicBezTo>
                  <a:pt x="20495" y="21281"/>
                  <a:pt x="20448" y="21234"/>
                  <a:pt x="20356" y="21002"/>
                </a:cubicBezTo>
                <a:cubicBezTo>
                  <a:pt x="20284" y="20821"/>
                  <a:pt x="20201" y="20636"/>
                  <a:pt x="20172" y="20587"/>
                </a:cubicBezTo>
                <a:cubicBezTo>
                  <a:pt x="20091" y="20450"/>
                  <a:pt x="20111" y="19892"/>
                  <a:pt x="20210" y="19496"/>
                </a:cubicBezTo>
                <a:cubicBezTo>
                  <a:pt x="20260" y="19299"/>
                  <a:pt x="20300" y="19044"/>
                  <a:pt x="20300" y="18930"/>
                </a:cubicBezTo>
                <a:cubicBezTo>
                  <a:pt x="20300" y="18679"/>
                  <a:pt x="20394" y="18391"/>
                  <a:pt x="20477" y="18391"/>
                </a:cubicBezTo>
                <a:cubicBezTo>
                  <a:pt x="20510" y="18391"/>
                  <a:pt x="20562" y="18261"/>
                  <a:pt x="20592" y="18102"/>
                </a:cubicBezTo>
                <a:cubicBezTo>
                  <a:pt x="20621" y="17943"/>
                  <a:pt x="20693" y="17623"/>
                  <a:pt x="20753" y="17385"/>
                </a:cubicBezTo>
                <a:cubicBezTo>
                  <a:pt x="20813" y="17148"/>
                  <a:pt x="20904" y="16734"/>
                  <a:pt x="20954" y="16465"/>
                </a:cubicBezTo>
                <a:cubicBezTo>
                  <a:pt x="21004" y="16196"/>
                  <a:pt x="21073" y="15972"/>
                  <a:pt x="21107" y="15972"/>
                </a:cubicBezTo>
                <a:cubicBezTo>
                  <a:pt x="21190" y="15972"/>
                  <a:pt x="21206" y="15747"/>
                  <a:pt x="21163" y="15235"/>
                </a:cubicBezTo>
                <a:cubicBezTo>
                  <a:pt x="21128" y="14826"/>
                  <a:pt x="21135" y="14764"/>
                  <a:pt x="21246" y="14242"/>
                </a:cubicBezTo>
                <a:cubicBezTo>
                  <a:pt x="21312" y="13936"/>
                  <a:pt x="21408" y="13585"/>
                  <a:pt x="21460" y="13460"/>
                </a:cubicBezTo>
                <a:cubicBezTo>
                  <a:pt x="21576" y="13185"/>
                  <a:pt x="21600" y="13006"/>
                  <a:pt x="21575" y="12585"/>
                </a:cubicBezTo>
                <a:cubicBezTo>
                  <a:pt x="21552" y="12186"/>
                  <a:pt x="21516" y="12182"/>
                  <a:pt x="21415" y="12565"/>
                </a:cubicBezTo>
                <a:cubicBezTo>
                  <a:pt x="21278" y="13083"/>
                  <a:pt x="20946" y="13339"/>
                  <a:pt x="20789" y="13052"/>
                </a:cubicBezTo>
                <a:cubicBezTo>
                  <a:pt x="20623" y="12750"/>
                  <a:pt x="20447" y="12776"/>
                  <a:pt x="20363" y="13111"/>
                </a:cubicBezTo>
                <a:cubicBezTo>
                  <a:pt x="20294" y="13385"/>
                  <a:pt x="20287" y="13383"/>
                  <a:pt x="20231" y="13111"/>
                </a:cubicBezTo>
                <a:cubicBezTo>
                  <a:pt x="20199" y="12955"/>
                  <a:pt x="20161" y="12666"/>
                  <a:pt x="20147" y="12467"/>
                </a:cubicBezTo>
                <a:cubicBezTo>
                  <a:pt x="20132" y="12267"/>
                  <a:pt x="20107" y="12099"/>
                  <a:pt x="20090" y="12099"/>
                </a:cubicBezTo>
                <a:cubicBezTo>
                  <a:pt x="20049" y="12099"/>
                  <a:pt x="20052" y="12319"/>
                  <a:pt x="20095" y="12552"/>
                </a:cubicBezTo>
                <a:cubicBezTo>
                  <a:pt x="20122" y="12698"/>
                  <a:pt x="20118" y="12815"/>
                  <a:pt x="20076" y="13065"/>
                </a:cubicBezTo>
                <a:cubicBezTo>
                  <a:pt x="20010" y="13453"/>
                  <a:pt x="19863" y="13495"/>
                  <a:pt x="19826" y="13138"/>
                </a:cubicBezTo>
                <a:cubicBezTo>
                  <a:pt x="19803" y="12912"/>
                  <a:pt x="19788" y="12912"/>
                  <a:pt x="19697" y="13118"/>
                </a:cubicBezTo>
                <a:lnTo>
                  <a:pt x="19595" y="13348"/>
                </a:lnTo>
                <a:lnTo>
                  <a:pt x="19744" y="13473"/>
                </a:lnTo>
                <a:cubicBezTo>
                  <a:pt x="19827" y="13541"/>
                  <a:pt x="19906" y="13629"/>
                  <a:pt x="19919" y="13670"/>
                </a:cubicBezTo>
                <a:cubicBezTo>
                  <a:pt x="19959" y="13795"/>
                  <a:pt x="19876" y="14196"/>
                  <a:pt x="19810" y="14196"/>
                </a:cubicBezTo>
                <a:cubicBezTo>
                  <a:pt x="19776" y="14196"/>
                  <a:pt x="19689" y="14349"/>
                  <a:pt x="19616" y="14538"/>
                </a:cubicBezTo>
                <a:cubicBezTo>
                  <a:pt x="19534" y="14750"/>
                  <a:pt x="19413" y="14901"/>
                  <a:pt x="19299" y="14926"/>
                </a:cubicBezTo>
                <a:cubicBezTo>
                  <a:pt x="19198" y="14948"/>
                  <a:pt x="19064" y="15039"/>
                  <a:pt x="19001" y="15130"/>
                </a:cubicBezTo>
                <a:cubicBezTo>
                  <a:pt x="18911" y="15260"/>
                  <a:pt x="18882" y="15249"/>
                  <a:pt x="18870" y="15077"/>
                </a:cubicBezTo>
                <a:cubicBezTo>
                  <a:pt x="18838" y="14637"/>
                  <a:pt x="18874" y="14277"/>
                  <a:pt x="18951" y="14268"/>
                </a:cubicBezTo>
                <a:cubicBezTo>
                  <a:pt x="19035" y="14259"/>
                  <a:pt x="19100" y="14087"/>
                  <a:pt x="19100" y="13874"/>
                </a:cubicBezTo>
                <a:cubicBezTo>
                  <a:pt x="19100" y="13686"/>
                  <a:pt x="18970" y="13901"/>
                  <a:pt x="18766" y="14420"/>
                </a:cubicBezTo>
                <a:cubicBezTo>
                  <a:pt x="18552" y="14965"/>
                  <a:pt x="18414" y="14970"/>
                  <a:pt x="18307" y="14439"/>
                </a:cubicBezTo>
                <a:cubicBezTo>
                  <a:pt x="18236" y="14083"/>
                  <a:pt x="18218" y="14057"/>
                  <a:pt x="18154" y="14236"/>
                </a:cubicBezTo>
                <a:cubicBezTo>
                  <a:pt x="18115" y="14347"/>
                  <a:pt x="18082" y="14515"/>
                  <a:pt x="18081" y="14604"/>
                </a:cubicBezTo>
                <a:cubicBezTo>
                  <a:pt x="18079" y="14772"/>
                  <a:pt x="17938" y="14833"/>
                  <a:pt x="17885" y="14689"/>
                </a:cubicBezTo>
                <a:cubicBezTo>
                  <a:pt x="17806" y="14470"/>
                  <a:pt x="17713" y="14728"/>
                  <a:pt x="17740" y="15097"/>
                </a:cubicBezTo>
                <a:cubicBezTo>
                  <a:pt x="17764" y="15442"/>
                  <a:pt x="17658" y="15593"/>
                  <a:pt x="17615" y="15275"/>
                </a:cubicBezTo>
                <a:cubicBezTo>
                  <a:pt x="17595" y="15128"/>
                  <a:pt x="17570" y="15055"/>
                  <a:pt x="17560" y="15110"/>
                </a:cubicBezTo>
                <a:cubicBezTo>
                  <a:pt x="17519" y="15330"/>
                  <a:pt x="17327" y="15305"/>
                  <a:pt x="17310" y="15077"/>
                </a:cubicBezTo>
                <a:cubicBezTo>
                  <a:pt x="17301" y="14951"/>
                  <a:pt x="17278" y="14843"/>
                  <a:pt x="17259" y="14841"/>
                </a:cubicBezTo>
                <a:cubicBezTo>
                  <a:pt x="17240" y="14839"/>
                  <a:pt x="17191" y="14699"/>
                  <a:pt x="17150" y="14532"/>
                </a:cubicBezTo>
                <a:cubicBezTo>
                  <a:pt x="17078" y="14232"/>
                  <a:pt x="17076" y="14230"/>
                  <a:pt x="16997" y="14532"/>
                </a:cubicBezTo>
                <a:cubicBezTo>
                  <a:pt x="16930" y="14788"/>
                  <a:pt x="16901" y="14810"/>
                  <a:pt x="16823" y="14663"/>
                </a:cubicBezTo>
                <a:cubicBezTo>
                  <a:pt x="16753" y="14533"/>
                  <a:pt x="16718" y="14532"/>
                  <a:pt x="16687" y="14670"/>
                </a:cubicBezTo>
                <a:cubicBezTo>
                  <a:pt x="16654" y="14814"/>
                  <a:pt x="16636" y="14796"/>
                  <a:pt x="16605" y="14571"/>
                </a:cubicBezTo>
                <a:cubicBezTo>
                  <a:pt x="16562" y="14260"/>
                  <a:pt x="16500" y="14202"/>
                  <a:pt x="16435" y="14420"/>
                </a:cubicBezTo>
                <a:cubicBezTo>
                  <a:pt x="16365" y="14654"/>
                  <a:pt x="16322" y="14257"/>
                  <a:pt x="16359" y="13723"/>
                </a:cubicBezTo>
                <a:cubicBezTo>
                  <a:pt x="16383" y="13385"/>
                  <a:pt x="16384" y="13205"/>
                  <a:pt x="16360" y="13078"/>
                </a:cubicBezTo>
                <a:cubicBezTo>
                  <a:pt x="16337" y="12951"/>
                  <a:pt x="16369" y="12669"/>
                  <a:pt x="16478" y="12059"/>
                </a:cubicBezTo>
                <a:cubicBezTo>
                  <a:pt x="16703" y="10797"/>
                  <a:pt x="17000" y="8930"/>
                  <a:pt x="17001" y="8772"/>
                </a:cubicBezTo>
                <a:cubicBezTo>
                  <a:pt x="17002" y="8695"/>
                  <a:pt x="17055" y="8348"/>
                  <a:pt x="17121" y="7996"/>
                </a:cubicBezTo>
                <a:cubicBezTo>
                  <a:pt x="17186" y="7643"/>
                  <a:pt x="17240" y="7283"/>
                  <a:pt x="17240" y="7200"/>
                </a:cubicBezTo>
                <a:cubicBezTo>
                  <a:pt x="17240" y="7031"/>
                  <a:pt x="17156" y="7394"/>
                  <a:pt x="17000" y="8232"/>
                </a:cubicBezTo>
                <a:cubicBezTo>
                  <a:pt x="16628" y="10228"/>
                  <a:pt x="16216" y="12267"/>
                  <a:pt x="16183" y="12283"/>
                </a:cubicBezTo>
                <a:cubicBezTo>
                  <a:pt x="16162" y="12293"/>
                  <a:pt x="16120" y="12286"/>
                  <a:pt x="16090" y="12270"/>
                </a:cubicBezTo>
                <a:cubicBezTo>
                  <a:pt x="16060" y="12253"/>
                  <a:pt x="16018" y="12323"/>
                  <a:pt x="15996" y="12421"/>
                </a:cubicBezTo>
                <a:cubicBezTo>
                  <a:pt x="15974" y="12519"/>
                  <a:pt x="15860" y="12625"/>
                  <a:pt x="15744" y="12658"/>
                </a:cubicBezTo>
                <a:cubicBezTo>
                  <a:pt x="15552" y="12711"/>
                  <a:pt x="15528" y="12681"/>
                  <a:pt x="15488" y="12355"/>
                </a:cubicBezTo>
                <a:cubicBezTo>
                  <a:pt x="15449" y="12033"/>
                  <a:pt x="15451" y="11946"/>
                  <a:pt x="15505" y="11487"/>
                </a:cubicBezTo>
                <a:cubicBezTo>
                  <a:pt x="15563" y="10997"/>
                  <a:pt x="15564" y="10974"/>
                  <a:pt x="15510" y="10974"/>
                </a:cubicBezTo>
                <a:cubicBezTo>
                  <a:pt x="15480" y="10974"/>
                  <a:pt x="15437" y="11122"/>
                  <a:pt x="15416" y="11303"/>
                </a:cubicBezTo>
                <a:cubicBezTo>
                  <a:pt x="15375" y="11652"/>
                  <a:pt x="15241" y="12013"/>
                  <a:pt x="15175" y="11954"/>
                </a:cubicBezTo>
                <a:cubicBezTo>
                  <a:pt x="15153" y="11934"/>
                  <a:pt x="15117" y="12008"/>
                  <a:pt x="15093" y="12112"/>
                </a:cubicBezTo>
                <a:cubicBezTo>
                  <a:pt x="15070" y="12216"/>
                  <a:pt x="15029" y="12262"/>
                  <a:pt x="15004" y="12210"/>
                </a:cubicBezTo>
                <a:cubicBezTo>
                  <a:pt x="14947" y="12093"/>
                  <a:pt x="14946" y="11558"/>
                  <a:pt x="15001" y="11310"/>
                </a:cubicBezTo>
                <a:cubicBezTo>
                  <a:pt x="15025" y="11206"/>
                  <a:pt x="15080" y="10711"/>
                  <a:pt x="15124" y="10212"/>
                </a:cubicBezTo>
                <a:cubicBezTo>
                  <a:pt x="15168" y="9712"/>
                  <a:pt x="15243" y="9048"/>
                  <a:pt x="15291" y="8732"/>
                </a:cubicBezTo>
                <a:cubicBezTo>
                  <a:pt x="15340" y="8416"/>
                  <a:pt x="15379" y="8082"/>
                  <a:pt x="15379" y="7989"/>
                </a:cubicBezTo>
                <a:cubicBezTo>
                  <a:pt x="15379" y="7896"/>
                  <a:pt x="15420" y="7560"/>
                  <a:pt x="15469" y="7239"/>
                </a:cubicBezTo>
                <a:cubicBezTo>
                  <a:pt x="15534" y="6813"/>
                  <a:pt x="15557" y="6499"/>
                  <a:pt x="15554" y="6076"/>
                </a:cubicBezTo>
                <a:lnTo>
                  <a:pt x="15551" y="5497"/>
                </a:lnTo>
                <a:lnTo>
                  <a:pt x="15381" y="6418"/>
                </a:lnTo>
                <a:cubicBezTo>
                  <a:pt x="15287" y="6924"/>
                  <a:pt x="15140" y="7790"/>
                  <a:pt x="15053" y="8338"/>
                </a:cubicBezTo>
                <a:cubicBezTo>
                  <a:pt x="14921" y="9168"/>
                  <a:pt x="14883" y="9320"/>
                  <a:pt x="14819" y="9258"/>
                </a:cubicBezTo>
                <a:cubicBezTo>
                  <a:pt x="14769" y="9209"/>
                  <a:pt x="14729" y="9284"/>
                  <a:pt x="14703" y="9475"/>
                </a:cubicBezTo>
                <a:cubicBezTo>
                  <a:pt x="14640" y="9936"/>
                  <a:pt x="14588" y="9537"/>
                  <a:pt x="14633" y="8942"/>
                </a:cubicBezTo>
                <a:cubicBezTo>
                  <a:pt x="14653" y="8684"/>
                  <a:pt x="14671" y="8365"/>
                  <a:pt x="14672" y="8232"/>
                </a:cubicBezTo>
                <a:cubicBezTo>
                  <a:pt x="14674" y="8099"/>
                  <a:pt x="14683" y="7913"/>
                  <a:pt x="14693" y="7825"/>
                </a:cubicBezTo>
                <a:cubicBezTo>
                  <a:pt x="14703" y="7736"/>
                  <a:pt x="14721" y="7263"/>
                  <a:pt x="14732" y="6766"/>
                </a:cubicBezTo>
                <a:cubicBezTo>
                  <a:pt x="14749" y="6025"/>
                  <a:pt x="14771" y="5763"/>
                  <a:pt x="14855" y="5326"/>
                </a:cubicBezTo>
                <a:cubicBezTo>
                  <a:pt x="14911" y="5033"/>
                  <a:pt x="14949" y="4728"/>
                  <a:pt x="14940" y="4649"/>
                </a:cubicBezTo>
                <a:cubicBezTo>
                  <a:pt x="14931" y="4570"/>
                  <a:pt x="14959" y="4336"/>
                  <a:pt x="15000" y="4129"/>
                </a:cubicBezTo>
                <a:cubicBezTo>
                  <a:pt x="15096" y="3652"/>
                  <a:pt x="15146" y="2704"/>
                  <a:pt x="15107" y="2144"/>
                </a:cubicBezTo>
                <a:cubicBezTo>
                  <a:pt x="15083" y="1807"/>
                  <a:pt x="15089" y="1666"/>
                  <a:pt x="15141" y="1368"/>
                </a:cubicBezTo>
                <a:cubicBezTo>
                  <a:pt x="15176" y="1166"/>
                  <a:pt x="15197" y="919"/>
                  <a:pt x="15186" y="828"/>
                </a:cubicBezTo>
                <a:cubicBezTo>
                  <a:pt x="15176" y="738"/>
                  <a:pt x="15195" y="583"/>
                  <a:pt x="15229" y="487"/>
                </a:cubicBezTo>
                <a:cubicBezTo>
                  <a:pt x="15261" y="396"/>
                  <a:pt x="15285" y="183"/>
                  <a:pt x="15288" y="0"/>
                </a:cubicBezTo>
                <a:lnTo>
                  <a:pt x="15217" y="0"/>
                </a:lnTo>
                <a:lnTo>
                  <a:pt x="15148" y="342"/>
                </a:lnTo>
                <a:lnTo>
                  <a:pt x="15107" y="0"/>
                </a:lnTo>
                <a:lnTo>
                  <a:pt x="13183" y="0"/>
                </a:lnTo>
                <a:cubicBezTo>
                  <a:pt x="13182" y="0"/>
                  <a:pt x="13181" y="7"/>
                  <a:pt x="13180" y="7"/>
                </a:cubicBezTo>
                <a:cubicBezTo>
                  <a:pt x="13157" y="7"/>
                  <a:pt x="13121" y="109"/>
                  <a:pt x="13101" y="237"/>
                </a:cubicBezTo>
                <a:cubicBezTo>
                  <a:pt x="13081" y="365"/>
                  <a:pt x="12995" y="705"/>
                  <a:pt x="12910" y="993"/>
                </a:cubicBezTo>
                <a:cubicBezTo>
                  <a:pt x="12825" y="1281"/>
                  <a:pt x="12693" y="1820"/>
                  <a:pt x="12618" y="2190"/>
                </a:cubicBezTo>
                <a:cubicBezTo>
                  <a:pt x="12369" y="3415"/>
                  <a:pt x="12302" y="3445"/>
                  <a:pt x="12333" y="2308"/>
                </a:cubicBezTo>
                <a:cubicBezTo>
                  <a:pt x="12348" y="1771"/>
                  <a:pt x="12343" y="1799"/>
                  <a:pt x="12290" y="2564"/>
                </a:cubicBezTo>
                <a:cubicBezTo>
                  <a:pt x="12167" y="4354"/>
                  <a:pt x="12090" y="4260"/>
                  <a:pt x="12124" y="2361"/>
                </a:cubicBezTo>
                <a:cubicBezTo>
                  <a:pt x="12136" y="1641"/>
                  <a:pt x="12152" y="832"/>
                  <a:pt x="12157" y="565"/>
                </a:cubicBezTo>
                <a:cubicBezTo>
                  <a:pt x="12158" y="500"/>
                  <a:pt x="12161" y="146"/>
                  <a:pt x="12163" y="0"/>
                </a:cubicBezTo>
                <a:lnTo>
                  <a:pt x="10789" y="0"/>
                </a:lnTo>
                <a:cubicBezTo>
                  <a:pt x="10777" y="438"/>
                  <a:pt x="10764" y="799"/>
                  <a:pt x="10749" y="927"/>
                </a:cubicBezTo>
                <a:cubicBezTo>
                  <a:pt x="10737" y="1032"/>
                  <a:pt x="10710" y="1087"/>
                  <a:pt x="10690" y="1045"/>
                </a:cubicBezTo>
                <a:cubicBezTo>
                  <a:pt x="10668" y="1000"/>
                  <a:pt x="10653" y="1128"/>
                  <a:pt x="10650" y="1374"/>
                </a:cubicBezTo>
                <a:cubicBezTo>
                  <a:pt x="10648" y="1597"/>
                  <a:pt x="10637" y="1903"/>
                  <a:pt x="10626" y="2058"/>
                </a:cubicBezTo>
                <a:cubicBezTo>
                  <a:pt x="10607" y="2320"/>
                  <a:pt x="10602" y="2323"/>
                  <a:pt x="10562" y="2032"/>
                </a:cubicBezTo>
                <a:cubicBezTo>
                  <a:pt x="10538" y="1860"/>
                  <a:pt x="10519" y="1486"/>
                  <a:pt x="10519" y="1203"/>
                </a:cubicBezTo>
                <a:cubicBezTo>
                  <a:pt x="10519" y="921"/>
                  <a:pt x="10500" y="601"/>
                  <a:pt x="10478" y="500"/>
                </a:cubicBezTo>
                <a:cubicBezTo>
                  <a:pt x="10462" y="431"/>
                  <a:pt x="10447" y="230"/>
                  <a:pt x="10434" y="0"/>
                </a:cubicBezTo>
                <a:lnTo>
                  <a:pt x="0" y="0"/>
                </a:lnTo>
                <a:close/>
                <a:moveTo>
                  <a:pt x="12420" y="0"/>
                </a:moveTo>
                <a:cubicBezTo>
                  <a:pt x="12416" y="26"/>
                  <a:pt x="12414" y="32"/>
                  <a:pt x="12410" y="85"/>
                </a:cubicBezTo>
                <a:cubicBezTo>
                  <a:pt x="12396" y="263"/>
                  <a:pt x="12384" y="552"/>
                  <a:pt x="12384" y="730"/>
                </a:cubicBezTo>
                <a:cubicBezTo>
                  <a:pt x="12385" y="989"/>
                  <a:pt x="12391" y="975"/>
                  <a:pt x="12410" y="651"/>
                </a:cubicBezTo>
                <a:cubicBezTo>
                  <a:pt x="12430" y="320"/>
                  <a:pt x="12435" y="86"/>
                  <a:pt x="12431" y="0"/>
                </a:cubicBezTo>
                <a:lnTo>
                  <a:pt x="12420" y="0"/>
                </a:lnTo>
                <a:close/>
                <a:moveTo>
                  <a:pt x="20194" y="10343"/>
                </a:moveTo>
                <a:cubicBezTo>
                  <a:pt x="20161" y="10338"/>
                  <a:pt x="20115" y="10402"/>
                  <a:pt x="20090" y="10488"/>
                </a:cubicBezTo>
                <a:cubicBezTo>
                  <a:pt x="20050" y="10627"/>
                  <a:pt x="20050" y="10640"/>
                  <a:pt x="20090" y="10632"/>
                </a:cubicBezTo>
                <a:cubicBezTo>
                  <a:pt x="20115" y="10627"/>
                  <a:pt x="20161" y="10564"/>
                  <a:pt x="20194" y="10488"/>
                </a:cubicBezTo>
                <a:cubicBezTo>
                  <a:pt x="20254" y="10349"/>
                  <a:pt x="20254" y="10352"/>
                  <a:pt x="20194" y="10343"/>
                </a:cubicBezTo>
                <a:close/>
                <a:moveTo>
                  <a:pt x="19783" y="10974"/>
                </a:moveTo>
                <a:cubicBezTo>
                  <a:pt x="19758" y="10974"/>
                  <a:pt x="19728" y="11092"/>
                  <a:pt x="19717" y="11237"/>
                </a:cubicBezTo>
                <a:cubicBezTo>
                  <a:pt x="19701" y="11468"/>
                  <a:pt x="19705" y="11474"/>
                  <a:pt x="19752" y="11283"/>
                </a:cubicBezTo>
                <a:cubicBezTo>
                  <a:pt x="19781" y="11163"/>
                  <a:pt x="19810" y="11045"/>
                  <a:pt x="19816" y="11020"/>
                </a:cubicBezTo>
                <a:cubicBezTo>
                  <a:pt x="19823" y="10995"/>
                  <a:pt x="19809" y="10974"/>
                  <a:pt x="19783" y="1097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0" name="SOLAR ORBITER"/>
          <p:cNvSpPr/>
          <p:nvPr/>
        </p:nvSpPr>
        <p:spPr>
          <a:xfrm>
            <a:off x="3479602" y="133945"/>
            <a:ext cx="3170040" cy="419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defTabSz="506250">
              <a:lnSpc>
                <a:spcPct val="40000"/>
              </a:lnSpc>
              <a:spcBef>
                <a:spcPts val="1600"/>
              </a:spcBef>
              <a:defRPr sz="4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2200"/>
              <a:t>SOLAR ORBITER</a:t>
            </a:r>
          </a:p>
        </p:txBody>
      </p:sp>
      <p:pic>
        <p:nvPicPr>
          <p:cNvPr id="361" name="ESA-Logo_white_trans.png" descr="ESA-Logo_white_tran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7" y="133945"/>
            <a:ext cx="803673" cy="2947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4" name="Group"/>
          <p:cNvGrpSpPr/>
          <p:nvPr/>
        </p:nvGrpSpPr>
        <p:grpSpPr>
          <a:xfrm>
            <a:off x="1524000" y="544711"/>
            <a:ext cx="9144000" cy="125017"/>
            <a:chOff x="0" y="0"/>
            <a:chExt cx="18288000" cy="250031"/>
          </a:xfrm>
        </p:grpSpPr>
        <p:sp>
          <p:nvSpPr>
            <p:cNvPr id="362" name="Rectangle"/>
            <p:cNvSpPr/>
            <p:nvPr/>
          </p:nvSpPr>
          <p:spPr>
            <a:xfrm>
              <a:off x="0" y="160734"/>
              <a:ext cx="18288000" cy="8929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410766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00"/>
            </a:p>
          </p:txBody>
        </p:sp>
        <p:sp>
          <p:nvSpPr>
            <p:cNvPr id="363" name="Rectangle"/>
            <p:cNvSpPr/>
            <p:nvPr/>
          </p:nvSpPr>
          <p:spPr>
            <a:xfrm>
              <a:off x="0" y="0"/>
              <a:ext cx="18288000" cy="178594"/>
            </a:xfrm>
            <a:prstGeom prst="rect">
              <a:avLst/>
            </a:prstGeom>
            <a:gradFill flip="none" rotWithShape="1">
              <a:gsLst>
                <a:gs pos="0">
                  <a:srgbClr val="0099DC">
                    <a:alpha val="0"/>
                  </a:srgbClr>
                </a:gs>
                <a:gs pos="100000">
                  <a:srgbClr val="FFFFFF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410766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00"/>
            </a:p>
          </p:txBody>
        </p:sp>
      </p:grpSp>
      <p:grpSp>
        <p:nvGrpSpPr>
          <p:cNvPr id="367" name="Group"/>
          <p:cNvGrpSpPr/>
          <p:nvPr/>
        </p:nvGrpSpPr>
        <p:grpSpPr>
          <a:xfrm>
            <a:off x="10465711" y="1125141"/>
            <a:ext cx="2634259" cy="3385434"/>
            <a:chOff x="0" y="0"/>
            <a:chExt cx="5268515" cy="6770865"/>
          </a:xfrm>
        </p:grpSpPr>
        <p:pic>
          <p:nvPicPr>
            <p:cNvPr id="365" name="Solar_Orbiter_SC_free.tiff" descr="Solar_Orbiter_SC_free.tiff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268516" cy="67708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6" name="Rectangle"/>
            <p:cNvSpPr/>
            <p:nvPr/>
          </p:nvSpPr>
          <p:spPr>
            <a:xfrm>
              <a:off x="886781" y="4857750"/>
              <a:ext cx="2053829" cy="1678782"/>
            </a:xfrm>
            <a:prstGeom prst="rect">
              <a:avLst/>
            </a:prstGeom>
            <a:solidFill>
              <a:srgbClr val="FFFFFF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410766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00"/>
            </a:p>
          </p:txBody>
        </p:sp>
      </p:grpSp>
      <p:sp>
        <p:nvSpPr>
          <p:cNvPr id="368" name="Title Text"/>
          <p:cNvSpPr txBox="1">
            <a:spLocks noGrp="1"/>
          </p:cNvSpPr>
          <p:nvPr>
            <p:ph type="title"/>
          </p:nvPr>
        </p:nvSpPr>
        <p:spPr>
          <a:xfrm>
            <a:off x="1702594" y="767953"/>
            <a:ext cx="7402712" cy="526852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l" defTabSz="410766">
              <a:defRPr sz="33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3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93664" y="1830586"/>
            <a:ext cx="7590235" cy="2893220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410766">
              <a:spcBef>
                <a:spcPts val="0"/>
              </a:spcBef>
              <a:buSzTx/>
              <a:buFontTx/>
              <a:buNone/>
              <a:defRPr sz="2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defTabSz="410766">
              <a:spcBef>
                <a:spcPts val="0"/>
              </a:spcBef>
              <a:buSzTx/>
              <a:buFontTx/>
              <a:buNone/>
              <a:defRPr sz="2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defTabSz="410766">
              <a:spcBef>
                <a:spcPts val="0"/>
              </a:spcBef>
              <a:buSzTx/>
              <a:buFontTx/>
              <a:buNone/>
              <a:defRPr sz="2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defTabSz="410766">
              <a:spcBef>
                <a:spcPts val="0"/>
              </a:spcBef>
              <a:buSzTx/>
              <a:buFontTx/>
              <a:buNone/>
              <a:defRPr sz="2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defTabSz="410766">
              <a:spcBef>
                <a:spcPts val="0"/>
              </a:spcBef>
              <a:buSzTx/>
              <a:buFontTx/>
              <a:buNone/>
              <a:defRPr sz="2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70" name="SolO_2014_SC.png" descr="SolO_2014_SC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3806" flipH="1">
            <a:off x="9256633" y="-927985"/>
            <a:ext cx="1748176" cy="2632795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26426" y="6509742"/>
            <a:ext cx="330218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906060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 lIns="50800" tIns="50800" rIns="50800" bIns="50800" anchor="t">
            <a:normAutofit/>
          </a:bodyPr>
          <a:lstStyle>
            <a:lvl1pPr algn="l" defTabSz="1219169">
              <a:lnSpc>
                <a:spcPct val="80000"/>
              </a:lnSpc>
              <a:defRPr sz="4250" b="1" spc="-85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379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  <a:ln w="12700"/>
        </p:spPr>
        <p:txBody>
          <a:bodyPr lIns="45719" tIns="45719" rIns="45719" bIns="45719">
            <a:normAutofit/>
          </a:bodyPr>
          <a:lstStyle>
            <a:lvl1pPr marL="0" indent="0" defTabSz="412750">
              <a:spcBef>
                <a:spcPts val="0"/>
              </a:spcBef>
              <a:buSzTx/>
              <a:buFontTx/>
              <a:buNone/>
              <a:defRPr sz="275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Slide Subtitle</a:t>
            </a:r>
          </a:p>
        </p:txBody>
      </p:sp>
      <p:sp>
        <p:nvSpPr>
          <p:cNvPr id="3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063" y="6486708"/>
            <a:ext cx="227627" cy="241092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292100">
              <a:defRPr sz="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9260246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itle Text"/>
          <p:cNvSpPr txBox="1">
            <a:spLocks noGrp="1"/>
          </p:cNvSpPr>
          <p:nvPr>
            <p:ph type="title"/>
          </p:nvPr>
        </p:nvSpPr>
        <p:spPr>
          <a:xfrm>
            <a:off x="2416969" y="1151930"/>
            <a:ext cx="7358063" cy="2321719"/>
          </a:xfrm>
          <a:prstGeom prst="rect">
            <a:avLst/>
          </a:prstGeom>
        </p:spPr>
        <p:txBody>
          <a:bodyPr lIns="71437" tIns="71437" rIns="71437" bIns="71437" anchor="b">
            <a:normAutofit/>
          </a:bodyPr>
          <a:lstStyle>
            <a:lvl1pPr defTabSz="410766">
              <a:defRPr sz="5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3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16969" y="3545086"/>
            <a:ext cx="7358063" cy="794743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marL="0" indent="0" algn="ctr" defTabSz="410766"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410766"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410766"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410766"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410766"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40533" y="6536531"/>
            <a:ext cx="306173" cy="31354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 sz="11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2568433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063" y="6486708"/>
            <a:ext cx="227627" cy="241092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292100"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33544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1DB10-53F5-8417-8588-7526FE9BD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42BDE-E0C1-9DD6-BE83-7471FDA0D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0F4D4-4EA1-8E19-F7FC-23B21C7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117A-A5EB-EF44-B014-8E773E48FDE3}" type="datetime1">
              <a:rPr lang="it-IT" smtClean="0"/>
              <a:t>27/01/25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AA1B0-E0A4-DD50-DF53-387836968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4C49D-5272-0831-961B-DEA530211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76ED-A376-BD45-A8C3-26F9A4DBBB70}" type="slidenum">
              <a:rPr lang="en-IT" smtClean="0"/>
              <a:t>‹#›</a:t>
            </a:fld>
            <a:endParaRPr lang="en-IT"/>
          </a:p>
        </p:txBody>
      </p:sp>
      <p:pic>
        <p:nvPicPr>
          <p:cNvPr id="7" name="Picture 6" descr="A picture containing text, device, dark, gauge&#10;&#10;Description automatically generated">
            <a:extLst>
              <a:ext uri="{FF2B5EF4-FFF2-40B4-BE49-F238E27FC236}">
                <a16:creationId xmlns:a16="http://schemas.microsoft.com/office/drawing/2014/main" id="{4425C0AD-756F-51EF-E357-C33C5A500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60841" cy="208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624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ESA/NASA Default Widesc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Rectangle"/>
          <p:cNvSpPr/>
          <p:nvPr/>
        </p:nvSpPr>
        <p:spPr>
          <a:xfrm>
            <a:off x="0" y="794"/>
            <a:ext cx="12192001" cy="1187451"/>
          </a:xfrm>
          <a:prstGeom prst="rect">
            <a:avLst/>
          </a:prstGeom>
          <a:solidFill>
            <a:srgbClr val="4396D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>
              <a:defRPr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400"/>
          </a:p>
        </p:txBody>
      </p:sp>
      <p:pic>
        <p:nvPicPr>
          <p:cNvPr id="404" name="image2.png" descr="image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735" y="1771"/>
            <a:ext cx="9144002" cy="1204547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Title Text"/>
          <p:cNvSpPr txBox="1">
            <a:spLocks noGrp="1"/>
          </p:cNvSpPr>
          <p:nvPr>
            <p:ph type="title"/>
          </p:nvPr>
        </p:nvSpPr>
        <p:spPr>
          <a:xfrm>
            <a:off x="1367234" y="0"/>
            <a:ext cx="7381144" cy="1220788"/>
          </a:xfrm>
          <a:prstGeom prst="rect">
            <a:avLst/>
          </a:prstGeom>
        </p:spPr>
        <p:txBody>
          <a:bodyPr lIns="53578" tIns="53578" rIns="53578" bIns="53578"/>
          <a:lstStyle>
            <a:lvl1pPr algn="l" defTabSz="910828">
              <a:defRPr sz="2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406" name="Rectangle"/>
          <p:cNvSpPr/>
          <p:nvPr/>
        </p:nvSpPr>
        <p:spPr>
          <a:xfrm>
            <a:off x="-1" y="993128"/>
            <a:ext cx="12192001" cy="215412"/>
          </a:xfrm>
          <a:prstGeom prst="rect">
            <a:avLst/>
          </a:prstGeom>
          <a:solidFill>
            <a:srgbClr val="0098D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>
              <a:defRPr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400"/>
          </a:p>
        </p:txBody>
      </p:sp>
      <p:pic>
        <p:nvPicPr>
          <p:cNvPr id="407" name="SolarOrbiter-misisonlogo.png" descr="SolarOrbiter-misison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43" y="108744"/>
            <a:ext cx="1003301" cy="1003301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22874" y="6482953"/>
            <a:ext cx="387926" cy="31354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910828"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59071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algn="l" defTabSz="914400">
              <a:lnSpc>
                <a:spcPct val="90000"/>
              </a:lnSpc>
              <a:defRPr sz="44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16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38" tIns="91438" rIns="91438" bIns="91438">
            <a:normAutofit/>
          </a:bodyPr>
          <a:lstStyle>
            <a:lvl1pPr marL="228600" indent="-228600" defTabSz="914400">
              <a:lnSpc>
                <a:spcPct val="90000"/>
              </a:lnSpc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495300" indent="-266700" defTabSz="914400">
              <a:lnSpc>
                <a:spcPct val="90000"/>
              </a:lnSpc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777239" indent="-320039" defTabSz="914400">
              <a:lnSpc>
                <a:spcPct val="90000"/>
              </a:lnSpc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041400" indent="-355600" defTabSz="914400">
              <a:lnSpc>
                <a:spcPct val="90000"/>
              </a:lnSpc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270000" indent="-355600" defTabSz="914400">
              <a:lnSpc>
                <a:spcPct val="90000"/>
              </a:lnSpc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6395" y="6354249"/>
            <a:ext cx="367405" cy="369328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7238483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49" y="5919524"/>
            <a:ext cx="10985502" cy="318490"/>
          </a:xfrm>
          <a:prstGeom prst="rect">
            <a:avLst/>
          </a:prstGeom>
          <a:ln w="12700"/>
        </p:spPr>
        <p:txBody>
          <a:bodyPr lIns="45719" tIns="45719" rIns="45719" bIns="45719" anchor="b">
            <a:normAutofit/>
          </a:bodyPr>
          <a:lstStyle>
            <a:lvl1pPr marL="0" indent="0" defTabSz="412750">
              <a:spcBef>
                <a:spcPts val="0"/>
              </a:spcBef>
              <a:buSzTx/>
              <a:buFontTx/>
              <a:buNone/>
              <a:defRPr sz="1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Author and Date</a:t>
            </a:r>
          </a:p>
        </p:txBody>
      </p:sp>
      <p:sp>
        <p:nvSpPr>
          <p:cNvPr id="435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lIns="50800" tIns="50800" rIns="50800" bIns="50800" anchor="b">
            <a:normAutofit/>
          </a:bodyPr>
          <a:lstStyle>
            <a:lvl1pPr algn="l" defTabSz="1219169">
              <a:lnSpc>
                <a:spcPct val="80000"/>
              </a:lnSpc>
              <a:defRPr b="1" spc="-116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43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98433"/>
            <a:ext cx="10985500" cy="952501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marL="0" indent="0" defTabSz="412750">
              <a:spcBef>
                <a:spcPts val="0"/>
              </a:spcBef>
              <a:buSzTx/>
              <a:buFontTx/>
              <a:buNone/>
              <a:defRPr sz="275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 defTabSz="412750">
              <a:spcBef>
                <a:spcPts val="0"/>
              </a:spcBef>
              <a:buSzTx/>
              <a:buFontTx/>
              <a:buNone/>
              <a:defRPr sz="275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 defTabSz="412750">
              <a:spcBef>
                <a:spcPts val="0"/>
              </a:spcBef>
              <a:buSzTx/>
              <a:buFontTx/>
              <a:buNone/>
              <a:defRPr sz="275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 defTabSz="412750">
              <a:spcBef>
                <a:spcPts val="0"/>
              </a:spcBef>
              <a:buSzTx/>
              <a:buFontTx/>
              <a:buNone/>
              <a:defRPr sz="275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 defTabSz="412750">
              <a:spcBef>
                <a:spcPts val="0"/>
              </a:spcBef>
              <a:buSzTx/>
              <a:buFontTx/>
              <a:buNone/>
              <a:defRPr sz="275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82187" y="6486708"/>
            <a:ext cx="227627" cy="241092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292100"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8360334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ESA/NASA Default Widesc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Rectangle"/>
          <p:cNvSpPr/>
          <p:nvPr/>
        </p:nvSpPr>
        <p:spPr>
          <a:xfrm>
            <a:off x="0" y="794"/>
            <a:ext cx="12192001" cy="1187451"/>
          </a:xfrm>
          <a:prstGeom prst="rect">
            <a:avLst/>
          </a:prstGeom>
          <a:solidFill>
            <a:srgbClr val="4396D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00"/>
          </a:p>
        </p:txBody>
      </p:sp>
      <p:pic>
        <p:nvPicPr>
          <p:cNvPr id="486" name="image2.png" descr="image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735" y="1771"/>
            <a:ext cx="9144002" cy="1204547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Title Text"/>
          <p:cNvSpPr txBox="1">
            <a:spLocks noGrp="1"/>
          </p:cNvSpPr>
          <p:nvPr>
            <p:ph type="title"/>
          </p:nvPr>
        </p:nvSpPr>
        <p:spPr>
          <a:xfrm>
            <a:off x="1367234" y="0"/>
            <a:ext cx="7381144" cy="1220788"/>
          </a:xfrm>
          <a:prstGeom prst="rect">
            <a:avLst/>
          </a:prstGeom>
        </p:spPr>
        <p:txBody>
          <a:bodyPr lIns="53578" tIns="53578" rIns="53578" bIns="53578"/>
          <a:lstStyle>
            <a:lvl1pPr algn="l" defTabSz="910828">
              <a:defRPr sz="21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488" name="Rectangle"/>
          <p:cNvSpPr/>
          <p:nvPr/>
        </p:nvSpPr>
        <p:spPr>
          <a:xfrm>
            <a:off x="-1" y="993128"/>
            <a:ext cx="12192001" cy="215412"/>
          </a:xfrm>
          <a:prstGeom prst="rect">
            <a:avLst/>
          </a:prstGeom>
          <a:solidFill>
            <a:srgbClr val="0098D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00"/>
          </a:p>
        </p:txBody>
      </p:sp>
      <p:pic>
        <p:nvPicPr>
          <p:cNvPr id="489" name="SolarOrbiter-misisonlogo.png" descr="SolarOrbiter-misison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43" y="108744"/>
            <a:ext cx="1003301" cy="1003301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822874" y="6482953"/>
            <a:ext cx="387926" cy="31354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910828"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914883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EAR4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Text Box 38"/>
          <p:cNvSpPr txBox="1"/>
          <p:nvPr/>
        </p:nvSpPr>
        <p:spPr>
          <a:xfrm>
            <a:off x="220944" y="6242658"/>
            <a:ext cx="22442" cy="1231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900"/>
              </a:spcBef>
              <a:defRPr sz="1600">
                <a:solidFill>
                  <a:srgbClr val="8197A6"/>
                </a:solidFill>
              </a:defRPr>
            </a:lvl1pPr>
          </a:lstStyle>
          <a:p>
            <a:r>
              <a:rPr sz="800"/>
              <a:t> </a:t>
            </a:r>
          </a:p>
        </p:txBody>
      </p:sp>
      <p:sp>
        <p:nvSpPr>
          <p:cNvPr id="4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87343" y="6197033"/>
            <a:ext cx="397545" cy="27699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99" name="Picture 65" descr="Picture 6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0009" y="-208327"/>
            <a:ext cx="2090845" cy="1311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Picture 67" descr="Picture 6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1741" y="6579354"/>
            <a:ext cx="1633518" cy="1056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7" name="Group 68"/>
          <p:cNvGrpSpPr/>
          <p:nvPr/>
        </p:nvGrpSpPr>
        <p:grpSpPr>
          <a:xfrm>
            <a:off x="226217" y="6563206"/>
            <a:ext cx="9608727" cy="143815"/>
            <a:chOff x="0" y="0"/>
            <a:chExt cx="19217453" cy="287628"/>
          </a:xfrm>
        </p:grpSpPr>
        <p:pic>
          <p:nvPicPr>
            <p:cNvPr id="501" name="Picture 69" descr="Picture 6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2" name="Picture 70" descr="Picture 7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073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3" name="Picture 71" descr="Picture 7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1473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4" name="Picture 72" descr="Picture 7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22210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5" name="Picture 73" descr="Picture 73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94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6" name="Picture 74" descr="Picture 74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3683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7" name="Picture 75" descr="Picture 75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4420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8" name="Picture 76" descr="Picture 76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515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9" name="Picture 77" descr="Picture 77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5894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0" name="Picture 78" descr="Picture 78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6631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1" name="Picture 79" descr="Picture 79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0736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2" name="Picture 80" descr="Picture 80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810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3" name="Picture 81" descr="Picture 81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884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4" name="Picture 82" descr="Picture 82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957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5" name="Picture 83" descr="Picture 83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7031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6" name="Picture 84" descr="Picture 84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1105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7" name="Picture 85" descr="Picture 85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5178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8" name="Picture 86" descr="Picture 86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9252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9" name="Picture 87" descr="Picture 87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3326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0" name="Picture 88" descr="Picture 88"/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1473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1" name="Picture 89" descr="Picture 89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5547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2" name="Picture 90" descr="Picture 90"/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73999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3" name="Picture 91" descr="Picture 91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29550" y="-1"/>
              <a:ext cx="431103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4" name="Picture 92" descr="Picture 92"/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47631" y="-1"/>
              <a:ext cx="431102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5" name="Picture 93" descr="Picture 93"/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86350" y="-1"/>
              <a:ext cx="431103" cy="285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6" name="Picture 94" descr="Picture 94"/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65711" y="0"/>
              <a:ext cx="433665" cy="286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8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15551" y="161607"/>
            <a:ext cx="10087784" cy="564026"/>
          </a:xfrm>
          <a:prstGeom prst="rect">
            <a:avLst/>
          </a:prstGeom>
        </p:spPr>
        <p:txBody>
          <a:bodyPr lIns="91249" tIns="91249" rIns="91249" bIns="91249">
            <a:normAutofit/>
          </a:bodyPr>
          <a:lstStyle>
            <a:lvl1pPr algn="l" defTabSz="914400">
              <a:defRPr sz="3000" b="1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52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18404" y="1676875"/>
            <a:ext cx="5792605" cy="4309024"/>
          </a:xfrm>
          <a:prstGeom prst="rect">
            <a:avLst/>
          </a:prstGeom>
        </p:spPr>
        <p:txBody>
          <a:bodyPr lIns="91249" tIns="91249" rIns="91249" bIns="91249">
            <a:normAutofit/>
          </a:bodyPr>
          <a:lstStyle>
            <a:lvl1pPr marL="0" indent="0" defTabSz="91440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</a:defRPr>
            </a:lvl1pPr>
            <a:lvl2pPr marL="0" indent="390663" defTabSz="91440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</a:defRPr>
            </a:lvl2pPr>
            <a:lvl3pPr marL="0" indent="678885" defTabSz="91440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</a:defRPr>
            </a:lvl3pPr>
            <a:lvl4pPr marL="0" indent="967108" defTabSz="91440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</a:defRPr>
            </a:lvl4pPr>
            <a:lvl5pPr marL="0" indent="1255331" defTabSz="91440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0" name="Straight Connector 7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12700">
            <a:solidFill>
              <a:srgbClr val="003249"/>
            </a:solidFill>
          </a:ln>
        </p:spPr>
        <p:txBody>
          <a:bodyPr lIns="45625" tIns="45625" rIns="45625" bIns="45625"/>
          <a:lstStyle/>
          <a:p>
            <a:pPr>
              <a:defRPr>
                <a:solidFill>
                  <a:srgbClr val="003249"/>
                </a:solidFill>
              </a:defRPr>
            </a:pPr>
            <a:endParaRPr sz="900"/>
          </a:p>
        </p:txBody>
      </p:sp>
      <p:sp>
        <p:nvSpPr>
          <p:cNvPr id="531" name="Straight Connector 11"/>
          <p:cNvSpPr/>
          <p:nvPr/>
        </p:nvSpPr>
        <p:spPr>
          <a:xfrm>
            <a:off x="217808" y="887488"/>
            <a:ext cx="11743934" cy="1"/>
          </a:xfrm>
          <a:prstGeom prst="line">
            <a:avLst/>
          </a:prstGeom>
          <a:ln w="12700">
            <a:solidFill>
              <a:srgbClr val="003249"/>
            </a:solidFill>
          </a:ln>
        </p:spPr>
        <p:txBody>
          <a:bodyPr lIns="45625" tIns="45625" rIns="45625" bIns="45625"/>
          <a:lstStyle/>
          <a:p>
            <a:pPr>
              <a:defRPr>
                <a:solidFill>
                  <a:srgbClr val="003249"/>
                </a:solidFill>
              </a:defRPr>
            </a:pPr>
            <a:endParaRPr sz="900"/>
          </a:p>
        </p:txBody>
      </p:sp>
    </p:spTree>
    <p:extLst>
      <p:ext uri="{BB962C8B-B14F-4D97-AF65-F5344CB8AC3E}">
        <p14:creationId xmlns:p14="http://schemas.microsoft.com/office/powerpoint/2010/main" val="143489577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A9432-8F9A-E529-2D93-80034B300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49867-406E-E3A2-E96F-AA2AC4CFEF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E4C9B-FCBE-80E1-A008-2432408099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82BAD5-E3FB-882A-AD63-439D71A8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759A-0834-CA46-B708-BA6CB0391887}" type="datetime1">
              <a:rPr lang="it-IT" smtClean="0"/>
              <a:t>27/01/25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46B35-0071-3088-0034-8C9FF4C7D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877F95-C34C-FC32-2919-96A20430B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76ED-A376-BD45-A8C3-26F9A4DBBB70}" type="slidenum">
              <a:rPr lang="en-IT" smtClean="0"/>
              <a:t>‹#›</a:t>
            </a:fld>
            <a:endParaRPr lang="en-IT"/>
          </a:p>
        </p:txBody>
      </p:sp>
      <p:pic>
        <p:nvPicPr>
          <p:cNvPr id="8" name="Picture 7" descr="A picture containing text, device, dark, gauge&#10;&#10;Description automatically generated">
            <a:extLst>
              <a:ext uri="{FF2B5EF4-FFF2-40B4-BE49-F238E27FC236}">
                <a16:creationId xmlns:a16="http://schemas.microsoft.com/office/drawing/2014/main" id="{F5C9F32A-10DA-2083-7AB6-0337A2CB46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60841" cy="208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95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E9D4-8274-5C50-EF27-3543749FB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A8E46-3295-EFCD-DAB1-D3F309D13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C128B-EE24-333A-12DF-392DEF67D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CF6B9C-B691-4E48-7BE7-437E5755F3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82E38B-7946-1E11-CB95-6B03E48400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0980E1-382F-EAC4-E400-699889502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96303-29F0-2247-925E-E20EA731EED1}" type="datetime1">
              <a:rPr lang="it-IT" smtClean="0"/>
              <a:t>27/01/25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F6AF20-8A7E-2C3C-D4BE-E6B9ADB09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DF667A-497E-6A28-9D96-57C862448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76ED-A376-BD45-A8C3-26F9A4DBBB70}" type="slidenum">
              <a:rPr lang="en-IT" smtClean="0"/>
              <a:t>‹#›</a:t>
            </a:fld>
            <a:endParaRPr lang="en-IT"/>
          </a:p>
        </p:txBody>
      </p:sp>
      <p:pic>
        <p:nvPicPr>
          <p:cNvPr id="10" name="Picture 9" descr="A picture containing text, device, dark, gauge&#10;&#10;Description automatically generated">
            <a:extLst>
              <a:ext uri="{FF2B5EF4-FFF2-40B4-BE49-F238E27FC236}">
                <a16:creationId xmlns:a16="http://schemas.microsoft.com/office/drawing/2014/main" id="{7C01CA7F-8CB8-107C-4532-0DA33FEA7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60841" cy="208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82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772A6-55DB-2520-594F-768D6E430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EBB048-0DB3-517B-BFE7-212C2CBC1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73917-BABE-0A43-92BF-8E15FBE1CE23}" type="datetime1">
              <a:rPr lang="it-IT" smtClean="0"/>
              <a:t>27/01/25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973A73-C8D5-2637-C315-82E9FF7B4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B784ED-5F33-37B1-31AF-FBA7697BC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76ED-A376-BD45-A8C3-26F9A4DBBB70}" type="slidenum">
              <a:rPr lang="en-IT" smtClean="0"/>
              <a:t>‹#›</a:t>
            </a:fld>
            <a:endParaRPr lang="en-IT"/>
          </a:p>
        </p:txBody>
      </p:sp>
      <p:pic>
        <p:nvPicPr>
          <p:cNvPr id="6" name="Picture 5" descr="A picture containing text, device, dark, gauge&#10;&#10;Description automatically generated">
            <a:extLst>
              <a:ext uri="{FF2B5EF4-FFF2-40B4-BE49-F238E27FC236}">
                <a16:creationId xmlns:a16="http://schemas.microsoft.com/office/drawing/2014/main" id="{A2383330-44E9-A1C8-809F-880626AFD8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60841" cy="208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51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E6015F-30D7-9303-3800-56A2A21DB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A7BC-FEAD-F446-83B8-A3A4351995C7}" type="datetime1">
              <a:rPr lang="it-IT" smtClean="0"/>
              <a:t>27/01/25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0FAD8B-FE5F-241A-BCC5-0FDCBFA8C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4E2CC-6D42-69C9-6242-41E9455ED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76ED-A376-BD45-A8C3-26F9A4DBBB70}" type="slidenum">
              <a:rPr lang="en-IT" smtClean="0"/>
              <a:t>‹#›</a:t>
            </a:fld>
            <a:endParaRPr lang="en-IT"/>
          </a:p>
        </p:txBody>
      </p:sp>
      <p:pic>
        <p:nvPicPr>
          <p:cNvPr id="5" name="Picture 4" descr="A picture containing text, device, dark, gauge&#10;&#10;Description automatically generated">
            <a:extLst>
              <a:ext uri="{FF2B5EF4-FFF2-40B4-BE49-F238E27FC236}">
                <a16:creationId xmlns:a16="http://schemas.microsoft.com/office/drawing/2014/main" id="{2A4C437A-4599-BE28-EBC5-C983046F21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60841" cy="208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37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image" Target="../media/image27.jpeg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A57A44-F624-0D51-E455-1FC9B8DEE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66" y="136525"/>
            <a:ext cx="10699667" cy="1097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037BD-18B6-C583-99B8-6500D1684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405" y="1825625"/>
            <a:ext cx="1150719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E1503-FDEB-AC59-E1A6-8CCD329184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9718" y="6356350"/>
            <a:ext cx="34116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00DD9-0FE0-8C4A-BE84-533845B2AD87}" type="datetime1">
              <a:rPr lang="it-IT" smtClean="0"/>
              <a:t>27/01/25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F7B0D-6025-EA8A-7AF6-B60514FFFE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D8251-EC86-2E14-C95D-C6FB72013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116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E76ED-A376-BD45-A8C3-26F9A4DBBB7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7418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9" r:id="rId15"/>
    <p:sldLayoutId id="2147483670" r:id="rId16"/>
    <p:sldLayoutId id="2147483671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92075"/>
            <a:ext cx="10972800" cy="1508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0192" y="6171686"/>
            <a:ext cx="367408" cy="369330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608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</p:sldLayoutIdLst>
  <p:transition spd="med"/>
  <p:txStyles>
    <p:titleStyle>
      <a:lvl1pPr marL="0" marR="0" indent="0" algn="ct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chemeClr val="accent5"/>
          </a:solidFill>
          <a:uFillTx/>
          <a:latin typeface="Arial Black"/>
          <a:ea typeface="Arial Black"/>
          <a:cs typeface="Arial Black"/>
          <a:sym typeface="Arial Black"/>
        </a:defRPr>
      </a:lvl1pPr>
      <a:lvl2pPr marL="0" marR="0" indent="0" algn="ct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chemeClr val="accent5"/>
          </a:solidFill>
          <a:uFillTx/>
          <a:latin typeface="Arial Black"/>
          <a:ea typeface="Arial Black"/>
          <a:cs typeface="Arial Black"/>
          <a:sym typeface="Arial Black"/>
        </a:defRPr>
      </a:lvl2pPr>
      <a:lvl3pPr marL="0" marR="0" indent="0" algn="ct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chemeClr val="accent5"/>
          </a:solidFill>
          <a:uFillTx/>
          <a:latin typeface="Arial Black"/>
          <a:ea typeface="Arial Black"/>
          <a:cs typeface="Arial Black"/>
          <a:sym typeface="Arial Black"/>
        </a:defRPr>
      </a:lvl3pPr>
      <a:lvl4pPr marL="0" marR="0" indent="0" algn="ct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chemeClr val="accent5"/>
          </a:solidFill>
          <a:uFillTx/>
          <a:latin typeface="Arial Black"/>
          <a:ea typeface="Arial Black"/>
          <a:cs typeface="Arial Black"/>
          <a:sym typeface="Arial Black"/>
        </a:defRPr>
      </a:lvl4pPr>
      <a:lvl5pPr marL="0" marR="0" indent="0" algn="ct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chemeClr val="accent5"/>
          </a:solidFill>
          <a:uFillTx/>
          <a:latin typeface="Arial Black"/>
          <a:ea typeface="Arial Black"/>
          <a:cs typeface="Arial Black"/>
          <a:sym typeface="Arial Black"/>
        </a:defRPr>
      </a:lvl5pPr>
      <a:lvl6pPr marL="0" marR="0" indent="0" algn="ct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chemeClr val="accent5"/>
          </a:solidFill>
          <a:uFillTx/>
          <a:latin typeface="Arial Black"/>
          <a:ea typeface="Arial Black"/>
          <a:cs typeface="Arial Black"/>
          <a:sym typeface="Arial Black"/>
        </a:defRPr>
      </a:lvl6pPr>
      <a:lvl7pPr marL="0" marR="0" indent="0" algn="ct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chemeClr val="accent5"/>
          </a:solidFill>
          <a:uFillTx/>
          <a:latin typeface="Arial Black"/>
          <a:ea typeface="Arial Black"/>
          <a:cs typeface="Arial Black"/>
          <a:sym typeface="Arial Black"/>
        </a:defRPr>
      </a:lvl7pPr>
      <a:lvl8pPr marL="0" marR="0" indent="0" algn="ct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chemeClr val="accent5"/>
          </a:solidFill>
          <a:uFillTx/>
          <a:latin typeface="Arial Black"/>
          <a:ea typeface="Arial Black"/>
          <a:cs typeface="Arial Black"/>
          <a:sym typeface="Arial Black"/>
        </a:defRPr>
      </a:lvl8pPr>
      <a:lvl9pPr marL="0" marR="0" indent="0" algn="ct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chemeClr val="accent5"/>
          </a:solidFill>
          <a:uFillTx/>
          <a:latin typeface="Arial Black"/>
          <a:ea typeface="Arial Black"/>
          <a:cs typeface="Arial Black"/>
          <a:sym typeface="Arial Black"/>
        </a:defRPr>
      </a:lvl9pPr>
    </p:titleStyle>
    <p:bodyStyle>
      <a:lvl1pPr marL="457189" marR="0" indent="-457189" algn="l" defTabSz="609585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chemeClr val="accent5"/>
          </a:solidFill>
          <a:uFillTx/>
          <a:latin typeface="Arial"/>
          <a:ea typeface="Arial"/>
          <a:cs typeface="Arial"/>
          <a:sym typeface="Arial"/>
        </a:defRPr>
      </a:lvl1pPr>
      <a:lvl2pPr marL="737268" marR="0" indent="-432475" algn="l" defTabSz="609585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–"/>
        <a:tabLst/>
        <a:defRPr sz="4200" b="0" i="0" u="none" strike="noStrike" cap="none" spc="0" baseline="0">
          <a:solidFill>
            <a:schemeClr val="accent5"/>
          </a:solidFill>
          <a:uFillTx/>
          <a:latin typeface="Arial"/>
          <a:ea typeface="Arial"/>
          <a:cs typeface="Arial"/>
          <a:sym typeface="Arial"/>
        </a:defRPr>
      </a:lvl2pPr>
      <a:lvl3pPr marL="1009625" marR="0" indent="-400040" algn="l" defTabSz="609585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chemeClr val="accent5"/>
          </a:solidFill>
          <a:uFillTx/>
          <a:latin typeface="Arial"/>
          <a:ea typeface="Arial"/>
          <a:cs typeface="Arial"/>
          <a:sym typeface="Arial"/>
        </a:defRPr>
      </a:lvl3pPr>
      <a:lvl4pPr marL="1406734" marR="0" indent="-492356" algn="l" defTabSz="609585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–"/>
        <a:tabLst/>
        <a:defRPr sz="4200" b="0" i="0" u="none" strike="noStrike" cap="none" spc="0" baseline="0">
          <a:solidFill>
            <a:schemeClr val="accent5"/>
          </a:solidFill>
          <a:uFillTx/>
          <a:latin typeface="Arial"/>
          <a:ea typeface="Arial"/>
          <a:cs typeface="Arial"/>
          <a:sym typeface="Arial"/>
        </a:defRPr>
      </a:lvl4pPr>
      <a:lvl5pPr marL="1711526" marR="0" indent="-492356" algn="l" defTabSz="609585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»"/>
        <a:tabLst/>
        <a:defRPr sz="4200" b="0" i="0" u="none" strike="noStrike" cap="none" spc="0" baseline="0">
          <a:solidFill>
            <a:schemeClr val="accent5"/>
          </a:solidFill>
          <a:uFillTx/>
          <a:latin typeface="Arial"/>
          <a:ea typeface="Arial"/>
          <a:cs typeface="Arial"/>
          <a:sym typeface="Arial"/>
        </a:defRPr>
      </a:lvl5pPr>
      <a:lvl6pPr marL="2016318" marR="0" indent="-492356" algn="l" defTabSz="609585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chemeClr val="accent5"/>
          </a:solidFill>
          <a:uFillTx/>
          <a:latin typeface="Arial"/>
          <a:ea typeface="Arial"/>
          <a:cs typeface="Arial"/>
          <a:sym typeface="Arial"/>
        </a:defRPr>
      </a:lvl6pPr>
      <a:lvl7pPr marL="2321111" marR="0" indent="-492356" algn="l" defTabSz="609585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chemeClr val="accent5"/>
          </a:solidFill>
          <a:uFillTx/>
          <a:latin typeface="Arial"/>
          <a:ea typeface="Arial"/>
          <a:cs typeface="Arial"/>
          <a:sym typeface="Arial"/>
        </a:defRPr>
      </a:lvl7pPr>
      <a:lvl8pPr marL="2625903" marR="0" indent="-492356" algn="l" defTabSz="609585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chemeClr val="accent5"/>
          </a:solidFill>
          <a:uFillTx/>
          <a:latin typeface="Arial"/>
          <a:ea typeface="Arial"/>
          <a:cs typeface="Arial"/>
          <a:sym typeface="Arial"/>
        </a:defRPr>
      </a:lvl8pPr>
      <a:lvl9pPr marL="2930695" marR="0" indent="-492356" algn="l" defTabSz="609585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chemeClr val="accent5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143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600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82.png"/><Relationship Id="rId26" Type="http://schemas.openxmlformats.org/officeDocument/2006/relationships/image" Target="../media/image5.png"/><Relationship Id="rId3" Type="http://schemas.openxmlformats.org/officeDocument/2006/relationships/image" Target="../media/image2.jpeg"/><Relationship Id="rId21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3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4.png"/><Relationship Id="rId27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2e2.cosmos.esa.int/confluence/pages/viewpage.action?pageId=44439833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hyperlink" Target="http://metis.oato.inaf.it/obs_summary_new.html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media" Target="../media/media2.mp4"/><Relationship Id="rId7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93.png"/><Relationship Id="rId4" Type="http://schemas.openxmlformats.org/officeDocument/2006/relationships/video" Target="../media/media2.mp4"/><Relationship Id="rId9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.png"/><Relationship Id="rId11" Type="http://schemas.openxmlformats.org/officeDocument/2006/relationships/image" Target="../media/image98.png"/><Relationship Id="rId5" Type="http://schemas.openxmlformats.org/officeDocument/2006/relationships/image" Target="../media/image4.png"/><Relationship Id="rId10" Type="http://schemas.openxmlformats.org/officeDocument/2006/relationships/image" Target="../media/image97.png"/><Relationship Id="rId4" Type="http://schemas.openxmlformats.org/officeDocument/2006/relationships/image" Target="../media/image3.png"/><Relationship Id="rId9" Type="http://schemas.openxmlformats.org/officeDocument/2006/relationships/image" Target="../media/image9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FBF1D78C-2708-40D5-671D-A97D7BE5AF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8082"/>
            <a:ext cx="12195048" cy="1768282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47DA7A-7123-894A-6CAA-F3CF62BD3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66" y="2022954"/>
            <a:ext cx="11691520" cy="1168190"/>
          </a:xfrm>
        </p:spPr>
        <p:txBody>
          <a:bodyPr>
            <a:noAutofit/>
          </a:bodyPr>
          <a:lstStyle/>
          <a:p>
            <a:r>
              <a:rPr lang="en-GB" sz="5200" b="1" dirty="0"/>
              <a:t>Metis status and science so far</a:t>
            </a:r>
            <a:endParaRPr lang="en-IT" sz="5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21A2D2-34CD-6E4E-68C3-E9D28DEFD3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005" y="3666856"/>
            <a:ext cx="11670281" cy="1655762"/>
          </a:xfrm>
        </p:spPr>
        <p:txBody>
          <a:bodyPr>
            <a:normAutofit/>
          </a:bodyPr>
          <a:lstStyle/>
          <a:p>
            <a:r>
              <a:rPr lang="en-IT" sz="3200" dirty="0"/>
              <a:t>Marco Romoli, Roberto Susino &amp; the Metis Team</a:t>
            </a:r>
          </a:p>
          <a:p>
            <a:r>
              <a:rPr lang="en-IT" dirty="0"/>
              <a:t>January 27</a:t>
            </a:r>
            <a:r>
              <a:rPr lang="en-IT" baseline="30000" dirty="0"/>
              <a:t>th</a:t>
            </a:r>
            <a:r>
              <a:rPr lang="en-IT" dirty="0"/>
              <a:t>, 2025</a:t>
            </a:r>
          </a:p>
          <a:p>
            <a:endParaRPr lang="en-IT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7FC1407-1444-33FE-B0CF-A34197CAD76B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3526" y="6214579"/>
            <a:ext cx="493920" cy="402480"/>
          </a:xfrm>
          <a:prstGeom prst="rect">
            <a:avLst/>
          </a:prstGeom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8E0C671-CF99-B890-0559-A46C0E251E0E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857086" y="6177859"/>
            <a:ext cx="493920" cy="475560"/>
          </a:xfrm>
          <a:prstGeom prst="rect">
            <a:avLst/>
          </a:prstGeom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3214957-C1DA-1781-6559-4061AEDD24E4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0006" y="6168859"/>
            <a:ext cx="539280" cy="493920"/>
          </a:xfrm>
          <a:prstGeom prst="rect">
            <a:avLst/>
          </a:prstGeom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BCBDAB3-D02D-3435-8B9C-BAA047AA061A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890286" y="6159859"/>
            <a:ext cx="493920" cy="511920"/>
          </a:xfrm>
          <a:prstGeom prst="rect">
            <a:avLst/>
          </a:prstGeom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CD389B-47E0-FC27-8D05-87331003DCB6}"/>
              </a:ext>
            </a:extLst>
          </p:cNvPr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402566" y="6168859"/>
            <a:ext cx="493920" cy="493920"/>
          </a:xfrm>
          <a:prstGeom prst="rect">
            <a:avLst/>
          </a:pr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21A76A8-2AB9-A5E5-49BB-442AB0B99694}"/>
              </a:ext>
            </a:extLst>
          </p:cNvPr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6126" y="6159859"/>
            <a:ext cx="530280" cy="530280"/>
          </a:xfrm>
          <a:prstGeom prst="rect">
            <a:avLst/>
          </a:prstGeom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138704-25B5-4091-49F9-6970C6A6DAF8}"/>
              </a:ext>
            </a:extLst>
          </p:cNvPr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335326" y="6168859"/>
            <a:ext cx="685800" cy="493920"/>
          </a:xfrm>
          <a:prstGeom prst="rect">
            <a:avLst/>
          </a:prstGeom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DFD2FE6-B6B5-51DE-D4AD-88A9DC568F8B}"/>
              </a:ext>
            </a:extLst>
          </p:cNvPr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957046" y="6168859"/>
            <a:ext cx="484560" cy="484560"/>
          </a:xfrm>
          <a:prstGeom prst="rect">
            <a:avLst/>
          </a:prstGeom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73D86B4-6BFE-8C5A-4ED3-91F3E9583D32}"/>
              </a:ext>
            </a:extLst>
          </p:cNvPr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469326" y="6278659"/>
            <a:ext cx="530280" cy="228600"/>
          </a:xfrm>
          <a:prstGeom prst="rect">
            <a:avLst/>
          </a:prstGeom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9E84924-6075-DEDD-AD22-67104FD321F0}"/>
              </a:ext>
            </a:extLst>
          </p:cNvPr>
          <p:cNvPicPr/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0246" y="6168859"/>
            <a:ext cx="475560" cy="457200"/>
          </a:xfrm>
          <a:prstGeom prst="rect">
            <a:avLst/>
          </a:prstGeom>
          <a:ln>
            <a:noFill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38F34F9-87BE-23F2-C6FF-B37044B471DE}"/>
              </a:ext>
            </a:extLst>
          </p:cNvPr>
          <p:cNvPicPr/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438446" y="6241939"/>
            <a:ext cx="493920" cy="320040"/>
          </a:xfrm>
          <a:prstGeom prst="rect">
            <a:avLst/>
          </a:prstGeom>
          <a:ln>
            <a:noFill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71AF8F3-D206-A31B-B12E-BE40FBF96E3E}"/>
              </a:ext>
            </a:extLst>
          </p:cNvPr>
          <p:cNvPicPr/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645166" y="6195859"/>
            <a:ext cx="599760" cy="429840"/>
          </a:xfrm>
          <a:prstGeom prst="rect">
            <a:avLst/>
          </a:prstGeom>
          <a:ln>
            <a:noFill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497528-3768-EC27-95B5-389EF9899620}"/>
              </a:ext>
            </a:extLst>
          </p:cNvPr>
          <p:cNvPicPr/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660366" y="6223579"/>
            <a:ext cx="640080" cy="329040"/>
          </a:xfrm>
          <a:prstGeom prst="rect">
            <a:avLst/>
          </a:prstGeom>
          <a:ln>
            <a:noFill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6C9542-F6BE-5B6F-7729-8D42B6824347}"/>
              </a:ext>
            </a:extLst>
          </p:cNvPr>
          <p:cNvPicPr/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291086" y="6241939"/>
            <a:ext cx="658440" cy="311040"/>
          </a:xfrm>
          <a:prstGeom prst="rect">
            <a:avLst/>
          </a:prstGeom>
          <a:ln>
            <a:noFill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C230FF3-48D5-9F70-1BCB-DC4AFC2B9FE7}"/>
              </a:ext>
            </a:extLst>
          </p:cNvPr>
          <p:cNvPicPr/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2166" y="6447859"/>
            <a:ext cx="221400" cy="96840"/>
          </a:xfrm>
          <a:prstGeom prst="rect">
            <a:avLst/>
          </a:pr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2D24DAD-17A4-24E5-3C49-9B0E649B9F1C}"/>
              </a:ext>
            </a:extLst>
          </p:cNvPr>
          <p:cNvPicPr/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230526" y="6205579"/>
            <a:ext cx="420480" cy="402480"/>
          </a:xfrm>
          <a:prstGeom prst="rect">
            <a:avLst/>
          </a:prstGeom>
          <a:ln>
            <a:noFill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C1FB851-6E95-B081-CE49-2EC21F57692F}"/>
              </a:ext>
            </a:extLst>
          </p:cNvPr>
          <p:cNvPicPr/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951086" y="6297019"/>
            <a:ext cx="713160" cy="246960"/>
          </a:xfrm>
          <a:prstGeom prst="rect">
            <a:avLst/>
          </a:prstGeom>
          <a:ln>
            <a:noFill/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2FC0942-46C9-DA65-6926-6AA9F3D99766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166202" y="-89179"/>
            <a:ext cx="1460122" cy="655852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1FB3F16-0CBE-9BC4-3007-64EA77FC459A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3725" y="-168082"/>
            <a:ext cx="2119165" cy="734755"/>
          </a:xfrm>
          <a:prstGeom prst="rect">
            <a:avLst/>
          </a:prstGeom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0528FF9-7749-9B26-12BA-25FEA52E2A0A}"/>
              </a:ext>
            </a:extLst>
          </p:cNvPr>
          <p:cNvPicPr/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42474" y="6324379"/>
            <a:ext cx="320040" cy="1828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BA6DD48-439F-60F0-5EAB-18950872EFD9}"/>
              </a:ext>
            </a:extLst>
          </p:cNvPr>
          <p:cNvPicPr/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50714" y="6324379"/>
            <a:ext cx="320040" cy="1828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66EF782-3326-65F8-21C9-13CEA57BEEA9}"/>
              </a:ext>
            </a:extLst>
          </p:cNvPr>
          <p:cNvPicPr/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56074" y="6324379"/>
            <a:ext cx="320040" cy="182880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BDD99C49-51EF-0B0B-F5BD-FE57F4166909}"/>
              </a:ext>
            </a:extLst>
          </p:cNvPr>
          <p:cNvGrpSpPr/>
          <p:nvPr/>
        </p:nvGrpSpPr>
        <p:grpSpPr>
          <a:xfrm>
            <a:off x="10788166" y="116913"/>
            <a:ext cx="1161360" cy="1134000"/>
            <a:chOff x="10952735" y="-122416"/>
            <a:chExt cx="1161360" cy="113400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69E7492-81C6-5790-7380-3F78CAB27630}"/>
                </a:ext>
              </a:extLst>
            </p:cNvPr>
            <p:cNvPicPr/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10952735" y="-122416"/>
              <a:ext cx="1161360" cy="1134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50" name="CustomShape 3">
              <a:extLst>
                <a:ext uri="{FF2B5EF4-FFF2-40B4-BE49-F238E27FC236}">
                  <a16:creationId xmlns:a16="http://schemas.microsoft.com/office/drawing/2014/main" id="{A4D8EFEE-368A-1726-9A12-9771B7E23BED}"/>
                </a:ext>
              </a:extLst>
            </p:cNvPr>
            <p:cNvSpPr/>
            <p:nvPr/>
          </p:nvSpPr>
          <p:spPr>
            <a:xfrm>
              <a:off x="10968215" y="-104416"/>
              <a:ext cx="1124640" cy="1097280"/>
            </a:xfrm>
            <a:prstGeom prst="ellipse">
              <a:avLst/>
            </a:prstGeom>
            <a:noFill/>
            <a:ln w="1008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IT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4EBE422-1713-7195-1388-73DB8EBDA36E}"/>
              </a:ext>
            </a:extLst>
          </p:cNvPr>
          <p:cNvGrpSpPr/>
          <p:nvPr/>
        </p:nvGrpSpPr>
        <p:grpSpPr>
          <a:xfrm>
            <a:off x="360374" y="116913"/>
            <a:ext cx="1220760" cy="1220760"/>
            <a:chOff x="45809" y="-104416"/>
            <a:chExt cx="1220760" cy="122076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17A19E-D509-B125-9D91-4057747B4AD4}"/>
                </a:ext>
              </a:extLst>
            </p:cNvPr>
            <p:cNvPicPr/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5809" y="-104416"/>
              <a:ext cx="1220760" cy="12207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2" name="CustomShape 1">
              <a:extLst>
                <a:ext uri="{FF2B5EF4-FFF2-40B4-BE49-F238E27FC236}">
                  <a16:creationId xmlns:a16="http://schemas.microsoft.com/office/drawing/2014/main" id="{1176C806-5CBE-5F26-D049-56C3C8AC8464}"/>
                </a:ext>
              </a:extLst>
            </p:cNvPr>
            <p:cNvSpPr/>
            <p:nvPr/>
          </p:nvSpPr>
          <p:spPr>
            <a:xfrm>
              <a:off x="104849" y="-48976"/>
              <a:ext cx="1110240" cy="1097280"/>
            </a:xfrm>
            <a:prstGeom prst="ellipse">
              <a:avLst/>
            </a:prstGeom>
            <a:noFill/>
            <a:ln w="1008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IT"/>
            </a:p>
          </p:txBody>
        </p:sp>
        <p:sp>
          <p:nvSpPr>
            <p:cNvPr id="53" name="CustomShape 2">
              <a:extLst>
                <a:ext uri="{FF2B5EF4-FFF2-40B4-BE49-F238E27FC236}">
                  <a16:creationId xmlns:a16="http://schemas.microsoft.com/office/drawing/2014/main" id="{C11D4B3E-8F65-51F9-FCD0-6A5A26E61FA1}"/>
                </a:ext>
              </a:extLst>
            </p:cNvPr>
            <p:cNvSpPr/>
            <p:nvPr/>
          </p:nvSpPr>
          <p:spPr>
            <a:xfrm>
              <a:off x="105209" y="-48616"/>
              <a:ext cx="1115640" cy="1106280"/>
            </a:xfrm>
            <a:prstGeom prst="ellipse">
              <a:avLst/>
            </a:prstGeom>
            <a:noFill/>
            <a:ln w="1008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IT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84FF3A6-8F25-83B9-5370-DF34D1875B6E}"/>
              </a:ext>
            </a:extLst>
          </p:cNvPr>
          <p:cNvSpPr txBox="1"/>
          <p:nvPr/>
        </p:nvSpPr>
        <p:spPr>
          <a:xfrm>
            <a:off x="236766" y="5606793"/>
            <a:ext cx="1169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2</a:t>
            </a:r>
            <a:r>
              <a:rPr lang="en-GB" b="1" baseline="30000" dirty="0"/>
              <a:t>nd</a:t>
            </a:r>
            <a:r>
              <a:rPr lang="en-GB" b="1" dirty="0"/>
              <a:t> Metis Science Meeting, Catania, January 27-29, 2025</a:t>
            </a:r>
            <a:endParaRPr lang="en-IT" b="1" dirty="0"/>
          </a:p>
        </p:txBody>
      </p:sp>
    </p:spTree>
    <p:extLst>
      <p:ext uri="{BB962C8B-B14F-4D97-AF65-F5344CB8AC3E}">
        <p14:creationId xmlns:p14="http://schemas.microsoft.com/office/powerpoint/2010/main" val="3598140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72F80-D1B6-CA4B-B87B-7B281991D7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6131" y="-245289"/>
            <a:ext cx="11853949" cy="119443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it-IT" sz="3600" b="1" dirty="0" err="1">
                <a:solidFill>
                  <a:srgbClr val="FF0000"/>
                </a:solidFill>
              </a:rPr>
              <a:t>Summary</a:t>
            </a:r>
            <a:r>
              <a:rPr lang="it-IT" sz="3600" b="1" dirty="0">
                <a:solidFill>
                  <a:srgbClr val="FF0000"/>
                </a:solidFill>
              </a:rPr>
              <a:t> of </a:t>
            </a:r>
            <a:r>
              <a:rPr lang="it-IT" sz="3600" b="1" dirty="0" err="1">
                <a:solidFill>
                  <a:srgbClr val="FF0000"/>
                </a:solidFill>
              </a:rPr>
              <a:t>proposed</a:t>
            </a:r>
            <a:r>
              <a:rPr lang="it-IT" sz="3600" b="1" dirty="0">
                <a:solidFill>
                  <a:srgbClr val="FF0000"/>
                </a:solidFill>
              </a:rPr>
              <a:t> </a:t>
            </a:r>
            <a:r>
              <a:rPr lang="it-IT" sz="3600" b="1" dirty="0" err="1">
                <a:solidFill>
                  <a:srgbClr val="FF0000"/>
                </a:solidFill>
              </a:rPr>
              <a:t>SOOPs</a:t>
            </a:r>
            <a:r>
              <a:rPr lang="it-IT" sz="3600" b="1" dirty="0">
                <a:solidFill>
                  <a:srgbClr val="FF0000"/>
                </a:solidFill>
              </a:rPr>
              <a:t> for LTP19 (Mar-</a:t>
            </a:r>
            <a:r>
              <a:rPr lang="it-IT" sz="3600" b="1" dirty="0" err="1">
                <a:solidFill>
                  <a:srgbClr val="FF0000"/>
                </a:solidFill>
              </a:rPr>
              <a:t>Jun</a:t>
            </a:r>
            <a:r>
              <a:rPr lang="it-IT" sz="3600" b="1" dirty="0">
                <a:solidFill>
                  <a:srgbClr val="FF0000"/>
                </a:solidFill>
              </a:rPr>
              <a:t> 2025)</a:t>
            </a:r>
            <a:endParaRPr lang="en-IT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B16BEF-7BEC-B783-70FE-FADA07248DF3}"/>
              </a:ext>
            </a:extLst>
          </p:cNvPr>
          <p:cNvSpPr txBox="1"/>
          <p:nvPr/>
        </p:nvSpPr>
        <p:spPr>
          <a:xfrm>
            <a:off x="2024891" y="715929"/>
            <a:ext cx="9050811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160" dirty="0">
                <a:solidFill>
                  <a:srgbClr val="FF0000"/>
                </a:solidFill>
              </a:rPr>
              <a:t>Below the proposed SOOPS for LTP19 perihelion in the second quarter of 2025 </a:t>
            </a:r>
          </a:p>
          <a:p>
            <a:r>
              <a:rPr lang="en-IT" sz="2160" b="1" dirty="0"/>
              <a:t>First year with SOLO out of the ecliptic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8A3950-3EE4-CF3F-2184-DCCDE67A90AA}"/>
              </a:ext>
            </a:extLst>
          </p:cNvPr>
          <p:cNvSpPr txBox="1"/>
          <p:nvPr/>
        </p:nvSpPr>
        <p:spPr>
          <a:xfrm>
            <a:off x="9268692" y="6290759"/>
            <a:ext cx="6101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i="0" u="none" strike="noStrike" dirty="0">
                <a:solidFill>
                  <a:srgbClr val="172B4D"/>
                </a:solidFill>
                <a:effectLst/>
                <a:latin typeface="-apple-system"/>
                <a:hlinkClick r:id="rId3"/>
              </a:rPr>
              <a:t>Science Activity Plan (SAP)</a:t>
            </a:r>
            <a:endParaRPr lang="en-GB" b="0" i="0" u="none" strike="noStrike" dirty="0">
              <a:solidFill>
                <a:srgbClr val="172B4D"/>
              </a:solidFill>
              <a:effectLst/>
              <a:latin typeface="-apple-system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072346B-FC8F-BDCB-3DA7-EAC21046E2DF}"/>
              </a:ext>
            </a:extLst>
          </p:cNvPr>
          <p:cNvSpPr txBox="1">
            <a:spLocks/>
          </p:cNvSpPr>
          <p:nvPr/>
        </p:nvSpPr>
        <p:spPr>
          <a:xfrm>
            <a:off x="35642" y="1741405"/>
            <a:ext cx="12034438" cy="49186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/>
              <a:t>SOOP Pole-to-Pole </a:t>
            </a:r>
            <a:r>
              <a:rPr lang="en-GB" sz="2000" dirty="0"/>
              <a:t>(Coord. A. </a:t>
            </a:r>
            <a:r>
              <a:rPr lang="en-GB" sz="2000" dirty="0" err="1"/>
              <a:t>Burtovoi</a:t>
            </a:r>
            <a:r>
              <a:rPr lang="en-GB" sz="2000" dirty="0"/>
              <a:t>) RSW20</a:t>
            </a:r>
            <a:br>
              <a:rPr lang="en-GB" sz="2000" dirty="0"/>
            </a:br>
            <a:r>
              <a:rPr lang="en-GB" sz="2000" dirty="0"/>
              <a:t>Latitudinal scan of solar corona for morphology, 3D latitudinal tomographic reconstruction and F-corona. </a:t>
            </a:r>
            <a:br>
              <a:rPr lang="en-GB" sz="2000" dirty="0"/>
            </a:br>
            <a:r>
              <a:rPr lang="en-GB" sz="2000" dirty="0"/>
              <a:t>Cosmic rays pole-to-pole scan.</a:t>
            </a:r>
            <a:endParaRPr lang="en-IT" sz="2000" dirty="0"/>
          </a:p>
          <a:p>
            <a:r>
              <a:rPr lang="en-IT" sz="2000" b="1" dirty="0"/>
              <a:t>SOOP Dark Halos: </a:t>
            </a:r>
            <a:r>
              <a:rPr lang="en-IT" sz="2000" dirty="0"/>
              <a:t>(Coord. Serena Lezzi) New SOOP proposal </a:t>
            </a:r>
            <a:r>
              <a:rPr lang="en-GB" sz="2000" dirty="0"/>
              <a:t>to be performed in coordination with Earth based assets (RSW19)</a:t>
            </a:r>
            <a:br>
              <a:rPr lang="en-GB" sz="2000" dirty="0"/>
            </a:br>
            <a:r>
              <a:rPr lang="en-IT" sz="2000" b="1" dirty="0"/>
              <a:t>SOOP Density fluctuations</a:t>
            </a:r>
            <a:r>
              <a:rPr lang="en-IT" sz="2000" dirty="0"/>
              <a:t>: </a:t>
            </a:r>
            <a:r>
              <a:rPr lang="en-GB" sz="2000" dirty="0"/>
              <a:t>at larger heights (RSW19)</a:t>
            </a:r>
            <a:br>
              <a:rPr lang="en-GB" sz="2000" dirty="0"/>
            </a:br>
            <a:r>
              <a:rPr lang="en-GB" sz="2000" dirty="0"/>
              <a:t>Run the SOOP away from perihelia (distance ~0.35 au), to observe the corona up or above 4 solar radii. </a:t>
            </a:r>
          </a:p>
          <a:p>
            <a:r>
              <a:rPr lang="en-IT" sz="2000" b="1" dirty="0"/>
              <a:t>SOOP Eruption watch: </a:t>
            </a:r>
            <a:r>
              <a:rPr lang="en-IT" sz="2000" dirty="0"/>
              <a:t>Eruption watch: improvements of CME watch (anywhere it fits in RSW19-RSW21)</a:t>
            </a:r>
          </a:p>
          <a:p>
            <a:r>
              <a:rPr lang="en-IT" sz="2000" b="1" dirty="0"/>
              <a:t>Comets</a:t>
            </a:r>
            <a:r>
              <a:rPr lang="en-IT" sz="2000" dirty="0"/>
              <a:t>: </a:t>
            </a:r>
            <a:r>
              <a:rPr lang="en-US" sz="2000" dirty="0"/>
              <a:t>No comets, </a:t>
            </a:r>
            <a:r>
              <a:rPr lang="en-US" sz="2000" b="1" dirty="0"/>
              <a:t>Comet-like asteroid </a:t>
            </a:r>
            <a:r>
              <a:rPr lang="en-US" sz="2000" dirty="0"/>
              <a:t>(RSW 20): Phaethon (V. Da </a:t>
            </a:r>
            <a:r>
              <a:rPr lang="en-US" sz="2000" dirty="0" err="1"/>
              <a:t>Deppo</a:t>
            </a:r>
            <a:r>
              <a:rPr lang="en-US" sz="2000" dirty="0"/>
              <a:t>, A. Corso)</a:t>
            </a:r>
            <a:endParaRPr lang="en-IT" sz="2000" dirty="0"/>
          </a:p>
          <a:p>
            <a:r>
              <a:rPr lang="en-IT" sz="2000" b="1" dirty="0"/>
              <a:t>Stars</a:t>
            </a:r>
            <a:r>
              <a:rPr lang="en-IT" sz="2000" dirty="0"/>
              <a:t>: Calibration stars (V. Andretta) </a:t>
            </a:r>
          </a:p>
          <a:p>
            <a:r>
              <a:rPr lang="en-IT" sz="2000" b="1" dirty="0"/>
              <a:t>Sun-Earth conjunction</a:t>
            </a:r>
            <a:r>
              <a:rPr lang="en-IT" sz="2000" dirty="0"/>
              <a:t>, X-calibrations with Earth-based coronagraphs  and Stereo in RSW19 (inferior)</a:t>
            </a:r>
            <a:br>
              <a:rPr lang="en-IT" sz="2000" dirty="0"/>
            </a:br>
            <a:r>
              <a:rPr lang="en-IT" sz="2000" dirty="0"/>
              <a:t>(A. Burtovoi). </a:t>
            </a:r>
          </a:p>
          <a:p>
            <a:r>
              <a:rPr lang="en-GB" sz="2000" b="1" dirty="0" err="1"/>
              <a:t>SOOP_Coronal</a:t>
            </a:r>
            <a:r>
              <a:rPr lang="en-GB" sz="2000" b="1" dirty="0"/>
              <a:t>-He-Abundance </a:t>
            </a:r>
            <a:r>
              <a:rPr lang="en-IT" sz="2000" dirty="0"/>
              <a:t>Coordinated </a:t>
            </a:r>
            <a:r>
              <a:rPr lang="en-IT" sz="2000" b="1" dirty="0"/>
              <a:t>coronagraphic mode of EUI </a:t>
            </a:r>
            <a:r>
              <a:rPr lang="en-IT" sz="2000" dirty="0"/>
              <a:t>above 0.45au RSW19 (Sun-Earth line) (Coord. Andretta, Auchère)</a:t>
            </a:r>
          </a:p>
          <a:p>
            <a:pPr marL="0" indent="0">
              <a:buNone/>
            </a:pPr>
            <a:endParaRPr lang="en-IT" sz="2000" dirty="0"/>
          </a:p>
          <a:p>
            <a:endParaRPr lang="en-IT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45479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72F80-D1B6-CA4B-B87B-7B281991D7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74617" y="31710"/>
            <a:ext cx="9464040" cy="119443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Metis </a:t>
            </a:r>
            <a:r>
              <a:rPr lang="it-IT" b="1" dirty="0" err="1">
                <a:solidFill>
                  <a:srgbClr val="FF0000"/>
                </a:solidFill>
              </a:rPr>
              <a:t>observation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B16BEF-7BEC-B783-70FE-FADA07248DF3}"/>
              </a:ext>
            </a:extLst>
          </p:cNvPr>
          <p:cNvSpPr txBox="1"/>
          <p:nvPr/>
        </p:nvSpPr>
        <p:spPr>
          <a:xfrm>
            <a:off x="1453343" y="899718"/>
            <a:ext cx="989966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T" sz="2400" b="1" dirty="0"/>
          </a:p>
          <a:p>
            <a:r>
              <a:rPr lang="en-IT" sz="2400" b="1" dirty="0"/>
              <a:t>	Solar Orbiter is on the ecliptic plane until February 2025.</a:t>
            </a:r>
          </a:p>
          <a:p>
            <a:endParaRPr lang="en-IT" sz="2400" b="1" dirty="0"/>
          </a:p>
          <a:p>
            <a:r>
              <a:rPr lang="en-IT" sz="2400" b="1" dirty="0"/>
              <a:t>Observations strongly limited by telemetry</a:t>
            </a:r>
          </a:p>
          <a:p>
            <a:endParaRPr lang="en-IT" sz="2400" b="1" dirty="0"/>
          </a:p>
          <a:p>
            <a:r>
              <a:rPr lang="en-IT" sz="2400" dirty="0"/>
              <a:t>Metis observations performed:  </a:t>
            </a:r>
          </a:p>
          <a:p>
            <a:endParaRPr lang="en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2400" dirty="0"/>
              <a:t>during</a:t>
            </a:r>
            <a:r>
              <a:rPr lang="en-IT" sz="2400" b="1" dirty="0"/>
              <a:t> Remote Sensing Windows (RSWs)</a:t>
            </a:r>
            <a:r>
              <a:rPr lang="en-IT" sz="2400" dirty="0"/>
              <a:t> within the framework of the </a:t>
            </a:r>
            <a:r>
              <a:rPr lang="en-IT" sz="2400" b="1" dirty="0"/>
              <a:t>Solar O</a:t>
            </a:r>
            <a:r>
              <a:rPr lang="en-GB" sz="2400" b="1" dirty="0"/>
              <a:t>r</a:t>
            </a:r>
            <a:r>
              <a:rPr lang="en-IT" sz="2400" b="1" dirty="0"/>
              <a:t>biter Observing Plans (SOOPs)</a:t>
            </a:r>
            <a:r>
              <a:rPr lang="en-IT" sz="2400" dirty="0"/>
              <a:t> with payload shared objectives (30 days/orbit)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</a:t>
            </a:r>
            <a:r>
              <a:rPr lang="en-IT" sz="2400" dirty="0"/>
              <a:t>long the rest of orbit as </a:t>
            </a:r>
            <a:r>
              <a:rPr lang="en-IT" sz="2400" b="1" dirty="0"/>
              <a:t>synoptics </a:t>
            </a:r>
            <a:r>
              <a:rPr lang="en-IT" sz="2000" b="1" dirty="0"/>
              <a:t>(the cadence has been reduced to allow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</a:t>
            </a:r>
            <a:r>
              <a:rPr lang="en-IT" sz="2400" dirty="0"/>
              <a:t>uring </a:t>
            </a:r>
            <a:r>
              <a:rPr lang="en-IT" sz="2400" b="1" dirty="0"/>
              <a:t>Target of Opportunities </a:t>
            </a:r>
            <a:r>
              <a:rPr lang="en-IT" sz="2400" dirty="0"/>
              <a:t>(UV star observations and joint observations with other assets)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T" sz="2400" dirty="0"/>
          </a:p>
          <a:p>
            <a:endParaRPr lang="en-IT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962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4F3EE-5041-4E40-BA2F-5678D8F9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22" y="-147765"/>
            <a:ext cx="11449883" cy="1143000"/>
          </a:xfrm>
        </p:spPr>
        <p:txBody>
          <a:bodyPr>
            <a:noAutofit/>
          </a:bodyPr>
          <a:lstStyle/>
          <a:p>
            <a:r>
              <a:rPr lang="en-US" sz="2400" b="1" dirty="0"/>
              <a:t>Metis activity in the Cruise Phase and the first orbit of the Nominal Mission Phase (NMP)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7EF44C-75D5-1BFF-56BD-F951DB6751FB}"/>
              </a:ext>
            </a:extLst>
          </p:cNvPr>
          <p:cNvSpPr txBox="1"/>
          <p:nvPr/>
        </p:nvSpPr>
        <p:spPr>
          <a:xfrm>
            <a:off x="2102030" y="622677"/>
            <a:ext cx="10086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Metis observations are listed in the Metis webpage: </a:t>
            </a:r>
            <a:r>
              <a:rPr lang="en-GB" b="1" dirty="0">
                <a:hlinkClick r:id="rId2"/>
              </a:rPr>
              <a:t>http://</a:t>
            </a:r>
            <a:r>
              <a:rPr lang="en-GB" b="1" dirty="0" err="1">
                <a:hlinkClick r:id="rId2"/>
              </a:rPr>
              <a:t>metis.oato.inaf.it</a:t>
            </a:r>
            <a:r>
              <a:rPr lang="en-GB" b="1" dirty="0">
                <a:hlinkClick r:id="rId2"/>
              </a:rPr>
              <a:t>/</a:t>
            </a:r>
            <a:r>
              <a:rPr lang="en-GB" b="1" dirty="0" err="1">
                <a:hlinkClick r:id="rId2"/>
              </a:rPr>
              <a:t>obs_summary_new.html</a:t>
            </a:r>
            <a:r>
              <a:rPr lang="en-GB" b="1" dirty="0">
                <a:hlinkClick r:id="rId2"/>
              </a:rPr>
              <a:t>#</a:t>
            </a:r>
            <a:endParaRPr lang="en-IT" b="1" dirty="0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1A2EF9D-2E41-C253-DC56-1B8769270041}"/>
              </a:ext>
            </a:extLst>
          </p:cNvPr>
          <p:cNvGrpSpPr/>
          <p:nvPr/>
        </p:nvGrpSpPr>
        <p:grpSpPr>
          <a:xfrm>
            <a:off x="566050" y="1307184"/>
            <a:ext cx="11118153" cy="921686"/>
            <a:chOff x="455010" y="2403764"/>
            <a:chExt cx="11118153" cy="9216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32D0561-3852-29BA-6B74-828AA501E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1763" y="2665050"/>
              <a:ext cx="9931400" cy="6604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19A701-8972-444E-44EA-6DBE79ABA9E3}"/>
                </a:ext>
              </a:extLst>
            </p:cNvPr>
            <p:cNvSpPr txBox="1"/>
            <p:nvPr/>
          </p:nvSpPr>
          <p:spPr>
            <a:xfrm>
              <a:off x="455010" y="2765063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2020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55A74E2-B4C4-18B4-620F-C9ED4E539349}"/>
                </a:ext>
              </a:extLst>
            </p:cNvPr>
            <p:cNvCxnSpPr/>
            <p:nvPr/>
          </p:nvCxnSpPr>
          <p:spPr>
            <a:xfrm flipV="1">
              <a:off x="2729859" y="2648519"/>
              <a:ext cx="0" cy="418171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2CAA5A-8117-BB88-1650-EFADD2934765}"/>
                </a:ext>
              </a:extLst>
            </p:cNvPr>
            <p:cNvSpPr txBox="1"/>
            <p:nvPr/>
          </p:nvSpPr>
          <p:spPr>
            <a:xfrm>
              <a:off x="2383129" y="2417604"/>
              <a:ext cx="7056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/>
                <a:t>Launch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CBEE24-07D1-A3B8-A987-91F00A073C30}"/>
                </a:ext>
              </a:extLst>
            </p:cNvPr>
            <p:cNvSpPr/>
            <p:nvPr/>
          </p:nvSpPr>
          <p:spPr>
            <a:xfrm>
              <a:off x="3263870" y="2867365"/>
              <a:ext cx="2733992" cy="213613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7414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974850-F4A6-F8C3-C3A4-98C869A4368D}"/>
                </a:ext>
              </a:extLst>
            </p:cNvPr>
            <p:cNvSpPr txBox="1"/>
            <p:nvPr/>
          </p:nvSpPr>
          <p:spPr>
            <a:xfrm>
              <a:off x="3986042" y="2590439"/>
              <a:ext cx="12955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/>
                <a:t>Commissioning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66EF8D1-CBA6-7707-5D2D-FC141D7E5436}"/>
                </a:ext>
              </a:extLst>
            </p:cNvPr>
            <p:cNvSpPr/>
            <p:nvPr/>
          </p:nvSpPr>
          <p:spPr>
            <a:xfrm>
              <a:off x="6221222" y="2864035"/>
              <a:ext cx="212400" cy="213613"/>
            </a:xfrm>
            <a:prstGeom prst="rect">
              <a:avLst/>
            </a:prstGeom>
            <a:solidFill>
              <a:srgbClr val="0070C0">
                <a:alpha val="7414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FC1CA1-4D11-4209-B02E-E25EE096DBE3}"/>
                </a:ext>
              </a:extLst>
            </p:cNvPr>
            <p:cNvSpPr txBox="1"/>
            <p:nvPr/>
          </p:nvSpPr>
          <p:spPr>
            <a:xfrm>
              <a:off x="5993238" y="2601619"/>
              <a:ext cx="7096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/>
                <a:t>RSCW1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5619D34-6223-6587-3DB0-5257A8489563}"/>
                </a:ext>
              </a:extLst>
            </p:cNvPr>
            <p:cNvSpPr/>
            <p:nvPr/>
          </p:nvSpPr>
          <p:spPr>
            <a:xfrm>
              <a:off x="10325756" y="2864035"/>
              <a:ext cx="212400" cy="213613"/>
            </a:xfrm>
            <a:prstGeom prst="rect">
              <a:avLst/>
            </a:prstGeom>
            <a:solidFill>
              <a:schemeClr val="accent2">
                <a:lumMod val="75000"/>
                <a:alpha val="7414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A3EB696-8874-1285-2E30-4057C0F365F2}"/>
                </a:ext>
              </a:extLst>
            </p:cNvPr>
            <p:cNvCxnSpPr/>
            <p:nvPr/>
          </p:nvCxnSpPr>
          <p:spPr>
            <a:xfrm flipV="1">
              <a:off x="6000912" y="2648519"/>
              <a:ext cx="0" cy="418171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55E491D-7335-7678-4820-67D20E2CB89A}"/>
                </a:ext>
              </a:extLst>
            </p:cNvPr>
            <p:cNvSpPr txBox="1"/>
            <p:nvPr/>
          </p:nvSpPr>
          <p:spPr>
            <a:xfrm>
              <a:off x="5937379" y="2403764"/>
              <a:ext cx="1114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/>
                <a:t>Cruise Phase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5BF590F-1B6B-5EF7-249C-6E09FDD137F3}"/>
              </a:ext>
            </a:extLst>
          </p:cNvPr>
          <p:cNvGrpSpPr/>
          <p:nvPr/>
        </p:nvGrpSpPr>
        <p:grpSpPr>
          <a:xfrm>
            <a:off x="566050" y="2190346"/>
            <a:ext cx="11118153" cy="946145"/>
            <a:chOff x="465652" y="3376927"/>
            <a:chExt cx="11118153" cy="9461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6CFD27-685E-730A-4C75-BD6832CED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2405" y="3662672"/>
              <a:ext cx="9931400" cy="6604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8353509-5172-55E8-F418-637D55396F5C}"/>
                </a:ext>
              </a:extLst>
            </p:cNvPr>
            <p:cNvSpPr txBox="1"/>
            <p:nvPr/>
          </p:nvSpPr>
          <p:spPr>
            <a:xfrm>
              <a:off x="465652" y="3792289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2021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3712C80-02A0-D5AB-6162-6FC203D76BEF}"/>
                </a:ext>
              </a:extLst>
            </p:cNvPr>
            <p:cNvSpPr/>
            <p:nvPr/>
          </p:nvSpPr>
          <p:spPr>
            <a:xfrm>
              <a:off x="2032363" y="3870836"/>
              <a:ext cx="125999" cy="213613"/>
            </a:xfrm>
            <a:prstGeom prst="rect">
              <a:avLst/>
            </a:prstGeom>
            <a:solidFill>
              <a:schemeClr val="accent2">
                <a:lumMod val="75000"/>
                <a:alpha val="7414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F0ECBAF-4D8F-BB18-1AD9-FD8193A19FD5}"/>
                </a:ext>
              </a:extLst>
            </p:cNvPr>
            <p:cNvSpPr/>
            <p:nvPr/>
          </p:nvSpPr>
          <p:spPr>
            <a:xfrm>
              <a:off x="2754765" y="3857489"/>
              <a:ext cx="125999" cy="213613"/>
            </a:xfrm>
            <a:prstGeom prst="rect">
              <a:avLst/>
            </a:prstGeom>
            <a:solidFill>
              <a:schemeClr val="accent2">
                <a:lumMod val="75000"/>
                <a:alpha val="7414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1431446-5F6B-7AFC-3B4B-3A240F6A3144}"/>
                </a:ext>
              </a:extLst>
            </p:cNvPr>
            <p:cNvSpPr/>
            <p:nvPr/>
          </p:nvSpPr>
          <p:spPr>
            <a:xfrm>
              <a:off x="3124440" y="3858833"/>
              <a:ext cx="125999" cy="213613"/>
            </a:xfrm>
            <a:prstGeom prst="rect">
              <a:avLst/>
            </a:prstGeom>
            <a:solidFill>
              <a:schemeClr val="accent2">
                <a:lumMod val="75000"/>
                <a:alpha val="7414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53185B6-36E2-B07F-01C9-8809EBC5668D}"/>
                </a:ext>
              </a:extLst>
            </p:cNvPr>
            <p:cNvSpPr/>
            <p:nvPr/>
          </p:nvSpPr>
          <p:spPr>
            <a:xfrm>
              <a:off x="2896517" y="3857489"/>
              <a:ext cx="212400" cy="213613"/>
            </a:xfrm>
            <a:prstGeom prst="rect">
              <a:avLst/>
            </a:prstGeom>
            <a:solidFill>
              <a:schemeClr val="accent1">
                <a:alpha val="7414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ABDEF7B-57F9-9A53-8BC7-B006FCD6C4C9}"/>
                </a:ext>
              </a:extLst>
            </p:cNvPr>
            <p:cNvSpPr txBox="1"/>
            <p:nvPr/>
          </p:nvSpPr>
          <p:spPr>
            <a:xfrm>
              <a:off x="2634205" y="3588835"/>
              <a:ext cx="7096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/>
                <a:t>RSCW2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A9B0A9-4B67-0532-F2B2-F1CB7FCD72C1}"/>
                </a:ext>
              </a:extLst>
            </p:cNvPr>
            <p:cNvSpPr/>
            <p:nvPr/>
          </p:nvSpPr>
          <p:spPr>
            <a:xfrm>
              <a:off x="3671519" y="3870836"/>
              <a:ext cx="125999" cy="213613"/>
            </a:xfrm>
            <a:prstGeom prst="rect">
              <a:avLst/>
            </a:prstGeom>
            <a:solidFill>
              <a:schemeClr val="accent2">
                <a:lumMod val="75000"/>
                <a:alpha val="7414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C810145-4981-DAEE-C324-B04805BEC7B4}"/>
                </a:ext>
              </a:extLst>
            </p:cNvPr>
            <p:cNvSpPr/>
            <p:nvPr/>
          </p:nvSpPr>
          <p:spPr>
            <a:xfrm>
              <a:off x="4031362" y="3872180"/>
              <a:ext cx="108000" cy="213613"/>
            </a:xfrm>
            <a:prstGeom prst="rect">
              <a:avLst/>
            </a:prstGeom>
            <a:solidFill>
              <a:schemeClr val="accent2">
                <a:lumMod val="75000"/>
                <a:alpha val="7414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B4BF924-9AB2-D160-5A51-9A07877ECFEB}"/>
                </a:ext>
              </a:extLst>
            </p:cNvPr>
            <p:cNvSpPr/>
            <p:nvPr/>
          </p:nvSpPr>
          <p:spPr>
            <a:xfrm>
              <a:off x="3803439" y="3870836"/>
              <a:ext cx="212400" cy="213613"/>
            </a:xfrm>
            <a:prstGeom prst="rect">
              <a:avLst/>
            </a:prstGeom>
            <a:solidFill>
              <a:schemeClr val="accent1">
                <a:alpha val="7414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1E67A1D-EC9B-6C48-9EF8-F4E6D341F14C}"/>
                </a:ext>
              </a:extLst>
            </p:cNvPr>
            <p:cNvSpPr txBox="1"/>
            <p:nvPr/>
          </p:nvSpPr>
          <p:spPr>
            <a:xfrm>
              <a:off x="3526839" y="3592350"/>
              <a:ext cx="7096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/>
                <a:t>RSCW3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F58B210-BEF2-3B5C-E799-C057B6AED4B9}"/>
                </a:ext>
              </a:extLst>
            </p:cNvPr>
            <p:cNvSpPr/>
            <p:nvPr/>
          </p:nvSpPr>
          <p:spPr>
            <a:xfrm>
              <a:off x="4265206" y="3861003"/>
              <a:ext cx="108000" cy="213613"/>
            </a:xfrm>
            <a:prstGeom prst="rect">
              <a:avLst/>
            </a:prstGeom>
            <a:solidFill>
              <a:schemeClr val="accent2">
                <a:lumMod val="75000"/>
                <a:alpha val="7414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030F7D0-A9B3-C781-A3B8-6B23C878D288}"/>
                </a:ext>
              </a:extLst>
            </p:cNvPr>
            <p:cNvSpPr/>
            <p:nvPr/>
          </p:nvSpPr>
          <p:spPr>
            <a:xfrm>
              <a:off x="4404920" y="3861002"/>
              <a:ext cx="108000" cy="213613"/>
            </a:xfrm>
            <a:prstGeom prst="rect">
              <a:avLst/>
            </a:prstGeom>
            <a:solidFill>
              <a:schemeClr val="accent2">
                <a:lumMod val="75000"/>
                <a:alpha val="7414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076D231-B6ED-3167-3F17-4FD6E2125499}"/>
                </a:ext>
              </a:extLst>
            </p:cNvPr>
            <p:cNvSpPr/>
            <p:nvPr/>
          </p:nvSpPr>
          <p:spPr>
            <a:xfrm>
              <a:off x="4655596" y="3864635"/>
              <a:ext cx="108000" cy="213613"/>
            </a:xfrm>
            <a:prstGeom prst="rect">
              <a:avLst/>
            </a:prstGeom>
            <a:solidFill>
              <a:schemeClr val="accent2">
                <a:lumMod val="75000"/>
                <a:alpha val="7414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E180704-AA93-D203-D646-20740C503DFF}"/>
                </a:ext>
              </a:extLst>
            </p:cNvPr>
            <p:cNvSpPr/>
            <p:nvPr/>
          </p:nvSpPr>
          <p:spPr>
            <a:xfrm>
              <a:off x="4778861" y="3864635"/>
              <a:ext cx="108000" cy="213613"/>
            </a:xfrm>
            <a:prstGeom prst="rect">
              <a:avLst/>
            </a:prstGeom>
            <a:solidFill>
              <a:schemeClr val="accent2">
                <a:lumMod val="75000"/>
                <a:alpha val="7414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C4ACB80-90C2-E1A5-5AA0-AC8F4D2BA9C3}"/>
                </a:ext>
              </a:extLst>
            </p:cNvPr>
            <p:cNvSpPr/>
            <p:nvPr/>
          </p:nvSpPr>
          <p:spPr>
            <a:xfrm>
              <a:off x="8057906" y="3864635"/>
              <a:ext cx="624234" cy="206468"/>
            </a:xfrm>
            <a:prstGeom prst="rect">
              <a:avLst/>
            </a:prstGeom>
            <a:solidFill>
              <a:srgbClr val="FF0000">
                <a:alpha val="7414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954A95A-6D4B-BC19-AF91-3EEF814A8451}"/>
                </a:ext>
              </a:extLst>
            </p:cNvPr>
            <p:cNvSpPr/>
            <p:nvPr/>
          </p:nvSpPr>
          <p:spPr>
            <a:xfrm>
              <a:off x="8805404" y="3876949"/>
              <a:ext cx="2767759" cy="194154"/>
            </a:xfrm>
            <a:prstGeom prst="rect">
              <a:avLst/>
            </a:prstGeom>
            <a:solidFill>
              <a:srgbClr val="FF0000">
                <a:alpha val="7414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4A27933-7FA2-985B-7483-935EFEE7DC92}"/>
                </a:ext>
              </a:extLst>
            </p:cNvPr>
            <p:cNvSpPr/>
            <p:nvPr/>
          </p:nvSpPr>
          <p:spPr>
            <a:xfrm>
              <a:off x="8686732" y="3866340"/>
              <a:ext cx="108000" cy="213613"/>
            </a:xfrm>
            <a:prstGeom prst="rect">
              <a:avLst/>
            </a:prstGeom>
            <a:solidFill>
              <a:schemeClr val="accent1">
                <a:alpha val="7414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56B9B64-9878-4DE5-ED12-6BF20A2B18CA}"/>
                </a:ext>
              </a:extLst>
            </p:cNvPr>
            <p:cNvSpPr txBox="1"/>
            <p:nvPr/>
          </p:nvSpPr>
          <p:spPr>
            <a:xfrm>
              <a:off x="8370023" y="3585958"/>
              <a:ext cx="7096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/>
                <a:t>RSCW4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31FB118-DF94-3D87-2F40-3725A5EDFA26}"/>
                </a:ext>
              </a:extLst>
            </p:cNvPr>
            <p:cNvSpPr txBox="1"/>
            <p:nvPr/>
          </p:nvSpPr>
          <p:spPr>
            <a:xfrm>
              <a:off x="10740568" y="3376927"/>
              <a:ext cx="5565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b="1" dirty="0">
                  <a:solidFill>
                    <a:srgbClr val="FF0000"/>
                  </a:solidFill>
                </a:rPr>
                <a:t>NMP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04FED39-F405-9716-5E48-A8B0BB85FDAE}"/>
                </a:ext>
              </a:extLst>
            </p:cNvPr>
            <p:cNvCxnSpPr/>
            <p:nvPr/>
          </p:nvCxnSpPr>
          <p:spPr>
            <a:xfrm flipV="1">
              <a:off x="10785117" y="3648403"/>
              <a:ext cx="0" cy="418171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27786146-665B-E704-7322-CF91E58103FB}"/>
              </a:ext>
            </a:extLst>
          </p:cNvPr>
          <p:cNvSpPr txBox="1"/>
          <p:nvPr/>
        </p:nvSpPr>
        <p:spPr>
          <a:xfrm>
            <a:off x="802765" y="6555972"/>
            <a:ext cx="1064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Interruptions in the flow of observations due to: </a:t>
            </a:r>
            <a:r>
              <a:rPr lang="en-IT" b="1" dirty="0">
                <a:solidFill>
                  <a:srgbClr val="7030A0"/>
                </a:solidFill>
              </a:rPr>
              <a:t>S/C off-pointing  or unexpected Metis and/or S/C switch off</a:t>
            </a:r>
            <a:r>
              <a:rPr lang="en-IT" b="1" dirty="0"/>
              <a:t> </a:t>
            </a:r>
            <a:endParaRPr lang="en-IT" b="1" dirty="0">
              <a:solidFill>
                <a:srgbClr val="7030A0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B0F9FCA-4888-E2A6-F543-857A1019B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944" y="4215290"/>
            <a:ext cx="9931400" cy="66040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B04DBFD8-619B-30D4-F8C6-6913B41F7C39}"/>
              </a:ext>
            </a:extLst>
          </p:cNvPr>
          <p:cNvSpPr txBox="1"/>
          <p:nvPr/>
        </p:nvSpPr>
        <p:spPr>
          <a:xfrm>
            <a:off x="579191" y="434653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2023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69938B0-5CAA-6A03-2359-40C619B15070}"/>
              </a:ext>
            </a:extLst>
          </p:cNvPr>
          <p:cNvCxnSpPr/>
          <p:nvPr/>
        </p:nvCxnSpPr>
        <p:spPr>
          <a:xfrm flipV="1">
            <a:off x="4432745" y="4215290"/>
            <a:ext cx="0" cy="41817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8E2D583F-4283-8EA9-5F1E-DC667D411736}"/>
              </a:ext>
            </a:extLst>
          </p:cNvPr>
          <p:cNvSpPr txBox="1"/>
          <p:nvPr/>
        </p:nvSpPr>
        <p:spPr>
          <a:xfrm>
            <a:off x="3878661" y="3950257"/>
            <a:ext cx="1216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3rd perihelion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43173FC-C987-B19B-50F1-9FE669A258B8}"/>
              </a:ext>
            </a:extLst>
          </p:cNvPr>
          <p:cNvCxnSpPr/>
          <p:nvPr/>
        </p:nvCxnSpPr>
        <p:spPr>
          <a:xfrm flipV="1">
            <a:off x="9356508" y="4215290"/>
            <a:ext cx="0" cy="41817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ACA657D-BA5A-6D5B-2554-444BD0588DE3}"/>
              </a:ext>
            </a:extLst>
          </p:cNvPr>
          <p:cNvSpPr txBox="1"/>
          <p:nvPr/>
        </p:nvSpPr>
        <p:spPr>
          <a:xfrm>
            <a:off x="9192320" y="3926769"/>
            <a:ext cx="1217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4th perihelion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6D20F06-B935-AE0F-9073-EDDB7C5EEB5B}"/>
              </a:ext>
            </a:extLst>
          </p:cNvPr>
          <p:cNvGrpSpPr/>
          <p:nvPr/>
        </p:nvGrpSpPr>
        <p:grpSpPr>
          <a:xfrm>
            <a:off x="566050" y="3055265"/>
            <a:ext cx="11118153" cy="949876"/>
            <a:chOff x="465652" y="4421847"/>
            <a:chExt cx="11118153" cy="9498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2774841-BAF2-14AB-3494-ECA43F8C4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2405" y="4711323"/>
              <a:ext cx="9931400" cy="6604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1EDFD7-A8FC-C918-0E8E-FEA31E395762}"/>
                </a:ext>
              </a:extLst>
            </p:cNvPr>
            <p:cNvSpPr txBox="1"/>
            <p:nvPr/>
          </p:nvSpPr>
          <p:spPr>
            <a:xfrm>
              <a:off x="465652" y="4842569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2022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640C28D-F501-4E92-FCCB-75AA42BEF99C}"/>
                </a:ext>
              </a:extLst>
            </p:cNvPr>
            <p:cNvSpPr/>
            <p:nvPr/>
          </p:nvSpPr>
          <p:spPr>
            <a:xfrm>
              <a:off x="1665546" y="4924001"/>
              <a:ext cx="88971" cy="187115"/>
            </a:xfrm>
            <a:prstGeom prst="rect">
              <a:avLst/>
            </a:prstGeom>
            <a:solidFill>
              <a:srgbClr val="FF0000">
                <a:alpha val="7414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0643FC5-4ABF-94C0-4BE5-357A21D0B11C}"/>
                </a:ext>
              </a:extLst>
            </p:cNvPr>
            <p:cNvSpPr/>
            <p:nvPr/>
          </p:nvSpPr>
          <p:spPr>
            <a:xfrm>
              <a:off x="3185541" y="4933677"/>
              <a:ext cx="134716" cy="187115"/>
            </a:xfrm>
            <a:prstGeom prst="rect">
              <a:avLst/>
            </a:prstGeom>
            <a:solidFill>
              <a:schemeClr val="accent6">
                <a:alpha val="7414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AFF914D-7DD8-96DB-058B-62BDEF290707}"/>
                </a:ext>
              </a:extLst>
            </p:cNvPr>
            <p:cNvSpPr/>
            <p:nvPr/>
          </p:nvSpPr>
          <p:spPr>
            <a:xfrm>
              <a:off x="3335780" y="4923037"/>
              <a:ext cx="270000" cy="197756"/>
            </a:xfrm>
            <a:prstGeom prst="rect">
              <a:avLst/>
            </a:prstGeom>
            <a:solidFill>
              <a:srgbClr val="0070C0">
                <a:alpha val="7414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300BB2B-C199-8CC6-0521-117167EF2696}"/>
                </a:ext>
              </a:extLst>
            </p:cNvPr>
            <p:cNvSpPr/>
            <p:nvPr/>
          </p:nvSpPr>
          <p:spPr>
            <a:xfrm>
              <a:off x="3745839" y="4913360"/>
              <a:ext cx="270000" cy="197756"/>
            </a:xfrm>
            <a:prstGeom prst="rect">
              <a:avLst/>
            </a:prstGeom>
            <a:solidFill>
              <a:srgbClr val="0070C0">
                <a:alpha val="7414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4535B84-3416-A8E0-ADCD-86E99EBF452B}"/>
                </a:ext>
              </a:extLst>
            </p:cNvPr>
            <p:cNvSpPr/>
            <p:nvPr/>
          </p:nvSpPr>
          <p:spPr>
            <a:xfrm>
              <a:off x="4031362" y="4923036"/>
              <a:ext cx="270000" cy="197756"/>
            </a:xfrm>
            <a:prstGeom prst="rect">
              <a:avLst/>
            </a:prstGeom>
            <a:solidFill>
              <a:srgbClr val="0070C0">
                <a:alpha val="7414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5994493-E9E0-6F28-D55E-F8525C01038D}"/>
                </a:ext>
              </a:extLst>
            </p:cNvPr>
            <p:cNvSpPr/>
            <p:nvPr/>
          </p:nvSpPr>
          <p:spPr>
            <a:xfrm>
              <a:off x="3622289" y="4928356"/>
              <a:ext cx="134716" cy="187115"/>
            </a:xfrm>
            <a:prstGeom prst="rect">
              <a:avLst/>
            </a:prstGeom>
            <a:solidFill>
              <a:schemeClr val="accent6">
                <a:alpha val="7414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F316BC6-8085-055B-B1DE-EC959D3F4399}"/>
                </a:ext>
              </a:extLst>
            </p:cNvPr>
            <p:cNvSpPr/>
            <p:nvPr/>
          </p:nvSpPr>
          <p:spPr>
            <a:xfrm>
              <a:off x="4320289" y="4928355"/>
              <a:ext cx="4922680" cy="186371"/>
            </a:xfrm>
            <a:prstGeom prst="rect">
              <a:avLst/>
            </a:prstGeom>
            <a:solidFill>
              <a:schemeClr val="accent6">
                <a:alpha val="7414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D251075-A380-A225-2CB4-D1E504AF3C3E}"/>
                </a:ext>
              </a:extLst>
            </p:cNvPr>
            <p:cNvSpPr txBox="1"/>
            <p:nvPr/>
          </p:nvSpPr>
          <p:spPr>
            <a:xfrm>
              <a:off x="3152202" y="4651628"/>
              <a:ext cx="6121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/>
                <a:t>RSW1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4732FF2-6414-B412-9B27-5CC505D29CA7}"/>
                </a:ext>
              </a:extLst>
            </p:cNvPr>
            <p:cNvCxnSpPr/>
            <p:nvPr/>
          </p:nvCxnSpPr>
          <p:spPr>
            <a:xfrm flipV="1">
              <a:off x="4031362" y="4702621"/>
              <a:ext cx="0" cy="418171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4B68836-6AED-C307-F8A1-ED53AF86712B}"/>
                </a:ext>
              </a:extLst>
            </p:cNvPr>
            <p:cNvSpPr txBox="1"/>
            <p:nvPr/>
          </p:nvSpPr>
          <p:spPr>
            <a:xfrm>
              <a:off x="3420355" y="4421847"/>
              <a:ext cx="11909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/>
                <a:t>1st perihelion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29AFF15-7924-9224-8F12-FBF4A6940AA6}"/>
                </a:ext>
              </a:extLst>
            </p:cNvPr>
            <p:cNvCxnSpPr/>
            <p:nvPr/>
          </p:nvCxnSpPr>
          <p:spPr>
            <a:xfrm flipV="1">
              <a:off x="9394194" y="4719269"/>
              <a:ext cx="0" cy="418171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7E32591-2DDC-7F3E-029D-F5BD8CB95B82}"/>
                </a:ext>
              </a:extLst>
            </p:cNvPr>
            <p:cNvSpPr txBox="1"/>
            <p:nvPr/>
          </p:nvSpPr>
          <p:spPr>
            <a:xfrm>
              <a:off x="8811941" y="4454171"/>
              <a:ext cx="1250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/>
                <a:t>2nd perihelion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8CE509A-5EDA-38A7-317C-FDD8A9C3F1AD}"/>
                </a:ext>
              </a:extLst>
            </p:cNvPr>
            <p:cNvSpPr/>
            <p:nvPr/>
          </p:nvSpPr>
          <p:spPr>
            <a:xfrm>
              <a:off x="9252438" y="4918796"/>
              <a:ext cx="897486" cy="195931"/>
            </a:xfrm>
            <a:prstGeom prst="rect">
              <a:avLst/>
            </a:prstGeom>
            <a:solidFill>
              <a:srgbClr val="0070C0">
                <a:alpha val="7414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42465B7-3B43-7D60-A085-67B59607B8BB}"/>
                </a:ext>
              </a:extLst>
            </p:cNvPr>
            <p:cNvSpPr txBox="1"/>
            <p:nvPr/>
          </p:nvSpPr>
          <p:spPr>
            <a:xfrm>
              <a:off x="9391900" y="4627311"/>
              <a:ext cx="9039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/>
                <a:t>RSW4-5-6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EF6EA64-0DC3-E518-5686-60E21550E3FA}"/>
                </a:ext>
              </a:extLst>
            </p:cNvPr>
            <p:cNvSpPr/>
            <p:nvPr/>
          </p:nvSpPr>
          <p:spPr>
            <a:xfrm>
              <a:off x="10149923" y="4936301"/>
              <a:ext cx="1423239" cy="195931"/>
            </a:xfrm>
            <a:prstGeom prst="rect">
              <a:avLst/>
            </a:prstGeom>
            <a:solidFill>
              <a:srgbClr val="FF0000">
                <a:alpha val="7414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8A644235-91B0-799B-FEC2-F18278E84A62}"/>
              </a:ext>
            </a:extLst>
          </p:cNvPr>
          <p:cNvSpPr/>
          <p:nvPr/>
        </p:nvSpPr>
        <p:spPr>
          <a:xfrm>
            <a:off x="1761413" y="4424375"/>
            <a:ext cx="2282391" cy="203880"/>
          </a:xfrm>
          <a:prstGeom prst="rect">
            <a:avLst/>
          </a:prstGeom>
          <a:solidFill>
            <a:srgbClr val="FF0000">
              <a:alpha val="7414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CABC607-88F5-EC05-DCFD-AB1AE00F1F3C}"/>
              </a:ext>
            </a:extLst>
          </p:cNvPr>
          <p:cNvSpPr/>
          <p:nvPr/>
        </p:nvSpPr>
        <p:spPr>
          <a:xfrm>
            <a:off x="4992055" y="4432324"/>
            <a:ext cx="4228029" cy="199835"/>
          </a:xfrm>
          <a:prstGeom prst="rect">
            <a:avLst/>
          </a:prstGeom>
          <a:solidFill>
            <a:schemeClr val="accent6">
              <a:alpha val="7489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D013E0A-CDE2-65CC-7F02-ED4A17EE940B}"/>
              </a:ext>
            </a:extLst>
          </p:cNvPr>
          <p:cNvSpPr/>
          <p:nvPr/>
        </p:nvSpPr>
        <p:spPr>
          <a:xfrm>
            <a:off x="9220085" y="4417138"/>
            <a:ext cx="856932" cy="195931"/>
          </a:xfrm>
          <a:prstGeom prst="rect">
            <a:avLst/>
          </a:prstGeom>
          <a:solidFill>
            <a:srgbClr val="0070C0">
              <a:alpha val="7414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4124678-EBF4-6D69-AE94-BBDF9A729981}"/>
              </a:ext>
            </a:extLst>
          </p:cNvPr>
          <p:cNvSpPr/>
          <p:nvPr/>
        </p:nvSpPr>
        <p:spPr>
          <a:xfrm>
            <a:off x="4050001" y="4424375"/>
            <a:ext cx="270000" cy="197756"/>
          </a:xfrm>
          <a:prstGeom prst="rect">
            <a:avLst/>
          </a:prstGeom>
          <a:solidFill>
            <a:srgbClr val="0070C0">
              <a:alpha val="7414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D3E3FAC-9B4E-688C-4FF3-145D0F8ABF2B}"/>
              </a:ext>
            </a:extLst>
          </p:cNvPr>
          <p:cNvSpPr/>
          <p:nvPr/>
        </p:nvSpPr>
        <p:spPr>
          <a:xfrm>
            <a:off x="4368215" y="4432324"/>
            <a:ext cx="618277" cy="195931"/>
          </a:xfrm>
          <a:prstGeom prst="rect">
            <a:avLst/>
          </a:prstGeom>
          <a:solidFill>
            <a:srgbClr val="0070C0">
              <a:alpha val="7414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AA44964-F629-55EA-44A7-E2D84BEA6349}"/>
              </a:ext>
            </a:extLst>
          </p:cNvPr>
          <p:cNvSpPr/>
          <p:nvPr/>
        </p:nvSpPr>
        <p:spPr>
          <a:xfrm>
            <a:off x="4317940" y="4419630"/>
            <a:ext cx="45719" cy="214096"/>
          </a:xfrm>
          <a:prstGeom prst="rect">
            <a:avLst/>
          </a:prstGeom>
          <a:solidFill>
            <a:srgbClr val="FF0000">
              <a:alpha val="7414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EC85462-6AE6-8D37-A066-92C2836758F8}"/>
              </a:ext>
            </a:extLst>
          </p:cNvPr>
          <p:cNvSpPr txBox="1"/>
          <p:nvPr/>
        </p:nvSpPr>
        <p:spPr>
          <a:xfrm>
            <a:off x="3856644" y="4156425"/>
            <a:ext cx="612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RSW7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A0CE199-CCCD-11AB-BBD9-E2BDBD7DC5A0}"/>
              </a:ext>
            </a:extLst>
          </p:cNvPr>
          <p:cNvSpPr txBox="1"/>
          <p:nvPr/>
        </p:nvSpPr>
        <p:spPr>
          <a:xfrm>
            <a:off x="4317940" y="4160683"/>
            <a:ext cx="758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RSW8-9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A58C813-DE00-BAC4-0F88-A8631A304543}"/>
              </a:ext>
            </a:extLst>
          </p:cNvPr>
          <p:cNvSpPr txBox="1"/>
          <p:nvPr/>
        </p:nvSpPr>
        <p:spPr>
          <a:xfrm>
            <a:off x="9059543" y="4182125"/>
            <a:ext cx="1178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RSW10-11-12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EE69AF0-DD53-6FB1-CB03-85D23EA230F4}"/>
              </a:ext>
            </a:extLst>
          </p:cNvPr>
          <p:cNvSpPr/>
          <p:nvPr/>
        </p:nvSpPr>
        <p:spPr>
          <a:xfrm>
            <a:off x="10077016" y="4410835"/>
            <a:ext cx="1620327" cy="221324"/>
          </a:xfrm>
          <a:prstGeom prst="rect">
            <a:avLst/>
          </a:prstGeom>
          <a:solidFill>
            <a:srgbClr val="FF0000">
              <a:alpha val="7414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E588B2D-F119-0B57-86EB-D38B05446A20}"/>
              </a:ext>
            </a:extLst>
          </p:cNvPr>
          <p:cNvGrpSpPr/>
          <p:nvPr/>
        </p:nvGrpSpPr>
        <p:grpSpPr>
          <a:xfrm>
            <a:off x="2679706" y="1023808"/>
            <a:ext cx="7776792" cy="321584"/>
            <a:chOff x="2644560" y="1540368"/>
            <a:chExt cx="7776792" cy="32158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4A85D93-9ACD-65F5-A268-63AF672B0FC2}"/>
                </a:ext>
              </a:extLst>
            </p:cNvPr>
            <p:cNvSpPr/>
            <p:nvPr/>
          </p:nvSpPr>
          <p:spPr>
            <a:xfrm>
              <a:off x="2644560" y="1579343"/>
              <a:ext cx="212400" cy="213613"/>
            </a:xfrm>
            <a:prstGeom prst="rect">
              <a:avLst/>
            </a:prstGeom>
            <a:solidFill>
              <a:schemeClr val="accent1">
                <a:alpha val="7414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621D849-2DFA-4E80-69E8-B9EC65723BE7}"/>
                </a:ext>
              </a:extLst>
            </p:cNvPr>
            <p:cNvSpPr txBox="1"/>
            <p:nvPr/>
          </p:nvSpPr>
          <p:spPr>
            <a:xfrm>
              <a:off x="2843373" y="1545492"/>
              <a:ext cx="584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/>
                <a:t>RSWs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92AFB67-0BF8-12E1-1852-7EB0E2AE4AEF}"/>
                </a:ext>
              </a:extLst>
            </p:cNvPr>
            <p:cNvSpPr/>
            <p:nvPr/>
          </p:nvSpPr>
          <p:spPr>
            <a:xfrm>
              <a:off x="3746195" y="1593166"/>
              <a:ext cx="212400" cy="213613"/>
            </a:xfrm>
            <a:prstGeom prst="rect">
              <a:avLst/>
            </a:prstGeom>
            <a:solidFill>
              <a:srgbClr val="ED7D31">
                <a:alpha val="7414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17946E8-0EDD-4458-504E-7E53761EE40F}"/>
                </a:ext>
              </a:extLst>
            </p:cNvPr>
            <p:cNvSpPr txBox="1"/>
            <p:nvPr/>
          </p:nvSpPr>
          <p:spPr>
            <a:xfrm>
              <a:off x="3933414" y="1540368"/>
              <a:ext cx="14822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/>
                <a:t>Cruise Phase Obs.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C93A595-9DAB-1D16-6777-41D98E47C9AB}"/>
                </a:ext>
              </a:extLst>
            </p:cNvPr>
            <p:cNvSpPr/>
            <p:nvPr/>
          </p:nvSpPr>
          <p:spPr>
            <a:xfrm>
              <a:off x="5751374" y="1586290"/>
              <a:ext cx="212400" cy="213613"/>
            </a:xfrm>
            <a:prstGeom prst="rect">
              <a:avLst/>
            </a:prstGeom>
            <a:solidFill>
              <a:srgbClr val="FF0000">
                <a:alpha val="7414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1ACC816-C992-DF89-83B7-CDF4A839E26C}"/>
                </a:ext>
              </a:extLst>
            </p:cNvPr>
            <p:cNvSpPr txBox="1"/>
            <p:nvPr/>
          </p:nvSpPr>
          <p:spPr>
            <a:xfrm>
              <a:off x="5950187" y="1552439"/>
              <a:ext cx="8774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/>
                <a:t>Synoptics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AF6662D-9B52-E0FB-48F7-87E2214B44EC}"/>
                </a:ext>
              </a:extLst>
            </p:cNvPr>
            <p:cNvSpPr/>
            <p:nvPr/>
          </p:nvSpPr>
          <p:spPr>
            <a:xfrm>
              <a:off x="7243187" y="1603791"/>
              <a:ext cx="207783" cy="222322"/>
            </a:xfrm>
            <a:prstGeom prst="rect">
              <a:avLst/>
            </a:prstGeom>
            <a:solidFill>
              <a:schemeClr val="accent6">
                <a:alpha val="7414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6E3F77F-7B56-E685-8948-FAD613BAFD1B}"/>
                </a:ext>
              </a:extLst>
            </p:cNvPr>
            <p:cNvSpPr txBox="1"/>
            <p:nvPr/>
          </p:nvSpPr>
          <p:spPr>
            <a:xfrm>
              <a:off x="7427840" y="1554175"/>
              <a:ext cx="29935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/>
                <a:t>Synoptics/Only VL (typically @ &gt;0.6au)</a:t>
              </a:r>
            </a:p>
          </p:txBody>
        </p:sp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EB64F916-A1A6-D051-658C-7AD6BE89A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943" y="5146444"/>
            <a:ext cx="9931400" cy="660400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DDF3BA63-6C8C-D21B-C457-A6A027F1F189}"/>
              </a:ext>
            </a:extLst>
          </p:cNvPr>
          <p:cNvSpPr txBox="1"/>
          <p:nvPr/>
        </p:nvSpPr>
        <p:spPr>
          <a:xfrm>
            <a:off x="579190" y="527769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2024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F75E2C6-47AE-A86A-CFC7-0AFD1EC04800}"/>
              </a:ext>
            </a:extLst>
          </p:cNvPr>
          <p:cNvCxnSpPr/>
          <p:nvPr/>
        </p:nvCxnSpPr>
        <p:spPr>
          <a:xfrm flipV="1">
            <a:off x="4317940" y="5146444"/>
            <a:ext cx="0" cy="41817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371F6E9D-22B8-E20F-5293-7B0A90DF4864}"/>
              </a:ext>
            </a:extLst>
          </p:cNvPr>
          <p:cNvSpPr txBox="1"/>
          <p:nvPr/>
        </p:nvSpPr>
        <p:spPr>
          <a:xfrm>
            <a:off x="3711076" y="4868967"/>
            <a:ext cx="1217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5th perihelion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356E715-66C3-3A25-8877-D9081225A456}"/>
              </a:ext>
            </a:extLst>
          </p:cNvPr>
          <p:cNvCxnSpPr/>
          <p:nvPr/>
        </p:nvCxnSpPr>
        <p:spPr>
          <a:xfrm flipV="1">
            <a:off x="9220084" y="5146444"/>
            <a:ext cx="0" cy="41817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E7635AEB-76EF-A8D3-903A-6921C5AC5067}"/>
              </a:ext>
            </a:extLst>
          </p:cNvPr>
          <p:cNvSpPr txBox="1"/>
          <p:nvPr/>
        </p:nvSpPr>
        <p:spPr>
          <a:xfrm>
            <a:off x="8611584" y="4846395"/>
            <a:ext cx="1217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6th perihelion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94F52A1-63F3-F6CA-887C-8BF245B36C6E}"/>
              </a:ext>
            </a:extLst>
          </p:cNvPr>
          <p:cNvSpPr/>
          <p:nvPr/>
        </p:nvSpPr>
        <p:spPr>
          <a:xfrm>
            <a:off x="1761413" y="5355529"/>
            <a:ext cx="745898" cy="188694"/>
          </a:xfrm>
          <a:prstGeom prst="rect">
            <a:avLst/>
          </a:prstGeom>
          <a:solidFill>
            <a:srgbClr val="FF0000">
              <a:alpha val="7414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93D05E7-7EC2-A126-ABC8-3F1505FE2F16}"/>
              </a:ext>
            </a:extLst>
          </p:cNvPr>
          <p:cNvSpPr/>
          <p:nvPr/>
        </p:nvSpPr>
        <p:spPr>
          <a:xfrm>
            <a:off x="4678362" y="5363479"/>
            <a:ext cx="4422090" cy="208314"/>
          </a:xfrm>
          <a:prstGeom prst="rect">
            <a:avLst/>
          </a:prstGeom>
          <a:solidFill>
            <a:schemeClr val="accent6">
              <a:alpha val="7455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6B434F4B-9DA6-FEE9-5219-CF504AE6D61A}"/>
              </a:ext>
            </a:extLst>
          </p:cNvPr>
          <p:cNvSpPr/>
          <p:nvPr/>
        </p:nvSpPr>
        <p:spPr>
          <a:xfrm>
            <a:off x="9100458" y="5358925"/>
            <a:ext cx="856932" cy="195931"/>
          </a:xfrm>
          <a:prstGeom prst="rect">
            <a:avLst/>
          </a:prstGeom>
          <a:solidFill>
            <a:srgbClr val="0070C0">
              <a:alpha val="7406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B74E81C1-8A75-CF1C-0312-1408E2991F2B}"/>
              </a:ext>
            </a:extLst>
          </p:cNvPr>
          <p:cNvSpPr/>
          <p:nvPr/>
        </p:nvSpPr>
        <p:spPr>
          <a:xfrm>
            <a:off x="3815581" y="5346884"/>
            <a:ext cx="862780" cy="211631"/>
          </a:xfrm>
          <a:prstGeom prst="rect">
            <a:avLst/>
          </a:prstGeom>
          <a:solidFill>
            <a:srgbClr val="0070C0">
              <a:alpha val="8024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6EC1DEA-B17A-ADD5-94B5-564E9BFA2A4A}"/>
              </a:ext>
            </a:extLst>
          </p:cNvPr>
          <p:cNvSpPr txBox="1"/>
          <p:nvPr/>
        </p:nvSpPr>
        <p:spPr>
          <a:xfrm>
            <a:off x="3654670" y="5098833"/>
            <a:ext cx="1214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dirty="0">
                <a:solidFill>
                  <a:schemeClr val="bg1">
                    <a:lumMod val="65000"/>
                  </a:schemeClr>
                </a:solidFill>
              </a:rPr>
              <a:t>RSW13-14-15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E57F83D-F5D8-D84B-6158-59745455B3E8}"/>
              </a:ext>
            </a:extLst>
          </p:cNvPr>
          <p:cNvSpPr txBox="1"/>
          <p:nvPr/>
        </p:nvSpPr>
        <p:spPr>
          <a:xfrm>
            <a:off x="8809935" y="5100178"/>
            <a:ext cx="1178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chemeClr val="bg1">
                    <a:lumMod val="65000"/>
                  </a:schemeClr>
                </a:solidFill>
              </a:rPr>
              <a:t>RSW16-17-18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FC9C4452-DB6F-D244-498C-06DA5752EA95}"/>
              </a:ext>
            </a:extLst>
          </p:cNvPr>
          <p:cNvSpPr/>
          <p:nvPr/>
        </p:nvSpPr>
        <p:spPr>
          <a:xfrm>
            <a:off x="9957391" y="5341989"/>
            <a:ext cx="1739952" cy="216526"/>
          </a:xfrm>
          <a:prstGeom prst="rect">
            <a:avLst/>
          </a:prstGeom>
          <a:solidFill>
            <a:srgbClr val="FF000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F840165-B0B7-4D4D-AEB7-432F6E7614C5}"/>
              </a:ext>
            </a:extLst>
          </p:cNvPr>
          <p:cNvSpPr txBox="1"/>
          <p:nvPr/>
        </p:nvSpPr>
        <p:spPr>
          <a:xfrm>
            <a:off x="3752746" y="3285045"/>
            <a:ext cx="758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RSW2-3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6976284-F8DA-097F-EBA4-ACD7CF24EBF7}"/>
              </a:ext>
            </a:extLst>
          </p:cNvPr>
          <p:cNvSpPr/>
          <p:nvPr/>
        </p:nvSpPr>
        <p:spPr>
          <a:xfrm>
            <a:off x="2507310" y="5359120"/>
            <a:ext cx="1305490" cy="185103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181997-4E36-9345-1EB7-F99B691ED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943" y="6007882"/>
            <a:ext cx="9931400" cy="66040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343F7721-63B3-108F-D374-5FB14D17BD77}"/>
              </a:ext>
            </a:extLst>
          </p:cNvPr>
          <p:cNvSpPr txBox="1"/>
          <p:nvPr/>
        </p:nvSpPr>
        <p:spPr>
          <a:xfrm>
            <a:off x="579190" y="613912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2025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C8BBD762-4455-B7C8-FBB9-10CB3258B7BF}"/>
              </a:ext>
            </a:extLst>
          </p:cNvPr>
          <p:cNvCxnSpPr/>
          <p:nvPr/>
        </p:nvCxnSpPr>
        <p:spPr>
          <a:xfrm flipV="1">
            <a:off x="4251440" y="6007882"/>
            <a:ext cx="0" cy="41817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CA58A611-61D4-28CD-1E37-4D67B76F745F}"/>
              </a:ext>
            </a:extLst>
          </p:cNvPr>
          <p:cNvSpPr txBox="1"/>
          <p:nvPr/>
        </p:nvSpPr>
        <p:spPr>
          <a:xfrm>
            <a:off x="3711076" y="5730405"/>
            <a:ext cx="1217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7th perihelion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C130437-6C48-D5B0-94CA-AC9D93F0096E}"/>
              </a:ext>
            </a:extLst>
          </p:cNvPr>
          <p:cNvCxnSpPr/>
          <p:nvPr/>
        </p:nvCxnSpPr>
        <p:spPr>
          <a:xfrm flipV="1">
            <a:off x="8771209" y="6007882"/>
            <a:ext cx="0" cy="41817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A431E021-03DF-F9F4-056F-089AE0489222}"/>
              </a:ext>
            </a:extLst>
          </p:cNvPr>
          <p:cNvSpPr txBox="1"/>
          <p:nvPr/>
        </p:nvSpPr>
        <p:spPr>
          <a:xfrm>
            <a:off x="8611584" y="5707833"/>
            <a:ext cx="1217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8th perihelion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4744FF9-75F8-12E5-DD54-41C50C880CF4}"/>
              </a:ext>
            </a:extLst>
          </p:cNvPr>
          <p:cNvSpPr/>
          <p:nvPr/>
        </p:nvSpPr>
        <p:spPr>
          <a:xfrm>
            <a:off x="1761413" y="6216967"/>
            <a:ext cx="745898" cy="188694"/>
          </a:xfrm>
          <a:prstGeom prst="rect">
            <a:avLst/>
          </a:prstGeom>
          <a:solidFill>
            <a:srgbClr val="FF0000">
              <a:alpha val="7414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D64B8DE-6C01-4D53-2658-8767C2D2928E}"/>
              </a:ext>
            </a:extLst>
          </p:cNvPr>
          <p:cNvSpPr/>
          <p:nvPr/>
        </p:nvSpPr>
        <p:spPr>
          <a:xfrm>
            <a:off x="5102072" y="6224917"/>
            <a:ext cx="3416494" cy="189190"/>
          </a:xfrm>
          <a:prstGeom prst="rect">
            <a:avLst/>
          </a:prstGeom>
          <a:solidFill>
            <a:schemeClr val="accent6">
              <a:lumMod val="20000"/>
              <a:lumOff val="80000"/>
              <a:alpha val="7414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D5AB96E7-71CE-ECA7-6B19-01458518A701}"/>
              </a:ext>
            </a:extLst>
          </p:cNvPr>
          <p:cNvSpPr/>
          <p:nvPr/>
        </p:nvSpPr>
        <p:spPr>
          <a:xfrm>
            <a:off x="8518567" y="6220363"/>
            <a:ext cx="443236" cy="210812"/>
          </a:xfrm>
          <a:prstGeom prst="rect">
            <a:avLst/>
          </a:prstGeom>
          <a:solidFill>
            <a:srgbClr val="0070C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2427AC1-5283-9A94-64F6-A9E246628C97}"/>
              </a:ext>
            </a:extLst>
          </p:cNvPr>
          <p:cNvSpPr/>
          <p:nvPr/>
        </p:nvSpPr>
        <p:spPr>
          <a:xfrm>
            <a:off x="3640379" y="6208323"/>
            <a:ext cx="706432" cy="205783"/>
          </a:xfrm>
          <a:prstGeom prst="rect">
            <a:avLst/>
          </a:prstGeom>
          <a:solidFill>
            <a:srgbClr val="0070C0">
              <a:alpha val="1843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51CEB0A-B8B2-EB92-4839-89CDB9F32967}"/>
              </a:ext>
            </a:extLst>
          </p:cNvPr>
          <p:cNvSpPr txBox="1"/>
          <p:nvPr/>
        </p:nvSpPr>
        <p:spPr>
          <a:xfrm>
            <a:off x="3388051" y="5960338"/>
            <a:ext cx="1214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dirty="0">
                <a:solidFill>
                  <a:schemeClr val="bg1">
                    <a:lumMod val="65000"/>
                  </a:schemeClr>
                </a:solidFill>
              </a:rPr>
              <a:t>RSW19-20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9F1E582-214D-AF79-4DF2-09BEFD7C969A}"/>
              </a:ext>
            </a:extLst>
          </p:cNvPr>
          <p:cNvSpPr txBox="1"/>
          <p:nvPr/>
        </p:nvSpPr>
        <p:spPr>
          <a:xfrm>
            <a:off x="9090235" y="5948447"/>
            <a:ext cx="703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chemeClr val="bg1">
                    <a:lumMod val="65000"/>
                  </a:schemeClr>
                </a:solidFill>
              </a:rPr>
              <a:t>RSW24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591FF25-276F-7D78-EFC7-4A476C32ED0C}"/>
              </a:ext>
            </a:extLst>
          </p:cNvPr>
          <p:cNvSpPr/>
          <p:nvPr/>
        </p:nvSpPr>
        <p:spPr>
          <a:xfrm>
            <a:off x="9646215" y="6203427"/>
            <a:ext cx="2051128" cy="231094"/>
          </a:xfrm>
          <a:prstGeom prst="rect">
            <a:avLst/>
          </a:prstGeom>
          <a:solidFill>
            <a:srgbClr val="FF0000">
              <a:alpha val="305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3773F89-DBC7-F0AF-0730-CDB06A9384B9}"/>
              </a:ext>
            </a:extLst>
          </p:cNvPr>
          <p:cNvSpPr/>
          <p:nvPr/>
        </p:nvSpPr>
        <p:spPr>
          <a:xfrm>
            <a:off x="2507310" y="6220559"/>
            <a:ext cx="1133063" cy="181356"/>
          </a:xfrm>
          <a:prstGeom prst="rect">
            <a:avLst/>
          </a:prstGeom>
          <a:solidFill>
            <a:srgbClr val="FF0000">
              <a:alpha val="173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85302AF4-7CA5-544F-5FCB-CA7B7237C927}"/>
              </a:ext>
            </a:extLst>
          </p:cNvPr>
          <p:cNvSpPr/>
          <p:nvPr/>
        </p:nvSpPr>
        <p:spPr>
          <a:xfrm>
            <a:off x="4955033" y="6225484"/>
            <a:ext cx="139795" cy="205691"/>
          </a:xfrm>
          <a:prstGeom prst="rect">
            <a:avLst/>
          </a:prstGeom>
          <a:solidFill>
            <a:srgbClr val="0070C0">
              <a:alpha val="1808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637F2B09-42D4-255E-2CD9-85AA52AFAA38}"/>
              </a:ext>
            </a:extLst>
          </p:cNvPr>
          <p:cNvSpPr/>
          <p:nvPr/>
        </p:nvSpPr>
        <p:spPr>
          <a:xfrm>
            <a:off x="4346534" y="6224364"/>
            <a:ext cx="596482" cy="210158"/>
          </a:xfrm>
          <a:prstGeom prst="rect">
            <a:avLst/>
          </a:prstGeom>
          <a:solidFill>
            <a:srgbClr val="FF0000">
              <a:alpha val="173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4A54F09-9F74-240D-E97B-D345E2CBB1B2}"/>
              </a:ext>
            </a:extLst>
          </p:cNvPr>
          <p:cNvSpPr txBox="1"/>
          <p:nvPr/>
        </p:nvSpPr>
        <p:spPr>
          <a:xfrm>
            <a:off x="4702761" y="5963512"/>
            <a:ext cx="1214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dirty="0">
                <a:solidFill>
                  <a:schemeClr val="bg1">
                    <a:lumMod val="65000"/>
                  </a:schemeClr>
                </a:solidFill>
              </a:rPr>
              <a:t>RSW21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0E95ED65-DE86-8974-95B3-C57C209C4E9F}"/>
              </a:ext>
            </a:extLst>
          </p:cNvPr>
          <p:cNvSpPr/>
          <p:nvPr/>
        </p:nvSpPr>
        <p:spPr>
          <a:xfrm>
            <a:off x="9202979" y="6223138"/>
            <a:ext cx="443236" cy="210812"/>
          </a:xfrm>
          <a:prstGeom prst="rect">
            <a:avLst/>
          </a:prstGeom>
          <a:solidFill>
            <a:srgbClr val="0070C0">
              <a:alpha val="2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05DE5B7D-70E0-07C7-DC82-A7360D398C75}"/>
              </a:ext>
            </a:extLst>
          </p:cNvPr>
          <p:cNvSpPr/>
          <p:nvPr/>
        </p:nvSpPr>
        <p:spPr>
          <a:xfrm>
            <a:off x="8961802" y="6211067"/>
            <a:ext cx="241174" cy="223454"/>
          </a:xfrm>
          <a:prstGeom prst="rect">
            <a:avLst/>
          </a:prstGeom>
          <a:solidFill>
            <a:schemeClr val="accent6">
              <a:lumMod val="20000"/>
              <a:lumOff val="80000"/>
              <a:alpha val="7414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E0D1FB3-701D-A7EB-E7BD-2BB89C596780}"/>
              </a:ext>
            </a:extLst>
          </p:cNvPr>
          <p:cNvSpPr txBox="1"/>
          <p:nvPr/>
        </p:nvSpPr>
        <p:spPr>
          <a:xfrm>
            <a:off x="8159682" y="5953129"/>
            <a:ext cx="940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chemeClr val="bg1">
                    <a:lumMod val="65000"/>
                  </a:schemeClr>
                </a:solidFill>
              </a:rPr>
              <a:t>RSW22-23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663E359E-F0BE-C50A-C93E-2334F6073D99}"/>
              </a:ext>
            </a:extLst>
          </p:cNvPr>
          <p:cNvCxnSpPr/>
          <p:nvPr/>
        </p:nvCxnSpPr>
        <p:spPr>
          <a:xfrm flipV="1">
            <a:off x="3025894" y="6015610"/>
            <a:ext cx="0" cy="41817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D9BE2FA5-5E5D-B44B-D516-4AA36F65758A}"/>
              </a:ext>
            </a:extLst>
          </p:cNvPr>
          <p:cNvSpPr txBox="1"/>
          <p:nvPr/>
        </p:nvSpPr>
        <p:spPr>
          <a:xfrm>
            <a:off x="2602465" y="5769480"/>
            <a:ext cx="802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VGAM-4</a:t>
            </a:r>
          </a:p>
        </p:txBody>
      </p:sp>
    </p:spTree>
    <p:extLst>
      <p:ext uri="{BB962C8B-B14F-4D97-AF65-F5344CB8AC3E}">
        <p14:creationId xmlns:p14="http://schemas.microsoft.com/office/powerpoint/2010/main" val="266027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484C5-8812-1657-1A02-C3C35F567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37" y="-29280"/>
            <a:ext cx="10699667" cy="1097798"/>
          </a:xfrm>
        </p:spPr>
        <p:txBody>
          <a:bodyPr/>
          <a:lstStyle/>
          <a:p>
            <a:r>
              <a:rPr lang="en-IT" dirty="0">
                <a:solidFill>
                  <a:srgbClr val="FF0000"/>
                </a:solidFill>
                <a:latin typeface="Comic Sans MS" panose="030F0902030302020204" pitchFamily="66" charset="0"/>
              </a:rPr>
              <a:t>Synergies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0E53-D556-9123-DD71-6F135820C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1E76ED-A376-BD45-A8C3-26F9A4DBBB70}" type="slidenum">
              <a:rPr kumimoji="0" lang="en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A11E36-339B-4F7A-537E-9E8C872A2E0E}"/>
              </a:ext>
            </a:extLst>
          </p:cNvPr>
          <p:cNvSpPr txBox="1"/>
          <p:nvPr/>
        </p:nvSpPr>
        <p:spPr>
          <a:xfrm>
            <a:off x="31774" y="1242016"/>
            <a:ext cx="861100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Parker Solar Probe: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WISPR (2018)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SOHO: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Lasco  (1995)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STEREO-A: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Secchi  (2008)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Orbiter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Metis, EUI and SOLOHI   (2020)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ASO-S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Lyman-alpha Solar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Telescope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(LST) (2022)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Aditya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L1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Visible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Line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Coronagraph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(VELC)  (2023)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Proba3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ASPIICS (2024)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CODEX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Coronal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Diagnostics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Experiment  ISS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coronagraph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(2024)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PUNCH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Polarimeter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Unify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Corona and the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Heliosphere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(2025)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disk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imagers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to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sources</a:t>
            </a:r>
            <a:b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2309_003_AR_EN.mp4">
            <a:hlinkClick r:id="" action="ppaction://media"/>
            <a:extLst>
              <a:ext uri="{FF2B5EF4-FFF2-40B4-BE49-F238E27FC236}">
                <a16:creationId xmlns:a16="http://schemas.microsoft.com/office/drawing/2014/main" id="{C2D3F547-C926-7439-5D9F-9043492B17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852" y="22874"/>
            <a:ext cx="6606565" cy="37161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498D31-0F20-ECB4-566B-03062D4BAAF4}"/>
              </a:ext>
            </a:extLst>
          </p:cNvPr>
          <p:cNvSpPr txBox="1"/>
          <p:nvPr/>
        </p:nvSpPr>
        <p:spPr>
          <a:xfrm>
            <a:off x="6470039" y="3739067"/>
            <a:ext cx="569018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 Orbiter EUI coronagraphic mode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FeIX/FeX 17.4nm (</a:t>
            </a:r>
            <a:r>
              <a:rPr kumimoji="0" lang="en-IT" sz="1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now also HeII 30.4 nm</a:t>
            </a:r>
            <a:r>
              <a:rPr kumimoji="0" lang="en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32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‘Wavelets Optimized Whitening’ algorithm enhances the visual appearance of the movie. </a:t>
            </a:r>
            <a:endParaRPr kumimoji="0" lang="en-IT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240220-55F7-6958-DE72-C854446472C9}"/>
              </a:ext>
            </a:extLst>
          </p:cNvPr>
          <p:cNvSpPr txBox="1"/>
          <p:nvPr/>
        </p:nvSpPr>
        <p:spPr>
          <a:xfrm>
            <a:off x="441337" y="859211"/>
            <a:ext cx="6028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decade will provide for the first time multi-point of view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bservations of the solar corona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82C233-6D48-50EC-19C6-3F84865DB5E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49" y="4520120"/>
            <a:ext cx="12022283" cy="13283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16B884-9541-030A-6876-EE7209352A8B}"/>
              </a:ext>
            </a:extLst>
          </p:cNvPr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Synergies with space- or ground-based ecliptic observatories necessary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EUV Disk + corona imagers to provide a full coverage of the corona from the limb out to the alfvenic surface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Metis – PSP in quadrature for connectivity</a:t>
            </a:r>
          </a:p>
        </p:txBody>
      </p:sp>
    </p:spTree>
    <p:extLst>
      <p:ext uri="{BB962C8B-B14F-4D97-AF65-F5344CB8AC3E}">
        <p14:creationId xmlns:p14="http://schemas.microsoft.com/office/powerpoint/2010/main" val="198153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354DE9E-CF52-2063-2A92-DC8CBCC54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Metis: the Solar Orbiter coronagraph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528C9-6F2B-AC6D-F66E-85EB92C89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405" y="1825625"/>
            <a:ext cx="738623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/>
              <a:t>Metis is an externally-occulted coronagraph designed to provide full imaging of the extended corona in:</a:t>
            </a:r>
          </a:p>
          <a:p>
            <a:r>
              <a:rPr lang="en-GB" sz="2000" b="1" dirty="0"/>
              <a:t>total and polarised visible-light brightness </a:t>
            </a:r>
            <a:r>
              <a:rPr lang="en-GB" sz="2000" dirty="0"/>
              <a:t>(580-640 nm)</a:t>
            </a:r>
          </a:p>
          <a:p>
            <a:r>
              <a:rPr lang="en-GB" sz="2000" b="1" dirty="0"/>
              <a:t>UV HI Lyman-α line </a:t>
            </a:r>
            <a:r>
              <a:rPr lang="en-GB" sz="2000" dirty="0"/>
              <a:t>(121.6 ± 10 nm)</a:t>
            </a:r>
          </a:p>
          <a:p>
            <a:endParaRPr lang="en-GB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/>
              <a:t>Metis observations allow the investigation of the:</a:t>
            </a:r>
          </a:p>
          <a:p>
            <a:r>
              <a:rPr lang="en-GB" sz="2000" b="1" dirty="0"/>
              <a:t>density distribution of coronal e</a:t>
            </a:r>
            <a:r>
              <a:rPr lang="en-GB" sz="2000" b="1" baseline="30000" dirty="0"/>
              <a:t>-</a:t>
            </a:r>
            <a:r>
              <a:rPr lang="en-GB" sz="2000" b="1" dirty="0"/>
              <a:t> and HI atoms </a:t>
            </a:r>
            <a:r>
              <a:rPr lang="en-GB" sz="2000" dirty="0"/>
              <a:t>(protons)</a:t>
            </a:r>
          </a:p>
          <a:p>
            <a:r>
              <a:rPr lang="en-GB" sz="2000" b="1" dirty="0"/>
              <a:t>2D solar-wind outflow </a:t>
            </a:r>
            <a:r>
              <a:rPr lang="en-GB" sz="2000" dirty="0"/>
              <a:t>(HI/proton component)</a:t>
            </a:r>
          </a:p>
          <a:p>
            <a:r>
              <a:rPr lang="en-GB" sz="2000" b="1" dirty="0"/>
              <a:t>large-scale dynamics of e</a:t>
            </a:r>
            <a:r>
              <a:rPr lang="en-GB" sz="2000" b="1" baseline="30000" dirty="0"/>
              <a:t>-</a:t>
            </a:r>
            <a:r>
              <a:rPr lang="en-GB" sz="2000" b="1" dirty="0"/>
              <a:t> and HI in CMEs </a:t>
            </a:r>
            <a:r>
              <a:rPr lang="en-GB" sz="2000" dirty="0"/>
              <a:t>and                                                      other solar transients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7B93EC-37A8-F9D6-4ACD-D5346F747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76ED-A376-BD45-A8C3-26F9A4DBBB70}" type="slidenum">
              <a:rPr lang="en-IT" smtClean="0"/>
              <a:t>2</a:t>
            </a:fld>
            <a:endParaRPr lang="en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340D0C-E56A-3959-84A8-00E9089474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502"/>
          <a:stretch/>
        </p:blipFill>
        <p:spPr>
          <a:xfrm rot="16200000">
            <a:off x="8916930" y="102284"/>
            <a:ext cx="2030569" cy="42946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423D6B-C4A7-71CF-48EF-F52E6890D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557" y="3856195"/>
            <a:ext cx="4150982" cy="2865280"/>
          </a:xfrm>
          <a:prstGeom prst="rect">
            <a:avLst/>
          </a:prstGeom>
        </p:spPr>
      </p:pic>
      <p:sp>
        <p:nvSpPr>
          <p:cNvPr id="7" name="Shape 260">
            <a:extLst>
              <a:ext uri="{FF2B5EF4-FFF2-40B4-BE49-F238E27FC236}">
                <a16:creationId xmlns:a16="http://schemas.microsoft.com/office/drawing/2014/main" id="{66A94DEF-1B43-E670-8D6E-D1D0CBF64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8479" y="3497752"/>
            <a:ext cx="6954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it-IT" dirty="0" err="1"/>
              <a:t>FoV</a:t>
            </a:r>
            <a:r>
              <a:rPr lang="it-IT" dirty="0"/>
              <a:t>  (1.6</a:t>
            </a:r>
            <a:r>
              <a:rPr lang="it-IT" dirty="0">
                <a:latin typeface="Symbol" charset="0"/>
                <a:cs typeface="Symbol" charset="0"/>
                <a:sym typeface="Symbol" charset="0"/>
              </a:rPr>
              <a:t>° × </a:t>
            </a:r>
            <a:r>
              <a:rPr lang="it-IT" dirty="0"/>
              <a:t>2.9</a:t>
            </a:r>
            <a:r>
              <a:rPr lang="it-IT" dirty="0">
                <a:latin typeface="Symbol" charset="0"/>
                <a:cs typeface="Symbol" charset="0"/>
                <a:sym typeface="Symbol" charset="0"/>
              </a:rPr>
              <a:t>° </a:t>
            </a:r>
            <a:r>
              <a:rPr lang="it-IT" dirty="0" err="1"/>
              <a:t>annular</a:t>
            </a:r>
            <a:r>
              <a:rPr lang="it-IT" dirty="0"/>
              <a:t>, 1.7 – 3.0 </a:t>
            </a:r>
            <a:r>
              <a:rPr lang="it-IT" dirty="0" err="1"/>
              <a:t>R</a:t>
            </a:r>
            <a:r>
              <a:rPr lang="it-IT" baseline="-25000" dirty="0">
                <a:latin typeface="Wingdings" charset="0"/>
                <a:cs typeface="Wingdings" charset="0"/>
                <a:sym typeface="Wingdings" charset="0"/>
              </a:rPr>
              <a:t>◉ </a:t>
            </a:r>
            <a:r>
              <a:rPr lang="it-IT" dirty="0"/>
              <a:t>@ 0.28 AU)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9B1602-DD84-0EB5-9FD5-E8CF934B85B7}"/>
              </a:ext>
            </a:extLst>
          </p:cNvPr>
          <p:cNvSpPr/>
          <p:nvPr/>
        </p:nvSpPr>
        <p:spPr>
          <a:xfrm>
            <a:off x="57811" y="3505173"/>
            <a:ext cx="7727079" cy="3041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D882ED-543E-DB01-3D51-8B8B18B4B9F4}"/>
              </a:ext>
            </a:extLst>
          </p:cNvPr>
          <p:cNvGrpSpPr>
            <a:grpSpLocks noChangeAspect="1"/>
          </p:cNvGrpSpPr>
          <p:nvPr/>
        </p:nvGrpSpPr>
        <p:grpSpPr>
          <a:xfrm>
            <a:off x="525383" y="3702999"/>
            <a:ext cx="7303215" cy="2427514"/>
            <a:chOff x="508219" y="3747096"/>
            <a:chExt cx="8682689" cy="2886037"/>
          </a:xfrm>
          <a:solidFill>
            <a:schemeClr val="bg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7A19042-9130-9B7D-A32E-BD93F78D4B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8221" y="3747096"/>
              <a:ext cx="3820391" cy="2886037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22F5085-91B2-7BDF-7D17-CDBBD4EEB8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70517" y="3747096"/>
              <a:ext cx="3820391" cy="2886037"/>
            </a:xfrm>
            <a:prstGeom prst="rect">
              <a:avLst/>
            </a:prstGeom>
            <a:grpFill/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7B9DBA-A463-F6E5-89F2-E65A9CA802AB}"/>
                </a:ext>
              </a:extLst>
            </p:cNvPr>
            <p:cNvSpPr txBox="1"/>
            <p:nvPr/>
          </p:nvSpPr>
          <p:spPr>
            <a:xfrm>
              <a:off x="3359288" y="3929072"/>
              <a:ext cx="34657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</a:t>
              </a:r>
              <a:r>
                <a:rPr lang="en-IT" baseline="30000" dirty="0"/>
                <a:t>-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90AA90-BE20-8CBF-357B-9D82FFAF1EF0}"/>
                </a:ext>
              </a:extLst>
            </p:cNvPr>
            <p:cNvSpPr txBox="1"/>
            <p:nvPr/>
          </p:nvSpPr>
          <p:spPr>
            <a:xfrm>
              <a:off x="8141422" y="3929072"/>
              <a:ext cx="429336" cy="41011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HI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149C95-B25E-9762-632E-F4E58BA9FB74}"/>
                </a:ext>
              </a:extLst>
            </p:cNvPr>
            <p:cNvSpPr txBox="1"/>
            <p:nvPr/>
          </p:nvSpPr>
          <p:spPr>
            <a:xfrm>
              <a:off x="6456382" y="3955793"/>
              <a:ext cx="41389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Lα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F5FC84-47C3-940C-D467-9E52D751AB25}"/>
                </a:ext>
              </a:extLst>
            </p:cNvPr>
            <p:cNvSpPr txBox="1"/>
            <p:nvPr/>
          </p:nvSpPr>
          <p:spPr>
            <a:xfrm>
              <a:off x="8263412" y="5114392"/>
              <a:ext cx="41389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Lα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4C0D815-538F-412B-64A8-254DC57AE504}"/>
                </a:ext>
              </a:extLst>
            </p:cNvPr>
            <p:cNvSpPr txBox="1"/>
            <p:nvPr/>
          </p:nvSpPr>
          <p:spPr>
            <a:xfrm>
              <a:off x="508219" y="6263801"/>
              <a:ext cx="203273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Thomson scattering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F6DB019-9097-9D67-93ED-92A7B3F15E98}"/>
                </a:ext>
              </a:extLst>
            </p:cNvPr>
            <p:cNvSpPr txBox="1"/>
            <p:nvPr/>
          </p:nvSpPr>
          <p:spPr>
            <a:xfrm>
              <a:off x="5370517" y="6238613"/>
              <a:ext cx="203619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Resonant scattering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51318E8-5B13-94B1-5788-7D4096965EBB}"/>
                </a:ext>
              </a:extLst>
            </p:cNvPr>
            <p:cNvSpPr txBox="1"/>
            <p:nvPr/>
          </p:nvSpPr>
          <p:spPr>
            <a:xfrm>
              <a:off x="3484538" y="5135034"/>
              <a:ext cx="155222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K-corona B, pB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0300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D989D70-0E89-8BAC-9564-10FFE9B353ED}"/>
              </a:ext>
            </a:extLst>
          </p:cNvPr>
          <p:cNvGrpSpPr/>
          <p:nvPr/>
        </p:nvGrpSpPr>
        <p:grpSpPr>
          <a:xfrm>
            <a:off x="2485498" y="3950601"/>
            <a:ext cx="3306118" cy="2250737"/>
            <a:chOff x="4371432" y="1142835"/>
            <a:chExt cx="4224499" cy="2798067"/>
          </a:xfrm>
        </p:grpSpPr>
        <p:pic>
          <p:nvPicPr>
            <p:cNvPr id="15" name="Picture 14" descr="A picture containing group, lot, colorful, large&#10;&#10;Description automatically generated">
              <a:extLst>
                <a:ext uri="{FF2B5EF4-FFF2-40B4-BE49-F238E27FC236}">
                  <a16:creationId xmlns:a16="http://schemas.microsoft.com/office/drawing/2014/main" id="{6A5C6FB0-5287-B69E-82D0-C02C922D5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1432" y="1142835"/>
              <a:ext cx="4191147" cy="2798067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FCC73FA-779F-E64C-D01F-DA3094215000}"/>
                </a:ext>
              </a:extLst>
            </p:cNvPr>
            <p:cNvCxnSpPr>
              <a:cxnSpLocks/>
            </p:cNvCxnSpPr>
            <p:nvPr/>
          </p:nvCxnSpPr>
          <p:spPr>
            <a:xfrm>
              <a:off x="4851133" y="3206677"/>
              <a:ext cx="3407042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D50B14-A67D-4128-A3B5-4557EB3668B2}"/>
                </a:ext>
              </a:extLst>
            </p:cNvPr>
            <p:cNvSpPr txBox="1"/>
            <p:nvPr/>
          </p:nvSpPr>
          <p:spPr>
            <a:xfrm>
              <a:off x="4809723" y="3145441"/>
              <a:ext cx="6511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00" dirty="0"/>
                <a:t>Pixel size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5D39173-7807-6BC5-CFBA-9CEC0D0BA845}"/>
                </a:ext>
              </a:extLst>
            </p:cNvPr>
            <p:cNvSpPr txBox="1"/>
            <p:nvPr/>
          </p:nvSpPr>
          <p:spPr>
            <a:xfrm>
              <a:off x="7558468" y="2857278"/>
              <a:ext cx="10374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00" dirty="0"/>
                <a:t>Specs resolution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2C887DC-E8BA-831B-3350-18DABDCA6D96}"/>
                </a:ext>
              </a:extLst>
            </p:cNvPr>
            <p:cNvCxnSpPr>
              <a:cxnSpLocks/>
            </p:cNvCxnSpPr>
            <p:nvPr/>
          </p:nvCxnSpPr>
          <p:spPr>
            <a:xfrm>
              <a:off x="4871392" y="2887234"/>
              <a:ext cx="3386783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63C4424-2602-0D51-2FD2-BAA739D9651A}"/>
              </a:ext>
            </a:extLst>
          </p:cNvPr>
          <p:cNvGrpSpPr/>
          <p:nvPr/>
        </p:nvGrpSpPr>
        <p:grpSpPr>
          <a:xfrm>
            <a:off x="-169679" y="1156726"/>
            <a:ext cx="4304913" cy="2920644"/>
            <a:chOff x="4866137" y="629116"/>
            <a:chExt cx="4267353" cy="2980085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5AF53735-AC4D-AF60-C1C9-F3BEF1824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137" y="629116"/>
              <a:ext cx="4267353" cy="2980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04B9EF3-AFAF-B85A-E314-07349B56C347}"/>
                </a:ext>
              </a:extLst>
            </p:cNvPr>
            <p:cNvCxnSpPr/>
            <p:nvPr/>
          </p:nvCxnSpPr>
          <p:spPr>
            <a:xfrm>
              <a:off x="5650029" y="2845475"/>
              <a:ext cx="2897204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D849637-7CD0-FF3D-49BC-41DAE097323D}"/>
                </a:ext>
              </a:extLst>
            </p:cNvPr>
            <p:cNvCxnSpPr/>
            <p:nvPr/>
          </p:nvCxnSpPr>
          <p:spPr>
            <a:xfrm>
              <a:off x="5638802" y="2029060"/>
              <a:ext cx="2897204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80CA3C-A3E3-E8A9-E2F4-5D9CDA1CB035}"/>
                </a:ext>
              </a:extLst>
            </p:cNvPr>
            <p:cNvSpPr txBox="1"/>
            <p:nvPr/>
          </p:nvSpPr>
          <p:spPr>
            <a:xfrm>
              <a:off x="7911097" y="2813588"/>
              <a:ext cx="6511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00" dirty="0"/>
                <a:t>Pixel size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8F808F-7B96-B6DC-D00A-52CF0A9BB60F}"/>
                </a:ext>
              </a:extLst>
            </p:cNvPr>
            <p:cNvSpPr txBox="1"/>
            <p:nvPr/>
          </p:nvSpPr>
          <p:spPr>
            <a:xfrm>
              <a:off x="7087404" y="1960023"/>
              <a:ext cx="10374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00" dirty="0"/>
                <a:t>Specs resolution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284704-81B7-763D-71A3-02E438CEA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" y="-8501"/>
            <a:ext cx="11677832" cy="577386"/>
          </a:xfrm>
        </p:spPr>
        <p:txBody>
          <a:bodyPr>
            <a:noAutofit/>
          </a:bodyPr>
          <a:lstStyle/>
          <a:p>
            <a:pPr algn="ctr"/>
            <a:r>
              <a:rPr lang="en-IT" sz="2800" b="1" dirty="0"/>
              <a:t>Metis performance</a:t>
            </a:r>
            <a:r>
              <a:rPr lang="en-IT" sz="2800" dirty="0"/>
              <a:t>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F5DB9-1575-DF20-00B0-E6C44FCCC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76ED-A376-BD45-A8C3-26F9A4DBBB70}" type="slidenum">
              <a:rPr lang="en-IT" smtClean="0"/>
              <a:t>3</a:t>
            </a:fld>
            <a:endParaRPr lang="en-IT"/>
          </a:p>
        </p:txBody>
      </p:sp>
      <p:pic>
        <p:nvPicPr>
          <p:cNvPr id="1025" name="Picture 1" descr="page6image97902512">
            <a:extLst>
              <a:ext uri="{FF2B5EF4-FFF2-40B4-BE49-F238E27FC236}">
                <a16:creationId xmlns:a16="http://schemas.microsoft.com/office/drawing/2014/main" id="{4BC223C3-5849-A61F-9F81-4F3DDA42B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9" b="11187"/>
          <a:stretch/>
        </p:blipFill>
        <p:spPr bwMode="auto">
          <a:xfrm>
            <a:off x="6487961" y="2333566"/>
            <a:ext cx="4673831" cy="235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6image97901680">
            <a:extLst>
              <a:ext uri="{FF2B5EF4-FFF2-40B4-BE49-F238E27FC236}">
                <a16:creationId xmlns:a16="http://schemas.microsoft.com/office/drawing/2014/main" id="{D030BE87-BD39-7597-A27C-C40248643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6"/>
          <a:stretch/>
        </p:blipFill>
        <p:spPr bwMode="auto">
          <a:xfrm>
            <a:off x="9892781" y="4633938"/>
            <a:ext cx="2299219" cy="225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8A45F32-6F05-A430-EFB3-AF096CBE594F}"/>
              </a:ext>
            </a:extLst>
          </p:cNvPr>
          <p:cNvSpPr txBox="1"/>
          <p:nvPr/>
        </p:nvSpPr>
        <p:spPr>
          <a:xfrm>
            <a:off x="7739739" y="4637470"/>
            <a:ext cx="151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dirty="0">
                <a:solidFill>
                  <a:srgbClr val="FF0000"/>
                </a:solidFill>
              </a:rPr>
              <a:t>Cruise Phase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3B8521-B430-1B0C-6911-02A33E58CEC2}"/>
              </a:ext>
            </a:extLst>
          </p:cNvPr>
          <p:cNvSpPr txBox="1"/>
          <p:nvPr/>
        </p:nvSpPr>
        <p:spPr>
          <a:xfrm>
            <a:off x="9273970" y="5389119"/>
            <a:ext cx="76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dirty="0">
                <a:solidFill>
                  <a:srgbClr val="FF0000"/>
                </a:solidFill>
              </a:rPr>
              <a:t>NMP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CCBCF9-098B-09A8-1767-488763A05495}"/>
              </a:ext>
            </a:extLst>
          </p:cNvPr>
          <p:cNvSpPr txBox="1"/>
          <p:nvPr/>
        </p:nvSpPr>
        <p:spPr>
          <a:xfrm>
            <a:off x="6267797" y="929289"/>
            <a:ext cx="59242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VL and UV </a:t>
            </a:r>
            <a:r>
              <a:rPr lang="en-IT" b="1" dirty="0"/>
              <a:t>radiometric calibration </a:t>
            </a:r>
            <a:r>
              <a:rPr lang="en-IT" dirty="0"/>
              <a:t>performed on ground is checked periodically using bright UV stars, with dedicated observations.</a:t>
            </a:r>
          </a:p>
          <a:p>
            <a:endParaRPr lang="en-IT" dirty="0"/>
          </a:p>
          <a:p>
            <a:r>
              <a:rPr lang="en-IT" dirty="0"/>
              <a:t>Radiometric calibration under refinement for Data release 2.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BE7389-DFF4-81D7-C894-E1E8C1364B1A}"/>
              </a:ext>
            </a:extLst>
          </p:cNvPr>
          <p:cNvSpPr txBox="1"/>
          <p:nvPr/>
        </p:nvSpPr>
        <p:spPr>
          <a:xfrm>
            <a:off x="7116084" y="6005660"/>
            <a:ext cx="229921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De Leo+, 2024</a:t>
            </a:r>
          </a:p>
          <a:p>
            <a:r>
              <a:rPr lang="en-IT" dirty="0">
                <a:solidFill>
                  <a:schemeClr val="bg1"/>
                </a:solidFill>
              </a:rPr>
              <a:t>De Leo+, 2025 in press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EA803DA-F8A0-A0D2-5B74-245BF564F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83" y="1089297"/>
            <a:ext cx="6046817" cy="477182"/>
          </a:xfrm>
        </p:spPr>
        <p:txBody>
          <a:bodyPr>
            <a:normAutofit/>
          </a:bodyPr>
          <a:lstStyle/>
          <a:p>
            <a:r>
              <a:rPr lang="en-US" sz="1800" b="1" dirty="0"/>
              <a:t>Spatial resolution: </a:t>
            </a:r>
            <a:r>
              <a:rPr lang="en-US" sz="1800" dirty="0"/>
              <a:t>checked in-flight with Star observations</a:t>
            </a:r>
            <a:endParaRPr lang="en-US" sz="1800" b="1" dirty="0"/>
          </a:p>
          <a:p>
            <a:endParaRPr lang="en-US" sz="18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547EB1-18BB-C90C-BC05-52FEEBE5C13C}"/>
              </a:ext>
            </a:extLst>
          </p:cNvPr>
          <p:cNvSpPr txBox="1"/>
          <p:nvPr/>
        </p:nvSpPr>
        <p:spPr>
          <a:xfrm>
            <a:off x="4055113" y="2035506"/>
            <a:ext cx="503836" cy="371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rgbClr val="FF0000"/>
                </a:solidFill>
              </a:rPr>
              <a:t>VL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EE12A-1DA2-EB91-6F09-C6CD073ABB6F}"/>
              </a:ext>
            </a:extLst>
          </p:cNvPr>
          <p:cNvSpPr txBox="1"/>
          <p:nvPr/>
        </p:nvSpPr>
        <p:spPr>
          <a:xfrm>
            <a:off x="2249696" y="4205470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FF0000"/>
                </a:solidFill>
              </a:rPr>
              <a:t>UV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8920F18-3BF8-96E3-F9D7-E83D6220BE1A}"/>
              </a:ext>
            </a:extLst>
          </p:cNvPr>
          <p:cNvSpPr txBox="1">
            <a:spLocks/>
          </p:cNvSpPr>
          <p:nvPr/>
        </p:nvSpPr>
        <p:spPr>
          <a:xfrm>
            <a:off x="38021" y="5527740"/>
            <a:ext cx="5753595" cy="1564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/>
          </a:p>
          <a:p>
            <a:r>
              <a:rPr lang="en-US" sz="2000" b="1" dirty="0"/>
              <a:t>Temporal resolution:</a:t>
            </a:r>
            <a:br>
              <a:rPr lang="en-US" sz="2000" b="1" dirty="0"/>
            </a:br>
            <a:r>
              <a:rPr lang="en-US" sz="2000" dirty="0"/>
              <a:t>UV: &gt; 1s limited by </a:t>
            </a:r>
            <a:r>
              <a:rPr lang="en-US" sz="2000" dirty="0" err="1"/>
              <a:t>countrate</a:t>
            </a:r>
            <a:br>
              <a:rPr lang="en-US" sz="2000" dirty="0"/>
            </a:br>
            <a:r>
              <a:rPr lang="en-US" sz="2000" dirty="0"/>
              <a:t>VL: 60s in </a:t>
            </a:r>
            <a:r>
              <a:rPr lang="en-US" sz="2000" dirty="0" err="1"/>
              <a:t>pB</a:t>
            </a:r>
            <a:r>
              <a:rPr lang="en-US" sz="2000" dirty="0"/>
              <a:t>, 20s in </a:t>
            </a:r>
            <a:r>
              <a:rPr lang="en-US" sz="2000" dirty="0" err="1"/>
              <a:t>tB</a:t>
            </a:r>
            <a:r>
              <a:rPr lang="en-US" sz="2000" dirty="0"/>
              <a:t>, &gt;1s in fixed polarization</a:t>
            </a:r>
            <a:endParaRPr lang="en-GB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0FCC61-8DF8-61A2-5262-239B9855FA3C}"/>
              </a:ext>
            </a:extLst>
          </p:cNvPr>
          <p:cNvSpPr txBox="1"/>
          <p:nvPr/>
        </p:nvSpPr>
        <p:spPr>
          <a:xfrm>
            <a:off x="4738255" y="2261062"/>
            <a:ext cx="739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&lt; 2pxl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E88417-A211-101E-3130-7649268349AB}"/>
              </a:ext>
            </a:extLst>
          </p:cNvPr>
          <p:cNvSpPr txBox="1"/>
          <p:nvPr/>
        </p:nvSpPr>
        <p:spPr>
          <a:xfrm>
            <a:off x="372892" y="4952576"/>
            <a:ext cx="217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  <a:r>
              <a:rPr lang="en-IT" dirty="0"/>
              <a:t>etween 4 and 7 pxls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DABE648-0CC5-5EDC-5680-32FB11382AE6}"/>
              </a:ext>
            </a:extLst>
          </p:cNvPr>
          <p:cNvSpPr txBox="1">
            <a:spLocks/>
          </p:cNvSpPr>
          <p:nvPr/>
        </p:nvSpPr>
        <p:spPr>
          <a:xfrm>
            <a:off x="367574" y="229926"/>
            <a:ext cx="5556630" cy="1097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T" sz="2800" dirty="0"/>
              <a:t>Spatial &amp; temporal resolution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CDDD13B9-4431-F2F2-426E-4140123380FC}"/>
              </a:ext>
            </a:extLst>
          </p:cNvPr>
          <p:cNvSpPr txBox="1">
            <a:spLocks/>
          </p:cNvSpPr>
          <p:nvPr/>
        </p:nvSpPr>
        <p:spPr>
          <a:xfrm>
            <a:off x="6482155" y="217190"/>
            <a:ext cx="5709845" cy="1097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T" sz="2800" dirty="0"/>
              <a:t>Radiometric calibration</a:t>
            </a:r>
          </a:p>
        </p:txBody>
      </p:sp>
    </p:spTree>
    <p:extLst>
      <p:ext uri="{BB962C8B-B14F-4D97-AF65-F5344CB8AC3E}">
        <p14:creationId xmlns:p14="http://schemas.microsoft.com/office/powerpoint/2010/main" val="214015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3" grpId="0"/>
      <p:bldP spid="6" grpId="0" animBg="1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72F80-D1B6-CA4B-B87B-7B281991D7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957138" y="-221263"/>
            <a:ext cx="9464040" cy="119443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solidFill>
                  <a:srgbClr val="FF0000"/>
                </a:solidFill>
              </a:rPr>
              <a:t>UVD </a:t>
            </a:r>
            <a:r>
              <a:rPr lang="it-IT" sz="3600" b="1" dirty="0" err="1">
                <a:solidFill>
                  <a:srgbClr val="FF0000"/>
                </a:solidFill>
              </a:rPr>
              <a:t>Anomaly</a:t>
            </a:r>
            <a:endParaRPr lang="en-IT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B16BEF-7BEC-B783-70FE-FADA07248DF3}"/>
              </a:ext>
            </a:extLst>
          </p:cNvPr>
          <p:cNvSpPr txBox="1"/>
          <p:nvPr/>
        </p:nvSpPr>
        <p:spPr>
          <a:xfrm>
            <a:off x="197640" y="623381"/>
            <a:ext cx="6742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The UV detector displays a variable radiometric behaviour with periodic fluctuations in intensity</a:t>
            </a:r>
          </a:p>
          <a:p>
            <a:r>
              <a:rPr lang="en-IT" b="1" dirty="0"/>
              <a:t>The work to understand a eventually correct the issue is in progress.</a:t>
            </a:r>
          </a:p>
          <a:p>
            <a:endParaRPr lang="en-IT" dirty="0">
              <a:solidFill>
                <a:srgbClr val="FF0000"/>
              </a:solidFill>
            </a:endParaRPr>
          </a:p>
        </p:txBody>
      </p:sp>
      <p:pic>
        <p:nvPicPr>
          <p:cNvPr id="8" name="metis_preview_13Oct2022CME-pb-image.mp4">
            <a:hlinkClick r:id="" action="ppaction://media"/>
            <a:extLst>
              <a:ext uri="{FF2B5EF4-FFF2-40B4-BE49-F238E27FC236}">
                <a16:creationId xmlns:a16="http://schemas.microsoft.com/office/drawing/2014/main" id="{202E2562-C5BF-C66D-4AD4-1591048F0D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5766" y="1519611"/>
            <a:ext cx="2640790" cy="4225264"/>
          </a:xfrm>
          <a:prstGeom prst="rect">
            <a:avLst/>
          </a:prstGeom>
        </p:spPr>
      </p:pic>
      <p:pic>
        <p:nvPicPr>
          <p:cNvPr id="9" name="metis_preview_13Oct2022CME-uv-image.mp4">
            <a:hlinkClick r:id="" action="ppaction://media"/>
            <a:extLst>
              <a:ext uri="{FF2B5EF4-FFF2-40B4-BE49-F238E27FC236}">
                <a16:creationId xmlns:a16="http://schemas.microsoft.com/office/drawing/2014/main" id="{ED75F67F-924C-EB5E-0957-3E2345916E1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21517" y="1519611"/>
            <a:ext cx="2640790" cy="4225264"/>
          </a:xfrm>
          <a:prstGeom prst="rect">
            <a:avLst/>
          </a:prstGeom>
        </p:spPr>
      </p:pic>
      <p:pic>
        <p:nvPicPr>
          <p:cNvPr id="10" name="test_uv_ph2.mp4">
            <a:hlinkClick r:id="" action="ppaction://media"/>
            <a:extLst>
              <a:ext uri="{FF2B5EF4-FFF2-40B4-BE49-F238E27FC236}">
                <a16:creationId xmlns:a16="http://schemas.microsoft.com/office/drawing/2014/main" id="{03A1D3F5-763E-F3A0-5470-B57370884EA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65749" y="40400"/>
            <a:ext cx="5326251" cy="6817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F66D03-9334-00F6-FD32-4EE8EE619B53}"/>
              </a:ext>
            </a:extLst>
          </p:cNvPr>
          <p:cNvSpPr txBox="1"/>
          <p:nvPr/>
        </p:nvSpPr>
        <p:spPr>
          <a:xfrm>
            <a:off x="10545502" y="6581001"/>
            <a:ext cx="16278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chemeClr val="bg1"/>
                </a:solidFill>
              </a:rPr>
              <a:t>Courtesy of V. Andretta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1C2027-D6E2-2C6F-6265-10853F1B63F6}"/>
              </a:ext>
            </a:extLst>
          </p:cNvPr>
          <p:cNvSpPr txBox="1"/>
          <p:nvPr/>
        </p:nvSpPr>
        <p:spPr>
          <a:xfrm>
            <a:off x="95879" y="5744875"/>
            <a:ext cx="7872945" cy="1113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effectLst/>
                <a:latin typeface="Arial" panose="020B0604020202020204" pitchFamily="34" charset="0"/>
              </a:rPr>
              <a:t>Test correction for radial perturbations</a:t>
            </a:r>
            <a:endParaRPr lang="en-GB" sz="900" b="0" i="0" u="none" strike="noStrike" dirty="0">
              <a:effectLst/>
              <a:latin typeface="Noto Sans Symbols"/>
            </a:endParaRPr>
          </a:p>
          <a:p>
            <a:pPr rtl="0" fontAlgn="base">
              <a:spcBef>
                <a:spcPts val="10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effectLst/>
                <a:latin typeface="Arial" panose="020B0604020202020204" pitchFamily="34" charset="0"/>
              </a:rPr>
              <a:t>Proof of concept in principle promising, but needs more work.  </a:t>
            </a:r>
            <a:endParaRPr lang="en-GB" sz="900" b="0" i="0" u="none" strike="noStrike" dirty="0">
              <a:effectLst/>
              <a:latin typeface="Noto Sans Symbols"/>
            </a:endParaRPr>
          </a:p>
          <a:p>
            <a:pPr rtl="0" fontAlgn="base">
              <a:spcBef>
                <a:spcPts val="10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effectLst/>
                <a:latin typeface="Arial" panose="020B0604020202020204" pitchFamily="34" charset="0"/>
              </a:rPr>
              <a:t>To be verified: how frequent are these kind of “symmetric” perturbation. </a:t>
            </a:r>
            <a:endParaRPr lang="en-GB" sz="900" b="0" i="0" u="none" strike="noStrike" dirty="0">
              <a:effectLst/>
              <a:latin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47583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1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2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6EAA705D-2D86-0846-AB1A-7E5AB5FC5FCC}"/>
              </a:ext>
            </a:extLst>
          </p:cNvPr>
          <p:cNvSpPr txBox="1"/>
          <p:nvPr/>
        </p:nvSpPr>
        <p:spPr>
          <a:xfrm>
            <a:off x="4678277" y="2425782"/>
            <a:ext cx="2609561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Antonucci+2023   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Telloni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Romoli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+ 2021       Capuano+ 2021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ED21C8-6592-62F2-7254-05BA5C7621CA}"/>
              </a:ext>
            </a:extLst>
          </p:cNvPr>
          <p:cNvSpPr txBox="1"/>
          <p:nvPr/>
        </p:nvSpPr>
        <p:spPr>
          <a:xfrm>
            <a:off x="3803078" y="1765202"/>
            <a:ext cx="4559028" cy="646331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 wind velocity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the plane of the sky by means of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dimming technique</a:t>
            </a: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B1CFA5-38BB-E5AD-972C-B3F068B002C3}"/>
              </a:ext>
            </a:extLst>
          </p:cNvPr>
          <p:cNvSpPr txBox="1"/>
          <p:nvPr/>
        </p:nvSpPr>
        <p:spPr>
          <a:xfrm>
            <a:off x="3075988" y="178079"/>
            <a:ext cx="4845802" cy="1477328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Understanding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coronal mass ejections (CMEs)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beyond 1.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☉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propagation and evolution, physical parameters inside all features of the eruption (CME front, cavity, shock front and eruptive prominence)</a:t>
            </a: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3DD285-4DB9-102A-A3AE-0DAD8985F8FF}"/>
              </a:ext>
            </a:extLst>
          </p:cNvPr>
          <p:cNvSpPr txBox="1"/>
          <p:nvPr/>
        </p:nvSpPr>
        <p:spPr>
          <a:xfrm>
            <a:off x="109379" y="4786806"/>
            <a:ext cx="3835571" cy="369332"/>
          </a:xfrm>
          <a:prstGeom prst="rect">
            <a:avLst/>
          </a:prstGeom>
          <a:solidFill>
            <a:schemeClr val="bg1"/>
          </a:solidFill>
          <a:ln w="508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Switchbacks in the solar magnetic field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C5C0B9-F117-3F0B-A0C4-40F579A50FA2}"/>
              </a:ext>
            </a:extLst>
          </p:cNvPr>
          <p:cNvSpPr txBox="1"/>
          <p:nvPr/>
        </p:nvSpPr>
        <p:spPr>
          <a:xfrm>
            <a:off x="152009" y="862005"/>
            <a:ext cx="2812351" cy="1200329"/>
          </a:xfrm>
          <a:prstGeom prst="rect">
            <a:avLst/>
          </a:prstGeom>
          <a:solidFill>
            <a:schemeClr val="bg1"/>
          </a:solidFill>
          <a:ln w="508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 detector cosmic ray matrices to </a:t>
            </a: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 the galactic and solar proton flux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during the solar cycle </a:t>
            </a: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8AEACA-97F0-0178-578B-03D7F71348AA}"/>
              </a:ext>
            </a:extLst>
          </p:cNvPr>
          <p:cNvSpPr txBox="1"/>
          <p:nvPr/>
        </p:nvSpPr>
        <p:spPr>
          <a:xfrm>
            <a:off x="9444575" y="4654642"/>
            <a:ext cx="2747425" cy="1477328"/>
          </a:xfrm>
          <a:prstGeom prst="rect">
            <a:avLst/>
          </a:prstGeom>
          <a:solidFill>
            <a:schemeClr val="bg1"/>
          </a:solidFill>
          <a:ln w="50800"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 and dynamics of the full corona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magnetic field morphology , steady coronal features</a:t>
            </a: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9337FC3-843A-0A76-7A4B-B497C8FD9461}"/>
              </a:ext>
            </a:extLst>
          </p:cNvPr>
          <p:cNvGrpSpPr/>
          <p:nvPr/>
        </p:nvGrpSpPr>
        <p:grpSpPr>
          <a:xfrm>
            <a:off x="2128168" y="2944068"/>
            <a:ext cx="7763976" cy="3566400"/>
            <a:chOff x="2128169" y="2662841"/>
            <a:chExt cx="7763976" cy="3566400"/>
          </a:xfrm>
        </p:grpSpPr>
        <p:pic>
          <p:nvPicPr>
            <p:cNvPr id="2050" name="Picture 2" descr="Metis Solar Orbiter">
              <a:extLst>
                <a:ext uri="{FF2B5EF4-FFF2-40B4-BE49-F238E27FC236}">
                  <a16:creationId xmlns:a16="http://schemas.microsoft.com/office/drawing/2014/main" id="{CC196C27-F576-0E77-96B5-07B13D8098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3114" y="3238470"/>
              <a:ext cx="4193397" cy="1616364"/>
            </a:xfrm>
            <a:prstGeom prst="rect">
              <a:avLst/>
            </a:prstGeom>
            <a:noFill/>
            <a:effectLst>
              <a:softEdge rad="112307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DE39B3-72EF-7534-1ADF-C2C47FAD8E48}"/>
                </a:ext>
              </a:extLst>
            </p:cNvPr>
            <p:cNvSpPr txBox="1"/>
            <p:nvPr/>
          </p:nvSpPr>
          <p:spPr>
            <a:xfrm>
              <a:off x="2128169" y="5097147"/>
              <a:ext cx="4193397" cy="646331"/>
            </a:xfrm>
            <a:prstGeom prst="rect">
              <a:avLst/>
            </a:prstGeom>
            <a:solidFill>
              <a:srgbClr val="FF0000">
                <a:alpha val="24822"/>
              </a:srgbClr>
            </a:solidFill>
            <a:ln w="508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Unprecedented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temporal coverage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(&gt; 1s)  and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spatial resolution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(&gt; 5000 km)</a:t>
              </a:r>
              <a:endPara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76A8A8A-E800-33AB-1712-483F64CBE14A}"/>
                </a:ext>
              </a:extLst>
            </p:cNvPr>
            <p:cNvSpPr txBox="1"/>
            <p:nvPr/>
          </p:nvSpPr>
          <p:spPr>
            <a:xfrm>
              <a:off x="2244657" y="2685265"/>
              <a:ext cx="4322618" cy="369332"/>
            </a:xfrm>
            <a:prstGeom prst="rect">
              <a:avLst/>
            </a:prstGeom>
            <a:solidFill>
              <a:srgbClr val="FF0000">
                <a:alpha val="24788"/>
              </a:srgbClr>
            </a:solidFill>
            <a:ln w="508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VL </a:t>
              </a: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pB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and B imaging -&gt; electron density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ACD04B9-6C1E-FDEB-E254-B0ACCEF94D4B}"/>
                </a:ext>
              </a:extLst>
            </p:cNvPr>
            <p:cNvSpPr txBox="1"/>
            <p:nvPr/>
          </p:nvSpPr>
          <p:spPr>
            <a:xfrm>
              <a:off x="6652082" y="2662841"/>
              <a:ext cx="3240063" cy="374707"/>
            </a:xfrm>
            <a:prstGeom prst="rect">
              <a:avLst/>
            </a:prstGeom>
            <a:solidFill>
              <a:srgbClr val="FF0000">
                <a:alpha val="25075"/>
              </a:srgbClr>
            </a:solidFill>
            <a:ln w="508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UV imaging -&gt; proton density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D1168E2-6020-8043-7F74-CEC8244CBCE2}"/>
                </a:ext>
              </a:extLst>
            </p:cNvPr>
            <p:cNvSpPr txBox="1"/>
            <p:nvPr/>
          </p:nvSpPr>
          <p:spPr>
            <a:xfrm>
              <a:off x="6567275" y="5028912"/>
              <a:ext cx="2747425" cy="1200329"/>
            </a:xfrm>
            <a:prstGeom prst="rect">
              <a:avLst/>
            </a:prstGeom>
            <a:solidFill>
              <a:srgbClr val="FF0000">
                <a:alpha val="25216"/>
              </a:srgbClr>
            </a:solidFill>
            <a:ln w="508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Synergy with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space and ground based assets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(PSP, SOHO, STEREO, DKIST, and more)</a:t>
              </a:r>
              <a:endPara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C323275-C671-99B9-5914-8275D7AC8EDC}"/>
              </a:ext>
            </a:extLst>
          </p:cNvPr>
          <p:cNvSpPr txBox="1"/>
          <p:nvPr/>
        </p:nvSpPr>
        <p:spPr>
          <a:xfrm>
            <a:off x="77596" y="3461449"/>
            <a:ext cx="3835571" cy="1200329"/>
          </a:xfrm>
          <a:prstGeom prst="rect">
            <a:avLst/>
          </a:prstGeom>
          <a:solidFill>
            <a:schemeClr val="bg1"/>
          </a:solidFill>
          <a:ln w="508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 density fluctuations measured in the VL show the presence of propagating blobs and wave structures at different frequencies</a:t>
            </a: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E67323-73F6-A5FF-6C25-3B7C0BAC2126}"/>
              </a:ext>
            </a:extLst>
          </p:cNvPr>
          <p:cNvSpPr txBox="1"/>
          <p:nvPr/>
        </p:nvSpPr>
        <p:spPr>
          <a:xfrm>
            <a:off x="8796966" y="3631703"/>
            <a:ext cx="3413274" cy="923330"/>
          </a:xfrm>
          <a:prstGeom prst="rect">
            <a:avLst/>
          </a:prstGeom>
          <a:solidFill>
            <a:schemeClr val="bg1"/>
          </a:solidFill>
          <a:ln w="50800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Evolution of the solar corona 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dynamic and thermal state </a:t>
            </a: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into the heliosphere (PSP quadrature).</a:t>
            </a:r>
            <a:endParaRPr kumimoji="0" lang="en-IT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66CA7E-66E8-CD99-8AD7-5151EE8CA4F2}"/>
              </a:ext>
            </a:extLst>
          </p:cNvPr>
          <p:cNvSpPr txBox="1"/>
          <p:nvPr/>
        </p:nvSpPr>
        <p:spPr>
          <a:xfrm>
            <a:off x="9711768" y="1724165"/>
            <a:ext cx="2279514" cy="646331"/>
          </a:xfrm>
          <a:prstGeom prst="rect">
            <a:avLst/>
          </a:prstGeom>
          <a:solidFill>
            <a:schemeClr val="bg1"/>
          </a:solidFill>
          <a:ln w="508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Solar system objects: comets, asteroids</a:t>
            </a: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3811AB-3F7A-B714-145D-E29394502F2E}"/>
              </a:ext>
            </a:extLst>
          </p:cNvPr>
          <p:cNvSpPr txBox="1"/>
          <p:nvPr/>
        </p:nvSpPr>
        <p:spPr>
          <a:xfrm>
            <a:off x="10842367" y="2614993"/>
            <a:ext cx="1085943" cy="367680"/>
          </a:xfrm>
          <a:prstGeom prst="rect">
            <a:avLst/>
          </a:prstGeom>
          <a:solidFill>
            <a:schemeClr val="bg1"/>
          </a:solidFill>
          <a:ln w="508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UV stars</a:t>
            </a: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B931BF-F44E-7866-24CA-09E507C9B081}"/>
              </a:ext>
            </a:extLst>
          </p:cNvPr>
          <p:cNvSpPr txBox="1"/>
          <p:nvPr/>
        </p:nvSpPr>
        <p:spPr>
          <a:xfrm>
            <a:off x="683689" y="2168805"/>
            <a:ext cx="1030999" cy="369332"/>
          </a:xfrm>
          <a:prstGeom prst="rect">
            <a:avLst/>
          </a:prstGeom>
          <a:solidFill>
            <a:schemeClr val="bg1"/>
          </a:solidFill>
          <a:ln w="508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F-corona</a:t>
            </a: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31AE107-0ED1-17D4-DD68-510EA863FE55}"/>
              </a:ext>
            </a:extLst>
          </p:cNvPr>
          <p:cNvGrpSpPr/>
          <p:nvPr/>
        </p:nvGrpSpPr>
        <p:grpSpPr>
          <a:xfrm>
            <a:off x="1199189" y="2062334"/>
            <a:ext cx="1377756" cy="881734"/>
            <a:chOff x="1199189" y="2062334"/>
            <a:chExt cx="1377756" cy="881734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02DDB22-33E0-943F-21AD-014EC51FCB60}"/>
                </a:ext>
              </a:extLst>
            </p:cNvPr>
            <p:cNvCxnSpPr>
              <a:cxnSpLocks/>
              <a:endCxn id="22" idx="2"/>
            </p:cNvCxnSpPr>
            <p:nvPr/>
          </p:nvCxnSpPr>
          <p:spPr>
            <a:xfrm flipH="1" flipV="1">
              <a:off x="1199189" y="2538137"/>
              <a:ext cx="1377756" cy="405931"/>
            </a:xfrm>
            <a:prstGeom prst="line">
              <a:avLst/>
            </a:prstGeom>
            <a:ln w="25400">
              <a:solidFill>
                <a:schemeClr val="accent4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57643D6-7F33-0BFC-945B-6E03FEA186FF}"/>
                </a:ext>
              </a:extLst>
            </p:cNvPr>
            <p:cNvCxnSpPr>
              <a:cxnSpLocks/>
              <a:endCxn id="12" idx="2"/>
            </p:cNvCxnSpPr>
            <p:nvPr/>
          </p:nvCxnSpPr>
          <p:spPr>
            <a:xfrm flipH="1" flipV="1">
              <a:off x="1558185" y="2062334"/>
              <a:ext cx="1018760" cy="881734"/>
            </a:xfrm>
            <a:prstGeom prst="line">
              <a:avLst/>
            </a:prstGeom>
            <a:ln w="25400">
              <a:solidFill>
                <a:schemeClr val="accent4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64" name="Group 2063">
            <a:extLst>
              <a:ext uri="{FF2B5EF4-FFF2-40B4-BE49-F238E27FC236}">
                <a16:creationId xmlns:a16="http://schemas.microsoft.com/office/drawing/2014/main" id="{93C7D7D7-1128-7560-D386-1FCFF026D4A1}"/>
              </a:ext>
            </a:extLst>
          </p:cNvPr>
          <p:cNvGrpSpPr/>
          <p:nvPr/>
        </p:nvGrpSpPr>
        <p:grpSpPr>
          <a:xfrm>
            <a:off x="3913167" y="3335824"/>
            <a:ext cx="492798" cy="2042550"/>
            <a:chOff x="3913167" y="3335824"/>
            <a:chExt cx="492798" cy="204255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82A15E5-CB58-556D-69FC-1A4B1A6E4AB4}"/>
                </a:ext>
              </a:extLst>
            </p:cNvPr>
            <p:cNvGrpSpPr/>
            <p:nvPr/>
          </p:nvGrpSpPr>
          <p:grpSpPr>
            <a:xfrm>
              <a:off x="3913167" y="3335824"/>
              <a:ext cx="492798" cy="1635648"/>
              <a:chOff x="3913167" y="3335824"/>
              <a:chExt cx="492798" cy="1635648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A3CE9A6D-126C-2F70-8CBF-C1CF972EFD64}"/>
                  </a:ext>
                </a:extLst>
              </p:cNvPr>
              <p:cNvCxnSpPr>
                <a:cxnSpLocks/>
                <a:stCxn id="14" idx="2"/>
                <a:endCxn id="18" idx="3"/>
              </p:cNvCxnSpPr>
              <p:nvPr/>
            </p:nvCxnSpPr>
            <p:spPr>
              <a:xfrm flipH="1">
                <a:off x="3913167" y="3335824"/>
                <a:ext cx="492798" cy="725790"/>
              </a:xfrm>
              <a:prstGeom prst="line">
                <a:avLst/>
              </a:prstGeom>
              <a:ln w="25400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2C14383-B3B6-74FC-B222-D37888DB67AC}"/>
                  </a:ext>
                </a:extLst>
              </p:cNvPr>
              <p:cNvCxnSpPr>
                <a:cxnSpLocks/>
                <a:stCxn id="14" idx="2"/>
                <a:endCxn id="10" idx="3"/>
              </p:cNvCxnSpPr>
              <p:nvPr/>
            </p:nvCxnSpPr>
            <p:spPr>
              <a:xfrm flipH="1">
                <a:off x="3944950" y="3335824"/>
                <a:ext cx="461015" cy="1635648"/>
              </a:xfrm>
              <a:prstGeom prst="line">
                <a:avLst/>
              </a:prstGeom>
              <a:ln w="25400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DE71E6C-8EB4-8D51-7F36-23668534045C}"/>
                </a:ext>
              </a:extLst>
            </p:cNvPr>
            <p:cNvCxnSpPr>
              <a:cxnSpLocks/>
              <a:stCxn id="6" idx="0"/>
              <a:endCxn id="18" idx="3"/>
            </p:cNvCxnSpPr>
            <p:nvPr/>
          </p:nvCxnSpPr>
          <p:spPr>
            <a:xfrm flipH="1" flipV="1">
              <a:off x="3913167" y="4061614"/>
              <a:ext cx="311700" cy="1316760"/>
            </a:xfrm>
            <a:prstGeom prst="line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68922CD-9473-643E-7978-A872A342D3D3}"/>
                </a:ext>
              </a:extLst>
            </p:cNvPr>
            <p:cNvCxnSpPr>
              <a:cxnSpLocks/>
              <a:stCxn id="6" idx="0"/>
              <a:endCxn id="10" idx="3"/>
            </p:cNvCxnSpPr>
            <p:nvPr/>
          </p:nvCxnSpPr>
          <p:spPr>
            <a:xfrm flipH="1" flipV="1">
              <a:off x="3944950" y="4971472"/>
              <a:ext cx="279917" cy="406902"/>
            </a:xfrm>
            <a:prstGeom prst="line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65" name="Group 2064">
            <a:extLst>
              <a:ext uri="{FF2B5EF4-FFF2-40B4-BE49-F238E27FC236}">
                <a16:creationId xmlns:a16="http://schemas.microsoft.com/office/drawing/2014/main" id="{EC424360-3B72-2B42-5502-31051E571E51}"/>
              </a:ext>
            </a:extLst>
          </p:cNvPr>
          <p:cNvGrpSpPr/>
          <p:nvPr/>
        </p:nvGrpSpPr>
        <p:grpSpPr>
          <a:xfrm>
            <a:off x="3552728" y="1654798"/>
            <a:ext cx="4719385" cy="1327875"/>
            <a:chOff x="3552728" y="1654798"/>
            <a:chExt cx="4719385" cy="132787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D759B4-4F27-741C-B1ED-35AC77F3DBAF}"/>
                </a:ext>
              </a:extLst>
            </p:cNvPr>
            <p:cNvGrpSpPr/>
            <p:nvPr/>
          </p:nvGrpSpPr>
          <p:grpSpPr>
            <a:xfrm>
              <a:off x="3552728" y="1654798"/>
              <a:ext cx="250350" cy="1327875"/>
              <a:chOff x="3552728" y="1654798"/>
              <a:chExt cx="250350" cy="1327875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274926C-4BCB-C186-3D49-76C89FBF9C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52728" y="1654798"/>
                <a:ext cx="68783" cy="1327875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143F3A3-3E47-9254-B696-9130046A67E3}"/>
                  </a:ext>
                </a:extLst>
              </p:cNvPr>
              <p:cNvCxnSpPr>
                <a:cxnSpLocks/>
                <a:endCxn id="5" idx="1"/>
              </p:cNvCxnSpPr>
              <p:nvPr/>
            </p:nvCxnSpPr>
            <p:spPr>
              <a:xfrm flipV="1">
                <a:off x="3579860" y="2088368"/>
                <a:ext cx="223218" cy="894305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0F31CBA-A5CC-6C0E-1AB3-EB2A5381BB72}"/>
                </a:ext>
              </a:extLst>
            </p:cNvPr>
            <p:cNvGrpSpPr/>
            <p:nvPr/>
          </p:nvGrpSpPr>
          <p:grpSpPr>
            <a:xfrm>
              <a:off x="7555832" y="1654798"/>
              <a:ext cx="716281" cy="1289270"/>
              <a:chOff x="7555832" y="1654798"/>
              <a:chExt cx="716281" cy="1289270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5393B92-A605-C24F-2424-6D0BF70C49C7}"/>
                  </a:ext>
                </a:extLst>
              </p:cNvPr>
              <p:cNvCxnSpPr>
                <a:cxnSpLocks/>
                <a:stCxn id="15" idx="0"/>
              </p:cNvCxnSpPr>
              <p:nvPr/>
            </p:nvCxnSpPr>
            <p:spPr>
              <a:xfrm flipH="1" flipV="1">
                <a:off x="7555832" y="2423690"/>
                <a:ext cx="716281" cy="520378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06B94DC7-B10D-B6AD-8117-B7BB09005201}"/>
                  </a:ext>
                </a:extLst>
              </p:cNvPr>
              <p:cNvCxnSpPr>
                <a:cxnSpLocks/>
                <a:stCxn id="15" idx="0"/>
              </p:cNvCxnSpPr>
              <p:nvPr/>
            </p:nvCxnSpPr>
            <p:spPr>
              <a:xfrm flipH="1" flipV="1">
                <a:off x="7555832" y="1654798"/>
                <a:ext cx="716281" cy="1289270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62" name="Group 2061">
            <a:extLst>
              <a:ext uri="{FF2B5EF4-FFF2-40B4-BE49-F238E27FC236}">
                <a16:creationId xmlns:a16="http://schemas.microsoft.com/office/drawing/2014/main" id="{6C9CCF7E-713D-19B8-EBB0-8E85534B9B6C}"/>
              </a:ext>
            </a:extLst>
          </p:cNvPr>
          <p:cNvGrpSpPr/>
          <p:nvPr/>
        </p:nvGrpSpPr>
        <p:grpSpPr>
          <a:xfrm>
            <a:off x="6164400" y="3331003"/>
            <a:ext cx="3280175" cy="1966907"/>
            <a:chOff x="6164400" y="3066372"/>
            <a:chExt cx="3280175" cy="196690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8CBDE44-13E5-5143-F1AD-2FB0930A437B}"/>
                </a:ext>
              </a:extLst>
            </p:cNvPr>
            <p:cNvCxnSpPr>
              <a:cxnSpLocks/>
            </p:cNvCxnSpPr>
            <p:nvPr/>
          </p:nvCxnSpPr>
          <p:spPr>
            <a:xfrm>
              <a:off x="6164400" y="3072687"/>
              <a:ext cx="2596108" cy="305428"/>
            </a:xfrm>
            <a:prstGeom prst="line">
              <a:avLst/>
            </a:prstGeom>
            <a:ln w="2540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7A5C381-4E35-DEF1-C23D-7ECD36B5032D}"/>
                </a:ext>
              </a:extLst>
            </p:cNvPr>
            <p:cNvCxnSpPr>
              <a:cxnSpLocks/>
            </p:cNvCxnSpPr>
            <p:nvPr/>
          </p:nvCxnSpPr>
          <p:spPr>
            <a:xfrm>
              <a:off x="6164400" y="3066372"/>
              <a:ext cx="3280175" cy="1814507"/>
            </a:xfrm>
            <a:prstGeom prst="line">
              <a:avLst/>
            </a:prstGeom>
            <a:ln w="2540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8" name="Straight Connector 2047">
              <a:extLst>
                <a:ext uri="{FF2B5EF4-FFF2-40B4-BE49-F238E27FC236}">
                  <a16:creationId xmlns:a16="http://schemas.microsoft.com/office/drawing/2014/main" id="{8156E280-9BE1-58EA-4B7C-6309F1A60A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62106" y="4290402"/>
              <a:ext cx="952593" cy="742877"/>
            </a:xfrm>
            <a:prstGeom prst="line">
              <a:avLst/>
            </a:prstGeom>
            <a:ln w="2540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2" name="Straight Connector 2051">
              <a:extLst>
                <a:ext uri="{FF2B5EF4-FFF2-40B4-BE49-F238E27FC236}">
                  <a16:creationId xmlns:a16="http://schemas.microsoft.com/office/drawing/2014/main" id="{8352F9FE-3991-3D39-8CF2-F76B846525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6511" y="4880879"/>
              <a:ext cx="1008064" cy="148033"/>
            </a:xfrm>
            <a:prstGeom prst="line">
              <a:avLst/>
            </a:prstGeom>
            <a:ln w="2540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A8BCFC31-6F11-A905-14F1-C86065E936B4}"/>
              </a:ext>
            </a:extLst>
          </p:cNvPr>
          <p:cNvGrpSpPr/>
          <p:nvPr/>
        </p:nvGrpSpPr>
        <p:grpSpPr>
          <a:xfrm>
            <a:off x="9150052" y="2313439"/>
            <a:ext cx="1692315" cy="610236"/>
            <a:chOff x="9150052" y="2313439"/>
            <a:chExt cx="1692315" cy="610236"/>
          </a:xfrm>
        </p:grpSpPr>
        <p:cxnSp>
          <p:nvCxnSpPr>
            <p:cNvPr id="2055" name="Straight Connector 2054">
              <a:extLst>
                <a:ext uri="{FF2B5EF4-FFF2-40B4-BE49-F238E27FC236}">
                  <a16:creationId xmlns:a16="http://schemas.microsoft.com/office/drawing/2014/main" id="{262C8A0F-6A1C-B704-F13B-CBA02EA7A4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50052" y="2313439"/>
              <a:ext cx="606372" cy="610236"/>
            </a:xfrm>
            <a:prstGeom prst="line">
              <a:avLst/>
            </a:prstGeom>
            <a:ln w="25400">
              <a:solidFill>
                <a:srgbClr val="7030A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7" name="Straight Connector 2056">
              <a:extLst>
                <a:ext uri="{FF2B5EF4-FFF2-40B4-BE49-F238E27FC236}">
                  <a16:creationId xmlns:a16="http://schemas.microsoft.com/office/drawing/2014/main" id="{6A51123C-9450-24F6-C4C4-E279E220BD53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9150052" y="2798833"/>
              <a:ext cx="1692315" cy="123740"/>
            </a:xfrm>
            <a:prstGeom prst="line">
              <a:avLst/>
            </a:prstGeom>
            <a:ln w="25400">
              <a:solidFill>
                <a:srgbClr val="7030A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551D430-90B3-8EE3-0EDB-75A23DE551E5}"/>
              </a:ext>
            </a:extLst>
          </p:cNvPr>
          <p:cNvSpPr txBox="1"/>
          <p:nvPr/>
        </p:nvSpPr>
        <p:spPr>
          <a:xfrm>
            <a:off x="152009" y="454517"/>
            <a:ext cx="2212465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Grimani+, 2021, 2023, 2024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35C478-FD2E-5EF2-00D8-9D25C43C4C52}"/>
              </a:ext>
            </a:extLst>
          </p:cNvPr>
          <p:cNvSpPr txBox="1"/>
          <p:nvPr/>
        </p:nvSpPr>
        <p:spPr>
          <a:xfrm>
            <a:off x="10171530" y="1127333"/>
            <a:ext cx="1973617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Bemporad+,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T" sz="1400" i="1" dirty="0">
                <a:solidFill>
                  <a:prstClr val="black"/>
                </a:solidFill>
                <a:latin typeface="Calibri" panose="020F0502020204030204"/>
              </a:rPr>
              <a:t>Corso+, 2025 in progress</a:t>
            </a:r>
            <a:endParaRPr kumimoji="0" lang="en-IT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4DCF23-0308-4989-0EAE-A174804F7ED1}"/>
              </a:ext>
            </a:extLst>
          </p:cNvPr>
          <p:cNvSpPr txBox="1"/>
          <p:nvPr/>
        </p:nvSpPr>
        <p:spPr>
          <a:xfrm>
            <a:off x="7950803" y="30472"/>
            <a:ext cx="4148152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Bemporad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+, 2024  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Frassati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+ 2024        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Russano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+ 2024      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Heinzel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+ 2023</a:t>
            </a:r>
            <a:r>
              <a:rPr lang="en-GB" sz="1400" i="1" dirty="0">
                <a:solidFill>
                  <a:prstClr val="black"/>
                </a:solidFill>
                <a:latin typeface="Calibri" panose="020F0502020204030204"/>
              </a:rPr>
              <a:t>        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Niembro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+ 2023 </a:t>
            </a:r>
            <a:r>
              <a:rPr lang="en-GB" sz="1400" i="1" dirty="0">
                <a:solidFill>
                  <a:prstClr val="black"/>
                </a:solidFill>
                <a:latin typeface="Calibri" panose="020F0502020204030204"/>
              </a:rPr>
              <a:t>     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Zimbardo+ 2023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Mierla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+ 2023          Rodriguez+ 2023   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Bemporad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+ 2022    Andretta+ 2021</a:t>
            </a:r>
            <a:endParaRPr kumimoji="0" lang="en-IT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7846A5-97A6-1F5C-F45E-40BE11256FE7}"/>
              </a:ext>
            </a:extLst>
          </p:cNvPr>
          <p:cNvSpPr txBox="1"/>
          <p:nvPr/>
        </p:nvSpPr>
        <p:spPr>
          <a:xfrm>
            <a:off x="-36426" y="2871759"/>
            <a:ext cx="2210798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Ventura+,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Andretta+, 2025 in progress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43C8E-2A17-5B9B-BA13-A21644776006}"/>
              </a:ext>
            </a:extLst>
          </p:cNvPr>
          <p:cNvSpPr txBox="1"/>
          <p:nvPr/>
        </p:nvSpPr>
        <p:spPr>
          <a:xfrm>
            <a:off x="152009" y="5262804"/>
            <a:ext cx="1367493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Telloni+, 2023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FB2C62C-9D7A-A2A8-40EB-9B9D1611DED8}"/>
              </a:ext>
            </a:extLst>
          </p:cNvPr>
          <p:cNvSpPr txBox="1"/>
          <p:nvPr/>
        </p:nvSpPr>
        <p:spPr>
          <a:xfrm>
            <a:off x="9560408" y="6231579"/>
            <a:ext cx="1883657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Vasquez+, 2023,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Abbo+, 2025 submitted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82AF0D-000F-879C-F63B-CCE8FB7A995E}"/>
              </a:ext>
            </a:extLst>
          </p:cNvPr>
          <p:cNvSpPr txBox="1"/>
          <p:nvPr/>
        </p:nvSpPr>
        <p:spPr>
          <a:xfrm>
            <a:off x="9918020" y="3274121"/>
            <a:ext cx="2328678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Telloni+, 2021, 2022, 2023</a:t>
            </a:r>
          </a:p>
        </p:txBody>
      </p:sp>
    </p:spTree>
    <p:extLst>
      <p:ext uri="{BB962C8B-B14F-4D97-AF65-F5344CB8AC3E}">
        <p14:creationId xmlns:p14="http://schemas.microsoft.com/office/powerpoint/2010/main" val="271999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" grpId="0" animBg="1"/>
      <p:bldP spid="8" grpId="0" animBg="1"/>
      <p:bldP spid="10" grpId="0" animBg="1"/>
      <p:bldP spid="12" grpId="0" animBg="1"/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1" grpId="0" animBg="1"/>
      <p:bldP spid="26" grpId="0" animBg="1"/>
      <p:bldP spid="27" grpId="0" animBg="1"/>
      <p:bldP spid="29" grpId="0" animBg="1"/>
      <p:bldP spid="30" grpId="0" animBg="1"/>
      <p:bldP spid="59" grpId="0" animBg="1"/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1BB098-B7C0-43CC-09D1-B070E2B36C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8082"/>
            <a:ext cx="12195048" cy="1400275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FBBDAF-9B06-E30D-DA73-2D358EEFF5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166202" y="-89179"/>
            <a:ext cx="1460122" cy="655852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792F32-BD3A-B014-227F-5CCDF4EAEF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3725" y="-168082"/>
            <a:ext cx="2119165" cy="734755"/>
          </a:xfrm>
          <a:prstGeom prst="rect">
            <a:avLst/>
          </a:prstGeom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7574DFD-4BD7-8839-76B0-384EC5086F74}"/>
              </a:ext>
            </a:extLst>
          </p:cNvPr>
          <p:cNvGrpSpPr/>
          <p:nvPr/>
        </p:nvGrpSpPr>
        <p:grpSpPr>
          <a:xfrm>
            <a:off x="10932367" y="-32094"/>
            <a:ext cx="1161360" cy="1134000"/>
            <a:chOff x="10952735" y="-122416"/>
            <a:chExt cx="1161360" cy="1134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D97C437-988D-DD60-71B2-933FBA5C6E49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10952735" y="-122416"/>
              <a:ext cx="1161360" cy="1134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CustomShape 3">
              <a:extLst>
                <a:ext uri="{FF2B5EF4-FFF2-40B4-BE49-F238E27FC236}">
                  <a16:creationId xmlns:a16="http://schemas.microsoft.com/office/drawing/2014/main" id="{AFA2A9B4-CAFC-E90F-A9E1-8164F2408782}"/>
                </a:ext>
              </a:extLst>
            </p:cNvPr>
            <p:cNvSpPr/>
            <p:nvPr/>
          </p:nvSpPr>
          <p:spPr>
            <a:xfrm>
              <a:off x="10968215" y="-104416"/>
              <a:ext cx="1124640" cy="1097280"/>
            </a:xfrm>
            <a:prstGeom prst="ellipse">
              <a:avLst/>
            </a:prstGeom>
            <a:noFill/>
            <a:ln w="1008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IT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52C32AE-F8CD-82C3-E2DF-4058F6D21179}"/>
              </a:ext>
            </a:extLst>
          </p:cNvPr>
          <p:cNvGrpSpPr/>
          <p:nvPr/>
        </p:nvGrpSpPr>
        <p:grpSpPr>
          <a:xfrm>
            <a:off x="42890" y="-124442"/>
            <a:ext cx="1220760" cy="1220760"/>
            <a:chOff x="45809" y="-104416"/>
            <a:chExt cx="1220760" cy="122076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F328470-3364-547C-B035-D2DDF0B6A4A1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5809" y="-104416"/>
              <a:ext cx="1220760" cy="12207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CustomShape 1">
              <a:extLst>
                <a:ext uri="{FF2B5EF4-FFF2-40B4-BE49-F238E27FC236}">
                  <a16:creationId xmlns:a16="http://schemas.microsoft.com/office/drawing/2014/main" id="{D1151F73-0C6E-F5D1-8526-5A2088C20F99}"/>
                </a:ext>
              </a:extLst>
            </p:cNvPr>
            <p:cNvSpPr/>
            <p:nvPr/>
          </p:nvSpPr>
          <p:spPr>
            <a:xfrm>
              <a:off x="104849" y="-48976"/>
              <a:ext cx="1110240" cy="1097280"/>
            </a:xfrm>
            <a:prstGeom prst="ellipse">
              <a:avLst/>
            </a:prstGeom>
            <a:noFill/>
            <a:ln w="1008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IT"/>
            </a:p>
          </p:txBody>
        </p:sp>
        <p:sp>
          <p:nvSpPr>
            <p:cNvPr id="12" name="CustomShape 2">
              <a:extLst>
                <a:ext uri="{FF2B5EF4-FFF2-40B4-BE49-F238E27FC236}">
                  <a16:creationId xmlns:a16="http://schemas.microsoft.com/office/drawing/2014/main" id="{27B05664-AC2F-01AA-9363-03121C65752F}"/>
                </a:ext>
              </a:extLst>
            </p:cNvPr>
            <p:cNvSpPr/>
            <p:nvPr/>
          </p:nvSpPr>
          <p:spPr>
            <a:xfrm>
              <a:off x="105209" y="-48616"/>
              <a:ext cx="1115640" cy="1106280"/>
            </a:xfrm>
            <a:prstGeom prst="ellipse">
              <a:avLst/>
            </a:prstGeom>
            <a:noFill/>
            <a:ln w="1008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IT"/>
            </a:p>
          </p:txBody>
        </p:sp>
      </p:grpSp>
      <p:grpSp>
        <p:nvGrpSpPr>
          <p:cNvPr id="655" name="Group"/>
          <p:cNvGrpSpPr/>
          <p:nvPr/>
        </p:nvGrpSpPr>
        <p:grpSpPr>
          <a:xfrm>
            <a:off x="-155868" y="1520294"/>
            <a:ext cx="12570248" cy="5140630"/>
            <a:chOff x="0" y="0"/>
            <a:chExt cx="25140494" cy="10281257"/>
          </a:xfrm>
        </p:grpSpPr>
        <p:pic>
          <p:nvPicPr>
            <p:cNvPr id="652" name="CReMA_Fig3-13_dist+lat_plot_Feb2020_rev1.pdf" descr="CReMA_Fig3-13_dist+lat_plot_Feb2020_rev1.pdf"/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5268605"/>
              <a:ext cx="25140496" cy="5012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3" name="CReMA_Fig3-13_dist+lat_plot_Feb2020_rev1.pdf" descr="CReMA_Fig3-13_dist+lat_plot_Feb2020_rev1.pdf"/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861865" y="4087664"/>
              <a:ext cx="20756021" cy="12296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4" name="CReMA_Fig3-13_dist+lat_plot_Feb2020_rev1.pdf" descr="CReMA_Fig3-13_dist+lat_plot_Feb2020_rev1.pdf"/>
            <p:cNvPicPr>
              <a:picLocks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5140496" cy="4322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56" name="Rectangle"/>
          <p:cNvSpPr/>
          <p:nvPr/>
        </p:nvSpPr>
        <p:spPr>
          <a:xfrm>
            <a:off x="848020" y="1604447"/>
            <a:ext cx="1751771" cy="4969763"/>
          </a:xfrm>
          <a:prstGeom prst="rect">
            <a:avLst/>
          </a:prstGeom>
          <a:solidFill>
            <a:srgbClr val="1498DB">
              <a:alpha val="15434"/>
            </a:srgbClr>
          </a:solidFill>
          <a:ln w="12700">
            <a:miter lim="400000"/>
          </a:ln>
        </p:spPr>
        <p:txBody>
          <a:bodyPr tIns="45720" bIns="4572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23216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Rectangle"/>
          <p:cNvSpPr/>
          <p:nvPr/>
        </p:nvSpPr>
        <p:spPr>
          <a:xfrm>
            <a:off x="7552459" y="1604447"/>
            <a:ext cx="3578208" cy="4969763"/>
          </a:xfrm>
          <a:prstGeom prst="rect">
            <a:avLst/>
          </a:prstGeom>
          <a:solidFill>
            <a:schemeClr val="accent6">
              <a:alpha val="15434"/>
            </a:schemeClr>
          </a:solidFill>
          <a:ln w="12700">
            <a:miter lim="400000"/>
          </a:ln>
        </p:spPr>
        <p:txBody>
          <a:bodyPr tIns="45720" bIns="4572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23216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8" name="Cruise"/>
          <p:cNvSpPr txBox="1"/>
          <p:nvPr/>
        </p:nvSpPr>
        <p:spPr>
          <a:xfrm>
            <a:off x="1351904" y="1190408"/>
            <a:ext cx="846707" cy="3693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720" bIns="45720">
            <a:spAutoFit/>
          </a:bodyPr>
          <a:lstStyle>
            <a:lvl1pPr>
              <a:defRPr>
                <a:solidFill>
                  <a:schemeClr val="accent1">
                    <a:lumOff val="-772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298C3">
                    <a:lumOff val="-7725"/>
                  </a:srgbClr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Cruise</a:t>
            </a:r>
          </a:p>
        </p:txBody>
      </p:sp>
      <p:sp>
        <p:nvSpPr>
          <p:cNvPr id="659" name="Nominal Mission"/>
          <p:cNvSpPr txBox="1"/>
          <p:nvPr/>
        </p:nvSpPr>
        <p:spPr>
          <a:xfrm>
            <a:off x="4376214" y="1190408"/>
            <a:ext cx="1895071" cy="3693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720" bIns="45720">
            <a:spAutoFit/>
          </a:bodyPr>
          <a:lstStyle>
            <a:lvl1pPr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Nominal Mission</a:t>
            </a:r>
          </a:p>
        </p:txBody>
      </p:sp>
      <p:sp>
        <p:nvSpPr>
          <p:cNvPr id="660" name="Extended Mission"/>
          <p:cNvSpPr txBox="1"/>
          <p:nvPr/>
        </p:nvSpPr>
        <p:spPr>
          <a:xfrm>
            <a:off x="8438139" y="1190408"/>
            <a:ext cx="2024913" cy="3693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720" bIns="45720">
            <a:spAutoFit/>
          </a:bodyPr>
          <a:lstStyle>
            <a:lvl1pPr>
              <a:defRPr>
                <a:solidFill>
                  <a:schemeClr val="accent6">
                    <a:lumOff val="-9686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57A354">
                    <a:lumOff val="-9686"/>
                  </a:srgbClr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Extended Mission</a:t>
            </a:r>
          </a:p>
        </p:txBody>
      </p:sp>
      <p:sp>
        <p:nvSpPr>
          <p:cNvPr id="664" name="-17° in Mar 2025"/>
          <p:cNvSpPr txBox="1"/>
          <p:nvPr/>
        </p:nvSpPr>
        <p:spPr>
          <a:xfrm>
            <a:off x="5217313" y="5992713"/>
            <a:ext cx="1592239" cy="276614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3">
                <a:satOff val="-2830"/>
                <a:lumOff val="-10196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>
            <a:spAutoFit/>
          </a:bodyPr>
          <a:lstStyle/>
          <a:p>
            <a:pPr marL="0" marR="0" lvl="2" indent="0" algn="l" defTabSz="2921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DE7626">
                    <a:satOff val="-2830"/>
                    <a:lumOff val="-10196"/>
                  </a:srgb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DE7626">
                    <a:satOff val="-2830"/>
                    <a:lumOff val="-10196"/>
                  </a:srgbClr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-17° in </a:t>
            </a:r>
            <a:r>
              <a:rPr lang="en-US" sz="1200" kern="0" dirty="0">
                <a:solidFill>
                  <a:srgbClr val="DE7626">
                    <a:satOff val="-2830"/>
                    <a:lumOff val="-10196"/>
                  </a:srgbClr>
                </a:solidFill>
                <a:latin typeface="Verdana"/>
                <a:ea typeface="Verdana"/>
                <a:cs typeface="Verdana"/>
                <a:sym typeface="Verdana"/>
              </a:rPr>
              <a:t>Feb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DE7626">
                    <a:satOff val="-2830"/>
                    <a:lumOff val="-10196"/>
                  </a:srgbClr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2025</a:t>
            </a:r>
          </a:p>
        </p:txBody>
      </p:sp>
      <p:sp>
        <p:nvSpPr>
          <p:cNvPr id="665" name="-24° in Jan 2027"/>
          <p:cNvSpPr txBox="1"/>
          <p:nvPr/>
        </p:nvSpPr>
        <p:spPr>
          <a:xfrm>
            <a:off x="6696417" y="6235937"/>
            <a:ext cx="1594729" cy="276614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3">
                <a:satOff val="-2830"/>
                <a:lumOff val="-10196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>
            <a:spAutoFit/>
          </a:bodyPr>
          <a:lstStyle/>
          <a:p>
            <a:pPr marL="0" marR="0" lvl="2" indent="0" algn="l" defTabSz="2921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DE7626">
                    <a:satOff val="-2830"/>
                    <a:lumOff val="-10196"/>
                  </a:srgb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DE7626">
                    <a:satOff val="-2830"/>
                    <a:lumOff val="-10196"/>
                  </a:srgbClr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-24° in Jan 2027</a:t>
            </a:r>
          </a:p>
        </p:txBody>
      </p:sp>
      <p:sp>
        <p:nvSpPr>
          <p:cNvPr id="666" name="-30° in Apr 2028"/>
          <p:cNvSpPr txBox="1"/>
          <p:nvPr/>
        </p:nvSpPr>
        <p:spPr>
          <a:xfrm>
            <a:off x="8208770" y="6429909"/>
            <a:ext cx="1594729" cy="276614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3">
                <a:satOff val="-2830"/>
                <a:lumOff val="-10196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>
            <a:spAutoFit/>
          </a:bodyPr>
          <a:lstStyle/>
          <a:p>
            <a:pPr marL="0" marR="0" lvl="2" indent="0" algn="l" defTabSz="2921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DE7626">
                    <a:satOff val="-2830"/>
                    <a:lumOff val="-10196"/>
                  </a:srgb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DE7626">
                    <a:satOff val="-2830"/>
                    <a:lumOff val="-10196"/>
                  </a:srgbClr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-30° in Apr 2028</a:t>
            </a:r>
          </a:p>
        </p:txBody>
      </p:sp>
      <p:sp>
        <p:nvSpPr>
          <p:cNvPr id="667" name="-33° in Jul 2029"/>
          <p:cNvSpPr txBox="1"/>
          <p:nvPr/>
        </p:nvSpPr>
        <p:spPr>
          <a:xfrm>
            <a:off x="9804818" y="6534097"/>
            <a:ext cx="1444536" cy="276551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3">
                <a:satOff val="-2830"/>
                <a:lumOff val="-10196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/>
          <a:p>
            <a:pPr marL="0" marR="0" lvl="2" indent="0" algn="l" defTabSz="2921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DE7626">
                    <a:satOff val="-2830"/>
                    <a:lumOff val="-10196"/>
                  </a:srgb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DE7626">
                    <a:satOff val="-2830"/>
                    <a:lumOff val="-10196"/>
                  </a:srgbClr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-33° in Jul 2029</a:t>
            </a:r>
          </a:p>
        </p:txBody>
      </p:sp>
      <p:sp>
        <p:nvSpPr>
          <p:cNvPr id="669" name="Line"/>
          <p:cNvSpPr/>
          <p:nvPr/>
        </p:nvSpPr>
        <p:spPr>
          <a:xfrm flipV="1">
            <a:off x="6065565" y="1619286"/>
            <a:ext cx="1" cy="496544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</a:ln>
        </p:spPr>
        <p:txBody>
          <a:bodyPr tIns="45720" bIns="4572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23216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70" name="You Are Here.png" descr="You Are Here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988622">
            <a:off x="5697415" y="1851371"/>
            <a:ext cx="387379" cy="587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94" extrusionOk="0">
                <a:moveTo>
                  <a:pt x="10933" y="1"/>
                </a:moveTo>
                <a:cubicBezTo>
                  <a:pt x="9997" y="-6"/>
                  <a:pt x="9076" y="44"/>
                  <a:pt x="8446" y="147"/>
                </a:cubicBezTo>
                <a:cubicBezTo>
                  <a:pt x="5066" y="703"/>
                  <a:pt x="2514" y="2061"/>
                  <a:pt x="1062" y="4077"/>
                </a:cubicBezTo>
                <a:cubicBezTo>
                  <a:pt x="372" y="5036"/>
                  <a:pt x="22" y="5996"/>
                  <a:pt x="1" y="7060"/>
                </a:cubicBezTo>
                <a:cubicBezTo>
                  <a:pt x="-11" y="7699"/>
                  <a:pt x="91" y="8375"/>
                  <a:pt x="310" y="9109"/>
                </a:cubicBezTo>
                <a:cubicBezTo>
                  <a:pt x="831" y="10848"/>
                  <a:pt x="1805" y="11916"/>
                  <a:pt x="5329" y="14666"/>
                </a:cubicBezTo>
                <a:cubicBezTo>
                  <a:pt x="8146" y="16864"/>
                  <a:pt x="9912" y="19012"/>
                  <a:pt x="10678" y="21156"/>
                </a:cubicBezTo>
                <a:lnTo>
                  <a:pt x="10844" y="21594"/>
                </a:lnTo>
                <a:lnTo>
                  <a:pt x="11121" y="20901"/>
                </a:lnTo>
                <a:cubicBezTo>
                  <a:pt x="12050" y="18585"/>
                  <a:pt x="13595" y="16800"/>
                  <a:pt x="16957" y="14185"/>
                </a:cubicBezTo>
                <a:cubicBezTo>
                  <a:pt x="19624" y="12111"/>
                  <a:pt x="20654" y="10986"/>
                  <a:pt x="21312" y="9401"/>
                </a:cubicBezTo>
                <a:cubicBezTo>
                  <a:pt x="21527" y="8884"/>
                  <a:pt x="21569" y="8549"/>
                  <a:pt x="21577" y="7337"/>
                </a:cubicBezTo>
                <a:cubicBezTo>
                  <a:pt x="21589" y="5677"/>
                  <a:pt x="21422" y="5125"/>
                  <a:pt x="20549" y="3954"/>
                </a:cubicBezTo>
                <a:cubicBezTo>
                  <a:pt x="19181" y="2117"/>
                  <a:pt x="16531" y="699"/>
                  <a:pt x="13486" y="183"/>
                </a:cubicBezTo>
                <a:cubicBezTo>
                  <a:pt x="12818" y="70"/>
                  <a:pt x="11868" y="8"/>
                  <a:pt x="10933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71" name="More perihelia at 0.29 au"/>
          <p:cNvSpPr txBox="1"/>
          <p:nvPr/>
        </p:nvSpPr>
        <p:spPr>
          <a:xfrm>
            <a:off x="5342474" y="3408263"/>
            <a:ext cx="1897305" cy="215123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3">
                <a:satOff val="-2830"/>
                <a:lumOff val="-10196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/>
          <a:p>
            <a:pPr marL="0" marR="0" lvl="2" indent="0" algn="ctr" defTabSz="2921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DE7626">
                    <a:satOff val="-2830"/>
                    <a:lumOff val="-10196"/>
                  </a:srgb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kumimoji="0" sz="800" b="0" i="0" u="none" strike="noStrike" kern="0" cap="none" spc="0" normalizeH="0" baseline="0" noProof="0">
                <a:ln>
                  <a:noFill/>
                </a:ln>
                <a:solidFill>
                  <a:srgbClr val="DE7626">
                    <a:satOff val="-2830"/>
                    <a:lumOff val="-10196"/>
                  </a:srgbClr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More perihelia at 0.29 au</a:t>
            </a:r>
          </a:p>
        </p:txBody>
      </p:sp>
      <p:sp>
        <p:nvSpPr>
          <p:cNvPr id="672" name="In-situ instruments are operating 24/7…"/>
          <p:cNvSpPr txBox="1"/>
          <p:nvPr/>
        </p:nvSpPr>
        <p:spPr>
          <a:xfrm>
            <a:off x="1002853" y="4763579"/>
            <a:ext cx="3433416" cy="1628745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25" tIns="45625" rIns="45625" bIns="45625">
            <a:normAutofit/>
          </a:bodyPr>
          <a:lstStyle/>
          <a:p>
            <a:pPr marL="118110" marR="0" lvl="0" indent="-118110" algn="l" defTabSz="850392" rtl="0" eaLnBrk="1" fontAlgn="auto" latinLnBrk="0" hangingPunct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 sz="2232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kumimoji="0" sz="1116" b="1" i="0" u="none" strike="noStrike" kern="0" cap="none" spc="0" normalizeH="0" baseline="0" noProof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In-situ instruments</a:t>
            </a:r>
            <a:r>
              <a:rPr kumimoji="0" sz="1116" b="0" i="0" u="none" strike="noStrike" kern="0" cap="none" spc="0" normalizeH="0" baseline="0" noProof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are operating 24/7</a:t>
            </a:r>
          </a:p>
          <a:p>
            <a:pPr marL="118110" marR="0" lvl="0" indent="-118110" algn="l" defTabSz="850392" rtl="0" eaLnBrk="1" fontAlgn="auto" latinLnBrk="0" hangingPunct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 sz="2232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kumimoji="0" sz="1116" b="1" i="0" u="none" strike="noStrike" kern="0" cap="none" spc="0" normalizeH="0" baseline="0" noProof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3 Remote-Sensing Windows </a:t>
            </a:r>
            <a:r>
              <a:rPr kumimoji="0" sz="1116" b="0" i="0" u="none" strike="noStrike" kern="0" cap="none" spc="0" normalizeH="0" baseline="0" noProof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of ~10 days each per ~6-months orbit, around perihelia, min/max latitude and other interesting configurations</a:t>
            </a:r>
          </a:p>
          <a:p>
            <a:pPr marL="118110" marR="0" lvl="0" indent="-118110" algn="l" defTabSz="850392" rtl="0" eaLnBrk="1" fontAlgn="auto" latinLnBrk="0" hangingPunct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 sz="2232" b="1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kumimoji="0" sz="1116" b="1" i="0" u="none" strike="noStrike" kern="0" cap="none" spc="0" normalizeH="0" baseline="0" noProof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Plus: Regular remote-sensing synoptic observations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5AA617-D140-4471-D17D-A9CF6AC9B916}"/>
              </a:ext>
            </a:extLst>
          </p:cNvPr>
          <p:cNvSpPr txBox="1">
            <a:spLocks/>
          </p:cNvSpPr>
          <p:nvPr/>
        </p:nvSpPr>
        <p:spPr>
          <a:xfrm>
            <a:off x="884036" y="734878"/>
            <a:ext cx="10699667" cy="109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6095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solidFill>
                  <a:schemeClr val="accent5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indent="0" algn="ctr" defTabSz="6095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solidFill>
                  <a:schemeClr val="accent5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ctr" defTabSz="6095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solidFill>
                  <a:schemeClr val="accent5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ctr" defTabSz="6095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solidFill>
                  <a:schemeClr val="accent5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ctr" defTabSz="6095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solidFill>
                  <a:schemeClr val="accent5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ctr" defTabSz="6095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solidFill>
                  <a:schemeClr val="accent5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ctr" defTabSz="6095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solidFill>
                  <a:schemeClr val="accent5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ctr" defTabSz="6095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solidFill>
                  <a:schemeClr val="accent5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ctr" defTabSz="6095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solidFill>
                  <a:schemeClr val="accent5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r>
              <a:rPr lang="en-IT" sz="2800" kern="0" dirty="0">
                <a:solidFill>
                  <a:srgbClr val="FFFF00"/>
                </a:solidFill>
              </a:rPr>
              <a:t>What’s next: Out-of-ecliptic in NMP and EMP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E4F7C-DDEA-4221-05CC-2464491F6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T" b="1" dirty="0"/>
              <a:t>What’s next: Out-of-ecliptic in NMP and EMP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B525D-48E3-F93E-5842-26CDE0D20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92" y="1443240"/>
            <a:ext cx="11507190" cy="4351338"/>
          </a:xfrm>
        </p:spPr>
        <p:txBody>
          <a:bodyPr/>
          <a:lstStyle/>
          <a:p>
            <a:r>
              <a:rPr lang="en-IT" dirty="0"/>
              <a:t>VGAM-4 on February 18, 2025 to 17deg inclination wrt ecliptic plane</a:t>
            </a:r>
          </a:p>
          <a:p>
            <a:pPr marL="0" indent="0">
              <a:buNone/>
            </a:pPr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C2349-6486-4B53-814D-A244B6B1B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76ED-A376-BD45-A8C3-26F9A4DBBB70}" type="slidenum">
              <a:rPr lang="en-IT" smtClean="0"/>
              <a:t>7</a:t>
            </a:fld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C490E-174D-AE29-9187-D07672F55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055" y="2044407"/>
            <a:ext cx="6785264" cy="48135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C5970F-B16E-693B-50C4-E920335FAB4C}"/>
              </a:ext>
            </a:extLst>
          </p:cNvPr>
          <p:cNvSpPr txBox="1"/>
          <p:nvPr/>
        </p:nvSpPr>
        <p:spPr>
          <a:xfrm>
            <a:off x="9549195" y="4081871"/>
            <a:ext cx="2119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Communication rolls</a:t>
            </a:r>
          </a:p>
        </p:txBody>
      </p:sp>
    </p:spTree>
    <p:extLst>
      <p:ext uri="{BB962C8B-B14F-4D97-AF65-F5344CB8AC3E}">
        <p14:creationId xmlns:p14="http://schemas.microsoft.com/office/powerpoint/2010/main" val="1148188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DDA68-8648-9884-79D4-9F4480E80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3C3A2-5335-CD09-4F9A-85E1544B2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1E76ED-A376-BD45-A8C3-26F9A4DBBB70}" type="slidenum">
              <a:rPr kumimoji="0" lang="en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3B783BA-276D-E948-948A-6B8D03CBD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1679"/>
            <a:ext cx="12191999" cy="741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40E06C-B61A-8DCF-AF9D-E91B9B6E7F01}"/>
              </a:ext>
            </a:extLst>
          </p:cNvPr>
          <p:cNvSpPr txBox="1"/>
          <p:nvPr/>
        </p:nvSpPr>
        <p:spPr>
          <a:xfrm>
            <a:off x="446947" y="6575666"/>
            <a:ext cx="3332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Credits: P. Ward,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Barden Ridge Observatory</a:t>
            </a:r>
            <a:endParaRPr kumimoji="0" lang="en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AB397E-478B-6914-4721-611DD3443310}"/>
              </a:ext>
            </a:extLst>
          </p:cNvPr>
          <p:cNvSpPr txBox="1"/>
          <p:nvPr/>
        </p:nvSpPr>
        <p:spPr>
          <a:xfrm>
            <a:off x="6622008" y="6512921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2017: Solar Min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161141-FBEC-54B9-D346-8AE2924840B6}"/>
              </a:ext>
            </a:extLst>
          </p:cNvPr>
          <p:cNvSpPr txBox="1"/>
          <p:nvPr/>
        </p:nvSpPr>
        <p:spPr>
          <a:xfrm>
            <a:off x="4998583" y="-15875"/>
            <a:ext cx="1697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2023: Solar Max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C35624-0EBD-CF0A-9C5D-6D5BC859C5C9}"/>
              </a:ext>
            </a:extLst>
          </p:cNvPr>
          <p:cNvGrpSpPr/>
          <p:nvPr/>
        </p:nvGrpSpPr>
        <p:grpSpPr>
          <a:xfrm>
            <a:off x="0" y="-214529"/>
            <a:ext cx="12192000" cy="3700679"/>
            <a:chOff x="0" y="-214529"/>
            <a:chExt cx="12192000" cy="370067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8DAEE33-8E8A-60B3-DF6F-83201A6B831E}"/>
                </a:ext>
              </a:extLst>
            </p:cNvPr>
            <p:cNvSpPr/>
            <p:nvPr/>
          </p:nvSpPr>
          <p:spPr>
            <a:xfrm>
              <a:off x="0" y="-214529"/>
              <a:ext cx="12192000" cy="3700679"/>
            </a:xfrm>
            <a:prstGeom prst="rect">
              <a:avLst/>
            </a:prstGeom>
            <a:gradFill>
              <a:gsLst>
                <a:gs pos="0">
                  <a:srgbClr val="202F44"/>
                </a:gs>
                <a:gs pos="100000">
                  <a:srgbClr val="697181"/>
                </a:gs>
              </a:gsLst>
              <a:lin ang="5400000" scaled="1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T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F20D6DA-FF3D-9249-5D31-C2663A2AD936}"/>
                </a:ext>
              </a:extLst>
            </p:cNvPr>
            <p:cNvSpPr txBox="1"/>
            <p:nvPr/>
          </p:nvSpPr>
          <p:spPr>
            <a:xfrm>
              <a:off x="5493206" y="-516"/>
              <a:ext cx="1786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2030: Solar Poles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099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72F80-D1B6-CA4B-B87B-7B281991D7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63980" y="-245289"/>
            <a:ext cx="9464040" cy="119443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solidFill>
                  <a:srgbClr val="FF0000"/>
                </a:solidFill>
              </a:rPr>
              <a:t>Out-of-</a:t>
            </a:r>
            <a:r>
              <a:rPr lang="it-IT" sz="3600" b="1" dirty="0" err="1">
                <a:solidFill>
                  <a:srgbClr val="FF0000"/>
                </a:solidFill>
              </a:rPr>
              <a:t>ecliptic</a:t>
            </a:r>
            <a:r>
              <a:rPr lang="it-IT" sz="3600" b="1" dirty="0">
                <a:solidFill>
                  <a:srgbClr val="FF0000"/>
                </a:solidFill>
              </a:rPr>
              <a:t> science</a:t>
            </a:r>
            <a:endParaRPr lang="en-IT" sz="36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3A3D3D-01F0-654F-91D4-127B54C4568A}"/>
              </a:ext>
            </a:extLst>
          </p:cNvPr>
          <p:cNvSpPr txBox="1"/>
          <p:nvPr/>
        </p:nvSpPr>
        <p:spPr>
          <a:xfrm>
            <a:off x="914128" y="3150296"/>
            <a:ext cx="11341095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9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1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C41B34-BDDE-62C7-B5C3-6C31EFF3D9BC}"/>
              </a:ext>
            </a:extLst>
          </p:cNvPr>
          <p:cNvSpPr txBox="1"/>
          <p:nvPr/>
        </p:nvSpPr>
        <p:spPr>
          <a:xfrm>
            <a:off x="293042" y="1410810"/>
            <a:ext cx="116272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kumimoji="0" lang="en-GB" sz="28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out-of</a:t>
            </a:r>
            <a:r>
              <a:rPr kumimoji="0" lang="en-GB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ecliptic vantage point</a:t>
            </a:r>
            <a:r>
              <a:rPr kumimoji="0" lang="en-GB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later in the Solar Orbiter mission, offers the opportunity to coronagraphs to observe for the first time the corona from mid-latitudes and to investigate: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the longitudinal extent of coronal features and solar wind </a:t>
            </a:r>
            <a:r>
              <a:rPr kumimoji="0" lang="en-GB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with possible longitudinal patterns related to the magnetic field polarity</a:t>
            </a:r>
            <a:endParaRPr kumimoji="0" lang="en-IT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kumimoji="0" lang="en-GB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longitudinal structure and distribution of the propagating CME plasma </a:t>
            </a:r>
            <a:r>
              <a:rPr kumimoji="0" lang="en-GB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and their </a:t>
            </a:r>
            <a:r>
              <a:rPr kumimoji="0" lang="en-GB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geoeffectiveness</a:t>
            </a:r>
            <a:r>
              <a:rPr kumimoji="0" lang="en-GB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Monitoring of </a:t>
            </a:r>
            <a:r>
              <a:rPr kumimoji="0" lang="en-GB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galactic cosmic rays modulation </a:t>
            </a:r>
            <a:r>
              <a:rPr kumimoji="0" lang="en-GB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out-of-ecliptic would be very important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692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1_Office Theme">
      <a:dk1>
        <a:srgbClr val="23216D"/>
      </a:dk1>
      <a:lt1>
        <a:srgbClr val="6C6D4C"/>
      </a:lt1>
      <a:dk2>
        <a:srgbClr val="A7A7A7"/>
      </a:dk2>
      <a:lt2>
        <a:srgbClr val="535353"/>
      </a:lt2>
      <a:accent1>
        <a:srgbClr val="0298C3"/>
      </a:accent1>
      <a:accent2>
        <a:srgbClr val="D63669"/>
      </a:accent2>
      <a:accent3>
        <a:srgbClr val="DE7626"/>
      </a:accent3>
      <a:accent4>
        <a:srgbClr val="01556D"/>
      </a:accent4>
      <a:accent5>
        <a:srgbClr val="23216D"/>
      </a:accent5>
      <a:accent6>
        <a:srgbClr val="57A354"/>
      </a:accent6>
      <a:hlink>
        <a:srgbClr val="0000FF"/>
      </a:hlink>
      <a:folHlink>
        <a:srgbClr val="FF00FF"/>
      </a:folHlink>
    </a:clrScheme>
    <a:fontScheme name="1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chemeClr val="accent5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chemeClr val="accent5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59303</TotalTime>
  <Words>1718</Words>
  <Application>Microsoft Macintosh PowerPoint</Application>
  <PresentationFormat>Widescreen</PresentationFormat>
  <Paragraphs>246</Paragraphs>
  <Slides>13</Slides>
  <Notes>7</Notes>
  <HiddenSlides>1</HiddenSlides>
  <MMClips>4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38" baseType="lpstr">
      <vt:lpstr>-apple-system</vt:lpstr>
      <vt:lpstr>Arial</vt:lpstr>
      <vt:lpstr>Arial Black</vt:lpstr>
      <vt:lpstr>Bebas Neue Bold</vt:lpstr>
      <vt:lpstr>Bebas Neue Pro</vt:lpstr>
      <vt:lpstr>Bebas Neue Pro Middle</vt:lpstr>
      <vt:lpstr>Bebas Neue Pro SmE Rg</vt:lpstr>
      <vt:lpstr>Bebas Neue Regular</vt:lpstr>
      <vt:lpstr>Calibri</vt:lpstr>
      <vt:lpstr>Calibri Light</vt:lpstr>
      <vt:lpstr>Comic Sans MS</vt:lpstr>
      <vt:lpstr>Gill Sans</vt:lpstr>
      <vt:lpstr>Helvetica</vt:lpstr>
      <vt:lpstr>Helvetica Neue</vt:lpstr>
      <vt:lpstr>Helvetica Neue Light</vt:lpstr>
      <vt:lpstr>Helvetica Neue Medium</vt:lpstr>
      <vt:lpstr>Helvetica Neue Thin</vt:lpstr>
      <vt:lpstr>Libre Franklin</vt:lpstr>
      <vt:lpstr>Libre Franklin Light</vt:lpstr>
      <vt:lpstr>Noto Sans Symbols</vt:lpstr>
      <vt:lpstr>Symbol</vt:lpstr>
      <vt:lpstr>Verdana</vt:lpstr>
      <vt:lpstr>Wingdings</vt:lpstr>
      <vt:lpstr>Office Theme</vt:lpstr>
      <vt:lpstr>1_Office Theme</vt:lpstr>
      <vt:lpstr>Metis status and science so far</vt:lpstr>
      <vt:lpstr>Metis: the Solar Orbiter coronagraph</vt:lpstr>
      <vt:lpstr>Metis performance: </vt:lpstr>
      <vt:lpstr>UVD Anomaly</vt:lpstr>
      <vt:lpstr>PowerPoint Presentation</vt:lpstr>
      <vt:lpstr>PowerPoint Presentation</vt:lpstr>
      <vt:lpstr>What’s next: Out-of-ecliptic in NMP and EMP</vt:lpstr>
      <vt:lpstr>PowerPoint Presentation</vt:lpstr>
      <vt:lpstr>Out-of-ecliptic science</vt:lpstr>
      <vt:lpstr>Summary of proposed SOOPs for LTP19 (Mar-Jun 2025)</vt:lpstr>
      <vt:lpstr>Metis observation</vt:lpstr>
      <vt:lpstr>Metis activity in the Cruise Phase and the first orbit of the Nominal Mission Phase (NMP)</vt:lpstr>
      <vt:lpstr>Synergies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Roberto Susino</dc:creator>
  <cp:lastModifiedBy>Marco Romoli</cp:lastModifiedBy>
  <cp:revision>203</cp:revision>
  <dcterms:created xsi:type="dcterms:W3CDTF">2022-06-08T06:13:23Z</dcterms:created>
  <dcterms:modified xsi:type="dcterms:W3CDTF">2025-01-27T11:28:28Z</dcterms:modified>
</cp:coreProperties>
</file>