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F Compact Display Regular"/>
        <a:ea typeface="SF Compact Display Regular"/>
        <a:cs typeface="SF Compact Display Regular"/>
        <a:sym typeface="SF Compact Display Regular"/>
      </a:defRPr>
    </a:lvl1pPr>
    <a:lvl2pPr marL="0" marR="0" indent="457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F Compact Display Regular"/>
        <a:ea typeface="SF Compact Display Regular"/>
        <a:cs typeface="SF Compact Display Regular"/>
        <a:sym typeface="SF Compact Display Regular"/>
      </a:defRPr>
    </a:lvl2pPr>
    <a:lvl3pPr marL="0" marR="0" indent="914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F Compact Display Regular"/>
        <a:ea typeface="SF Compact Display Regular"/>
        <a:cs typeface="SF Compact Display Regular"/>
        <a:sym typeface="SF Compact Display Regular"/>
      </a:defRPr>
    </a:lvl3pPr>
    <a:lvl4pPr marL="0" marR="0" indent="1371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F Compact Display Regular"/>
        <a:ea typeface="SF Compact Display Regular"/>
        <a:cs typeface="SF Compact Display Regular"/>
        <a:sym typeface="SF Compact Display Regular"/>
      </a:defRPr>
    </a:lvl4pPr>
    <a:lvl5pPr marL="0" marR="0" indent="18288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F Compact Display Regular"/>
        <a:ea typeface="SF Compact Display Regular"/>
        <a:cs typeface="SF Compact Display Regular"/>
        <a:sym typeface="SF Compact Display Regular"/>
      </a:defRPr>
    </a:lvl5pPr>
    <a:lvl6pPr marL="0" marR="0" indent="22860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F Compact Display Regular"/>
        <a:ea typeface="SF Compact Display Regular"/>
        <a:cs typeface="SF Compact Display Regular"/>
        <a:sym typeface="SF Compact Display Regular"/>
      </a:defRPr>
    </a:lvl6pPr>
    <a:lvl7pPr marL="0" marR="0" indent="2743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F Compact Display Regular"/>
        <a:ea typeface="SF Compact Display Regular"/>
        <a:cs typeface="SF Compact Display Regular"/>
        <a:sym typeface="SF Compact Display Regular"/>
      </a:defRPr>
    </a:lvl7pPr>
    <a:lvl8pPr marL="0" marR="0" indent="3200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F Compact Display Regular"/>
        <a:ea typeface="SF Compact Display Regular"/>
        <a:cs typeface="SF Compact Display Regular"/>
        <a:sym typeface="SF Compact Display Regular"/>
      </a:defRPr>
    </a:lvl8pPr>
    <a:lvl9pPr marL="0" marR="0" indent="3657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F Compact Display Regular"/>
        <a:ea typeface="SF Compact Display Regular"/>
        <a:cs typeface="SF Compact Display Regular"/>
        <a:sym typeface="SF Compact Display Regular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5"/>
              </a:solidFill>
              <a:prstDash val="solid"/>
              <a:miter lim="800000"/>
            </a:ln>
          </a:left>
          <a:right>
            <a:ln w="12700" cap="flat">
              <a:solidFill>
                <a:schemeClr val="accent5"/>
              </a:solidFill>
              <a:prstDash val="solid"/>
              <a:miter lim="8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01600" cap="flat">
              <a:solidFill>
                <a:schemeClr val="accent5"/>
              </a:solidFill>
              <a:prstDash val="solid"/>
              <a:round/>
            </a:ln>
          </a:top>
          <a:bottom>
            <a:ln w="12700" cap="flat">
              <a:solidFill>
                <a:schemeClr val="accent5"/>
              </a:solidFill>
              <a:prstDash val="solid"/>
              <a:miter lim="8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" cap="flat">
              <a:solidFill>
                <a:schemeClr val="accent5"/>
              </a:solidFill>
              <a:prstDash val="solid"/>
              <a:miter lim="800000"/>
            </a:ln>
          </a:top>
          <a:bottom>
            <a:ln w="12700" cap="flat">
              <a:solidFill>
                <a:schemeClr val="accent5"/>
              </a:solidFill>
              <a:prstDash val="solid"/>
              <a:miter lim="8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/>
    <p:restoredTop sz="94658"/>
  </p:normalViewPr>
  <p:slideViewPr>
    <p:cSldViewPr snapToGrid="0">
      <p:cViewPr varScale="1">
        <p:scale>
          <a:sx n="58" d="100"/>
          <a:sy n="58" d="100"/>
        </p:scale>
        <p:origin x="61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GB"/>
  <c:roundedCorners val="0"/>
  <c:style val="2"/>
  <c:chart>
    <c:title>
      <c:tx>
        <c:rich>
          <a:bodyPr rot="0"/>
          <a:lstStyle/>
          <a:p>
            <a:pPr>
              <a:defRPr sz="2800" b="0" i="0" u="none" strike="noStrike">
                <a:solidFill>
                  <a:srgbClr val="000000"/>
                </a:solidFill>
                <a:latin typeface="SF Compact Display Bold"/>
              </a:defRPr>
            </a:pPr>
            <a:r>
              <a:rPr lang="en-GB" sz="2800" b="0" i="0" u="none" strike="noStrike">
                <a:solidFill>
                  <a:srgbClr val="000000"/>
                </a:solidFill>
                <a:latin typeface="SF Compact Display Bold"/>
              </a:rPr>
              <a:t>L0</a:t>
            </a:r>
          </a:p>
        </c:rich>
      </c:tx>
      <c:layout>
        <c:manualLayout>
          <c:xMode val="edge"/>
          <c:yMode val="edge"/>
          <c:x val="0.48688599999999999"/>
          <c:y val="5.3129099999999999E-2"/>
          <c:w val="2.6228499999999998E-2"/>
          <c:h val="8.5823899999999995E-2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7.9167799999999997E-2"/>
          <c:y val="0.13895299999999999"/>
          <c:w val="0.91583199999999998"/>
          <c:h val="0.7915759999999999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 mission DB</c:v>
                </c:pt>
              </c:strCache>
            </c:strRef>
          </c:tx>
          <c:spPr>
            <a:solidFill>
              <a:srgbClr val="00A2FF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LTP05</c:v>
                </c:pt>
                <c:pt idx="1">
                  <c:v>LTP06</c:v>
                </c:pt>
                <c:pt idx="2">
                  <c:v>LTP07</c:v>
                </c:pt>
                <c:pt idx="3">
                  <c:v>LTP08</c:v>
                </c:pt>
                <c:pt idx="4">
                  <c:v>LTP09</c:v>
                </c:pt>
                <c:pt idx="5">
                  <c:v>LTP10</c:v>
                </c:pt>
                <c:pt idx="6">
                  <c:v>LTP11</c:v>
                </c:pt>
                <c:pt idx="7">
                  <c:v>LTP12</c:v>
                </c:pt>
                <c:pt idx="8">
                  <c:v>LTP13</c:v>
                </c:pt>
                <c:pt idx="9">
                  <c:v>LTP14</c:v>
                </c:pt>
                <c:pt idx="10">
                  <c:v>LTP15</c:v>
                </c:pt>
                <c:pt idx="11">
                  <c:v>LTP16</c:v>
                </c:pt>
                <c:pt idx="12">
                  <c:v>LTP17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11696</c:v>
                </c:pt>
                <c:pt idx="1">
                  <c:v>8128</c:v>
                </c:pt>
                <c:pt idx="2">
                  <c:v>6275</c:v>
                </c:pt>
                <c:pt idx="3">
                  <c:v>4808</c:v>
                </c:pt>
                <c:pt idx="4">
                  <c:v>13761</c:v>
                </c:pt>
                <c:pt idx="5">
                  <c:v>10397</c:v>
                </c:pt>
                <c:pt idx="6">
                  <c:v>11961</c:v>
                </c:pt>
                <c:pt idx="7">
                  <c:v>2004</c:v>
                </c:pt>
                <c:pt idx="8">
                  <c:v>20146</c:v>
                </c:pt>
                <c:pt idx="9">
                  <c:v>8036</c:v>
                </c:pt>
                <c:pt idx="10">
                  <c:v>15205</c:v>
                </c:pt>
                <c:pt idx="11">
                  <c:v>5848</c:v>
                </c:pt>
                <c:pt idx="12">
                  <c:v>43558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1F-744F-A7EA-B1F129F2B72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Planned</c:v>
                </c:pt>
              </c:strCache>
            </c:strRef>
          </c:tx>
          <c:spPr>
            <a:solidFill>
              <a:srgbClr val="61D836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LTP05</c:v>
                </c:pt>
                <c:pt idx="1">
                  <c:v>LTP06</c:v>
                </c:pt>
                <c:pt idx="2">
                  <c:v>LTP07</c:v>
                </c:pt>
                <c:pt idx="3">
                  <c:v>LTP08</c:v>
                </c:pt>
                <c:pt idx="4">
                  <c:v>LTP09</c:v>
                </c:pt>
                <c:pt idx="5">
                  <c:v>LTP10</c:v>
                </c:pt>
                <c:pt idx="6">
                  <c:v>LTP11</c:v>
                </c:pt>
                <c:pt idx="7">
                  <c:v>LTP12</c:v>
                </c:pt>
                <c:pt idx="8">
                  <c:v>LTP13</c:v>
                </c:pt>
                <c:pt idx="9">
                  <c:v>LTP14</c:v>
                </c:pt>
                <c:pt idx="10">
                  <c:v>LTP15</c:v>
                </c:pt>
                <c:pt idx="11">
                  <c:v>LTP16</c:v>
                </c:pt>
                <c:pt idx="12">
                  <c:v>LTP17</c:v>
                </c:pt>
              </c:strCache>
            </c:strRef>
          </c:cat>
          <c:val>
            <c:numRef>
              <c:f>Sheet1!$C$2:$C$14</c:f>
              <c:numCache>
                <c:formatCode>General</c:formatCode>
                <c:ptCount val="13"/>
                <c:pt idx="0">
                  <c:v>0</c:v>
                </c:pt>
                <c:pt idx="1">
                  <c:v>7</c:v>
                </c:pt>
                <c:pt idx="2">
                  <c:v>0</c:v>
                </c:pt>
                <c:pt idx="3">
                  <c:v>1</c:v>
                </c:pt>
                <c:pt idx="4">
                  <c:v>28</c:v>
                </c:pt>
                <c:pt idx="5">
                  <c:v>0</c:v>
                </c:pt>
                <c:pt idx="6">
                  <c:v>123</c:v>
                </c:pt>
                <c:pt idx="7">
                  <c:v>0</c:v>
                </c:pt>
                <c:pt idx="8">
                  <c:v>109</c:v>
                </c:pt>
                <c:pt idx="9">
                  <c:v>0</c:v>
                </c:pt>
                <c:pt idx="10">
                  <c:v>403</c:v>
                </c:pt>
                <c:pt idx="11">
                  <c:v>33</c:v>
                </c:pt>
                <c:pt idx="12">
                  <c:v>12233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1F-744F-A7EA-B1F129F2B7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400" b="0" i="0" u="none" strike="noStrike">
                <a:solidFill>
                  <a:srgbClr val="000000"/>
                </a:solidFill>
                <a:latin typeface="SF Compact Display Regular"/>
              </a:defRPr>
            </a:pPr>
            <a:endParaRPr lang="en-IT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6350" cap="flat">
              <a:solidFill>
                <a:srgbClr val="B8B8B8"/>
              </a:solidFill>
              <a:prstDash val="solid"/>
              <a:miter lim="400000"/>
            </a:ln>
          </c:spPr>
        </c:majorGridlines>
        <c:numFmt formatCode="General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400" b="0" i="0" u="none" strike="noStrike">
                <a:solidFill>
                  <a:srgbClr val="000000"/>
                </a:solidFill>
                <a:latin typeface="SF Compact Display Regular"/>
              </a:defRPr>
            </a:pPr>
            <a:endParaRPr lang="en-IT"/>
          </a:p>
        </c:txPr>
        <c:crossAx val="2094734552"/>
        <c:crosses val="autoZero"/>
        <c:crossBetween val="between"/>
        <c:majorUnit val="15000"/>
        <c:minorUnit val="7500"/>
      </c:valAx>
      <c:spPr>
        <a:noFill/>
        <a:ln w="12700" cap="flat">
          <a:noFill/>
          <a:miter lim="400000"/>
        </a:ln>
        <a:effectLst/>
      </c:spPr>
    </c:plotArea>
    <c:legend>
      <c:legendPos val="t"/>
      <c:layout>
        <c:manualLayout>
          <c:xMode val="edge"/>
          <c:yMode val="edge"/>
          <c:x val="0.10537000000000001"/>
          <c:y val="0"/>
          <c:w val="0.86842699999999995"/>
          <c:h val="6.45062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2400" b="0" i="0" u="none" strike="noStrike">
              <a:solidFill>
                <a:srgbClr val="000000"/>
              </a:solidFill>
              <a:latin typeface="SF Compact Display Regular"/>
            </a:defRPr>
          </a:pPr>
          <a:endParaRPr lang="en-IT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GB"/>
  <c:roundedCorners val="0"/>
  <c:style val="2"/>
  <c:chart>
    <c:title>
      <c:tx>
        <c:rich>
          <a:bodyPr rot="0"/>
          <a:lstStyle/>
          <a:p>
            <a:pPr>
              <a:defRPr sz="2800" b="0" i="0" u="none" strike="noStrike">
                <a:solidFill>
                  <a:srgbClr val="000000"/>
                </a:solidFill>
                <a:latin typeface="SF Compact Display Bold"/>
              </a:defRPr>
            </a:pPr>
            <a:r>
              <a:rPr lang="en-GB" sz="2800" b="0" i="0" u="none" strike="noStrike">
                <a:solidFill>
                  <a:srgbClr val="000000"/>
                </a:solidFill>
                <a:latin typeface="SF Compact Display Bold"/>
              </a:rPr>
              <a:t>L1</a:t>
            </a:r>
          </a:p>
        </c:rich>
      </c:tx>
      <c:layout>
        <c:manualLayout>
          <c:xMode val="edge"/>
          <c:yMode val="edge"/>
          <c:x val="0.47004699999999999"/>
          <c:y val="0.45444400000000001"/>
          <c:w val="5.9906300000000003E-2"/>
          <c:h val="4.5555499999999999E-2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0.144677"/>
          <c:y val="0.144677"/>
          <c:w val="0.71064700000000003"/>
          <c:h val="0.69814699999999996"/>
        </c:manualLayout>
      </c:layout>
      <c:doughnut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Untitled 1</c:v>
                </c:pt>
              </c:strCache>
            </c:strRef>
          </c:tx>
          <c:spPr>
            <a:solidFill>
              <a:srgbClr val="00A2FF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spPr>
              <a:solidFill>
                <a:srgbClr val="00A2FF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1-072F-8A4D-B51B-146DE0FC3E33}"/>
              </c:ext>
            </c:extLst>
          </c:dPt>
          <c:dPt>
            <c:idx val="1"/>
            <c:bubble3D val="0"/>
            <c:spPr>
              <a:solidFill>
                <a:srgbClr val="61D836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3-072F-8A4D-B51B-146DE0FC3E33}"/>
              </c:ext>
            </c:extLst>
          </c:dPt>
          <c:dLbls>
            <c:dLbl>
              <c:idx val="0"/>
              <c:layout>
                <c:manualLayout>
                  <c:x val="0.12205344249331926"/>
                  <c:y val="9.5195744927861592E-2"/>
                </c:manualLayout>
              </c:layout>
              <c:numFmt formatCode="#,##0%" sourceLinked="0"/>
              <c:spPr/>
              <c:txPr>
                <a:bodyPr/>
                <a:lstStyle/>
                <a:p>
                  <a:pPr>
                    <a:defRPr sz="2400" b="0" i="0" u="none" strike="noStrike">
                      <a:solidFill>
                        <a:srgbClr val="000000"/>
                      </a:solidFill>
                      <a:latin typeface="SF Compact Display Regular"/>
                    </a:defRPr>
                  </a:pPr>
                  <a:endParaRPr lang="en-IT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72F-8A4D-B51B-146DE0FC3E33}"/>
                </c:ext>
              </c:extLst>
            </c:dLbl>
            <c:dLbl>
              <c:idx val="1"/>
              <c:layout>
                <c:manualLayout>
                  <c:x val="-9.276061629492266E-2"/>
                  <c:y val="-0.12449453527229838"/>
                </c:manualLayout>
              </c:layout>
              <c:numFmt formatCode="#,##0%" sourceLinked="0"/>
              <c:spPr/>
              <c:txPr>
                <a:bodyPr/>
                <a:lstStyle/>
                <a:p>
                  <a:pPr>
                    <a:defRPr sz="2400" b="0" i="0" u="none" strike="noStrike">
                      <a:solidFill>
                        <a:srgbClr val="000000"/>
                      </a:solidFill>
                      <a:latin typeface="SF Compact Display Regular"/>
                    </a:defRPr>
                  </a:pPr>
                  <a:endParaRPr lang="en-IT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72F-8A4D-B51B-146DE0FC3E33}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0" i="0" u="none" strike="noStrike">
                    <a:solidFill>
                      <a:srgbClr val="000000"/>
                    </a:solidFill>
                    <a:latin typeface="SF Compact Display Regular"/>
                  </a:defRPr>
                </a:pPr>
                <a:endParaRPr lang="en-IT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multiLvlStrRef>
              <c:f>Sheet1!$B$1:$C$1</c:f>
            </c:multiLvl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110460</c:v>
                </c:pt>
                <c:pt idx="1">
                  <c:v>62008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72F-8A4D-B51B-146DE0FC3E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GB"/>
  <c:roundedCorners val="0"/>
  <c:style val="2"/>
  <c:chart>
    <c:title>
      <c:tx>
        <c:rich>
          <a:bodyPr rot="0"/>
          <a:lstStyle/>
          <a:p>
            <a:pPr>
              <a:defRPr sz="2800" b="0" i="0" u="none" strike="noStrike">
                <a:solidFill>
                  <a:srgbClr val="000000"/>
                </a:solidFill>
                <a:latin typeface="SF Compact Display Bold"/>
              </a:defRPr>
            </a:pPr>
            <a:r>
              <a:rPr lang="en-GB" sz="2800" b="0" i="0" u="none" strike="noStrike">
                <a:solidFill>
                  <a:srgbClr val="000000"/>
                </a:solidFill>
                <a:latin typeface="SF Compact Display Bold"/>
              </a:rPr>
              <a:t>L2 (~265k)</a:t>
            </a:r>
          </a:p>
        </c:rich>
      </c:tx>
      <c:layout>
        <c:manualLayout>
          <c:xMode val="edge"/>
          <c:yMode val="edge"/>
          <c:x val="0.352134"/>
          <c:y val="0.44482899999999997"/>
          <c:w val="0.29573199999999999"/>
          <c:h val="5.5171199999999997E-2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0.163579"/>
          <c:y val="0.163579"/>
          <c:w val="0.67284299999999997"/>
          <c:h val="0.66034300000000001"/>
        </c:manualLayout>
      </c:layout>
      <c:doughnut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Untitled 1</c:v>
                </c:pt>
              </c:strCache>
            </c:strRef>
          </c:tx>
          <c:spPr>
            <a:solidFill>
              <a:srgbClr val="00A2FF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spPr>
              <a:solidFill>
                <a:srgbClr val="00A2FF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1-D72E-294B-8E08-939C20C77A33}"/>
              </c:ext>
            </c:extLst>
          </c:dPt>
          <c:dPt>
            <c:idx val="1"/>
            <c:bubble3D val="0"/>
            <c:spPr>
              <a:solidFill>
                <a:srgbClr val="61D836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3-D72E-294B-8E08-939C20C77A33}"/>
              </c:ext>
            </c:extLst>
          </c:dPt>
          <c:dLbls>
            <c:dLbl>
              <c:idx val="0"/>
              <c:layout>
                <c:manualLayout>
                  <c:x val="6.7025189860724824E-2"/>
                  <c:y val="0.13635595162029712"/>
                </c:manualLayout>
              </c:layout>
              <c:numFmt formatCode="#,##0%" sourceLinked="0"/>
              <c:spPr/>
              <c:txPr>
                <a:bodyPr/>
                <a:lstStyle/>
                <a:p>
                  <a:pPr>
                    <a:defRPr sz="2400" b="0" i="0" u="none" strike="noStrike">
                      <a:solidFill>
                        <a:srgbClr val="000000"/>
                      </a:solidFill>
                      <a:latin typeface="SF Compact Display Regular"/>
                    </a:defRPr>
                  </a:pPr>
                  <a:endParaRPr lang="en-IT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72E-294B-8E08-939C20C77A33}"/>
                </c:ext>
              </c:extLst>
            </c:dLbl>
            <c:dLbl>
              <c:idx val="1"/>
              <c:layout>
                <c:manualLayout>
                  <c:x val="-9.9382178069350596E-2"/>
                  <c:y val="-0.14329523349534276"/>
                </c:manualLayout>
              </c:layout>
              <c:numFmt formatCode="#,##0%" sourceLinked="0"/>
              <c:spPr/>
              <c:txPr>
                <a:bodyPr/>
                <a:lstStyle/>
                <a:p>
                  <a:pPr>
                    <a:defRPr sz="2400" b="0" i="0" u="none" strike="noStrike">
                      <a:solidFill>
                        <a:srgbClr val="000000"/>
                      </a:solidFill>
                      <a:latin typeface="SF Compact Display Regular"/>
                    </a:defRPr>
                  </a:pPr>
                  <a:endParaRPr lang="en-IT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72E-294B-8E08-939C20C77A33}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0" i="0" u="none" strike="noStrike">
                    <a:solidFill>
                      <a:srgbClr val="000000"/>
                    </a:solidFill>
                    <a:latin typeface="SF Compact Display Regular"/>
                  </a:defRPr>
                </a:pPr>
                <a:endParaRPr lang="en-IT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multiLvlStrRef>
              <c:f>Sheet1!$B$1:$C$1</c:f>
            </c:multiLvl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156737</c:v>
                </c:pt>
                <c:pt idx="1">
                  <c:v>108726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72E-294B-8E08-939C20C77A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GB"/>
  <c:roundedCorners val="0"/>
  <c:style val="2"/>
  <c:chart>
    <c:title>
      <c:tx>
        <c:rich>
          <a:bodyPr rot="0"/>
          <a:lstStyle/>
          <a:p>
            <a:pPr>
              <a:defRPr sz="2800" b="1" i="0" u="none" strike="noStrike">
                <a:solidFill>
                  <a:srgbClr val="000000"/>
                </a:solidFill>
                <a:latin typeface="Helvetica Neue"/>
              </a:defRPr>
            </a:pPr>
            <a:r>
              <a:rPr lang="en-GB" sz="2800" b="1" i="0" u="none" strike="noStrike">
                <a:solidFill>
                  <a:srgbClr val="000000"/>
                </a:solidFill>
                <a:latin typeface="Helvetica Neue"/>
              </a:rPr>
              <a:t>L0 (~175k)</a:t>
            </a:r>
          </a:p>
        </c:rich>
      </c:tx>
      <c:layout>
        <c:manualLayout>
          <c:xMode val="edge"/>
          <c:yMode val="edge"/>
          <c:x val="0.34413700000000003"/>
          <c:y val="0.44151499999999999"/>
          <c:w val="0.311726"/>
          <c:h val="5.8484700000000001E-2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0.166625"/>
          <c:y val="0.166625"/>
          <c:w val="0.66674900000000004"/>
          <c:h val="0.65424899999999997"/>
        </c:manualLayout>
      </c:layout>
      <c:doughnut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Untitled 1</c:v>
                </c:pt>
              </c:strCache>
            </c:strRef>
          </c:tx>
          <c:spPr>
            <a:solidFill>
              <a:srgbClr val="00A2FF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spPr>
              <a:solidFill>
                <a:srgbClr val="00A2FF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1-4D90-2C4F-9251-C44F1AB1E690}"/>
              </c:ext>
            </c:extLst>
          </c:dPt>
          <c:dPt>
            <c:idx val="1"/>
            <c:bubble3D val="0"/>
            <c:spPr>
              <a:solidFill>
                <a:srgbClr val="61D836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3-4D90-2C4F-9251-C44F1AB1E690}"/>
              </c:ext>
            </c:extLst>
          </c:dPt>
          <c:dLbls>
            <c:dLbl>
              <c:idx val="0"/>
              <c:layout>
                <c:manualLayout>
                  <c:x val="0.13512663004499953"/>
                  <c:y val="8.4740429011270726E-2"/>
                </c:manualLayout>
              </c:layout>
              <c:numFmt formatCode="#,##0%" sourceLinked="0"/>
              <c:spPr/>
              <c:txPr>
                <a:bodyPr/>
                <a:lstStyle/>
                <a:p>
                  <a:pPr>
                    <a:defRPr sz="2400" b="0" i="0" u="none" strike="noStrike">
                      <a:solidFill>
                        <a:srgbClr val="000000"/>
                      </a:solidFill>
                      <a:latin typeface="SF Compact Display Regular"/>
                    </a:defRPr>
                  </a:pPr>
                  <a:endParaRPr lang="en-IT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1202904726618793"/>
                      <c:h val="7.70450819443014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4D90-2C4F-9251-C44F1AB1E690}"/>
                </c:ext>
              </c:extLst>
            </c:dLbl>
            <c:dLbl>
              <c:idx val="1"/>
              <c:layout>
                <c:manualLayout>
                  <c:x val="-0.13512663004499958"/>
                  <c:y val="-5.9547328494406575E-2"/>
                </c:manualLayout>
              </c:layout>
              <c:numFmt formatCode="#,##0%" sourceLinked="0"/>
              <c:spPr/>
              <c:txPr>
                <a:bodyPr/>
                <a:lstStyle/>
                <a:p>
                  <a:pPr>
                    <a:defRPr sz="2400" b="0" i="0" u="none" strike="noStrike">
                      <a:solidFill>
                        <a:srgbClr val="000000"/>
                      </a:solidFill>
                      <a:latin typeface="SF Compact Display Regular"/>
                    </a:defRPr>
                  </a:pPr>
                  <a:endParaRPr lang="en-IT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D90-2C4F-9251-C44F1AB1E690}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0" i="0" u="none" strike="noStrike">
                    <a:solidFill>
                      <a:srgbClr val="000000"/>
                    </a:solidFill>
                    <a:latin typeface="SF Compact Display Regular"/>
                  </a:defRPr>
                </a:pPr>
                <a:endParaRPr lang="en-IT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eparator>, </c:separator>
            <c:showLeaderLines val="1"/>
            <c:leaderLines>
              <c:spPr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multiLvlStrRef>
              <c:f>Sheet1!$B$1:$C$1</c:f>
            </c:multiLvl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161823</c:v>
                </c:pt>
                <c:pt idx="1">
                  <c:v>12937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D90-2C4F-9251-C44F1AB1E6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" name="Shape 4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828800" latinLnBrk="0">
      <a:defRPr sz="2400">
        <a:latin typeface="+mn-lt"/>
        <a:ea typeface="+mn-ea"/>
        <a:cs typeface="+mn-cs"/>
        <a:sym typeface="Calibri"/>
      </a:defRPr>
    </a:lvl1pPr>
    <a:lvl2pPr indent="228600" defTabSz="1828800" latinLnBrk="0">
      <a:defRPr sz="2400">
        <a:latin typeface="+mn-lt"/>
        <a:ea typeface="+mn-ea"/>
        <a:cs typeface="+mn-cs"/>
        <a:sym typeface="Calibri"/>
      </a:defRPr>
    </a:lvl2pPr>
    <a:lvl3pPr indent="457200" defTabSz="1828800" latinLnBrk="0">
      <a:defRPr sz="2400">
        <a:latin typeface="+mn-lt"/>
        <a:ea typeface="+mn-ea"/>
        <a:cs typeface="+mn-cs"/>
        <a:sym typeface="Calibri"/>
      </a:defRPr>
    </a:lvl3pPr>
    <a:lvl4pPr indent="685800" defTabSz="1828800" latinLnBrk="0">
      <a:defRPr sz="2400">
        <a:latin typeface="+mn-lt"/>
        <a:ea typeface="+mn-ea"/>
        <a:cs typeface="+mn-cs"/>
        <a:sym typeface="Calibri"/>
      </a:defRPr>
    </a:lvl4pPr>
    <a:lvl5pPr indent="914400" defTabSz="1828800" latinLnBrk="0">
      <a:defRPr sz="2400">
        <a:latin typeface="+mn-lt"/>
        <a:ea typeface="+mn-ea"/>
        <a:cs typeface="+mn-cs"/>
        <a:sym typeface="Calibri"/>
      </a:defRPr>
    </a:lvl5pPr>
    <a:lvl6pPr indent="1143000" defTabSz="1828800" latinLnBrk="0">
      <a:defRPr sz="2400">
        <a:latin typeface="+mn-lt"/>
        <a:ea typeface="+mn-ea"/>
        <a:cs typeface="+mn-cs"/>
        <a:sym typeface="Calibri"/>
      </a:defRPr>
    </a:lvl6pPr>
    <a:lvl7pPr indent="1371600" defTabSz="1828800" latinLnBrk="0">
      <a:defRPr sz="2400">
        <a:latin typeface="+mn-lt"/>
        <a:ea typeface="+mn-ea"/>
        <a:cs typeface="+mn-cs"/>
        <a:sym typeface="Calibri"/>
      </a:defRPr>
    </a:lvl7pPr>
    <a:lvl8pPr indent="1600200" defTabSz="1828800" latinLnBrk="0">
      <a:defRPr sz="2400">
        <a:latin typeface="+mn-lt"/>
        <a:ea typeface="+mn-ea"/>
        <a:cs typeface="+mn-cs"/>
        <a:sym typeface="Calibri"/>
      </a:defRPr>
    </a:lvl8pPr>
    <a:lvl9pPr indent="1828800" defTabSz="1828800" latinLnBrk="0">
      <a:defRPr sz="24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3048000" y="2244725"/>
            <a:ext cx="18288000" cy="4775201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90000"/>
              </a:lnSpc>
              <a:defRPr sz="12000"/>
            </a:lvl1pPr>
          </a:lstStyle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</a:lvl1pPr>
            <a:lvl2pPr marL="0" indent="457200" algn="ctr">
              <a:buSzTx/>
              <a:buFontTx/>
              <a:buNone/>
            </a:lvl2pPr>
            <a:lvl3pPr marL="0" indent="914400" algn="ctr">
              <a:buSzTx/>
              <a:buFontTx/>
              <a:buNone/>
            </a:lvl3pPr>
            <a:lvl4pPr marL="0" indent="1371600" algn="ctr">
              <a:buSzTx/>
              <a:buFontTx/>
              <a:buNone/>
            </a:lvl4pPr>
            <a:lvl5pPr marL="0" indent="1828800" algn="ctr"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21682" cy="4162927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Title Text"/>
          <p:cNvSpPr txBox="1"/>
          <p:nvPr/>
        </p:nvSpPr>
        <p:spPr>
          <a:xfrm>
            <a:off x="1676400" y="404822"/>
            <a:ext cx="21031200" cy="167678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normAutofit/>
          </a:bodyPr>
          <a:lstStyle>
            <a:lvl1pPr>
              <a:defRPr sz="8800">
                <a:latin typeface="Amatic SC Bold"/>
                <a:ea typeface="Amatic SC Bold"/>
                <a:cs typeface="Amatic SC Bold"/>
                <a:sym typeface="Amatic SC Bold"/>
              </a:defRPr>
            </a:lvl1pPr>
          </a:lstStyle>
          <a:p>
            <a:r>
              <a:t>Title Text</a:t>
            </a:r>
          </a:p>
        </p:txBody>
      </p:sp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76400" y="404822"/>
            <a:ext cx="21031200" cy="167678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/>
          </a:bodyPr>
          <a:lstStyle>
            <a:lvl2pPr marL="990600" indent="-533400"/>
            <a:lvl3pPr marL="1554480" indent="-640080"/>
            <a:lvl4pPr marL="2082800" indent="-711200"/>
            <a:lvl5pPr marL="2540000" indent="-711200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" name="Picture 6" descr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4321682" cy="4162927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203052" y="12835870"/>
            <a:ext cx="504548" cy="483910"/>
          </a:xfrm>
          <a:prstGeom prst="rect">
            <a:avLst/>
          </a:prstGeom>
          <a:ln w="25400">
            <a:miter lim="400000"/>
          </a:ln>
        </p:spPr>
        <p:txBody>
          <a:bodyPr wrap="none" tIns="91439" bIns="91439" anchor="ctr">
            <a:spAutoFit/>
          </a:bodyPr>
          <a:lstStyle>
            <a:lvl1pPr algn="r"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med"/>
  <p:txStyles>
    <p:titleStyle>
      <a:lvl1pPr marL="0" marR="0" indent="0" algn="l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Amatic SC Bold"/>
          <a:ea typeface="Amatic SC Bold"/>
          <a:cs typeface="Amatic SC Bold"/>
          <a:sym typeface="Amatic SC Bold"/>
        </a:defRPr>
      </a:lvl1pPr>
      <a:lvl2pPr marL="0" marR="0" indent="228600" algn="l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Amatic SC Bold"/>
          <a:ea typeface="Amatic SC Bold"/>
          <a:cs typeface="Amatic SC Bold"/>
          <a:sym typeface="Amatic SC Bold"/>
        </a:defRPr>
      </a:lvl2pPr>
      <a:lvl3pPr marL="0" marR="0" indent="457200" algn="l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Amatic SC Bold"/>
          <a:ea typeface="Amatic SC Bold"/>
          <a:cs typeface="Amatic SC Bold"/>
          <a:sym typeface="Amatic SC Bold"/>
        </a:defRPr>
      </a:lvl3pPr>
      <a:lvl4pPr marL="0" marR="0" indent="685800" algn="l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Amatic SC Bold"/>
          <a:ea typeface="Amatic SC Bold"/>
          <a:cs typeface="Amatic SC Bold"/>
          <a:sym typeface="Amatic SC Bold"/>
        </a:defRPr>
      </a:lvl4pPr>
      <a:lvl5pPr marL="0" marR="0" indent="914400" algn="l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Amatic SC Bold"/>
          <a:ea typeface="Amatic SC Bold"/>
          <a:cs typeface="Amatic SC Bold"/>
          <a:sym typeface="Amatic SC Bold"/>
        </a:defRPr>
      </a:lvl5pPr>
      <a:lvl6pPr marL="0" marR="0" indent="1143000" algn="l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Amatic SC Bold"/>
          <a:ea typeface="Amatic SC Bold"/>
          <a:cs typeface="Amatic SC Bold"/>
          <a:sym typeface="Amatic SC Bold"/>
        </a:defRPr>
      </a:lvl6pPr>
      <a:lvl7pPr marL="0" marR="0" indent="1371600" algn="l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Amatic SC Bold"/>
          <a:ea typeface="Amatic SC Bold"/>
          <a:cs typeface="Amatic SC Bold"/>
          <a:sym typeface="Amatic SC Bold"/>
        </a:defRPr>
      </a:lvl7pPr>
      <a:lvl8pPr marL="0" marR="0" indent="1600200" algn="l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Amatic SC Bold"/>
          <a:ea typeface="Amatic SC Bold"/>
          <a:cs typeface="Amatic SC Bold"/>
          <a:sym typeface="Amatic SC Bold"/>
        </a:defRPr>
      </a:lvl8pPr>
      <a:lvl9pPr marL="0" marR="0" indent="1828800" algn="l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Amatic SC Bold"/>
          <a:ea typeface="Amatic SC Bold"/>
          <a:cs typeface="Amatic SC Bold"/>
          <a:sym typeface="Amatic SC Bold"/>
        </a:defRPr>
      </a:lvl9pPr>
    </p:titleStyle>
    <p:bodyStyle>
      <a:lvl1pPr marL="457200" marR="0" indent="-457200" algn="l" defTabSz="182880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SF Compact Display Regular"/>
          <a:ea typeface="SF Compact Display Regular"/>
          <a:cs typeface="SF Compact Display Regular"/>
          <a:sym typeface="SF Compact Display Regular"/>
        </a:defRPr>
      </a:lvl1pPr>
      <a:lvl2pPr marL="914400" marR="0" indent="-457200" algn="l" defTabSz="182880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SF Compact Display Regular"/>
          <a:ea typeface="SF Compact Display Regular"/>
          <a:cs typeface="SF Compact Display Regular"/>
          <a:sym typeface="SF Compact Display Regular"/>
        </a:defRPr>
      </a:lvl2pPr>
      <a:lvl3pPr marL="1463039" marR="0" indent="-548639" algn="l" defTabSz="182880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SF Compact Display Regular"/>
          <a:ea typeface="SF Compact Display Regular"/>
          <a:cs typeface="SF Compact Display Regular"/>
          <a:sym typeface="SF Compact Display Regular"/>
        </a:defRPr>
      </a:lvl3pPr>
      <a:lvl4pPr marL="1981200" marR="0" indent="-609600" algn="l" defTabSz="182880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SF Compact Display Regular"/>
          <a:ea typeface="SF Compact Display Regular"/>
          <a:cs typeface="SF Compact Display Regular"/>
          <a:sym typeface="SF Compact Display Regular"/>
        </a:defRPr>
      </a:lvl4pPr>
      <a:lvl5pPr marL="2438400" marR="0" indent="-609600" algn="l" defTabSz="182880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SF Compact Display Regular"/>
          <a:ea typeface="SF Compact Display Regular"/>
          <a:cs typeface="SF Compact Display Regular"/>
          <a:sym typeface="SF Compact Display Regular"/>
        </a:defRPr>
      </a:lvl5pPr>
      <a:lvl6pPr marL="2895600" marR="0" indent="-609600" algn="l" defTabSz="182880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SF Compact Display Regular"/>
          <a:ea typeface="SF Compact Display Regular"/>
          <a:cs typeface="SF Compact Display Regular"/>
          <a:sym typeface="SF Compact Display Regular"/>
        </a:defRPr>
      </a:lvl6pPr>
      <a:lvl7pPr marL="3352800" marR="0" indent="-609600" algn="l" defTabSz="182880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SF Compact Display Regular"/>
          <a:ea typeface="SF Compact Display Regular"/>
          <a:cs typeface="SF Compact Display Regular"/>
          <a:sym typeface="SF Compact Display Regular"/>
        </a:defRPr>
      </a:lvl7pPr>
      <a:lvl8pPr marL="3810000" marR="0" indent="-609600" algn="l" defTabSz="182880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SF Compact Display Regular"/>
          <a:ea typeface="SF Compact Display Regular"/>
          <a:cs typeface="SF Compact Display Regular"/>
          <a:sym typeface="SF Compact Display Regular"/>
        </a:defRPr>
      </a:lvl8pPr>
      <a:lvl9pPr marL="4267200" marR="0" indent="-609600" algn="l" defTabSz="182880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SF Compact Display Regular"/>
          <a:ea typeface="SF Compact Display Regular"/>
          <a:cs typeface="SF Compact Display Regular"/>
          <a:sym typeface="SF Compact Display Regular"/>
        </a:defRPr>
      </a:lvl9pPr>
    </p:bodyStyle>
    <p:otherStyle>
      <a:lvl1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2.jpe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metis@inaf.it" TargetMode="External"/><Relationship Id="rId2" Type="http://schemas.openxmlformats.org/officeDocument/2006/relationships/hyperlink" Target="https://soar.esac.esa.int/soar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ion-db-pro.metis.altecspace.it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anda.org/articles/aa/pdf/2020/10/aa35338-19.pdf" TargetMode="External"/><Relationship Id="rId7" Type="http://schemas.openxmlformats.org/officeDocument/2006/relationships/hyperlink" Target="https://www.jhelioviewer.org" TargetMode="External"/><Relationship Id="rId2" Type="http://schemas.openxmlformats.org/officeDocument/2006/relationships/hyperlink" Target="https://issues.cosmos.esa.int/solarorbiterwiki/display/SOSP/Archive+Support+Data#ArchiveSupportData-MetisInstrumen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ct.inaf.it/gitlab/metis/utilities/pycid.git" TargetMode="External"/><Relationship Id="rId5" Type="http://schemas.openxmlformats.org/officeDocument/2006/relationships/hyperlink" Target="https://drive.google.com/drive/folders/1BESI7qkb2PQ_44RjmCOmapFPL93IYSCL?usp=drive_link" TargetMode="External"/><Relationship Id="rId4" Type="http://schemas.openxmlformats.org/officeDocument/2006/relationships/hyperlink" Target="http://metis.oato.inaf.it/index.html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8800"/>
            </a:lvl1pPr>
          </a:lstStyle>
          <a:p>
            <a:r>
              <a:t>Metis data</a:t>
            </a:r>
          </a:p>
        </p:txBody>
      </p:sp>
      <p:sp>
        <p:nvSpPr>
          <p:cNvPr id="49" name="Subtitle 2"/>
          <p:cNvSpPr txBox="1">
            <a:spLocks noGrp="1"/>
          </p:cNvSpPr>
          <p:nvPr>
            <p:ph type="subTitle" sz="quarter" idx="1"/>
          </p:nvPr>
        </p:nvSpPr>
        <p:spPr>
          <a:xfrm>
            <a:off x="3048000" y="7204075"/>
            <a:ext cx="18288000" cy="3311523"/>
          </a:xfrm>
          <a:prstGeom prst="rect">
            <a:avLst/>
          </a:prstGeom>
        </p:spPr>
        <p:txBody>
          <a:bodyPr/>
          <a:lstStyle/>
          <a:p>
            <a:pPr defTabSz="1682495">
              <a:spcBef>
                <a:spcPts val="1100"/>
              </a:spcBef>
              <a:defRPr sz="4416"/>
            </a:pPr>
            <a:r>
              <a:t>R. Susino &amp; the Metis team</a:t>
            </a:r>
          </a:p>
          <a:p>
            <a:pPr defTabSz="1682495">
              <a:spcBef>
                <a:spcPts val="1100"/>
              </a:spcBef>
              <a:defRPr sz="4416"/>
            </a:pPr>
            <a:endParaRPr/>
          </a:p>
          <a:p>
            <a:pPr defTabSz="1682495">
              <a:spcBef>
                <a:spcPts val="1100"/>
              </a:spcBef>
              <a:defRPr sz="4416"/>
            </a:pPr>
            <a:endParaRPr/>
          </a:p>
          <a:p>
            <a:pPr defTabSz="1682495">
              <a:spcBef>
                <a:spcPts val="1100"/>
              </a:spcBef>
              <a:defRPr sz="4416"/>
            </a:pPr>
            <a:r>
              <a:t>2</a:t>
            </a:r>
            <a:r>
              <a:rPr baseline="31999"/>
              <a:t>nd</a:t>
            </a:r>
            <a:r>
              <a:t> Metis Science Meeting - Napoli - January 27</a:t>
            </a:r>
            <a:r>
              <a:rPr baseline="31999"/>
              <a:t>th</a:t>
            </a:r>
            <a:r>
              <a:t> 2024</a:t>
            </a:r>
          </a:p>
        </p:txBody>
      </p:sp>
      <p:grpSp>
        <p:nvGrpSpPr>
          <p:cNvPr id="82" name="Group 35"/>
          <p:cNvGrpSpPr/>
          <p:nvPr/>
        </p:nvGrpSpPr>
        <p:grpSpPr>
          <a:xfrm>
            <a:off x="0" y="3751"/>
            <a:ext cx="24390096" cy="13478424"/>
            <a:chOff x="0" y="0"/>
            <a:chExt cx="24390095" cy="13478422"/>
          </a:xfrm>
        </p:grpSpPr>
        <p:pic>
          <p:nvPicPr>
            <p:cNvPr id="50" name="Picture 3" descr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24390096" cy="3536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" name="Picture 4" descr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4899" y="12416034"/>
              <a:ext cx="987841" cy="9511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" name="Picture 5" descr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53865" y="12421086"/>
              <a:ext cx="1078561" cy="9878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" name="Picture 6" descr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39657" y="12403086"/>
              <a:ext cx="987841" cy="10238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" name="Picture 7" descr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44873" y="12419572"/>
              <a:ext cx="987841" cy="9878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" name="Picture 8" descr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39945" y="12417862"/>
              <a:ext cx="1060561" cy="10605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" name="Picture 9" descr="Picture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00881" y="12416034"/>
              <a:ext cx="1371601" cy="9878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" name="Picture 10" descr="Picture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720953" y="12396502"/>
              <a:ext cx="969121" cy="9691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" name="Picture 11" descr="Picture 1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174585" y="12592853"/>
              <a:ext cx="1689767" cy="703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9" name="Picture 12" descr="Picture 1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2125467" y="12482622"/>
              <a:ext cx="951121" cy="914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" name="Picture 13" descr="Picture 1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3342548" y="12633228"/>
              <a:ext cx="987841" cy="6400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1" name="Picture 14" descr="Picture 14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6776388" y="12561534"/>
              <a:ext cx="1199521" cy="8596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" name="Picture 15" descr="Picture 15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9226933" y="12622246"/>
              <a:ext cx="1418513" cy="7362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" name="Picture 16" descr="Picture 16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0887819" y="12739068"/>
              <a:ext cx="1316881" cy="6220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66" name="Group 17"/>
            <p:cNvGrpSpPr/>
            <p:nvPr/>
          </p:nvGrpSpPr>
          <p:grpSpPr>
            <a:xfrm>
              <a:off x="8940649" y="12486708"/>
              <a:ext cx="987841" cy="804961"/>
              <a:chOff x="0" y="0"/>
              <a:chExt cx="987839" cy="804960"/>
            </a:xfrm>
          </p:grpSpPr>
          <p:pic>
            <p:nvPicPr>
              <p:cNvPr id="64" name="Picture 18" descr="Picture 18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0" y="0"/>
                <a:ext cx="987840" cy="80496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5" name="Picture 19" descr="Picture 19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77279" y="466559"/>
                <a:ext cx="442802" cy="19368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67" name="Picture 20" descr="Picture 20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8088233" y="12551357"/>
              <a:ext cx="951119" cy="896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8" name="Picture 21" descr="Picture 21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4638171" y="12661996"/>
              <a:ext cx="1851959" cy="6413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" name="Picture 22" descr="Picture 22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8143011" y="278884"/>
              <a:ext cx="2920245" cy="13117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" name="Picture 23" descr="Picture 23"/>
            <p:cNvPicPr>
              <a:picLocks noChangeAspect="1"/>
            </p:cNvPicPr>
            <p:nvPr/>
          </p:nvPicPr>
          <p:blipFill>
            <a:blip r:embed="rId21"/>
            <a:srcRect t="22204" b="24723"/>
            <a:stretch>
              <a:fillRect/>
            </a:stretch>
          </p:blipFill>
          <p:spPr>
            <a:xfrm>
              <a:off x="12538057" y="142594"/>
              <a:ext cx="4238332" cy="14695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" name="Picture 24" descr="Picture 24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21564452" y="3816680"/>
              <a:ext cx="640081" cy="365761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</p:pic>
        <p:pic>
          <p:nvPicPr>
            <p:cNvPr id="72" name="Picture 25" descr="Picture 25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22380931" y="3816680"/>
              <a:ext cx="640081" cy="365761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</p:pic>
        <p:pic>
          <p:nvPicPr>
            <p:cNvPr id="73" name="Picture 26" descr="Picture 26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23191652" y="3816680"/>
              <a:ext cx="640081" cy="365761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</p:pic>
        <p:grpSp>
          <p:nvGrpSpPr>
            <p:cNvPr id="76" name="Group 27"/>
            <p:cNvGrpSpPr/>
            <p:nvPr/>
          </p:nvGrpSpPr>
          <p:grpSpPr>
            <a:xfrm>
              <a:off x="21564452" y="456587"/>
              <a:ext cx="2322721" cy="2268002"/>
              <a:chOff x="0" y="0"/>
              <a:chExt cx="2322720" cy="2268000"/>
            </a:xfrm>
          </p:grpSpPr>
          <p:pic>
            <p:nvPicPr>
              <p:cNvPr id="74" name="Picture 28" descr="Picture 28"/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0" y="0"/>
                <a:ext cx="2322721" cy="22680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5" name="CustomShape 3"/>
              <p:cNvSpPr/>
              <p:nvPr/>
            </p:nvSpPr>
            <p:spPr>
              <a:xfrm>
                <a:off x="30960" y="36000"/>
                <a:ext cx="2249281" cy="2194561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 sz="3600"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</p:grpSp>
        <p:grpSp>
          <p:nvGrpSpPr>
            <p:cNvPr id="80" name="Group 30"/>
            <p:cNvGrpSpPr/>
            <p:nvPr/>
          </p:nvGrpSpPr>
          <p:grpSpPr>
            <a:xfrm>
              <a:off x="398137" y="551384"/>
              <a:ext cx="2441521" cy="2441521"/>
              <a:chOff x="0" y="0"/>
              <a:chExt cx="2441519" cy="2441519"/>
            </a:xfrm>
          </p:grpSpPr>
          <p:pic>
            <p:nvPicPr>
              <p:cNvPr id="77" name="Picture 31" descr="Picture 31"/>
              <p:cNvPicPr>
                <a:picLocks noChangeAspect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0" y="0"/>
                <a:ext cx="2441520" cy="244152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8" name="CustomShape 1"/>
              <p:cNvSpPr/>
              <p:nvPr/>
            </p:nvSpPr>
            <p:spPr>
              <a:xfrm>
                <a:off x="118080" y="110879"/>
                <a:ext cx="2220480" cy="2194561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 sz="3600"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79" name="CustomShape 2"/>
              <p:cNvSpPr/>
              <p:nvPr/>
            </p:nvSpPr>
            <p:spPr>
              <a:xfrm>
                <a:off x="118799" y="111599"/>
                <a:ext cx="2231281" cy="2212561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 sz="3600"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</p:grpSp>
        <p:pic>
          <p:nvPicPr>
            <p:cNvPr id="81" name="Picture 2" descr="Picture 2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22365712" y="12618160"/>
              <a:ext cx="1704117" cy="7859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Data flow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Data flow</a:t>
            </a:r>
          </a:p>
        </p:txBody>
      </p:sp>
      <p:sp>
        <p:nvSpPr>
          <p:cNvPr id="151" name="Radio Tower"/>
          <p:cNvSpPr/>
          <p:nvPr/>
        </p:nvSpPr>
        <p:spPr>
          <a:xfrm>
            <a:off x="2287900" y="8142698"/>
            <a:ext cx="2015804" cy="29038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4844" y="0"/>
                  <a:pt x="0" y="3364"/>
                  <a:pt x="0" y="7498"/>
                </a:cubicBezTo>
                <a:cubicBezTo>
                  <a:pt x="0" y="10532"/>
                  <a:pt x="2679" y="13248"/>
                  <a:pt x="6711" y="14418"/>
                </a:cubicBezTo>
                <a:lnTo>
                  <a:pt x="6905" y="13852"/>
                </a:lnTo>
                <a:cubicBezTo>
                  <a:pt x="3202" y="12777"/>
                  <a:pt x="881" y="10284"/>
                  <a:pt x="881" y="7498"/>
                </a:cubicBezTo>
                <a:cubicBezTo>
                  <a:pt x="881" y="3702"/>
                  <a:pt x="5330" y="613"/>
                  <a:pt x="10799" y="613"/>
                </a:cubicBezTo>
                <a:cubicBezTo>
                  <a:pt x="16267" y="613"/>
                  <a:pt x="20717" y="3702"/>
                  <a:pt x="20717" y="7498"/>
                </a:cubicBezTo>
                <a:cubicBezTo>
                  <a:pt x="20717" y="10294"/>
                  <a:pt x="18385" y="12790"/>
                  <a:pt x="14664" y="13860"/>
                </a:cubicBezTo>
                <a:lnTo>
                  <a:pt x="14855" y="14426"/>
                </a:lnTo>
                <a:cubicBezTo>
                  <a:pt x="18907" y="13261"/>
                  <a:pt x="21600" y="10542"/>
                  <a:pt x="21600" y="7498"/>
                </a:cubicBezTo>
                <a:cubicBezTo>
                  <a:pt x="21600" y="3364"/>
                  <a:pt x="16754" y="0"/>
                  <a:pt x="10799" y="0"/>
                </a:cubicBezTo>
                <a:close/>
                <a:moveTo>
                  <a:pt x="10782" y="2273"/>
                </a:moveTo>
                <a:cubicBezTo>
                  <a:pt x="6615" y="2273"/>
                  <a:pt x="3224" y="4625"/>
                  <a:pt x="3224" y="7518"/>
                </a:cubicBezTo>
                <a:cubicBezTo>
                  <a:pt x="3224" y="9596"/>
                  <a:pt x="4974" y="11397"/>
                  <a:pt x="7505" y="12246"/>
                </a:cubicBezTo>
                <a:lnTo>
                  <a:pt x="7730" y="11636"/>
                </a:lnTo>
                <a:cubicBezTo>
                  <a:pt x="5583" y="10866"/>
                  <a:pt x="4112" y="9308"/>
                  <a:pt x="4112" y="7518"/>
                </a:cubicBezTo>
                <a:cubicBezTo>
                  <a:pt x="4112" y="4965"/>
                  <a:pt x="7104" y="2890"/>
                  <a:pt x="10782" y="2890"/>
                </a:cubicBezTo>
                <a:cubicBezTo>
                  <a:pt x="14459" y="2890"/>
                  <a:pt x="17452" y="4965"/>
                  <a:pt x="17452" y="7518"/>
                </a:cubicBezTo>
                <a:cubicBezTo>
                  <a:pt x="17452" y="9308"/>
                  <a:pt x="15979" y="10866"/>
                  <a:pt x="13831" y="11636"/>
                </a:cubicBezTo>
                <a:lnTo>
                  <a:pt x="14059" y="12246"/>
                </a:lnTo>
                <a:cubicBezTo>
                  <a:pt x="16590" y="11397"/>
                  <a:pt x="18340" y="9596"/>
                  <a:pt x="18340" y="7518"/>
                </a:cubicBezTo>
                <a:cubicBezTo>
                  <a:pt x="18340" y="4625"/>
                  <a:pt x="14949" y="2273"/>
                  <a:pt x="10782" y="2273"/>
                </a:cubicBezTo>
                <a:close/>
                <a:moveTo>
                  <a:pt x="10782" y="4513"/>
                </a:moveTo>
                <a:cubicBezTo>
                  <a:pt x="8395" y="4513"/>
                  <a:pt x="6452" y="5861"/>
                  <a:pt x="6452" y="7518"/>
                </a:cubicBezTo>
                <a:cubicBezTo>
                  <a:pt x="6452" y="8546"/>
                  <a:pt x="7201" y="9456"/>
                  <a:pt x="8337" y="9998"/>
                </a:cubicBezTo>
                <a:lnTo>
                  <a:pt x="8575" y="9351"/>
                </a:lnTo>
                <a:cubicBezTo>
                  <a:pt x="7820" y="8912"/>
                  <a:pt x="7340" y="8253"/>
                  <a:pt x="7340" y="7518"/>
                </a:cubicBezTo>
                <a:cubicBezTo>
                  <a:pt x="7340" y="6201"/>
                  <a:pt x="8884" y="5129"/>
                  <a:pt x="10782" y="5129"/>
                </a:cubicBezTo>
                <a:cubicBezTo>
                  <a:pt x="12680" y="5129"/>
                  <a:pt x="14223" y="6201"/>
                  <a:pt x="14223" y="7518"/>
                </a:cubicBezTo>
                <a:cubicBezTo>
                  <a:pt x="14223" y="8253"/>
                  <a:pt x="13743" y="8912"/>
                  <a:pt x="12989" y="9351"/>
                </a:cubicBezTo>
                <a:lnTo>
                  <a:pt x="13226" y="9996"/>
                </a:lnTo>
                <a:cubicBezTo>
                  <a:pt x="14363" y="9454"/>
                  <a:pt x="15112" y="8546"/>
                  <a:pt x="15112" y="7518"/>
                </a:cubicBezTo>
                <a:cubicBezTo>
                  <a:pt x="15112" y="5861"/>
                  <a:pt x="13169" y="4513"/>
                  <a:pt x="10782" y="4513"/>
                </a:cubicBezTo>
                <a:close/>
                <a:moveTo>
                  <a:pt x="10782" y="6734"/>
                </a:moveTo>
                <a:cubicBezTo>
                  <a:pt x="10157" y="6734"/>
                  <a:pt x="9652" y="7085"/>
                  <a:pt x="9652" y="7518"/>
                </a:cubicBezTo>
                <a:cubicBezTo>
                  <a:pt x="9652" y="7780"/>
                  <a:pt x="9837" y="8012"/>
                  <a:pt x="10121" y="8155"/>
                </a:cubicBezTo>
                <a:lnTo>
                  <a:pt x="5153" y="21600"/>
                </a:lnTo>
                <a:lnTo>
                  <a:pt x="6317" y="21600"/>
                </a:lnTo>
                <a:lnTo>
                  <a:pt x="10782" y="19994"/>
                </a:lnTo>
                <a:lnTo>
                  <a:pt x="15247" y="21600"/>
                </a:lnTo>
                <a:lnTo>
                  <a:pt x="16411" y="21600"/>
                </a:lnTo>
                <a:lnTo>
                  <a:pt x="11443" y="8155"/>
                </a:lnTo>
                <a:cubicBezTo>
                  <a:pt x="11727" y="8012"/>
                  <a:pt x="11912" y="7780"/>
                  <a:pt x="11912" y="7518"/>
                </a:cubicBezTo>
                <a:cubicBezTo>
                  <a:pt x="11912" y="7085"/>
                  <a:pt x="11406" y="6734"/>
                  <a:pt x="10782" y="6734"/>
                </a:cubicBezTo>
                <a:close/>
                <a:moveTo>
                  <a:pt x="10782" y="9574"/>
                </a:moveTo>
                <a:lnTo>
                  <a:pt x="11648" y="11920"/>
                </a:lnTo>
                <a:lnTo>
                  <a:pt x="9915" y="11920"/>
                </a:lnTo>
                <a:lnTo>
                  <a:pt x="10782" y="9574"/>
                </a:lnTo>
                <a:close/>
                <a:moveTo>
                  <a:pt x="10029" y="12215"/>
                </a:moveTo>
                <a:lnTo>
                  <a:pt x="11532" y="12215"/>
                </a:lnTo>
                <a:lnTo>
                  <a:pt x="10782" y="12891"/>
                </a:lnTo>
                <a:lnTo>
                  <a:pt x="10029" y="12215"/>
                </a:lnTo>
                <a:close/>
                <a:moveTo>
                  <a:pt x="9729" y="12427"/>
                </a:moveTo>
                <a:lnTo>
                  <a:pt x="10513" y="13133"/>
                </a:lnTo>
                <a:lnTo>
                  <a:pt x="8947" y="14541"/>
                </a:lnTo>
                <a:lnTo>
                  <a:pt x="9729" y="12427"/>
                </a:lnTo>
                <a:close/>
                <a:moveTo>
                  <a:pt x="11835" y="12427"/>
                </a:moveTo>
                <a:lnTo>
                  <a:pt x="12616" y="14541"/>
                </a:lnTo>
                <a:lnTo>
                  <a:pt x="11050" y="13133"/>
                </a:lnTo>
                <a:lnTo>
                  <a:pt x="11835" y="12427"/>
                </a:lnTo>
                <a:close/>
                <a:moveTo>
                  <a:pt x="10782" y="13375"/>
                </a:moveTo>
                <a:lnTo>
                  <a:pt x="12568" y="14979"/>
                </a:lnTo>
                <a:lnTo>
                  <a:pt x="8996" y="14979"/>
                </a:lnTo>
                <a:lnTo>
                  <a:pt x="10782" y="13375"/>
                </a:lnTo>
                <a:close/>
                <a:moveTo>
                  <a:pt x="9003" y="15275"/>
                </a:moveTo>
                <a:lnTo>
                  <a:pt x="12561" y="15275"/>
                </a:lnTo>
                <a:lnTo>
                  <a:pt x="10782" y="16237"/>
                </a:lnTo>
                <a:lnTo>
                  <a:pt x="9003" y="15275"/>
                </a:lnTo>
                <a:close/>
                <a:moveTo>
                  <a:pt x="8613" y="15439"/>
                </a:moveTo>
                <a:lnTo>
                  <a:pt x="10436" y="16426"/>
                </a:lnTo>
                <a:lnTo>
                  <a:pt x="7703" y="17904"/>
                </a:lnTo>
                <a:lnTo>
                  <a:pt x="8613" y="15439"/>
                </a:lnTo>
                <a:close/>
                <a:moveTo>
                  <a:pt x="12948" y="15439"/>
                </a:moveTo>
                <a:lnTo>
                  <a:pt x="13860" y="17904"/>
                </a:lnTo>
                <a:lnTo>
                  <a:pt x="11128" y="16426"/>
                </a:lnTo>
                <a:lnTo>
                  <a:pt x="12948" y="15439"/>
                </a:lnTo>
                <a:close/>
                <a:moveTo>
                  <a:pt x="10782" y="16612"/>
                </a:moveTo>
                <a:lnTo>
                  <a:pt x="13785" y="18238"/>
                </a:lnTo>
                <a:lnTo>
                  <a:pt x="7778" y="18238"/>
                </a:lnTo>
                <a:lnTo>
                  <a:pt x="10782" y="16612"/>
                </a:lnTo>
                <a:close/>
                <a:moveTo>
                  <a:pt x="7643" y="18534"/>
                </a:moveTo>
                <a:lnTo>
                  <a:pt x="13921" y="18534"/>
                </a:lnTo>
                <a:lnTo>
                  <a:pt x="10782" y="19661"/>
                </a:lnTo>
                <a:lnTo>
                  <a:pt x="7643" y="18534"/>
                </a:lnTo>
                <a:close/>
                <a:moveTo>
                  <a:pt x="7382" y="18773"/>
                </a:moveTo>
                <a:lnTo>
                  <a:pt x="10320" y="19828"/>
                </a:lnTo>
                <a:lnTo>
                  <a:pt x="6484" y="21207"/>
                </a:lnTo>
                <a:lnTo>
                  <a:pt x="7382" y="18773"/>
                </a:lnTo>
                <a:close/>
                <a:moveTo>
                  <a:pt x="14180" y="18773"/>
                </a:moveTo>
                <a:lnTo>
                  <a:pt x="15080" y="21207"/>
                </a:lnTo>
                <a:lnTo>
                  <a:pt x="11244" y="19828"/>
                </a:lnTo>
                <a:lnTo>
                  <a:pt x="14180" y="18773"/>
                </a:lnTo>
                <a:close/>
              </a:path>
            </a:pathLst>
          </a:custGeom>
          <a:gradFill>
            <a:gsLst>
              <a:gs pos="0">
                <a:srgbClr val="70A6DB"/>
              </a:gs>
              <a:gs pos="50000">
                <a:srgbClr val="559BDB"/>
              </a:gs>
              <a:gs pos="100000">
                <a:srgbClr val="448AC9"/>
              </a:gs>
            </a:gsLst>
            <a:lin ang="5400000"/>
          </a:gradFill>
          <a:ln w="12700">
            <a:solidFill>
              <a:schemeClr val="accent5"/>
            </a:solidFill>
            <a:miter/>
          </a:ln>
        </p:spPr>
        <p:txBody>
          <a:bodyPr tIns="91439" bIns="91439" anchor="ctr"/>
          <a:lstStyle/>
          <a:p>
            <a:pPr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52" name="Satellite"/>
          <p:cNvSpPr/>
          <p:nvPr/>
        </p:nvSpPr>
        <p:spPr>
          <a:xfrm>
            <a:off x="6409195" y="1335212"/>
            <a:ext cx="2540001" cy="254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213" y="0"/>
                </a:moveTo>
                <a:lnTo>
                  <a:pt x="0" y="3215"/>
                </a:lnTo>
                <a:lnTo>
                  <a:pt x="2191" y="5405"/>
                </a:lnTo>
                <a:lnTo>
                  <a:pt x="5405" y="2191"/>
                </a:lnTo>
                <a:lnTo>
                  <a:pt x="3213" y="0"/>
                </a:lnTo>
                <a:close/>
                <a:moveTo>
                  <a:pt x="5753" y="2540"/>
                </a:moveTo>
                <a:lnTo>
                  <a:pt x="2538" y="5753"/>
                </a:lnTo>
                <a:lnTo>
                  <a:pt x="4730" y="7945"/>
                </a:lnTo>
                <a:lnTo>
                  <a:pt x="7943" y="4730"/>
                </a:lnTo>
                <a:lnTo>
                  <a:pt x="5753" y="2540"/>
                </a:lnTo>
                <a:close/>
                <a:moveTo>
                  <a:pt x="8292" y="5078"/>
                </a:moveTo>
                <a:lnTo>
                  <a:pt x="5078" y="8292"/>
                </a:lnTo>
                <a:lnTo>
                  <a:pt x="7268" y="10483"/>
                </a:lnTo>
                <a:lnTo>
                  <a:pt x="10483" y="7270"/>
                </a:lnTo>
                <a:lnTo>
                  <a:pt x="8292" y="5078"/>
                </a:lnTo>
                <a:close/>
                <a:moveTo>
                  <a:pt x="13296" y="5363"/>
                </a:moveTo>
                <a:lnTo>
                  <a:pt x="12577" y="7246"/>
                </a:lnTo>
                <a:lnTo>
                  <a:pt x="11995" y="6665"/>
                </a:lnTo>
                <a:lnTo>
                  <a:pt x="6399" y="12261"/>
                </a:lnTo>
                <a:lnTo>
                  <a:pt x="7175" y="13038"/>
                </a:lnTo>
                <a:lnTo>
                  <a:pt x="6336" y="13876"/>
                </a:lnTo>
                <a:cubicBezTo>
                  <a:pt x="5260" y="13140"/>
                  <a:pt x="4045" y="12914"/>
                  <a:pt x="3138" y="13275"/>
                </a:cubicBezTo>
                <a:lnTo>
                  <a:pt x="4846" y="14983"/>
                </a:lnTo>
                <a:lnTo>
                  <a:pt x="4069" y="16785"/>
                </a:lnTo>
                <a:lnTo>
                  <a:pt x="2926" y="17928"/>
                </a:lnTo>
                <a:lnTo>
                  <a:pt x="3672" y="18674"/>
                </a:lnTo>
                <a:lnTo>
                  <a:pt x="4815" y="17531"/>
                </a:lnTo>
                <a:lnTo>
                  <a:pt x="6617" y="16754"/>
                </a:lnTo>
                <a:lnTo>
                  <a:pt x="8325" y="18462"/>
                </a:lnTo>
                <a:cubicBezTo>
                  <a:pt x="8686" y="17555"/>
                  <a:pt x="8460" y="16340"/>
                  <a:pt x="7724" y="15264"/>
                </a:cubicBezTo>
                <a:lnTo>
                  <a:pt x="8562" y="14425"/>
                </a:lnTo>
                <a:lnTo>
                  <a:pt x="9339" y="15203"/>
                </a:lnTo>
                <a:lnTo>
                  <a:pt x="14935" y="9605"/>
                </a:lnTo>
                <a:lnTo>
                  <a:pt x="14354" y="9023"/>
                </a:lnTo>
                <a:lnTo>
                  <a:pt x="16237" y="8304"/>
                </a:lnTo>
                <a:lnTo>
                  <a:pt x="13296" y="5363"/>
                </a:lnTo>
                <a:close/>
                <a:moveTo>
                  <a:pt x="14330" y="11117"/>
                </a:moveTo>
                <a:lnTo>
                  <a:pt x="11117" y="14330"/>
                </a:lnTo>
                <a:lnTo>
                  <a:pt x="13308" y="16522"/>
                </a:lnTo>
                <a:lnTo>
                  <a:pt x="16522" y="13308"/>
                </a:lnTo>
                <a:lnTo>
                  <a:pt x="14330" y="11117"/>
                </a:lnTo>
                <a:close/>
                <a:moveTo>
                  <a:pt x="16870" y="13655"/>
                </a:moveTo>
                <a:lnTo>
                  <a:pt x="13655" y="16870"/>
                </a:lnTo>
                <a:lnTo>
                  <a:pt x="15847" y="19060"/>
                </a:lnTo>
                <a:lnTo>
                  <a:pt x="19060" y="15847"/>
                </a:lnTo>
                <a:lnTo>
                  <a:pt x="16870" y="13655"/>
                </a:lnTo>
                <a:close/>
                <a:moveTo>
                  <a:pt x="5076" y="15213"/>
                </a:moveTo>
                <a:lnTo>
                  <a:pt x="6387" y="16524"/>
                </a:lnTo>
                <a:lnTo>
                  <a:pt x="4883" y="17170"/>
                </a:lnTo>
                <a:lnTo>
                  <a:pt x="4430" y="16717"/>
                </a:lnTo>
                <a:lnTo>
                  <a:pt x="5076" y="15213"/>
                </a:lnTo>
                <a:close/>
                <a:moveTo>
                  <a:pt x="19409" y="16195"/>
                </a:moveTo>
                <a:lnTo>
                  <a:pt x="16195" y="19409"/>
                </a:lnTo>
                <a:lnTo>
                  <a:pt x="18385" y="21600"/>
                </a:lnTo>
                <a:lnTo>
                  <a:pt x="21600" y="18387"/>
                </a:lnTo>
                <a:lnTo>
                  <a:pt x="19409" y="16195"/>
                </a:lnTo>
                <a:close/>
              </a:path>
            </a:pathLst>
          </a:custGeom>
          <a:gradFill>
            <a:gsLst>
              <a:gs pos="0">
                <a:srgbClr val="70A6DB"/>
              </a:gs>
              <a:gs pos="50000">
                <a:srgbClr val="559BDB"/>
              </a:gs>
              <a:gs pos="100000">
                <a:srgbClr val="448AC9"/>
              </a:gs>
            </a:gsLst>
            <a:lin ang="5400000"/>
          </a:gradFill>
          <a:ln w="12700">
            <a:solidFill>
              <a:schemeClr val="accent5"/>
            </a:solidFill>
            <a:miter/>
          </a:ln>
        </p:spPr>
        <p:txBody>
          <a:bodyPr tIns="91439" bIns="91439" anchor="ctr"/>
          <a:lstStyle/>
          <a:p>
            <a:pPr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53" name="Coins"/>
          <p:cNvSpPr/>
          <p:nvPr/>
        </p:nvSpPr>
        <p:spPr>
          <a:xfrm>
            <a:off x="20436994" y="9079216"/>
            <a:ext cx="1659105" cy="1664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7949" y="0"/>
                  <a:pt x="5266" y="392"/>
                  <a:pt x="3255" y="1111"/>
                </a:cubicBezTo>
                <a:cubicBezTo>
                  <a:pt x="1360" y="1787"/>
                  <a:pt x="273" y="2685"/>
                  <a:pt x="273" y="3572"/>
                </a:cubicBezTo>
                <a:cubicBezTo>
                  <a:pt x="273" y="4460"/>
                  <a:pt x="1360" y="5360"/>
                  <a:pt x="3255" y="6035"/>
                </a:cubicBezTo>
                <a:cubicBezTo>
                  <a:pt x="5266" y="6749"/>
                  <a:pt x="7949" y="7147"/>
                  <a:pt x="10801" y="7147"/>
                </a:cubicBezTo>
                <a:cubicBezTo>
                  <a:pt x="13652" y="7147"/>
                  <a:pt x="16334" y="6754"/>
                  <a:pt x="18345" y="6035"/>
                </a:cubicBezTo>
                <a:cubicBezTo>
                  <a:pt x="20240" y="5360"/>
                  <a:pt x="21327" y="4460"/>
                  <a:pt x="21327" y="3572"/>
                </a:cubicBezTo>
                <a:cubicBezTo>
                  <a:pt x="21327" y="2685"/>
                  <a:pt x="20240" y="1787"/>
                  <a:pt x="18345" y="1111"/>
                </a:cubicBezTo>
                <a:cubicBezTo>
                  <a:pt x="16334" y="398"/>
                  <a:pt x="13652" y="0"/>
                  <a:pt x="10801" y="0"/>
                </a:cubicBezTo>
                <a:close/>
                <a:moveTo>
                  <a:pt x="12" y="4505"/>
                </a:moveTo>
                <a:lnTo>
                  <a:pt x="12" y="5914"/>
                </a:lnTo>
                <a:cubicBezTo>
                  <a:pt x="12" y="8033"/>
                  <a:pt x="4846" y="9754"/>
                  <a:pt x="10811" y="9754"/>
                </a:cubicBezTo>
                <a:cubicBezTo>
                  <a:pt x="16776" y="9754"/>
                  <a:pt x="21600" y="8039"/>
                  <a:pt x="21600" y="5914"/>
                </a:cubicBezTo>
                <a:lnTo>
                  <a:pt x="21600" y="4505"/>
                </a:lnTo>
                <a:cubicBezTo>
                  <a:pt x="21136" y="5284"/>
                  <a:pt x="20088" y="5991"/>
                  <a:pt x="18531" y="6541"/>
                </a:cubicBezTo>
                <a:cubicBezTo>
                  <a:pt x="16460" y="7276"/>
                  <a:pt x="13718" y="7679"/>
                  <a:pt x="10806" y="7679"/>
                </a:cubicBezTo>
                <a:cubicBezTo>
                  <a:pt x="7894" y="7679"/>
                  <a:pt x="5146" y="7276"/>
                  <a:pt x="3081" y="6541"/>
                </a:cubicBezTo>
                <a:cubicBezTo>
                  <a:pt x="1524" y="5985"/>
                  <a:pt x="476" y="5284"/>
                  <a:pt x="12" y="4505"/>
                </a:cubicBezTo>
                <a:close/>
                <a:moveTo>
                  <a:pt x="0" y="7320"/>
                </a:moveTo>
                <a:lnTo>
                  <a:pt x="0" y="8284"/>
                </a:lnTo>
                <a:cubicBezTo>
                  <a:pt x="0" y="10402"/>
                  <a:pt x="4836" y="12123"/>
                  <a:pt x="10801" y="12123"/>
                </a:cubicBezTo>
                <a:cubicBezTo>
                  <a:pt x="16766" y="12123"/>
                  <a:pt x="21600" y="10408"/>
                  <a:pt x="21600" y="8284"/>
                </a:cubicBezTo>
                <a:lnTo>
                  <a:pt x="21600" y="7320"/>
                </a:lnTo>
                <a:cubicBezTo>
                  <a:pt x="21458" y="7495"/>
                  <a:pt x="21295" y="7664"/>
                  <a:pt x="21098" y="7827"/>
                </a:cubicBezTo>
                <a:cubicBezTo>
                  <a:pt x="20508" y="8329"/>
                  <a:pt x="19672" y="8769"/>
                  <a:pt x="18618" y="9145"/>
                </a:cubicBezTo>
                <a:cubicBezTo>
                  <a:pt x="16520" y="9891"/>
                  <a:pt x="13745" y="10299"/>
                  <a:pt x="10801" y="10299"/>
                </a:cubicBezTo>
                <a:cubicBezTo>
                  <a:pt x="7856" y="10299"/>
                  <a:pt x="5080" y="9891"/>
                  <a:pt x="2982" y="9145"/>
                </a:cubicBezTo>
                <a:cubicBezTo>
                  <a:pt x="1928" y="8769"/>
                  <a:pt x="1099" y="8329"/>
                  <a:pt x="504" y="7827"/>
                </a:cubicBezTo>
                <a:cubicBezTo>
                  <a:pt x="307" y="7664"/>
                  <a:pt x="142" y="7495"/>
                  <a:pt x="0" y="7320"/>
                </a:cubicBezTo>
                <a:close/>
                <a:moveTo>
                  <a:pt x="0" y="9689"/>
                </a:moveTo>
                <a:lnTo>
                  <a:pt x="0" y="10653"/>
                </a:lnTo>
                <a:cubicBezTo>
                  <a:pt x="0" y="12771"/>
                  <a:pt x="4836" y="14492"/>
                  <a:pt x="10801" y="14492"/>
                </a:cubicBezTo>
                <a:cubicBezTo>
                  <a:pt x="16766" y="14492"/>
                  <a:pt x="21600" y="12777"/>
                  <a:pt x="21600" y="10653"/>
                </a:cubicBezTo>
                <a:lnTo>
                  <a:pt x="21600" y="9689"/>
                </a:lnTo>
                <a:cubicBezTo>
                  <a:pt x="21458" y="9864"/>
                  <a:pt x="21295" y="10033"/>
                  <a:pt x="21098" y="10197"/>
                </a:cubicBezTo>
                <a:cubicBezTo>
                  <a:pt x="20508" y="10698"/>
                  <a:pt x="19672" y="11138"/>
                  <a:pt x="18618" y="11514"/>
                </a:cubicBezTo>
                <a:cubicBezTo>
                  <a:pt x="16520" y="12260"/>
                  <a:pt x="13745" y="12668"/>
                  <a:pt x="10801" y="12668"/>
                </a:cubicBezTo>
                <a:cubicBezTo>
                  <a:pt x="7856" y="12668"/>
                  <a:pt x="5080" y="12260"/>
                  <a:pt x="2982" y="11514"/>
                </a:cubicBezTo>
                <a:cubicBezTo>
                  <a:pt x="1928" y="11138"/>
                  <a:pt x="1099" y="10698"/>
                  <a:pt x="504" y="10197"/>
                </a:cubicBezTo>
                <a:cubicBezTo>
                  <a:pt x="307" y="10033"/>
                  <a:pt x="142" y="9864"/>
                  <a:pt x="0" y="9689"/>
                </a:cubicBezTo>
                <a:close/>
                <a:moveTo>
                  <a:pt x="0" y="12059"/>
                </a:moveTo>
                <a:lnTo>
                  <a:pt x="0" y="13022"/>
                </a:lnTo>
                <a:cubicBezTo>
                  <a:pt x="0" y="15141"/>
                  <a:pt x="4836" y="16862"/>
                  <a:pt x="10801" y="16862"/>
                </a:cubicBezTo>
                <a:cubicBezTo>
                  <a:pt x="16766" y="16862"/>
                  <a:pt x="21600" y="15146"/>
                  <a:pt x="21600" y="13022"/>
                </a:cubicBezTo>
                <a:lnTo>
                  <a:pt x="21600" y="12059"/>
                </a:lnTo>
                <a:cubicBezTo>
                  <a:pt x="21458" y="12233"/>
                  <a:pt x="21295" y="12402"/>
                  <a:pt x="21098" y="12566"/>
                </a:cubicBezTo>
                <a:cubicBezTo>
                  <a:pt x="20508" y="13067"/>
                  <a:pt x="19672" y="13507"/>
                  <a:pt x="18618" y="13883"/>
                </a:cubicBezTo>
                <a:cubicBezTo>
                  <a:pt x="16520" y="14629"/>
                  <a:pt x="13745" y="15037"/>
                  <a:pt x="10801" y="15037"/>
                </a:cubicBezTo>
                <a:cubicBezTo>
                  <a:pt x="7856" y="15037"/>
                  <a:pt x="5080" y="14629"/>
                  <a:pt x="2982" y="13883"/>
                </a:cubicBezTo>
                <a:cubicBezTo>
                  <a:pt x="1928" y="13507"/>
                  <a:pt x="1099" y="13067"/>
                  <a:pt x="504" y="12566"/>
                </a:cubicBezTo>
                <a:cubicBezTo>
                  <a:pt x="307" y="12402"/>
                  <a:pt x="142" y="12233"/>
                  <a:pt x="0" y="12059"/>
                </a:cubicBezTo>
                <a:close/>
                <a:moveTo>
                  <a:pt x="0" y="14428"/>
                </a:moveTo>
                <a:lnTo>
                  <a:pt x="0" y="15391"/>
                </a:lnTo>
                <a:cubicBezTo>
                  <a:pt x="0" y="17510"/>
                  <a:pt x="4836" y="19231"/>
                  <a:pt x="10801" y="19231"/>
                </a:cubicBezTo>
                <a:cubicBezTo>
                  <a:pt x="16766" y="19231"/>
                  <a:pt x="21600" y="17515"/>
                  <a:pt x="21600" y="15391"/>
                </a:cubicBezTo>
                <a:lnTo>
                  <a:pt x="21600" y="14428"/>
                </a:lnTo>
                <a:cubicBezTo>
                  <a:pt x="21458" y="14602"/>
                  <a:pt x="21295" y="14772"/>
                  <a:pt x="21098" y="14935"/>
                </a:cubicBezTo>
                <a:cubicBezTo>
                  <a:pt x="20508" y="15436"/>
                  <a:pt x="19672" y="15877"/>
                  <a:pt x="18618" y="16252"/>
                </a:cubicBezTo>
                <a:cubicBezTo>
                  <a:pt x="16520" y="16998"/>
                  <a:pt x="13745" y="17406"/>
                  <a:pt x="10801" y="17406"/>
                </a:cubicBezTo>
                <a:cubicBezTo>
                  <a:pt x="7856" y="17406"/>
                  <a:pt x="5080" y="16998"/>
                  <a:pt x="2982" y="16252"/>
                </a:cubicBezTo>
                <a:cubicBezTo>
                  <a:pt x="1928" y="15877"/>
                  <a:pt x="1099" y="15436"/>
                  <a:pt x="504" y="14935"/>
                </a:cubicBezTo>
                <a:cubicBezTo>
                  <a:pt x="307" y="14772"/>
                  <a:pt x="142" y="14602"/>
                  <a:pt x="0" y="14428"/>
                </a:cubicBezTo>
                <a:close/>
                <a:moveTo>
                  <a:pt x="0" y="16797"/>
                </a:moveTo>
                <a:lnTo>
                  <a:pt x="0" y="17760"/>
                </a:lnTo>
                <a:cubicBezTo>
                  <a:pt x="0" y="19879"/>
                  <a:pt x="4836" y="21600"/>
                  <a:pt x="10801" y="21600"/>
                </a:cubicBezTo>
                <a:cubicBezTo>
                  <a:pt x="16766" y="21600"/>
                  <a:pt x="21600" y="19879"/>
                  <a:pt x="21600" y="17760"/>
                </a:cubicBezTo>
                <a:lnTo>
                  <a:pt x="21600" y="16797"/>
                </a:lnTo>
                <a:cubicBezTo>
                  <a:pt x="21458" y="16971"/>
                  <a:pt x="21295" y="17141"/>
                  <a:pt x="21098" y="17304"/>
                </a:cubicBezTo>
                <a:cubicBezTo>
                  <a:pt x="20508" y="17805"/>
                  <a:pt x="19672" y="18246"/>
                  <a:pt x="18618" y="18622"/>
                </a:cubicBezTo>
                <a:cubicBezTo>
                  <a:pt x="16520" y="19368"/>
                  <a:pt x="13745" y="19775"/>
                  <a:pt x="10801" y="19775"/>
                </a:cubicBezTo>
                <a:cubicBezTo>
                  <a:pt x="7856" y="19775"/>
                  <a:pt x="5080" y="19368"/>
                  <a:pt x="2982" y="18622"/>
                </a:cubicBezTo>
                <a:cubicBezTo>
                  <a:pt x="1928" y="18246"/>
                  <a:pt x="1099" y="17805"/>
                  <a:pt x="504" y="17304"/>
                </a:cubicBezTo>
                <a:cubicBezTo>
                  <a:pt x="307" y="17141"/>
                  <a:pt x="142" y="16971"/>
                  <a:pt x="0" y="16797"/>
                </a:cubicBezTo>
                <a:close/>
              </a:path>
            </a:pathLst>
          </a:custGeom>
          <a:gradFill>
            <a:gsLst>
              <a:gs pos="0">
                <a:srgbClr val="70A6DB"/>
              </a:gs>
              <a:gs pos="50000">
                <a:srgbClr val="559BDB"/>
              </a:gs>
              <a:gs pos="100000">
                <a:srgbClr val="448AC9"/>
              </a:gs>
            </a:gsLst>
            <a:lin ang="5400000"/>
          </a:gradFill>
          <a:ln w="12700">
            <a:solidFill>
              <a:schemeClr val="accent5"/>
            </a:solidFill>
            <a:miter/>
          </a:ln>
        </p:spPr>
        <p:txBody>
          <a:bodyPr tIns="91439" bIns="91439" anchor="ctr"/>
          <a:lstStyle/>
          <a:p>
            <a:pPr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54" name="Line"/>
          <p:cNvSpPr/>
          <p:nvPr/>
        </p:nvSpPr>
        <p:spPr>
          <a:xfrm flipH="1">
            <a:off x="3944860" y="3676504"/>
            <a:ext cx="2763717" cy="4459845"/>
          </a:xfrm>
          <a:prstGeom prst="line">
            <a:avLst/>
          </a:prstGeom>
          <a:ln w="50800">
            <a:solidFill>
              <a:srgbClr val="00F900"/>
            </a:solidFill>
            <a:miter/>
            <a:tailEnd type="triangle"/>
          </a:ln>
        </p:spPr>
        <p:txBody>
          <a:bodyPr tIns="91439" bIns="91439"/>
          <a:lstStyle/>
          <a:p>
            <a:pPr>
              <a:defRPr sz="3600"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55" name="Line"/>
          <p:cNvSpPr/>
          <p:nvPr/>
        </p:nvSpPr>
        <p:spPr>
          <a:xfrm rot="10800000" flipH="1">
            <a:off x="3948613" y="9930310"/>
            <a:ext cx="4075392" cy="1428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897" extrusionOk="0">
                <a:moveTo>
                  <a:pt x="0" y="4370"/>
                </a:moveTo>
                <a:cubicBezTo>
                  <a:pt x="1129" y="3618"/>
                  <a:pt x="2241" y="2821"/>
                  <a:pt x="3334" y="1978"/>
                </a:cubicBezTo>
                <a:cubicBezTo>
                  <a:pt x="4510" y="1072"/>
                  <a:pt x="5707" y="99"/>
                  <a:pt x="7067" y="7"/>
                </a:cubicBezTo>
                <a:cubicBezTo>
                  <a:pt x="8242" y="-73"/>
                  <a:pt x="9372" y="521"/>
                  <a:pt x="10305" y="1479"/>
                </a:cubicBezTo>
                <a:cubicBezTo>
                  <a:pt x="11378" y="2579"/>
                  <a:pt x="12159" y="4218"/>
                  <a:pt x="11884" y="5949"/>
                </a:cubicBezTo>
                <a:cubicBezTo>
                  <a:pt x="11505" y="8333"/>
                  <a:pt x="9502" y="9470"/>
                  <a:pt x="7681" y="8684"/>
                </a:cubicBezTo>
                <a:cubicBezTo>
                  <a:pt x="6656" y="8241"/>
                  <a:pt x="5833" y="7115"/>
                  <a:pt x="5962" y="5749"/>
                </a:cubicBezTo>
                <a:cubicBezTo>
                  <a:pt x="6095" y="4336"/>
                  <a:pt x="7137" y="3582"/>
                  <a:pt x="8140" y="3173"/>
                </a:cubicBezTo>
                <a:cubicBezTo>
                  <a:pt x="10576" y="2180"/>
                  <a:pt x="13241" y="-433"/>
                  <a:pt x="15390" y="2571"/>
                </a:cubicBezTo>
                <a:cubicBezTo>
                  <a:pt x="18385" y="6757"/>
                  <a:pt x="17082" y="21167"/>
                  <a:pt x="21600" y="20893"/>
                </a:cubicBezTo>
              </a:path>
            </a:pathLst>
          </a:custGeom>
          <a:ln w="38100">
            <a:solidFill>
              <a:srgbClr val="00F900"/>
            </a:solidFill>
            <a:miter/>
          </a:ln>
        </p:spPr>
        <p:txBody>
          <a:bodyPr tIns="91439" bIns="91439"/>
          <a:lstStyle/>
          <a:p>
            <a:pPr>
              <a:defRPr sz="3600"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56" name="Solar Orbiter Archive"/>
          <p:cNvSpPr txBox="1"/>
          <p:nvPr/>
        </p:nvSpPr>
        <p:spPr>
          <a:xfrm>
            <a:off x="20430644" y="10749653"/>
            <a:ext cx="1671805" cy="12877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ctr"/>
          </a:lstStyle>
          <a:p>
            <a:r>
              <a:t>Solar Orbiter Archive</a:t>
            </a:r>
          </a:p>
        </p:txBody>
      </p:sp>
      <p:grpSp>
        <p:nvGrpSpPr>
          <p:cNvPr id="185" name="Group"/>
          <p:cNvGrpSpPr/>
          <p:nvPr/>
        </p:nvGrpSpPr>
        <p:grpSpPr>
          <a:xfrm>
            <a:off x="8018294" y="4656643"/>
            <a:ext cx="12430929" cy="8433438"/>
            <a:chOff x="0" y="0"/>
            <a:chExt cx="12430928" cy="8433437"/>
          </a:xfrm>
        </p:grpSpPr>
        <p:sp>
          <p:nvSpPr>
            <p:cNvPr id="157" name="Cylinder"/>
            <p:cNvSpPr/>
            <p:nvPr/>
          </p:nvSpPr>
          <p:spPr>
            <a:xfrm>
              <a:off x="3960193" y="4422573"/>
              <a:ext cx="1260542" cy="1664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extrusionOk="0">
                  <a:moveTo>
                    <a:pt x="9839" y="0"/>
                  </a:moveTo>
                  <a:cubicBezTo>
                    <a:pt x="7321" y="0"/>
                    <a:pt x="4803" y="241"/>
                    <a:pt x="2882" y="724"/>
                  </a:cubicBezTo>
                  <a:cubicBezTo>
                    <a:pt x="-961" y="1689"/>
                    <a:pt x="-961" y="3255"/>
                    <a:pt x="2882" y="4221"/>
                  </a:cubicBezTo>
                  <a:cubicBezTo>
                    <a:pt x="6724" y="5186"/>
                    <a:pt x="12954" y="5186"/>
                    <a:pt x="16796" y="4221"/>
                  </a:cubicBezTo>
                  <a:cubicBezTo>
                    <a:pt x="20639" y="3255"/>
                    <a:pt x="20639" y="1689"/>
                    <a:pt x="16796" y="724"/>
                  </a:cubicBezTo>
                  <a:cubicBezTo>
                    <a:pt x="14875" y="241"/>
                    <a:pt x="12357" y="0"/>
                    <a:pt x="9839" y="0"/>
                  </a:cubicBezTo>
                  <a:close/>
                  <a:moveTo>
                    <a:pt x="0" y="3593"/>
                  </a:moveTo>
                  <a:lnTo>
                    <a:pt x="0" y="18993"/>
                  </a:lnTo>
                  <a:cubicBezTo>
                    <a:pt x="0" y="20356"/>
                    <a:pt x="4405" y="21600"/>
                    <a:pt x="9839" y="21600"/>
                  </a:cubicBezTo>
                  <a:cubicBezTo>
                    <a:pt x="15273" y="21600"/>
                    <a:pt x="19678" y="20356"/>
                    <a:pt x="19678" y="18993"/>
                  </a:cubicBezTo>
                  <a:lnTo>
                    <a:pt x="19678" y="3593"/>
                  </a:lnTo>
                  <a:cubicBezTo>
                    <a:pt x="18279" y="4621"/>
                    <a:pt x="14401" y="5357"/>
                    <a:pt x="9839" y="5357"/>
                  </a:cubicBezTo>
                  <a:cubicBezTo>
                    <a:pt x="5277" y="5357"/>
                    <a:pt x="1399" y="4621"/>
                    <a:pt x="0" y="359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70A6DB"/>
                </a:gs>
                <a:gs pos="50000">
                  <a:srgbClr val="559BDB"/>
                </a:gs>
                <a:gs pos="100000">
                  <a:srgbClr val="448AC9"/>
                </a:gs>
              </a:gsLst>
              <a:lin ang="5400000" scaled="0"/>
            </a:gradFill>
            <a:ln w="12700" cap="flat">
              <a:solidFill>
                <a:schemeClr val="accent5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58" name="Line"/>
            <p:cNvSpPr/>
            <p:nvPr/>
          </p:nvSpPr>
          <p:spPr>
            <a:xfrm>
              <a:off x="0" y="5273574"/>
              <a:ext cx="3953844" cy="1"/>
            </a:xfrm>
            <a:prstGeom prst="line">
              <a:avLst/>
            </a:prstGeom>
            <a:noFill/>
            <a:ln w="38100" cap="flat">
              <a:solidFill>
                <a:srgbClr val="00F9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 sz="360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59" name="Metis Operations Facility (Altec, Torino)"/>
            <p:cNvSpPr/>
            <p:nvPr/>
          </p:nvSpPr>
          <p:spPr>
            <a:xfrm>
              <a:off x="5227084" y="7163437"/>
              <a:ext cx="1270001" cy="1270001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/>
            </a:lstStyle>
            <a:p>
              <a:r>
                <a:t>Metis Operations Facility (Altec, Torino)</a:t>
              </a:r>
            </a:p>
          </p:txBody>
        </p:sp>
        <p:sp>
          <p:nvSpPr>
            <p:cNvPr id="160" name="Mission DB"/>
            <p:cNvSpPr/>
            <p:nvPr/>
          </p:nvSpPr>
          <p:spPr>
            <a:xfrm>
              <a:off x="4590463" y="6093010"/>
              <a:ext cx="1270001" cy="1270001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/>
            </a:lstStyle>
            <a:p>
              <a:r>
                <a:t>Mission DB</a:t>
              </a:r>
            </a:p>
          </p:txBody>
        </p:sp>
        <p:sp>
          <p:nvSpPr>
            <p:cNvPr id="161" name="Line"/>
            <p:cNvSpPr/>
            <p:nvPr/>
          </p:nvSpPr>
          <p:spPr>
            <a:xfrm>
              <a:off x="5227084" y="5273574"/>
              <a:ext cx="1934698" cy="1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 sz="360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grpSp>
          <p:nvGrpSpPr>
            <p:cNvPr id="176" name="Group"/>
            <p:cNvGrpSpPr/>
            <p:nvPr/>
          </p:nvGrpSpPr>
          <p:grpSpPr>
            <a:xfrm>
              <a:off x="715795" y="451450"/>
              <a:ext cx="7831212" cy="2708513"/>
              <a:chOff x="0" y="0"/>
              <a:chExt cx="7831210" cy="2708512"/>
            </a:xfrm>
          </p:grpSpPr>
          <p:grpSp>
            <p:nvGrpSpPr>
              <p:cNvPr id="164" name="Group"/>
              <p:cNvGrpSpPr/>
              <p:nvPr/>
            </p:nvGrpSpPr>
            <p:grpSpPr>
              <a:xfrm>
                <a:off x="0" y="128812"/>
                <a:ext cx="4499263" cy="1931238"/>
                <a:chOff x="0" y="0"/>
                <a:chExt cx="4499262" cy="1931236"/>
              </a:xfrm>
            </p:grpSpPr>
            <p:sp>
              <p:nvSpPr>
                <p:cNvPr id="162" name="Trapezium"/>
                <p:cNvSpPr/>
                <p:nvPr/>
              </p:nvSpPr>
              <p:spPr>
                <a:xfrm>
                  <a:off x="0" y="19050"/>
                  <a:ext cx="4499263" cy="19121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972" y="0"/>
                      </a:move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18627" y="0"/>
                      </a:lnTo>
                      <a:lnTo>
                        <a:pt x="297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8100" cap="flat">
                  <a:solidFill>
                    <a:schemeClr val="accent1"/>
                  </a:solidFill>
                  <a:prstDash val="solid"/>
                  <a:miter lim="800000"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>
                    <a:defRPr sz="3600">
                      <a:latin typeface="+mn-lt"/>
                      <a:ea typeface="+mn-ea"/>
                      <a:cs typeface="+mn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163" name="Metis pipeline"/>
                <p:cNvSpPr/>
                <p:nvPr/>
              </p:nvSpPr>
              <p:spPr>
                <a:xfrm>
                  <a:off x="970653" y="0"/>
                  <a:ext cx="2557960" cy="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91439" tIns="91439" rIns="91439" bIns="91439" numCol="1" anchor="t">
                  <a:spAutoFit/>
                </a:bodyPr>
                <a:lstStyle>
                  <a:lvl1pPr algn="ctr"/>
                </a:lstStyle>
                <a:p>
                  <a:r>
                    <a:t>Metis pipeline</a:t>
                  </a:r>
                </a:p>
              </p:txBody>
            </p:sp>
          </p:grpSp>
          <p:grpSp>
            <p:nvGrpSpPr>
              <p:cNvPr id="175" name="Group"/>
              <p:cNvGrpSpPr/>
              <p:nvPr/>
            </p:nvGrpSpPr>
            <p:grpSpPr>
              <a:xfrm>
                <a:off x="4192466" y="-1"/>
                <a:ext cx="3638745" cy="2708514"/>
                <a:chOff x="0" y="0"/>
                <a:chExt cx="3638743" cy="2708512"/>
              </a:xfrm>
            </p:grpSpPr>
            <p:sp>
              <p:nvSpPr>
                <p:cNvPr id="165" name="Text Document"/>
                <p:cNvSpPr/>
                <p:nvPr/>
              </p:nvSpPr>
              <p:spPr>
                <a:xfrm>
                  <a:off x="2195665" y="0"/>
                  <a:ext cx="667904" cy="8649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3" y="0"/>
                      </a:moveTo>
                      <a:cubicBezTo>
                        <a:pt x="96" y="0"/>
                        <a:pt x="0" y="72"/>
                        <a:pt x="0" y="162"/>
                      </a:cubicBezTo>
                      <a:lnTo>
                        <a:pt x="0" y="21438"/>
                      </a:lnTo>
                      <a:cubicBezTo>
                        <a:pt x="0" y="21528"/>
                        <a:pt x="96" y="21600"/>
                        <a:pt x="213" y="21600"/>
                      </a:cubicBezTo>
                      <a:lnTo>
                        <a:pt x="21387" y="21600"/>
                      </a:lnTo>
                      <a:cubicBezTo>
                        <a:pt x="21504" y="21600"/>
                        <a:pt x="21600" y="21528"/>
                        <a:pt x="21600" y="21438"/>
                      </a:cubicBezTo>
                      <a:lnTo>
                        <a:pt x="21600" y="5895"/>
                      </a:lnTo>
                      <a:cubicBezTo>
                        <a:pt x="21600" y="5863"/>
                        <a:pt x="21567" y="5837"/>
                        <a:pt x="21525" y="5837"/>
                      </a:cubicBezTo>
                      <a:lnTo>
                        <a:pt x="14257" y="5837"/>
                      </a:lnTo>
                      <a:cubicBezTo>
                        <a:pt x="14140" y="5837"/>
                        <a:pt x="14044" y="5765"/>
                        <a:pt x="14044" y="5674"/>
                      </a:cubicBezTo>
                      <a:lnTo>
                        <a:pt x="14044" y="58"/>
                      </a:lnTo>
                      <a:cubicBezTo>
                        <a:pt x="14044" y="26"/>
                        <a:pt x="14011" y="0"/>
                        <a:pt x="13969" y="0"/>
                      </a:cubicBezTo>
                      <a:lnTo>
                        <a:pt x="213" y="0"/>
                      </a:lnTo>
                      <a:close/>
                      <a:moveTo>
                        <a:pt x="15018" y="86"/>
                      </a:moveTo>
                      <a:cubicBezTo>
                        <a:pt x="14992" y="94"/>
                        <a:pt x="14972" y="114"/>
                        <a:pt x="14972" y="140"/>
                      </a:cubicBezTo>
                      <a:lnTo>
                        <a:pt x="14972" y="4958"/>
                      </a:lnTo>
                      <a:cubicBezTo>
                        <a:pt x="14972" y="5048"/>
                        <a:pt x="15068" y="5120"/>
                        <a:pt x="15185" y="5120"/>
                      </a:cubicBezTo>
                      <a:lnTo>
                        <a:pt x="21419" y="5120"/>
                      </a:lnTo>
                      <a:cubicBezTo>
                        <a:pt x="21486" y="5120"/>
                        <a:pt x="21519" y="5058"/>
                        <a:pt x="21472" y="5021"/>
                      </a:cubicBezTo>
                      <a:lnTo>
                        <a:pt x="15100" y="99"/>
                      </a:lnTo>
                      <a:cubicBezTo>
                        <a:pt x="15077" y="81"/>
                        <a:pt x="15044" y="77"/>
                        <a:pt x="15018" y="86"/>
                      </a:cubicBezTo>
                      <a:close/>
                      <a:moveTo>
                        <a:pt x="3916" y="7813"/>
                      </a:moveTo>
                      <a:lnTo>
                        <a:pt x="17684" y="7813"/>
                      </a:lnTo>
                      <a:cubicBezTo>
                        <a:pt x="17718" y="7813"/>
                        <a:pt x="17747" y="7836"/>
                        <a:pt x="17747" y="7862"/>
                      </a:cubicBezTo>
                      <a:lnTo>
                        <a:pt x="17747" y="8842"/>
                      </a:lnTo>
                      <a:cubicBezTo>
                        <a:pt x="17747" y="8868"/>
                        <a:pt x="17718" y="8890"/>
                        <a:pt x="17684" y="8890"/>
                      </a:cubicBezTo>
                      <a:lnTo>
                        <a:pt x="3916" y="8890"/>
                      </a:lnTo>
                      <a:cubicBezTo>
                        <a:pt x="3882" y="8890"/>
                        <a:pt x="3853" y="8868"/>
                        <a:pt x="3853" y="8842"/>
                      </a:cubicBezTo>
                      <a:lnTo>
                        <a:pt x="3853" y="7862"/>
                      </a:lnTo>
                      <a:cubicBezTo>
                        <a:pt x="3853" y="7836"/>
                        <a:pt x="3882" y="7813"/>
                        <a:pt x="3916" y="7813"/>
                      </a:cubicBezTo>
                      <a:close/>
                      <a:moveTo>
                        <a:pt x="3916" y="10498"/>
                      </a:moveTo>
                      <a:lnTo>
                        <a:pt x="17684" y="10498"/>
                      </a:lnTo>
                      <a:cubicBezTo>
                        <a:pt x="17718" y="10498"/>
                        <a:pt x="17747" y="10520"/>
                        <a:pt x="17747" y="10546"/>
                      </a:cubicBezTo>
                      <a:lnTo>
                        <a:pt x="17747" y="11526"/>
                      </a:lnTo>
                      <a:cubicBezTo>
                        <a:pt x="17747" y="11552"/>
                        <a:pt x="17718" y="11573"/>
                        <a:pt x="17684" y="11573"/>
                      </a:cubicBezTo>
                      <a:lnTo>
                        <a:pt x="3916" y="11573"/>
                      </a:lnTo>
                      <a:cubicBezTo>
                        <a:pt x="3882" y="11573"/>
                        <a:pt x="3853" y="11552"/>
                        <a:pt x="3853" y="11526"/>
                      </a:cubicBezTo>
                      <a:lnTo>
                        <a:pt x="3853" y="10546"/>
                      </a:lnTo>
                      <a:cubicBezTo>
                        <a:pt x="3853" y="10520"/>
                        <a:pt x="3882" y="10498"/>
                        <a:pt x="3916" y="10498"/>
                      </a:cubicBezTo>
                      <a:close/>
                      <a:moveTo>
                        <a:pt x="3916" y="13182"/>
                      </a:moveTo>
                      <a:lnTo>
                        <a:pt x="17684" y="13182"/>
                      </a:lnTo>
                      <a:cubicBezTo>
                        <a:pt x="17718" y="13182"/>
                        <a:pt x="17747" y="13204"/>
                        <a:pt x="17747" y="13230"/>
                      </a:cubicBezTo>
                      <a:lnTo>
                        <a:pt x="17747" y="14210"/>
                      </a:lnTo>
                      <a:cubicBezTo>
                        <a:pt x="17747" y="14237"/>
                        <a:pt x="17718" y="14257"/>
                        <a:pt x="17684" y="14257"/>
                      </a:cubicBezTo>
                      <a:lnTo>
                        <a:pt x="3916" y="14257"/>
                      </a:lnTo>
                      <a:cubicBezTo>
                        <a:pt x="3882" y="14257"/>
                        <a:pt x="3853" y="14237"/>
                        <a:pt x="3853" y="14210"/>
                      </a:cubicBezTo>
                      <a:lnTo>
                        <a:pt x="3853" y="13230"/>
                      </a:lnTo>
                      <a:cubicBezTo>
                        <a:pt x="3853" y="13204"/>
                        <a:pt x="3882" y="13182"/>
                        <a:pt x="3916" y="13182"/>
                      </a:cubicBezTo>
                      <a:close/>
                      <a:moveTo>
                        <a:pt x="3916" y="15866"/>
                      </a:moveTo>
                      <a:lnTo>
                        <a:pt x="17684" y="15866"/>
                      </a:lnTo>
                      <a:cubicBezTo>
                        <a:pt x="17718" y="15866"/>
                        <a:pt x="17747" y="15888"/>
                        <a:pt x="17747" y="15914"/>
                      </a:cubicBezTo>
                      <a:lnTo>
                        <a:pt x="17747" y="16894"/>
                      </a:lnTo>
                      <a:cubicBezTo>
                        <a:pt x="17747" y="16921"/>
                        <a:pt x="17718" y="16941"/>
                        <a:pt x="17684" y="16941"/>
                      </a:cubicBezTo>
                      <a:lnTo>
                        <a:pt x="3916" y="16941"/>
                      </a:lnTo>
                      <a:cubicBezTo>
                        <a:pt x="3882" y="16941"/>
                        <a:pt x="3853" y="16921"/>
                        <a:pt x="3853" y="16894"/>
                      </a:cubicBezTo>
                      <a:lnTo>
                        <a:pt x="3853" y="15914"/>
                      </a:lnTo>
                      <a:cubicBezTo>
                        <a:pt x="3853" y="15888"/>
                        <a:pt x="3882" y="15866"/>
                        <a:pt x="3916" y="1586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5400" cap="flat">
                  <a:solidFill>
                    <a:schemeClr val="accent1"/>
                  </a:solidFill>
                  <a:prstDash val="solid"/>
                  <a:miter lim="800000"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>
                    <a:defRPr sz="3600">
                      <a:latin typeface="+mn-lt"/>
                      <a:ea typeface="+mn-ea"/>
                      <a:cs typeface="+mn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166" name="Text Document"/>
                <p:cNvSpPr/>
                <p:nvPr/>
              </p:nvSpPr>
              <p:spPr>
                <a:xfrm>
                  <a:off x="2542317" y="597561"/>
                  <a:ext cx="667904" cy="8649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3" y="0"/>
                      </a:moveTo>
                      <a:cubicBezTo>
                        <a:pt x="96" y="0"/>
                        <a:pt x="0" y="72"/>
                        <a:pt x="0" y="162"/>
                      </a:cubicBezTo>
                      <a:lnTo>
                        <a:pt x="0" y="21438"/>
                      </a:lnTo>
                      <a:cubicBezTo>
                        <a:pt x="0" y="21528"/>
                        <a:pt x="96" y="21600"/>
                        <a:pt x="213" y="21600"/>
                      </a:cubicBezTo>
                      <a:lnTo>
                        <a:pt x="21387" y="21600"/>
                      </a:lnTo>
                      <a:cubicBezTo>
                        <a:pt x="21504" y="21600"/>
                        <a:pt x="21600" y="21528"/>
                        <a:pt x="21600" y="21438"/>
                      </a:cubicBezTo>
                      <a:lnTo>
                        <a:pt x="21600" y="5895"/>
                      </a:lnTo>
                      <a:cubicBezTo>
                        <a:pt x="21600" y="5863"/>
                        <a:pt x="21567" y="5837"/>
                        <a:pt x="21525" y="5837"/>
                      </a:cubicBezTo>
                      <a:lnTo>
                        <a:pt x="14257" y="5837"/>
                      </a:lnTo>
                      <a:cubicBezTo>
                        <a:pt x="14140" y="5837"/>
                        <a:pt x="14044" y="5765"/>
                        <a:pt x="14044" y="5674"/>
                      </a:cubicBezTo>
                      <a:lnTo>
                        <a:pt x="14044" y="58"/>
                      </a:lnTo>
                      <a:cubicBezTo>
                        <a:pt x="14044" y="26"/>
                        <a:pt x="14011" y="0"/>
                        <a:pt x="13969" y="0"/>
                      </a:cubicBezTo>
                      <a:lnTo>
                        <a:pt x="213" y="0"/>
                      </a:lnTo>
                      <a:close/>
                      <a:moveTo>
                        <a:pt x="15018" y="86"/>
                      </a:moveTo>
                      <a:cubicBezTo>
                        <a:pt x="14992" y="94"/>
                        <a:pt x="14972" y="114"/>
                        <a:pt x="14972" y="140"/>
                      </a:cubicBezTo>
                      <a:lnTo>
                        <a:pt x="14972" y="4958"/>
                      </a:lnTo>
                      <a:cubicBezTo>
                        <a:pt x="14972" y="5048"/>
                        <a:pt x="15068" y="5120"/>
                        <a:pt x="15185" y="5120"/>
                      </a:cubicBezTo>
                      <a:lnTo>
                        <a:pt x="21419" y="5120"/>
                      </a:lnTo>
                      <a:cubicBezTo>
                        <a:pt x="21486" y="5120"/>
                        <a:pt x="21519" y="5058"/>
                        <a:pt x="21472" y="5021"/>
                      </a:cubicBezTo>
                      <a:lnTo>
                        <a:pt x="15100" y="99"/>
                      </a:lnTo>
                      <a:cubicBezTo>
                        <a:pt x="15077" y="81"/>
                        <a:pt x="15044" y="77"/>
                        <a:pt x="15018" y="86"/>
                      </a:cubicBezTo>
                      <a:close/>
                      <a:moveTo>
                        <a:pt x="3916" y="7813"/>
                      </a:moveTo>
                      <a:lnTo>
                        <a:pt x="17684" y="7813"/>
                      </a:lnTo>
                      <a:cubicBezTo>
                        <a:pt x="17718" y="7813"/>
                        <a:pt x="17747" y="7836"/>
                        <a:pt x="17747" y="7862"/>
                      </a:cubicBezTo>
                      <a:lnTo>
                        <a:pt x="17747" y="8842"/>
                      </a:lnTo>
                      <a:cubicBezTo>
                        <a:pt x="17747" y="8868"/>
                        <a:pt x="17718" y="8890"/>
                        <a:pt x="17684" y="8890"/>
                      </a:cubicBezTo>
                      <a:lnTo>
                        <a:pt x="3916" y="8890"/>
                      </a:lnTo>
                      <a:cubicBezTo>
                        <a:pt x="3882" y="8890"/>
                        <a:pt x="3853" y="8868"/>
                        <a:pt x="3853" y="8842"/>
                      </a:cubicBezTo>
                      <a:lnTo>
                        <a:pt x="3853" y="7862"/>
                      </a:lnTo>
                      <a:cubicBezTo>
                        <a:pt x="3853" y="7836"/>
                        <a:pt x="3882" y="7813"/>
                        <a:pt x="3916" y="7813"/>
                      </a:cubicBezTo>
                      <a:close/>
                      <a:moveTo>
                        <a:pt x="3916" y="10498"/>
                      </a:moveTo>
                      <a:lnTo>
                        <a:pt x="17684" y="10498"/>
                      </a:lnTo>
                      <a:cubicBezTo>
                        <a:pt x="17718" y="10498"/>
                        <a:pt x="17747" y="10520"/>
                        <a:pt x="17747" y="10546"/>
                      </a:cubicBezTo>
                      <a:lnTo>
                        <a:pt x="17747" y="11526"/>
                      </a:lnTo>
                      <a:cubicBezTo>
                        <a:pt x="17747" y="11552"/>
                        <a:pt x="17718" y="11573"/>
                        <a:pt x="17684" y="11573"/>
                      </a:cubicBezTo>
                      <a:lnTo>
                        <a:pt x="3916" y="11573"/>
                      </a:lnTo>
                      <a:cubicBezTo>
                        <a:pt x="3882" y="11573"/>
                        <a:pt x="3853" y="11552"/>
                        <a:pt x="3853" y="11526"/>
                      </a:cubicBezTo>
                      <a:lnTo>
                        <a:pt x="3853" y="10546"/>
                      </a:lnTo>
                      <a:cubicBezTo>
                        <a:pt x="3853" y="10520"/>
                        <a:pt x="3882" y="10498"/>
                        <a:pt x="3916" y="10498"/>
                      </a:cubicBezTo>
                      <a:close/>
                      <a:moveTo>
                        <a:pt x="3916" y="13182"/>
                      </a:moveTo>
                      <a:lnTo>
                        <a:pt x="17684" y="13182"/>
                      </a:lnTo>
                      <a:cubicBezTo>
                        <a:pt x="17718" y="13182"/>
                        <a:pt x="17747" y="13204"/>
                        <a:pt x="17747" y="13230"/>
                      </a:cubicBezTo>
                      <a:lnTo>
                        <a:pt x="17747" y="14210"/>
                      </a:lnTo>
                      <a:cubicBezTo>
                        <a:pt x="17747" y="14237"/>
                        <a:pt x="17718" y="14257"/>
                        <a:pt x="17684" y="14257"/>
                      </a:cubicBezTo>
                      <a:lnTo>
                        <a:pt x="3916" y="14257"/>
                      </a:lnTo>
                      <a:cubicBezTo>
                        <a:pt x="3882" y="14257"/>
                        <a:pt x="3853" y="14237"/>
                        <a:pt x="3853" y="14210"/>
                      </a:cubicBezTo>
                      <a:lnTo>
                        <a:pt x="3853" y="13230"/>
                      </a:lnTo>
                      <a:cubicBezTo>
                        <a:pt x="3853" y="13204"/>
                        <a:pt x="3882" y="13182"/>
                        <a:pt x="3916" y="13182"/>
                      </a:cubicBezTo>
                      <a:close/>
                      <a:moveTo>
                        <a:pt x="3916" y="15866"/>
                      </a:moveTo>
                      <a:lnTo>
                        <a:pt x="17684" y="15866"/>
                      </a:lnTo>
                      <a:cubicBezTo>
                        <a:pt x="17718" y="15866"/>
                        <a:pt x="17747" y="15888"/>
                        <a:pt x="17747" y="15914"/>
                      </a:cubicBezTo>
                      <a:lnTo>
                        <a:pt x="17747" y="16894"/>
                      </a:lnTo>
                      <a:cubicBezTo>
                        <a:pt x="17747" y="16921"/>
                        <a:pt x="17718" y="16941"/>
                        <a:pt x="17684" y="16941"/>
                      </a:cubicBezTo>
                      <a:lnTo>
                        <a:pt x="3916" y="16941"/>
                      </a:lnTo>
                      <a:cubicBezTo>
                        <a:pt x="3882" y="16941"/>
                        <a:pt x="3853" y="16921"/>
                        <a:pt x="3853" y="16894"/>
                      </a:cubicBezTo>
                      <a:lnTo>
                        <a:pt x="3853" y="15914"/>
                      </a:lnTo>
                      <a:cubicBezTo>
                        <a:pt x="3853" y="15888"/>
                        <a:pt x="3882" y="15866"/>
                        <a:pt x="3916" y="1586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5400" cap="flat">
                  <a:solidFill>
                    <a:schemeClr val="accent1"/>
                  </a:solidFill>
                  <a:prstDash val="solid"/>
                  <a:miter lim="800000"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>
                    <a:defRPr sz="3600">
                      <a:latin typeface="+mn-lt"/>
                      <a:ea typeface="+mn-ea"/>
                      <a:cs typeface="+mn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167" name="Text Document"/>
                <p:cNvSpPr/>
                <p:nvPr/>
              </p:nvSpPr>
              <p:spPr>
                <a:xfrm>
                  <a:off x="2888967" y="1195124"/>
                  <a:ext cx="667904" cy="8649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3" y="0"/>
                      </a:moveTo>
                      <a:cubicBezTo>
                        <a:pt x="96" y="0"/>
                        <a:pt x="0" y="72"/>
                        <a:pt x="0" y="162"/>
                      </a:cubicBezTo>
                      <a:lnTo>
                        <a:pt x="0" y="21438"/>
                      </a:lnTo>
                      <a:cubicBezTo>
                        <a:pt x="0" y="21528"/>
                        <a:pt x="96" y="21600"/>
                        <a:pt x="213" y="21600"/>
                      </a:cubicBezTo>
                      <a:lnTo>
                        <a:pt x="21387" y="21600"/>
                      </a:lnTo>
                      <a:cubicBezTo>
                        <a:pt x="21504" y="21600"/>
                        <a:pt x="21600" y="21528"/>
                        <a:pt x="21600" y="21438"/>
                      </a:cubicBezTo>
                      <a:lnTo>
                        <a:pt x="21600" y="5895"/>
                      </a:lnTo>
                      <a:cubicBezTo>
                        <a:pt x="21600" y="5863"/>
                        <a:pt x="21567" y="5837"/>
                        <a:pt x="21525" y="5837"/>
                      </a:cubicBezTo>
                      <a:lnTo>
                        <a:pt x="14257" y="5837"/>
                      </a:lnTo>
                      <a:cubicBezTo>
                        <a:pt x="14140" y="5837"/>
                        <a:pt x="14044" y="5765"/>
                        <a:pt x="14044" y="5674"/>
                      </a:cubicBezTo>
                      <a:lnTo>
                        <a:pt x="14044" y="58"/>
                      </a:lnTo>
                      <a:cubicBezTo>
                        <a:pt x="14044" y="26"/>
                        <a:pt x="14011" y="0"/>
                        <a:pt x="13969" y="0"/>
                      </a:cubicBezTo>
                      <a:lnTo>
                        <a:pt x="213" y="0"/>
                      </a:lnTo>
                      <a:close/>
                      <a:moveTo>
                        <a:pt x="15018" y="86"/>
                      </a:moveTo>
                      <a:cubicBezTo>
                        <a:pt x="14992" y="94"/>
                        <a:pt x="14972" y="114"/>
                        <a:pt x="14972" y="140"/>
                      </a:cubicBezTo>
                      <a:lnTo>
                        <a:pt x="14972" y="4958"/>
                      </a:lnTo>
                      <a:cubicBezTo>
                        <a:pt x="14972" y="5048"/>
                        <a:pt x="15068" y="5120"/>
                        <a:pt x="15185" y="5120"/>
                      </a:cubicBezTo>
                      <a:lnTo>
                        <a:pt x="21419" y="5120"/>
                      </a:lnTo>
                      <a:cubicBezTo>
                        <a:pt x="21486" y="5120"/>
                        <a:pt x="21519" y="5058"/>
                        <a:pt x="21472" y="5021"/>
                      </a:cubicBezTo>
                      <a:lnTo>
                        <a:pt x="15100" y="99"/>
                      </a:lnTo>
                      <a:cubicBezTo>
                        <a:pt x="15077" y="81"/>
                        <a:pt x="15044" y="77"/>
                        <a:pt x="15018" y="86"/>
                      </a:cubicBezTo>
                      <a:close/>
                      <a:moveTo>
                        <a:pt x="3916" y="7813"/>
                      </a:moveTo>
                      <a:lnTo>
                        <a:pt x="17684" y="7813"/>
                      </a:lnTo>
                      <a:cubicBezTo>
                        <a:pt x="17718" y="7813"/>
                        <a:pt x="17747" y="7836"/>
                        <a:pt x="17747" y="7862"/>
                      </a:cubicBezTo>
                      <a:lnTo>
                        <a:pt x="17747" y="8842"/>
                      </a:lnTo>
                      <a:cubicBezTo>
                        <a:pt x="17747" y="8868"/>
                        <a:pt x="17718" y="8890"/>
                        <a:pt x="17684" y="8890"/>
                      </a:cubicBezTo>
                      <a:lnTo>
                        <a:pt x="3916" y="8890"/>
                      </a:lnTo>
                      <a:cubicBezTo>
                        <a:pt x="3882" y="8890"/>
                        <a:pt x="3853" y="8868"/>
                        <a:pt x="3853" y="8842"/>
                      </a:cubicBezTo>
                      <a:lnTo>
                        <a:pt x="3853" y="7862"/>
                      </a:lnTo>
                      <a:cubicBezTo>
                        <a:pt x="3853" y="7836"/>
                        <a:pt x="3882" y="7813"/>
                        <a:pt x="3916" y="7813"/>
                      </a:cubicBezTo>
                      <a:close/>
                      <a:moveTo>
                        <a:pt x="3916" y="10498"/>
                      </a:moveTo>
                      <a:lnTo>
                        <a:pt x="17684" y="10498"/>
                      </a:lnTo>
                      <a:cubicBezTo>
                        <a:pt x="17718" y="10498"/>
                        <a:pt x="17747" y="10520"/>
                        <a:pt x="17747" y="10546"/>
                      </a:cubicBezTo>
                      <a:lnTo>
                        <a:pt x="17747" y="11526"/>
                      </a:lnTo>
                      <a:cubicBezTo>
                        <a:pt x="17747" y="11552"/>
                        <a:pt x="17718" y="11573"/>
                        <a:pt x="17684" y="11573"/>
                      </a:cubicBezTo>
                      <a:lnTo>
                        <a:pt x="3916" y="11573"/>
                      </a:lnTo>
                      <a:cubicBezTo>
                        <a:pt x="3882" y="11573"/>
                        <a:pt x="3853" y="11552"/>
                        <a:pt x="3853" y="11526"/>
                      </a:cubicBezTo>
                      <a:lnTo>
                        <a:pt x="3853" y="10546"/>
                      </a:lnTo>
                      <a:cubicBezTo>
                        <a:pt x="3853" y="10520"/>
                        <a:pt x="3882" y="10498"/>
                        <a:pt x="3916" y="10498"/>
                      </a:cubicBezTo>
                      <a:close/>
                      <a:moveTo>
                        <a:pt x="3916" y="13182"/>
                      </a:moveTo>
                      <a:lnTo>
                        <a:pt x="17684" y="13182"/>
                      </a:lnTo>
                      <a:cubicBezTo>
                        <a:pt x="17718" y="13182"/>
                        <a:pt x="17747" y="13204"/>
                        <a:pt x="17747" y="13230"/>
                      </a:cubicBezTo>
                      <a:lnTo>
                        <a:pt x="17747" y="14210"/>
                      </a:lnTo>
                      <a:cubicBezTo>
                        <a:pt x="17747" y="14237"/>
                        <a:pt x="17718" y="14257"/>
                        <a:pt x="17684" y="14257"/>
                      </a:cubicBezTo>
                      <a:lnTo>
                        <a:pt x="3916" y="14257"/>
                      </a:lnTo>
                      <a:cubicBezTo>
                        <a:pt x="3882" y="14257"/>
                        <a:pt x="3853" y="14237"/>
                        <a:pt x="3853" y="14210"/>
                      </a:cubicBezTo>
                      <a:lnTo>
                        <a:pt x="3853" y="13230"/>
                      </a:lnTo>
                      <a:cubicBezTo>
                        <a:pt x="3853" y="13204"/>
                        <a:pt x="3882" y="13182"/>
                        <a:pt x="3916" y="13182"/>
                      </a:cubicBezTo>
                      <a:close/>
                      <a:moveTo>
                        <a:pt x="3916" y="15866"/>
                      </a:moveTo>
                      <a:lnTo>
                        <a:pt x="17684" y="15866"/>
                      </a:lnTo>
                      <a:cubicBezTo>
                        <a:pt x="17718" y="15866"/>
                        <a:pt x="17747" y="15888"/>
                        <a:pt x="17747" y="15914"/>
                      </a:cubicBezTo>
                      <a:lnTo>
                        <a:pt x="17747" y="16894"/>
                      </a:lnTo>
                      <a:cubicBezTo>
                        <a:pt x="17747" y="16921"/>
                        <a:pt x="17718" y="16941"/>
                        <a:pt x="17684" y="16941"/>
                      </a:cubicBezTo>
                      <a:lnTo>
                        <a:pt x="3916" y="16941"/>
                      </a:lnTo>
                      <a:cubicBezTo>
                        <a:pt x="3882" y="16941"/>
                        <a:pt x="3853" y="16921"/>
                        <a:pt x="3853" y="16894"/>
                      </a:cubicBezTo>
                      <a:lnTo>
                        <a:pt x="3853" y="15914"/>
                      </a:lnTo>
                      <a:cubicBezTo>
                        <a:pt x="3853" y="15888"/>
                        <a:pt x="3882" y="15866"/>
                        <a:pt x="3916" y="1586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5400" cap="flat">
                  <a:solidFill>
                    <a:schemeClr val="accent1"/>
                  </a:solidFill>
                  <a:prstDash val="solid"/>
                  <a:miter lim="800000"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algn="ctr">
                    <a:defRPr sz="1100">
                      <a:latin typeface="+mn-lt"/>
                      <a:ea typeface="+mn-ea"/>
                      <a:cs typeface="+mn-cs"/>
                      <a:sym typeface="Calibri"/>
                    </a:defRPr>
                  </a:pPr>
                  <a:endParaRPr/>
                </a:p>
              </p:txBody>
            </p:sp>
            <p:grpSp>
              <p:nvGrpSpPr>
                <p:cNvPr id="174" name="Group"/>
                <p:cNvGrpSpPr/>
                <p:nvPr/>
              </p:nvGrpSpPr>
              <p:grpSpPr>
                <a:xfrm>
                  <a:off x="0" y="204680"/>
                  <a:ext cx="3638744" cy="2503833"/>
                  <a:chOff x="0" y="0"/>
                  <a:chExt cx="3638743" cy="2503831"/>
                </a:xfrm>
              </p:grpSpPr>
              <p:sp>
                <p:nvSpPr>
                  <p:cNvPr id="168" name="Line"/>
                  <p:cNvSpPr/>
                  <p:nvPr/>
                </p:nvSpPr>
                <p:spPr>
                  <a:xfrm>
                    <a:off x="0" y="898863"/>
                    <a:ext cx="2028503" cy="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2600"/>
                    </a:solidFill>
                    <a:prstDash val="solid"/>
                    <a:miter lim="800000"/>
                    <a:tailEnd type="triangle" w="med" len="med"/>
                  </a:ln>
                  <a:effectLst/>
                </p:spPr>
                <p:txBody>
                  <a:bodyPr wrap="square" lIns="91439" tIns="91439" rIns="91439" bIns="91439" numCol="1" anchor="t">
                    <a:noAutofit/>
                  </a:bodyPr>
                  <a:lstStyle/>
                  <a:p>
                    <a:pPr>
                      <a:defRPr sz="3600">
                        <a:latin typeface="+mn-lt"/>
                        <a:ea typeface="+mn-ea"/>
                        <a:cs typeface="+mn-cs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169" name="Line"/>
                  <p:cNvSpPr/>
                  <p:nvPr/>
                </p:nvSpPr>
                <p:spPr>
                  <a:xfrm>
                    <a:off x="900537" y="282894"/>
                    <a:ext cx="781314" cy="6159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" y="67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8100" cap="flat">
                    <a:solidFill>
                      <a:srgbClr val="FF2600"/>
                    </a:solidFill>
                    <a:prstDash val="solid"/>
                    <a:miter lim="400000"/>
                    <a:tailEnd type="triangle" w="med" len="med"/>
                  </a:ln>
                  <a:effectLst/>
                </p:spPr>
                <p:txBody>
                  <a:bodyPr wrap="square" lIns="91439" tIns="91439" rIns="91439" bIns="91439" numCol="1" anchor="t">
                    <a:noAutofit/>
                  </a:bodyPr>
                  <a:lstStyle/>
                  <a:p>
                    <a:pPr>
                      <a:defRPr sz="3600">
                        <a:latin typeface="+mn-lt"/>
                        <a:ea typeface="+mn-ea"/>
                        <a:cs typeface="+mn-cs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170" name="Line"/>
                  <p:cNvSpPr/>
                  <p:nvPr/>
                </p:nvSpPr>
                <p:spPr>
                  <a:xfrm rot="10800000" flipH="1">
                    <a:off x="900537" y="898986"/>
                    <a:ext cx="1468208" cy="61573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" y="67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8100" cap="flat">
                    <a:solidFill>
                      <a:srgbClr val="FF2600"/>
                    </a:solidFill>
                    <a:prstDash val="solid"/>
                    <a:miter lim="400000"/>
                    <a:tailEnd type="triangle" w="med" len="med"/>
                  </a:ln>
                  <a:effectLst/>
                </p:spPr>
                <p:txBody>
                  <a:bodyPr wrap="square" lIns="91439" tIns="91439" rIns="91439" bIns="91439" numCol="1" anchor="t">
                    <a:noAutofit/>
                  </a:bodyPr>
                  <a:lstStyle/>
                  <a:p>
                    <a:pPr>
                      <a:defRPr sz="3600">
                        <a:latin typeface="+mn-lt"/>
                        <a:ea typeface="+mn-ea"/>
                        <a:cs typeface="+mn-cs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171" name="L0"/>
                  <p:cNvSpPr/>
                  <p:nvPr/>
                </p:nvSpPr>
                <p:spPr>
                  <a:xfrm>
                    <a:off x="1681850" y="0"/>
                    <a:ext cx="1270001" cy="1270000"/>
                  </a:xfrm>
                  <a:prstGeom prst="line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none" lIns="91439" tIns="91439" rIns="91439" bIns="91439" numCol="1" anchor="t">
                    <a:spAutoFit/>
                  </a:bodyPr>
                  <a:lstStyle/>
                  <a:p>
                    <a:r>
                      <a:t>L0</a:t>
                    </a:r>
                  </a:p>
                </p:txBody>
              </p:sp>
              <p:sp>
                <p:nvSpPr>
                  <p:cNvPr id="172" name="L1"/>
                  <p:cNvSpPr/>
                  <p:nvPr/>
                </p:nvSpPr>
                <p:spPr>
                  <a:xfrm>
                    <a:off x="2028502" y="610574"/>
                    <a:ext cx="1270001" cy="1270001"/>
                  </a:xfrm>
                  <a:prstGeom prst="line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none" lIns="91439" tIns="91439" rIns="91439" bIns="91439" numCol="1" anchor="t">
                    <a:spAutoFit/>
                  </a:bodyPr>
                  <a:lstStyle/>
                  <a:p>
                    <a:r>
                      <a:t>L1</a:t>
                    </a:r>
                  </a:p>
                </p:txBody>
              </p:sp>
              <p:sp>
                <p:nvSpPr>
                  <p:cNvPr id="173" name="L2"/>
                  <p:cNvSpPr/>
                  <p:nvPr/>
                </p:nvSpPr>
                <p:spPr>
                  <a:xfrm>
                    <a:off x="2368743" y="1233831"/>
                    <a:ext cx="1270001" cy="1270001"/>
                  </a:xfrm>
                  <a:prstGeom prst="line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none" lIns="91439" tIns="91439" rIns="91439" bIns="91439" numCol="1" anchor="t">
                    <a:spAutoFit/>
                  </a:bodyPr>
                  <a:lstStyle/>
                  <a:p>
                    <a:r>
                      <a:t>L2</a:t>
                    </a:r>
                  </a:p>
                </p:txBody>
              </p:sp>
            </p:grpSp>
          </p:grpSp>
        </p:grpSp>
        <p:sp>
          <p:nvSpPr>
            <p:cNvPr id="177" name="Line"/>
            <p:cNvSpPr/>
            <p:nvPr/>
          </p:nvSpPr>
          <p:spPr>
            <a:xfrm>
              <a:off x="2972875" y="2511499"/>
              <a:ext cx="1260689" cy="1936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534" y="12835"/>
                  </a:lnTo>
                  <a:lnTo>
                    <a:pt x="101" y="12958"/>
                  </a:lnTo>
                  <a:lnTo>
                    <a:pt x="0" y="0"/>
                  </a:lnTo>
                </a:path>
              </a:pathLst>
            </a:custGeom>
            <a:noFill/>
            <a:ln w="38100" cap="flat">
              <a:solidFill>
                <a:srgbClr val="00F9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 sz="360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grpSp>
          <p:nvGrpSpPr>
            <p:cNvPr id="181" name="Group"/>
            <p:cNvGrpSpPr/>
            <p:nvPr/>
          </p:nvGrpSpPr>
          <p:grpSpPr>
            <a:xfrm>
              <a:off x="4889227" y="908376"/>
              <a:ext cx="4760574" cy="3557711"/>
              <a:chOff x="0" y="0"/>
              <a:chExt cx="4760572" cy="3557709"/>
            </a:xfrm>
          </p:grpSpPr>
          <p:sp>
            <p:nvSpPr>
              <p:cNvPr id="178" name="Line"/>
              <p:cNvSpPr/>
              <p:nvPr/>
            </p:nvSpPr>
            <p:spPr>
              <a:xfrm rot="5400000" flipH="1">
                <a:off x="591868" y="-591869"/>
                <a:ext cx="3557711" cy="47414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8341"/>
                    </a:moveTo>
                    <a:lnTo>
                      <a:pt x="21551" y="0"/>
                    </a:lnTo>
                    <a:lnTo>
                      <a:pt x="4962" y="49"/>
                    </a:lnTo>
                    <a:lnTo>
                      <a:pt x="4800" y="21600"/>
                    </a:lnTo>
                    <a:lnTo>
                      <a:pt x="0" y="21557"/>
                    </a:lnTo>
                  </a:path>
                </a:pathLst>
              </a:custGeom>
              <a:noFill/>
              <a:ln w="38100" cap="flat">
                <a:solidFill>
                  <a:srgbClr val="FF2600"/>
                </a:solidFill>
                <a:prstDash val="solid"/>
                <a:miter lim="800000"/>
                <a:tailEnd type="triangle" w="med" len="med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 sz="3600"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179" name="Line"/>
              <p:cNvSpPr/>
              <p:nvPr/>
            </p:nvSpPr>
            <p:spPr>
              <a:xfrm>
                <a:off x="3219002" y="592148"/>
                <a:ext cx="1541570" cy="1"/>
              </a:xfrm>
              <a:prstGeom prst="line">
                <a:avLst/>
              </a:prstGeom>
              <a:noFill/>
              <a:ln w="38100" cap="flat">
                <a:solidFill>
                  <a:srgbClr val="FF2600"/>
                </a:solidFill>
                <a:prstDash val="solid"/>
                <a:miter lim="8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 sz="3600"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180" name="Line"/>
              <p:cNvSpPr/>
              <p:nvPr/>
            </p:nvSpPr>
            <p:spPr>
              <a:xfrm>
                <a:off x="3575904" y="1250570"/>
                <a:ext cx="1184669" cy="1"/>
              </a:xfrm>
              <a:prstGeom prst="line">
                <a:avLst/>
              </a:prstGeom>
              <a:noFill/>
              <a:ln w="38100" cap="flat">
                <a:solidFill>
                  <a:srgbClr val="FF2600"/>
                </a:solidFill>
                <a:prstDash val="solid"/>
                <a:miter lim="8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>
                  <a:defRPr sz="3600"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</p:grpSp>
        <p:sp>
          <p:nvSpPr>
            <p:cNvPr id="182" name="Gear"/>
            <p:cNvSpPr/>
            <p:nvPr/>
          </p:nvSpPr>
          <p:spPr>
            <a:xfrm>
              <a:off x="2566714" y="1301749"/>
              <a:ext cx="825288" cy="8254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2" h="21555" extrusionOk="0">
                  <a:moveTo>
                    <a:pt x="12837" y="2"/>
                  </a:moveTo>
                  <a:cubicBezTo>
                    <a:pt x="12731" y="-11"/>
                    <a:pt x="12661" y="38"/>
                    <a:pt x="12588" y="172"/>
                  </a:cubicBezTo>
                  <a:cubicBezTo>
                    <a:pt x="12292" y="721"/>
                    <a:pt x="11969" y="1258"/>
                    <a:pt x="11661" y="1801"/>
                  </a:cubicBezTo>
                  <a:cubicBezTo>
                    <a:pt x="11547" y="2001"/>
                    <a:pt x="11418" y="2099"/>
                    <a:pt x="11153" y="2073"/>
                  </a:cubicBezTo>
                  <a:cubicBezTo>
                    <a:pt x="10691" y="2028"/>
                    <a:pt x="10220" y="2032"/>
                    <a:pt x="9759" y="2112"/>
                  </a:cubicBezTo>
                  <a:cubicBezTo>
                    <a:pt x="9550" y="2148"/>
                    <a:pt x="9432" y="2095"/>
                    <a:pt x="9318" y="1917"/>
                  </a:cubicBezTo>
                  <a:cubicBezTo>
                    <a:pt x="8969" y="1370"/>
                    <a:pt x="8594" y="841"/>
                    <a:pt x="8243" y="295"/>
                  </a:cubicBezTo>
                  <a:cubicBezTo>
                    <a:pt x="8145" y="142"/>
                    <a:pt x="8068" y="122"/>
                    <a:pt x="7905" y="198"/>
                  </a:cubicBezTo>
                  <a:cubicBezTo>
                    <a:pt x="6845" y="688"/>
                    <a:pt x="5781" y="1174"/>
                    <a:pt x="4712" y="1644"/>
                  </a:cubicBezTo>
                  <a:cubicBezTo>
                    <a:pt x="4517" y="1730"/>
                    <a:pt x="4517" y="1820"/>
                    <a:pt x="4567" y="1996"/>
                  </a:cubicBezTo>
                  <a:cubicBezTo>
                    <a:pt x="4742" y="2608"/>
                    <a:pt x="4890" y="3227"/>
                    <a:pt x="5065" y="3839"/>
                  </a:cubicBezTo>
                  <a:cubicBezTo>
                    <a:pt x="5122" y="4038"/>
                    <a:pt x="5098" y="4170"/>
                    <a:pt x="4932" y="4306"/>
                  </a:cubicBezTo>
                  <a:cubicBezTo>
                    <a:pt x="4561" y="4610"/>
                    <a:pt x="4227" y="4959"/>
                    <a:pt x="3950" y="5348"/>
                  </a:cubicBezTo>
                  <a:cubicBezTo>
                    <a:pt x="3802" y="5555"/>
                    <a:pt x="3648" y="5573"/>
                    <a:pt x="3439" y="5530"/>
                  </a:cubicBezTo>
                  <a:cubicBezTo>
                    <a:pt x="2827" y="5405"/>
                    <a:pt x="2213" y="5295"/>
                    <a:pt x="1605" y="5156"/>
                  </a:cubicBezTo>
                  <a:cubicBezTo>
                    <a:pt x="1409" y="5111"/>
                    <a:pt x="1325" y="5153"/>
                    <a:pt x="1257" y="5338"/>
                  </a:cubicBezTo>
                  <a:cubicBezTo>
                    <a:pt x="856" y="6423"/>
                    <a:pt x="449" y="7506"/>
                    <a:pt x="35" y="8586"/>
                  </a:cubicBezTo>
                  <a:cubicBezTo>
                    <a:pt x="-34" y="8767"/>
                    <a:pt x="-6" y="8857"/>
                    <a:pt x="173" y="8954"/>
                  </a:cubicBezTo>
                  <a:cubicBezTo>
                    <a:pt x="722" y="9251"/>
                    <a:pt x="1256" y="9574"/>
                    <a:pt x="1798" y="9882"/>
                  </a:cubicBezTo>
                  <a:cubicBezTo>
                    <a:pt x="2001" y="9997"/>
                    <a:pt x="2093" y="10127"/>
                    <a:pt x="2064" y="10392"/>
                  </a:cubicBezTo>
                  <a:cubicBezTo>
                    <a:pt x="2014" y="10855"/>
                    <a:pt x="2039" y="11326"/>
                    <a:pt x="2116" y="11788"/>
                  </a:cubicBezTo>
                  <a:cubicBezTo>
                    <a:pt x="2151" y="11998"/>
                    <a:pt x="2089" y="12115"/>
                    <a:pt x="1913" y="12228"/>
                  </a:cubicBezTo>
                  <a:cubicBezTo>
                    <a:pt x="1367" y="12578"/>
                    <a:pt x="837" y="12953"/>
                    <a:pt x="291" y="13303"/>
                  </a:cubicBezTo>
                  <a:cubicBezTo>
                    <a:pt x="136" y="13403"/>
                    <a:pt x="124" y="13482"/>
                    <a:pt x="199" y="13643"/>
                  </a:cubicBezTo>
                  <a:cubicBezTo>
                    <a:pt x="688" y="14705"/>
                    <a:pt x="1172" y="15768"/>
                    <a:pt x="1642" y="16837"/>
                  </a:cubicBezTo>
                  <a:cubicBezTo>
                    <a:pt x="1728" y="17034"/>
                    <a:pt x="1818" y="17032"/>
                    <a:pt x="1994" y="16982"/>
                  </a:cubicBezTo>
                  <a:cubicBezTo>
                    <a:pt x="2605" y="16807"/>
                    <a:pt x="3223" y="16651"/>
                    <a:pt x="3839" y="16489"/>
                  </a:cubicBezTo>
                  <a:cubicBezTo>
                    <a:pt x="3930" y="16465"/>
                    <a:pt x="4023" y="16451"/>
                    <a:pt x="4118" y="16432"/>
                  </a:cubicBezTo>
                  <a:cubicBezTo>
                    <a:pt x="4164" y="16485"/>
                    <a:pt x="4202" y="16532"/>
                    <a:pt x="4241" y="16576"/>
                  </a:cubicBezTo>
                  <a:cubicBezTo>
                    <a:pt x="4568" y="16944"/>
                    <a:pt x="4922" y="17287"/>
                    <a:pt x="5319" y="17573"/>
                  </a:cubicBezTo>
                  <a:cubicBezTo>
                    <a:pt x="5534" y="17728"/>
                    <a:pt x="5572" y="17885"/>
                    <a:pt x="5524" y="18114"/>
                  </a:cubicBezTo>
                  <a:cubicBezTo>
                    <a:pt x="5398" y="18725"/>
                    <a:pt x="5287" y="19339"/>
                    <a:pt x="5149" y="19947"/>
                  </a:cubicBezTo>
                  <a:cubicBezTo>
                    <a:pt x="5105" y="20142"/>
                    <a:pt x="5145" y="20229"/>
                    <a:pt x="5331" y="20297"/>
                  </a:cubicBezTo>
                  <a:cubicBezTo>
                    <a:pt x="6415" y="20698"/>
                    <a:pt x="7497" y="21106"/>
                    <a:pt x="8576" y="21520"/>
                  </a:cubicBezTo>
                  <a:cubicBezTo>
                    <a:pt x="8757" y="21589"/>
                    <a:pt x="8847" y="21563"/>
                    <a:pt x="8944" y="21383"/>
                  </a:cubicBezTo>
                  <a:cubicBezTo>
                    <a:pt x="9241" y="20834"/>
                    <a:pt x="9562" y="20299"/>
                    <a:pt x="9871" y="19757"/>
                  </a:cubicBezTo>
                  <a:cubicBezTo>
                    <a:pt x="9985" y="19558"/>
                    <a:pt x="10110" y="19452"/>
                    <a:pt x="10378" y="19481"/>
                  </a:cubicBezTo>
                  <a:cubicBezTo>
                    <a:pt x="10828" y="19528"/>
                    <a:pt x="11291" y="19534"/>
                    <a:pt x="11737" y="19445"/>
                  </a:cubicBezTo>
                  <a:cubicBezTo>
                    <a:pt x="12009" y="19391"/>
                    <a:pt x="12126" y="19505"/>
                    <a:pt x="12252" y="19698"/>
                  </a:cubicBezTo>
                  <a:cubicBezTo>
                    <a:pt x="12593" y="20221"/>
                    <a:pt x="12952" y="20733"/>
                    <a:pt x="13290" y="21259"/>
                  </a:cubicBezTo>
                  <a:cubicBezTo>
                    <a:pt x="13387" y="21411"/>
                    <a:pt x="13463" y="21432"/>
                    <a:pt x="13628" y="21356"/>
                  </a:cubicBezTo>
                  <a:cubicBezTo>
                    <a:pt x="14687" y="20866"/>
                    <a:pt x="15750" y="20382"/>
                    <a:pt x="16819" y="19912"/>
                  </a:cubicBezTo>
                  <a:cubicBezTo>
                    <a:pt x="17012" y="19827"/>
                    <a:pt x="17018" y="19738"/>
                    <a:pt x="16967" y="19560"/>
                  </a:cubicBezTo>
                  <a:cubicBezTo>
                    <a:pt x="16791" y="18948"/>
                    <a:pt x="16644" y="18329"/>
                    <a:pt x="16469" y="17716"/>
                  </a:cubicBezTo>
                  <a:cubicBezTo>
                    <a:pt x="16412" y="17519"/>
                    <a:pt x="16433" y="17386"/>
                    <a:pt x="16600" y="17250"/>
                  </a:cubicBezTo>
                  <a:cubicBezTo>
                    <a:pt x="16971" y="16946"/>
                    <a:pt x="17305" y="16598"/>
                    <a:pt x="17584" y="16209"/>
                  </a:cubicBezTo>
                  <a:cubicBezTo>
                    <a:pt x="17730" y="16006"/>
                    <a:pt x="17880" y="15980"/>
                    <a:pt x="18092" y="16024"/>
                  </a:cubicBezTo>
                  <a:cubicBezTo>
                    <a:pt x="18703" y="16151"/>
                    <a:pt x="19318" y="16260"/>
                    <a:pt x="19926" y="16398"/>
                  </a:cubicBezTo>
                  <a:cubicBezTo>
                    <a:pt x="20121" y="16442"/>
                    <a:pt x="20207" y="16404"/>
                    <a:pt x="20276" y="16218"/>
                  </a:cubicBezTo>
                  <a:cubicBezTo>
                    <a:pt x="20676" y="15133"/>
                    <a:pt x="21084" y="14050"/>
                    <a:pt x="21497" y="12970"/>
                  </a:cubicBezTo>
                  <a:cubicBezTo>
                    <a:pt x="21566" y="12790"/>
                    <a:pt x="21541" y="12697"/>
                    <a:pt x="21361" y="12600"/>
                  </a:cubicBezTo>
                  <a:cubicBezTo>
                    <a:pt x="20812" y="12303"/>
                    <a:pt x="20278" y="11982"/>
                    <a:pt x="19736" y="11674"/>
                  </a:cubicBezTo>
                  <a:cubicBezTo>
                    <a:pt x="19535" y="11559"/>
                    <a:pt x="19439" y="11431"/>
                    <a:pt x="19468" y="11163"/>
                  </a:cubicBezTo>
                  <a:cubicBezTo>
                    <a:pt x="19519" y="10701"/>
                    <a:pt x="19493" y="10230"/>
                    <a:pt x="19416" y="9768"/>
                  </a:cubicBezTo>
                  <a:cubicBezTo>
                    <a:pt x="19381" y="9559"/>
                    <a:pt x="19443" y="9442"/>
                    <a:pt x="19620" y="9328"/>
                  </a:cubicBezTo>
                  <a:cubicBezTo>
                    <a:pt x="20166" y="8978"/>
                    <a:pt x="20694" y="8603"/>
                    <a:pt x="21240" y="8252"/>
                  </a:cubicBezTo>
                  <a:cubicBezTo>
                    <a:pt x="21393" y="8154"/>
                    <a:pt x="21411" y="8075"/>
                    <a:pt x="21336" y="7912"/>
                  </a:cubicBezTo>
                  <a:cubicBezTo>
                    <a:pt x="20846" y="6851"/>
                    <a:pt x="20362" y="5788"/>
                    <a:pt x="19892" y="4718"/>
                  </a:cubicBezTo>
                  <a:cubicBezTo>
                    <a:pt x="19806" y="4523"/>
                    <a:pt x="19717" y="4523"/>
                    <a:pt x="19541" y="4574"/>
                  </a:cubicBezTo>
                  <a:cubicBezTo>
                    <a:pt x="18917" y="4751"/>
                    <a:pt x="18286" y="4905"/>
                    <a:pt x="17662" y="5080"/>
                  </a:cubicBezTo>
                  <a:cubicBezTo>
                    <a:pt x="17490" y="5129"/>
                    <a:pt x="17378" y="5103"/>
                    <a:pt x="17261" y="4959"/>
                  </a:cubicBezTo>
                  <a:cubicBezTo>
                    <a:pt x="16959" y="4585"/>
                    <a:pt x="16599" y="4263"/>
                    <a:pt x="16213" y="3983"/>
                  </a:cubicBezTo>
                  <a:cubicBezTo>
                    <a:pt x="16001" y="3828"/>
                    <a:pt x="15960" y="3672"/>
                    <a:pt x="16008" y="3442"/>
                  </a:cubicBezTo>
                  <a:cubicBezTo>
                    <a:pt x="16135" y="2831"/>
                    <a:pt x="16245" y="2217"/>
                    <a:pt x="16383" y="1609"/>
                  </a:cubicBezTo>
                  <a:cubicBezTo>
                    <a:pt x="16428" y="1413"/>
                    <a:pt x="16387" y="1327"/>
                    <a:pt x="16201" y="1258"/>
                  </a:cubicBezTo>
                  <a:cubicBezTo>
                    <a:pt x="15118" y="858"/>
                    <a:pt x="14036" y="450"/>
                    <a:pt x="12956" y="36"/>
                  </a:cubicBezTo>
                  <a:cubicBezTo>
                    <a:pt x="12911" y="19"/>
                    <a:pt x="12873" y="7"/>
                    <a:pt x="12837" y="2"/>
                  </a:cubicBezTo>
                  <a:close/>
                  <a:moveTo>
                    <a:pt x="10766" y="5818"/>
                  </a:moveTo>
                  <a:cubicBezTo>
                    <a:pt x="13503" y="5818"/>
                    <a:pt x="15722" y="8039"/>
                    <a:pt x="15722" y="10778"/>
                  </a:cubicBezTo>
                  <a:cubicBezTo>
                    <a:pt x="15722" y="13517"/>
                    <a:pt x="13503" y="15738"/>
                    <a:pt x="10766" y="15738"/>
                  </a:cubicBezTo>
                  <a:cubicBezTo>
                    <a:pt x="8030" y="15738"/>
                    <a:pt x="5810" y="13517"/>
                    <a:pt x="5810" y="10778"/>
                  </a:cubicBezTo>
                  <a:cubicBezTo>
                    <a:pt x="5810" y="8039"/>
                    <a:pt x="8030" y="5818"/>
                    <a:pt x="10766" y="581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70A6DB"/>
                </a:gs>
                <a:gs pos="50000">
                  <a:srgbClr val="559BDB"/>
                </a:gs>
                <a:gs pos="100000">
                  <a:srgbClr val="448AC9"/>
                </a:gs>
              </a:gsLst>
              <a:lin ang="5400000" scaled="0"/>
            </a:gradFill>
            <a:ln w="12700" cap="flat">
              <a:solidFill>
                <a:schemeClr val="accent5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83" name="Rectangle"/>
            <p:cNvSpPr/>
            <p:nvPr/>
          </p:nvSpPr>
          <p:spPr>
            <a:xfrm>
              <a:off x="19050" y="0"/>
              <a:ext cx="10416069" cy="7144388"/>
            </a:xfrm>
            <a:prstGeom prst="rect">
              <a:avLst/>
            </a:prstGeom>
            <a:noFill/>
            <a:ln w="381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>
                <a:defRPr sz="360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84" name="Line"/>
            <p:cNvSpPr/>
            <p:nvPr/>
          </p:nvSpPr>
          <p:spPr>
            <a:xfrm>
              <a:off x="8465132" y="5254617"/>
              <a:ext cx="3965797" cy="1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>
                <a:defRPr sz="360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86" name="Mission Operation Centre"/>
          <p:cNvSpPr txBox="1"/>
          <p:nvPr/>
        </p:nvSpPr>
        <p:spPr>
          <a:xfrm>
            <a:off x="2459900" y="11101987"/>
            <a:ext cx="1671805" cy="12877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ctr"/>
          </a:lstStyle>
          <a:p>
            <a:r>
              <a:t>Mission Operation Centre</a:t>
            </a:r>
          </a:p>
        </p:txBody>
      </p:sp>
      <p:sp>
        <p:nvSpPr>
          <p:cNvPr id="187" name="L2"/>
          <p:cNvSpPr txBox="1"/>
          <p:nvPr/>
        </p:nvSpPr>
        <p:spPr>
          <a:xfrm>
            <a:off x="15300855" y="9635669"/>
            <a:ext cx="507524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r>
              <a:t>L2</a:t>
            </a:r>
          </a:p>
        </p:txBody>
      </p:sp>
      <p:sp>
        <p:nvSpPr>
          <p:cNvPr id="188" name="Text Document"/>
          <p:cNvSpPr/>
          <p:nvPr/>
        </p:nvSpPr>
        <p:spPr>
          <a:xfrm>
            <a:off x="15821079" y="9478797"/>
            <a:ext cx="667903" cy="8649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3" y="0"/>
                </a:moveTo>
                <a:cubicBezTo>
                  <a:pt x="96" y="0"/>
                  <a:pt x="0" y="72"/>
                  <a:pt x="0" y="162"/>
                </a:cubicBezTo>
                <a:lnTo>
                  <a:pt x="0" y="21438"/>
                </a:lnTo>
                <a:cubicBezTo>
                  <a:pt x="0" y="21528"/>
                  <a:pt x="96" y="21600"/>
                  <a:pt x="213" y="21600"/>
                </a:cubicBezTo>
                <a:lnTo>
                  <a:pt x="21387" y="21600"/>
                </a:lnTo>
                <a:cubicBezTo>
                  <a:pt x="21504" y="21600"/>
                  <a:pt x="21600" y="21528"/>
                  <a:pt x="21600" y="21438"/>
                </a:cubicBezTo>
                <a:lnTo>
                  <a:pt x="21600" y="5895"/>
                </a:lnTo>
                <a:cubicBezTo>
                  <a:pt x="21600" y="5863"/>
                  <a:pt x="21567" y="5837"/>
                  <a:pt x="21525" y="5837"/>
                </a:cubicBezTo>
                <a:lnTo>
                  <a:pt x="14257" y="5837"/>
                </a:lnTo>
                <a:cubicBezTo>
                  <a:pt x="14140" y="5837"/>
                  <a:pt x="14044" y="5765"/>
                  <a:pt x="14044" y="5674"/>
                </a:cubicBezTo>
                <a:lnTo>
                  <a:pt x="14044" y="58"/>
                </a:lnTo>
                <a:cubicBezTo>
                  <a:pt x="14044" y="26"/>
                  <a:pt x="14011" y="0"/>
                  <a:pt x="13969" y="0"/>
                </a:cubicBezTo>
                <a:lnTo>
                  <a:pt x="213" y="0"/>
                </a:lnTo>
                <a:close/>
                <a:moveTo>
                  <a:pt x="15018" y="86"/>
                </a:moveTo>
                <a:cubicBezTo>
                  <a:pt x="14992" y="94"/>
                  <a:pt x="14972" y="114"/>
                  <a:pt x="14972" y="140"/>
                </a:cubicBezTo>
                <a:lnTo>
                  <a:pt x="14972" y="4958"/>
                </a:lnTo>
                <a:cubicBezTo>
                  <a:pt x="14972" y="5048"/>
                  <a:pt x="15068" y="5120"/>
                  <a:pt x="15185" y="5120"/>
                </a:cubicBezTo>
                <a:lnTo>
                  <a:pt x="21419" y="5120"/>
                </a:lnTo>
                <a:cubicBezTo>
                  <a:pt x="21486" y="5120"/>
                  <a:pt x="21519" y="5058"/>
                  <a:pt x="21472" y="5021"/>
                </a:cubicBezTo>
                <a:lnTo>
                  <a:pt x="15100" y="99"/>
                </a:lnTo>
                <a:cubicBezTo>
                  <a:pt x="15077" y="81"/>
                  <a:pt x="15044" y="77"/>
                  <a:pt x="15018" y="86"/>
                </a:cubicBezTo>
                <a:close/>
                <a:moveTo>
                  <a:pt x="3916" y="7813"/>
                </a:moveTo>
                <a:lnTo>
                  <a:pt x="17684" y="7813"/>
                </a:lnTo>
                <a:cubicBezTo>
                  <a:pt x="17718" y="7813"/>
                  <a:pt x="17747" y="7836"/>
                  <a:pt x="17747" y="7862"/>
                </a:cubicBezTo>
                <a:lnTo>
                  <a:pt x="17747" y="8842"/>
                </a:lnTo>
                <a:cubicBezTo>
                  <a:pt x="17747" y="8868"/>
                  <a:pt x="17718" y="8890"/>
                  <a:pt x="17684" y="8890"/>
                </a:cubicBezTo>
                <a:lnTo>
                  <a:pt x="3916" y="8890"/>
                </a:lnTo>
                <a:cubicBezTo>
                  <a:pt x="3882" y="8890"/>
                  <a:pt x="3853" y="8868"/>
                  <a:pt x="3853" y="8842"/>
                </a:cubicBezTo>
                <a:lnTo>
                  <a:pt x="3853" y="7862"/>
                </a:lnTo>
                <a:cubicBezTo>
                  <a:pt x="3853" y="7836"/>
                  <a:pt x="3882" y="7813"/>
                  <a:pt x="3916" y="7813"/>
                </a:cubicBezTo>
                <a:close/>
                <a:moveTo>
                  <a:pt x="3916" y="10498"/>
                </a:moveTo>
                <a:lnTo>
                  <a:pt x="17684" y="10498"/>
                </a:lnTo>
                <a:cubicBezTo>
                  <a:pt x="17718" y="10498"/>
                  <a:pt x="17747" y="10520"/>
                  <a:pt x="17747" y="10546"/>
                </a:cubicBezTo>
                <a:lnTo>
                  <a:pt x="17747" y="11526"/>
                </a:lnTo>
                <a:cubicBezTo>
                  <a:pt x="17747" y="11552"/>
                  <a:pt x="17718" y="11573"/>
                  <a:pt x="17684" y="11573"/>
                </a:cubicBezTo>
                <a:lnTo>
                  <a:pt x="3916" y="11573"/>
                </a:lnTo>
                <a:cubicBezTo>
                  <a:pt x="3882" y="11573"/>
                  <a:pt x="3853" y="11552"/>
                  <a:pt x="3853" y="11526"/>
                </a:cubicBezTo>
                <a:lnTo>
                  <a:pt x="3853" y="10546"/>
                </a:lnTo>
                <a:cubicBezTo>
                  <a:pt x="3853" y="10520"/>
                  <a:pt x="3882" y="10498"/>
                  <a:pt x="3916" y="10498"/>
                </a:cubicBezTo>
                <a:close/>
                <a:moveTo>
                  <a:pt x="3916" y="13182"/>
                </a:moveTo>
                <a:lnTo>
                  <a:pt x="17684" y="13182"/>
                </a:lnTo>
                <a:cubicBezTo>
                  <a:pt x="17718" y="13182"/>
                  <a:pt x="17747" y="13204"/>
                  <a:pt x="17747" y="13230"/>
                </a:cubicBezTo>
                <a:lnTo>
                  <a:pt x="17747" y="14210"/>
                </a:lnTo>
                <a:cubicBezTo>
                  <a:pt x="17747" y="14237"/>
                  <a:pt x="17718" y="14257"/>
                  <a:pt x="17684" y="14257"/>
                </a:cubicBezTo>
                <a:lnTo>
                  <a:pt x="3916" y="14257"/>
                </a:lnTo>
                <a:cubicBezTo>
                  <a:pt x="3882" y="14257"/>
                  <a:pt x="3853" y="14237"/>
                  <a:pt x="3853" y="14210"/>
                </a:cubicBezTo>
                <a:lnTo>
                  <a:pt x="3853" y="13230"/>
                </a:lnTo>
                <a:cubicBezTo>
                  <a:pt x="3853" y="13204"/>
                  <a:pt x="3882" y="13182"/>
                  <a:pt x="3916" y="13182"/>
                </a:cubicBezTo>
                <a:close/>
                <a:moveTo>
                  <a:pt x="3916" y="15866"/>
                </a:moveTo>
                <a:lnTo>
                  <a:pt x="17684" y="15866"/>
                </a:lnTo>
                <a:cubicBezTo>
                  <a:pt x="17718" y="15866"/>
                  <a:pt x="17747" y="15888"/>
                  <a:pt x="17747" y="15914"/>
                </a:cubicBezTo>
                <a:lnTo>
                  <a:pt x="17747" y="16894"/>
                </a:lnTo>
                <a:cubicBezTo>
                  <a:pt x="17747" y="16921"/>
                  <a:pt x="17718" y="16941"/>
                  <a:pt x="17684" y="16941"/>
                </a:cubicBezTo>
                <a:lnTo>
                  <a:pt x="3916" y="16941"/>
                </a:lnTo>
                <a:cubicBezTo>
                  <a:pt x="3882" y="16941"/>
                  <a:pt x="3853" y="16921"/>
                  <a:pt x="3853" y="16894"/>
                </a:cubicBezTo>
                <a:lnTo>
                  <a:pt x="3853" y="15914"/>
                </a:lnTo>
                <a:cubicBezTo>
                  <a:pt x="3853" y="15888"/>
                  <a:pt x="3882" y="15866"/>
                  <a:pt x="3916" y="15866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  <a:miter/>
          </a:ln>
        </p:spPr>
        <p:txBody>
          <a:bodyPr tIns="91439" bIns="91439" anchor="ctr"/>
          <a:lstStyle/>
          <a:p>
            <a:pPr algn="ctr">
              <a:defRPr sz="1100"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89" name="Telemetry"/>
          <p:cNvSpPr txBox="1"/>
          <p:nvPr/>
        </p:nvSpPr>
        <p:spPr>
          <a:xfrm>
            <a:off x="18928503" y="4656643"/>
            <a:ext cx="1502143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>
                <a:solidFill>
                  <a:srgbClr val="00F900"/>
                </a:solidFill>
              </a:defRPr>
            </a:lvl1pPr>
          </a:lstStyle>
          <a:p>
            <a:r>
              <a:t>Telemetry</a:t>
            </a:r>
          </a:p>
        </p:txBody>
      </p:sp>
      <p:sp>
        <p:nvSpPr>
          <p:cNvPr id="190" name="Data"/>
          <p:cNvSpPr txBox="1"/>
          <p:nvPr/>
        </p:nvSpPr>
        <p:spPr>
          <a:xfrm>
            <a:off x="18928503" y="5207823"/>
            <a:ext cx="803842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r>
              <a:t>Data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Statistics for the nominal phase</a:t>
            </a:r>
          </a:p>
        </p:txBody>
      </p:sp>
      <p:graphicFrame>
        <p:nvGraphicFramePr>
          <p:cNvPr id="193" name="L0"/>
          <p:cNvGraphicFramePr/>
          <p:nvPr/>
        </p:nvGraphicFramePr>
        <p:xfrm>
          <a:off x="1742479" y="3544181"/>
          <a:ext cx="14193310" cy="93225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94" name="L1"/>
          <p:cNvGraphicFramePr/>
          <p:nvPr>
            <p:extLst>
              <p:ext uri="{D42A27DB-BD31-4B8C-83A1-F6EECF244321}">
                <p14:modId xmlns:p14="http://schemas.microsoft.com/office/powerpoint/2010/main" val="1926083051"/>
              </p:ext>
            </p:extLst>
          </p:nvPr>
        </p:nvGraphicFramePr>
        <p:xfrm>
          <a:off x="17440858" y="4256681"/>
          <a:ext cx="5202639" cy="5202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95" name="L2 (~265k)"/>
          <p:cNvGraphicFramePr/>
          <p:nvPr>
            <p:extLst>
              <p:ext uri="{D42A27DB-BD31-4B8C-83A1-F6EECF244321}">
                <p14:modId xmlns:p14="http://schemas.microsoft.com/office/powerpoint/2010/main" val="1624574098"/>
              </p:ext>
            </p:extLst>
          </p:nvPr>
        </p:nvGraphicFramePr>
        <p:xfrm>
          <a:off x="17294703" y="8449869"/>
          <a:ext cx="5494949" cy="54949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6" name="L0 (~175k)"/>
          <p:cNvGraphicFramePr/>
          <p:nvPr>
            <p:extLst>
              <p:ext uri="{D42A27DB-BD31-4B8C-83A1-F6EECF244321}">
                <p14:modId xmlns:p14="http://schemas.microsoft.com/office/powerpoint/2010/main" val="1228296207"/>
              </p:ext>
            </p:extLst>
          </p:nvPr>
        </p:nvGraphicFramePr>
        <p:xfrm>
          <a:off x="17269593" y="-253928"/>
          <a:ext cx="5545169" cy="55451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97" name="*"/>
          <p:cNvSpPr txBox="1"/>
          <p:nvPr/>
        </p:nvSpPr>
        <p:spPr>
          <a:xfrm>
            <a:off x="5150336" y="10915056"/>
            <a:ext cx="423288" cy="64077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3600">
                <a:solidFill>
                  <a:srgbClr val="FF26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*</a:t>
            </a:r>
          </a:p>
        </p:txBody>
      </p:sp>
      <p:sp>
        <p:nvSpPr>
          <p:cNvPr id="198" name="*"/>
          <p:cNvSpPr txBox="1"/>
          <p:nvPr/>
        </p:nvSpPr>
        <p:spPr>
          <a:xfrm>
            <a:off x="7175027" y="9979643"/>
            <a:ext cx="423288" cy="6407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3600">
                <a:solidFill>
                  <a:srgbClr val="FF26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*</a:t>
            </a:r>
          </a:p>
        </p:txBody>
      </p:sp>
      <p:sp>
        <p:nvSpPr>
          <p:cNvPr id="199" name="*"/>
          <p:cNvSpPr txBox="1"/>
          <p:nvPr/>
        </p:nvSpPr>
        <p:spPr>
          <a:xfrm>
            <a:off x="9189316" y="10172682"/>
            <a:ext cx="423288" cy="64077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3600">
                <a:solidFill>
                  <a:srgbClr val="FF26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*</a:t>
            </a:r>
          </a:p>
        </p:txBody>
      </p:sp>
      <p:sp>
        <p:nvSpPr>
          <p:cNvPr id="200" name="*"/>
          <p:cNvSpPr txBox="1"/>
          <p:nvPr/>
        </p:nvSpPr>
        <p:spPr>
          <a:xfrm>
            <a:off x="11174647" y="9132581"/>
            <a:ext cx="423288" cy="64077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3600">
                <a:solidFill>
                  <a:srgbClr val="FF26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*</a:t>
            </a:r>
          </a:p>
        </p:txBody>
      </p:sp>
      <p:sp>
        <p:nvSpPr>
          <p:cNvPr id="201" name="* perihelia"/>
          <p:cNvSpPr txBox="1"/>
          <p:nvPr/>
        </p:nvSpPr>
        <p:spPr>
          <a:xfrm>
            <a:off x="2866132" y="8812527"/>
            <a:ext cx="1719729" cy="53619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2800">
                <a:solidFill>
                  <a:srgbClr val="FF26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* perihelia</a:t>
            </a:r>
          </a:p>
        </p:txBody>
      </p:sp>
      <p:sp>
        <p:nvSpPr>
          <p:cNvPr id="202" name="*"/>
          <p:cNvSpPr txBox="1"/>
          <p:nvPr/>
        </p:nvSpPr>
        <p:spPr>
          <a:xfrm>
            <a:off x="13182370" y="9722756"/>
            <a:ext cx="423288" cy="64077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3600">
                <a:solidFill>
                  <a:srgbClr val="FF26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*</a:t>
            </a:r>
          </a:p>
        </p:txBody>
      </p:sp>
      <p:sp>
        <p:nvSpPr>
          <p:cNvPr id="203" name="*"/>
          <p:cNvSpPr txBox="1"/>
          <p:nvPr/>
        </p:nvSpPr>
        <p:spPr>
          <a:xfrm>
            <a:off x="15199845" y="4717237"/>
            <a:ext cx="423288" cy="6407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3600">
                <a:solidFill>
                  <a:srgbClr val="FF26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*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Data availability</a:t>
            </a:r>
          </a:p>
        </p:txBody>
      </p:sp>
      <p:sp>
        <p:nvSpPr>
          <p:cNvPr id="206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Nominal-phase L2 data </a:t>
            </a:r>
          </a:p>
          <a:p>
            <a:pPr lvl="1"/>
            <a:r>
              <a:t>publicly available through the Solar Orbiter Archive (SOAR) at </a:t>
            </a:r>
            <a:r>
              <a: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2"/>
              </a:rPr>
              <a:t>https://soar.esac.esa.int/soar/</a:t>
            </a:r>
            <a:r>
              <a:t> (~ 90 days after download) → </a:t>
            </a:r>
            <a:r>
              <a:rPr>
                <a:solidFill>
                  <a:srgbClr val="FF2600"/>
                </a:solidFill>
              </a:rPr>
              <a:t>data available up to March 2024</a:t>
            </a:r>
            <a:endParaRPr sz="3600"/>
          </a:p>
          <a:p>
            <a:r>
              <a:t>L2 data not yet available on the SOAR, L0, L1, or cruise-phase data</a:t>
            </a:r>
          </a:p>
          <a:p>
            <a:pPr lvl="1"/>
            <a:r>
              <a:t>available upon request, please write to </a:t>
            </a:r>
            <a:r>
              <a: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/>
              </a:rPr>
              <a:t>metis@inaf.it</a:t>
            </a:r>
          </a:p>
          <a:p>
            <a:r>
              <a:t>For the Metis team (authentication required)</a:t>
            </a:r>
          </a:p>
          <a:p>
            <a:pPr lvl="1"/>
            <a:r>
              <a:t>data available on the Metis mission DB (maintained by Altec) at </a:t>
            </a:r>
            <a:r>
              <a: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4"/>
              </a:rPr>
              <a:t>http://mission-db-pro.metis.altecspace.it:8888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Screenshot 2025-01-24 at 12.38.15.png" descr="Screenshot 2025-01-24 at 12.38.1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24384001" cy="14417524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http://metis.oato.inaf.it"/>
          <p:cNvSpPr txBox="1"/>
          <p:nvPr/>
        </p:nvSpPr>
        <p:spPr>
          <a:xfrm>
            <a:off x="18458355" y="415251"/>
            <a:ext cx="5208708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3600">
                <a:solidFill>
                  <a:srgbClr val="FFFFFF"/>
                </a:solidFill>
                <a:latin typeface="SF Compact Display Bold"/>
                <a:ea typeface="SF Compact Display Bold"/>
                <a:cs typeface="SF Compact Display Bold"/>
                <a:sym typeface="SF Compact Display Bold"/>
              </a:defRPr>
            </a:lvl1pPr>
          </a:lstStyle>
          <a:p>
            <a:r>
              <a:t>http://metis.oato.inaf.it</a:t>
            </a:r>
          </a:p>
        </p:txBody>
      </p:sp>
      <p:sp>
        <p:nvSpPr>
          <p:cNvPr id="2" name="Oval 5">
            <a:extLst>
              <a:ext uri="{FF2B5EF4-FFF2-40B4-BE49-F238E27FC236}">
                <a16:creationId xmlns:a16="http://schemas.microsoft.com/office/drawing/2014/main" id="{100783BC-9778-00C8-4B15-778EC03260FE}"/>
              </a:ext>
            </a:extLst>
          </p:cNvPr>
          <p:cNvSpPr/>
          <p:nvPr/>
        </p:nvSpPr>
        <p:spPr>
          <a:xfrm>
            <a:off x="5688975" y="1471961"/>
            <a:ext cx="3790121" cy="1092820"/>
          </a:xfrm>
          <a:prstGeom prst="ellipse">
            <a:avLst/>
          </a:prstGeom>
          <a:ln w="50800">
            <a:solidFill>
              <a:srgbClr val="FF0000"/>
            </a:solidFill>
            <a:miter/>
          </a:ln>
        </p:spPr>
        <p:txBody>
          <a:bodyPr tIns="91439" bIns="91439" anchor="ctr"/>
          <a:lstStyle/>
          <a:p>
            <a:pPr algn="ctr"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Screenshot 2024-01-22 at 14.37.00.png" descr="Screenshot 2024-01-22 at 14.37.0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24384001" cy="139498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Screenshot 2024-01-22 at 14.39.49.png" descr="Screenshot 2024-01-22 at 14.39.4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929" y="10158195"/>
            <a:ext cx="6100443" cy="27956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Screenshot 2024-01-22 at 14.41.24.png" descr="Screenshot 2024-01-22 at 14.41.2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24384001" cy="139498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Screenshot 2025-01-24 at 12.38.49.png" descr="Screenshot 2025-01-24 at 12.38.4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24384001" cy="14417525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Oval 5"/>
          <p:cNvSpPr/>
          <p:nvPr/>
        </p:nvSpPr>
        <p:spPr>
          <a:xfrm>
            <a:off x="5711277" y="1025912"/>
            <a:ext cx="3790121" cy="1092820"/>
          </a:xfrm>
          <a:prstGeom prst="ellipse">
            <a:avLst/>
          </a:prstGeom>
          <a:ln w="50800">
            <a:solidFill>
              <a:srgbClr val="FF0000"/>
            </a:solidFill>
            <a:miter/>
          </a:ln>
        </p:spPr>
        <p:txBody>
          <a:bodyPr tIns="91439" bIns="91439" anchor="ctr"/>
          <a:lstStyle/>
          <a:p>
            <a:pPr algn="ctr"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Screenshot 2025-01-24 at 12.39.20.png" descr="Screenshot 2025-01-24 at 12.39.2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24384001" cy="144175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How to look into Metis data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How to look into Metis data?</a:t>
            </a:r>
          </a:p>
        </p:txBody>
      </p:sp>
      <p:sp>
        <p:nvSpPr>
          <p:cNvPr id="223" name="With any tool that can handle FITS files...…"/>
          <p:cNvSpPr txBox="1">
            <a:spLocks noGrp="1"/>
          </p:cNvSpPr>
          <p:nvPr>
            <p:ph type="body" sz="quarter" idx="1"/>
          </p:nvPr>
        </p:nvSpPr>
        <p:spPr>
          <a:xfrm>
            <a:off x="1676400" y="3651250"/>
            <a:ext cx="6974449" cy="8702676"/>
          </a:xfrm>
          <a:prstGeom prst="rect">
            <a:avLst/>
          </a:prstGeom>
        </p:spPr>
        <p:txBody>
          <a:bodyPr/>
          <a:lstStyle/>
          <a:p>
            <a:r>
              <a:t>With any tool that can handle FITS files...</a:t>
            </a:r>
          </a:p>
          <a:p>
            <a:r>
              <a:t>Recommended: iCID (IDL Coronal Images Display, developed and maintained by Silvio G.) or the python version pyCID (developed and maintained by Aleksandr B.)</a:t>
            </a:r>
          </a:p>
        </p:txBody>
      </p:sp>
      <p:pic>
        <p:nvPicPr>
          <p:cNvPr id="224" name="Screenshot 2024-01-23 at 14.37.11.png" descr="Screenshot 2024-01-23 at 14.37.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8509" y="3043253"/>
            <a:ext cx="14349007" cy="93106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Screenshot 2025-01-26 at 11.40.20.png" descr="Screenshot 2025-01-26 at 11.40.2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1" cy="15836699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JHelioviewer"/>
          <p:cNvSpPr txBox="1"/>
          <p:nvPr/>
        </p:nvSpPr>
        <p:spPr>
          <a:xfrm>
            <a:off x="20765801" y="12559704"/>
            <a:ext cx="2943916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3600">
                <a:solidFill>
                  <a:srgbClr val="FFFFFF"/>
                </a:solidFill>
                <a:latin typeface="SF Compact Display Bold"/>
                <a:ea typeface="SF Compact Display Bold"/>
                <a:cs typeface="SF Compact Display Bold"/>
                <a:sym typeface="SF Compact Display Bold"/>
              </a:defRPr>
            </a:lvl1pPr>
          </a:lstStyle>
          <a:p>
            <a:r>
              <a:rPr dirty="0" err="1"/>
              <a:t>JHelioviewer</a:t>
            </a:r>
            <a:endParaRPr dirty="0"/>
          </a:p>
        </p:txBody>
      </p:sp>
      <p:sp>
        <p:nvSpPr>
          <p:cNvPr id="2" name="Oval 5">
            <a:extLst>
              <a:ext uri="{FF2B5EF4-FFF2-40B4-BE49-F238E27FC236}">
                <a16:creationId xmlns:a16="http://schemas.microsoft.com/office/drawing/2014/main" id="{2D285FF6-6957-9ED1-7750-708713086A4B}"/>
              </a:ext>
            </a:extLst>
          </p:cNvPr>
          <p:cNvSpPr/>
          <p:nvPr/>
        </p:nvSpPr>
        <p:spPr>
          <a:xfrm>
            <a:off x="1942164" y="691375"/>
            <a:ext cx="3790121" cy="1092820"/>
          </a:xfrm>
          <a:prstGeom prst="ellipse">
            <a:avLst/>
          </a:prstGeom>
          <a:ln w="50800">
            <a:solidFill>
              <a:srgbClr val="FF0000"/>
            </a:solidFill>
            <a:miter/>
          </a:ln>
        </p:spPr>
        <p:txBody>
          <a:bodyPr tIns="91439" bIns="91439" anchor="ctr"/>
          <a:lstStyle/>
          <a:p>
            <a:pPr algn="ctr"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01"/>
            <a:ext cx="24383999" cy="13977260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Rectangle 5"/>
          <p:cNvSpPr/>
          <p:nvPr/>
        </p:nvSpPr>
        <p:spPr>
          <a:xfrm>
            <a:off x="3" y="-130630"/>
            <a:ext cx="24383997" cy="13977260"/>
          </a:xfrm>
          <a:prstGeom prst="rect">
            <a:avLst/>
          </a:prstGeom>
          <a:gradFill>
            <a:gsLst>
              <a:gs pos="0">
                <a:srgbClr val="000000">
                  <a:alpha val="64999"/>
                </a:srgbClr>
              </a:gs>
              <a:gs pos="100000">
                <a:srgbClr val="000000">
                  <a:alpha val="0"/>
                </a:srgbClr>
              </a:gs>
            </a:gsLst>
            <a:path>
              <a:fillToRect l="65044" t="42210" r="34955" b="57789"/>
            </a:path>
          </a:gra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 sz="3600">
                <a:solidFill>
                  <a:srgbClr val="FFFFFF">
                    <a:alpha val="75000"/>
                  </a:srgbClr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8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Solar Orbiter/Metis observation structure</a:t>
            </a:r>
          </a:p>
        </p:txBody>
      </p:sp>
      <p:sp>
        <p:nvSpPr>
          <p:cNvPr id="87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t>Remote-sensing windows (RSWs) → VL + UV</a:t>
            </a:r>
          </a:p>
          <a:p>
            <a:pPr lvl="1">
              <a:defRPr>
                <a:solidFill>
                  <a:srgbClr val="FFFFFF"/>
                </a:solidFill>
              </a:defRPr>
            </a:pPr>
            <a:r>
              <a:t>observations targeted to address mission science objectives</a:t>
            </a:r>
          </a:p>
          <a:p>
            <a:pPr lvl="1">
              <a:defRPr>
                <a:solidFill>
                  <a:srgbClr val="FFFFFF"/>
                </a:solidFill>
              </a:defRPr>
            </a:pPr>
            <a:r>
              <a:t>coordination of RS instruments - Solar Orbiter Observing Programs (SOOPs)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Out of RS-windows</a:t>
            </a:r>
          </a:p>
          <a:p>
            <a:pPr marR="3820160" lvl="1">
              <a:defRPr>
                <a:solidFill>
                  <a:srgbClr val="FFFFFF"/>
                </a:solidFill>
              </a:defRPr>
            </a:pPr>
            <a:r>
              <a:t>synoptic program - coordinated observations at constant cadence → VL + UV (&lt; 0.6 au)</a:t>
            </a:r>
          </a:p>
          <a:p>
            <a:pPr marR="3820160" lvl="1">
              <a:defRPr>
                <a:solidFill>
                  <a:srgbClr val="FFFFFF"/>
                </a:solidFill>
              </a:defRPr>
            </a:pPr>
            <a:r>
              <a:t>opportunities (comets, conjunctions/quadratures) → VL + UV</a:t>
            </a:r>
          </a:p>
          <a:p>
            <a:pPr marR="3820160">
              <a:defRPr>
                <a:solidFill>
                  <a:srgbClr val="FFFFFF"/>
                </a:solidFill>
              </a:defRPr>
            </a:pPr>
            <a:r>
              <a:t>Every day: low-latency (LL) obsevations → VL + UV (&lt; 0.6 au)</a:t>
            </a:r>
          </a:p>
        </p:txBody>
      </p:sp>
      <p:grpSp>
        <p:nvGrpSpPr>
          <p:cNvPr id="90" name="Rounded Rectangle 4"/>
          <p:cNvGrpSpPr/>
          <p:nvPr/>
        </p:nvGrpSpPr>
        <p:grpSpPr>
          <a:xfrm>
            <a:off x="16024860" y="1330325"/>
            <a:ext cx="4572001" cy="769619"/>
            <a:chOff x="0" y="0"/>
            <a:chExt cx="4572000" cy="769617"/>
          </a:xfrm>
        </p:grpSpPr>
        <p:sp>
          <p:nvSpPr>
            <p:cNvPr id="88" name="Rounded Rectangle"/>
            <p:cNvSpPr/>
            <p:nvPr/>
          </p:nvSpPr>
          <p:spPr>
            <a:xfrm>
              <a:off x="0" y="0"/>
              <a:ext cx="4572000" cy="769618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25400" cap="flat">
              <a:solidFill>
                <a:srgbClr val="BA8C00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89" name="High latitude window"/>
            <p:cNvSpPr txBox="1"/>
            <p:nvPr/>
          </p:nvSpPr>
          <p:spPr>
            <a:xfrm>
              <a:off x="141709" y="52069"/>
              <a:ext cx="4288582" cy="6654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algn="ctr">
                <a:defRPr sz="3200"/>
              </a:lvl1pPr>
            </a:lstStyle>
            <a:p>
              <a:r>
                <a:t>High latitude window</a:t>
              </a:r>
            </a:p>
          </p:txBody>
        </p:sp>
      </p:grpSp>
      <p:grpSp>
        <p:nvGrpSpPr>
          <p:cNvPr id="93" name="Rounded Rectangle 6"/>
          <p:cNvGrpSpPr/>
          <p:nvPr/>
        </p:nvGrpSpPr>
        <p:grpSpPr>
          <a:xfrm>
            <a:off x="19141439" y="7432357"/>
            <a:ext cx="4282441" cy="769619"/>
            <a:chOff x="0" y="0"/>
            <a:chExt cx="4282440" cy="769617"/>
          </a:xfrm>
        </p:grpSpPr>
        <p:sp>
          <p:nvSpPr>
            <p:cNvPr id="91" name="Rounded Rectangle"/>
            <p:cNvSpPr/>
            <p:nvPr/>
          </p:nvSpPr>
          <p:spPr>
            <a:xfrm>
              <a:off x="0" y="0"/>
              <a:ext cx="4282441" cy="769618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25400" cap="flat">
              <a:solidFill>
                <a:srgbClr val="BA8C00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92" name="Perihelion window"/>
            <p:cNvSpPr txBox="1"/>
            <p:nvPr/>
          </p:nvSpPr>
          <p:spPr>
            <a:xfrm>
              <a:off x="141709" y="52069"/>
              <a:ext cx="3999022" cy="6654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algn="ctr">
                <a:defRPr sz="3200"/>
              </a:lvl1pPr>
            </a:lstStyle>
            <a:p>
              <a:r>
                <a:t>Perihelion window</a:t>
              </a:r>
            </a:p>
          </p:txBody>
        </p:sp>
      </p:grpSp>
      <p:grpSp>
        <p:nvGrpSpPr>
          <p:cNvPr id="96" name="Rounded Rectangle 7"/>
          <p:cNvGrpSpPr/>
          <p:nvPr/>
        </p:nvGrpSpPr>
        <p:grpSpPr>
          <a:xfrm>
            <a:off x="14790419" y="11660188"/>
            <a:ext cx="4572001" cy="769619"/>
            <a:chOff x="0" y="0"/>
            <a:chExt cx="4572000" cy="769617"/>
          </a:xfrm>
        </p:grpSpPr>
        <p:sp>
          <p:nvSpPr>
            <p:cNvPr id="94" name="Rounded Rectangle"/>
            <p:cNvSpPr/>
            <p:nvPr/>
          </p:nvSpPr>
          <p:spPr>
            <a:xfrm>
              <a:off x="0" y="0"/>
              <a:ext cx="4572000" cy="769618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25400" cap="flat">
              <a:solidFill>
                <a:srgbClr val="BA8C00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95" name="Low latitude window"/>
            <p:cNvSpPr txBox="1"/>
            <p:nvPr/>
          </p:nvSpPr>
          <p:spPr>
            <a:xfrm>
              <a:off x="141709" y="52069"/>
              <a:ext cx="4288582" cy="6654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algn="ctr">
                <a:defRPr sz="3200"/>
              </a:lvl1pPr>
            </a:lstStyle>
            <a:p>
              <a:r>
                <a:t>Low latitude window</a:t>
              </a:r>
            </a:p>
          </p:txBody>
        </p:sp>
      </p:grpSp>
      <p:grpSp>
        <p:nvGrpSpPr>
          <p:cNvPr id="99" name="Rounded Rectangle 8"/>
          <p:cNvGrpSpPr/>
          <p:nvPr/>
        </p:nvGrpSpPr>
        <p:grpSpPr>
          <a:xfrm>
            <a:off x="1981200" y="11584307"/>
            <a:ext cx="4572000" cy="769619"/>
            <a:chOff x="0" y="0"/>
            <a:chExt cx="4572000" cy="769617"/>
          </a:xfrm>
        </p:grpSpPr>
        <p:sp>
          <p:nvSpPr>
            <p:cNvPr id="97" name="Rounded Rectangle"/>
            <p:cNvSpPr/>
            <p:nvPr/>
          </p:nvSpPr>
          <p:spPr>
            <a:xfrm>
              <a:off x="0" y="0"/>
              <a:ext cx="4572000" cy="769618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25400" cap="flat">
              <a:solidFill>
                <a:srgbClr val="BA8C00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98" name="Out of RS-windows"/>
            <p:cNvSpPr txBox="1"/>
            <p:nvPr/>
          </p:nvSpPr>
          <p:spPr>
            <a:xfrm>
              <a:off x="141709" y="52069"/>
              <a:ext cx="4288582" cy="6654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algn="ctr">
                <a:defRPr sz="3200"/>
              </a:lvl1pPr>
            </a:lstStyle>
            <a:p>
              <a:r>
                <a:t>Out of RS-windows</a:t>
              </a:r>
            </a:p>
          </p:txBody>
        </p:sp>
      </p:grp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Screenshot 2025-01-26 at 11.40.42.png" descr="Screenshot 2025-01-26 at 11.40.4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24384001" cy="1583669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JHelioviewer">
            <a:extLst>
              <a:ext uri="{FF2B5EF4-FFF2-40B4-BE49-F238E27FC236}">
                <a16:creationId xmlns:a16="http://schemas.microsoft.com/office/drawing/2014/main" id="{58F15BD9-5785-B0C0-0A8E-CE2BF73F7A98}"/>
              </a:ext>
            </a:extLst>
          </p:cNvPr>
          <p:cNvSpPr txBox="1"/>
          <p:nvPr/>
        </p:nvSpPr>
        <p:spPr>
          <a:xfrm>
            <a:off x="20765801" y="12559704"/>
            <a:ext cx="2943916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3600">
                <a:solidFill>
                  <a:srgbClr val="FFFFFF"/>
                </a:solidFill>
                <a:latin typeface="SF Compact Display Bold"/>
                <a:ea typeface="SF Compact Display Bold"/>
                <a:cs typeface="SF Compact Display Bold"/>
                <a:sym typeface="SF Compact Display Bold"/>
              </a:defRPr>
            </a:lvl1pPr>
          </a:lstStyle>
          <a:p>
            <a:r>
              <a:rPr dirty="0" err="1"/>
              <a:t>JHelioviewer</a:t>
            </a:r>
            <a:endParaRPr dirty="0"/>
          </a:p>
        </p:txBody>
      </p:sp>
      <p:sp>
        <p:nvSpPr>
          <p:cNvPr id="3" name="Oval 5">
            <a:extLst>
              <a:ext uri="{FF2B5EF4-FFF2-40B4-BE49-F238E27FC236}">
                <a16:creationId xmlns:a16="http://schemas.microsoft.com/office/drawing/2014/main" id="{58DC190C-CC5B-B18B-7792-6E1A38C0C0B2}"/>
              </a:ext>
            </a:extLst>
          </p:cNvPr>
          <p:cNvSpPr/>
          <p:nvPr/>
        </p:nvSpPr>
        <p:spPr>
          <a:xfrm>
            <a:off x="9524994" y="7114478"/>
            <a:ext cx="3790121" cy="1092820"/>
          </a:xfrm>
          <a:prstGeom prst="ellipse">
            <a:avLst/>
          </a:prstGeom>
          <a:ln w="50800">
            <a:solidFill>
              <a:srgbClr val="FF0000"/>
            </a:solidFill>
            <a:miter/>
          </a:ln>
        </p:spPr>
        <p:txBody>
          <a:bodyPr tIns="91439" bIns="91439" anchor="ctr"/>
          <a:lstStyle/>
          <a:p>
            <a:pPr algn="ctr"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Screenshot 2025-01-26 at 11.41.13.png" descr="Screenshot 2025-01-26 at 11.41.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24384001" cy="158367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JHelioviewer">
            <a:extLst>
              <a:ext uri="{FF2B5EF4-FFF2-40B4-BE49-F238E27FC236}">
                <a16:creationId xmlns:a16="http://schemas.microsoft.com/office/drawing/2014/main" id="{DCD861F0-5A80-4715-F2BC-C0D1A4FB164F}"/>
              </a:ext>
            </a:extLst>
          </p:cNvPr>
          <p:cNvSpPr txBox="1"/>
          <p:nvPr/>
        </p:nvSpPr>
        <p:spPr>
          <a:xfrm>
            <a:off x="20765801" y="12559704"/>
            <a:ext cx="2943916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 sz="3600">
                <a:solidFill>
                  <a:srgbClr val="FFFFFF"/>
                </a:solidFill>
                <a:latin typeface="SF Compact Display Bold"/>
                <a:ea typeface="SF Compact Display Bold"/>
                <a:cs typeface="SF Compact Display Bold"/>
                <a:sym typeface="SF Compact Display Bold"/>
              </a:defRPr>
            </a:lvl1pPr>
          </a:lstStyle>
          <a:p>
            <a:r>
              <a:rPr dirty="0" err="1"/>
              <a:t>JHelioviewer</a:t>
            </a:r>
            <a:endParaRPr dirty="0"/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Reference documents and useful links</a:t>
            </a:r>
          </a:p>
        </p:txBody>
      </p:sp>
      <p:sp>
        <p:nvSpPr>
          <p:cNvPr id="234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t>Metis Data Product Description Document: </a:t>
            </a:r>
            <a:r>
              <a: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2"/>
              </a:rPr>
              <a:t>http://metis.oato.inaf.it/docs/METIS-OATO-SPE-021_2.2_Solar_Orbiter_Metis_Data_Product_Description_Document.pdf</a:t>
            </a:r>
          </a:p>
          <a:p>
            <a:r>
              <a:t>Metis Instrument Paper: </a:t>
            </a:r>
            <a:r>
              <a: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/>
              </a:rPr>
              <a:t>https://www.aanda.org/articles/aa/pdf/2020/10/aa35338-19.pdf</a:t>
            </a:r>
          </a:p>
          <a:p>
            <a:r>
              <a:t>Metis website: </a:t>
            </a:r>
            <a:r>
              <a: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4"/>
              </a:rPr>
              <a:t>http://metis.oato.inaf.it</a:t>
            </a:r>
          </a:p>
          <a:p>
            <a:r>
              <a:t>iCID: </a:t>
            </a:r>
            <a:r>
              <a: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5"/>
              </a:rPr>
              <a:t>https://drive.google.com/drive/folders/1BESI7qkb2PQ_44RjmCOmapFPL93IYSCL?usp=drive_link</a:t>
            </a:r>
            <a:r>
              <a:t> and pyCID: </a:t>
            </a:r>
            <a:r>
              <a: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6"/>
              </a:rPr>
              <a:t>https://www.ict.inaf.it/gitlab/metis/utilities/pycid.git</a:t>
            </a:r>
          </a:p>
          <a:p>
            <a:r>
              <a:t>JHelioviewer: </a:t>
            </a:r>
            <a:r>
              <a: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7"/>
              </a:rPr>
              <a:t>https://www.jhelioviewer.org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Data types</a:t>
            </a:r>
          </a:p>
        </p:txBody>
      </p:sp>
      <p:sp>
        <p:nvSpPr>
          <p:cNvPr id="102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Visible-light channel</a:t>
            </a:r>
          </a:p>
          <a:p>
            <a:pPr marR="7376159" lvl="1"/>
            <a:r>
              <a:t>sequences of 4 polarimetric images → polarised and total brightness, polarisation angle, Stokes parameters</a:t>
            </a:r>
          </a:p>
          <a:p>
            <a:pPr lvl="1"/>
            <a:r>
              <a:t>single total-brightness images</a:t>
            </a:r>
          </a:p>
          <a:p>
            <a:pPr lvl="1"/>
            <a:r>
              <a:t>fixed-polarisation images</a:t>
            </a:r>
          </a:p>
          <a:p>
            <a:endParaRPr/>
          </a:p>
          <a:p>
            <a:r>
              <a:t>UV channel</a:t>
            </a:r>
          </a:p>
          <a:p>
            <a:pPr lvl="1"/>
            <a:r>
              <a:t>analogue-mode images</a:t>
            </a:r>
          </a:p>
        </p:txBody>
      </p:sp>
      <p:pic>
        <p:nvPicPr>
          <p:cNvPr id="103" name="i4.png" descr="i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8796165" y="1474216"/>
            <a:ext cx="3175001" cy="317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i3.png" descr="i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0627" y="2575321"/>
            <a:ext cx="3175001" cy="317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i1.png" descr="i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30283" y="3651250"/>
            <a:ext cx="3175001" cy="317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i2.png" descr="i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58127" y="4649216"/>
            <a:ext cx="3175001" cy="317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pol-angle.png" descr="pol-ang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85655" y="9619150"/>
            <a:ext cx="3175001" cy="317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tb.png" descr="tb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55283" y="7505211"/>
            <a:ext cx="3175001" cy="317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" name="pb.png" descr="pb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82267" y="5270500"/>
            <a:ext cx="3175001" cy="317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uv.png" descr="uv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12638" y="9619150"/>
            <a:ext cx="3175001" cy="3175001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pB"/>
          <p:cNvSpPr txBox="1"/>
          <p:nvPr/>
        </p:nvSpPr>
        <p:spPr>
          <a:xfrm>
            <a:off x="16694796" y="6582409"/>
            <a:ext cx="549941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pB</a:t>
            </a:r>
          </a:p>
        </p:txBody>
      </p:sp>
      <p:sp>
        <p:nvSpPr>
          <p:cNvPr id="112" name="B"/>
          <p:cNvSpPr txBox="1"/>
          <p:nvPr/>
        </p:nvSpPr>
        <p:spPr>
          <a:xfrm>
            <a:off x="19054059" y="8817121"/>
            <a:ext cx="377449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t>B</a:t>
            </a:r>
          </a:p>
        </p:txBody>
      </p:sp>
      <p:sp>
        <p:nvSpPr>
          <p:cNvPr id="113" name="pol. angle"/>
          <p:cNvSpPr txBox="1"/>
          <p:nvPr/>
        </p:nvSpPr>
        <p:spPr>
          <a:xfrm>
            <a:off x="20632453" y="10931059"/>
            <a:ext cx="1681406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t>pol. angle</a:t>
            </a:r>
          </a:p>
        </p:txBody>
      </p:sp>
      <p:sp>
        <p:nvSpPr>
          <p:cNvPr id="114" name="0° pol."/>
          <p:cNvSpPr txBox="1"/>
          <p:nvPr/>
        </p:nvSpPr>
        <p:spPr>
          <a:xfrm>
            <a:off x="17561551" y="3887231"/>
            <a:ext cx="993151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0° pol.</a:t>
            </a:r>
          </a:p>
        </p:txBody>
      </p:sp>
      <p:sp>
        <p:nvSpPr>
          <p:cNvPr id="115" name="45° pol."/>
          <p:cNvSpPr txBox="1"/>
          <p:nvPr/>
        </p:nvSpPr>
        <p:spPr>
          <a:xfrm>
            <a:off x="19798092" y="2786126"/>
            <a:ext cx="1171149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45° pol.</a:t>
            </a:r>
          </a:p>
        </p:txBody>
      </p:sp>
      <p:sp>
        <p:nvSpPr>
          <p:cNvPr id="116" name="90° pol."/>
          <p:cNvSpPr txBox="1"/>
          <p:nvPr/>
        </p:nvSpPr>
        <p:spPr>
          <a:xfrm>
            <a:off x="19064665" y="5961126"/>
            <a:ext cx="1161922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90° pol.</a:t>
            </a:r>
          </a:p>
        </p:txBody>
      </p:sp>
      <p:sp>
        <p:nvSpPr>
          <p:cNvPr id="117" name="135° pol."/>
          <p:cNvSpPr txBox="1"/>
          <p:nvPr/>
        </p:nvSpPr>
        <p:spPr>
          <a:xfrm>
            <a:off x="21774909" y="4963159"/>
            <a:ext cx="1285747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135° pol.</a:t>
            </a:r>
          </a:p>
        </p:txBody>
      </p:sp>
      <p:sp>
        <p:nvSpPr>
          <p:cNvPr id="118" name="HI Lyα"/>
          <p:cNvSpPr txBox="1"/>
          <p:nvPr/>
        </p:nvSpPr>
        <p:spPr>
          <a:xfrm>
            <a:off x="10999916" y="10931059"/>
            <a:ext cx="1000444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HI Lyα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Data types &amp; on-board process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Data types &amp; on-board processing</a:t>
            </a:r>
          </a:p>
        </p:txBody>
      </p:sp>
      <p:sp>
        <p:nvSpPr>
          <p:cNvPr id="121" name="On-board processing…"/>
          <p:cNvSpPr txBox="1">
            <a:spLocks noGrp="1"/>
          </p:cNvSpPr>
          <p:nvPr>
            <p:ph type="body" idx="1"/>
          </p:nvPr>
        </p:nvSpPr>
        <p:spPr>
          <a:xfrm>
            <a:off x="1676400" y="3638550"/>
            <a:ext cx="21031200" cy="8702676"/>
          </a:xfrm>
          <a:prstGeom prst="rect">
            <a:avLst/>
          </a:prstGeom>
        </p:spPr>
        <p:txBody>
          <a:bodyPr/>
          <a:lstStyle/>
          <a:p>
            <a:r>
              <a:t>On-board processing</a:t>
            </a:r>
          </a:p>
          <a:p>
            <a:pPr lvl="1"/>
            <a:r>
              <a:t>frame average</a:t>
            </a:r>
          </a:p>
          <a:p>
            <a:pPr lvl="1"/>
            <a:r>
              <a:t>binning, masking</a:t>
            </a:r>
          </a:p>
          <a:p>
            <a:pPr lvl="1"/>
            <a:r>
              <a:t>compression (lossless, lossy)</a:t>
            </a:r>
          </a:p>
          <a:p>
            <a:pPr lvl="1"/>
            <a:r>
              <a:t>cosmic-ray/SEP correction</a:t>
            </a:r>
          </a:p>
          <a:p>
            <a:endParaRPr/>
          </a:p>
          <a:p>
            <a:r>
              <a:t>Secondary data products</a:t>
            </a:r>
          </a:p>
          <a:p>
            <a:pPr lvl="1"/>
            <a:r>
              <a:t>light curves (for each pB sequence)</a:t>
            </a:r>
          </a:p>
          <a:p>
            <a:pPr lvl="1"/>
            <a:r>
              <a:t>cosmic-ray/SEP correction maps (twice per day)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On-ground processing and calibration</a:t>
            </a:r>
          </a:p>
        </p:txBody>
      </p:sp>
      <p:sp>
        <p:nvSpPr>
          <p:cNvPr id="124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Level 0 (L0)</a:t>
            </a:r>
          </a:p>
          <a:p>
            <a:pPr lvl="1"/>
            <a:r>
              <a:t>uncalibrated data (units of DN) obtained from telemetry packets, that are uncompressed and formatted in standard FITS format</a:t>
            </a:r>
          </a:p>
          <a:p>
            <a:pPr lvl="1"/>
            <a:r>
              <a:t>metadata contain only the information that is available from the telemetry packet headers</a:t>
            </a:r>
          </a:p>
          <a:p>
            <a:r>
              <a:t>Level 1 (L1)</a:t>
            </a:r>
          </a:p>
          <a:p>
            <a:pPr lvl="1"/>
            <a:r>
              <a:t>uncalibrated data (units of DN)</a:t>
            </a:r>
          </a:p>
          <a:p>
            <a:pPr lvl="1"/>
            <a:r>
              <a:t>metadata contain extra engineering data from housekeeping telemetry</a:t>
            </a:r>
          </a:p>
          <a:p>
            <a:pPr lvl="1"/>
            <a:r>
              <a:t>all the available orbital and attitude information is used and coordinates expressed in scientific coordinate systems (WCS)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On-ground processing and calibration</a:t>
            </a:r>
          </a:p>
        </p:txBody>
      </p:sp>
      <p:sp>
        <p:nvSpPr>
          <p:cNvPr id="127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Level 2 (L2)</a:t>
            </a:r>
          </a:p>
          <a:p>
            <a:pPr lvl="1"/>
            <a:r>
              <a:t>calibrated data (physical units) corrected for </a:t>
            </a:r>
          </a:p>
          <a:p>
            <a:pPr marL="1447800" lvl="2" indent="-533400">
              <a:defRPr sz="4000"/>
            </a:pPr>
            <a:r>
              <a:t>detector bias/dark current</a:t>
            </a:r>
          </a:p>
          <a:p>
            <a:pPr marL="1447800" lvl="2" indent="-533400">
              <a:defRPr sz="4000"/>
            </a:pPr>
            <a:r>
              <a:t>flat-field</a:t>
            </a:r>
          </a:p>
          <a:p>
            <a:pPr marL="1447800" lvl="2" indent="-533400">
              <a:defRPr sz="4000"/>
            </a:pPr>
            <a:r>
              <a:t>optical vignetting</a:t>
            </a:r>
          </a:p>
          <a:p>
            <a:pPr marL="1447800" lvl="2" indent="-533400">
              <a:defRPr sz="4000"/>
            </a:pPr>
            <a:r>
              <a:t>exposure normalisation</a:t>
            </a:r>
          </a:p>
          <a:p>
            <a:pPr marL="1447800" lvl="2" indent="-533400">
              <a:defRPr sz="4000"/>
            </a:pPr>
            <a:r>
              <a:t>radiometric calibration</a:t>
            </a:r>
          </a:p>
          <a:p>
            <a:pPr marL="1447800" lvl="2" indent="-533400">
              <a:defRPr sz="4000"/>
            </a:pPr>
            <a:r>
              <a:t>demodulation (applied only to polarimetric acquisitions)</a:t>
            </a:r>
          </a:p>
          <a:p>
            <a:pPr lvl="1"/>
            <a:r>
              <a:t>the most up-to-date calibration is always applied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On-ground processing and calibration</a:t>
            </a:r>
          </a:p>
        </p:txBody>
      </p:sp>
      <p:sp>
        <p:nvSpPr>
          <p:cNvPr id="130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Level 2 (L2)</a:t>
            </a:r>
          </a:p>
          <a:p>
            <a:pPr lvl="1"/>
            <a:r>
              <a:t>calibrated data (physical units) corrected for </a:t>
            </a:r>
          </a:p>
          <a:p>
            <a:pPr marL="1447800" lvl="2" indent="-533400">
              <a:defRPr sz="4000"/>
            </a:pPr>
            <a:r>
              <a:t>detector bias/dark current</a:t>
            </a:r>
          </a:p>
          <a:p>
            <a:pPr marL="1447800" lvl="2" indent="-533400">
              <a:defRPr sz="4000"/>
            </a:pPr>
            <a:r>
              <a:t>flat-field</a:t>
            </a:r>
          </a:p>
          <a:p>
            <a:pPr marL="1447800" lvl="2" indent="-533400">
              <a:defRPr sz="4000"/>
            </a:pPr>
            <a:r>
              <a:t>optical vignetting</a:t>
            </a:r>
          </a:p>
          <a:p>
            <a:pPr marL="1447800" lvl="2" indent="-533400">
              <a:defRPr sz="4000"/>
            </a:pPr>
            <a:r>
              <a:t>exposure normalisation</a:t>
            </a:r>
          </a:p>
          <a:p>
            <a:pPr marL="1447800" lvl="2" indent="-533400">
              <a:defRPr sz="4000"/>
            </a:pPr>
            <a:r>
              <a:t>radiometric calibration</a:t>
            </a:r>
          </a:p>
          <a:p>
            <a:pPr marL="1447800" lvl="2" indent="-533400">
              <a:defRPr sz="4000"/>
            </a:pPr>
            <a:r>
              <a:t>demodulation (applied only to polarimetric acquisitions)</a:t>
            </a:r>
          </a:p>
          <a:p>
            <a:pPr lvl="1"/>
            <a:r>
              <a:t>the most up-to-date calibration is always applied</a:t>
            </a:r>
          </a:p>
        </p:txBody>
      </p:sp>
      <p:sp>
        <p:nvSpPr>
          <p:cNvPr id="131" name="Calibration papers…"/>
          <p:cNvSpPr txBox="1"/>
          <p:nvPr/>
        </p:nvSpPr>
        <p:spPr>
          <a:xfrm>
            <a:off x="8789559" y="7408466"/>
            <a:ext cx="14334444" cy="4920060"/>
          </a:xfrm>
          <a:prstGeom prst="rect">
            <a:avLst/>
          </a:prstGeom>
          <a:solidFill>
            <a:srgbClr val="FFFFFF"/>
          </a:solidFill>
          <a:ln w="50800">
            <a:solidFill>
              <a:srgbClr val="FF26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0" tIns="254000" rIns="254000" bIns="254000">
            <a:spAutoFit/>
          </a:bodyPr>
          <a:lstStyle/>
          <a:p>
            <a:pPr>
              <a:defRPr sz="4800">
                <a:solidFill>
                  <a:srgbClr val="FF26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Calibration papers </a:t>
            </a:r>
          </a:p>
          <a:p>
            <a:pPr>
              <a:defRPr sz="4800">
                <a:solidFill>
                  <a:srgbClr val="FF26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  <a:p>
            <a:pPr>
              <a:defRPr sz="4800">
                <a:solidFill>
                  <a:srgbClr val="FF26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De Leo et al. (2023) A&amp;A 676, A45 - VL</a:t>
            </a:r>
          </a:p>
          <a:p>
            <a:pPr>
              <a:defRPr sz="4800">
                <a:solidFill>
                  <a:srgbClr val="FF26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Liberatore et al. (2023) A&amp;A 672, A14 - VL</a:t>
            </a:r>
          </a:p>
          <a:p>
            <a:pPr>
              <a:defRPr sz="4800">
                <a:solidFill>
                  <a:srgbClr val="FF26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Uslenghi et al. (2024) SPIE 13103, 1310324 - UV</a:t>
            </a:r>
          </a:p>
          <a:p>
            <a:pPr>
              <a:defRPr sz="4800">
                <a:solidFill>
                  <a:srgbClr val="FF26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De Leo et al. (2024) A&amp;A in press - UV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On-ground processing and calibration</a:t>
            </a:r>
          </a:p>
        </p:txBody>
      </p:sp>
      <p:sp>
        <p:nvSpPr>
          <p:cNvPr id="134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1676400" y="3651250"/>
            <a:ext cx="14346912" cy="8702676"/>
          </a:xfrm>
          <a:prstGeom prst="rect">
            <a:avLst/>
          </a:prstGeom>
        </p:spPr>
        <p:txBody>
          <a:bodyPr/>
          <a:lstStyle/>
          <a:p>
            <a:r>
              <a:t>Level 3 (L3)</a:t>
            </a:r>
          </a:p>
          <a:p>
            <a:pPr lvl="1"/>
            <a:r>
              <a:t>science-grade data derived from L2 data: images, movies, Carrington maps; and data obtained after scientific analysis, e.g., electron-density maps, solar-wind outflow velocity maps → </a:t>
            </a:r>
            <a:r>
              <a:rPr>
                <a:solidFill>
                  <a:srgbClr val="FF2600"/>
                </a:solidFill>
              </a:rPr>
              <a:t>JP2000 and PNG images available soon</a:t>
            </a:r>
          </a:p>
        </p:txBody>
      </p:sp>
      <p:pic>
        <p:nvPicPr>
          <p:cNvPr id="135" name="solo_L2_metis-uv-image_20240331T081507_V01.png" descr="solo_L2_metis-uv-image_20240331T081507_V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60687">
            <a:off x="17306711" y="6690573"/>
            <a:ext cx="6069760" cy="6069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solo_L2_metis-vl-pb_20240331T081456_V01.png" descr="solo_L2_metis-vl-pb_20240331T081456_V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7840" y="1127942"/>
            <a:ext cx="6069760" cy="60697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L2 FITS structure</a:t>
            </a:r>
          </a:p>
        </p:txBody>
      </p:sp>
      <p:sp>
        <p:nvSpPr>
          <p:cNvPr id="139" name="Content Placeholder 5"/>
          <p:cNvSpPr txBox="1">
            <a:spLocks noGrp="1"/>
          </p:cNvSpPr>
          <p:nvPr>
            <p:ph type="body" sz="half" idx="1"/>
          </p:nvPr>
        </p:nvSpPr>
        <p:spPr>
          <a:xfrm>
            <a:off x="1676400" y="6743772"/>
            <a:ext cx="21031200" cy="5610154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74904" indent="-374904" defTabSz="1499616">
              <a:spcBef>
                <a:spcPts val="900"/>
              </a:spcBef>
              <a:defRPr sz="3936"/>
            </a:pPr>
            <a:r>
              <a:t>Quality matrix</a:t>
            </a:r>
          </a:p>
          <a:p>
            <a:pPr marL="812291" lvl="1" indent="-437387" defTabSz="1499616">
              <a:spcBef>
                <a:spcPts val="900"/>
              </a:spcBef>
              <a:defRPr sz="3936"/>
            </a:pPr>
            <a:r>
              <a:t>image mask flagging:</a:t>
            </a:r>
          </a:p>
          <a:p>
            <a:pPr marL="1274673" lvl="2" indent="-524865" defTabSz="1499616">
              <a:spcBef>
                <a:spcPts val="900"/>
              </a:spcBef>
              <a:defRPr sz="3936"/>
            </a:pPr>
            <a:r>
              <a:t>saturated/bad pixels (NaN)</a:t>
            </a:r>
          </a:p>
          <a:p>
            <a:pPr marL="1274673" lvl="2" indent="-524865" defTabSz="1499616">
              <a:spcBef>
                <a:spcPts val="900"/>
              </a:spcBef>
              <a:defRPr sz="3936"/>
            </a:pPr>
            <a:r>
              <a:t>unreliable pixel values (0)</a:t>
            </a:r>
          </a:p>
          <a:p>
            <a:pPr marL="1274673" lvl="2" indent="-524865" defTabSz="1499616">
              <a:spcBef>
                <a:spcPts val="900"/>
              </a:spcBef>
              <a:defRPr sz="3936"/>
            </a:pPr>
            <a:r>
              <a:t>good pixels (1)</a:t>
            </a:r>
          </a:p>
          <a:p>
            <a:pPr marL="374904" indent="-374904" defTabSz="1499616">
              <a:spcBef>
                <a:spcPts val="900"/>
              </a:spcBef>
              <a:defRPr sz="3936"/>
            </a:pPr>
            <a:r>
              <a:t>Error matrix</a:t>
            </a:r>
          </a:p>
          <a:p>
            <a:pPr marL="812291" lvl="1" indent="-437387" defTabSz="1499616">
              <a:spcBef>
                <a:spcPts val="900"/>
              </a:spcBef>
              <a:defRPr sz="3936"/>
            </a:pPr>
            <a:r>
              <a:t>uncertainty map derived from measured counts through error propagation → </a:t>
            </a:r>
            <a:r>
              <a:rPr>
                <a:solidFill>
                  <a:srgbClr val="FF2600"/>
                </a:solidFill>
              </a:rPr>
              <a:t>under assessment</a:t>
            </a:r>
          </a:p>
        </p:txBody>
      </p:sp>
      <p:grpSp>
        <p:nvGrpSpPr>
          <p:cNvPr id="147" name="Group"/>
          <p:cNvGrpSpPr/>
          <p:nvPr/>
        </p:nvGrpSpPr>
        <p:grpSpPr>
          <a:xfrm>
            <a:off x="9188261" y="2535774"/>
            <a:ext cx="12469542" cy="4595019"/>
            <a:chOff x="0" y="0"/>
            <a:chExt cx="12469540" cy="4595018"/>
          </a:xfrm>
        </p:grpSpPr>
        <p:sp>
          <p:nvSpPr>
            <p:cNvPr id="140" name="Rectangle"/>
            <p:cNvSpPr/>
            <p:nvPr/>
          </p:nvSpPr>
          <p:spPr>
            <a:xfrm>
              <a:off x="0" y="0"/>
              <a:ext cx="12469541" cy="4595019"/>
            </a:xfrm>
            <a:prstGeom prst="rect">
              <a:avLst/>
            </a:prstGeom>
            <a:solidFill>
              <a:srgbClr val="FFFFFF"/>
            </a:solidFill>
            <a:ln w="508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>
                <a:defRPr sz="360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41" name="Main…"/>
            <p:cNvSpPr/>
            <p:nvPr/>
          </p:nvSpPr>
          <p:spPr>
            <a:xfrm>
              <a:off x="361884" y="329325"/>
              <a:ext cx="2795388" cy="1751410"/>
            </a:xfrm>
            <a:prstGeom prst="rect">
              <a:avLst/>
            </a:prstGeom>
            <a:gradFill flip="none" rotWithShape="1">
              <a:gsLst>
                <a:gs pos="0">
                  <a:srgbClr val="70A6DB"/>
                </a:gs>
                <a:gs pos="50000">
                  <a:srgbClr val="559BDB"/>
                </a:gs>
                <a:gs pos="100000">
                  <a:srgbClr val="448AC9"/>
                </a:gs>
              </a:gsLst>
              <a:lin ang="5400000" scaled="0"/>
            </a:gradFill>
            <a:ln w="12700" cap="flat">
              <a:solidFill>
                <a:schemeClr val="accent5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r>
                <a:t>Main </a:t>
              </a:r>
            </a:p>
            <a:p>
              <a:pPr algn="ctr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r>
                <a:t>header</a:t>
              </a:r>
            </a:p>
          </p:txBody>
        </p:sp>
        <p:sp>
          <p:nvSpPr>
            <p:cNvPr id="142" name="Image*"/>
            <p:cNvSpPr/>
            <p:nvPr/>
          </p:nvSpPr>
          <p:spPr>
            <a:xfrm>
              <a:off x="361884" y="2465346"/>
              <a:ext cx="2795388" cy="1751411"/>
            </a:xfrm>
            <a:prstGeom prst="rect">
              <a:avLst/>
            </a:prstGeom>
            <a:gradFill flip="none" rotWithShape="1">
              <a:gsLst>
                <a:gs pos="0">
                  <a:srgbClr val="70A6DB"/>
                </a:gs>
                <a:gs pos="50000">
                  <a:srgbClr val="559BDB"/>
                </a:gs>
                <a:gs pos="100000">
                  <a:srgbClr val="448AC9"/>
                </a:gs>
              </a:gsLst>
              <a:lin ang="5400000" scaled="0"/>
            </a:gradFill>
            <a:ln w="12700" cap="flat">
              <a:solidFill>
                <a:schemeClr val="accent5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libri"/>
                </a:defRPr>
              </a:lvl1pPr>
            </a:lstStyle>
            <a:p>
              <a:r>
                <a:t>Image*</a:t>
              </a:r>
            </a:p>
          </p:txBody>
        </p:sp>
        <p:sp>
          <p:nvSpPr>
            <p:cNvPr id="143" name="Quality…"/>
            <p:cNvSpPr/>
            <p:nvPr/>
          </p:nvSpPr>
          <p:spPr>
            <a:xfrm>
              <a:off x="6599108" y="361075"/>
              <a:ext cx="2454265" cy="1687910"/>
            </a:xfrm>
            <a:prstGeom prst="rect">
              <a:avLst/>
            </a:prstGeom>
            <a:solidFill>
              <a:srgbClr val="FFFFFF"/>
            </a:solidFill>
            <a:ln w="50800" cap="flat">
              <a:solidFill>
                <a:schemeClr val="accent1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 sz="3600">
                  <a:latin typeface="+mn-lt"/>
                  <a:ea typeface="+mn-ea"/>
                  <a:cs typeface="+mn-cs"/>
                  <a:sym typeface="Calibri"/>
                </a:defRPr>
              </a:pPr>
              <a:r>
                <a:t>Quality</a:t>
              </a:r>
            </a:p>
            <a:p>
              <a:pPr algn="ctr">
                <a:defRPr sz="3600">
                  <a:latin typeface="+mn-lt"/>
                  <a:ea typeface="+mn-ea"/>
                  <a:cs typeface="+mn-cs"/>
                  <a:sym typeface="Calibri"/>
                </a:defRPr>
              </a:pPr>
              <a:r>
                <a:t>matrix</a:t>
              </a:r>
            </a:p>
          </p:txBody>
        </p:sp>
        <p:sp>
          <p:nvSpPr>
            <p:cNvPr id="144" name="Error…"/>
            <p:cNvSpPr/>
            <p:nvPr/>
          </p:nvSpPr>
          <p:spPr>
            <a:xfrm>
              <a:off x="9563034" y="361075"/>
              <a:ext cx="2454266" cy="1687910"/>
            </a:xfrm>
            <a:prstGeom prst="rect">
              <a:avLst/>
            </a:prstGeom>
            <a:solidFill>
              <a:srgbClr val="FFFFFF"/>
            </a:solidFill>
            <a:ln w="50800" cap="flat">
              <a:solidFill>
                <a:schemeClr val="accent1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 sz="3600">
                  <a:latin typeface="+mn-lt"/>
                  <a:ea typeface="+mn-ea"/>
                  <a:cs typeface="+mn-cs"/>
                  <a:sym typeface="Calibri"/>
                </a:defRPr>
              </a:pPr>
              <a:r>
                <a:t>Error</a:t>
              </a:r>
            </a:p>
            <a:p>
              <a:pPr algn="ctr">
                <a:defRPr sz="3600">
                  <a:latin typeface="+mn-lt"/>
                  <a:ea typeface="+mn-ea"/>
                  <a:cs typeface="+mn-cs"/>
                  <a:sym typeface="Calibri"/>
                </a:defRPr>
              </a:pPr>
              <a:r>
                <a:t>matrix</a:t>
              </a:r>
            </a:p>
          </p:txBody>
        </p:sp>
        <p:sp>
          <p:nvSpPr>
            <p:cNvPr id="145" name="Stokes Q"/>
            <p:cNvSpPr/>
            <p:nvPr/>
          </p:nvSpPr>
          <p:spPr>
            <a:xfrm>
              <a:off x="3635182" y="361075"/>
              <a:ext cx="2454265" cy="1687910"/>
            </a:xfrm>
            <a:prstGeom prst="rect">
              <a:avLst/>
            </a:prstGeom>
            <a:solidFill>
              <a:srgbClr val="FFFFFF"/>
            </a:solidFill>
            <a:ln w="50800" cap="flat">
              <a:solidFill>
                <a:schemeClr val="accent1"/>
              </a:solidFill>
              <a:custDash>
                <a:ds d="200000" sp="200000"/>
              </a:custDash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defRPr sz="3600">
                  <a:latin typeface="+mn-lt"/>
                  <a:ea typeface="+mn-ea"/>
                  <a:cs typeface="+mn-cs"/>
                  <a:sym typeface="Calibri"/>
                </a:defRPr>
              </a:lvl1pPr>
            </a:lstStyle>
            <a:p>
              <a:r>
                <a:t>Stokes Q</a:t>
              </a:r>
            </a:p>
          </p:txBody>
        </p:sp>
        <p:sp>
          <p:nvSpPr>
            <p:cNvPr id="146" name="Stokes U"/>
            <p:cNvSpPr/>
            <p:nvPr/>
          </p:nvSpPr>
          <p:spPr>
            <a:xfrm>
              <a:off x="3635182" y="2497096"/>
              <a:ext cx="2454265" cy="1687911"/>
            </a:xfrm>
            <a:prstGeom prst="rect">
              <a:avLst/>
            </a:prstGeom>
            <a:solidFill>
              <a:srgbClr val="FFFFFF"/>
            </a:solidFill>
            <a:ln w="50800" cap="flat">
              <a:solidFill>
                <a:schemeClr val="accent1"/>
              </a:solidFill>
              <a:custDash>
                <a:ds d="200000" sp="200000"/>
              </a:custDash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defRPr sz="3600">
                  <a:latin typeface="+mn-lt"/>
                  <a:ea typeface="+mn-ea"/>
                  <a:cs typeface="+mn-cs"/>
                  <a:sym typeface="Calibri"/>
                </a:defRPr>
              </a:lvl1pPr>
            </a:lstStyle>
            <a:p>
              <a:r>
                <a:t>Stokes U</a:t>
              </a:r>
            </a:p>
          </p:txBody>
        </p:sp>
      </p:grpSp>
      <p:sp>
        <p:nvSpPr>
          <p:cNvPr id="148" name="* VL pB, B, pol. angle, or Stokes I or UV Lyα intensity"/>
          <p:cNvSpPr txBox="1"/>
          <p:nvPr/>
        </p:nvSpPr>
        <p:spPr>
          <a:xfrm>
            <a:off x="14808711" y="7130792"/>
            <a:ext cx="6849091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r>
              <a:t>* VL pB, B, pol. angle, or Stokes I or UV Lyα intensity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SF Compact Display Regular"/>
            <a:ea typeface="SF Compact Display Regular"/>
            <a:cs typeface="SF Compact Display Regular"/>
            <a:sym typeface="SF Compact Display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SF Compact Display Regular"/>
            <a:ea typeface="SF Compact Display Regular"/>
            <a:cs typeface="SF Compact Display Regular"/>
            <a:sym typeface="SF Compact Display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897</Words>
  <Application>Microsoft Macintosh PowerPoint</Application>
  <PresentationFormat>Custom</PresentationFormat>
  <Paragraphs>148</Paragraphs>
  <Slides>22</Slides>
  <Notes>0</Notes>
  <HiddenSlides>3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Amatic SC Bold</vt:lpstr>
      <vt:lpstr>Arial</vt:lpstr>
      <vt:lpstr>Calibri</vt:lpstr>
      <vt:lpstr>Helvetica Neue</vt:lpstr>
      <vt:lpstr>SF Compact Display Bold</vt:lpstr>
      <vt:lpstr>SF Compact Display Regular</vt:lpstr>
      <vt:lpstr>Office Theme</vt:lpstr>
      <vt:lpstr>Metis data</vt:lpstr>
      <vt:lpstr>Solar Orbiter/Metis observation structure</vt:lpstr>
      <vt:lpstr>Data types</vt:lpstr>
      <vt:lpstr>Data types &amp; on-board processing</vt:lpstr>
      <vt:lpstr>On-ground processing and calibration</vt:lpstr>
      <vt:lpstr>On-ground processing and calibration</vt:lpstr>
      <vt:lpstr>On-ground processing and calibration</vt:lpstr>
      <vt:lpstr>On-ground processing and calibration</vt:lpstr>
      <vt:lpstr>L2 FITS structure</vt:lpstr>
      <vt:lpstr>Data flow</vt:lpstr>
      <vt:lpstr>Statistics for the nominal phase</vt:lpstr>
      <vt:lpstr>Data availability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look into Metis data?</vt:lpstr>
      <vt:lpstr>PowerPoint Presentation</vt:lpstr>
      <vt:lpstr>PowerPoint Presentation</vt:lpstr>
      <vt:lpstr>PowerPoint Presentation</vt:lpstr>
      <vt:lpstr>Reference documents and useful links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Roberto Susino</cp:lastModifiedBy>
  <cp:revision>1</cp:revision>
  <dcterms:modified xsi:type="dcterms:W3CDTF">2025-01-26T10:56:12Z</dcterms:modified>
</cp:coreProperties>
</file>