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8" r:id="rId2"/>
    <p:sldId id="261" r:id="rId3"/>
    <p:sldId id="286" r:id="rId4"/>
    <p:sldId id="264" r:id="rId5"/>
    <p:sldId id="275" r:id="rId6"/>
    <p:sldId id="290" r:id="rId7"/>
    <p:sldId id="292" r:id="rId8"/>
    <p:sldId id="291" r:id="rId9"/>
    <p:sldId id="314" r:id="rId10"/>
    <p:sldId id="287" r:id="rId11"/>
    <p:sldId id="308" r:id="rId12"/>
    <p:sldId id="310" r:id="rId13"/>
    <p:sldId id="309" r:id="rId14"/>
    <p:sldId id="288" r:id="rId15"/>
    <p:sldId id="296" r:id="rId16"/>
    <p:sldId id="298" r:id="rId17"/>
    <p:sldId id="289" r:id="rId18"/>
    <p:sldId id="315" r:id="rId19"/>
    <p:sldId id="299" r:id="rId20"/>
    <p:sldId id="300" r:id="rId21"/>
    <p:sldId id="301" r:id="rId22"/>
    <p:sldId id="302" r:id="rId23"/>
    <p:sldId id="313" r:id="rId24"/>
    <p:sldId id="303" r:id="rId25"/>
    <p:sldId id="277" r:id="rId26"/>
    <p:sldId id="306" r:id="rId27"/>
    <p:sldId id="305" r:id="rId28"/>
    <p:sldId id="279" r:id="rId29"/>
    <p:sldId id="276" r:id="rId30"/>
    <p:sldId id="280" r:id="rId31"/>
    <p:sldId id="281" r:id="rId32"/>
    <p:sldId id="285" r:id="rId33"/>
    <p:sldId id="311" r:id="rId34"/>
    <p:sldId id="282" r:id="rId35"/>
    <p:sldId id="283" r:id="rId36"/>
    <p:sldId id="284" r:id="rId37"/>
    <p:sldId id="304" r:id="rId38"/>
    <p:sldId id="312" r:id="rId39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60D"/>
    <a:srgbClr val="C8AB42"/>
    <a:srgbClr val="1196A5"/>
    <a:srgbClr val="044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F434D-9631-4CE7-B51D-7D257E17B9F6}" type="datetimeFigureOut">
              <a:rPr lang="en-AU" smtClean="0"/>
              <a:t>10/04/2025</a:t>
            </a:fld>
            <a:endParaRPr lang="en-AU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5F49-6B58-45E5-B80D-B34F1BB099E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14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A617C-59B8-B64A-CD8B-38354399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5BA171-F16F-4428-2B56-3B6D1421E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25AAC-07ED-5B95-460C-FD61C3FD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B091-17BF-4B97-B57B-E13A9AF230CD}" type="datetime1">
              <a:rPr lang="en-AU" smtClean="0"/>
              <a:t>10/04/2025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32E30B-EA7F-B185-5E16-182939D7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8D5895-7372-A080-7968-D8D3768E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8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39691-086D-C53E-868F-7E38BC6C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EEE823-BF5B-2531-2E46-9D7F29F76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0C8E1-AB81-F80A-E930-556037B4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822-217F-4CE9-A389-DF3181D12A93}" type="datetime1">
              <a:rPr lang="en-AU" smtClean="0"/>
              <a:t>10/04/2025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C9E237-B54F-3E14-EB73-CCC063C9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270A0C-EF07-4247-6124-B3A44871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24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570CF8-8C4C-1A5E-06FD-0816533E4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66E29C-11BA-A059-4B0E-F1ECCD058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0B8CD3-4BA5-2BB6-E9D6-DA20BB17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634E-3C47-4662-81DB-839444C71DF0}" type="datetime1">
              <a:rPr lang="en-AU" smtClean="0"/>
              <a:t>10/04/2025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974FED-2653-F79D-6117-14C1DA2D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6ADF94-EFD2-4737-DC52-6616921A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429EE-6184-C8A3-F124-5390FC26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A4FD9F-D2A9-569E-BCC5-E2B79497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3804D-B32F-EC25-67B3-FB9A0120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1CA-BD79-4871-B690-E732928A8746}" type="datetime1">
              <a:rPr lang="en-AU" smtClean="0"/>
              <a:t>10/04/2025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5E288E-E23C-6965-8C1F-C8186379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0A290D-8F8E-483F-4B17-47DF8798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07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27AC5-796A-70BA-7A76-F086E62C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BC3E1-74C8-C380-D849-53E519777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D1EC0E-7554-DB9B-6E8C-71623D4E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7594-F61B-4A4A-BE5E-BA987BBC59AB}" type="datetime1">
              <a:rPr lang="en-AU" smtClean="0"/>
              <a:t>10/04/2025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BE4F1D-6CBF-A747-7CCB-D692B73E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62B6F3-E97B-0E1F-5B01-A655FCFF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84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4FDD3-92A0-54FE-0EB5-72D3EB4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321720-2365-1380-21C0-2E5AAC6AE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C0B3BF-37BF-603D-4D1B-DC104990D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F7F5FE-E76A-0B27-9469-5152266E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D036-5150-4FF0-BE17-7812CD868143}" type="datetime1">
              <a:rPr lang="en-AU" smtClean="0"/>
              <a:t>10/04/2025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8041E2-3093-6DC7-FC0F-91966DD2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BAE8C2-A1E7-891D-5EFB-935EA34D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1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21780-7DD8-6703-82C5-C3EDE3E1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4BA2A8-78D3-548D-DA91-C6C0C320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63D8C9-27EF-5B27-4F79-084649025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91C5A29-AA5F-370B-A26B-5FBB85314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ABA480-C95D-BD00-FDAA-16F7AED4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1799D9-83D4-21EE-569C-2CD2D542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068-5757-4DDF-B519-D5D13EA33621}" type="datetime1">
              <a:rPr lang="en-AU" smtClean="0"/>
              <a:t>10/04/2025</a:t>
            </a:fld>
            <a:endParaRPr lang="en-AU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91E64D-BFD4-6E15-EB9F-CAAED1BA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C4B18D-2F06-3936-CB0B-06DB8EC5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03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88187-7E9C-FB98-0473-4D563AC8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CCA947-ACBB-722B-0D67-CE878138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207D-D0F8-46E6-965C-B126D1AD9DDD}" type="datetime1">
              <a:rPr lang="en-AU" smtClean="0"/>
              <a:t>10/04/2025</a:t>
            </a:fld>
            <a:endParaRPr lang="en-AU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A15563-8662-4FE4-9055-A0700E1A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99999F-BEBF-B756-5AD9-0A80F56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78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5E4D8F-EFF2-1728-EF2C-3D68AF35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B6D-E24E-424D-BB60-0712CFB5C31A}" type="datetime1">
              <a:rPr lang="en-AU" smtClean="0"/>
              <a:t>10/04/2025</a:t>
            </a:fld>
            <a:endParaRPr lang="en-AU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BE3437-79D0-2211-95F5-2CED3659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670160-E202-7E34-C28A-BD1C54B9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9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88C815-5CA3-EEB6-08DB-56DBBB8A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43965-359F-E4F3-4212-F345B66F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A976F5-CD18-5E9B-11BA-7E34243CC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E50DD8-F072-8FD8-33C5-D82A2EFD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8AC-07EE-400F-B76A-1820F3E52563}" type="datetime1">
              <a:rPr lang="en-AU" smtClean="0"/>
              <a:t>10/04/2025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AD9EA1-F048-8FC5-7A64-77C22005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47DD44-61B4-6951-0DEC-5EABCB34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04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5B412-8F0E-B80D-0096-B81ACD38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923A8F-1DCC-FEA8-C498-9CFD36EE4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E15DC2-5E43-466B-E6D3-4C7969334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F2886F-E37A-314D-66D8-7BD84FE4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7F3F-6569-4686-AE4C-A59B52ED24AF}" type="datetime1">
              <a:rPr lang="en-AU" smtClean="0"/>
              <a:t>10/04/2025</a:t>
            </a:fld>
            <a:endParaRPr lang="en-AU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AFE8F1-8F34-A88C-F4FF-520719B3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DB92C-184D-EA49-2A2C-B7E3CF5A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2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20F778-4572-6C4D-97B0-ABFCA955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AU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DDB6D5-74B8-FA17-4E45-73C49FF47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2080E4-F9C0-3FEB-60DA-4F11D6F9A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4D09DA-782A-45FB-A614-6031789362C9}" type="datetime1">
              <a:rPr lang="en-AU" smtClean="0"/>
              <a:t>10/04/2025</a:t>
            </a:fld>
            <a:endParaRPr lang="en-AU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1B20C-8301-6EC3-829F-AA03C775F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3F38C7-F31D-21B3-ABDD-BB9297B9E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412324-DB35-4774-A4D8-2E8397F86406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2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4811842" TargetMode="External"/><Relationship Id="rId2" Type="http://schemas.openxmlformats.org/officeDocument/2006/relationships/hyperlink" Target="https://doi.org/10.1093/mnras/stae19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doi.org/10.5281/zenodo.14811842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doi.org/10.1093/mnras/stae19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doi.org/10.5281/zenodo.14811842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doi.org/10.1093/mnras/stae19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sv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hyperlink" Target="https://www.jstor.org/stable/223670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hyperlink" Target="https://www.jstor.org/stable/22367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3847/1538-4357/ab042c/meta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academic.oup.com/mnras/article/533/3/3053/7729289?login=fal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ic.oup.com/mnras/article/533/3/3053/7729289?login=fals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dsabs.harvard.edu/full/1989ApJ...345..245C/0000246.000.html" TargetMode="External"/><Relationship Id="rId2" Type="http://schemas.openxmlformats.org/officeDocument/2006/relationships/hyperlink" Target="https://iopscience.iop.org/article/10.1086/424933/me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hyperlink" Target="https://doi.org/10.1093/mnras/stae191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mnras/stae1911" TargetMode="External"/><Relationship Id="rId2" Type="http://schemas.openxmlformats.org/officeDocument/2006/relationships/hyperlink" Target="https://adsabs.harvard.edu/full/1982ApJ...253..785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hyperlink" Target="https://doi.org/10.1088/1538-3873/aa5e4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93/pasj/psad0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1093/pasj/psad024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hyperlink" Target="https://doi.org/10.1093/pasj/psad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hyperlink" Target="https://doi.org/10.1093/pasj/psad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476BC-2457-9199-0DFA-660BAE3E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 descr="Immagine che contiene aria aperta, cielo, notte, edificio&#10;&#10;Il contenuto generato dall'IA potrebbe non essere corretto.">
            <a:extLst>
              <a:ext uri="{FF2B5EF4-FFF2-40B4-BE49-F238E27FC236}">
                <a16:creationId xmlns:a16="http://schemas.microsoft.com/office/drawing/2014/main" id="{F2791F2C-B1CE-85A9-6C3F-A686D709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CFA7CF2B-7F64-98C8-E8AB-44634A9E4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859" y="2676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it-IT" sz="6400" b="1" i="0" dirty="0">
                <a:solidFill>
                  <a:srgbClr val="FFFFFF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Core-collapse supernovae parameters in the LSST era</a:t>
            </a:r>
            <a:endParaRPr lang="en-AU" sz="6400" b="1" dirty="0">
              <a:solidFill>
                <a:srgbClr val="FFFFF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C765AB27-827B-2B01-FEFA-08F377C89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859" y="3446709"/>
            <a:ext cx="9875520" cy="1414355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>
                <a:solidFill>
                  <a:srgbClr val="FFFFFF"/>
                </a:solidFill>
                <a:latin typeface="Sagona ExtraLight" panose="02020303050505020204" pitchFamily="18" charset="0"/>
              </a:rPr>
              <a:t>Andrea Simongini (INAF-OAR) </a:t>
            </a:r>
          </a:p>
          <a:p>
            <a:pPr algn="l"/>
            <a:r>
              <a:rPr lang="en-AU" dirty="0">
                <a:solidFill>
                  <a:srgbClr val="FFFFFF"/>
                </a:solidFill>
                <a:latin typeface="Sagona ExtraLight" panose="02020303050505020204" pitchFamily="18" charset="0"/>
              </a:rPr>
              <a:t>F. Ragosta, I. Di Palma, S. Piranomonte</a:t>
            </a:r>
          </a:p>
        </p:txBody>
      </p:sp>
      <p:pic>
        <p:nvPicPr>
          <p:cNvPr id="17" name="Immagine 16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D076D9F-6D1D-3EED-DF9B-5A6D11B84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70" y="5413635"/>
            <a:ext cx="3221139" cy="1687876"/>
          </a:xfrm>
          <a:prstGeom prst="rect">
            <a:avLst/>
          </a:prstGeom>
        </p:spPr>
      </p:pic>
      <p:pic>
        <p:nvPicPr>
          <p:cNvPr id="18" name="Immagine 1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297E86A-46C9-CDF0-ECCF-F28882DA5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" y="5998118"/>
            <a:ext cx="2853383" cy="680750"/>
          </a:xfrm>
          <a:prstGeom prst="rect">
            <a:avLst/>
          </a:prstGeom>
        </p:spPr>
      </p:pic>
      <p:pic>
        <p:nvPicPr>
          <p:cNvPr id="21" name="Immagine 2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B1F12EF9-5A25-D79B-590E-2A6F51874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4"/>
          <a:stretch/>
        </p:blipFill>
        <p:spPr>
          <a:xfrm>
            <a:off x="7588661" y="5669460"/>
            <a:ext cx="1974169" cy="1519233"/>
          </a:xfrm>
          <a:prstGeom prst="rect">
            <a:avLst/>
          </a:prstGeom>
        </p:spPr>
      </p:pic>
      <p:pic>
        <p:nvPicPr>
          <p:cNvPr id="22" name="Immagine 2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E0B2514-AA51-71DF-C467-7EA395269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07" y="5197368"/>
            <a:ext cx="2120408" cy="2120408"/>
          </a:xfrm>
          <a:prstGeom prst="rect">
            <a:avLst/>
          </a:prstGeom>
        </p:spPr>
      </p:pic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538B472-B126-7F8F-F697-BB5F00DD8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75" y="5783876"/>
            <a:ext cx="1793880" cy="9473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A76665-C317-B504-C1E5-93678CACCE76}"/>
              </a:ext>
            </a:extLst>
          </p:cNvPr>
          <p:cNvSpPr txBox="1"/>
          <p:nvPr/>
        </p:nvSpPr>
        <p:spPr>
          <a:xfrm>
            <a:off x="339002" y="4536954"/>
            <a:ext cx="286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Sagona ExtraLight" panose="02020303050505020204" pitchFamily="18" charset="0"/>
              </a:rPr>
              <a:t>andrea.simongini@inaf.it</a:t>
            </a:r>
          </a:p>
        </p:txBody>
      </p:sp>
    </p:spTree>
    <p:extLst>
      <p:ext uri="{BB962C8B-B14F-4D97-AF65-F5344CB8AC3E}">
        <p14:creationId xmlns:p14="http://schemas.microsoft.com/office/powerpoint/2010/main" val="213303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AA313-8CF0-7C61-6FB9-B8A015BA8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53595-8384-08E5-486F-01D139F7E592}"/>
              </a:ext>
            </a:extLst>
          </p:cNvPr>
          <p:cNvSpPr txBox="1">
            <a:spLocks/>
          </p:cNvSpPr>
          <p:nvPr/>
        </p:nvSpPr>
        <p:spPr>
          <a:xfrm>
            <a:off x="3597903" y="2215162"/>
            <a:ext cx="4996193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ANALYSIS.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9F393B-A095-6264-DB45-34EF433F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8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730AE-644D-542E-C444-6C6B0FB5D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D18B767-B69E-3ED5-DA0F-F95767704769}"/>
              </a:ext>
            </a:extLst>
          </p:cNvPr>
          <p:cNvSpPr txBox="1"/>
          <p:nvPr/>
        </p:nvSpPr>
        <p:spPr>
          <a:xfrm>
            <a:off x="8229890" y="6488668"/>
            <a:ext cx="39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Simongini et al. 2024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,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</a:t>
            </a:r>
            <a:endParaRPr lang="en-AU" dirty="0">
              <a:solidFill>
                <a:schemeClr val="bg1"/>
              </a:solidFill>
              <a:latin typeface="Sagona ExtraLight" panose="02020303050505020204" pitchFamily="18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F431428-C996-0475-9702-C63AD4FC01BE}"/>
              </a:ext>
            </a:extLst>
          </p:cNvPr>
          <p:cNvSpPr txBox="1">
            <a:spLocks/>
          </p:cNvSpPr>
          <p:nvPr/>
        </p:nvSpPr>
        <p:spPr>
          <a:xfrm>
            <a:off x="914400" y="73481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CASTOR* 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3" name="Elemento grafico 12" descr="Castoro con riempimento a tinta unita">
            <a:extLst>
              <a:ext uri="{FF2B5EF4-FFF2-40B4-BE49-F238E27FC236}">
                <a16:creationId xmlns:a16="http://schemas.microsoft.com/office/drawing/2014/main" id="{3D257350-7C6F-1CDA-F10F-0743CD755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B1C049B-ACC0-7FD7-374C-D2AF2339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11</a:t>
            </a:fld>
            <a:endParaRPr lang="en-AU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F783D7-D5A7-8D99-257E-28EEEE99A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6" y="1561716"/>
            <a:ext cx="11502155" cy="11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EDC0F-5E28-7F83-7667-48AF4224F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54CF3F5-9ACE-A417-BF8A-A0041CD7AA6A}"/>
              </a:ext>
            </a:extLst>
          </p:cNvPr>
          <p:cNvSpPr txBox="1"/>
          <p:nvPr/>
        </p:nvSpPr>
        <p:spPr>
          <a:xfrm>
            <a:off x="8229890" y="6488668"/>
            <a:ext cx="39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Simongini et al. 2024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,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</a:t>
            </a:r>
            <a:endParaRPr lang="en-AU" dirty="0">
              <a:solidFill>
                <a:schemeClr val="bg1"/>
              </a:solidFill>
              <a:latin typeface="Sagona ExtraLight" panose="02020303050505020204" pitchFamily="18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26603A5-8197-80F0-54C5-3F2497D193CA}"/>
              </a:ext>
            </a:extLst>
          </p:cNvPr>
          <p:cNvSpPr txBox="1">
            <a:spLocks/>
          </p:cNvSpPr>
          <p:nvPr/>
        </p:nvSpPr>
        <p:spPr>
          <a:xfrm>
            <a:off x="914400" y="73481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CASTOR* 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3" name="Elemento grafico 12" descr="Castoro con riempimento a tinta unita">
            <a:extLst>
              <a:ext uri="{FF2B5EF4-FFF2-40B4-BE49-F238E27FC236}">
                <a16:creationId xmlns:a16="http://schemas.microsoft.com/office/drawing/2014/main" id="{CD173DE0-FA6B-0C52-C072-066EA5D4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47610E-EBF3-C34C-10F4-6186F5B4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12</a:t>
            </a:fld>
            <a:endParaRPr lang="en-AU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F2A74D-9840-5201-2BFC-46066FE88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3142293"/>
            <a:ext cx="11502155" cy="13743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7684A5-0B7D-D4D7-70C3-684B1AC793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6" y="1561716"/>
            <a:ext cx="11502155" cy="11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E1695-495E-B834-9C21-AC8E4F1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161AF5C-C443-9645-3401-5FC091A7496D}"/>
              </a:ext>
            </a:extLst>
          </p:cNvPr>
          <p:cNvSpPr txBox="1"/>
          <p:nvPr/>
        </p:nvSpPr>
        <p:spPr>
          <a:xfrm>
            <a:off x="8229890" y="6488668"/>
            <a:ext cx="39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Simongini et al. 2024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,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</a:t>
            </a:r>
            <a:endParaRPr lang="en-AU" dirty="0">
              <a:solidFill>
                <a:schemeClr val="bg1"/>
              </a:solidFill>
              <a:latin typeface="Sagona ExtraLight" panose="02020303050505020204" pitchFamily="18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0DAEC23-2D9A-3E6B-37E4-18513D463698}"/>
              </a:ext>
            </a:extLst>
          </p:cNvPr>
          <p:cNvSpPr txBox="1">
            <a:spLocks/>
          </p:cNvSpPr>
          <p:nvPr/>
        </p:nvSpPr>
        <p:spPr>
          <a:xfrm>
            <a:off x="914400" y="73481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CASTOR* 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3" name="Elemento grafico 12" descr="Castoro con riempimento a tinta unita">
            <a:extLst>
              <a:ext uri="{FF2B5EF4-FFF2-40B4-BE49-F238E27FC236}">
                <a16:creationId xmlns:a16="http://schemas.microsoft.com/office/drawing/2014/main" id="{5E7D69ED-54CB-A9D9-2C2A-4E35C2BBB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B5896C-18BD-C50F-17E6-C1D1B093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13</a:t>
            </a:fld>
            <a:endParaRPr lang="en-AU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13722B8-D700-84AD-1F08-5C4CBD29A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7" y="4858383"/>
            <a:ext cx="11502155" cy="11554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D988AD7-FC08-5223-93C7-615CBAED5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3142293"/>
            <a:ext cx="11502155" cy="13743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F457B36-B721-5930-DE6B-7CB2B6F4C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6" y="1561716"/>
            <a:ext cx="11502155" cy="11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80FE8-D02E-F3F7-E6E6-0C5DE035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3CEDB-25A0-3DA3-2569-6CC7663216E7}"/>
              </a:ext>
            </a:extLst>
          </p:cNvPr>
          <p:cNvSpPr txBox="1">
            <a:spLocks/>
          </p:cNvSpPr>
          <p:nvPr/>
        </p:nvSpPr>
        <p:spPr>
          <a:xfrm>
            <a:off x="2390554" y="2215162"/>
            <a:ext cx="7410892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FIGURES OF MERIT.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855EBB-E4F9-5E8E-6285-DD470E1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67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ACB0AA-4C00-752D-1446-66800D2A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378E6A2-A517-8AD9-69D2-E8072B049CAE}"/>
              </a:ext>
            </a:extLst>
          </p:cNvPr>
          <p:cNvSpPr txBox="1">
            <a:spLocks/>
          </p:cNvSpPr>
          <p:nvPr/>
        </p:nvSpPr>
        <p:spPr>
          <a:xfrm>
            <a:off x="420541" y="13546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b="1" noProof="0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KL divergence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3FCFBD0-8EF5-D52D-8393-621B71620669}"/>
              </a:ext>
            </a:extLst>
          </p:cNvPr>
          <p:cNvCxnSpPr/>
          <p:nvPr/>
        </p:nvCxnSpPr>
        <p:spPr>
          <a:xfrm>
            <a:off x="6096000" y="-1"/>
            <a:ext cx="0" cy="7028122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7DD4A85-A026-6B25-CC68-255448E5CF28}"/>
                  </a:ext>
                </a:extLst>
              </p:cNvPr>
              <p:cNvSpPr txBox="1"/>
              <p:nvPr/>
            </p:nvSpPr>
            <p:spPr>
              <a:xfrm>
                <a:off x="106326" y="1399266"/>
                <a:ext cx="5624624" cy="522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noProof="0" dirty="0">
                    <a:solidFill>
                      <a:schemeClr val="bg1"/>
                    </a:solidFill>
                    <a:latin typeface="Sagona ExtraLight" panose="02020303050505020204" pitchFamily="18" charset="0"/>
                  </a:rPr>
                  <a:t>The </a:t>
                </a:r>
                <a:r>
                  <a:rPr lang="en-AU" sz="3200" b="1" noProof="0" dirty="0">
                    <a:solidFill>
                      <a:schemeClr val="bg1"/>
                    </a:solidFill>
                    <a:latin typeface="Sagona ExtraLight" panose="020203030505050202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Kullback–Leibler </a:t>
                </a:r>
                <a:r>
                  <a:rPr lang="en-AU" sz="3200" b="1" noProof="0" dirty="0">
                    <a:solidFill>
                      <a:schemeClr val="bg1"/>
                    </a:solidFill>
                    <a:latin typeface="Sagona ExtraLight" panose="02020303050505020204" pitchFamily="18" charset="0"/>
                  </a:rPr>
                  <a:t>(KL) divergence is a statistical tool that quantifies the difference between two distributions. </a:t>
                </a:r>
              </a:p>
              <a:p>
                <a:endParaRPr lang="en-AU" sz="3200" b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AU" sz="3200" b="0" i="1" noProof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320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320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AU" sz="3200" b="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AU" sz="320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AU" sz="3200" b="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320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3200" i="1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sz="320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320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AU" sz="3200" i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  <a:p>
                <a:endParaRPr lang="en-AU" sz="3200" b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  <a:p>
                <a:endParaRPr lang="en-AU" sz="3200" b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7DD4A85-A026-6B25-CC68-255448E5C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6" y="1399266"/>
                <a:ext cx="5624624" cy="5226624"/>
              </a:xfrm>
              <a:prstGeom prst="rect">
                <a:avLst/>
              </a:prstGeom>
              <a:blipFill>
                <a:blip r:embed="rId3"/>
                <a:stretch>
                  <a:fillRect l="-2709" t="-15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7ACE21-4CD5-C966-56F8-1AEF0E43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36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95400-F6C0-68F4-8FC4-0376DF03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5B78244-F3CA-25A0-B169-4A4C7657680E}"/>
              </a:ext>
            </a:extLst>
          </p:cNvPr>
          <p:cNvSpPr txBox="1">
            <a:spLocks/>
          </p:cNvSpPr>
          <p:nvPr/>
        </p:nvSpPr>
        <p:spPr>
          <a:xfrm>
            <a:off x="420541" y="13546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b="1" noProof="0" dirty="0">
                <a:solidFill>
                  <a:srgbClr val="C8AB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KL divergence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1550D04-C342-0910-DE48-B8366A94F297}"/>
              </a:ext>
            </a:extLst>
          </p:cNvPr>
          <p:cNvSpPr txBox="1">
            <a:spLocks/>
          </p:cNvSpPr>
          <p:nvPr/>
        </p:nvSpPr>
        <p:spPr>
          <a:xfrm>
            <a:off x="8610600" y="13546"/>
            <a:ext cx="1490990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FoM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79EDE90-78CE-E158-CC16-E79F2BDCBE65}"/>
              </a:ext>
            </a:extLst>
          </p:cNvPr>
          <p:cNvCxnSpPr>
            <a:cxnSpLocks/>
          </p:cNvCxnSpPr>
          <p:nvPr/>
        </p:nvCxnSpPr>
        <p:spPr>
          <a:xfrm>
            <a:off x="6096000" y="-1"/>
            <a:ext cx="0" cy="685800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0FE1B28-CE23-CF19-612C-8B0822A4BE40}"/>
                  </a:ext>
                </a:extLst>
              </p:cNvPr>
              <p:cNvSpPr txBox="1"/>
              <p:nvPr/>
            </p:nvSpPr>
            <p:spPr>
              <a:xfrm>
                <a:off x="106326" y="1399266"/>
                <a:ext cx="5624624" cy="522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noProof="0" dirty="0">
                    <a:solidFill>
                      <a:schemeClr val="bg2">
                        <a:lumMod val="75000"/>
                      </a:schemeClr>
                    </a:solidFill>
                    <a:latin typeface="Sagona ExtraLight" panose="02020303050505020204" pitchFamily="18" charset="0"/>
                  </a:rPr>
                  <a:t>The </a:t>
                </a:r>
                <a:r>
                  <a:rPr lang="en-AU" sz="3200" b="1" noProof="0" dirty="0">
                    <a:solidFill>
                      <a:schemeClr val="bg2">
                        <a:lumMod val="75000"/>
                      </a:schemeClr>
                    </a:solidFill>
                    <a:latin typeface="Sagona ExtraLight" panose="020203030505050202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Kullback–Leibler </a:t>
                </a:r>
                <a:r>
                  <a:rPr lang="en-AU" sz="3200" b="1" noProof="0" dirty="0">
                    <a:solidFill>
                      <a:schemeClr val="bg2">
                        <a:lumMod val="75000"/>
                      </a:schemeClr>
                    </a:solidFill>
                    <a:latin typeface="Sagona ExtraLight" panose="02020303050505020204" pitchFamily="18" charset="0"/>
                  </a:rPr>
                  <a:t>(KL) divergence is a statistical tool that quantifies the difference between two distributions. </a:t>
                </a:r>
              </a:p>
              <a:p>
                <a:endParaRPr lang="en-AU" sz="3200" b="1" noProof="0" dirty="0">
                  <a:solidFill>
                    <a:schemeClr val="bg2">
                      <a:lumMod val="75000"/>
                    </a:schemeClr>
                  </a:solidFill>
                  <a:latin typeface="Sagona ExtraLight" panose="02020303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noProof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noProof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3200" b="0" i="1" noProof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AU" sz="3200" b="0" i="1" noProof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3200" i="1" noProof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3200" b="0" i="1" noProof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320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AU" sz="3200" b="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3200" b="0" i="1" noProof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AU" sz="320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AU" sz="3200" b="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3200" i="1" noProof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3200" i="1" noProof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AU" sz="3200" i="1" noProof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 noProof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AU" sz="3200" b="0" i="1" noProof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3200" i="1" noProof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 noProof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AU" sz="3200" b="0" i="1" noProof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AU" sz="3200" i="1" noProof="0" dirty="0">
                  <a:solidFill>
                    <a:schemeClr val="bg2">
                      <a:lumMod val="75000"/>
                    </a:schemeClr>
                  </a:solidFill>
                  <a:latin typeface="Sagona ExtraLight" panose="02020303050505020204" pitchFamily="18" charset="0"/>
                </a:endParaRPr>
              </a:p>
              <a:p>
                <a:endParaRPr lang="en-AU" sz="3200" b="1" noProof="0" dirty="0">
                  <a:solidFill>
                    <a:schemeClr val="bg2">
                      <a:lumMod val="75000"/>
                    </a:schemeClr>
                  </a:solidFill>
                  <a:latin typeface="Sagona ExtraLight" panose="02020303050505020204" pitchFamily="18" charset="0"/>
                </a:endParaRPr>
              </a:p>
              <a:p>
                <a:endParaRPr lang="en-AU" sz="3200" b="1" noProof="0" dirty="0">
                  <a:solidFill>
                    <a:schemeClr val="bg2">
                      <a:lumMod val="75000"/>
                    </a:schemeClr>
                  </a:solidFill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0FE1B28-CE23-CF19-612C-8B0822A4B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6" y="1399266"/>
                <a:ext cx="5624624" cy="5226624"/>
              </a:xfrm>
              <a:prstGeom prst="rect">
                <a:avLst/>
              </a:prstGeom>
              <a:blipFill>
                <a:blip r:embed="rId3"/>
                <a:stretch>
                  <a:fillRect l="-2709" t="-15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78D6948-E53F-5131-21F3-1B9C9DC558E1}"/>
                  </a:ext>
                </a:extLst>
              </p:cNvPr>
              <p:cNvSpPr txBox="1"/>
              <p:nvPr/>
            </p:nvSpPr>
            <p:spPr>
              <a:xfrm>
                <a:off x="6675474" y="1399266"/>
                <a:ext cx="5624624" cy="5258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noProof="0" dirty="0">
                    <a:solidFill>
                      <a:schemeClr val="bg1"/>
                    </a:solidFill>
                    <a:latin typeface="Sagona ExtraLight" panose="02020303050505020204" pitchFamily="18" charset="0"/>
                  </a:rPr>
                  <a:t>We define the FoM as the relative deviation of two distributions on a single-event base. It quantifies the relative error of estimation. </a:t>
                </a:r>
              </a:p>
              <a:p>
                <a:endParaRPr lang="en-AU" sz="3200" b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3200" b="0" i="0" noProof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AU" sz="3200" b="0" i="1" noProof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AU" sz="320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3200" b="0" i="1" noProof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AU" sz="3200" b="0" i="1" noProof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AU" sz="3200" b="0" i="1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3200" b="0" i="1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AU" sz="3200" b="0" i="1" noProof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AU" sz="3200" b="0" i="1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200" b="0" i="1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AU" sz="3200" b="0" i="1" noProof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AU" sz="3200" i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  <a:p>
                <a:endParaRPr lang="en-AU" sz="3200" b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  <a:p>
                <a:endParaRPr lang="en-AU" sz="3200" b="1" noProof="0" dirty="0">
                  <a:solidFill>
                    <a:schemeClr val="bg1"/>
                  </a:solidFill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78D6948-E53F-5131-21F3-1B9C9DC55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474" y="1399266"/>
                <a:ext cx="5624624" cy="5258042"/>
              </a:xfrm>
              <a:prstGeom prst="rect">
                <a:avLst/>
              </a:prstGeom>
              <a:blipFill>
                <a:blip r:embed="rId4"/>
                <a:stretch>
                  <a:fillRect l="-2709" t="-15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DE9F1B8-FD5E-1CE8-0557-AD470403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93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CCB7F-4D27-F26D-6F9F-8153DDE8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5268E-7A4A-ECB2-469D-643564C0FD47}"/>
              </a:ext>
            </a:extLst>
          </p:cNvPr>
          <p:cNvSpPr txBox="1">
            <a:spLocks/>
          </p:cNvSpPr>
          <p:nvPr/>
        </p:nvSpPr>
        <p:spPr>
          <a:xfrm>
            <a:off x="2390554" y="2215162"/>
            <a:ext cx="7410892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RESULTS.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474011-14E1-245F-9B58-5A5BEE91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53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C0965-34C0-1206-986C-94041AF8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79324-AA69-FDE2-BCFE-DFD8C32F1BBF}"/>
              </a:ext>
            </a:extLst>
          </p:cNvPr>
          <p:cNvSpPr txBox="1">
            <a:spLocks/>
          </p:cNvSpPr>
          <p:nvPr/>
        </p:nvSpPr>
        <p:spPr>
          <a:xfrm>
            <a:off x="2390554" y="2215162"/>
            <a:ext cx="7410892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RESULTS.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6921432-170F-AFEE-A7A6-70EAA3C3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18</a:t>
            </a:fld>
            <a:endParaRPr lang="en-AU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8EA52F-7B00-DA44-16DD-80C3C706A4D9}"/>
              </a:ext>
            </a:extLst>
          </p:cNvPr>
          <p:cNvSpPr txBox="1"/>
          <p:nvPr/>
        </p:nvSpPr>
        <p:spPr>
          <a:xfrm>
            <a:off x="2390554" y="1553442"/>
            <a:ext cx="7021285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Disclaimer: </a:t>
            </a:r>
            <a:r>
              <a:rPr lang="it-IT" sz="4000" b="1" dirty="0" err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we</a:t>
            </a:r>
            <a:r>
              <a:rPr lang="it-IT" sz="40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are </a:t>
            </a:r>
            <a:r>
              <a:rPr lang="it-IT" sz="4000" b="1" dirty="0" err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looking</a:t>
            </a:r>
            <a:r>
              <a:rPr lang="it-IT" sz="40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for ugly </a:t>
            </a:r>
            <a:r>
              <a:rPr lang="it-IT" sz="4000" b="1" dirty="0" err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things</a:t>
            </a:r>
            <a:r>
              <a:rPr lang="it-IT" sz="40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!!!!!</a:t>
            </a:r>
            <a:endParaRPr lang="en-AU" sz="4000" b="1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922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2E213-0F8D-74C6-CF7C-E2081BFC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672D374-68B6-3566-DDD3-468CB65342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925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 err="1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Distance</a:t>
            </a:r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4C9E185-1A9C-AB6D-B06F-2C7086FA4F69}"/>
                  </a:ext>
                </a:extLst>
              </p:cNvPr>
              <p:cNvSpPr txBox="1"/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=1.20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4C9E185-1A9C-AB6D-B06F-2C7086FA4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064788E-B93C-0606-FF1C-7723024C30BA}"/>
                  </a:ext>
                </a:extLst>
              </p:cNvPr>
              <p:cNvSpPr txBox="1"/>
              <p:nvPr/>
            </p:nvSpPr>
            <p:spPr>
              <a:xfrm>
                <a:off x="169982" y="3853912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064788E-B93C-0606-FF1C-7723024C3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2" y="3853912"/>
                <a:ext cx="248632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9094BB3-FA50-EA12-2D7D-FE2BFC41C0D9}"/>
              </a:ext>
            </a:extLst>
          </p:cNvPr>
          <p:cNvCxnSpPr>
            <a:cxnSpLocks/>
          </p:cNvCxnSpPr>
          <p:nvPr/>
        </p:nvCxnSpPr>
        <p:spPr>
          <a:xfrm>
            <a:off x="2884715" y="1391557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240B766-A83B-2533-2F99-C8AB9BEA6BA5}"/>
              </a:ext>
            </a:extLst>
          </p:cNvPr>
          <p:cNvCxnSpPr>
            <a:cxnSpLocks/>
          </p:cNvCxnSpPr>
          <p:nvPr/>
        </p:nvCxnSpPr>
        <p:spPr>
          <a:xfrm>
            <a:off x="9133115" y="1391556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C111A6-AC5F-C5DD-F11C-134A710C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19</a:t>
            </a:fld>
            <a:endParaRPr lang="en-AU"/>
          </a:p>
        </p:txBody>
      </p:sp>
      <p:pic>
        <p:nvPicPr>
          <p:cNvPr id="21" name="Immagine 20" descr="Immagine che contiene testo, diagramma, linea, Piano&#10;&#10;Il contenuto generato dall'IA potrebbe non essere corretto.">
            <a:extLst>
              <a:ext uri="{FF2B5EF4-FFF2-40B4-BE49-F238E27FC236}">
                <a16:creationId xmlns:a16="http://schemas.microsoft.com/office/drawing/2014/main" id="{E4E4B2DB-A74A-88D2-145B-9C123EE4D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79252" b="1429"/>
          <a:stretch/>
        </p:blipFill>
        <p:spPr>
          <a:xfrm>
            <a:off x="9644742" y="87085"/>
            <a:ext cx="1992083" cy="6683829"/>
          </a:xfrm>
          <a:prstGeom prst="rect">
            <a:avLst/>
          </a:prstGeom>
        </p:spPr>
      </p:pic>
      <p:pic>
        <p:nvPicPr>
          <p:cNvPr id="10" name="Immagine 9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2F9EA706-B642-62CE-433D-0883FFBCE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29" y="139155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16" descr="Immagine che contiene schermata, cartone animato, Modellazione 3D, Composizione digitale&#10;&#10;Il contenuto generato dall'IA potrebbe non essere corretto.">
            <a:extLst>
              <a:ext uri="{FF2B5EF4-FFF2-40B4-BE49-F238E27FC236}">
                <a16:creationId xmlns:a16="http://schemas.microsoft.com/office/drawing/2014/main" id="{8FC5805D-2E8D-50F0-12A2-D309B56C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r="1131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Segnaposto contenuto 18" descr="Immagine che contiene orologio, cerchio, Elementi grafici, arte&#10;&#10;Il contenuto generato dall'IA potrebbe non essere corretto.">
            <a:extLst>
              <a:ext uri="{FF2B5EF4-FFF2-40B4-BE49-F238E27FC236}">
                <a16:creationId xmlns:a16="http://schemas.microsoft.com/office/drawing/2014/main" id="{D86DBD92-585F-8A53-D694-4EC22829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88" y="698835"/>
            <a:ext cx="2301039" cy="230103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B867244-1C3B-BB39-FDE2-5210F38FAC12}"/>
              </a:ext>
            </a:extLst>
          </p:cNvPr>
          <p:cNvSpPr txBox="1">
            <a:spLocks/>
          </p:cNvSpPr>
          <p:nvPr/>
        </p:nvSpPr>
        <p:spPr>
          <a:xfrm>
            <a:off x="0" y="201963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SNe in Numbers*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ottotitolo 2">
                <a:extLst>
                  <a:ext uri="{FF2B5EF4-FFF2-40B4-BE49-F238E27FC236}">
                    <a16:creationId xmlns:a16="http://schemas.microsoft.com/office/drawing/2014/main" id="{985739F7-D59A-A4B8-990A-3F2DD2FFFA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542556"/>
                <a:ext cx="5308051" cy="49453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3200" b="1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10 million over 10 years </a:t>
                </a:r>
              </a:p>
              <a:p>
                <a:endParaRPr lang="en-AU" sz="3200" b="1" dirty="0">
                  <a:solidFill>
                    <a:srgbClr val="FFFFFF"/>
                  </a:solidFill>
                  <a:latin typeface="Sagona ExtraLight" panose="02020303050505020204" pitchFamily="18" charset="0"/>
                  <a:cs typeface="Leelawadee" panose="020B0502040204020203" pitchFamily="34" charset="-34"/>
                </a:endParaRPr>
              </a:p>
              <a:p>
                <a:r>
                  <a:rPr lang="en-AU" sz="3200" b="1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14 thousands in high detail</a:t>
                </a:r>
              </a:p>
              <a:p>
                <a:endParaRPr lang="en-AU" sz="3200" b="1" dirty="0">
                  <a:solidFill>
                    <a:srgbClr val="FFFFFF"/>
                  </a:solidFill>
                  <a:latin typeface="Sagona ExtraLight" panose="02020303050505020204" pitchFamily="18" charset="0"/>
                  <a:cs typeface="Leelawadee" panose="020B0502040204020203" pitchFamily="34" charset="-34"/>
                </a:endParaRPr>
              </a:p>
              <a:p>
                <a:r>
                  <a:rPr lang="en-AU" sz="3200" b="1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6.8</a:t>
                </a:r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it-IT" sz="32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eelawadee" panose="020B0502040204020203" pitchFamily="34" charset="-34"/>
                      </a:rPr>
                      <m:t>×</m:t>
                    </m:r>
                    <m:sSup>
                      <m:sSupPr>
                        <m:ctrlPr>
                          <a:rPr lang="it-IT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</m:ctrlPr>
                      </m:sSupPr>
                      <m:e>
                        <m:r>
                          <a:rPr lang="it-IT" sz="32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  <m:t>10</m:t>
                        </m:r>
                      </m:e>
                      <m:sup>
                        <m:r>
                          <a:rPr lang="it-IT" sz="32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  </a:t>
                </a:r>
                <a:r>
                  <a:rPr lang="en-AU" sz="3200" b="1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Sne</a:t>
                </a:r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  <m:t>Mpc</m:t>
                        </m:r>
                      </m:e>
                      <m:sup>
                        <m:r>
                          <a:rPr lang="it-IT" sz="32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  <m:t>−3</m:t>
                        </m:r>
                      </m:sup>
                    </m:sSup>
                    <m:r>
                      <a:rPr lang="it-IT" sz="32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eelawadee" panose="020B0502040204020203" pitchFamily="34" charset="-34"/>
                      </a:rPr>
                      <m:t> </m:t>
                    </m:r>
                    <m:r>
                      <m:rPr>
                        <m:sty m:val="p"/>
                      </m:rPr>
                      <a:rPr lang="it-IT" sz="32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eelawadee" panose="020B0502040204020203" pitchFamily="34" charset="-34"/>
                      </a:rPr>
                      <m:t>y</m:t>
                    </m:r>
                    <m:sSup>
                      <m:sSupPr>
                        <m:ctrlPr>
                          <a:rPr lang="it-IT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  <m:t>r</m:t>
                        </m:r>
                      </m:e>
                      <m:sup>
                        <m:r>
                          <a:rPr lang="it-IT" sz="32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Leelawadee" panose="020B0502040204020203" pitchFamily="34" charset="-34"/>
                          </a:rPr>
                          <m:t>−1</m:t>
                        </m:r>
                      </m:sup>
                    </m:sSup>
                    <m:r>
                      <a:rPr lang="it-IT" sz="32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eelawadee" panose="020B0502040204020203" pitchFamily="34" charset="-34"/>
                      </a:rPr>
                      <m:t> </m:t>
                    </m:r>
                  </m:oMath>
                </a14:m>
                <a:endParaRPr lang="en-AU" sz="3200" dirty="0">
                  <a:solidFill>
                    <a:srgbClr val="FFFFFF"/>
                  </a:solidFill>
                  <a:latin typeface="Sagona ExtraLight" panose="02020303050505020204" pitchFamily="18" charset="0"/>
                  <a:cs typeface="Leelawadee" panose="020B0502040204020203" pitchFamily="34" charset="-34"/>
                </a:endParaRPr>
              </a:p>
              <a:p>
                <a:endParaRPr lang="en-AU" sz="3200" dirty="0">
                  <a:solidFill>
                    <a:srgbClr val="FFFFFF"/>
                  </a:solidFill>
                  <a:latin typeface="Sagona ExtraLight" panose="02020303050505020204" pitchFamily="18" charset="0"/>
                  <a:cs typeface="Leelawadee" panose="020B0502040204020203" pitchFamily="34" charset="-34"/>
                </a:endParaRPr>
              </a:p>
              <a:p>
                <a:pPr marL="0" indent="0">
                  <a:buNone/>
                </a:pPr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70 %     IIP </a:t>
                </a:r>
              </a:p>
              <a:p>
                <a:pPr marL="0" indent="0">
                  <a:buNone/>
                </a:pPr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15 %      Ib/c </a:t>
                </a:r>
              </a:p>
              <a:p>
                <a:pPr marL="0" indent="0">
                  <a:buNone/>
                </a:pPr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10 %      IIL </a:t>
                </a:r>
              </a:p>
              <a:p>
                <a:pPr marL="0" indent="0">
                  <a:buNone/>
                </a:pPr>
                <a:r>
                  <a:rPr lang="en-AU" sz="3200" dirty="0">
                    <a:solidFill>
                      <a:srgbClr val="FFFFFF"/>
                    </a:solidFill>
                    <a:latin typeface="Sagona ExtraLight" panose="02020303050505020204" pitchFamily="18" charset="0"/>
                    <a:cs typeface="Leelawadee" panose="020B0502040204020203" pitchFamily="34" charset="-34"/>
                  </a:rPr>
                  <a:t>0.05 % IIn</a:t>
                </a:r>
              </a:p>
            </p:txBody>
          </p:sp>
        </mc:Choice>
        <mc:Fallback xmlns="">
          <p:sp>
            <p:nvSpPr>
              <p:cNvPr id="7" name="Sottotitolo 2">
                <a:extLst>
                  <a:ext uri="{FF2B5EF4-FFF2-40B4-BE49-F238E27FC236}">
                    <a16:creationId xmlns:a16="http://schemas.microsoft.com/office/drawing/2014/main" id="{985739F7-D59A-A4B8-990A-3F2DD2FFF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2556"/>
                <a:ext cx="5308051" cy="4945328"/>
              </a:xfrm>
              <a:prstGeom prst="rect">
                <a:avLst/>
              </a:prstGeom>
              <a:blipFill>
                <a:blip r:embed="rId4"/>
                <a:stretch>
                  <a:fillRect l="-2641" t="-3453" b="-28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0CBE52-D223-3A2B-25AF-9009C061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</a:t>
            </a:fld>
            <a:endParaRPr lang="en-AU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20B3FF-1EBE-6E86-085B-1620A72C6E67}"/>
              </a:ext>
            </a:extLst>
          </p:cNvPr>
          <p:cNvSpPr txBox="1"/>
          <p:nvPr/>
        </p:nvSpPr>
        <p:spPr>
          <a:xfrm>
            <a:off x="2498096" y="6477781"/>
            <a:ext cx="290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*Credits</a:t>
            </a:r>
            <a:r>
              <a:rPr lang="en-AU" dirty="0">
                <a:solidFill>
                  <a:srgbClr val="467886"/>
                </a:solidFill>
                <a:latin typeface="Sagona ExtraLight" panose="02020303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Ivezic et al. 2019</a:t>
            </a:r>
            <a:endParaRPr lang="en-AU" dirty="0">
              <a:solidFill>
                <a:schemeClr val="bg1"/>
              </a:solidFill>
              <a:latin typeface="Sagona ExtraLight" panose="020203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4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ABCAF-C0EC-1253-ACD9-4A78B3A1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F9C7C-8C4A-8337-83BA-1C5F9D4192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925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 err="1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Extinction</a:t>
            </a:r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69FD1BD-F242-34F4-3383-B4AF01FCF72E}"/>
                  </a:ext>
                </a:extLst>
              </p:cNvPr>
              <p:cNvSpPr txBox="1"/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=0.53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69FD1BD-F242-34F4-3383-B4AF01FCF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7E28629-5101-EBC7-FE5B-0B91ADD82DC3}"/>
                  </a:ext>
                </a:extLst>
              </p:cNvPr>
              <p:cNvSpPr txBox="1"/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FoM</m:t>
                    </m:r>
                    <m:r>
                      <a:rPr lang="it-IT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it-IT" sz="3600" b="0" i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7E28629-5101-EBC7-FE5B-0B91ADD8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blipFill>
                <a:blip r:embed="rId3"/>
                <a:stretch>
                  <a:fillRect t="-22581" r="-6829" b="-48387"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2B92337-E05B-560D-86AB-6C80D5746646}"/>
              </a:ext>
            </a:extLst>
          </p:cNvPr>
          <p:cNvCxnSpPr>
            <a:cxnSpLocks/>
          </p:cNvCxnSpPr>
          <p:nvPr/>
        </p:nvCxnSpPr>
        <p:spPr>
          <a:xfrm>
            <a:off x="2884715" y="1391557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8353766-6453-CD9F-3C00-1CF562D22F3F}"/>
              </a:ext>
            </a:extLst>
          </p:cNvPr>
          <p:cNvCxnSpPr>
            <a:cxnSpLocks/>
          </p:cNvCxnSpPr>
          <p:nvPr/>
        </p:nvCxnSpPr>
        <p:spPr>
          <a:xfrm>
            <a:off x="9133115" y="1391556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591AF7-8B0D-D11A-D20A-9081E9FF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20</a:t>
            </a:fld>
            <a:endParaRPr lang="en-AU"/>
          </a:p>
        </p:txBody>
      </p:sp>
      <p:pic>
        <p:nvPicPr>
          <p:cNvPr id="7" name="Immagine 6" descr="Immagine che contiene testo, diagramma, linea, Piano&#10;&#10;Il contenuto generato dall'IA potrebbe non essere corretto.">
            <a:extLst>
              <a:ext uri="{FF2B5EF4-FFF2-40B4-BE49-F238E27FC236}">
                <a16:creationId xmlns:a16="http://schemas.microsoft.com/office/drawing/2014/main" id="{A5F873D1-41F0-1B96-37C5-047E07E01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111" r="59637" b="1429"/>
          <a:stretch/>
        </p:blipFill>
        <p:spPr>
          <a:xfrm>
            <a:off x="9633859" y="87085"/>
            <a:ext cx="1970314" cy="6683829"/>
          </a:xfrm>
          <a:prstGeom prst="rect">
            <a:avLst/>
          </a:prstGeom>
        </p:spPr>
      </p:pic>
      <p:pic>
        <p:nvPicPr>
          <p:cNvPr id="10" name="Immagine 9" descr="Immagine che contiene Diagramma, diagramma, testo, linea&#10;&#10;Il contenuto generato dall'IA potrebbe non essere corretto.">
            <a:extLst>
              <a:ext uri="{FF2B5EF4-FFF2-40B4-BE49-F238E27FC236}">
                <a16:creationId xmlns:a16="http://schemas.microsoft.com/office/drawing/2014/main" id="{2B6CF423-B4C6-59F2-700D-28BD9C441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139155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A0F39-3ADD-2290-CE25-286D3379D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1863B-F6B8-9BB8-E3E2-19CAFE7D53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925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Energy.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19DB1B1-4AC8-87EC-735D-10EFFDBFEF6C}"/>
                  </a:ext>
                </a:extLst>
              </p:cNvPr>
              <p:cNvSpPr txBox="1"/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=1.49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19DB1B1-4AC8-87EC-735D-10EFFDB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0B2A77D-5575-92E9-EB5B-4E40EC5C6F83}"/>
                  </a:ext>
                </a:extLst>
              </p:cNvPr>
              <p:cNvSpPr txBox="1"/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=1.69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0B2A77D-5575-92E9-EB5B-4E40EC5C6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5BC478E-138A-6FA1-F44F-A9A415805B6F}"/>
              </a:ext>
            </a:extLst>
          </p:cNvPr>
          <p:cNvCxnSpPr>
            <a:cxnSpLocks/>
          </p:cNvCxnSpPr>
          <p:nvPr/>
        </p:nvCxnSpPr>
        <p:spPr>
          <a:xfrm>
            <a:off x="2884715" y="1391557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226464F-10D2-E5D5-605C-EDB2DC1FD218}"/>
              </a:ext>
            </a:extLst>
          </p:cNvPr>
          <p:cNvCxnSpPr>
            <a:cxnSpLocks/>
          </p:cNvCxnSpPr>
          <p:nvPr/>
        </p:nvCxnSpPr>
        <p:spPr>
          <a:xfrm>
            <a:off x="9133115" y="1391556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D13F68-A103-C26B-18E4-7666E20B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21</a:t>
            </a:fld>
            <a:endParaRPr lang="en-AU"/>
          </a:p>
        </p:txBody>
      </p:sp>
      <p:pic>
        <p:nvPicPr>
          <p:cNvPr id="8" name="Immagine 7" descr="Immagine che contiene testo, diagramma, linea, Piano&#10;&#10;Il contenuto generato dall'IA potrebbe non essere corretto.">
            <a:extLst>
              <a:ext uri="{FF2B5EF4-FFF2-40B4-BE49-F238E27FC236}">
                <a16:creationId xmlns:a16="http://schemas.microsoft.com/office/drawing/2014/main" id="{1BC3751A-8459-6EA9-AF21-5816D3F68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1111" r="39796" b="1429"/>
          <a:stretch/>
        </p:blipFill>
        <p:spPr>
          <a:xfrm>
            <a:off x="9633859" y="87085"/>
            <a:ext cx="1970314" cy="6683829"/>
          </a:xfrm>
          <a:prstGeom prst="rect">
            <a:avLst/>
          </a:prstGeom>
        </p:spPr>
      </p:pic>
      <p:pic>
        <p:nvPicPr>
          <p:cNvPr id="11" name="Immagine 10" descr="Immagine che contiene testo, Diagramm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F505FEB6-C496-3DE7-A746-87D92D2D9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29" y="139155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E7435-E3A1-485D-72A9-442D7F4D5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6D282-752B-6D1E-59EE-6135C5BEF4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434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Mass of Nickel.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C70CAFE-F239-4C47-B3A8-FC5C5A25B72C}"/>
                  </a:ext>
                </a:extLst>
              </p:cNvPr>
              <p:cNvSpPr txBox="1"/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=2.15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C70CAFE-F239-4C47-B3A8-FC5C5A25B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6992434-8412-AC96-F744-31B03C6DCFF9}"/>
                  </a:ext>
                </a:extLst>
              </p:cNvPr>
              <p:cNvSpPr txBox="1"/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=15.9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6992434-8412-AC96-F744-31B03C6DC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C7ACCE6-0795-A0B7-632C-BDB8C47EC4DF}"/>
              </a:ext>
            </a:extLst>
          </p:cNvPr>
          <p:cNvCxnSpPr>
            <a:cxnSpLocks/>
          </p:cNvCxnSpPr>
          <p:nvPr/>
        </p:nvCxnSpPr>
        <p:spPr>
          <a:xfrm>
            <a:off x="2884715" y="1391557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9F745E7-B84C-CB6E-BEB2-96CDC3DBC52C}"/>
              </a:ext>
            </a:extLst>
          </p:cNvPr>
          <p:cNvCxnSpPr>
            <a:cxnSpLocks/>
          </p:cNvCxnSpPr>
          <p:nvPr/>
        </p:nvCxnSpPr>
        <p:spPr>
          <a:xfrm>
            <a:off x="9133115" y="1391556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FF4466-383C-4023-4EF0-B08D5F39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22</a:t>
            </a:fld>
            <a:endParaRPr lang="en-AU"/>
          </a:p>
        </p:txBody>
      </p:sp>
      <p:pic>
        <p:nvPicPr>
          <p:cNvPr id="7" name="Immagine 6" descr="Immagine che contiene testo, diagramma, linea, Piano&#10;&#10;Il contenuto generato dall'IA potrebbe non essere corretto.">
            <a:extLst>
              <a:ext uri="{FF2B5EF4-FFF2-40B4-BE49-F238E27FC236}">
                <a16:creationId xmlns:a16="http://schemas.microsoft.com/office/drawing/2014/main" id="{DA85F317-A1D3-E863-AB1B-0D4870BD8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0" t="1111" r="20408" b="1429"/>
          <a:stretch/>
        </p:blipFill>
        <p:spPr>
          <a:xfrm>
            <a:off x="9688284" y="87085"/>
            <a:ext cx="1905001" cy="6683829"/>
          </a:xfrm>
          <a:prstGeom prst="rect">
            <a:avLst/>
          </a:prstGeom>
        </p:spPr>
      </p:pic>
      <p:pic>
        <p:nvPicPr>
          <p:cNvPr id="10" name="Immagine 9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36A18FA2-5A1A-DC08-B322-C7E6AE955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32" y="139155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2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007CB-6482-3946-9440-ED2BCFFB4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B20ED6-5B3E-7B53-F445-FD05FED65E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434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Mass of Nickel.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CD80BB-E81B-0BBC-7A7E-033B38A9831E}"/>
                  </a:ext>
                </a:extLst>
              </p:cNvPr>
              <p:cNvSpPr txBox="1"/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=2.15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CD80BB-E81B-0BBC-7A7E-033B38A98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2776226"/>
                <a:ext cx="248632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744AD42-FEE0-C99D-F1F6-904ECE76488D}"/>
                  </a:ext>
                </a:extLst>
              </p:cNvPr>
              <p:cNvSpPr txBox="1"/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=15.9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744AD42-FEE0-C99D-F1F6-904ECE76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3853912"/>
                <a:ext cx="248632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13B432C-4859-3391-077D-29685D9CE7C2}"/>
              </a:ext>
            </a:extLst>
          </p:cNvPr>
          <p:cNvCxnSpPr>
            <a:cxnSpLocks/>
          </p:cNvCxnSpPr>
          <p:nvPr/>
        </p:nvCxnSpPr>
        <p:spPr>
          <a:xfrm>
            <a:off x="2884715" y="1391557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519B362-EBEF-0FD9-BC3D-9AC742F481F2}"/>
              </a:ext>
            </a:extLst>
          </p:cNvPr>
          <p:cNvCxnSpPr>
            <a:cxnSpLocks/>
          </p:cNvCxnSpPr>
          <p:nvPr/>
        </p:nvCxnSpPr>
        <p:spPr>
          <a:xfrm>
            <a:off x="9133115" y="1391556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AED51F-13BB-22F7-D238-826961A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23</a:t>
            </a:fld>
            <a:endParaRPr lang="en-AU"/>
          </a:p>
        </p:txBody>
      </p:sp>
      <p:pic>
        <p:nvPicPr>
          <p:cNvPr id="9" name="Immagine 8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FC6F6120-0D09-FE8B-C23D-BE9443FEA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6232" r="3125" b="6049"/>
          <a:stretch/>
        </p:blipFill>
        <p:spPr>
          <a:xfrm>
            <a:off x="3360821" y="1693538"/>
            <a:ext cx="5470358" cy="3850106"/>
          </a:xfrm>
          <a:prstGeom prst="rect">
            <a:avLst/>
          </a:prstGeom>
        </p:spPr>
      </p:pic>
      <p:pic>
        <p:nvPicPr>
          <p:cNvPr id="7" name="Immagine 6" descr="Immagine che contiene testo, diagramma, linea, Piano&#10;&#10;Il contenuto generato dall'IA potrebbe non essere corretto.">
            <a:extLst>
              <a:ext uri="{FF2B5EF4-FFF2-40B4-BE49-F238E27FC236}">
                <a16:creationId xmlns:a16="http://schemas.microsoft.com/office/drawing/2014/main" id="{DD7C187A-3AE2-1F5B-DD23-F82123A56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0" t="1111" r="20408" b="1429"/>
          <a:stretch/>
        </p:blipFill>
        <p:spPr>
          <a:xfrm>
            <a:off x="9688284" y="87085"/>
            <a:ext cx="1905001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4BA5E-0377-DEBC-4787-2FFEAFAFA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F5E7A-0FC2-69C7-0C0F-6BF37B6D33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3340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Mass of Progenitor.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14E8A0E-BDD8-8869-48EA-3A3954C80DA7}"/>
                  </a:ext>
                </a:extLst>
              </p:cNvPr>
              <p:cNvSpPr txBox="1"/>
              <p:nvPr/>
            </p:nvSpPr>
            <p:spPr>
              <a:xfrm>
                <a:off x="169983" y="4399438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=0.18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14E8A0E-BDD8-8869-48EA-3A3954C80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3" y="4399438"/>
                <a:ext cx="248632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3B92FFC-E512-59EA-2F0F-C474DB86EA61}"/>
                  </a:ext>
                </a:extLst>
              </p:cNvPr>
              <p:cNvSpPr txBox="1"/>
              <p:nvPr/>
            </p:nvSpPr>
            <p:spPr>
              <a:xfrm>
                <a:off x="180678" y="2548364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=0.84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3B92FFC-E512-59EA-2F0F-C474DB86E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8" y="2548364"/>
                <a:ext cx="248632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52AF615-2732-5F09-508C-8678FD9F29FE}"/>
                  </a:ext>
                </a:extLst>
              </p:cNvPr>
              <p:cNvSpPr txBox="1"/>
              <p:nvPr/>
            </p:nvSpPr>
            <p:spPr>
              <a:xfrm>
                <a:off x="180678" y="1698540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=0.74 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52AF615-2732-5F09-508C-8678FD9F2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8" y="1698540"/>
                <a:ext cx="248632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07C30F3-2B3A-1916-A3F6-473618CB5B05}"/>
                  </a:ext>
                </a:extLst>
              </p:cNvPr>
              <p:cNvSpPr txBox="1"/>
              <p:nvPr/>
            </p:nvSpPr>
            <p:spPr>
              <a:xfrm>
                <a:off x="180678" y="5367830"/>
                <a:ext cx="2486322" cy="553998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=0.52</m:t>
                      </m:r>
                    </m:oMath>
                  </m:oMathPara>
                </a14:m>
                <a:endParaRPr lang="it-IT" sz="3600" b="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07C30F3-2B3A-1916-A3F6-473618CB5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8" y="5367830"/>
                <a:ext cx="248632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1165417-9BFF-9AF2-D444-65D3C2BB14FC}"/>
              </a:ext>
            </a:extLst>
          </p:cNvPr>
          <p:cNvCxnSpPr>
            <a:cxnSpLocks/>
          </p:cNvCxnSpPr>
          <p:nvPr/>
        </p:nvCxnSpPr>
        <p:spPr>
          <a:xfrm>
            <a:off x="2884715" y="1391557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F36A9E9-88AF-590A-46BF-8ED0876A79B1}"/>
              </a:ext>
            </a:extLst>
          </p:cNvPr>
          <p:cNvCxnSpPr>
            <a:cxnSpLocks/>
          </p:cNvCxnSpPr>
          <p:nvPr/>
        </p:nvCxnSpPr>
        <p:spPr>
          <a:xfrm>
            <a:off x="9133115" y="1391556"/>
            <a:ext cx="0" cy="4454071"/>
          </a:xfrm>
          <a:prstGeom prst="line">
            <a:avLst/>
          </a:prstGeom>
          <a:ln>
            <a:solidFill>
              <a:srgbClr val="119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C6865F-01B7-82A9-8B73-6B52FCE8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24</a:t>
            </a:fld>
            <a:endParaRPr lang="en-AU"/>
          </a:p>
        </p:txBody>
      </p:sp>
      <p:pic>
        <p:nvPicPr>
          <p:cNvPr id="6" name="Immagine 5" descr="Immagine che contiene testo, diagramma, linea, Piano&#10;&#10;Il contenuto generato dall'IA potrebbe non essere corretto.">
            <a:extLst>
              <a:ext uri="{FF2B5EF4-FFF2-40B4-BE49-F238E27FC236}">
                <a16:creationId xmlns:a16="http://schemas.microsoft.com/office/drawing/2014/main" id="{CEBB83CE-CB5E-4A4C-E217-D786C276C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2" t="1111" b="1429"/>
          <a:stretch/>
        </p:blipFill>
        <p:spPr>
          <a:xfrm>
            <a:off x="9688285" y="87085"/>
            <a:ext cx="1992086" cy="6683829"/>
          </a:xfrm>
          <a:prstGeom prst="rect">
            <a:avLst/>
          </a:prstGeom>
        </p:spPr>
      </p:pic>
      <p:pic>
        <p:nvPicPr>
          <p:cNvPr id="8" name="Immagine 7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14275EE2-3228-9C00-9D09-EC0A5685C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32" y="139155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11E2E-8E99-ABD4-CDCD-62F7F7A7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E7DF0-EB14-6172-61F5-BB0D648E5B46}"/>
              </a:ext>
            </a:extLst>
          </p:cNvPr>
          <p:cNvSpPr txBox="1">
            <a:spLocks/>
          </p:cNvSpPr>
          <p:nvPr/>
        </p:nvSpPr>
        <p:spPr>
          <a:xfrm>
            <a:off x="3597903" y="2215162"/>
            <a:ext cx="4996193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CONCLUSIONS.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AD669C-E547-F381-4B85-9B2EB62E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626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5F0BA-C254-B498-DDDA-C0ACE2238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92ED51-693E-0100-87CB-0E446AD287C8}"/>
              </a:ext>
            </a:extLst>
          </p:cNvPr>
          <p:cNvSpPr txBox="1"/>
          <p:nvPr/>
        </p:nvSpPr>
        <p:spPr>
          <a:xfrm>
            <a:off x="0" y="363915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noProof="0" dirty="0">
                <a:solidFill>
                  <a:srgbClr val="FCC60D"/>
                </a:solidFill>
                <a:latin typeface="Sagona ExtraLight" panose="02020303050505020204" pitchFamily="18" charset="0"/>
              </a:rPr>
              <a:t>Main problems: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Sagona ExtraLight" panose="02020303050505020204" pitchFamily="18" charset="0"/>
              </a:rPr>
              <a:t>Saturation: high errors in extinction and energy.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Sagona ExtraLight" panose="02020303050505020204" pitchFamily="18" charset="0"/>
              </a:rPr>
              <a:t>Number of filters: if limited, leads to underestimation.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Sagona ExtraLight" panose="02020303050505020204" pitchFamily="18" charset="0"/>
              </a:rPr>
              <a:t>Technological limit: </a:t>
            </a:r>
            <a:r>
              <a:rPr lang="en-AU" sz="3200" b="1" dirty="0">
                <a:solidFill>
                  <a:srgbClr val="FF0000"/>
                </a:solidFill>
                <a:latin typeface="Sagona ExtraLight" panose="02020303050505020204" pitchFamily="18" charset="0"/>
              </a:rPr>
              <a:t> LSST alone will not suffice </a:t>
            </a:r>
            <a:r>
              <a:rPr lang="en-AU" sz="3200" b="1" dirty="0">
                <a:solidFill>
                  <a:schemeClr val="bg1"/>
                </a:solidFill>
                <a:latin typeface="Sagona ExtraLight" panose="02020303050505020204" pitchFamily="18" charset="0"/>
              </a:rPr>
              <a:t>for a precise characterization of some events (need for spectrographs).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Sagona ExtraLight" panose="02020303050505020204" pitchFamily="18" charset="0"/>
              </a:rPr>
              <a:t>The number of points observed in the linear decay phase has a huge impact in mass of nickel reconstruction.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AU" sz="3200" b="1" dirty="0">
              <a:solidFill>
                <a:schemeClr val="bg1"/>
              </a:solidFill>
              <a:latin typeface="Sagona ExtraLight" panose="02020303050505020204" pitchFamily="18" charset="0"/>
            </a:endParaRPr>
          </a:p>
          <a:p>
            <a:r>
              <a:rPr lang="en-AU" sz="3200" b="1" noProof="0" dirty="0">
                <a:solidFill>
                  <a:srgbClr val="FCC60D"/>
                </a:solidFill>
                <a:latin typeface="Sagona ExtraLight" panose="02020303050505020204" pitchFamily="18" charset="0"/>
              </a:rPr>
              <a:t>Best reconstructed supernova: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Sagona ExtraLight" panose="02020303050505020204" pitchFamily="18" charset="0"/>
              </a:rPr>
              <a:t>A SN in the range z = 0.01-0.1 with average extinction and peak luminosity, with at least 4 filters and &gt;10 points in the linear decay phase. </a:t>
            </a:r>
          </a:p>
          <a:p>
            <a:pPr lvl="2"/>
            <a:r>
              <a:rPr lang="en-AU" sz="3200" b="1" dirty="0">
                <a:solidFill>
                  <a:srgbClr val="FCC60D"/>
                </a:solidFill>
                <a:latin typeface="Sagona ExtraLight" panose="02020303050505020204" pitchFamily="18" charset="0"/>
              </a:rPr>
              <a:t>		</a:t>
            </a:r>
            <a:r>
              <a:rPr lang="en-AU" sz="3200" b="1" noProof="0" dirty="0">
                <a:solidFill>
                  <a:srgbClr val="FCC60D"/>
                </a:solidFill>
                <a:latin typeface="Sagona ExtraLight" panose="02020303050505020204" pitchFamily="18" charset="0"/>
              </a:rPr>
              <a:t>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6D22358-B986-CC1F-ECC7-EB63038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82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EAE26-BA77-47E3-7642-A50B18AA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5C6ED-61D8-3F81-969C-D0B0A855A48A}"/>
              </a:ext>
            </a:extLst>
          </p:cNvPr>
          <p:cNvSpPr txBox="1">
            <a:spLocks/>
          </p:cNvSpPr>
          <p:nvPr/>
        </p:nvSpPr>
        <p:spPr>
          <a:xfrm>
            <a:off x="3597903" y="2215162"/>
            <a:ext cx="4996193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APPENDIX.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489F59F-E2E3-DCAC-994F-54782E03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234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3520D-F8A1-742E-EA66-FAAA0036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Document 32">
            <a:extLst>
              <a:ext uri="{FF2B5EF4-FFF2-40B4-BE49-F238E27FC236}">
                <a16:creationId xmlns:a16="http://schemas.microsoft.com/office/drawing/2014/main" id="{236422EC-11D5-9CA9-1DD0-1D6B08A63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3157E98-2FD8-17E8-BE69-4DB784C6617F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</a:rPr>
              <a:t>A1.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Distributions of the simulations</a:t>
            </a:r>
          </a:p>
        </p:txBody>
      </p:sp>
      <p:pic>
        <p:nvPicPr>
          <p:cNvPr id="28" name="Immagine 27" descr="Immagine che contiene testo, diagramm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CCC169FB-12C9-1DB3-886A-1CBA5A80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13" y="640080"/>
            <a:ext cx="6995377" cy="557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0DB86F-AB02-D6D1-0F20-EF76687A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009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554C9-6BA5-1A1C-6265-2B1565530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4B1499E-D7D3-9B41-6DE5-F0B717B2792E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A2.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Distributions of the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set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Immagine 28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44D8EA6C-83C7-40B9-F776-DD10ACE6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43" y="640080"/>
            <a:ext cx="6973517" cy="55788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7E7A69A-A075-1EA7-5F12-02874925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7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3A8E7-0FFB-2894-0E46-B8BDFA9F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16" descr="Immagine che contiene schermata, cartone animato, Modellazione 3D, Composizione digitale&#10;&#10;Il contenuto generato dall'IA potrebbe non essere corretto.">
            <a:extLst>
              <a:ext uri="{FF2B5EF4-FFF2-40B4-BE49-F238E27FC236}">
                <a16:creationId xmlns:a16="http://schemas.microsoft.com/office/drawing/2014/main" id="{492B4AC0-A06E-EA54-BCD0-C758B541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r="1131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Segnaposto contenuto 18" descr="Immagine che contiene orologio, cerchio, Elementi grafici, arte&#10;&#10;Il contenuto generato dall'IA potrebbe non essere corretto.">
            <a:extLst>
              <a:ext uri="{FF2B5EF4-FFF2-40B4-BE49-F238E27FC236}">
                <a16:creationId xmlns:a16="http://schemas.microsoft.com/office/drawing/2014/main" id="{EA8E8EEF-56D8-A54A-6526-F75BDA362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88" y="698835"/>
            <a:ext cx="2301039" cy="230103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F3C866D-304B-F79E-3FA9-819220BFEE33}"/>
              </a:ext>
            </a:extLst>
          </p:cNvPr>
          <p:cNvSpPr txBox="1">
            <a:spLocks/>
          </p:cNvSpPr>
          <p:nvPr/>
        </p:nvSpPr>
        <p:spPr>
          <a:xfrm>
            <a:off x="0" y="201963"/>
            <a:ext cx="4996193" cy="9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Our Work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7F95BF0B-24DE-40E9-0BF5-4791E617355B}"/>
              </a:ext>
            </a:extLst>
          </p:cNvPr>
          <p:cNvSpPr txBox="1">
            <a:spLocks/>
          </p:cNvSpPr>
          <p:nvPr/>
        </p:nvSpPr>
        <p:spPr>
          <a:xfrm>
            <a:off x="0" y="1542556"/>
            <a:ext cx="5308051" cy="4945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solidFill>
                  <a:srgbClr val="FFFFFF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Address the possible limits of CCSNe parameters estimation using </a:t>
            </a:r>
            <a:r>
              <a:rPr lang="en-AU" sz="3200" b="1" dirty="0">
                <a:solidFill>
                  <a:srgbClr val="FFC000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only</a:t>
            </a:r>
            <a:r>
              <a:rPr lang="en-AU" sz="3200" b="1" dirty="0">
                <a:solidFill>
                  <a:srgbClr val="FFFFFF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 </a:t>
            </a:r>
            <a:r>
              <a:rPr lang="en-AU" sz="3200" b="1" dirty="0">
                <a:solidFill>
                  <a:srgbClr val="FFC000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LSST light curves</a:t>
            </a:r>
            <a:r>
              <a:rPr lang="en-AU" sz="3200" b="1" dirty="0">
                <a:solidFill>
                  <a:srgbClr val="FFFFFF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. </a:t>
            </a:r>
          </a:p>
          <a:p>
            <a:endParaRPr lang="en-AU" sz="3200" dirty="0">
              <a:solidFill>
                <a:srgbClr val="FFFFFF"/>
              </a:solidFill>
              <a:latin typeface="Sagona ExtraLight" panose="02020303050505020204" pitchFamily="18" charset="0"/>
              <a:cs typeface="Leelawadee" panose="020B0502040204020203" pitchFamily="34" charset="-34"/>
            </a:endParaRPr>
          </a:p>
          <a:p>
            <a:r>
              <a:rPr lang="en-AU" sz="3200" dirty="0">
                <a:solidFill>
                  <a:srgbClr val="FFFFFF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Analysis of 6730 simulations with the software </a:t>
            </a:r>
            <a:r>
              <a:rPr lang="en-AU" sz="3200" dirty="0">
                <a:solidFill>
                  <a:schemeClr val="bg1"/>
                </a:solidFill>
                <a:latin typeface="Sagona ExtraLight" panose="02020303050505020204" pitchFamily="18" charset="0"/>
                <a:cs typeface="Leelawadee" panose="020B05020402040202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</a:t>
            </a:r>
            <a:r>
              <a:rPr lang="en-AU" sz="3200" dirty="0">
                <a:solidFill>
                  <a:srgbClr val="FFFFFF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. </a:t>
            </a:r>
          </a:p>
          <a:p>
            <a:endParaRPr lang="en-AU" sz="3200" dirty="0">
              <a:solidFill>
                <a:srgbClr val="FFFFFF"/>
              </a:solidFill>
              <a:latin typeface="Sagona ExtraLight" panose="02020303050505020204" pitchFamily="18" charset="0"/>
              <a:cs typeface="Leelawadee" panose="020B0502040204020203" pitchFamily="34" charset="-34"/>
            </a:endParaRPr>
          </a:p>
          <a:p>
            <a:r>
              <a:rPr lang="en-AU" sz="3200" dirty="0">
                <a:solidFill>
                  <a:srgbClr val="FFFFFF"/>
                </a:solidFill>
                <a:latin typeface="Sagona ExtraLight" panose="02020303050505020204" pitchFamily="18" charset="0"/>
                <a:cs typeface="Leelawadee" panose="020B0502040204020203" pitchFamily="34" charset="-34"/>
              </a:rPr>
              <a:t>Simongini et al. 2025 currently under review at A&amp;A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54BB46D-5CDA-57BD-8E66-B0FD0C0E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753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5CCFA-CC82-64D5-47D8-0FA67A924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5A01BA00-00B8-62F9-FB82-90F551388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FAEAC87-ABD9-D6AA-0898-9CF81820AA16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A3.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Injected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7A10E49-F83F-DC0B-5FA4-CC104A0C7DE0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7705060" cy="5145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3200" b="1" dirty="0">
                    <a:latin typeface="Sagona ExtraLight" panose="02020303050505020204" pitchFamily="18" charset="0"/>
                  </a:rPr>
                  <a:t>Mass of the progenitor </a:t>
                </a:r>
              </a:p>
              <a:p>
                <a:pPr lvl="1"/>
                <a:r>
                  <a:rPr lang="en-AU" sz="3200" b="1" dirty="0">
                    <a:latin typeface="Sagona ExtraLight" panose="02020303050505020204" pitchFamily="18" charset="0"/>
                  </a:rPr>
                  <a:t>10, 12, 14, 16, 18 M</a:t>
                </a:r>
                <a:r>
                  <a:rPr lang="en-AU" sz="2400" b="1" dirty="0">
                    <a:latin typeface="Sagona ExtraLight" panose="02020303050505020204" pitchFamily="18" charset="0"/>
                  </a:rPr>
                  <a:t>⊙ </a:t>
                </a:r>
              </a:p>
              <a:p>
                <a:pPr lvl="1"/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3200" b="1" dirty="0">
                    <a:latin typeface="Sagona ExtraLight" panose="02020303050505020204" pitchFamily="18" charset="0"/>
                  </a:rPr>
                  <a:t>Explosion Energy:</a:t>
                </a:r>
              </a:p>
              <a:p>
                <a:pPr lvl="1"/>
                <a:r>
                  <a:rPr lang="en-AU" sz="3200" b="1" dirty="0">
                    <a:latin typeface="Sagona ExtraLight" panose="02020303050505020204" pitchFamily="18" charset="0"/>
                  </a:rPr>
                  <a:t>0.5, 1, 1.5, 2, 2.5, 3, 3.5, 4, 4.5, 5 </a:t>
                </a:r>
                <a14:m>
                  <m:oMath xmlns:m="http://schemas.openxmlformats.org/officeDocument/2006/math"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AU" sz="3200" b="1" dirty="0">
                    <a:latin typeface="Sagona ExtraLight" panose="02020303050505020204" pitchFamily="18" charset="0"/>
                  </a:rPr>
                  <a:t>erg</a:t>
                </a:r>
              </a:p>
              <a:p>
                <a:pPr lvl="1"/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3200" b="1" dirty="0">
                    <a:latin typeface="Sagona ExtraLight" panose="02020303050505020204" pitchFamily="18" charset="0"/>
                  </a:rPr>
                  <a:t>Mass of nickel: </a:t>
                </a:r>
              </a:p>
              <a:p>
                <a:pPr lvl="1"/>
                <a:r>
                  <a:rPr lang="en-AU" sz="3200" b="1" dirty="0">
                    <a:latin typeface="Sagona ExtraLight" panose="02020303050505020204" pitchFamily="18" charset="0"/>
                  </a:rPr>
                  <a:t>0.001, 0.01 M</a:t>
                </a:r>
                <a:r>
                  <a:rPr lang="en-AU" sz="2400" b="1" dirty="0">
                    <a:latin typeface="Sagona ExtraLight" panose="02020303050505020204" pitchFamily="18" charset="0"/>
                  </a:rPr>
                  <a:t>⊙ </a:t>
                </a:r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pPr lvl="1"/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3200" b="1" dirty="0"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7A10E49-F83F-DC0B-5FA4-CC104A0C7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7705060" cy="5145511"/>
              </a:xfrm>
              <a:prstGeom prst="rect">
                <a:avLst/>
              </a:prstGeom>
              <a:blipFill>
                <a:blip r:embed="rId2"/>
                <a:stretch>
                  <a:fillRect l="-1820" t="-15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A03D97B-9F5B-EF7D-E8A1-48B9C92F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81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C5767-AD5C-4892-6492-D827A3E9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94FAC3DC-FB02-87C7-60DE-7E116EE79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7D27B9-CB43-95D8-8AE5-27FAF93B4D13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A4.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Kernel for GPs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9289F44-0EA8-597F-1511-98B492378525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7705060" cy="4645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b="1" dirty="0">
                    <a:latin typeface="Sagona ExtraLight" panose="02020303050505020204" pitchFamily="18" charset="0"/>
                  </a:rPr>
                  <a:t>We use a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mixture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of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three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Matérn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kernel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functions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setting the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lengthstcale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parameter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as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the min, max and </a:t>
                </a:r>
                <a:r>
                  <a:rPr lang="it-IT" sz="3200" b="1" dirty="0" err="1">
                    <a:latin typeface="Sagona ExtraLight" panose="02020303050505020204" pitchFamily="18" charset="0"/>
                  </a:rPr>
                  <a:t>mean</a:t>
                </a:r>
                <a:r>
                  <a:rPr lang="it-IT" sz="3200" b="1" dirty="0">
                    <a:latin typeface="Sagona ExtraLight" panose="02020303050505020204" pitchFamily="18" charset="0"/>
                  </a:rPr>
                  <a:t> value of the sampling step. </a:t>
                </a:r>
              </a:p>
              <a:p>
                <a:endParaRPr lang="it-IT" sz="3200" b="1" dirty="0">
                  <a:latin typeface="Sagona ExtraLight" panose="02020303050505020204" pitchFamily="18" charset="0"/>
                </a:endParaRPr>
              </a:p>
              <a:p>
                <a:r>
                  <a:rPr lang="it-IT" sz="3200" b="1" dirty="0">
                    <a:latin typeface="Sagona ExtraLight" panose="02020303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200" b="0" i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32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"/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it-I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it-IT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t-IT" sz="32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32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it-IT" sz="32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den>
                            </m:f>
                          </m:e>
                        </m:d>
                      </m:e>
                    </m:d>
                    <m:func>
                      <m:func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"/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endChr m:val=""/>
                                <m:ctrlPr>
                                  <a:rPr lang="it-I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32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it-IT" sz="32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t-IT" sz="32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t-IT" sz="32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9289F44-0EA8-597F-1511-98B492378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7705060" cy="4645952"/>
              </a:xfrm>
              <a:prstGeom prst="rect">
                <a:avLst/>
              </a:prstGeom>
              <a:blipFill>
                <a:blip r:embed="rId2"/>
                <a:stretch>
                  <a:fillRect l="-1978" t="-1706" r="-21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474F60D-B3C6-5E52-DC28-6569F3C2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950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AB5FF-80A2-8398-C53E-C86117295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15758542-32A2-C915-205A-AB92AFF03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852589A-5407-63C9-9A9C-EB0EA55C0AA5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A5.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901B3B7-67A3-1C1D-7EF7-1DB1292DE369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8125047" cy="3488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1" dirty="0">
                    <a:latin typeface="Sagona ExtraLight" panose="02020303050505020204" pitchFamily="18" charset="0"/>
                  </a:rPr>
                  <a:t>Distance is estimated using the Hubble’s law: </a:t>
                </a:r>
              </a:p>
              <a:p>
                <a:endParaRPr lang="en-AU" sz="2800" b="1" dirty="0">
                  <a:latin typeface="Sagona ExtraLight" panose="02020303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𝑐𝑧</m:t>
                          </m:r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800" dirty="0">
                  <a:latin typeface="Sagona ExtraLight" panose="02020303050505020204" pitchFamily="18" charset="0"/>
                </a:endParaRPr>
              </a:p>
              <a:p>
                <a:endParaRPr lang="en-AU" sz="2800" b="1" dirty="0">
                  <a:latin typeface="Sagona ExtraLight" panose="02020303050505020204" pitchFamily="18" charset="0"/>
                </a:endParaRPr>
              </a:p>
              <a:p>
                <a:r>
                  <a:rPr lang="en-AU" sz="2800" b="1" dirty="0">
                    <a:latin typeface="Sagona ExtraLight" panose="02020303050505020204" pitchFamily="18" charset="0"/>
                  </a:rPr>
                  <a:t>Where the redshift is taken from the relative shift of emission lines in the synthetic spectra using the Doppler’s law.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901B3B7-67A3-1C1D-7EF7-1DB1292DE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8125047" cy="3488584"/>
              </a:xfrm>
              <a:prstGeom prst="rect">
                <a:avLst/>
              </a:prstGeom>
              <a:blipFill>
                <a:blip r:embed="rId2"/>
                <a:stretch>
                  <a:fillRect l="-1500" t="-1923" b="-40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E0FA87-971A-5897-6411-9F976003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7BD4C-CAC0-8803-BDAA-616D531D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55A671DE-08F1-F8E3-B7F3-C4848243C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F8C86E3-71DE-1C94-ECEC-E0581E658470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A6.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Extinction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ECB6936-671D-10A2-398B-D0A89905C9EB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8125047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1" dirty="0">
                    <a:latin typeface="Sagona ExtraLight" panose="02020303050505020204" pitchFamily="18" charset="0"/>
                  </a:rPr>
                  <a:t>Extinction is estimated using the Cardelli’s law with the prescriptions from </a:t>
                </a:r>
                <a:r>
                  <a:rPr lang="en-AU" sz="2800" b="1" dirty="0">
                    <a:latin typeface="Sagona ExtraLight" panose="02020303050505020204" pitchFamily="18" charset="0"/>
                    <a:hlinkClick r:id="rId2"/>
                  </a:rPr>
                  <a:t>McCall 2004</a:t>
                </a:r>
                <a:r>
                  <a:rPr lang="en-AU" sz="2800" b="1" dirty="0">
                    <a:latin typeface="Sagona ExtraLight" panose="02020303050505020204" pitchFamily="18" charset="0"/>
                  </a:rPr>
                  <a:t>. </a:t>
                </a:r>
              </a:p>
              <a:p>
                <a:endParaRPr lang="en-AU" sz="2800" b="1" dirty="0">
                  <a:latin typeface="Sagona ExtraLight" panose="02020303050505020204" pitchFamily="18" charset="0"/>
                </a:endParaRPr>
              </a:p>
              <a:p>
                <a:r>
                  <a:rPr lang="en-AU" sz="2800" b="1" dirty="0">
                    <a:latin typeface="Sagona ExtraLight" panose="02020303050505020204" pitchFamily="18" charset="0"/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AU" sz="2800" b="1" dirty="0">
                    <a:latin typeface="Sagona ExtraLight" panose="02020303050505020204" pitchFamily="18" charset="0"/>
                  </a:rPr>
                  <a:t> parameter is taken as the difference between the peak magnitude of a blue and a visible filter. </a:t>
                </a:r>
              </a:p>
              <a:p>
                <a:endParaRPr lang="en-AU" sz="2800" b="1" dirty="0">
                  <a:latin typeface="Sagona ExtraLight" panose="02020303050505020204" pitchFamily="18" charset="0"/>
                </a:endParaRPr>
              </a:p>
              <a:p>
                <a:r>
                  <a:rPr lang="en-AU" sz="2800" b="1" dirty="0">
                    <a:latin typeface="Sagona ExtraLight" panose="02020303050505020204" pitchFamily="18" charset="0"/>
                  </a:rPr>
                  <a:t>When the number of filters is &lt; 3 (or there are not the right filters) we simply use the model from Cardelli et al. </a:t>
                </a:r>
                <a:r>
                  <a:rPr lang="en-AU" sz="2800" b="1" dirty="0">
                    <a:latin typeface="Sagona ExtraLight" panose="02020303050505020204" pitchFamily="18" charset="0"/>
                    <a:hlinkClick r:id="rId3"/>
                  </a:rPr>
                  <a:t>1989</a:t>
                </a:r>
                <a:r>
                  <a:rPr lang="en-AU" sz="2800" b="1" dirty="0">
                    <a:latin typeface="Sagona ExtraLight" panose="02020303050505020204" pitchFamily="18" charset="0"/>
                  </a:rPr>
                  <a:t> averaging over the available filters.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ECB6936-671D-10A2-398B-D0A89905C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8125047" cy="4832092"/>
              </a:xfrm>
              <a:prstGeom prst="rect">
                <a:avLst/>
              </a:prstGeom>
              <a:blipFill>
                <a:blip r:embed="rId4"/>
                <a:stretch>
                  <a:fillRect l="-1500" t="-1389" b="-26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739478-50AE-3C8B-B150-E2243B7B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144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2C7CE-3C93-7D9C-0934-7B3863A9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9824E6BF-A9B8-4B5C-D9B6-F0ED62AB0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0DC3D97-4A0E-D505-B41D-4B9CCBB2A03D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A7.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CD8F6F3-69FB-D8A8-8D0E-C6A82015950E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720887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>
                    <a:latin typeface="Sagona ExtraLight" panose="02020303050505020204" pitchFamily="18" charset="0"/>
                  </a:rPr>
                  <a:t>We estimate energy using the model from </a:t>
                </a:r>
                <a:r>
                  <a:rPr lang="en-AU" sz="3200" b="1" dirty="0">
                    <a:latin typeface="Sagona ExtraLight" panose="02020303050505020204" pitchFamily="18" charset="0"/>
                    <a:hlinkClick r:id="rId2"/>
                  </a:rPr>
                  <a:t>Simongini et al. 2024</a:t>
                </a:r>
                <a:r>
                  <a:rPr lang="en-AU" sz="3200" b="1" dirty="0">
                    <a:latin typeface="Sagona ExtraLight" panose="02020303050505020204" pitchFamily="18" charset="0"/>
                  </a:rPr>
                  <a:t>. </a:t>
                </a: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r>
                  <a:rPr lang="en-AU" sz="3200" b="1" dirty="0">
                    <a:latin typeface="Sagona ExtraLight" panose="02020303050505020204" pitchFamily="18" charset="0"/>
                  </a:rPr>
                  <a:t>Defining </a:t>
                </a:r>
                <a14:m>
                  <m:oMath xmlns:m="http://schemas.openxmlformats.org/officeDocument/2006/math">
                    <m:r>
                      <a:rPr lang="it-IT" sz="3200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AU" sz="3200" b="1" dirty="0">
                    <a:latin typeface="Sagona ExtraLight" panose="02020303050505020204" pitchFamily="18" charset="0"/>
                  </a:rPr>
                  <a:t> as the neutrino contribution (from SN1987A model) we define the explosion energy as: </a:t>
                </a: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ξ</m:t>
                      </m:r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bol</m:t>
                          </m:r>
                        </m:sub>
                      </m:sSub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rise</m:t>
                          </m:r>
                        </m:sub>
                      </m:sSub>
                    </m:oMath>
                  </m:oMathPara>
                </a14:m>
                <a:endParaRPr lang="en-AU" sz="3200" dirty="0"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CD8F6F3-69FB-D8A8-8D0E-C6A820159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7208873" cy="4031873"/>
              </a:xfrm>
              <a:prstGeom prst="rect">
                <a:avLst/>
              </a:prstGeom>
              <a:blipFill>
                <a:blip r:embed="rId3"/>
                <a:stretch>
                  <a:fillRect l="-2113" t="-19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6F8E46-A4F7-92E6-ABBD-E308DBBC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60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6EF80-86EC-E795-E141-02ADA4AC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DD52A071-21BB-3697-16D9-DA3E3E89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B159BA9-D7E9-C339-0AC4-B5C268C208F2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A8.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Mass of progenitor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FEC52E0-6167-32BE-3AF0-8764DB0403ED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7208873" cy="439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>
                    <a:latin typeface="Sagona ExtraLight" panose="02020303050505020204" pitchFamily="18" charset="0"/>
                  </a:rPr>
                  <a:t>We estimate the mass of progenitor combining the models from </a:t>
                </a:r>
                <a:r>
                  <a:rPr lang="en-AU" sz="3200" b="1" dirty="0">
                    <a:latin typeface="Sagona ExtraLight" panose="02020303050505020204" pitchFamily="18" charset="0"/>
                    <a:hlinkClick r:id="rId2"/>
                  </a:rPr>
                  <a:t>Arnett 1982 </a:t>
                </a:r>
                <a:r>
                  <a:rPr lang="en-AU" sz="3200" b="1" dirty="0">
                    <a:latin typeface="Sagona ExtraLight" panose="02020303050505020204" pitchFamily="18" charset="0"/>
                  </a:rPr>
                  <a:t>and </a:t>
                </a:r>
                <a:r>
                  <a:rPr lang="en-AU" sz="3200" b="1" dirty="0">
                    <a:latin typeface="Sagona ExtraLight" panose="02020303050505020204" pitchFamily="18" charset="0"/>
                    <a:hlinkClick r:id="rId3"/>
                  </a:rPr>
                  <a:t>Simongini et al. 2024</a:t>
                </a:r>
                <a:r>
                  <a:rPr lang="en-AU" sz="3200" b="1" dirty="0">
                    <a:latin typeface="Sagona ExtraLight" panose="02020303050505020204" pitchFamily="18" charset="0"/>
                  </a:rPr>
                  <a:t> assuming perfect mass conservation.</a:t>
                </a: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r>
                  <a:rPr lang="en-AU" sz="3200" b="1" dirty="0">
                    <a:latin typeface="Sagona ExtraLight" panose="02020303050505020204" pitchFamily="18" charset="0"/>
                  </a:rPr>
                  <a:t>The mass of progenitor is defined as: </a:t>
                </a: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pro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rem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ej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rem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sSubSup>
                          <m:sSubSupPr>
                            <m:ctrlPr>
                              <a:rPr lang="it-IT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ej</m:t>
                            </m:r>
                          </m:sub>
                          <m:sup>
                            <m: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AU" sz="3200" dirty="0">
                    <a:latin typeface="Sagona ExtraLight" panose="0202030305050502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FEC52E0-6167-32BE-3AF0-8764DB040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7208873" cy="4395627"/>
              </a:xfrm>
              <a:prstGeom prst="rect">
                <a:avLst/>
              </a:prstGeom>
              <a:blipFill>
                <a:blip r:embed="rId4"/>
                <a:stretch>
                  <a:fillRect l="-2113" t="-1803" r="-14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4D496B-F640-03ED-99EE-F9F1DB23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9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7DEA7-14D2-DBD1-6FDA-B4B62CC09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B1559183-E369-1D09-8B0B-6017AB037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68077E2-078A-DBEA-5744-C013EFB679C7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A9.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Mass of nickel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3278125-9B7C-D9B4-33A2-6CF778215157}"/>
                  </a:ext>
                </a:extLst>
              </p:cNvPr>
              <p:cNvSpPr txBox="1"/>
              <p:nvPr/>
            </p:nvSpPr>
            <p:spPr>
              <a:xfrm>
                <a:off x="4086225" y="1356736"/>
                <a:ext cx="8125047" cy="489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>
                    <a:latin typeface="Sagona ExtraLight" panose="02020303050505020204" pitchFamily="18" charset="0"/>
                  </a:rPr>
                  <a:t>We estimate the mass of nickel using the model from </a:t>
                </a:r>
                <a:r>
                  <a:rPr lang="en-AU" sz="3200" b="1" dirty="0">
                    <a:latin typeface="Sagona ExtraLight" panose="02020303050505020204" pitchFamily="18" charset="0"/>
                    <a:hlinkClick r:id="rId2"/>
                  </a:rPr>
                  <a:t>Lusk &amp; Baron 2017</a:t>
                </a:r>
                <a:r>
                  <a:rPr lang="en-AU" sz="3200" b="1" dirty="0">
                    <a:latin typeface="Sagona ExtraLight" panose="02020303050505020204" pitchFamily="18" charset="0"/>
                  </a:rPr>
                  <a:t>.  </a:t>
                </a: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r>
                  <a:rPr lang="en-AU" sz="3200" b="1" dirty="0">
                    <a:latin typeface="Sagona ExtraLight" panose="02020303050505020204" pitchFamily="18" charset="0"/>
                  </a:rPr>
                  <a:t>The mass of nickel is defined as: </a:t>
                </a:r>
              </a:p>
              <a:p>
                <a:endParaRPr lang="en-AU" sz="3200" b="1" dirty="0">
                  <a:latin typeface="Sagona ExtraLight" panose="0202030305050502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Ni</m:t>
                          </m:r>
                        </m:sub>
                      </m:sSub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</a:rPr>
                                <m:t>Ni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it-IT" sz="3200" dirty="0">
                  <a:latin typeface="Cambria Math" panose="02040503050406030204" pitchFamily="18" charset="0"/>
                </a:endParaRPr>
              </a:p>
              <a:p>
                <a:r>
                  <a:rPr lang="it-IT" sz="3200" b="1" dirty="0">
                    <a:latin typeface="Sagona ExtraLight" panose="02020303050505020204" pitchFamily="18" charset="0"/>
                  </a:rPr>
                  <a:t>with:</a:t>
                </a:r>
              </a:p>
              <a:p>
                <a:endParaRPr lang="it-IT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=3.90×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+6.78×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it-IT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it-IT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800" dirty="0">
                  <a:latin typeface="Sagona ExtraLight" panose="020203030505050202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3278125-9B7C-D9B4-33A2-6CF778215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1356736"/>
                <a:ext cx="8125047" cy="4892493"/>
              </a:xfrm>
              <a:prstGeom prst="rect">
                <a:avLst/>
              </a:prstGeom>
              <a:blipFill>
                <a:blip r:embed="rId3"/>
                <a:stretch>
                  <a:fillRect l="-1875" t="-16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86D0BC-1641-A829-D105-DF8DBCF8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325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5877D-F0C2-07FC-6CB9-98F94CAC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CCCF40-6B34-7F2F-5BCB-2689D2C4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10" y="3220181"/>
            <a:ext cx="8667590" cy="3130820"/>
          </a:xfrm>
          <a:prstGeom prst="rect">
            <a:avLst/>
          </a:prstGeom>
        </p:spPr>
      </p:pic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9D424930-8F55-2312-7DDD-34D791389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FA0D06F-77F4-2E61-E2D5-AB24A270B3D8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A10.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tests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BF0FAD-3492-4264-FE6D-1ACB0D249945}"/>
              </a:ext>
            </a:extLst>
          </p:cNvPr>
          <p:cNvSpPr txBox="1"/>
          <p:nvPr/>
        </p:nvSpPr>
        <p:spPr>
          <a:xfrm>
            <a:off x="4086225" y="1356736"/>
            <a:ext cx="8125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Sagona ExtraLight" panose="02020303050505020204" pitchFamily="18" charset="0"/>
              </a:rPr>
              <a:t>As </a:t>
            </a:r>
            <a:r>
              <a:rPr lang="it-IT" sz="2800" b="1" dirty="0" err="1">
                <a:latin typeface="Sagona ExtraLight" panose="02020303050505020204" pitchFamily="18" charset="0"/>
              </a:rPr>
              <a:t>additional</a:t>
            </a:r>
            <a:r>
              <a:rPr lang="it-IT" sz="2800" b="1" dirty="0">
                <a:latin typeface="Sagona ExtraLight" panose="02020303050505020204" pitchFamily="18" charset="0"/>
              </a:rPr>
              <a:t> </a:t>
            </a:r>
            <a:r>
              <a:rPr lang="it-IT" sz="2800" b="1" dirty="0" err="1">
                <a:latin typeface="Sagona ExtraLight" panose="02020303050505020204" pitchFamily="18" charset="0"/>
              </a:rPr>
              <a:t>tests</a:t>
            </a:r>
            <a:r>
              <a:rPr lang="it-IT" sz="2800" b="1" dirty="0">
                <a:latin typeface="Sagona ExtraLight" panose="02020303050505020204" pitchFamily="18" charset="0"/>
              </a:rPr>
              <a:t> </a:t>
            </a:r>
            <a:r>
              <a:rPr lang="it-IT" sz="2800" b="1" dirty="0" err="1">
                <a:latin typeface="Sagona ExtraLight" panose="02020303050505020204" pitchFamily="18" charset="0"/>
              </a:rPr>
              <a:t>we</a:t>
            </a:r>
            <a:r>
              <a:rPr lang="it-IT" sz="2800" b="1" dirty="0">
                <a:latin typeface="Sagona ExtraLight" panose="02020303050505020204" pitchFamily="18" charset="0"/>
              </a:rPr>
              <a:t> made </a:t>
            </a:r>
            <a:r>
              <a:rPr lang="it-IT" sz="2800" b="1" dirty="0" err="1">
                <a:latin typeface="Sagona ExtraLight" panose="02020303050505020204" pitchFamily="18" charset="0"/>
              </a:rPr>
              <a:t>two</a:t>
            </a:r>
            <a:r>
              <a:rPr lang="it-IT" sz="2800" b="1" dirty="0">
                <a:latin typeface="Sagona ExtraLight" panose="02020303050505020204" pitchFamily="18" charset="0"/>
              </a:rPr>
              <a:t> extra runs with (1) </a:t>
            </a:r>
            <a:r>
              <a:rPr lang="it-IT" sz="2800" b="1" dirty="0" err="1">
                <a:latin typeface="Sagona ExtraLight" panose="02020303050505020204" pitchFamily="18" charset="0"/>
              </a:rPr>
              <a:t>fixed</a:t>
            </a:r>
            <a:r>
              <a:rPr lang="it-IT" sz="2800" b="1" dirty="0">
                <a:latin typeface="Sagona ExtraLight" panose="02020303050505020204" pitchFamily="18" charset="0"/>
              </a:rPr>
              <a:t> </a:t>
            </a:r>
            <a:r>
              <a:rPr lang="it-IT" sz="2800" b="1" dirty="0" err="1">
                <a:latin typeface="Sagona ExtraLight" panose="02020303050505020204" pitchFamily="18" charset="0"/>
              </a:rPr>
              <a:t>extinction</a:t>
            </a:r>
            <a:r>
              <a:rPr lang="it-IT" sz="2800" b="1" dirty="0">
                <a:latin typeface="Sagona ExtraLight" panose="02020303050505020204" pitchFamily="18" charset="0"/>
              </a:rPr>
              <a:t> and (2) light curves with no </a:t>
            </a:r>
            <a:r>
              <a:rPr lang="it-IT" sz="2800" b="1" dirty="0" err="1">
                <a:latin typeface="Sagona ExtraLight" panose="02020303050505020204" pitchFamily="18" charset="0"/>
              </a:rPr>
              <a:t>saturation</a:t>
            </a:r>
            <a:r>
              <a:rPr lang="it-IT" sz="2800" b="1" dirty="0">
                <a:latin typeface="Sagona ExtraLight" panose="02020303050505020204" pitchFamily="18" charset="0"/>
              </a:rPr>
              <a:t>.</a:t>
            </a:r>
            <a:endParaRPr lang="en-AU" sz="2800" b="1" dirty="0">
              <a:latin typeface="Sagona ExtraLight" panose="020203030505050202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B48370D-A001-7F51-11F0-99B16B99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664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A80CE-99CF-B541-5C3E-73D41B33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B57D840-011A-8B25-0AD1-3AED4A7B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6232" r="3125" b="6049"/>
          <a:stretch/>
        </p:blipFill>
        <p:spPr>
          <a:xfrm>
            <a:off x="6481010" y="2759241"/>
            <a:ext cx="5470358" cy="3850106"/>
          </a:xfrm>
          <a:prstGeom prst="rect">
            <a:avLst/>
          </a:prstGeom>
        </p:spPr>
      </p:pic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B33CD6A0-6816-D1EB-5E1F-39DA936B2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6EBFED3-8E20-C9BE-E257-5E2253E6F276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A11. </a:t>
            </a:r>
          </a:p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Mass of nickel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D32BE-AB4B-1117-AC85-988D28F69E78}"/>
              </a:ext>
            </a:extLst>
          </p:cNvPr>
          <p:cNvSpPr txBox="1"/>
          <p:nvPr/>
        </p:nvSpPr>
        <p:spPr>
          <a:xfrm>
            <a:off x="4086225" y="1356736"/>
            <a:ext cx="8125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Sagona ExtraLight" panose="02020303050505020204" pitchFamily="18" charset="0"/>
              </a:rPr>
              <a:t>We</a:t>
            </a:r>
            <a:r>
              <a:rPr lang="it-IT" sz="2800" b="1" dirty="0">
                <a:latin typeface="Sagona ExtraLight" panose="02020303050505020204" pitchFamily="18" charset="0"/>
              </a:rPr>
              <a:t> bin the FoM of the Mass of nickel in </a:t>
            </a:r>
            <a:r>
              <a:rPr lang="it-IT" sz="2800" b="1" dirty="0" err="1">
                <a:latin typeface="Sagona ExtraLight" panose="02020303050505020204" pitchFamily="18" charset="0"/>
              </a:rPr>
              <a:t>terms</a:t>
            </a:r>
            <a:r>
              <a:rPr lang="it-IT" sz="2800" b="1" dirty="0">
                <a:latin typeface="Sagona ExtraLight" panose="02020303050505020204" pitchFamily="18" charset="0"/>
              </a:rPr>
              <a:t> of the </a:t>
            </a:r>
            <a:r>
              <a:rPr lang="it-IT" sz="2800" b="1" dirty="0" err="1">
                <a:latin typeface="Sagona ExtraLight" panose="02020303050505020204" pitchFamily="18" charset="0"/>
              </a:rPr>
              <a:t>number</a:t>
            </a:r>
            <a:r>
              <a:rPr lang="it-IT" sz="2800" b="1" dirty="0">
                <a:latin typeface="Sagona ExtraLight" panose="02020303050505020204" pitchFamily="18" charset="0"/>
              </a:rPr>
              <a:t> of points </a:t>
            </a:r>
            <a:r>
              <a:rPr lang="it-IT" sz="2800" b="1" dirty="0" err="1">
                <a:latin typeface="Sagona ExtraLight" panose="02020303050505020204" pitchFamily="18" charset="0"/>
              </a:rPr>
              <a:t>that</a:t>
            </a:r>
            <a:r>
              <a:rPr lang="it-IT" sz="2800" b="1" dirty="0">
                <a:latin typeface="Sagona ExtraLight" panose="02020303050505020204" pitchFamily="18" charset="0"/>
              </a:rPr>
              <a:t> are </a:t>
            </a:r>
            <a:r>
              <a:rPr lang="it-IT" sz="2800" b="1" dirty="0" err="1">
                <a:latin typeface="Sagona ExtraLight" panose="02020303050505020204" pitchFamily="18" charset="0"/>
              </a:rPr>
              <a:t>observed</a:t>
            </a:r>
            <a:r>
              <a:rPr lang="it-IT" sz="2800" b="1" dirty="0">
                <a:latin typeface="Sagona ExtraLight" panose="02020303050505020204" pitchFamily="18" charset="0"/>
              </a:rPr>
              <a:t> in the linear decay phase. </a:t>
            </a:r>
            <a:r>
              <a:rPr lang="it-IT" sz="2800" b="1" dirty="0" err="1">
                <a:latin typeface="Sagona ExtraLight" panose="02020303050505020204" pitchFamily="18" charset="0"/>
              </a:rPr>
              <a:t>We</a:t>
            </a:r>
            <a:r>
              <a:rPr lang="it-IT" sz="2800" b="1" dirty="0">
                <a:latin typeface="Sagona ExtraLight" panose="02020303050505020204" pitchFamily="18" charset="0"/>
              </a:rPr>
              <a:t> </a:t>
            </a:r>
            <a:r>
              <a:rPr lang="it-IT" sz="2800" b="1" dirty="0" err="1">
                <a:latin typeface="Sagona ExtraLight" panose="02020303050505020204" pitchFamily="18" charset="0"/>
              </a:rPr>
              <a:t>notice</a:t>
            </a:r>
            <a:r>
              <a:rPr lang="it-IT" sz="2800" b="1" dirty="0">
                <a:latin typeface="Sagona ExtraLight" panose="02020303050505020204" pitchFamily="18" charset="0"/>
              </a:rPr>
              <a:t> a </a:t>
            </a:r>
            <a:r>
              <a:rPr lang="it-IT" sz="2800" b="1" dirty="0" err="1">
                <a:latin typeface="Sagona ExtraLight" panose="02020303050505020204" pitchFamily="18" charset="0"/>
              </a:rPr>
              <a:t>huge</a:t>
            </a:r>
            <a:r>
              <a:rPr lang="it-IT" sz="2800" b="1" dirty="0">
                <a:latin typeface="Sagona ExtraLight" panose="02020303050505020204" pitchFamily="18" charset="0"/>
              </a:rPr>
              <a:t> </a:t>
            </a:r>
            <a:r>
              <a:rPr lang="it-IT" sz="2800" b="1" dirty="0" err="1">
                <a:latin typeface="Sagona ExtraLight" panose="02020303050505020204" pitchFamily="18" charset="0"/>
              </a:rPr>
              <a:t>improvement</a:t>
            </a:r>
            <a:r>
              <a:rPr lang="it-IT" sz="2800" b="1" dirty="0">
                <a:latin typeface="Sagona ExtraLight" panose="02020303050505020204" pitchFamily="18" charset="0"/>
              </a:rPr>
              <a:t>. </a:t>
            </a:r>
            <a:endParaRPr lang="en-AU" sz="2800" b="1" dirty="0">
              <a:latin typeface="Sagona ExtraLight" panose="020203030505050202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F549EE-D7CA-CB4E-F181-57422189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62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CA5B3-2177-2D3C-49D8-728417F50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C78B97-BB85-DF90-A104-5D39FB90868B}"/>
              </a:ext>
            </a:extLst>
          </p:cNvPr>
          <p:cNvSpPr txBox="1">
            <a:spLocks/>
          </p:cNvSpPr>
          <p:nvPr/>
        </p:nvSpPr>
        <p:spPr>
          <a:xfrm>
            <a:off x="3597903" y="2215162"/>
            <a:ext cx="4996193" cy="242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rgbClr val="FCC60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DATA.</a:t>
            </a:r>
            <a:endParaRPr lang="en-AU" sz="4800" b="1" dirty="0">
              <a:solidFill>
                <a:srgbClr val="FCC60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C00AE7C-191F-0F9E-3F15-A9C01A5B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22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E289D-A3BF-A39D-3838-0926A035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E1B383B-6023-FB4E-FCD9-2EDD0A55CD27}"/>
              </a:ext>
            </a:extLst>
          </p:cNvPr>
          <p:cNvSpPr txBox="1"/>
          <p:nvPr/>
        </p:nvSpPr>
        <p:spPr>
          <a:xfrm>
            <a:off x="9021382" y="6488668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1"/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Moriya et al. 2023</a:t>
            </a:r>
            <a:endParaRPr lang="en-AU" dirty="0">
              <a:solidFill>
                <a:schemeClr val="bg1"/>
              </a:solidFill>
              <a:latin typeface="Sagona ExtraLight" panose="020203030505050202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D5D8E1-4098-2427-DCEC-37C1E832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5</a:t>
            </a:fld>
            <a:endParaRPr lang="en-AU"/>
          </a:p>
        </p:txBody>
      </p:sp>
      <p:pic>
        <p:nvPicPr>
          <p:cNvPr id="4" name="Immagine 3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06EBCFF3-D640-8A0A-A3C9-44F0EF34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" y="214512"/>
            <a:ext cx="2546490" cy="64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078E0-362D-5E61-E270-3E7264465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8044D1F-B58D-E915-356B-079413DFC945}"/>
              </a:ext>
            </a:extLst>
          </p:cNvPr>
          <p:cNvSpPr txBox="1"/>
          <p:nvPr/>
        </p:nvSpPr>
        <p:spPr>
          <a:xfrm>
            <a:off x="9021382" y="6488668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Moriya et al. 2023</a:t>
            </a:r>
            <a:endParaRPr lang="en-AU" dirty="0">
              <a:solidFill>
                <a:schemeClr val="bg2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06DA649-F59A-8AB3-2B9C-B4F6F03A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6</a:t>
            </a:fld>
            <a:endParaRPr lang="en-AU"/>
          </a:p>
        </p:txBody>
      </p:sp>
      <p:pic>
        <p:nvPicPr>
          <p:cNvPr id="13" name="Immagine 12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08831DE4-238D-AA95-FBD3-04B01736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47" y="232725"/>
            <a:ext cx="2546490" cy="5450431"/>
          </a:xfrm>
          <a:prstGeom prst="rect">
            <a:avLst/>
          </a:prstGeom>
        </p:spPr>
      </p:pic>
      <p:pic>
        <p:nvPicPr>
          <p:cNvPr id="15" name="Immagine 14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6AE3EE0A-8C02-6706-D62D-8B3DBA87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" y="214512"/>
            <a:ext cx="2546490" cy="64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A1A61-5F31-8EF5-7BD3-16706F28A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35B7529-C5E1-BA21-3883-2681E665391F}"/>
              </a:ext>
            </a:extLst>
          </p:cNvPr>
          <p:cNvSpPr txBox="1"/>
          <p:nvPr/>
        </p:nvSpPr>
        <p:spPr>
          <a:xfrm>
            <a:off x="9021382" y="6488668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Moriya et al. 2023</a:t>
            </a:r>
            <a:endParaRPr lang="en-AU" dirty="0">
              <a:solidFill>
                <a:schemeClr val="bg2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23E9C9CD-50AE-B7CB-9C66-752251D7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7</a:t>
            </a:fld>
            <a:endParaRPr lang="en-AU"/>
          </a:p>
        </p:txBody>
      </p:sp>
      <p:pic>
        <p:nvPicPr>
          <p:cNvPr id="19" name="Immagine 18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45AF37C9-2CAB-08E2-10FF-FCFB40D8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0" y="232725"/>
            <a:ext cx="2543719" cy="6392549"/>
          </a:xfrm>
          <a:prstGeom prst="rect">
            <a:avLst/>
          </a:prstGeom>
        </p:spPr>
      </p:pic>
      <p:pic>
        <p:nvPicPr>
          <p:cNvPr id="20" name="Immagine 19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AA5F66E6-5007-848F-B64D-ECF369B5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47" y="232725"/>
            <a:ext cx="2546490" cy="5450431"/>
          </a:xfrm>
          <a:prstGeom prst="rect">
            <a:avLst/>
          </a:prstGeom>
        </p:spPr>
      </p:pic>
      <p:pic>
        <p:nvPicPr>
          <p:cNvPr id="21" name="Immagine 20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66B8632F-5C01-C96A-6D1C-5D69730E0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" y="214512"/>
            <a:ext cx="2546490" cy="64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4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C4BF5-2EF4-04ED-C45E-507FE703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472E5B6-294D-6F86-16B1-33698A82EA56}"/>
              </a:ext>
            </a:extLst>
          </p:cNvPr>
          <p:cNvSpPr txBox="1"/>
          <p:nvPr/>
        </p:nvSpPr>
        <p:spPr>
          <a:xfrm>
            <a:off x="9021382" y="6488668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Sagona ExtraLight" panose="02020303050505020204" pitchFamily="18" charset="0"/>
              </a:rPr>
              <a:t>*Credits: </a:t>
            </a:r>
            <a:r>
              <a:rPr lang="en-AU" dirty="0">
                <a:solidFill>
                  <a:schemeClr val="bg2">
                    <a:lumMod val="75000"/>
                  </a:schemeClr>
                </a:solidFill>
                <a:latin typeface="Sagona ExtraLight" panose="02020303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Moriya et al. 2023</a:t>
            </a:r>
            <a:endParaRPr lang="en-AU" dirty="0">
              <a:solidFill>
                <a:schemeClr val="bg2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EB59D0CC-ECA6-A3F0-4D73-AE4AC4B6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2324-DB35-4774-A4D8-2E8397F86406}" type="slidenum">
              <a:rPr lang="en-AU" smtClean="0"/>
              <a:t>8</a:t>
            </a:fld>
            <a:endParaRPr lang="en-AU"/>
          </a:p>
        </p:txBody>
      </p:sp>
      <p:pic>
        <p:nvPicPr>
          <p:cNvPr id="23" name="Immagine 22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529F152B-0533-7653-42F0-3B4E79EE8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3" y="230225"/>
            <a:ext cx="2543719" cy="4505542"/>
          </a:xfrm>
          <a:prstGeom prst="rect">
            <a:avLst/>
          </a:prstGeom>
        </p:spPr>
      </p:pic>
      <p:pic>
        <p:nvPicPr>
          <p:cNvPr id="26" name="Immagine 25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071E56AA-5E82-FAFC-9D81-BEFFF6965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0" y="232725"/>
            <a:ext cx="2543719" cy="6392549"/>
          </a:xfrm>
          <a:prstGeom prst="rect">
            <a:avLst/>
          </a:prstGeom>
        </p:spPr>
      </p:pic>
      <p:pic>
        <p:nvPicPr>
          <p:cNvPr id="28" name="Immagine 27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26E6C3D9-2B77-C786-ECFC-D0B6B20BC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47" y="232725"/>
            <a:ext cx="2546490" cy="5450431"/>
          </a:xfrm>
          <a:prstGeom prst="rect">
            <a:avLst/>
          </a:prstGeom>
        </p:spPr>
      </p:pic>
      <p:pic>
        <p:nvPicPr>
          <p:cNvPr id="31" name="Immagine 30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531D17C5-A46D-3093-60FA-A7F9CD260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" y="214512"/>
            <a:ext cx="2546490" cy="64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D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4704E-95BB-577E-6914-CBFC8E33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6029808E-39B8-72B3-9446-2ED4A950C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566051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8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882</Words>
  <Application>Microsoft Office PowerPoint</Application>
  <PresentationFormat>Widescreen</PresentationFormat>
  <Paragraphs>180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Cambria Math</vt:lpstr>
      <vt:lpstr>Leelawadee</vt:lpstr>
      <vt:lpstr>Sagona ExtraLight</vt:lpstr>
      <vt:lpstr>Tema di Office</vt:lpstr>
      <vt:lpstr>Core-collapse supernovae parameters in the LSST 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Simongini</dc:creator>
  <cp:lastModifiedBy>Andrea Simongini</cp:lastModifiedBy>
  <cp:revision>34</cp:revision>
  <cp:lastPrinted>2025-03-28T14:45:45Z</cp:lastPrinted>
  <dcterms:created xsi:type="dcterms:W3CDTF">2025-03-26T09:16:17Z</dcterms:created>
  <dcterms:modified xsi:type="dcterms:W3CDTF">2025-04-10T06:34:57Z</dcterms:modified>
</cp:coreProperties>
</file>