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4" r:id="rId3"/>
    <p:sldId id="260" r:id="rId4"/>
    <p:sldId id="272" r:id="rId5"/>
    <p:sldId id="266" r:id="rId6"/>
    <p:sldId id="259" r:id="rId7"/>
    <p:sldId id="262" r:id="rId8"/>
    <p:sldId id="268" r:id="rId9"/>
    <p:sldId id="275" r:id="rId10"/>
    <p:sldId id="277" r:id="rId11"/>
    <p:sldId id="276" r:id="rId12"/>
    <p:sldId id="278" r:id="rId13"/>
    <p:sldId id="269" r:id="rId14"/>
    <p:sldId id="265" r:id="rId15"/>
  </p:sldIdLst>
  <p:sldSz cx="12192000" cy="6858000"/>
  <p:notesSz cx="6858000" cy="9144000"/>
  <p:defaultTextStyle>
    <a:defPPr>
      <a:defRPr lang="en-001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00C4"/>
    <a:srgbClr val="FF4C47"/>
    <a:srgbClr val="EA766B"/>
    <a:srgbClr val="EC5754"/>
    <a:srgbClr val="994C8E"/>
    <a:srgbClr val="005C83"/>
    <a:srgbClr val="FFAB10"/>
    <a:srgbClr val="D5A43F"/>
    <a:srgbClr val="5B9FDF"/>
    <a:srgbClr val="556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8B7866-0FED-924C-9E81-F4489908FDAD}" v="4107" dt="2025-04-02T12:12:13.4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1"/>
    <p:restoredTop sz="94701"/>
  </p:normalViewPr>
  <p:slideViewPr>
    <p:cSldViewPr snapToGrid="0">
      <p:cViewPr>
        <p:scale>
          <a:sx n="113" d="100"/>
          <a:sy n="113" d="100"/>
        </p:scale>
        <p:origin x="960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001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B5946-3ECF-F14D-85E1-EF17B3F9366B}" type="datetimeFigureOut">
              <a:rPr lang="en-001" smtClean="0"/>
              <a:t>26/03/2025</a:t>
            </a:fld>
            <a:endParaRPr lang="en-001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001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00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013BD-8596-CF4B-8595-E50EFE6793CB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83167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013BD-8596-CF4B-8595-E50EFE6793CB}" type="slidenum">
              <a:rPr lang="en-001" smtClean="0"/>
              <a:t>4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215307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0013BD-8596-CF4B-8595-E50EFE6793CB}" type="slidenum">
              <a:rPr lang="en-001" smtClean="0"/>
              <a:t>6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6930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48081-1451-D56A-D473-15C739C17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E582B-7C0B-895C-4D0E-683D316D4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5E2DE-F5FA-1B65-8276-9E5BA2F6F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009B-7841-CC4B-8DCE-BFB09FD17F4A}" type="datetimeFigureOut">
              <a:rPr lang="en-001" smtClean="0"/>
              <a:t>26/03/2025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A3E40-8189-BE02-D53F-D78D4DCA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6C031-6370-6C16-127F-039F311F1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1B60-A740-D149-8474-1C76D99F361A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7031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210B8-1484-25FE-50ED-E58F8064F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DD6DA-6FFE-D46F-C66B-3B7A27AEA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1A0EE-6913-E812-3945-28654F572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009B-7841-CC4B-8DCE-BFB09FD17F4A}" type="datetimeFigureOut">
              <a:rPr lang="en-001" smtClean="0"/>
              <a:t>26/03/2025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75D69-ECCF-7A2B-493C-7B2A7CA67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9430C-36D1-84F5-6058-30A589DD7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1B60-A740-D149-8474-1C76D99F361A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78179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B8C99F-FD6C-4037-73A7-892B715BA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0A232-9626-6648-A0A2-E9743BA6D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0CCAD-C90F-85E1-0E62-D1D5C838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009B-7841-CC4B-8DCE-BFB09FD17F4A}" type="datetimeFigureOut">
              <a:rPr lang="en-001" smtClean="0"/>
              <a:t>26/03/2025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79970-9B17-1B2C-FCA1-D6AC17B77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5E5E8-6332-5FB0-55B1-C1B9D15FD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1B60-A740-D149-8474-1C76D99F361A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344198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5FB9-3AD0-697C-2241-3E00F6354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59576-60B3-AA37-4635-2BBD91B9B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715AA-9F7B-AFC0-8D5B-50747C96B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009B-7841-CC4B-8DCE-BFB09FD17F4A}" type="datetimeFigureOut">
              <a:rPr lang="en-001" smtClean="0"/>
              <a:t>26/03/2025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21BF3-7ECF-ABFA-6535-63EB57A8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727E7-B9E0-9615-8E9C-36B6EE2B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1B60-A740-D149-8474-1C76D99F361A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152075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490B3-8A07-F6ED-362A-3B6FAFBE3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7351D-5CE7-8912-4931-5BA6A713F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8866E-2188-003A-5F2D-BEF0E880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009B-7841-CC4B-8DCE-BFB09FD17F4A}" type="datetimeFigureOut">
              <a:rPr lang="en-001" smtClean="0"/>
              <a:t>26/03/2025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650A2-34F5-6FAC-6FA9-7A8282905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EADF3-4126-BFE3-6E54-CABBF73DA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1B60-A740-D149-8474-1C76D99F361A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0498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EFEE2-9220-8C91-7428-A19C3A043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FAF6D-51ED-411E-360F-A9EA50948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003DA2-8A50-8086-ED73-8A3C60E1C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505B79-436B-F4BB-E6A3-BCCEE07A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009B-7841-CC4B-8DCE-BFB09FD17F4A}" type="datetimeFigureOut">
              <a:rPr lang="en-001" smtClean="0"/>
              <a:t>26/03/2025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D6F13-0085-9FEE-85E0-7D88E5B31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D6BEF-1CDD-EE27-8A85-AAF90A11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1B60-A740-D149-8474-1C76D99F361A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4203439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FC96D-D832-1980-3E59-DD0D9124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FB29B-7A2F-313D-EA35-19E964AC6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2F8543-CD60-4645-9221-4B79F03EC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9028D0-B960-85DA-2044-A9388D379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9B00BF-1850-9A46-A1BC-5F991C545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55DAE0-F661-F32E-F853-B15A81768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009B-7841-CC4B-8DCE-BFB09FD17F4A}" type="datetimeFigureOut">
              <a:rPr lang="en-001" smtClean="0"/>
              <a:t>26/03/2025</a:t>
            </a:fld>
            <a:endParaRPr lang="en-001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742139-9275-22E6-5766-E9D1DA5EE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4FDD03-BAC6-542D-19B4-59EA5FE5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1B60-A740-D149-8474-1C76D99F361A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407510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8B176-FA85-70BA-252F-796CAAA54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F2FC1D-32E2-EAD6-B051-DBDCC38A3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009B-7841-CC4B-8DCE-BFB09FD17F4A}" type="datetimeFigureOut">
              <a:rPr lang="en-001" smtClean="0"/>
              <a:t>26/03/2025</a:t>
            </a:fld>
            <a:endParaRPr lang="en-001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279ABE-DCD7-DFF6-16F8-B8B11056A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EB0D3-41EE-285B-5CDF-C4C98F743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1B60-A740-D149-8474-1C76D99F361A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463546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443979-26BB-79DF-C2B2-828CBC224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009B-7841-CC4B-8DCE-BFB09FD17F4A}" type="datetimeFigureOut">
              <a:rPr lang="en-001" smtClean="0"/>
              <a:t>26/03/2025</a:t>
            </a:fld>
            <a:endParaRPr lang="en-001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239646-2982-9AF9-C266-868CD5CC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27F11-F760-CFC7-0D50-4ADE9153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1B60-A740-D149-8474-1C76D99F361A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83394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045E1-DAA7-890F-AA9B-F328302FE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240D6-CBEF-3764-1AFA-3750D965F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3532EF-C9EE-7A0E-ACC5-E34F8AD2E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6803EF-1276-A399-D864-227B5EB29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009B-7841-CC4B-8DCE-BFB09FD17F4A}" type="datetimeFigureOut">
              <a:rPr lang="en-001" smtClean="0"/>
              <a:t>26/03/2025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7D3C1-6099-2C15-2BB4-9F05F59B2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02DBD3-A784-399E-7D65-C77C15EA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1B60-A740-D149-8474-1C76D99F361A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400844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51AE0-8D96-BE8B-8DE9-DD638854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1DB0F7-2AC4-3005-0256-D86DE141A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00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03D72-9522-CACF-7FF1-13803DE19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8A047-8B52-D447-BF09-6497E037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0009B-7841-CC4B-8DCE-BFB09FD17F4A}" type="datetimeFigureOut">
              <a:rPr lang="en-001" smtClean="0"/>
              <a:t>26/03/2025</a:t>
            </a:fld>
            <a:endParaRPr lang="en-001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15CD7-BC97-9FBE-1DAD-8B484083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DF545-A4AD-E9F0-EEC2-2EB9A7E23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1B60-A740-D149-8474-1C76D99F361A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202759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01F81B-BDCD-8746-94A5-D65F3030A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00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2B9C6-7ED8-B421-E8D1-BF6B557CB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E563E-5B9B-9C9C-9D06-46A1DB6AF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A0009B-7841-CC4B-8DCE-BFB09FD17F4A}" type="datetimeFigureOut">
              <a:rPr lang="en-001" smtClean="0"/>
              <a:t>26/03/2025</a:t>
            </a:fld>
            <a:endParaRPr lang="en-001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3A565-9A70-8372-ABAE-AEE75CB01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00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B9770-2E34-6CBF-C0F8-884A0B60CE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5E1B60-A740-D149-8474-1C76D99F361A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35667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001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0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0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10" Type="http://schemas.openxmlformats.org/officeDocument/2006/relationships/image" Target="../media/image18.png"/><Relationship Id="rId4" Type="http://schemas.openxmlformats.org/officeDocument/2006/relationships/image" Target="../media/image110.png"/><Relationship Id="rId9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9824-6A94-B606-E623-61AF45420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608" y="2364606"/>
            <a:ext cx="8674702" cy="2375814"/>
          </a:xfrm>
        </p:spPr>
        <p:txBody>
          <a:bodyPr anchor="t">
            <a:noAutofit/>
          </a:bodyPr>
          <a:lstStyle/>
          <a:p>
            <a:pPr algn="l"/>
            <a:r>
              <a:rPr lang="en-001" dirty="0">
                <a:latin typeface="Helvetica" pitchFamily="2" charset="0"/>
              </a:rPr>
              <a:t>The Volumetric Rate of Type Ia Supernovae in the Dark Energy Survey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658044-01A9-10AF-16C3-C3A794F61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5140" y="5364586"/>
            <a:ext cx="10637772" cy="1024101"/>
          </a:xfrm>
        </p:spPr>
        <p:txBody>
          <a:bodyPr anchor="t">
            <a:normAutofit/>
          </a:bodyPr>
          <a:lstStyle/>
          <a:p>
            <a:pPr algn="l"/>
            <a:r>
              <a:rPr lang="en-001"/>
              <a:t>Ed Charleton</a:t>
            </a:r>
            <a:br>
              <a:rPr lang="en-001"/>
            </a:br>
            <a:r>
              <a:rPr lang="en-001">
                <a:solidFill>
                  <a:schemeClr val="tx1">
                    <a:lumMod val="75000"/>
                    <a:lumOff val="25000"/>
                  </a:schemeClr>
                </a:solidFill>
              </a:rPr>
              <a:t>Supervisors: Mark Sullivan, Chris Frohmaier</a:t>
            </a:r>
          </a:p>
        </p:txBody>
      </p:sp>
      <p:cxnSp>
        <p:nvCxnSpPr>
          <p:cNvPr id="1031" name="Straight Connector 1030">
            <a:extLst>
              <a:ext uri="{FF2B5EF4-FFF2-40B4-BE49-F238E27FC236}">
                <a16:creationId xmlns:a16="http://schemas.microsoft.com/office/drawing/2014/main" id="{192712F8-36FA-35DF-0CE8-4098D9332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FD484C-42C6-11D4-99E7-FE001C73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83385" y="389913"/>
            <a:ext cx="4425136" cy="96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F9469B9-6468-5B6A-E832-8D45903884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8897" y="5231580"/>
            <a:ext cx="10459156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B43C4BB1-947D-4261-64B3-7E13784407BE}"/>
              </a:ext>
            </a:extLst>
          </p:cNvPr>
          <p:cNvSpPr/>
          <p:nvPr/>
        </p:nvSpPr>
        <p:spPr>
          <a:xfrm>
            <a:off x="784608" y="693683"/>
            <a:ext cx="1002151" cy="378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259424-9CD8-AA02-38FC-44C5A1E1FED6}"/>
              </a:ext>
            </a:extLst>
          </p:cNvPr>
          <p:cNvSpPr/>
          <p:nvPr/>
        </p:nvSpPr>
        <p:spPr>
          <a:xfrm>
            <a:off x="0" y="6388696"/>
            <a:ext cx="12192000" cy="485069"/>
          </a:xfrm>
          <a:prstGeom prst="rect">
            <a:avLst/>
          </a:prstGeom>
          <a:solidFill>
            <a:srgbClr val="005C83"/>
          </a:solidFill>
          <a:ln>
            <a:solidFill>
              <a:srgbClr val="005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pic>
        <p:nvPicPr>
          <p:cNvPr id="1028" name="Picture 4" descr="Dark Energy Survey">
            <a:extLst>
              <a:ext uri="{FF2B5EF4-FFF2-40B4-BE49-F238E27FC236}">
                <a16:creationId xmlns:a16="http://schemas.microsoft.com/office/drawing/2014/main" id="{6C9BFB29-F8AE-99C1-6DFD-B434354F4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46"/>
          <a:stretch/>
        </p:blipFill>
        <p:spPr bwMode="auto">
          <a:xfrm>
            <a:off x="6296554" y="394442"/>
            <a:ext cx="1002151" cy="95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72D716-EE25-1297-0E3F-5520131C4FF0}"/>
              </a:ext>
            </a:extLst>
          </p:cNvPr>
          <p:cNvSpPr txBox="1"/>
          <p:nvPr/>
        </p:nvSpPr>
        <p:spPr>
          <a:xfrm>
            <a:off x="11745315" y="6446564"/>
            <a:ext cx="44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>
                <a:solidFill>
                  <a:schemeClr val="bg1"/>
                </a:solidFill>
                <a:latin typeface="Helvetica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27988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and chart with numbers&#10;&#10;Description automatically generated with medium confidence">
            <a:extLst>
              <a:ext uri="{FF2B5EF4-FFF2-40B4-BE49-F238E27FC236}">
                <a16:creationId xmlns:a16="http://schemas.microsoft.com/office/drawing/2014/main" id="{C27BA06D-80B2-55B4-B545-D33266BEA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92" b="3704"/>
          <a:stretch/>
        </p:blipFill>
        <p:spPr>
          <a:xfrm>
            <a:off x="0" y="471857"/>
            <a:ext cx="12192000" cy="5836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D89824-6A94-B606-E623-61AF4542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51" y="383786"/>
            <a:ext cx="4246633" cy="1325563"/>
          </a:xfrm>
        </p:spPr>
        <p:txBody>
          <a:bodyPr>
            <a:normAutofit/>
          </a:bodyPr>
          <a:lstStyle/>
          <a:p>
            <a:r>
              <a:rPr lang="en-001" dirty="0">
                <a:latin typeface="Helvetica" pitchFamily="2" charset="0"/>
              </a:rPr>
              <a:t>Comparison to previous works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4666EA-C9E9-530F-1895-FD947223A440}"/>
              </a:ext>
            </a:extLst>
          </p:cNvPr>
          <p:cNvSpPr/>
          <p:nvPr/>
        </p:nvSpPr>
        <p:spPr>
          <a:xfrm>
            <a:off x="0" y="6388696"/>
            <a:ext cx="12192000" cy="485069"/>
          </a:xfrm>
          <a:prstGeom prst="rect">
            <a:avLst/>
          </a:prstGeom>
          <a:solidFill>
            <a:srgbClr val="005C83"/>
          </a:solidFill>
          <a:ln>
            <a:solidFill>
              <a:srgbClr val="005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FBCFC-2DAA-C315-8D63-40D35E601462}"/>
              </a:ext>
            </a:extLst>
          </p:cNvPr>
          <p:cNvSpPr txBox="1"/>
          <p:nvPr/>
        </p:nvSpPr>
        <p:spPr>
          <a:xfrm>
            <a:off x="0" y="6446564"/>
            <a:ext cx="38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>
                <a:solidFill>
                  <a:schemeClr val="bg1"/>
                </a:solidFill>
                <a:latin typeface="Helvetica" pitchFamily="2" charset="0"/>
              </a:rPr>
              <a:t>The Volumetric Ia Rate in 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D58F3-C3C7-F984-C979-05A2555ABCA5}"/>
              </a:ext>
            </a:extLst>
          </p:cNvPr>
          <p:cNvSpPr txBox="1"/>
          <p:nvPr/>
        </p:nvSpPr>
        <p:spPr>
          <a:xfrm>
            <a:off x="5255173" y="6446564"/>
            <a:ext cx="168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>
                <a:solidFill>
                  <a:schemeClr val="bg1"/>
                </a:solidFill>
                <a:latin typeface="Helvetica" pitchFamily="2" charset="0"/>
              </a:rPr>
              <a:t>Ed Charleton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912F1-9131-7AE3-BFB9-27F65C3E3AB1}"/>
              </a:ext>
            </a:extLst>
          </p:cNvPr>
          <p:cNvSpPr txBox="1"/>
          <p:nvPr/>
        </p:nvSpPr>
        <p:spPr>
          <a:xfrm>
            <a:off x="11745315" y="6446564"/>
            <a:ext cx="44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dirty="0">
                <a:solidFill>
                  <a:schemeClr val="bg1"/>
                </a:solidFill>
                <a:latin typeface="Helvetica" pitchFamily="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8292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aph with numbers and a chart with numbers&#10;&#10;Description automatically generated with medium confidence">
            <a:extLst>
              <a:ext uri="{FF2B5EF4-FFF2-40B4-BE49-F238E27FC236}">
                <a16:creationId xmlns:a16="http://schemas.microsoft.com/office/drawing/2014/main" id="{0D8679E4-656C-6169-ED9B-B202F94A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8" b="3045"/>
          <a:stretch/>
        </p:blipFill>
        <p:spPr>
          <a:xfrm>
            <a:off x="-2" y="336427"/>
            <a:ext cx="12192001" cy="599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D89824-6A94-B606-E623-61AF4542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51" y="383786"/>
            <a:ext cx="4246633" cy="1325563"/>
          </a:xfrm>
        </p:spPr>
        <p:txBody>
          <a:bodyPr>
            <a:normAutofit/>
          </a:bodyPr>
          <a:lstStyle/>
          <a:p>
            <a:r>
              <a:rPr lang="en-001" dirty="0">
                <a:latin typeface="Helvetica" pitchFamily="2" charset="0"/>
              </a:rPr>
              <a:t>Comparison to previous works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4666EA-C9E9-530F-1895-FD947223A440}"/>
              </a:ext>
            </a:extLst>
          </p:cNvPr>
          <p:cNvSpPr/>
          <p:nvPr/>
        </p:nvSpPr>
        <p:spPr>
          <a:xfrm>
            <a:off x="0" y="6388696"/>
            <a:ext cx="12192000" cy="485069"/>
          </a:xfrm>
          <a:prstGeom prst="rect">
            <a:avLst/>
          </a:prstGeom>
          <a:solidFill>
            <a:srgbClr val="005C83"/>
          </a:solidFill>
          <a:ln>
            <a:solidFill>
              <a:srgbClr val="005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FBCFC-2DAA-C315-8D63-40D35E601462}"/>
              </a:ext>
            </a:extLst>
          </p:cNvPr>
          <p:cNvSpPr txBox="1"/>
          <p:nvPr/>
        </p:nvSpPr>
        <p:spPr>
          <a:xfrm>
            <a:off x="0" y="6446564"/>
            <a:ext cx="38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>
                <a:solidFill>
                  <a:schemeClr val="bg1"/>
                </a:solidFill>
                <a:latin typeface="Helvetica" pitchFamily="2" charset="0"/>
              </a:rPr>
              <a:t>The Volumetric Ia Rate in 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D58F3-C3C7-F984-C979-05A2555ABCA5}"/>
              </a:ext>
            </a:extLst>
          </p:cNvPr>
          <p:cNvSpPr txBox="1"/>
          <p:nvPr/>
        </p:nvSpPr>
        <p:spPr>
          <a:xfrm>
            <a:off x="5255173" y="6446564"/>
            <a:ext cx="168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>
                <a:solidFill>
                  <a:schemeClr val="bg1"/>
                </a:solidFill>
                <a:latin typeface="Helvetica" pitchFamily="2" charset="0"/>
              </a:rPr>
              <a:t>Ed Charleton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912F1-9131-7AE3-BFB9-27F65C3E3AB1}"/>
              </a:ext>
            </a:extLst>
          </p:cNvPr>
          <p:cNvSpPr txBox="1"/>
          <p:nvPr/>
        </p:nvSpPr>
        <p:spPr>
          <a:xfrm>
            <a:off x="11745315" y="6446564"/>
            <a:ext cx="44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dirty="0">
                <a:solidFill>
                  <a:schemeClr val="bg1"/>
                </a:solidFill>
                <a:latin typeface="Helvetica" pitchFamily="2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551744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and chart with numbers&#10;&#10;Description automatically generated with medium confidence">
            <a:extLst>
              <a:ext uri="{FF2B5EF4-FFF2-40B4-BE49-F238E27FC236}">
                <a16:creationId xmlns:a16="http://schemas.microsoft.com/office/drawing/2014/main" id="{C03F9E02-8CF7-4A65-B1E1-01431CB31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92" b="3704"/>
          <a:stretch/>
        </p:blipFill>
        <p:spPr>
          <a:xfrm>
            <a:off x="0" y="471857"/>
            <a:ext cx="12192000" cy="5836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D89824-6A94-B606-E623-61AF4542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51" y="383786"/>
            <a:ext cx="4246633" cy="1325563"/>
          </a:xfrm>
        </p:spPr>
        <p:txBody>
          <a:bodyPr>
            <a:normAutofit/>
          </a:bodyPr>
          <a:lstStyle/>
          <a:p>
            <a:r>
              <a:rPr lang="en-001" dirty="0">
                <a:latin typeface="Helvetica" pitchFamily="2" charset="0"/>
              </a:rPr>
              <a:t>Comparison to previous works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4666EA-C9E9-530F-1895-FD947223A440}"/>
              </a:ext>
            </a:extLst>
          </p:cNvPr>
          <p:cNvSpPr/>
          <p:nvPr/>
        </p:nvSpPr>
        <p:spPr>
          <a:xfrm>
            <a:off x="0" y="6388696"/>
            <a:ext cx="12192000" cy="485069"/>
          </a:xfrm>
          <a:prstGeom prst="rect">
            <a:avLst/>
          </a:prstGeom>
          <a:solidFill>
            <a:srgbClr val="005C83"/>
          </a:solidFill>
          <a:ln>
            <a:solidFill>
              <a:srgbClr val="005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FBCFC-2DAA-C315-8D63-40D35E601462}"/>
              </a:ext>
            </a:extLst>
          </p:cNvPr>
          <p:cNvSpPr txBox="1"/>
          <p:nvPr/>
        </p:nvSpPr>
        <p:spPr>
          <a:xfrm>
            <a:off x="0" y="6446564"/>
            <a:ext cx="38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>
                <a:solidFill>
                  <a:schemeClr val="bg1"/>
                </a:solidFill>
                <a:latin typeface="Helvetica" pitchFamily="2" charset="0"/>
              </a:rPr>
              <a:t>The Volumetric Ia Rate in 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D58F3-C3C7-F984-C979-05A2555ABCA5}"/>
              </a:ext>
            </a:extLst>
          </p:cNvPr>
          <p:cNvSpPr txBox="1"/>
          <p:nvPr/>
        </p:nvSpPr>
        <p:spPr>
          <a:xfrm>
            <a:off x="5255173" y="6446564"/>
            <a:ext cx="168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>
                <a:solidFill>
                  <a:schemeClr val="bg1"/>
                </a:solidFill>
                <a:latin typeface="Helvetica" pitchFamily="2" charset="0"/>
              </a:rPr>
              <a:t>Ed Charleton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912F1-9131-7AE3-BFB9-27F65C3E3AB1}"/>
              </a:ext>
            </a:extLst>
          </p:cNvPr>
          <p:cNvSpPr txBox="1"/>
          <p:nvPr/>
        </p:nvSpPr>
        <p:spPr>
          <a:xfrm>
            <a:off x="11745315" y="6446564"/>
            <a:ext cx="44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dirty="0">
                <a:solidFill>
                  <a:schemeClr val="bg1"/>
                </a:solidFill>
                <a:latin typeface="Helvetica" pitchFamily="2" charset="0"/>
              </a:rPr>
              <a:t>12</a:t>
            </a:r>
          </a:p>
        </p:txBody>
      </p:sp>
      <p:pic>
        <p:nvPicPr>
          <p:cNvPr id="5" name="Picture 4" descr="A graph with blue and orange squares and dots&#10;&#10;Description automatically generated">
            <a:extLst>
              <a:ext uri="{FF2B5EF4-FFF2-40B4-BE49-F238E27FC236}">
                <a16:creationId xmlns:a16="http://schemas.microsoft.com/office/drawing/2014/main" id="{A5A0FDF5-A18C-073B-EF25-1F3CF9E38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569" y="593322"/>
            <a:ext cx="3894162" cy="311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0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aph and chart with numbers&#10;&#10;Description automatically generated with medium confidence">
            <a:extLst>
              <a:ext uri="{FF2B5EF4-FFF2-40B4-BE49-F238E27FC236}">
                <a16:creationId xmlns:a16="http://schemas.microsoft.com/office/drawing/2014/main" id="{9EA728CC-1C4B-435A-E912-B22FDC1F1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395" t="10447" b="3336"/>
          <a:stretch/>
        </p:blipFill>
        <p:spPr>
          <a:xfrm>
            <a:off x="5778429" y="421570"/>
            <a:ext cx="6413571" cy="5912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D89824-6A94-B606-E623-61AF4542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50" y="365125"/>
            <a:ext cx="3235973" cy="1325563"/>
          </a:xfrm>
        </p:spPr>
        <p:txBody>
          <a:bodyPr>
            <a:normAutofit/>
          </a:bodyPr>
          <a:lstStyle/>
          <a:p>
            <a:r>
              <a:rPr lang="en-001" dirty="0">
                <a:latin typeface="Helvetica" pitchFamily="2" charset="0"/>
              </a:rPr>
              <a:t>Rate with DTD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4666EA-C9E9-530F-1895-FD947223A440}"/>
              </a:ext>
            </a:extLst>
          </p:cNvPr>
          <p:cNvSpPr/>
          <p:nvPr/>
        </p:nvSpPr>
        <p:spPr>
          <a:xfrm>
            <a:off x="0" y="6388696"/>
            <a:ext cx="12192000" cy="485069"/>
          </a:xfrm>
          <a:prstGeom prst="rect">
            <a:avLst/>
          </a:prstGeom>
          <a:solidFill>
            <a:srgbClr val="005C83"/>
          </a:solidFill>
          <a:ln>
            <a:solidFill>
              <a:srgbClr val="005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FBCFC-2DAA-C315-8D63-40D35E601462}"/>
              </a:ext>
            </a:extLst>
          </p:cNvPr>
          <p:cNvSpPr txBox="1"/>
          <p:nvPr/>
        </p:nvSpPr>
        <p:spPr>
          <a:xfrm>
            <a:off x="0" y="6446564"/>
            <a:ext cx="38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>
                <a:solidFill>
                  <a:schemeClr val="bg1"/>
                </a:solidFill>
                <a:latin typeface="Helvetica" pitchFamily="2" charset="0"/>
              </a:rPr>
              <a:t>The Volumetric Ia Rate in 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D58F3-C3C7-F984-C979-05A2555ABCA5}"/>
              </a:ext>
            </a:extLst>
          </p:cNvPr>
          <p:cNvSpPr txBox="1"/>
          <p:nvPr/>
        </p:nvSpPr>
        <p:spPr>
          <a:xfrm>
            <a:off x="5255173" y="6446564"/>
            <a:ext cx="168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>
                <a:solidFill>
                  <a:schemeClr val="bg1"/>
                </a:solidFill>
                <a:latin typeface="Helvetica" pitchFamily="2" charset="0"/>
              </a:rPr>
              <a:t>Ed Charleton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912F1-9131-7AE3-BFB9-27F65C3E3AB1}"/>
              </a:ext>
            </a:extLst>
          </p:cNvPr>
          <p:cNvSpPr txBox="1"/>
          <p:nvPr/>
        </p:nvSpPr>
        <p:spPr>
          <a:xfrm>
            <a:off x="11745315" y="6446564"/>
            <a:ext cx="44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dirty="0">
                <a:solidFill>
                  <a:schemeClr val="bg1"/>
                </a:solidFill>
                <a:latin typeface="Helvetica" pitchFamily="2" charset="0"/>
              </a:rPr>
              <a:t>13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8E7E13-BE98-436B-2513-52DC486FE935}"/>
                  </a:ext>
                </a:extLst>
              </p:cNvPr>
              <p:cNvSpPr txBox="1"/>
              <p:nvPr/>
            </p:nvSpPr>
            <p:spPr>
              <a:xfrm>
                <a:off x="213007" y="1818246"/>
                <a:ext cx="5882993" cy="5098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001" sz="2800" dirty="0">
                    <a:latin typeface="Helvetica" pitchFamily="2" charset="0"/>
                  </a:rPr>
                  <a:t>Preliminary fit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001" sz="2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𝑆𝐹𝐻</m:t>
                    </m:r>
                  </m:oMath>
                </a14:m>
                <a:r>
                  <a:rPr lang="en-001" sz="2800" dirty="0">
                    <a:latin typeface="Helvetica" pitchFamily="2" charset="0"/>
                  </a:rPr>
                  <a:t> </a:t>
                </a:r>
                <a:br>
                  <a:rPr lang="en-001" sz="2800" dirty="0">
                    <a:latin typeface="Helvetica" pitchFamily="2" charset="0"/>
                  </a:rPr>
                </a:br>
                <a:r>
                  <a:rPr lang="en-001" sz="2400" dirty="0">
                    <a:latin typeface="Helvetica" pitchFamily="2" charset="0"/>
                  </a:rPr>
                  <a:t>SFH from (Madau &amp; Dickinson 2014)</a:t>
                </a:r>
              </a:p>
              <a:p>
                <a:pPr/>
                <a:endParaRPr lang="en-001" sz="2800" dirty="0">
                  <a:latin typeface="Helvetica" pitchFamily="2" charset="0"/>
                </a:endParaRPr>
              </a:p>
              <a:p>
                <a:pPr/>
                <a:r>
                  <a:rPr lang="en-001" sz="2800" dirty="0">
                    <a:latin typeface="Helvetica" pitchFamily="2" charset="0"/>
                  </a:rPr>
                  <a:t>DTD from literature + DES Photo-z:</a:t>
                </a:r>
                <a:br>
                  <a:rPr lang="en-001" sz="2800" dirty="0">
                    <a:latin typeface="Helvetica" pitchFamily="2" charset="0"/>
                  </a:rPr>
                </a:br>
                <a:br>
                  <a:rPr lang="en-001" sz="2800" dirty="0">
                    <a:latin typeface="Helvetica" pitchFamily="2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 = −1.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05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0.06</m:t>
                      </m:r>
                    </m:oMath>
                  </m:oMathPara>
                </a14:m>
                <a:endParaRPr lang="en-001" sz="2800" dirty="0">
                  <a:latin typeface="Helvetica" pitchFamily="2" charset="0"/>
                </a:endParaRPr>
              </a:p>
              <a:p>
                <a:endParaRPr lang="en-001" sz="2800" dirty="0">
                  <a:latin typeface="Helvetica" pitchFamily="2" charset="0"/>
                </a:endParaRPr>
              </a:p>
              <a:p>
                <a:r>
                  <a:rPr lang="en-001" sz="2800" dirty="0">
                    <a:latin typeface="Helvetica" pitchFamily="2" charset="0"/>
                  </a:rPr>
                  <a:t>DTD from DES Photo-z sample:</a:t>
                </a:r>
              </a:p>
              <a:p>
                <a:endParaRPr lang="en-001" sz="2800" dirty="0">
                  <a:latin typeface="Helvetica" pitchFamily="2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 = −1.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27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m:rPr>
                          <m:nor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0.30</m:t>
                      </m:r>
                    </m:oMath>
                  </m:oMathPara>
                </a14:m>
                <a:br>
                  <a:rPr lang="en-001" sz="2800" dirty="0">
                    <a:latin typeface="Helvetica" pitchFamily="2" charset="0"/>
                  </a:rPr>
                </a:br>
                <a:br>
                  <a:rPr lang="en-001" sz="2400" dirty="0">
                    <a:latin typeface="Helvetica" pitchFamily="2" charset="0"/>
                  </a:rPr>
                </a:br>
                <a:endParaRPr lang="en-001" sz="2400" dirty="0"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8E7E13-BE98-436B-2513-52DC486FE9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007" y="1818246"/>
                <a:ext cx="5882993" cy="5098512"/>
              </a:xfrm>
              <a:prstGeom prst="rect">
                <a:avLst/>
              </a:prstGeom>
              <a:blipFill>
                <a:blip r:embed="rId3"/>
                <a:stretch>
                  <a:fillRect l="-2151" t="-746" r="-215"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697DA72-9C33-93D3-C4E8-40BD6A16562B}"/>
              </a:ext>
            </a:extLst>
          </p:cNvPr>
          <p:cNvSpPr txBox="1"/>
          <p:nvPr/>
        </p:nvSpPr>
        <p:spPr>
          <a:xfrm rot="1910874">
            <a:off x="9459410" y="642173"/>
            <a:ext cx="3088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 sz="3200" b="1" dirty="0">
                <a:solidFill>
                  <a:srgbClr val="FF4C47"/>
                </a:solidFill>
                <a:latin typeface="Helvetica" pitchFamily="2" charset="0"/>
              </a:rPr>
              <a:t>PRELIMINARY</a:t>
            </a:r>
          </a:p>
        </p:txBody>
      </p:sp>
      <p:pic>
        <p:nvPicPr>
          <p:cNvPr id="23" name="Picture 22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7CD134E3-5109-81F3-8473-56E0AD8EF6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71" t="13943" r="65142" b="72888"/>
          <a:stretch/>
        </p:blipFill>
        <p:spPr>
          <a:xfrm>
            <a:off x="6829778" y="646693"/>
            <a:ext cx="2480707" cy="8434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3774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9824-6A94-B606-E623-61AF4542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104"/>
            <a:ext cx="10515600" cy="1325563"/>
          </a:xfrm>
        </p:spPr>
        <p:txBody>
          <a:bodyPr>
            <a:normAutofit/>
          </a:bodyPr>
          <a:lstStyle/>
          <a:p>
            <a:r>
              <a:rPr lang="en-001" dirty="0">
                <a:latin typeface="Helvetica" pitchFamily="2" charset="0"/>
              </a:rPr>
              <a:t>Summary and Future Work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D7DFC6-5359-9B96-8E9A-02E25CF0E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30310"/>
            <a:ext cx="10825976" cy="5300517"/>
          </a:xfrm>
        </p:spPr>
        <p:txBody>
          <a:bodyPr>
            <a:normAutofit/>
          </a:bodyPr>
          <a:lstStyle/>
          <a:p>
            <a:r>
              <a:rPr lang="en-001" dirty="0"/>
              <a:t>A volumetric rate has been calculated using the DES photo-z sample of ~1600 Type Ia S</a:t>
            </a:r>
            <a:r>
              <a:rPr lang="en-US" dirty="0"/>
              <a:t>Ne up to z = 0.6, with plans to probe the ~1600 supernova at higher z &gt; 0.6</a:t>
            </a:r>
          </a:p>
          <a:p>
            <a:endParaRPr lang="en-001" dirty="0"/>
          </a:p>
          <a:p>
            <a:r>
              <a:rPr lang="en-001" dirty="0"/>
              <a:t>Literature consistent with the DES Photo-z Rate at z &lt; 0.6</a:t>
            </a:r>
          </a:p>
          <a:p>
            <a:endParaRPr lang="en-001" dirty="0"/>
          </a:p>
          <a:p>
            <a:r>
              <a:rPr lang="en-001" dirty="0"/>
              <a:t>Future work will focus on: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001" dirty="0"/>
              <a:t>Improve simulations to constrain efficiencies at high z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001" dirty="0"/>
              <a:t>Calculate systematic uncertainty for the entire sample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001" dirty="0"/>
              <a:t>Find Iron yield from Ias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001" dirty="0"/>
              <a:t>Test other forms of the DTD </a:t>
            </a:r>
          </a:p>
          <a:p>
            <a:endParaRPr lang="en-001" dirty="0"/>
          </a:p>
          <a:p>
            <a:endParaRPr lang="en-00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E7B3E5-7002-3A19-72C2-C27B901B0B9B}"/>
              </a:ext>
            </a:extLst>
          </p:cNvPr>
          <p:cNvSpPr/>
          <p:nvPr/>
        </p:nvSpPr>
        <p:spPr>
          <a:xfrm>
            <a:off x="0" y="6388696"/>
            <a:ext cx="12192000" cy="485069"/>
          </a:xfrm>
          <a:prstGeom prst="rect">
            <a:avLst/>
          </a:prstGeom>
          <a:solidFill>
            <a:srgbClr val="005C83"/>
          </a:solidFill>
          <a:ln>
            <a:solidFill>
              <a:srgbClr val="005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933A92-4091-F787-5FC7-ABA0A9F5752F}"/>
              </a:ext>
            </a:extLst>
          </p:cNvPr>
          <p:cNvSpPr txBox="1"/>
          <p:nvPr/>
        </p:nvSpPr>
        <p:spPr>
          <a:xfrm>
            <a:off x="0" y="6446564"/>
            <a:ext cx="38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>
                <a:solidFill>
                  <a:schemeClr val="bg1"/>
                </a:solidFill>
                <a:latin typeface="Helvetica" pitchFamily="2" charset="0"/>
              </a:rPr>
              <a:t>The Volumetric Ia Rate in 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816B2-B0A5-D42D-B533-DEB856A4E4ED}"/>
              </a:ext>
            </a:extLst>
          </p:cNvPr>
          <p:cNvSpPr txBox="1"/>
          <p:nvPr/>
        </p:nvSpPr>
        <p:spPr>
          <a:xfrm>
            <a:off x="5255173" y="6446564"/>
            <a:ext cx="168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>
                <a:solidFill>
                  <a:schemeClr val="bg1"/>
                </a:solidFill>
                <a:latin typeface="Helvetica" pitchFamily="2" charset="0"/>
              </a:rPr>
              <a:t>Ed Charleton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C40E8C-BA73-8828-0D2B-28D4BBF6F5D3}"/>
              </a:ext>
            </a:extLst>
          </p:cNvPr>
          <p:cNvSpPr txBox="1"/>
          <p:nvPr/>
        </p:nvSpPr>
        <p:spPr>
          <a:xfrm>
            <a:off x="11745315" y="6446564"/>
            <a:ext cx="44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dirty="0">
                <a:solidFill>
                  <a:schemeClr val="bg1"/>
                </a:solidFill>
                <a:latin typeface="Helvetica" pitchFamily="2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82625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graph with a line&#10;&#10;Description automatically generated">
            <a:extLst>
              <a:ext uri="{FF2B5EF4-FFF2-40B4-BE49-F238E27FC236}">
                <a16:creationId xmlns:a16="http://schemas.microsoft.com/office/drawing/2014/main" id="{7D0D067F-3104-4E32-9D71-A6D90027A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2" r="7715"/>
          <a:stretch/>
        </p:blipFill>
        <p:spPr>
          <a:xfrm>
            <a:off x="8291112" y="3020945"/>
            <a:ext cx="3900887" cy="3198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09703-23D7-EE12-345A-38E93A0D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56" y="412978"/>
            <a:ext cx="5691259" cy="1325563"/>
          </a:xfrm>
        </p:spPr>
        <p:txBody>
          <a:bodyPr>
            <a:normAutofit fontScale="90000"/>
          </a:bodyPr>
          <a:lstStyle/>
          <a:p>
            <a:r>
              <a:rPr lang="en-001" dirty="0">
                <a:latin typeface="Helvetica" pitchFamily="2" charset="0"/>
              </a:rPr>
              <a:t>Volumetric Rates and Delay Time Distributions</a:t>
            </a:r>
            <a:endParaRPr lang="en-00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E041FA44-E849-49B8-7AF4-CB07B8D8A9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72274" y="1628421"/>
                <a:ext cx="4139491" cy="117636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𝑇𝐷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𝑆𝐹𝐻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001" sz="3600" dirty="0"/>
              </a:p>
            </p:txBody>
          </p:sp>
        </mc:Choice>
        <mc:Fallback xmlns="">
          <p:sp>
            <p:nvSpPr>
              <p:cNvPr id="17" name="Content Placeholder 16">
                <a:extLst>
                  <a:ext uri="{FF2B5EF4-FFF2-40B4-BE49-F238E27FC236}">
                    <a16:creationId xmlns:a16="http://schemas.microsoft.com/office/drawing/2014/main" id="{E041FA44-E849-49B8-7AF4-CB07B8D8A9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72274" y="1628421"/>
                <a:ext cx="4139491" cy="1176367"/>
              </a:xfrm>
              <a:blipFill>
                <a:blip r:embed="rId3"/>
                <a:stretch>
                  <a:fillRect t="-6452"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A1427BF6-4755-933A-7616-E4D8C9AADCA7}"/>
              </a:ext>
            </a:extLst>
          </p:cNvPr>
          <p:cNvSpPr/>
          <p:nvPr/>
        </p:nvSpPr>
        <p:spPr>
          <a:xfrm>
            <a:off x="0" y="6388696"/>
            <a:ext cx="12192000" cy="485069"/>
          </a:xfrm>
          <a:prstGeom prst="rect">
            <a:avLst/>
          </a:prstGeom>
          <a:solidFill>
            <a:srgbClr val="005C83"/>
          </a:solidFill>
          <a:ln>
            <a:solidFill>
              <a:srgbClr val="005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pic>
        <p:nvPicPr>
          <p:cNvPr id="41" name="Picture 40" descr="A graph of a function&#10;&#10;Description automatically generated">
            <a:extLst>
              <a:ext uri="{FF2B5EF4-FFF2-40B4-BE49-F238E27FC236}">
                <a16:creationId xmlns:a16="http://schemas.microsoft.com/office/drawing/2014/main" id="{BCCA70F1-E6CF-4C00-1F4E-5E22B8AA7E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09" r="7681"/>
          <a:stretch/>
        </p:blipFill>
        <p:spPr>
          <a:xfrm>
            <a:off x="4463230" y="3090042"/>
            <a:ext cx="3926114" cy="3182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965C66-275D-F130-2DCE-932F79232C1A}"/>
              </a:ext>
            </a:extLst>
          </p:cNvPr>
          <p:cNvSpPr txBox="1"/>
          <p:nvPr/>
        </p:nvSpPr>
        <p:spPr>
          <a:xfrm>
            <a:off x="0" y="6446564"/>
            <a:ext cx="38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>
                <a:solidFill>
                  <a:schemeClr val="bg1"/>
                </a:solidFill>
                <a:latin typeface="Helvetica" pitchFamily="2" charset="0"/>
              </a:rPr>
              <a:t>The Volumetric Ia Rate in 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BBA17-47E5-FEA2-E23E-86F4AB1D15DE}"/>
              </a:ext>
            </a:extLst>
          </p:cNvPr>
          <p:cNvSpPr txBox="1"/>
          <p:nvPr/>
        </p:nvSpPr>
        <p:spPr>
          <a:xfrm>
            <a:off x="5255173" y="6446564"/>
            <a:ext cx="168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>
                <a:solidFill>
                  <a:schemeClr val="bg1"/>
                </a:solidFill>
                <a:latin typeface="Helvetica" pitchFamily="2" charset="0"/>
              </a:rPr>
              <a:t>Ed Charleton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AB691E-D5A7-5B80-B9B7-53B838281AFE}"/>
              </a:ext>
            </a:extLst>
          </p:cNvPr>
          <p:cNvSpPr txBox="1"/>
          <p:nvPr/>
        </p:nvSpPr>
        <p:spPr>
          <a:xfrm>
            <a:off x="11661232" y="6488668"/>
            <a:ext cx="44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dirty="0">
                <a:solidFill>
                  <a:schemeClr val="bg1"/>
                </a:solidFill>
                <a:latin typeface="Helvetica" pitchFamily="2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CDE3C3-8FD0-8A8A-B25E-B5141D211FF1}"/>
              </a:ext>
            </a:extLst>
          </p:cNvPr>
          <p:cNvSpPr txBox="1"/>
          <p:nvPr/>
        </p:nvSpPr>
        <p:spPr>
          <a:xfrm>
            <a:off x="465903" y="2216604"/>
            <a:ext cx="423432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Type </a:t>
            </a:r>
            <a:r>
              <a:rPr lang="en-US" sz="2800" dirty="0" err="1">
                <a:latin typeface="Helvetica" pitchFamily="2" charset="0"/>
              </a:rPr>
              <a:t>Ia</a:t>
            </a:r>
            <a:r>
              <a:rPr lang="en-US" sz="2800" dirty="0">
                <a:latin typeface="Helvetica" pitchFamily="2" charset="0"/>
              </a:rPr>
              <a:t> progenitors are hard to observe directly</a:t>
            </a:r>
          </a:p>
          <a:p>
            <a:endParaRPr lang="en-US" sz="2800" dirty="0">
              <a:latin typeface="Helvetica" pitchFamily="2" charset="0"/>
            </a:endParaRPr>
          </a:p>
          <a:p>
            <a:r>
              <a:rPr lang="en-US" sz="2800" dirty="0">
                <a:latin typeface="Helvetica" pitchFamily="2" charset="0"/>
              </a:rPr>
              <a:t>Measuring the timescale from birth to supernova, we can infer the progenitor</a:t>
            </a:r>
            <a:endParaRPr lang="en-US" sz="2800" i="1" dirty="0">
              <a:latin typeface="Cambria Math" panose="02040503050406030204" pitchFamily="18" charset="0"/>
            </a:endParaRPr>
          </a:p>
          <a:p>
            <a:endParaRPr lang="en-00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624546-7C7A-0E83-D352-B36C454B5321}"/>
                  </a:ext>
                </a:extLst>
              </p:cNvPr>
              <p:cNvSpPr txBox="1"/>
              <p:nvPr/>
            </p:nvSpPr>
            <p:spPr>
              <a:xfrm>
                <a:off x="9873647" y="961425"/>
                <a:ext cx="1166647" cy="13665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endParaRPr lang="en-US" sz="40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en-001" sz="40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624546-7C7A-0E83-D352-B36C454B5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3647" y="961425"/>
                <a:ext cx="1166647" cy="13665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25655C-0683-A2BB-D2C5-0ADEF16020D4}"/>
                  </a:ext>
                </a:extLst>
              </p:cNvPr>
              <p:cNvSpPr txBox="1"/>
              <p:nvPr/>
            </p:nvSpPr>
            <p:spPr>
              <a:xfrm>
                <a:off x="8091837" y="1568145"/>
                <a:ext cx="198653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𝑆𝐹𝐻</m:t>
                      </m:r>
                    </m:oMath>
                  </m:oMathPara>
                </a14:m>
                <a:endParaRPr lang="en-001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A25655C-0683-A2BB-D2C5-0ADEF1602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837" y="1568145"/>
                <a:ext cx="1986534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24A7BC6-3603-58C6-1CC9-1B11E315BBCE}"/>
                  </a:ext>
                </a:extLst>
              </p:cNvPr>
              <p:cNvSpPr txBox="1"/>
              <p:nvPr/>
            </p:nvSpPr>
            <p:spPr>
              <a:xfrm>
                <a:off x="6736939" y="1568768"/>
                <a:ext cx="154762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𝐷𝑇𝐷</m:t>
                      </m:r>
                    </m:oMath>
                  </m:oMathPara>
                </a14:m>
                <a:endParaRPr lang="en-001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24A7BC6-3603-58C6-1CC9-1B11E315B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6939" y="1568768"/>
                <a:ext cx="1547622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BFCE975-209A-D1D0-A9A1-370B67D27579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9085104" y="2276031"/>
            <a:ext cx="931091" cy="644943"/>
          </a:xfrm>
          <a:prstGeom prst="straightConnector1">
            <a:avLst/>
          </a:prstGeom>
          <a:ln w="38100">
            <a:solidFill>
              <a:srgbClr val="FFAB1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DCC9A12-04D8-E724-A848-94E5EB79C944}"/>
              </a:ext>
            </a:extLst>
          </p:cNvPr>
          <p:cNvCxnSpPr>
            <a:cxnSpLocks/>
          </p:cNvCxnSpPr>
          <p:nvPr/>
        </p:nvCxnSpPr>
        <p:spPr>
          <a:xfrm flipH="1">
            <a:off x="6936826" y="2276031"/>
            <a:ext cx="486086" cy="644943"/>
          </a:xfrm>
          <a:prstGeom prst="straightConnector1">
            <a:avLst/>
          </a:prstGeom>
          <a:ln w="38100">
            <a:solidFill>
              <a:srgbClr val="005C8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0D95927-2259-FBF4-DA94-FC28226A6382}"/>
              </a:ext>
            </a:extLst>
          </p:cNvPr>
          <p:cNvCxnSpPr>
            <a:cxnSpLocks/>
          </p:cNvCxnSpPr>
          <p:nvPr/>
        </p:nvCxnSpPr>
        <p:spPr>
          <a:xfrm flipH="1" flipV="1">
            <a:off x="9478547" y="852525"/>
            <a:ext cx="978423" cy="927639"/>
          </a:xfrm>
          <a:prstGeom prst="straightConnector1">
            <a:avLst/>
          </a:prstGeom>
          <a:ln w="38100">
            <a:solidFill>
              <a:srgbClr val="D900C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6">
                <a:extLst>
                  <a:ext uri="{FF2B5EF4-FFF2-40B4-BE49-F238E27FC236}">
                    <a16:creationId xmlns:a16="http://schemas.microsoft.com/office/drawing/2014/main" id="{5C23F0A9-18C2-C315-CACE-2D368366D3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86697" y="319699"/>
                <a:ext cx="4139491" cy="11763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SNe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Mpc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yr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001" sz="4000" dirty="0"/>
              </a:p>
              <a:p>
                <a:endParaRPr lang="en-001" sz="3600" dirty="0"/>
              </a:p>
            </p:txBody>
          </p:sp>
        </mc:Choice>
        <mc:Fallback xmlns="">
          <p:sp>
            <p:nvSpPr>
              <p:cNvPr id="11" name="Content Placeholder 16">
                <a:extLst>
                  <a:ext uri="{FF2B5EF4-FFF2-40B4-BE49-F238E27FC236}">
                    <a16:creationId xmlns:a16="http://schemas.microsoft.com/office/drawing/2014/main" id="{5C23F0A9-18C2-C315-CACE-2D368366D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6697" y="319699"/>
                <a:ext cx="4139491" cy="1176367"/>
              </a:xfrm>
              <a:prstGeom prst="rect">
                <a:avLst/>
              </a:prstGeom>
              <a:blipFill>
                <a:blip r:embed="rId8"/>
                <a:stretch>
                  <a:fillRect t="-4255"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160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BC4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200B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24" grpId="0"/>
      <p:bldP spid="24" grpId="1"/>
      <p:bldP spid="26" grpId="0"/>
      <p:bldP spid="26" grpId="1"/>
      <p:bldP spid="28" grpId="0"/>
      <p:bldP spid="28" grpId="1"/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9824-6A94-B606-E623-61AF4542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157787" cy="1325563"/>
          </a:xfrm>
        </p:spPr>
        <p:txBody>
          <a:bodyPr>
            <a:normAutofit/>
          </a:bodyPr>
          <a:lstStyle/>
          <a:p>
            <a:r>
              <a:rPr lang="en-001" dirty="0">
                <a:latin typeface="Helvetica" pitchFamily="2" charset="0"/>
              </a:rPr>
              <a:t>Dark Energy Survey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14BAD9A-8AB6-3856-5C78-02B9C15F2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1668" y="1690687"/>
            <a:ext cx="5157787" cy="4508500"/>
          </a:xfrm>
        </p:spPr>
        <p:txBody>
          <a:bodyPr>
            <a:normAutofit/>
          </a:bodyPr>
          <a:lstStyle/>
          <a:p>
            <a:endParaRPr lang="en-001" dirty="0">
              <a:latin typeface="Helvetica" pitchFamily="2" charset="0"/>
            </a:endParaRPr>
          </a:p>
          <a:p>
            <a:r>
              <a:rPr lang="en-001" sz="2800" dirty="0">
                <a:latin typeface="Helvetica" pitchFamily="2" charset="0"/>
              </a:rPr>
              <a:t>5 year survey, 27 deg</a:t>
            </a:r>
            <a:r>
              <a:rPr lang="en-001" sz="2800" baseline="30000" dirty="0">
                <a:latin typeface="Helvetica" pitchFamily="2" charset="0"/>
              </a:rPr>
              <a:t>2</a:t>
            </a:r>
            <a:r>
              <a:rPr lang="en-001" sz="2800" dirty="0">
                <a:latin typeface="Helvetica" pitchFamily="2" charset="0"/>
              </a:rPr>
              <a:t>, in griz</a:t>
            </a:r>
          </a:p>
          <a:p>
            <a:pPr marL="0" indent="0">
              <a:buNone/>
            </a:pPr>
            <a:endParaRPr lang="en-001" dirty="0"/>
          </a:p>
          <a:p>
            <a:r>
              <a:rPr lang="en-001" dirty="0">
                <a:latin typeface="Helvetica" pitchFamily="2" charset="0"/>
              </a:rPr>
              <a:t>10, 2.7 deg</a:t>
            </a:r>
            <a:r>
              <a:rPr lang="en-001" baseline="30000" dirty="0">
                <a:latin typeface="Helvetica" pitchFamily="2" charset="0"/>
              </a:rPr>
              <a:t>2</a:t>
            </a:r>
            <a:r>
              <a:rPr lang="en-001" sz="2800" dirty="0">
                <a:latin typeface="Helvetica" pitchFamily="2" charset="0"/>
              </a:rPr>
              <a:t> fields, 8 shallow and 2 Deep</a:t>
            </a:r>
          </a:p>
          <a:p>
            <a:endParaRPr lang="en-001" dirty="0">
              <a:latin typeface="Helvetica" pitchFamily="2" charset="0"/>
            </a:endParaRPr>
          </a:p>
          <a:p>
            <a:r>
              <a:rPr lang="en-001" dirty="0">
                <a:latin typeface="Helvetica" pitchFamily="2" charset="0"/>
              </a:rPr>
              <a:t>Observed down to a depth of ~23.5/24.5</a:t>
            </a:r>
            <a:r>
              <a:rPr lang="en-001" baseline="30000" dirty="0">
                <a:latin typeface="Helvetica" pitchFamily="2" charset="0"/>
              </a:rPr>
              <a:t>th</a:t>
            </a:r>
            <a:r>
              <a:rPr lang="en-001" dirty="0">
                <a:latin typeface="Helvetica" pitchFamily="2" charset="0"/>
              </a:rPr>
              <a:t> mag</a:t>
            </a:r>
            <a:endParaRPr lang="en-001" dirty="0"/>
          </a:p>
          <a:p>
            <a:endParaRPr lang="en-001" sz="2800" dirty="0"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2E6417-1C59-741C-0CF6-6743801A1FE4}"/>
              </a:ext>
            </a:extLst>
          </p:cNvPr>
          <p:cNvSpPr/>
          <p:nvPr/>
        </p:nvSpPr>
        <p:spPr>
          <a:xfrm>
            <a:off x="0" y="6388696"/>
            <a:ext cx="12192000" cy="485069"/>
          </a:xfrm>
          <a:prstGeom prst="rect">
            <a:avLst/>
          </a:prstGeom>
          <a:solidFill>
            <a:srgbClr val="005C83"/>
          </a:solidFill>
          <a:ln>
            <a:solidFill>
              <a:srgbClr val="005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A87F3-B21F-7C14-5A0F-27B1021464CE}"/>
              </a:ext>
            </a:extLst>
          </p:cNvPr>
          <p:cNvSpPr txBox="1"/>
          <p:nvPr/>
        </p:nvSpPr>
        <p:spPr>
          <a:xfrm>
            <a:off x="0" y="6446564"/>
            <a:ext cx="38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>
                <a:solidFill>
                  <a:schemeClr val="bg1"/>
                </a:solidFill>
                <a:latin typeface="Helvetica" pitchFamily="2" charset="0"/>
              </a:rPr>
              <a:t>The Volumetric Ia Rate in 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CA3662-9520-1E06-2F98-4ED3EBF53938}"/>
              </a:ext>
            </a:extLst>
          </p:cNvPr>
          <p:cNvSpPr txBox="1"/>
          <p:nvPr/>
        </p:nvSpPr>
        <p:spPr>
          <a:xfrm>
            <a:off x="5255173" y="6446564"/>
            <a:ext cx="168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>
                <a:solidFill>
                  <a:schemeClr val="bg1"/>
                </a:solidFill>
                <a:latin typeface="Helvetica" pitchFamily="2" charset="0"/>
              </a:rPr>
              <a:t>Ed Charleton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7C6419-58F4-B09E-0A13-8A6CE3D30416}"/>
              </a:ext>
            </a:extLst>
          </p:cNvPr>
          <p:cNvSpPr txBox="1"/>
          <p:nvPr/>
        </p:nvSpPr>
        <p:spPr>
          <a:xfrm>
            <a:off x="11745315" y="6446564"/>
            <a:ext cx="44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dirty="0">
                <a:solidFill>
                  <a:schemeClr val="bg1"/>
                </a:solidFill>
                <a:latin typeface="Helvetica" pitchFamily="2" charset="0"/>
              </a:rPr>
              <a:t>3</a:t>
            </a: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2B2794D1-35DB-10D4-F999-435AA8A92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31868">
            <a:off x="5612803" y="324344"/>
            <a:ext cx="4040476" cy="1890325"/>
          </a:xfrm>
          <a:prstGeom prst="rect">
            <a:avLst/>
          </a:prstGeom>
        </p:spPr>
      </p:pic>
      <p:pic>
        <p:nvPicPr>
          <p:cNvPr id="19" name="Picture 18" descr="A close-up of a list of names&#10;&#10;Description automatically generated">
            <a:extLst>
              <a:ext uri="{FF2B5EF4-FFF2-40B4-BE49-F238E27FC236}">
                <a16:creationId xmlns:a16="http://schemas.microsoft.com/office/drawing/2014/main" id="{6826DD23-67DD-0873-0ABD-60A6A87A6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9563">
            <a:off x="7703706" y="611637"/>
            <a:ext cx="4324239" cy="2158100"/>
          </a:xfrm>
          <a:prstGeom prst="rect">
            <a:avLst/>
          </a:prstGeom>
        </p:spPr>
      </p:pic>
      <p:pic>
        <p:nvPicPr>
          <p:cNvPr id="17" name="Picture 16" descr="A close-up of a list of names&#10;&#10;Description automatically generated">
            <a:extLst>
              <a:ext uri="{FF2B5EF4-FFF2-40B4-BE49-F238E27FC236}">
                <a16:creationId xmlns:a16="http://schemas.microsoft.com/office/drawing/2014/main" id="{853F7C62-0477-AA41-2B75-07B558ED9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51628">
            <a:off x="5750140" y="1926259"/>
            <a:ext cx="4083581" cy="1790640"/>
          </a:xfrm>
          <a:prstGeom prst="rect">
            <a:avLst/>
          </a:prstGeom>
        </p:spPr>
      </p:pic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7D8AD769-D39F-4770-33AA-AFA24F7E1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44098">
            <a:off x="7519924" y="2619008"/>
            <a:ext cx="4411315" cy="2497869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1B0C0A93-7647-72F2-2DCC-CE8A76BC8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47315">
            <a:off x="5959781" y="3975934"/>
            <a:ext cx="4040475" cy="2073804"/>
          </a:xfrm>
          <a:prstGeom prst="rect">
            <a:avLst/>
          </a:prstGeom>
        </p:spPr>
      </p:pic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A8EB3A1D-F8AF-1318-6EA6-B1756B719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2559" y="2033251"/>
            <a:ext cx="4164683" cy="263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7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A996F69A-B4E4-FFBE-B477-9B501F31EE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6" t="9801" r="8080" b="3237"/>
          <a:stretch/>
        </p:blipFill>
        <p:spPr>
          <a:xfrm>
            <a:off x="5665641" y="903845"/>
            <a:ext cx="6526359" cy="54043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915976-6151-D02B-CA64-C7D8274B5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84" y="708446"/>
            <a:ext cx="4744381" cy="1061482"/>
          </a:xfrm>
        </p:spPr>
        <p:txBody>
          <a:bodyPr>
            <a:normAutofit fontScale="90000"/>
          </a:bodyPr>
          <a:lstStyle/>
          <a:p>
            <a:r>
              <a:rPr lang="en-001" sz="4400" dirty="0">
                <a:latin typeface="Helvetica" pitchFamily="2" charset="0"/>
              </a:rPr>
              <a:t>The Photo-z Sample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DFDCEA-0248-39D1-3C94-48F7727B6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0793" y="1673728"/>
            <a:ext cx="4933566" cy="4475826"/>
          </a:xfrm>
        </p:spPr>
        <p:txBody>
          <a:bodyPr>
            <a:normAutofit/>
          </a:bodyPr>
          <a:lstStyle/>
          <a:p>
            <a:endParaRPr lang="en-001" sz="1800" dirty="0"/>
          </a:p>
          <a:p>
            <a:pPr marL="0" indent="0">
              <a:buNone/>
            </a:pPr>
            <a:r>
              <a:rPr lang="en-001" sz="2400" dirty="0">
                <a:latin typeface="Helvetica" pitchFamily="2" charset="0"/>
              </a:rPr>
              <a:t>Total of 1427 Ias for the </a:t>
            </a:r>
            <a:r>
              <a:rPr lang="en-001" sz="2400" b="1" dirty="0">
                <a:latin typeface="Helvetica" pitchFamily="2" charset="0"/>
              </a:rPr>
              <a:t>Spec-z</a:t>
            </a:r>
            <a:r>
              <a:rPr lang="en-001" sz="2400" dirty="0">
                <a:latin typeface="Helvetica" pitchFamily="2" charset="0"/>
              </a:rPr>
              <a:t> sample (Vincenzi et al. 2024)</a:t>
            </a:r>
          </a:p>
          <a:p>
            <a:pPr marL="0" indent="0">
              <a:buNone/>
            </a:pPr>
            <a:endParaRPr lang="en-001" sz="2400" dirty="0">
              <a:latin typeface="Helvetica" pitchFamily="2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Helvetica" pitchFamily="2" charset="0"/>
              </a:rPr>
              <a:t>Spec-zs of host galaxies from </a:t>
            </a:r>
            <a:r>
              <a:rPr lang="en-US" sz="2400" dirty="0" err="1">
                <a:latin typeface="Helvetica" pitchFamily="2" charset="0"/>
              </a:rPr>
              <a:t>OzDES</a:t>
            </a:r>
            <a:r>
              <a:rPr lang="en-US" sz="2400" dirty="0">
                <a:latin typeface="Helvetica" pitchFamily="2" charset="0"/>
              </a:rPr>
              <a:t> (</a:t>
            </a:r>
            <a:r>
              <a:rPr lang="en-US" sz="2400" dirty="0" err="1">
                <a:latin typeface="Helvetica" pitchFamily="2" charset="0"/>
              </a:rPr>
              <a:t>Lidman</a:t>
            </a:r>
            <a:r>
              <a:rPr lang="en-US" sz="2400" dirty="0">
                <a:latin typeface="Helvetica" pitchFamily="2" charset="0"/>
              </a:rPr>
              <a:t> et al. 2020)</a:t>
            </a:r>
          </a:p>
          <a:p>
            <a:pPr marL="0" indent="0">
              <a:buNone/>
            </a:pPr>
            <a:endParaRPr lang="en-001" sz="2400" dirty="0">
              <a:latin typeface="Helvetica" pitchFamily="2" charset="0"/>
            </a:endParaRPr>
          </a:p>
          <a:p>
            <a:r>
              <a:rPr lang="en-001" sz="2400" dirty="0">
                <a:latin typeface="Helvetica" pitchFamily="2" charset="0"/>
              </a:rPr>
              <a:t>Sample doubles to 3219 Ias for the </a:t>
            </a:r>
            <a:r>
              <a:rPr lang="en-001" sz="2400" b="1" dirty="0">
                <a:latin typeface="Helvetica" pitchFamily="2" charset="0"/>
              </a:rPr>
              <a:t>Photo-z </a:t>
            </a:r>
            <a:r>
              <a:rPr lang="en-001" sz="2400" dirty="0">
                <a:latin typeface="Helvetica" pitchFamily="2" charset="0"/>
              </a:rPr>
              <a:t>sample (M</a:t>
            </a:r>
            <a:r>
              <a:rPr lang="en-US" sz="2400" b="0" i="0" dirty="0" err="1">
                <a:effectLst/>
                <a:latin typeface="Helvetica" pitchFamily="2" charset="0"/>
              </a:rPr>
              <a:t>öller</a:t>
            </a:r>
            <a:r>
              <a:rPr lang="en-US" sz="2400" b="0" i="0" dirty="0">
                <a:effectLst/>
                <a:latin typeface="Helvetica" pitchFamily="2" charset="0"/>
              </a:rPr>
              <a:t> et al. 2024)</a:t>
            </a:r>
            <a:endParaRPr lang="en-US" sz="2400" dirty="0">
              <a:latin typeface="Helvetica" pitchFamily="2" charset="0"/>
            </a:endParaRPr>
          </a:p>
          <a:p>
            <a:pPr marL="0" indent="0">
              <a:buNone/>
            </a:pPr>
            <a:endParaRPr lang="en-US" sz="2400" dirty="0">
              <a:latin typeface="Helvetic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394E81-7E7C-CF5D-65D4-22CB690F6191}"/>
              </a:ext>
            </a:extLst>
          </p:cNvPr>
          <p:cNvSpPr/>
          <p:nvPr/>
        </p:nvSpPr>
        <p:spPr>
          <a:xfrm>
            <a:off x="0" y="6388696"/>
            <a:ext cx="12192000" cy="485069"/>
          </a:xfrm>
          <a:prstGeom prst="rect">
            <a:avLst/>
          </a:prstGeom>
          <a:solidFill>
            <a:srgbClr val="005C83"/>
          </a:solidFill>
          <a:ln>
            <a:solidFill>
              <a:srgbClr val="005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932F2C-7620-98F6-2E40-ED12A81DA513}"/>
              </a:ext>
            </a:extLst>
          </p:cNvPr>
          <p:cNvSpPr txBox="1"/>
          <p:nvPr/>
        </p:nvSpPr>
        <p:spPr>
          <a:xfrm>
            <a:off x="0" y="6446564"/>
            <a:ext cx="38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>
                <a:solidFill>
                  <a:schemeClr val="bg1"/>
                </a:solidFill>
                <a:latin typeface="Helvetica" pitchFamily="2" charset="0"/>
              </a:rPr>
              <a:t>The Volumetric Ia Rate in 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1BFFF0-770D-B064-005B-4798F83A7E1C}"/>
              </a:ext>
            </a:extLst>
          </p:cNvPr>
          <p:cNvSpPr txBox="1"/>
          <p:nvPr/>
        </p:nvSpPr>
        <p:spPr>
          <a:xfrm>
            <a:off x="5255173" y="6446564"/>
            <a:ext cx="168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>
                <a:solidFill>
                  <a:schemeClr val="bg1"/>
                </a:solidFill>
                <a:latin typeface="Helvetica" pitchFamily="2" charset="0"/>
              </a:rPr>
              <a:t>Ed Charleton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7E5CC6-EF7D-D1BC-E638-98A776EDCAC6}"/>
              </a:ext>
            </a:extLst>
          </p:cNvPr>
          <p:cNvSpPr txBox="1"/>
          <p:nvPr/>
        </p:nvSpPr>
        <p:spPr>
          <a:xfrm>
            <a:off x="11745315" y="6446564"/>
            <a:ext cx="44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dirty="0">
                <a:solidFill>
                  <a:schemeClr val="bg1"/>
                </a:solidFill>
                <a:latin typeface="Helvetica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8529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C25E427-A088-3D3E-0CC4-B9A91F933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8" t="9351" r="6514" b="4243"/>
          <a:stretch/>
        </p:blipFill>
        <p:spPr>
          <a:xfrm>
            <a:off x="5812804" y="-38875"/>
            <a:ext cx="6379196" cy="61864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D89824-6A94-B606-E623-61AF4542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79" y="376197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en-001" sz="4400" dirty="0">
                <a:latin typeface="Helvetica" pitchFamily="2" charset="0"/>
              </a:rPr>
              <a:t>Photometric classification and redshift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693402-5650-D56F-2596-C9803568C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3779" y="2278852"/>
            <a:ext cx="4971393" cy="3868734"/>
          </a:xfrm>
        </p:spPr>
        <p:txBody>
          <a:bodyPr>
            <a:noAutofit/>
          </a:bodyPr>
          <a:lstStyle/>
          <a:p>
            <a:r>
              <a:rPr lang="en-001" sz="2400" dirty="0">
                <a:latin typeface="Helvetica" pitchFamily="2" charset="0"/>
              </a:rPr>
              <a:t>S</a:t>
            </a:r>
            <a:r>
              <a:rPr lang="en-US" sz="2400" dirty="0">
                <a:latin typeface="Helvetica" pitchFamily="2" charset="0"/>
              </a:rPr>
              <a:t>N</a:t>
            </a:r>
            <a:r>
              <a:rPr lang="en-001" sz="2400" dirty="0">
                <a:latin typeface="Helvetica" pitchFamily="2" charset="0"/>
              </a:rPr>
              <a:t>e classified by SuperNNova (M</a:t>
            </a:r>
            <a:r>
              <a:rPr lang="en-US" sz="2400" b="0" i="0" dirty="0" err="1">
                <a:effectLst/>
                <a:latin typeface="Helvetica" pitchFamily="2" charset="0"/>
              </a:rPr>
              <a:t>öller</a:t>
            </a:r>
            <a:r>
              <a:rPr lang="en-US" sz="2400" b="0" i="0" dirty="0">
                <a:effectLst/>
                <a:latin typeface="Helvetica" pitchFamily="2" charset="0"/>
              </a:rPr>
              <a:t> and de </a:t>
            </a:r>
            <a:r>
              <a:rPr lang="en-US" sz="2400" b="0" i="0" dirty="0" err="1">
                <a:effectLst/>
                <a:latin typeface="Helvetica" pitchFamily="2" charset="0"/>
              </a:rPr>
              <a:t>Boissière</a:t>
            </a:r>
            <a:r>
              <a:rPr lang="en-US" sz="2400" b="0" i="0" dirty="0">
                <a:effectLst/>
                <a:latin typeface="Helvetica" pitchFamily="2" charset="0"/>
              </a:rPr>
              <a:t> 2019)</a:t>
            </a:r>
          </a:p>
          <a:p>
            <a:endParaRPr lang="en-US" sz="2400" dirty="0">
              <a:latin typeface="Helvetica" pitchFamily="2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b="0" i="0" dirty="0">
                <a:effectLst/>
                <a:latin typeface="Helvetica" pitchFamily="2" charset="0"/>
              </a:rPr>
              <a:t>Accurate and pure to ~97% </a:t>
            </a:r>
            <a:r>
              <a:rPr lang="en-US" sz="2400" b="1" i="0" dirty="0">
                <a:effectLst/>
                <a:latin typeface="Helvetica" pitchFamily="2" charset="0"/>
              </a:rPr>
              <a:t>without</a:t>
            </a:r>
            <a:r>
              <a:rPr lang="en-US" sz="2400" b="0" i="0" dirty="0">
                <a:effectLst/>
                <a:latin typeface="Helvetica" pitchFamily="2" charset="0"/>
              </a:rPr>
              <a:t> redshift when classifying Type </a:t>
            </a:r>
            <a:r>
              <a:rPr lang="en-US" sz="2400" b="0" i="0" dirty="0" err="1">
                <a:effectLst/>
                <a:latin typeface="Helvetica" pitchFamily="2" charset="0"/>
              </a:rPr>
              <a:t>Ia</a:t>
            </a:r>
            <a:r>
              <a:rPr lang="en-US" sz="2400" b="0" i="0" dirty="0">
                <a:effectLst/>
                <a:latin typeface="Helvetica" pitchFamily="2" charset="0"/>
              </a:rPr>
              <a:t> or not Type </a:t>
            </a:r>
            <a:r>
              <a:rPr lang="en-US" sz="2400" b="0" i="0" dirty="0" err="1">
                <a:effectLst/>
                <a:latin typeface="Helvetica" pitchFamily="2" charset="0"/>
              </a:rPr>
              <a:t>Ia</a:t>
            </a:r>
            <a:r>
              <a:rPr lang="en-US" sz="2400" b="0" i="0" dirty="0">
                <a:effectLst/>
                <a:latin typeface="Helvetica" pitchFamily="2" charset="0"/>
              </a:rPr>
              <a:t> (</a:t>
            </a:r>
            <a:r>
              <a:rPr lang="en-001" sz="2400" dirty="0">
                <a:latin typeface="Helvetica" pitchFamily="2" charset="0"/>
              </a:rPr>
              <a:t>M</a:t>
            </a:r>
            <a:r>
              <a:rPr lang="en-US" sz="2400" b="0" i="0" dirty="0" err="1">
                <a:effectLst/>
                <a:latin typeface="Helvetica" pitchFamily="2" charset="0"/>
              </a:rPr>
              <a:t>öller</a:t>
            </a:r>
            <a:r>
              <a:rPr lang="en-US" sz="2400" b="0" i="0" dirty="0">
                <a:effectLst/>
                <a:latin typeface="Helvetica" pitchFamily="2" charset="0"/>
              </a:rPr>
              <a:t> et al. 2024)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Supernova Photo-zs from SALT3 fitting (</a:t>
            </a:r>
            <a:r>
              <a:rPr lang="en-US" sz="2400" dirty="0" err="1">
                <a:latin typeface="Helvetica" pitchFamily="2" charset="0"/>
              </a:rPr>
              <a:t>Shiamtanis</a:t>
            </a:r>
            <a:r>
              <a:rPr lang="en-US" sz="2400" dirty="0">
                <a:latin typeface="Helvetica" pitchFamily="2" charset="0"/>
              </a:rPr>
              <a:t> et al. in prep)</a:t>
            </a:r>
            <a:endParaRPr lang="en-001" sz="2400" dirty="0">
              <a:latin typeface="Helvetica" pitchFamily="2" charset="0"/>
            </a:endParaRPr>
          </a:p>
          <a:p>
            <a:pPr lvl="1"/>
            <a:endParaRPr lang="en-US" sz="2400" b="0" i="0" dirty="0">
              <a:effectLst/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F524C7-59E9-147F-76EF-90C4BB65BD0A}"/>
              </a:ext>
            </a:extLst>
          </p:cNvPr>
          <p:cNvSpPr/>
          <p:nvPr/>
        </p:nvSpPr>
        <p:spPr>
          <a:xfrm>
            <a:off x="0" y="6388696"/>
            <a:ext cx="12192000" cy="485069"/>
          </a:xfrm>
          <a:prstGeom prst="rect">
            <a:avLst/>
          </a:prstGeom>
          <a:solidFill>
            <a:srgbClr val="005C83"/>
          </a:solidFill>
          <a:ln>
            <a:solidFill>
              <a:srgbClr val="005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9B92EE-7A32-A355-1EA1-94D1716F58A6}"/>
              </a:ext>
            </a:extLst>
          </p:cNvPr>
          <p:cNvSpPr txBox="1"/>
          <p:nvPr/>
        </p:nvSpPr>
        <p:spPr>
          <a:xfrm>
            <a:off x="0" y="6446564"/>
            <a:ext cx="38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>
                <a:solidFill>
                  <a:schemeClr val="bg1"/>
                </a:solidFill>
                <a:latin typeface="Helvetica" pitchFamily="2" charset="0"/>
              </a:rPr>
              <a:t>The Volumetric Ia Rate in 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630BD-57F6-88E0-A6D6-CEE4333251F2}"/>
              </a:ext>
            </a:extLst>
          </p:cNvPr>
          <p:cNvSpPr txBox="1"/>
          <p:nvPr/>
        </p:nvSpPr>
        <p:spPr>
          <a:xfrm>
            <a:off x="5255173" y="6446564"/>
            <a:ext cx="168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>
                <a:solidFill>
                  <a:schemeClr val="bg1"/>
                </a:solidFill>
                <a:latin typeface="Helvetica" pitchFamily="2" charset="0"/>
              </a:rPr>
              <a:t>Ed Charleton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DA3584-910D-1DF1-95D1-7566A98F7E77}"/>
              </a:ext>
            </a:extLst>
          </p:cNvPr>
          <p:cNvSpPr txBox="1"/>
          <p:nvPr/>
        </p:nvSpPr>
        <p:spPr>
          <a:xfrm>
            <a:off x="11745315" y="6446564"/>
            <a:ext cx="44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dirty="0">
                <a:solidFill>
                  <a:schemeClr val="bg1"/>
                </a:solidFill>
                <a:latin typeface="Helvetica" pitchFamily="2" charset="0"/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CB35B6-17AC-D1D4-A26E-F9C990B375FC}"/>
              </a:ext>
            </a:extLst>
          </p:cNvPr>
          <p:cNvSpPr txBox="1"/>
          <p:nvPr/>
        </p:nvSpPr>
        <p:spPr>
          <a:xfrm>
            <a:off x="8331873" y="6090440"/>
            <a:ext cx="399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Figure adapted from </a:t>
            </a:r>
            <a:r>
              <a:rPr lang="en-US" sz="1400" dirty="0" err="1">
                <a:latin typeface="Helvetica" pitchFamily="2" charset="0"/>
              </a:rPr>
              <a:t>Shiamtanis</a:t>
            </a:r>
            <a:r>
              <a:rPr lang="en-US" sz="1400" dirty="0">
                <a:latin typeface="Helvetica" pitchFamily="2" charset="0"/>
              </a:rPr>
              <a:t> et al. (in prep)</a:t>
            </a:r>
            <a:endParaRPr lang="en-001" sz="1400" dirty="0"/>
          </a:p>
        </p:txBody>
      </p:sp>
    </p:spTree>
    <p:extLst>
      <p:ext uri="{BB962C8B-B14F-4D97-AF65-F5344CB8AC3E}">
        <p14:creationId xmlns:p14="http://schemas.microsoft.com/office/powerpoint/2010/main" val="2694451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B24990-1467-54CB-8978-8699B8866D07}"/>
              </a:ext>
            </a:extLst>
          </p:cNvPr>
          <p:cNvSpPr/>
          <p:nvPr/>
        </p:nvSpPr>
        <p:spPr>
          <a:xfrm>
            <a:off x="0" y="6388696"/>
            <a:ext cx="12192000" cy="485069"/>
          </a:xfrm>
          <a:prstGeom prst="rect">
            <a:avLst/>
          </a:prstGeom>
          <a:solidFill>
            <a:srgbClr val="005C83"/>
          </a:solidFill>
          <a:ln>
            <a:solidFill>
              <a:srgbClr val="005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0785BD-FE4C-1DB7-0A0B-40B29490816C}"/>
              </a:ext>
            </a:extLst>
          </p:cNvPr>
          <p:cNvSpPr txBox="1"/>
          <p:nvPr/>
        </p:nvSpPr>
        <p:spPr>
          <a:xfrm>
            <a:off x="0" y="6446564"/>
            <a:ext cx="38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>
                <a:solidFill>
                  <a:schemeClr val="bg1"/>
                </a:solidFill>
                <a:latin typeface="Helvetica" pitchFamily="2" charset="0"/>
              </a:rPr>
              <a:t>The Volumetric Ia Rate in 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59051F-30BF-77F3-6660-B168669B85AC}"/>
              </a:ext>
            </a:extLst>
          </p:cNvPr>
          <p:cNvSpPr txBox="1"/>
          <p:nvPr/>
        </p:nvSpPr>
        <p:spPr>
          <a:xfrm>
            <a:off x="5255173" y="6446564"/>
            <a:ext cx="168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>
                <a:solidFill>
                  <a:schemeClr val="bg1"/>
                </a:solidFill>
                <a:latin typeface="Helvetica" pitchFamily="2" charset="0"/>
              </a:rPr>
              <a:t>Ed Charleton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FCC1CD-4666-0318-64BC-502139F258F3}"/>
              </a:ext>
            </a:extLst>
          </p:cNvPr>
          <p:cNvSpPr txBox="1"/>
          <p:nvPr/>
        </p:nvSpPr>
        <p:spPr>
          <a:xfrm>
            <a:off x="11745315" y="6446564"/>
            <a:ext cx="44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dirty="0">
                <a:solidFill>
                  <a:schemeClr val="bg1"/>
                </a:solidFill>
                <a:latin typeface="Helvetica" pitchFamily="2" charset="0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57B6645-1888-5044-5C9C-C83E5E19C5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253331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br>
                  <a:rPr lang="en-US" sz="4000" b="0" i="1" dirty="0">
                    <a:latin typeface="Cambria Math" panose="02040503050406030204" pitchFamily="18" charset="0"/>
                  </a:rPr>
                </a:br>
                <a:endParaRPr lang="en-US" sz="40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sub>
                      </m:sSub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001" sz="4000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57B6645-1888-5044-5C9C-C83E5E19C5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253331"/>
                <a:ext cx="10515600" cy="4351338"/>
              </a:xfrm>
              <a:blipFill>
                <a:blip r:embed="rId3"/>
                <a:stretch>
                  <a:fillRect t="-22093" b="-32849"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08C627-AB04-CC5D-B287-61552B6387C4}"/>
                  </a:ext>
                </a:extLst>
              </p:cNvPr>
              <p:cNvSpPr txBox="1"/>
              <p:nvPr/>
            </p:nvSpPr>
            <p:spPr>
              <a:xfrm>
                <a:off x="3630789" y="2191330"/>
                <a:ext cx="1166647" cy="13665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:endParaRPr lang="en-US" sz="40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001" sz="4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08C627-AB04-CC5D-B287-61552B6387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789" y="2191330"/>
                <a:ext cx="1166647" cy="1366528"/>
              </a:xfrm>
              <a:prstGeom prst="rect">
                <a:avLst/>
              </a:prstGeom>
              <a:blipFill>
                <a:blip r:embed="rId4"/>
                <a:stretch>
                  <a:fillRect l="-3261"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74EE14-A8FE-E364-D29E-9ACEFB305F05}"/>
                  </a:ext>
                </a:extLst>
              </p:cNvPr>
              <p:cNvSpPr txBox="1"/>
              <p:nvPr/>
            </p:nvSpPr>
            <p:spPr>
              <a:xfrm>
                <a:off x="7521033" y="3149319"/>
                <a:ext cx="614855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001" sz="4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74EE14-A8FE-E364-D29E-9ACEFB305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1033" y="3149319"/>
                <a:ext cx="614855" cy="707886"/>
              </a:xfrm>
              <a:prstGeom prst="rect">
                <a:avLst/>
              </a:prstGeom>
              <a:blipFill>
                <a:blip r:embed="rId5"/>
                <a:stretch>
                  <a:fillRect l="-4082" b="-7143"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3601D5-60F1-1142-9B45-E24F4DEC30DF}"/>
                  </a:ext>
                </a:extLst>
              </p:cNvPr>
              <p:cNvSpPr txBox="1"/>
              <p:nvPr/>
            </p:nvSpPr>
            <p:spPr>
              <a:xfrm>
                <a:off x="7053198" y="2428541"/>
                <a:ext cx="1555532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001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73601D5-60F1-1142-9B45-E24F4DEC30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198" y="2428541"/>
                <a:ext cx="1555532" cy="707886"/>
              </a:xfrm>
              <a:prstGeom prst="rect">
                <a:avLst/>
              </a:prstGeom>
              <a:blipFill>
                <a:blip r:embed="rId6"/>
                <a:stretch>
                  <a:fillRect l="-2439" b="-5263"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6E00FA-61A3-B0EB-E813-F15F7365D87B}"/>
                  </a:ext>
                </a:extLst>
              </p:cNvPr>
              <p:cNvSpPr txBox="1"/>
              <p:nvPr/>
            </p:nvSpPr>
            <p:spPr>
              <a:xfrm>
                <a:off x="6339233" y="2218545"/>
                <a:ext cx="847789" cy="18230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/>
                      </m:nary>
                    </m:oMath>
                  </m:oMathPara>
                </a14:m>
                <a:endParaRPr lang="en-001" sz="40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6E00FA-61A3-B0EB-E813-F15F7365D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233" y="2218545"/>
                <a:ext cx="847789" cy="1823063"/>
              </a:xfrm>
              <a:prstGeom prst="rect">
                <a:avLst/>
              </a:prstGeom>
              <a:blipFill>
                <a:blip r:embed="rId7"/>
                <a:stretch>
                  <a:fillRect l="-216418" t="-104828" r="-140299" b="-162759"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FC87EB-56BC-406B-76A3-A2BC6BCCB14D}"/>
                  </a:ext>
                </a:extLst>
              </p:cNvPr>
              <p:cNvSpPr txBox="1"/>
              <p:nvPr/>
            </p:nvSpPr>
            <p:spPr>
              <a:xfrm>
                <a:off x="5320439" y="3149319"/>
                <a:ext cx="463608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001" sz="4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FC87EB-56BC-406B-76A3-A2BC6BCCB1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0439" y="3149319"/>
                <a:ext cx="463608" cy="707886"/>
              </a:xfrm>
              <a:prstGeom prst="rect">
                <a:avLst/>
              </a:prstGeom>
              <a:blipFill>
                <a:blip r:embed="rId8"/>
                <a:stretch>
                  <a:fillRect l="-18919" r="-24324"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573F56-6A4C-CDBA-83AA-FF35BA0078B2}"/>
                  </a:ext>
                </a:extLst>
              </p:cNvPr>
              <p:cNvSpPr txBox="1"/>
              <p:nvPr/>
            </p:nvSpPr>
            <p:spPr>
              <a:xfrm>
                <a:off x="5638465" y="3149319"/>
                <a:ext cx="73351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001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573F56-6A4C-CDBA-83AA-FF35BA007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465" y="3149319"/>
                <a:ext cx="733514" cy="707886"/>
              </a:xfrm>
              <a:prstGeom prst="rect">
                <a:avLst/>
              </a:prstGeom>
              <a:blipFill>
                <a:blip r:embed="rId9"/>
                <a:stretch>
                  <a:fillRect l="-12069" r="-18966"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D01EE69-6E11-8BB3-D6F6-066B1AF045F5}"/>
              </a:ext>
            </a:extLst>
          </p:cNvPr>
          <p:cNvCxnSpPr>
            <a:cxnSpLocks/>
            <a:endCxn id="43" idx="2"/>
          </p:cNvCxnSpPr>
          <p:nvPr/>
        </p:nvCxnSpPr>
        <p:spPr>
          <a:xfrm flipH="1" flipV="1">
            <a:off x="3666105" y="2026459"/>
            <a:ext cx="539235" cy="1122860"/>
          </a:xfrm>
          <a:prstGeom prst="straightConnector1">
            <a:avLst/>
          </a:prstGeom>
          <a:ln w="38100">
            <a:solidFill>
              <a:srgbClr val="BE6433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987077A-8BFF-044D-4462-183961650145}"/>
              </a:ext>
            </a:extLst>
          </p:cNvPr>
          <p:cNvCxnSpPr>
            <a:cxnSpLocks/>
            <a:stCxn id="19" idx="1"/>
            <a:endCxn id="44" idx="0"/>
          </p:cNvCxnSpPr>
          <p:nvPr/>
        </p:nvCxnSpPr>
        <p:spPr>
          <a:xfrm flipH="1">
            <a:off x="3990808" y="3503262"/>
            <a:ext cx="1329631" cy="715899"/>
          </a:xfrm>
          <a:prstGeom prst="straightConnector1">
            <a:avLst/>
          </a:prstGeom>
          <a:ln w="38100">
            <a:solidFill>
              <a:srgbClr val="6FAEAA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F790E27-5D7E-AAAC-19B5-97E8892630E0}"/>
              </a:ext>
            </a:extLst>
          </p:cNvPr>
          <p:cNvCxnSpPr>
            <a:cxnSpLocks/>
            <a:stCxn id="20" idx="2"/>
            <a:endCxn id="50" idx="0"/>
          </p:cNvCxnSpPr>
          <p:nvPr/>
        </p:nvCxnSpPr>
        <p:spPr>
          <a:xfrm>
            <a:off x="6005222" y="3857205"/>
            <a:ext cx="215917" cy="1230006"/>
          </a:xfrm>
          <a:prstGeom prst="straightConnector1">
            <a:avLst/>
          </a:prstGeom>
          <a:ln w="38100">
            <a:solidFill>
              <a:srgbClr val="556EB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FB9C55D-064C-56EA-A234-58F5E2CE98B9}"/>
              </a:ext>
            </a:extLst>
          </p:cNvPr>
          <p:cNvCxnSpPr>
            <a:cxnSpLocks/>
            <a:stCxn id="17" idx="0"/>
            <a:endCxn id="54" idx="2"/>
          </p:cNvCxnSpPr>
          <p:nvPr/>
        </p:nvCxnSpPr>
        <p:spPr>
          <a:xfrm flipV="1">
            <a:off x="6763128" y="1129693"/>
            <a:ext cx="616481" cy="1088852"/>
          </a:xfrm>
          <a:prstGeom prst="straightConnector1">
            <a:avLst/>
          </a:prstGeom>
          <a:ln w="38100">
            <a:solidFill>
              <a:srgbClr val="5B9FDF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80D6760-B35C-6942-71DA-FD3ADDECADF5}"/>
              </a:ext>
            </a:extLst>
          </p:cNvPr>
          <p:cNvCxnSpPr>
            <a:cxnSpLocks/>
            <a:stCxn id="15" idx="0"/>
            <a:endCxn id="57" idx="2"/>
          </p:cNvCxnSpPr>
          <p:nvPr/>
        </p:nvCxnSpPr>
        <p:spPr>
          <a:xfrm flipV="1">
            <a:off x="7830964" y="1875346"/>
            <a:ext cx="2053257" cy="553195"/>
          </a:xfrm>
          <a:prstGeom prst="straightConnector1">
            <a:avLst/>
          </a:prstGeom>
          <a:ln w="38100">
            <a:solidFill>
              <a:srgbClr val="D5A43F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A3D4400-EE62-313E-0478-6A7C79DB282F}"/>
              </a:ext>
            </a:extLst>
          </p:cNvPr>
          <p:cNvCxnSpPr>
            <a:cxnSpLocks/>
            <a:endCxn id="63" idx="0"/>
          </p:cNvCxnSpPr>
          <p:nvPr/>
        </p:nvCxnSpPr>
        <p:spPr>
          <a:xfrm>
            <a:off x="8271416" y="3906661"/>
            <a:ext cx="1725280" cy="543332"/>
          </a:xfrm>
          <a:prstGeom prst="straightConnector1">
            <a:avLst/>
          </a:prstGeom>
          <a:ln w="38100">
            <a:solidFill>
              <a:srgbClr val="994C8E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43D552F-EC9B-09D5-33D4-BD1A3E4F10C4}"/>
              </a:ext>
            </a:extLst>
          </p:cNvPr>
          <p:cNvSpPr txBox="1"/>
          <p:nvPr/>
        </p:nvSpPr>
        <p:spPr>
          <a:xfrm>
            <a:off x="2093595" y="1195462"/>
            <a:ext cx="3145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 sz="2400">
                <a:latin typeface="Helvetica" pitchFamily="2" charset="0"/>
              </a:rPr>
              <a:t>Volumetric Rate as a function of redshift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B4F41A-33D1-1D6A-E981-82812C71A36A}"/>
              </a:ext>
            </a:extLst>
          </p:cNvPr>
          <p:cNvSpPr txBox="1"/>
          <p:nvPr/>
        </p:nvSpPr>
        <p:spPr>
          <a:xfrm>
            <a:off x="2653994" y="4219161"/>
            <a:ext cx="2673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 sz="2400">
                <a:latin typeface="Helvetica" pitchFamily="2" charset="0"/>
              </a:rPr>
              <a:t>Comoving Volume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05E355C-338F-E18D-3C89-595EBD3CDE3C}"/>
              </a:ext>
            </a:extLst>
          </p:cNvPr>
          <p:cNvSpPr txBox="1"/>
          <p:nvPr/>
        </p:nvSpPr>
        <p:spPr>
          <a:xfrm>
            <a:off x="4769255" y="5087211"/>
            <a:ext cx="2903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 sz="2400">
                <a:latin typeface="Helvetica" pitchFamily="2" charset="0"/>
              </a:rPr>
              <a:t>Timespan of Survey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DD4074-6AF4-BFF4-D274-F97B01502668}"/>
              </a:ext>
            </a:extLst>
          </p:cNvPr>
          <p:cNvSpPr txBox="1"/>
          <p:nvPr/>
        </p:nvSpPr>
        <p:spPr>
          <a:xfrm>
            <a:off x="5807099" y="668028"/>
            <a:ext cx="314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 sz="2400">
                <a:latin typeface="Helvetica" pitchFamily="2" charset="0"/>
              </a:rPr>
              <a:t>Count all Supernovae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66E4840-B87C-E51A-9805-6A5D0F95F70A}"/>
              </a:ext>
            </a:extLst>
          </p:cNvPr>
          <p:cNvSpPr txBox="1"/>
          <p:nvPr/>
        </p:nvSpPr>
        <p:spPr>
          <a:xfrm>
            <a:off x="8138917" y="1413681"/>
            <a:ext cx="349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 sz="2400">
                <a:latin typeface="Helvetica" pitchFamily="2" charset="0"/>
              </a:rPr>
              <a:t>Account for time dilation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FD5654A-D5B4-5D9F-E453-16C4B71CA916}"/>
              </a:ext>
            </a:extLst>
          </p:cNvPr>
          <p:cNvSpPr txBox="1"/>
          <p:nvPr/>
        </p:nvSpPr>
        <p:spPr>
          <a:xfrm>
            <a:off x="8251392" y="4449993"/>
            <a:ext cx="3490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 sz="2400" dirty="0">
                <a:latin typeface="Helvetica" pitchFamily="2" charset="0"/>
              </a:rPr>
              <a:t>Detection Efficiency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030AE1-EBE7-3FCA-520C-3129F327C8C1}"/>
                  </a:ext>
                </a:extLst>
              </p:cNvPr>
              <p:cNvSpPr txBox="1"/>
              <p:nvPr/>
            </p:nvSpPr>
            <p:spPr>
              <a:xfrm>
                <a:off x="9037190" y="5369637"/>
                <a:ext cx="2903767" cy="1163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001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Detected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SNe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Total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SNe</m:t>
                          </m:r>
                        </m:den>
                      </m:f>
                    </m:oMath>
                  </m:oMathPara>
                </a14:m>
                <a:endParaRPr lang="en-001" sz="2400" dirty="0">
                  <a:latin typeface="Helvetica" pitchFamily="2" charset="0"/>
                </a:endParaRPr>
              </a:p>
              <a:p>
                <a:endParaRPr lang="en-001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030AE1-EBE7-3FCA-520C-3129F327C8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7190" y="5369637"/>
                <a:ext cx="2903767" cy="1163075"/>
              </a:xfrm>
              <a:prstGeom prst="rect">
                <a:avLst/>
              </a:prstGeom>
              <a:blipFill>
                <a:blip r:embed="rId10"/>
                <a:stretch>
                  <a:fillRect t="-1075"/>
                </a:stretch>
              </a:blipFill>
            </p:spPr>
            <p:txBody>
              <a:bodyPr/>
              <a:lstStyle/>
              <a:p>
                <a:r>
                  <a:rPr lang="en-001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04C6A5-3171-F8DD-9735-1C1363187E48}"/>
              </a:ext>
            </a:extLst>
          </p:cNvPr>
          <p:cNvCxnSpPr>
            <a:cxnSpLocks/>
          </p:cNvCxnSpPr>
          <p:nvPr/>
        </p:nvCxnSpPr>
        <p:spPr>
          <a:xfrm flipH="1">
            <a:off x="9703275" y="4841810"/>
            <a:ext cx="213909" cy="820728"/>
          </a:xfrm>
          <a:prstGeom prst="straightConnector1">
            <a:avLst/>
          </a:prstGeom>
          <a:ln w="38100">
            <a:solidFill>
              <a:srgbClr val="994C8E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85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C633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FAEAA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56EB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B9FD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5A43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94C8E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3" grpId="0"/>
      <p:bldP spid="44" grpId="0"/>
      <p:bldP spid="50" grpId="0"/>
      <p:bldP spid="54" grpId="0"/>
      <p:bldP spid="57" grpId="0"/>
      <p:bldP spid="6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41E3D2E-9A1B-2370-D586-BC5209D921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3502" y="671583"/>
            <a:ext cx="7128498" cy="551483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D89824-6A94-B606-E623-61AF4542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39" y="301470"/>
            <a:ext cx="4416974" cy="1325563"/>
          </a:xfrm>
        </p:spPr>
        <p:txBody>
          <a:bodyPr>
            <a:normAutofit/>
          </a:bodyPr>
          <a:lstStyle/>
          <a:p>
            <a:r>
              <a:rPr lang="en-001" dirty="0">
                <a:latin typeface="Helvetica" pitchFamily="2" charset="0"/>
              </a:rPr>
              <a:t>Detection Efficiencies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471501-2627-CF74-3C73-868B23E4D774}"/>
              </a:ext>
            </a:extLst>
          </p:cNvPr>
          <p:cNvSpPr/>
          <p:nvPr/>
        </p:nvSpPr>
        <p:spPr>
          <a:xfrm>
            <a:off x="0" y="6388696"/>
            <a:ext cx="12192000" cy="485069"/>
          </a:xfrm>
          <a:prstGeom prst="rect">
            <a:avLst/>
          </a:prstGeom>
          <a:solidFill>
            <a:srgbClr val="005C83"/>
          </a:solidFill>
          <a:ln>
            <a:solidFill>
              <a:srgbClr val="005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E8B3BD-CBFD-1B24-E0E2-91F776280BBB}"/>
              </a:ext>
            </a:extLst>
          </p:cNvPr>
          <p:cNvSpPr txBox="1"/>
          <p:nvPr/>
        </p:nvSpPr>
        <p:spPr>
          <a:xfrm>
            <a:off x="0" y="6446564"/>
            <a:ext cx="38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>
                <a:solidFill>
                  <a:schemeClr val="bg1"/>
                </a:solidFill>
                <a:latin typeface="Helvetica" pitchFamily="2" charset="0"/>
              </a:rPr>
              <a:t>The Volumetric Ia Rate in 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5B997F-E2C7-58BE-CE89-7BF813DB6CE7}"/>
              </a:ext>
            </a:extLst>
          </p:cNvPr>
          <p:cNvSpPr txBox="1"/>
          <p:nvPr/>
        </p:nvSpPr>
        <p:spPr>
          <a:xfrm>
            <a:off x="5255173" y="6446564"/>
            <a:ext cx="168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dirty="0">
                <a:solidFill>
                  <a:schemeClr val="bg1"/>
                </a:solidFill>
                <a:latin typeface="Helvetica" pitchFamily="2" charset="0"/>
              </a:rPr>
              <a:t>Ed Charleton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7BD108-FFF7-DD24-725C-C0A9CA1313EB}"/>
              </a:ext>
            </a:extLst>
          </p:cNvPr>
          <p:cNvSpPr txBox="1"/>
          <p:nvPr/>
        </p:nvSpPr>
        <p:spPr>
          <a:xfrm>
            <a:off x="11745315" y="6446564"/>
            <a:ext cx="44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dirty="0">
                <a:solidFill>
                  <a:schemeClr val="bg1"/>
                </a:solidFill>
                <a:latin typeface="Helvetica" pitchFamily="2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13FE4D-F719-19A6-4EBA-2526B780A723}"/>
              </a:ext>
            </a:extLst>
          </p:cNvPr>
          <p:cNvSpPr txBox="1"/>
          <p:nvPr/>
        </p:nvSpPr>
        <p:spPr>
          <a:xfrm>
            <a:off x="318255" y="1776018"/>
            <a:ext cx="458065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~10</a:t>
            </a:r>
            <a:r>
              <a:rPr lang="en-US" sz="2400" baseline="30000" dirty="0">
                <a:latin typeface="Helvetica" pitchFamily="2" charset="0"/>
              </a:rPr>
              <a:t>6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SNe</a:t>
            </a:r>
            <a:r>
              <a:rPr lang="en-US" sz="2400" dirty="0">
                <a:latin typeface="Helvetica" pitchFamily="2" charset="0"/>
              </a:rPr>
              <a:t> simulated with SNANA (Kessler et al. 2009) to mimic DES</a:t>
            </a: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Use simulations to estimate the missed supernova of a given </a:t>
            </a:r>
            <a:r>
              <a:rPr lang="en-US" sz="2400" b="1" dirty="0">
                <a:latin typeface="Helvetica" pitchFamily="2" charset="0"/>
              </a:rPr>
              <a:t>observed</a:t>
            </a:r>
            <a:r>
              <a:rPr lang="en-US" sz="2400" dirty="0">
                <a:latin typeface="Helvetica" pitchFamily="2" charset="0"/>
              </a:rPr>
              <a:t> x1, c, and z</a:t>
            </a: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Observed distributions for x1 and c from </a:t>
            </a:r>
            <a:r>
              <a:rPr lang="en-US" sz="2400" dirty="0" err="1">
                <a:latin typeface="Helvetica" pitchFamily="2" charset="0"/>
              </a:rPr>
              <a:t>Scolnic</a:t>
            </a:r>
            <a:r>
              <a:rPr lang="en-US" sz="2400" dirty="0">
                <a:latin typeface="Helvetica" pitchFamily="2" charset="0"/>
              </a:rPr>
              <a:t> and Kessler (2016)</a:t>
            </a:r>
          </a:p>
        </p:txBody>
      </p:sp>
    </p:spTree>
    <p:extLst>
      <p:ext uri="{BB962C8B-B14F-4D97-AF65-F5344CB8AC3E}">
        <p14:creationId xmlns:p14="http://schemas.microsoft.com/office/powerpoint/2010/main" val="1397460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BE1FC83-9043-3DBF-CD90-899B995B2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42" r="7680" b="2906"/>
          <a:stretch/>
        </p:blipFill>
        <p:spPr>
          <a:xfrm>
            <a:off x="4216230" y="42103"/>
            <a:ext cx="7975770" cy="62887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D89824-6A94-B606-E623-61AF4542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650" y="365125"/>
            <a:ext cx="4542316" cy="1325563"/>
          </a:xfrm>
        </p:spPr>
        <p:txBody>
          <a:bodyPr>
            <a:normAutofit/>
          </a:bodyPr>
          <a:lstStyle/>
          <a:p>
            <a:r>
              <a:rPr lang="en-001" dirty="0">
                <a:latin typeface="Helvetica" pitchFamily="2" charset="0"/>
              </a:rPr>
              <a:t>The Photometric Rate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4666EA-C9E9-530F-1895-FD947223A440}"/>
              </a:ext>
            </a:extLst>
          </p:cNvPr>
          <p:cNvSpPr/>
          <p:nvPr/>
        </p:nvSpPr>
        <p:spPr>
          <a:xfrm>
            <a:off x="0" y="6388696"/>
            <a:ext cx="12192000" cy="485069"/>
          </a:xfrm>
          <a:prstGeom prst="rect">
            <a:avLst/>
          </a:prstGeom>
          <a:solidFill>
            <a:srgbClr val="005C83"/>
          </a:solidFill>
          <a:ln>
            <a:solidFill>
              <a:srgbClr val="005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FBCFC-2DAA-C315-8D63-40D35E601462}"/>
              </a:ext>
            </a:extLst>
          </p:cNvPr>
          <p:cNvSpPr txBox="1"/>
          <p:nvPr/>
        </p:nvSpPr>
        <p:spPr>
          <a:xfrm>
            <a:off x="0" y="6446564"/>
            <a:ext cx="38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>
                <a:solidFill>
                  <a:schemeClr val="bg1"/>
                </a:solidFill>
                <a:latin typeface="Helvetica" pitchFamily="2" charset="0"/>
              </a:rPr>
              <a:t>The Volumetric Ia Rate in 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D58F3-C3C7-F984-C979-05A2555ABCA5}"/>
              </a:ext>
            </a:extLst>
          </p:cNvPr>
          <p:cNvSpPr txBox="1"/>
          <p:nvPr/>
        </p:nvSpPr>
        <p:spPr>
          <a:xfrm>
            <a:off x="5255173" y="6446564"/>
            <a:ext cx="168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>
                <a:solidFill>
                  <a:schemeClr val="bg1"/>
                </a:solidFill>
                <a:latin typeface="Helvetica" pitchFamily="2" charset="0"/>
              </a:rPr>
              <a:t>Ed Charleton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912F1-9131-7AE3-BFB9-27F65C3E3AB1}"/>
              </a:ext>
            </a:extLst>
          </p:cNvPr>
          <p:cNvSpPr txBox="1"/>
          <p:nvPr/>
        </p:nvSpPr>
        <p:spPr>
          <a:xfrm>
            <a:off x="11745315" y="6446564"/>
            <a:ext cx="44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dirty="0">
                <a:solidFill>
                  <a:schemeClr val="bg1"/>
                </a:solidFill>
                <a:latin typeface="Helvetica" pitchFamily="2" charset="0"/>
              </a:rPr>
              <a:t>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18DA35-E497-48C7-F79C-893D4877B462}"/>
              </a:ext>
            </a:extLst>
          </p:cNvPr>
          <p:cNvSpPr txBox="1"/>
          <p:nvPr/>
        </p:nvSpPr>
        <p:spPr>
          <a:xfrm>
            <a:off x="357352" y="1748556"/>
            <a:ext cx="4177707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001" sz="2800" dirty="0">
                <a:latin typeface="Helvetica" pitchFamily="2" charset="0"/>
              </a:rPr>
            </a:br>
            <a:r>
              <a:rPr lang="en-001" sz="2800" i="1" dirty="0">
                <a:latin typeface="Helvetica" pitchFamily="2" charset="0"/>
              </a:rPr>
              <a:t>Statistical Errors only</a:t>
            </a:r>
          </a:p>
          <a:p>
            <a:endParaRPr lang="en-001" sz="2800" i="1" dirty="0">
              <a:latin typeface="Helvetica" pitchFamily="2" charset="0"/>
            </a:endParaRPr>
          </a:p>
          <a:p>
            <a:r>
              <a:rPr lang="en-001" sz="2800" dirty="0">
                <a:latin typeface="Helvetica" pitchFamily="2" charset="0"/>
              </a:rPr>
              <a:t>Rate calculated up to a redshift of 0.6</a:t>
            </a:r>
            <a:br>
              <a:rPr lang="en-001" sz="2800" dirty="0">
                <a:latin typeface="Helvetica" pitchFamily="2" charset="0"/>
              </a:rPr>
            </a:br>
            <a:br>
              <a:rPr lang="en-001" sz="2800" dirty="0">
                <a:latin typeface="Helvetica" pitchFamily="2" charset="0"/>
              </a:rPr>
            </a:br>
            <a:r>
              <a:rPr lang="en-001" sz="2800" dirty="0">
                <a:latin typeface="Helvetica" pitchFamily="2" charset="0"/>
              </a:rPr>
              <a:t>More SNANA simulations required at</a:t>
            </a:r>
            <a:br>
              <a:rPr lang="en-001" sz="2800" dirty="0">
                <a:latin typeface="Helvetica" pitchFamily="2" charset="0"/>
              </a:rPr>
            </a:br>
            <a:r>
              <a:rPr lang="en-001" sz="2800" dirty="0">
                <a:latin typeface="Helvetica" pitchFamily="2" charset="0"/>
              </a:rPr>
              <a:t>z &gt; 0.6</a:t>
            </a:r>
          </a:p>
          <a:p>
            <a:endParaRPr lang="en-001" sz="2800" dirty="0">
              <a:latin typeface="Helvetica" pitchFamily="2" charset="0"/>
            </a:endParaRPr>
          </a:p>
          <a:p>
            <a:endParaRPr lang="en-001" sz="2800" dirty="0">
              <a:latin typeface="Helvetica" pitchFamily="2" charset="0"/>
            </a:endParaRPr>
          </a:p>
          <a:p>
            <a:br>
              <a:rPr lang="en-001" sz="2400" dirty="0">
                <a:latin typeface="Helvetica" pitchFamily="2" charset="0"/>
              </a:rPr>
            </a:br>
            <a:br>
              <a:rPr lang="en-001" sz="2400" dirty="0">
                <a:latin typeface="Helvetica" pitchFamily="2" charset="0"/>
              </a:rPr>
            </a:br>
            <a:br>
              <a:rPr lang="en-001" sz="2400" dirty="0">
                <a:latin typeface="Helvetica" pitchFamily="2" charset="0"/>
              </a:rPr>
            </a:br>
            <a:br>
              <a:rPr lang="en-001" sz="2400" dirty="0">
                <a:latin typeface="Helvetica" pitchFamily="2" charset="0"/>
              </a:rPr>
            </a:br>
            <a:endParaRPr lang="en-001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110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ezgif-2cf0fcbca2940b.mp4">
            <a:hlinkClick r:id="" action="ppaction://media"/>
            <a:extLst>
              <a:ext uri="{FF2B5EF4-FFF2-40B4-BE49-F238E27FC236}">
                <a16:creationId xmlns:a16="http://schemas.microsoft.com/office/drawing/2014/main" id="{8CB2A7A8-7293-8292-4B81-E87C0F8F61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416" b="3334"/>
          <a:stretch/>
        </p:blipFill>
        <p:spPr>
          <a:xfrm>
            <a:off x="0" y="415801"/>
            <a:ext cx="12192000" cy="5915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D89824-6A94-B606-E623-61AF45420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351" y="383786"/>
            <a:ext cx="4246633" cy="1325563"/>
          </a:xfrm>
        </p:spPr>
        <p:txBody>
          <a:bodyPr>
            <a:normAutofit/>
          </a:bodyPr>
          <a:lstStyle/>
          <a:p>
            <a:r>
              <a:rPr lang="en-001" dirty="0">
                <a:latin typeface="Helvetica" pitchFamily="2" charset="0"/>
              </a:rPr>
              <a:t>Comparison to previous works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4666EA-C9E9-530F-1895-FD947223A440}"/>
              </a:ext>
            </a:extLst>
          </p:cNvPr>
          <p:cNvSpPr/>
          <p:nvPr/>
        </p:nvSpPr>
        <p:spPr>
          <a:xfrm>
            <a:off x="0" y="6388696"/>
            <a:ext cx="12192000" cy="485069"/>
          </a:xfrm>
          <a:prstGeom prst="rect">
            <a:avLst/>
          </a:prstGeom>
          <a:solidFill>
            <a:srgbClr val="005C83"/>
          </a:solidFill>
          <a:ln>
            <a:solidFill>
              <a:srgbClr val="005C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AFBCFC-2DAA-C315-8D63-40D35E601462}"/>
              </a:ext>
            </a:extLst>
          </p:cNvPr>
          <p:cNvSpPr txBox="1"/>
          <p:nvPr/>
        </p:nvSpPr>
        <p:spPr>
          <a:xfrm>
            <a:off x="0" y="6446564"/>
            <a:ext cx="383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01">
                <a:solidFill>
                  <a:schemeClr val="bg1"/>
                </a:solidFill>
                <a:latin typeface="Helvetica" pitchFamily="2" charset="0"/>
              </a:rPr>
              <a:t>The Volumetric Ia Rate in 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3D58F3-C3C7-F984-C979-05A2555ABCA5}"/>
              </a:ext>
            </a:extLst>
          </p:cNvPr>
          <p:cNvSpPr txBox="1"/>
          <p:nvPr/>
        </p:nvSpPr>
        <p:spPr>
          <a:xfrm>
            <a:off x="5255173" y="6446564"/>
            <a:ext cx="168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>
                <a:solidFill>
                  <a:schemeClr val="bg1"/>
                </a:solidFill>
                <a:latin typeface="Helvetica" pitchFamily="2" charset="0"/>
              </a:rPr>
              <a:t>Ed Charleton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912F1-9131-7AE3-BFB9-27F65C3E3AB1}"/>
              </a:ext>
            </a:extLst>
          </p:cNvPr>
          <p:cNvSpPr txBox="1"/>
          <p:nvPr/>
        </p:nvSpPr>
        <p:spPr>
          <a:xfrm>
            <a:off x="11745315" y="6446564"/>
            <a:ext cx="446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001" dirty="0">
                <a:solidFill>
                  <a:schemeClr val="bg1"/>
                </a:solidFill>
                <a:latin typeface="Helvetica" pitchFamily="2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0535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11067</TotalTime>
  <Words>587</Words>
  <Application>Microsoft Macintosh PowerPoint</Application>
  <PresentationFormat>Widescreen</PresentationFormat>
  <Paragraphs>127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Cambria Math</vt:lpstr>
      <vt:lpstr>Courier New</vt:lpstr>
      <vt:lpstr>Helvetica</vt:lpstr>
      <vt:lpstr>Wingdings</vt:lpstr>
      <vt:lpstr>Office Theme</vt:lpstr>
      <vt:lpstr>The Volumetric Rate of Type Ia Supernovae in the Dark Energy Survey</vt:lpstr>
      <vt:lpstr>Volumetric Rates and Delay Time Distributions</vt:lpstr>
      <vt:lpstr>Dark Energy Survey</vt:lpstr>
      <vt:lpstr>The Photo-z Sample</vt:lpstr>
      <vt:lpstr>Photometric classification and redshift</vt:lpstr>
      <vt:lpstr>PowerPoint Presentation</vt:lpstr>
      <vt:lpstr>Detection Efficiencies</vt:lpstr>
      <vt:lpstr>The Photometric Rate</vt:lpstr>
      <vt:lpstr>Comparison to previous works</vt:lpstr>
      <vt:lpstr>Comparison to previous works</vt:lpstr>
      <vt:lpstr>Comparison to previous works</vt:lpstr>
      <vt:lpstr>Comparison to previous works</vt:lpstr>
      <vt:lpstr>Rate with DTD</vt:lpstr>
      <vt:lpstr>Summary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Charleton</dc:creator>
  <cp:lastModifiedBy>Edward Charleton</cp:lastModifiedBy>
  <cp:revision>2</cp:revision>
  <dcterms:created xsi:type="dcterms:W3CDTF">2025-03-05T14:37:21Z</dcterms:created>
  <dcterms:modified xsi:type="dcterms:W3CDTF">2025-04-02T12:17:28Z</dcterms:modified>
</cp:coreProperties>
</file>