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1" r:id="rId1"/>
  </p:sldMasterIdLst>
  <p:notesMasterIdLst>
    <p:notesMasterId r:id="rId18"/>
  </p:notesMasterIdLst>
  <p:sldIdLst>
    <p:sldId id="256" r:id="rId2"/>
    <p:sldId id="562" r:id="rId3"/>
    <p:sldId id="984" r:id="rId4"/>
    <p:sldId id="985" r:id="rId5"/>
    <p:sldId id="258" r:id="rId6"/>
    <p:sldId id="987" r:id="rId7"/>
    <p:sldId id="990" r:id="rId8"/>
    <p:sldId id="991" r:id="rId9"/>
    <p:sldId id="992" r:id="rId10"/>
    <p:sldId id="993" r:id="rId11"/>
    <p:sldId id="259" r:id="rId12"/>
    <p:sldId id="561" r:id="rId13"/>
    <p:sldId id="568" r:id="rId14"/>
    <p:sldId id="554" r:id="rId15"/>
    <p:sldId id="559" r:id="rId16"/>
    <p:sldId id="92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823C"/>
    <a:srgbClr val="01A04A"/>
    <a:srgbClr val="5F65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23"/>
    <p:restoredTop sz="88064"/>
  </p:normalViewPr>
  <p:slideViewPr>
    <p:cSldViewPr snapToGrid="0">
      <p:cViewPr>
        <p:scale>
          <a:sx n="89" d="100"/>
          <a:sy n="89" d="100"/>
        </p:scale>
        <p:origin x="936" y="1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image" Target="../media/image19.png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221127-EAB8-4CAF-B76C-427D57E5AEC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823017-1BB9-4DD3-AF74-E556002175F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Preferred targets: Elliptical galaxies with smooth surface brightness profiles.</a:t>
          </a:r>
        </a:p>
      </dgm:t>
    </dgm:pt>
    <dgm:pt modelId="{C0CCCF59-57DA-4FE4-98EC-F943D4601F88}" type="parTrans" cxnId="{C6E18A94-BFEA-40AD-A78D-130BAC1D0CAB}">
      <dgm:prSet/>
      <dgm:spPr/>
      <dgm:t>
        <a:bodyPr/>
        <a:lstStyle/>
        <a:p>
          <a:endParaRPr lang="en-US" sz="1600"/>
        </a:p>
      </dgm:t>
    </dgm:pt>
    <dgm:pt modelId="{10D12D52-3CFE-40DF-B8FD-94797EA2D14E}" type="sibTrans" cxnId="{C6E18A94-BFEA-40AD-A78D-130BAC1D0CAB}">
      <dgm:prSet/>
      <dgm:spPr/>
      <dgm:t>
        <a:bodyPr/>
        <a:lstStyle/>
        <a:p>
          <a:endParaRPr lang="en-US" sz="1600"/>
        </a:p>
      </dgm:t>
    </dgm:pt>
    <dgm:pt modelId="{BF76B2B6-18E2-470B-8C22-9EB71F706E7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Number of stars/pixel has Poisson fluctuations, more distant galaxies appear smoother.</a:t>
          </a:r>
        </a:p>
      </dgm:t>
    </dgm:pt>
    <dgm:pt modelId="{27746EB0-C637-4A2B-8493-0E95849DE9E0}" type="parTrans" cxnId="{CF43E0E9-9AA1-4760-9417-70326175C502}">
      <dgm:prSet/>
      <dgm:spPr/>
      <dgm:t>
        <a:bodyPr/>
        <a:lstStyle/>
        <a:p>
          <a:endParaRPr lang="en-US" sz="1600"/>
        </a:p>
      </dgm:t>
    </dgm:pt>
    <dgm:pt modelId="{7FFA1CA3-58E5-40F8-8926-66809924491F}" type="sibTrans" cxnId="{CF43E0E9-9AA1-4760-9417-70326175C502}">
      <dgm:prSet/>
      <dgm:spPr/>
      <dgm:t>
        <a:bodyPr/>
        <a:lstStyle/>
        <a:p>
          <a:endParaRPr lang="en-US" sz="1600"/>
        </a:p>
      </dgm:t>
    </dgm:pt>
    <mc:AlternateContent xmlns:mc="http://schemas.openxmlformats.org/markup-compatibility/2006">
      <mc:Choice xmlns:a14="http://schemas.microsoft.com/office/drawing/2010/main" Requires="a14">
        <dgm:pt modelId="{21024E4A-4D56-45F1-8D9C-751F053C1E58}">
          <dgm:prSet custT="1"/>
          <dgm:spPr/>
          <dgm:t>
            <a:bodyPr/>
            <a:lstStyle/>
            <a:p>
              <a:pPr>
                <a:lnSpc>
                  <a:spcPct val="100000"/>
                </a:lnSpc>
              </a:pPr>
              <a:r>
                <a:rPr lang="en-US" sz="1800" dirty="0"/>
                <a:t>Observed “mottling” is directly related to the target distance. Measurement error on this mottling </a:t>
              </a:r>
              <a14:m>
                <m:oMath xmlns:m="http://schemas.openxmlformats.org/officeDocument/2006/math">
                  <m:r>
                    <a:rPr lang="en-US" sz="1800" b="0" i="0" smtClean="0">
                      <a:solidFill>
                        <a:srgbClr val="002060"/>
                      </a:solidFill>
                      <a:latin typeface="Cambria Math" panose="02040503050406030204" pitchFamily="18" charset="0"/>
                    </a:rPr>
                    <m:t> </m:t>
                  </m:r>
                  <m:r>
                    <a:rPr lang="en-US" sz="1800" b="0" i="1" smtClean="0">
                      <a:solidFill>
                        <a:srgbClr val="002060"/>
                      </a:solidFill>
                      <a:latin typeface="Cambria Math" panose="02040503050406030204" pitchFamily="18" charset="0"/>
                    </a:rPr>
                    <m:t>~</m:t>
                  </m:r>
                </m:oMath>
              </a14:m>
              <a:r>
                <a:rPr lang="en-US" sz="1800" dirty="0"/>
                <a:t>0.05 mag or less</a:t>
              </a:r>
            </a:p>
          </dgm:t>
        </dgm:pt>
      </mc:Choice>
      <mc:Fallback>
        <dgm:pt modelId="{21024E4A-4D56-45F1-8D9C-751F053C1E58}">
          <dgm:prSet custT="1"/>
          <dgm:spPr/>
          <dgm:t>
            <a:bodyPr/>
            <a:lstStyle/>
            <a:p>
              <a:pPr>
                <a:lnSpc>
                  <a:spcPct val="100000"/>
                </a:lnSpc>
              </a:pPr>
              <a:r>
                <a:rPr lang="en-US" sz="1800" dirty="0"/>
                <a:t>Observed “mottling” is directly related to the target distance. Measurement error on this mottling </a:t>
              </a:r>
              <a:r>
                <a:rPr lang="en-US" sz="1800" b="0" i="0">
                  <a:solidFill>
                    <a:srgbClr val="002060"/>
                  </a:solidFill>
                  <a:latin typeface="Cambria Math" panose="02040503050406030204" pitchFamily="18" charset="0"/>
                </a:rPr>
                <a:t> ~</a:t>
              </a:r>
              <a:r>
                <a:rPr lang="en-US" sz="1800" dirty="0"/>
                <a:t>0.05 mag or less</a:t>
              </a:r>
            </a:p>
          </dgm:t>
        </dgm:pt>
      </mc:Fallback>
    </mc:AlternateContent>
    <dgm:pt modelId="{F244ECC2-FF86-4491-8184-7EDBE589AA3B}" type="parTrans" cxnId="{369B2855-D192-4FD4-8094-2A26715C6E29}">
      <dgm:prSet/>
      <dgm:spPr/>
      <dgm:t>
        <a:bodyPr/>
        <a:lstStyle/>
        <a:p>
          <a:endParaRPr lang="en-US" sz="1600"/>
        </a:p>
      </dgm:t>
    </dgm:pt>
    <dgm:pt modelId="{D5048877-9811-4B8E-A871-47411871D92D}" type="sibTrans" cxnId="{369B2855-D192-4FD4-8094-2A26715C6E29}">
      <dgm:prSet/>
      <dgm:spPr/>
      <dgm:t>
        <a:bodyPr/>
        <a:lstStyle/>
        <a:p>
          <a:endParaRPr lang="en-US" sz="1600"/>
        </a:p>
      </dgm:t>
    </dgm:pt>
    <dgm:pt modelId="{7E9EFE2F-614A-4043-BD4E-42DAC6FFBF0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No dust or non-stellar-count fluctuations!</a:t>
          </a:r>
        </a:p>
      </dgm:t>
    </dgm:pt>
    <dgm:pt modelId="{5F113BCD-1F51-454F-BF71-DF4106EE6594}" type="parTrans" cxnId="{8CC6FAFC-451B-4A76-8532-112DC73C78DD}">
      <dgm:prSet/>
      <dgm:spPr/>
      <dgm:t>
        <a:bodyPr/>
        <a:lstStyle/>
        <a:p>
          <a:endParaRPr lang="en-US" sz="1600"/>
        </a:p>
      </dgm:t>
    </dgm:pt>
    <dgm:pt modelId="{48694343-B74A-41EA-84FB-16E6FB625A72}" type="sibTrans" cxnId="{8CC6FAFC-451B-4A76-8532-112DC73C78DD}">
      <dgm:prSet/>
      <dgm:spPr/>
      <dgm:t>
        <a:bodyPr/>
        <a:lstStyle/>
        <a:p>
          <a:endParaRPr lang="en-US" sz="1600"/>
        </a:p>
      </dgm:t>
    </dgm:pt>
    <dgm:pt modelId="{61B968FE-58D2-471C-8927-00188AFAA521}" type="pres">
      <dgm:prSet presAssocID="{E5221127-EAB8-4CAF-B76C-427D57E5AEC6}" presName="root" presStyleCnt="0">
        <dgm:presLayoutVars>
          <dgm:dir/>
          <dgm:resizeHandles val="exact"/>
        </dgm:presLayoutVars>
      </dgm:prSet>
      <dgm:spPr/>
    </dgm:pt>
    <dgm:pt modelId="{4BD619DA-CCA1-42F1-A2CD-6F186A96D58D}" type="pres">
      <dgm:prSet presAssocID="{B0823017-1BB9-4DD3-AF74-E556002175FE}" presName="compNode" presStyleCnt="0"/>
      <dgm:spPr/>
    </dgm:pt>
    <dgm:pt modelId="{00D03F16-7D82-4F2A-8E9F-D1927DD2CBCD}" type="pres">
      <dgm:prSet presAssocID="{B0823017-1BB9-4DD3-AF74-E556002175FE}" presName="bgRect" presStyleLbl="bgShp" presStyleIdx="0" presStyleCnt="4"/>
      <dgm:spPr/>
    </dgm:pt>
    <dgm:pt modelId="{49B5F753-4685-46C3-888B-F32FE7918768}" type="pres">
      <dgm:prSet presAssocID="{B0823017-1BB9-4DD3-AF74-E556002175F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olar system"/>
        </a:ext>
      </dgm:extLst>
    </dgm:pt>
    <dgm:pt modelId="{693095AF-18C0-4441-82F9-543CE2C9BCA6}" type="pres">
      <dgm:prSet presAssocID="{B0823017-1BB9-4DD3-AF74-E556002175FE}" presName="spaceRect" presStyleCnt="0"/>
      <dgm:spPr/>
    </dgm:pt>
    <dgm:pt modelId="{0CB98A7C-DCE1-4D46-80C8-9DC49EC40D50}" type="pres">
      <dgm:prSet presAssocID="{B0823017-1BB9-4DD3-AF74-E556002175FE}" presName="parTx" presStyleLbl="revTx" presStyleIdx="0" presStyleCnt="4">
        <dgm:presLayoutVars>
          <dgm:chMax val="0"/>
          <dgm:chPref val="0"/>
        </dgm:presLayoutVars>
      </dgm:prSet>
      <dgm:spPr/>
    </dgm:pt>
    <dgm:pt modelId="{A3E5908E-2C26-4824-9029-99E2C6AE233B}" type="pres">
      <dgm:prSet presAssocID="{10D12D52-3CFE-40DF-B8FD-94797EA2D14E}" presName="sibTrans" presStyleCnt="0"/>
      <dgm:spPr/>
    </dgm:pt>
    <dgm:pt modelId="{FF9503A6-2861-49D4-BE48-91453B4C1DEB}" type="pres">
      <dgm:prSet presAssocID="{BF76B2B6-18E2-470B-8C22-9EB71F706E7E}" presName="compNode" presStyleCnt="0"/>
      <dgm:spPr/>
    </dgm:pt>
    <dgm:pt modelId="{D0A53061-9587-41D6-8E16-C778203903A1}" type="pres">
      <dgm:prSet presAssocID="{BF76B2B6-18E2-470B-8C22-9EB71F706E7E}" presName="bgRect" presStyleLbl="bgShp" presStyleIdx="1" presStyleCnt="4"/>
      <dgm:spPr/>
    </dgm:pt>
    <dgm:pt modelId="{6F639A89-13EE-4BF3-96E1-A5DE05DDAE9A}" type="pres">
      <dgm:prSet presAssocID="{BF76B2B6-18E2-470B-8C22-9EB71F706E7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lescope"/>
        </a:ext>
      </dgm:extLst>
    </dgm:pt>
    <dgm:pt modelId="{38CEB4F9-8607-4C87-B0B2-017EB3E41564}" type="pres">
      <dgm:prSet presAssocID="{BF76B2B6-18E2-470B-8C22-9EB71F706E7E}" presName="spaceRect" presStyleCnt="0"/>
      <dgm:spPr/>
    </dgm:pt>
    <dgm:pt modelId="{B7CB665B-6B6F-4D8C-B0D7-13D23BBCE5D8}" type="pres">
      <dgm:prSet presAssocID="{BF76B2B6-18E2-470B-8C22-9EB71F706E7E}" presName="parTx" presStyleLbl="revTx" presStyleIdx="1" presStyleCnt="4">
        <dgm:presLayoutVars>
          <dgm:chMax val="0"/>
          <dgm:chPref val="0"/>
        </dgm:presLayoutVars>
      </dgm:prSet>
      <dgm:spPr/>
    </dgm:pt>
    <dgm:pt modelId="{A409D146-B553-40A5-B13F-E07903F43545}" type="pres">
      <dgm:prSet presAssocID="{7FFA1CA3-58E5-40F8-8926-66809924491F}" presName="sibTrans" presStyleCnt="0"/>
      <dgm:spPr/>
    </dgm:pt>
    <dgm:pt modelId="{B6EF8521-D3AE-4C9B-B23F-7804ADEC87A8}" type="pres">
      <dgm:prSet presAssocID="{21024E4A-4D56-45F1-8D9C-751F053C1E58}" presName="compNode" presStyleCnt="0"/>
      <dgm:spPr/>
    </dgm:pt>
    <dgm:pt modelId="{B2ABC675-60DD-4725-97C4-7C1648F25FC9}" type="pres">
      <dgm:prSet presAssocID="{21024E4A-4D56-45F1-8D9C-751F053C1E58}" presName="bgRect" presStyleLbl="bgShp" presStyleIdx="2" presStyleCnt="4"/>
      <dgm:spPr/>
    </dgm:pt>
    <dgm:pt modelId="{6145A20E-AD7B-4940-A6AA-C906F9C79CED}" type="pres">
      <dgm:prSet presAssocID="{21024E4A-4D56-45F1-8D9C-751F053C1E5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oom Out"/>
        </a:ext>
      </dgm:extLst>
    </dgm:pt>
    <dgm:pt modelId="{D17B6111-DE81-40E2-8148-7B3572D26B55}" type="pres">
      <dgm:prSet presAssocID="{21024E4A-4D56-45F1-8D9C-751F053C1E58}" presName="spaceRect" presStyleCnt="0"/>
      <dgm:spPr/>
    </dgm:pt>
    <dgm:pt modelId="{D4B246CF-ECC2-42C9-B03C-633D5D92FF28}" type="pres">
      <dgm:prSet presAssocID="{21024E4A-4D56-45F1-8D9C-751F053C1E58}" presName="parTx" presStyleLbl="revTx" presStyleIdx="2" presStyleCnt="4">
        <dgm:presLayoutVars>
          <dgm:chMax val="0"/>
          <dgm:chPref val="0"/>
        </dgm:presLayoutVars>
      </dgm:prSet>
      <dgm:spPr/>
    </dgm:pt>
    <dgm:pt modelId="{FB944702-211E-4FE2-A3E8-BA15ABEBBE83}" type="pres">
      <dgm:prSet presAssocID="{D5048877-9811-4B8E-A871-47411871D92D}" presName="sibTrans" presStyleCnt="0"/>
      <dgm:spPr/>
    </dgm:pt>
    <dgm:pt modelId="{78BB54B3-7B94-4E2B-A7AA-BC9BB4A6270C}" type="pres">
      <dgm:prSet presAssocID="{7E9EFE2F-614A-4043-BD4E-42DAC6FFBF08}" presName="compNode" presStyleCnt="0"/>
      <dgm:spPr/>
    </dgm:pt>
    <dgm:pt modelId="{8CABF451-B7AD-4F75-899B-EAEAE0635F07}" type="pres">
      <dgm:prSet presAssocID="{7E9EFE2F-614A-4043-BD4E-42DAC6FFBF08}" presName="bgRect" presStyleLbl="bgShp" presStyleIdx="3" presStyleCnt="4"/>
      <dgm:spPr/>
    </dgm:pt>
    <dgm:pt modelId="{743783B2-9D6B-4B2A-A25E-B5405AC0C1AF}" type="pres">
      <dgm:prSet presAssocID="{7E9EFE2F-614A-4043-BD4E-42DAC6FFBF0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ooting star"/>
        </a:ext>
      </dgm:extLst>
    </dgm:pt>
    <dgm:pt modelId="{5130CBC5-2741-4836-A0A3-EBAF28A2B7B5}" type="pres">
      <dgm:prSet presAssocID="{7E9EFE2F-614A-4043-BD4E-42DAC6FFBF08}" presName="spaceRect" presStyleCnt="0"/>
      <dgm:spPr/>
    </dgm:pt>
    <dgm:pt modelId="{90C43C2D-57F9-4FB7-ACA0-8B013C1CD5DC}" type="pres">
      <dgm:prSet presAssocID="{7E9EFE2F-614A-4043-BD4E-42DAC6FFBF0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190C424-DA26-284B-8166-185F46446CC5}" type="presOf" srcId="{B0823017-1BB9-4DD3-AF74-E556002175FE}" destId="{0CB98A7C-DCE1-4D46-80C8-9DC49EC40D50}" srcOrd="0" destOrd="0" presId="urn:microsoft.com/office/officeart/2018/2/layout/IconVerticalSolidList"/>
    <dgm:cxn modelId="{189C764E-C4FD-7C40-A9A4-38EE571D7214}" type="presOf" srcId="{21024E4A-4D56-45F1-8D9C-751F053C1E58}" destId="{D4B246CF-ECC2-42C9-B03C-633D5D92FF28}" srcOrd="0" destOrd="0" presId="urn:microsoft.com/office/officeart/2018/2/layout/IconVerticalSolidList"/>
    <dgm:cxn modelId="{369B2855-D192-4FD4-8094-2A26715C6E29}" srcId="{E5221127-EAB8-4CAF-B76C-427D57E5AEC6}" destId="{21024E4A-4D56-45F1-8D9C-751F053C1E58}" srcOrd="2" destOrd="0" parTransId="{F244ECC2-FF86-4491-8184-7EDBE589AA3B}" sibTransId="{D5048877-9811-4B8E-A871-47411871D92D}"/>
    <dgm:cxn modelId="{5762D88A-5DBA-2D40-96FC-1312A615A66B}" type="presOf" srcId="{BF76B2B6-18E2-470B-8C22-9EB71F706E7E}" destId="{B7CB665B-6B6F-4D8C-B0D7-13D23BBCE5D8}" srcOrd="0" destOrd="0" presId="urn:microsoft.com/office/officeart/2018/2/layout/IconVerticalSolidList"/>
    <dgm:cxn modelId="{C6E18A94-BFEA-40AD-A78D-130BAC1D0CAB}" srcId="{E5221127-EAB8-4CAF-B76C-427D57E5AEC6}" destId="{B0823017-1BB9-4DD3-AF74-E556002175FE}" srcOrd="0" destOrd="0" parTransId="{C0CCCF59-57DA-4FE4-98EC-F943D4601F88}" sibTransId="{10D12D52-3CFE-40DF-B8FD-94797EA2D14E}"/>
    <dgm:cxn modelId="{C61B37A9-E874-CD4A-8FD0-82303CC8DF24}" type="presOf" srcId="{E5221127-EAB8-4CAF-B76C-427D57E5AEC6}" destId="{61B968FE-58D2-471C-8927-00188AFAA521}" srcOrd="0" destOrd="0" presId="urn:microsoft.com/office/officeart/2018/2/layout/IconVerticalSolidList"/>
    <dgm:cxn modelId="{73CFFED5-D54A-7B4C-A3F2-08E914539137}" type="presOf" srcId="{7E9EFE2F-614A-4043-BD4E-42DAC6FFBF08}" destId="{90C43C2D-57F9-4FB7-ACA0-8B013C1CD5DC}" srcOrd="0" destOrd="0" presId="urn:microsoft.com/office/officeart/2018/2/layout/IconVerticalSolidList"/>
    <dgm:cxn modelId="{CF43E0E9-9AA1-4760-9417-70326175C502}" srcId="{E5221127-EAB8-4CAF-B76C-427D57E5AEC6}" destId="{BF76B2B6-18E2-470B-8C22-9EB71F706E7E}" srcOrd="1" destOrd="0" parTransId="{27746EB0-C637-4A2B-8493-0E95849DE9E0}" sibTransId="{7FFA1CA3-58E5-40F8-8926-66809924491F}"/>
    <dgm:cxn modelId="{8CC6FAFC-451B-4A76-8532-112DC73C78DD}" srcId="{E5221127-EAB8-4CAF-B76C-427D57E5AEC6}" destId="{7E9EFE2F-614A-4043-BD4E-42DAC6FFBF08}" srcOrd="3" destOrd="0" parTransId="{5F113BCD-1F51-454F-BF71-DF4106EE6594}" sibTransId="{48694343-B74A-41EA-84FB-16E6FB625A72}"/>
    <dgm:cxn modelId="{D71289F8-9716-1B49-B604-47E8357C09AF}" type="presParOf" srcId="{61B968FE-58D2-471C-8927-00188AFAA521}" destId="{4BD619DA-CCA1-42F1-A2CD-6F186A96D58D}" srcOrd="0" destOrd="0" presId="urn:microsoft.com/office/officeart/2018/2/layout/IconVerticalSolidList"/>
    <dgm:cxn modelId="{95AEDA4D-72F3-E54D-88DE-A2AF72E9A68E}" type="presParOf" srcId="{4BD619DA-CCA1-42F1-A2CD-6F186A96D58D}" destId="{00D03F16-7D82-4F2A-8E9F-D1927DD2CBCD}" srcOrd="0" destOrd="0" presId="urn:microsoft.com/office/officeart/2018/2/layout/IconVerticalSolidList"/>
    <dgm:cxn modelId="{2B15567D-9D64-514C-8C20-E9ECE895D148}" type="presParOf" srcId="{4BD619DA-CCA1-42F1-A2CD-6F186A96D58D}" destId="{49B5F753-4685-46C3-888B-F32FE7918768}" srcOrd="1" destOrd="0" presId="urn:microsoft.com/office/officeart/2018/2/layout/IconVerticalSolidList"/>
    <dgm:cxn modelId="{6A8C6DC6-FF99-7F4A-AFB6-58639FED1AFE}" type="presParOf" srcId="{4BD619DA-CCA1-42F1-A2CD-6F186A96D58D}" destId="{693095AF-18C0-4441-82F9-543CE2C9BCA6}" srcOrd="2" destOrd="0" presId="urn:microsoft.com/office/officeart/2018/2/layout/IconVerticalSolidList"/>
    <dgm:cxn modelId="{5416741D-1FB5-8947-9D41-D279B3165B67}" type="presParOf" srcId="{4BD619DA-CCA1-42F1-A2CD-6F186A96D58D}" destId="{0CB98A7C-DCE1-4D46-80C8-9DC49EC40D50}" srcOrd="3" destOrd="0" presId="urn:microsoft.com/office/officeart/2018/2/layout/IconVerticalSolidList"/>
    <dgm:cxn modelId="{9BC73E89-A29E-0647-9D6B-9E56FE257D28}" type="presParOf" srcId="{61B968FE-58D2-471C-8927-00188AFAA521}" destId="{A3E5908E-2C26-4824-9029-99E2C6AE233B}" srcOrd="1" destOrd="0" presId="urn:microsoft.com/office/officeart/2018/2/layout/IconVerticalSolidList"/>
    <dgm:cxn modelId="{6B1ABCE1-DC7F-3C45-9136-9BDB79E246EF}" type="presParOf" srcId="{61B968FE-58D2-471C-8927-00188AFAA521}" destId="{FF9503A6-2861-49D4-BE48-91453B4C1DEB}" srcOrd="2" destOrd="0" presId="urn:microsoft.com/office/officeart/2018/2/layout/IconVerticalSolidList"/>
    <dgm:cxn modelId="{58BFA500-0663-1144-B882-6F8B0286627E}" type="presParOf" srcId="{FF9503A6-2861-49D4-BE48-91453B4C1DEB}" destId="{D0A53061-9587-41D6-8E16-C778203903A1}" srcOrd="0" destOrd="0" presId="urn:microsoft.com/office/officeart/2018/2/layout/IconVerticalSolidList"/>
    <dgm:cxn modelId="{67C2E79C-64D7-A74D-9C0B-19E3214B5A2D}" type="presParOf" srcId="{FF9503A6-2861-49D4-BE48-91453B4C1DEB}" destId="{6F639A89-13EE-4BF3-96E1-A5DE05DDAE9A}" srcOrd="1" destOrd="0" presId="urn:microsoft.com/office/officeart/2018/2/layout/IconVerticalSolidList"/>
    <dgm:cxn modelId="{02425B5F-DEA2-F149-9C09-18C6D239AB0B}" type="presParOf" srcId="{FF9503A6-2861-49D4-BE48-91453B4C1DEB}" destId="{38CEB4F9-8607-4C87-B0B2-017EB3E41564}" srcOrd="2" destOrd="0" presId="urn:microsoft.com/office/officeart/2018/2/layout/IconVerticalSolidList"/>
    <dgm:cxn modelId="{058D3E3D-E8C3-0440-B598-FB4B598565D8}" type="presParOf" srcId="{FF9503A6-2861-49D4-BE48-91453B4C1DEB}" destId="{B7CB665B-6B6F-4D8C-B0D7-13D23BBCE5D8}" srcOrd="3" destOrd="0" presId="urn:microsoft.com/office/officeart/2018/2/layout/IconVerticalSolidList"/>
    <dgm:cxn modelId="{5087DB81-AB12-5746-80EA-75DDA7546BF2}" type="presParOf" srcId="{61B968FE-58D2-471C-8927-00188AFAA521}" destId="{A409D146-B553-40A5-B13F-E07903F43545}" srcOrd="3" destOrd="0" presId="urn:microsoft.com/office/officeart/2018/2/layout/IconVerticalSolidList"/>
    <dgm:cxn modelId="{7B3FDE39-1C4A-814F-B204-6DC3D41D637B}" type="presParOf" srcId="{61B968FE-58D2-471C-8927-00188AFAA521}" destId="{B6EF8521-D3AE-4C9B-B23F-7804ADEC87A8}" srcOrd="4" destOrd="0" presId="urn:microsoft.com/office/officeart/2018/2/layout/IconVerticalSolidList"/>
    <dgm:cxn modelId="{0B22BC2D-3C34-9A4C-B75D-A544A2C61423}" type="presParOf" srcId="{B6EF8521-D3AE-4C9B-B23F-7804ADEC87A8}" destId="{B2ABC675-60DD-4725-97C4-7C1648F25FC9}" srcOrd="0" destOrd="0" presId="urn:microsoft.com/office/officeart/2018/2/layout/IconVerticalSolidList"/>
    <dgm:cxn modelId="{DCAC40E5-B358-2D45-A754-85C58B2985F0}" type="presParOf" srcId="{B6EF8521-D3AE-4C9B-B23F-7804ADEC87A8}" destId="{6145A20E-AD7B-4940-A6AA-C906F9C79CED}" srcOrd="1" destOrd="0" presId="urn:microsoft.com/office/officeart/2018/2/layout/IconVerticalSolidList"/>
    <dgm:cxn modelId="{CBC7DA8D-7BDB-C048-94FE-8AC001573978}" type="presParOf" srcId="{B6EF8521-D3AE-4C9B-B23F-7804ADEC87A8}" destId="{D17B6111-DE81-40E2-8148-7B3572D26B55}" srcOrd="2" destOrd="0" presId="urn:microsoft.com/office/officeart/2018/2/layout/IconVerticalSolidList"/>
    <dgm:cxn modelId="{3699AA04-875F-5945-8100-2C85C4C7DAFF}" type="presParOf" srcId="{B6EF8521-D3AE-4C9B-B23F-7804ADEC87A8}" destId="{D4B246CF-ECC2-42C9-B03C-633D5D92FF28}" srcOrd="3" destOrd="0" presId="urn:microsoft.com/office/officeart/2018/2/layout/IconVerticalSolidList"/>
    <dgm:cxn modelId="{202E04C5-9592-3D46-991A-48EA1C272102}" type="presParOf" srcId="{61B968FE-58D2-471C-8927-00188AFAA521}" destId="{FB944702-211E-4FE2-A3E8-BA15ABEBBE83}" srcOrd="5" destOrd="0" presId="urn:microsoft.com/office/officeart/2018/2/layout/IconVerticalSolidList"/>
    <dgm:cxn modelId="{87B5F096-8FD3-4B40-8F4D-9399CDE65201}" type="presParOf" srcId="{61B968FE-58D2-471C-8927-00188AFAA521}" destId="{78BB54B3-7B94-4E2B-A7AA-BC9BB4A6270C}" srcOrd="6" destOrd="0" presId="urn:microsoft.com/office/officeart/2018/2/layout/IconVerticalSolidList"/>
    <dgm:cxn modelId="{7C798635-ED07-A84E-BBDE-76A185011823}" type="presParOf" srcId="{78BB54B3-7B94-4E2B-A7AA-BC9BB4A6270C}" destId="{8CABF451-B7AD-4F75-899B-EAEAE0635F07}" srcOrd="0" destOrd="0" presId="urn:microsoft.com/office/officeart/2018/2/layout/IconVerticalSolidList"/>
    <dgm:cxn modelId="{17E7865E-A254-0D46-9AC6-8DE6EF517033}" type="presParOf" srcId="{78BB54B3-7B94-4E2B-A7AA-BC9BB4A6270C}" destId="{743783B2-9D6B-4B2A-A25E-B5405AC0C1AF}" srcOrd="1" destOrd="0" presId="urn:microsoft.com/office/officeart/2018/2/layout/IconVerticalSolidList"/>
    <dgm:cxn modelId="{D4D201D6-9967-CF40-B946-77A2ECC82EC7}" type="presParOf" srcId="{78BB54B3-7B94-4E2B-A7AA-BC9BB4A6270C}" destId="{5130CBC5-2741-4836-A0A3-EBAF28A2B7B5}" srcOrd="2" destOrd="0" presId="urn:microsoft.com/office/officeart/2018/2/layout/IconVerticalSolidList"/>
    <dgm:cxn modelId="{03869C57-039D-834D-8372-0C7A24F8351E}" type="presParOf" srcId="{78BB54B3-7B94-4E2B-A7AA-BC9BB4A6270C}" destId="{90C43C2D-57F9-4FB7-ACA0-8B013C1CD5D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221127-EAB8-4CAF-B76C-427D57E5AEC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823017-1BB9-4DD3-AF74-E556002175F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Preferred targets: Elliptical galaxies with smooth surface brightness profiles.</a:t>
          </a:r>
        </a:p>
      </dgm:t>
    </dgm:pt>
    <dgm:pt modelId="{C0CCCF59-57DA-4FE4-98EC-F943D4601F88}" type="parTrans" cxnId="{C6E18A94-BFEA-40AD-A78D-130BAC1D0CAB}">
      <dgm:prSet/>
      <dgm:spPr/>
      <dgm:t>
        <a:bodyPr/>
        <a:lstStyle/>
        <a:p>
          <a:endParaRPr lang="en-US" sz="1600"/>
        </a:p>
      </dgm:t>
    </dgm:pt>
    <dgm:pt modelId="{10D12D52-3CFE-40DF-B8FD-94797EA2D14E}" type="sibTrans" cxnId="{C6E18A94-BFEA-40AD-A78D-130BAC1D0CAB}">
      <dgm:prSet/>
      <dgm:spPr/>
      <dgm:t>
        <a:bodyPr/>
        <a:lstStyle/>
        <a:p>
          <a:endParaRPr lang="en-US" sz="1600"/>
        </a:p>
      </dgm:t>
    </dgm:pt>
    <dgm:pt modelId="{BF76B2B6-18E2-470B-8C22-9EB71F706E7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Number of stars/pixel has Poisson fluctuations, more distant galaxies appear smoother.</a:t>
          </a:r>
        </a:p>
      </dgm:t>
    </dgm:pt>
    <dgm:pt modelId="{27746EB0-C637-4A2B-8493-0E95849DE9E0}" type="parTrans" cxnId="{CF43E0E9-9AA1-4760-9417-70326175C502}">
      <dgm:prSet/>
      <dgm:spPr/>
      <dgm:t>
        <a:bodyPr/>
        <a:lstStyle/>
        <a:p>
          <a:endParaRPr lang="en-US" sz="1600"/>
        </a:p>
      </dgm:t>
    </dgm:pt>
    <dgm:pt modelId="{7FFA1CA3-58E5-40F8-8926-66809924491F}" type="sibTrans" cxnId="{CF43E0E9-9AA1-4760-9417-70326175C502}">
      <dgm:prSet/>
      <dgm:spPr/>
      <dgm:t>
        <a:bodyPr/>
        <a:lstStyle/>
        <a:p>
          <a:endParaRPr lang="en-US" sz="1600"/>
        </a:p>
      </dgm:t>
    </dgm:pt>
    <dgm:pt modelId="{21024E4A-4D56-45F1-8D9C-751F053C1E58}">
      <dgm:prSet custT="1"/>
      <dgm:spPr>
        <a:blipFill>
          <a:blip xmlns:r="http://schemas.openxmlformats.org/officeDocument/2006/relationships" r:embed="rId1"/>
          <a:stretch>
            <a:fillRect l="-951" b="-4839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F244ECC2-FF86-4491-8184-7EDBE589AA3B}" type="parTrans" cxnId="{369B2855-D192-4FD4-8094-2A26715C6E29}">
      <dgm:prSet/>
      <dgm:spPr/>
      <dgm:t>
        <a:bodyPr/>
        <a:lstStyle/>
        <a:p>
          <a:endParaRPr lang="en-US" sz="1600"/>
        </a:p>
      </dgm:t>
    </dgm:pt>
    <dgm:pt modelId="{D5048877-9811-4B8E-A871-47411871D92D}" type="sibTrans" cxnId="{369B2855-D192-4FD4-8094-2A26715C6E29}">
      <dgm:prSet/>
      <dgm:spPr/>
      <dgm:t>
        <a:bodyPr/>
        <a:lstStyle/>
        <a:p>
          <a:endParaRPr lang="en-US" sz="1600"/>
        </a:p>
      </dgm:t>
    </dgm:pt>
    <dgm:pt modelId="{7E9EFE2F-614A-4043-BD4E-42DAC6FFBF0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No dust or non-stellar-count fluctuations!</a:t>
          </a:r>
        </a:p>
      </dgm:t>
    </dgm:pt>
    <dgm:pt modelId="{5F113BCD-1F51-454F-BF71-DF4106EE6594}" type="parTrans" cxnId="{8CC6FAFC-451B-4A76-8532-112DC73C78DD}">
      <dgm:prSet/>
      <dgm:spPr/>
      <dgm:t>
        <a:bodyPr/>
        <a:lstStyle/>
        <a:p>
          <a:endParaRPr lang="en-US" sz="1600"/>
        </a:p>
      </dgm:t>
    </dgm:pt>
    <dgm:pt modelId="{48694343-B74A-41EA-84FB-16E6FB625A72}" type="sibTrans" cxnId="{8CC6FAFC-451B-4A76-8532-112DC73C78DD}">
      <dgm:prSet/>
      <dgm:spPr/>
      <dgm:t>
        <a:bodyPr/>
        <a:lstStyle/>
        <a:p>
          <a:endParaRPr lang="en-US" sz="1600"/>
        </a:p>
      </dgm:t>
    </dgm:pt>
    <dgm:pt modelId="{61B968FE-58D2-471C-8927-00188AFAA521}" type="pres">
      <dgm:prSet presAssocID="{E5221127-EAB8-4CAF-B76C-427D57E5AEC6}" presName="root" presStyleCnt="0">
        <dgm:presLayoutVars>
          <dgm:dir/>
          <dgm:resizeHandles val="exact"/>
        </dgm:presLayoutVars>
      </dgm:prSet>
      <dgm:spPr/>
    </dgm:pt>
    <dgm:pt modelId="{4BD619DA-CCA1-42F1-A2CD-6F186A96D58D}" type="pres">
      <dgm:prSet presAssocID="{B0823017-1BB9-4DD3-AF74-E556002175FE}" presName="compNode" presStyleCnt="0"/>
      <dgm:spPr/>
    </dgm:pt>
    <dgm:pt modelId="{00D03F16-7D82-4F2A-8E9F-D1927DD2CBCD}" type="pres">
      <dgm:prSet presAssocID="{B0823017-1BB9-4DD3-AF74-E556002175FE}" presName="bgRect" presStyleLbl="bgShp" presStyleIdx="0" presStyleCnt="4"/>
      <dgm:spPr/>
    </dgm:pt>
    <dgm:pt modelId="{49B5F753-4685-46C3-888B-F32FE7918768}" type="pres">
      <dgm:prSet presAssocID="{B0823017-1BB9-4DD3-AF74-E556002175FE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olar system"/>
        </a:ext>
      </dgm:extLst>
    </dgm:pt>
    <dgm:pt modelId="{693095AF-18C0-4441-82F9-543CE2C9BCA6}" type="pres">
      <dgm:prSet presAssocID="{B0823017-1BB9-4DD3-AF74-E556002175FE}" presName="spaceRect" presStyleCnt="0"/>
      <dgm:spPr/>
    </dgm:pt>
    <dgm:pt modelId="{0CB98A7C-DCE1-4D46-80C8-9DC49EC40D50}" type="pres">
      <dgm:prSet presAssocID="{B0823017-1BB9-4DD3-AF74-E556002175FE}" presName="parTx" presStyleLbl="revTx" presStyleIdx="0" presStyleCnt="4">
        <dgm:presLayoutVars>
          <dgm:chMax val="0"/>
          <dgm:chPref val="0"/>
        </dgm:presLayoutVars>
      </dgm:prSet>
      <dgm:spPr/>
    </dgm:pt>
    <dgm:pt modelId="{A3E5908E-2C26-4824-9029-99E2C6AE233B}" type="pres">
      <dgm:prSet presAssocID="{10D12D52-3CFE-40DF-B8FD-94797EA2D14E}" presName="sibTrans" presStyleCnt="0"/>
      <dgm:spPr/>
    </dgm:pt>
    <dgm:pt modelId="{FF9503A6-2861-49D4-BE48-91453B4C1DEB}" type="pres">
      <dgm:prSet presAssocID="{BF76B2B6-18E2-470B-8C22-9EB71F706E7E}" presName="compNode" presStyleCnt="0"/>
      <dgm:spPr/>
    </dgm:pt>
    <dgm:pt modelId="{D0A53061-9587-41D6-8E16-C778203903A1}" type="pres">
      <dgm:prSet presAssocID="{BF76B2B6-18E2-470B-8C22-9EB71F706E7E}" presName="bgRect" presStyleLbl="bgShp" presStyleIdx="1" presStyleCnt="4"/>
      <dgm:spPr/>
    </dgm:pt>
    <dgm:pt modelId="{6F639A89-13EE-4BF3-96E1-A5DE05DDAE9A}" type="pres">
      <dgm:prSet presAssocID="{BF76B2B6-18E2-470B-8C22-9EB71F706E7E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lescope"/>
        </a:ext>
      </dgm:extLst>
    </dgm:pt>
    <dgm:pt modelId="{38CEB4F9-8607-4C87-B0B2-017EB3E41564}" type="pres">
      <dgm:prSet presAssocID="{BF76B2B6-18E2-470B-8C22-9EB71F706E7E}" presName="spaceRect" presStyleCnt="0"/>
      <dgm:spPr/>
    </dgm:pt>
    <dgm:pt modelId="{B7CB665B-6B6F-4D8C-B0D7-13D23BBCE5D8}" type="pres">
      <dgm:prSet presAssocID="{BF76B2B6-18E2-470B-8C22-9EB71F706E7E}" presName="parTx" presStyleLbl="revTx" presStyleIdx="1" presStyleCnt="4">
        <dgm:presLayoutVars>
          <dgm:chMax val="0"/>
          <dgm:chPref val="0"/>
        </dgm:presLayoutVars>
      </dgm:prSet>
      <dgm:spPr/>
    </dgm:pt>
    <dgm:pt modelId="{A409D146-B553-40A5-B13F-E07903F43545}" type="pres">
      <dgm:prSet presAssocID="{7FFA1CA3-58E5-40F8-8926-66809924491F}" presName="sibTrans" presStyleCnt="0"/>
      <dgm:spPr/>
    </dgm:pt>
    <dgm:pt modelId="{B6EF8521-D3AE-4C9B-B23F-7804ADEC87A8}" type="pres">
      <dgm:prSet presAssocID="{21024E4A-4D56-45F1-8D9C-751F053C1E58}" presName="compNode" presStyleCnt="0"/>
      <dgm:spPr/>
    </dgm:pt>
    <dgm:pt modelId="{B2ABC675-60DD-4725-97C4-7C1648F25FC9}" type="pres">
      <dgm:prSet presAssocID="{21024E4A-4D56-45F1-8D9C-751F053C1E58}" presName="bgRect" presStyleLbl="bgShp" presStyleIdx="2" presStyleCnt="4"/>
      <dgm:spPr/>
    </dgm:pt>
    <dgm:pt modelId="{6145A20E-AD7B-4940-A6AA-C906F9C79CED}" type="pres">
      <dgm:prSet presAssocID="{21024E4A-4D56-45F1-8D9C-751F053C1E58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oom Out"/>
        </a:ext>
      </dgm:extLst>
    </dgm:pt>
    <dgm:pt modelId="{D17B6111-DE81-40E2-8148-7B3572D26B55}" type="pres">
      <dgm:prSet presAssocID="{21024E4A-4D56-45F1-8D9C-751F053C1E58}" presName="spaceRect" presStyleCnt="0"/>
      <dgm:spPr/>
    </dgm:pt>
    <dgm:pt modelId="{D4B246CF-ECC2-42C9-B03C-633D5D92FF28}" type="pres">
      <dgm:prSet presAssocID="{21024E4A-4D56-45F1-8D9C-751F053C1E58}" presName="parTx" presStyleLbl="revTx" presStyleIdx="2" presStyleCnt="4">
        <dgm:presLayoutVars>
          <dgm:chMax val="0"/>
          <dgm:chPref val="0"/>
        </dgm:presLayoutVars>
      </dgm:prSet>
      <dgm:spPr/>
    </dgm:pt>
    <dgm:pt modelId="{FB944702-211E-4FE2-A3E8-BA15ABEBBE83}" type="pres">
      <dgm:prSet presAssocID="{D5048877-9811-4B8E-A871-47411871D92D}" presName="sibTrans" presStyleCnt="0"/>
      <dgm:spPr/>
    </dgm:pt>
    <dgm:pt modelId="{78BB54B3-7B94-4E2B-A7AA-BC9BB4A6270C}" type="pres">
      <dgm:prSet presAssocID="{7E9EFE2F-614A-4043-BD4E-42DAC6FFBF08}" presName="compNode" presStyleCnt="0"/>
      <dgm:spPr/>
    </dgm:pt>
    <dgm:pt modelId="{8CABF451-B7AD-4F75-899B-EAEAE0635F07}" type="pres">
      <dgm:prSet presAssocID="{7E9EFE2F-614A-4043-BD4E-42DAC6FFBF08}" presName="bgRect" presStyleLbl="bgShp" presStyleIdx="3" presStyleCnt="4"/>
      <dgm:spPr/>
    </dgm:pt>
    <dgm:pt modelId="{743783B2-9D6B-4B2A-A25E-B5405AC0C1AF}" type="pres">
      <dgm:prSet presAssocID="{7E9EFE2F-614A-4043-BD4E-42DAC6FFBF08}" presName="iconRect" presStyleLbl="nod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ooting star"/>
        </a:ext>
      </dgm:extLst>
    </dgm:pt>
    <dgm:pt modelId="{5130CBC5-2741-4836-A0A3-EBAF28A2B7B5}" type="pres">
      <dgm:prSet presAssocID="{7E9EFE2F-614A-4043-BD4E-42DAC6FFBF08}" presName="spaceRect" presStyleCnt="0"/>
      <dgm:spPr/>
    </dgm:pt>
    <dgm:pt modelId="{90C43C2D-57F9-4FB7-ACA0-8B013C1CD5DC}" type="pres">
      <dgm:prSet presAssocID="{7E9EFE2F-614A-4043-BD4E-42DAC6FFBF0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190C424-DA26-284B-8166-185F46446CC5}" type="presOf" srcId="{B0823017-1BB9-4DD3-AF74-E556002175FE}" destId="{0CB98A7C-DCE1-4D46-80C8-9DC49EC40D50}" srcOrd="0" destOrd="0" presId="urn:microsoft.com/office/officeart/2018/2/layout/IconVerticalSolidList"/>
    <dgm:cxn modelId="{189C764E-C4FD-7C40-A9A4-38EE571D7214}" type="presOf" srcId="{21024E4A-4D56-45F1-8D9C-751F053C1E58}" destId="{D4B246CF-ECC2-42C9-B03C-633D5D92FF28}" srcOrd="0" destOrd="0" presId="urn:microsoft.com/office/officeart/2018/2/layout/IconVerticalSolidList"/>
    <dgm:cxn modelId="{369B2855-D192-4FD4-8094-2A26715C6E29}" srcId="{E5221127-EAB8-4CAF-B76C-427D57E5AEC6}" destId="{21024E4A-4D56-45F1-8D9C-751F053C1E58}" srcOrd="2" destOrd="0" parTransId="{F244ECC2-FF86-4491-8184-7EDBE589AA3B}" sibTransId="{D5048877-9811-4B8E-A871-47411871D92D}"/>
    <dgm:cxn modelId="{5762D88A-5DBA-2D40-96FC-1312A615A66B}" type="presOf" srcId="{BF76B2B6-18E2-470B-8C22-9EB71F706E7E}" destId="{B7CB665B-6B6F-4D8C-B0D7-13D23BBCE5D8}" srcOrd="0" destOrd="0" presId="urn:microsoft.com/office/officeart/2018/2/layout/IconVerticalSolidList"/>
    <dgm:cxn modelId="{C6E18A94-BFEA-40AD-A78D-130BAC1D0CAB}" srcId="{E5221127-EAB8-4CAF-B76C-427D57E5AEC6}" destId="{B0823017-1BB9-4DD3-AF74-E556002175FE}" srcOrd="0" destOrd="0" parTransId="{C0CCCF59-57DA-4FE4-98EC-F943D4601F88}" sibTransId="{10D12D52-3CFE-40DF-B8FD-94797EA2D14E}"/>
    <dgm:cxn modelId="{C61B37A9-E874-CD4A-8FD0-82303CC8DF24}" type="presOf" srcId="{E5221127-EAB8-4CAF-B76C-427D57E5AEC6}" destId="{61B968FE-58D2-471C-8927-00188AFAA521}" srcOrd="0" destOrd="0" presId="urn:microsoft.com/office/officeart/2018/2/layout/IconVerticalSolidList"/>
    <dgm:cxn modelId="{73CFFED5-D54A-7B4C-A3F2-08E914539137}" type="presOf" srcId="{7E9EFE2F-614A-4043-BD4E-42DAC6FFBF08}" destId="{90C43C2D-57F9-4FB7-ACA0-8B013C1CD5DC}" srcOrd="0" destOrd="0" presId="urn:microsoft.com/office/officeart/2018/2/layout/IconVerticalSolidList"/>
    <dgm:cxn modelId="{CF43E0E9-9AA1-4760-9417-70326175C502}" srcId="{E5221127-EAB8-4CAF-B76C-427D57E5AEC6}" destId="{BF76B2B6-18E2-470B-8C22-9EB71F706E7E}" srcOrd="1" destOrd="0" parTransId="{27746EB0-C637-4A2B-8493-0E95849DE9E0}" sibTransId="{7FFA1CA3-58E5-40F8-8926-66809924491F}"/>
    <dgm:cxn modelId="{8CC6FAFC-451B-4A76-8532-112DC73C78DD}" srcId="{E5221127-EAB8-4CAF-B76C-427D57E5AEC6}" destId="{7E9EFE2F-614A-4043-BD4E-42DAC6FFBF08}" srcOrd="3" destOrd="0" parTransId="{5F113BCD-1F51-454F-BF71-DF4106EE6594}" sibTransId="{48694343-B74A-41EA-84FB-16E6FB625A72}"/>
    <dgm:cxn modelId="{D71289F8-9716-1B49-B604-47E8357C09AF}" type="presParOf" srcId="{61B968FE-58D2-471C-8927-00188AFAA521}" destId="{4BD619DA-CCA1-42F1-A2CD-6F186A96D58D}" srcOrd="0" destOrd="0" presId="urn:microsoft.com/office/officeart/2018/2/layout/IconVerticalSolidList"/>
    <dgm:cxn modelId="{95AEDA4D-72F3-E54D-88DE-A2AF72E9A68E}" type="presParOf" srcId="{4BD619DA-CCA1-42F1-A2CD-6F186A96D58D}" destId="{00D03F16-7D82-4F2A-8E9F-D1927DD2CBCD}" srcOrd="0" destOrd="0" presId="urn:microsoft.com/office/officeart/2018/2/layout/IconVerticalSolidList"/>
    <dgm:cxn modelId="{2B15567D-9D64-514C-8C20-E9ECE895D148}" type="presParOf" srcId="{4BD619DA-CCA1-42F1-A2CD-6F186A96D58D}" destId="{49B5F753-4685-46C3-888B-F32FE7918768}" srcOrd="1" destOrd="0" presId="urn:microsoft.com/office/officeart/2018/2/layout/IconVerticalSolidList"/>
    <dgm:cxn modelId="{6A8C6DC6-FF99-7F4A-AFB6-58639FED1AFE}" type="presParOf" srcId="{4BD619DA-CCA1-42F1-A2CD-6F186A96D58D}" destId="{693095AF-18C0-4441-82F9-543CE2C9BCA6}" srcOrd="2" destOrd="0" presId="urn:microsoft.com/office/officeart/2018/2/layout/IconVerticalSolidList"/>
    <dgm:cxn modelId="{5416741D-1FB5-8947-9D41-D279B3165B67}" type="presParOf" srcId="{4BD619DA-CCA1-42F1-A2CD-6F186A96D58D}" destId="{0CB98A7C-DCE1-4D46-80C8-9DC49EC40D50}" srcOrd="3" destOrd="0" presId="urn:microsoft.com/office/officeart/2018/2/layout/IconVerticalSolidList"/>
    <dgm:cxn modelId="{9BC73E89-A29E-0647-9D6B-9E56FE257D28}" type="presParOf" srcId="{61B968FE-58D2-471C-8927-00188AFAA521}" destId="{A3E5908E-2C26-4824-9029-99E2C6AE233B}" srcOrd="1" destOrd="0" presId="urn:microsoft.com/office/officeart/2018/2/layout/IconVerticalSolidList"/>
    <dgm:cxn modelId="{6B1ABCE1-DC7F-3C45-9136-9BDB79E246EF}" type="presParOf" srcId="{61B968FE-58D2-471C-8927-00188AFAA521}" destId="{FF9503A6-2861-49D4-BE48-91453B4C1DEB}" srcOrd="2" destOrd="0" presId="urn:microsoft.com/office/officeart/2018/2/layout/IconVerticalSolidList"/>
    <dgm:cxn modelId="{58BFA500-0663-1144-B882-6F8B0286627E}" type="presParOf" srcId="{FF9503A6-2861-49D4-BE48-91453B4C1DEB}" destId="{D0A53061-9587-41D6-8E16-C778203903A1}" srcOrd="0" destOrd="0" presId="urn:microsoft.com/office/officeart/2018/2/layout/IconVerticalSolidList"/>
    <dgm:cxn modelId="{67C2E79C-64D7-A74D-9C0B-19E3214B5A2D}" type="presParOf" srcId="{FF9503A6-2861-49D4-BE48-91453B4C1DEB}" destId="{6F639A89-13EE-4BF3-96E1-A5DE05DDAE9A}" srcOrd="1" destOrd="0" presId="urn:microsoft.com/office/officeart/2018/2/layout/IconVerticalSolidList"/>
    <dgm:cxn modelId="{02425B5F-DEA2-F149-9C09-18C6D239AB0B}" type="presParOf" srcId="{FF9503A6-2861-49D4-BE48-91453B4C1DEB}" destId="{38CEB4F9-8607-4C87-B0B2-017EB3E41564}" srcOrd="2" destOrd="0" presId="urn:microsoft.com/office/officeart/2018/2/layout/IconVerticalSolidList"/>
    <dgm:cxn modelId="{058D3E3D-E8C3-0440-B598-FB4B598565D8}" type="presParOf" srcId="{FF9503A6-2861-49D4-BE48-91453B4C1DEB}" destId="{B7CB665B-6B6F-4D8C-B0D7-13D23BBCE5D8}" srcOrd="3" destOrd="0" presId="urn:microsoft.com/office/officeart/2018/2/layout/IconVerticalSolidList"/>
    <dgm:cxn modelId="{5087DB81-AB12-5746-80EA-75DDA7546BF2}" type="presParOf" srcId="{61B968FE-58D2-471C-8927-00188AFAA521}" destId="{A409D146-B553-40A5-B13F-E07903F43545}" srcOrd="3" destOrd="0" presId="urn:microsoft.com/office/officeart/2018/2/layout/IconVerticalSolidList"/>
    <dgm:cxn modelId="{7B3FDE39-1C4A-814F-B204-6DC3D41D637B}" type="presParOf" srcId="{61B968FE-58D2-471C-8927-00188AFAA521}" destId="{B6EF8521-D3AE-4C9B-B23F-7804ADEC87A8}" srcOrd="4" destOrd="0" presId="urn:microsoft.com/office/officeart/2018/2/layout/IconVerticalSolidList"/>
    <dgm:cxn modelId="{0B22BC2D-3C34-9A4C-B75D-A544A2C61423}" type="presParOf" srcId="{B6EF8521-D3AE-4C9B-B23F-7804ADEC87A8}" destId="{B2ABC675-60DD-4725-97C4-7C1648F25FC9}" srcOrd="0" destOrd="0" presId="urn:microsoft.com/office/officeart/2018/2/layout/IconVerticalSolidList"/>
    <dgm:cxn modelId="{DCAC40E5-B358-2D45-A754-85C58B2985F0}" type="presParOf" srcId="{B6EF8521-D3AE-4C9B-B23F-7804ADEC87A8}" destId="{6145A20E-AD7B-4940-A6AA-C906F9C79CED}" srcOrd="1" destOrd="0" presId="urn:microsoft.com/office/officeart/2018/2/layout/IconVerticalSolidList"/>
    <dgm:cxn modelId="{CBC7DA8D-7BDB-C048-94FE-8AC001573978}" type="presParOf" srcId="{B6EF8521-D3AE-4C9B-B23F-7804ADEC87A8}" destId="{D17B6111-DE81-40E2-8148-7B3572D26B55}" srcOrd="2" destOrd="0" presId="urn:microsoft.com/office/officeart/2018/2/layout/IconVerticalSolidList"/>
    <dgm:cxn modelId="{3699AA04-875F-5945-8100-2C85C4C7DAFF}" type="presParOf" srcId="{B6EF8521-D3AE-4C9B-B23F-7804ADEC87A8}" destId="{D4B246CF-ECC2-42C9-B03C-633D5D92FF28}" srcOrd="3" destOrd="0" presId="urn:microsoft.com/office/officeart/2018/2/layout/IconVerticalSolidList"/>
    <dgm:cxn modelId="{202E04C5-9592-3D46-991A-48EA1C272102}" type="presParOf" srcId="{61B968FE-58D2-471C-8927-00188AFAA521}" destId="{FB944702-211E-4FE2-A3E8-BA15ABEBBE83}" srcOrd="5" destOrd="0" presId="urn:microsoft.com/office/officeart/2018/2/layout/IconVerticalSolidList"/>
    <dgm:cxn modelId="{87B5F096-8FD3-4B40-8F4D-9399CDE65201}" type="presParOf" srcId="{61B968FE-58D2-471C-8927-00188AFAA521}" destId="{78BB54B3-7B94-4E2B-A7AA-BC9BB4A6270C}" srcOrd="6" destOrd="0" presId="urn:microsoft.com/office/officeart/2018/2/layout/IconVerticalSolidList"/>
    <dgm:cxn modelId="{7C798635-ED07-A84E-BBDE-76A185011823}" type="presParOf" srcId="{78BB54B3-7B94-4E2B-A7AA-BC9BB4A6270C}" destId="{8CABF451-B7AD-4F75-899B-EAEAE0635F07}" srcOrd="0" destOrd="0" presId="urn:microsoft.com/office/officeart/2018/2/layout/IconVerticalSolidList"/>
    <dgm:cxn modelId="{17E7865E-A254-0D46-9AC6-8DE6EF517033}" type="presParOf" srcId="{78BB54B3-7B94-4E2B-A7AA-BC9BB4A6270C}" destId="{743783B2-9D6B-4B2A-A25E-B5405AC0C1AF}" srcOrd="1" destOrd="0" presId="urn:microsoft.com/office/officeart/2018/2/layout/IconVerticalSolidList"/>
    <dgm:cxn modelId="{D4D201D6-9967-CF40-B946-77A2ECC82EC7}" type="presParOf" srcId="{78BB54B3-7B94-4E2B-A7AA-BC9BB4A6270C}" destId="{5130CBC5-2741-4836-A0A3-EBAF28A2B7B5}" srcOrd="2" destOrd="0" presId="urn:microsoft.com/office/officeart/2018/2/layout/IconVerticalSolidList"/>
    <dgm:cxn modelId="{03869C57-039D-834D-8372-0C7A24F8351E}" type="presParOf" srcId="{78BB54B3-7B94-4E2B-A7AA-BC9BB4A6270C}" destId="{90C43C2D-57F9-4FB7-ACA0-8B013C1CD5D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3F16-7D82-4F2A-8E9F-D1927DD2CBCD}">
      <dsp:nvSpPr>
        <dsp:cNvPr id="0" name=""/>
        <dsp:cNvSpPr/>
      </dsp:nvSpPr>
      <dsp:spPr>
        <a:xfrm>
          <a:off x="0" y="1537"/>
          <a:ext cx="7571579" cy="77944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B5F753-4685-46C3-888B-F32FE7918768}">
      <dsp:nvSpPr>
        <dsp:cNvPr id="0" name=""/>
        <dsp:cNvSpPr/>
      </dsp:nvSpPr>
      <dsp:spPr>
        <a:xfrm>
          <a:off x="235782" y="176913"/>
          <a:ext cx="428695" cy="4286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B98A7C-DCE1-4D46-80C8-9DC49EC40D50}">
      <dsp:nvSpPr>
        <dsp:cNvPr id="0" name=""/>
        <dsp:cNvSpPr/>
      </dsp:nvSpPr>
      <dsp:spPr>
        <a:xfrm>
          <a:off x="900259" y="1537"/>
          <a:ext cx="6671319" cy="779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91" tIns="82491" rIns="82491" bIns="8249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Preferred targets: Elliptical galaxies with smooth surface brightness profiles.</a:t>
          </a:r>
        </a:p>
      </dsp:txBody>
      <dsp:txXfrm>
        <a:off x="900259" y="1537"/>
        <a:ext cx="6671319" cy="779445"/>
      </dsp:txXfrm>
    </dsp:sp>
    <dsp:sp modelId="{D0A53061-9587-41D6-8E16-C778203903A1}">
      <dsp:nvSpPr>
        <dsp:cNvPr id="0" name=""/>
        <dsp:cNvSpPr/>
      </dsp:nvSpPr>
      <dsp:spPr>
        <a:xfrm>
          <a:off x="0" y="975844"/>
          <a:ext cx="7571579" cy="77944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639A89-13EE-4BF3-96E1-A5DE05DDAE9A}">
      <dsp:nvSpPr>
        <dsp:cNvPr id="0" name=""/>
        <dsp:cNvSpPr/>
      </dsp:nvSpPr>
      <dsp:spPr>
        <a:xfrm>
          <a:off x="235782" y="1151220"/>
          <a:ext cx="428695" cy="4286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CB665B-6B6F-4D8C-B0D7-13D23BBCE5D8}">
      <dsp:nvSpPr>
        <dsp:cNvPr id="0" name=""/>
        <dsp:cNvSpPr/>
      </dsp:nvSpPr>
      <dsp:spPr>
        <a:xfrm>
          <a:off x="900259" y="975844"/>
          <a:ext cx="6671319" cy="779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91" tIns="82491" rIns="82491" bIns="8249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Number of stars/pixel has Poisson fluctuations, more distant galaxies appear smoother.</a:t>
          </a:r>
        </a:p>
      </dsp:txBody>
      <dsp:txXfrm>
        <a:off x="900259" y="975844"/>
        <a:ext cx="6671319" cy="779445"/>
      </dsp:txXfrm>
    </dsp:sp>
    <dsp:sp modelId="{B2ABC675-60DD-4725-97C4-7C1648F25FC9}">
      <dsp:nvSpPr>
        <dsp:cNvPr id="0" name=""/>
        <dsp:cNvSpPr/>
      </dsp:nvSpPr>
      <dsp:spPr>
        <a:xfrm>
          <a:off x="0" y="1950151"/>
          <a:ext cx="7571579" cy="77944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45A20E-AD7B-4940-A6AA-C906F9C79CED}">
      <dsp:nvSpPr>
        <dsp:cNvPr id="0" name=""/>
        <dsp:cNvSpPr/>
      </dsp:nvSpPr>
      <dsp:spPr>
        <a:xfrm>
          <a:off x="235782" y="2125526"/>
          <a:ext cx="428695" cy="4286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B246CF-ECC2-42C9-B03C-633D5D92FF28}">
      <dsp:nvSpPr>
        <dsp:cNvPr id="0" name=""/>
        <dsp:cNvSpPr/>
      </dsp:nvSpPr>
      <dsp:spPr>
        <a:xfrm>
          <a:off x="900259" y="1950151"/>
          <a:ext cx="6671319" cy="779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91" tIns="82491" rIns="82491" bIns="8249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Observed “mottling” is directly related to the target distance. Measurement error on this mottling </a:t>
          </a:r>
          <a14:m xmlns:a14="http://schemas.microsoft.com/office/drawing/2010/main">
            <m:oMath xmlns:m="http://schemas.openxmlformats.org/officeDocument/2006/math">
              <m:r>
                <a:rPr lang="en-US" sz="1800" b="0" i="0" kern="1200" smtClean="0">
                  <a:solidFill>
                    <a:srgbClr val="002060"/>
                  </a:solidFill>
                  <a:latin typeface="Cambria Math" panose="02040503050406030204" pitchFamily="18" charset="0"/>
                </a:rPr>
                <m:t> </m:t>
              </m:r>
              <m:r>
                <a:rPr lang="en-US" sz="1800" b="0" i="1" kern="1200" smtClean="0">
                  <a:solidFill>
                    <a:srgbClr val="002060"/>
                  </a:solidFill>
                  <a:latin typeface="Cambria Math" panose="02040503050406030204" pitchFamily="18" charset="0"/>
                </a:rPr>
                <m:t>~</m:t>
              </m:r>
            </m:oMath>
          </a14:m>
          <a:r>
            <a:rPr lang="en-US" sz="1800" kern="1200" dirty="0"/>
            <a:t>0.05 mag or less</a:t>
          </a:r>
        </a:p>
      </dsp:txBody>
      <dsp:txXfrm>
        <a:off x="900259" y="1950151"/>
        <a:ext cx="6671319" cy="779445"/>
      </dsp:txXfrm>
    </dsp:sp>
    <dsp:sp modelId="{8CABF451-B7AD-4F75-899B-EAEAE0635F07}">
      <dsp:nvSpPr>
        <dsp:cNvPr id="0" name=""/>
        <dsp:cNvSpPr/>
      </dsp:nvSpPr>
      <dsp:spPr>
        <a:xfrm>
          <a:off x="0" y="2924458"/>
          <a:ext cx="7571579" cy="77944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3783B2-9D6B-4B2A-A25E-B5405AC0C1AF}">
      <dsp:nvSpPr>
        <dsp:cNvPr id="0" name=""/>
        <dsp:cNvSpPr/>
      </dsp:nvSpPr>
      <dsp:spPr>
        <a:xfrm>
          <a:off x="235782" y="3099833"/>
          <a:ext cx="428695" cy="42869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C43C2D-57F9-4FB7-ACA0-8B013C1CD5DC}">
      <dsp:nvSpPr>
        <dsp:cNvPr id="0" name=""/>
        <dsp:cNvSpPr/>
      </dsp:nvSpPr>
      <dsp:spPr>
        <a:xfrm>
          <a:off x="900259" y="2924458"/>
          <a:ext cx="6671319" cy="779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91" tIns="82491" rIns="82491" bIns="8249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No dust or non-stellar-count fluctuations!</a:t>
          </a:r>
        </a:p>
      </dsp:txBody>
      <dsp:txXfrm>
        <a:off x="900259" y="2924458"/>
        <a:ext cx="6671319" cy="779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B2069-129A-234C-BDF2-1477F9563D1C}" type="datetimeFigureOut">
              <a:rPr lang="en-US" smtClean="0"/>
              <a:t>3/31/25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6B8C0-D5CE-5345-B648-537E7681C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57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6B8C0-D5CE-5345-B648-537E7681C1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02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1EAD3-C3BC-B54B-A64A-284380F5709D}" type="slidenum">
              <a:rPr lang="en-IT" smtClean="0"/>
              <a:t>15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71121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- An independent distance for NGC4993 brakes the inclination/distance degeneracy useful, e.g., for independent H0 measure [see below #1] </a:t>
            </a:r>
          </a:p>
          <a:p>
            <a:r>
              <a:rPr lang="en-IT" dirty="0"/>
              <a:t>- For M87 the distance has an impact on the estimate of the BH mass: “</a:t>
            </a:r>
            <a:r>
              <a:rPr lang="en-GB" dirty="0"/>
              <a:t>For an assumed distance of 16.8 </a:t>
            </a:r>
            <a:r>
              <a:rPr lang="en-GB" dirty="0" err="1"/>
              <a:t>Mpc</a:t>
            </a:r>
            <a:r>
              <a:rPr lang="en-GB" dirty="0"/>
              <a:t>, the ring diameter is consistent with the expected “shadow” of a ∼6.5×10^9 Mo black hole.”</a:t>
            </a:r>
            <a:endParaRPr lang="en-IT" dirty="0"/>
          </a:p>
          <a:p>
            <a:endParaRPr lang="en-IT" dirty="0"/>
          </a:p>
          <a:p>
            <a:endParaRPr lang="en-IT" dirty="0"/>
          </a:p>
          <a:p>
            <a:r>
              <a:rPr lang="en-IT" dirty="0"/>
              <a:t>[1] “</a:t>
            </a:r>
            <a:r>
              <a:rPr lang="en-GB" dirty="0"/>
              <a:t>Only </a:t>
            </a:r>
            <a:r>
              <a:rPr lang="en-GB" dirty="0" err="1"/>
              <a:t>SNe</a:t>
            </a:r>
            <a:r>
              <a:rPr lang="en-GB" dirty="0"/>
              <a:t> </a:t>
            </a:r>
            <a:r>
              <a:rPr lang="en-GB" dirty="0" err="1"/>
              <a:t>Ia</a:t>
            </a:r>
            <a:r>
              <a:rPr lang="en-GB" dirty="0"/>
              <a:t> can provide competitive distance</a:t>
            </a:r>
          </a:p>
          <a:p>
            <a:r>
              <a:rPr lang="en-GB" dirty="0"/>
              <a:t>measurements at these distances, but the chances of observing a</a:t>
            </a:r>
          </a:p>
          <a:p>
            <a:r>
              <a:rPr lang="en-GB" dirty="0"/>
              <a:t>supernova in the same galaxy as a BNS merger are unlikely. In</a:t>
            </a:r>
          </a:p>
          <a:p>
            <a:r>
              <a:rPr lang="en-GB" dirty="0"/>
              <a:t>this paper we have demonstrated that SBF distance measure-</a:t>
            </a:r>
          </a:p>
          <a:p>
            <a:r>
              <a:rPr lang="en-GB" dirty="0" err="1"/>
              <a:t>ments</a:t>
            </a:r>
            <a:r>
              <a:rPr lang="en-GB" dirty="0"/>
              <a:t> are a particularly compelling approach to breaking the</a:t>
            </a:r>
          </a:p>
          <a:p>
            <a:r>
              <a:rPr lang="en-GB" dirty="0"/>
              <a:t>distance-inclination degeneracy of the GW data.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1D629-194C-FF45-8396-34C4A40D661D}" type="slidenum">
              <a:rPr lang="en-IT" smtClean="0"/>
              <a:t>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6076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1EDA3-65B2-781C-6016-DA2C52FEB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038105-14F1-4BD6-07BE-22E150F68C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933CCF-2F00-91BD-9539-73B00A7B11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IT" sz="1200" dirty="0"/>
              <a:t>No shortage of targets; no need for long observing campaigns; not a serendipitous event!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IT" sz="1200" dirty="0"/>
              <a:t>~5% uncertainties (more than competitive with Type Ia supernovae)</a:t>
            </a:r>
          </a:p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32D39-A5AC-2184-F230-F91FB50D3F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1D629-194C-FF45-8396-34C4A40D661D}" type="slidenum">
              <a:rPr lang="en-IT" smtClean="0"/>
              <a:t>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44505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6B8C0-D5CE-5345-B648-537E7681C1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86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6B8C0-D5CE-5345-B648-537E7681C1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27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TRGB−SBF Project. III. Refining the HST Surface Brightness Fluctuation</a:t>
            </a:r>
          </a:p>
          <a:p>
            <a:r>
              <a:rPr lang="en-US" dirty="0"/>
              <a:t>Distance Scale Calibration with JWST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6B8C0-D5CE-5345-B648-537E7681C1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38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6B8C0-D5CE-5345-B648-537E7681C1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99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- An independent distance for NGC4993 brakes the inclination/distance degeneracy useful, e.g., for independent H0 measure [see below #1] </a:t>
            </a:r>
          </a:p>
          <a:p>
            <a:r>
              <a:rPr lang="en-IT" dirty="0"/>
              <a:t>- For M87 the distance has an impact on the estimate of the BH mass: “</a:t>
            </a:r>
            <a:r>
              <a:rPr lang="en-GB" dirty="0"/>
              <a:t>For an assumed distance of 16.8 </a:t>
            </a:r>
            <a:r>
              <a:rPr lang="en-GB" dirty="0" err="1"/>
              <a:t>Mpc</a:t>
            </a:r>
            <a:r>
              <a:rPr lang="en-GB" dirty="0"/>
              <a:t>, the ring diameter is consistent with the expected “shadow” of a ∼6.5×10^9 Mo black hole.”</a:t>
            </a:r>
            <a:endParaRPr lang="en-IT" dirty="0"/>
          </a:p>
          <a:p>
            <a:endParaRPr lang="en-IT" dirty="0"/>
          </a:p>
          <a:p>
            <a:endParaRPr lang="en-IT" dirty="0"/>
          </a:p>
          <a:p>
            <a:r>
              <a:rPr lang="en-IT" dirty="0"/>
              <a:t>[1] “</a:t>
            </a:r>
            <a:r>
              <a:rPr lang="en-GB" dirty="0"/>
              <a:t>Only </a:t>
            </a:r>
            <a:r>
              <a:rPr lang="en-GB" dirty="0" err="1"/>
              <a:t>SNe</a:t>
            </a:r>
            <a:r>
              <a:rPr lang="en-GB" dirty="0"/>
              <a:t> </a:t>
            </a:r>
            <a:r>
              <a:rPr lang="en-GB" dirty="0" err="1"/>
              <a:t>Ia</a:t>
            </a:r>
            <a:r>
              <a:rPr lang="en-GB" dirty="0"/>
              <a:t> can provide competitive distance</a:t>
            </a:r>
          </a:p>
          <a:p>
            <a:r>
              <a:rPr lang="en-GB" dirty="0"/>
              <a:t>measurements at these distances, but the chances of observing a</a:t>
            </a:r>
          </a:p>
          <a:p>
            <a:r>
              <a:rPr lang="en-GB" dirty="0"/>
              <a:t>supernova in the same galaxy as a BNS merger are unlikely. In</a:t>
            </a:r>
          </a:p>
          <a:p>
            <a:r>
              <a:rPr lang="en-GB" dirty="0"/>
              <a:t>this paper we have demonstrated that SBF distance measure-</a:t>
            </a:r>
          </a:p>
          <a:p>
            <a:r>
              <a:rPr lang="en-GB" dirty="0" err="1"/>
              <a:t>ments</a:t>
            </a:r>
            <a:r>
              <a:rPr lang="en-GB" dirty="0"/>
              <a:t> are a particularly compelling approach to breaking the</a:t>
            </a:r>
          </a:p>
          <a:p>
            <a:r>
              <a:rPr lang="en-GB" dirty="0"/>
              <a:t>distance-inclination degeneracy of the GW data.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1D629-194C-FF45-8396-34C4A40D661D}" type="slidenum">
              <a:rPr lang="en-IT" smtClean="0"/>
              <a:t>12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18565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566B6-76AD-5F49-B0DA-96E2D32E4F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40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3D70-91AA-429A-BD57-1CB6792B3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1078030"/>
            <a:ext cx="9288096" cy="2956718"/>
          </a:xfrm>
        </p:spPr>
        <p:txBody>
          <a:bodyPr anchor="t">
            <a:noAutofit/>
          </a:bodyPr>
          <a:lstStyle>
            <a:lvl1pPr algn="l">
              <a:defRPr sz="6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5D245-B564-481D-A323-F73C5BCA8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4455621"/>
            <a:ext cx="9288096" cy="1435331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60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C900-05BC-4021-B69F-2DAF974B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6E227-253A-44A0-9404-1CFD8CE41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5A02-0FC4-41C8-A13C-4C929B28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59378-C430-49DB-B2D6-E32FBBCD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9D57D-CB8E-4E67-AE2D-2790E2AA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91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CF945-D70F-49C1-8CE5-5758C1166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0" y="1091381"/>
            <a:ext cx="2171700" cy="495336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DB721-04AA-4330-8045-3F2D9BB4B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91381"/>
            <a:ext cx="8265340" cy="495336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18C15-991C-4C71-8DCD-DB3B3888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8CC3-5830-4EFA-B28E-1648904D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A91B6-E419-4483-9B66-3C758788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447C6A-78C3-4687-9A71-A05DBF6700DE}"/>
              </a:ext>
            </a:extLst>
          </p:cNvPr>
          <p:cNvCxnSpPr>
            <a:cxnSpLocks/>
          </p:cNvCxnSpPr>
          <p:nvPr/>
        </p:nvCxnSpPr>
        <p:spPr>
          <a:xfrm>
            <a:off x="11387805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5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10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007D-9B1D-4E2C-B38F-29C68209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9127"/>
            <a:ext cx="9272260" cy="3472874"/>
          </a:xfrm>
        </p:spPr>
        <p:txBody>
          <a:bodyPr anchor="t"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C51B-B525-4032-9D08-2978D736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939" y="4572000"/>
            <a:ext cx="9272262" cy="1320801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08851-4DCC-447C-828A-5F7E66F7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542-CAEF-4D6C-BE6A-BC100F05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DE40-8468-4051-9703-B751608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5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F7AE-3892-4896-8C15-7A35A41E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9890066" cy="12942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9A26-86F1-4817-B243-4DE63B4F1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185" y="2440568"/>
            <a:ext cx="4841505" cy="38012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4BF9B-EA16-48C8-96B9-7A66051BE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40568"/>
            <a:ext cx="4806002" cy="3801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E2D9F-1FCE-4A1C-996E-DB05777A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29E05-3F6C-40BF-9324-118588B6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BE013-C5C0-4CBD-982E-36F037F7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57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D885-5FE5-4407-BE4D-FAD01C40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84333"/>
            <a:ext cx="9949455" cy="838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22A77-C134-4857-83E5-51217D3C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088" y="1923190"/>
            <a:ext cx="4816475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ECBFE-C62C-471B-BFE4-1272EAC34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088" y="2825791"/>
            <a:ext cx="4816475" cy="3363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0AFC6-F407-4F35-BD37-B32F9B403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5482" y="1923190"/>
            <a:ext cx="4824913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D60D5-0F83-46CB-92F3-849FC08E6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5482" y="2825791"/>
            <a:ext cx="4824913" cy="3363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AE694-5CA0-48DA-90D3-EC42BD1D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3/31/25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0A80D-4CCB-4899-9E1D-A5967F4E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53A9D-469A-4ED9-99A1-7E4B115F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30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C91E-0A11-4E5D-9B8D-5316E73A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8A8D1-71AD-4F9F-B393-9EED83FE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3/31/25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36922-9A4C-453D-9B70-0C3A7028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AAEF2-65DC-4E28-9AA4-5115ACB0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00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8B02B-A32A-4383-BBC7-0C383390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3/31/25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F7E77-47E0-4F9E-9148-8D0C59C0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05A2-ECF0-4759-A17B-FDECE806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2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DD4B-5676-477E-8C52-4C1CF160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4448"/>
            <a:ext cx="3785860" cy="1554362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A3E63-EB15-4D82-BF2B-36BB030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922689"/>
            <a:ext cx="548600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E994E-BAB7-43DC-A0E4-C779CF2A3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701254"/>
            <a:ext cx="3785860" cy="31677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EFAAA-1B70-42AA-ADCC-F49B5813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7B6CC-1C13-4F34-AC86-CCD442C8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1B638-9061-41AD-AF47-73A4AF8B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0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3C43-1676-4A29-83F9-D788ED2E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7280"/>
            <a:ext cx="3785860" cy="1559740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4A903-97C7-4349-B8CE-1BBED1942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1143000"/>
            <a:ext cx="54864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A9F58-4AEB-4286-98F7-3C77AA913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697480"/>
            <a:ext cx="3785860" cy="3093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55A58-F085-4500-AF61-045B12C8F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36470-561D-49AE-AC84-B79D483F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F2BE2-DF21-4683-9D5F-849A525F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00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38DC-3CEE-4170-9B1C-BAC05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19D24-DCBE-47F9-8B85-8A118B02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5788-BDCE-49E2-80AE-31C739C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5200" y="6389688"/>
            <a:ext cx="36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1E45834-53BD-4C8F-B791-CD5378F4150E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5844-8163-4D82-BEFC-BC2D8D511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940" y="6389688"/>
            <a:ext cx="4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8A50-C435-4220-82C6-C8D62A7C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3190" y="6389688"/>
            <a:ext cx="940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89CE0-64D2-447C-9C1F-872D111D8AC3}"/>
              </a:ext>
            </a:extLst>
          </p:cNvPr>
          <p:cNvCxnSpPr>
            <a:cxnSpLocks/>
          </p:cNvCxnSpPr>
          <p:nvPr/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38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40" r:id="rId6"/>
    <p:sldLayoutId id="2147483835" r:id="rId7"/>
    <p:sldLayoutId id="2147483836" r:id="rId8"/>
    <p:sldLayoutId id="2147483837" r:id="rId9"/>
    <p:sldLayoutId id="2147483839" r:id="rId10"/>
    <p:sldLayoutId id="214748383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49.png"/><Relationship Id="rId18" Type="http://schemas.openxmlformats.org/officeDocument/2006/relationships/image" Target="../media/image220.png"/><Relationship Id="rId3" Type="http://schemas.openxmlformats.org/officeDocument/2006/relationships/image" Target="../media/image42.png"/><Relationship Id="rId21" Type="http://schemas.openxmlformats.org/officeDocument/2006/relationships/image" Target="../media/image310.png"/><Relationship Id="rId7" Type="http://schemas.openxmlformats.org/officeDocument/2006/relationships/image" Target="../media/image46.jpeg"/><Relationship Id="rId12" Type="http://schemas.openxmlformats.org/officeDocument/2006/relationships/image" Target="../media/image291.png"/><Relationship Id="rId17" Type="http://schemas.openxmlformats.org/officeDocument/2006/relationships/image" Target="../media/image19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60.png"/><Relationship Id="rId20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321.png"/><Relationship Id="rId5" Type="http://schemas.openxmlformats.org/officeDocument/2006/relationships/image" Target="../media/image44.jpeg"/><Relationship Id="rId15" Type="http://schemas.openxmlformats.org/officeDocument/2006/relationships/image" Target="../media/image300.png"/><Relationship Id="rId10" Type="http://schemas.openxmlformats.org/officeDocument/2006/relationships/image" Target="../media/image48.jpeg"/><Relationship Id="rId19" Type="http://schemas.openxmlformats.org/officeDocument/2006/relationships/image" Target="../media/image331.png"/><Relationship Id="rId4" Type="http://schemas.openxmlformats.org/officeDocument/2006/relationships/image" Target="../media/image43.jpeg"/><Relationship Id="rId9" Type="http://schemas.openxmlformats.org/officeDocument/2006/relationships/image" Target="../media/image150.png"/><Relationship Id="rId14" Type="http://schemas.openxmlformats.org/officeDocument/2006/relationships/image" Target="../media/image2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opscience.iop.org/article/10.3847/1538-4357/aab9bb/pdf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70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6.png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2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 178">
            <a:extLst>
              <a:ext uri="{FF2B5EF4-FFF2-40B4-BE49-F238E27FC236}">
                <a16:creationId xmlns:a16="http://schemas.microsoft.com/office/drawing/2014/main" id="{3CE54A2A-DF49-4800-82E7-3AF9353F8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96125ED7-F0CF-40D9-8C60-51E188053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9" name="Picture 158" descr="Top view of a background splashed with colors">
            <a:extLst>
              <a:ext uri="{FF2B5EF4-FFF2-40B4-BE49-F238E27FC236}">
                <a16:creationId xmlns:a16="http://schemas.microsoft.com/office/drawing/2014/main" id="{650B0C1C-A732-454E-C1C0-AA7772F742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b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285FFD-7654-B2EB-B907-EB4251C96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195" y="963326"/>
            <a:ext cx="10477524" cy="3317443"/>
          </a:xfrm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FFFFFF"/>
                </a:solidFill>
              </a:rPr>
              <a:t>H</a:t>
            </a:r>
            <a:r>
              <a:rPr lang="en-US" sz="3600" baseline="-25000" dirty="0">
                <a:solidFill>
                  <a:srgbClr val="FFFFFF"/>
                </a:solidFill>
              </a:rPr>
              <a:t>0</a:t>
            </a:r>
            <a:r>
              <a:rPr lang="en-US" sz="3600" dirty="0">
                <a:solidFill>
                  <a:srgbClr val="FFFFFF"/>
                </a:solidFill>
              </a:rPr>
              <a:t> Tension: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transient vs static perspectives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The TRGB-SBF project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with the JWST</a:t>
            </a:r>
          </a:p>
        </p:txBody>
      </p: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06934"/>
            <a:ext cx="804195" cy="0"/>
          </a:xfrm>
          <a:prstGeom prst="line">
            <a:avLst/>
          </a:prstGeom>
          <a:ln w="1238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1">
            <a:extLst>
              <a:ext uri="{FF2B5EF4-FFF2-40B4-BE49-F238E27FC236}">
                <a16:creationId xmlns:a16="http://schemas.microsoft.com/office/drawing/2014/main" id="{8AE22806-D20B-7BA8-925B-40B408AE1F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712" y="4416321"/>
            <a:ext cx="7184340" cy="144760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8F293D5-5DFB-1111-665E-C10CDD7E7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4540" y="4695546"/>
            <a:ext cx="9257512" cy="1590954"/>
          </a:xfrm>
        </p:spPr>
        <p:txBody>
          <a:bodyPr anchor="b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Michele Cantiello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solidFill>
                  <a:srgbClr val="FFFFFF"/>
                </a:solidFill>
              </a:rPr>
              <a:t>With: D. Anand, J. Blakeslee,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E. Brocato,  </a:t>
            </a:r>
            <a:r>
              <a:rPr lang="en-US" dirty="0">
                <a:solidFill>
                  <a:srgbClr val="FFFFFF"/>
                </a:solidFill>
              </a:rPr>
              <a:t>J. Jensen,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G. Raimondo </a:t>
            </a:r>
            <a:r>
              <a:rPr lang="en-US" dirty="0">
                <a:solidFill>
                  <a:srgbClr val="FFFFFF"/>
                </a:solidFill>
              </a:rPr>
              <a:t>and B. Tully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65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50FE3-B1EB-83CB-D95E-FD8B59311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E2FF3AA-DA2F-3B9A-9CA2-8D96BBBCE38D}"/>
              </a:ext>
            </a:extLst>
          </p:cNvPr>
          <p:cNvGrpSpPr/>
          <p:nvPr/>
        </p:nvGrpSpPr>
        <p:grpSpPr>
          <a:xfrm>
            <a:off x="5015500" y="0"/>
            <a:ext cx="7184339" cy="1420572"/>
            <a:chOff x="2072640" y="-14169"/>
            <a:chExt cx="10119360" cy="16098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D88CCF-E5F6-FFA4-3E0E-6A041C347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2640" y="-4753"/>
              <a:ext cx="7772400" cy="15982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46DA462-8179-71B9-2FFC-C3CF783EC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8079" y="-13168"/>
              <a:ext cx="4693921" cy="16088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F4651E-B1B7-C25A-1C79-9097149B8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49000"/>
            </a:blip>
            <a:srcRect l="68029" r="15201"/>
            <a:stretch/>
          </p:blipFill>
          <p:spPr>
            <a:xfrm>
              <a:off x="7360138" y="-14169"/>
              <a:ext cx="1303408" cy="159826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CF5398-C620-419D-66DD-D8BFEC445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13000"/>
            </a:blip>
            <a:srcRect l="84845" r="-1"/>
            <a:stretch/>
          </p:blipFill>
          <p:spPr>
            <a:xfrm>
              <a:off x="8665322" y="-14169"/>
              <a:ext cx="1177944" cy="1598269"/>
            </a:xfrm>
            <a:prstGeom prst="rect">
              <a:avLst/>
            </a:prstGeom>
          </p:spPr>
        </p:pic>
      </p:grpSp>
      <p:pic>
        <p:nvPicPr>
          <p:cNvPr id="25" name="Picture 24" descr="A collage of stars and galaxies&#10;&#10;AI-generated content may be incorrect.">
            <a:extLst>
              <a:ext uri="{FF2B5EF4-FFF2-40B4-BE49-F238E27FC236}">
                <a16:creationId xmlns:a16="http://schemas.microsoft.com/office/drawing/2014/main" id="{2BACB8F0-D28D-9963-8A4B-0F50BB77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70" y="3439737"/>
            <a:ext cx="5906814" cy="3001087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DA7297-88E7-7AB9-6F56-FB1696CE1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5500" y="916407"/>
            <a:ext cx="7150608" cy="334368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1" name="Picture 30" descr="A graph of a wave number&#10;&#10;AI-generated content may be incorrect.">
            <a:extLst>
              <a:ext uri="{FF2B5EF4-FFF2-40B4-BE49-F238E27FC236}">
                <a16:creationId xmlns:a16="http://schemas.microsoft.com/office/drawing/2014/main" id="{34986821-6B1A-FFF5-6065-9A092AD943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69" y="1435249"/>
            <a:ext cx="2027205" cy="1955776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5685239-7B94-5142-813E-5226C94A6058}"/>
              </a:ext>
            </a:extLst>
          </p:cNvPr>
          <p:cNvSpPr txBox="1"/>
          <p:nvPr/>
        </p:nvSpPr>
        <p:spPr>
          <a:xfrm>
            <a:off x="1678251" y="1798248"/>
            <a:ext cx="161384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SBF analysis</a:t>
            </a:r>
          </a:p>
          <a:p>
            <a:r>
              <a:rPr lang="en-US" b="1" dirty="0">
                <a:solidFill>
                  <a:schemeClr val="accent1"/>
                </a:solidFill>
              </a:rPr>
              <a:t>in progress</a:t>
            </a:r>
          </a:p>
        </p:txBody>
      </p:sp>
      <p:pic>
        <p:nvPicPr>
          <p:cNvPr id="5" name="Picture 4" descr="A graph of a function&#10;&#10;AI-generated content may be incorrect.">
            <a:extLst>
              <a:ext uri="{FF2B5EF4-FFF2-40B4-BE49-F238E27FC236}">
                <a16:creationId xmlns:a16="http://schemas.microsoft.com/office/drawing/2014/main" id="{0EF042B2-ABED-5803-BF07-E43B91CDCF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92" y="3391025"/>
            <a:ext cx="3670069" cy="3418263"/>
          </a:xfrm>
          <a:prstGeom prst="rect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C9632A-4C2B-656A-62E3-85B4D807C26B}"/>
              </a:ext>
            </a:extLst>
          </p:cNvPr>
          <p:cNvSpPr txBox="1"/>
          <p:nvPr/>
        </p:nvSpPr>
        <p:spPr>
          <a:xfrm>
            <a:off x="360047" y="-22512"/>
            <a:ext cx="77219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The TRGB-SBF </a:t>
            </a:r>
            <a: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project </a:t>
            </a:r>
            <a:b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with the JWST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4D26F5-E468-A749-C251-D91B3FEF0EA0}"/>
              </a:ext>
            </a:extLst>
          </p:cNvPr>
          <p:cNvSpPr txBox="1"/>
          <p:nvPr/>
        </p:nvSpPr>
        <p:spPr>
          <a:xfrm>
            <a:off x="3292091" y="2523828"/>
            <a:ext cx="1579022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Meanwhile…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162F29-A631-D779-FA93-7D2E611D30BC}"/>
              </a:ext>
            </a:extLst>
          </p:cNvPr>
          <p:cNvSpPr txBox="1"/>
          <p:nvPr/>
        </p:nvSpPr>
        <p:spPr>
          <a:xfrm>
            <a:off x="8081992" y="4422030"/>
            <a:ext cx="4023197" cy="80021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>
                <a:solidFill>
                  <a:schemeClr val="accent1"/>
                </a:solidFill>
              </a:rPr>
              <a:t>Refining the HST SBF Distance Scale Calibration with JWST</a:t>
            </a:r>
          </a:p>
          <a:p>
            <a:pPr algn="r"/>
            <a:r>
              <a:rPr lang="en-US" sz="1400" i="1" dirty="0">
                <a:solidFill>
                  <a:schemeClr val="accent1"/>
                </a:solidFill>
              </a:rPr>
              <a:t>(TRGB−SBF III, Jensen+25 </a:t>
            </a:r>
            <a:r>
              <a:rPr lang="en-US" sz="1400" i="1" dirty="0" err="1">
                <a:solidFill>
                  <a:schemeClr val="accent1"/>
                </a:solidFill>
              </a:rPr>
              <a:t>arXiv</a:t>
            </a:r>
            <a:r>
              <a:rPr lang="en-US" sz="1400" i="1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D46415-E6E7-6E6D-8ACD-96A994A42369}"/>
              </a:ext>
            </a:extLst>
          </p:cNvPr>
          <p:cNvSpPr txBox="1"/>
          <p:nvPr/>
        </p:nvSpPr>
        <p:spPr>
          <a:xfrm>
            <a:off x="12471400" y="34801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DED725-33BD-E7C4-C2FD-F6DAB6EF402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9350" r="12026"/>
          <a:stretch/>
        </p:blipFill>
        <p:spPr>
          <a:xfrm>
            <a:off x="4861596" y="3391025"/>
            <a:ext cx="3083705" cy="3419856"/>
          </a:xfrm>
          <a:prstGeom prst="rect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15" name="Cross 14">
            <a:extLst>
              <a:ext uri="{FF2B5EF4-FFF2-40B4-BE49-F238E27FC236}">
                <a16:creationId xmlns:a16="http://schemas.microsoft.com/office/drawing/2014/main" id="{90E3AF43-B370-58FB-833F-3CBA718C896E}"/>
              </a:ext>
            </a:extLst>
          </p:cNvPr>
          <p:cNvSpPr/>
          <p:nvPr/>
        </p:nvSpPr>
        <p:spPr>
          <a:xfrm>
            <a:off x="3880481" y="4544919"/>
            <a:ext cx="681078" cy="677330"/>
          </a:xfrm>
          <a:prstGeom prst="plus">
            <a:avLst>
              <a:gd name="adj" fmla="val 3870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805FE6-5C56-8CE1-F7C4-462F8BFB0F6D}"/>
              </a:ext>
            </a:extLst>
          </p:cNvPr>
          <p:cNvSpPr txBox="1"/>
          <p:nvPr/>
        </p:nvSpPr>
        <p:spPr>
          <a:xfrm>
            <a:off x="8386763" y="5486717"/>
            <a:ext cx="3718426" cy="954107"/>
          </a:xfrm>
          <a:prstGeom prst="rect">
            <a:avLst/>
          </a:prstGeom>
          <a:solidFill>
            <a:schemeClr val="accent1">
              <a:alpha val="95000"/>
            </a:schemeClr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</a:t>
            </a:r>
            <a:r>
              <a:rPr lang="en-US" sz="2800" b="1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0</a:t>
            </a:r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= 73.8 ± 0.7 ± 2.3 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km/s/Mpc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35A0D7-43EF-9D54-0CEE-A44239A0BD3A}"/>
              </a:ext>
            </a:extLst>
          </p:cNvPr>
          <p:cNvSpPr txBox="1"/>
          <p:nvPr/>
        </p:nvSpPr>
        <p:spPr>
          <a:xfrm>
            <a:off x="7945301" y="6529613"/>
            <a:ext cx="2979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Anand+24,25, Jensen+21, Blakeslee+21</a:t>
            </a:r>
          </a:p>
        </p:txBody>
      </p:sp>
    </p:spTree>
    <p:extLst>
      <p:ext uri="{BB962C8B-B14F-4D97-AF65-F5344CB8AC3E}">
        <p14:creationId xmlns:p14="http://schemas.microsoft.com/office/powerpoint/2010/main" val="119974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AC27D1-A47E-A655-2694-1A1B93E48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40360"/>
            <a:ext cx="9601200" cy="1000760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Future steps (TRGB-SBF)</a:t>
            </a:r>
            <a:endParaRPr lang="en-IT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C8953E-C9A5-C2B3-770A-DA6D389D3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34" y="1473828"/>
            <a:ext cx="10878532" cy="496824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US" sz="2800" b="1" dirty="0"/>
              <a:t>Complete the TRGB analysis (including the new datasets)</a:t>
            </a:r>
            <a:endParaRPr lang="en-IT" sz="2800" b="1" dirty="0"/>
          </a:p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Measure SBF for the TRGB calibrated galaxies </a:t>
            </a:r>
            <a:endParaRPr lang="en-IT" sz="2800" b="1" dirty="0">
              <a:solidFill>
                <a:schemeClr val="bg1"/>
              </a:solidFill>
            </a:endParaRPr>
          </a:p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US" sz="2800" b="1" dirty="0">
                <a:solidFill>
                  <a:srgbClr val="02823C"/>
                </a:solidFill>
              </a:rPr>
              <a:t>Measure SBF for the distant Coma-cluster sample</a:t>
            </a:r>
            <a:endParaRPr lang="en-IT" sz="2800" b="1">
              <a:solidFill>
                <a:srgbClr val="02823C"/>
              </a:solidFill>
            </a:endParaRPr>
          </a:p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US" sz="2800" b="1" dirty="0">
                <a:solidFill>
                  <a:srgbClr val="FF0000"/>
                </a:solidFill>
              </a:rPr>
              <a:t>SBF beyond 100 Mpc</a:t>
            </a:r>
            <a:endParaRPr lang="en-IT" sz="2800" b="1">
              <a:solidFill>
                <a:srgbClr val="FF0000"/>
              </a:solidFill>
            </a:endParaRPr>
          </a:p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Calibrations &amp; stellar population models (k-corrections)</a:t>
            </a:r>
            <a:endParaRPr lang="en-IT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2A33EB-4E1C-839A-0414-BB486C0D41ED}"/>
              </a:ext>
            </a:extLst>
          </p:cNvPr>
          <p:cNvSpPr txBox="1"/>
          <p:nvPr/>
        </p:nvSpPr>
        <p:spPr>
          <a:xfrm>
            <a:off x="1257974" y="5838666"/>
            <a:ext cx="4914226" cy="461665"/>
          </a:xfrm>
          <a:prstGeom prst="rect">
            <a:avLst/>
          </a:prstGeom>
          <a:solidFill>
            <a:schemeClr val="accent1">
              <a:alpha val="81757"/>
            </a:schemeClr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</a:t>
            </a:r>
            <a:r>
              <a:rPr lang="en-US" sz="2400" b="1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0</a:t>
            </a: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= 73.8 ± 0.7 ± 2.3 km/s/Mpc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7AFFA7-A338-B201-F798-ECD1D7652DF4}"/>
              </a:ext>
            </a:extLst>
          </p:cNvPr>
          <p:cNvSpPr txBox="1"/>
          <p:nvPr/>
        </p:nvSpPr>
        <p:spPr>
          <a:xfrm>
            <a:off x="6172200" y="5884832"/>
            <a:ext cx="381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Independent of Cepheids &amp; </a:t>
            </a:r>
            <a:r>
              <a:rPr lang="en-US" dirty="0" err="1"/>
              <a:t>SNeIa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558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77D34-F5AB-B214-CAE9-367F2F3BE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table of scientific calculations&#10;&#10;AI-generated content may be incorrect.">
            <a:extLst>
              <a:ext uri="{FF2B5EF4-FFF2-40B4-BE49-F238E27FC236}">
                <a16:creationId xmlns:a16="http://schemas.microsoft.com/office/drawing/2014/main" id="{7C8727F3-A44A-96B2-1FCA-455C39CC8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8" y="1120563"/>
            <a:ext cx="7772400" cy="558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55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B2930AE0-0B7D-20E6-1081-215FD9F1E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763" y="6459788"/>
            <a:ext cx="2393096" cy="288193"/>
          </a:xfrm>
          <a:prstGeom prst="rect">
            <a:avLst/>
          </a:prstGeom>
        </p:spPr>
      </p:pic>
      <p:sp>
        <p:nvSpPr>
          <p:cNvPr id="19" name="U-turn Arrow 18">
            <a:extLst>
              <a:ext uri="{FF2B5EF4-FFF2-40B4-BE49-F238E27FC236}">
                <a16:creationId xmlns:a16="http://schemas.microsoft.com/office/drawing/2014/main" id="{AA734207-FB75-6B10-5A22-097DEA2F762B}"/>
              </a:ext>
            </a:extLst>
          </p:cNvPr>
          <p:cNvSpPr/>
          <p:nvPr/>
        </p:nvSpPr>
        <p:spPr>
          <a:xfrm rot="5400000">
            <a:off x="3551435" y="-1251643"/>
            <a:ext cx="6486176" cy="9606981"/>
          </a:xfrm>
          <a:prstGeom prst="uturnArrow">
            <a:avLst>
              <a:gd name="adj1" fmla="val 10238"/>
              <a:gd name="adj2" fmla="val 12443"/>
              <a:gd name="adj3" fmla="val 16207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AD4C2-E889-334C-BE4A-F8FE4F003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594" y="1252190"/>
            <a:ext cx="6172324" cy="11310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The measurement entails many steps</a:t>
            </a:r>
          </a:p>
          <a:p>
            <a:pPr marL="0" indent="0">
              <a:buNone/>
            </a:pPr>
            <a:r>
              <a:rPr lang="en-US" sz="2400" dirty="0"/>
              <a:t>Let’s summarize the main ones</a:t>
            </a:r>
          </a:p>
        </p:txBody>
      </p:sp>
      <p:pic>
        <p:nvPicPr>
          <p:cNvPr id="7" name="Picture 6" descr="ngc1399_h.jpeg">
            <a:extLst>
              <a:ext uri="{FF2B5EF4-FFF2-40B4-BE49-F238E27FC236}">
                <a16:creationId xmlns:a16="http://schemas.microsoft.com/office/drawing/2014/main" id="{03BBF350-BB74-F94B-BA6D-3A7FB5AD1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45" y="43393"/>
            <a:ext cx="1802078" cy="1800000"/>
          </a:xfrm>
          <a:prstGeom prst="rect">
            <a:avLst/>
          </a:prstGeom>
        </p:spPr>
      </p:pic>
      <p:pic>
        <p:nvPicPr>
          <p:cNvPr id="8" name="Picture 7" descr="model_h.jpeg" title="1">
            <a:extLst>
              <a:ext uri="{FF2B5EF4-FFF2-40B4-BE49-F238E27FC236}">
                <a16:creationId xmlns:a16="http://schemas.microsoft.com/office/drawing/2014/main" id="{18322E6B-DB95-3946-833E-934F5B64E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208" y="251311"/>
            <a:ext cx="1802078" cy="180000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9" name="Picture 8" descr="subtra_h.jpeg">
            <a:extLst>
              <a:ext uri="{FF2B5EF4-FFF2-40B4-BE49-F238E27FC236}">
                <a16:creationId xmlns:a16="http://schemas.microsoft.com/office/drawing/2014/main" id="{86C996DE-ECB4-AC40-980B-B8DFAD621F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920" y="2301180"/>
            <a:ext cx="1795848" cy="1800000"/>
          </a:xfrm>
          <a:prstGeom prst="rect">
            <a:avLst/>
          </a:prstGeom>
        </p:spPr>
      </p:pic>
      <p:pic>
        <p:nvPicPr>
          <p:cNvPr id="10" name="Picture 9" descr="sbf_h.jpeg">
            <a:extLst>
              <a:ext uri="{FF2B5EF4-FFF2-40B4-BE49-F238E27FC236}">
                <a16:creationId xmlns:a16="http://schemas.microsoft.com/office/drawing/2014/main" id="{008F97AB-DEA8-0A43-8AF6-416394F1F3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223" y="4296857"/>
            <a:ext cx="1795848" cy="1800000"/>
          </a:xfrm>
          <a:prstGeom prst="rect">
            <a:avLst/>
          </a:prstGeom>
        </p:spPr>
      </p:pic>
      <p:pic>
        <p:nvPicPr>
          <p:cNvPr id="11" name="Picture 10" descr="sbf_mask_h.jpeg">
            <a:extLst>
              <a:ext uri="{FF2B5EF4-FFF2-40B4-BE49-F238E27FC236}">
                <a16:creationId xmlns:a16="http://schemas.microsoft.com/office/drawing/2014/main" id="{E58DB4AA-2711-EE4F-BF17-CB21BC6E8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33" y="5058311"/>
            <a:ext cx="1795848" cy="18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123F331-332A-9A1F-CEE0-761B227E1667}"/>
                  </a:ext>
                </a:extLst>
              </p:cNvPr>
              <p:cNvSpPr txBox="1"/>
              <p:nvPr/>
            </p:nvSpPr>
            <p:spPr>
              <a:xfrm>
                <a:off x="717258" y="2252780"/>
                <a:ext cx="8369369" cy="1420902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 numCol="2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eriod"/>
                </a:pPr>
                <a:r>
                  <a:rPr lang="en-US" sz="2000" b="1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Galaxy modeling </a:t>
                </a:r>
              </a:p>
              <a:p>
                <a:pPr marL="457200" indent="-457200">
                  <a:lnSpc>
                    <a:spcPct val="150000"/>
                  </a:lnSpc>
                  <a:buAutoNum type="alphaLcPeriod"/>
                </a:pP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Galaxy subtraction </a:t>
                </a:r>
              </a:p>
              <a:p>
                <a:pPr marL="457200" indent="-457200">
                  <a:lnSpc>
                    <a:spcPct val="150000"/>
                  </a:lnSpc>
                  <a:buAutoNum type="alphaLcPeriod"/>
                </a:pP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Sources photometry </a:t>
                </a:r>
              </a:p>
              <a:p>
                <a:pPr marL="457200" indent="-457200">
                  <a:lnSpc>
                    <a:spcPct val="150000"/>
                  </a:lnSpc>
                  <a:buAutoNum type="alphaLcPeriod"/>
                </a:pPr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Sources masking</a:t>
                </a:r>
              </a:p>
              <a:p>
                <a:pPr marL="457200" indent="-457200">
                  <a:lnSpc>
                    <a:spcPct val="150000"/>
                  </a:lnSpc>
                  <a:buFont typeface="+mj-lt"/>
                  <a:buAutoNum type="alphaLcPeriod" startAt="5"/>
                </a:pP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Power spectrum analysis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457200" indent="-457200">
                  <a:lnSpc>
                    <a:spcPct val="150000"/>
                  </a:lnSpc>
                  <a:buAutoNum type="alphaLcPeriod" startAt="5"/>
                </a:pPr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Subtract spurious fluctuations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123F331-332A-9A1F-CEE0-761B227E1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258" y="2252780"/>
                <a:ext cx="8369369" cy="1420902"/>
              </a:xfrm>
              <a:prstGeom prst="rect">
                <a:avLst/>
              </a:prstGeom>
              <a:blipFill>
                <a:blip r:embed="rId9"/>
                <a:stretch>
                  <a:fillRect l="-606" b="-708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D7AAB342-C84F-8DE1-2C25-E9AAD35210E5}"/>
              </a:ext>
            </a:extLst>
          </p:cNvPr>
          <p:cNvSpPr txBox="1"/>
          <p:nvPr/>
        </p:nvSpPr>
        <p:spPr>
          <a:xfrm>
            <a:off x="10233920" y="2296007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b.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59193C-23CE-BE93-1E2C-6D915E6C7F71}"/>
              </a:ext>
            </a:extLst>
          </p:cNvPr>
          <p:cNvSpPr txBox="1"/>
          <p:nvPr/>
        </p:nvSpPr>
        <p:spPr>
          <a:xfrm>
            <a:off x="9938465" y="426045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c.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DCAE1E-3A27-8CE3-06C8-529E97FC2ECE}"/>
              </a:ext>
            </a:extLst>
          </p:cNvPr>
          <p:cNvSpPr txBox="1"/>
          <p:nvPr/>
        </p:nvSpPr>
        <p:spPr>
          <a:xfrm>
            <a:off x="7969545" y="5080570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d.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05AAC1-F79C-65E4-4EEB-BCA80FD41FF4}"/>
              </a:ext>
            </a:extLst>
          </p:cNvPr>
          <p:cNvSpPr txBox="1"/>
          <p:nvPr/>
        </p:nvSpPr>
        <p:spPr>
          <a:xfrm>
            <a:off x="10168608" y="386254"/>
            <a:ext cx="40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7C38BF-7D6F-524E-AD38-DEC4C217878A}"/>
              </a:ext>
            </a:extLst>
          </p:cNvPr>
          <p:cNvSpPr txBox="1"/>
          <p:nvPr/>
        </p:nvSpPr>
        <p:spPr>
          <a:xfrm>
            <a:off x="7847707" y="1589590"/>
            <a:ext cx="1790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NGC1399 HST/WFC3/IR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826A271-1E12-C512-2B42-67D8164C372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07707" y="5008624"/>
            <a:ext cx="1800000" cy="1800000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E58C4BA-A882-E08A-3955-50926E70A474}"/>
              </a:ext>
            </a:extLst>
          </p:cNvPr>
          <p:cNvSpPr txBox="1"/>
          <p:nvPr/>
        </p:nvSpPr>
        <p:spPr>
          <a:xfrm>
            <a:off x="4736065" y="6396850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chemeClr val="tx2"/>
                </a:solidFill>
                <a:latin typeface="Century Gothic" panose="020B0502020202020204"/>
              </a:rPr>
              <a:t>f.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F5C08B6-B629-36C0-EAFC-5DCF5DB90835}"/>
                  </a:ext>
                </a:extLst>
              </p:cNvPr>
              <p:cNvSpPr txBox="1"/>
              <p:nvPr/>
            </p:nvSpPr>
            <p:spPr>
              <a:xfrm>
                <a:off x="889288" y="4227689"/>
                <a:ext cx="3746988" cy="354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IT" sz="20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bar>
                        </m:e>
                        <m:sub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𝑏𝑎𝑛𝑑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=−2.5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𝑧𝑝</m:t>
                          </m:r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𝑏𝑎𝑛𝑑</m:t>
                          </m:r>
                        </m:sub>
                      </m:sSub>
                    </m:oMath>
                  </m:oMathPara>
                </a14:m>
                <a:endParaRPr lang="en-IT" sz="2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F5C08B6-B629-36C0-EAFC-5DCF5DB90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288" y="4227689"/>
                <a:ext cx="3746988" cy="354521"/>
              </a:xfrm>
              <a:prstGeom prst="rect">
                <a:avLst/>
              </a:prstGeom>
              <a:blipFill>
                <a:blip r:embed="rId11"/>
                <a:stretch>
                  <a:fillRect l="-676" b="-25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5A2DFC3-69A9-D976-9409-73BB1B9D2633}"/>
                  </a:ext>
                </a:extLst>
              </p:cNvPr>
              <p:cNvSpPr txBox="1"/>
              <p:nvPr/>
            </p:nvSpPr>
            <p:spPr>
              <a:xfrm>
                <a:off x="958867" y="5554681"/>
                <a:ext cx="74765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IT" sz="40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bar>
                    </m:oMath>
                  </m:oMathPara>
                </a14:m>
                <a:endParaRPr lang="en-IT" sz="4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5A2DFC3-69A9-D976-9409-73BB1B9D2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67" y="5554681"/>
                <a:ext cx="747656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60706B5B-4A1E-8682-3B03-DED056D7187B}"/>
              </a:ext>
            </a:extLst>
          </p:cNvPr>
          <p:cNvGrpSpPr/>
          <p:nvPr/>
        </p:nvGrpSpPr>
        <p:grpSpPr>
          <a:xfrm>
            <a:off x="5277780" y="4964753"/>
            <a:ext cx="2481079" cy="1583920"/>
            <a:chOff x="5305791" y="5159421"/>
            <a:chExt cx="2481079" cy="158392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4A0DF59-7B71-80A8-C5D0-B6E4626A5833}"/>
                </a:ext>
              </a:extLst>
            </p:cNvPr>
            <p:cNvGrpSpPr/>
            <p:nvPr/>
          </p:nvGrpSpPr>
          <p:grpSpPr>
            <a:xfrm>
              <a:off x="5393774" y="5159421"/>
              <a:ext cx="2393096" cy="1583920"/>
              <a:chOff x="5393774" y="5159421"/>
              <a:chExt cx="2393096" cy="158392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2B5B880-83A9-AF49-9747-82DAE2A3FD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93774" y="5159421"/>
                <a:ext cx="2393096" cy="158392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48399E4-EB53-99AD-BAA5-E590B0716C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93774" y="5675261"/>
                <a:ext cx="171975" cy="37476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D9287C70-4D54-1B9F-C1C9-22736517DA57}"/>
                    </a:ext>
                  </a:extLst>
                </p:cNvPr>
                <p:cNvSpPr txBox="1"/>
                <p:nvPr/>
              </p:nvSpPr>
              <p:spPr>
                <a:xfrm>
                  <a:off x="5305791" y="5478368"/>
                  <a:ext cx="3485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IT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D9287C70-4D54-1B9F-C1C9-22736517D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5791" y="5478368"/>
                  <a:ext cx="348550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3448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292F5D8-6AED-3E1A-20FB-4AE83F55678A}"/>
                  </a:ext>
                </a:extLst>
              </p:cNvPr>
              <p:cNvSpPr txBox="1"/>
              <p:nvPr/>
            </p:nvSpPr>
            <p:spPr>
              <a:xfrm>
                <a:off x="3538943" y="5066221"/>
                <a:ext cx="5767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IT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292F5D8-6AED-3E1A-20FB-4AE83F556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8943" y="5066221"/>
                <a:ext cx="576719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1CD2BD81-356F-5108-4748-5D1CBEDF721E}"/>
              </a:ext>
            </a:extLst>
          </p:cNvPr>
          <p:cNvSpPr txBox="1"/>
          <p:nvPr/>
        </p:nvSpPr>
        <p:spPr>
          <a:xfrm>
            <a:off x="7412377" y="4887813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chemeClr val="tx2"/>
                </a:solidFill>
              </a:rPr>
              <a:t>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5BA4F23-2111-289E-0D40-D21406BB2AC3}"/>
                  </a:ext>
                </a:extLst>
              </p:cNvPr>
              <p:cNvSpPr txBox="1"/>
              <p:nvPr/>
            </p:nvSpPr>
            <p:spPr>
              <a:xfrm>
                <a:off x="5871004" y="6524613"/>
                <a:ext cx="147027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IT" sz="1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5BA4F23-2111-289E-0D40-D21406BB2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004" y="6524613"/>
                <a:ext cx="1470274" cy="184666"/>
              </a:xfrm>
              <a:prstGeom prst="rect">
                <a:avLst/>
              </a:prstGeom>
              <a:blipFill>
                <a:blip r:embed="rId16"/>
                <a:stretch>
                  <a:fillRect l="-1724" r="-862" b="-1875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F5D4652B-EE62-1474-3EA3-47112609325B}"/>
              </a:ext>
            </a:extLst>
          </p:cNvPr>
          <p:cNvSpPr/>
          <p:nvPr/>
        </p:nvSpPr>
        <p:spPr>
          <a:xfrm rot="17498031">
            <a:off x="9421326" y="2457694"/>
            <a:ext cx="671815" cy="2852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3480C7A3-93D3-CFE1-B847-F28B49A476EE}"/>
              </a:ext>
            </a:extLst>
          </p:cNvPr>
          <p:cNvSpPr/>
          <p:nvPr/>
        </p:nvSpPr>
        <p:spPr>
          <a:xfrm rot="6741805">
            <a:off x="8730993" y="4530553"/>
            <a:ext cx="671815" cy="2852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0DF0AF5-629F-011C-E694-F0DD8EF3CA1B}"/>
                  </a:ext>
                </a:extLst>
              </p:cNvPr>
              <p:cNvSpPr txBox="1"/>
              <p:nvPr/>
            </p:nvSpPr>
            <p:spPr>
              <a:xfrm>
                <a:off x="9152721" y="2896427"/>
                <a:ext cx="70149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IT" sz="2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0DF0AF5-629F-011C-E694-F0DD8EF3C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2721" y="2896427"/>
                <a:ext cx="701491" cy="400110"/>
              </a:xfrm>
              <a:prstGeom prst="rect">
                <a:avLst/>
              </a:prstGeom>
              <a:blipFill>
                <a:blip r:embed="rId17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7BBFEA2-8FB2-439A-42BC-10E36B5CD999}"/>
                  </a:ext>
                </a:extLst>
              </p:cNvPr>
              <p:cNvSpPr txBox="1"/>
              <p:nvPr/>
            </p:nvSpPr>
            <p:spPr>
              <a:xfrm>
                <a:off x="8701969" y="3926178"/>
                <a:ext cx="114418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IT" sz="2400" i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7BBFEA2-8FB2-439A-42BC-10E36B5CD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1969" y="3926178"/>
                <a:ext cx="1144181" cy="400110"/>
              </a:xfrm>
              <a:prstGeom prst="rect">
                <a:avLst/>
              </a:prstGeom>
              <a:blipFill>
                <a:blip r:embed="rId18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FA57418-1F6B-8031-B9D7-D8CCAA5A3FEF}"/>
              </a:ext>
            </a:extLst>
          </p:cNvPr>
          <p:cNvSpPr txBox="1"/>
          <p:nvPr/>
        </p:nvSpPr>
        <p:spPr>
          <a:xfrm>
            <a:off x="9779125" y="6155449"/>
            <a:ext cx="240698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Heavy Human Intervention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9393110-FBCF-5213-1068-3078397ED76C}"/>
                  </a:ext>
                </a:extLst>
              </p:cNvPr>
              <p:cNvSpPr txBox="1"/>
              <p:nvPr/>
            </p:nvSpPr>
            <p:spPr>
              <a:xfrm>
                <a:off x="717258" y="3745509"/>
                <a:ext cx="4621312" cy="424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Stellar counts fluctuations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en-IT" sz="1400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9393110-FBCF-5213-1068-3078397ED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258" y="3745509"/>
                <a:ext cx="4621312" cy="424732"/>
              </a:xfrm>
              <a:prstGeom prst="rect">
                <a:avLst/>
              </a:prstGeom>
              <a:blipFill>
                <a:blip r:embed="rId19"/>
                <a:stretch>
                  <a:fillRect l="-1370" t="-5714" b="-1714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9EF705F-775D-63FD-FC4C-2146D2155255}"/>
              </a:ext>
            </a:extLst>
          </p:cNvPr>
          <p:cNvSpPr/>
          <p:nvPr/>
        </p:nvSpPr>
        <p:spPr>
          <a:xfrm>
            <a:off x="1991031" y="233854"/>
            <a:ext cx="2949359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le 4">
                <a:extLst>
                  <a:ext uri="{FF2B5EF4-FFF2-40B4-BE49-F238E27FC236}">
                    <a16:creationId xmlns:a16="http://schemas.microsoft.com/office/drawing/2014/main" id="{50B26925-7B4C-5491-20B8-00447878ABD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89288" y="66527"/>
                <a:ext cx="4051102" cy="124905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IT" b="1" dirty="0"/>
                  <a:t>3. An SBF Primer</a:t>
                </a:r>
                <a:br>
                  <a:rPr lang="en-IT" dirty="0"/>
                </a:br>
                <a:r>
                  <a:rPr lang="en-IT" dirty="0"/>
                  <a:t>Measuring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IT" sz="4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4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bar>
                  </m:oMath>
                </a14:m>
                <a:r>
                  <a:rPr lang="en-IT" dirty="0"/>
                  <a:t> </a:t>
                </a:r>
              </a:p>
            </p:txBody>
          </p:sp>
        </mc:Choice>
        <mc:Fallback xmlns="">
          <p:sp>
            <p:nvSpPr>
              <p:cNvPr id="16" name="Title 4">
                <a:extLst>
                  <a:ext uri="{FF2B5EF4-FFF2-40B4-BE49-F238E27FC236}">
                    <a16:creationId xmlns:a16="http://schemas.microsoft.com/office/drawing/2014/main" id="{50B26925-7B4C-5491-20B8-00447878AB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89288" y="66527"/>
                <a:ext cx="4051102" cy="1249054"/>
              </a:xfrm>
              <a:blipFill>
                <a:blip r:embed="rId20"/>
                <a:stretch>
                  <a:fillRect l="-5643" t="-14141" r="-2508" b="-1515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E014CFA-5653-1EDC-F725-01C803787199}"/>
                  </a:ext>
                </a:extLst>
              </p:cNvPr>
              <p:cNvSpPr txBox="1"/>
              <p:nvPr/>
            </p:nvSpPr>
            <p:spPr>
              <a:xfrm>
                <a:off x="5338570" y="3772610"/>
                <a:ext cx="336339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IT" sz="20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: Total fluctuation term</a:t>
                </a:r>
              </a:p>
              <a:p>
                <a:endParaRPr lang="en-IT" sz="1100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IT" sz="20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: Spurious fluctuation term</a:t>
                </a:r>
              </a:p>
              <a:p>
                <a:endParaRPr lang="en-IT" sz="2000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E014CFA-5653-1EDC-F725-01C803787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570" y="3772610"/>
                <a:ext cx="3363399" cy="1200329"/>
              </a:xfrm>
              <a:prstGeom prst="rect">
                <a:avLst/>
              </a:prstGeom>
              <a:blipFill>
                <a:blip r:embed="rId21"/>
                <a:stretch>
                  <a:fillRect t="-3158" r="-37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853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804275-CBF2-DE31-B08F-2BD5991AF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What stars contribute the most to SBF?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760417-FC8A-95A9-38CD-59E601D69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IT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Shorter bands to are sensitive to hot-stars Longer bands to are sensitive to cool-stars</a:t>
            </a:r>
          </a:p>
          <a:p>
            <a:r>
              <a:rPr lang="en-IT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U/B </a:t>
            </a:r>
            <a:r>
              <a:rPr lang="en-IT" sz="2400" dirty="0">
                <a:solidFill>
                  <a:schemeClr val="accent1">
                    <a:lumMod val="20000"/>
                    <a:lumOff val="80000"/>
                  </a:schemeClr>
                </a:solidFill>
                <a:sym typeface="Wingdings" pitchFamily="2" charset="2"/>
              </a:rPr>
              <a:t> Horizontal Bands</a:t>
            </a:r>
          </a:p>
          <a:p>
            <a:r>
              <a:rPr lang="en-IT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H/K </a:t>
            </a:r>
            <a:r>
              <a:rPr lang="en-IT" sz="2400" dirty="0">
                <a:solidFill>
                  <a:schemeClr val="accent1">
                    <a:lumMod val="20000"/>
                    <a:lumOff val="80000"/>
                  </a:schemeClr>
                </a:solidFill>
                <a:sym typeface="Wingdings" pitchFamily="2" charset="2"/>
              </a:rPr>
              <a:t> RGB/AGB stars</a:t>
            </a:r>
            <a:endParaRPr lang="en-IT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IT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5BBB85-34FA-7F27-71EC-02ABC61E65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2036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32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ubble diagram of 1048 Type Ia supernovae (2018)">
            <a:extLst>
              <a:ext uri="{FF2B5EF4-FFF2-40B4-BE49-F238E27FC236}">
                <a16:creationId xmlns:a16="http://schemas.microsoft.com/office/drawing/2014/main" id="{5E73924E-902F-F519-9F47-947DE9FF5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0"/>
            <a:ext cx="5613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20899" y="1139138"/>
            <a:ext cx="5275101" cy="1774845"/>
          </a:xfrm>
          <a:prstGeom prst="rect">
            <a:avLst/>
          </a:prstGeom>
          <a:solidFill>
            <a:schemeClr val="accent2">
              <a:lumMod val="40000"/>
              <a:lumOff val="60000"/>
              <a:alpha val="18000"/>
            </a:schemeClr>
          </a:solidFill>
          <a:ln w="508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	HST/VLT</a:t>
            </a:r>
          </a:p>
          <a:p>
            <a:pPr marL="285750" indent="-285750">
              <a:spcBef>
                <a:spcPts val="400"/>
              </a:spcBef>
              <a:buFont typeface="Wingdings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~0.1” FWHM PSF/2.4m aperture</a:t>
            </a:r>
          </a:p>
          <a:p>
            <a:pPr marL="285750" indent="-285750">
              <a:spcBef>
                <a:spcPts val="400"/>
              </a:spcBef>
              <a:buFont typeface="Wingdings" charset="2"/>
              <a:buChar char="ü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8m aperture/~0.8” FWHM PSF</a:t>
            </a:r>
          </a:p>
          <a:p>
            <a:pPr marL="742950" lvl="1" indent="-285750">
              <a:spcBef>
                <a:spcPts val="400"/>
              </a:spcBef>
              <a:buFont typeface="Wingdings" charset="0"/>
              <a:buChar char="è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~125 Mpc limit </a:t>
            </a:r>
          </a:p>
          <a:p>
            <a:pPr marL="742950" lvl="1" indent="-285750">
              <a:spcBef>
                <a:spcPts val="400"/>
              </a:spcBef>
              <a:buFont typeface="Wingdings" charset="0"/>
              <a:buChar char="è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~200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Mpc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probably feasible, z~0.05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0899" y="3219146"/>
            <a:ext cx="5275101" cy="2103140"/>
          </a:xfrm>
          <a:prstGeom prst="rect">
            <a:avLst/>
          </a:prstGeom>
          <a:solidFill>
            <a:schemeClr val="accent5">
              <a:lumMod val="75000"/>
              <a:alpha val="61000"/>
            </a:schemeClr>
          </a:solidFill>
          <a:ln w="254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2400" b="1" dirty="0">
                <a:solidFill>
                  <a:schemeClr val="bg1"/>
                </a:solidFill>
              </a:rPr>
              <a:t>	ELT+AO</a:t>
            </a:r>
          </a:p>
          <a:p>
            <a:pPr indent="-285750">
              <a:spcBef>
                <a:spcPts val="400"/>
              </a:spcBef>
              <a:buFont typeface="Wingdings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Down to ~0.02” FWHM PSF</a:t>
            </a:r>
          </a:p>
          <a:p>
            <a:pPr indent="-285750">
              <a:spcBef>
                <a:spcPts val="400"/>
              </a:spcBef>
              <a:buFont typeface="Wingdings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~39 m aperture </a:t>
            </a:r>
            <a:r>
              <a:rPr lang="en-US" sz="1600" dirty="0">
                <a:solidFill>
                  <a:schemeClr val="bg1"/>
                </a:solidFill>
              </a:rPr>
              <a:t>(&gt;250xHST collecting area) </a:t>
            </a:r>
            <a:endParaRPr lang="en-US" dirty="0">
              <a:solidFill>
                <a:schemeClr val="bg1"/>
              </a:solidFill>
            </a:endParaRPr>
          </a:p>
          <a:p>
            <a:pPr indent="-285750">
              <a:spcBef>
                <a:spcPts val="400"/>
              </a:spcBef>
              <a:buFont typeface="Wingdings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High detector efficiency</a:t>
            </a:r>
          </a:p>
          <a:p>
            <a:pPr>
              <a:spcBef>
                <a:spcPts val="400"/>
              </a:spcBef>
            </a:pPr>
            <a:endParaRPr lang="en-US" dirty="0">
              <a:solidFill>
                <a:schemeClr val="bg1"/>
              </a:solidFill>
              <a:sym typeface="Wingdings"/>
            </a:endParaRPr>
          </a:p>
          <a:p>
            <a:pPr>
              <a:spcBef>
                <a:spcPts val="400"/>
              </a:spcBef>
            </a:pPr>
            <a:r>
              <a:rPr lang="en-US" dirty="0">
                <a:solidFill>
                  <a:schemeClr val="bg1"/>
                </a:solidFill>
                <a:sym typeface="Wingdings"/>
              </a:rPr>
              <a:t> </a:t>
            </a:r>
            <a:r>
              <a:rPr lang="en-US" dirty="0">
                <a:solidFill>
                  <a:schemeClr val="bg1"/>
                </a:solidFill>
              </a:rPr>
              <a:t>SBF beyond 300. ‘On paper’ out to 450 </a:t>
            </a:r>
            <a:r>
              <a:rPr lang="en-US" dirty="0" err="1">
                <a:solidFill>
                  <a:schemeClr val="bg1"/>
                </a:solidFill>
              </a:rPr>
              <a:t>Mpc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96917" y="4011558"/>
            <a:ext cx="1604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/>
              </a:rPr>
              <a:t>Data: Scolnich+18</a:t>
            </a:r>
            <a:endParaRPr lang="en-US" sz="1200" dirty="0">
              <a:hlinkClick r:id="" action="ppaction://noaction"/>
            </a:endParaRPr>
          </a:p>
          <a:p>
            <a:r>
              <a:rPr lang="en-US" sz="1200" dirty="0">
                <a:hlinkClick r:id="" action="ppaction://noaction"/>
              </a:rPr>
              <a:t>Fig.: Hamilton A.</a:t>
            </a:r>
            <a:endParaRPr lang="en-US" sz="1200" dirty="0"/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 flipV="1">
            <a:off x="8430971" y="69281"/>
            <a:ext cx="0" cy="627625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443918" y="97857"/>
            <a:ext cx="1500179" cy="624257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19623"/>
                </a:schemeClr>
              </a:gs>
              <a:gs pos="55000">
                <a:schemeClr val="accent1">
                  <a:lumMod val="45000"/>
                  <a:lumOff val="55000"/>
                  <a:alpha val="38000"/>
                </a:schemeClr>
              </a:gs>
              <a:gs pos="100000">
                <a:schemeClr val="accent1">
                  <a:lumMod val="45000"/>
                  <a:lumOff val="55000"/>
                  <a:alpha val="52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 w="19050">
            <a:solidFill>
              <a:schemeClr val="accent5">
                <a:lumMod val="50000"/>
              </a:schemeClr>
            </a:solidFill>
          </a:ln>
          <a:effectLst>
            <a:outerShdw blurRad="50800" dist="25400" dir="5400000" algn="tl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432B2ED-3B3F-FB4F-8615-7D94FCB0E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17" y="97857"/>
            <a:ext cx="6150284" cy="83104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SBF with AO: perspectives 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3F1D662-1810-716C-C8AE-BCABA76A3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9054-3848-9043-B45C-07E5FEB4AAE2}" type="slidenum">
              <a:rPr lang="en-IT" smtClean="0"/>
              <a:t>15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72353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F1C65-99D8-4A43-B79D-EE397A3C5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1" y="335071"/>
            <a:ext cx="9601200" cy="1485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Examples of possible new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11BC1-61F8-3947-AE8A-F72F90F6B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205" y="1258752"/>
            <a:ext cx="4379935" cy="54551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Sterile neutrinos</a:t>
            </a:r>
          </a:p>
          <a:p>
            <a:r>
              <a:rPr lang="en-US" dirty="0">
                <a:solidFill>
                  <a:schemeClr val="tx1"/>
                </a:solidFill>
              </a:rPr>
              <a:t>Relativistic hot/warm dark matter</a:t>
            </a:r>
          </a:p>
          <a:p>
            <a:r>
              <a:rPr lang="en-US" dirty="0">
                <a:solidFill>
                  <a:schemeClr val="tx1"/>
                </a:solidFill>
              </a:rPr>
              <a:t>Dark Energy is stronger than expected</a:t>
            </a: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More than one type of dark energy</a:t>
            </a:r>
          </a:p>
          <a:p>
            <a:r>
              <a:rPr lang="en-US" dirty="0">
                <a:solidFill>
                  <a:schemeClr val="tx1"/>
                </a:solidFill>
              </a:rPr>
              <a:t>Dark Matter interacts differently than expected due to gravity</a:t>
            </a:r>
          </a:p>
          <a:p>
            <a:r>
              <a:rPr lang="en-US" dirty="0">
                <a:solidFill>
                  <a:schemeClr val="tx1"/>
                </a:solidFill>
              </a:rPr>
              <a:t>General Relativity is not quite right</a:t>
            </a:r>
          </a:p>
          <a:p>
            <a:r>
              <a:rPr lang="en-US" dirty="0">
                <a:solidFill>
                  <a:schemeClr val="tx1"/>
                </a:solidFill>
              </a:rPr>
              <a:t>Spacetime curvature different than expected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D1E7618-1511-E188-FB19-14C9AEDCB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40" y="2893084"/>
            <a:ext cx="6830860" cy="396491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C18CE6-CDBB-21DC-11E4-3CAB8287D34F}"/>
              </a:ext>
            </a:extLst>
          </p:cNvPr>
          <p:cNvSpPr txBox="1"/>
          <p:nvPr/>
        </p:nvSpPr>
        <p:spPr>
          <a:xfrm>
            <a:off x="10434181" y="6604084"/>
            <a:ext cx="15311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>
                    <a:lumMod val="50000"/>
                  </a:schemeClr>
                </a:solidFill>
              </a:rPr>
              <a:t>Di Valentino et al. 2021</a:t>
            </a:r>
          </a:p>
        </p:txBody>
      </p:sp>
    </p:spTree>
    <p:extLst>
      <p:ext uri="{BB962C8B-B14F-4D97-AF65-F5344CB8AC3E}">
        <p14:creationId xmlns:p14="http://schemas.microsoft.com/office/powerpoint/2010/main" val="1148172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D00AAA-8251-2FE8-C8C9-12513ED64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260" y="146639"/>
            <a:ext cx="6639671" cy="615783"/>
          </a:xfrm>
        </p:spPr>
        <p:txBody>
          <a:bodyPr>
            <a:noAutofit/>
          </a:bodyPr>
          <a:lstStyle/>
          <a:p>
            <a:pPr algn="ctr"/>
            <a:r>
              <a:rPr lang="en-IT" sz="3600" b="1">
                <a:solidFill>
                  <a:schemeClr val="tx1"/>
                </a:solidFill>
                <a:latin typeface="+mj-lt"/>
              </a:rPr>
              <a:t>[Extra-Galactic] Distances</a:t>
            </a:r>
            <a:endParaRPr lang="en-IT" sz="36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Picture 2" descr="Image result for m87 black hole image">
            <a:extLst>
              <a:ext uri="{FF2B5EF4-FFF2-40B4-BE49-F238E27FC236}">
                <a16:creationId xmlns:a16="http://schemas.microsoft.com/office/drawing/2014/main" id="{F9027911-5E36-3040-F91C-23923C783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0" r="17273"/>
          <a:stretch/>
        </p:blipFill>
        <p:spPr bwMode="auto">
          <a:xfrm>
            <a:off x="8034932" y="3124403"/>
            <a:ext cx="396402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main article image">
            <a:extLst>
              <a:ext uri="{FF2B5EF4-FFF2-40B4-BE49-F238E27FC236}">
                <a16:creationId xmlns:a16="http://schemas.microsoft.com/office/drawing/2014/main" id="{B56F8DF2-8A60-E93D-3AC3-985AB74CA5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2" r="22301"/>
          <a:stretch/>
        </p:blipFill>
        <p:spPr bwMode="auto">
          <a:xfrm>
            <a:off x="201031" y="3884223"/>
            <a:ext cx="3964028" cy="274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mage result for ngc4993">
            <a:extLst>
              <a:ext uri="{FF2B5EF4-FFF2-40B4-BE49-F238E27FC236}">
                <a16:creationId xmlns:a16="http://schemas.microsoft.com/office/drawing/2014/main" id="{EE5F4BD7-3AF7-295E-0862-A8065BF0B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165" y="3122603"/>
            <a:ext cx="3374159" cy="36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12A709-301F-0C77-F729-4EEFD5CA2A3C}"/>
              </a:ext>
            </a:extLst>
          </p:cNvPr>
          <p:cNvSpPr txBox="1"/>
          <p:nvPr/>
        </p:nvSpPr>
        <p:spPr>
          <a:xfrm>
            <a:off x="5776538" y="6340598"/>
            <a:ext cx="1978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NGC4993 </a:t>
            </a:r>
            <a:r>
              <a:rPr lang="en-US" sz="1600" b="1" dirty="0">
                <a:solidFill>
                  <a:schemeClr val="bg1"/>
                </a:solidFill>
              </a:rPr>
              <a:t>GW/EM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CD4FF3-37BC-A0BE-2DFD-106848C2F998}"/>
              </a:ext>
            </a:extLst>
          </p:cNvPr>
          <p:cNvSpPr txBox="1"/>
          <p:nvPr/>
        </p:nvSpPr>
        <p:spPr>
          <a:xfrm>
            <a:off x="1997350" y="6341745"/>
            <a:ext cx="216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NGC1052-DF2 </a:t>
            </a:r>
            <a:r>
              <a:rPr lang="en-US" sz="1400" b="1" dirty="0">
                <a:solidFill>
                  <a:schemeClr val="bg1"/>
                </a:solidFill>
              </a:rPr>
              <a:t>DM-less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1506DB-98F3-71B6-A3AF-C419F13F6B47}"/>
              </a:ext>
            </a:extLst>
          </p:cNvPr>
          <p:cNvSpPr txBox="1"/>
          <p:nvPr/>
        </p:nvSpPr>
        <p:spPr>
          <a:xfrm>
            <a:off x="10016946" y="6314158"/>
            <a:ext cx="1786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M87 </a:t>
            </a:r>
            <a:r>
              <a:rPr lang="en-US" sz="1600" b="1" dirty="0">
                <a:solidFill>
                  <a:schemeClr val="bg1"/>
                </a:solidFill>
              </a:rPr>
              <a:t>EHT/SMBH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50A0B1-AD22-8314-2E06-30AC02A15B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244" b="-2257"/>
          <a:stretch/>
        </p:blipFill>
        <p:spPr>
          <a:xfrm>
            <a:off x="6914879" y="0"/>
            <a:ext cx="5277121" cy="4792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2FCB2B-4C3E-F515-423B-932CC23303C3}"/>
              </a:ext>
            </a:extLst>
          </p:cNvPr>
          <p:cNvSpPr txBox="1"/>
          <p:nvPr/>
        </p:nvSpPr>
        <p:spPr>
          <a:xfrm>
            <a:off x="705331" y="754193"/>
            <a:ext cx="6115600" cy="250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/>
              <a:t>Reliable distances </a:t>
            </a:r>
            <a:r>
              <a:rPr lang="en-GB" sz="1400" dirty="0"/>
              <a:t>are required to understand most observed objects &amp; phenomena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/>
              <a:t>Errors in distances </a:t>
            </a:r>
            <a:r>
              <a:rPr lang="en-GB" sz="1400" dirty="0"/>
              <a:t>imply significant fractional uncertainties in derived quantities</a:t>
            </a:r>
          </a:p>
          <a:p>
            <a:pPr lvl="1">
              <a:lnSpc>
                <a:spcPct val="150000"/>
              </a:lnSpc>
            </a:pPr>
            <a:r>
              <a:rPr lang="en-GB" sz="1100" dirty="0"/>
              <a:t>Masses (e.g., central black holes, dark matter halos); Physical sizes; </a:t>
            </a:r>
          </a:p>
          <a:p>
            <a:pPr lvl="1">
              <a:lnSpc>
                <a:spcPct val="150000"/>
              </a:lnSpc>
            </a:pPr>
            <a:r>
              <a:rPr lang="en-GB" sz="1100" dirty="0"/>
              <a:t>Dynamical time scales; Star Formation Rates; Ages…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/>
              <a:t>Precise extragalactic distances</a:t>
            </a:r>
            <a:r>
              <a:rPr lang="en-GB" sz="1400" dirty="0"/>
              <a:t> play a key role in the H</a:t>
            </a:r>
            <a:r>
              <a:rPr lang="en-GB" sz="1400" baseline="-25000" dirty="0"/>
              <a:t>0</a:t>
            </a:r>
            <a:r>
              <a:rPr lang="en-GB" sz="1400" dirty="0"/>
              <a:t> controversy, a major issue in modern cosmology</a:t>
            </a:r>
            <a:endParaRPr lang="en-IT" sz="1400" dirty="0"/>
          </a:p>
        </p:txBody>
      </p:sp>
      <p:pic>
        <p:nvPicPr>
          <p:cNvPr id="13" name="Picture 12" descr="A logo with text and images&#10;&#10;AI-generated content may be incorrect.">
            <a:extLst>
              <a:ext uri="{FF2B5EF4-FFF2-40B4-BE49-F238E27FC236}">
                <a16:creationId xmlns:a16="http://schemas.microsoft.com/office/drawing/2014/main" id="{E818EE03-0812-4FE4-E5E6-D9566F4E02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0553" y="4218624"/>
            <a:ext cx="1194347" cy="1147018"/>
          </a:xfrm>
          <a:prstGeom prst="rect">
            <a:avLst/>
          </a:prstGeom>
        </p:spPr>
      </p:pic>
      <p:pic>
        <p:nvPicPr>
          <p:cNvPr id="15" name="Picture 14" descr="A large black dome with stars and a bright light&#10;&#10;AI-generated content may be incorrect.">
            <a:extLst>
              <a:ext uri="{FF2B5EF4-FFF2-40B4-BE49-F238E27FC236}">
                <a16:creationId xmlns:a16="http://schemas.microsoft.com/office/drawing/2014/main" id="{C39A9391-BEF4-D993-A26B-280DD01EC4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410" y="2431708"/>
            <a:ext cx="5061226" cy="4453054"/>
          </a:xfrm>
          <a:prstGeom prst="rect">
            <a:avLst/>
          </a:prstGeom>
        </p:spPr>
      </p:pic>
      <p:pic>
        <p:nvPicPr>
          <p:cNvPr id="17" name="Picture 16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2AFD488A-311C-9969-1BB1-BCCC16ACDC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217585"/>
            <a:ext cx="16129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5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2FEFC-E370-397D-5348-526DE1864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E1EF819-F850-F8F5-8821-424A05F6DC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52" b="6280"/>
          <a:stretch/>
        </p:blipFill>
        <p:spPr>
          <a:xfrm>
            <a:off x="4488615" y="0"/>
            <a:ext cx="7703385" cy="2502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F8F805-1445-FEBA-20C8-5DEF52565E4E}"/>
              </a:ext>
            </a:extLst>
          </p:cNvPr>
          <p:cNvSpPr txBox="1"/>
          <p:nvPr/>
        </p:nvSpPr>
        <p:spPr>
          <a:xfrm>
            <a:off x="5483961" y="2495981"/>
            <a:ext cx="1568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T" sz="1200" b="1" dirty="0">
                <a:solidFill>
                  <a:schemeClr val="tx2"/>
                </a:solidFill>
              </a:rPr>
              <a:t>MW Globular Cluster</a:t>
            </a:r>
          </a:p>
          <a:p>
            <a:pPr algn="r"/>
            <a:r>
              <a:rPr lang="en-IT" sz="1200" dirty="0">
                <a:solidFill>
                  <a:schemeClr val="tx2"/>
                </a:solidFill>
              </a:rPr>
              <a:t>~10 kpc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8912CC-66B8-1F38-8A72-D50372019995}"/>
              </a:ext>
            </a:extLst>
          </p:cNvPr>
          <p:cNvSpPr txBox="1"/>
          <p:nvPr/>
        </p:nvSpPr>
        <p:spPr>
          <a:xfrm>
            <a:off x="8720370" y="2522280"/>
            <a:ext cx="944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T" sz="1200" b="1" dirty="0">
                <a:solidFill>
                  <a:schemeClr val="tx2"/>
                </a:solidFill>
              </a:rPr>
              <a:t>Messier 32</a:t>
            </a:r>
          </a:p>
          <a:p>
            <a:pPr algn="r"/>
            <a:r>
              <a:rPr lang="en-IT" sz="1200" dirty="0">
                <a:solidFill>
                  <a:schemeClr val="tx2"/>
                </a:solidFill>
              </a:rPr>
              <a:t>~770 kpc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10B3B6-F317-793A-64F1-96303128E5D6}"/>
              </a:ext>
            </a:extLst>
          </p:cNvPr>
          <p:cNvSpPr txBox="1"/>
          <p:nvPr/>
        </p:nvSpPr>
        <p:spPr>
          <a:xfrm>
            <a:off x="11152730" y="2495981"/>
            <a:ext cx="1035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T" sz="1200" b="1" dirty="0">
                <a:solidFill>
                  <a:schemeClr val="tx2"/>
                </a:solidFill>
              </a:rPr>
              <a:t>Messier 49</a:t>
            </a:r>
          </a:p>
          <a:p>
            <a:pPr algn="r"/>
            <a:r>
              <a:rPr lang="en-IT" sz="1200" dirty="0">
                <a:solidFill>
                  <a:schemeClr val="tx2"/>
                </a:solidFill>
              </a:rPr>
              <a:t>~16500 Mpc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C592A6-66C7-489C-E889-F1FBEBD23C6C}"/>
              </a:ext>
            </a:extLst>
          </p:cNvPr>
          <p:cNvSpPr txBox="1"/>
          <p:nvPr/>
        </p:nvSpPr>
        <p:spPr>
          <a:xfrm>
            <a:off x="9668717" y="2122170"/>
            <a:ext cx="25422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T" sz="1000" dirty="0">
                <a:solidFill>
                  <a:schemeClr val="bg1"/>
                </a:solidFill>
              </a:rPr>
              <a:t>Slide Basics: R. Kudritzki/M.Cantiello</a:t>
            </a:r>
          </a:p>
          <a:p>
            <a:pPr algn="r"/>
            <a:r>
              <a:rPr lang="en-IT" sz="1000" dirty="0">
                <a:solidFill>
                  <a:schemeClr val="bg1"/>
                </a:solidFill>
              </a:rPr>
              <a:t>Images: J. Blakeslee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7" name="Text Placeholder 14">
                <a:extLst>
                  <a:ext uri="{FF2B5EF4-FFF2-40B4-BE49-F238E27FC236}">
                    <a16:creationId xmlns:a16="http://schemas.microsoft.com/office/drawing/2014/main" id="{25A6B128-68A4-0920-BCE7-2734477F6A0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4055007"/>
                  </p:ext>
                </p:extLst>
              </p:nvPr>
            </p:nvGraphicFramePr>
            <p:xfrm>
              <a:off x="4488614" y="3005919"/>
              <a:ext cx="7571579" cy="370544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>
          <p:graphicFrame>
            <p:nvGraphicFramePr>
              <p:cNvPr id="27" name="Text Placeholder 14">
                <a:extLst>
                  <a:ext uri="{FF2B5EF4-FFF2-40B4-BE49-F238E27FC236}">
                    <a16:creationId xmlns:a16="http://schemas.microsoft.com/office/drawing/2014/main" id="{25A6B128-68A4-0920-BCE7-2734477F6A0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4055007"/>
                  </p:ext>
                </p:extLst>
              </p:nvPr>
            </p:nvGraphicFramePr>
            <p:xfrm>
              <a:off x="4488614" y="3005919"/>
              <a:ext cx="7571579" cy="370544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5" r:qs="rId6" r:cs="rId7"/>
              </a:graphicData>
            </a:graphic>
          </p:graphicFrame>
        </mc:Fallback>
      </mc:AlternateContent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E937281-F55C-FE5A-69E5-00EF74A12215}"/>
              </a:ext>
            </a:extLst>
          </p:cNvPr>
          <p:cNvSpPr txBox="1">
            <a:spLocks/>
          </p:cNvSpPr>
          <p:nvPr/>
        </p:nvSpPr>
        <p:spPr>
          <a:xfrm>
            <a:off x="181261" y="146639"/>
            <a:ext cx="4131248" cy="1731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+mj-lt"/>
              </a:rPr>
              <a:t>[SBF] </a:t>
            </a:r>
            <a:r>
              <a:rPr lang="en-US" sz="3600" b="1" dirty="0">
                <a:latin typeface="+mj-lt"/>
              </a:rPr>
              <a:t>Surface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Brightness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>
                <a:solidFill>
                  <a:srgbClr val="02823C"/>
                </a:solidFill>
                <a:latin typeface="+mj-lt"/>
              </a:rPr>
              <a:t>Fluctuations</a:t>
            </a:r>
            <a:endParaRPr lang="en-IT" sz="3600" b="1" dirty="0">
              <a:solidFill>
                <a:srgbClr val="02823C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AED23E-14F7-F499-083E-B6E0BDB4B1CB}"/>
                  </a:ext>
                </a:extLst>
              </p:cNvPr>
              <p:cNvSpPr txBox="1"/>
              <p:nvPr/>
            </p:nvSpPr>
            <p:spPr>
              <a:xfrm>
                <a:off x="118414" y="2753112"/>
                <a:ext cx="3816188" cy="395569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2000" b="0" dirty="0">
                    <a:solidFill>
                      <a:schemeClr val="tx2"/>
                    </a:solidFill>
                    <a:effectLst/>
                  </a:rPr>
                  <a:t>SBF def</a:t>
                </a:r>
                <a:r>
                  <a:rPr lang="en-GB" sz="1600" b="0" dirty="0">
                    <a:solidFill>
                      <a:schemeClr val="tx2"/>
                    </a:solidFill>
                    <a:effectLst/>
                  </a:rPr>
                  <a:t>.: Ratio 2nd </a:t>
                </a:r>
                <a:r>
                  <a:rPr lang="en-GB" sz="1600" dirty="0">
                    <a:solidFill>
                      <a:schemeClr val="tx2"/>
                    </a:solidFill>
                  </a:rPr>
                  <a:t>to</a:t>
                </a:r>
                <a:r>
                  <a:rPr lang="en-GB" sz="1600" b="0" dirty="0">
                    <a:solidFill>
                      <a:schemeClr val="tx2"/>
                    </a:solidFill>
                    <a:effectLst/>
                  </a:rPr>
                  <a:t> 1st moments of stellar luminosity function</a:t>
                </a:r>
              </a:p>
              <a:p>
                <a:endParaRPr lang="en-US" i="1" dirty="0">
                  <a:solidFill>
                    <a:schemeClr val="tx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𝑆𝐵𝐹</m:t>
                          </m:r>
                        </m:sub>
                      </m:sSub>
                      <m:r>
                        <a:rPr lang="en-US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bar>
                        <m:barPr>
                          <m:pos m:val="top"/>
                          <m:ctrlPr>
                            <a:rPr 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bar>
                      <m:r>
                        <a:rPr lang="en-US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sSubSup>
                        <m:sSubSupPr>
                          <m:ctrlPr>
                            <a:rPr 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i="1" dirty="0">
                  <a:solidFill>
                    <a:schemeClr val="tx2"/>
                  </a:solidFill>
                  <a:effectLst/>
                </a:endParaRPr>
              </a:p>
              <a:p>
                <a:endParaRPr lang="en-GB" sz="1050" b="0" dirty="0">
                  <a:solidFill>
                    <a:srgbClr val="0070C0"/>
                  </a:solidFill>
                  <a:effectLst/>
                </a:endParaRPr>
              </a:p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sym typeface="Wingdings" pitchFamily="2" charset="2"/>
                  </a:rPr>
                  <a:t>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bright stars weight more </a:t>
                </a:r>
                <a:endParaRPr lang="en-GB" sz="1050" b="0" dirty="0">
                  <a:solidFill>
                    <a:schemeClr val="tx1"/>
                  </a:solidFill>
                  <a:effectLst/>
                </a:endParaRPr>
              </a:p>
              <a:p>
                <a:pPr>
                  <a:lnSpc>
                    <a:spcPct val="150000"/>
                  </a:lnSpc>
                </a:pPr>
                <a:endParaRPr lang="en-GB" sz="900" dirty="0">
                  <a:solidFill>
                    <a:srgbClr val="0070C0"/>
                  </a:solidFill>
                  <a:effectLst/>
                </a:endParaRPr>
              </a:p>
              <a:p>
                <a:pPr>
                  <a:lnSpc>
                    <a:spcPct val="150000"/>
                  </a:lnSpc>
                </a:pPr>
                <a:endParaRPr lang="en-GB" sz="900" dirty="0">
                  <a:solidFill>
                    <a:srgbClr val="0070C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en-GB" sz="900" dirty="0">
                  <a:solidFill>
                    <a:srgbClr val="0070C0"/>
                  </a:solidFill>
                  <a:effectLst/>
                </a:endParaRPr>
              </a:p>
              <a:p>
                <a:pPr>
                  <a:lnSpc>
                    <a:spcPct val="150000"/>
                  </a:lnSpc>
                </a:pPr>
                <a:endParaRPr lang="en-GB" sz="900" dirty="0">
                  <a:solidFill>
                    <a:srgbClr val="0070C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en-GB" sz="900" dirty="0">
                  <a:solidFill>
                    <a:srgbClr val="0070C0"/>
                  </a:solidFill>
                  <a:effectLst/>
                </a:endParaRPr>
              </a:p>
              <a:p>
                <a:pPr>
                  <a:lnSpc>
                    <a:spcPct val="150000"/>
                  </a:lnSpc>
                </a:pPr>
                <a:endParaRPr lang="en-GB" sz="900" dirty="0">
                  <a:solidFill>
                    <a:srgbClr val="0070C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en-GB" sz="900" dirty="0">
                  <a:solidFill>
                    <a:srgbClr val="0070C0"/>
                  </a:solidFill>
                  <a:effectLst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B" sz="900" dirty="0">
                    <a:solidFill>
                      <a:srgbClr val="0070C0"/>
                    </a:solidFill>
                    <a:effectLst/>
                  </a:rPr>
                  <a:t>Tonry &amp; </a:t>
                </a:r>
                <a:r>
                  <a:rPr lang="en-GB" sz="900" dirty="0" err="1">
                    <a:solidFill>
                      <a:srgbClr val="0070C0"/>
                    </a:solidFill>
                    <a:effectLst/>
                  </a:rPr>
                  <a:t>Schenider</a:t>
                </a:r>
                <a:r>
                  <a:rPr lang="en-GB" sz="900" dirty="0">
                    <a:solidFill>
                      <a:srgbClr val="0070C0"/>
                    </a:solidFill>
                    <a:effectLst/>
                  </a:rPr>
                  <a:t> 1988</a:t>
                </a:r>
              </a:p>
              <a:p>
                <a:pPr>
                  <a:lnSpc>
                    <a:spcPct val="150000"/>
                  </a:lnSpc>
                </a:pPr>
                <a:r>
                  <a:rPr lang="en-GB" sz="900" dirty="0" err="1">
                    <a:solidFill>
                      <a:srgbClr val="0070C0"/>
                    </a:solidFill>
                  </a:rPr>
                  <a:t>Tonry</a:t>
                </a:r>
                <a:r>
                  <a:rPr lang="en-GB" sz="900" dirty="0">
                    <a:solidFill>
                      <a:srgbClr val="0070C0"/>
                    </a:solidFill>
                  </a:rPr>
                  <a:t>, </a:t>
                </a:r>
                <a:r>
                  <a:rPr lang="en-GB" sz="900" dirty="0" err="1">
                    <a:solidFill>
                      <a:srgbClr val="0070C0"/>
                    </a:solidFill>
                  </a:rPr>
                  <a:t>Ajhar</a:t>
                </a:r>
                <a:r>
                  <a:rPr lang="en-GB" sz="900" dirty="0">
                    <a:solidFill>
                      <a:srgbClr val="0070C0"/>
                    </a:solidFill>
                  </a:rPr>
                  <a:t> &amp; </a:t>
                </a:r>
                <a:r>
                  <a:rPr lang="en-GB" sz="900" dirty="0" err="1">
                    <a:solidFill>
                      <a:srgbClr val="0070C0"/>
                    </a:solidFill>
                  </a:rPr>
                  <a:t>Luppino</a:t>
                </a:r>
                <a:r>
                  <a:rPr lang="en-GB" sz="900" dirty="0">
                    <a:solidFill>
                      <a:srgbClr val="0070C0"/>
                    </a:solidFill>
                  </a:rPr>
                  <a:t> 1990</a:t>
                </a:r>
              </a:p>
              <a:p>
                <a:pPr>
                  <a:lnSpc>
                    <a:spcPct val="150000"/>
                  </a:lnSpc>
                </a:pPr>
                <a:r>
                  <a:rPr lang="en-GB" sz="900" dirty="0">
                    <a:solidFill>
                      <a:srgbClr val="0070C0"/>
                    </a:solidFill>
                    <a:effectLst/>
                  </a:rPr>
                  <a:t>Blakeslee, </a:t>
                </a:r>
                <a:r>
                  <a:rPr lang="en-GB" sz="900" dirty="0" err="1">
                    <a:solidFill>
                      <a:srgbClr val="0070C0"/>
                    </a:solidFill>
                    <a:effectLst/>
                  </a:rPr>
                  <a:t>Ajhar</a:t>
                </a:r>
                <a:r>
                  <a:rPr lang="en-GB" sz="900" dirty="0">
                    <a:solidFill>
                      <a:srgbClr val="0070C0"/>
                    </a:solidFill>
                    <a:effectLst/>
                  </a:rPr>
                  <a:t> &amp; </a:t>
                </a:r>
                <a:r>
                  <a:rPr lang="en-GB" sz="900" dirty="0" err="1">
                    <a:solidFill>
                      <a:srgbClr val="0070C0"/>
                    </a:solidFill>
                    <a:effectLst/>
                  </a:rPr>
                  <a:t>Tonry</a:t>
                </a:r>
                <a:r>
                  <a:rPr lang="en-GB" sz="900" dirty="0">
                    <a:solidFill>
                      <a:srgbClr val="0070C0"/>
                    </a:solidFill>
                  </a:rPr>
                  <a:t> 1999</a:t>
                </a:r>
                <a:r>
                  <a:rPr lang="en-GB" sz="900" dirty="0">
                    <a:solidFill>
                      <a:srgbClr val="0070C0"/>
                    </a:solidFill>
                    <a:effectLst/>
                  </a:rPr>
                  <a:t>…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AED23E-14F7-F499-083E-B6E0BDB4B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14" y="2753112"/>
                <a:ext cx="3816188" cy="3955698"/>
              </a:xfrm>
              <a:prstGeom prst="rect">
                <a:avLst/>
              </a:prstGeom>
              <a:blipFill>
                <a:blip r:embed="rId10"/>
                <a:stretch>
                  <a:fillRect l="-1661" t="-4153" r="-9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3D2504-6136-ECD0-6717-A4E42F891003}"/>
                  </a:ext>
                </a:extLst>
              </p:cNvPr>
              <p:cNvSpPr txBox="1"/>
              <p:nvPr/>
            </p:nvSpPr>
            <p:spPr>
              <a:xfrm>
                <a:off x="81343" y="4762218"/>
                <a:ext cx="1393201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IT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ba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𝑅𝐺𝐵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IT" sz="2800" i="1" dirty="0">
                  <a:solidFill>
                    <a:schemeClr val="tx1"/>
                  </a:solidFill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3D2504-6136-ECD0-6717-A4E42F8910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3" y="4762218"/>
                <a:ext cx="1393201" cy="738664"/>
              </a:xfrm>
              <a:prstGeom prst="rect">
                <a:avLst/>
              </a:prstGeom>
              <a:blipFill>
                <a:blip r:embed="rId11"/>
                <a:stretch>
                  <a:fillRect r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E48AED6-64DB-F61D-1EFD-B4B14D3D81CA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75000"/>
          </a:blip>
          <a:srcRect l="11829" t="3090" r="16642" b="40549"/>
          <a:stretch/>
        </p:blipFill>
        <p:spPr>
          <a:xfrm>
            <a:off x="1851468" y="4838163"/>
            <a:ext cx="2360140" cy="202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8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  <p:bldP spid="5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C4D4A-892F-8621-0C74-CD90A68F5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5E3388A-B786-8CD8-2FED-792496708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643"/>
            <a:ext cx="4756138" cy="30235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itle 4">
                <a:extLst>
                  <a:ext uri="{FF2B5EF4-FFF2-40B4-BE49-F238E27FC236}">
                    <a16:creationId xmlns:a16="http://schemas.microsoft.com/office/drawing/2014/main" id="{F93BC405-F8CD-C7E1-A72A-F5CCB048B2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8867" y="217519"/>
                <a:ext cx="10234266" cy="90379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89000"/>
                  </a:lnSpc>
                  <a:spcBef>
                    <a:spcPct val="0"/>
                  </a:spcBef>
                  <a:buNone/>
                  <a:defRPr sz="4400" kern="1200" baseline="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From</a:t>
                </a:r>
                <a:r>
                  <a:rPr kumimoji="0" lang="en-IT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IT" sz="4000" b="1" i="1" smtClean="0">
                            <a:solidFill>
                              <a:srgbClr val="002060"/>
                            </a:solidFill>
                          </a:rPr>
                        </m:ctrlPr>
                      </m:barPr>
                      <m:e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</a:rPr>
                          <m:t>𝒎</m:t>
                        </m:r>
                      </m:e>
                    </m:bar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to distance modulus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1" i="1">
                            <a:solidFill>
                              <a:srgbClr val="002060"/>
                            </a:solidFill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4000" b="1" i="1">
                            <a:solidFill>
                              <a:srgbClr val="002060"/>
                            </a:solidFill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4000" b="1" i="1">
                        <a:solidFill>
                          <a:srgbClr val="002060"/>
                        </a:solidFill>
                      </a:rPr>
                      <m:t>=</m:t>
                    </m:r>
                    <m:bar>
                      <m:barPr>
                        <m:pos m:val="top"/>
                        <m:ctrlPr>
                          <a:rPr lang="en-IT" sz="4000" b="1" i="1">
                            <a:solidFill>
                              <a:srgbClr val="002060"/>
                            </a:solidFill>
                          </a:rPr>
                        </m:ctrlPr>
                      </m:barPr>
                      <m:e>
                        <m:r>
                          <a:rPr lang="en-US" sz="4000" b="1" i="1">
                            <a:solidFill>
                              <a:srgbClr val="002060"/>
                            </a:solidFill>
                          </a:rPr>
                          <m:t>𝒎</m:t>
                        </m:r>
                      </m:e>
                    </m:bar>
                    <m:r>
                      <a:rPr lang="en-US" sz="4000" b="1">
                        <a:solidFill>
                          <a:srgbClr val="002060"/>
                        </a:solidFill>
                      </a:rPr>
                      <m:t>−</m:t>
                    </m:r>
                    <m:bar>
                      <m:barPr>
                        <m:pos m:val="top"/>
                        <m:ctrlPr>
                          <a:rPr lang="en-IT" sz="4000" b="1" i="1">
                            <a:solidFill>
                              <a:srgbClr val="002060"/>
                            </a:solidFill>
                          </a:rPr>
                        </m:ctrlPr>
                      </m:barPr>
                      <m:e>
                        <m:r>
                          <a:rPr lang="en-US" sz="4000" b="1" i="1">
                            <a:solidFill>
                              <a:srgbClr val="002060"/>
                            </a:solidFill>
                          </a:rPr>
                          <m:t>𝑴</m:t>
                        </m:r>
                      </m:e>
                    </m:bar>
                  </m:oMath>
                </a14:m>
                <a:endParaRPr lang="en-IT" sz="4000" b="1" dirty="0">
                  <a:solidFill>
                    <a:srgbClr val="002060"/>
                  </a:solidFill>
                </a:endParaRPr>
              </a:p>
              <a:p>
                <a:pPr algn="ctr"/>
                <a:endParaRPr kumimoji="0" lang="en-IT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Franklin Gothic Book" panose="020B0503020102020204"/>
                </a:endParaRPr>
              </a:p>
            </p:txBody>
          </p:sp>
        </mc:Choice>
        <mc:Fallback>
          <p:sp>
            <p:nvSpPr>
              <p:cNvPr id="17" name="Title 4">
                <a:extLst>
                  <a:ext uri="{FF2B5EF4-FFF2-40B4-BE49-F238E27FC236}">
                    <a16:creationId xmlns:a16="http://schemas.microsoft.com/office/drawing/2014/main" id="{F93BC405-F8CD-C7E1-A72A-F5CCB048B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867" y="217519"/>
                <a:ext cx="10234266" cy="903790"/>
              </a:xfrm>
              <a:prstGeom prst="rect">
                <a:avLst/>
              </a:prstGeom>
              <a:blipFill>
                <a:blip r:embed="rId3"/>
                <a:stretch>
                  <a:fillRect l="-1241" t="-12500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39386DB-9735-CFF2-D452-90CB29934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420" y="1297643"/>
            <a:ext cx="4696579" cy="3023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4ABBF3-EF4F-216E-4DC8-702B1137D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83" y="4616329"/>
            <a:ext cx="4756138" cy="2241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4CCE69-2C4A-54BF-D400-8C817DE53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5420" y="4625807"/>
            <a:ext cx="2481850" cy="2241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053D16-EF56-1AA1-44DE-CC851DA9FE66}"/>
              </a:ext>
            </a:extLst>
          </p:cNvPr>
          <p:cNvSpPr txBox="1"/>
          <p:nvPr/>
        </p:nvSpPr>
        <p:spPr>
          <a:xfrm>
            <a:off x="10176934" y="4730979"/>
            <a:ext cx="18220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002060"/>
                </a:solidFill>
              </a:rPr>
              <a:t>Calibrations from Stellar Population Sinthesys models</a:t>
            </a:r>
          </a:p>
          <a:p>
            <a:r>
              <a:rPr lang="en-IT" dirty="0">
                <a:solidFill>
                  <a:srgbClr val="002060"/>
                </a:solidFill>
              </a:rPr>
              <a:t>SBF </a:t>
            </a:r>
            <a:r>
              <a:rPr lang="en-IT" dirty="0">
                <a:solidFill>
                  <a:srgbClr val="002060"/>
                </a:solidFill>
                <a:sym typeface="Wingdings" pitchFamily="2" charset="2"/>
              </a:rPr>
              <a:t> Primary indicator</a:t>
            </a:r>
            <a:endParaRPr lang="en-IT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5DF7CE-B14B-FAE6-BD40-97F78D3335F4}"/>
              </a:ext>
            </a:extLst>
          </p:cNvPr>
          <p:cNvSpPr txBox="1"/>
          <p:nvPr/>
        </p:nvSpPr>
        <p:spPr>
          <a:xfrm>
            <a:off x="-2483" y="4048216"/>
            <a:ext cx="13909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rgbClr val="002060"/>
                </a:solidFill>
              </a:rPr>
              <a:t>Tonry</a:t>
            </a:r>
            <a:r>
              <a:rPr lang="en-US" sz="800" dirty="0">
                <a:solidFill>
                  <a:srgbClr val="002060"/>
                </a:solidFill>
              </a:rPr>
              <a:t> et al. (1998)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9853DA-7B55-29BB-77D3-C510ABC70450}"/>
              </a:ext>
            </a:extLst>
          </p:cNvPr>
          <p:cNvSpPr txBox="1"/>
          <p:nvPr/>
        </p:nvSpPr>
        <p:spPr>
          <a:xfrm>
            <a:off x="10951075" y="4048753"/>
            <a:ext cx="13909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</a:rPr>
              <a:t>Blakeslee et al. (2009)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E70082-258F-FBED-03B3-C6C20D936BFF}"/>
              </a:ext>
            </a:extLst>
          </p:cNvPr>
          <p:cNvSpPr txBox="1"/>
          <p:nvPr/>
        </p:nvSpPr>
        <p:spPr>
          <a:xfrm>
            <a:off x="1853100" y="6639328"/>
            <a:ext cx="13909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2060"/>
                </a:solidFill>
              </a:rPr>
              <a:t>Jensen et al. (2015)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389B20D-80AD-6277-3F50-794F124D1656}"/>
              </a:ext>
            </a:extLst>
          </p:cNvPr>
          <p:cNvCxnSpPr/>
          <p:nvPr/>
        </p:nvCxnSpPr>
        <p:spPr>
          <a:xfrm>
            <a:off x="3680749" y="5560357"/>
            <a:ext cx="873889" cy="678397"/>
          </a:xfrm>
          <a:prstGeom prst="line">
            <a:avLst/>
          </a:prstGeom>
          <a:ln w="76200">
            <a:solidFill>
              <a:schemeClr val="accent1">
                <a:alpha val="728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1F444D-9FE1-8378-E8E4-0AC1F02D799D}"/>
              </a:ext>
            </a:extLst>
          </p:cNvPr>
          <p:cNvCxnSpPr/>
          <p:nvPr/>
        </p:nvCxnSpPr>
        <p:spPr>
          <a:xfrm>
            <a:off x="3687014" y="4941111"/>
            <a:ext cx="873889" cy="678397"/>
          </a:xfrm>
          <a:prstGeom prst="line">
            <a:avLst/>
          </a:prstGeom>
          <a:ln w="76200">
            <a:solidFill>
              <a:schemeClr val="accent1">
                <a:alpha val="7722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F05B58C-1511-2276-8E52-E751D420B331}"/>
              </a:ext>
            </a:extLst>
          </p:cNvPr>
          <p:cNvCxnSpPr/>
          <p:nvPr/>
        </p:nvCxnSpPr>
        <p:spPr>
          <a:xfrm>
            <a:off x="1340841" y="5560356"/>
            <a:ext cx="873889" cy="678397"/>
          </a:xfrm>
          <a:prstGeom prst="line">
            <a:avLst/>
          </a:prstGeom>
          <a:ln w="76200">
            <a:solidFill>
              <a:schemeClr val="accent1">
                <a:alpha val="7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1F405E5-8C4A-BF36-3620-DC94883E94D1}"/>
              </a:ext>
            </a:extLst>
          </p:cNvPr>
          <p:cNvCxnSpPr/>
          <p:nvPr/>
        </p:nvCxnSpPr>
        <p:spPr>
          <a:xfrm>
            <a:off x="1334576" y="4949431"/>
            <a:ext cx="873889" cy="678397"/>
          </a:xfrm>
          <a:prstGeom prst="line">
            <a:avLst/>
          </a:prstGeom>
          <a:ln w="76200">
            <a:solidFill>
              <a:schemeClr val="accent1">
                <a:alpha val="70727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D7CDB9C-3F69-0588-0D73-931F48D94374}"/>
              </a:ext>
            </a:extLst>
          </p:cNvPr>
          <p:cNvCxnSpPr>
            <a:cxnSpLocks/>
          </p:cNvCxnSpPr>
          <p:nvPr/>
        </p:nvCxnSpPr>
        <p:spPr>
          <a:xfrm flipV="1">
            <a:off x="2073667" y="2940050"/>
            <a:ext cx="1342633" cy="446107"/>
          </a:xfrm>
          <a:prstGeom prst="line">
            <a:avLst/>
          </a:prstGeom>
          <a:ln w="76200">
            <a:solidFill>
              <a:schemeClr val="accent1">
                <a:alpha val="7388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801E311-C1CC-1F55-50BE-3BE117F3DE71}"/>
              </a:ext>
            </a:extLst>
          </p:cNvPr>
          <p:cNvCxnSpPr>
            <a:cxnSpLocks/>
          </p:cNvCxnSpPr>
          <p:nvPr/>
        </p:nvCxnSpPr>
        <p:spPr>
          <a:xfrm flipV="1">
            <a:off x="3414903" y="2725591"/>
            <a:ext cx="1342633" cy="446107"/>
          </a:xfrm>
          <a:prstGeom prst="line">
            <a:avLst/>
          </a:prstGeom>
          <a:ln w="76200">
            <a:solidFill>
              <a:schemeClr val="accent1">
                <a:alpha val="7388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06F438-668C-1197-100A-C7151C8FA5FD}"/>
              </a:ext>
            </a:extLst>
          </p:cNvPr>
          <p:cNvCxnSpPr>
            <a:cxnSpLocks/>
          </p:cNvCxnSpPr>
          <p:nvPr/>
        </p:nvCxnSpPr>
        <p:spPr>
          <a:xfrm flipV="1">
            <a:off x="784617" y="3108037"/>
            <a:ext cx="1342633" cy="446107"/>
          </a:xfrm>
          <a:prstGeom prst="line">
            <a:avLst/>
          </a:prstGeom>
          <a:ln w="76200">
            <a:solidFill>
              <a:schemeClr val="accent1">
                <a:alpha val="7388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668A572-462F-5457-7796-1EDF7F86D9B9}"/>
              </a:ext>
            </a:extLst>
          </p:cNvPr>
          <p:cNvCxnSpPr>
            <a:cxnSpLocks/>
          </p:cNvCxnSpPr>
          <p:nvPr/>
        </p:nvCxnSpPr>
        <p:spPr>
          <a:xfrm flipV="1">
            <a:off x="1036135" y="2289524"/>
            <a:ext cx="1063625" cy="324441"/>
          </a:xfrm>
          <a:prstGeom prst="line">
            <a:avLst/>
          </a:prstGeom>
          <a:ln w="76200">
            <a:solidFill>
              <a:schemeClr val="accent1">
                <a:alpha val="7111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8C59AED-6323-C869-652B-E962E004EA53}"/>
              </a:ext>
            </a:extLst>
          </p:cNvPr>
          <p:cNvCxnSpPr>
            <a:cxnSpLocks/>
          </p:cNvCxnSpPr>
          <p:nvPr/>
        </p:nvCxnSpPr>
        <p:spPr>
          <a:xfrm flipV="1">
            <a:off x="2085315" y="2051005"/>
            <a:ext cx="1342633" cy="446107"/>
          </a:xfrm>
          <a:prstGeom prst="line">
            <a:avLst/>
          </a:prstGeom>
          <a:ln w="76200">
            <a:solidFill>
              <a:schemeClr val="accent1">
                <a:alpha val="72042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2C996A3-3C30-3B54-31CC-48FB3ED4CBE2}"/>
              </a:ext>
            </a:extLst>
          </p:cNvPr>
          <p:cNvCxnSpPr>
            <a:cxnSpLocks/>
          </p:cNvCxnSpPr>
          <p:nvPr/>
        </p:nvCxnSpPr>
        <p:spPr>
          <a:xfrm flipV="1">
            <a:off x="3369906" y="1961267"/>
            <a:ext cx="1342633" cy="446107"/>
          </a:xfrm>
          <a:prstGeom prst="line">
            <a:avLst/>
          </a:prstGeom>
          <a:ln w="76200">
            <a:solidFill>
              <a:schemeClr val="accent1">
                <a:alpha val="7309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37">
            <a:extLst>
              <a:ext uri="{FF2B5EF4-FFF2-40B4-BE49-F238E27FC236}">
                <a16:creationId xmlns:a16="http://schemas.microsoft.com/office/drawing/2014/main" id="{23393647-1F13-411F-E692-56C105CB2F1B}"/>
              </a:ext>
            </a:extLst>
          </p:cNvPr>
          <p:cNvSpPr/>
          <p:nvPr/>
        </p:nvSpPr>
        <p:spPr>
          <a:xfrm>
            <a:off x="8216348" y="1736035"/>
            <a:ext cx="3790122" cy="1563756"/>
          </a:xfrm>
          <a:custGeom>
            <a:avLst/>
            <a:gdLst>
              <a:gd name="connsiteX0" fmla="*/ 0 w 3790122"/>
              <a:gd name="connsiteY0" fmla="*/ 1563756 h 1563756"/>
              <a:gd name="connsiteX1" fmla="*/ 901148 w 3790122"/>
              <a:gd name="connsiteY1" fmla="*/ 1311965 h 1563756"/>
              <a:gd name="connsiteX2" fmla="*/ 1815548 w 3790122"/>
              <a:gd name="connsiteY2" fmla="*/ 1113182 h 1563756"/>
              <a:gd name="connsiteX3" fmla="*/ 2623930 w 3790122"/>
              <a:gd name="connsiteY3" fmla="*/ 848139 h 1563756"/>
              <a:gd name="connsiteX4" fmla="*/ 3273287 w 3790122"/>
              <a:gd name="connsiteY4" fmla="*/ 463826 h 1563756"/>
              <a:gd name="connsiteX5" fmla="*/ 3790122 w 3790122"/>
              <a:gd name="connsiteY5" fmla="*/ 0 h 156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0122" h="1563756">
                <a:moveTo>
                  <a:pt x="0" y="1563756"/>
                </a:moveTo>
                <a:cubicBezTo>
                  <a:pt x="299278" y="1475408"/>
                  <a:pt x="598557" y="1387061"/>
                  <a:pt x="901148" y="1311965"/>
                </a:cubicBezTo>
                <a:cubicBezTo>
                  <a:pt x="1203739" y="1236869"/>
                  <a:pt x="1528418" y="1190486"/>
                  <a:pt x="1815548" y="1113182"/>
                </a:cubicBezTo>
                <a:cubicBezTo>
                  <a:pt x="2102678" y="1035878"/>
                  <a:pt x="2380974" y="956365"/>
                  <a:pt x="2623930" y="848139"/>
                </a:cubicBezTo>
                <a:cubicBezTo>
                  <a:pt x="2866886" y="739913"/>
                  <a:pt x="3078922" y="605182"/>
                  <a:pt x="3273287" y="463826"/>
                </a:cubicBezTo>
                <a:cubicBezTo>
                  <a:pt x="3467652" y="322470"/>
                  <a:pt x="3628887" y="161235"/>
                  <a:pt x="3790122" y="0"/>
                </a:cubicBezTo>
              </a:path>
            </a:pathLst>
          </a:custGeom>
          <a:noFill/>
          <a:ln w="63500">
            <a:solidFill>
              <a:schemeClr val="accent1">
                <a:alpha val="70863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B16FD7BF-606C-302A-1F51-2FF8646E5892}"/>
              </a:ext>
            </a:extLst>
          </p:cNvPr>
          <p:cNvSpPr/>
          <p:nvPr/>
        </p:nvSpPr>
        <p:spPr>
          <a:xfrm>
            <a:off x="8017565" y="4691270"/>
            <a:ext cx="1762539" cy="1762539"/>
          </a:xfrm>
          <a:custGeom>
            <a:avLst/>
            <a:gdLst>
              <a:gd name="connsiteX0" fmla="*/ 0 w 1762539"/>
              <a:gd name="connsiteY0" fmla="*/ 1762539 h 1762539"/>
              <a:gd name="connsiteX1" fmla="*/ 251792 w 1762539"/>
              <a:gd name="connsiteY1" fmla="*/ 1497495 h 1762539"/>
              <a:gd name="connsiteX2" fmla="*/ 755374 w 1762539"/>
              <a:gd name="connsiteY2" fmla="*/ 1219200 h 1762539"/>
              <a:gd name="connsiteX3" fmla="*/ 1166192 w 1762539"/>
              <a:gd name="connsiteY3" fmla="*/ 993913 h 1762539"/>
              <a:gd name="connsiteX4" fmla="*/ 1364974 w 1762539"/>
              <a:gd name="connsiteY4" fmla="*/ 755373 h 1762539"/>
              <a:gd name="connsiteX5" fmla="*/ 1630018 w 1762539"/>
              <a:gd name="connsiteY5" fmla="*/ 304800 h 1762539"/>
              <a:gd name="connsiteX6" fmla="*/ 1762539 w 1762539"/>
              <a:gd name="connsiteY6" fmla="*/ 0 h 176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2539" h="1762539">
                <a:moveTo>
                  <a:pt x="0" y="1762539"/>
                </a:moveTo>
                <a:cubicBezTo>
                  <a:pt x="62948" y="1675295"/>
                  <a:pt x="125896" y="1588051"/>
                  <a:pt x="251792" y="1497495"/>
                </a:cubicBezTo>
                <a:cubicBezTo>
                  <a:pt x="377688" y="1406939"/>
                  <a:pt x="755374" y="1219200"/>
                  <a:pt x="755374" y="1219200"/>
                </a:cubicBezTo>
                <a:cubicBezTo>
                  <a:pt x="907774" y="1135270"/>
                  <a:pt x="1064592" y="1071217"/>
                  <a:pt x="1166192" y="993913"/>
                </a:cubicBezTo>
                <a:cubicBezTo>
                  <a:pt x="1267792" y="916609"/>
                  <a:pt x="1287670" y="870225"/>
                  <a:pt x="1364974" y="755373"/>
                </a:cubicBezTo>
                <a:cubicBezTo>
                  <a:pt x="1442278" y="640521"/>
                  <a:pt x="1563757" y="430695"/>
                  <a:pt x="1630018" y="304800"/>
                </a:cubicBezTo>
                <a:cubicBezTo>
                  <a:pt x="1696279" y="178904"/>
                  <a:pt x="1729409" y="89452"/>
                  <a:pt x="1762539" y="0"/>
                </a:cubicBezTo>
              </a:path>
            </a:pathLst>
          </a:custGeom>
          <a:noFill/>
          <a:ln w="63500">
            <a:solidFill>
              <a:schemeClr val="accent1">
                <a:alpha val="73015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A galaxy in space with stars&#10;&#10;AI-generated content may be incorrect.">
            <a:extLst>
              <a:ext uri="{FF2B5EF4-FFF2-40B4-BE49-F238E27FC236}">
                <a16:creationId xmlns:a16="http://schemas.microsoft.com/office/drawing/2014/main" id="{8908886C-71B6-9A8C-83BE-C1261D2793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4638" y="2543059"/>
            <a:ext cx="3148175" cy="1974279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2B030FB-BC76-76A3-2DF4-D0207AF38195}"/>
              </a:ext>
            </a:extLst>
          </p:cNvPr>
          <p:cNvSpPr/>
          <p:nvPr/>
        </p:nvSpPr>
        <p:spPr>
          <a:xfrm>
            <a:off x="4513733" y="988855"/>
            <a:ext cx="3224093" cy="1372467"/>
          </a:xfrm>
          <a:prstGeom prst="roundRect">
            <a:avLst/>
          </a:prstGeom>
          <a:gradFill>
            <a:gsLst>
              <a:gs pos="100000">
                <a:schemeClr val="accent3">
                  <a:lumMod val="20000"/>
                  <a:lumOff val="80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0">
                <a:schemeClr val="accent1"/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9F53A97-4922-BA3E-33A2-279435944834}"/>
                  </a:ext>
                </a:extLst>
              </p:cNvPr>
              <p:cNvSpPr txBox="1"/>
              <p:nvPr/>
            </p:nvSpPr>
            <p:spPr>
              <a:xfrm>
                <a:off x="4715022" y="1099871"/>
                <a:ext cx="2652073" cy="639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IT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bar>
                    <m:r>
                      <a:rPr lang="en-US" sz="3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Symbol" pitchFamily="2" charset="2"/>
                  </a:rPr>
                  <a:t>a*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color</a:t>
                </a:r>
                <a:r>
                  <a:rPr lang="en-US" sz="3200" dirty="0" err="1">
                    <a:solidFill>
                      <a:srgbClr val="002060"/>
                    </a:solidFill>
                    <a:latin typeface="Symbol" pitchFamily="2" charset="2"/>
                  </a:rPr>
                  <a:t>+b</a:t>
                </a:r>
                <a:endParaRPr lang="en-IT" sz="3200" dirty="0">
                  <a:solidFill>
                    <a:srgbClr val="002060"/>
                  </a:solidFill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9F53A97-4922-BA3E-33A2-279435944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022" y="1099871"/>
                <a:ext cx="2652073" cy="639662"/>
              </a:xfrm>
              <a:prstGeom prst="rect">
                <a:avLst/>
              </a:prstGeom>
              <a:blipFill>
                <a:blip r:embed="rId8"/>
                <a:stretch>
                  <a:fillRect l="-1905" t="-7843" r="-4286" b="-3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0695353-AEB5-8821-CC8B-F7C313D5A03C}"/>
                  </a:ext>
                </a:extLst>
              </p:cNvPr>
              <p:cNvSpPr txBox="1"/>
              <p:nvPr/>
            </p:nvSpPr>
            <p:spPr>
              <a:xfrm>
                <a:off x="4622575" y="1708420"/>
                <a:ext cx="30609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en-IT" sz="2400" dirty="0">
                    <a:solidFill>
                      <a:srgbClr val="FF0000"/>
                    </a:solidFill>
                  </a:rPr>
                  <a:t> tied </a:t>
                </a:r>
                <a:r>
                  <a:rPr lang="en-IT" sz="2400">
                    <a:solidFill>
                      <a:srgbClr val="FF0000"/>
                    </a:solidFill>
                  </a:rPr>
                  <a:t>to Cepheids</a:t>
                </a:r>
                <a:r>
                  <a:rPr lang="en-US" sz="2400" dirty="0">
                    <a:solidFill>
                      <a:srgbClr val="FF0000"/>
                    </a:solidFill>
                  </a:rPr>
                  <a:t>!</a:t>
                </a:r>
                <a:r>
                  <a:rPr lang="en-IT" sz="2400">
                    <a:solidFill>
                      <a:srgbClr val="FF0000"/>
                    </a:solidFill>
                  </a:rPr>
                  <a:t> </a:t>
                </a:r>
                <a:endParaRPr lang="en-IT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0695353-AEB5-8821-CC8B-F7C313D5A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575" y="1708420"/>
                <a:ext cx="3060925" cy="461665"/>
              </a:xfrm>
              <a:prstGeom prst="rect">
                <a:avLst/>
              </a:prstGeom>
              <a:blipFill>
                <a:blip r:embed="rId9"/>
                <a:stretch>
                  <a:fillRect l="-1240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5651559-94E5-BCEC-FE40-7E6190ED63F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5000"/>
          </a:blip>
          <a:srcRect l="11829" t="3090" r="16642" b="40549"/>
          <a:stretch/>
        </p:blipFill>
        <p:spPr>
          <a:xfrm>
            <a:off x="4953319" y="4709172"/>
            <a:ext cx="2360140" cy="202114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27B7B6-D844-9D23-D9BE-DE3B242EB625}"/>
              </a:ext>
            </a:extLst>
          </p:cNvPr>
          <p:cNvSpPr txBox="1"/>
          <p:nvPr/>
        </p:nvSpPr>
        <p:spPr>
          <a:xfrm>
            <a:off x="6459790" y="4841803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TRGB</a:t>
            </a:r>
          </a:p>
        </p:txBody>
      </p:sp>
    </p:spTree>
    <p:extLst>
      <p:ext uri="{BB962C8B-B14F-4D97-AF65-F5344CB8AC3E}">
        <p14:creationId xmlns:p14="http://schemas.microsoft.com/office/powerpoint/2010/main" val="423718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117A29B-BAAF-3A88-FD94-32F2E02F9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064" y="4213925"/>
            <a:ext cx="2677887" cy="26440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37FD8B-1077-FF03-4BD4-F2C904CBA9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5000"/>
          </a:blip>
          <a:srcRect l="11829" t="3090" r="34026" b="40549"/>
          <a:stretch/>
        </p:blipFill>
        <p:spPr>
          <a:xfrm>
            <a:off x="3174" y="3828475"/>
            <a:ext cx="2677887" cy="30295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6DC2CC-A2B8-DCB4-F904-F5B88E20B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1952" y="2106962"/>
            <a:ext cx="2677887" cy="26440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E0D6481-DCF1-174A-5019-8CF756E9026E}"/>
              </a:ext>
            </a:extLst>
          </p:cNvPr>
          <p:cNvGrpSpPr/>
          <p:nvPr/>
        </p:nvGrpSpPr>
        <p:grpSpPr>
          <a:xfrm>
            <a:off x="5015500" y="0"/>
            <a:ext cx="7184339" cy="1420572"/>
            <a:chOff x="2072640" y="-14169"/>
            <a:chExt cx="10119360" cy="16098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085A29D-165F-D775-D908-61D83B4FE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72640" y="-4753"/>
              <a:ext cx="7772400" cy="159826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8CF5F04-1824-1616-FDEC-B9FF97452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98079" y="-13168"/>
              <a:ext cx="4693921" cy="160883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1F1B68C-AC62-1689-9778-2C7CC24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49000"/>
            </a:blip>
            <a:srcRect l="68029" r="15201"/>
            <a:stretch/>
          </p:blipFill>
          <p:spPr>
            <a:xfrm>
              <a:off x="7360138" y="-14169"/>
              <a:ext cx="1303408" cy="159826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C3223A7-E1F8-E905-5DB7-47084A568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13000"/>
            </a:blip>
            <a:srcRect l="84845" r="-1"/>
            <a:stretch/>
          </p:blipFill>
          <p:spPr>
            <a:xfrm>
              <a:off x="8665322" y="-14169"/>
              <a:ext cx="1177944" cy="159826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64BB1C-2E15-546C-367C-1F75D6557BB6}"/>
              </a:ext>
            </a:extLst>
          </p:cNvPr>
          <p:cNvGrpSpPr/>
          <p:nvPr/>
        </p:nvGrpSpPr>
        <p:grpSpPr>
          <a:xfrm>
            <a:off x="2859006" y="2720427"/>
            <a:ext cx="6454988" cy="3877245"/>
            <a:chOff x="3775341" y="1506296"/>
            <a:chExt cx="5367476" cy="3181507"/>
          </a:xfrm>
        </p:grpSpPr>
        <p:pic>
          <p:nvPicPr>
            <p:cNvPr id="3" name="Picture 2" descr="A screenshot of a space&#10;&#10;AI-generated content may be incorrect.">
              <a:extLst>
                <a:ext uri="{FF2B5EF4-FFF2-40B4-BE49-F238E27FC236}">
                  <a16:creationId xmlns:a16="http://schemas.microsoft.com/office/drawing/2014/main" id="{491F54C0-5021-1F6F-DE38-040D707D4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91" b="96772" l="1815" r="97793">
                          <a14:foregroundMark x1="78225" y1="28063" x2="93821" y2="31540"/>
                          <a14:foregroundMark x1="93821" y1="31540" x2="95243" y2="44619"/>
                          <a14:foregroundMark x1="95243" y1="44619" x2="90927" y2="83444"/>
                          <a14:foregroundMark x1="90927" y1="83444" x2="87249" y2="94454"/>
                          <a14:foregroundMark x1="87249" y1="94454" x2="72045" y2="90728"/>
                          <a14:foregroundMark x1="72045" y1="90728" x2="71996" y2="37997"/>
                          <a14:foregroundMark x1="71996" y1="37997" x2="75723" y2="29553"/>
                          <a14:foregroundMark x1="90240" y1="63742" x2="92055" y2="52483"/>
                          <a14:foregroundMark x1="95733" y1="33444" x2="93575" y2="47599"/>
                          <a14:foregroundMark x1="93575" y1="47599" x2="96420" y2="36589"/>
                          <a14:foregroundMark x1="9171" y1="10182" x2="44728" y2="18129"/>
                          <a14:foregroundMark x1="44728" y1="18129" x2="37862" y2="71358"/>
                          <a14:foregroundMark x1="37862" y1="71358" x2="5248" y2="58692"/>
                          <a14:foregroundMark x1="5248" y1="58692" x2="7160" y2="37500"/>
                          <a14:foregroundMark x1="7160" y1="37500" x2="10348" y2="25579"/>
                          <a14:foregroundMark x1="10348" y1="25579" x2="11476" y2="13659"/>
                          <a14:foregroundMark x1="20696" y1="27235" x2="22658" y2="40563"/>
                          <a14:foregroundMark x1="22658" y1="40563" x2="14909" y2="49089"/>
                          <a14:foregroundMark x1="14909" y1="49089" x2="12261" y2="36838"/>
                          <a14:foregroundMark x1="12261" y1="36838" x2="19029" y2="27318"/>
                          <a14:foregroundMark x1="19029" y1="27318" x2="27808" y2="23344"/>
                          <a14:foregroundMark x1="27808" y1="23344" x2="32124" y2="36010"/>
                          <a14:foregroundMark x1="32124" y1="36010" x2="31535" y2="48924"/>
                          <a14:foregroundMark x1="31535" y1="48924" x2="23590" y2="57119"/>
                          <a14:foregroundMark x1="23590" y1="57119" x2="15890" y2="51821"/>
                          <a14:foregroundMark x1="15890" y1="51821" x2="16282" y2="38493"/>
                          <a14:foregroundMark x1="16282" y1="38493" x2="20206" y2="31540"/>
                          <a14:foregroundMark x1="10005" y1="4967" x2="26631" y2="11755"/>
                          <a14:foregroundMark x1="26631" y1="11755" x2="37960" y2="12831"/>
                          <a14:foregroundMark x1="8779" y1="5712" x2="4022" y2="59106"/>
                          <a14:foregroundMark x1="4022" y1="59106" x2="10397" y2="66805"/>
                          <a14:foregroundMark x1="10397" y1="66805" x2="18048" y2="65397"/>
                          <a14:foregroundMark x1="18048" y1="65397" x2="19274" y2="65397"/>
                          <a14:foregroundMark x1="28789" y1="75828" x2="5934" y2="68046"/>
                          <a14:foregroundMark x1="5934" y1="68046" x2="3629" y2="55132"/>
                          <a14:foregroundMark x1="3629" y1="55132" x2="8583" y2="12831"/>
                          <a14:foregroundMark x1="2845" y1="62831" x2="6719" y2="66142"/>
                          <a14:foregroundMark x1="8190" y1="5629" x2="3678" y2="41805"/>
                          <a14:foregroundMark x1="94311" y1="31457" x2="97499" y2="40646"/>
                          <a14:foregroundMark x1="94213" y1="31623" x2="97254" y2="40149"/>
                          <a14:foregroundMark x1="91908" y1="32616" x2="97548" y2="39983"/>
                          <a14:foregroundMark x1="95684" y1="36755" x2="94654" y2="35679"/>
                          <a14:foregroundMark x1="96126" y1="31126" x2="97989" y2="31623"/>
                          <a14:foregroundMark x1="91025" y1="96772" x2="88671" y2="95033"/>
                          <a14:foregroundMark x1="2894" y1="62666" x2="6130" y2="67219"/>
                          <a14:foregroundMark x1="3776" y1="64156" x2="2060" y2="66060"/>
                          <a14:foregroundMark x1="9024" y1="3891" x2="30309" y2="10513"/>
                          <a14:foregroundMark x1="25661" y1="8440" x2="40069" y2="12252"/>
                          <a14:foregroundMark x1="3433" y1="42798" x2="2305" y2="55215"/>
                          <a14:foregroundMark x1="2305" y1="55215" x2="5051" y2="66887"/>
                          <a14:foregroundMark x1="2648" y1="57533" x2="5150" y2="66887"/>
                          <a14:foregroundMark x1="2403" y1="58113" x2="2795" y2="58361"/>
                          <a14:foregroundMark x1="2648" y1="58692" x2="3237" y2="66225"/>
                          <a14:foregroundMark x1="2403" y1="60513" x2="1815" y2="65315"/>
                          <a14:backgroundMark x1="25307" y1="7368" x2="10005" y2="1573"/>
                          <a14:backgroundMark x1="10005" y1="1573" x2="9024" y2="1573"/>
                          <a14:backgroundMark x1="1177" y1="39073" x2="490" y2="62003"/>
                          <a14:backgroundMark x1="98578" y1="46275" x2="99215" y2="41142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saturation sat="167000"/>
                      </a14:imgEffect>
                      <a14:imgEffect>
                        <a14:brightnessContrast brigh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75341" y="1506296"/>
              <a:ext cx="5367476" cy="318150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C0F453-05D0-D8FA-E2E0-FD9656F74996}"/>
                </a:ext>
              </a:extLst>
            </p:cNvPr>
            <p:cNvSpPr/>
            <p:nvPr/>
          </p:nvSpPr>
          <p:spPr>
            <a:xfrm rot="683301">
              <a:off x="6781966" y="2294974"/>
              <a:ext cx="2106568" cy="2100616"/>
            </a:xfrm>
            <a:prstGeom prst="rect">
              <a:avLst/>
            </a:prstGeom>
            <a:noFill/>
            <a:ln w="1270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2879ED5-C884-DEBE-CD0B-E9ECB84D802F}"/>
              </a:ext>
            </a:extLst>
          </p:cNvPr>
          <p:cNvCxnSpPr>
            <a:cxnSpLocks/>
          </p:cNvCxnSpPr>
          <p:nvPr/>
        </p:nvCxnSpPr>
        <p:spPr>
          <a:xfrm flipH="1">
            <a:off x="7375490" y="4360985"/>
            <a:ext cx="2277579" cy="889279"/>
          </a:xfrm>
          <a:prstGeom prst="straightConnector1">
            <a:avLst/>
          </a:prstGeom>
          <a:ln w="1016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659DDC2-DC76-5ED3-32CF-E9715E845ACE}"/>
              </a:ext>
            </a:extLst>
          </p:cNvPr>
          <p:cNvSpPr/>
          <p:nvPr/>
        </p:nvSpPr>
        <p:spPr>
          <a:xfrm rot="683301">
            <a:off x="3113648" y="3029286"/>
            <a:ext cx="2533383" cy="2559983"/>
          </a:xfrm>
          <a:prstGeom prst="rect">
            <a:avLst/>
          </a:prstGeom>
          <a:noFill/>
          <a:ln w="1270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D81E5A-17F1-8A8C-4ECA-4D62B672CE6B}"/>
              </a:ext>
            </a:extLst>
          </p:cNvPr>
          <p:cNvCxnSpPr>
            <a:cxnSpLocks/>
          </p:cNvCxnSpPr>
          <p:nvPr/>
        </p:nvCxnSpPr>
        <p:spPr>
          <a:xfrm flipV="1">
            <a:off x="2274740" y="4309278"/>
            <a:ext cx="1177186" cy="10278"/>
          </a:xfrm>
          <a:prstGeom prst="straightConnector1">
            <a:avLst/>
          </a:prstGeom>
          <a:ln w="1016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2F33C70-D02D-355A-AFC2-3491E2E758A7}"/>
              </a:ext>
            </a:extLst>
          </p:cNvPr>
          <p:cNvSpPr txBox="1"/>
          <p:nvPr/>
        </p:nvSpPr>
        <p:spPr>
          <a:xfrm>
            <a:off x="360047" y="-22512"/>
            <a:ext cx="77219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The TRGB-SBF </a:t>
            </a:r>
            <a: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project </a:t>
            </a:r>
            <a:b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with the JWST</a:t>
            </a:r>
          </a:p>
        </p:txBody>
      </p:sp>
      <p:sp>
        <p:nvSpPr>
          <p:cNvPr id="38" name="Donut 37">
            <a:extLst>
              <a:ext uri="{FF2B5EF4-FFF2-40B4-BE49-F238E27FC236}">
                <a16:creationId xmlns:a16="http://schemas.microsoft.com/office/drawing/2014/main" id="{4F9D223D-78F4-3100-D3C7-187A042D373C}"/>
              </a:ext>
            </a:extLst>
          </p:cNvPr>
          <p:cNvSpPr/>
          <p:nvPr/>
        </p:nvSpPr>
        <p:spPr>
          <a:xfrm>
            <a:off x="2072473" y="3965976"/>
            <a:ext cx="398184" cy="398184"/>
          </a:xfrm>
          <a:prstGeom prst="donut">
            <a:avLst>
              <a:gd name="adj" fmla="val 25265"/>
            </a:avLst>
          </a:prstGeom>
          <a:solidFill>
            <a:srgbClr val="5F6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Content Placeholder 5">
            <a:extLst>
              <a:ext uri="{FF2B5EF4-FFF2-40B4-BE49-F238E27FC236}">
                <a16:creationId xmlns:a16="http://schemas.microsoft.com/office/drawing/2014/main" id="{D80BBA94-ACE3-4903-EBC6-4677C33EC63E}"/>
              </a:ext>
            </a:extLst>
          </p:cNvPr>
          <p:cNvSpPr txBox="1">
            <a:spLocks/>
          </p:cNvSpPr>
          <p:nvPr/>
        </p:nvSpPr>
        <p:spPr>
          <a:xfrm>
            <a:off x="666062" y="1689261"/>
            <a:ext cx="8201282" cy="393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Neue Haas Grotesk Tex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en-US" sz="3200" dirty="0"/>
              <a:t>NIRCAM: perfect layout</a:t>
            </a:r>
          </a:p>
          <a:p>
            <a:pPr algn="ctr">
              <a:lnSpc>
                <a:spcPct val="160000"/>
              </a:lnSpc>
            </a:pPr>
            <a:r>
              <a:rPr lang="en-US" sz="3200" dirty="0"/>
              <a:t> 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TRGB</a:t>
            </a:r>
            <a:r>
              <a:rPr lang="en-US" sz="3200" dirty="0"/>
              <a:t>						</a:t>
            </a:r>
            <a:r>
              <a:rPr lang="en-US" sz="3200" b="1" dirty="0">
                <a:solidFill>
                  <a:srgbClr val="00B050"/>
                </a:solidFill>
              </a:rPr>
              <a:t>SBF</a:t>
            </a:r>
          </a:p>
          <a:p>
            <a:pPr marL="514350" indent="-514350" algn="ctr">
              <a:lnSpc>
                <a:spcPct val="160000"/>
              </a:lnSpc>
              <a:buFont typeface="+mj-lt"/>
              <a:buAutoNum type="arabicPeriod"/>
            </a:pPr>
            <a:endParaRPr lang="en-IT" sz="3200"/>
          </a:p>
        </p:txBody>
      </p:sp>
    </p:spTree>
    <p:extLst>
      <p:ext uri="{BB962C8B-B14F-4D97-AF65-F5344CB8AC3E}">
        <p14:creationId xmlns:p14="http://schemas.microsoft.com/office/powerpoint/2010/main" val="1591439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mparison of stars and galaxies&#10;&#10;AI-generated content may be incorrect.">
            <a:extLst>
              <a:ext uri="{FF2B5EF4-FFF2-40B4-BE49-F238E27FC236}">
                <a16:creationId xmlns:a16="http://schemas.microsoft.com/office/drawing/2014/main" id="{683B2333-8574-26B4-7BDE-D8220ADE1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7064" y="2447925"/>
            <a:ext cx="7884210" cy="3838575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90AA41-F33A-E935-A800-85CC86EF29C1}"/>
              </a:ext>
            </a:extLst>
          </p:cNvPr>
          <p:cNvGrpSpPr/>
          <p:nvPr/>
        </p:nvGrpSpPr>
        <p:grpSpPr>
          <a:xfrm>
            <a:off x="5015500" y="0"/>
            <a:ext cx="7184339" cy="1420572"/>
            <a:chOff x="2072640" y="-14169"/>
            <a:chExt cx="10119360" cy="16098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FE8D23-4F2D-06E4-9F82-D046AE798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2640" y="-4753"/>
              <a:ext cx="7772400" cy="15982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5D6618-24A7-7E01-27FA-0B5FAE491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8079" y="-13168"/>
              <a:ext cx="4693921" cy="16088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126BDC5-F05D-F0C7-35C9-78B966081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49000"/>
            </a:blip>
            <a:srcRect l="68029" r="15201"/>
            <a:stretch/>
          </p:blipFill>
          <p:spPr>
            <a:xfrm>
              <a:off x="7360138" y="-14169"/>
              <a:ext cx="1303408" cy="159826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D42302-F087-446C-EBD2-648321EE9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13000"/>
            </a:blip>
            <a:srcRect l="84845" r="-1"/>
            <a:stretch/>
          </p:blipFill>
          <p:spPr>
            <a:xfrm>
              <a:off x="8665322" y="-14169"/>
              <a:ext cx="1177944" cy="159826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1061FBA-0D76-8D2F-F8AE-14E787BDECF9}"/>
              </a:ext>
            </a:extLst>
          </p:cNvPr>
          <p:cNvSpPr txBox="1"/>
          <p:nvPr/>
        </p:nvSpPr>
        <p:spPr>
          <a:xfrm>
            <a:off x="2619311" y="2068380"/>
            <a:ext cx="6953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HST </a:t>
            </a:r>
            <a:r>
              <a:rPr lang="en-US" dirty="0"/>
              <a:t>(34 orbits)  		</a:t>
            </a:r>
            <a:r>
              <a:rPr lang="en-US" b="1" dirty="0"/>
              <a:t>NGC1404 </a:t>
            </a:r>
            <a:r>
              <a:rPr lang="en-US" dirty="0"/>
              <a:t>		</a:t>
            </a:r>
            <a:r>
              <a:rPr lang="en-US" b="1" dirty="0"/>
              <a:t>JWST</a:t>
            </a:r>
            <a:r>
              <a:rPr lang="en-US" dirty="0"/>
              <a:t> (~5h)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87F8EE-443D-66EE-B584-BE7B36A5D0B5}"/>
              </a:ext>
            </a:extLst>
          </p:cNvPr>
          <p:cNvSpPr txBox="1"/>
          <p:nvPr/>
        </p:nvSpPr>
        <p:spPr>
          <a:xfrm>
            <a:off x="360047" y="-22512"/>
            <a:ext cx="77219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The TRGB-SBF </a:t>
            </a:r>
            <a: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project </a:t>
            </a:r>
            <a:b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with the JWST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E1C51D32-D334-E11A-A262-7C19346D6DDD}"/>
              </a:ext>
            </a:extLst>
          </p:cNvPr>
          <p:cNvSpPr txBox="1">
            <a:spLocks/>
          </p:cNvSpPr>
          <p:nvPr/>
        </p:nvSpPr>
        <p:spPr>
          <a:xfrm>
            <a:off x="1143000" y="1659583"/>
            <a:ext cx="10314685" cy="4968240"/>
          </a:xfrm>
          <a:prstGeom prst="rect">
            <a:avLst/>
          </a:prstGeom>
          <a:solidFill>
            <a:srgbClr val="5F65AC">
              <a:alpha val="92000"/>
            </a:srgb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Neue Haas Grotesk Tex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US" sz="2400" b="1" i="1" dirty="0">
                <a:solidFill>
                  <a:schemeClr val="bg1"/>
                </a:solidFill>
              </a:rPr>
              <a:t>A TRGB calibration of Surface Brightness Fluctuations </a:t>
            </a:r>
            <a:r>
              <a:rPr lang="en-US" sz="2400" dirty="0">
                <a:solidFill>
                  <a:schemeClr val="bg1"/>
                </a:solidFill>
              </a:rPr>
              <a:t>(cycle 2; P.I. Brent Tully)</a:t>
            </a:r>
            <a:endParaRPr lang="en-IT" sz="2400">
              <a:solidFill>
                <a:schemeClr val="bg1"/>
              </a:solidFill>
            </a:endParaRPr>
          </a:p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US" sz="2400" b="1" i="1" dirty="0">
                <a:solidFill>
                  <a:schemeClr val="bg1"/>
                </a:solidFill>
              </a:rPr>
              <a:t>The JWST SBF Coma Cluster Survey: Building an Alternative Precision Distance Ladder for Cosmology </a:t>
            </a:r>
            <a:r>
              <a:rPr lang="en-US" sz="2400" dirty="0">
                <a:solidFill>
                  <a:schemeClr val="bg1"/>
                </a:solidFill>
              </a:rPr>
              <a:t>(cycle 3; P.I. Joe Jensen)</a:t>
            </a:r>
            <a:endParaRPr lang="en-IT" sz="2400">
              <a:solidFill>
                <a:schemeClr val="bg1"/>
              </a:solidFill>
            </a:endParaRPr>
          </a:p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US" sz="2400" b="1" i="1" dirty="0">
                <a:solidFill>
                  <a:schemeClr val="bg1"/>
                </a:solidFill>
              </a:rPr>
              <a:t>Distance Scale Linkages between JWST Tip of the Red Giant Branch and JWST/HST Surface Brightness Fluctuations and </a:t>
            </a:r>
            <a:r>
              <a:rPr lang="en-US" sz="2400" b="1" i="1" dirty="0" err="1">
                <a:solidFill>
                  <a:schemeClr val="bg1"/>
                </a:solidFill>
              </a:rPr>
              <a:t>SNIa</a:t>
            </a:r>
            <a:r>
              <a:rPr lang="en-US" sz="2400" b="1" i="1" dirty="0">
                <a:solidFill>
                  <a:schemeClr val="bg1"/>
                </a:solidFill>
              </a:rPr>
              <a:t> in E Hosts </a:t>
            </a:r>
            <a:r>
              <a:rPr lang="en-US" sz="2400" dirty="0">
                <a:solidFill>
                  <a:schemeClr val="bg1"/>
                </a:solidFill>
              </a:rPr>
              <a:t>(cycle 4; P.I. Brent Tully)</a:t>
            </a:r>
          </a:p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US" sz="2400" b="1" i="1" dirty="0">
                <a:solidFill>
                  <a:schemeClr val="bg1"/>
                </a:solidFill>
              </a:rPr>
              <a:t>Toward a 1% measurement of H0 with all-sky SBF distances at substantial redshifts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(cycle 4; P.I. Brent Tully)</a:t>
            </a:r>
          </a:p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endParaRPr lang="en-IT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2DD73B-F47B-B060-E416-22F34DF201C2}"/>
              </a:ext>
            </a:extLst>
          </p:cNvPr>
          <p:cNvSpPr txBox="1"/>
          <p:nvPr/>
        </p:nvSpPr>
        <p:spPr>
          <a:xfrm>
            <a:off x="11255403" y="6066588"/>
            <a:ext cx="8611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accent1"/>
                </a:solidFill>
              </a:rPr>
              <a:t>Anand+24</a:t>
            </a:r>
          </a:p>
        </p:txBody>
      </p:sp>
    </p:spTree>
    <p:extLst>
      <p:ext uri="{BB962C8B-B14F-4D97-AF65-F5344CB8AC3E}">
        <p14:creationId xmlns:p14="http://schemas.microsoft.com/office/powerpoint/2010/main" val="224914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956FB-7580-8B4C-1112-A1B29720A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4E217E8-DCEB-A003-B20B-FA40A4CF13A6}"/>
              </a:ext>
            </a:extLst>
          </p:cNvPr>
          <p:cNvGrpSpPr/>
          <p:nvPr/>
        </p:nvGrpSpPr>
        <p:grpSpPr>
          <a:xfrm>
            <a:off x="5015500" y="0"/>
            <a:ext cx="7184339" cy="1420572"/>
            <a:chOff x="2072640" y="-14169"/>
            <a:chExt cx="10119360" cy="16098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3D35CE-1E21-CA14-C0B3-F82656B27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2640" y="-4753"/>
              <a:ext cx="7772400" cy="15982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EE1EC3-CCEC-3BD0-C340-55E0DF304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8079" y="-13168"/>
              <a:ext cx="4693921" cy="16088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6BE5576-F1FB-DB17-6705-F0D73C3F6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9000"/>
            </a:blip>
            <a:srcRect l="68029" r="15201"/>
            <a:stretch/>
          </p:blipFill>
          <p:spPr>
            <a:xfrm>
              <a:off x="7360138" y="-14169"/>
              <a:ext cx="1303408" cy="159826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FA29E5-F6D7-A10B-A365-6BFACBA93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13000"/>
            </a:blip>
            <a:srcRect l="84845" r="-1"/>
            <a:stretch/>
          </p:blipFill>
          <p:spPr>
            <a:xfrm>
              <a:off x="8665322" y="-14169"/>
              <a:ext cx="1177944" cy="1598269"/>
            </a:xfrm>
            <a:prstGeom prst="rect">
              <a:avLst/>
            </a:prstGeom>
          </p:spPr>
        </p:pic>
      </p:grpSp>
      <p:pic>
        <p:nvPicPr>
          <p:cNvPr id="15" name="Picture 14" descr="A diagram of different types of data&#10;&#10;AI-generated content may be incorrect.">
            <a:extLst>
              <a:ext uri="{FF2B5EF4-FFF2-40B4-BE49-F238E27FC236}">
                <a16:creationId xmlns:a16="http://schemas.microsoft.com/office/drawing/2014/main" id="{0608CE9A-8897-5058-3916-1F2130F09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437" y="1433366"/>
            <a:ext cx="5973237" cy="54476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3BBF19-6B14-BCDE-E17F-B771838482E0}"/>
              </a:ext>
            </a:extLst>
          </p:cNvPr>
          <p:cNvSpPr txBox="1"/>
          <p:nvPr/>
        </p:nvSpPr>
        <p:spPr>
          <a:xfrm>
            <a:off x="534568" y="3753293"/>
            <a:ext cx="5238806" cy="2491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5F65AC"/>
                </a:solidFill>
              </a:rPr>
              <a:t>Geometry </a:t>
            </a:r>
            <a:r>
              <a:rPr lang="en-US" sz="3600" b="1" dirty="0">
                <a:solidFill>
                  <a:srgbClr val="5F65AC"/>
                </a:solidFill>
                <a:sym typeface="Wingdings" pitchFamily="2" charset="2"/>
              </a:rPr>
              <a:t></a:t>
            </a:r>
            <a:r>
              <a:rPr lang="en-US" sz="3600" b="1" dirty="0">
                <a:solidFill>
                  <a:srgbClr val="5F65AC"/>
                </a:solidFill>
              </a:rPr>
              <a:t> Cepheids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5F65AC"/>
                </a:solidFill>
              </a:rPr>
              <a:t>Cepheids </a:t>
            </a:r>
            <a:r>
              <a:rPr lang="en-US" sz="3600" b="1" dirty="0">
                <a:solidFill>
                  <a:srgbClr val="5F65AC"/>
                </a:solidFill>
                <a:sym typeface="Wingdings" pitchFamily="2" charset="2"/>
              </a:rPr>
              <a:t> </a:t>
            </a:r>
            <a:r>
              <a:rPr lang="en-US" sz="3600" b="1" dirty="0" err="1">
                <a:solidFill>
                  <a:srgbClr val="5F65AC"/>
                </a:solidFill>
                <a:sym typeface="Wingdings" pitchFamily="2" charset="2"/>
              </a:rPr>
              <a:t>SneIa</a:t>
            </a:r>
            <a:endParaRPr lang="en-US" sz="3600" b="1" dirty="0">
              <a:solidFill>
                <a:srgbClr val="5F65AC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5F65AC"/>
                </a:solidFill>
                <a:sym typeface="Wingdings" pitchFamily="2" charset="2"/>
              </a:rPr>
              <a:t>SNeIa</a:t>
            </a:r>
            <a:r>
              <a:rPr lang="en-US" sz="3600" b="1" dirty="0">
                <a:solidFill>
                  <a:srgbClr val="5F65AC"/>
                </a:solidFill>
                <a:sym typeface="Wingdings" pitchFamily="2" charset="2"/>
              </a:rPr>
              <a:t>  Hubble flow</a:t>
            </a:r>
            <a:endParaRPr lang="en-US" sz="3600" b="1" dirty="0">
              <a:solidFill>
                <a:srgbClr val="5F65A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19C73-1349-776A-0D57-FF2445B626EE}"/>
              </a:ext>
            </a:extLst>
          </p:cNvPr>
          <p:cNvSpPr txBox="1"/>
          <p:nvPr/>
        </p:nvSpPr>
        <p:spPr>
          <a:xfrm>
            <a:off x="1419394" y="2458376"/>
            <a:ext cx="4944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rgbClr val="5F65AC"/>
                </a:solidFill>
              </a:rPr>
              <a:t>From a Pop I ladder…</a:t>
            </a:r>
            <a:endParaRPr lang="en-US" sz="3600" dirty="0">
              <a:solidFill>
                <a:srgbClr val="5F65AC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7F3198-E93A-DF6C-EF3A-2BEFD4981444}"/>
              </a:ext>
            </a:extLst>
          </p:cNvPr>
          <p:cNvSpPr txBox="1"/>
          <p:nvPr/>
        </p:nvSpPr>
        <p:spPr>
          <a:xfrm>
            <a:off x="360047" y="-22512"/>
            <a:ext cx="77219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The TRGB-SBF </a:t>
            </a:r>
            <a: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project </a:t>
            </a:r>
            <a:b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with the JWST</a:t>
            </a:r>
          </a:p>
        </p:txBody>
      </p:sp>
    </p:spTree>
    <p:extLst>
      <p:ext uri="{BB962C8B-B14F-4D97-AF65-F5344CB8AC3E}">
        <p14:creationId xmlns:p14="http://schemas.microsoft.com/office/powerpoint/2010/main" val="1568013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A6CF8-DBD5-C78C-361B-7BFE9BA78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13F3992-5144-7835-9020-8079A1D4ACD6}"/>
              </a:ext>
            </a:extLst>
          </p:cNvPr>
          <p:cNvGrpSpPr/>
          <p:nvPr/>
        </p:nvGrpSpPr>
        <p:grpSpPr>
          <a:xfrm>
            <a:off x="5015500" y="0"/>
            <a:ext cx="7184339" cy="1420572"/>
            <a:chOff x="2072640" y="-14169"/>
            <a:chExt cx="10119360" cy="16098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E413CA9-9804-B437-DD9E-749EF1980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2640" y="-4753"/>
              <a:ext cx="7772400" cy="15982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D4E017-1E65-9966-EC7F-8AD42D605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8079" y="-13168"/>
              <a:ext cx="4693921" cy="16088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D489D9-B504-76AE-FE38-4AD076579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9000"/>
            </a:blip>
            <a:srcRect l="68029" r="15201"/>
            <a:stretch/>
          </p:blipFill>
          <p:spPr>
            <a:xfrm>
              <a:off x="7360138" y="-14169"/>
              <a:ext cx="1303408" cy="159826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A01BA1-35E5-0302-4C87-6E0ACC642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13000"/>
            </a:blip>
            <a:srcRect l="84845" r="-1"/>
            <a:stretch/>
          </p:blipFill>
          <p:spPr>
            <a:xfrm>
              <a:off x="8665322" y="-14169"/>
              <a:ext cx="1177944" cy="1598269"/>
            </a:xfrm>
            <a:prstGeom prst="rect">
              <a:avLst/>
            </a:prstGeom>
          </p:spPr>
        </p:pic>
      </p:grpSp>
      <p:pic>
        <p:nvPicPr>
          <p:cNvPr id="15" name="Picture 14" descr="A diagram of different types of data&#10;&#10;AI-generated content may be incorrect.">
            <a:extLst>
              <a:ext uri="{FF2B5EF4-FFF2-40B4-BE49-F238E27FC236}">
                <a16:creationId xmlns:a16="http://schemas.microsoft.com/office/drawing/2014/main" id="{9D21A190-430C-09B6-0E60-5423E24D1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299" y="1451813"/>
            <a:ext cx="5973237" cy="54476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A20B69-CD5C-AD82-AEE3-4E201940A10E}"/>
              </a:ext>
            </a:extLst>
          </p:cNvPr>
          <p:cNvSpPr txBox="1"/>
          <p:nvPr/>
        </p:nvSpPr>
        <p:spPr>
          <a:xfrm>
            <a:off x="534568" y="3753293"/>
            <a:ext cx="4441152" cy="2491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5F65AC"/>
                </a:solidFill>
              </a:rPr>
              <a:t>Geometry </a:t>
            </a:r>
            <a:r>
              <a:rPr lang="en-US" sz="3600" b="1" dirty="0">
                <a:solidFill>
                  <a:srgbClr val="5F65AC"/>
                </a:solidFill>
                <a:sym typeface="Wingdings" pitchFamily="2" charset="2"/>
              </a:rPr>
              <a:t></a:t>
            </a:r>
            <a:r>
              <a:rPr lang="en-US" sz="3600" b="1" dirty="0">
                <a:solidFill>
                  <a:srgbClr val="5F65AC"/>
                </a:solidFill>
              </a:rPr>
              <a:t> </a:t>
            </a:r>
            <a:r>
              <a:rPr lang="en-US" sz="3600" b="1" dirty="0">
                <a:solidFill>
                  <a:srgbClr val="00B050"/>
                </a:solidFill>
              </a:rPr>
              <a:t>TRGB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</a:rPr>
              <a:t>TRGB </a:t>
            </a:r>
            <a:r>
              <a:rPr lang="en-US" sz="3600" b="1" dirty="0">
                <a:solidFill>
                  <a:srgbClr val="00B050"/>
                </a:solidFill>
                <a:sym typeface="Wingdings" pitchFamily="2" charset="2"/>
              </a:rPr>
              <a:t> SBF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  <a:sym typeface="Wingdings" pitchFamily="2" charset="2"/>
              </a:rPr>
              <a:t>SBF</a:t>
            </a:r>
            <a:r>
              <a:rPr lang="en-US" sz="3600" b="1" dirty="0">
                <a:solidFill>
                  <a:srgbClr val="5F65AC"/>
                </a:solidFill>
                <a:sym typeface="Wingdings" pitchFamily="2" charset="2"/>
              </a:rPr>
              <a:t>  Hubble flow</a:t>
            </a:r>
            <a:endParaRPr lang="en-US" sz="3600" b="1" dirty="0">
              <a:solidFill>
                <a:srgbClr val="5F65A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F1B96F-9411-629F-5A36-27AFC23A2257}"/>
              </a:ext>
            </a:extLst>
          </p:cNvPr>
          <p:cNvSpPr txBox="1"/>
          <p:nvPr/>
        </p:nvSpPr>
        <p:spPr>
          <a:xfrm>
            <a:off x="1359069" y="2458376"/>
            <a:ext cx="4944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/>
              <a:t>… to a Pop II ladder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E3DDCC-F48F-4DEB-FF3E-1430ABF9C7B8}"/>
              </a:ext>
            </a:extLst>
          </p:cNvPr>
          <p:cNvSpPr txBox="1"/>
          <p:nvPr/>
        </p:nvSpPr>
        <p:spPr>
          <a:xfrm rot="16200000">
            <a:off x="5813757" y="5470330"/>
            <a:ext cx="146867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TRGB m-M (mag)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3203AB-2C11-2A58-3B6C-677110FEF676}"/>
              </a:ext>
            </a:extLst>
          </p:cNvPr>
          <p:cNvSpPr txBox="1"/>
          <p:nvPr/>
        </p:nvSpPr>
        <p:spPr>
          <a:xfrm>
            <a:off x="6702468" y="4398804"/>
            <a:ext cx="15811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Geometry </a:t>
            </a:r>
            <a:r>
              <a:rPr lang="en-US" sz="1200" dirty="0">
                <a:sym typeface="Wingdings" pitchFamily="2" charset="2"/>
              </a:rPr>
              <a:t> </a:t>
            </a:r>
            <a:r>
              <a:rPr lang="en-US" sz="1200" b="1" dirty="0">
                <a:solidFill>
                  <a:srgbClr val="00B050"/>
                </a:solidFill>
                <a:sym typeface="Wingdings" pitchFamily="2" charset="2"/>
              </a:rPr>
              <a:t>TRGB</a:t>
            </a:r>
            <a:endParaRPr lang="en-US" sz="12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B0F19B-9FEE-0F42-7068-1C5EEB01D7FA}"/>
              </a:ext>
            </a:extLst>
          </p:cNvPr>
          <p:cNvSpPr txBox="1"/>
          <p:nvPr/>
        </p:nvSpPr>
        <p:spPr>
          <a:xfrm rot="16200000">
            <a:off x="7619460" y="3748024"/>
            <a:ext cx="110051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SBF m-M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D2770C-68F8-FD25-E1EF-AFC6DA1FF4B2}"/>
              </a:ext>
            </a:extLst>
          </p:cNvPr>
          <p:cNvSpPr txBox="1"/>
          <p:nvPr/>
        </p:nvSpPr>
        <p:spPr>
          <a:xfrm>
            <a:off x="8439641" y="2945058"/>
            <a:ext cx="14822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50"/>
                </a:solidFill>
              </a:rPr>
              <a:t>TRGB </a:t>
            </a:r>
            <a:r>
              <a:rPr lang="en-US" sz="1200" b="1" dirty="0">
                <a:solidFill>
                  <a:srgbClr val="00B050"/>
                </a:solidFill>
                <a:sym typeface="Wingdings" pitchFamily="2" charset="2"/>
              </a:rPr>
              <a:t> SBF</a:t>
            </a:r>
            <a:endParaRPr lang="en-US" sz="12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C4390B-8338-CFD7-7931-9CDDE3D10778}"/>
              </a:ext>
            </a:extLst>
          </p:cNvPr>
          <p:cNvSpPr txBox="1"/>
          <p:nvPr/>
        </p:nvSpPr>
        <p:spPr>
          <a:xfrm rot="16200000">
            <a:off x="9042259" y="2225090"/>
            <a:ext cx="14822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SBF </a:t>
            </a:r>
            <a:r>
              <a:rPr lang="en-US" sz="1200" dirty="0">
                <a:sym typeface="Wingdings" pitchFamily="2" charset="2"/>
              </a:rPr>
              <a:t> redshift(z)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F04141-B483-FD80-367F-24234CBC2643}"/>
              </a:ext>
            </a:extLst>
          </p:cNvPr>
          <p:cNvSpPr txBox="1"/>
          <p:nvPr/>
        </p:nvSpPr>
        <p:spPr>
          <a:xfrm>
            <a:off x="10002335" y="1465366"/>
            <a:ext cx="16340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4C5B32-9007-299A-B17C-7EAE2FC77D48}"/>
              </a:ext>
            </a:extLst>
          </p:cNvPr>
          <p:cNvSpPr txBox="1"/>
          <p:nvPr/>
        </p:nvSpPr>
        <p:spPr>
          <a:xfrm>
            <a:off x="8543998" y="5348700"/>
            <a:ext cx="146867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TRGB m-M (mag)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EE84C5-29BE-7807-7604-19BE7D4809AD}"/>
              </a:ext>
            </a:extLst>
          </p:cNvPr>
          <p:cNvSpPr txBox="1"/>
          <p:nvPr/>
        </p:nvSpPr>
        <p:spPr>
          <a:xfrm>
            <a:off x="10159410" y="3958574"/>
            <a:ext cx="133882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SBF m-M (mag)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B5B077-2680-0324-34AB-7B07AD4AF809}"/>
              </a:ext>
            </a:extLst>
          </p:cNvPr>
          <p:cNvSpPr txBox="1"/>
          <p:nvPr/>
        </p:nvSpPr>
        <p:spPr>
          <a:xfrm>
            <a:off x="10118222" y="1819565"/>
            <a:ext cx="72977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E83030-6646-5501-BA56-CFDCAF593F9B}"/>
              </a:ext>
            </a:extLst>
          </p:cNvPr>
          <p:cNvSpPr txBox="1"/>
          <p:nvPr/>
        </p:nvSpPr>
        <p:spPr>
          <a:xfrm>
            <a:off x="8450979" y="3268314"/>
            <a:ext cx="102094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A3BCC5-6AFC-9E39-807E-6B6D76F952E5}"/>
              </a:ext>
            </a:extLst>
          </p:cNvPr>
          <p:cNvSpPr/>
          <p:nvPr/>
        </p:nvSpPr>
        <p:spPr>
          <a:xfrm>
            <a:off x="10709275" y="1773606"/>
            <a:ext cx="927099" cy="1457976"/>
          </a:xfrm>
          <a:prstGeom prst="rect">
            <a:avLst/>
          </a:prstGeom>
          <a:solidFill>
            <a:srgbClr val="FF0000">
              <a:alpha val="56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1F89275-E0F1-49CC-CD6B-54754814358D}"/>
              </a:ext>
            </a:extLst>
          </p:cNvPr>
          <p:cNvSpPr/>
          <p:nvPr/>
        </p:nvSpPr>
        <p:spPr>
          <a:xfrm rot="5400000">
            <a:off x="9945620" y="1846196"/>
            <a:ext cx="836243" cy="691065"/>
          </a:xfrm>
          <a:prstGeom prst="rect">
            <a:avLst/>
          </a:prstGeom>
          <a:solidFill>
            <a:srgbClr val="FF0000">
              <a:alpha val="56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C3D646-CC8C-D646-3583-A5992F98CAC3}"/>
              </a:ext>
            </a:extLst>
          </p:cNvPr>
          <p:cNvSpPr txBox="1"/>
          <p:nvPr/>
        </p:nvSpPr>
        <p:spPr>
          <a:xfrm>
            <a:off x="360047" y="-22512"/>
            <a:ext cx="77219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The TRGB-SBF </a:t>
            </a:r>
            <a: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project </a:t>
            </a:r>
            <a:b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with the JWST</a:t>
            </a:r>
          </a:p>
        </p:txBody>
      </p:sp>
    </p:spTree>
    <p:extLst>
      <p:ext uri="{BB962C8B-B14F-4D97-AF65-F5344CB8AC3E}">
        <p14:creationId xmlns:p14="http://schemas.microsoft.com/office/powerpoint/2010/main" val="155497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1C6BA-0584-0CEC-8075-EE221947D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71B80B-8FFC-76BD-7B24-66F5E42CFA90}"/>
              </a:ext>
            </a:extLst>
          </p:cNvPr>
          <p:cNvGrpSpPr/>
          <p:nvPr/>
        </p:nvGrpSpPr>
        <p:grpSpPr>
          <a:xfrm>
            <a:off x="5015500" y="0"/>
            <a:ext cx="7184339" cy="1420572"/>
            <a:chOff x="2072640" y="-14169"/>
            <a:chExt cx="10119360" cy="16098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EF6314-F7F2-ADE3-EEA6-55AA3C3FF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2640" y="-4753"/>
              <a:ext cx="7772400" cy="15982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AB2D75-5BA1-B132-B783-EE7730585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8079" y="-13168"/>
              <a:ext cx="4693921" cy="16088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D72338-B384-8513-AE35-857AFB487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49000"/>
            </a:blip>
            <a:srcRect l="68029" r="15201"/>
            <a:stretch/>
          </p:blipFill>
          <p:spPr>
            <a:xfrm>
              <a:off x="7360138" y="-14169"/>
              <a:ext cx="1303408" cy="159826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134CB34-C1AC-6374-D76E-6ECEF9E00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13000"/>
            </a:blip>
            <a:srcRect l="84845" r="-1"/>
            <a:stretch/>
          </p:blipFill>
          <p:spPr>
            <a:xfrm>
              <a:off x="8665322" y="-14169"/>
              <a:ext cx="1177944" cy="1598269"/>
            </a:xfrm>
            <a:prstGeom prst="rect">
              <a:avLst/>
            </a:prstGeom>
          </p:spPr>
        </p:pic>
      </p:grpSp>
      <p:pic>
        <p:nvPicPr>
          <p:cNvPr id="22" name="Picture 21" descr="A collage of images of stars and galaxies&#10;&#10;AI-generated content may be incorrect.">
            <a:extLst>
              <a:ext uri="{FF2B5EF4-FFF2-40B4-BE49-F238E27FC236}">
                <a16:creationId xmlns:a16="http://schemas.microsoft.com/office/drawing/2014/main" id="{F928BB3B-46CF-7750-ABF3-D0E2955A9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6073" y="1435523"/>
            <a:ext cx="7151398" cy="539050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9" name="Picture 28" descr="A group of images of a triangle&#10;&#10;AI-generated content may be incorrect.">
            <a:extLst>
              <a:ext uri="{FF2B5EF4-FFF2-40B4-BE49-F238E27FC236}">
                <a16:creationId xmlns:a16="http://schemas.microsoft.com/office/drawing/2014/main" id="{FE453AD0-F18C-92C7-3544-1F5C09D5A8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6073" y="1433621"/>
            <a:ext cx="7150608" cy="539496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1076CE0-CBF8-1EF9-07D4-B63E8D8A0E72}"/>
              </a:ext>
            </a:extLst>
          </p:cNvPr>
          <p:cNvSpPr txBox="1"/>
          <p:nvPr/>
        </p:nvSpPr>
        <p:spPr>
          <a:xfrm>
            <a:off x="11255403" y="6066588"/>
            <a:ext cx="857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accent1"/>
                </a:solidFill>
              </a:rPr>
              <a:t>Anand+25</a:t>
            </a:r>
          </a:p>
        </p:txBody>
      </p:sp>
      <p:pic>
        <p:nvPicPr>
          <p:cNvPr id="25" name="Picture 24" descr="A collage of stars and galaxies&#10;&#10;AI-generated content may be incorrect.">
            <a:extLst>
              <a:ext uri="{FF2B5EF4-FFF2-40B4-BE49-F238E27FC236}">
                <a16:creationId xmlns:a16="http://schemas.microsoft.com/office/drawing/2014/main" id="{E835EF1C-6FEA-B780-879D-9CCB3E8F0A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70" y="3439737"/>
            <a:ext cx="5906814" cy="3001087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31" name="Picture 30" descr="A graph of a wave number&#10;&#10;AI-generated content may be incorrect.">
            <a:extLst>
              <a:ext uri="{FF2B5EF4-FFF2-40B4-BE49-F238E27FC236}">
                <a16:creationId xmlns:a16="http://schemas.microsoft.com/office/drawing/2014/main" id="{3C7DE6EE-1ACE-2EDC-E6E9-5D537D9F8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69" y="1435249"/>
            <a:ext cx="2027205" cy="1955776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5DF2F52-9CD1-AC0B-0C91-4A9CCCA05F9B}"/>
              </a:ext>
            </a:extLst>
          </p:cNvPr>
          <p:cNvSpPr txBox="1"/>
          <p:nvPr/>
        </p:nvSpPr>
        <p:spPr>
          <a:xfrm>
            <a:off x="1678251" y="1798248"/>
            <a:ext cx="161384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SBF analysis</a:t>
            </a:r>
          </a:p>
          <a:p>
            <a:r>
              <a:rPr lang="en-US" b="1" dirty="0">
                <a:solidFill>
                  <a:schemeClr val="accent1"/>
                </a:solidFill>
              </a:rPr>
              <a:t>in progress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FABE90-9C9A-F1C1-2603-843539C06022}"/>
              </a:ext>
            </a:extLst>
          </p:cNvPr>
          <p:cNvSpPr txBox="1"/>
          <p:nvPr/>
        </p:nvSpPr>
        <p:spPr>
          <a:xfrm>
            <a:off x="360047" y="-22512"/>
            <a:ext cx="77219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The TRGB-SBF </a:t>
            </a:r>
            <a: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project </a:t>
            </a:r>
            <a:b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with the JWST</a:t>
            </a:r>
          </a:p>
        </p:txBody>
      </p:sp>
    </p:spTree>
    <p:extLst>
      <p:ext uri="{BB962C8B-B14F-4D97-AF65-F5344CB8AC3E}">
        <p14:creationId xmlns:p14="http://schemas.microsoft.com/office/powerpoint/2010/main" val="41329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heme/theme1.xml><?xml version="1.0" encoding="utf-8"?>
<a:theme xmlns:a="http://schemas.openxmlformats.org/drawingml/2006/main" name="BjornVTI">
  <a:themeElements>
    <a:clrScheme name="Bjorn">
      <a:dk1>
        <a:sysClr val="windowText" lastClr="000000"/>
      </a:dk1>
      <a:lt1>
        <a:sysClr val="window" lastClr="FFFFFF"/>
      </a:lt1>
      <a:dk2>
        <a:srgbClr val="252747"/>
      </a:dk2>
      <a:lt2>
        <a:srgbClr val="ECE4E9"/>
      </a:lt2>
      <a:accent1>
        <a:srgbClr val="736EB6"/>
      </a:accent1>
      <a:accent2>
        <a:srgbClr val="AB5991"/>
      </a:accent2>
      <a:accent3>
        <a:srgbClr val="AC9F39"/>
      </a:accent3>
      <a:accent4>
        <a:srgbClr val="756029"/>
      </a:accent4>
      <a:accent5>
        <a:srgbClr val="E87850"/>
      </a:accent5>
      <a:accent6>
        <a:srgbClr val="C6922A"/>
      </a:accent6>
      <a:hlink>
        <a:srgbClr val="736EB6"/>
      </a:hlink>
      <a:folHlink>
        <a:srgbClr val="AB5991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ornVTI" id="{D01443FD-65CF-4AEF-9B9D-4466C96F9785}" vid="{36EF4262-385E-40E6-B073-FB18FD98BF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25631</TotalTime>
  <Words>1257</Words>
  <Application>Microsoft Macintosh PowerPoint</Application>
  <PresentationFormat>Widescreen</PresentationFormat>
  <Paragraphs>190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Aptos</vt:lpstr>
      <vt:lpstr>Arial</vt:lpstr>
      <vt:lpstr>Cambria Math</vt:lpstr>
      <vt:lpstr>Century Gothic</vt:lpstr>
      <vt:lpstr>Franklin Gothic Book</vt:lpstr>
      <vt:lpstr>Helvetica Neue</vt:lpstr>
      <vt:lpstr>Neue Haas Grotesk Text Pro</vt:lpstr>
      <vt:lpstr>Symbol</vt:lpstr>
      <vt:lpstr>Wingdings</vt:lpstr>
      <vt:lpstr>BjornVTI</vt:lpstr>
      <vt:lpstr>H0 Tension: transient vs static perspectives  The TRGB-SBF project  with the JWST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steps (TRGB-SBF)</vt:lpstr>
      <vt:lpstr>PowerPoint Presentation</vt:lpstr>
      <vt:lpstr>3. An SBF Primer Measuring ¯m </vt:lpstr>
      <vt:lpstr>What stars contribute the most to SBF?</vt:lpstr>
      <vt:lpstr>SBF with AO: perspectives </vt:lpstr>
      <vt:lpstr>Examples of possible new physics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Michele Cantiello</dc:creator>
  <cp:lastModifiedBy>Michele Cantiello</cp:lastModifiedBy>
  <cp:revision>19</cp:revision>
  <dcterms:created xsi:type="dcterms:W3CDTF">2025-03-15T15:14:20Z</dcterms:created>
  <dcterms:modified xsi:type="dcterms:W3CDTF">2025-04-02T22:03:55Z</dcterms:modified>
</cp:coreProperties>
</file>