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1077" r:id="rId2"/>
    <p:sldId id="982" r:id="rId3"/>
    <p:sldId id="934" r:id="rId4"/>
    <p:sldId id="957" r:id="rId5"/>
    <p:sldId id="1062" r:id="rId6"/>
    <p:sldId id="989" r:id="rId7"/>
    <p:sldId id="633" r:id="rId8"/>
    <p:sldId id="258" r:id="rId9"/>
    <p:sldId id="1061" r:id="rId10"/>
    <p:sldId id="1082" r:id="rId11"/>
    <p:sldId id="1083" r:id="rId12"/>
    <p:sldId id="988" r:id="rId13"/>
    <p:sldId id="1060" r:id="rId14"/>
    <p:sldId id="1003" r:id="rId15"/>
    <p:sldId id="1004" r:id="rId16"/>
    <p:sldId id="1055" r:id="rId17"/>
    <p:sldId id="1059" r:id="rId18"/>
    <p:sldId id="1005" r:id="rId19"/>
    <p:sldId id="10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41"/>
    <p:restoredTop sz="94641"/>
  </p:normalViewPr>
  <p:slideViewPr>
    <p:cSldViewPr snapToGrid="0">
      <p:cViewPr>
        <p:scale>
          <a:sx n="117" d="100"/>
          <a:sy n="117" d="100"/>
        </p:scale>
        <p:origin x="30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9C3FC-2C4E-6744-BAEF-6E46BB23E011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CEC00-2F7F-D141-975E-F923F3FB3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4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acronyms TRGB and SBF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AAF1E-2BDE-9744-A1B0-45781B0B1A2F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8159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0AAF1E-2BDE-9744-A1B0-45781B0B1A2F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1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CEC00-2F7F-D141-975E-F923F3FB3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90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24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B557-CEB9-F349-98C9-55B31BB7D2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9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141D-1029-5651-1AF3-E3851B4C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BC29DC-D79B-346F-132B-5E050F556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686B3-F057-EF1A-4903-F66C9827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5EC2A-EB2E-8854-51AE-50D9563C6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6058-CF1A-1750-0447-EDFCCD62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53C1-26FB-6869-8033-67098E16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9D646A-F8B5-9EB0-BBBE-B38D9C3C6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2639C-A819-CF8A-41D6-31DBFF78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3685A-8F9D-34FF-883D-FEB0F01B9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4C324-87C9-F86B-CD7D-B262E7E7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76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83F40A-ABB3-BBB3-4E58-6FBC40788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6A5E3-B635-6E55-46FA-D2DC3A7660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0C69D-E944-2717-F428-0B6C19F43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88CAE-BF03-26D4-45F5-32DC9767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AEDF-3657-7A71-960B-1F7E46D2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B00C-1A30-A877-686E-62837EF9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8E0CE-3095-5E36-43D8-33587DEA0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7261D-63E4-6F35-95D5-005B547B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A09-E0B8-BAB8-E55C-B9A390F0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E3F8-83A7-2E67-449A-9C9BD44D3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6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91B3-3AB5-2800-48A7-352B3AA4B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C78F3-97E3-67A8-1B7E-FB83F60B9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FC392-0921-BF31-0AA9-03932582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DA975-3712-7FBF-E7DE-76557F34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FBC63-F6A3-E7D5-8FF0-252CAEE0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72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D373C-FE90-4429-596A-7F1FCE4C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4A948-E9D5-A8FE-7C58-1605DF795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815901-881C-E5B3-0327-F4CFADFD9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40F1E-6B34-2DEB-7A90-A30B500B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28B4-F5FF-EDDF-9AE3-A52091ED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7A1680-7C11-9D56-9AFB-BC1E1E9B0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F1E2-93AB-CC0F-F7F7-A9341B4C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D1101-E401-1A8E-7375-1C3FB1EA0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187F3-D455-34B6-67C0-B29956E2B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62973-93E8-B60A-0740-4070F983E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7BF3C-7BEF-199B-ACE8-2CE74FEB3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368973-103E-DF25-252A-C78F0BC2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282253-B9D9-1C18-B093-DCAD45A02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5E967-9BD3-84B6-7FB8-0996FBA6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1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4983A-27D3-AF61-140A-FEE9262F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677FD-EF33-B3D3-E166-50EEA0824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4C7AE-52BA-ABCD-3C33-E5F06FC06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14870-2690-726C-22B8-05FDB6F4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6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D94766-A21F-DBC4-7D6B-656D2D047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A8EC2-B4ED-5C35-7AEA-0CAD528C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81284-DF3A-93BF-5F71-BF93D321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94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EDA5B-70F6-971D-21B8-A6BE60C7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F37AA-BD8F-18D7-2DDE-F7B6B555B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E7D2C5-83F5-76D1-64C3-18B23E641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D83B9-F9FB-E0AE-DA63-1682ACA92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7ABC4-3202-C741-BB52-6BE7CBE0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D652A-55DC-C42E-E95F-15797DFD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611D0-AAA7-940D-7B3C-EC2DE352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13089A-19BA-65BC-2EC6-D62DB416E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371CC-7891-C41B-833B-DBAB195A7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7F2AB-536C-5B7B-8049-EEF3738C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C221A-DF20-6E56-DF16-DFC540C91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8C6C-20D6-0645-2355-A1233683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1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CDB17-7B08-84A0-2C81-4DBC01A8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7879E-D15F-FCB1-4A46-EF5F3EF50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91023-D423-4717-00DC-1287ECD1E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14CB9-DC37-1245-A78E-3375BD313F48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86172-594D-7FD6-AE2C-1683742E8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797D5-1D32-8677-BCF2-633EC8A320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A8C53-C7FE-7A4C-8719-AAD61B192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9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26" Type="http://schemas.openxmlformats.org/officeDocument/2006/relationships/image" Target="../media/image29.jpg"/><Relationship Id="rId21" Type="http://schemas.openxmlformats.org/officeDocument/2006/relationships/image" Target="../media/image24.jpg"/><Relationship Id="rId34" Type="http://schemas.openxmlformats.org/officeDocument/2006/relationships/image" Target="../media/image37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5" Type="http://schemas.openxmlformats.org/officeDocument/2006/relationships/image" Target="../media/image28.jpg"/><Relationship Id="rId3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29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24" Type="http://schemas.openxmlformats.org/officeDocument/2006/relationships/image" Target="../media/image27.jpg"/><Relationship Id="rId32" Type="http://schemas.openxmlformats.org/officeDocument/2006/relationships/image" Target="../media/image35.jpg"/><Relationship Id="rId37" Type="http://schemas.openxmlformats.org/officeDocument/2006/relationships/image" Target="../media/image40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23" Type="http://schemas.openxmlformats.org/officeDocument/2006/relationships/image" Target="../media/image26.jpg"/><Relationship Id="rId28" Type="http://schemas.openxmlformats.org/officeDocument/2006/relationships/image" Target="../media/image31.jpg"/><Relationship Id="rId36" Type="http://schemas.openxmlformats.org/officeDocument/2006/relationships/image" Target="../media/image39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31" Type="http://schemas.openxmlformats.org/officeDocument/2006/relationships/image" Target="../media/image34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Relationship Id="rId22" Type="http://schemas.openxmlformats.org/officeDocument/2006/relationships/image" Target="../media/image25.jpg"/><Relationship Id="rId27" Type="http://schemas.openxmlformats.org/officeDocument/2006/relationships/image" Target="../media/image30.jpg"/><Relationship Id="rId30" Type="http://schemas.openxmlformats.org/officeDocument/2006/relationships/image" Target="../media/image33.jpg"/><Relationship Id="rId35" Type="http://schemas.openxmlformats.org/officeDocument/2006/relationships/image" Target="../media/image38.jpg"/><Relationship Id="rId8" Type="http://schemas.openxmlformats.org/officeDocument/2006/relationships/image" Target="../media/image11.jpg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3" Type="http://schemas.openxmlformats.org/officeDocument/2006/relationships/image" Target="../media/image44.jpg"/><Relationship Id="rId21" Type="http://schemas.openxmlformats.org/officeDocument/2006/relationships/image" Target="../media/image62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26" Type="http://schemas.openxmlformats.org/officeDocument/2006/relationships/image" Target="../media/image86.jpg"/><Relationship Id="rId3" Type="http://schemas.openxmlformats.org/officeDocument/2006/relationships/image" Target="../media/image63.jpg"/><Relationship Id="rId21" Type="http://schemas.openxmlformats.org/officeDocument/2006/relationships/image" Target="../media/image81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5" Type="http://schemas.openxmlformats.org/officeDocument/2006/relationships/image" Target="../media/image8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29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24" Type="http://schemas.openxmlformats.org/officeDocument/2006/relationships/image" Target="../media/image84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31" Type="http://schemas.openxmlformats.org/officeDocument/2006/relationships/image" Target="../media/image91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image" Target="../media/image82.jpg"/><Relationship Id="rId27" Type="http://schemas.openxmlformats.org/officeDocument/2006/relationships/image" Target="../media/image87.jpg"/><Relationship Id="rId30" Type="http://schemas.openxmlformats.org/officeDocument/2006/relationships/image" Target="../media/image9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1101E-42D6-C763-4E47-C9AE098BE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12F1E1-3839-8DEF-F17C-1CFAB2229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971" y="-567003"/>
            <a:ext cx="7367029" cy="7425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AD1E46-D12F-6EDE-F112-3F188612C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39" y="425088"/>
            <a:ext cx="9010031" cy="1390092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rgbClr val="FFFF00"/>
                </a:solidFill>
              </a:rPr>
              <a:t>Calibrating Type </a:t>
            </a:r>
            <a:r>
              <a:rPr lang="en-US" sz="4000" dirty="0" err="1">
                <a:solidFill>
                  <a:srgbClr val="FFFF00"/>
                </a:solidFill>
              </a:rPr>
              <a:t>Ia</a:t>
            </a:r>
            <a:r>
              <a:rPr lang="en-US" sz="4000" dirty="0">
                <a:solidFill>
                  <a:srgbClr val="FFFF00"/>
                </a:solidFill>
              </a:rPr>
              <a:t> Supernovae using Surface Brightness Fluctuations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03C62-48C2-1D56-B2C5-AD3403D200DE}"/>
              </a:ext>
            </a:extLst>
          </p:cNvPr>
          <p:cNvSpPr txBox="1"/>
          <p:nvPr/>
        </p:nvSpPr>
        <p:spPr>
          <a:xfrm>
            <a:off x="2096529" y="2320325"/>
            <a:ext cx="477240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Joseph Jensen, UVU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Michele Cantiello, Teramo</a:t>
            </a:r>
          </a:p>
          <a:p>
            <a:r>
              <a:rPr lang="en-US" sz="1600" dirty="0">
                <a:solidFill>
                  <a:schemeClr val="bg1"/>
                </a:solidFill>
              </a:rPr>
              <a:t>John Blakeslee, </a:t>
            </a:r>
            <a:r>
              <a:rPr lang="en-US" sz="1600" dirty="0" err="1">
                <a:solidFill>
                  <a:schemeClr val="bg1"/>
                </a:solidFill>
              </a:rPr>
              <a:t>NOIRLab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Ehsan </a:t>
            </a:r>
            <a:r>
              <a:rPr lang="en-US" sz="1600" dirty="0" err="1">
                <a:solidFill>
                  <a:schemeClr val="bg1"/>
                </a:solidFill>
              </a:rPr>
              <a:t>Kourkchi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IfA</a:t>
            </a:r>
            <a:r>
              <a:rPr lang="en-US" sz="1600" dirty="0">
                <a:solidFill>
                  <a:schemeClr val="bg1"/>
                </a:solidFill>
              </a:rPr>
              <a:t> Hawaii, UVU</a:t>
            </a:r>
          </a:p>
          <a:p>
            <a:r>
              <a:rPr lang="en-US" sz="1600" dirty="0">
                <a:solidFill>
                  <a:schemeClr val="bg1"/>
                </a:solidFill>
              </a:rPr>
              <a:t>Gabriella Raimondo, Teramo</a:t>
            </a:r>
          </a:p>
          <a:p>
            <a:r>
              <a:rPr lang="en-US" sz="1600" dirty="0">
                <a:solidFill>
                  <a:schemeClr val="bg1"/>
                </a:solidFill>
              </a:rPr>
              <a:t>Mikaela Cowles, UVU</a:t>
            </a:r>
          </a:p>
          <a:p>
            <a:r>
              <a:rPr lang="en-US" sz="1600" dirty="0">
                <a:solidFill>
                  <a:schemeClr val="bg1"/>
                </a:solidFill>
              </a:rPr>
              <a:t>Sydney Holt, UVU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Deep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Anand, </a:t>
            </a:r>
            <a:r>
              <a:rPr lang="en-US" sz="1600" dirty="0" err="1">
                <a:solidFill>
                  <a:schemeClr val="bg1"/>
                </a:solidFill>
              </a:rPr>
              <a:t>STScI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Brent Tully, </a:t>
            </a:r>
            <a:r>
              <a:rPr lang="en-US" sz="1600" dirty="0" err="1">
                <a:solidFill>
                  <a:schemeClr val="bg1"/>
                </a:solidFill>
              </a:rPr>
              <a:t>IfA</a:t>
            </a:r>
            <a:r>
              <a:rPr lang="en-US" sz="1600" dirty="0">
                <a:solidFill>
                  <a:schemeClr val="bg1"/>
                </a:solidFill>
              </a:rPr>
              <a:t> Hawaii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Peter Brown, TAMU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Peter Milne, Arizona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Peter </a:t>
            </a:r>
            <a:r>
              <a:rPr lang="en-US" sz="1600" dirty="0" err="1">
                <a:solidFill>
                  <a:schemeClr val="bg1"/>
                </a:solidFill>
              </a:rPr>
              <a:t>Garnavich</a:t>
            </a:r>
            <a:r>
              <a:rPr lang="en-US" sz="1600" dirty="0">
                <a:solidFill>
                  <a:schemeClr val="bg1"/>
                </a:solidFill>
              </a:rPr>
              <a:t>, Notre Dame</a:t>
            </a:r>
          </a:p>
          <a:p>
            <a:r>
              <a:rPr lang="en-US" sz="1600" dirty="0">
                <a:solidFill>
                  <a:schemeClr val="bg1"/>
                </a:solidFill>
              </a:rPr>
              <a:t>Charlotte Wood, NCAT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F52E43-36E4-CA9F-08E8-F4A3056ABD47}"/>
              </a:ext>
            </a:extLst>
          </p:cNvPr>
          <p:cNvGrpSpPr/>
          <p:nvPr/>
        </p:nvGrpSpPr>
        <p:grpSpPr>
          <a:xfrm>
            <a:off x="931456" y="2458069"/>
            <a:ext cx="1163767" cy="3952350"/>
            <a:chOff x="944156" y="2458069"/>
            <a:chExt cx="1163767" cy="39523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D64BE7-6DD4-1A7B-888A-D2FB9634E87C}"/>
                </a:ext>
              </a:extLst>
            </p:cNvPr>
            <p:cNvGrpSpPr/>
            <p:nvPr/>
          </p:nvGrpSpPr>
          <p:grpSpPr>
            <a:xfrm flipH="1">
              <a:off x="944156" y="4735996"/>
              <a:ext cx="1163767" cy="437630"/>
              <a:chOff x="2939872" y="5374890"/>
              <a:chExt cx="1163312" cy="437630"/>
            </a:xfrm>
          </p:grpSpPr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E36FB42D-CA9F-1356-4AC3-A93250D0CF7E}"/>
                  </a:ext>
                </a:extLst>
              </p:cNvPr>
              <p:cNvSpPr/>
              <p:nvPr/>
            </p:nvSpPr>
            <p:spPr>
              <a:xfrm>
                <a:off x="2939872" y="5374890"/>
                <a:ext cx="365759" cy="437630"/>
              </a:xfrm>
              <a:prstGeom prst="rightBrace">
                <a:avLst/>
              </a:prstGeom>
              <a:ln w="19050"/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0D6115-7967-B257-E0A7-613179651BE7}"/>
                  </a:ext>
                </a:extLst>
              </p:cNvPr>
              <p:cNvSpPr txBox="1"/>
              <p:nvPr/>
            </p:nvSpPr>
            <p:spPr>
              <a:xfrm>
                <a:off x="3277317" y="5413921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TRGB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282A1A4-D998-0BA7-7F75-604765159C6A}"/>
                </a:ext>
              </a:extLst>
            </p:cNvPr>
            <p:cNvGrpSpPr/>
            <p:nvPr/>
          </p:nvGrpSpPr>
          <p:grpSpPr>
            <a:xfrm flipH="1">
              <a:off x="1000416" y="2458069"/>
              <a:ext cx="1096110" cy="3952350"/>
              <a:chOff x="2918796" y="5192927"/>
              <a:chExt cx="1095681" cy="395235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60838EB-7153-A13C-D174-91E1CAABE3EF}"/>
                  </a:ext>
                </a:extLst>
              </p:cNvPr>
              <p:cNvGrpSpPr/>
              <p:nvPr/>
            </p:nvGrpSpPr>
            <p:grpSpPr>
              <a:xfrm>
                <a:off x="2918796" y="5192927"/>
                <a:ext cx="1095681" cy="1943211"/>
                <a:chOff x="2918796" y="5192927"/>
                <a:chExt cx="1095681" cy="1943211"/>
              </a:xfrm>
            </p:grpSpPr>
            <p:sp>
              <p:nvSpPr>
                <p:cNvPr id="22" name="Right Brace 21">
                  <a:extLst>
                    <a:ext uri="{FF2B5EF4-FFF2-40B4-BE49-F238E27FC236}">
                      <a16:creationId xmlns:a16="http://schemas.microsoft.com/office/drawing/2014/main" id="{B40A3740-6297-D979-02D7-E2D1F205DEE1}"/>
                    </a:ext>
                  </a:extLst>
                </p:cNvPr>
                <p:cNvSpPr/>
                <p:nvPr/>
              </p:nvSpPr>
              <p:spPr>
                <a:xfrm>
                  <a:off x="2918796" y="5192927"/>
                  <a:ext cx="398225" cy="1943211"/>
                </a:xfrm>
                <a:prstGeom prst="rightBrace">
                  <a:avLst/>
                </a:prstGeom>
                <a:ln w="19050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B2561C11-F67C-D218-6A1B-E92BA9403C2B}"/>
                    </a:ext>
                  </a:extLst>
                </p:cNvPr>
                <p:cNvSpPr txBox="1"/>
                <p:nvPr/>
              </p:nvSpPr>
              <p:spPr>
                <a:xfrm>
                  <a:off x="3438904" y="5854774"/>
                  <a:ext cx="5755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SBF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AB3E366-B68A-8828-E401-35DC85F77B0F}"/>
                  </a:ext>
                </a:extLst>
              </p:cNvPr>
              <p:cNvGrpSpPr/>
              <p:nvPr/>
            </p:nvGrpSpPr>
            <p:grpSpPr>
              <a:xfrm>
                <a:off x="2954147" y="8294614"/>
                <a:ext cx="952281" cy="850663"/>
                <a:chOff x="1909467" y="4966064"/>
                <a:chExt cx="952281" cy="272212"/>
              </a:xfrm>
            </p:grpSpPr>
            <p:sp>
              <p:nvSpPr>
                <p:cNvPr id="20" name="Right Brace 19">
                  <a:extLst>
                    <a:ext uri="{FF2B5EF4-FFF2-40B4-BE49-F238E27FC236}">
                      <a16:creationId xmlns:a16="http://schemas.microsoft.com/office/drawing/2014/main" id="{486F8C29-0237-9386-A7FD-8B74D66CA3D6}"/>
                    </a:ext>
                  </a:extLst>
                </p:cNvPr>
                <p:cNvSpPr/>
                <p:nvPr/>
              </p:nvSpPr>
              <p:spPr>
                <a:xfrm>
                  <a:off x="1909467" y="4966064"/>
                  <a:ext cx="383038" cy="272212"/>
                </a:xfrm>
                <a:prstGeom prst="rightBrace">
                  <a:avLst/>
                </a:prstGeom>
                <a:ln w="19050"/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CE5054-F5A5-4F13-4052-1A6B789E194D}"/>
                    </a:ext>
                  </a:extLst>
                </p:cNvPr>
                <p:cNvSpPr txBox="1"/>
                <p:nvPr/>
              </p:nvSpPr>
              <p:spPr>
                <a:xfrm>
                  <a:off x="2383919" y="5043822"/>
                  <a:ext cx="477829" cy="118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FF00"/>
                      </a:solidFill>
                    </a:rPr>
                    <a:t>SN</a:t>
                  </a:r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F624440-CA2E-4579-7012-31991AB6283F}"/>
              </a:ext>
            </a:extLst>
          </p:cNvPr>
          <p:cNvSpPr txBox="1"/>
          <p:nvPr/>
        </p:nvSpPr>
        <p:spPr>
          <a:xfrm>
            <a:off x="9806609" y="6013921"/>
            <a:ext cx="2146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Padova, Italy</a:t>
            </a:r>
          </a:p>
          <a:p>
            <a:r>
              <a:rPr lang="en-US" dirty="0">
                <a:solidFill>
                  <a:schemeClr val="bg1"/>
                </a:solidFill>
              </a:rPr>
              <a:t>3 Apr 2025</a:t>
            </a:r>
          </a:p>
        </p:txBody>
      </p:sp>
    </p:spTree>
    <p:extLst>
      <p:ext uri="{BB962C8B-B14F-4D97-AF65-F5344CB8AC3E}">
        <p14:creationId xmlns:p14="http://schemas.microsoft.com/office/powerpoint/2010/main" val="194556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40F36-E911-44D4-E7C0-CD0B344F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36EC-2BE9-F0DC-217A-03EB30EBD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Comparing Light Curve Fits: </a:t>
            </a:r>
            <a:r>
              <a:rPr lang="en-US" sz="4000" dirty="0" err="1"/>
              <a:t>SNooPy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2D093-5F6D-097F-8240-2CDC2CC75EA1}"/>
              </a:ext>
            </a:extLst>
          </p:cNvPr>
          <p:cNvSpPr txBox="1"/>
          <p:nvPr/>
        </p:nvSpPr>
        <p:spPr>
          <a:xfrm>
            <a:off x="1084520" y="1509823"/>
            <a:ext cx="25730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Peter Milne, 2025</a:t>
            </a:r>
          </a:p>
          <a:p>
            <a:endParaRPr lang="en-US" dirty="0"/>
          </a:p>
          <a:p>
            <a:r>
              <a:rPr lang="en-US" dirty="0"/>
              <a:t>New SBF distance calibration for the full SN sample (~52)</a:t>
            </a:r>
          </a:p>
          <a:p>
            <a:endParaRPr lang="en-US" dirty="0"/>
          </a:p>
          <a:p>
            <a:r>
              <a:rPr lang="en-US" dirty="0"/>
              <a:t>Independently cross-check </a:t>
            </a:r>
            <a:r>
              <a:rPr lang="en-US" dirty="0" err="1"/>
              <a:t>SNooPy</a:t>
            </a:r>
            <a:r>
              <a:rPr lang="en-US" dirty="0"/>
              <a:t> and SALT2/Pantheon+ fitting procedures</a:t>
            </a:r>
          </a:p>
          <a:p>
            <a:endParaRPr lang="en-US" dirty="0"/>
          </a:p>
          <a:p>
            <a:r>
              <a:rPr lang="en-US" dirty="0"/>
              <a:t>Independently cross-check Phillips    E(B-V) and Pantheon+ c extinction correction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A6C48-4DC1-CD8F-9EE1-69222572F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877" y="-2979217"/>
            <a:ext cx="7510043" cy="97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CA3A5-226A-E590-D4E3-F1A851681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2A9E5-217D-FACF-EB14-839C073B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Comparing Light Curve Fits: SALT2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8E855-0D94-7E5E-CA4C-E28584770F29}"/>
              </a:ext>
            </a:extLst>
          </p:cNvPr>
          <p:cNvSpPr txBox="1"/>
          <p:nvPr/>
        </p:nvSpPr>
        <p:spPr>
          <a:xfrm>
            <a:off x="1084520" y="1509823"/>
            <a:ext cx="25730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Peter Milne, 2025</a:t>
            </a:r>
          </a:p>
          <a:p>
            <a:endParaRPr lang="en-US" dirty="0"/>
          </a:p>
          <a:p>
            <a:r>
              <a:rPr lang="en-US" dirty="0"/>
              <a:t>New SBF distance calibration for the full SN sample (~52)</a:t>
            </a:r>
          </a:p>
          <a:p>
            <a:endParaRPr lang="en-US" dirty="0"/>
          </a:p>
          <a:p>
            <a:r>
              <a:rPr lang="en-US" dirty="0"/>
              <a:t>Independently cross-check </a:t>
            </a:r>
            <a:r>
              <a:rPr lang="en-US" dirty="0" err="1"/>
              <a:t>SNooPy</a:t>
            </a:r>
            <a:r>
              <a:rPr lang="en-US" dirty="0"/>
              <a:t> and SALT2/Pantheon+ fitting procedures</a:t>
            </a:r>
          </a:p>
          <a:p>
            <a:endParaRPr lang="en-US" dirty="0"/>
          </a:p>
          <a:p>
            <a:r>
              <a:rPr lang="en-US" dirty="0"/>
              <a:t>Independently cross-check Phillips    E(B-V) and Pantheon+ c extinction correction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38D794-BFE4-6323-0D75-ECA19241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952" y="-2930882"/>
            <a:ext cx="7472697" cy="96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6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04FA-4939-43BC-A374-6DCCC8E1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SBF Tie to </a:t>
            </a:r>
            <a:r>
              <a:rPr lang="en-US" dirty="0" err="1">
                <a:solidFill>
                  <a:srgbClr val="FFFF00"/>
                </a:solidFill>
              </a:rPr>
              <a:t>SNe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B8D389-75E0-3F44-8635-0785C8F2A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5" y="1371601"/>
            <a:ext cx="4599234" cy="51212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27020A-DBC4-724A-1002-493EE71A54EF}"/>
              </a:ext>
            </a:extLst>
          </p:cNvPr>
          <p:cNvSpPr txBox="1"/>
          <p:nvPr/>
        </p:nvSpPr>
        <p:spPr>
          <a:xfrm>
            <a:off x="6426201" y="744379"/>
            <a:ext cx="389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640FD-363E-0E50-D58C-BCA0DDF0D416}"/>
              </a:ext>
            </a:extLst>
          </p:cNvPr>
          <p:cNvSpPr txBox="1"/>
          <p:nvPr/>
        </p:nvSpPr>
        <p:spPr>
          <a:xfrm>
            <a:off x="6456624" y="1356241"/>
            <a:ext cx="440187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comparison of SBF distances with SALT2 SNe distances from Pantheon+ light curves for 27 SN shows good agreement.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Hubble constant derived from this SBF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SN calibration is 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i="1" dirty="0"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= 74.6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±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0.9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±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2.6 km/s/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Mpc</a:t>
            </a:r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Or, using the new JWST TRGB calibration, 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i="1" dirty="0">
                <a:solidFill>
                  <a:schemeClr val="bg1"/>
                </a:solidFill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</a:rPr>
              <a:t>0</a:t>
            </a:r>
            <a:r>
              <a:rPr lang="en-US" sz="2000" dirty="0">
                <a:solidFill>
                  <a:schemeClr val="bg1"/>
                </a:solidFill>
              </a:rPr>
              <a:t> = 75.0 </a:t>
            </a:r>
            <a:r>
              <a:rPr lang="en-US" dirty="0">
                <a:solidFill>
                  <a:schemeClr val="bg1"/>
                </a:solidFill>
              </a:rPr>
              <a:t>±</a:t>
            </a:r>
            <a:r>
              <a:rPr lang="en-US" sz="2000" dirty="0">
                <a:solidFill>
                  <a:schemeClr val="bg1"/>
                </a:solidFill>
              </a:rPr>
              <a:t> 0.9 </a:t>
            </a:r>
            <a:r>
              <a:rPr lang="en-US" dirty="0">
                <a:solidFill>
                  <a:schemeClr val="bg1"/>
                </a:solidFill>
              </a:rPr>
              <a:t>±</a:t>
            </a:r>
            <a:r>
              <a:rPr lang="en-US" sz="2000" dirty="0">
                <a:solidFill>
                  <a:schemeClr val="bg1"/>
                </a:solidFill>
              </a:rPr>
              <a:t> 2.4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km/s/Mpc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9720FAD-B0DA-CB45-D32F-56A37B53C7B4}"/>
              </a:ext>
            </a:extLst>
          </p:cNvPr>
          <p:cNvSpPr/>
          <p:nvPr/>
        </p:nvSpPr>
        <p:spPr>
          <a:xfrm>
            <a:off x="6426201" y="5273159"/>
            <a:ext cx="3530599" cy="457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93D763-EB4B-95C3-DF48-EFB3C9FE4936}"/>
              </a:ext>
            </a:extLst>
          </p:cNvPr>
          <p:cNvSpPr/>
          <p:nvPr/>
        </p:nvSpPr>
        <p:spPr>
          <a:xfrm>
            <a:off x="6426201" y="3762454"/>
            <a:ext cx="3619499" cy="457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029BD2-ADA1-284C-9066-13C296CD1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DD7E-03E6-0045-62F5-17DD095A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SBF Tie to </a:t>
            </a:r>
            <a:r>
              <a:rPr lang="en-US" dirty="0" err="1">
                <a:solidFill>
                  <a:srgbClr val="FFFF00"/>
                </a:solidFill>
              </a:rPr>
              <a:t>SNe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B8F8C-9F16-759F-657A-E439F6ACB4A3}"/>
              </a:ext>
            </a:extLst>
          </p:cNvPr>
          <p:cNvSpPr txBox="1"/>
          <p:nvPr/>
        </p:nvSpPr>
        <p:spPr>
          <a:xfrm>
            <a:off x="6426201" y="627840"/>
            <a:ext cx="4931439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</a:rPr>
              <a:t>Update 2025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Peter </a:t>
            </a:r>
            <a:r>
              <a:rPr lang="en-US" sz="2000" dirty="0" err="1">
                <a:solidFill>
                  <a:schemeClr val="bg1"/>
                </a:solidFill>
              </a:rPr>
              <a:t>Garnavich</a:t>
            </a:r>
            <a:r>
              <a:rPr lang="en-US" sz="2000" dirty="0">
                <a:solidFill>
                  <a:schemeClr val="bg1"/>
                </a:solidFill>
              </a:rPr>
              <a:t>, Charlotte Wood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Now including </a:t>
            </a:r>
            <a:r>
              <a:rPr lang="en-US" sz="2000" b="1" dirty="0">
                <a:solidFill>
                  <a:schemeClr val="bg1"/>
                </a:solidFill>
              </a:rPr>
              <a:t>38</a:t>
            </a:r>
            <a:r>
              <a:rPr lang="en-US" sz="2000" dirty="0">
                <a:solidFill>
                  <a:schemeClr val="bg1"/>
                </a:solidFill>
              </a:rPr>
              <a:t> SN and the SBF calibration based on JWST TRGB distances and the NGC 4258 zero point (no Cepheids)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updated Hubble constant derived from this SBF 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 SN calibration is 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i="1" dirty="0">
                <a:solidFill>
                  <a:schemeClr val="bg1"/>
                </a:solidFill>
                <a:sym typeface="Wingdings" pitchFamily="2" charset="2"/>
              </a:rPr>
              <a:t>H</a:t>
            </a:r>
            <a:r>
              <a:rPr lang="en-US" sz="2000" baseline="-25000" dirty="0">
                <a:solidFill>
                  <a:schemeClr val="bg1"/>
                </a:solidFill>
                <a:sym typeface="Wingdings" pitchFamily="2" charset="2"/>
              </a:rPr>
              <a:t>0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= 76.1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±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0.8 km/s/Mpc       (Preliminary!)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with reduced χ</a:t>
            </a:r>
            <a:r>
              <a:rPr lang="en-US" sz="2000" baseline="30000" dirty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= 1.13</a:t>
            </a:r>
          </a:p>
          <a:p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The (preliminary) mean </a:t>
            </a:r>
            <a:r>
              <a:rPr lang="en-US" sz="2000" dirty="0" err="1">
                <a:solidFill>
                  <a:schemeClr val="bg1"/>
                </a:solidFill>
                <a:sym typeface="Wingdings" pitchFamily="2" charset="2"/>
              </a:rPr>
              <a:t>σ</a:t>
            </a:r>
            <a:r>
              <a:rPr lang="en-US" sz="2000" dirty="0">
                <a:solidFill>
                  <a:schemeClr val="bg1"/>
                </a:solidFill>
                <a:sym typeface="Wingdings" pitchFamily="2" charset="2"/>
              </a:rPr>
              <a:t> = 0.11 mag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pPr algn="l">
              <a:buNone/>
            </a:pPr>
            <a:r>
              <a:rPr lang="en-US" sz="2000" b="0" i="1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Not yet </a:t>
            </a:r>
            <a:r>
              <a:rPr lang="en-US" sz="2000" b="0" i="1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including bias corrections. We did not refit the color/stretch correction cutting on stretch and galaxy mass for this plot.</a:t>
            </a: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sz="2000" dirty="0">
              <a:solidFill>
                <a:schemeClr val="bg1"/>
              </a:solidFill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026D9B-51E7-2C4A-95A5-2795AAC86805}"/>
              </a:ext>
            </a:extLst>
          </p:cNvPr>
          <p:cNvSpPr/>
          <p:nvPr/>
        </p:nvSpPr>
        <p:spPr>
          <a:xfrm>
            <a:off x="6426201" y="3773087"/>
            <a:ext cx="2983613" cy="457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86B65E-FB82-7CB2-E15F-8F53B663C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4" y="1286890"/>
            <a:ext cx="4931439" cy="528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4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04FA-4939-43BC-A374-6DCCC8E1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SBF Tie to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2856BD-A77A-4A72-C5EB-82E76605D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1" y="1276886"/>
            <a:ext cx="5586454" cy="491721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A07F80-9E01-6682-43C0-D9ED61E7DAB7}"/>
              </a:ext>
            </a:extLst>
          </p:cNvPr>
          <p:cNvSpPr txBox="1"/>
          <p:nvPr/>
        </p:nvSpPr>
        <p:spPr>
          <a:xfrm>
            <a:off x="6818355" y="1396202"/>
            <a:ext cx="4648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Modified Tripp relation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correlation between </a:t>
            </a:r>
            <a:r>
              <a:rPr lang="en-US" dirty="0" err="1"/>
              <a:t>SNIa</a:t>
            </a:r>
            <a:r>
              <a:rPr lang="en-US" dirty="0"/>
              <a:t> absolute magnitude, SALT2 stretch &amp; color, with bias corrections.</a:t>
            </a:r>
          </a:p>
          <a:p>
            <a:endParaRPr lang="en-US" dirty="0"/>
          </a:p>
          <a:p>
            <a:r>
              <a:rPr lang="en-US" dirty="0"/>
              <a:t>90% of SBF-calibrated SNe have 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&lt; –1 (red), while 90% of Cepheid-calibrated SNe have  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–1 (blue).</a:t>
            </a:r>
          </a:p>
          <a:p>
            <a:endParaRPr lang="en-US" dirty="0"/>
          </a:p>
          <a:p>
            <a:r>
              <a:rPr lang="en-US" dirty="0"/>
              <a:t>Slopes of blue and red line correspond to 𝛼, which is twice as steep for </a:t>
            </a:r>
            <a:r>
              <a:rPr lang="en-US" dirty="0" err="1"/>
              <a:t>SNe</a:t>
            </a:r>
            <a:r>
              <a:rPr lang="en-US" dirty="0"/>
              <a:t> with </a:t>
            </a:r>
          </a:p>
          <a:p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&lt; –1.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23A970-D9CC-D447-D1E8-B42554EFC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1878012"/>
            <a:ext cx="3009900" cy="201813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FA9086-AAA3-6DF9-44C2-243B0066B1EA}"/>
              </a:ext>
            </a:extLst>
          </p:cNvPr>
          <p:cNvSpPr txBox="1"/>
          <p:nvPr/>
        </p:nvSpPr>
        <p:spPr>
          <a:xfrm>
            <a:off x="5504678" y="61941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23018-E0DA-8635-1DFD-0BC1575E07B8}"/>
              </a:ext>
            </a:extLst>
          </p:cNvPr>
          <p:cNvSpPr txBox="1"/>
          <p:nvPr/>
        </p:nvSpPr>
        <p:spPr>
          <a:xfrm>
            <a:off x="2108200" y="61941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4C161-26BA-ECE4-B38B-FBCE1BD8A66E}"/>
              </a:ext>
            </a:extLst>
          </p:cNvPr>
          <p:cNvSpPr txBox="1"/>
          <p:nvPr/>
        </p:nvSpPr>
        <p:spPr>
          <a:xfrm>
            <a:off x="6927573" y="704183"/>
            <a:ext cx="389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1275B-0F69-AEAC-AD00-11C6371E5425}"/>
              </a:ext>
            </a:extLst>
          </p:cNvPr>
          <p:cNvSpPr txBox="1"/>
          <p:nvPr/>
        </p:nvSpPr>
        <p:spPr>
          <a:xfrm>
            <a:off x="7492723" y="5537000"/>
            <a:ext cx="304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 = 73.3 </a:t>
            </a:r>
            <a:r>
              <a:rPr lang="en-US" dirty="0"/>
              <a:t>±</a:t>
            </a:r>
            <a:r>
              <a:rPr lang="en-US" sz="2000" dirty="0"/>
              <a:t> 1.0 </a:t>
            </a:r>
            <a:r>
              <a:rPr lang="en-US" sz="2000" dirty="0">
                <a:sym typeface="Wingdings" pitchFamily="2" charset="2"/>
              </a:rPr>
              <a:t>km/s/</a:t>
            </a:r>
            <a:r>
              <a:rPr lang="en-US" sz="2000" dirty="0" err="1">
                <a:sym typeface="Wingdings" pitchFamily="2" charset="2"/>
              </a:rPr>
              <a:t>Mpc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241E299-D8B5-BE0D-CB9D-E2ED637DF24D}"/>
              </a:ext>
            </a:extLst>
          </p:cNvPr>
          <p:cNvSpPr/>
          <p:nvPr/>
        </p:nvSpPr>
        <p:spPr>
          <a:xfrm>
            <a:off x="7372350" y="5493065"/>
            <a:ext cx="3168373" cy="4616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04FA-4939-43BC-A374-6DCCC8E1D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180"/>
            <a:ext cx="10515600" cy="1325563"/>
          </a:xfrm>
        </p:spPr>
        <p:txBody>
          <a:bodyPr/>
          <a:lstStyle/>
          <a:p>
            <a:r>
              <a:rPr lang="en-US" dirty="0"/>
              <a:t>Refitting  for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60714-EE23-2DDA-CF5E-3D4FD90D59FF}"/>
              </a:ext>
            </a:extLst>
          </p:cNvPr>
          <p:cNvSpPr txBox="1"/>
          <p:nvPr/>
        </p:nvSpPr>
        <p:spPr>
          <a:xfrm>
            <a:off x="7620000" y="6080562"/>
            <a:ext cx="2842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156C8-3797-EC5D-D066-F64C0FD45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13" y="1149201"/>
            <a:ext cx="4145687" cy="4003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A8990-8A93-0154-C510-5D6706218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82" y="1981201"/>
            <a:ext cx="5181600" cy="38607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5EC6D8-E346-BF9D-201B-5A1A116D68D8}"/>
              </a:ext>
            </a:extLst>
          </p:cNvPr>
          <p:cNvSpPr txBox="1"/>
          <p:nvPr/>
        </p:nvSpPr>
        <p:spPr>
          <a:xfrm>
            <a:off x="7315200" y="1424743"/>
            <a:ext cx="3048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H</a:t>
            </a:r>
            <a:r>
              <a:rPr lang="en-US" sz="2000" baseline="-25000" dirty="0"/>
              <a:t>0</a:t>
            </a:r>
            <a:r>
              <a:rPr lang="en-US" sz="2000" dirty="0"/>
              <a:t> = 73.3 </a:t>
            </a:r>
            <a:r>
              <a:rPr lang="en-US" dirty="0"/>
              <a:t>±</a:t>
            </a:r>
            <a:r>
              <a:rPr lang="en-US" sz="2000" dirty="0"/>
              <a:t> 1.0 </a:t>
            </a:r>
            <a:r>
              <a:rPr lang="en-US" sz="2000" dirty="0">
                <a:sym typeface="Wingdings" pitchFamily="2" charset="2"/>
              </a:rPr>
              <a:t>km/s/</a:t>
            </a:r>
            <a:r>
              <a:rPr lang="en-US" sz="2000" dirty="0" err="1">
                <a:sym typeface="Wingdings" pitchFamily="2" charset="2"/>
              </a:rPr>
              <a:t>Mpc</a:t>
            </a:r>
            <a:endParaRPr lang="en-US" sz="2000" dirty="0">
              <a:sym typeface="Wingdings" pitchFamily="2" charset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C5D20-6923-86DA-2756-4DE844E918D1}"/>
              </a:ext>
            </a:extLst>
          </p:cNvPr>
          <p:cNvSpPr txBox="1"/>
          <p:nvPr/>
        </p:nvSpPr>
        <p:spPr>
          <a:xfrm>
            <a:off x="1016000" y="5126455"/>
            <a:ext cx="408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we use an optimized Tripp relation for fast-declining “SBF-like” supernovae, the value of </a:t>
            </a:r>
            <a:r>
              <a:rPr lang="en-US" sz="2000" i="1" dirty="0"/>
              <a:t>H</a:t>
            </a:r>
            <a:r>
              <a:rPr lang="en-US" sz="2000" baseline="-25000" dirty="0"/>
              <a:t>0 </a:t>
            </a:r>
            <a:r>
              <a:rPr lang="en-US" sz="2000" dirty="0"/>
              <a:t>is identical to the SBF-alone value.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58C3D7-D054-9856-8CE7-4A45CD0A6E58}"/>
              </a:ext>
            </a:extLst>
          </p:cNvPr>
          <p:cNvCxnSpPr>
            <a:cxnSpLocks/>
          </p:cNvCxnSpPr>
          <p:nvPr/>
        </p:nvCxnSpPr>
        <p:spPr>
          <a:xfrm>
            <a:off x="9232900" y="1981201"/>
            <a:ext cx="533400" cy="2235199"/>
          </a:xfrm>
          <a:prstGeom prst="straightConnector1">
            <a:avLst/>
          </a:prstGeom>
          <a:ln w="412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479949D-DAAB-D2EB-F939-4898BE188829}"/>
              </a:ext>
            </a:extLst>
          </p:cNvPr>
          <p:cNvSpPr txBox="1"/>
          <p:nvPr/>
        </p:nvSpPr>
        <p:spPr>
          <a:xfrm>
            <a:off x="6927573" y="704183"/>
            <a:ext cx="389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27233C5-1FAC-E659-5D00-5C26091FDF11}"/>
              </a:ext>
            </a:extLst>
          </p:cNvPr>
          <p:cNvSpPr/>
          <p:nvPr/>
        </p:nvSpPr>
        <p:spPr>
          <a:xfrm>
            <a:off x="7194827" y="1380808"/>
            <a:ext cx="3168373" cy="4616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FB56-286D-3FA0-CBE3-9E40EECD8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step?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C95A8-C4A6-827A-1748-EB921DAA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2752B04-5B6F-A396-95DA-F7E0BFCA3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8768"/>
            <a:ext cx="10771909" cy="39608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8FA5D4-D419-0D40-AFCB-37E057DBFA03}"/>
              </a:ext>
            </a:extLst>
          </p:cNvPr>
          <p:cNvSpPr txBox="1"/>
          <p:nvPr/>
        </p:nvSpPr>
        <p:spPr>
          <a:xfrm>
            <a:off x="6927573" y="704183"/>
            <a:ext cx="389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389768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A192B-4D82-6A80-DC15-758F831D3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9CAFC7-C11A-01CA-D826-5A864823C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19" y="1237795"/>
            <a:ext cx="5465111" cy="5255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99B31-809D-2F05-8F8A-F4DFA820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SBF Tie to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AB0A1E-8ED9-DDD9-8104-4B8102FF187A}"/>
              </a:ext>
            </a:extLst>
          </p:cNvPr>
          <p:cNvSpPr txBox="1"/>
          <p:nvPr/>
        </p:nvSpPr>
        <p:spPr>
          <a:xfrm>
            <a:off x="6494930" y="1923327"/>
            <a:ext cx="4688541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Update 2025</a:t>
            </a:r>
            <a:r>
              <a:rPr lang="en-US" sz="2000" dirty="0"/>
              <a:t>: </a:t>
            </a:r>
          </a:p>
          <a:p>
            <a:r>
              <a:rPr lang="en-US" sz="2400" dirty="0"/>
              <a:t>Peter </a:t>
            </a:r>
            <a:r>
              <a:rPr lang="en-US" sz="2400" dirty="0" err="1"/>
              <a:t>Garnavich</a:t>
            </a:r>
            <a:r>
              <a:rPr lang="en-US" sz="2400" dirty="0"/>
              <a:t>, Charlotte Wood</a:t>
            </a:r>
          </a:p>
          <a:p>
            <a:endParaRPr lang="en-US" sz="2000" dirty="0"/>
          </a:p>
          <a:p>
            <a:r>
              <a:rPr lang="en-US" sz="2400" dirty="0"/>
              <a:t>Blue dots: </a:t>
            </a:r>
            <a:r>
              <a:rPr lang="en-US" sz="2400" b="1" dirty="0"/>
              <a:t>42</a:t>
            </a:r>
            <a:r>
              <a:rPr lang="en-US" sz="2400" dirty="0"/>
              <a:t> Cepheid-calibrated SN from Riess et  al. 2022</a:t>
            </a:r>
          </a:p>
          <a:p>
            <a:endParaRPr lang="en-US" sz="2400" dirty="0"/>
          </a:p>
          <a:p>
            <a:r>
              <a:rPr lang="en-US" sz="2400" dirty="0"/>
              <a:t>Red dots: </a:t>
            </a:r>
            <a:r>
              <a:rPr lang="en-US" sz="2400" b="1" dirty="0"/>
              <a:t>38</a:t>
            </a:r>
            <a:r>
              <a:rPr lang="en-US" sz="2400" dirty="0"/>
              <a:t> Pantheon+ SN with HST IR SBF distances</a:t>
            </a:r>
          </a:p>
          <a:p>
            <a:endParaRPr lang="en-US" sz="2000" dirty="0"/>
          </a:p>
          <a:p>
            <a:r>
              <a:rPr lang="en-US" sz="2400" dirty="0"/>
              <a:t>Reinforces the need for a revised Tripp relation for fast declining SN in massive galaxies.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5E2738-0346-6F47-552D-4C92100B9B93}"/>
              </a:ext>
            </a:extLst>
          </p:cNvPr>
          <p:cNvSpPr txBox="1"/>
          <p:nvPr/>
        </p:nvSpPr>
        <p:spPr>
          <a:xfrm>
            <a:off x="5334000" y="626387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D8262-E95E-23F9-359B-75DBBF5E93C4}"/>
              </a:ext>
            </a:extLst>
          </p:cNvPr>
          <p:cNvSpPr txBox="1"/>
          <p:nvPr/>
        </p:nvSpPr>
        <p:spPr>
          <a:xfrm>
            <a:off x="2067859" y="626387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312E9-D0B6-BC3F-90AD-F682D70145E7}"/>
              </a:ext>
            </a:extLst>
          </p:cNvPr>
          <p:cNvSpPr txBox="1"/>
          <p:nvPr/>
        </p:nvSpPr>
        <p:spPr>
          <a:xfrm>
            <a:off x="4348780" y="5107174"/>
            <a:ext cx="126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Larger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13E94F-F591-AC90-400E-F82EB611D735}"/>
              </a:ext>
            </a:extLst>
          </p:cNvPr>
          <p:cNvSpPr txBox="1"/>
          <p:nvPr/>
        </p:nvSpPr>
        <p:spPr>
          <a:xfrm>
            <a:off x="4348780" y="3059668"/>
            <a:ext cx="126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Smaller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0646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DEDE-3335-6258-53F6-21021802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SBF-SN value of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5AD529-707D-D717-8206-53698BA5F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417639"/>
            <a:ext cx="5126580" cy="5084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DC44C-240B-D5E8-2D89-D1664A2F83A3}"/>
              </a:ext>
            </a:extLst>
          </p:cNvPr>
          <p:cNvSpPr txBox="1"/>
          <p:nvPr/>
        </p:nvSpPr>
        <p:spPr>
          <a:xfrm>
            <a:off x="6943163" y="877509"/>
            <a:ext cx="349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Garnavich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BE4755-4952-376A-B208-9263B540C8B8}"/>
              </a:ext>
            </a:extLst>
          </p:cNvPr>
          <p:cNvSpPr txBox="1"/>
          <p:nvPr/>
        </p:nvSpPr>
        <p:spPr>
          <a:xfrm>
            <a:off x="7389290" y="1495481"/>
            <a:ext cx="36978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no difference between the direct SBF measurement of </a:t>
            </a:r>
            <a:r>
              <a:rPr lang="en-US" sz="2400" i="1" dirty="0"/>
              <a:t>H</a:t>
            </a:r>
            <a:r>
              <a:rPr lang="en-US" sz="2400" baseline="-25000" dirty="0"/>
              <a:t>0 </a:t>
            </a:r>
            <a:r>
              <a:rPr lang="en-US" sz="2400" dirty="0"/>
              <a:t>and the value derived from SN when calibrated for early-type hosts using our SBF distances for 25 SN hosts.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Results for the full sample of 52 coming soon!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B13ADBA-97DA-0266-F339-0C0A819AB120}"/>
              </a:ext>
            </a:extLst>
          </p:cNvPr>
          <p:cNvGrpSpPr/>
          <p:nvPr/>
        </p:nvGrpSpPr>
        <p:grpSpPr>
          <a:xfrm>
            <a:off x="5041900" y="2230818"/>
            <a:ext cx="901700" cy="2658681"/>
            <a:chOff x="3733800" y="2133600"/>
            <a:chExt cx="838200" cy="2456688"/>
          </a:xfrm>
        </p:grpSpPr>
        <p:sp>
          <p:nvSpPr>
            <p:cNvPr id="3" name="Donut 2">
              <a:extLst>
                <a:ext uri="{FF2B5EF4-FFF2-40B4-BE49-F238E27FC236}">
                  <a16:creationId xmlns:a16="http://schemas.microsoft.com/office/drawing/2014/main" id="{99509E8B-6E65-9463-FA87-334EE3013F57}"/>
                </a:ext>
              </a:extLst>
            </p:cNvPr>
            <p:cNvSpPr/>
            <p:nvPr/>
          </p:nvSpPr>
          <p:spPr>
            <a:xfrm>
              <a:off x="3733800" y="2133600"/>
              <a:ext cx="838200" cy="304800"/>
            </a:xfrm>
            <a:prstGeom prst="donut">
              <a:avLst>
                <a:gd name="adj" fmla="val 2998"/>
              </a:avLst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Donut 5">
              <a:extLst>
                <a:ext uri="{FF2B5EF4-FFF2-40B4-BE49-F238E27FC236}">
                  <a16:creationId xmlns:a16="http://schemas.microsoft.com/office/drawing/2014/main" id="{A58522F0-E89E-6D47-D8FD-3B404329E780}"/>
                </a:ext>
              </a:extLst>
            </p:cNvPr>
            <p:cNvSpPr/>
            <p:nvPr/>
          </p:nvSpPr>
          <p:spPr>
            <a:xfrm>
              <a:off x="3794760" y="4315968"/>
              <a:ext cx="685800" cy="274320"/>
            </a:xfrm>
            <a:prstGeom prst="donut">
              <a:avLst>
                <a:gd name="adj" fmla="val 2998"/>
              </a:avLst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CC84B-4430-33CA-F123-A9674AA9B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56FDB-0085-8CE7-E535-A6783B22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971" y="-567003"/>
            <a:ext cx="7367029" cy="7425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250496-5868-19B5-A5F2-EBB8E8F09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17" y="-103094"/>
            <a:ext cx="9144000" cy="13900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The TRGB-SBF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FDFF82-6037-71CC-ED5C-26F84C76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865" y="1322087"/>
            <a:ext cx="9906000" cy="2502200"/>
          </a:xfrm>
        </p:spPr>
        <p:txBody>
          <a:bodyPr>
            <a:normAutofit/>
          </a:bodyPr>
          <a:lstStyle/>
          <a:p>
            <a:pPr algn="l"/>
            <a:r>
              <a:rPr lang="en-US" sz="2800" i="1" dirty="0">
                <a:solidFill>
                  <a:schemeClr val="bg1"/>
                </a:solidFill>
              </a:rPr>
              <a:t>Addressing the Hubble tension with a distance ladder  independent of Cepheids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0D2C6-FB1C-6D85-C30D-8F0D08A3A847}"/>
              </a:ext>
            </a:extLst>
          </p:cNvPr>
          <p:cNvSpPr txBox="1"/>
          <p:nvPr/>
        </p:nvSpPr>
        <p:spPr>
          <a:xfrm>
            <a:off x="1009135" y="2978426"/>
            <a:ext cx="8678204" cy="3385542"/>
          </a:xfrm>
          <a:prstGeom prst="rect">
            <a:avLst/>
          </a:prstGeom>
          <a:solidFill>
            <a:schemeClr val="tx1">
              <a:alpha val="4493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 have SBF distances for more than 50 SN host galaxies calibrated using JWST TRGB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Early-type massive hosts host fast-declining 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Corrected SN luminosities are needed for fast decliners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Value of </a:t>
            </a:r>
            <a:r>
              <a:rPr lang="en-US" sz="2800" i="1" dirty="0">
                <a:solidFill>
                  <a:schemeClr val="bg1"/>
                </a:solidFill>
              </a:rPr>
              <a:t>H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 reinforces the observed “Hubble tension”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9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ubble Space Telescope - Wikipedia">
            <a:extLst>
              <a:ext uri="{FF2B5EF4-FFF2-40B4-BE49-F238E27FC236}">
                <a16:creationId xmlns:a16="http://schemas.microsoft.com/office/drawing/2014/main" id="{F2F1BFEE-1F09-2714-1602-9EECC628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45" y="1507912"/>
            <a:ext cx="395827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DAE42-7950-5BC1-8826-9B1A8A227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01" y="1319453"/>
            <a:ext cx="3348717" cy="3348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62BBC9-47C2-1545-B3E1-3A5188F67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548" y="5007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The TRGB-SBF Project:</a:t>
            </a:r>
            <a:br>
              <a:rPr lang="en-US" sz="3600" dirty="0">
                <a:solidFill>
                  <a:srgbClr val="FFFF00"/>
                </a:solidFill>
              </a:rPr>
            </a:br>
            <a:r>
              <a:rPr lang="en-US" sz="2400" i="1" dirty="0">
                <a:solidFill>
                  <a:schemeClr val="bg1"/>
                </a:solidFill>
              </a:rPr>
              <a:t>Addressing the Hubble tension with a distance ladder  independent of Cepheids</a:t>
            </a:r>
            <a:br>
              <a:rPr lang="en-US" sz="2400" i="1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F4D94F0-5483-CAA7-A3C8-37396A5A2F64}"/>
              </a:ext>
            </a:extLst>
          </p:cNvPr>
          <p:cNvGrpSpPr/>
          <p:nvPr/>
        </p:nvGrpSpPr>
        <p:grpSpPr>
          <a:xfrm>
            <a:off x="2667000" y="1679566"/>
            <a:ext cx="5387334" cy="4677727"/>
            <a:chOff x="304800" y="1676401"/>
            <a:chExt cx="5387334" cy="46777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FCEC40D-16BD-3E47-B418-A19C1D29D124}"/>
                </a:ext>
              </a:extLst>
            </p:cNvPr>
            <p:cNvGrpSpPr/>
            <p:nvPr/>
          </p:nvGrpSpPr>
          <p:grpSpPr>
            <a:xfrm>
              <a:off x="304800" y="1676401"/>
              <a:ext cx="5366657" cy="4648200"/>
              <a:chOff x="881743" y="2188029"/>
              <a:chExt cx="4816929" cy="413657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81887A-FC48-5A45-A6E0-57D28D3E8883}"/>
                  </a:ext>
                </a:extLst>
              </p:cNvPr>
              <p:cNvSpPr/>
              <p:nvPr/>
            </p:nvSpPr>
            <p:spPr bwMode="auto">
              <a:xfrm>
                <a:off x="881743" y="4953000"/>
                <a:ext cx="1600200" cy="137160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8575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80000"/>
                  <a:buFont typeface="Wingdings" charset="2"/>
                  <a:buChar char="u"/>
                </a:pPr>
                <a:endParaRPr lang="en-US" sz="2000">
                  <a:solidFill>
                    <a:schemeClr val="bg1"/>
                  </a:solidFill>
                  <a:latin typeface="Book Antiqua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29DF26F-8929-5946-B3FB-C45FBCD60965}"/>
                  </a:ext>
                </a:extLst>
              </p:cNvPr>
              <p:cNvSpPr/>
              <p:nvPr/>
            </p:nvSpPr>
            <p:spPr bwMode="auto">
              <a:xfrm>
                <a:off x="2498272" y="3581400"/>
                <a:ext cx="1600200" cy="137160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8575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80000"/>
                  <a:buFont typeface="Wingdings" charset="2"/>
                  <a:buChar char="u"/>
                </a:pPr>
                <a:endParaRPr lang="en-US" sz="2000">
                  <a:solidFill>
                    <a:schemeClr val="bg1"/>
                  </a:solidFill>
                  <a:latin typeface="Book Antiqua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7D8BECB-C307-CD4A-972F-990BB40F6FDD}"/>
                  </a:ext>
                </a:extLst>
              </p:cNvPr>
              <p:cNvSpPr/>
              <p:nvPr/>
            </p:nvSpPr>
            <p:spPr bwMode="auto">
              <a:xfrm>
                <a:off x="4098472" y="2188029"/>
                <a:ext cx="1600200" cy="1371600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85750" eaLnBrk="0" fontAlgn="base" hangingPunct="0">
                  <a:lnSpc>
                    <a:spcPct val="90000"/>
                  </a:lnSpc>
                  <a:spcBef>
                    <a:spcPct val="20000"/>
                  </a:spcBef>
                  <a:spcAft>
                    <a:spcPct val="0"/>
                  </a:spcAft>
                  <a:buSzPct val="80000"/>
                  <a:buFont typeface="Wingdings" charset="2"/>
                  <a:buChar char="u"/>
                </a:pPr>
                <a:endParaRPr lang="en-US" sz="2000">
                  <a:solidFill>
                    <a:schemeClr val="bg1"/>
                  </a:solidFill>
                  <a:latin typeface="Book Antiqua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2B74F21-1AA5-9445-994C-5D91A30A8283}"/>
                  </a:ext>
                </a:extLst>
              </p:cNvPr>
              <p:cNvCxnSpPr/>
              <p:nvPr/>
            </p:nvCxnSpPr>
            <p:spPr bwMode="auto">
              <a:xfrm flipV="1">
                <a:off x="881743" y="2188029"/>
                <a:ext cx="4816929" cy="4136571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4FCEB6-3D00-164C-8B41-2ED9F128B047}"/>
                </a:ext>
              </a:extLst>
            </p:cNvPr>
            <p:cNvSpPr txBox="1"/>
            <p:nvPr/>
          </p:nvSpPr>
          <p:spPr>
            <a:xfrm>
              <a:off x="330200" y="4876800"/>
              <a:ext cx="1752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Geometric anchor</a:t>
              </a:r>
            </a:p>
            <a:p>
              <a:pPr>
                <a:buNone/>
              </a:pPr>
              <a:r>
                <a:rPr lang="en-US" dirty="0"/>
                <a:t>	N4258</a:t>
              </a:r>
            </a:p>
            <a:p>
              <a:pPr algn="r">
                <a:buNone/>
              </a:pPr>
              <a:r>
                <a:rPr lang="en-US" dirty="0"/>
                <a:t>          TRGB </a:t>
              </a:r>
            </a:p>
            <a:p>
              <a:pPr algn="r">
                <a:buNone/>
              </a:pPr>
              <a:r>
                <a:rPr lang="en-US" dirty="0"/>
                <a:t>(JWST, Gaia)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28D69C-CF53-9441-A46E-2EBE720FB650}"/>
                </a:ext>
              </a:extLst>
            </p:cNvPr>
            <p:cNvSpPr txBox="1"/>
            <p:nvPr/>
          </p:nvSpPr>
          <p:spPr>
            <a:xfrm>
              <a:off x="2082800" y="3218715"/>
              <a:ext cx="17526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TRGB-SBF-SN </a:t>
              </a:r>
            </a:p>
            <a:p>
              <a:pPr>
                <a:buNone/>
              </a:pPr>
              <a:r>
                <a:rPr lang="en-US" dirty="0"/>
                <a:t>calibration</a:t>
              </a:r>
            </a:p>
            <a:p>
              <a:pPr>
                <a:buNone/>
              </a:pPr>
              <a:endParaRPr lang="en-US" dirty="0"/>
            </a:p>
            <a:p>
              <a:pPr algn="r">
                <a:buNone/>
              </a:pPr>
              <a:r>
                <a:rPr lang="en-US" dirty="0"/>
                <a:t>               SBF (HST, JWST)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32E3C6-DC51-5C43-92F5-1A87BBC4671D}"/>
                </a:ext>
              </a:extLst>
            </p:cNvPr>
            <p:cNvSpPr txBox="1"/>
            <p:nvPr/>
          </p:nvSpPr>
          <p:spPr>
            <a:xfrm>
              <a:off x="3909314" y="1743809"/>
              <a:ext cx="178282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/>
                <a:t>Measure </a:t>
              </a:r>
              <a:r>
                <a:rPr lang="en-US" i="1" dirty="0"/>
                <a:t>H</a:t>
              </a:r>
              <a:r>
                <a:rPr lang="en-US" i="1" baseline="-25000" dirty="0"/>
                <a:t>0</a:t>
              </a:r>
            </a:p>
            <a:p>
              <a:pPr>
                <a:buNone/>
              </a:pPr>
              <a:endParaRPr lang="en-US" sz="2400" i="1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	</a:t>
              </a:r>
            </a:p>
            <a:p>
              <a:pPr>
                <a:buNone/>
              </a:pPr>
              <a:r>
                <a:rPr lang="en-US" dirty="0"/>
                <a:t>                 SBF, SN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559373-59B3-F1D5-BC03-E4247FA52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936" y="4786520"/>
            <a:ext cx="2528119" cy="19641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342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B0696-5A66-4D40-B92D-740AA68C0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7" y="274639"/>
            <a:ext cx="5758760" cy="632995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7A626E-E656-DA4F-8E4F-CF8B46C30153}"/>
              </a:ext>
            </a:extLst>
          </p:cNvPr>
          <p:cNvSpPr txBox="1"/>
          <p:nvPr/>
        </p:nvSpPr>
        <p:spPr>
          <a:xfrm>
            <a:off x="7818347" y="274638"/>
            <a:ext cx="29821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2021 SBF Hubble constant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73.3 ± 0.7 ± 2.4 km/s/</a:t>
            </a:r>
            <a:r>
              <a:rPr lang="en-US" dirty="0" err="1">
                <a:solidFill>
                  <a:schemeClr val="bg1"/>
                </a:solidFill>
              </a:rPr>
              <a:t>Mpc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using 63 galaxies and a calibration derived from both Cepheids and TRGB.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Jensen et al. 2021, Blakeslee et al. 2021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2025: Using the new JWST TRGB calibration, no Cepheids: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73.8 ± 0.7 ± 2.3 km/s/Mpc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Jensen et al. 2025</a:t>
            </a:r>
          </a:p>
          <a:p>
            <a:pPr algn="r"/>
            <a:r>
              <a:rPr lang="en-US" sz="160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arXiv:2502.15935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D8A0D3-CA0D-8EC7-C48B-3F9AC4872B68}"/>
              </a:ext>
            </a:extLst>
          </p:cNvPr>
          <p:cNvSpPr/>
          <p:nvPr/>
        </p:nvSpPr>
        <p:spPr>
          <a:xfrm>
            <a:off x="8113193" y="1149624"/>
            <a:ext cx="2372153" cy="838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BCB657-FA02-05D9-83A8-C94680D88DE4}"/>
              </a:ext>
            </a:extLst>
          </p:cNvPr>
          <p:cNvSpPr/>
          <p:nvPr/>
        </p:nvSpPr>
        <p:spPr>
          <a:xfrm>
            <a:off x="8123273" y="4856422"/>
            <a:ext cx="2372153" cy="838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E4B7AE-7F8E-2F1B-627C-AD6C58962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1" y="117163"/>
            <a:ext cx="1257300" cy="125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829BE2-3E7C-ECBA-F2A4-44819E9D9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55" y="153450"/>
            <a:ext cx="1257300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5AC56-AA01-8BD3-3082-A1C875081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59" y="93157"/>
            <a:ext cx="1257300" cy="125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ABBDD-5BD2-1297-A94D-06D3D02C1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226" y="78450"/>
            <a:ext cx="1257300" cy="125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D9C30-B974-95F9-0016-FBD2554A46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57" y="78450"/>
            <a:ext cx="1257300" cy="1257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0AC02E-E98C-A089-217C-D1A7ADF1E2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096" y="69424"/>
            <a:ext cx="1257300" cy="1257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BD4130-44C4-A6C3-5957-3F7E1CEF20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11" y="91983"/>
            <a:ext cx="125730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0D7D01-8A33-82E8-AE98-A006E32B4E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85" y="1420011"/>
            <a:ext cx="1257300" cy="1257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814562-3ECD-841C-72FC-6491EBB692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91" y="1463000"/>
            <a:ext cx="1257300" cy="1257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E32FFB-A6B3-CBE6-2F6B-D3909A3F8E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97" y="1457687"/>
            <a:ext cx="1257300" cy="1257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31C3BB-BC90-C836-BD5F-39C3EE68DF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03" y="1432337"/>
            <a:ext cx="1257300" cy="1257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07FDF7-77AE-803B-91F7-DD516E2B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09" y="1420011"/>
            <a:ext cx="1257300" cy="1257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D84F8F-B968-4A13-DC55-A8B3EFECB10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15" y="1457687"/>
            <a:ext cx="1257300" cy="1257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39BB0F7-E2DC-4254-698B-FDFAD5C403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18" y="1468735"/>
            <a:ext cx="1257300" cy="1257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1D1344-1228-744F-DB6E-0001698011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630" y="2738357"/>
            <a:ext cx="1257300" cy="1257300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DC49EC-A00F-3D4B-AB4A-C141D9D9F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54" y="2735569"/>
            <a:ext cx="1257300" cy="12573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870C8F-F8B1-6310-96A4-C084D5963F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649" y="2720300"/>
            <a:ext cx="1257300" cy="12573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B8B1E5-54BB-2CED-0705-1CF45005D6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074" y="2738785"/>
            <a:ext cx="1257300" cy="1257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CDF99B-DBEF-AF2E-609D-1F8C11447A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476" y="2747263"/>
            <a:ext cx="1257300" cy="12573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46C5A33-C39B-AB90-6353-02E3A19C914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22" y="2759485"/>
            <a:ext cx="1257300" cy="12573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F239A9D-E8E5-0D20-D407-A893F79582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00" y="2774348"/>
            <a:ext cx="1257300" cy="12573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CC8333-2B51-A7AF-13C9-C3CBE6E052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91" y="4020496"/>
            <a:ext cx="1257300" cy="12573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D02C4E1-5141-4068-0B43-7CE48FD4567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23" y="4082100"/>
            <a:ext cx="1257300" cy="12573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DE8726E-999C-B7BF-6153-839FE252FA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749" y="4036011"/>
            <a:ext cx="1257300" cy="12573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10F875A-3DE1-7936-7C60-598281841D4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478" y="4035333"/>
            <a:ext cx="1257300" cy="12573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329C291-4676-0019-86C6-2373C9AAC0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07" y="4060865"/>
            <a:ext cx="1257300" cy="12573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2D777DC-E887-15AD-25F6-C8F445C7009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936" y="4047528"/>
            <a:ext cx="1257300" cy="12573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0C47A2F-BFC1-DD40-B9CF-4F1702B9B95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67" y="4072324"/>
            <a:ext cx="1257300" cy="12573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BA45E7-D228-E742-B129-7121FB8346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91" y="5388839"/>
            <a:ext cx="1257300" cy="12573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B09BFE8-FD0B-E6B1-D8A6-7EE6D60907A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497" y="5390809"/>
            <a:ext cx="1257300" cy="12573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DAD5F10-FC7F-E928-7F0C-A5DACA1EE9A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03" y="5388839"/>
            <a:ext cx="1257300" cy="12573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0A97417-9A10-9DEB-2A07-5FF935ADE6A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52" y="5388117"/>
            <a:ext cx="1257300" cy="12573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A58E0F7-2D30-017E-19B9-4E31359EEC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515" y="5388117"/>
            <a:ext cx="1257300" cy="12573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83AB8B5-93B9-ACC7-FFE1-5188CBC15F0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388117"/>
            <a:ext cx="1257300" cy="12573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DAA66FA-D747-B491-29B6-4E1520A7CCE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354" y="5408987"/>
            <a:ext cx="1257300" cy="1257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621C64-2D7D-69F5-978B-A126454F73EE}"/>
              </a:ext>
            </a:extLst>
          </p:cNvPr>
          <p:cNvSpPr txBox="1"/>
          <p:nvPr/>
        </p:nvSpPr>
        <p:spPr>
          <a:xfrm>
            <a:off x="1846410" y="3303537"/>
            <a:ext cx="7221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</a:rPr>
              <a:t>We now have &gt;220 WFC3/IR SBF 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D13493-1CF1-FC71-2ED6-12F4A9A614C9}"/>
              </a:ext>
            </a:extLst>
          </p:cNvPr>
          <p:cNvSpPr txBox="1"/>
          <p:nvPr/>
        </p:nvSpPr>
        <p:spPr>
          <a:xfrm>
            <a:off x="5676594" y="4713982"/>
            <a:ext cx="5601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including 53 host galaxies of over 60 </a:t>
            </a:r>
            <a:r>
              <a:rPr lang="en-US" sz="3200" dirty="0" err="1">
                <a:solidFill>
                  <a:srgbClr val="FFFF00"/>
                </a:solidFill>
              </a:rPr>
              <a:t>Ia</a:t>
            </a:r>
            <a:r>
              <a:rPr lang="en-US" sz="3200" dirty="0">
                <a:solidFill>
                  <a:srgbClr val="FFFF00"/>
                </a:solidFill>
              </a:rPr>
              <a:t> supernovae.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D21797-50B2-83DC-4A44-5C9A6B428A6D}"/>
              </a:ext>
            </a:extLst>
          </p:cNvPr>
          <p:cNvSpPr txBox="1"/>
          <p:nvPr/>
        </p:nvSpPr>
        <p:spPr>
          <a:xfrm>
            <a:off x="5248755" y="1168600"/>
            <a:ext cx="3737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We’re not done yet…</a:t>
            </a:r>
          </a:p>
        </p:txBody>
      </p:sp>
    </p:spTree>
    <p:extLst>
      <p:ext uri="{BB962C8B-B14F-4D97-AF65-F5344CB8AC3E}">
        <p14:creationId xmlns:p14="http://schemas.microsoft.com/office/powerpoint/2010/main" val="27610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AFE70A-0018-C7C4-006F-F1456013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12988C-7256-B2B9-2E10-2857F18F4B12}"/>
              </a:ext>
            </a:extLst>
          </p:cNvPr>
          <p:cNvSpPr txBox="1"/>
          <p:nvPr/>
        </p:nvSpPr>
        <p:spPr>
          <a:xfrm>
            <a:off x="7818347" y="274638"/>
            <a:ext cx="29821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2021 SBF Hubble constant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73.3 ± 0.7 ± 2.4 km/s/</a:t>
            </a:r>
            <a:r>
              <a:rPr lang="en-US" dirty="0" err="1">
                <a:solidFill>
                  <a:schemeClr val="bg1"/>
                </a:solidFill>
              </a:rPr>
              <a:t>Mpc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using 63 galaxies and a calibration derived from both Cepheids and TRGB.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Jensen et al. 2021, Blakeslee et al. 2021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2025: Using the new JWST TRGB calibration, no Cepheids: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H</a:t>
            </a:r>
            <a:r>
              <a:rPr lang="en-US" baseline="-25000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chemeClr val="bg1"/>
                </a:solidFill>
              </a:rPr>
              <a:t> = 73.8 ± 0.7 ± 2.3 km/s/Mpc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Jensen et al. 2025</a:t>
            </a:r>
          </a:p>
          <a:p>
            <a:pPr algn="r"/>
            <a:r>
              <a:rPr lang="en-US" sz="160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arXiv:2502.15935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752D09B-2464-3A1F-59BA-3E23F6FF80BE}"/>
              </a:ext>
            </a:extLst>
          </p:cNvPr>
          <p:cNvSpPr/>
          <p:nvPr/>
        </p:nvSpPr>
        <p:spPr>
          <a:xfrm>
            <a:off x="8113193" y="1149624"/>
            <a:ext cx="2372153" cy="838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27F34E-604A-63C9-2BAA-72B388BCD5C9}"/>
              </a:ext>
            </a:extLst>
          </p:cNvPr>
          <p:cNvSpPr/>
          <p:nvPr/>
        </p:nvSpPr>
        <p:spPr>
          <a:xfrm>
            <a:off x="8123273" y="4856422"/>
            <a:ext cx="2372153" cy="83820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C83DD-D2DA-5BD9-1568-D59690E4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7" y="422461"/>
            <a:ext cx="6259307" cy="59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2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122B7-C884-10C5-5219-1AC5F12B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282" y="0"/>
            <a:ext cx="10515600" cy="1325563"/>
          </a:xfrm>
        </p:spPr>
        <p:txBody>
          <a:bodyPr/>
          <a:lstStyle/>
          <a:p>
            <a:r>
              <a:rPr lang="en-US" dirty="0"/>
              <a:t>Calibrating SN </a:t>
            </a:r>
            <a:r>
              <a:rPr lang="en-US" dirty="0" err="1"/>
              <a:t>Ia</a:t>
            </a:r>
            <a:r>
              <a:rPr lang="en-US" dirty="0"/>
              <a:t> with SBF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D644C8-3E98-1F51-9B0D-C99B78F4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65290" y="922758"/>
            <a:ext cx="4951470" cy="6188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8449F9-049A-8016-469F-A5120DC02352}"/>
              </a:ext>
            </a:extLst>
          </p:cNvPr>
          <p:cNvSpPr txBox="1"/>
          <p:nvPr/>
        </p:nvSpPr>
        <p:spPr>
          <a:xfrm>
            <a:off x="6300504" y="1160039"/>
            <a:ext cx="269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 4636  SN 20ue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672406B-0DAA-7BAA-6EC9-259CDD335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7500201">
            <a:off x="1156484" y="1295572"/>
            <a:ext cx="4266856" cy="4266856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F95B0D-89AB-ED7E-5478-CC5DDE39C747}"/>
              </a:ext>
            </a:extLst>
          </p:cNvPr>
          <p:cNvSpPr/>
          <p:nvPr/>
        </p:nvSpPr>
        <p:spPr>
          <a:xfrm rot="1299105">
            <a:off x="8918744" y="1644429"/>
            <a:ext cx="2171734" cy="219754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EA40A-BFFD-EC55-12F9-289849EA2471}"/>
              </a:ext>
            </a:extLst>
          </p:cNvPr>
          <p:cNvSpPr txBox="1"/>
          <p:nvPr/>
        </p:nvSpPr>
        <p:spPr>
          <a:xfrm>
            <a:off x="714805" y="5434929"/>
            <a:ext cx="221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HST WFC3/IR F110W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E6B2B-8BE2-2754-15B6-5537A2A1C16F}"/>
              </a:ext>
            </a:extLst>
          </p:cNvPr>
          <p:cNvSpPr txBox="1"/>
          <p:nvPr/>
        </p:nvSpPr>
        <p:spPr>
          <a:xfrm>
            <a:off x="9133447" y="6081260"/>
            <a:ext cx="273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JWST </a:t>
            </a:r>
            <a:r>
              <a:rPr lang="en-US" dirty="0" err="1">
                <a:solidFill>
                  <a:schemeClr val="bg1"/>
                </a:solidFill>
              </a:rPr>
              <a:t>NIRCam</a:t>
            </a:r>
            <a:r>
              <a:rPr lang="en-US" dirty="0">
                <a:solidFill>
                  <a:schemeClr val="bg1"/>
                </a:solidFill>
              </a:rPr>
              <a:t> F150W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1452B8-77E2-1899-FC2D-21F0A1BE1642}"/>
              </a:ext>
            </a:extLst>
          </p:cNvPr>
          <p:cNvSpPr txBox="1"/>
          <p:nvPr/>
        </p:nvSpPr>
        <p:spPr>
          <a:xfrm>
            <a:off x="6379982" y="5388762"/>
            <a:ext cx="93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TRGB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5BD901-9AE4-0F77-116B-EE33681965F7}"/>
              </a:ext>
            </a:extLst>
          </p:cNvPr>
          <p:cNvSpPr txBox="1"/>
          <p:nvPr/>
        </p:nvSpPr>
        <p:spPr>
          <a:xfrm>
            <a:off x="10479770" y="1913940"/>
            <a:ext cx="939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SBF</a:t>
            </a:r>
          </a:p>
        </p:txBody>
      </p:sp>
    </p:spTree>
    <p:extLst>
      <p:ext uri="{BB962C8B-B14F-4D97-AF65-F5344CB8AC3E}">
        <p14:creationId xmlns:p14="http://schemas.microsoft.com/office/powerpoint/2010/main" val="91629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70" y="-76200"/>
            <a:ext cx="1760220" cy="1760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72" y="-76200"/>
            <a:ext cx="1760220" cy="1760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03" y="-98265"/>
            <a:ext cx="1760220" cy="17602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88" y="-91440"/>
            <a:ext cx="1760220" cy="17602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2" y="1681480"/>
            <a:ext cx="1760220" cy="17602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11" y="1668780"/>
            <a:ext cx="1760220" cy="17602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79" y="1653540"/>
            <a:ext cx="1760220" cy="17602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03" y="1654210"/>
            <a:ext cx="1760220" cy="17602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55" y="1661955"/>
            <a:ext cx="1760220" cy="17602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2" y="3439160"/>
            <a:ext cx="1760220" cy="17602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45" y="3429000"/>
            <a:ext cx="1760220" cy="176022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79" y="3407958"/>
            <a:ext cx="1760220" cy="17602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03" y="3414948"/>
            <a:ext cx="1760220" cy="17602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55" y="3422175"/>
            <a:ext cx="1760220" cy="17602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582" y="5196840"/>
            <a:ext cx="1760220" cy="176022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85" y="5189220"/>
            <a:ext cx="1760220" cy="17602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79" y="5166780"/>
            <a:ext cx="1760220" cy="17602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303" y="5173497"/>
            <a:ext cx="1760220" cy="17602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255" y="5166780"/>
            <a:ext cx="1760220" cy="176022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440932" y="3083314"/>
            <a:ext cx="1435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N1200 2008R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79200" y="3074089"/>
            <a:ext cx="1557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N1201  2003hv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00200" y="1402116"/>
            <a:ext cx="192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E125-G006  2008ia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569172" y="1401004"/>
            <a:ext cx="1533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IC2597 2007cv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57801" y="381451"/>
            <a:ext cx="168113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 err="1"/>
              <a:t>Ia</a:t>
            </a:r>
            <a:r>
              <a:rPr lang="en-US" dirty="0"/>
              <a:t> Supernova </a:t>
            </a:r>
          </a:p>
          <a:p>
            <a:pPr algn="ctr">
              <a:buNone/>
            </a:pPr>
            <a:r>
              <a:rPr lang="en-US" dirty="0"/>
              <a:t>53 host galaxies</a:t>
            </a:r>
          </a:p>
          <a:p>
            <a:pPr algn="ctr">
              <a:buNone/>
            </a:pPr>
            <a:r>
              <a:rPr lang="en-US" dirty="0"/>
              <a:t>(PI Peter Milne)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134056" y="135474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N0495  1999ej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34724" y="1362468"/>
            <a:ext cx="1535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N0524  2000cx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91357" y="3099828"/>
            <a:ext cx="152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N0809  2006ef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547401" y="3074090"/>
            <a:ext cx="1618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N0910  2008hs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48365" y="3087518"/>
            <a:ext cx="150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N1259  2008L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10415" y="4857509"/>
            <a:ext cx="173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N1278  2016ajf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52464" y="4878768"/>
            <a:ext cx="1480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N2765  2008hv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73838" y="4868464"/>
            <a:ext cx="151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N2962  1995D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134057" y="4852848"/>
            <a:ext cx="140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N3392  2010Y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046022" y="4868463"/>
            <a:ext cx="1535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N4036  2007gi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6255" y="6542808"/>
            <a:ext cx="1841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N4386  Hunt281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481713" y="6544068"/>
            <a:ext cx="157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N5490  1997cn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65156" y="6542807"/>
            <a:ext cx="1497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N5839  2014bv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5550" y="6544068"/>
            <a:ext cx="153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N6702  2002cs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948365" y="6564234"/>
            <a:ext cx="152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chemeClr val="bg1"/>
                </a:solidFill>
              </a:rPr>
              <a:t>N6964  2002ha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8E3A3-DB0D-13D2-ED17-C8C7B199598E}"/>
              </a:ext>
            </a:extLst>
          </p:cNvPr>
          <p:cNvSpPr txBox="1"/>
          <p:nvPr/>
        </p:nvSpPr>
        <p:spPr>
          <a:xfrm rot="16200000">
            <a:off x="10052418" y="4837685"/>
            <a:ext cx="248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Jensen et al. 2021</a:t>
            </a:r>
          </a:p>
          <a:p>
            <a:r>
              <a:rPr lang="en-US" dirty="0" err="1">
                <a:solidFill>
                  <a:schemeClr val="bg1"/>
                </a:solidFill>
              </a:rPr>
              <a:t>Garnavich</a:t>
            </a:r>
            <a:r>
              <a:rPr lang="en-US" dirty="0">
                <a:solidFill>
                  <a:schemeClr val="bg1"/>
                </a:solidFill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357231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2828499-B03E-16AE-0F23-5BA20E91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017" y="58214"/>
            <a:ext cx="1508760" cy="1508760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CFB68D03-B692-3BE4-5DDD-3F826CBA5B4F}"/>
              </a:ext>
            </a:extLst>
          </p:cNvPr>
          <p:cNvGrpSpPr/>
          <p:nvPr/>
        </p:nvGrpSpPr>
        <p:grpSpPr>
          <a:xfrm>
            <a:off x="-16887" y="4728113"/>
            <a:ext cx="12269112" cy="1537880"/>
            <a:chOff x="-16887" y="4686548"/>
            <a:chExt cx="12269112" cy="153788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934AE50E-5C71-2F23-9CD5-9D6078DBC99B}"/>
                </a:ext>
              </a:extLst>
            </p:cNvPr>
            <p:cNvGrpSpPr/>
            <p:nvPr/>
          </p:nvGrpSpPr>
          <p:grpSpPr>
            <a:xfrm>
              <a:off x="2851" y="4686548"/>
              <a:ext cx="12231282" cy="1515202"/>
              <a:chOff x="76307" y="4568557"/>
              <a:chExt cx="12231282" cy="1515202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86C5459-883E-C77B-635D-269DFC28021E}"/>
                  </a:ext>
                </a:extLst>
              </p:cNvPr>
              <p:cNvGrpSpPr/>
              <p:nvPr/>
            </p:nvGrpSpPr>
            <p:grpSpPr>
              <a:xfrm>
                <a:off x="76307" y="4568557"/>
                <a:ext cx="10696946" cy="1515202"/>
                <a:chOff x="76307" y="4531486"/>
                <a:chExt cx="10696946" cy="1515202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79E6034A-5841-900A-8314-23DCA32DE1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307" y="4537928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5C491BE5-4B4D-BE33-DDCA-9A2D277F01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05142" y="4537401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61C9B58D-2023-2D5D-5F08-2231C3FFC3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32763" y="4537401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2990D9BE-41FA-222A-FD0D-42E59E8C8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65821" y="4537401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214E4F6-6E1B-A839-A837-88C334CA4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1896" y="4537310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FFB40C79-C38C-6052-C267-32B280C6F2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35981" y="4537310"/>
                  <a:ext cx="1508760" cy="1508760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4124B802-D778-EA1F-0EEA-AEE612564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64493" y="4531486"/>
                  <a:ext cx="1508760" cy="1508760"/>
                </a:xfrm>
                <a:prstGeom prst="rect">
                  <a:avLst/>
                </a:prstGeom>
              </p:spPr>
            </p:pic>
          </p:grp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1A5D528B-209A-CDDD-AE13-F8852CC13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798829" y="4568557"/>
                <a:ext cx="1508760" cy="1508760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1A6478B-D35E-C38C-4126-27B0A5CF6C33}"/>
                </a:ext>
              </a:extLst>
            </p:cNvPr>
            <p:cNvSpPr txBox="1"/>
            <p:nvPr/>
          </p:nvSpPr>
          <p:spPr>
            <a:xfrm>
              <a:off x="9171285" y="5957612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U0402   A15qc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658321-8FB0-2DF6-CEDC-935B663C1DEB}"/>
                </a:ext>
              </a:extLst>
            </p:cNvPr>
            <p:cNvSpPr txBox="1"/>
            <p:nvPr/>
          </p:nvSpPr>
          <p:spPr>
            <a:xfrm>
              <a:off x="10698137" y="5956111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U2829  06kf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6850BB-B67E-8EF4-23B0-30C7EABAE05F}"/>
                </a:ext>
              </a:extLst>
            </p:cNvPr>
            <p:cNvSpPr txBox="1"/>
            <p:nvPr/>
          </p:nvSpPr>
          <p:spPr>
            <a:xfrm>
              <a:off x="7656952" y="5957303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N7187  17gah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8A4D01-9C74-AB41-5720-B1DA3125CACB}"/>
                </a:ext>
              </a:extLst>
            </p:cNvPr>
            <p:cNvSpPr txBox="1"/>
            <p:nvPr/>
          </p:nvSpPr>
          <p:spPr>
            <a:xfrm>
              <a:off x="6129218" y="596281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N5631  22aaiq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7EDEA72-DDF9-8FAD-F9FF-EAE02A2564DC}"/>
                </a:ext>
              </a:extLst>
            </p:cNvPr>
            <p:cNvSpPr txBox="1"/>
            <p:nvPr/>
          </p:nvSpPr>
          <p:spPr>
            <a:xfrm>
              <a:off x="4587404" y="596281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N5419  18zz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DC6A59B-4D7F-325C-6A18-0B1B404BE2B0}"/>
                </a:ext>
              </a:extLst>
            </p:cNvPr>
            <p:cNvSpPr txBox="1"/>
            <p:nvPr/>
          </p:nvSpPr>
          <p:spPr>
            <a:xfrm>
              <a:off x="3045517" y="596281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N5304  05al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416FDE5-1FFF-7DA2-AD4D-5334F1BEC804}"/>
                </a:ext>
              </a:extLst>
            </p:cNvPr>
            <p:cNvSpPr txBox="1"/>
            <p:nvPr/>
          </p:nvSpPr>
          <p:spPr>
            <a:xfrm>
              <a:off x="1524484" y="596281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N5222  08ez,16bln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5826862-7FC1-0E2E-C47C-7D4B092BFF0E}"/>
                </a:ext>
              </a:extLst>
            </p:cNvPr>
            <p:cNvSpPr txBox="1"/>
            <p:nvPr/>
          </p:nvSpPr>
          <p:spPr>
            <a:xfrm>
              <a:off x="-16887" y="596281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N5018  21fxy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B001036-6F2B-DBA0-7229-2E254ECFCE7C}"/>
              </a:ext>
            </a:extLst>
          </p:cNvPr>
          <p:cNvGrpSpPr/>
          <p:nvPr/>
        </p:nvGrpSpPr>
        <p:grpSpPr>
          <a:xfrm>
            <a:off x="587552" y="3199072"/>
            <a:ext cx="11003042" cy="1540123"/>
            <a:chOff x="587552" y="3165820"/>
            <a:chExt cx="11003042" cy="15401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3A3F9C7-12C9-D44F-8292-FADD307E2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2880" y="3165820"/>
              <a:ext cx="1508760" cy="150876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A841D06-29AD-11FF-3E30-EA5F22BCD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85579" y="3165820"/>
              <a:ext cx="1508760" cy="15087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5F6DE22-BFBA-9721-7CFB-31327610B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47738" y="3165820"/>
              <a:ext cx="1508760" cy="15087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B65AC59-A0DF-5807-2308-0797FD8F3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17529" y="3165820"/>
              <a:ext cx="1508760" cy="15087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8C7EFEA-D2FC-AC4F-E6F6-3EECE4E66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70228" y="3165820"/>
              <a:ext cx="1508760" cy="150876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BCC38BE-4B94-9069-2F68-721A743C8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440881" y="3165820"/>
              <a:ext cx="1508760" cy="150876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D07A116-9880-02C6-F266-0146E7A8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0009810" y="3165820"/>
              <a:ext cx="1508760" cy="150876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C1177CF-75D6-53CD-1F86-4976CD8795B6}"/>
                </a:ext>
              </a:extLst>
            </p:cNvPr>
            <p:cNvSpPr txBox="1"/>
            <p:nvPr/>
          </p:nvSpPr>
          <p:spPr>
            <a:xfrm>
              <a:off x="587552" y="4428817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N3643  20hvf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07FF41C-3112-F444-F1B4-A4A221A2E474}"/>
                </a:ext>
              </a:extLst>
            </p:cNvPr>
            <p:cNvSpPr txBox="1"/>
            <p:nvPr/>
          </p:nvSpPr>
          <p:spPr>
            <a:xfrm>
              <a:off x="2140251" y="4424938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N3941  18pv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784BC5B-1AC8-4E34-0E99-DDB46CC0B55B}"/>
                </a:ext>
              </a:extLst>
            </p:cNvPr>
            <p:cNvSpPr txBox="1"/>
            <p:nvPr/>
          </p:nvSpPr>
          <p:spPr>
            <a:xfrm>
              <a:off x="3719502" y="4428817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N4125  16coj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A8C2998-015B-E9AB-4C2D-35DA59E2A707}"/>
                </a:ext>
              </a:extLst>
            </p:cNvPr>
            <p:cNvSpPr txBox="1"/>
            <p:nvPr/>
          </p:nvSpPr>
          <p:spPr>
            <a:xfrm>
              <a:off x="5298753" y="4432696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N4169  17iji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7E11E8C-6495-DC9F-B563-F9FFBF82C915}"/>
                </a:ext>
              </a:extLst>
            </p:cNvPr>
            <p:cNvSpPr txBox="1"/>
            <p:nvPr/>
          </p:nvSpPr>
          <p:spPr>
            <a:xfrm>
              <a:off x="6878004" y="443657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N4415  22pul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2F88BB2-979C-CDE1-64A2-7DA6ED9F8D14}"/>
                </a:ext>
              </a:extLst>
            </p:cNvPr>
            <p:cNvSpPr txBox="1"/>
            <p:nvPr/>
          </p:nvSpPr>
          <p:spPr>
            <a:xfrm>
              <a:off x="8457255" y="4440454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N4636  20ue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30AD26E-BF12-4B1D-4320-7B3061C9BCF1}"/>
                </a:ext>
              </a:extLst>
            </p:cNvPr>
            <p:cNvSpPr txBox="1"/>
            <p:nvPr/>
          </p:nvSpPr>
          <p:spPr>
            <a:xfrm>
              <a:off x="10036506" y="4444333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N4767  18xx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33E21BD-5F8E-8622-2329-A0478B328C35}"/>
              </a:ext>
            </a:extLst>
          </p:cNvPr>
          <p:cNvGrpSpPr/>
          <p:nvPr/>
        </p:nvGrpSpPr>
        <p:grpSpPr>
          <a:xfrm>
            <a:off x="600049" y="1631238"/>
            <a:ext cx="10959071" cy="1546673"/>
            <a:chOff x="600049" y="1614612"/>
            <a:chExt cx="10959071" cy="15466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D6722AB-DE4D-E18D-9920-DC03C9F7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2880" y="1618210"/>
              <a:ext cx="1508760" cy="15087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57DBED-883E-0E86-EB3A-6E9EBFCB7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185579" y="1618210"/>
              <a:ext cx="1508760" cy="15087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226FAA-FFA7-25DD-8BB3-FC721C2F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44889" y="1618210"/>
              <a:ext cx="1508760" cy="150876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901B31E-72F0-BD1D-6765-35FBA87ED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326175" y="1618210"/>
              <a:ext cx="1508760" cy="15087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05E51E-DF16-B862-6E69-A2FABB74D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882745" y="1618210"/>
              <a:ext cx="1508760" cy="150876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5E3A06-591F-547F-848A-0D54AFED9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431260" y="1618210"/>
              <a:ext cx="1508760" cy="150876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7FF9B41-3B5D-BE78-4307-9FD3725E2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0006421" y="1614612"/>
              <a:ext cx="1508760" cy="1508760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70BC129-5EFE-0237-34FE-577866A4DBD8}"/>
                </a:ext>
              </a:extLst>
            </p:cNvPr>
            <p:cNvSpPr txBox="1"/>
            <p:nvPr/>
          </p:nvSpPr>
          <p:spPr>
            <a:xfrm>
              <a:off x="600049" y="288100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IC0511  17cfd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89A940A-7100-5119-51CB-DA7A91A58F1B}"/>
                </a:ext>
              </a:extLst>
            </p:cNvPr>
            <p:cNvSpPr txBox="1"/>
            <p:nvPr/>
          </p:nvSpPr>
          <p:spPr>
            <a:xfrm>
              <a:off x="2173311" y="288793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LEDA1693718  16gfr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64D4295-6423-BC01-492B-813714D7CE17}"/>
                </a:ext>
              </a:extLst>
            </p:cNvPr>
            <p:cNvSpPr txBox="1"/>
            <p:nvPr/>
          </p:nvSpPr>
          <p:spPr>
            <a:xfrm>
              <a:off x="3733816" y="288100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MCG-02-33-017 19gbx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F0AD53-415F-EAFF-56A9-8B787B8ECDA4}"/>
                </a:ext>
              </a:extLst>
            </p:cNvPr>
            <p:cNvSpPr txBox="1"/>
            <p:nvPr/>
          </p:nvSpPr>
          <p:spPr>
            <a:xfrm>
              <a:off x="5300661" y="2895269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MCG+08-07-008  16hli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9340525-D4AB-68E1-A18C-FED6B34505D8}"/>
                </a:ext>
              </a:extLst>
            </p:cNvPr>
            <p:cNvSpPr txBox="1"/>
            <p:nvPr/>
          </p:nvSpPr>
          <p:spPr>
            <a:xfrm>
              <a:off x="6860081" y="288793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N0083  16eoa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E908043-DD09-58B5-68BD-C9B4B291EB11}"/>
                </a:ext>
              </a:extLst>
            </p:cNvPr>
            <p:cNvSpPr txBox="1"/>
            <p:nvPr/>
          </p:nvSpPr>
          <p:spPr>
            <a:xfrm>
              <a:off x="8403932" y="289967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N1209  18att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CC51D26-B940-AFB1-F0E0-A902FD83D017}"/>
                </a:ext>
              </a:extLst>
            </p:cNvPr>
            <p:cNvSpPr txBox="1"/>
            <p:nvPr/>
          </p:nvSpPr>
          <p:spPr>
            <a:xfrm>
              <a:off x="10005032" y="2887935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N3332  05ki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4F0D8C0-2F52-B5C0-BDD7-FA272F693F89}"/>
              </a:ext>
            </a:extLst>
          </p:cNvPr>
          <p:cNvGrpSpPr/>
          <p:nvPr/>
        </p:nvGrpSpPr>
        <p:grpSpPr>
          <a:xfrm>
            <a:off x="586163" y="73833"/>
            <a:ext cx="10925945" cy="1541420"/>
            <a:chOff x="586163" y="73833"/>
            <a:chExt cx="10925945" cy="15414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2FEFFF1-DE1E-7F95-6B5B-64EEAF5A0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32880" y="84209"/>
              <a:ext cx="1508760" cy="15087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14D890E-D7BF-A28B-6105-87E4AB36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183213" y="84209"/>
              <a:ext cx="1508760" cy="15087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3398F6-04FA-F652-033B-0EBBE23F8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744889" y="84209"/>
              <a:ext cx="1508760" cy="150876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5A70A4-2BEB-6E32-000A-7D8E6A0D9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317529" y="84209"/>
              <a:ext cx="1508760" cy="15087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B02925-C6D7-E296-7440-8A80A7576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6882745" y="84209"/>
              <a:ext cx="1508760" cy="15087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A80D445-D020-C83D-4AF3-655B07DE5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440881" y="73833"/>
              <a:ext cx="1508760" cy="15087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1F4D280-F5A2-BCCA-A896-8AF9646FBBCE}"/>
                </a:ext>
              </a:extLst>
            </p:cNvPr>
            <p:cNvSpPr txBox="1"/>
            <p:nvPr/>
          </p:nvSpPr>
          <p:spPr>
            <a:xfrm>
              <a:off x="586163" y="1341973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CGCG005-038  21dov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70119B9-2A8F-9BA0-858A-9E038E58385A}"/>
                </a:ext>
              </a:extLst>
            </p:cNvPr>
            <p:cNvSpPr txBox="1"/>
            <p:nvPr/>
          </p:nvSpPr>
          <p:spPr>
            <a:xfrm>
              <a:off x="2141425" y="1348463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CGCG031-049  16ipf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AE79850-D731-2127-4276-F524BED52345}"/>
                </a:ext>
              </a:extLst>
            </p:cNvPr>
            <p:cNvSpPr txBox="1"/>
            <p:nvPr/>
          </p:nvSpPr>
          <p:spPr>
            <a:xfrm>
              <a:off x="3720957" y="1353643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CGCG097-050  12ij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43CBBE3-FB6D-2C6C-5DDA-B405F797DFAC}"/>
                </a:ext>
              </a:extLst>
            </p:cNvPr>
            <p:cNvSpPr txBox="1"/>
            <p:nvPr/>
          </p:nvSpPr>
          <p:spPr>
            <a:xfrm>
              <a:off x="5301851" y="1346509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CGCG285-013  17jav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AC1E155-CD78-31D2-A2A6-E1492BE08F22}"/>
                </a:ext>
              </a:extLst>
            </p:cNvPr>
            <p:cNvSpPr txBox="1"/>
            <p:nvPr/>
          </p:nvSpPr>
          <p:spPr>
            <a:xfrm>
              <a:off x="6872983" y="1350336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E352-G057  92bo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EE92067-E9B1-33A6-CAFF-4399743292CE}"/>
                </a:ext>
              </a:extLst>
            </p:cNvPr>
            <p:cNvSpPr txBox="1"/>
            <p:nvPr/>
          </p:nvSpPr>
          <p:spPr>
            <a:xfrm>
              <a:off x="8413993" y="1340576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E442-G015  17cjr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7D1F63-297C-BCC7-C2A4-5CB8B2FFA3D4}"/>
                </a:ext>
              </a:extLst>
            </p:cNvPr>
            <p:cNvSpPr txBox="1"/>
            <p:nvPr/>
          </p:nvSpPr>
          <p:spPr>
            <a:xfrm>
              <a:off x="9958020" y="1341012"/>
              <a:ext cx="1554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E479-G007  16euj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2069AD-7DF3-D318-8ABC-4D0DF4B5C49A}"/>
              </a:ext>
            </a:extLst>
          </p:cNvPr>
          <p:cNvSpPr txBox="1"/>
          <p:nvPr/>
        </p:nvSpPr>
        <p:spPr>
          <a:xfrm>
            <a:off x="4496546" y="6404459"/>
            <a:ext cx="529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HST cycle 31 GO-17446 (P. Milne)</a:t>
            </a:r>
          </a:p>
        </p:txBody>
      </p:sp>
    </p:spTree>
    <p:extLst>
      <p:ext uri="{BB962C8B-B14F-4D97-AF65-F5344CB8AC3E}">
        <p14:creationId xmlns:p14="http://schemas.microsoft.com/office/powerpoint/2010/main" val="1054334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2E9A-70B5-F7CD-5C31-258B06300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5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Comparing Light Curve 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1100D-3A0A-8969-325E-1FCD13C81E9E}"/>
              </a:ext>
            </a:extLst>
          </p:cNvPr>
          <p:cNvSpPr txBox="1"/>
          <p:nvPr/>
        </p:nvSpPr>
        <p:spPr>
          <a:xfrm>
            <a:off x="1084520" y="1509823"/>
            <a:ext cx="257307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Peter Milne, 2025</a:t>
            </a:r>
          </a:p>
          <a:p>
            <a:endParaRPr lang="en-US" dirty="0"/>
          </a:p>
          <a:p>
            <a:r>
              <a:rPr lang="en-US" dirty="0"/>
              <a:t>New SBF distance calibration for the full SN sample (~52)</a:t>
            </a:r>
          </a:p>
          <a:p>
            <a:endParaRPr lang="en-US" dirty="0"/>
          </a:p>
          <a:p>
            <a:r>
              <a:rPr lang="en-US" dirty="0"/>
              <a:t>Independently cross-check </a:t>
            </a:r>
            <a:r>
              <a:rPr lang="en-US" dirty="0" err="1"/>
              <a:t>SNooPy</a:t>
            </a:r>
            <a:r>
              <a:rPr lang="en-US" dirty="0"/>
              <a:t> and SALT2/Pantheon+ fitting procedures</a:t>
            </a:r>
          </a:p>
          <a:p>
            <a:endParaRPr lang="en-US" dirty="0"/>
          </a:p>
          <a:p>
            <a:r>
              <a:rPr lang="en-US" dirty="0"/>
              <a:t>Independently cross-check Phillips    E(B-V) and Pantheon+ c extinction correction models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A02BED-062D-1A71-2226-97615F0A8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0324" y="-2904884"/>
            <a:ext cx="7465807" cy="9661634"/>
          </a:xfrm>
        </p:spPr>
      </p:pic>
    </p:spTree>
    <p:extLst>
      <p:ext uri="{BB962C8B-B14F-4D97-AF65-F5344CB8AC3E}">
        <p14:creationId xmlns:p14="http://schemas.microsoft.com/office/powerpoint/2010/main" val="3398084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13331</TotalTime>
  <Words>1067</Words>
  <Application>Microsoft Macintosh PowerPoint</Application>
  <PresentationFormat>Widescreen</PresentationFormat>
  <Paragraphs>229</Paragraphs>
  <Slides>19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Book Antiqua</vt:lpstr>
      <vt:lpstr>Open Sans</vt:lpstr>
      <vt:lpstr>Wingdings</vt:lpstr>
      <vt:lpstr>Office Theme</vt:lpstr>
      <vt:lpstr>Calibrating Type Ia Supernovae using Surface Brightness Fluctuations</vt:lpstr>
      <vt:lpstr>The TRGB-SBF Project: Addressing the Hubble tension with a distance ladder  independent of Cepheids </vt:lpstr>
      <vt:lpstr>PowerPoint Presentation</vt:lpstr>
      <vt:lpstr>PowerPoint Presentation</vt:lpstr>
      <vt:lpstr>PowerPoint Presentation</vt:lpstr>
      <vt:lpstr>Calibrating SN Ia with SBF</vt:lpstr>
      <vt:lpstr>PowerPoint Presentation</vt:lpstr>
      <vt:lpstr>PowerPoint Presentation</vt:lpstr>
      <vt:lpstr>Comparing Light Curve Fits</vt:lpstr>
      <vt:lpstr>Comparing Light Curve Fits: SNooPy</vt:lpstr>
      <vt:lpstr>Comparing Light Curve Fits: SALT2</vt:lpstr>
      <vt:lpstr>SBF Tie to SNe Ia</vt:lpstr>
      <vt:lpstr>SBF Tie to SNe Ia</vt:lpstr>
      <vt:lpstr>SBF Tie to SNe Ia</vt:lpstr>
      <vt:lpstr>Refitting  for H0</vt:lpstr>
      <vt:lpstr>Mass step? </vt:lpstr>
      <vt:lpstr>SBF Tie to SNe Ia</vt:lpstr>
      <vt:lpstr>The SBF-SN value of H0 </vt:lpstr>
      <vt:lpstr>The TRGB-SBF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Joe Jensen</dc:creator>
  <cp:lastModifiedBy>Joe Jensen</cp:lastModifiedBy>
  <cp:revision>89</cp:revision>
  <cp:lastPrinted>2025-03-05T07:45:48Z</cp:lastPrinted>
  <dcterms:created xsi:type="dcterms:W3CDTF">2025-03-04T21:14:08Z</dcterms:created>
  <dcterms:modified xsi:type="dcterms:W3CDTF">2025-04-03T07:38:12Z</dcterms:modified>
</cp:coreProperties>
</file>