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1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2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tags/tag3.xml" ContentType="application/vnd.openxmlformats-officedocument.presentationml.tags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0" r:id="rId1"/>
  </p:sldMasterIdLst>
  <p:notesMasterIdLst>
    <p:notesMasterId r:id="rId30"/>
  </p:notesMasterIdLst>
  <p:sldIdLst>
    <p:sldId id="256" r:id="rId2"/>
    <p:sldId id="316" r:id="rId3"/>
    <p:sldId id="303" r:id="rId4"/>
    <p:sldId id="282" r:id="rId5"/>
    <p:sldId id="291" r:id="rId6"/>
    <p:sldId id="263" r:id="rId7"/>
    <p:sldId id="317" r:id="rId8"/>
    <p:sldId id="268" r:id="rId9"/>
    <p:sldId id="269" r:id="rId10"/>
    <p:sldId id="298" r:id="rId11"/>
    <p:sldId id="297" r:id="rId12"/>
    <p:sldId id="332" r:id="rId13"/>
    <p:sldId id="309" r:id="rId14"/>
    <p:sldId id="305" r:id="rId15"/>
    <p:sldId id="318" r:id="rId16"/>
    <p:sldId id="327" r:id="rId17"/>
    <p:sldId id="319" r:id="rId18"/>
    <p:sldId id="331" r:id="rId19"/>
    <p:sldId id="321" r:id="rId20"/>
    <p:sldId id="322" r:id="rId21"/>
    <p:sldId id="312" r:id="rId22"/>
    <p:sldId id="300" r:id="rId23"/>
    <p:sldId id="310" r:id="rId24"/>
    <p:sldId id="313" r:id="rId25"/>
    <p:sldId id="323" r:id="rId26"/>
    <p:sldId id="306" r:id="rId27"/>
    <p:sldId id="301" r:id="rId28"/>
    <p:sldId id="320" r:id="rId2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7E79"/>
    <a:srgbClr val="1E77B4"/>
    <a:srgbClr val="8EE1A9"/>
    <a:srgbClr val="D0AEFF"/>
    <a:srgbClr val="50E484"/>
    <a:srgbClr val="50CC84"/>
    <a:srgbClr val="11F58E"/>
    <a:srgbClr val="73FB79"/>
    <a:srgbClr val="73FDD6"/>
    <a:srgbClr val="000B2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76" autoAdjust="0"/>
    <p:restoredTop sz="95934" autoAdjust="0"/>
  </p:normalViewPr>
  <p:slideViewPr>
    <p:cSldViewPr snapToGrid="0">
      <p:cViewPr>
        <p:scale>
          <a:sx n="100" d="100"/>
          <a:sy n="100" d="100"/>
        </p:scale>
        <p:origin x="904" y="4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8" d="100"/>
          <a:sy n="98" d="100"/>
        </p:scale>
        <p:origin x="3784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A39712-B3E2-4B3C-BC4A-1F90696CB62C}" type="datetimeFigureOut">
              <a:rPr lang="en-AU" smtClean="0"/>
              <a:t>28/3/2025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455A2C-E056-4280-80D2-56023E4543A5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931246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AU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455A2C-E056-4280-80D2-56023E4543A5}" type="slidenum">
              <a:rPr lang="en-AU" smtClean="0"/>
              <a:t>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256521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Tx/>
              <a:buChar char="-"/>
            </a:pPr>
            <a:r>
              <a:rPr lang="en-AU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Note: these are global properties, not local environments</a:t>
            </a:r>
          </a:p>
          <a:p>
            <a:pPr marL="285750" indent="-285750">
              <a:buFontTx/>
              <a:buChar char="-"/>
            </a:pPr>
            <a:r>
              <a:rPr lang="en-AU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On top are stellar properties, don’t see any immediately obvious trends.</a:t>
            </a:r>
          </a:p>
          <a:p>
            <a:pPr marL="285750" indent="-285750">
              <a:buFontTx/>
              <a:buChar char="-"/>
            </a:pPr>
            <a:r>
              <a:rPr lang="en-AU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On bottom are gas properties, bottom left is the Balmer decrement, which traces dust attenuation, and we find a weak trend that dustier galaxies have fainter SNe. </a:t>
            </a:r>
          </a:p>
          <a:p>
            <a:pPr marL="285750" indent="-285750">
              <a:buFontTx/>
              <a:buChar char="-"/>
            </a:pPr>
            <a:r>
              <a:rPr lang="en-AU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Then we have </a:t>
            </a:r>
            <a:r>
              <a:rPr lang="en-AU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Halpha</a:t>
            </a:r>
            <a:r>
              <a:rPr lang="en-AU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and OII equivalent Width, trace </a:t>
            </a:r>
            <a:r>
              <a:rPr lang="en-AU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sSFR</a:t>
            </a:r>
            <a:endParaRPr lang="en-AU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455A2C-E056-4280-80D2-56023E4543A5}" type="slidenum">
              <a:rPr lang="en-AU" smtClean="0"/>
              <a:t>10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770487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Tx/>
              <a:buChar char="-"/>
            </a:pPr>
            <a:r>
              <a:rPr lang="en-AU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More star forming give larger EW</a:t>
            </a:r>
          </a:p>
          <a:p>
            <a:pPr marL="285750" indent="-285750">
              <a:buFontTx/>
              <a:buChar char="-"/>
            </a:pPr>
            <a:r>
              <a:rPr lang="en-AU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We find 2.3 sigma correlation</a:t>
            </a:r>
          </a:p>
          <a:p>
            <a:pPr marL="285750" indent="-285750">
              <a:buFontTx/>
              <a:buChar char="-"/>
            </a:pPr>
            <a:r>
              <a:rPr lang="en-AU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This is equally as strong as the mass correlation, suggesting OII might also be a useful tracer</a:t>
            </a:r>
          </a:p>
          <a:p>
            <a:endParaRPr lang="en-AU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455A2C-E056-4280-80D2-56023E4543A5}" type="slidenum">
              <a:rPr lang="en-AU" smtClean="0"/>
              <a:t>11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944462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3BD0FA-B59C-2B4A-A41A-4663432EB3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1234258-6A48-2FE7-DA9F-474022DC508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8C0F455-249C-6534-3DF8-72FB43B4AAB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Tx/>
              <a:buChar char="-"/>
            </a:pPr>
            <a:r>
              <a:rPr lang="en-AU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Recently Dillon and dan came up with new scatter model</a:t>
            </a:r>
          </a:p>
          <a:p>
            <a:pPr marL="285750" indent="-285750">
              <a:buFontTx/>
              <a:buChar char="-"/>
            </a:pPr>
            <a:r>
              <a:rPr lang="en-AU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Involves varying the dust attenuation law as a function of mass</a:t>
            </a:r>
          </a:p>
          <a:p>
            <a:pPr marL="285750" indent="-285750">
              <a:buFontTx/>
              <a:buChar char="-"/>
            </a:pPr>
            <a:r>
              <a:rPr lang="en-AU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Expect that if dust is the driver, when we apply their corrections, host property correlations should disappear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F7999D-7FD6-C027-D8D2-6E802AD4FAF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455A2C-E056-4280-80D2-56023E4543A5}" type="slidenum">
              <a:rPr lang="en-AU" smtClean="0"/>
              <a:t>12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364486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F580EE-29AA-6A5D-0E62-30CF45ECCF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D879EA3-2A41-A578-8DF6-04BF2B0FF21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2F7E5EC-A299-B195-83F7-C9D20ED58A4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Tx/>
              <a:buChar char="-"/>
            </a:pPr>
            <a:r>
              <a:rPr lang="en-AU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Still see a 2 sigma correlation after the correction</a:t>
            </a:r>
          </a:p>
          <a:p>
            <a:pPr marL="285750" indent="-285750">
              <a:buFontTx/>
              <a:buChar char="-"/>
            </a:pPr>
            <a:r>
              <a:rPr lang="en-AU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Suggests we still aren’t capturing the systematic effects of host galaxies as a whole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029667-9685-C9C5-F755-9802DC220C4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455A2C-E056-4280-80D2-56023E4543A5}" type="slidenum">
              <a:rPr lang="en-AU" smtClean="0"/>
              <a:t>13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7818213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F580EE-29AA-6A5D-0E62-30CF45ECCF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D879EA3-2A41-A578-8DF6-04BF2B0FF21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2F7E5EC-A299-B195-83F7-C9D20ED58A4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Tx/>
              <a:buChar char="-"/>
            </a:pPr>
            <a:r>
              <a:rPr lang="en-AU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Decided to see impact of OII correction</a:t>
            </a:r>
          </a:p>
          <a:p>
            <a:pPr marL="285750" indent="-285750">
              <a:buFontTx/>
              <a:buChar char="-"/>
            </a:pPr>
            <a:r>
              <a:rPr lang="en-AU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After OII correction, with no dedicated mass correction, the mass correlation disappears</a:t>
            </a:r>
          </a:p>
          <a:p>
            <a:pPr marL="285750" indent="-285750">
              <a:buFontTx/>
              <a:buChar char="-"/>
            </a:pPr>
            <a:r>
              <a:rPr lang="en-AU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OII correction also reduces scatter in Hubble residuals to a greater extent</a:t>
            </a:r>
          </a:p>
          <a:p>
            <a:pPr marL="285750" indent="-285750">
              <a:buFontTx/>
              <a:buChar char="-"/>
            </a:pPr>
            <a:r>
              <a:rPr lang="en-AU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Don’t see any clear improvement when both a mass and OII correction are applied</a:t>
            </a:r>
          </a:p>
          <a:p>
            <a:pPr marL="285750" indent="-285750">
              <a:buFontTx/>
              <a:buChar char="-"/>
            </a:pPr>
            <a:r>
              <a:rPr lang="en-AU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All suggests OII is a better tracer than stellar mass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029667-9685-C9C5-F755-9802DC220C4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455A2C-E056-4280-80D2-56023E4543A5}" type="slidenum">
              <a:rPr lang="en-AU" smtClean="0"/>
              <a:t>14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4842356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91DDC7-BCBD-F9DF-78DE-E1F107B29D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AC8D64D-14CB-49E8-8B74-9CAE5758E76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D0816B7-9ED0-7F7D-A17F-6C4631AE44E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Tx/>
              <a:buChar char="-"/>
            </a:pPr>
            <a:r>
              <a:rPr lang="en-AU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Bright at 3727, meaning visible in optical/NIR to z~1.5</a:t>
            </a:r>
          </a:p>
          <a:p>
            <a:pPr marL="285750" indent="-285750">
              <a:buFontTx/>
              <a:buChar char="-"/>
            </a:pPr>
            <a:r>
              <a:rPr lang="en-AU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Host spectra taken anyway, so measuring and correcting is feasible</a:t>
            </a:r>
          </a:p>
          <a:p>
            <a:pPr marL="285750" indent="-285750">
              <a:buFontTx/>
              <a:buChar char="-"/>
            </a:pPr>
            <a:r>
              <a:rPr lang="en-AU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Mitchel Dixon demonstrated this with high redshift </a:t>
            </a:r>
            <a:r>
              <a:rPr lang="en-AU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OzDES</a:t>
            </a:r>
            <a:r>
              <a:rPr lang="en-AU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spectra. Finds OII correction removes mass correlation</a:t>
            </a:r>
          </a:p>
          <a:p>
            <a:pPr>
              <a:buNone/>
            </a:pPr>
            <a:endParaRPr lang="en-AU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AU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B79838-616D-074F-9E89-1710A73B0DB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455A2C-E056-4280-80D2-56023E4543A5}" type="slidenum">
              <a:rPr lang="en-AU" smtClean="0"/>
              <a:t>15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9759155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A629EC-7EDA-CCEB-BA01-8E50728AF2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76EEBE3-CEA5-1D9C-CB0C-EB4AF6430A8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EF61D8F-E3CF-B691-1B0A-54DB5EE040C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Tx/>
              <a:buChar char="-"/>
            </a:pPr>
            <a:r>
              <a:rPr lang="en-AU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Recently the groundbreaking results from DES 5 year sample and BAO observations with DESI about nature of dark energy</a:t>
            </a:r>
          </a:p>
          <a:p>
            <a:pPr marL="285750" indent="-285750">
              <a:buFontTx/>
              <a:buChar char="-"/>
            </a:pPr>
            <a:r>
              <a:rPr lang="en-AU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Instead of dark energy being described by einsteins cosmological constant Lambda, they find 4 sigma preference for dark energy that evolves over time</a:t>
            </a:r>
          </a:p>
          <a:p>
            <a:pPr marL="285750" indent="-285750">
              <a:buFontTx/>
              <a:buChar char="-"/>
            </a:pPr>
            <a:r>
              <a:rPr lang="en-AU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This is a bold claim, need to be sure there are no systematics at play before we rule out Lambda CDM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DB0FD6-2FB2-70D8-AD77-8F091554A18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455A2C-E056-4280-80D2-56023E4543A5}" type="slidenum">
              <a:rPr lang="en-AU" smtClean="0"/>
              <a:t>16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6807490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F2E1FE-B2AB-B8B8-6B87-D2037679EC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C72A552-96F0-5362-B737-91C7AB7ABFE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2A18247-6649-6AD9-EC43-5451539BCC3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Tx/>
              <a:buChar char="-"/>
            </a:pPr>
            <a:r>
              <a:rPr lang="en-AU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Hubble Diagram from DES</a:t>
            </a:r>
          </a:p>
          <a:p>
            <a:pPr marL="285750" indent="-285750">
              <a:buFontTx/>
              <a:buChar char="-"/>
            </a:pPr>
            <a:r>
              <a:rPr lang="en-AU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Problem is the low redshift sample of calibration SNe they use for their data</a:t>
            </a:r>
          </a:p>
          <a:p>
            <a:pPr marL="285750" indent="-285750">
              <a:buFontTx/>
              <a:buChar char="-"/>
            </a:pPr>
            <a:r>
              <a:rPr lang="en-AU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Is an assortment of SNe from different instruments, which induces instrumental biases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5E1743-8A05-3C6C-4A35-A6F53DDA472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455A2C-E056-4280-80D2-56023E4543A5}" type="slidenum">
              <a:rPr lang="en-AU" smtClean="0"/>
              <a:t>17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908420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AC0B9D-D972-B4A3-B137-E1BD3BD39C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B11C0DD-FD54-4F1A-DD7C-2E7709AFB75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9545796-4893-B1DF-B4AC-55F860B73CE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Tx/>
              <a:buChar char="-"/>
            </a:pPr>
            <a:r>
              <a:rPr lang="en-AU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New survey DEBASS is a sample of 500 low-z type </a:t>
            </a:r>
            <a:r>
              <a:rPr lang="en-AU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Ias</a:t>
            </a:r>
            <a:r>
              <a:rPr lang="en-AU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with DECam</a:t>
            </a:r>
          </a:p>
          <a:p>
            <a:pPr marL="285750" indent="-285750">
              <a:buFontTx/>
              <a:buChar char="-"/>
            </a:pPr>
            <a:r>
              <a:rPr lang="en-AU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Same instrument as high-z DES sample</a:t>
            </a:r>
          </a:p>
          <a:p>
            <a:pPr marL="285750" indent="-285750">
              <a:buFontTx/>
              <a:buChar char="-"/>
            </a:pPr>
            <a:r>
              <a:rPr lang="en-AU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DEBASS is targeted survey with targets primarily selected from ATLAS</a:t>
            </a:r>
          </a:p>
          <a:p>
            <a:pPr marL="285750" indent="-285750">
              <a:buFontTx/>
              <a:buChar char="-"/>
            </a:pPr>
            <a:r>
              <a:rPr lang="en-AU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Photometry begins as soon as possible, before spectroscopic classification, in order to catch pre-peak data</a:t>
            </a:r>
          </a:p>
          <a:p>
            <a:pPr marL="285750" indent="-285750">
              <a:buFontTx/>
              <a:buChar char="-"/>
            </a:pPr>
            <a:r>
              <a:rPr lang="en-AU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In Aus, all SNe are followed up with ANU 2.3m Telescope to obtain spec classifications and redshifts</a:t>
            </a:r>
          </a:p>
          <a:p>
            <a:pPr marL="285750" indent="-285750">
              <a:buFontTx/>
              <a:buChar char="-"/>
            </a:pPr>
            <a:r>
              <a:rPr lang="en-AU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 am personally calculating the redshifts for the Hubble diagram and working with Chris on data reduction and classification</a:t>
            </a:r>
          </a:p>
          <a:p>
            <a:pPr marL="285750" indent="-285750">
              <a:buFontTx/>
              <a:buChar char="-"/>
            </a:pPr>
            <a:r>
              <a:rPr lang="en-AU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 am leading a dedicated host galaxy follow up program for DEBASS, in order to get detailed IFU spectra after SN has faded</a:t>
            </a:r>
          </a:p>
          <a:p>
            <a:pPr marL="285750" indent="-285750">
              <a:buFontTx/>
              <a:buChar char="-"/>
            </a:pPr>
            <a:r>
              <a:rPr lang="en-AU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This will extend sample in my first paper by another order of magnitude</a:t>
            </a:r>
          </a:p>
          <a:p>
            <a:pPr marL="285750" indent="-285750">
              <a:buFontTx/>
              <a:buChar char="-"/>
            </a:pPr>
            <a:r>
              <a:rPr lang="en-AU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Plot shows all SNe observed so far, yellow have SALT3 fits</a:t>
            </a:r>
          </a:p>
          <a:p>
            <a:pPr marL="285750" indent="-285750">
              <a:buFontTx/>
              <a:buChar char="-"/>
            </a:pPr>
            <a:endParaRPr lang="en-AU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AU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A11539-7F44-2521-0A80-7F4E4EE5501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455A2C-E056-4280-80D2-56023E4543A5}" type="slidenum">
              <a:rPr lang="en-AU" smtClean="0"/>
              <a:t>18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1885485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453B91-E15F-D354-2700-8FDAF28D54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CB8AF10-522F-F27C-5D46-E19A825F698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7EB1363-9E8E-99AC-4BCA-F493ED46141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Tx/>
              <a:buChar char="-"/>
            </a:pPr>
            <a:r>
              <a:rPr lang="en-AU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First DEBASS </a:t>
            </a:r>
            <a:r>
              <a:rPr lang="en-AU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hubble</a:t>
            </a:r>
            <a:r>
              <a:rPr lang="en-AU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diagram has scatter of 0.11mag, down from 0.16 in preexisting sample</a:t>
            </a:r>
          </a:p>
          <a:p>
            <a:pPr marL="285750" indent="-285750">
              <a:buFontTx/>
              <a:buChar char="-"/>
            </a:pPr>
            <a:r>
              <a:rPr lang="en-AU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These have been purely corrected for stretch and colour, so no host or bias corrections have been applied</a:t>
            </a:r>
          </a:p>
          <a:p>
            <a:pPr marL="285750" indent="-285750">
              <a:buFontTx/>
              <a:buChar char="-"/>
            </a:pPr>
            <a:r>
              <a:rPr lang="en-AU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 have also made some plots of Hubble residuals against host properties we have observed so far</a:t>
            </a:r>
          </a:p>
          <a:p>
            <a:pPr marL="285750" indent="-285750">
              <a:buFontTx/>
              <a:buChar char="-"/>
            </a:pPr>
            <a:r>
              <a:rPr lang="en-AU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Still see a mass step, still see OII correlation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EA4E0C-6BF3-9FA3-4B16-D23FFBF05B7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455A2C-E056-4280-80D2-56023E4543A5}" type="slidenum">
              <a:rPr lang="en-AU" smtClean="0"/>
              <a:t>19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318269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2F0E1F-49E1-DB46-5712-B96452EF96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01F07FB-8ED3-8294-193B-B77A052A6D2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D319F87-A28E-42CA-A3E5-4F781C94E9D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0FFBFF-773E-C324-2F15-25657433005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455A2C-E056-4280-80D2-56023E4543A5}" type="slidenum">
              <a:rPr lang="en-AU" smtClean="0"/>
              <a:t>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2201686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7202BB-0FE9-105D-1054-4F6FDE0A6A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0BDCC78-8294-6669-FEBE-26FF4546CA6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B3B5BC2-F0B3-74C0-F415-552ED2670F8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Tx/>
              <a:buChar char="-"/>
            </a:pPr>
            <a:r>
              <a:rPr lang="en-AU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In </a:t>
            </a:r>
            <a:r>
              <a:rPr lang="en-AU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rubin</a:t>
            </a:r>
            <a:r>
              <a:rPr lang="en-AU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era, systematics will dominate statistics as largest source of error, one of which is host galaxy</a:t>
            </a:r>
          </a:p>
          <a:p>
            <a:pPr marL="285750" indent="-285750">
              <a:buFontTx/>
              <a:buChar char="-"/>
            </a:pPr>
            <a:r>
              <a:rPr lang="en-AU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We find that OII is a better tracer of this host systematic than stellar mass which has been used for the last decade</a:t>
            </a:r>
          </a:p>
          <a:p>
            <a:pPr marL="285750" indent="-285750">
              <a:buFontTx/>
              <a:buChar char="-"/>
            </a:pPr>
            <a:r>
              <a:rPr lang="en-AU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Another systematic impacting SN samples is the set of low redshift SNe used for calibration, as they contain instrumental biases</a:t>
            </a:r>
          </a:p>
          <a:p>
            <a:pPr marL="285750" indent="-285750">
              <a:buFontTx/>
              <a:buChar char="-"/>
            </a:pPr>
            <a:r>
              <a:rPr lang="en-AU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DEBASS is replacement HD anchor, comprising 500 Type </a:t>
            </a:r>
            <a:r>
              <a:rPr lang="en-AU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Ias</a:t>
            </a:r>
            <a:r>
              <a:rPr lang="en-AU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observed with a single instrument</a:t>
            </a:r>
          </a:p>
          <a:p>
            <a:pPr marL="285750" indent="-285750">
              <a:buFontTx/>
              <a:buChar char="-"/>
            </a:pPr>
            <a:r>
              <a:rPr lang="en-AU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Great opportunity for host galaxy investigation, and so I am leading a dedicated host follow-up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203D63-C0FD-DC96-B192-44C0FF482B4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455A2C-E056-4280-80D2-56023E4543A5}" type="slidenum">
              <a:rPr lang="en-AU" smtClean="0"/>
              <a:t>20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804174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lvl="0" indent="-342900">
              <a:buFont typeface="Calibri" panose="020F0502020204030204" pitchFamily="34" charset="0"/>
              <a:buChar char="-"/>
            </a:pPr>
            <a:endParaRPr lang="en-AU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455A2C-E056-4280-80D2-56023E4543A5}" type="slidenum">
              <a:rPr lang="en-AU" smtClean="0"/>
              <a:t>21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0552869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455A2C-E056-4280-80D2-56023E4543A5}" type="slidenum">
              <a:rPr lang="en-AU" smtClean="0"/>
              <a:t>22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1179846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F580EE-29AA-6A5D-0E62-30CF45ECCF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D879EA3-2A41-A578-8DF6-04BF2B0FF21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2F7E5EC-A299-B195-83F7-C9D20ED58A4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029667-9685-C9C5-F755-9802DC220C4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455A2C-E056-4280-80D2-56023E4543A5}" type="slidenum">
              <a:rPr lang="en-AU" smtClean="0"/>
              <a:t>23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3680396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Tx/>
              <a:buChar char="-"/>
            </a:pPr>
            <a:endParaRPr lang="en-AU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455A2C-E056-4280-80D2-56023E4543A5}" type="slidenum">
              <a:rPr lang="en-AU" smtClean="0"/>
              <a:t>24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0964036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72F164-10CC-113B-2C17-637C78FF9B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51A2B38-4BED-59AC-B4F3-78D4D428CD6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6AF9F65-99F2-A87B-8D03-E707AF16F65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218471-CDDB-4FCB-012C-BF3F03DABCB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455A2C-E056-4280-80D2-56023E4543A5}" type="slidenum">
              <a:rPr lang="en-AU" smtClean="0"/>
              <a:t>25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1111682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F580EE-29AA-6A5D-0E62-30CF45ECCF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D879EA3-2A41-A578-8DF6-04BF2B0FF21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2F7E5EC-A299-B195-83F7-C9D20ED58A4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029667-9685-C9C5-F755-9802DC220C4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455A2C-E056-4280-80D2-56023E4543A5}" type="slidenum">
              <a:rPr lang="en-AU" smtClean="0"/>
              <a:t>26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4083922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6887C5-8CB1-9CBD-EFCF-C526A84EF3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A4B9630-F1F5-048E-1AB1-7168482D530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4621379-D607-C988-FD30-5FCB83140AB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E8A4E2-23A4-58A8-451B-0D638DD5A65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455A2C-E056-4280-80D2-56023E4543A5}" type="slidenum">
              <a:rPr lang="en-AU" smtClean="0"/>
              <a:t>27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7895185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123B90-38D5-E003-F7A6-96F1583FF5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4AE216A-1EC5-D312-BAED-9FFAF39BC00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BF7C642-6151-D7A7-50D2-7E2A730455C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925B46-9E06-A75B-2171-D224C8D93D6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455A2C-E056-4280-80D2-56023E4543A5}" type="slidenum">
              <a:rPr lang="en-AU" smtClean="0"/>
              <a:t>28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304912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Tx/>
              <a:buChar char="-"/>
            </a:pPr>
            <a:r>
              <a:rPr lang="en-AU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Made from Foundation 2018</a:t>
            </a:r>
          </a:p>
          <a:p>
            <a:pPr marL="285750" indent="-285750">
              <a:buFontTx/>
              <a:buChar char="-"/>
            </a:pPr>
            <a:r>
              <a:rPr lang="en-AU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Overplot a model</a:t>
            </a:r>
          </a:p>
          <a:p>
            <a:pPr marL="285750" indent="-285750">
              <a:buFontTx/>
              <a:buChar char="-"/>
            </a:pPr>
            <a:r>
              <a:rPr lang="en-AU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Scatter too large for precision cosmology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455A2C-E056-4280-80D2-56023E4543A5}" type="slidenum">
              <a:rPr lang="en-AU" smtClean="0"/>
              <a:t>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396254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Tx/>
              <a:buChar char="-"/>
            </a:pPr>
            <a:r>
              <a:rPr lang="en-AU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Residual </a:t>
            </a:r>
            <a:r>
              <a:rPr lang="en-AU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equiv</a:t>
            </a:r>
            <a:r>
              <a:rPr lang="en-AU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to deviation in observed brightness</a:t>
            </a:r>
          </a:p>
          <a:p>
            <a:pPr marL="285750" indent="-285750">
              <a:buFontTx/>
              <a:buChar char="-"/>
            </a:pPr>
            <a:r>
              <a:rPr lang="en-AU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In new era, statistics improved enormously, leaving systematics dominating</a:t>
            </a:r>
          </a:p>
          <a:p>
            <a:pPr marL="285750" indent="-285750">
              <a:buFontTx/>
              <a:buChar char="-"/>
            </a:pPr>
            <a:r>
              <a:rPr lang="en-AU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One systematic is host galaxy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455A2C-E056-4280-80D2-56023E4543A5}" type="slidenum">
              <a:rPr lang="en-AU" smtClean="0"/>
              <a:t>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09936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Tx/>
              <a:buChar char="-"/>
            </a:pPr>
            <a:r>
              <a:rPr lang="en-AU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When standardising, we apply corrections w/ Tripp </a:t>
            </a:r>
            <a:r>
              <a:rPr lang="en-AU" sz="18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Eqn</a:t>
            </a:r>
            <a:endParaRPr lang="en-AU" sz="18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AU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Host correction done for the mass step</a:t>
            </a: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455A2C-E056-4280-80D2-56023E4543A5}" type="slidenum">
              <a:rPr lang="en-AU" smtClean="0"/>
              <a:t>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254947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Tx/>
              <a:buChar char="-"/>
            </a:pPr>
            <a:r>
              <a:rPr lang="en-AU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After correcting stretch and colour, more massive galaxies host slightly brighter SNe</a:t>
            </a:r>
          </a:p>
          <a:p>
            <a:pPr marL="285750" indent="-285750">
              <a:buFontTx/>
              <a:buChar char="-"/>
            </a:pPr>
            <a:r>
              <a:rPr lang="en-AU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Correcting reduces scatter in Hubble diagram, but physical driver is poorly understood</a:t>
            </a:r>
          </a:p>
          <a:p>
            <a:endParaRPr lang="en-AU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455A2C-E056-4280-80D2-56023E4543A5}" type="slidenum">
              <a:rPr lang="en-AU" smtClean="0"/>
              <a:t>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776249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552892-F809-7372-687B-D36E707F33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5BDEFA0-9116-8C18-7421-8E10F2B7F22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BEF83E0-5B28-FE97-59DC-47DA75A8CE7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Tx/>
              <a:buChar char="-"/>
            </a:pPr>
            <a:r>
              <a:rPr lang="en-AU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Obtaining IFU spectra for low-z hosts</a:t>
            </a:r>
          </a:p>
          <a:p>
            <a:pPr marL="285750" indent="-285750">
              <a:buFontTx/>
              <a:buChar char="-"/>
            </a:pPr>
            <a:r>
              <a:rPr lang="en-AU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In this paper, we find OII is more effective tracer than mass, and a feasible correction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BDEA85-D18E-D91F-655C-D5778873D2B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455A2C-E056-4280-80D2-56023E4543A5}" type="slidenum">
              <a:rPr lang="en-AU" smtClean="0"/>
              <a:t>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708971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Tx/>
              <a:buChar char="-"/>
            </a:pPr>
            <a:r>
              <a:rPr lang="en-AU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 obtain spectra using WiFeS</a:t>
            </a:r>
          </a:p>
          <a:p>
            <a:pPr marL="285750" indent="-285750">
              <a:buFontTx/>
              <a:buChar char="-"/>
            </a:pPr>
            <a:r>
              <a:rPr lang="en-AU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IFU with resolution of 3000 between 3500 and 9000A</a:t>
            </a:r>
          </a:p>
          <a:p>
            <a:pPr marL="285750" indent="-285750">
              <a:buFontTx/>
              <a:buChar char="-"/>
            </a:pPr>
            <a:r>
              <a:rPr lang="en-AU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Past studies use wealth of high-redshift data available, but since SNR low spectra need to be stacked</a:t>
            </a:r>
          </a:p>
          <a:p>
            <a:pPr marL="285750" indent="-285750">
              <a:buFontTx/>
              <a:buChar char="-"/>
            </a:pPr>
            <a:r>
              <a:rPr lang="en-AU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In mine each galaxy’s spectrum has high enough SNR, increasing sample by order of magnitude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455A2C-E056-4280-80D2-56023E4543A5}" type="slidenum">
              <a:rPr lang="en-AU" smtClean="0"/>
              <a:t>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546522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455A2C-E056-4280-80D2-56023E4543A5}" type="slidenum">
              <a:rPr lang="en-AU" smtClean="0"/>
              <a:t>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580650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609601"/>
            <a:ext cx="8676222" cy="3200400"/>
          </a:xfrm>
        </p:spPr>
        <p:txBody>
          <a:bodyPr anchor="b">
            <a:normAutofit/>
          </a:bodyPr>
          <a:lstStyle>
            <a:lvl1pPr algn="ctr">
              <a:defRPr sz="48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76222" cy="1905000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6C32C9-6299-4F51-B3F1-3EBD2E07CE40}" type="datetimeFigureOut">
              <a:rPr lang="en-AU" smtClean="0"/>
              <a:t>28/3/2025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756DB-BBA5-41D1-BBE3-6ABB0A12F3F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791722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4732865"/>
            <a:ext cx="99060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796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3" y="5299603"/>
            <a:ext cx="9906000" cy="49371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6C32C9-6299-4F51-B3F1-3EBD2E07CE40}" type="datetimeFigureOut">
              <a:rPr lang="en-AU" smtClean="0"/>
              <a:t>28/3/2025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756DB-BBA5-41D1-BBE3-6ABB0A12F3F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055735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3124199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6C32C9-6299-4F51-B3F1-3EBD2E07CE40}" type="datetimeFigureOut">
              <a:rPr lang="en-AU" smtClean="0"/>
              <a:t>28/3/2025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756DB-BBA5-41D1-BBE3-6ABB0A12F3F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08738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buNone/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6C32C9-6299-4F51-B3F1-3EBD2E07CE40}" type="datetimeFigureOut">
              <a:rPr lang="en-AU" smtClean="0"/>
              <a:t>28/3/2025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756DB-BBA5-41D1-BBE3-6ABB0A12F3F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575885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3308581"/>
            <a:ext cx="9906000" cy="14688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0" y="4777381"/>
            <a:ext cx="9906001" cy="860400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6C32C9-6299-4F51-B3F1-3EBD2E07CE40}" type="datetimeFigureOut">
              <a:rPr lang="en-AU" smtClean="0"/>
              <a:t>28/3/2025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756DB-BBA5-41D1-BBE3-6ABB0A12F3F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955393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886200"/>
            <a:ext cx="9906000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775200"/>
            <a:ext cx="9906000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6C32C9-6299-4F51-B3F1-3EBD2E07CE40}" type="datetimeFigureOut">
              <a:rPr lang="en-AU" smtClean="0"/>
              <a:t>28/3/2025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756DB-BBA5-41D1-BBE3-6ABB0A12F3F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932243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505200"/>
            <a:ext cx="99060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6C32C9-6299-4F51-B3F1-3EBD2E07CE40}" type="datetimeFigureOut">
              <a:rPr lang="en-AU" smtClean="0"/>
              <a:t>28/3/2025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756DB-BBA5-41D1-BBE3-6ABB0A12F3F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275992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6C32C9-6299-4F51-B3F1-3EBD2E07CE40}" type="datetimeFigureOut">
              <a:rPr lang="en-AU" smtClean="0"/>
              <a:t>28/3/2025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756DB-BBA5-41D1-BBE3-6ABB0A12F3F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731067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609599"/>
            <a:ext cx="2210514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2" y="609600"/>
            <a:ext cx="7543800" cy="51816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6C32C9-6299-4F51-B3F1-3EBD2E07CE40}" type="datetimeFigureOut">
              <a:rPr lang="en-AU" smtClean="0"/>
              <a:t>28/3/2025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756DB-BBA5-41D1-BBE3-6ABB0A12F3F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922937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6C32C9-6299-4F51-B3F1-3EBD2E07CE40}" type="datetimeFigureOut">
              <a:rPr lang="en-AU" smtClean="0"/>
              <a:t>28/3/2025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756DB-BBA5-41D1-BBE3-6ABB0A12F3F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209800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1013" y="3308581"/>
            <a:ext cx="8686800" cy="1468800"/>
          </a:xfrm>
        </p:spPr>
        <p:txBody>
          <a:bodyPr anchor="b"/>
          <a:lstStyle>
            <a:lvl1pPr algn="r">
              <a:defRPr sz="40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51011" y="4777381"/>
            <a:ext cx="8686801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6C32C9-6299-4F51-B3F1-3EBD2E07CE40}" type="datetimeFigureOut">
              <a:rPr lang="en-AU" smtClean="0"/>
              <a:t>28/3/2025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756DB-BBA5-41D1-BBE3-6ABB0A12F3F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510085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2" y="2666999"/>
            <a:ext cx="4876800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612" y="2667000"/>
            <a:ext cx="4876800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6C32C9-6299-4F51-B3F1-3EBD2E07CE40}" type="datetimeFigureOut">
              <a:rPr lang="en-AU" smtClean="0"/>
              <a:t>28/3/2025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756DB-BBA5-41D1-BBE3-6ABB0A12F3F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992618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29280" y="2658533"/>
            <a:ext cx="458893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2" y="3243262"/>
            <a:ext cx="4876800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43133" y="2667000"/>
            <a:ext cx="4604280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612" y="3243262"/>
            <a:ext cx="4876801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6C32C9-6299-4F51-B3F1-3EBD2E07CE40}" type="datetimeFigureOut">
              <a:rPr lang="en-AU" smtClean="0"/>
              <a:t>28/3/2025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756DB-BBA5-41D1-BBE3-6ABB0A12F3F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332400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6C32C9-6299-4F51-B3F1-3EBD2E07CE40}" type="datetimeFigureOut">
              <a:rPr lang="en-AU" smtClean="0"/>
              <a:t>28/3/2025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756DB-BBA5-41D1-BBE3-6ABB0A12F3F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721318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6C32C9-6299-4F51-B3F1-3EBD2E07CE40}" type="datetimeFigureOut">
              <a:rPr lang="en-AU" smtClean="0"/>
              <a:t>28/3/2025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756DB-BBA5-41D1-BBE3-6ABB0A12F3F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664442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3549121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3812" y="609601"/>
            <a:ext cx="5943601" cy="51816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3549121" cy="18288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6C32C9-6299-4F51-B3F1-3EBD2E07CE40}" type="datetimeFigureOut">
              <a:rPr lang="en-AU" smtClean="0"/>
              <a:t>28/3/2025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756DB-BBA5-41D1-BBE3-6ABB0A12F3F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004772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5334001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33733" y="-18288"/>
            <a:ext cx="3276599" cy="6903720"/>
          </a:xfr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5334001" cy="18288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399212" y="5883275"/>
            <a:ext cx="914400" cy="365125"/>
          </a:xfrm>
        </p:spPr>
        <p:txBody>
          <a:bodyPr/>
          <a:lstStyle/>
          <a:p>
            <a:fld id="{826C32C9-6299-4F51-B3F1-3EBD2E07CE40}" type="datetimeFigureOut">
              <a:rPr lang="en-AU" smtClean="0"/>
              <a:t>28/3/2025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41412" y="5883275"/>
            <a:ext cx="5105400" cy="365125"/>
          </a:xfrm>
        </p:spPr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42612" y="5883275"/>
            <a:ext cx="322567" cy="365125"/>
          </a:xfrm>
        </p:spPr>
        <p:txBody>
          <a:bodyPr/>
          <a:lstStyle/>
          <a:p>
            <a:fld id="{E8F756DB-BBA5-41D1-BBE3-6ABB0A12F3F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828069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3" y="2666999"/>
            <a:ext cx="9905998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826C32C9-6299-4F51-B3F1-3EBD2E07CE40}" type="datetimeFigureOut">
              <a:rPr lang="en-AU" smtClean="0"/>
              <a:t>28/3/2025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2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E8F756DB-BBA5-41D1-BBE3-6ABB0A12F3F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2313058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  <p:sldLayoutId id="2147483704" r:id="rId14"/>
    <p:sldLayoutId id="2147483705" r:id="rId15"/>
    <p:sldLayoutId id="2147483706" r:id="rId16"/>
    <p:sldLayoutId id="214748370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gradFill flip="none" rotWithShape="1">
            <a:gsLst>
              <a:gs pos="0">
                <a:schemeClr val="tx1"/>
              </a:gs>
              <a:gs pos="100000">
                <a:schemeClr val="tx1">
                  <a:lumMod val="6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65000"/>
                <a:lumOff val="35000"/>
                <a:alpha val="40000"/>
              </a:schemeClr>
            </a:glow>
            <a:outerShdw blurRad="28575" dist="38100" dir="1404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20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8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6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5.png"/><Relationship Id="rId4" Type="http://schemas.openxmlformats.org/officeDocument/2006/relationships/image" Target="../media/image4.svg"/><Relationship Id="rId9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image" Target="../media/image19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8.png"/><Relationship Id="rId9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36.png"/><Relationship Id="rId3" Type="http://schemas.openxmlformats.org/officeDocument/2006/relationships/image" Target="../media/image22.png"/><Relationship Id="rId7" Type="http://schemas.openxmlformats.org/officeDocument/2006/relationships/image" Target="../media/image4.svg"/><Relationship Id="rId12" Type="http://schemas.openxmlformats.org/officeDocument/2006/relationships/image" Target="../media/image3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34.png"/><Relationship Id="rId5" Type="http://schemas.openxmlformats.org/officeDocument/2006/relationships/image" Target="../media/image50.png"/><Relationship Id="rId10" Type="http://schemas.openxmlformats.org/officeDocument/2006/relationships/image" Target="../media/image52.png"/><Relationship Id="rId4" Type="http://schemas.openxmlformats.org/officeDocument/2006/relationships/image" Target="../media/image49.png"/><Relationship Id="rId9" Type="http://schemas.openxmlformats.org/officeDocument/2006/relationships/image" Target="../media/image51.png"/><Relationship Id="rId1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23.jp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10" Type="http://schemas.openxmlformats.org/officeDocument/2006/relationships/image" Target="../media/image25.png"/><Relationship Id="rId4" Type="http://schemas.openxmlformats.org/officeDocument/2006/relationships/image" Target="../media/image3.png"/><Relationship Id="rId9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26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0.png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3.png"/><Relationship Id="rId7" Type="http://schemas.openxmlformats.org/officeDocument/2006/relationships/image" Target="../media/image31.sv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5.png"/><Relationship Id="rId4" Type="http://schemas.openxmlformats.org/officeDocument/2006/relationships/image" Target="../media/image4.svg"/><Relationship Id="rId9" Type="http://schemas.openxmlformats.org/officeDocument/2006/relationships/image" Target="../media/image8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microsoft.com/office/2007/relationships/hdphoto" Target="../media/hdphoto1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12" Type="http://schemas.openxmlformats.org/officeDocument/2006/relationships/image" Target="../media/image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11" Type="http://schemas.openxmlformats.org/officeDocument/2006/relationships/image" Target="../media/image4.svg"/><Relationship Id="rId5" Type="http://schemas.openxmlformats.org/officeDocument/2006/relationships/image" Target="../media/image440.png"/><Relationship Id="rId10" Type="http://schemas.openxmlformats.org/officeDocument/2006/relationships/image" Target="../media/image3.png"/><Relationship Id="rId4" Type="http://schemas.openxmlformats.org/officeDocument/2006/relationships/image" Target="../media/image45.emf"/><Relationship Id="rId9" Type="http://schemas.openxmlformats.org/officeDocument/2006/relationships/image" Target="../media/image27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46.emf"/><Relationship Id="rId7" Type="http://schemas.openxmlformats.org/officeDocument/2006/relationships/image" Target="../media/image4.sv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310.png"/><Relationship Id="rId4" Type="http://schemas.openxmlformats.org/officeDocument/2006/relationships/image" Target="../media/image28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3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0.png"/><Relationship Id="rId3" Type="http://schemas.openxmlformats.org/officeDocument/2006/relationships/image" Target="../media/image55.emf"/><Relationship Id="rId7" Type="http://schemas.openxmlformats.org/officeDocument/2006/relationships/image" Target="../media/image54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10" Type="http://schemas.openxmlformats.org/officeDocument/2006/relationships/image" Target="../media/image570.png"/><Relationship Id="rId4" Type="http://schemas.openxmlformats.org/officeDocument/2006/relationships/image" Target="../media/image3.png"/><Relationship Id="rId9" Type="http://schemas.openxmlformats.org/officeDocument/2006/relationships/image" Target="../media/image56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13" Type="http://schemas.openxmlformats.org/officeDocument/2006/relationships/image" Target="../media/image65.jpeg"/><Relationship Id="rId3" Type="http://schemas.openxmlformats.org/officeDocument/2006/relationships/image" Target="../media/image3.png"/><Relationship Id="rId7" Type="http://schemas.openxmlformats.org/officeDocument/2006/relationships/image" Target="../media/image57.jpeg"/><Relationship Id="rId12" Type="http://schemas.openxmlformats.org/officeDocument/2006/relationships/image" Target="../media/image64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png"/><Relationship Id="rId11" Type="http://schemas.openxmlformats.org/officeDocument/2006/relationships/image" Target="../media/image63.png"/><Relationship Id="rId5" Type="http://schemas.openxmlformats.org/officeDocument/2006/relationships/image" Target="../media/image5.png"/><Relationship Id="rId10" Type="http://schemas.openxmlformats.org/officeDocument/2006/relationships/image" Target="../media/image62.jpeg"/><Relationship Id="rId4" Type="http://schemas.openxmlformats.org/officeDocument/2006/relationships/image" Target="../media/image4.svg"/><Relationship Id="rId9" Type="http://schemas.openxmlformats.org/officeDocument/2006/relationships/image" Target="../media/image6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openxmlformats.org/officeDocument/2006/relationships/image" Target="../media/image170.png"/><Relationship Id="rId10" Type="http://schemas.openxmlformats.org/officeDocument/2006/relationships/image" Target="../media/image5.png"/><Relationship Id="rId9" Type="http://schemas.openxmlformats.org/officeDocument/2006/relationships/image" Target="../media/image4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B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C772CE-374B-6CFB-AE80-64835EA577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4813" y="467781"/>
            <a:ext cx="5506632" cy="1954284"/>
          </a:xfrm>
        </p:spPr>
        <p:txBody>
          <a:bodyPr>
            <a:normAutofit/>
          </a:bodyPr>
          <a:lstStyle/>
          <a:p>
            <a:r>
              <a:rPr lang="en-AU" sz="3200" cap="none" dirty="0">
                <a:solidFill>
                  <a:schemeClr val="tx1"/>
                </a:solidFill>
                <a:ea typeface="Gadugi" panose="020B0502040204020203" pitchFamily="34" charset="0"/>
              </a:rPr>
              <a:t>Beyond the Mass Step:</a:t>
            </a:r>
            <a:br>
              <a:rPr lang="en-AU" sz="3200" cap="none" dirty="0">
                <a:solidFill>
                  <a:schemeClr val="tx1"/>
                </a:solidFill>
                <a:ea typeface="Gadugi" panose="020B0502040204020203" pitchFamily="34" charset="0"/>
              </a:rPr>
            </a:br>
            <a:r>
              <a:rPr lang="en-AU" sz="3200" cap="none" dirty="0">
                <a:solidFill>
                  <a:schemeClr val="tx1"/>
                </a:solidFill>
                <a:ea typeface="Gadugi" panose="020B0502040204020203" pitchFamily="34" charset="0"/>
              </a:rPr>
              <a:t> </a:t>
            </a:r>
            <a:r>
              <a:rPr lang="en-AU" sz="2200" cap="none" dirty="0">
                <a:solidFill>
                  <a:schemeClr val="tx1"/>
                </a:solidFill>
                <a:ea typeface="Gadugi" panose="020B0502040204020203" pitchFamily="34" charset="0"/>
              </a:rPr>
              <a:t>Improving the Hubble Diagram with Future Surveys through an [O II] Correction to SN Ia Light Curves</a:t>
            </a:r>
            <a:endParaRPr lang="en-AU" sz="6600" cap="none" dirty="0">
              <a:solidFill>
                <a:schemeClr val="tx1"/>
              </a:solidFill>
              <a:ea typeface="Gadugi" panose="020B0502040204020203" pitchFamily="34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EBAED078-6C5D-5E07-6A9D-7AE8E69DA755}"/>
              </a:ext>
            </a:extLst>
          </p:cNvPr>
          <p:cNvSpPr txBox="1">
            <a:spLocks/>
          </p:cNvSpPr>
          <p:nvPr/>
        </p:nvSpPr>
        <p:spPr>
          <a:xfrm>
            <a:off x="-395864" y="3061124"/>
            <a:ext cx="6491864" cy="305714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800" kern="1200" cap="all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AU" sz="3300" cap="none" dirty="0">
                <a:solidFill>
                  <a:schemeClr val="accent5">
                    <a:lumMod val="40000"/>
                    <a:lumOff val="60000"/>
                  </a:schemeClr>
                </a:solidFill>
                <a:ea typeface="Gadugi" panose="020B0502040204020203" pitchFamily="34" charset="0"/>
              </a:rPr>
              <a:t>Bailey Martin</a:t>
            </a:r>
          </a:p>
          <a:p>
            <a:endParaRPr lang="en-AU" sz="1600" cap="none" dirty="0">
              <a:solidFill>
                <a:schemeClr val="accent5">
                  <a:lumMod val="40000"/>
                  <a:lumOff val="60000"/>
                </a:schemeClr>
              </a:solidFill>
              <a:ea typeface="Gadugi" panose="020B0502040204020203" pitchFamily="34" charset="0"/>
            </a:endParaRPr>
          </a:p>
          <a:p>
            <a:r>
              <a:rPr lang="en-AU" sz="2500" cap="none" dirty="0">
                <a:solidFill>
                  <a:srgbClr val="FF7E79"/>
                </a:solidFill>
                <a:ea typeface="Gadugi" panose="020B0502040204020203" pitchFamily="34" charset="0"/>
              </a:rPr>
              <a:t>The Australian National University</a:t>
            </a:r>
          </a:p>
          <a:p>
            <a:endParaRPr lang="en-AU" sz="1200" cap="none" dirty="0">
              <a:solidFill>
                <a:schemeClr val="tx1"/>
              </a:solidFill>
              <a:ea typeface="Gadugi" panose="020B0502040204020203" pitchFamily="34" charset="0"/>
            </a:endParaRPr>
          </a:p>
          <a:p>
            <a:endParaRPr lang="en-AU" sz="700" cap="none" dirty="0">
              <a:solidFill>
                <a:schemeClr val="tx1"/>
              </a:solidFill>
              <a:ea typeface="Gadugi" panose="020B0502040204020203" pitchFamily="34" charset="0"/>
            </a:endParaRPr>
          </a:p>
          <a:p>
            <a:endParaRPr lang="en-AU" sz="700" cap="none" dirty="0">
              <a:solidFill>
                <a:schemeClr val="tx1"/>
              </a:solidFill>
              <a:ea typeface="Gadugi" panose="020B0502040204020203" pitchFamily="34" charset="0"/>
            </a:endParaRPr>
          </a:p>
          <a:p>
            <a:pPr>
              <a:lnSpc>
                <a:spcPct val="110000"/>
              </a:lnSpc>
            </a:pPr>
            <a:r>
              <a:rPr lang="en-AU" sz="1900" cap="none" dirty="0">
                <a:solidFill>
                  <a:schemeClr val="accent6">
                    <a:lumMod val="40000"/>
                    <a:lumOff val="60000"/>
                  </a:schemeClr>
                </a:solidFill>
                <a:ea typeface="Gadugi" panose="020B0502040204020203" pitchFamily="34" charset="0"/>
              </a:rPr>
              <a:t>Supervisors: </a:t>
            </a:r>
          </a:p>
          <a:p>
            <a:pPr>
              <a:lnSpc>
                <a:spcPct val="110000"/>
              </a:lnSpc>
            </a:pPr>
            <a:r>
              <a:rPr lang="en-AU" sz="1900" cap="none" dirty="0">
                <a:solidFill>
                  <a:schemeClr val="accent6">
                    <a:lumMod val="40000"/>
                    <a:lumOff val="60000"/>
                  </a:schemeClr>
                </a:solidFill>
                <a:ea typeface="Gadugi" panose="020B0502040204020203" pitchFamily="34" charset="0"/>
              </a:rPr>
              <a:t>Chris Lidman (ANU)</a:t>
            </a:r>
          </a:p>
          <a:p>
            <a:pPr>
              <a:lnSpc>
                <a:spcPct val="110000"/>
              </a:lnSpc>
            </a:pPr>
            <a:r>
              <a:rPr lang="en-AU" sz="1900" cap="none" dirty="0">
                <a:solidFill>
                  <a:schemeClr val="accent6">
                    <a:lumMod val="40000"/>
                    <a:lumOff val="60000"/>
                  </a:schemeClr>
                </a:solidFill>
                <a:ea typeface="Gadugi" panose="020B0502040204020203" pitchFamily="34" charset="0"/>
              </a:rPr>
              <a:t>Brian Schmidt (ANU) </a:t>
            </a:r>
          </a:p>
          <a:p>
            <a:pPr>
              <a:lnSpc>
                <a:spcPct val="110000"/>
              </a:lnSpc>
            </a:pPr>
            <a:r>
              <a:rPr lang="en-AU" sz="1900" cap="none" dirty="0">
                <a:solidFill>
                  <a:schemeClr val="accent6">
                    <a:lumMod val="40000"/>
                    <a:lumOff val="60000"/>
                  </a:schemeClr>
                </a:solidFill>
                <a:ea typeface="Gadugi" panose="020B0502040204020203" pitchFamily="34" charset="0"/>
              </a:rPr>
              <a:t>Brad Tucker (ANU)</a:t>
            </a:r>
          </a:p>
          <a:p>
            <a:pPr>
              <a:lnSpc>
                <a:spcPct val="110000"/>
              </a:lnSpc>
            </a:pPr>
            <a:r>
              <a:rPr lang="en-AU" sz="1900" cap="none" dirty="0">
                <a:solidFill>
                  <a:schemeClr val="accent6">
                    <a:lumMod val="40000"/>
                    <a:lumOff val="60000"/>
                  </a:schemeClr>
                </a:solidFill>
                <a:ea typeface="Gadugi" panose="020B0502040204020203" pitchFamily="34" charset="0"/>
              </a:rPr>
              <a:t>Dillon </a:t>
            </a:r>
            <a:r>
              <a:rPr lang="en-AU" sz="1900" cap="none" dirty="0" err="1">
                <a:solidFill>
                  <a:schemeClr val="accent6">
                    <a:lumMod val="40000"/>
                    <a:lumOff val="60000"/>
                  </a:schemeClr>
                </a:solidFill>
                <a:ea typeface="Gadugi" panose="020B0502040204020203" pitchFamily="34" charset="0"/>
              </a:rPr>
              <a:t>Brout</a:t>
            </a:r>
            <a:r>
              <a:rPr lang="en-AU" sz="1900" cap="none" dirty="0">
                <a:solidFill>
                  <a:schemeClr val="accent6">
                    <a:lumMod val="40000"/>
                    <a:lumOff val="60000"/>
                  </a:schemeClr>
                </a:solidFill>
                <a:ea typeface="Gadugi" panose="020B0502040204020203" pitchFamily="34" charset="0"/>
              </a:rPr>
              <a:t> (Boston University)</a:t>
            </a:r>
          </a:p>
          <a:p>
            <a:endParaRPr lang="en-AU" sz="2400" cap="none" dirty="0">
              <a:solidFill>
                <a:schemeClr val="tx1"/>
              </a:solidFill>
              <a:ea typeface="Gadugi" panose="020B0502040204020203" pitchFamily="34" charset="0"/>
            </a:endParaRPr>
          </a:p>
        </p:txBody>
      </p:sp>
      <p:pic>
        <p:nvPicPr>
          <p:cNvPr id="10" name="Picture 9" descr="A galaxy in space with a bright light&#10;&#10;Description automatically generated">
            <a:extLst>
              <a:ext uri="{FF2B5EF4-FFF2-40B4-BE49-F238E27FC236}">
                <a16:creationId xmlns:a16="http://schemas.microsoft.com/office/drawing/2014/main" id="{D7D05862-671B-FA9A-D59C-D2FDC1F5B7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19"/>
          <a:stretch>
            <a:fillRect/>
          </a:stretch>
        </p:blipFill>
        <p:spPr>
          <a:xfrm>
            <a:off x="5498255" y="1"/>
            <a:ext cx="6693746" cy="6257409"/>
          </a:xfrm>
          <a:custGeom>
            <a:avLst/>
            <a:gdLst>
              <a:gd name="connsiteX0" fmla="*/ 1247476 w 6693746"/>
              <a:gd name="connsiteY0" fmla="*/ 0 h 6257409"/>
              <a:gd name="connsiteX1" fmla="*/ 6693746 w 6693746"/>
              <a:gd name="connsiteY1" fmla="*/ 0 h 6257409"/>
              <a:gd name="connsiteX2" fmla="*/ 6693746 w 6693746"/>
              <a:gd name="connsiteY2" fmla="*/ 6257409 h 6257409"/>
              <a:gd name="connsiteX3" fmla="*/ 0 w 6693746"/>
              <a:gd name="connsiteY3" fmla="*/ 6257409 h 6257409"/>
              <a:gd name="connsiteX4" fmla="*/ 0 w 6693746"/>
              <a:gd name="connsiteY4" fmla="*/ 6257404 h 62574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3746" h="6257409">
                <a:moveTo>
                  <a:pt x="1247476" y="0"/>
                </a:moveTo>
                <a:lnTo>
                  <a:pt x="6693746" y="0"/>
                </a:lnTo>
                <a:lnTo>
                  <a:pt x="6693746" y="6257409"/>
                </a:lnTo>
                <a:lnTo>
                  <a:pt x="0" y="6257409"/>
                </a:lnTo>
                <a:lnTo>
                  <a:pt x="0" y="6257404"/>
                </a:lnTo>
                <a:close/>
              </a:path>
            </a:pathLst>
          </a:cu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D1E78EF-CC29-517B-C7BA-0A8FDB542251}"/>
              </a:ext>
            </a:extLst>
          </p:cNvPr>
          <p:cNvSpPr txBox="1"/>
          <p:nvPr/>
        </p:nvSpPr>
        <p:spPr>
          <a:xfrm>
            <a:off x="6710349" y="279394"/>
            <a:ext cx="142408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100" dirty="0"/>
              <a:t>Credit: NASA/ESA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5F6406E-E23E-F842-4EC5-1FD2441444F0}"/>
              </a:ext>
            </a:extLst>
          </p:cNvPr>
          <p:cNvGrpSpPr/>
          <p:nvPr/>
        </p:nvGrpSpPr>
        <p:grpSpPr>
          <a:xfrm>
            <a:off x="0" y="142053"/>
            <a:ext cx="12192000" cy="6715946"/>
            <a:chOff x="0" y="142053"/>
            <a:chExt cx="12192000" cy="6715946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0E2F9C7B-41AC-3B94-B98B-31E0B8B0D3A6}"/>
                </a:ext>
              </a:extLst>
            </p:cNvPr>
            <p:cNvGrpSpPr/>
            <p:nvPr/>
          </p:nvGrpSpPr>
          <p:grpSpPr>
            <a:xfrm>
              <a:off x="0" y="142053"/>
              <a:ext cx="12192000" cy="6715946"/>
              <a:chOff x="0" y="142053"/>
              <a:chExt cx="12192000" cy="6715946"/>
            </a:xfrm>
          </p:grpSpPr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4218AEB4-0121-9196-6C01-687F006E1B87}"/>
                  </a:ext>
                </a:extLst>
              </p:cNvPr>
              <p:cNvGrpSpPr/>
              <p:nvPr/>
            </p:nvGrpSpPr>
            <p:grpSpPr>
              <a:xfrm>
                <a:off x="0" y="6257410"/>
                <a:ext cx="12192000" cy="600589"/>
                <a:chOff x="0" y="6257410"/>
                <a:chExt cx="12192000" cy="600589"/>
              </a:xfrm>
            </p:grpSpPr>
            <p:grpSp>
              <p:nvGrpSpPr>
                <p:cNvPr id="24" name="Group 23">
                  <a:extLst>
                    <a:ext uri="{FF2B5EF4-FFF2-40B4-BE49-F238E27FC236}">
                      <a16:creationId xmlns:a16="http://schemas.microsoft.com/office/drawing/2014/main" id="{E29CF3A0-B981-5072-A655-1D7C1225B804}"/>
                    </a:ext>
                  </a:extLst>
                </p:cNvPr>
                <p:cNvGrpSpPr/>
                <p:nvPr/>
              </p:nvGrpSpPr>
              <p:grpSpPr>
                <a:xfrm>
                  <a:off x="0" y="6257410"/>
                  <a:ext cx="12192000" cy="600589"/>
                  <a:chOff x="0" y="6257410"/>
                  <a:chExt cx="12192000" cy="600589"/>
                </a:xfrm>
              </p:grpSpPr>
              <p:sp>
                <p:nvSpPr>
                  <p:cNvPr id="27" name="Rectangle 26">
                    <a:extLst>
                      <a:ext uri="{FF2B5EF4-FFF2-40B4-BE49-F238E27FC236}">
                        <a16:creationId xmlns:a16="http://schemas.microsoft.com/office/drawing/2014/main" id="{C8067F59-E91C-AB08-2E5C-9A3A52B87276}"/>
                      </a:ext>
                    </a:extLst>
                  </p:cNvPr>
                  <p:cNvSpPr/>
                  <p:nvPr/>
                </p:nvSpPr>
                <p:spPr>
                  <a:xfrm>
                    <a:off x="0" y="6257410"/>
                    <a:ext cx="12192000" cy="600589"/>
                  </a:xfrm>
                  <a:prstGeom prst="rect">
                    <a:avLst/>
                  </a:prstGeom>
                  <a:solidFill>
                    <a:schemeClr val="bg1">
                      <a:lumMod val="85000"/>
                      <a:lumOff val="1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AU" dirty="0"/>
                  </a:p>
                </p:txBody>
              </p:sp>
              <p:sp>
                <p:nvSpPr>
                  <p:cNvPr id="29" name="TextBox 28">
                    <a:extLst>
                      <a:ext uri="{FF2B5EF4-FFF2-40B4-BE49-F238E27FC236}">
                        <a16:creationId xmlns:a16="http://schemas.microsoft.com/office/drawing/2014/main" id="{CA8D68FC-8B26-E540-732E-68A155226906}"/>
                      </a:ext>
                    </a:extLst>
                  </p:cNvPr>
                  <p:cNvSpPr txBox="1"/>
                  <p:nvPr/>
                </p:nvSpPr>
                <p:spPr>
                  <a:xfrm>
                    <a:off x="508425" y="6380303"/>
                    <a:ext cx="3011576" cy="33855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AU" sz="1600" dirty="0" err="1"/>
                      <a:t>bailey.martin@anu.edu.au</a:t>
                    </a:r>
                    <a:endParaRPr lang="en-AU" sz="1600" dirty="0"/>
                  </a:p>
                </p:txBody>
              </p:sp>
            </p:grpSp>
            <p:pic>
              <p:nvPicPr>
                <p:cNvPr id="25" name="Graphic 24" descr="Envelope outline">
                  <a:extLst>
                    <a:ext uri="{FF2B5EF4-FFF2-40B4-BE49-F238E27FC236}">
                      <a16:creationId xmlns:a16="http://schemas.microsoft.com/office/drawing/2014/main" id="{7085E5F1-43A5-D9BB-D152-769E84B6D3C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9532" y="6273621"/>
                  <a:ext cx="533269" cy="533269"/>
                </a:xfrm>
                <a:prstGeom prst="rect">
                  <a:avLst/>
                </a:prstGeom>
              </p:spPr>
            </p:pic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D8E59D6C-3FE0-06A5-0F89-EB9B10EF0A98}"/>
                    </a:ext>
                  </a:extLst>
                </p:cNvPr>
                <p:cNvSpPr txBox="1"/>
                <p:nvPr/>
              </p:nvSpPr>
              <p:spPr>
                <a:xfrm>
                  <a:off x="3714579" y="6388427"/>
                  <a:ext cx="4762842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AU" sz="1600" dirty="0"/>
                    <a:t>An Extraordinary Journey Into the Transient Sky</a:t>
                  </a:r>
                </a:p>
              </p:txBody>
            </p:sp>
          </p:grpSp>
          <p:pic>
            <p:nvPicPr>
              <p:cNvPr id="4" name="Picture 3" descr="A logo with a black background&#10;&#10;AI-generated content may be incorrect.">
                <a:extLst>
                  <a:ext uri="{FF2B5EF4-FFF2-40B4-BE49-F238E27FC236}">
                    <a16:creationId xmlns:a16="http://schemas.microsoft.com/office/drawing/2014/main" id="{4A50ED99-FC50-7D06-2B2A-F0973BA6532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547220" y="142053"/>
                <a:ext cx="459680" cy="536293"/>
              </a:xfrm>
              <a:prstGeom prst="rect">
                <a:avLst/>
              </a:prstGeom>
            </p:spPr>
          </p:pic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E5DE531-D061-DC14-9277-EEB0C84AB28F}"/>
                </a:ext>
              </a:extLst>
            </p:cNvPr>
            <p:cNvSpPr txBox="1"/>
            <p:nvPr/>
          </p:nvSpPr>
          <p:spPr>
            <a:xfrm>
              <a:off x="10026260" y="6348457"/>
              <a:ext cx="175080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2000" dirty="0"/>
                <a:t>3</a:t>
              </a:r>
              <a:r>
                <a:rPr lang="en-AU" sz="2000" baseline="30000" dirty="0"/>
                <a:t>rd</a:t>
              </a:r>
              <a:r>
                <a:rPr lang="en-AU" sz="2000" dirty="0"/>
                <a:t> April 2025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366805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B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21AF5C5-F8FC-DB32-803D-4B910AF0C7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8693" y="875478"/>
            <a:ext cx="8877545" cy="484906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38C3141-BAB7-E6D3-F524-1F0F464BAF63}"/>
              </a:ext>
            </a:extLst>
          </p:cNvPr>
          <p:cNvSpPr txBox="1"/>
          <p:nvPr/>
        </p:nvSpPr>
        <p:spPr>
          <a:xfrm>
            <a:off x="311500" y="286460"/>
            <a:ext cx="70137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200" dirty="0"/>
              <a:t>Results</a:t>
            </a:r>
          </a:p>
        </p:txBody>
      </p:sp>
      <p:sp>
        <p:nvSpPr>
          <p:cNvPr id="5" name="Up-down Arrow 4">
            <a:extLst>
              <a:ext uri="{FF2B5EF4-FFF2-40B4-BE49-F238E27FC236}">
                <a16:creationId xmlns:a16="http://schemas.microsoft.com/office/drawing/2014/main" id="{E859411E-6F75-9739-41E5-591F0EFBC606}"/>
              </a:ext>
            </a:extLst>
          </p:cNvPr>
          <p:cNvSpPr/>
          <p:nvPr/>
        </p:nvSpPr>
        <p:spPr>
          <a:xfrm>
            <a:off x="148646" y="1658959"/>
            <a:ext cx="411180" cy="3356517"/>
          </a:xfrm>
          <a:prstGeom prst="upDownArrow">
            <a:avLst>
              <a:gd name="adj1" fmla="val 53734"/>
              <a:gd name="adj2" fmla="val 47755"/>
            </a:avLst>
          </a:prstGeom>
          <a:solidFill>
            <a:srgbClr val="8EE1A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60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E1A2449-A15F-94FF-BBF8-204E444CFBCC}"/>
              </a:ext>
            </a:extLst>
          </p:cNvPr>
          <p:cNvSpPr txBox="1"/>
          <p:nvPr/>
        </p:nvSpPr>
        <p:spPr>
          <a:xfrm>
            <a:off x="596235" y="2150929"/>
            <a:ext cx="10219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00" dirty="0"/>
              <a:t>Fainter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CBB51DD-48E8-BA72-C672-F786A999315F}"/>
              </a:ext>
            </a:extLst>
          </p:cNvPr>
          <p:cNvSpPr txBox="1"/>
          <p:nvPr/>
        </p:nvSpPr>
        <p:spPr>
          <a:xfrm>
            <a:off x="559826" y="4074679"/>
            <a:ext cx="10947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00" dirty="0"/>
              <a:t>Brighter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2A6CA1D-A632-CC38-8B9D-6748485F2A2E}"/>
              </a:ext>
            </a:extLst>
          </p:cNvPr>
          <p:cNvSpPr txBox="1"/>
          <p:nvPr/>
        </p:nvSpPr>
        <p:spPr>
          <a:xfrm>
            <a:off x="8255601" y="433478"/>
            <a:ext cx="20906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/>
              <a:t>Martin et al. 2024</a:t>
            </a:r>
          </a:p>
        </p:txBody>
      </p:sp>
      <p:sp>
        <p:nvSpPr>
          <p:cNvPr id="30" name="Frame 29">
            <a:extLst>
              <a:ext uri="{FF2B5EF4-FFF2-40B4-BE49-F238E27FC236}">
                <a16:creationId xmlns:a16="http://schemas.microsoft.com/office/drawing/2014/main" id="{A96361C4-4BC7-CBEE-8DB3-FFD97D7BBCE9}"/>
              </a:ext>
            </a:extLst>
          </p:cNvPr>
          <p:cNvSpPr/>
          <p:nvPr/>
        </p:nvSpPr>
        <p:spPr>
          <a:xfrm>
            <a:off x="1474033" y="853910"/>
            <a:ext cx="8877546" cy="2483308"/>
          </a:xfrm>
          <a:prstGeom prst="frame">
            <a:avLst>
              <a:gd name="adj1" fmla="val 2034"/>
            </a:avLst>
          </a:prstGeom>
          <a:solidFill>
            <a:srgbClr val="FF7E79"/>
          </a:solidFill>
          <a:ln>
            <a:solidFill>
              <a:srgbClr val="FF7E7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tx1"/>
              </a:solidFill>
            </a:endParaRPr>
          </a:p>
        </p:txBody>
      </p:sp>
      <p:sp>
        <p:nvSpPr>
          <p:cNvPr id="31" name="Frame 30">
            <a:extLst>
              <a:ext uri="{FF2B5EF4-FFF2-40B4-BE49-F238E27FC236}">
                <a16:creationId xmlns:a16="http://schemas.microsoft.com/office/drawing/2014/main" id="{2A97C49F-7965-C1B0-2599-094863DA0EAF}"/>
              </a:ext>
            </a:extLst>
          </p:cNvPr>
          <p:cNvSpPr/>
          <p:nvPr/>
        </p:nvSpPr>
        <p:spPr>
          <a:xfrm>
            <a:off x="1474033" y="3259158"/>
            <a:ext cx="3022539" cy="2527316"/>
          </a:xfrm>
          <a:prstGeom prst="frame">
            <a:avLst>
              <a:gd name="adj1" fmla="val 2034"/>
            </a:avLst>
          </a:prstGeom>
          <a:solidFill>
            <a:srgbClr val="FF7E79"/>
          </a:solidFill>
          <a:ln>
            <a:solidFill>
              <a:srgbClr val="FF7E7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tx1"/>
              </a:solidFill>
            </a:endParaRPr>
          </a:p>
        </p:txBody>
      </p:sp>
      <p:sp>
        <p:nvSpPr>
          <p:cNvPr id="32" name="Frame 31">
            <a:extLst>
              <a:ext uri="{FF2B5EF4-FFF2-40B4-BE49-F238E27FC236}">
                <a16:creationId xmlns:a16="http://schemas.microsoft.com/office/drawing/2014/main" id="{E7B8D35B-F010-7884-D4DC-6460A0DDDA14}"/>
              </a:ext>
            </a:extLst>
          </p:cNvPr>
          <p:cNvSpPr/>
          <p:nvPr/>
        </p:nvSpPr>
        <p:spPr>
          <a:xfrm>
            <a:off x="4396212" y="3258562"/>
            <a:ext cx="5955368" cy="2527316"/>
          </a:xfrm>
          <a:prstGeom prst="frame">
            <a:avLst>
              <a:gd name="adj1" fmla="val 2034"/>
            </a:avLst>
          </a:prstGeom>
          <a:solidFill>
            <a:srgbClr val="FF7E79"/>
          </a:solidFill>
          <a:ln>
            <a:solidFill>
              <a:srgbClr val="FF7E7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tx1"/>
              </a:solidFill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76B3B379-525A-8AF3-700B-C3AAEF0FBBB6}"/>
              </a:ext>
            </a:extLst>
          </p:cNvPr>
          <p:cNvGrpSpPr/>
          <p:nvPr/>
        </p:nvGrpSpPr>
        <p:grpSpPr>
          <a:xfrm>
            <a:off x="0" y="142053"/>
            <a:ext cx="12192000" cy="6715946"/>
            <a:chOff x="0" y="142053"/>
            <a:chExt cx="12192000" cy="6715946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0BC60960-F3CA-EC8C-023F-2ACEE5A15D1D}"/>
                </a:ext>
              </a:extLst>
            </p:cNvPr>
            <p:cNvGrpSpPr/>
            <p:nvPr/>
          </p:nvGrpSpPr>
          <p:grpSpPr>
            <a:xfrm>
              <a:off x="0" y="6257410"/>
              <a:ext cx="12192000" cy="600589"/>
              <a:chOff x="0" y="6257410"/>
              <a:chExt cx="12192000" cy="600589"/>
            </a:xfrm>
          </p:grpSpPr>
          <p:grpSp>
            <p:nvGrpSpPr>
              <p:cNvPr id="36" name="Group 35">
                <a:extLst>
                  <a:ext uri="{FF2B5EF4-FFF2-40B4-BE49-F238E27FC236}">
                    <a16:creationId xmlns:a16="http://schemas.microsoft.com/office/drawing/2014/main" id="{D07540F7-7FA0-5B34-954A-763B4F56DFC7}"/>
                  </a:ext>
                </a:extLst>
              </p:cNvPr>
              <p:cNvGrpSpPr/>
              <p:nvPr/>
            </p:nvGrpSpPr>
            <p:grpSpPr>
              <a:xfrm>
                <a:off x="0" y="6257410"/>
                <a:ext cx="12192000" cy="600589"/>
                <a:chOff x="0" y="6257410"/>
                <a:chExt cx="12192000" cy="600589"/>
              </a:xfrm>
            </p:grpSpPr>
            <p:sp>
              <p:nvSpPr>
                <p:cNvPr id="45" name="Rectangle 44">
                  <a:extLst>
                    <a:ext uri="{FF2B5EF4-FFF2-40B4-BE49-F238E27FC236}">
                      <a16:creationId xmlns:a16="http://schemas.microsoft.com/office/drawing/2014/main" id="{39BF182B-D354-F589-45E5-F789BFDFCEA3}"/>
                    </a:ext>
                  </a:extLst>
                </p:cNvPr>
                <p:cNvSpPr/>
                <p:nvPr/>
              </p:nvSpPr>
              <p:spPr>
                <a:xfrm>
                  <a:off x="0" y="6257410"/>
                  <a:ext cx="12192000" cy="600589"/>
                </a:xfrm>
                <a:prstGeom prst="rect">
                  <a:avLst/>
                </a:prstGeom>
                <a:solidFill>
                  <a:schemeClr val="bg1">
                    <a:lumMod val="85000"/>
                    <a:lumOff val="15000"/>
                  </a:schemeClr>
                </a:solidFill>
                <a:ln>
                  <a:noFill/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AU" dirty="0"/>
                </a:p>
              </p:txBody>
            </p:sp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id="{A887941E-0083-8EF4-B491-92BC6F9AFA72}"/>
                    </a:ext>
                  </a:extLst>
                </p:cNvPr>
                <p:cNvSpPr txBox="1"/>
                <p:nvPr/>
              </p:nvSpPr>
              <p:spPr>
                <a:xfrm>
                  <a:off x="508425" y="6380303"/>
                  <a:ext cx="3011576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AU" sz="1600" dirty="0" err="1"/>
                    <a:t>bailey.martin@anu.edu.au</a:t>
                  </a:r>
                  <a:endParaRPr lang="en-AU" sz="1600" dirty="0"/>
                </a:p>
              </p:txBody>
            </p:sp>
          </p:grpSp>
          <p:pic>
            <p:nvPicPr>
              <p:cNvPr id="37" name="Graphic 36" descr="Envelope outline">
                <a:extLst>
                  <a:ext uri="{FF2B5EF4-FFF2-40B4-BE49-F238E27FC236}">
                    <a16:creationId xmlns:a16="http://schemas.microsoft.com/office/drawing/2014/main" id="{50C4475E-D06C-C391-CF18-F816C0214BA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49532" y="6273621"/>
                <a:ext cx="533269" cy="533269"/>
              </a:xfrm>
              <a:prstGeom prst="rect">
                <a:avLst/>
              </a:prstGeom>
            </p:spPr>
          </p:pic>
        </p:grpSp>
        <p:pic>
          <p:nvPicPr>
            <p:cNvPr id="35" name="Picture 34" descr="A logo with a black background&#10;&#10;AI-generated content may be incorrect.">
              <a:extLst>
                <a:ext uri="{FF2B5EF4-FFF2-40B4-BE49-F238E27FC236}">
                  <a16:creationId xmlns:a16="http://schemas.microsoft.com/office/drawing/2014/main" id="{7D6A35CB-D604-B490-58F2-24FB4EFD3EB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47220" y="142053"/>
              <a:ext cx="459680" cy="536293"/>
            </a:xfrm>
            <a:prstGeom prst="rect">
              <a:avLst/>
            </a:prstGeom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72EF2F8C-BDE2-F788-496C-6A021899A54E}"/>
              </a:ext>
            </a:extLst>
          </p:cNvPr>
          <p:cNvSpPr txBox="1"/>
          <p:nvPr/>
        </p:nvSpPr>
        <p:spPr>
          <a:xfrm>
            <a:off x="3714579" y="6388427"/>
            <a:ext cx="4762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600" dirty="0"/>
              <a:t>An Extraordinary Journey Into the Transient Sky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13B6B4F-FB7E-00BF-BC34-054E667316CE}"/>
              </a:ext>
            </a:extLst>
          </p:cNvPr>
          <p:cNvSpPr txBox="1"/>
          <p:nvPr/>
        </p:nvSpPr>
        <p:spPr>
          <a:xfrm>
            <a:off x="10026260" y="6348457"/>
            <a:ext cx="17508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000" dirty="0"/>
              <a:t>3</a:t>
            </a:r>
            <a:r>
              <a:rPr lang="en-AU" sz="2000" baseline="30000" dirty="0"/>
              <a:t>rd</a:t>
            </a:r>
            <a:r>
              <a:rPr lang="en-AU" sz="2000" dirty="0"/>
              <a:t> April 2025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78455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B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338C3141-BAB7-E6D3-F524-1F0F464BAF63}"/>
              </a:ext>
            </a:extLst>
          </p:cNvPr>
          <p:cNvSpPr txBox="1"/>
          <p:nvPr/>
        </p:nvSpPr>
        <p:spPr>
          <a:xfrm>
            <a:off x="311500" y="286460"/>
            <a:ext cx="70137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200" dirty="0"/>
              <a:t>Results - sSFR</a:t>
            </a:r>
          </a:p>
        </p:txBody>
      </p:sp>
      <p:sp>
        <p:nvSpPr>
          <p:cNvPr id="5" name="Up-down Arrow 4">
            <a:extLst>
              <a:ext uri="{FF2B5EF4-FFF2-40B4-BE49-F238E27FC236}">
                <a16:creationId xmlns:a16="http://schemas.microsoft.com/office/drawing/2014/main" id="{E859411E-6F75-9739-41E5-591F0EFBC606}"/>
              </a:ext>
            </a:extLst>
          </p:cNvPr>
          <p:cNvSpPr/>
          <p:nvPr/>
        </p:nvSpPr>
        <p:spPr>
          <a:xfrm>
            <a:off x="1713077" y="1728098"/>
            <a:ext cx="411180" cy="3356517"/>
          </a:xfrm>
          <a:prstGeom prst="upDownArrow">
            <a:avLst>
              <a:gd name="adj1" fmla="val 53734"/>
              <a:gd name="adj2" fmla="val 47755"/>
            </a:avLst>
          </a:prstGeom>
          <a:solidFill>
            <a:srgbClr val="8EE1A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E1A2449-A15F-94FF-BBF8-204E444CFBCC}"/>
              </a:ext>
            </a:extLst>
          </p:cNvPr>
          <p:cNvSpPr txBox="1"/>
          <p:nvPr/>
        </p:nvSpPr>
        <p:spPr>
          <a:xfrm>
            <a:off x="2058538" y="2285565"/>
            <a:ext cx="10219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Fainter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CBB51DD-48E8-BA72-C672-F786A999315F}"/>
              </a:ext>
            </a:extLst>
          </p:cNvPr>
          <p:cNvSpPr txBox="1"/>
          <p:nvPr/>
        </p:nvSpPr>
        <p:spPr>
          <a:xfrm>
            <a:off x="2022129" y="4209315"/>
            <a:ext cx="10947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Brighter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27BAA1A-7C72-02CB-44C7-D7D361FDBA5C}"/>
              </a:ext>
            </a:extLst>
          </p:cNvPr>
          <p:cNvSpPr txBox="1"/>
          <p:nvPr/>
        </p:nvSpPr>
        <p:spPr>
          <a:xfrm>
            <a:off x="9789863" y="828673"/>
            <a:ext cx="20906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/>
              <a:t>Martin et al. 2024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A7237D36-1117-B97E-3B6B-A4D8B3861F8E}"/>
              </a:ext>
            </a:extLst>
          </p:cNvPr>
          <p:cNvGrpSpPr/>
          <p:nvPr/>
        </p:nvGrpSpPr>
        <p:grpSpPr>
          <a:xfrm>
            <a:off x="0" y="142053"/>
            <a:ext cx="12192000" cy="6715946"/>
            <a:chOff x="0" y="142053"/>
            <a:chExt cx="12192000" cy="6715946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E1004EDA-8B02-FFD1-41CB-9DDAB6655CBA}"/>
                </a:ext>
              </a:extLst>
            </p:cNvPr>
            <p:cNvGrpSpPr/>
            <p:nvPr/>
          </p:nvGrpSpPr>
          <p:grpSpPr>
            <a:xfrm>
              <a:off x="0" y="6257410"/>
              <a:ext cx="12192000" cy="600589"/>
              <a:chOff x="0" y="6257410"/>
              <a:chExt cx="12192000" cy="600589"/>
            </a:xfrm>
          </p:grpSpPr>
          <p:grpSp>
            <p:nvGrpSpPr>
              <p:cNvPr id="37" name="Group 36">
                <a:extLst>
                  <a:ext uri="{FF2B5EF4-FFF2-40B4-BE49-F238E27FC236}">
                    <a16:creationId xmlns:a16="http://schemas.microsoft.com/office/drawing/2014/main" id="{75069BE3-C7DB-1F9F-F29B-8B1FBFAFC496}"/>
                  </a:ext>
                </a:extLst>
              </p:cNvPr>
              <p:cNvGrpSpPr/>
              <p:nvPr/>
            </p:nvGrpSpPr>
            <p:grpSpPr>
              <a:xfrm>
                <a:off x="0" y="6257410"/>
                <a:ext cx="12192000" cy="600589"/>
                <a:chOff x="0" y="6257410"/>
                <a:chExt cx="12192000" cy="600589"/>
              </a:xfrm>
            </p:grpSpPr>
            <p:sp>
              <p:nvSpPr>
                <p:cNvPr id="46" name="Rectangle 45">
                  <a:extLst>
                    <a:ext uri="{FF2B5EF4-FFF2-40B4-BE49-F238E27FC236}">
                      <a16:creationId xmlns:a16="http://schemas.microsoft.com/office/drawing/2014/main" id="{B2FAEDF6-750C-0A08-DEE8-8D9E97E27524}"/>
                    </a:ext>
                  </a:extLst>
                </p:cNvPr>
                <p:cNvSpPr/>
                <p:nvPr/>
              </p:nvSpPr>
              <p:spPr>
                <a:xfrm>
                  <a:off x="0" y="6257410"/>
                  <a:ext cx="12192000" cy="600589"/>
                </a:xfrm>
                <a:prstGeom prst="rect">
                  <a:avLst/>
                </a:prstGeom>
                <a:solidFill>
                  <a:schemeClr val="bg1">
                    <a:lumMod val="85000"/>
                    <a:lumOff val="15000"/>
                  </a:schemeClr>
                </a:solidFill>
                <a:ln>
                  <a:noFill/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AU" dirty="0"/>
                </a:p>
              </p:txBody>
            </p:sp>
            <p:sp>
              <p:nvSpPr>
                <p:cNvPr id="47" name="TextBox 46">
                  <a:extLst>
                    <a:ext uri="{FF2B5EF4-FFF2-40B4-BE49-F238E27FC236}">
                      <a16:creationId xmlns:a16="http://schemas.microsoft.com/office/drawing/2014/main" id="{D2BEF17D-8F2A-1D8C-6854-93B8AEAB9A7F}"/>
                    </a:ext>
                  </a:extLst>
                </p:cNvPr>
                <p:cNvSpPr txBox="1"/>
                <p:nvPr/>
              </p:nvSpPr>
              <p:spPr>
                <a:xfrm>
                  <a:off x="508425" y="6380303"/>
                  <a:ext cx="3011576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AU" sz="1600" dirty="0" err="1"/>
                    <a:t>bailey.martin@anu.edu.au</a:t>
                  </a:r>
                  <a:endParaRPr lang="en-AU" sz="1600" dirty="0"/>
                </a:p>
              </p:txBody>
            </p:sp>
          </p:grpSp>
          <p:pic>
            <p:nvPicPr>
              <p:cNvPr id="38" name="Graphic 37" descr="Envelope outline">
                <a:extLst>
                  <a:ext uri="{FF2B5EF4-FFF2-40B4-BE49-F238E27FC236}">
                    <a16:creationId xmlns:a16="http://schemas.microsoft.com/office/drawing/2014/main" id="{1912DE87-CFC9-C834-F2FF-DA9181C5FA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49532" y="6273621"/>
                <a:ext cx="533269" cy="533269"/>
              </a:xfrm>
              <a:prstGeom prst="rect">
                <a:avLst/>
              </a:prstGeom>
            </p:spPr>
          </p:pic>
        </p:grpSp>
        <p:pic>
          <p:nvPicPr>
            <p:cNvPr id="36" name="Picture 35" descr="A logo with a black background&#10;&#10;AI-generated content may be incorrect.">
              <a:extLst>
                <a:ext uri="{FF2B5EF4-FFF2-40B4-BE49-F238E27FC236}">
                  <a16:creationId xmlns:a16="http://schemas.microsoft.com/office/drawing/2014/main" id="{F06E19EE-FB5B-1033-2C27-869D196E139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47220" y="142053"/>
              <a:ext cx="459680" cy="536293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54C3B558-7734-C250-6097-28820D376FD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33743" y="1298884"/>
            <a:ext cx="5958257" cy="3958752"/>
          </a:xfrm>
          <a:prstGeom prst="rect">
            <a:avLst/>
          </a:prstGeom>
        </p:spPr>
      </p:pic>
      <p:sp>
        <p:nvSpPr>
          <p:cNvPr id="10" name="Right Arrow 9">
            <a:extLst>
              <a:ext uri="{FF2B5EF4-FFF2-40B4-BE49-F238E27FC236}">
                <a16:creationId xmlns:a16="http://schemas.microsoft.com/office/drawing/2014/main" id="{F5A45ED5-E98A-0A25-DCC3-AA6FEBF5ECBA}"/>
              </a:ext>
            </a:extLst>
          </p:cNvPr>
          <p:cNvSpPr/>
          <p:nvPr/>
        </p:nvSpPr>
        <p:spPr>
          <a:xfrm rot="10800000" flipH="1">
            <a:off x="8489219" y="5337827"/>
            <a:ext cx="2319455" cy="446049"/>
          </a:xfrm>
          <a:prstGeom prst="rightArrow">
            <a:avLst/>
          </a:prstGeom>
          <a:solidFill>
            <a:srgbClr val="D0AE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rgbClr val="D0AEFF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A1F9E7B-4E7E-F174-E857-A2D24E313254}"/>
              </a:ext>
            </a:extLst>
          </p:cNvPr>
          <p:cNvSpPr txBox="1"/>
          <p:nvPr/>
        </p:nvSpPr>
        <p:spPr>
          <a:xfrm>
            <a:off x="9031482" y="5736095"/>
            <a:ext cx="15167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/>
              <a:t>Higher Mass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2A06099-6FFD-7DCA-A12A-1E6DFBC6B66D}"/>
              </a:ext>
            </a:extLst>
          </p:cNvPr>
          <p:cNvGrpSpPr/>
          <p:nvPr/>
        </p:nvGrpSpPr>
        <p:grpSpPr>
          <a:xfrm>
            <a:off x="3116871" y="1298884"/>
            <a:ext cx="5958257" cy="4854324"/>
            <a:chOff x="3116871" y="1298884"/>
            <a:chExt cx="5958257" cy="4854324"/>
          </a:xfrm>
        </p:grpSpPr>
        <p:sp>
          <p:nvSpPr>
            <p:cNvPr id="13" name="Right Arrow 12">
              <a:extLst>
                <a:ext uri="{FF2B5EF4-FFF2-40B4-BE49-F238E27FC236}">
                  <a16:creationId xmlns:a16="http://schemas.microsoft.com/office/drawing/2014/main" id="{51300AC6-9E88-010A-832B-61C8A79977FE}"/>
                </a:ext>
              </a:extLst>
            </p:cNvPr>
            <p:cNvSpPr/>
            <p:nvPr/>
          </p:nvSpPr>
          <p:spPr>
            <a:xfrm flipH="1">
              <a:off x="5083954" y="5396778"/>
              <a:ext cx="2319455" cy="446049"/>
            </a:xfrm>
            <a:prstGeom prst="rightArrow">
              <a:avLst/>
            </a:prstGeom>
            <a:solidFill>
              <a:srgbClr val="D0AE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>
                <a:solidFill>
                  <a:srgbClr val="D0AEFF"/>
                </a:solidFill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802A684-5EA3-5A9A-9D56-E86750AF6199}"/>
                </a:ext>
              </a:extLst>
            </p:cNvPr>
            <p:cNvSpPr txBox="1"/>
            <p:nvPr/>
          </p:nvSpPr>
          <p:spPr>
            <a:xfrm>
              <a:off x="5683186" y="5783876"/>
              <a:ext cx="142539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dirty="0"/>
                <a:t>Higher sSFR</a:t>
              </a:r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F85AE7E2-45CA-107A-13C2-C03C55BCA8CD}"/>
                </a:ext>
              </a:extLst>
            </p:cNvPr>
            <p:cNvGrpSpPr/>
            <p:nvPr/>
          </p:nvGrpSpPr>
          <p:grpSpPr>
            <a:xfrm>
              <a:off x="3116871" y="1298884"/>
              <a:ext cx="5958257" cy="3958752"/>
              <a:chOff x="3116871" y="1298884"/>
              <a:chExt cx="5958257" cy="3958752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DD498586-802F-47F8-956B-69BDEAC298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116871" y="1298884"/>
                <a:ext cx="5958257" cy="3958752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" name="TextBox 11">
                    <a:extLst>
                      <a:ext uri="{FF2B5EF4-FFF2-40B4-BE49-F238E27FC236}">
                        <a16:creationId xmlns:a16="http://schemas.microsoft.com/office/drawing/2014/main" id="{F5AD550C-0298-1382-1E1F-C67F85C72F5E}"/>
                      </a:ext>
                    </a:extLst>
                  </p:cNvPr>
                  <p:cNvSpPr txBox="1"/>
                  <p:nvPr/>
                </p:nvSpPr>
                <p:spPr>
                  <a:xfrm>
                    <a:off x="4542020" y="3927423"/>
                    <a:ext cx="1319134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AU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2.3</m:t>
                          </m:r>
                          <m:r>
                            <a:rPr lang="en-AU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𝜎</m:t>
                          </m:r>
                        </m:oMath>
                      </m:oMathPara>
                    </a14:m>
                    <a:endParaRPr lang="en-US" dirty="0">
                      <a:solidFill>
                        <a:schemeClr val="bg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2" name="TextBox 11">
                    <a:extLst>
                      <a:ext uri="{FF2B5EF4-FFF2-40B4-BE49-F238E27FC236}">
                        <a16:creationId xmlns:a16="http://schemas.microsoft.com/office/drawing/2014/main" id="{F5AD550C-0298-1382-1E1F-C67F85C72F5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542020" y="3927423"/>
                    <a:ext cx="1319134" cy="369332"/>
                  </a:xfrm>
                  <a:prstGeom prst="rect">
                    <a:avLst/>
                  </a:prstGeom>
                  <a:blipFill>
                    <a:blip r:embed="rId8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1CB263B8-02F8-988F-A6FE-258E2BFB668E}"/>
                  </a:ext>
                </a:extLst>
              </p:cNvPr>
              <p:cNvSpPr txBox="1"/>
              <p:nvPr/>
            </p:nvSpPr>
            <p:spPr>
              <a:xfrm>
                <a:off x="8128583" y="3927423"/>
                <a:ext cx="131913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AU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2.6</m:t>
                      </m:r>
                      <m:r>
                        <a:rPr lang="en-AU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𝜎</m:t>
                      </m:r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1CB263B8-02F8-988F-A6FE-258E2BFB66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28583" y="3927423"/>
                <a:ext cx="1319134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43D5D3BF-CD40-CA3E-A2B7-884457A39DC8}"/>
              </a:ext>
            </a:extLst>
          </p:cNvPr>
          <p:cNvSpPr txBox="1"/>
          <p:nvPr/>
        </p:nvSpPr>
        <p:spPr>
          <a:xfrm>
            <a:off x="3714579" y="6388427"/>
            <a:ext cx="4762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600" dirty="0"/>
              <a:t>An Extraordinary Journey Into the Transient Sky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2D71A8B-2063-2D5E-592F-052CF0E3896D}"/>
              </a:ext>
            </a:extLst>
          </p:cNvPr>
          <p:cNvSpPr txBox="1"/>
          <p:nvPr/>
        </p:nvSpPr>
        <p:spPr>
          <a:xfrm>
            <a:off x="10026260" y="6348457"/>
            <a:ext cx="17508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000" dirty="0"/>
              <a:t>3</a:t>
            </a:r>
            <a:r>
              <a:rPr lang="en-AU" sz="2000" baseline="30000" dirty="0"/>
              <a:t>rd</a:t>
            </a:r>
            <a:r>
              <a:rPr lang="en-AU" sz="2000" dirty="0"/>
              <a:t> April 2025</a:t>
            </a:r>
          </a:p>
        </p:txBody>
      </p:sp>
    </p:spTree>
    <p:extLst>
      <p:ext uri="{BB962C8B-B14F-4D97-AF65-F5344CB8AC3E}">
        <p14:creationId xmlns:p14="http://schemas.microsoft.com/office/powerpoint/2010/main" val="1154427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2.96296E-6 L -0.25651 -0.0032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26" y="-16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  <p:bldP spid="9" grpId="0"/>
      <p:bldP spid="10" grpId="0" animBg="1"/>
      <p:bldP spid="11" grpId="0"/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B2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05C5505-7A70-2B1D-F776-59BE41B3EA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145AC272-88A0-4065-8189-9216BFEEE77E}"/>
              </a:ext>
            </a:extLst>
          </p:cNvPr>
          <p:cNvSpPr txBox="1"/>
          <p:nvPr/>
        </p:nvSpPr>
        <p:spPr>
          <a:xfrm>
            <a:off x="311500" y="302494"/>
            <a:ext cx="70137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200" dirty="0"/>
              <a:t>Correcting for Dust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4028B89-F5E2-E864-0597-E91D1E7D3FBC}"/>
              </a:ext>
            </a:extLst>
          </p:cNvPr>
          <p:cNvGrpSpPr/>
          <p:nvPr/>
        </p:nvGrpSpPr>
        <p:grpSpPr>
          <a:xfrm>
            <a:off x="0" y="142053"/>
            <a:ext cx="12192000" cy="6715946"/>
            <a:chOff x="0" y="142053"/>
            <a:chExt cx="12192000" cy="6715946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C0E6EDCD-F25D-DA89-935A-3521C5868A05}"/>
                </a:ext>
              </a:extLst>
            </p:cNvPr>
            <p:cNvGrpSpPr/>
            <p:nvPr/>
          </p:nvGrpSpPr>
          <p:grpSpPr>
            <a:xfrm>
              <a:off x="0" y="6257410"/>
              <a:ext cx="12192000" cy="600589"/>
              <a:chOff x="0" y="6257410"/>
              <a:chExt cx="12192000" cy="600589"/>
            </a:xfrm>
          </p:grpSpPr>
          <p:grpSp>
            <p:nvGrpSpPr>
              <p:cNvPr id="35" name="Group 34">
                <a:extLst>
                  <a:ext uri="{FF2B5EF4-FFF2-40B4-BE49-F238E27FC236}">
                    <a16:creationId xmlns:a16="http://schemas.microsoft.com/office/drawing/2014/main" id="{BDF7ADF8-8A50-9D6A-D51C-2AE3A8EE0968}"/>
                  </a:ext>
                </a:extLst>
              </p:cNvPr>
              <p:cNvGrpSpPr/>
              <p:nvPr/>
            </p:nvGrpSpPr>
            <p:grpSpPr>
              <a:xfrm>
                <a:off x="0" y="6257410"/>
                <a:ext cx="12192000" cy="600589"/>
                <a:chOff x="0" y="6257410"/>
                <a:chExt cx="12192000" cy="600589"/>
              </a:xfrm>
            </p:grpSpPr>
            <p:sp>
              <p:nvSpPr>
                <p:cNvPr id="46" name="Rectangle 45">
                  <a:extLst>
                    <a:ext uri="{FF2B5EF4-FFF2-40B4-BE49-F238E27FC236}">
                      <a16:creationId xmlns:a16="http://schemas.microsoft.com/office/drawing/2014/main" id="{7B7BFF7C-13E7-0ECD-2143-33A57EE22148}"/>
                    </a:ext>
                  </a:extLst>
                </p:cNvPr>
                <p:cNvSpPr/>
                <p:nvPr/>
              </p:nvSpPr>
              <p:spPr>
                <a:xfrm>
                  <a:off x="0" y="6257410"/>
                  <a:ext cx="12192000" cy="600589"/>
                </a:xfrm>
                <a:prstGeom prst="rect">
                  <a:avLst/>
                </a:prstGeom>
                <a:solidFill>
                  <a:schemeClr val="bg1">
                    <a:lumMod val="85000"/>
                    <a:lumOff val="15000"/>
                  </a:schemeClr>
                </a:solidFill>
                <a:ln>
                  <a:noFill/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AU" dirty="0"/>
                </a:p>
              </p:txBody>
            </p:sp>
            <p:sp>
              <p:nvSpPr>
                <p:cNvPr id="47" name="TextBox 46">
                  <a:extLst>
                    <a:ext uri="{FF2B5EF4-FFF2-40B4-BE49-F238E27FC236}">
                      <a16:creationId xmlns:a16="http://schemas.microsoft.com/office/drawing/2014/main" id="{85338399-56E6-8BDA-09B6-9BB7C70E152F}"/>
                    </a:ext>
                  </a:extLst>
                </p:cNvPr>
                <p:cNvSpPr txBox="1"/>
                <p:nvPr/>
              </p:nvSpPr>
              <p:spPr>
                <a:xfrm>
                  <a:off x="508425" y="6380303"/>
                  <a:ext cx="3011576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AU" sz="1600" dirty="0" err="1"/>
                    <a:t>bailey.martin@anu.edu.au</a:t>
                  </a:r>
                  <a:endParaRPr lang="en-AU" sz="1600" dirty="0"/>
                </a:p>
              </p:txBody>
            </p:sp>
          </p:grpSp>
          <p:pic>
            <p:nvPicPr>
              <p:cNvPr id="36" name="Graphic 35" descr="Envelope outline">
                <a:extLst>
                  <a:ext uri="{FF2B5EF4-FFF2-40B4-BE49-F238E27FC236}">
                    <a16:creationId xmlns:a16="http://schemas.microsoft.com/office/drawing/2014/main" id="{6D08F0F0-A6AA-EE33-8704-C55FBD2956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49532" y="6273621"/>
                <a:ext cx="533269" cy="533269"/>
              </a:xfrm>
              <a:prstGeom prst="rect">
                <a:avLst/>
              </a:prstGeom>
            </p:spPr>
          </p:pic>
        </p:grpSp>
        <p:pic>
          <p:nvPicPr>
            <p:cNvPr id="34" name="Picture 33" descr="A logo with a black background&#10;&#10;AI-generated content may be incorrect.">
              <a:extLst>
                <a:ext uri="{FF2B5EF4-FFF2-40B4-BE49-F238E27FC236}">
                  <a16:creationId xmlns:a16="http://schemas.microsoft.com/office/drawing/2014/main" id="{F7D9C02F-E39C-F234-08C1-5ECEC4F3B50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47220" y="142053"/>
              <a:ext cx="459680" cy="536293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53C8991C-6777-02F5-C03E-D00BF2C82EF9}"/>
                  </a:ext>
                </a:extLst>
              </p:cNvPr>
              <p:cNvSpPr txBox="1"/>
              <p:nvPr/>
            </p:nvSpPr>
            <p:spPr>
              <a:xfrm>
                <a:off x="2789069" y="1440907"/>
                <a:ext cx="6366102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AU" sz="2800" b="0" i="1" smtClean="0">
                          <a:latin typeface="Cambria Math" panose="02040503050406030204" pitchFamily="18" charset="0"/>
                        </a:rPr>
                        <m:t>𝜇</m:t>
                      </m:r>
                      <m:r>
                        <a:rPr lang="en-AU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AU" sz="2800" b="0" i="1" smtClean="0">
                              <a:solidFill>
                                <a:srgbClr val="8EE1A9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AU" sz="2800" b="0" i="1" smtClean="0">
                              <a:solidFill>
                                <a:srgbClr val="8EE1A9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AU" sz="2800" b="0" i="1" smtClean="0">
                              <a:solidFill>
                                <a:srgbClr val="8EE1A9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r>
                        <a:rPr lang="en-AU" sz="2800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AU" sz="2800" b="0" i="1" smtClean="0">
                              <a:solidFill>
                                <a:srgbClr val="D0AE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AU" sz="2800" b="0" i="1" smtClean="0">
                              <a:solidFill>
                                <a:srgbClr val="D0AEFF"/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AU" sz="2800" b="0" i="1" smtClean="0">
                              <a:solidFill>
                                <a:srgbClr val="D0AEFF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r>
                        <a:rPr lang="en-AU" sz="28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AU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𝛼</m:t>
                      </m:r>
                      <m:sSub>
                        <m:sSubPr>
                          <m:ctrlPr>
                            <a:rPr lang="en-AU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AU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AU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AU" sz="28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AU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𝛽</m:t>
                      </m:r>
                      <m:r>
                        <a:rPr lang="en-AU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en-AU" sz="28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AU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AU" sz="2800" b="0" i="1" smtClean="0">
                              <a:latin typeface="Cambria Math" panose="02040503050406030204" pitchFamily="18" charset="0"/>
                            </a:rPr>
                            <m:t>𝛿</m:t>
                          </m:r>
                        </m:e>
                        <m:sub>
                          <m:r>
                            <a:rPr lang="en-AU" sz="2800" b="0" i="1" smtClean="0">
                              <a:latin typeface="Cambria Math" panose="02040503050406030204" pitchFamily="18" charset="0"/>
                            </a:rPr>
                            <m:t>h𝑜𝑠𝑡</m:t>
                          </m:r>
                        </m:sub>
                      </m:sSub>
                      <m:r>
                        <a:rPr lang="en-AU" sz="28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AU" sz="2800" b="0" i="1" smtClean="0">
                              <a:solidFill>
                                <a:srgbClr val="FF7E79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AU" sz="2800" b="0" i="1" smtClean="0">
                              <a:solidFill>
                                <a:srgbClr val="FF7E79"/>
                              </a:solidFill>
                              <a:latin typeface="Cambria Math" panose="02040503050406030204" pitchFamily="18" charset="0"/>
                            </a:rPr>
                            <m:t>𝛿</m:t>
                          </m:r>
                        </m:e>
                        <m:sub>
                          <m:r>
                            <a:rPr lang="en-AU" sz="2800" b="0" i="1" smtClean="0">
                              <a:solidFill>
                                <a:srgbClr val="FF7E79"/>
                              </a:solidFill>
                              <a:latin typeface="Cambria Math" panose="02040503050406030204" pitchFamily="18" charset="0"/>
                            </a:rPr>
                            <m:t>𝑏𝑖𝑎𝑠</m:t>
                          </m:r>
                        </m:sub>
                      </m:sSub>
                    </m:oMath>
                  </m:oMathPara>
                </a14:m>
                <a:endParaRPr lang="en-AU" sz="28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53C8991C-6777-02F5-C03E-D00BF2C82E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89069" y="1440907"/>
                <a:ext cx="6366102" cy="430887"/>
              </a:xfrm>
              <a:prstGeom prst="rect">
                <a:avLst/>
              </a:prstGeom>
              <a:blipFill>
                <a:blip r:embed="rId6"/>
                <a:stretch>
                  <a:fillRect l="-598" b="-342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D491553B-6F6C-174F-0F0F-62F89E4A8E43}"/>
              </a:ext>
            </a:extLst>
          </p:cNvPr>
          <p:cNvSpPr/>
          <p:nvPr/>
        </p:nvSpPr>
        <p:spPr>
          <a:xfrm>
            <a:off x="3396644" y="2822789"/>
            <a:ext cx="5398712" cy="1752600"/>
          </a:xfrm>
          <a:prstGeom prst="roundRect">
            <a:avLst/>
          </a:prstGeom>
          <a:solidFill>
            <a:srgbClr val="FF7E7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It’s Dust! – </a:t>
            </a:r>
            <a:r>
              <a:rPr lang="en-US" sz="2400" b="1" dirty="0" err="1">
                <a:solidFill>
                  <a:schemeClr val="bg1"/>
                </a:solidFill>
              </a:rPr>
              <a:t>Brout</a:t>
            </a:r>
            <a:r>
              <a:rPr lang="en-US" sz="2400" b="1" dirty="0">
                <a:solidFill>
                  <a:schemeClr val="bg1"/>
                </a:solidFill>
              </a:rPr>
              <a:t> &amp; </a:t>
            </a:r>
            <a:r>
              <a:rPr lang="en-US" sz="2400" b="1" dirty="0" err="1">
                <a:solidFill>
                  <a:schemeClr val="bg1"/>
                </a:solidFill>
              </a:rPr>
              <a:t>Scolnic</a:t>
            </a:r>
            <a:r>
              <a:rPr lang="en-US" sz="2400" b="1" dirty="0">
                <a:solidFill>
                  <a:schemeClr val="bg1"/>
                </a:solidFill>
              </a:rPr>
              <a:t> 2021</a:t>
            </a:r>
          </a:p>
          <a:p>
            <a:pPr algn="ctr"/>
            <a:endParaRPr lang="en-US" dirty="0">
              <a:solidFill>
                <a:schemeClr val="bg1"/>
              </a:solidFill>
            </a:endParaRPr>
          </a:p>
          <a:p>
            <a:pPr algn="ctr"/>
            <a:r>
              <a:rPr lang="en-US" dirty="0">
                <a:solidFill>
                  <a:schemeClr val="bg1"/>
                </a:solidFill>
              </a:rPr>
              <a:t>Dust attenuation law varies 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with host stellar mass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61BFDDF-22C5-4B8C-ED24-76A84BCCD6E8}"/>
              </a:ext>
            </a:extLst>
          </p:cNvPr>
          <p:cNvSpPr txBox="1"/>
          <p:nvPr/>
        </p:nvSpPr>
        <p:spPr>
          <a:xfrm>
            <a:off x="3047729" y="5185567"/>
            <a:ext cx="60965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/>
              <a:t>Does it account for host correlations???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D6C3760-F89D-1036-2958-2FB88F51CDBA}"/>
              </a:ext>
            </a:extLst>
          </p:cNvPr>
          <p:cNvSpPr txBox="1"/>
          <p:nvPr/>
        </p:nvSpPr>
        <p:spPr>
          <a:xfrm>
            <a:off x="3714579" y="6388427"/>
            <a:ext cx="4762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600" dirty="0"/>
              <a:t>An Extraordinary Journey Into the Transient Sky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9E2B815-CD65-3AD6-3CF1-AEF8EFB5C6C8}"/>
              </a:ext>
            </a:extLst>
          </p:cNvPr>
          <p:cNvSpPr txBox="1"/>
          <p:nvPr/>
        </p:nvSpPr>
        <p:spPr>
          <a:xfrm>
            <a:off x="10026260" y="6348457"/>
            <a:ext cx="17508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000" dirty="0"/>
              <a:t>3</a:t>
            </a:r>
            <a:r>
              <a:rPr lang="en-AU" sz="2000" baseline="30000" dirty="0"/>
              <a:t>rd</a:t>
            </a:r>
            <a:r>
              <a:rPr lang="en-AU" sz="2000" dirty="0"/>
              <a:t> April 2025</a:t>
            </a:r>
          </a:p>
        </p:txBody>
      </p:sp>
    </p:spTree>
    <p:extLst>
      <p:ext uri="{BB962C8B-B14F-4D97-AF65-F5344CB8AC3E}">
        <p14:creationId xmlns:p14="http://schemas.microsoft.com/office/powerpoint/2010/main" val="3421750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B2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A5101F8-6E43-6DCC-D5BF-0CCE1D308B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8439B0D-6926-C525-0828-C6F9C0F0D5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1203" y="2032753"/>
            <a:ext cx="5450300" cy="362125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0154053-BF28-D85A-FD15-A02D9F1437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903" y="2032753"/>
            <a:ext cx="5450300" cy="362125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E7B17BD-C0F5-FE0F-061B-FD04FDC8A9E2}"/>
              </a:ext>
            </a:extLst>
          </p:cNvPr>
          <p:cNvSpPr txBox="1"/>
          <p:nvPr/>
        </p:nvSpPr>
        <p:spPr>
          <a:xfrm>
            <a:off x="311500" y="302494"/>
            <a:ext cx="70137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200" dirty="0"/>
              <a:t>Results – Mass Correction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A092594-475C-5637-BDEB-0723F0F0613D}"/>
              </a:ext>
            </a:extLst>
          </p:cNvPr>
          <p:cNvSpPr txBox="1"/>
          <p:nvPr/>
        </p:nvSpPr>
        <p:spPr>
          <a:xfrm>
            <a:off x="9392463" y="5654011"/>
            <a:ext cx="21547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Martin et al. 2024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D20CC4B-9D1F-2888-BD36-D6238A11138C}"/>
              </a:ext>
            </a:extLst>
          </p:cNvPr>
          <p:cNvSpPr txBox="1"/>
          <p:nvPr/>
        </p:nvSpPr>
        <p:spPr>
          <a:xfrm>
            <a:off x="3521708" y="1589253"/>
            <a:ext cx="11528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Before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57BA82A-1F75-2827-C817-E2867A186766}"/>
              </a:ext>
            </a:extLst>
          </p:cNvPr>
          <p:cNvSpPr txBox="1"/>
          <p:nvPr/>
        </p:nvSpPr>
        <p:spPr>
          <a:xfrm>
            <a:off x="7948638" y="1595714"/>
            <a:ext cx="9060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After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6812D244-4299-210B-91E9-71F0921C9706}"/>
                  </a:ext>
                </a:extLst>
              </p:cNvPr>
              <p:cNvSpPr txBox="1"/>
              <p:nvPr/>
            </p:nvSpPr>
            <p:spPr>
              <a:xfrm>
                <a:off x="2123509" y="4431290"/>
                <a:ext cx="852849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AU" dirty="0">
                    <a:solidFill>
                      <a:schemeClr val="bg1"/>
                    </a:solidFill>
                  </a:rPr>
                  <a:t>2.3</a:t>
                </a:r>
                <a14:m>
                  <m:oMath xmlns:m="http://schemas.openxmlformats.org/officeDocument/2006/math">
                    <m:r>
                      <a:rPr lang="en-AU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𝜎</m:t>
                    </m:r>
                  </m:oMath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6812D244-4299-210B-91E9-71F0921C97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23509" y="4431290"/>
                <a:ext cx="852849" cy="369332"/>
              </a:xfrm>
              <a:prstGeom prst="rect">
                <a:avLst/>
              </a:prstGeom>
              <a:blipFill>
                <a:blip r:embed="rId5"/>
                <a:stretch>
                  <a:fillRect l="-5882" t="-6452" b="-225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F419638D-76A2-A7BE-1C87-01BC6494EBA5}"/>
                  </a:ext>
                </a:extLst>
              </p:cNvPr>
              <p:cNvSpPr txBox="1"/>
              <p:nvPr/>
            </p:nvSpPr>
            <p:spPr>
              <a:xfrm>
                <a:off x="7592992" y="4431290"/>
                <a:ext cx="852849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AU" dirty="0">
                    <a:solidFill>
                      <a:schemeClr val="bg1"/>
                    </a:solidFill>
                  </a:rPr>
                  <a:t>2.0</a:t>
                </a:r>
                <a14:m>
                  <m:oMath xmlns:m="http://schemas.openxmlformats.org/officeDocument/2006/math">
                    <m:r>
                      <a:rPr lang="en-AU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𝜎</m:t>
                    </m:r>
                  </m:oMath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F419638D-76A2-A7BE-1C87-01BC6494EB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92992" y="4431290"/>
                <a:ext cx="852849" cy="369332"/>
              </a:xfrm>
              <a:prstGeom prst="rect">
                <a:avLst/>
              </a:prstGeom>
              <a:blipFill>
                <a:blip r:embed="rId6"/>
                <a:stretch>
                  <a:fillRect l="-7463" t="-6452" b="-225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7" name="Group 16">
            <a:extLst>
              <a:ext uri="{FF2B5EF4-FFF2-40B4-BE49-F238E27FC236}">
                <a16:creationId xmlns:a16="http://schemas.microsoft.com/office/drawing/2014/main" id="{DEC05FF3-A2D0-186C-5556-0F8762F2EEDE}"/>
              </a:ext>
            </a:extLst>
          </p:cNvPr>
          <p:cNvGrpSpPr/>
          <p:nvPr/>
        </p:nvGrpSpPr>
        <p:grpSpPr>
          <a:xfrm>
            <a:off x="0" y="142053"/>
            <a:ext cx="12192000" cy="6715946"/>
            <a:chOff x="0" y="142053"/>
            <a:chExt cx="12192000" cy="6715946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4B8524D3-F136-CD48-9CB7-9C72A3804545}"/>
                </a:ext>
              </a:extLst>
            </p:cNvPr>
            <p:cNvGrpSpPr/>
            <p:nvPr/>
          </p:nvGrpSpPr>
          <p:grpSpPr>
            <a:xfrm>
              <a:off x="0" y="6257410"/>
              <a:ext cx="12192000" cy="600589"/>
              <a:chOff x="0" y="6257410"/>
              <a:chExt cx="12192000" cy="600589"/>
            </a:xfrm>
          </p:grpSpPr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BD5E4E2A-7979-A060-E3ED-18726726F735}"/>
                  </a:ext>
                </a:extLst>
              </p:cNvPr>
              <p:cNvGrpSpPr/>
              <p:nvPr/>
            </p:nvGrpSpPr>
            <p:grpSpPr>
              <a:xfrm>
                <a:off x="0" y="6257410"/>
                <a:ext cx="12192000" cy="600589"/>
                <a:chOff x="0" y="6257410"/>
                <a:chExt cx="12192000" cy="600589"/>
              </a:xfrm>
            </p:grpSpPr>
            <p:sp>
              <p:nvSpPr>
                <p:cNvPr id="43" name="Rectangle 42">
                  <a:extLst>
                    <a:ext uri="{FF2B5EF4-FFF2-40B4-BE49-F238E27FC236}">
                      <a16:creationId xmlns:a16="http://schemas.microsoft.com/office/drawing/2014/main" id="{9AECD7EB-C2DB-66B6-F33D-14D1B7F8F263}"/>
                    </a:ext>
                  </a:extLst>
                </p:cNvPr>
                <p:cNvSpPr/>
                <p:nvPr/>
              </p:nvSpPr>
              <p:spPr>
                <a:xfrm>
                  <a:off x="0" y="6257410"/>
                  <a:ext cx="12192000" cy="600589"/>
                </a:xfrm>
                <a:prstGeom prst="rect">
                  <a:avLst/>
                </a:prstGeom>
                <a:solidFill>
                  <a:schemeClr val="bg1">
                    <a:lumMod val="85000"/>
                    <a:lumOff val="15000"/>
                  </a:schemeClr>
                </a:solidFill>
                <a:ln>
                  <a:noFill/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AU" dirty="0"/>
                </a:p>
              </p:txBody>
            </p:sp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185B77FD-F215-E558-A4D0-A16DC69E1F9E}"/>
                    </a:ext>
                  </a:extLst>
                </p:cNvPr>
                <p:cNvSpPr txBox="1"/>
                <p:nvPr/>
              </p:nvSpPr>
              <p:spPr>
                <a:xfrm>
                  <a:off x="508425" y="6380303"/>
                  <a:ext cx="3011576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AU" sz="1600" dirty="0" err="1"/>
                    <a:t>bailey.martin@anu.edu.au</a:t>
                  </a:r>
                  <a:endParaRPr lang="en-AU" sz="1600" dirty="0"/>
                </a:p>
              </p:txBody>
            </p:sp>
          </p:grpSp>
          <p:pic>
            <p:nvPicPr>
              <p:cNvPr id="41" name="Graphic 40" descr="Envelope outline">
                <a:extLst>
                  <a:ext uri="{FF2B5EF4-FFF2-40B4-BE49-F238E27FC236}">
                    <a16:creationId xmlns:a16="http://schemas.microsoft.com/office/drawing/2014/main" id="{2263B5E3-712C-84D8-2731-ACBDC4DAB97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49532" y="6273621"/>
                <a:ext cx="533269" cy="533269"/>
              </a:xfrm>
              <a:prstGeom prst="rect">
                <a:avLst/>
              </a:prstGeom>
            </p:spPr>
          </p:pic>
        </p:grpSp>
        <p:pic>
          <p:nvPicPr>
            <p:cNvPr id="37" name="Picture 36" descr="A logo with a black background&#10;&#10;AI-generated content may be incorrect.">
              <a:extLst>
                <a:ext uri="{FF2B5EF4-FFF2-40B4-BE49-F238E27FC236}">
                  <a16:creationId xmlns:a16="http://schemas.microsoft.com/office/drawing/2014/main" id="{9724B17F-4684-B417-F565-5F8285C4CD6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47220" y="142053"/>
              <a:ext cx="459680" cy="536293"/>
            </a:xfrm>
            <a:prstGeom prst="rect">
              <a:avLst/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D8B7DCD9-18D1-B58A-5116-E44D62E3C45A}"/>
              </a:ext>
            </a:extLst>
          </p:cNvPr>
          <p:cNvSpPr txBox="1"/>
          <p:nvPr/>
        </p:nvSpPr>
        <p:spPr>
          <a:xfrm>
            <a:off x="3714579" y="6388427"/>
            <a:ext cx="4762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600" dirty="0"/>
              <a:t>An Extraordinary Journey Into the Transient Sky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C8765EA-BEC1-F9C2-A8AE-7665EE3FF4B9}"/>
              </a:ext>
            </a:extLst>
          </p:cNvPr>
          <p:cNvSpPr txBox="1"/>
          <p:nvPr/>
        </p:nvSpPr>
        <p:spPr>
          <a:xfrm>
            <a:off x="10026260" y="6348457"/>
            <a:ext cx="17508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000" dirty="0"/>
              <a:t>3</a:t>
            </a:r>
            <a:r>
              <a:rPr lang="en-AU" sz="2000" baseline="30000" dirty="0"/>
              <a:t>rd</a:t>
            </a:r>
            <a:r>
              <a:rPr lang="en-AU" sz="2000" dirty="0"/>
              <a:t> April 2025</a:t>
            </a:r>
          </a:p>
        </p:txBody>
      </p:sp>
    </p:spTree>
    <p:extLst>
      <p:ext uri="{BB962C8B-B14F-4D97-AF65-F5344CB8AC3E}">
        <p14:creationId xmlns:p14="http://schemas.microsoft.com/office/powerpoint/2010/main" val="29470132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B2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A5101F8-6E43-6DCC-D5BF-0CCE1D308B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graphs showing mass&#10;&#10;Description automatically generated">
            <a:extLst>
              <a:ext uri="{FF2B5EF4-FFF2-40B4-BE49-F238E27FC236}">
                <a16:creationId xmlns:a16="http://schemas.microsoft.com/office/drawing/2014/main" id="{52776789-625A-B1D7-20BD-BE80650294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51097"/>
          <a:stretch/>
        </p:blipFill>
        <p:spPr>
          <a:xfrm>
            <a:off x="4256460" y="882139"/>
            <a:ext cx="3679079" cy="2551991"/>
          </a:xfrm>
          <a:prstGeom prst="rect">
            <a:avLst/>
          </a:prstGeom>
        </p:spPr>
      </p:pic>
      <p:pic>
        <p:nvPicPr>
          <p:cNvPr id="3" name="Picture 2" descr="A group of graphs showing mass&#10;&#10;Description automatically generated">
            <a:extLst>
              <a:ext uri="{FF2B5EF4-FFF2-40B4-BE49-F238E27FC236}">
                <a16:creationId xmlns:a16="http://schemas.microsoft.com/office/drawing/2014/main" id="{C8E86599-F457-AFD4-751A-865FB073D9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985" r="50000"/>
          <a:stretch/>
        </p:blipFill>
        <p:spPr>
          <a:xfrm>
            <a:off x="263886" y="3567740"/>
            <a:ext cx="3679079" cy="266221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E7B17BD-C0F5-FE0F-061B-FD04FDC8A9E2}"/>
              </a:ext>
            </a:extLst>
          </p:cNvPr>
          <p:cNvSpPr txBox="1"/>
          <p:nvPr/>
        </p:nvSpPr>
        <p:spPr>
          <a:xfrm>
            <a:off x="311500" y="302494"/>
            <a:ext cx="70137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200" dirty="0"/>
              <a:t>Results – An OII Correction?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A092594-475C-5637-BDEB-0723F0F0613D}"/>
              </a:ext>
            </a:extLst>
          </p:cNvPr>
          <p:cNvSpPr txBox="1"/>
          <p:nvPr/>
        </p:nvSpPr>
        <p:spPr>
          <a:xfrm>
            <a:off x="5548599" y="512807"/>
            <a:ext cx="2864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dirty="0"/>
              <a:t>Martin et al. 2024</a:t>
            </a:r>
          </a:p>
        </p:txBody>
      </p:sp>
      <p:pic>
        <p:nvPicPr>
          <p:cNvPr id="9" name="Picture 8" descr="A group of graphs showing mass&#10;&#10;Description automatically generated">
            <a:extLst>
              <a:ext uri="{FF2B5EF4-FFF2-40B4-BE49-F238E27FC236}">
                <a16:creationId xmlns:a16="http://schemas.microsoft.com/office/drawing/2014/main" id="{65690ED8-5099-ED24-4FBA-F1641A40DF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72" t="48985"/>
          <a:stretch/>
        </p:blipFill>
        <p:spPr>
          <a:xfrm>
            <a:off x="4256460" y="3567739"/>
            <a:ext cx="3703235" cy="266221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A43915A-80E9-2068-74DB-7BDEBB595C67}"/>
                  </a:ext>
                </a:extLst>
              </p:cNvPr>
              <p:cNvSpPr txBox="1"/>
              <p:nvPr/>
            </p:nvSpPr>
            <p:spPr>
              <a:xfrm>
                <a:off x="1161364" y="5393763"/>
                <a:ext cx="852849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AU" dirty="0">
                    <a:solidFill>
                      <a:schemeClr val="bg1"/>
                    </a:solidFill>
                  </a:rPr>
                  <a:t>0.3</a:t>
                </a:r>
                <a14:m>
                  <m:oMath xmlns:m="http://schemas.openxmlformats.org/officeDocument/2006/math">
                    <m:r>
                      <a:rPr lang="en-AU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𝜎</m:t>
                    </m:r>
                  </m:oMath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A43915A-80E9-2068-74DB-7BDEBB595C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1364" y="5393763"/>
                <a:ext cx="852849" cy="369332"/>
              </a:xfrm>
              <a:prstGeom prst="rect">
                <a:avLst/>
              </a:prstGeom>
              <a:blipFill>
                <a:blip r:embed="rId4"/>
                <a:stretch>
                  <a:fillRect l="-5882" t="-6667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36ED0D4-36F1-D467-ECB5-0FE4D9AAFD17}"/>
                  </a:ext>
                </a:extLst>
              </p:cNvPr>
              <p:cNvSpPr txBox="1"/>
              <p:nvPr/>
            </p:nvSpPr>
            <p:spPr>
              <a:xfrm>
                <a:off x="5122175" y="5393763"/>
                <a:ext cx="852849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AU" dirty="0">
                    <a:solidFill>
                      <a:schemeClr val="bg1"/>
                    </a:solidFill>
                  </a:rPr>
                  <a:t>0.1</a:t>
                </a:r>
                <a14:m>
                  <m:oMath xmlns:m="http://schemas.openxmlformats.org/officeDocument/2006/math">
                    <m:r>
                      <a:rPr lang="en-AU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𝜎</m:t>
                    </m:r>
                  </m:oMath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36ED0D4-36F1-D467-ECB5-0FE4D9AAFD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22175" y="5393763"/>
                <a:ext cx="852849" cy="369332"/>
              </a:xfrm>
              <a:prstGeom prst="rect">
                <a:avLst/>
              </a:prstGeom>
              <a:blipFill>
                <a:blip r:embed="rId5"/>
                <a:stretch>
                  <a:fillRect l="-5882" t="-6667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7" name="Group 16">
            <a:extLst>
              <a:ext uri="{FF2B5EF4-FFF2-40B4-BE49-F238E27FC236}">
                <a16:creationId xmlns:a16="http://schemas.microsoft.com/office/drawing/2014/main" id="{E519802D-B5C6-793F-319D-56257B5C80A5}"/>
              </a:ext>
            </a:extLst>
          </p:cNvPr>
          <p:cNvGrpSpPr/>
          <p:nvPr/>
        </p:nvGrpSpPr>
        <p:grpSpPr>
          <a:xfrm>
            <a:off x="0" y="142053"/>
            <a:ext cx="12192000" cy="6715946"/>
            <a:chOff x="0" y="142053"/>
            <a:chExt cx="12192000" cy="6715946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17F7CAA3-AC7B-0A9A-7DCE-4009EFF88630}"/>
                </a:ext>
              </a:extLst>
            </p:cNvPr>
            <p:cNvGrpSpPr/>
            <p:nvPr/>
          </p:nvGrpSpPr>
          <p:grpSpPr>
            <a:xfrm>
              <a:off x="0" y="6257410"/>
              <a:ext cx="12192000" cy="600589"/>
              <a:chOff x="0" y="6257410"/>
              <a:chExt cx="12192000" cy="600589"/>
            </a:xfrm>
          </p:grpSpPr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8907A855-327F-9991-1837-3ED47E4742A5}"/>
                  </a:ext>
                </a:extLst>
              </p:cNvPr>
              <p:cNvGrpSpPr/>
              <p:nvPr/>
            </p:nvGrpSpPr>
            <p:grpSpPr>
              <a:xfrm>
                <a:off x="0" y="6257410"/>
                <a:ext cx="12192000" cy="600589"/>
                <a:chOff x="0" y="6257410"/>
                <a:chExt cx="12192000" cy="600589"/>
              </a:xfrm>
            </p:grpSpPr>
            <p:sp>
              <p:nvSpPr>
                <p:cNvPr id="43" name="Rectangle 42">
                  <a:extLst>
                    <a:ext uri="{FF2B5EF4-FFF2-40B4-BE49-F238E27FC236}">
                      <a16:creationId xmlns:a16="http://schemas.microsoft.com/office/drawing/2014/main" id="{ED9CBBA7-63C4-D236-DFF9-99BBA1C6FFE3}"/>
                    </a:ext>
                  </a:extLst>
                </p:cNvPr>
                <p:cNvSpPr/>
                <p:nvPr/>
              </p:nvSpPr>
              <p:spPr>
                <a:xfrm>
                  <a:off x="0" y="6257410"/>
                  <a:ext cx="12192000" cy="600589"/>
                </a:xfrm>
                <a:prstGeom prst="rect">
                  <a:avLst/>
                </a:prstGeom>
                <a:solidFill>
                  <a:schemeClr val="bg1">
                    <a:lumMod val="85000"/>
                    <a:lumOff val="15000"/>
                  </a:schemeClr>
                </a:solidFill>
                <a:ln>
                  <a:noFill/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AU" dirty="0"/>
                </a:p>
              </p:txBody>
            </p:sp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3B6FA6FB-55B2-568F-0CE1-B09E8F51FD50}"/>
                    </a:ext>
                  </a:extLst>
                </p:cNvPr>
                <p:cNvSpPr txBox="1"/>
                <p:nvPr/>
              </p:nvSpPr>
              <p:spPr>
                <a:xfrm>
                  <a:off x="508425" y="6380303"/>
                  <a:ext cx="3011576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AU" sz="1600" dirty="0" err="1"/>
                    <a:t>bailey.martin@anu.edu.au</a:t>
                  </a:r>
                  <a:endParaRPr lang="en-AU" sz="1600" dirty="0"/>
                </a:p>
              </p:txBody>
            </p:sp>
          </p:grpSp>
          <p:pic>
            <p:nvPicPr>
              <p:cNvPr id="41" name="Graphic 40" descr="Envelope outline">
                <a:extLst>
                  <a:ext uri="{FF2B5EF4-FFF2-40B4-BE49-F238E27FC236}">
                    <a16:creationId xmlns:a16="http://schemas.microsoft.com/office/drawing/2014/main" id="{A1238067-D49C-DC4B-3CAE-DD5D76912D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49532" y="6273621"/>
                <a:ext cx="533269" cy="533269"/>
              </a:xfrm>
              <a:prstGeom prst="rect">
                <a:avLst/>
              </a:prstGeom>
            </p:spPr>
          </p:pic>
        </p:grpSp>
        <p:pic>
          <p:nvPicPr>
            <p:cNvPr id="37" name="Picture 36" descr="A logo with a black background&#10;&#10;AI-generated content may be incorrect.">
              <a:extLst>
                <a:ext uri="{FF2B5EF4-FFF2-40B4-BE49-F238E27FC236}">
                  <a16:creationId xmlns:a16="http://schemas.microsoft.com/office/drawing/2014/main" id="{C455D765-08B1-4076-E2DA-145E7458AF3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47220" y="142053"/>
              <a:ext cx="459680" cy="536293"/>
            </a:xfrm>
            <a:prstGeom prst="rect">
              <a:avLst/>
            </a:prstGeom>
          </p:spPr>
        </p:pic>
      </p:grpSp>
      <p:pic>
        <p:nvPicPr>
          <p:cNvPr id="4" name="Picture 3" descr="A group of graphs showing mass&#10;&#10;Description automatically generated">
            <a:extLst>
              <a:ext uri="{FF2B5EF4-FFF2-40B4-BE49-F238E27FC236}">
                <a16:creationId xmlns:a16="http://schemas.microsoft.com/office/drawing/2014/main" id="{A18520B9-F7FE-1279-5993-EE1EF6D1D5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72" b="50934"/>
          <a:stretch/>
        </p:blipFill>
        <p:spPr>
          <a:xfrm>
            <a:off x="8195313" y="3567739"/>
            <a:ext cx="3850373" cy="266221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ECBA122-BF39-6447-8C43-E6AAC8E03B83}"/>
                  </a:ext>
                </a:extLst>
              </p:cNvPr>
              <p:cNvSpPr txBox="1"/>
              <p:nvPr/>
            </p:nvSpPr>
            <p:spPr>
              <a:xfrm>
                <a:off x="4929726" y="2617771"/>
                <a:ext cx="852849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AU" dirty="0">
                    <a:solidFill>
                      <a:schemeClr val="bg1"/>
                    </a:solidFill>
                  </a:rPr>
                  <a:t>1.6</a:t>
                </a:r>
                <a14:m>
                  <m:oMath xmlns:m="http://schemas.openxmlformats.org/officeDocument/2006/math">
                    <m:r>
                      <a:rPr lang="en-AU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𝜎</m:t>
                    </m:r>
                  </m:oMath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ECBA122-BF39-6447-8C43-E6AAC8E03B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29726" y="2617771"/>
                <a:ext cx="852849" cy="369332"/>
              </a:xfrm>
              <a:prstGeom prst="rect">
                <a:avLst/>
              </a:prstGeom>
              <a:blipFill>
                <a:blip r:embed="rId9"/>
                <a:stretch>
                  <a:fillRect l="-5882" t="-3226" b="-225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553CE02D-EE7B-2054-1387-E16C4C67197A}"/>
                  </a:ext>
                </a:extLst>
              </p:cNvPr>
              <p:cNvSpPr txBox="1"/>
              <p:nvPr/>
            </p:nvSpPr>
            <p:spPr>
              <a:xfrm>
                <a:off x="9096302" y="5393763"/>
                <a:ext cx="852849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AU" dirty="0">
                    <a:solidFill>
                      <a:schemeClr val="bg1"/>
                    </a:solidFill>
                  </a:rPr>
                  <a:t>0.7</a:t>
                </a:r>
                <a14:m>
                  <m:oMath xmlns:m="http://schemas.openxmlformats.org/officeDocument/2006/math">
                    <m:r>
                      <a:rPr lang="en-AU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𝜎</m:t>
                    </m:r>
                  </m:oMath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553CE02D-EE7B-2054-1387-E16C4C6719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96302" y="5393763"/>
                <a:ext cx="852849" cy="369332"/>
              </a:xfrm>
              <a:prstGeom prst="rect">
                <a:avLst/>
              </a:prstGeom>
              <a:blipFill>
                <a:blip r:embed="rId10"/>
                <a:stretch>
                  <a:fillRect l="-5882" t="-6667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ight Arrow 6">
            <a:extLst>
              <a:ext uri="{FF2B5EF4-FFF2-40B4-BE49-F238E27FC236}">
                <a16:creationId xmlns:a16="http://schemas.microsoft.com/office/drawing/2014/main" id="{42A2854B-95D4-0782-A046-9F44AECAAD04}"/>
              </a:ext>
            </a:extLst>
          </p:cNvPr>
          <p:cNvSpPr/>
          <p:nvPr/>
        </p:nvSpPr>
        <p:spPr>
          <a:xfrm rot="8708370">
            <a:off x="2055244" y="2245135"/>
            <a:ext cx="2008094" cy="717176"/>
          </a:xfrm>
          <a:prstGeom prst="rightArrow">
            <a:avLst>
              <a:gd name="adj1" fmla="val 35580"/>
              <a:gd name="adj2" fmla="val 50000"/>
            </a:avLst>
          </a:prstGeom>
          <a:solidFill>
            <a:srgbClr val="D0AE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Arrow 7">
            <a:extLst>
              <a:ext uri="{FF2B5EF4-FFF2-40B4-BE49-F238E27FC236}">
                <a16:creationId xmlns:a16="http://schemas.microsoft.com/office/drawing/2014/main" id="{3D98AFA5-69F3-48EB-E7C3-2F02564F06E7}"/>
              </a:ext>
            </a:extLst>
          </p:cNvPr>
          <p:cNvSpPr/>
          <p:nvPr/>
        </p:nvSpPr>
        <p:spPr>
          <a:xfrm rot="2106332">
            <a:off x="8080084" y="2245135"/>
            <a:ext cx="2008094" cy="717176"/>
          </a:xfrm>
          <a:prstGeom prst="rightArrow">
            <a:avLst>
              <a:gd name="adj1" fmla="val 35580"/>
              <a:gd name="adj2" fmla="val 50000"/>
            </a:avLst>
          </a:prstGeom>
          <a:solidFill>
            <a:srgbClr val="D0AE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458592B-F2EE-F861-3DE9-0921404629A0}"/>
              </a:ext>
            </a:extLst>
          </p:cNvPr>
          <p:cNvSpPr txBox="1"/>
          <p:nvPr/>
        </p:nvSpPr>
        <p:spPr>
          <a:xfrm rot="19463571">
            <a:off x="1856117" y="1847626"/>
            <a:ext cx="17929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OII Correction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B90F7D5-F8EF-B79B-72A5-499D556687F4}"/>
              </a:ext>
            </a:extLst>
          </p:cNvPr>
          <p:cNvSpPr txBox="1"/>
          <p:nvPr/>
        </p:nvSpPr>
        <p:spPr>
          <a:xfrm rot="2250414">
            <a:off x="8407780" y="1952356"/>
            <a:ext cx="20705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Mass Correction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A5D4E998-1312-18AB-D797-C1BB63DDFE51}"/>
                  </a:ext>
                </a:extLst>
              </p:cNvPr>
              <p:cNvSpPr txBox="1"/>
              <p:nvPr/>
            </p:nvSpPr>
            <p:spPr>
              <a:xfrm>
                <a:off x="5911323" y="1100863"/>
                <a:ext cx="1889632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>
                    <a:solidFill>
                      <a:schemeClr val="bg1"/>
                    </a:solidFill>
                  </a:rPr>
                  <a:t>Scatter </a:t>
                </a:r>
                <a14:m>
                  <m:oMath xmlns:m="http://schemas.openxmlformats.org/officeDocument/2006/math">
                    <m:r>
                      <a:rPr lang="en-AU" sz="12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=0.135±0.025</m:t>
                    </m:r>
                  </m:oMath>
                </a14:m>
                <a:endParaRPr lang="en-US" sz="12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A5D4E998-1312-18AB-D797-C1BB63DDFE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11323" y="1100863"/>
                <a:ext cx="1889632" cy="276999"/>
              </a:xfrm>
              <a:prstGeom prst="rect">
                <a:avLst/>
              </a:prstGeom>
              <a:blipFill>
                <a:blip r:embed="rId11"/>
                <a:stretch>
                  <a:fillRect b="-173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A3B0FDAE-2001-340F-C663-CF021CB4E9FC}"/>
                  </a:ext>
                </a:extLst>
              </p:cNvPr>
              <p:cNvSpPr txBox="1"/>
              <p:nvPr/>
            </p:nvSpPr>
            <p:spPr>
              <a:xfrm>
                <a:off x="1928742" y="3776528"/>
                <a:ext cx="1889632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>
                    <a:solidFill>
                      <a:schemeClr val="bg1"/>
                    </a:solidFill>
                  </a:rPr>
                  <a:t>Scatter </a:t>
                </a:r>
                <a14:m>
                  <m:oMath xmlns:m="http://schemas.openxmlformats.org/officeDocument/2006/math">
                    <m:r>
                      <a:rPr lang="en-AU" sz="12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=0.110±0.025</m:t>
                    </m:r>
                  </m:oMath>
                </a14:m>
                <a:endParaRPr lang="en-US" sz="12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A3B0FDAE-2001-340F-C663-CF021CB4E9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28742" y="3776528"/>
                <a:ext cx="1889632" cy="276999"/>
              </a:xfrm>
              <a:prstGeom prst="rect">
                <a:avLst/>
              </a:prstGeom>
              <a:blipFill>
                <a:blip r:embed="rId12"/>
                <a:stretch>
                  <a:fillRect b="-173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04930071-CE8D-D0CD-B84D-73C0F4C1750D}"/>
                  </a:ext>
                </a:extLst>
              </p:cNvPr>
              <p:cNvSpPr txBox="1"/>
              <p:nvPr/>
            </p:nvSpPr>
            <p:spPr>
              <a:xfrm>
                <a:off x="5911323" y="3768292"/>
                <a:ext cx="1889632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>
                    <a:solidFill>
                      <a:schemeClr val="bg1"/>
                    </a:solidFill>
                  </a:rPr>
                  <a:t>Scatter </a:t>
                </a:r>
                <a14:m>
                  <m:oMath xmlns:m="http://schemas.openxmlformats.org/officeDocument/2006/math">
                    <m:r>
                      <a:rPr lang="en-AU" sz="12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=0.119±0.026</m:t>
                    </m:r>
                  </m:oMath>
                </a14:m>
                <a:endParaRPr lang="en-US" sz="12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04930071-CE8D-D0CD-B84D-73C0F4C175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11323" y="3768292"/>
                <a:ext cx="1889632" cy="276999"/>
              </a:xfrm>
              <a:prstGeom prst="rect">
                <a:avLst/>
              </a:prstGeom>
              <a:blipFill>
                <a:blip r:embed="rId13"/>
                <a:stretch>
                  <a:fillRect b="-173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02EE8141-3E77-AB39-8E0E-A269BCB3CBD2}"/>
                  </a:ext>
                </a:extLst>
              </p:cNvPr>
              <p:cNvSpPr txBox="1"/>
              <p:nvPr/>
            </p:nvSpPr>
            <p:spPr>
              <a:xfrm>
                <a:off x="9984705" y="3776528"/>
                <a:ext cx="1889632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>
                    <a:solidFill>
                      <a:schemeClr val="bg1"/>
                    </a:solidFill>
                  </a:rPr>
                  <a:t>Scatter </a:t>
                </a:r>
                <a14:m>
                  <m:oMath xmlns:m="http://schemas.openxmlformats.org/officeDocument/2006/math">
                    <m:r>
                      <a:rPr lang="en-AU" sz="12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=0.130±0.024</m:t>
                    </m:r>
                  </m:oMath>
                </a14:m>
                <a:endParaRPr lang="en-US" sz="12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02EE8141-3E77-AB39-8E0E-A269BCB3CB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84705" y="3776528"/>
                <a:ext cx="1889632" cy="276999"/>
              </a:xfrm>
              <a:prstGeom prst="rect">
                <a:avLst/>
              </a:prstGeom>
              <a:blipFill>
                <a:blip r:embed="rId14"/>
                <a:stretch>
                  <a:fillRect b="-173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B57FD00A-4D94-8453-4F96-A1F2D6A5AED4}"/>
              </a:ext>
            </a:extLst>
          </p:cNvPr>
          <p:cNvSpPr txBox="1"/>
          <p:nvPr/>
        </p:nvSpPr>
        <p:spPr>
          <a:xfrm>
            <a:off x="3714579" y="6388427"/>
            <a:ext cx="4762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600" dirty="0"/>
              <a:t>An Extraordinary Journey Into the Transient Sky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410D6FD-7C8A-7FAD-BE41-0CCEF2851FED}"/>
              </a:ext>
            </a:extLst>
          </p:cNvPr>
          <p:cNvSpPr txBox="1"/>
          <p:nvPr/>
        </p:nvSpPr>
        <p:spPr>
          <a:xfrm>
            <a:off x="10026260" y="6348457"/>
            <a:ext cx="17508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000" dirty="0"/>
              <a:t>3</a:t>
            </a:r>
            <a:r>
              <a:rPr lang="en-AU" sz="2000" baseline="30000" dirty="0"/>
              <a:t>rd</a:t>
            </a:r>
            <a:r>
              <a:rPr lang="en-AU" sz="2000" dirty="0"/>
              <a:t> April 2025</a:t>
            </a:r>
          </a:p>
        </p:txBody>
      </p:sp>
    </p:spTree>
    <p:extLst>
      <p:ext uri="{BB962C8B-B14F-4D97-AF65-F5344CB8AC3E}">
        <p14:creationId xmlns:p14="http://schemas.microsoft.com/office/powerpoint/2010/main" val="3107375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  <p:bldP spid="27" grpId="0"/>
      <p:bldP spid="7" grpId="0" animBg="1"/>
      <p:bldP spid="8" grpId="0" animBg="1"/>
      <p:bldP spid="11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B2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A90ED66-62CD-1AEC-EB9C-935807A937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telescope in space with stars and a pixelated screen&#10;&#10;AI-generated content may be incorrect.">
            <a:extLst>
              <a:ext uri="{FF2B5EF4-FFF2-40B4-BE49-F238E27FC236}">
                <a16:creationId xmlns:a16="http://schemas.microsoft.com/office/drawing/2014/main" id="{81F2DAF4-0F3D-9376-3597-042EEFD571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6512" y="1810511"/>
            <a:ext cx="6120388" cy="382524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F105D78-F5DB-B3AB-3080-E373306EEA8B}"/>
              </a:ext>
            </a:extLst>
          </p:cNvPr>
          <p:cNvSpPr txBox="1"/>
          <p:nvPr/>
        </p:nvSpPr>
        <p:spPr>
          <a:xfrm>
            <a:off x="311500" y="302494"/>
            <a:ext cx="85033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200" dirty="0"/>
              <a:t>Looking Forward – OII in the Rubin Era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2C19854-14F4-B2EC-9E5E-9BC1B1A808F4}"/>
              </a:ext>
            </a:extLst>
          </p:cNvPr>
          <p:cNvGrpSpPr/>
          <p:nvPr/>
        </p:nvGrpSpPr>
        <p:grpSpPr>
          <a:xfrm>
            <a:off x="0" y="142053"/>
            <a:ext cx="12192000" cy="6715946"/>
            <a:chOff x="0" y="142053"/>
            <a:chExt cx="12192000" cy="6715946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770F46EE-64C9-8358-5A76-CF4E3E21F123}"/>
                </a:ext>
              </a:extLst>
            </p:cNvPr>
            <p:cNvGrpSpPr/>
            <p:nvPr/>
          </p:nvGrpSpPr>
          <p:grpSpPr>
            <a:xfrm>
              <a:off x="0" y="6257410"/>
              <a:ext cx="12192000" cy="600589"/>
              <a:chOff x="0" y="6257410"/>
              <a:chExt cx="12192000" cy="600589"/>
            </a:xfrm>
          </p:grpSpPr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43E5DAFD-FDCF-59F8-C09F-940A1192EE9A}"/>
                  </a:ext>
                </a:extLst>
              </p:cNvPr>
              <p:cNvGrpSpPr/>
              <p:nvPr/>
            </p:nvGrpSpPr>
            <p:grpSpPr>
              <a:xfrm>
                <a:off x="0" y="6257410"/>
                <a:ext cx="12192000" cy="600589"/>
                <a:chOff x="0" y="6257410"/>
                <a:chExt cx="12192000" cy="600589"/>
              </a:xfrm>
            </p:grpSpPr>
            <p:sp>
              <p:nvSpPr>
                <p:cNvPr id="43" name="Rectangle 42">
                  <a:extLst>
                    <a:ext uri="{FF2B5EF4-FFF2-40B4-BE49-F238E27FC236}">
                      <a16:creationId xmlns:a16="http://schemas.microsoft.com/office/drawing/2014/main" id="{A571D5A5-AF9E-9435-7300-4614D191D48A}"/>
                    </a:ext>
                  </a:extLst>
                </p:cNvPr>
                <p:cNvSpPr/>
                <p:nvPr/>
              </p:nvSpPr>
              <p:spPr>
                <a:xfrm>
                  <a:off x="0" y="6257410"/>
                  <a:ext cx="12192000" cy="600589"/>
                </a:xfrm>
                <a:prstGeom prst="rect">
                  <a:avLst/>
                </a:prstGeom>
                <a:solidFill>
                  <a:schemeClr val="bg1">
                    <a:lumMod val="85000"/>
                    <a:lumOff val="15000"/>
                  </a:schemeClr>
                </a:solidFill>
                <a:ln>
                  <a:noFill/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AU" dirty="0"/>
                </a:p>
              </p:txBody>
            </p:sp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95EAFE5C-C783-0726-775B-A733478AA41B}"/>
                    </a:ext>
                  </a:extLst>
                </p:cNvPr>
                <p:cNvSpPr txBox="1"/>
                <p:nvPr/>
              </p:nvSpPr>
              <p:spPr>
                <a:xfrm>
                  <a:off x="508425" y="6380303"/>
                  <a:ext cx="3011576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AU" sz="1600" dirty="0" err="1"/>
                    <a:t>bailey.martin@anu.edu.au</a:t>
                  </a:r>
                  <a:endParaRPr lang="en-AU" sz="1600" dirty="0"/>
                </a:p>
              </p:txBody>
            </p:sp>
          </p:grpSp>
          <p:pic>
            <p:nvPicPr>
              <p:cNvPr id="41" name="Graphic 40" descr="Envelope outline">
                <a:extLst>
                  <a:ext uri="{FF2B5EF4-FFF2-40B4-BE49-F238E27FC236}">
                    <a16:creationId xmlns:a16="http://schemas.microsoft.com/office/drawing/2014/main" id="{5B36CA6A-4436-C998-7E8C-9DC056BF828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49532" y="6273621"/>
                <a:ext cx="533269" cy="533269"/>
              </a:xfrm>
              <a:prstGeom prst="rect">
                <a:avLst/>
              </a:prstGeom>
            </p:spPr>
          </p:pic>
        </p:grpSp>
        <p:pic>
          <p:nvPicPr>
            <p:cNvPr id="37" name="Picture 36" descr="A logo with a black background&#10;&#10;AI-generated content may be incorrect.">
              <a:extLst>
                <a:ext uri="{FF2B5EF4-FFF2-40B4-BE49-F238E27FC236}">
                  <a16:creationId xmlns:a16="http://schemas.microsoft.com/office/drawing/2014/main" id="{9BA61942-C4DF-476B-2A6A-A84490A8723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47220" y="142053"/>
              <a:ext cx="459680" cy="536293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Pentagon 1">
                <a:extLst>
                  <a:ext uri="{FF2B5EF4-FFF2-40B4-BE49-F238E27FC236}">
                    <a16:creationId xmlns:a16="http://schemas.microsoft.com/office/drawing/2014/main" id="{191930A9-5C94-6C97-59C7-1DEE499EC8C6}"/>
                  </a:ext>
                </a:extLst>
              </p:cNvPr>
              <p:cNvSpPr/>
              <p:nvPr/>
            </p:nvSpPr>
            <p:spPr>
              <a:xfrm>
                <a:off x="0" y="1466993"/>
                <a:ext cx="4459705" cy="1122947"/>
              </a:xfrm>
              <a:prstGeom prst="homePlate">
                <a:avLst>
                  <a:gd name="adj" fmla="val 40000"/>
                </a:avLst>
              </a:prstGeom>
              <a:solidFill>
                <a:schemeClr val="accent4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AU" sz="2400" dirty="0">
                    <a:solidFill>
                      <a:schemeClr val="bg1"/>
                    </a:solidFill>
                  </a:rPr>
                  <a:t>Bright Optical feature</a:t>
                </a:r>
              </a:p>
              <a:p>
                <a:pPr algn="ctr"/>
                <a:r>
                  <a:rPr lang="en-AU" sz="2400" b="0" dirty="0">
                    <a:solidFill>
                      <a:schemeClr val="bg1"/>
                    </a:solidFill>
                  </a:rPr>
                  <a:t>3727</a:t>
                </a:r>
                <a14:m>
                  <m:oMath xmlns:m="http://schemas.openxmlformats.org/officeDocument/2006/math">
                    <m:r>
                      <a:rPr lang="en-AU" sz="2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Å</m:t>
                    </m:r>
                  </m:oMath>
                </a14:m>
                <a:endParaRPr lang="en-AU" sz="2400" b="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" name="Pentagon 1">
                <a:extLst>
                  <a:ext uri="{FF2B5EF4-FFF2-40B4-BE49-F238E27FC236}">
                    <a16:creationId xmlns:a16="http://schemas.microsoft.com/office/drawing/2014/main" id="{191930A9-5C94-6C97-59C7-1DEE499EC8C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1466993"/>
                <a:ext cx="4459705" cy="1122947"/>
              </a:xfrm>
              <a:prstGeom prst="homePlate">
                <a:avLst>
                  <a:gd name="adj" fmla="val 40000"/>
                </a:avLst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Pentagon 2">
                <a:extLst>
                  <a:ext uri="{FF2B5EF4-FFF2-40B4-BE49-F238E27FC236}">
                    <a16:creationId xmlns:a16="http://schemas.microsoft.com/office/drawing/2014/main" id="{F03B3276-DECE-C944-1C72-3012C2AF8B89}"/>
                  </a:ext>
                </a:extLst>
              </p:cNvPr>
              <p:cNvSpPr/>
              <p:nvPr/>
            </p:nvSpPr>
            <p:spPr>
              <a:xfrm>
                <a:off x="0" y="2867526"/>
                <a:ext cx="4459705" cy="1122947"/>
              </a:xfrm>
              <a:prstGeom prst="homePlate">
                <a:avLst>
                  <a:gd name="adj" fmla="val 40000"/>
                </a:avLst>
              </a:prstGeom>
              <a:solidFill>
                <a:srgbClr val="8EE1A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AU" sz="2400" b="0" dirty="0">
                    <a:solidFill>
                      <a:schemeClr val="bg1"/>
                    </a:solidFill>
                  </a:rPr>
                  <a:t>Visible out to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AU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n-AU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∼1.5</m:t>
                      </m:r>
                    </m:oMath>
                  </m:oMathPara>
                </a14:m>
                <a:endParaRPr lang="en-AU" sz="2400" b="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" name="Pentagon 2">
                <a:extLst>
                  <a:ext uri="{FF2B5EF4-FFF2-40B4-BE49-F238E27FC236}">
                    <a16:creationId xmlns:a16="http://schemas.microsoft.com/office/drawing/2014/main" id="{F03B3276-DECE-C944-1C72-3012C2AF8B8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2867526"/>
                <a:ext cx="4459705" cy="1122947"/>
              </a:xfrm>
              <a:prstGeom prst="homePlate">
                <a:avLst>
                  <a:gd name="adj" fmla="val 40000"/>
                </a:avLst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Pentagon 4">
            <a:extLst>
              <a:ext uri="{FF2B5EF4-FFF2-40B4-BE49-F238E27FC236}">
                <a16:creationId xmlns:a16="http://schemas.microsoft.com/office/drawing/2014/main" id="{ABF2E2B6-7413-3279-C4B7-87FA19650631}"/>
              </a:ext>
            </a:extLst>
          </p:cNvPr>
          <p:cNvSpPr/>
          <p:nvPr/>
        </p:nvSpPr>
        <p:spPr>
          <a:xfrm>
            <a:off x="0" y="4268059"/>
            <a:ext cx="4459705" cy="1122947"/>
          </a:xfrm>
          <a:prstGeom prst="homePlate">
            <a:avLst>
              <a:gd name="adj" fmla="val 40000"/>
            </a:avLst>
          </a:prstGeom>
          <a:solidFill>
            <a:srgbClr val="D0AE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2400" b="0" dirty="0">
                <a:solidFill>
                  <a:schemeClr val="bg1"/>
                </a:solidFill>
              </a:rPr>
              <a:t>Host spectra already </a:t>
            </a:r>
          </a:p>
          <a:p>
            <a:pPr algn="ctr"/>
            <a:r>
              <a:rPr lang="en-AU" sz="2400" dirty="0">
                <a:solidFill>
                  <a:schemeClr val="bg1"/>
                </a:solidFill>
              </a:rPr>
              <a:t>taken for redshifting</a:t>
            </a:r>
            <a:endParaRPr lang="en-AU" sz="2400" b="0" dirty="0">
              <a:solidFill>
                <a:schemeClr val="bg1"/>
              </a:solidFill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151EC15-AD08-7A50-0373-17FDD4E89231}"/>
              </a:ext>
            </a:extLst>
          </p:cNvPr>
          <p:cNvGrpSpPr/>
          <p:nvPr/>
        </p:nvGrpSpPr>
        <p:grpSpPr>
          <a:xfrm>
            <a:off x="6243852" y="976971"/>
            <a:ext cx="5405707" cy="5190736"/>
            <a:chOff x="4788591" y="739727"/>
            <a:chExt cx="6416460" cy="5755777"/>
          </a:xfrm>
        </p:grpSpPr>
        <p:pic>
          <p:nvPicPr>
            <p:cNvPr id="8" name="Picture 7" descr="A graph showing a graph of a graph&#10;&#10;AI-generated content may be incorrect.">
              <a:extLst>
                <a:ext uri="{FF2B5EF4-FFF2-40B4-BE49-F238E27FC236}">
                  <a16:creationId xmlns:a16="http://schemas.microsoft.com/office/drawing/2014/main" id="{5A6BCADA-BC16-6A14-FA3E-15985DA0E74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21" b="1"/>
            <a:stretch/>
          </p:blipFill>
          <p:spPr>
            <a:xfrm>
              <a:off x="4788591" y="739727"/>
              <a:ext cx="6416460" cy="4962424"/>
            </a:xfrm>
            <a:prstGeom prst="rect">
              <a:avLst/>
            </a:prstGeom>
          </p:spPr>
        </p:pic>
        <p:pic>
          <p:nvPicPr>
            <p:cNvPr id="11" name="Picture 10" descr="A close-up of a date&#10;&#10;AI-generated content may be incorrect.">
              <a:extLst>
                <a:ext uri="{FF2B5EF4-FFF2-40B4-BE49-F238E27FC236}">
                  <a16:creationId xmlns:a16="http://schemas.microsoft.com/office/drawing/2014/main" id="{B0BC92FB-E33C-38F0-E26F-F75820C7DF1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638"/>
            <a:stretch/>
          </p:blipFill>
          <p:spPr>
            <a:xfrm>
              <a:off x="5574105" y="5573741"/>
              <a:ext cx="5630946" cy="921763"/>
            </a:xfrm>
            <a:prstGeom prst="rect">
              <a:avLst/>
            </a:prstGeom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173B3961-2E3A-A53E-1E69-8606481B509F}"/>
              </a:ext>
            </a:extLst>
          </p:cNvPr>
          <p:cNvSpPr txBox="1"/>
          <p:nvPr/>
        </p:nvSpPr>
        <p:spPr>
          <a:xfrm>
            <a:off x="9142012" y="642993"/>
            <a:ext cx="2864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dirty="0"/>
              <a:t>Dixon et al. 2024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ACDB513-E690-D4FE-9141-FCF753E8123F}"/>
              </a:ext>
            </a:extLst>
          </p:cNvPr>
          <p:cNvSpPr txBox="1"/>
          <p:nvPr/>
        </p:nvSpPr>
        <p:spPr>
          <a:xfrm>
            <a:off x="3714579" y="6388427"/>
            <a:ext cx="4762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600" dirty="0"/>
              <a:t>An Extraordinary Journey Into the Transient Sky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1D18A9D-B2A9-FF11-CF60-0101332BEA24}"/>
              </a:ext>
            </a:extLst>
          </p:cNvPr>
          <p:cNvSpPr txBox="1"/>
          <p:nvPr/>
        </p:nvSpPr>
        <p:spPr>
          <a:xfrm>
            <a:off x="10026260" y="6348457"/>
            <a:ext cx="17508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000" dirty="0"/>
              <a:t>3</a:t>
            </a:r>
            <a:r>
              <a:rPr lang="en-AU" sz="2000" baseline="30000" dirty="0"/>
              <a:t>rd</a:t>
            </a:r>
            <a:r>
              <a:rPr lang="en-AU" sz="2000" dirty="0"/>
              <a:t> April 2025</a:t>
            </a:r>
          </a:p>
        </p:txBody>
      </p:sp>
    </p:spTree>
    <p:extLst>
      <p:ext uri="{BB962C8B-B14F-4D97-AF65-F5344CB8AC3E}">
        <p14:creationId xmlns:p14="http://schemas.microsoft.com/office/powerpoint/2010/main" val="713606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" presetClass="entr" presetSubtype="8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 animBg="1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B2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595A61C-4804-27A0-25F7-E16514D55A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537BB3-2ECB-A815-1DA4-021AE4C4D3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9189" y="429191"/>
            <a:ext cx="8855594" cy="443571"/>
          </a:xfrm>
        </p:spPr>
        <p:txBody>
          <a:bodyPr>
            <a:noAutofit/>
          </a:bodyPr>
          <a:lstStyle/>
          <a:p>
            <a:pPr algn="l"/>
            <a:r>
              <a:rPr lang="en-AU" sz="3200" cap="none" dirty="0">
                <a:solidFill>
                  <a:schemeClr val="tx1"/>
                </a:solidFill>
                <a:ea typeface="Gadugi" panose="020B0502040204020203" pitchFamily="34" charset="0"/>
              </a:rPr>
              <a:t>Dark Energy Equation of State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CC762DB-5B5A-8AAA-4BF9-0CA037343C47}"/>
              </a:ext>
            </a:extLst>
          </p:cNvPr>
          <p:cNvGrpSpPr/>
          <p:nvPr/>
        </p:nvGrpSpPr>
        <p:grpSpPr>
          <a:xfrm>
            <a:off x="0" y="142053"/>
            <a:ext cx="12192000" cy="6715946"/>
            <a:chOff x="0" y="142053"/>
            <a:chExt cx="12192000" cy="6715946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3F00BDE2-C565-B7DB-5A04-B0AB6CAEF1AE}"/>
                </a:ext>
              </a:extLst>
            </p:cNvPr>
            <p:cNvGrpSpPr/>
            <p:nvPr/>
          </p:nvGrpSpPr>
          <p:grpSpPr>
            <a:xfrm>
              <a:off x="0" y="6257410"/>
              <a:ext cx="12192000" cy="600589"/>
              <a:chOff x="0" y="6257410"/>
              <a:chExt cx="12192000" cy="600589"/>
            </a:xfrm>
          </p:grpSpPr>
          <p:grpSp>
            <p:nvGrpSpPr>
              <p:cNvPr id="44" name="Group 43">
                <a:extLst>
                  <a:ext uri="{FF2B5EF4-FFF2-40B4-BE49-F238E27FC236}">
                    <a16:creationId xmlns:a16="http://schemas.microsoft.com/office/drawing/2014/main" id="{49BF6C64-9881-79F0-9C7D-11986FFA2C97}"/>
                  </a:ext>
                </a:extLst>
              </p:cNvPr>
              <p:cNvGrpSpPr/>
              <p:nvPr/>
            </p:nvGrpSpPr>
            <p:grpSpPr>
              <a:xfrm>
                <a:off x="0" y="6257410"/>
                <a:ext cx="12192000" cy="600589"/>
                <a:chOff x="0" y="6257410"/>
                <a:chExt cx="12192000" cy="600589"/>
              </a:xfrm>
            </p:grpSpPr>
            <p:sp>
              <p:nvSpPr>
                <p:cNvPr id="47" name="Rectangle 46">
                  <a:extLst>
                    <a:ext uri="{FF2B5EF4-FFF2-40B4-BE49-F238E27FC236}">
                      <a16:creationId xmlns:a16="http://schemas.microsoft.com/office/drawing/2014/main" id="{4629E122-780D-3E6F-3827-C722924ECC66}"/>
                    </a:ext>
                  </a:extLst>
                </p:cNvPr>
                <p:cNvSpPr/>
                <p:nvPr/>
              </p:nvSpPr>
              <p:spPr>
                <a:xfrm>
                  <a:off x="0" y="6257410"/>
                  <a:ext cx="12192000" cy="600589"/>
                </a:xfrm>
                <a:prstGeom prst="rect">
                  <a:avLst/>
                </a:prstGeom>
                <a:solidFill>
                  <a:schemeClr val="bg1">
                    <a:lumMod val="85000"/>
                    <a:lumOff val="15000"/>
                  </a:schemeClr>
                </a:solidFill>
                <a:ln>
                  <a:noFill/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AU" dirty="0"/>
                </a:p>
              </p:txBody>
            </p:sp>
            <p:sp>
              <p:nvSpPr>
                <p:cNvPr id="48" name="TextBox 47">
                  <a:extLst>
                    <a:ext uri="{FF2B5EF4-FFF2-40B4-BE49-F238E27FC236}">
                      <a16:creationId xmlns:a16="http://schemas.microsoft.com/office/drawing/2014/main" id="{38A472BF-BE45-AA66-86D7-4FACCAF8D48A}"/>
                    </a:ext>
                  </a:extLst>
                </p:cNvPr>
                <p:cNvSpPr txBox="1"/>
                <p:nvPr/>
              </p:nvSpPr>
              <p:spPr>
                <a:xfrm>
                  <a:off x="508425" y="6380303"/>
                  <a:ext cx="3011576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AU" sz="1600" dirty="0" err="1"/>
                    <a:t>bailey.martin@anu.edu.au</a:t>
                  </a:r>
                  <a:endParaRPr lang="en-AU" sz="1600" dirty="0"/>
                </a:p>
              </p:txBody>
            </p:sp>
          </p:grpSp>
          <p:pic>
            <p:nvPicPr>
              <p:cNvPr id="45" name="Graphic 44" descr="Envelope outline">
                <a:extLst>
                  <a:ext uri="{FF2B5EF4-FFF2-40B4-BE49-F238E27FC236}">
                    <a16:creationId xmlns:a16="http://schemas.microsoft.com/office/drawing/2014/main" id="{7526E699-831A-741F-7E9B-CB956410721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49532" y="6273621"/>
                <a:ext cx="533269" cy="533269"/>
              </a:xfrm>
              <a:prstGeom prst="rect">
                <a:avLst/>
              </a:prstGeom>
            </p:spPr>
          </p:pic>
        </p:grpSp>
        <p:pic>
          <p:nvPicPr>
            <p:cNvPr id="43" name="Picture 42" descr="A logo with a black background&#10;&#10;AI-generated content may be incorrect.">
              <a:extLst>
                <a:ext uri="{FF2B5EF4-FFF2-40B4-BE49-F238E27FC236}">
                  <a16:creationId xmlns:a16="http://schemas.microsoft.com/office/drawing/2014/main" id="{0DE68CA6-5BFA-5A23-CEBB-79EC86D9792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47220" y="142053"/>
              <a:ext cx="459680" cy="536293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ounded Rectangle 2">
                <a:extLst>
                  <a:ext uri="{FF2B5EF4-FFF2-40B4-BE49-F238E27FC236}">
                    <a16:creationId xmlns:a16="http://schemas.microsoft.com/office/drawing/2014/main" id="{258841EB-A8A2-4309-B884-2AFAEA3B978A}"/>
                  </a:ext>
                </a:extLst>
              </p:cNvPr>
              <p:cNvSpPr/>
              <p:nvPr/>
            </p:nvSpPr>
            <p:spPr>
              <a:xfrm>
                <a:off x="582801" y="1174810"/>
                <a:ext cx="4993771" cy="2129589"/>
              </a:xfrm>
              <a:prstGeom prst="roundRect">
                <a:avLst/>
              </a:prstGeom>
              <a:solidFill>
                <a:srgbClr val="8EE1A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AU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𝑤</m:t>
                      </m:r>
                      <m:r>
                        <a:rPr lang="en-AU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AU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AU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num>
                        <m:den>
                          <m:r>
                            <a:rPr lang="en-AU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𝜌</m:t>
                          </m:r>
                        </m:den>
                      </m:f>
                    </m:oMath>
                  </m:oMathPara>
                </a14:m>
                <a:endParaRPr lang="en-US" sz="4000" dirty="0">
                  <a:solidFill>
                    <a:schemeClr val="bg1"/>
                  </a:solidFill>
                </a:endParaRPr>
              </a:p>
              <a:p>
                <a:pPr algn="ctr"/>
                <a:endParaRPr lang="en-US" sz="900" dirty="0">
                  <a:solidFill>
                    <a:schemeClr val="bg1"/>
                  </a:solidFill>
                </a:endParaRPr>
              </a:p>
              <a:p>
                <a:pPr algn="ctr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AU" sz="40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Λ</m:t>
                    </m:r>
                  </m:oMath>
                </a14:m>
                <a:r>
                  <a:rPr lang="en-US" sz="4000" dirty="0">
                    <a:solidFill>
                      <a:schemeClr val="bg1"/>
                    </a:solidFill>
                  </a:rPr>
                  <a:t>CDM </a:t>
                </a:r>
                <a14:m>
                  <m:oMath xmlns:m="http://schemas.openxmlformats.org/officeDocument/2006/math">
                    <m:r>
                      <a:rPr lang="en-US" sz="40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⟹</m:t>
                    </m:r>
                    <m:r>
                      <a:rPr lang="en-AU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𝑤</m:t>
                    </m:r>
                    <m:r>
                      <a:rPr lang="en-AU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=−1</m:t>
                    </m:r>
                  </m:oMath>
                </a14:m>
                <a:endParaRPr lang="en-US" sz="40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" name="Rounded Rectangle 2">
                <a:extLst>
                  <a:ext uri="{FF2B5EF4-FFF2-40B4-BE49-F238E27FC236}">
                    <a16:creationId xmlns:a16="http://schemas.microsoft.com/office/drawing/2014/main" id="{258841EB-A8A2-4309-B884-2AFAEA3B978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2801" y="1174810"/>
                <a:ext cx="4993771" cy="2129589"/>
              </a:xfrm>
              <a:prstGeom prst="roundRect">
                <a:avLst/>
              </a:prstGeom>
              <a:blipFill>
                <a:blip r:embed="rId6"/>
                <a:stretch>
                  <a:fillRect b="-82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4C880271-35C7-FEE4-7178-D349B0ABE3B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79560" y="1174810"/>
            <a:ext cx="5397500" cy="44831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Rounded Rectangle 7">
                <a:extLst>
                  <a:ext uri="{FF2B5EF4-FFF2-40B4-BE49-F238E27FC236}">
                    <a16:creationId xmlns:a16="http://schemas.microsoft.com/office/drawing/2014/main" id="{1BC07F8D-BB89-4E5E-44E2-24927815E5E7}"/>
                  </a:ext>
                </a:extLst>
              </p:cNvPr>
              <p:cNvSpPr/>
              <p:nvPr/>
            </p:nvSpPr>
            <p:spPr>
              <a:xfrm>
                <a:off x="582800" y="4386725"/>
                <a:ext cx="4993771" cy="1047290"/>
              </a:xfrm>
              <a:prstGeom prst="roundRect">
                <a:avLst/>
              </a:prstGeom>
              <a:solidFill>
                <a:srgbClr val="D0AEFF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AU" sz="4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𝑤</m:t>
                      </m:r>
                      <m:r>
                        <a:rPr lang="en-AU" sz="4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AU" sz="4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AU" sz="4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AU" sz="4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AU" sz="4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AU" sz="4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AU" sz="4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AU" sz="4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  <m:d>
                        <m:dPr>
                          <m:ctrlPr>
                            <a:rPr lang="en-AU" sz="4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AU" sz="4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1−</m:t>
                          </m:r>
                          <m:r>
                            <a:rPr lang="en-AU" sz="4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</m:d>
                    </m:oMath>
                  </m:oMathPara>
                </a14:m>
                <a:endParaRPr lang="en-US" sz="40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8" name="Rounded Rectangle 7">
                <a:extLst>
                  <a:ext uri="{FF2B5EF4-FFF2-40B4-BE49-F238E27FC236}">
                    <a16:creationId xmlns:a16="http://schemas.microsoft.com/office/drawing/2014/main" id="{1BC07F8D-BB89-4E5E-44E2-24927815E5E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2800" y="4386725"/>
                <a:ext cx="4993771" cy="1047290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6DE42EE8-BA29-EC1A-AAD9-1617BDFB7E65}"/>
              </a:ext>
            </a:extLst>
          </p:cNvPr>
          <p:cNvSpPr txBox="1"/>
          <p:nvPr/>
        </p:nvSpPr>
        <p:spPr>
          <a:xfrm>
            <a:off x="8359787" y="5772994"/>
            <a:ext cx="34172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DESI Collaboration 2024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330DD31-4CC1-4CAA-9A23-45CB3E3F19EB}"/>
              </a:ext>
            </a:extLst>
          </p:cNvPr>
          <p:cNvSpPr txBox="1"/>
          <p:nvPr/>
        </p:nvSpPr>
        <p:spPr>
          <a:xfrm>
            <a:off x="3714579" y="6388427"/>
            <a:ext cx="4762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600" dirty="0"/>
              <a:t>An Extraordinary Journey Into the Transient Sky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2ED2C1E-D524-2860-244C-BD439A4DBF46}"/>
              </a:ext>
            </a:extLst>
          </p:cNvPr>
          <p:cNvSpPr txBox="1"/>
          <p:nvPr/>
        </p:nvSpPr>
        <p:spPr>
          <a:xfrm>
            <a:off x="10026260" y="6348457"/>
            <a:ext cx="17508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000" dirty="0"/>
              <a:t>3</a:t>
            </a:r>
            <a:r>
              <a:rPr lang="en-AU" sz="2000" baseline="30000" dirty="0"/>
              <a:t>rd</a:t>
            </a:r>
            <a:r>
              <a:rPr lang="en-AU" sz="2000" dirty="0"/>
              <a:t> April 2025</a:t>
            </a:r>
          </a:p>
        </p:txBody>
      </p:sp>
    </p:spTree>
    <p:extLst>
      <p:ext uri="{BB962C8B-B14F-4D97-AF65-F5344CB8AC3E}">
        <p14:creationId xmlns:p14="http://schemas.microsoft.com/office/powerpoint/2010/main" val="4022591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B2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0A8098E-42BB-9DE8-819E-F9932FA726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8F1A915-0C98-C058-1E95-8C05487E7413}"/>
              </a:ext>
            </a:extLst>
          </p:cNvPr>
          <p:cNvSpPr txBox="1"/>
          <p:nvPr/>
        </p:nvSpPr>
        <p:spPr>
          <a:xfrm>
            <a:off x="311500" y="302494"/>
            <a:ext cx="70137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200" dirty="0"/>
              <a:t>Current Hubble Diagram Anchor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9BBFF9F-B4FA-EC1F-F116-D49C0AF71E0F}"/>
              </a:ext>
            </a:extLst>
          </p:cNvPr>
          <p:cNvGrpSpPr/>
          <p:nvPr/>
        </p:nvGrpSpPr>
        <p:grpSpPr>
          <a:xfrm>
            <a:off x="0" y="142053"/>
            <a:ext cx="12192000" cy="6715946"/>
            <a:chOff x="0" y="142053"/>
            <a:chExt cx="12192000" cy="6715946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E5B771AC-777A-8469-524A-EE6B991BB848}"/>
                </a:ext>
              </a:extLst>
            </p:cNvPr>
            <p:cNvGrpSpPr/>
            <p:nvPr/>
          </p:nvGrpSpPr>
          <p:grpSpPr>
            <a:xfrm>
              <a:off x="0" y="6257410"/>
              <a:ext cx="12192000" cy="600589"/>
              <a:chOff x="0" y="6257410"/>
              <a:chExt cx="12192000" cy="600589"/>
            </a:xfrm>
          </p:grpSpPr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D6D110F1-8D16-0C21-E220-2C9F224AA4B8}"/>
                  </a:ext>
                </a:extLst>
              </p:cNvPr>
              <p:cNvGrpSpPr/>
              <p:nvPr/>
            </p:nvGrpSpPr>
            <p:grpSpPr>
              <a:xfrm>
                <a:off x="0" y="6257410"/>
                <a:ext cx="12192000" cy="600589"/>
                <a:chOff x="0" y="6257410"/>
                <a:chExt cx="12192000" cy="600589"/>
              </a:xfrm>
            </p:grpSpPr>
            <p:sp>
              <p:nvSpPr>
                <p:cNvPr id="43" name="Rectangle 42">
                  <a:extLst>
                    <a:ext uri="{FF2B5EF4-FFF2-40B4-BE49-F238E27FC236}">
                      <a16:creationId xmlns:a16="http://schemas.microsoft.com/office/drawing/2014/main" id="{B902855E-F29E-1911-06B8-3A05BEAAD53D}"/>
                    </a:ext>
                  </a:extLst>
                </p:cNvPr>
                <p:cNvSpPr/>
                <p:nvPr/>
              </p:nvSpPr>
              <p:spPr>
                <a:xfrm>
                  <a:off x="0" y="6257410"/>
                  <a:ext cx="12192000" cy="600589"/>
                </a:xfrm>
                <a:prstGeom prst="rect">
                  <a:avLst/>
                </a:prstGeom>
                <a:solidFill>
                  <a:schemeClr val="bg1">
                    <a:lumMod val="85000"/>
                    <a:lumOff val="15000"/>
                  </a:schemeClr>
                </a:solidFill>
                <a:ln>
                  <a:noFill/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AU" dirty="0"/>
                </a:p>
              </p:txBody>
            </p:sp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8CE0D990-93F9-7A1A-B297-5FC2867B9BD5}"/>
                    </a:ext>
                  </a:extLst>
                </p:cNvPr>
                <p:cNvSpPr txBox="1"/>
                <p:nvPr/>
              </p:nvSpPr>
              <p:spPr>
                <a:xfrm>
                  <a:off x="508425" y="6380303"/>
                  <a:ext cx="3011576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AU" sz="1600" dirty="0" err="1"/>
                    <a:t>bailey.martin@anu.edu.au</a:t>
                  </a:r>
                  <a:endParaRPr lang="en-AU" sz="1600" dirty="0"/>
                </a:p>
              </p:txBody>
            </p:sp>
          </p:grpSp>
          <p:pic>
            <p:nvPicPr>
              <p:cNvPr id="41" name="Graphic 40" descr="Envelope outline">
                <a:extLst>
                  <a:ext uri="{FF2B5EF4-FFF2-40B4-BE49-F238E27FC236}">
                    <a16:creationId xmlns:a16="http://schemas.microsoft.com/office/drawing/2014/main" id="{26D9119E-9B41-36F8-3A5E-608814EB65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49532" y="6273621"/>
                <a:ext cx="533269" cy="533269"/>
              </a:xfrm>
              <a:prstGeom prst="rect">
                <a:avLst/>
              </a:prstGeom>
            </p:spPr>
          </p:pic>
        </p:grpSp>
        <p:pic>
          <p:nvPicPr>
            <p:cNvPr id="37" name="Picture 36" descr="A logo with a black background&#10;&#10;AI-generated content may be incorrect.">
              <a:extLst>
                <a:ext uri="{FF2B5EF4-FFF2-40B4-BE49-F238E27FC236}">
                  <a16:creationId xmlns:a16="http://schemas.microsoft.com/office/drawing/2014/main" id="{7FC77236-65A6-B182-E463-94D3123E800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47220" y="142053"/>
              <a:ext cx="459680" cy="536293"/>
            </a:xfrm>
            <a:prstGeom prst="rect">
              <a:avLst/>
            </a:prstGeom>
          </p:spPr>
        </p:pic>
      </p:grpSp>
      <p:pic>
        <p:nvPicPr>
          <p:cNvPr id="3" name="Picture 2" descr="A diagram of a graph&#10;&#10;AI-generated content may be incorrect.">
            <a:extLst>
              <a:ext uri="{FF2B5EF4-FFF2-40B4-BE49-F238E27FC236}">
                <a16:creationId xmlns:a16="http://schemas.microsoft.com/office/drawing/2014/main" id="{855473AA-AB8E-6343-3ED1-D3367A9BA98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8115" y="1330269"/>
            <a:ext cx="7835769" cy="4484141"/>
          </a:xfrm>
          <a:prstGeom prst="rect">
            <a:avLst/>
          </a:prstGeom>
        </p:spPr>
      </p:pic>
      <p:pic>
        <p:nvPicPr>
          <p:cNvPr id="2" name="Picture 1" descr="A diagram of a graph&#10;&#10;AI-generated content may be incorrect.">
            <a:extLst>
              <a:ext uri="{FF2B5EF4-FFF2-40B4-BE49-F238E27FC236}">
                <a16:creationId xmlns:a16="http://schemas.microsoft.com/office/drawing/2014/main" id="{A5FC7F10-2C53-19CB-3BBA-AACBDCBB323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8" t="32309" r="60296" b="38103"/>
          <a:stretch/>
        </p:blipFill>
        <p:spPr>
          <a:xfrm>
            <a:off x="2653553" y="2779060"/>
            <a:ext cx="2635623" cy="132677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2221723-DEE6-32A9-75DC-94AF5A61AADE}"/>
              </a:ext>
            </a:extLst>
          </p:cNvPr>
          <p:cNvSpPr txBox="1"/>
          <p:nvPr/>
        </p:nvSpPr>
        <p:spPr>
          <a:xfrm>
            <a:off x="49532" y="1506071"/>
            <a:ext cx="38052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Asteroid </a:t>
            </a:r>
            <a:r>
              <a:rPr lang="en-US" sz="2400" dirty="0" err="1"/>
              <a:t>Terrestrieal</a:t>
            </a:r>
            <a:r>
              <a:rPr lang="en-US" sz="2400" dirty="0"/>
              <a:t>-impact Last Alert System </a:t>
            </a:r>
          </a:p>
          <a:p>
            <a:pPr algn="ctr"/>
            <a:r>
              <a:rPr lang="en-US" sz="2400" dirty="0"/>
              <a:t>(ATLAS)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9987C0B-A523-C09A-F840-36B7992078F9}"/>
              </a:ext>
            </a:extLst>
          </p:cNvPr>
          <p:cNvSpPr txBox="1"/>
          <p:nvPr/>
        </p:nvSpPr>
        <p:spPr>
          <a:xfrm>
            <a:off x="311500" y="4105836"/>
            <a:ext cx="314259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All-Sky Automated</a:t>
            </a:r>
          </a:p>
          <a:p>
            <a:pPr algn="ctr"/>
            <a:r>
              <a:rPr lang="en-US" sz="2400" dirty="0"/>
              <a:t> Survey for </a:t>
            </a:r>
          </a:p>
          <a:p>
            <a:pPr algn="ctr"/>
            <a:r>
              <a:rPr lang="en-US" sz="2400" dirty="0" err="1"/>
              <a:t>SuperNovae</a:t>
            </a:r>
            <a:endParaRPr lang="en-US" sz="2400" dirty="0"/>
          </a:p>
          <a:p>
            <a:pPr algn="ctr"/>
            <a:r>
              <a:rPr lang="en-US" sz="2400" dirty="0"/>
              <a:t>(ASASSN)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BD4035A-7A7E-5382-8A67-FE6B3A279E80}"/>
              </a:ext>
            </a:extLst>
          </p:cNvPr>
          <p:cNvSpPr txBox="1"/>
          <p:nvPr/>
        </p:nvSpPr>
        <p:spPr>
          <a:xfrm>
            <a:off x="8731623" y="1506070"/>
            <a:ext cx="34108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Panoramic Survey Telescope And Rapid Response System</a:t>
            </a:r>
          </a:p>
          <a:p>
            <a:pPr algn="ctr"/>
            <a:r>
              <a:rPr lang="en-US" sz="2400" dirty="0"/>
              <a:t>(</a:t>
            </a:r>
            <a:r>
              <a:rPr lang="en-US" sz="2400" dirty="0" err="1"/>
              <a:t>PanSTARRS</a:t>
            </a:r>
            <a:r>
              <a:rPr lang="en-US" sz="2400" dirty="0"/>
              <a:t>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449C50D-E695-D319-6DA7-63029D79C263}"/>
              </a:ext>
            </a:extLst>
          </p:cNvPr>
          <p:cNvSpPr txBox="1"/>
          <p:nvPr/>
        </p:nvSpPr>
        <p:spPr>
          <a:xfrm>
            <a:off x="9233647" y="3921169"/>
            <a:ext cx="27732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Carnegie </a:t>
            </a:r>
          </a:p>
          <a:p>
            <a:pPr algn="ctr"/>
            <a:r>
              <a:rPr lang="en-US" sz="2400" dirty="0"/>
              <a:t>Supernovae </a:t>
            </a:r>
          </a:p>
          <a:p>
            <a:pPr algn="ctr"/>
            <a:r>
              <a:rPr lang="en-US" sz="2400" dirty="0"/>
              <a:t>Project</a:t>
            </a:r>
          </a:p>
          <a:p>
            <a:pPr algn="ctr"/>
            <a:r>
              <a:rPr lang="en-US" sz="2400" dirty="0"/>
              <a:t>(CSP)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E6140AF-D658-FA0D-2E06-D8BFA21D6F6D}"/>
              </a:ext>
            </a:extLst>
          </p:cNvPr>
          <p:cNvSpPr txBox="1"/>
          <p:nvPr/>
        </p:nvSpPr>
        <p:spPr>
          <a:xfrm>
            <a:off x="5514880" y="960937"/>
            <a:ext cx="45582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dirty="0"/>
              <a:t>Dark Energy Survey Collaboration 2024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6B98A78-8862-001D-DA2E-101E5C657687}"/>
              </a:ext>
            </a:extLst>
          </p:cNvPr>
          <p:cNvSpPr txBox="1"/>
          <p:nvPr/>
        </p:nvSpPr>
        <p:spPr>
          <a:xfrm>
            <a:off x="3714579" y="6388427"/>
            <a:ext cx="4762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600" dirty="0"/>
              <a:t>An Extraordinary Journey Into the Transient Sky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AD4F9B2-EA6C-82F4-36AE-DF56C39CB19D}"/>
              </a:ext>
            </a:extLst>
          </p:cNvPr>
          <p:cNvSpPr txBox="1"/>
          <p:nvPr/>
        </p:nvSpPr>
        <p:spPr>
          <a:xfrm>
            <a:off x="10026260" y="6348457"/>
            <a:ext cx="17508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000" dirty="0"/>
              <a:t>3</a:t>
            </a:r>
            <a:r>
              <a:rPr lang="en-AU" sz="2000" baseline="30000" dirty="0"/>
              <a:t>rd</a:t>
            </a:r>
            <a:r>
              <a:rPr lang="en-AU" sz="2000" dirty="0"/>
              <a:t> April 2025</a:t>
            </a:r>
          </a:p>
        </p:txBody>
      </p:sp>
    </p:spTree>
    <p:extLst>
      <p:ext uri="{BB962C8B-B14F-4D97-AF65-F5344CB8AC3E}">
        <p14:creationId xmlns:p14="http://schemas.microsoft.com/office/powerpoint/2010/main" val="664967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6" presetClass="emp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365 -0.00185 L 0.18594 0.04722 " pathEditMode="relative" rAng="0" ptsTypes="AA">
                                      <p:cBhvr>
                                        <p:cTn id="14" dur="2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15" y="24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9" grpId="0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B2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2BC1359-F250-049A-BC69-F28F947AB6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B46A4E3-8BD5-4033-01D2-A40AB81921F1}"/>
              </a:ext>
            </a:extLst>
          </p:cNvPr>
          <p:cNvSpPr txBox="1"/>
          <p:nvPr/>
        </p:nvSpPr>
        <p:spPr>
          <a:xfrm>
            <a:off x="311499" y="302494"/>
            <a:ext cx="87780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200" dirty="0"/>
              <a:t>DEBASS – Survey Design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085401D-DB72-8E73-C948-91A1FBF40B98}"/>
              </a:ext>
            </a:extLst>
          </p:cNvPr>
          <p:cNvGrpSpPr/>
          <p:nvPr/>
        </p:nvGrpSpPr>
        <p:grpSpPr>
          <a:xfrm>
            <a:off x="0" y="142053"/>
            <a:ext cx="12192000" cy="6715946"/>
            <a:chOff x="0" y="142053"/>
            <a:chExt cx="12192000" cy="6715946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FB9F55CB-20E4-5121-4F0C-B5F4EAD31596}"/>
                </a:ext>
              </a:extLst>
            </p:cNvPr>
            <p:cNvGrpSpPr/>
            <p:nvPr/>
          </p:nvGrpSpPr>
          <p:grpSpPr>
            <a:xfrm>
              <a:off x="0" y="6257410"/>
              <a:ext cx="12192000" cy="600589"/>
              <a:chOff x="0" y="6257410"/>
              <a:chExt cx="12192000" cy="600589"/>
            </a:xfrm>
          </p:grpSpPr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8F203FBF-EF78-9826-9259-CB9D08577913}"/>
                  </a:ext>
                </a:extLst>
              </p:cNvPr>
              <p:cNvGrpSpPr/>
              <p:nvPr/>
            </p:nvGrpSpPr>
            <p:grpSpPr>
              <a:xfrm>
                <a:off x="0" y="6257410"/>
                <a:ext cx="12192000" cy="600589"/>
                <a:chOff x="0" y="6257410"/>
                <a:chExt cx="12192000" cy="600589"/>
              </a:xfrm>
            </p:grpSpPr>
            <p:sp>
              <p:nvSpPr>
                <p:cNvPr id="43" name="Rectangle 42">
                  <a:extLst>
                    <a:ext uri="{FF2B5EF4-FFF2-40B4-BE49-F238E27FC236}">
                      <a16:creationId xmlns:a16="http://schemas.microsoft.com/office/drawing/2014/main" id="{0020E158-F290-94AC-AE9B-009DE1DF910E}"/>
                    </a:ext>
                  </a:extLst>
                </p:cNvPr>
                <p:cNvSpPr/>
                <p:nvPr/>
              </p:nvSpPr>
              <p:spPr>
                <a:xfrm>
                  <a:off x="0" y="6257410"/>
                  <a:ext cx="12192000" cy="600589"/>
                </a:xfrm>
                <a:prstGeom prst="rect">
                  <a:avLst/>
                </a:prstGeom>
                <a:solidFill>
                  <a:schemeClr val="bg1">
                    <a:lumMod val="85000"/>
                    <a:lumOff val="15000"/>
                  </a:schemeClr>
                </a:solidFill>
                <a:ln>
                  <a:noFill/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AU" dirty="0"/>
                </a:p>
              </p:txBody>
            </p:sp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8A776504-3628-2108-2820-E742213D5B3E}"/>
                    </a:ext>
                  </a:extLst>
                </p:cNvPr>
                <p:cNvSpPr txBox="1"/>
                <p:nvPr/>
              </p:nvSpPr>
              <p:spPr>
                <a:xfrm>
                  <a:off x="508425" y="6380303"/>
                  <a:ext cx="3011576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AU" sz="1600" dirty="0" err="1"/>
                    <a:t>bailey.martin@anu.edu.au</a:t>
                  </a:r>
                  <a:endParaRPr lang="en-AU" sz="1600" dirty="0"/>
                </a:p>
              </p:txBody>
            </p:sp>
          </p:grpSp>
          <p:pic>
            <p:nvPicPr>
              <p:cNvPr id="41" name="Graphic 40" descr="Envelope outline">
                <a:extLst>
                  <a:ext uri="{FF2B5EF4-FFF2-40B4-BE49-F238E27FC236}">
                    <a16:creationId xmlns:a16="http://schemas.microsoft.com/office/drawing/2014/main" id="{FBF7AEE2-1839-3C09-70C9-5A9F36A3D82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49532" y="6273621"/>
                <a:ext cx="533269" cy="533269"/>
              </a:xfrm>
              <a:prstGeom prst="rect">
                <a:avLst/>
              </a:prstGeom>
            </p:spPr>
          </p:pic>
        </p:grpSp>
        <p:pic>
          <p:nvPicPr>
            <p:cNvPr id="37" name="Picture 36" descr="A logo with a black background&#10;&#10;AI-generated content may be incorrect.">
              <a:extLst>
                <a:ext uri="{FF2B5EF4-FFF2-40B4-BE49-F238E27FC236}">
                  <a16:creationId xmlns:a16="http://schemas.microsoft.com/office/drawing/2014/main" id="{647E9647-802E-7ACB-6453-04066C8F02E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47220" y="142053"/>
              <a:ext cx="459680" cy="536293"/>
            </a:xfrm>
            <a:prstGeom prst="rect">
              <a:avLst/>
            </a:prstGeom>
          </p:spPr>
        </p:pic>
      </p:grpSp>
      <p:pic>
        <p:nvPicPr>
          <p:cNvPr id="9" name="Graphic 8">
            <a:extLst>
              <a:ext uri="{FF2B5EF4-FFF2-40B4-BE49-F238E27FC236}">
                <a16:creationId xmlns:a16="http://schemas.microsoft.com/office/drawing/2014/main" id="{697E27A0-BE7A-A7CB-A608-86326D33000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573486" y="176276"/>
            <a:ext cx="4005943" cy="1143588"/>
          </a:xfrm>
          <a:prstGeom prst="rect">
            <a:avLst/>
          </a:prstGeom>
        </p:spPr>
      </p:pic>
      <p:sp>
        <p:nvSpPr>
          <p:cNvPr id="2" name="Pentagon 1">
            <a:extLst>
              <a:ext uri="{FF2B5EF4-FFF2-40B4-BE49-F238E27FC236}">
                <a16:creationId xmlns:a16="http://schemas.microsoft.com/office/drawing/2014/main" id="{F18A5BF7-59F1-A454-E99E-086949A9BF92}"/>
              </a:ext>
            </a:extLst>
          </p:cNvPr>
          <p:cNvSpPr/>
          <p:nvPr/>
        </p:nvSpPr>
        <p:spPr>
          <a:xfrm>
            <a:off x="-1" y="1110401"/>
            <a:ext cx="4459705" cy="1122947"/>
          </a:xfrm>
          <a:prstGeom prst="homePlate">
            <a:avLst>
              <a:gd name="adj" fmla="val 40000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2400" dirty="0">
                <a:solidFill>
                  <a:schemeClr val="bg1"/>
                </a:solidFill>
              </a:rPr>
              <a:t>Targeted survey:</a:t>
            </a:r>
          </a:p>
          <a:p>
            <a:pPr algn="ctr"/>
            <a:r>
              <a:rPr lang="en-AU" sz="2400" b="0" dirty="0">
                <a:solidFill>
                  <a:schemeClr val="bg1"/>
                </a:solidFill>
              </a:rPr>
              <a:t>ATLAS, ASASSN, ZTF</a:t>
            </a:r>
          </a:p>
        </p:txBody>
      </p:sp>
      <p:sp>
        <p:nvSpPr>
          <p:cNvPr id="4" name="Pentagon 3">
            <a:extLst>
              <a:ext uri="{FF2B5EF4-FFF2-40B4-BE49-F238E27FC236}">
                <a16:creationId xmlns:a16="http://schemas.microsoft.com/office/drawing/2014/main" id="{F3876EC8-0527-6373-CFA1-21DAD5BD26D2}"/>
              </a:ext>
            </a:extLst>
          </p:cNvPr>
          <p:cNvSpPr/>
          <p:nvPr/>
        </p:nvSpPr>
        <p:spPr>
          <a:xfrm>
            <a:off x="0" y="3653404"/>
            <a:ext cx="4459705" cy="1122947"/>
          </a:xfrm>
          <a:prstGeom prst="homePlate">
            <a:avLst>
              <a:gd name="adj" fmla="val 40000"/>
            </a:avLst>
          </a:prstGeom>
          <a:solidFill>
            <a:srgbClr val="8EE1A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2400" b="0" dirty="0">
                <a:solidFill>
                  <a:schemeClr val="bg1"/>
                </a:solidFill>
              </a:rPr>
              <a:t>Spectroscopic follow-up with ANU 2.3m Telescope</a:t>
            </a:r>
          </a:p>
        </p:txBody>
      </p:sp>
      <p:sp>
        <p:nvSpPr>
          <p:cNvPr id="7" name="Pentagon 6">
            <a:extLst>
              <a:ext uri="{FF2B5EF4-FFF2-40B4-BE49-F238E27FC236}">
                <a16:creationId xmlns:a16="http://schemas.microsoft.com/office/drawing/2014/main" id="{58601A90-B898-20BD-52C1-0111BAD438D2}"/>
              </a:ext>
            </a:extLst>
          </p:cNvPr>
          <p:cNvSpPr/>
          <p:nvPr/>
        </p:nvSpPr>
        <p:spPr>
          <a:xfrm>
            <a:off x="0" y="2384793"/>
            <a:ext cx="4459705" cy="1122947"/>
          </a:xfrm>
          <a:prstGeom prst="homePlate">
            <a:avLst>
              <a:gd name="adj" fmla="val 40000"/>
            </a:avLst>
          </a:prstGeom>
          <a:solidFill>
            <a:srgbClr val="D0AE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2400" b="0" dirty="0">
                <a:solidFill>
                  <a:schemeClr val="bg1"/>
                </a:solidFill>
              </a:rPr>
              <a:t>g r </a:t>
            </a:r>
            <a:r>
              <a:rPr lang="en-AU" sz="2400" b="0" dirty="0" err="1">
                <a:solidFill>
                  <a:schemeClr val="bg1"/>
                </a:solidFill>
              </a:rPr>
              <a:t>i</a:t>
            </a:r>
            <a:r>
              <a:rPr lang="en-AU" sz="2400" b="0" dirty="0">
                <a:solidFill>
                  <a:schemeClr val="bg1"/>
                </a:solidFill>
              </a:rPr>
              <a:t> z DECam photometry</a:t>
            </a:r>
          </a:p>
          <a:p>
            <a:pPr algn="ctr"/>
            <a:r>
              <a:rPr lang="en-AU" sz="2400" dirty="0">
                <a:solidFill>
                  <a:schemeClr val="bg1"/>
                </a:solidFill>
              </a:rPr>
              <a:t>10-15s exposures</a:t>
            </a:r>
            <a:endParaRPr lang="en-AU" sz="2400" b="0" dirty="0">
              <a:solidFill>
                <a:schemeClr val="bg1"/>
              </a:solidFill>
            </a:endParaRPr>
          </a:p>
        </p:txBody>
      </p:sp>
      <p:sp>
        <p:nvSpPr>
          <p:cNvPr id="11" name="Pentagon 10">
            <a:extLst>
              <a:ext uri="{FF2B5EF4-FFF2-40B4-BE49-F238E27FC236}">
                <a16:creationId xmlns:a16="http://schemas.microsoft.com/office/drawing/2014/main" id="{653941AA-F2DB-6ED6-6E3A-51FA306E95BF}"/>
              </a:ext>
            </a:extLst>
          </p:cNvPr>
          <p:cNvSpPr/>
          <p:nvPr/>
        </p:nvSpPr>
        <p:spPr>
          <a:xfrm>
            <a:off x="0" y="4921956"/>
            <a:ext cx="4459705" cy="1122947"/>
          </a:xfrm>
          <a:prstGeom prst="homePlate">
            <a:avLst>
              <a:gd name="adj" fmla="val 40000"/>
            </a:avLst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2400" b="0" dirty="0">
                <a:solidFill>
                  <a:schemeClr val="bg1"/>
                </a:solidFill>
              </a:rPr>
              <a:t>Dedicated post-SN host </a:t>
            </a:r>
            <a:r>
              <a:rPr lang="en-AU" sz="2400" dirty="0">
                <a:solidFill>
                  <a:schemeClr val="bg1"/>
                </a:solidFill>
              </a:rPr>
              <a:t>g</a:t>
            </a:r>
            <a:r>
              <a:rPr lang="en-AU" sz="2400" b="0" dirty="0">
                <a:solidFill>
                  <a:schemeClr val="bg1"/>
                </a:solidFill>
              </a:rPr>
              <a:t>alaxy </a:t>
            </a:r>
            <a:r>
              <a:rPr lang="en-AU" sz="2400" dirty="0">
                <a:solidFill>
                  <a:schemeClr val="bg1"/>
                </a:solidFill>
              </a:rPr>
              <a:t>f</a:t>
            </a:r>
            <a:r>
              <a:rPr lang="en-AU" sz="2400" b="0" dirty="0">
                <a:solidFill>
                  <a:schemeClr val="bg1"/>
                </a:solidFill>
              </a:rPr>
              <a:t>ollow-up program</a:t>
            </a:r>
          </a:p>
        </p:txBody>
      </p:sp>
      <p:pic>
        <p:nvPicPr>
          <p:cNvPr id="10" name="Picture 9" descr="A map of the earth with stars&#10;&#10;AI-generated content may be incorrect.">
            <a:extLst>
              <a:ext uri="{FF2B5EF4-FFF2-40B4-BE49-F238E27FC236}">
                <a16:creationId xmlns:a16="http://schemas.microsoft.com/office/drawing/2014/main" id="{DAE1CB92-3A32-3B3A-CD82-383F05DCF00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3486" y="2596991"/>
            <a:ext cx="6389914" cy="351307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52FA8F5-891B-ECC7-D122-A48F9A3AA0E1}"/>
              </a:ext>
            </a:extLst>
          </p:cNvPr>
          <p:cNvSpPr txBox="1"/>
          <p:nvPr/>
        </p:nvSpPr>
        <p:spPr>
          <a:xfrm>
            <a:off x="9208394" y="2233348"/>
            <a:ext cx="27985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dirty="0"/>
              <a:t>Sherman et al. (in prep)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A1323D1-5A0D-C06A-3454-36336CDCD9DF}"/>
              </a:ext>
            </a:extLst>
          </p:cNvPr>
          <p:cNvSpPr txBox="1"/>
          <p:nvPr/>
        </p:nvSpPr>
        <p:spPr>
          <a:xfrm>
            <a:off x="5573486" y="1487130"/>
            <a:ext cx="57390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i="1" dirty="0"/>
              <a:t>Dark Energy Bedrock All-Sky Supernovae </a:t>
            </a:r>
            <a:r>
              <a:rPr lang="en-AU" dirty="0"/>
              <a:t>program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42060EDC-6FF0-E10C-6BA1-F375D69DCE27}"/>
              </a:ext>
            </a:extLst>
          </p:cNvPr>
          <p:cNvSpPr/>
          <p:nvPr/>
        </p:nvSpPr>
        <p:spPr>
          <a:xfrm>
            <a:off x="5573486" y="1932965"/>
            <a:ext cx="3380312" cy="600766"/>
          </a:xfrm>
          <a:prstGeom prst="roundRect">
            <a:avLst/>
          </a:prstGeom>
          <a:solidFill>
            <a:srgbClr val="FF7E7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2400" dirty="0">
                <a:solidFill>
                  <a:schemeClr val="bg1"/>
                </a:solidFill>
              </a:rPr>
              <a:t>500 Low-z SNe Ia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09BB65F-2F39-A787-5CCD-260E475041A6}"/>
              </a:ext>
            </a:extLst>
          </p:cNvPr>
          <p:cNvSpPr txBox="1"/>
          <p:nvPr/>
        </p:nvSpPr>
        <p:spPr>
          <a:xfrm>
            <a:off x="3714579" y="6388427"/>
            <a:ext cx="4762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600" dirty="0"/>
              <a:t>An Extraordinary Journey Into the Transient Sky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0D91CBD-F7AF-401B-1147-48014D1AA6DF}"/>
              </a:ext>
            </a:extLst>
          </p:cNvPr>
          <p:cNvSpPr txBox="1"/>
          <p:nvPr/>
        </p:nvSpPr>
        <p:spPr>
          <a:xfrm>
            <a:off x="10026260" y="6348457"/>
            <a:ext cx="17508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000" dirty="0"/>
              <a:t>3</a:t>
            </a:r>
            <a:r>
              <a:rPr lang="en-AU" sz="2000" baseline="30000" dirty="0"/>
              <a:t>rd</a:t>
            </a:r>
            <a:r>
              <a:rPr lang="en-AU" sz="2000" dirty="0"/>
              <a:t> April 2025</a:t>
            </a:r>
          </a:p>
        </p:txBody>
      </p:sp>
    </p:spTree>
    <p:extLst>
      <p:ext uri="{BB962C8B-B14F-4D97-AF65-F5344CB8AC3E}">
        <p14:creationId xmlns:p14="http://schemas.microsoft.com/office/powerpoint/2010/main" val="1867099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7" grpId="0" animBg="1"/>
      <p:bldP spid="11" grpId="0" animBg="1"/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B2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53DEB73-8709-9DC1-D3A3-B64B89644E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E081CF48-DE3F-6A72-AE1F-92F203043BAA}"/>
              </a:ext>
            </a:extLst>
          </p:cNvPr>
          <p:cNvSpPr txBox="1"/>
          <p:nvPr/>
        </p:nvSpPr>
        <p:spPr>
          <a:xfrm>
            <a:off x="311499" y="302494"/>
            <a:ext cx="87780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200" dirty="0"/>
              <a:t>DEBASS – First Results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FFC432B-68A8-742F-15D5-5572F45C48E6}"/>
              </a:ext>
            </a:extLst>
          </p:cNvPr>
          <p:cNvGrpSpPr/>
          <p:nvPr/>
        </p:nvGrpSpPr>
        <p:grpSpPr>
          <a:xfrm>
            <a:off x="0" y="142053"/>
            <a:ext cx="12192000" cy="6715946"/>
            <a:chOff x="0" y="142053"/>
            <a:chExt cx="12192000" cy="6715946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1903BA57-25AD-D7D6-337F-E56E95010687}"/>
                </a:ext>
              </a:extLst>
            </p:cNvPr>
            <p:cNvGrpSpPr/>
            <p:nvPr/>
          </p:nvGrpSpPr>
          <p:grpSpPr>
            <a:xfrm>
              <a:off x="0" y="6257410"/>
              <a:ext cx="12192000" cy="600589"/>
              <a:chOff x="0" y="6257410"/>
              <a:chExt cx="12192000" cy="600589"/>
            </a:xfrm>
          </p:grpSpPr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149719C2-BDD9-5C15-F2E4-895A1FA7D90B}"/>
                  </a:ext>
                </a:extLst>
              </p:cNvPr>
              <p:cNvGrpSpPr/>
              <p:nvPr/>
            </p:nvGrpSpPr>
            <p:grpSpPr>
              <a:xfrm>
                <a:off x="0" y="6257410"/>
                <a:ext cx="12192000" cy="600589"/>
                <a:chOff x="0" y="6257410"/>
                <a:chExt cx="12192000" cy="600589"/>
              </a:xfrm>
            </p:grpSpPr>
            <p:sp>
              <p:nvSpPr>
                <p:cNvPr id="43" name="Rectangle 42">
                  <a:extLst>
                    <a:ext uri="{FF2B5EF4-FFF2-40B4-BE49-F238E27FC236}">
                      <a16:creationId xmlns:a16="http://schemas.microsoft.com/office/drawing/2014/main" id="{ECECBA71-0896-6DC1-C70A-A9828A8B77ED}"/>
                    </a:ext>
                  </a:extLst>
                </p:cNvPr>
                <p:cNvSpPr/>
                <p:nvPr/>
              </p:nvSpPr>
              <p:spPr>
                <a:xfrm>
                  <a:off x="0" y="6257410"/>
                  <a:ext cx="12192000" cy="600589"/>
                </a:xfrm>
                <a:prstGeom prst="rect">
                  <a:avLst/>
                </a:prstGeom>
                <a:solidFill>
                  <a:schemeClr val="bg1">
                    <a:lumMod val="85000"/>
                    <a:lumOff val="15000"/>
                  </a:schemeClr>
                </a:solidFill>
                <a:ln>
                  <a:noFill/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AU" dirty="0"/>
                </a:p>
              </p:txBody>
            </p:sp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5BA1626B-4B35-4421-3322-33C63EBE34A2}"/>
                    </a:ext>
                  </a:extLst>
                </p:cNvPr>
                <p:cNvSpPr txBox="1"/>
                <p:nvPr/>
              </p:nvSpPr>
              <p:spPr>
                <a:xfrm>
                  <a:off x="508425" y="6380303"/>
                  <a:ext cx="3011576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AU" sz="1600" dirty="0" err="1"/>
                    <a:t>bailey.martin@anu.edu.au</a:t>
                  </a:r>
                  <a:endParaRPr lang="en-AU" sz="1600" dirty="0"/>
                </a:p>
              </p:txBody>
            </p:sp>
          </p:grpSp>
          <p:pic>
            <p:nvPicPr>
              <p:cNvPr id="41" name="Graphic 40" descr="Envelope outline">
                <a:extLst>
                  <a:ext uri="{FF2B5EF4-FFF2-40B4-BE49-F238E27FC236}">
                    <a16:creationId xmlns:a16="http://schemas.microsoft.com/office/drawing/2014/main" id="{5366CC1C-2F49-E955-1789-3A99A89851D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49532" y="6273621"/>
                <a:ext cx="533269" cy="533269"/>
              </a:xfrm>
              <a:prstGeom prst="rect">
                <a:avLst/>
              </a:prstGeom>
            </p:spPr>
          </p:pic>
        </p:grpSp>
        <p:pic>
          <p:nvPicPr>
            <p:cNvPr id="37" name="Picture 36" descr="A logo with a black background&#10;&#10;AI-generated content may be incorrect.">
              <a:extLst>
                <a:ext uri="{FF2B5EF4-FFF2-40B4-BE49-F238E27FC236}">
                  <a16:creationId xmlns:a16="http://schemas.microsoft.com/office/drawing/2014/main" id="{1E4B33B4-13CA-9715-F995-AB4980F9386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47220" y="142053"/>
              <a:ext cx="459680" cy="536293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06BCAD77-E892-C84F-C9BD-365E895172B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9881" y="1306278"/>
            <a:ext cx="5821381" cy="4366036"/>
          </a:xfrm>
          <a:prstGeom prst="rect">
            <a:avLst/>
          </a:prstGeom>
        </p:spPr>
      </p:pic>
      <p:pic>
        <p:nvPicPr>
          <p:cNvPr id="8" name="Picture 7" descr="A graph of a graph with lines and dots&#10;&#10;AI-generated content may be incorrect.">
            <a:extLst>
              <a:ext uri="{FF2B5EF4-FFF2-40B4-BE49-F238E27FC236}">
                <a16:creationId xmlns:a16="http://schemas.microsoft.com/office/drawing/2014/main" id="{821C93D6-1D91-2CB6-3B27-E5249DD3CF3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5712" y="1312882"/>
            <a:ext cx="5831145" cy="4352827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63FA2A8F-D9DF-8B44-12DF-12C44125FCED}"/>
              </a:ext>
            </a:extLst>
          </p:cNvPr>
          <p:cNvGrpSpPr/>
          <p:nvPr/>
        </p:nvGrpSpPr>
        <p:grpSpPr>
          <a:xfrm>
            <a:off x="3253827" y="1319487"/>
            <a:ext cx="5803769" cy="4352827"/>
            <a:chOff x="3253827" y="1319487"/>
            <a:chExt cx="5803769" cy="4352827"/>
          </a:xfrm>
        </p:grpSpPr>
        <p:pic>
          <p:nvPicPr>
            <p:cNvPr id="3" name="Picture 2" descr="A graph of a function&#10;&#10;AI-generated content may be incorrect.">
              <a:extLst>
                <a:ext uri="{FF2B5EF4-FFF2-40B4-BE49-F238E27FC236}">
                  <a16:creationId xmlns:a16="http://schemas.microsoft.com/office/drawing/2014/main" id="{E72233AA-5E92-5F5A-3189-80F8E87B3C9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53827" y="1319487"/>
              <a:ext cx="5803769" cy="4352827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" name="TextBox 1">
                  <a:extLst>
                    <a:ext uri="{FF2B5EF4-FFF2-40B4-BE49-F238E27FC236}">
                      <a16:creationId xmlns:a16="http://schemas.microsoft.com/office/drawing/2014/main" id="{2BB6D446-A42A-348F-1D6B-81A6B2FE9253}"/>
                    </a:ext>
                  </a:extLst>
                </p:cNvPr>
                <p:cNvSpPr txBox="1"/>
                <p:nvPr/>
              </p:nvSpPr>
              <p:spPr>
                <a:xfrm>
                  <a:off x="6563823" y="2687886"/>
                  <a:ext cx="1679171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AU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𝜎</m:t>
                      </m:r>
                      <m:r>
                        <a:rPr lang="en-AU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=0.11</m:t>
                      </m:r>
                    </m:oMath>
                  </a14:m>
                  <a:r>
                    <a:rPr lang="en-US" dirty="0">
                      <a:solidFill>
                        <a:schemeClr val="bg1"/>
                      </a:solidFill>
                    </a:rPr>
                    <a:t> mag</a:t>
                  </a:r>
                </a:p>
              </p:txBody>
            </p:sp>
          </mc:Choice>
          <mc:Fallback xmlns="">
            <p:sp>
              <p:nvSpPr>
                <p:cNvPr id="2" name="TextBox 1">
                  <a:extLst>
                    <a:ext uri="{FF2B5EF4-FFF2-40B4-BE49-F238E27FC236}">
                      <a16:creationId xmlns:a16="http://schemas.microsoft.com/office/drawing/2014/main" id="{2BB6D446-A42A-348F-1D6B-81A6B2FE925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63823" y="2687886"/>
                  <a:ext cx="1679171" cy="369332"/>
                </a:xfrm>
                <a:prstGeom prst="rect">
                  <a:avLst/>
                </a:prstGeom>
                <a:blipFill>
                  <a:blip r:embed="rId9"/>
                  <a:stretch>
                    <a:fillRect t="-6667" r="-752" b="-2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A05787EC-0635-F958-6135-9768CD2624CD}"/>
              </a:ext>
            </a:extLst>
          </p:cNvPr>
          <p:cNvSpPr txBox="1"/>
          <p:nvPr/>
        </p:nvSpPr>
        <p:spPr>
          <a:xfrm>
            <a:off x="3714579" y="6388427"/>
            <a:ext cx="4762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600" dirty="0"/>
              <a:t>An Extraordinary Journey Into the Transient Sky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A06C4DA-5884-8587-8FA8-4AE0C4D5410F}"/>
              </a:ext>
            </a:extLst>
          </p:cNvPr>
          <p:cNvSpPr txBox="1"/>
          <p:nvPr/>
        </p:nvSpPr>
        <p:spPr>
          <a:xfrm>
            <a:off x="10026260" y="6348457"/>
            <a:ext cx="17508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000" dirty="0"/>
              <a:t>3</a:t>
            </a:r>
            <a:r>
              <a:rPr lang="en-AU" sz="2000" baseline="30000" dirty="0"/>
              <a:t>rd</a:t>
            </a:r>
            <a:r>
              <a:rPr lang="en-AU" sz="2000" dirty="0"/>
              <a:t> April 2025</a:t>
            </a:r>
          </a:p>
        </p:txBody>
      </p:sp>
    </p:spTree>
    <p:extLst>
      <p:ext uri="{BB962C8B-B14F-4D97-AF65-F5344CB8AC3E}">
        <p14:creationId xmlns:p14="http://schemas.microsoft.com/office/powerpoint/2010/main" val="269981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B2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4686192-C5D2-FD08-E89C-122DAA9A8E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B85F9E-0EAF-0EED-0401-C2243BEBF9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9189" y="429191"/>
            <a:ext cx="8855594" cy="443571"/>
          </a:xfrm>
        </p:spPr>
        <p:txBody>
          <a:bodyPr>
            <a:noAutofit/>
          </a:bodyPr>
          <a:lstStyle/>
          <a:p>
            <a:pPr algn="l"/>
            <a:r>
              <a:rPr lang="en-AU" sz="3200" cap="none" dirty="0">
                <a:solidFill>
                  <a:schemeClr val="tx1"/>
                </a:solidFill>
                <a:ea typeface="Gadugi" panose="020B0502040204020203" pitchFamily="34" charset="0"/>
              </a:rPr>
              <a:t>Type </a:t>
            </a:r>
            <a:r>
              <a:rPr lang="en-AU" sz="3200" cap="none" dirty="0" err="1">
                <a:solidFill>
                  <a:schemeClr val="tx1"/>
                </a:solidFill>
                <a:ea typeface="Gadugi" panose="020B0502040204020203" pitchFamily="34" charset="0"/>
              </a:rPr>
              <a:t>Ia</a:t>
            </a:r>
            <a:r>
              <a:rPr lang="en-AU" sz="3200" cap="none" dirty="0">
                <a:solidFill>
                  <a:schemeClr val="tx1"/>
                </a:solidFill>
                <a:ea typeface="Gadugi" panose="020B0502040204020203" pitchFamily="34" charset="0"/>
              </a:rPr>
              <a:t> Supernovae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037695F-0E68-EC76-334F-CC97E36138C0}"/>
              </a:ext>
            </a:extLst>
          </p:cNvPr>
          <p:cNvGrpSpPr/>
          <p:nvPr/>
        </p:nvGrpSpPr>
        <p:grpSpPr>
          <a:xfrm>
            <a:off x="0" y="142053"/>
            <a:ext cx="12192000" cy="6715946"/>
            <a:chOff x="0" y="142053"/>
            <a:chExt cx="12192000" cy="6715946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FD60F4CC-2720-3100-CF33-B9DCFE8675D9}"/>
                </a:ext>
              </a:extLst>
            </p:cNvPr>
            <p:cNvGrpSpPr/>
            <p:nvPr/>
          </p:nvGrpSpPr>
          <p:grpSpPr>
            <a:xfrm>
              <a:off x="0" y="6257410"/>
              <a:ext cx="12192000" cy="600589"/>
              <a:chOff x="0" y="6257410"/>
              <a:chExt cx="12192000" cy="600589"/>
            </a:xfrm>
          </p:grpSpPr>
          <p:grpSp>
            <p:nvGrpSpPr>
              <p:cNvPr id="44" name="Group 43">
                <a:extLst>
                  <a:ext uri="{FF2B5EF4-FFF2-40B4-BE49-F238E27FC236}">
                    <a16:creationId xmlns:a16="http://schemas.microsoft.com/office/drawing/2014/main" id="{7DDCA836-3D46-4C6A-D7AA-1721BB398D79}"/>
                  </a:ext>
                </a:extLst>
              </p:cNvPr>
              <p:cNvGrpSpPr/>
              <p:nvPr/>
            </p:nvGrpSpPr>
            <p:grpSpPr>
              <a:xfrm>
                <a:off x="0" y="6257410"/>
                <a:ext cx="12192000" cy="600589"/>
                <a:chOff x="0" y="6257410"/>
                <a:chExt cx="12192000" cy="600589"/>
              </a:xfrm>
            </p:grpSpPr>
            <p:sp>
              <p:nvSpPr>
                <p:cNvPr id="47" name="Rectangle 46">
                  <a:extLst>
                    <a:ext uri="{FF2B5EF4-FFF2-40B4-BE49-F238E27FC236}">
                      <a16:creationId xmlns:a16="http://schemas.microsoft.com/office/drawing/2014/main" id="{3352C2AA-4B0F-2DE1-80A6-6FD4DDF16BBD}"/>
                    </a:ext>
                  </a:extLst>
                </p:cNvPr>
                <p:cNvSpPr/>
                <p:nvPr/>
              </p:nvSpPr>
              <p:spPr>
                <a:xfrm>
                  <a:off x="0" y="6257410"/>
                  <a:ext cx="12192000" cy="600589"/>
                </a:xfrm>
                <a:prstGeom prst="rect">
                  <a:avLst/>
                </a:prstGeom>
                <a:solidFill>
                  <a:schemeClr val="bg1">
                    <a:lumMod val="85000"/>
                    <a:lumOff val="15000"/>
                  </a:schemeClr>
                </a:solidFill>
                <a:ln>
                  <a:noFill/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AU" dirty="0"/>
                </a:p>
              </p:txBody>
            </p:sp>
            <p:sp>
              <p:nvSpPr>
                <p:cNvPr id="48" name="TextBox 47">
                  <a:extLst>
                    <a:ext uri="{FF2B5EF4-FFF2-40B4-BE49-F238E27FC236}">
                      <a16:creationId xmlns:a16="http://schemas.microsoft.com/office/drawing/2014/main" id="{C4769DFE-208C-D165-EC4A-1B5B5364C5BF}"/>
                    </a:ext>
                  </a:extLst>
                </p:cNvPr>
                <p:cNvSpPr txBox="1"/>
                <p:nvPr/>
              </p:nvSpPr>
              <p:spPr>
                <a:xfrm>
                  <a:off x="508425" y="6380303"/>
                  <a:ext cx="3011576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AU" sz="1600" dirty="0" err="1"/>
                    <a:t>bailey.martin@anu.edu.au</a:t>
                  </a:r>
                  <a:endParaRPr lang="en-AU" sz="1600" dirty="0"/>
                </a:p>
              </p:txBody>
            </p:sp>
          </p:grpSp>
          <p:pic>
            <p:nvPicPr>
              <p:cNvPr id="45" name="Graphic 44" descr="Envelope outline">
                <a:extLst>
                  <a:ext uri="{FF2B5EF4-FFF2-40B4-BE49-F238E27FC236}">
                    <a16:creationId xmlns:a16="http://schemas.microsoft.com/office/drawing/2014/main" id="{2ECED8F3-F82E-F220-7EF6-BC0CF352C7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49532" y="6273621"/>
                <a:ext cx="533269" cy="533269"/>
              </a:xfrm>
              <a:prstGeom prst="rect">
                <a:avLst/>
              </a:prstGeom>
            </p:spPr>
          </p:pic>
        </p:grpSp>
        <p:pic>
          <p:nvPicPr>
            <p:cNvPr id="43" name="Picture 42" descr="A logo with a black background&#10;&#10;AI-generated content may be incorrect.">
              <a:extLst>
                <a:ext uri="{FF2B5EF4-FFF2-40B4-BE49-F238E27FC236}">
                  <a16:creationId xmlns:a16="http://schemas.microsoft.com/office/drawing/2014/main" id="{F2E5DB79-D6E4-842D-69B5-80721207E86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47220" y="142053"/>
              <a:ext cx="459680" cy="536293"/>
            </a:xfrm>
            <a:prstGeom prst="rect">
              <a:avLst/>
            </a:prstGeom>
          </p:spPr>
        </p:pic>
      </p:grp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DCB1824-80F5-58A5-0099-D1E9587B1FA4}"/>
              </a:ext>
            </a:extLst>
          </p:cNvPr>
          <p:cNvCxnSpPr/>
          <p:nvPr/>
        </p:nvCxnSpPr>
        <p:spPr>
          <a:xfrm>
            <a:off x="932507" y="3429000"/>
            <a:ext cx="5595042" cy="0"/>
          </a:xfrm>
          <a:prstGeom prst="straightConnector1">
            <a:avLst/>
          </a:prstGeom>
          <a:noFill/>
          <a:ln w="57150" cap="flat" cmpd="sng" algn="ctr">
            <a:solidFill>
              <a:sysClr val="window" lastClr="FFFFFF"/>
            </a:solidFill>
            <a:prstDash val="solid"/>
            <a:miter lim="800000"/>
            <a:headEnd type="triangle" w="lg" len="med"/>
            <a:tailEnd type="none" w="lg" len="med"/>
          </a:ln>
          <a:effectLst/>
        </p:spPr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11DF945E-6AAA-891C-46F9-41919D83E56D}"/>
              </a:ext>
            </a:extLst>
          </p:cNvPr>
          <p:cNvSpPr txBox="1"/>
          <p:nvPr/>
        </p:nvSpPr>
        <p:spPr>
          <a:xfrm>
            <a:off x="2653671" y="4607127"/>
            <a:ext cx="24263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r>
              <a:rPr lang="en-US" sz="1400" kern="0">
                <a:solidFill>
                  <a:prstClr val="white"/>
                </a:solidFill>
                <a:latin typeface="Avenir Book" panose="02000503020000020003" pitchFamily="2" charset="0"/>
                <a:cs typeface="Arial"/>
                <a:sym typeface="Arial"/>
              </a:rPr>
              <a:t>Distance From Earth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87C7CDC-54D0-BA0D-E5CD-FE2BF617D0F4}"/>
              </a:ext>
            </a:extLst>
          </p:cNvPr>
          <p:cNvSpPr txBox="1"/>
          <p:nvPr/>
        </p:nvSpPr>
        <p:spPr>
          <a:xfrm>
            <a:off x="9442413" y="2073272"/>
            <a:ext cx="16209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buClr>
                <a:srgbClr val="000000"/>
              </a:buClr>
              <a:buFont typeface="Arial"/>
              <a:buNone/>
            </a:pPr>
            <a:r>
              <a:rPr lang="en-US" sz="1400" kern="0">
                <a:solidFill>
                  <a:prstClr val="white"/>
                </a:solidFill>
                <a:latin typeface="Avenir Book" panose="02000503020000020003" pitchFamily="2" charset="0"/>
                <a:cs typeface="Arial"/>
                <a:sym typeface="Arial"/>
              </a:rPr>
              <a:t>What We See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872594C-2FA4-134A-4C37-4B1FCBE09264}"/>
              </a:ext>
            </a:extLst>
          </p:cNvPr>
          <p:cNvSpPr/>
          <p:nvPr/>
        </p:nvSpPr>
        <p:spPr>
          <a:xfrm>
            <a:off x="9385787" y="2514799"/>
            <a:ext cx="1873706" cy="1828399"/>
          </a:xfrm>
          <a:prstGeom prst="rect">
            <a:avLst/>
          </a:prstGeom>
          <a:solidFill>
            <a:sysClr val="windowText" lastClr="000000"/>
          </a:solidFill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  <a:sym typeface="Arial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621F2A82-1395-FDEE-2100-9F1CBEF377CD}"/>
              </a:ext>
            </a:extLst>
          </p:cNvPr>
          <p:cNvSpPr/>
          <p:nvPr/>
        </p:nvSpPr>
        <p:spPr>
          <a:xfrm>
            <a:off x="5248851" y="2789687"/>
            <a:ext cx="1278627" cy="1278624"/>
          </a:xfrm>
          <a:prstGeom prst="ellipse">
            <a:avLst/>
          </a:prstGeom>
          <a:solidFill>
            <a:srgbClr val="FFC000"/>
          </a:solidFill>
          <a:ln w="19050" cap="flat" cmpd="sng" algn="ctr">
            <a:solidFill>
              <a:srgbClr val="FFC000"/>
            </a:solidFill>
            <a:prstDash val="solid"/>
            <a:miter lim="800000"/>
          </a:ln>
          <a:effectLst>
            <a:glow rad="365112">
              <a:srgbClr val="FFC000">
                <a:alpha val="78065"/>
              </a:srgbClr>
            </a:glow>
            <a:outerShdw sx="1000" sy="1000" algn="ctr" rotWithShape="0">
              <a:srgbClr val="000000"/>
            </a:outerShd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  <a:sym typeface="Arial"/>
            </a:endParaRPr>
          </a:p>
        </p:txBody>
      </p:sp>
      <p:pic>
        <p:nvPicPr>
          <p:cNvPr id="19" name="Picture 18" descr="Globe from outer space">
            <a:extLst>
              <a:ext uri="{FF2B5EF4-FFF2-40B4-BE49-F238E27FC236}">
                <a16:creationId xmlns:a16="http://schemas.microsoft.com/office/drawing/2014/main" id="{F19CDB1C-F5A2-2584-4A4C-A4267E84E5D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33605" t="21102" r="34130" b="22762"/>
          <a:stretch/>
        </p:blipFill>
        <p:spPr>
          <a:xfrm rot="10800000">
            <a:off x="7231761" y="2719828"/>
            <a:ext cx="1449743" cy="1418340"/>
          </a:xfrm>
          <a:prstGeom prst="rect">
            <a:avLst/>
          </a:prstGeom>
        </p:spPr>
      </p:pic>
      <p:sp>
        <p:nvSpPr>
          <p:cNvPr id="23" name="Oval 22">
            <a:extLst>
              <a:ext uri="{FF2B5EF4-FFF2-40B4-BE49-F238E27FC236}">
                <a16:creationId xmlns:a16="http://schemas.microsoft.com/office/drawing/2014/main" id="{D4FB6D6E-819E-55F6-AAB3-F0E5325283D7}"/>
              </a:ext>
            </a:extLst>
          </p:cNvPr>
          <p:cNvSpPr/>
          <p:nvPr/>
        </p:nvSpPr>
        <p:spPr>
          <a:xfrm>
            <a:off x="9683326" y="2791561"/>
            <a:ext cx="1278627" cy="1278624"/>
          </a:xfrm>
          <a:prstGeom prst="ellipse">
            <a:avLst/>
          </a:prstGeom>
          <a:solidFill>
            <a:srgbClr val="FFC000"/>
          </a:solidFill>
          <a:ln w="19050" cap="flat" cmpd="sng" algn="ctr">
            <a:solidFill>
              <a:srgbClr val="FFC000"/>
            </a:solidFill>
            <a:prstDash val="solid"/>
            <a:miter lim="800000"/>
          </a:ln>
          <a:effectLst>
            <a:glow rad="365112">
              <a:srgbClr val="FFC000">
                <a:alpha val="78065"/>
              </a:srgbClr>
            </a:glow>
            <a:outerShdw sx="1000" sy="1000" algn="ctr" rotWithShape="0">
              <a:srgbClr val="000000"/>
            </a:outerShd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  <a:sym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4DFDB4B-26E8-B3C8-CB3D-EEC4979243C2}"/>
              </a:ext>
            </a:extLst>
          </p:cNvPr>
          <p:cNvSpPr txBox="1"/>
          <p:nvPr/>
        </p:nvSpPr>
        <p:spPr>
          <a:xfrm>
            <a:off x="3714579" y="6388427"/>
            <a:ext cx="4762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600" dirty="0"/>
              <a:t>An Extraordinary Journey Into the Transient Sky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86AB291-5591-CA68-FFD8-4C355ED58455}"/>
              </a:ext>
            </a:extLst>
          </p:cNvPr>
          <p:cNvSpPr txBox="1"/>
          <p:nvPr/>
        </p:nvSpPr>
        <p:spPr>
          <a:xfrm>
            <a:off x="10026260" y="6348457"/>
            <a:ext cx="17508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000" dirty="0"/>
              <a:t>3</a:t>
            </a:r>
            <a:r>
              <a:rPr lang="en-AU" sz="2000" baseline="30000" dirty="0"/>
              <a:t>rd</a:t>
            </a:r>
            <a:r>
              <a:rPr lang="en-AU" sz="2000" dirty="0"/>
              <a:t> April 2025</a:t>
            </a:r>
          </a:p>
        </p:txBody>
      </p:sp>
    </p:spTree>
    <p:extLst>
      <p:ext uri="{BB962C8B-B14F-4D97-AF65-F5344CB8AC3E}">
        <p14:creationId xmlns:p14="http://schemas.microsoft.com/office/powerpoint/2010/main" val="1847238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09 0 L -0.33893 0 " pathEditMode="relative" rAng="0" ptsTypes="AA">
                                      <p:cBhvr>
                                        <p:cTn id="6" dur="1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57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0" fill="hold"/>
                                        <p:tgtEl>
                                          <p:spTgt spid="23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B2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E7B2490-A6D5-E425-0248-B721543B57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9DD0CDC-E941-98C4-5582-F550EC9712A6}"/>
              </a:ext>
            </a:extLst>
          </p:cNvPr>
          <p:cNvSpPr txBox="1"/>
          <p:nvPr/>
        </p:nvSpPr>
        <p:spPr>
          <a:xfrm>
            <a:off x="311499" y="302494"/>
            <a:ext cx="87780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200" dirty="0"/>
              <a:t>Summary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21CF3CC-A04B-F53B-B03E-8601F262840B}"/>
              </a:ext>
            </a:extLst>
          </p:cNvPr>
          <p:cNvGrpSpPr/>
          <p:nvPr/>
        </p:nvGrpSpPr>
        <p:grpSpPr>
          <a:xfrm>
            <a:off x="0" y="142053"/>
            <a:ext cx="12192000" cy="6715946"/>
            <a:chOff x="0" y="142053"/>
            <a:chExt cx="12192000" cy="6715946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BC390443-05E1-D9E7-8380-7CADF2314287}"/>
                </a:ext>
              </a:extLst>
            </p:cNvPr>
            <p:cNvGrpSpPr/>
            <p:nvPr/>
          </p:nvGrpSpPr>
          <p:grpSpPr>
            <a:xfrm>
              <a:off x="0" y="6257410"/>
              <a:ext cx="12192000" cy="600589"/>
              <a:chOff x="0" y="6257410"/>
              <a:chExt cx="12192000" cy="600589"/>
            </a:xfrm>
          </p:grpSpPr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6B41E2AE-696F-1298-E21B-2F980FCC8624}"/>
                  </a:ext>
                </a:extLst>
              </p:cNvPr>
              <p:cNvGrpSpPr/>
              <p:nvPr/>
            </p:nvGrpSpPr>
            <p:grpSpPr>
              <a:xfrm>
                <a:off x="0" y="6257410"/>
                <a:ext cx="12192000" cy="600589"/>
                <a:chOff x="0" y="6257410"/>
                <a:chExt cx="12192000" cy="600589"/>
              </a:xfrm>
            </p:grpSpPr>
            <p:sp>
              <p:nvSpPr>
                <p:cNvPr id="43" name="Rectangle 42">
                  <a:extLst>
                    <a:ext uri="{FF2B5EF4-FFF2-40B4-BE49-F238E27FC236}">
                      <a16:creationId xmlns:a16="http://schemas.microsoft.com/office/drawing/2014/main" id="{C4FF1A88-5017-F3B4-F9E6-3BD0A3560BB2}"/>
                    </a:ext>
                  </a:extLst>
                </p:cNvPr>
                <p:cNvSpPr/>
                <p:nvPr/>
              </p:nvSpPr>
              <p:spPr>
                <a:xfrm>
                  <a:off x="0" y="6257410"/>
                  <a:ext cx="12192000" cy="600589"/>
                </a:xfrm>
                <a:prstGeom prst="rect">
                  <a:avLst/>
                </a:prstGeom>
                <a:solidFill>
                  <a:schemeClr val="bg1">
                    <a:lumMod val="85000"/>
                    <a:lumOff val="15000"/>
                  </a:schemeClr>
                </a:solidFill>
                <a:ln>
                  <a:noFill/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AU" dirty="0"/>
                </a:p>
              </p:txBody>
            </p:sp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4EEDF3F7-63B5-CE87-FD83-570A72116B4B}"/>
                    </a:ext>
                  </a:extLst>
                </p:cNvPr>
                <p:cNvSpPr txBox="1"/>
                <p:nvPr/>
              </p:nvSpPr>
              <p:spPr>
                <a:xfrm>
                  <a:off x="508425" y="6380303"/>
                  <a:ext cx="3011576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AU" sz="1600" dirty="0" err="1"/>
                    <a:t>bailey.martin@anu.edu.au</a:t>
                  </a:r>
                  <a:endParaRPr lang="en-AU" sz="1600" dirty="0"/>
                </a:p>
              </p:txBody>
            </p:sp>
          </p:grpSp>
          <p:pic>
            <p:nvPicPr>
              <p:cNvPr id="41" name="Graphic 40" descr="Envelope outline">
                <a:extLst>
                  <a:ext uri="{FF2B5EF4-FFF2-40B4-BE49-F238E27FC236}">
                    <a16:creationId xmlns:a16="http://schemas.microsoft.com/office/drawing/2014/main" id="{50A7A2F1-C1CD-16E9-9F25-49702A50EC3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49532" y="6273621"/>
                <a:ext cx="533269" cy="533269"/>
              </a:xfrm>
              <a:prstGeom prst="rect">
                <a:avLst/>
              </a:prstGeom>
            </p:spPr>
          </p:pic>
        </p:grpSp>
        <p:pic>
          <p:nvPicPr>
            <p:cNvPr id="37" name="Picture 36" descr="A logo with a black background&#10;&#10;AI-generated content may be incorrect.">
              <a:extLst>
                <a:ext uri="{FF2B5EF4-FFF2-40B4-BE49-F238E27FC236}">
                  <a16:creationId xmlns:a16="http://schemas.microsoft.com/office/drawing/2014/main" id="{68A25246-0466-4485-2DB1-E0E9A0F3C4A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47220" y="142053"/>
              <a:ext cx="459680" cy="536293"/>
            </a:xfrm>
            <a:prstGeom prst="rect">
              <a:avLst/>
            </a:prstGeom>
          </p:spPr>
        </p:pic>
      </p:grpSp>
      <p:sp>
        <p:nvSpPr>
          <p:cNvPr id="2" name="Pentagon 1">
            <a:extLst>
              <a:ext uri="{FF2B5EF4-FFF2-40B4-BE49-F238E27FC236}">
                <a16:creationId xmlns:a16="http://schemas.microsoft.com/office/drawing/2014/main" id="{0AD76690-12B7-9042-91F8-37BB4C3F627D}"/>
              </a:ext>
            </a:extLst>
          </p:cNvPr>
          <p:cNvSpPr/>
          <p:nvPr/>
        </p:nvSpPr>
        <p:spPr>
          <a:xfrm>
            <a:off x="-2" y="1124245"/>
            <a:ext cx="6096002" cy="1122947"/>
          </a:xfrm>
          <a:prstGeom prst="homePlate">
            <a:avLst>
              <a:gd name="adj" fmla="val 40000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2400" dirty="0">
                <a:solidFill>
                  <a:schemeClr val="bg1"/>
                </a:solidFill>
              </a:rPr>
              <a:t>In the Rubin Era, systematics </a:t>
            </a:r>
          </a:p>
          <a:p>
            <a:pPr algn="ctr"/>
            <a:r>
              <a:rPr lang="en-AU" sz="2400" dirty="0">
                <a:solidFill>
                  <a:schemeClr val="bg1"/>
                </a:solidFill>
              </a:rPr>
              <a:t>will dominate statistics</a:t>
            </a:r>
            <a:endParaRPr lang="en-AU" sz="2400" b="0" dirty="0">
              <a:solidFill>
                <a:schemeClr val="bg1"/>
              </a:solidFill>
            </a:endParaRPr>
          </a:p>
        </p:txBody>
      </p:sp>
      <p:sp>
        <p:nvSpPr>
          <p:cNvPr id="3" name="Pentagon 2">
            <a:extLst>
              <a:ext uri="{FF2B5EF4-FFF2-40B4-BE49-F238E27FC236}">
                <a16:creationId xmlns:a16="http://schemas.microsoft.com/office/drawing/2014/main" id="{EDAD7F5C-04E0-F31E-5CF0-FCF080E32498}"/>
              </a:ext>
            </a:extLst>
          </p:cNvPr>
          <p:cNvSpPr/>
          <p:nvPr/>
        </p:nvSpPr>
        <p:spPr>
          <a:xfrm>
            <a:off x="0" y="2390148"/>
            <a:ext cx="6096002" cy="1122947"/>
          </a:xfrm>
          <a:prstGeom prst="homePlate">
            <a:avLst>
              <a:gd name="adj" fmla="val 40000"/>
            </a:avLst>
          </a:prstGeom>
          <a:solidFill>
            <a:srgbClr val="8EE1A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2400" dirty="0">
                <a:solidFill>
                  <a:schemeClr val="bg1"/>
                </a:solidFill>
              </a:rPr>
              <a:t>EW[OII] is a more effective tracer of host systematics than stellar mass</a:t>
            </a:r>
            <a:endParaRPr lang="en-AU" sz="2400" b="0" dirty="0">
              <a:solidFill>
                <a:schemeClr val="bg1"/>
              </a:solidFill>
            </a:endParaRPr>
          </a:p>
        </p:txBody>
      </p:sp>
      <p:sp>
        <p:nvSpPr>
          <p:cNvPr id="4" name="Pentagon 3">
            <a:extLst>
              <a:ext uri="{FF2B5EF4-FFF2-40B4-BE49-F238E27FC236}">
                <a16:creationId xmlns:a16="http://schemas.microsoft.com/office/drawing/2014/main" id="{8818E248-56ED-098A-12E5-3EC073275D37}"/>
              </a:ext>
            </a:extLst>
          </p:cNvPr>
          <p:cNvSpPr/>
          <p:nvPr/>
        </p:nvSpPr>
        <p:spPr>
          <a:xfrm>
            <a:off x="0" y="3656052"/>
            <a:ext cx="6096002" cy="1122947"/>
          </a:xfrm>
          <a:prstGeom prst="homePlate">
            <a:avLst>
              <a:gd name="adj" fmla="val 40000"/>
            </a:avLst>
          </a:prstGeom>
          <a:solidFill>
            <a:srgbClr val="D0AE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2400" b="0" dirty="0">
                <a:solidFill>
                  <a:schemeClr val="bg1"/>
                </a:solidFill>
              </a:rPr>
              <a:t>Current low-z SN Ia sample contains significant </a:t>
            </a:r>
            <a:r>
              <a:rPr lang="en-AU" sz="2400" dirty="0">
                <a:solidFill>
                  <a:schemeClr val="bg1"/>
                </a:solidFill>
              </a:rPr>
              <a:t>i</a:t>
            </a:r>
            <a:r>
              <a:rPr lang="en-AU" sz="2400" b="0" dirty="0">
                <a:solidFill>
                  <a:schemeClr val="bg1"/>
                </a:solidFill>
              </a:rPr>
              <a:t>nstrumental biases</a:t>
            </a:r>
          </a:p>
        </p:txBody>
      </p:sp>
      <p:sp>
        <p:nvSpPr>
          <p:cNvPr id="5" name="Pentagon 4">
            <a:extLst>
              <a:ext uri="{FF2B5EF4-FFF2-40B4-BE49-F238E27FC236}">
                <a16:creationId xmlns:a16="http://schemas.microsoft.com/office/drawing/2014/main" id="{BA1971A7-6556-7EB0-D4F0-7ABF9BA75345}"/>
              </a:ext>
            </a:extLst>
          </p:cNvPr>
          <p:cNvSpPr/>
          <p:nvPr/>
        </p:nvSpPr>
        <p:spPr>
          <a:xfrm>
            <a:off x="0" y="4921956"/>
            <a:ext cx="6096002" cy="1122947"/>
          </a:xfrm>
          <a:prstGeom prst="homePlate">
            <a:avLst>
              <a:gd name="adj" fmla="val 40000"/>
            </a:avLst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2400" b="0" dirty="0">
                <a:solidFill>
                  <a:schemeClr val="bg1"/>
                </a:solidFill>
              </a:rPr>
              <a:t>DEBASS is a new low-z sample of 500 SNe Ia from a single instrument</a:t>
            </a:r>
          </a:p>
        </p:txBody>
      </p:sp>
      <p:pic>
        <p:nvPicPr>
          <p:cNvPr id="8" name="Picture 7" descr="A qr code with a white background&#10;&#10;AI-generated content may be incorrect.">
            <a:extLst>
              <a:ext uri="{FF2B5EF4-FFF2-40B4-BE49-F238E27FC236}">
                <a16:creationId xmlns:a16="http://schemas.microsoft.com/office/drawing/2014/main" id="{BDFEBAD0-DAB8-D939-99F9-73E9A590998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0841" y="3768684"/>
            <a:ext cx="2276219" cy="2276219"/>
          </a:xfrm>
          <a:prstGeom prst="rect">
            <a:avLst/>
          </a:prstGeom>
        </p:spPr>
      </p:pic>
      <p:pic>
        <p:nvPicPr>
          <p:cNvPr id="11" name="Picture 10" descr="Two kangaroos in a grassy area&#10;&#10;AI-generated content may be incorrect.">
            <a:extLst>
              <a:ext uri="{FF2B5EF4-FFF2-40B4-BE49-F238E27FC236}">
                <a16:creationId xmlns:a16="http://schemas.microsoft.com/office/drawing/2014/main" id="{84D38536-1F2C-2406-9392-ABC6905E3EC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5607" y="417401"/>
            <a:ext cx="2645625" cy="5733755"/>
          </a:xfrm>
          <a:prstGeom prst="rect">
            <a:avLst/>
          </a:prstGeom>
        </p:spPr>
      </p:pic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54016AE0-C369-BC9F-1EC8-92C76B056A01}"/>
              </a:ext>
            </a:extLst>
          </p:cNvPr>
          <p:cNvSpPr/>
          <p:nvPr/>
        </p:nvSpPr>
        <p:spPr>
          <a:xfrm>
            <a:off x="9500841" y="1923388"/>
            <a:ext cx="2276219" cy="1356338"/>
          </a:xfrm>
          <a:prstGeom prst="roundRect">
            <a:avLst/>
          </a:prstGeom>
          <a:solidFill>
            <a:srgbClr val="FF7E7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Check out my paper!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3ECC24E-D094-FA95-8617-05DCA7C4AB11}"/>
              </a:ext>
            </a:extLst>
          </p:cNvPr>
          <p:cNvSpPr txBox="1"/>
          <p:nvPr/>
        </p:nvSpPr>
        <p:spPr>
          <a:xfrm>
            <a:off x="3714579" y="6388427"/>
            <a:ext cx="4762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600" dirty="0"/>
              <a:t>An Extraordinary Journey Into the Transient Sky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4E98A1E-DABE-231D-9B43-A0D558B39959}"/>
              </a:ext>
            </a:extLst>
          </p:cNvPr>
          <p:cNvSpPr txBox="1"/>
          <p:nvPr/>
        </p:nvSpPr>
        <p:spPr>
          <a:xfrm>
            <a:off x="10026260" y="6348457"/>
            <a:ext cx="17508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000" dirty="0"/>
              <a:t>3</a:t>
            </a:r>
            <a:r>
              <a:rPr lang="en-AU" sz="2000" baseline="30000" dirty="0"/>
              <a:t>rd</a:t>
            </a:r>
            <a:r>
              <a:rPr lang="en-AU" sz="2000" dirty="0"/>
              <a:t> April 2025</a:t>
            </a:r>
          </a:p>
        </p:txBody>
      </p:sp>
    </p:spTree>
    <p:extLst>
      <p:ext uri="{BB962C8B-B14F-4D97-AF65-F5344CB8AC3E}">
        <p14:creationId xmlns:p14="http://schemas.microsoft.com/office/powerpoint/2010/main" val="739777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1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B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C772CE-374B-6CFB-AE80-64835EA577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18962" y="2855522"/>
            <a:ext cx="4154074" cy="854832"/>
          </a:xfrm>
        </p:spPr>
        <p:txBody>
          <a:bodyPr>
            <a:noAutofit/>
          </a:bodyPr>
          <a:lstStyle/>
          <a:p>
            <a:r>
              <a:rPr lang="en-AU" sz="5400" cap="none" dirty="0">
                <a:solidFill>
                  <a:schemeClr val="tx1"/>
                </a:solidFill>
                <a:ea typeface="Gadugi" panose="020B0502040204020203" pitchFamily="34" charset="0"/>
              </a:rPr>
              <a:t>Extra Slides</a:t>
            </a:r>
          </a:p>
        </p:txBody>
      </p:sp>
    </p:spTree>
    <p:extLst>
      <p:ext uri="{BB962C8B-B14F-4D97-AF65-F5344CB8AC3E}">
        <p14:creationId xmlns:p14="http://schemas.microsoft.com/office/powerpoint/2010/main" val="31300099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B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ED6E042-C816-DB42-4B36-0BA7A0E8C5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1856" y="1228417"/>
            <a:ext cx="6288308" cy="4192205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0780AEDE-09F2-2042-40F7-327D142B4F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1856" y="1232710"/>
            <a:ext cx="6288308" cy="419220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38C3141-BAB7-E6D3-F524-1F0F464BAF63}"/>
              </a:ext>
            </a:extLst>
          </p:cNvPr>
          <p:cNvSpPr txBox="1"/>
          <p:nvPr/>
        </p:nvSpPr>
        <p:spPr>
          <a:xfrm>
            <a:off x="311500" y="302494"/>
            <a:ext cx="70137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200" dirty="0"/>
              <a:t>Results - Dust</a:t>
            </a:r>
          </a:p>
        </p:txBody>
      </p:sp>
      <p:sp>
        <p:nvSpPr>
          <p:cNvPr id="5" name="Up-down Arrow 4">
            <a:extLst>
              <a:ext uri="{FF2B5EF4-FFF2-40B4-BE49-F238E27FC236}">
                <a16:creationId xmlns:a16="http://schemas.microsoft.com/office/drawing/2014/main" id="{E859411E-6F75-9739-41E5-591F0EFBC606}"/>
              </a:ext>
            </a:extLst>
          </p:cNvPr>
          <p:cNvSpPr/>
          <p:nvPr/>
        </p:nvSpPr>
        <p:spPr>
          <a:xfrm>
            <a:off x="4234377" y="1532208"/>
            <a:ext cx="411180" cy="3356517"/>
          </a:xfrm>
          <a:prstGeom prst="upDownArrow">
            <a:avLst>
              <a:gd name="adj1" fmla="val 53734"/>
              <a:gd name="adj2" fmla="val 47755"/>
            </a:avLst>
          </a:prstGeom>
          <a:solidFill>
            <a:srgbClr val="8EE1A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E1A2449-A15F-94FF-BBF8-204E444CFBCC}"/>
              </a:ext>
            </a:extLst>
          </p:cNvPr>
          <p:cNvSpPr txBox="1"/>
          <p:nvPr/>
        </p:nvSpPr>
        <p:spPr>
          <a:xfrm>
            <a:off x="4579838" y="2089675"/>
            <a:ext cx="10219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Fainter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CBB51DD-48E8-BA72-C672-F786A999315F}"/>
              </a:ext>
            </a:extLst>
          </p:cNvPr>
          <p:cNvSpPr txBox="1"/>
          <p:nvPr/>
        </p:nvSpPr>
        <p:spPr>
          <a:xfrm>
            <a:off x="4543429" y="4013425"/>
            <a:ext cx="10947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Brighter</a:t>
            </a:r>
          </a:p>
        </p:txBody>
      </p:sp>
      <p:sp>
        <p:nvSpPr>
          <p:cNvPr id="13" name="Right Arrow 12">
            <a:extLst>
              <a:ext uri="{FF2B5EF4-FFF2-40B4-BE49-F238E27FC236}">
                <a16:creationId xmlns:a16="http://schemas.microsoft.com/office/drawing/2014/main" id="{51300AC6-9E88-010A-832B-61C8A79977FE}"/>
              </a:ext>
            </a:extLst>
          </p:cNvPr>
          <p:cNvSpPr/>
          <p:nvPr/>
        </p:nvSpPr>
        <p:spPr>
          <a:xfrm>
            <a:off x="8588969" y="5466496"/>
            <a:ext cx="2319455" cy="446049"/>
          </a:xfrm>
          <a:prstGeom prst="rightArrow">
            <a:avLst/>
          </a:prstGeom>
          <a:solidFill>
            <a:srgbClr val="D0AEFF"/>
          </a:solidFill>
          <a:ln>
            <a:solidFill>
              <a:srgbClr val="D0AE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802A684-5EA3-5A9A-9D56-E86750AF6199}"/>
              </a:ext>
            </a:extLst>
          </p:cNvPr>
          <p:cNvSpPr txBox="1"/>
          <p:nvPr/>
        </p:nvSpPr>
        <p:spPr>
          <a:xfrm>
            <a:off x="9282863" y="5912545"/>
            <a:ext cx="9316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/>
              <a:t>Dustier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6D5876FA-F031-C21D-520F-3735E0B382EE}"/>
                  </a:ext>
                </a:extLst>
              </p:cNvPr>
              <p:cNvSpPr txBox="1"/>
              <p:nvPr/>
            </p:nvSpPr>
            <p:spPr>
              <a:xfrm>
                <a:off x="291532" y="860013"/>
                <a:ext cx="3970568" cy="50256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buFont typeface="System Font Regular"/>
                  <a:buChar char="☆"/>
                </a:pPr>
                <a14:m>
                  <m:oMath xmlns:m="http://schemas.openxmlformats.org/officeDocument/2006/math">
                    <m:r>
                      <a:rPr lang="en-AU" b="0" i="1" smtClean="0">
                        <a:latin typeface="Cambria Math" panose="02040503050406030204" pitchFamily="18" charset="0"/>
                      </a:rPr>
                      <m:t>𝐻</m:t>
                    </m:r>
                    <m:r>
                      <a:rPr lang="en-AU" b="0" i="1" smtClean="0"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AU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AU" b="0" i="1" smtClean="0">
                        <a:latin typeface="Cambria Math" panose="02040503050406030204" pitchFamily="18" charset="0"/>
                      </a:rPr>
                      <m:t>𝐻</m:t>
                    </m:r>
                    <m:r>
                      <a:rPr lang="en-AU" b="0" i="1" smtClean="0">
                        <a:latin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en-AU" dirty="0"/>
                  <a:t> describes dust reddening</a:t>
                </a:r>
              </a:p>
              <a:p>
                <a:pPr marL="285750" indent="-285750">
                  <a:lnSpc>
                    <a:spcPct val="150000"/>
                  </a:lnSpc>
                  <a:buFont typeface="System Font Regular"/>
                  <a:buChar char="☆"/>
                </a:pPr>
                <a:endParaRPr lang="en-AU" dirty="0"/>
              </a:p>
              <a:p>
                <a:pPr marL="285750" indent="-285750">
                  <a:lnSpc>
                    <a:spcPct val="150000"/>
                  </a:lnSpc>
                  <a:buFont typeface="System Font Regular"/>
                  <a:buChar char="☆"/>
                </a:pPr>
                <a:r>
                  <a:rPr lang="en-AU" dirty="0"/>
                  <a:t>1.7</a:t>
                </a:r>
                <a14:m>
                  <m:oMath xmlns:m="http://schemas.openxmlformats.org/officeDocument/2006/math">
                    <m:r>
                      <a:rPr lang="en-AU" b="0" i="1" smtClean="0">
                        <a:latin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en-AU" dirty="0"/>
                  <a:t> correlation for complete dataset</a:t>
                </a:r>
              </a:p>
              <a:p>
                <a:pPr marL="285750" indent="-285750">
                  <a:lnSpc>
                    <a:spcPct val="150000"/>
                  </a:lnSpc>
                  <a:buFont typeface="System Font Regular"/>
                  <a:buChar char="☆"/>
                </a:pPr>
                <a:endParaRPr lang="en-AU" dirty="0"/>
              </a:p>
              <a:p>
                <a:pPr marL="285750" indent="-285750">
                  <a:lnSpc>
                    <a:spcPct val="150000"/>
                  </a:lnSpc>
                  <a:buFont typeface="System Font Regular"/>
                  <a:buChar char="☆"/>
                </a:pPr>
                <a:r>
                  <a:rPr lang="en-AU" dirty="0"/>
                  <a:t>Driven by Blue SNe (2.2</a:t>
                </a:r>
                <a14:m>
                  <m:oMath xmlns:m="http://schemas.openxmlformats.org/officeDocument/2006/math">
                    <m:r>
                      <a:rPr lang="en-AU" i="1">
                        <a:latin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en-AU" dirty="0"/>
                  <a:t>)</a:t>
                </a:r>
              </a:p>
              <a:p>
                <a:pPr marL="285750" indent="-285750">
                  <a:lnSpc>
                    <a:spcPct val="150000"/>
                  </a:lnSpc>
                  <a:buFont typeface="System Font Regular"/>
                  <a:buChar char="☆"/>
                </a:pPr>
                <a:endParaRPr lang="en-AU" dirty="0"/>
              </a:p>
              <a:p>
                <a:pPr marL="285750" indent="-285750">
                  <a:lnSpc>
                    <a:spcPct val="150000"/>
                  </a:lnSpc>
                  <a:buFont typeface="System Font Regular"/>
                  <a:buChar char="☆"/>
                </a:pPr>
                <a:r>
                  <a:rPr lang="en-AU" dirty="0"/>
                  <a:t>Red SNe show no correlation</a:t>
                </a:r>
              </a:p>
              <a:p>
                <a:pPr marL="285750" indent="-285750">
                  <a:lnSpc>
                    <a:spcPct val="150000"/>
                  </a:lnSpc>
                  <a:buFont typeface="System Font Regular"/>
                  <a:buChar char="☆"/>
                </a:pPr>
                <a:endParaRPr lang="en-AU" dirty="0"/>
              </a:p>
              <a:p>
                <a:pPr marL="285750" indent="-285750">
                  <a:lnSpc>
                    <a:spcPct val="150000"/>
                  </a:lnSpc>
                  <a:buFont typeface="System Font Regular"/>
                  <a:buChar char="☆"/>
                </a:pPr>
                <a:r>
                  <a:rPr lang="en-AU" dirty="0"/>
                  <a:t>Inaccurate colour correction?</a:t>
                </a:r>
              </a:p>
              <a:p>
                <a:pPr marL="285750" indent="-285750">
                  <a:lnSpc>
                    <a:spcPct val="150000"/>
                  </a:lnSpc>
                  <a:buFont typeface="System Font Regular"/>
                  <a:buChar char="☆"/>
                </a:pPr>
                <a:endParaRPr lang="en-AU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6D5876FA-F031-C21D-520F-3735E0B382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1532" y="860013"/>
                <a:ext cx="3970568" cy="5025607"/>
              </a:xfrm>
              <a:prstGeom prst="rect">
                <a:avLst/>
              </a:prstGeom>
              <a:blipFill>
                <a:blip r:embed="rId5"/>
                <a:stretch>
                  <a:fillRect l="-19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5117DE17-6C39-C3F8-6D72-E24B7467FD58}"/>
              </a:ext>
            </a:extLst>
          </p:cNvPr>
          <p:cNvSpPr txBox="1"/>
          <p:nvPr/>
        </p:nvSpPr>
        <p:spPr>
          <a:xfrm>
            <a:off x="9849620" y="838545"/>
            <a:ext cx="20906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/>
              <a:t>Martin et al. 2024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77F9480A-363F-F519-91B2-E8364F4AFC29}"/>
                  </a:ext>
                </a:extLst>
              </p:cNvPr>
              <p:cNvSpPr txBox="1"/>
              <p:nvPr/>
            </p:nvSpPr>
            <p:spPr>
              <a:xfrm>
                <a:off x="6483189" y="1504900"/>
                <a:ext cx="1684118" cy="584775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System Font Regular"/>
                  <a:buChar char="●"/>
                </a:pPr>
                <a14:m>
                  <m:oMath xmlns:m="http://schemas.openxmlformats.org/officeDocument/2006/math">
                    <m:r>
                      <a:rPr lang="en-AU" sz="1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DEJAVU SANS" panose="020B0603030804020204" pitchFamily="34" charset="0"/>
                        <a:cs typeface="DEJAVU SANS" panose="020B0603030804020204" pitchFamily="34" charset="0"/>
                      </a:rPr>
                      <m:t> </m:t>
                    </m:r>
                    <m:r>
                      <a:rPr lang="en-AU" sz="16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DEJAVU SANS" panose="020B0603030804020204" pitchFamily="34" charset="0"/>
                        <a:cs typeface="DEJAVU SANS" panose="020B0603030804020204" pitchFamily="34" charset="0"/>
                      </a:rPr>
                      <m:t>𝑐</m:t>
                    </m:r>
                    <m:r>
                      <a:rPr lang="en-AU" sz="16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DEJAVU SANS" panose="020B0603030804020204" pitchFamily="34" charset="0"/>
                      </a:rPr>
                      <m:t>&gt;</m:t>
                    </m:r>
                    <m:r>
                      <a:rPr lang="en-AU" sz="16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DEJAVU SANS" panose="020B0603030804020204" pitchFamily="34" charset="0"/>
                        <a:cs typeface="DEJAVU SANS" panose="020B0603030804020204" pitchFamily="34" charset="0"/>
                      </a:rPr>
                      <m:t>−0.025</m:t>
                    </m:r>
                  </m:oMath>
                </a14:m>
                <a:endParaRPr lang="en-AU" sz="1600" dirty="0">
                  <a:solidFill>
                    <a:srgbClr val="FF0000"/>
                  </a:solidFill>
                  <a:latin typeface="DEJAVU SANS" panose="020B0603030804020204" pitchFamily="34" charset="0"/>
                  <a:ea typeface="DEJAVU SANS" panose="020B0603030804020204" pitchFamily="34" charset="0"/>
                  <a:cs typeface="DEJAVU SANS" panose="020B0603030804020204" pitchFamily="34" charset="0"/>
                </a:endParaRPr>
              </a:p>
              <a:p>
                <a:pPr marL="285750" indent="-285750">
                  <a:buFont typeface="System Font Regular"/>
                  <a:buChar char="●"/>
                </a:pPr>
                <a14:m>
                  <m:oMath xmlns:m="http://schemas.openxmlformats.org/officeDocument/2006/math">
                    <m:r>
                      <a:rPr lang="en-AU" sz="1600" b="0" i="1" smtClean="0">
                        <a:solidFill>
                          <a:srgbClr val="1700FF"/>
                        </a:solidFill>
                        <a:latin typeface="Cambria Math" panose="02040503050406030204" pitchFamily="18" charset="0"/>
                        <a:ea typeface="DEJAVU SANS" panose="020B0603030804020204" pitchFamily="34" charset="0"/>
                        <a:cs typeface="DEJAVU SANS" panose="020B0603030804020204" pitchFamily="34" charset="0"/>
                      </a:rPr>
                      <m:t> </m:t>
                    </m:r>
                    <m:r>
                      <a:rPr lang="en-AU" sz="16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DEJAVU SANS" panose="020B0603030804020204" pitchFamily="34" charset="0"/>
                        <a:cs typeface="DEJAVU SANS" panose="020B0603030804020204" pitchFamily="34" charset="0"/>
                      </a:rPr>
                      <m:t>𝑐</m:t>
                    </m:r>
                    <m:r>
                      <a:rPr lang="en-AU" sz="16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DEJAVU SANS" panose="020B0603030804020204" pitchFamily="34" charset="0"/>
                      </a:rPr>
                      <m:t>≤</m:t>
                    </m:r>
                    <m:r>
                      <a:rPr lang="en-AU" sz="16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DEJAVU SANS" panose="020B0603030804020204" pitchFamily="34" charset="0"/>
                      </a:rPr>
                      <m:t>−</m:t>
                    </m:r>
                    <m:r>
                      <a:rPr lang="en-AU" sz="16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DEJAVU SANS" panose="020B0603030804020204" pitchFamily="34" charset="0"/>
                        <a:cs typeface="DEJAVU SANS" panose="020B0603030804020204" pitchFamily="34" charset="0"/>
                      </a:rPr>
                      <m:t>0.025</m:t>
                    </m:r>
                  </m:oMath>
                </a14:m>
                <a:endParaRPr lang="en-AU" sz="1600" dirty="0">
                  <a:solidFill>
                    <a:srgbClr val="FF0000"/>
                  </a:solidFill>
                  <a:latin typeface="DEJAVU SANS" panose="020B0603030804020204" pitchFamily="34" charset="0"/>
                  <a:ea typeface="DEJAVU SANS" panose="020B0603030804020204" pitchFamily="34" charset="0"/>
                  <a:cs typeface="DEJAVU SANS" panose="020B0603030804020204" pitchFamily="34" charset="0"/>
                </a:endParaRPr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77F9480A-363F-F519-91B2-E8364F4AFC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83189" y="1504900"/>
                <a:ext cx="1684118" cy="584775"/>
              </a:xfrm>
              <a:prstGeom prst="rect">
                <a:avLst/>
              </a:prstGeom>
              <a:blipFill>
                <a:blip r:embed="rId9"/>
                <a:stretch>
                  <a:fillRect l="-2239" b="-12500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7" name="Group 16">
            <a:extLst>
              <a:ext uri="{FF2B5EF4-FFF2-40B4-BE49-F238E27FC236}">
                <a16:creationId xmlns:a16="http://schemas.microsoft.com/office/drawing/2014/main" id="{66722A2E-1762-5F69-E0ED-A70DB693C590}"/>
              </a:ext>
            </a:extLst>
          </p:cNvPr>
          <p:cNvGrpSpPr/>
          <p:nvPr/>
        </p:nvGrpSpPr>
        <p:grpSpPr>
          <a:xfrm>
            <a:off x="0" y="142053"/>
            <a:ext cx="12192000" cy="6715946"/>
            <a:chOff x="0" y="142053"/>
            <a:chExt cx="12192000" cy="6715946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6F866781-3FE2-0D09-28C2-2A5BD6883605}"/>
                </a:ext>
              </a:extLst>
            </p:cNvPr>
            <p:cNvGrpSpPr/>
            <p:nvPr/>
          </p:nvGrpSpPr>
          <p:grpSpPr>
            <a:xfrm>
              <a:off x="0" y="6257410"/>
              <a:ext cx="12192000" cy="600589"/>
              <a:chOff x="0" y="6257410"/>
              <a:chExt cx="12192000" cy="600589"/>
            </a:xfrm>
          </p:grpSpPr>
          <p:grpSp>
            <p:nvGrpSpPr>
              <p:cNvPr id="35" name="Group 34">
                <a:extLst>
                  <a:ext uri="{FF2B5EF4-FFF2-40B4-BE49-F238E27FC236}">
                    <a16:creationId xmlns:a16="http://schemas.microsoft.com/office/drawing/2014/main" id="{B33CDA00-F6C2-8FFD-511A-7CB1B496F597}"/>
                  </a:ext>
                </a:extLst>
              </p:cNvPr>
              <p:cNvGrpSpPr/>
              <p:nvPr/>
            </p:nvGrpSpPr>
            <p:grpSpPr>
              <a:xfrm>
                <a:off x="0" y="6257410"/>
                <a:ext cx="12192000" cy="600589"/>
                <a:chOff x="0" y="6257410"/>
                <a:chExt cx="12192000" cy="600589"/>
              </a:xfrm>
            </p:grpSpPr>
            <p:sp>
              <p:nvSpPr>
                <p:cNvPr id="46" name="Rectangle 45">
                  <a:extLst>
                    <a:ext uri="{FF2B5EF4-FFF2-40B4-BE49-F238E27FC236}">
                      <a16:creationId xmlns:a16="http://schemas.microsoft.com/office/drawing/2014/main" id="{7A7DBF61-19D0-696E-4BD5-733F2C54EC49}"/>
                    </a:ext>
                  </a:extLst>
                </p:cNvPr>
                <p:cNvSpPr/>
                <p:nvPr/>
              </p:nvSpPr>
              <p:spPr>
                <a:xfrm>
                  <a:off x="0" y="6257410"/>
                  <a:ext cx="12192000" cy="600589"/>
                </a:xfrm>
                <a:prstGeom prst="rect">
                  <a:avLst/>
                </a:prstGeom>
                <a:solidFill>
                  <a:schemeClr val="bg1">
                    <a:lumMod val="85000"/>
                    <a:lumOff val="15000"/>
                  </a:schemeClr>
                </a:solidFill>
                <a:ln>
                  <a:noFill/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AU" dirty="0"/>
                </a:p>
              </p:txBody>
            </p:sp>
            <p:sp>
              <p:nvSpPr>
                <p:cNvPr id="47" name="TextBox 46">
                  <a:extLst>
                    <a:ext uri="{FF2B5EF4-FFF2-40B4-BE49-F238E27FC236}">
                      <a16:creationId xmlns:a16="http://schemas.microsoft.com/office/drawing/2014/main" id="{2F06C921-6F17-B69A-EE17-193D924EEC8D}"/>
                    </a:ext>
                  </a:extLst>
                </p:cNvPr>
                <p:cNvSpPr txBox="1"/>
                <p:nvPr/>
              </p:nvSpPr>
              <p:spPr>
                <a:xfrm>
                  <a:off x="508425" y="6380303"/>
                  <a:ext cx="3011576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AU" sz="1600" dirty="0" err="1"/>
                    <a:t>bailey.martin@anu.edu.au</a:t>
                  </a:r>
                  <a:endParaRPr lang="en-AU" sz="1600" dirty="0"/>
                </a:p>
              </p:txBody>
            </p:sp>
          </p:grpSp>
          <p:pic>
            <p:nvPicPr>
              <p:cNvPr id="36" name="Graphic 35" descr="Envelope outline">
                <a:extLst>
                  <a:ext uri="{FF2B5EF4-FFF2-40B4-BE49-F238E27FC236}">
                    <a16:creationId xmlns:a16="http://schemas.microsoft.com/office/drawing/2014/main" id="{C7D09D38-9A5F-5894-5A61-D795DDEA9A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49532" y="6273621"/>
                <a:ext cx="533269" cy="533269"/>
              </a:xfrm>
              <a:prstGeom prst="rect">
                <a:avLst/>
              </a:prstGeom>
            </p:spPr>
          </p:pic>
        </p:grpSp>
        <p:pic>
          <p:nvPicPr>
            <p:cNvPr id="34" name="Picture 33" descr="A logo with a black background&#10;&#10;AI-generated content may be incorrect.">
              <a:extLst>
                <a:ext uri="{FF2B5EF4-FFF2-40B4-BE49-F238E27FC236}">
                  <a16:creationId xmlns:a16="http://schemas.microsoft.com/office/drawing/2014/main" id="{E7B6BB9E-D1D7-4BEB-BDE5-31366ACDC84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47220" y="142053"/>
              <a:ext cx="459680" cy="536293"/>
            </a:xfrm>
            <a:prstGeom prst="rect">
              <a:avLst/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AB53C5D9-142B-32DA-B164-675F9C4610A8}"/>
              </a:ext>
            </a:extLst>
          </p:cNvPr>
          <p:cNvSpPr txBox="1"/>
          <p:nvPr/>
        </p:nvSpPr>
        <p:spPr>
          <a:xfrm>
            <a:off x="3714579" y="6388427"/>
            <a:ext cx="4762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600" dirty="0"/>
              <a:t>An Extraordinary Journey Into the Transient Sky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73790A2-75B1-FCD4-CE68-9F084C299004}"/>
              </a:ext>
            </a:extLst>
          </p:cNvPr>
          <p:cNvSpPr txBox="1"/>
          <p:nvPr/>
        </p:nvSpPr>
        <p:spPr>
          <a:xfrm>
            <a:off x="10026260" y="6348457"/>
            <a:ext cx="17508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000" dirty="0"/>
              <a:t>3</a:t>
            </a:r>
            <a:r>
              <a:rPr lang="en-AU" sz="2000" baseline="30000" dirty="0"/>
              <a:t>rd</a:t>
            </a:r>
            <a:r>
              <a:rPr lang="en-AU" sz="2000" dirty="0"/>
              <a:t> April 2025</a:t>
            </a:r>
          </a:p>
        </p:txBody>
      </p:sp>
    </p:spTree>
    <p:extLst>
      <p:ext uri="{BB962C8B-B14F-4D97-AF65-F5344CB8AC3E}">
        <p14:creationId xmlns:p14="http://schemas.microsoft.com/office/powerpoint/2010/main" val="2476241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B2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A5101F8-6E43-6DCC-D5BF-0CCE1D308B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E7B17BD-C0F5-FE0F-061B-FD04FDC8A9E2}"/>
              </a:ext>
            </a:extLst>
          </p:cNvPr>
          <p:cNvSpPr txBox="1"/>
          <p:nvPr/>
        </p:nvSpPr>
        <p:spPr>
          <a:xfrm>
            <a:off x="311500" y="302494"/>
            <a:ext cx="70137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200" dirty="0"/>
              <a:t>Results – Mass Correction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A092594-475C-5637-BDEB-0723F0F0613D}"/>
              </a:ext>
            </a:extLst>
          </p:cNvPr>
          <p:cNvSpPr txBox="1"/>
          <p:nvPr/>
        </p:nvSpPr>
        <p:spPr>
          <a:xfrm>
            <a:off x="8688867" y="5476444"/>
            <a:ext cx="20906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/>
              <a:t>Martin et al. 2024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D20CC4B-9D1F-2888-BD36-D6238A11138C}"/>
              </a:ext>
            </a:extLst>
          </p:cNvPr>
          <p:cNvSpPr txBox="1"/>
          <p:nvPr/>
        </p:nvSpPr>
        <p:spPr>
          <a:xfrm>
            <a:off x="3521708" y="1186371"/>
            <a:ext cx="11528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Before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57BA82A-1F75-2827-C817-E2867A186766}"/>
              </a:ext>
            </a:extLst>
          </p:cNvPr>
          <p:cNvSpPr txBox="1"/>
          <p:nvPr/>
        </p:nvSpPr>
        <p:spPr>
          <a:xfrm>
            <a:off x="7948638" y="1192832"/>
            <a:ext cx="9060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After</a:t>
            </a:r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5CC1113-92FA-7DC1-7D4E-070A75387D5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11"/>
          <a:stretch/>
        </p:blipFill>
        <p:spPr>
          <a:xfrm>
            <a:off x="1499933" y="1667769"/>
            <a:ext cx="9192133" cy="381332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DE2D5E21-2052-722D-C123-78749D44F5E4}"/>
                  </a:ext>
                </a:extLst>
              </p:cNvPr>
              <p:cNvSpPr txBox="1"/>
              <p:nvPr/>
            </p:nvSpPr>
            <p:spPr>
              <a:xfrm>
                <a:off x="4785326" y="4360212"/>
                <a:ext cx="852849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AU" dirty="0">
                    <a:solidFill>
                      <a:schemeClr val="accent5">
                        <a:lumMod val="75000"/>
                      </a:schemeClr>
                    </a:solidFill>
                  </a:rPr>
                  <a:t>2.2</a:t>
                </a:r>
                <a14:m>
                  <m:oMath xmlns:m="http://schemas.openxmlformats.org/officeDocument/2006/math">
                    <m:r>
                      <a:rPr lang="en-AU" i="1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𝜎</m:t>
                    </m:r>
                  </m:oMath>
                </a14:m>
                <a:endParaRPr lang="en-US" dirty="0">
                  <a:solidFill>
                    <a:schemeClr val="accent5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DE2D5E21-2052-722D-C123-78749D44F5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85326" y="4360212"/>
                <a:ext cx="852849" cy="369332"/>
              </a:xfrm>
              <a:prstGeom prst="rect">
                <a:avLst/>
              </a:prstGeom>
              <a:blipFill>
                <a:blip r:embed="rId4"/>
                <a:stretch>
                  <a:fillRect l="-5797" t="-6667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BDBDDAA8-5604-9EA1-4BD6-C48091E14C36}"/>
                  </a:ext>
                </a:extLst>
              </p:cNvPr>
              <p:cNvSpPr txBox="1"/>
              <p:nvPr/>
            </p:nvSpPr>
            <p:spPr>
              <a:xfrm>
                <a:off x="9390748" y="4360212"/>
                <a:ext cx="852849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AU" dirty="0">
                    <a:solidFill>
                      <a:schemeClr val="accent5">
                        <a:lumMod val="75000"/>
                      </a:schemeClr>
                    </a:solidFill>
                  </a:rPr>
                  <a:t>2.2</a:t>
                </a:r>
                <a14:m>
                  <m:oMath xmlns:m="http://schemas.openxmlformats.org/officeDocument/2006/math">
                    <m:r>
                      <a:rPr lang="en-AU" i="1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𝜎</m:t>
                    </m:r>
                  </m:oMath>
                </a14:m>
                <a:endParaRPr lang="en-US" dirty="0">
                  <a:solidFill>
                    <a:schemeClr val="accent5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BDBDDAA8-5604-9EA1-4BD6-C48091E14C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90748" y="4360212"/>
                <a:ext cx="852849" cy="369332"/>
              </a:xfrm>
              <a:prstGeom prst="rect">
                <a:avLst/>
              </a:prstGeom>
              <a:blipFill>
                <a:blip r:embed="rId5"/>
                <a:stretch>
                  <a:fillRect l="-5882" t="-6667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7" name="Group 16">
            <a:extLst>
              <a:ext uri="{FF2B5EF4-FFF2-40B4-BE49-F238E27FC236}">
                <a16:creationId xmlns:a16="http://schemas.microsoft.com/office/drawing/2014/main" id="{3FD7183D-FB1D-451F-3DD0-2BFB658ED37C}"/>
              </a:ext>
            </a:extLst>
          </p:cNvPr>
          <p:cNvGrpSpPr/>
          <p:nvPr/>
        </p:nvGrpSpPr>
        <p:grpSpPr>
          <a:xfrm>
            <a:off x="0" y="142053"/>
            <a:ext cx="12192000" cy="6715946"/>
            <a:chOff x="0" y="142053"/>
            <a:chExt cx="12192000" cy="6715946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9F0B52AD-66A4-7CB9-8041-51DE625B67A3}"/>
                </a:ext>
              </a:extLst>
            </p:cNvPr>
            <p:cNvGrpSpPr/>
            <p:nvPr/>
          </p:nvGrpSpPr>
          <p:grpSpPr>
            <a:xfrm>
              <a:off x="0" y="6257410"/>
              <a:ext cx="12192000" cy="600589"/>
              <a:chOff x="0" y="6257410"/>
              <a:chExt cx="12192000" cy="600589"/>
            </a:xfrm>
          </p:grpSpPr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8E260613-AAC7-C1B7-67D6-0BAC0DD083B2}"/>
                  </a:ext>
                </a:extLst>
              </p:cNvPr>
              <p:cNvGrpSpPr/>
              <p:nvPr/>
            </p:nvGrpSpPr>
            <p:grpSpPr>
              <a:xfrm>
                <a:off x="0" y="6257410"/>
                <a:ext cx="12192000" cy="600589"/>
                <a:chOff x="0" y="6257410"/>
                <a:chExt cx="12192000" cy="600589"/>
              </a:xfrm>
            </p:grpSpPr>
            <p:sp>
              <p:nvSpPr>
                <p:cNvPr id="43" name="Rectangle 42">
                  <a:extLst>
                    <a:ext uri="{FF2B5EF4-FFF2-40B4-BE49-F238E27FC236}">
                      <a16:creationId xmlns:a16="http://schemas.microsoft.com/office/drawing/2014/main" id="{470E24A2-BBC6-1AF0-3722-0123FA7160DF}"/>
                    </a:ext>
                  </a:extLst>
                </p:cNvPr>
                <p:cNvSpPr/>
                <p:nvPr/>
              </p:nvSpPr>
              <p:spPr>
                <a:xfrm>
                  <a:off x="0" y="6257410"/>
                  <a:ext cx="12192000" cy="600589"/>
                </a:xfrm>
                <a:prstGeom prst="rect">
                  <a:avLst/>
                </a:prstGeom>
                <a:solidFill>
                  <a:schemeClr val="bg1">
                    <a:lumMod val="85000"/>
                    <a:lumOff val="15000"/>
                  </a:schemeClr>
                </a:solidFill>
                <a:ln>
                  <a:noFill/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AU" dirty="0"/>
                </a:p>
              </p:txBody>
            </p:sp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D4ED26FA-51AC-83E8-04AB-3572D821529A}"/>
                    </a:ext>
                  </a:extLst>
                </p:cNvPr>
                <p:cNvSpPr txBox="1"/>
                <p:nvPr/>
              </p:nvSpPr>
              <p:spPr>
                <a:xfrm>
                  <a:off x="508425" y="6380303"/>
                  <a:ext cx="3011576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AU" sz="1600" dirty="0" err="1"/>
                    <a:t>bailey.martin@anu.edu.au</a:t>
                  </a:r>
                  <a:endParaRPr lang="en-AU" sz="1600" dirty="0"/>
                </a:p>
              </p:txBody>
            </p:sp>
          </p:grpSp>
          <p:pic>
            <p:nvPicPr>
              <p:cNvPr id="41" name="Graphic 40" descr="Envelope outline">
                <a:extLst>
                  <a:ext uri="{FF2B5EF4-FFF2-40B4-BE49-F238E27FC236}">
                    <a16:creationId xmlns:a16="http://schemas.microsoft.com/office/drawing/2014/main" id="{4DEE45E3-B88F-B6D2-AC60-99D4BA3289D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49532" y="6273621"/>
                <a:ext cx="533269" cy="533269"/>
              </a:xfrm>
              <a:prstGeom prst="rect">
                <a:avLst/>
              </a:prstGeom>
            </p:spPr>
          </p:pic>
        </p:grpSp>
        <p:pic>
          <p:nvPicPr>
            <p:cNvPr id="37" name="Picture 36" descr="A logo with a black background&#10;&#10;AI-generated content may be incorrect.">
              <a:extLst>
                <a:ext uri="{FF2B5EF4-FFF2-40B4-BE49-F238E27FC236}">
                  <a16:creationId xmlns:a16="http://schemas.microsoft.com/office/drawing/2014/main" id="{B12676FF-02C5-AA9C-31C5-FE4D16C0868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47220" y="142053"/>
              <a:ext cx="459680" cy="536293"/>
            </a:xfrm>
            <a:prstGeom prst="rect">
              <a:avLst/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88DF956F-F154-C4BD-701A-2CDF026C412E}"/>
              </a:ext>
            </a:extLst>
          </p:cNvPr>
          <p:cNvSpPr txBox="1"/>
          <p:nvPr/>
        </p:nvSpPr>
        <p:spPr>
          <a:xfrm>
            <a:off x="3714579" y="6388427"/>
            <a:ext cx="4762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600" dirty="0"/>
              <a:t>An Extraordinary Journey Into the Transient Sky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6879B67-8EEF-0AB2-6CAC-D53485E67453}"/>
              </a:ext>
            </a:extLst>
          </p:cNvPr>
          <p:cNvSpPr txBox="1"/>
          <p:nvPr/>
        </p:nvSpPr>
        <p:spPr>
          <a:xfrm>
            <a:off x="10026260" y="6348457"/>
            <a:ext cx="17508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000" dirty="0"/>
              <a:t>3</a:t>
            </a:r>
            <a:r>
              <a:rPr lang="en-AU" sz="2000" baseline="30000" dirty="0"/>
              <a:t>rd</a:t>
            </a:r>
            <a:r>
              <a:rPr lang="en-AU" sz="2000" dirty="0"/>
              <a:t> April 2025</a:t>
            </a:r>
          </a:p>
        </p:txBody>
      </p:sp>
    </p:spTree>
    <p:extLst>
      <p:ext uri="{BB962C8B-B14F-4D97-AF65-F5344CB8AC3E}">
        <p14:creationId xmlns:p14="http://schemas.microsoft.com/office/powerpoint/2010/main" val="29921890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B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338C3141-BAB7-E6D3-F524-1F0F464BAF63}"/>
              </a:ext>
            </a:extLst>
          </p:cNvPr>
          <p:cNvSpPr txBox="1"/>
          <p:nvPr/>
        </p:nvSpPr>
        <p:spPr>
          <a:xfrm>
            <a:off x="311500" y="271305"/>
            <a:ext cx="74156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200" dirty="0"/>
              <a:t>What about Passive Galaxies?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4888D92-9ADB-3A5B-8EBE-E20EAD576D6A}"/>
              </a:ext>
            </a:extLst>
          </p:cNvPr>
          <p:cNvGrpSpPr/>
          <p:nvPr/>
        </p:nvGrpSpPr>
        <p:grpSpPr>
          <a:xfrm>
            <a:off x="0" y="142053"/>
            <a:ext cx="12192000" cy="6715946"/>
            <a:chOff x="0" y="142053"/>
            <a:chExt cx="12192000" cy="6715946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0084C8B5-A2A5-81C6-CFF4-C202BE28D27F}"/>
                </a:ext>
              </a:extLst>
            </p:cNvPr>
            <p:cNvGrpSpPr/>
            <p:nvPr/>
          </p:nvGrpSpPr>
          <p:grpSpPr>
            <a:xfrm>
              <a:off x="0" y="6257410"/>
              <a:ext cx="12192000" cy="600589"/>
              <a:chOff x="0" y="6257410"/>
              <a:chExt cx="12192000" cy="600589"/>
            </a:xfrm>
          </p:grpSpPr>
          <p:grpSp>
            <p:nvGrpSpPr>
              <p:cNvPr id="35" name="Group 34">
                <a:extLst>
                  <a:ext uri="{FF2B5EF4-FFF2-40B4-BE49-F238E27FC236}">
                    <a16:creationId xmlns:a16="http://schemas.microsoft.com/office/drawing/2014/main" id="{075B7DCC-6F90-09DE-F413-18576A2C1653}"/>
                  </a:ext>
                </a:extLst>
              </p:cNvPr>
              <p:cNvGrpSpPr/>
              <p:nvPr/>
            </p:nvGrpSpPr>
            <p:grpSpPr>
              <a:xfrm>
                <a:off x="0" y="6257410"/>
                <a:ext cx="12192000" cy="600589"/>
                <a:chOff x="0" y="6257410"/>
                <a:chExt cx="12192000" cy="600589"/>
              </a:xfrm>
            </p:grpSpPr>
            <p:sp>
              <p:nvSpPr>
                <p:cNvPr id="38" name="Rectangle 37">
                  <a:extLst>
                    <a:ext uri="{FF2B5EF4-FFF2-40B4-BE49-F238E27FC236}">
                      <a16:creationId xmlns:a16="http://schemas.microsoft.com/office/drawing/2014/main" id="{233D07D7-F219-4365-937D-1EABC3C43931}"/>
                    </a:ext>
                  </a:extLst>
                </p:cNvPr>
                <p:cNvSpPr/>
                <p:nvPr/>
              </p:nvSpPr>
              <p:spPr>
                <a:xfrm>
                  <a:off x="0" y="6257410"/>
                  <a:ext cx="12192000" cy="600589"/>
                </a:xfrm>
                <a:prstGeom prst="rect">
                  <a:avLst/>
                </a:prstGeom>
                <a:solidFill>
                  <a:schemeClr val="bg1">
                    <a:lumMod val="85000"/>
                    <a:lumOff val="15000"/>
                  </a:schemeClr>
                </a:solidFill>
                <a:ln>
                  <a:noFill/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AU" dirty="0"/>
                </a:p>
              </p:txBody>
            </p:sp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E9865E0C-1734-616A-7340-F4D525006918}"/>
                    </a:ext>
                  </a:extLst>
                </p:cNvPr>
                <p:cNvSpPr txBox="1"/>
                <p:nvPr/>
              </p:nvSpPr>
              <p:spPr>
                <a:xfrm>
                  <a:off x="508425" y="6380303"/>
                  <a:ext cx="3011576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AU" sz="1600" dirty="0" err="1"/>
                    <a:t>bailey.martin@anu.edu.au</a:t>
                  </a:r>
                  <a:endParaRPr lang="en-AU" sz="1600" dirty="0"/>
                </a:p>
              </p:txBody>
            </p:sp>
          </p:grpSp>
          <p:pic>
            <p:nvPicPr>
              <p:cNvPr id="36" name="Graphic 35" descr="Envelope outline">
                <a:extLst>
                  <a:ext uri="{FF2B5EF4-FFF2-40B4-BE49-F238E27FC236}">
                    <a16:creationId xmlns:a16="http://schemas.microsoft.com/office/drawing/2014/main" id="{7A24729B-AA01-FD32-619C-61FA0E7B642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49532" y="6273621"/>
                <a:ext cx="533269" cy="533269"/>
              </a:xfrm>
              <a:prstGeom prst="rect">
                <a:avLst/>
              </a:prstGeom>
            </p:spPr>
          </p:pic>
        </p:grpSp>
        <p:pic>
          <p:nvPicPr>
            <p:cNvPr id="34" name="Picture 33" descr="A logo with a black background&#10;&#10;AI-generated content may be incorrect.">
              <a:extLst>
                <a:ext uri="{FF2B5EF4-FFF2-40B4-BE49-F238E27FC236}">
                  <a16:creationId xmlns:a16="http://schemas.microsoft.com/office/drawing/2014/main" id="{78865974-30DE-9A97-64FA-76A7BBAF0CE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47220" y="142053"/>
              <a:ext cx="459680" cy="536293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BB132C0F-C771-206A-64DA-4BBDB6BC1E8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38072" y="907965"/>
            <a:ext cx="6610662" cy="527741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519B899-FCF9-7D6E-9304-FD87643A5EB7}"/>
              </a:ext>
            </a:extLst>
          </p:cNvPr>
          <p:cNvSpPr txBox="1"/>
          <p:nvPr/>
        </p:nvSpPr>
        <p:spPr>
          <a:xfrm>
            <a:off x="3714579" y="6388427"/>
            <a:ext cx="4762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600" dirty="0"/>
              <a:t>An Extraordinary Journey Into the Transient Sky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C3503DB-F81F-23DD-7A95-6ED426D73E6C}"/>
              </a:ext>
            </a:extLst>
          </p:cNvPr>
          <p:cNvSpPr txBox="1"/>
          <p:nvPr/>
        </p:nvSpPr>
        <p:spPr>
          <a:xfrm>
            <a:off x="10026260" y="6348457"/>
            <a:ext cx="17508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000" dirty="0"/>
              <a:t>3</a:t>
            </a:r>
            <a:r>
              <a:rPr lang="en-AU" sz="2000" baseline="30000" dirty="0"/>
              <a:t>rd</a:t>
            </a:r>
            <a:r>
              <a:rPr lang="en-AU" sz="2000" dirty="0"/>
              <a:t> April 2025</a:t>
            </a:r>
          </a:p>
        </p:txBody>
      </p:sp>
    </p:spTree>
    <p:extLst>
      <p:ext uri="{BB962C8B-B14F-4D97-AF65-F5344CB8AC3E}">
        <p14:creationId xmlns:p14="http://schemas.microsoft.com/office/powerpoint/2010/main" val="224840104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B2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1C37A2C-D240-F0AE-18B1-DD12AF875B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556CC65-2D80-3B7A-B0B8-F57CDB151FF4}"/>
              </a:ext>
            </a:extLst>
          </p:cNvPr>
          <p:cNvSpPr txBox="1"/>
          <p:nvPr/>
        </p:nvSpPr>
        <p:spPr>
          <a:xfrm>
            <a:off x="311500" y="302494"/>
            <a:ext cx="70137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200" dirty="0"/>
              <a:t>Future Work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EB22A07-F0C7-4548-D0C8-EB8C6E8138F3}"/>
              </a:ext>
            </a:extLst>
          </p:cNvPr>
          <p:cNvGrpSpPr/>
          <p:nvPr/>
        </p:nvGrpSpPr>
        <p:grpSpPr>
          <a:xfrm>
            <a:off x="0" y="142053"/>
            <a:ext cx="12192000" cy="6715946"/>
            <a:chOff x="0" y="142053"/>
            <a:chExt cx="12192000" cy="6715946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605AA48A-F409-5DA2-BF87-A46203EAF01A}"/>
                </a:ext>
              </a:extLst>
            </p:cNvPr>
            <p:cNvGrpSpPr/>
            <p:nvPr/>
          </p:nvGrpSpPr>
          <p:grpSpPr>
            <a:xfrm>
              <a:off x="0" y="6257410"/>
              <a:ext cx="12192000" cy="600589"/>
              <a:chOff x="0" y="6257410"/>
              <a:chExt cx="12192000" cy="600589"/>
            </a:xfrm>
          </p:grpSpPr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A38FBCE0-3882-A13F-B4F2-9F4AFEBC8A85}"/>
                  </a:ext>
                </a:extLst>
              </p:cNvPr>
              <p:cNvGrpSpPr/>
              <p:nvPr/>
            </p:nvGrpSpPr>
            <p:grpSpPr>
              <a:xfrm>
                <a:off x="0" y="6257410"/>
                <a:ext cx="12192000" cy="600589"/>
                <a:chOff x="0" y="6257410"/>
                <a:chExt cx="12192000" cy="600589"/>
              </a:xfrm>
            </p:grpSpPr>
            <p:sp>
              <p:nvSpPr>
                <p:cNvPr id="43" name="Rectangle 42">
                  <a:extLst>
                    <a:ext uri="{FF2B5EF4-FFF2-40B4-BE49-F238E27FC236}">
                      <a16:creationId xmlns:a16="http://schemas.microsoft.com/office/drawing/2014/main" id="{1AAAF276-30DA-0161-827A-7F7D01A3B1CC}"/>
                    </a:ext>
                  </a:extLst>
                </p:cNvPr>
                <p:cNvSpPr/>
                <p:nvPr/>
              </p:nvSpPr>
              <p:spPr>
                <a:xfrm>
                  <a:off x="0" y="6257410"/>
                  <a:ext cx="12192000" cy="600589"/>
                </a:xfrm>
                <a:prstGeom prst="rect">
                  <a:avLst/>
                </a:prstGeom>
                <a:solidFill>
                  <a:schemeClr val="bg1">
                    <a:lumMod val="85000"/>
                    <a:lumOff val="15000"/>
                  </a:schemeClr>
                </a:solidFill>
                <a:ln>
                  <a:noFill/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AU" dirty="0"/>
                </a:p>
              </p:txBody>
            </p:sp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ED875ED4-8D76-983C-45E8-A57C0F446D9D}"/>
                    </a:ext>
                  </a:extLst>
                </p:cNvPr>
                <p:cNvSpPr txBox="1"/>
                <p:nvPr/>
              </p:nvSpPr>
              <p:spPr>
                <a:xfrm>
                  <a:off x="508425" y="6380303"/>
                  <a:ext cx="3011576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AU" sz="1600" dirty="0" err="1"/>
                    <a:t>bailey.martin@anu.edu.au</a:t>
                  </a:r>
                  <a:endParaRPr lang="en-AU" sz="1600" dirty="0"/>
                </a:p>
              </p:txBody>
            </p:sp>
          </p:grpSp>
          <p:pic>
            <p:nvPicPr>
              <p:cNvPr id="41" name="Graphic 40" descr="Envelope outline">
                <a:extLst>
                  <a:ext uri="{FF2B5EF4-FFF2-40B4-BE49-F238E27FC236}">
                    <a16:creationId xmlns:a16="http://schemas.microsoft.com/office/drawing/2014/main" id="{6FC1561E-F915-42A2-A054-5AF38A92929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49532" y="6273621"/>
                <a:ext cx="533269" cy="533269"/>
              </a:xfrm>
              <a:prstGeom prst="rect">
                <a:avLst/>
              </a:prstGeom>
            </p:spPr>
          </p:pic>
        </p:grpSp>
        <p:pic>
          <p:nvPicPr>
            <p:cNvPr id="37" name="Picture 36" descr="A logo with a black background&#10;&#10;AI-generated content may be incorrect.">
              <a:extLst>
                <a:ext uri="{FF2B5EF4-FFF2-40B4-BE49-F238E27FC236}">
                  <a16:creationId xmlns:a16="http://schemas.microsoft.com/office/drawing/2014/main" id="{31E108EA-74E5-FBEC-26BB-B5EC1874AFC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47220" y="142053"/>
              <a:ext cx="459680" cy="536293"/>
            </a:xfrm>
            <a:prstGeom prst="rect">
              <a:avLst/>
            </a:prstGeom>
          </p:spPr>
        </p:pic>
      </p:grp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2C6B612A-7FF6-9B93-6495-59D3260066A5}"/>
              </a:ext>
            </a:extLst>
          </p:cNvPr>
          <p:cNvSpPr/>
          <p:nvPr/>
        </p:nvSpPr>
        <p:spPr>
          <a:xfrm>
            <a:off x="508425" y="1026411"/>
            <a:ext cx="5587575" cy="5091857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IFU Spectra for 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Local Environments</a:t>
            </a:r>
          </a:p>
          <a:p>
            <a:pPr algn="ctr"/>
            <a:endParaRPr lang="en-US" sz="2800" dirty="0">
              <a:solidFill>
                <a:schemeClr val="bg1"/>
              </a:solidFill>
            </a:endParaRPr>
          </a:p>
          <a:p>
            <a:pPr algn="ctr"/>
            <a:endParaRPr lang="en-US" sz="2800" dirty="0">
              <a:solidFill>
                <a:schemeClr val="bg1"/>
              </a:solidFill>
            </a:endParaRPr>
          </a:p>
          <a:p>
            <a:pPr algn="ctr"/>
            <a:endParaRPr lang="en-US" sz="2800" dirty="0">
              <a:solidFill>
                <a:schemeClr val="bg1"/>
              </a:solidFill>
            </a:endParaRPr>
          </a:p>
          <a:p>
            <a:pPr algn="ctr"/>
            <a:endParaRPr lang="en-US" sz="2800" dirty="0">
              <a:solidFill>
                <a:schemeClr val="bg1"/>
              </a:solidFill>
            </a:endParaRPr>
          </a:p>
          <a:p>
            <a:pPr algn="ctr"/>
            <a:endParaRPr lang="en-US" sz="2800" dirty="0">
              <a:solidFill>
                <a:schemeClr val="bg1"/>
              </a:solidFill>
            </a:endParaRPr>
          </a:p>
          <a:p>
            <a:pPr algn="ctr"/>
            <a:endParaRPr lang="en-US" sz="2800" dirty="0">
              <a:solidFill>
                <a:schemeClr val="bg1"/>
              </a:solidFill>
            </a:endParaRPr>
          </a:p>
          <a:p>
            <a:pPr algn="ctr"/>
            <a:endParaRPr lang="en-US" sz="2800" dirty="0">
              <a:solidFill>
                <a:schemeClr val="bg1"/>
              </a:solidFill>
            </a:endParaRPr>
          </a:p>
          <a:p>
            <a:pPr algn="ctr"/>
            <a:endParaRPr lang="en-US" sz="2800" dirty="0">
              <a:solidFill>
                <a:schemeClr val="bg1"/>
              </a:solidFill>
            </a:endParaRPr>
          </a:p>
          <a:p>
            <a:pPr algn="ctr"/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4" name="Picture 3" descr="A blue and yellow image&#10;&#10;AI-generated content may be incorrect.">
            <a:extLst>
              <a:ext uri="{FF2B5EF4-FFF2-40B4-BE49-F238E27FC236}">
                <a16:creationId xmlns:a16="http://schemas.microsoft.com/office/drawing/2014/main" id="{52DD35F5-5C76-4D52-A162-941A40AFE79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1761" y="2224531"/>
            <a:ext cx="2840902" cy="3881628"/>
          </a:xfrm>
          <a:prstGeom prst="rect">
            <a:avLst/>
          </a:prstGeom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33EAF755-0143-936D-4FD1-0417FDD4822A}"/>
              </a:ext>
            </a:extLst>
          </p:cNvPr>
          <p:cNvSpPr/>
          <p:nvPr/>
        </p:nvSpPr>
        <p:spPr>
          <a:xfrm>
            <a:off x="6189485" y="1026411"/>
            <a:ext cx="5587575" cy="5091857"/>
          </a:xfrm>
          <a:prstGeom prst="roundRect">
            <a:avLst/>
          </a:prstGeom>
          <a:solidFill>
            <a:srgbClr val="FF7E7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Multi-Wavelength</a:t>
            </a:r>
          </a:p>
          <a:p>
            <a:r>
              <a:rPr lang="en-US" sz="2800" dirty="0">
                <a:solidFill>
                  <a:schemeClr val="bg1"/>
                </a:solidFill>
              </a:rPr>
              <a:t>MIR – WISE</a:t>
            </a:r>
          </a:p>
          <a:p>
            <a:r>
              <a:rPr lang="en-US" sz="2800" dirty="0">
                <a:solidFill>
                  <a:schemeClr val="bg1"/>
                </a:solidFill>
              </a:rPr>
              <a:t>Radio – Wallaby (HI)</a:t>
            </a:r>
          </a:p>
          <a:p>
            <a:pPr algn="ctr"/>
            <a:endParaRPr lang="en-US" sz="2800" dirty="0">
              <a:solidFill>
                <a:schemeClr val="bg1"/>
              </a:solidFill>
            </a:endParaRPr>
          </a:p>
          <a:p>
            <a:pPr algn="ctr"/>
            <a:endParaRPr lang="en-US" sz="2800" dirty="0">
              <a:solidFill>
                <a:schemeClr val="bg1"/>
              </a:solidFill>
            </a:endParaRPr>
          </a:p>
          <a:p>
            <a:pPr algn="ctr"/>
            <a:endParaRPr lang="en-US" sz="2800" dirty="0">
              <a:solidFill>
                <a:schemeClr val="bg1"/>
              </a:solidFill>
            </a:endParaRPr>
          </a:p>
          <a:p>
            <a:pPr algn="ctr"/>
            <a:endParaRPr lang="en-US" sz="2800" dirty="0">
              <a:solidFill>
                <a:schemeClr val="bg1"/>
              </a:solidFill>
            </a:endParaRPr>
          </a:p>
          <a:p>
            <a:pPr algn="ctr"/>
            <a:endParaRPr lang="en-US" sz="2800" dirty="0">
              <a:solidFill>
                <a:schemeClr val="bg1"/>
              </a:solidFill>
            </a:endParaRPr>
          </a:p>
          <a:p>
            <a:pPr algn="ctr"/>
            <a:endParaRPr lang="en-US" sz="2800" dirty="0">
              <a:solidFill>
                <a:schemeClr val="bg1"/>
              </a:solidFill>
            </a:endParaRPr>
          </a:p>
          <a:p>
            <a:pPr algn="ctr"/>
            <a:endParaRPr lang="en-US" sz="2800" dirty="0">
              <a:solidFill>
                <a:schemeClr val="bg1"/>
              </a:solidFill>
            </a:endParaRPr>
          </a:p>
          <a:p>
            <a:pPr algn="ctr"/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53B1354-300F-7D6C-41E9-9136E03662D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68377" y="2224531"/>
            <a:ext cx="4829789" cy="360705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8D71C40-C445-F26B-7164-AAF73E4454A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04080" y="3204770"/>
            <a:ext cx="3364063" cy="164657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E71463E-018A-4DCC-CECF-2DA40C4A820B}"/>
              </a:ext>
            </a:extLst>
          </p:cNvPr>
          <p:cNvSpPr txBox="1"/>
          <p:nvPr/>
        </p:nvSpPr>
        <p:spPr>
          <a:xfrm>
            <a:off x="3714579" y="6388427"/>
            <a:ext cx="4762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600" dirty="0"/>
              <a:t>An Extraordinary Journey Into the Transient Sky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2A13AC9-F2DE-6675-1658-92B9AAD48664}"/>
              </a:ext>
            </a:extLst>
          </p:cNvPr>
          <p:cNvSpPr txBox="1"/>
          <p:nvPr/>
        </p:nvSpPr>
        <p:spPr>
          <a:xfrm>
            <a:off x="10026260" y="6348457"/>
            <a:ext cx="17508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000" dirty="0"/>
              <a:t>3</a:t>
            </a:r>
            <a:r>
              <a:rPr lang="en-AU" sz="2000" baseline="30000" dirty="0"/>
              <a:t>rd</a:t>
            </a:r>
            <a:r>
              <a:rPr lang="en-AU" sz="2000" dirty="0"/>
              <a:t> April 2025</a:t>
            </a:r>
          </a:p>
        </p:txBody>
      </p:sp>
    </p:spTree>
    <p:extLst>
      <p:ext uri="{BB962C8B-B14F-4D97-AF65-F5344CB8AC3E}">
        <p14:creationId xmlns:p14="http://schemas.microsoft.com/office/powerpoint/2010/main" val="632790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build="allAtOnce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B2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A5101F8-6E43-6DCC-D5BF-0CCE1D308B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1CAED53-C925-8EC4-FBA4-F14A9633B6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50406"/>
          <a:stretch/>
        </p:blipFill>
        <p:spPr>
          <a:xfrm>
            <a:off x="4242081" y="821292"/>
            <a:ext cx="3707838" cy="26269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EFD65D3-6D1B-0D53-47FC-3FCAF1759A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73" t="48373"/>
          <a:stretch/>
        </p:blipFill>
        <p:spPr>
          <a:xfrm>
            <a:off x="4242081" y="3504251"/>
            <a:ext cx="3717294" cy="273466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1CEEF5D-CE69-654E-720D-D997F8EA02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73" b="50405"/>
          <a:stretch/>
        </p:blipFill>
        <p:spPr>
          <a:xfrm>
            <a:off x="8207867" y="3501929"/>
            <a:ext cx="3835093" cy="271024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4865107-FEC3-8C89-4E95-ED124D8394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543" r="50000" b="1"/>
          <a:stretch/>
        </p:blipFill>
        <p:spPr>
          <a:xfrm>
            <a:off x="179777" y="3539525"/>
            <a:ext cx="3707838" cy="26726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E7B17BD-C0F5-FE0F-061B-FD04FDC8A9E2}"/>
              </a:ext>
            </a:extLst>
          </p:cNvPr>
          <p:cNvSpPr txBox="1"/>
          <p:nvPr/>
        </p:nvSpPr>
        <p:spPr>
          <a:xfrm>
            <a:off x="311500" y="302494"/>
            <a:ext cx="70137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200" dirty="0"/>
              <a:t>Results – An OII Correction?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A092594-475C-5637-BDEB-0723F0F0613D}"/>
              </a:ext>
            </a:extLst>
          </p:cNvPr>
          <p:cNvSpPr txBox="1"/>
          <p:nvPr/>
        </p:nvSpPr>
        <p:spPr>
          <a:xfrm>
            <a:off x="5985985" y="493680"/>
            <a:ext cx="20705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dirty="0"/>
              <a:t>Martin et al. 2024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5F54CD8-CA9D-BEE8-B8AC-824C50021E9B}"/>
              </a:ext>
            </a:extLst>
          </p:cNvPr>
          <p:cNvGrpSpPr/>
          <p:nvPr/>
        </p:nvGrpSpPr>
        <p:grpSpPr>
          <a:xfrm>
            <a:off x="0" y="142053"/>
            <a:ext cx="12192000" cy="6715946"/>
            <a:chOff x="0" y="142053"/>
            <a:chExt cx="12192000" cy="6715946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BB29FA91-030B-B868-1473-8DBCDA1CCE14}"/>
                </a:ext>
              </a:extLst>
            </p:cNvPr>
            <p:cNvGrpSpPr/>
            <p:nvPr/>
          </p:nvGrpSpPr>
          <p:grpSpPr>
            <a:xfrm>
              <a:off x="0" y="6257410"/>
              <a:ext cx="12192000" cy="600589"/>
              <a:chOff x="0" y="6257410"/>
              <a:chExt cx="12192000" cy="600589"/>
            </a:xfrm>
          </p:grpSpPr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1AF2F6B3-18AE-3E61-F6EC-1A5B66CB8B70}"/>
                  </a:ext>
                </a:extLst>
              </p:cNvPr>
              <p:cNvGrpSpPr/>
              <p:nvPr/>
            </p:nvGrpSpPr>
            <p:grpSpPr>
              <a:xfrm>
                <a:off x="0" y="6257410"/>
                <a:ext cx="12192000" cy="600589"/>
                <a:chOff x="0" y="6257410"/>
                <a:chExt cx="12192000" cy="600589"/>
              </a:xfrm>
            </p:grpSpPr>
            <p:sp>
              <p:nvSpPr>
                <p:cNvPr id="43" name="Rectangle 42">
                  <a:extLst>
                    <a:ext uri="{FF2B5EF4-FFF2-40B4-BE49-F238E27FC236}">
                      <a16:creationId xmlns:a16="http://schemas.microsoft.com/office/drawing/2014/main" id="{5441F02C-2642-C050-5DC0-5E3193FCD632}"/>
                    </a:ext>
                  </a:extLst>
                </p:cNvPr>
                <p:cNvSpPr/>
                <p:nvPr/>
              </p:nvSpPr>
              <p:spPr>
                <a:xfrm>
                  <a:off x="0" y="6257410"/>
                  <a:ext cx="12192000" cy="600589"/>
                </a:xfrm>
                <a:prstGeom prst="rect">
                  <a:avLst/>
                </a:prstGeom>
                <a:solidFill>
                  <a:schemeClr val="bg1">
                    <a:lumMod val="85000"/>
                    <a:lumOff val="15000"/>
                  </a:schemeClr>
                </a:solidFill>
                <a:ln>
                  <a:noFill/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AU" dirty="0"/>
                </a:p>
              </p:txBody>
            </p:sp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3FE51612-9359-3F1C-B560-C49F52147BD6}"/>
                    </a:ext>
                  </a:extLst>
                </p:cNvPr>
                <p:cNvSpPr txBox="1"/>
                <p:nvPr/>
              </p:nvSpPr>
              <p:spPr>
                <a:xfrm>
                  <a:off x="508425" y="6380303"/>
                  <a:ext cx="3011576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AU" sz="1600" dirty="0" err="1"/>
                    <a:t>bailey.martin@anu.edu.au</a:t>
                  </a:r>
                  <a:endParaRPr lang="en-AU" sz="1600" dirty="0"/>
                </a:p>
              </p:txBody>
            </p:sp>
          </p:grpSp>
          <p:pic>
            <p:nvPicPr>
              <p:cNvPr id="41" name="Graphic 40" descr="Envelope outline">
                <a:extLst>
                  <a:ext uri="{FF2B5EF4-FFF2-40B4-BE49-F238E27FC236}">
                    <a16:creationId xmlns:a16="http://schemas.microsoft.com/office/drawing/2014/main" id="{34A704D7-5EC6-71CA-D1D9-9FB091B4B36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49532" y="6273621"/>
                <a:ext cx="533269" cy="533269"/>
              </a:xfrm>
              <a:prstGeom prst="rect">
                <a:avLst/>
              </a:prstGeom>
            </p:spPr>
          </p:pic>
        </p:grpSp>
        <p:pic>
          <p:nvPicPr>
            <p:cNvPr id="37" name="Picture 36" descr="A logo with a black background&#10;&#10;AI-generated content may be incorrect.">
              <a:extLst>
                <a:ext uri="{FF2B5EF4-FFF2-40B4-BE49-F238E27FC236}">
                  <a16:creationId xmlns:a16="http://schemas.microsoft.com/office/drawing/2014/main" id="{D6AAC0EE-51CF-E6B5-1698-4765D8E5B5B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47220" y="142053"/>
              <a:ext cx="459680" cy="536293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40322AF-38B7-AF96-6305-A66A3C3C2B09}"/>
                  </a:ext>
                </a:extLst>
              </p:cNvPr>
              <p:cNvSpPr txBox="1"/>
              <p:nvPr/>
            </p:nvSpPr>
            <p:spPr>
              <a:xfrm>
                <a:off x="946180" y="3958090"/>
                <a:ext cx="852849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AU" dirty="0">
                    <a:solidFill>
                      <a:schemeClr val="accent5">
                        <a:lumMod val="75000"/>
                      </a:schemeClr>
                    </a:solidFill>
                  </a:rPr>
                  <a:t>0.2</a:t>
                </a:r>
                <a14:m>
                  <m:oMath xmlns:m="http://schemas.openxmlformats.org/officeDocument/2006/math">
                    <m:r>
                      <a:rPr lang="en-AU" i="1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𝜎</m:t>
                    </m:r>
                  </m:oMath>
                </a14:m>
                <a:endParaRPr lang="en-US" dirty="0">
                  <a:solidFill>
                    <a:schemeClr val="accent5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40322AF-38B7-AF96-6305-A66A3C3C2B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6180" y="3958090"/>
                <a:ext cx="852849" cy="369332"/>
              </a:xfrm>
              <a:prstGeom prst="rect">
                <a:avLst/>
              </a:prstGeom>
              <a:blipFill>
                <a:blip r:embed="rId7"/>
                <a:stretch>
                  <a:fillRect l="-5882" t="-6667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3AF2AC10-E88C-32A3-F183-E73B274AE0A5}"/>
                  </a:ext>
                </a:extLst>
              </p:cNvPr>
              <p:cNvSpPr txBox="1"/>
              <p:nvPr/>
            </p:nvSpPr>
            <p:spPr>
              <a:xfrm>
                <a:off x="5008708" y="3962771"/>
                <a:ext cx="852849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AU" dirty="0">
                    <a:solidFill>
                      <a:schemeClr val="accent5">
                        <a:lumMod val="75000"/>
                      </a:schemeClr>
                    </a:solidFill>
                  </a:rPr>
                  <a:t>0.1</a:t>
                </a:r>
                <a14:m>
                  <m:oMath xmlns:m="http://schemas.openxmlformats.org/officeDocument/2006/math">
                    <m:r>
                      <a:rPr lang="en-AU" i="1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𝜎</m:t>
                    </m:r>
                  </m:oMath>
                </a14:m>
                <a:endParaRPr lang="en-US" dirty="0">
                  <a:solidFill>
                    <a:schemeClr val="accent5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3AF2AC10-E88C-32A3-F183-E73B274AE0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08708" y="3962771"/>
                <a:ext cx="852849" cy="369332"/>
              </a:xfrm>
              <a:prstGeom prst="rect">
                <a:avLst/>
              </a:prstGeom>
              <a:blipFill>
                <a:blip r:embed="rId8"/>
                <a:stretch>
                  <a:fillRect l="-5882" t="-6667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BD8448AD-2F44-6D95-ABEC-A089378C6585}"/>
                  </a:ext>
                </a:extLst>
              </p:cNvPr>
              <p:cNvSpPr txBox="1"/>
              <p:nvPr/>
            </p:nvSpPr>
            <p:spPr>
              <a:xfrm>
                <a:off x="8977775" y="3958090"/>
                <a:ext cx="852849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AU" dirty="0">
                    <a:solidFill>
                      <a:schemeClr val="accent5">
                        <a:lumMod val="75000"/>
                      </a:schemeClr>
                    </a:solidFill>
                  </a:rPr>
                  <a:t>1.4</a:t>
                </a:r>
                <a14:m>
                  <m:oMath xmlns:m="http://schemas.openxmlformats.org/officeDocument/2006/math">
                    <m:r>
                      <a:rPr lang="en-AU" i="1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𝜎</m:t>
                    </m:r>
                  </m:oMath>
                </a14:m>
                <a:endParaRPr lang="en-US" dirty="0">
                  <a:solidFill>
                    <a:schemeClr val="accent5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BD8448AD-2F44-6D95-ABEC-A089378C65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77775" y="3958090"/>
                <a:ext cx="852849" cy="369332"/>
              </a:xfrm>
              <a:prstGeom prst="rect">
                <a:avLst/>
              </a:prstGeom>
              <a:blipFill>
                <a:blip r:embed="rId9"/>
                <a:stretch>
                  <a:fillRect l="-7353" t="-6667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A70A1DF-7AE9-FF47-E75A-F8272F2C1F6E}"/>
                  </a:ext>
                </a:extLst>
              </p:cNvPr>
              <p:cNvSpPr txBox="1"/>
              <p:nvPr/>
            </p:nvSpPr>
            <p:spPr>
              <a:xfrm>
                <a:off x="5008709" y="1347871"/>
                <a:ext cx="852849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AU" dirty="0">
                    <a:solidFill>
                      <a:schemeClr val="accent5">
                        <a:lumMod val="75000"/>
                      </a:schemeClr>
                    </a:solidFill>
                  </a:rPr>
                  <a:t>1.7</a:t>
                </a:r>
                <a14:m>
                  <m:oMath xmlns:m="http://schemas.openxmlformats.org/officeDocument/2006/math">
                    <m:r>
                      <a:rPr lang="en-AU" i="1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𝜎</m:t>
                    </m:r>
                  </m:oMath>
                </a14:m>
                <a:endParaRPr lang="en-US" dirty="0">
                  <a:solidFill>
                    <a:schemeClr val="accent5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A70A1DF-7AE9-FF47-E75A-F8272F2C1F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08709" y="1347871"/>
                <a:ext cx="852849" cy="369332"/>
              </a:xfrm>
              <a:prstGeom prst="rect">
                <a:avLst/>
              </a:prstGeom>
              <a:blipFill>
                <a:blip r:embed="rId10"/>
                <a:stretch>
                  <a:fillRect l="-5882" t="-6667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ight Arrow 7">
            <a:extLst>
              <a:ext uri="{FF2B5EF4-FFF2-40B4-BE49-F238E27FC236}">
                <a16:creationId xmlns:a16="http://schemas.microsoft.com/office/drawing/2014/main" id="{FFAF6956-74AF-7953-236E-500CCFC9F1FB}"/>
              </a:ext>
            </a:extLst>
          </p:cNvPr>
          <p:cNvSpPr/>
          <p:nvPr/>
        </p:nvSpPr>
        <p:spPr>
          <a:xfrm rot="8708370">
            <a:off x="2055244" y="2245135"/>
            <a:ext cx="2008094" cy="717176"/>
          </a:xfrm>
          <a:prstGeom prst="rightArrow">
            <a:avLst>
              <a:gd name="adj1" fmla="val 35580"/>
              <a:gd name="adj2" fmla="val 50000"/>
            </a:avLst>
          </a:prstGeom>
          <a:solidFill>
            <a:srgbClr val="D0AE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Arrow 8">
            <a:extLst>
              <a:ext uri="{FF2B5EF4-FFF2-40B4-BE49-F238E27FC236}">
                <a16:creationId xmlns:a16="http://schemas.microsoft.com/office/drawing/2014/main" id="{B836F64F-D4BF-3D4B-B5ED-67E36FD0FEDE}"/>
              </a:ext>
            </a:extLst>
          </p:cNvPr>
          <p:cNvSpPr/>
          <p:nvPr/>
        </p:nvSpPr>
        <p:spPr>
          <a:xfrm rot="2106332">
            <a:off x="8080084" y="2245135"/>
            <a:ext cx="2008094" cy="717176"/>
          </a:xfrm>
          <a:prstGeom prst="rightArrow">
            <a:avLst>
              <a:gd name="adj1" fmla="val 35580"/>
              <a:gd name="adj2" fmla="val 50000"/>
            </a:avLst>
          </a:prstGeom>
          <a:solidFill>
            <a:srgbClr val="D0AE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3758D03-1606-AE82-7697-C7F1D8F8B713}"/>
              </a:ext>
            </a:extLst>
          </p:cNvPr>
          <p:cNvSpPr txBox="1"/>
          <p:nvPr/>
        </p:nvSpPr>
        <p:spPr>
          <a:xfrm rot="19463571">
            <a:off x="1856117" y="1847626"/>
            <a:ext cx="17929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OII Correction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63D4C34-3470-E7ED-B0DF-152375023057}"/>
              </a:ext>
            </a:extLst>
          </p:cNvPr>
          <p:cNvSpPr txBox="1"/>
          <p:nvPr/>
        </p:nvSpPr>
        <p:spPr>
          <a:xfrm rot="2250414">
            <a:off x="8407780" y="1952356"/>
            <a:ext cx="20705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Mass Correction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56E6943-3FCF-26C4-6E48-1769E1C3BE57}"/>
              </a:ext>
            </a:extLst>
          </p:cNvPr>
          <p:cNvSpPr txBox="1"/>
          <p:nvPr/>
        </p:nvSpPr>
        <p:spPr>
          <a:xfrm>
            <a:off x="3714579" y="6388427"/>
            <a:ext cx="4762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600" dirty="0"/>
              <a:t>An Extraordinary Journey Into the Transient Sky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0F50B5C-9759-8C0C-E5E6-88E36E85F37B}"/>
              </a:ext>
            </a:extLst>
          </p:cNvPr>
          <p:cNvSpPr txBox="1"/>
          <p:nvPr/>
        </p:nvSpPr>
        <p:spPr>
          <a:xfrm>
            <a:off x="10026260" y="6348457"/>
            <a:ext cx="17508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000" dirty="0"/>
              <a:t>3</a:t>
            </a:r>
            <a:r>
              <a:rPr lang="en-AU" sz="2000" baseline="30000" dirty="0"/>
              <a:t>rd</a:t>
            </a:r>
            <a:r>
              <a:rPr lang="en-AU" sz="2000" dirty="0"/>
              <a:t> April 2025</a:t>
            </a:r>
          </a:p>
        </p:txBody>
      </p:sp>
    </p:spTree>
    <p:extLst>
      <p:ext uri="{BB962C8B-B14F-4D97-AF65-F5344CB8AC3E}">
        <p14:creationId xmlns:p14="http://schemas.microsoft.com/office/powerpoint/2010/main" val="1095423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  <p:bldP spid="27" grpId="0"/>
      <p:bldP spid="8" grpId="0" animBg="1"/>
      <p:bldP spid="9" grpId="0" animBg="1"/>
      <p:bldP spid="11" grpId="0"/>
      <p:bldP spid="1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B2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B78598D-1993-DCFF-C7FD-EA3DD01DF4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Oval 37">
            <a:extLst>
              <a:ext uri="{FF2B5EF4-FFF2-40B4-BE49-F238E27FC236}">
                <a16:creationId xmlns:a16="http://schemas.microsoft.com/office/drawing/2014/main" id="{CF8D466B-E28D-5D2B-2986-6592A48B7187}"/>
              </a:ext>
            </a:extLst>
          </p:cNvPr>
          <p:cNvSpPr/>
          <p:nvPr/>
        </p:nvSpPr>
        <p:spPr>
          <a:xfrm>
            <a:off x="3377599" y="808684"/>
            <a:ext cx="5300754" cy="5300754"/>
          </a:xfrm>
          <a:prstGeom prst="ellipse">
            <a:avLst/>
          </a:prstGeom>
          <a:solidFill>
            <a:srgbClr val="D0AE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AB3E8185-A65C-1B4A-E863-7CDEDC3497CA}"/>
              </a:ext>
            </a:extLst>
          </p:cNvPr>
          <p:cNvSpPr/>
          <p:nvPr/>
        </p:nvSpPr>
        <p:spPr>
          <a:xfrm>
            <a:off x="530420" y="875671"/>
            <a:ext cx="5300754" cy="5298607"/>
          </a:xfrm>
          <a:prstGeom prst="ellipse">
            <a:avLst/>
          </a:prstGeom>
          <a:solidFill>
            <a:srgbClr val="FF8AD8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EAAD357-DB7D-7A34-D640-7A2271811D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9189" y="429191"/>
            <a:ext cx="3954859" cy="443571"/>
          </a:xfrm>
        </p:spPr>
        <p:txBody>
          <a:bodyPr>
            <a:noAutofit/>
          </a:bodyPr>
          <a:lstStyle/>
          <a:p>
            <a:r>
              <a:rPr lang="en-AU" sz="3200" cap="none" dirty="0">
                <a:solidFill>
                  <a:schemeClr val="tx1"/>
                </a:solidFill>
                <a:ea typeface="Gadugi" panose="020B0502040204020203" pitchFamily="34" charset="0"/>
              </a:rPr>
              <a:t>The Current Picture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5BA423B-52F3-B100-B520-80E9E277DF98}"/>
              </a:ext>
            </a:extLst>
          </p:cNvPr>
          <p:cNvSpPr txBox="1"/>
          <p:nvPr/>
        </p:nvSpPr>
        <p:spPr>
          <a:xfrm>
            <a:off x="1968759" y="1409869"/>
            <a:ext cx="35479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" u="sng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Gas-Phase Metallicity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A812480-5422-4EDE-8D8E-A883E2A2CB9D}"/>
              </a:ext>
            </a:extLst>
          </p:cNvPr>
          <p:cNvSpPr txBox="1"/>
          <p:nvPr/>
        </p:nvSpPr>
        <p:spPr>
          <a:xfrm>
            <a:off x="8017190" y="1409869"/>
            <a:ext cx="15199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000" u="sng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Stellar Age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8BFC131-0086-20E1-4A3B-2CE142340B1E}"/>
              </a:ext>
            </a:extLst>
          </p:cNvPr>
          <p:cNvSpPr txBox="1"/>
          <p:nvPr/>
        </p:nvSpPr>
        <p:spPr>
          <a:xfrm>
            <a:off x="1968761" y="3547923"/>
            <a:ext cx="7788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" u="sng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sSFR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F504B53-1A94-66B8-ADE1-55150872842C}"/>
              </a:ext>
            </a:extLst>
          </p:cNvPr>
          <p:cNvSpPr txBox="1"/>
          <p:nvPr/>
        </p:nvSpPr>
        <p:spPr>
          <a:xfrm>
            <a:off x="7981924" y="3540103"/>
            <a:ext cx="16001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000" u="sng" dirty="0">
                <a:solidFill>
                  <a:srgbClr val="FF7E79"/>
                </a:solidFill>
              </a:rPr>
              <a:t>Stellar Mass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C7EE63A-F232-65A8-411D-BA30F7EE045C}"/>
              </a:ext>
            </a:extLst>
          </p:cNvPr>
          <p:cNvSpPr txBox="1"/>
          <p:nvPr/>
        </p:nvSpPr>
        <p:spPr>
          <a:xfrm>
            <a:off x="1968759" y="4035694"/>
            <a:ext cx="20986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600" dirty="0" err="1">
                <a:solidFill>
                  <a:schemeClr val="accent5">
                    <a:lumMod val="40000"/>
                    <a:lumOff val="60000"/>
                  </a:schemeClr>
                </a:solidFill>
              </a:rPr>
              <a:t>Lampeitl</a:t>
            </a:r>
            <a:r>
              <a:rPr lang="en-AU" sz="16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 et al. 2010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73B731D-303D-2672-DA4A-6C9B381DC198}"/>
              </a:ext>
            </a:extLst>
          </p:cNvPr>
          <p:cNvSpPr txBox="1"/>
          <p:nvPr/>
        </p:nvSpPr>
        <p:spPr>
          <a:xfrm>
            <a:off x="7981924" y="1880496"/>
            <a:ext cx="21194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6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Childress et al. 2013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E94CF29-0D18-0171-AD22-D5FD7A892D22}"/>
              </a:ext>
            </a:extLst>
          </p:cNvPr>
          <p:cNvSpPr txBox="1"/>
          <p:nvPr/>
        </p:nvSpPr>
        <p:spPr>
          <a:xfrm>
            <a:off x="8017190" y="4011566"/>
            <a:ext cx="16962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600" dirty="0">
                <a:solidFill>
                  <a:srgbClr val="FF7E79"/>
                </a:solidFill>
              </a:rPr>
              <a:t>Kelly et al. 2010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A212590-8137-3F4D-850D-2AA363F03F02}"/>
              </a:ext>
            </a:extLst>
          </p:cNvPr>
          <p:cNvSpPr txBox="1"/>
          <p:nvPr/>
        </p:nvSpPr>
        <p:spPr>
          <a:xfrm>
            <a:off x="1968759" y="1882988"/>
            <a:ext cx="16337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6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Pan et al. 2014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6EEF15F-0962-CBB8-1112-7F8F95E0FA10}"/>
              </a:ext>
            </a:extLst>
          </p:cNvPr>
          <p:cNvSpPr txBox="1"/>
          <p:nvPr/>
        </p:nvSpPr>
        <p:spPr>
          <a:xfrm>
            <a:off x="1952729" y="2180831"/>
            <a:ext cx="22413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6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Campbell et al. 2016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976AA14-7F04-BE58-F0BC-408E5A70CB95}"/>
              </a:ext>
            </a:extLst>
          </p:cNvPr>
          <p:cNvSpPr txBox="1"/>
          <p:nvPr/>
        </p:nvSpPr>
        <p:spPr>
          <a:xfrm>
            <a:off x="1968759" y="2484660"/>
            <a:ext cx="21226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600" dirty="0" err="1">
                <a:solidFill>
                  <a:schemeClr val="accent4">
                    <a:lumMod val="20000"/>
                    <a:lumOff val="80000"/>
                  </a:schemeClr>
                </a:solidFill>
              </a:rPr>
              <a:t>Galbany</a:t>
            </a:r>
            <a:r>
              <a:rPr lang="en-AU" sz="16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 et al. 2022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F2195928-5CD6-1E60-5E6F-54644932347A}"/>
              </a:ext>
            </a:extLst>
          </p:cNvPr>
          <p:cNvSpPr txBox="1"/>
          <p:nvPr/>
        </p:nvSpPr>
        <p:spPr>
          <a:xfrm>
            <a:off x="7981924" y="2226926"/>
            <a:ext cx="17203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6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Rose et al. 2019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E808DFF-AE1D-6C36-9177-5F4F579355C4}"/>
              </a:ext>
            </a:extLst>
          </p:cNvPr>
          <p:cNvSpPr txBox="1"/>
          <p:nvPr/>
        </p:nvSpPr>
        <p:spPr>
          <a:xfrm>
            <a:off x="1960743" y="4364175"/>
            <a:ext cx="22252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600" dirty="0" err="1">
                <a:solidFill>
                  <a:schemeClr val="accent5">
                    <a:lumMod val="40000"/>
                    <a:lumOff val="60000"/>
                  </a:schemeClr>
                </a:solidFill>
              </a:rPr>
              <a:t>D’Andrea</a:t>
            </a:r>
            <a:r>
              <a:rPr lang="en-AU" sz="16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 et al. 2011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D55804A1-3725-3BED-8847-7882B30D89EB}"/>
              </a:ext>
            </a:extLst>
          </p:cNvPr>
          <p:cNvSpPr txBox="1"/>
          <p:nvPr/>
        </p:nvSpPr>
        <p:spPr>
          <a:xfrm>
            <a:off x="1952729" y="5048242"/>
            <a:ext cx="17988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6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Dixon et al. 2022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D45C28D0-98B0-75C2-A191-609684F74E07}"/>
              </a:ext>
            </a:extLst>
          </p:cNvPr>
          <p:cNvSpPr txBox="1"/>
          <p:nvPr/>
        </p:nvSpPr>
        <p:spPr>
          <a:xfrm>
            <a:off x="8017190" y="4319706"/>
            <a:ext cx="19784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600" dirty="0">
                <a:solidFill>
                  <a:srgbClr val="FF7E79"/>
                </a:solidFill>
              </a:rPr>
              <a:t>Sullivan et al. 2010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61383F22-813C-5285-E2D9-373B4EE82BF0}"/>
              </a:ext>
            </a:extLst>
          </p:cNvPr>
          <p:cNvSpPr txBox="1"/>
          <p:nvPr/>
        </p:nvSpPr>
        <p:spPr>
          <a:xfrm>
            <a:off x="8017190" y="4615674"/>
            <a:ext cx="18309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600" dirty="0">
                <a:solidFill>
                  <a:srgbClr val="FF7E79"/>
                </a:solidFill>
              </a:rPr>
              <a:t>Uddin et al. 2017</a:t>
            </a: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DC672281-57F8-C4B2-A64C-CD7CFD339C4D}"/>
              </a:ext>
            </a:extLst>
          </p:cNvPr>
          <p:cNvSpPr/>
          <p:nvPr/>
        </p:nvSpPr>
        <p:spPr>
          <a:xfrm>
            <a:off x="5812752" y="3740158"/>
            <a:ext cx="2066095" cy="2066095"/>
          </a:xfrm>
          <a:prstGeom prst="ellipse">
            <a:avLst/>
          </a:prstGeom>
          <a:solidFill>
            <a:schemeClr val="accent2">
              <a:lumMod val="60000"/>
              <a:lumOff val="40000"/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8EA1957F-B933-D31A-59EE-0D307600180C}"/>
              </a:ext>
            </a:extLst>
          </p:cNvPr>
          <p:cNvSpPr txBox="1"/>
          <p:nvPr/>
        </p:nvSpPr>
        <p:spPr>
          <a:xfrm>
            <a:off x="8017190" y="4923814"/>
            <a:ext cx="17780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600" dirty="0">
                <a:solidFill>
                  <a:srgbClr val="FF7E79"/>
                </a:solidFill>
              </a:rPr>
              <a:t>Smith et al. 2020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F437D7A2-17F9-866C-B9A7-3548141DBB64}"/>
              </a:ext>
            </a:extLst>
          </p:cNvPr>
          <p:cNvSpPr txBox="1"/>
          <p:nvPr/>
        </p:nvSpPr>
        <p:spPr>
          <a:xfrm>
            <a:off x="7981924" y="5252058"/>
            <a:ext cx="18678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600" dirty="0">
                <a:solidFill>
                  <a:srgbClr val="FF7E79"/>
                </a:solidFill>
              </a:rPr>
              <a:t>Kelsey et al. 2021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F179212B-F0CD-F5F4-265D-9F4FBE409CFB}"/>
              </a:ext>
            </a:extLst>
          </p:cNvPr>
          <p:cNvSpPr txBox="1"/>
          <p:nvPr/>
        </p:nvSpPr>
        <p:spPr>
          <a:xfrm>
            <a:off x="1960743" y="4705638"/>
            <a:ext cx="19271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600" dirty="0" err="1">
                <a:solidFill>
                  <a:schemeClr val="accent5">
                    <a:lumMod val="40000"/>
                    <a:lumOff val="60000"/>
                  </a:schemeClr>
                </a:solidFill>
              </a:rPr>
              <a:t>Rigault</a:t>
            </a:r>
            <a:r>
              <a:rPr lang="en-AU" sz="16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 et al. 2020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DAF5386C-176D-03B8-E805-DEC1954E05FA}"/>
              </a:ext>
            </a:extLst>
          </p:cNvPr>
          <p:cNvSpPr txBox="1"/>
          <p:nvPr/>
        </p:nvSpPr>
        <p:spPr>
          <a:xfrm>
            <a:off x="2216618" y="1057591"/>
            <a:ext cx="20941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dirty="0"/>
              <a:t>Photometry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34C04D1F-F93D-A596-6993-3370F8D34FBF}"/>
              </a:ext>
            </a:extLst>
          </p:cNvPr>
          <p:cNvSpPr txBox="1"/>
          <p:nvPr/>
        </p:nvSpPr>
        <p:spPr>
          <a:xfrm>
            <a:off x="4972011" y="1057591"/>
            <a:ext cx="24066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dirty="0"/>
              <a:t>Spectroscopy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797BDD9D-19F5-D0A0-CAA9-A887E3203612}"/>
              </a:ext>
            </a:extLst>
          </p:cNvPr>
          <p:cNvSpPr txBox="1"/>
          <p:nvPr/>
        </p:nvSpPr>
        <p:spPr>
          <a:xfrm>
            <a:off x="6565765" y="3888455"/>
            <a:ext cx="7341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dirty="0"/>
              <a:t>IFS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50A9AB55-12A7-08E1-4C6D-230722D6FBDA}"/>
              </a:ext>
            </a:extLst>
          </p:cNvPr>
          <p:cNvSpPr txBox="1"/>
          <p:nvPr/>
        </p:nvSpPr>
        <p:spPr>
          <a:xfrm>
            <a:off x="-20684" y="5956068"/>
            <a:ext cx="20810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400" dirty="0"/>
              <a:t>*Not an exhaustive list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BC0CC84D-0705-7D53-6196-889B3C68B0E4}"/>
              </a:ext>
            </a:extLst>
          </p:cNvPr>
          <p:cNvSpPr txBox="1"/>
          <p:nvPr/>
        </p:nvSpPr>
        <p:spPr>
          <a:xfrm>
            <a:off x="6323027" y="4678364"/>
            <a:ext cx="10374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U" sz="1600" dirty="0"/>
              <a:t>My Work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01FF68F-E239-E2F6-E242-18B2089D6EDD}"/>
              </a:ext>
            </a:extLst>
          </p:cNvPr>
          <p:cNvGrpSpPr/>
          <p:nvPr/>
        </p:nvGrpSpPr>
        <p:grpSpPr>
          <a:xfrm>
            <a:off x="0" y="142053"/>
            <a:ext cx="12192000" cy="6715946"/>
            <a:chOff x="0" y="142053"/>
            <a:chExt cx="12192000" cy="6715946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E494A06D-61B1-5FF1-B05F-40C756A14498}"/>
                </a:ext>
              </a:extLst>
            </p:cNvPr>
            <p:cNvGrpSpPr/>
            <p:nvPr/>
          </p:nvGrpSpPr>
          <p:grpSpPr>
            <a:xfrm>
              <a:off x="0" y="6257410"/>
              <a:ext cx="12192000" cy="600589"/>
              <a:chOff x="0" y="6257410"/>
              <a:chExt cx="12192000" cy="600589"/>
            </a:xfrm>
          </p:grpSpPr>
          <p:grpSp>
            <p:nvGrpSpPr>
              <p:cNvPr id="32" name="Group 31">
                <a:extLst>
                  <a:ext uri="{FF2B5EF4-FFF2-40B4-BE49-F238E27FC236}">
                    <a16:creationId xmlns:a16="http://schemas.microsoft.com/office/drawing/2014/main" id="{DC63D9ED-CBCB-7234-234F-406BAEB11F90}"/>
                  </a:ext>
                </a:extLst>
              </p:cNvPr>
              <p:cNvGrpSpPr/>
              <p:nvPr/>
            </p:nvGrpSpPr>
            <p:grpSpPr>
              <a:xfrm>
                <a:off x="0" y="6257410"/>
                <a:ext cx="12192000" cy="600589"/>
                <a:chOff x="0" y="6257410"/>
                <a:chExt cx="12192000" cy="600589"/>
              </a:xfrm>
            </p:grpSpPr>
            <p:sp>
              <p:nvSpPr>
                <p:cNvPr id="63" name="Rectangle 62">
                  <a:extLst>
                    <a:ext uri="{FF2B5EF4-FFF2-40B4-BE49-F238E27FC236}">
                      <a16:creationId xmlns:a16="http://schemas.microsoft.com/office/drawing/2014/main" id="{52209267-6586-10D6-F7B8-E75A001E7B0B}"/>
                    </a:ext>
                  </a:extLst>
                </p:cNvPr>
                <p:cNvSpPr/>
                <p:nvPr/>
              </p:nvSpPr>
              <p:spPr>
                <a:xfrm>
                  <a:off x="0" y="6257410"/>
                  <a:ext cx="12192000" cy="600589"/>
                </a:xfrm>
                <a:prstGeom prst="rect">
                  <a:avLst/>
                </a:prstGeom>
                <a:solidFill>
                  <a:schemeClr val="bg1">
                    <a:lumMod val="85000"/>
                    <a:lumOff val="15000"/>
                  </a:schemeClr>
                </a:solidFill>
                <a:ln>
                  <a:noFill/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AU" dirty="0"/>
                </a:p>
              </p:txBody>
            </p:sp>
            <p:sp>
              <p:nvSpPr>
                <p:cNvPr id="64" name="TextBox 63">
                  <a:extLst>
                    <a:ext uri="{FF2B5EF4-FFF2-40B4-BE49-F238E27FC236}">
                      <a16:creationId xmlns:a16="http://schemas.microsoft.com/office/drawing/2014/main" id="{A83AC175-B85E-E63D-3DE2-30659FEC9473}"/>
                    </a:ext>
                  </a:extLst>
                </p:cNvPr>
                <p:cNvSpPr txBox="1"/>
                <p:nvPr/>
              </p:nvSpPr>
              <p:spPr>
                <a:xfrm>
                  <a:off x="508425" y="6380303"/>
                  <a:ext cx="3011576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AU" sz="1600" dirty="0" err="1"/>
                    <a:t>bailey.martin@anu.edu.au</a:t>
                  </a:r>
                  <a:endParaRPr lang="en-AU" sz="1600" dirty="0"/>
                </a:p>
              </p:txBody>
            </p:sp>
          </p:grpSp>
          <p:pic>
            <p:nvPicPr>
              <p:cNvPr id="36" name="Graphic 35" descr="Envelope outline">
                <a:extLst>
                  <a:ext uri="{FF2B5EF4-FFF2-40B4-BE49-F238E27FC236}">
                    <a16:creationId xmlns:a16="http://schemas.microsoft.com/office/drawing/2014/main" id="{18669992-B121-C8A2-E8C5-5CAF446478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49532" y="6273621"/>
                <a:ext cx="533269" cy="533269"/>
              </a:xfrm>
              <a:prstGeom prst="rect">
                <a:avLst/>
              </a:prstGeom>
            </p:spPr>
          </p:pic>
        </p:grpSp>
        <p:pic>
          <p:nvPicPr>
            <p:cNvPr id="15" name="Picture 14" descr="A logo with a black background&#10;&#10;AI-generated content may be incorrect.">
              <a:extLst>
                <a:ext uri="{FF2B5EF4-FFF2-40B4-BE49-F238E27FC236}">
                  <a16:creationId xmlns:a16="http://schemas.microsoft.com/office/drawing/2014/main" id="{0E6EC94A-78A5-4C83-CA19-43FEBF1677B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47220" y="142053"/>
              <a:ext cx="459680" cy="536293"/>
            </a:xfrm>
            <a:prstGeom prst="rect">
              <a:avLst/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5FFF71DD-D59D-AE80-2958-54BD3DFF0760}"/>
              </a:ext>
            </a:extLst>
          </p:cNvPr>
          <p:cNvSpPr txBox="1"/>
          <p:nvPr/>
        </p:nvSpPr>
        <p:spPr>
          <a:xfrm>
            <a:off x="3714579" y="6388427"/>
            <a:ext cx="4762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600" dirty="0"/>
              <a:t>An Extraordinary Journey Into the Transient Sky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B42E82F-D570-A953-EED4-AF01044544C9}"/>
              </a:ext>
            </a:extLst>
          </p:cNvPr>
          <p:cNvSpPr txBox="1"/>
          <p:nvPr/>
        </p:nvSpPr>
        <p:spPr>
          <a:xfrm>
            <a:off x="10026260" y="6348457"/>
            <a:ext cx="17508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000" dirty="0"/>
              <a:t>3</a:t>
            </a:r>
            <a:r>
              <a:rPr lang="en-AU" sz="2000" baseline="30000" dirty="0"/>
              <a:t>rd</a:t>
            </a:r>
            <a:r>
              <a:rPr lang="en-AU" sz="2000" dirty="0"/>
              <a:t> April 2025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60605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33151 -0.00231 " pathEditMode="relative" ptsTypes="AA">
                                      <p:cBhvr>
                                        <p:cTn id="74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5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32461 0 " pathEditMode="relative" ptsTypes="AA">
                                      <p:cBhvr>
                                        <p:cTn id="76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7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32994 0 " pathEditMode="relative" ptsTypes="AA">
                                      <p:cBhvr>
                                        <p:cTn id="78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9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32149 -0.21875 " pathEditMode="relative" ptsTypes="AA">
                                      <p:cBhvr>
                                        <p:cTn id="80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1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33373 -0.26667 " pathEditMode="relative" ptsTypes="AA">
                                      <p:cBhvr>
                                        <p:cTn id="82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3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36055 0.20509 " pathEditMode="relative" ptsTypes="AA">
                                      <p:cBhvr>
                                        <p:cTn id="84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5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4.44444E-6 L -0.53711 -0.02107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862" y="-1065"/>
                                    </p:animMotion>
                                  </p:childTnLst>
                                </p:cTn>
                              </p:par>
                              <p:par>
                                <p:cTn id="87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2.96296E-6 L -0.06211 -0.23588 " pathEditMode="relative" rAng="0" ptsTypes="AA">
                                      <p:cBhvr>
                                        <p:cTn id="88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12" y="-11806"/>
                                    </p:animMotion>
                                  </p:childTnLst>
                                </p:cTn>
                              </p:par>
                              <p:par>
                                <p:cTn id="89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1.85185E-6 L 0.32618 -0.04931 " pathEditMode="relative" rAng="0" ptsTypes="AA">
                                      <p:cBhvr>
                                        <p:cTn id="90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302" y="-2477"/>
                                    </p:animMotion>
                                  </p:childTnLst>
                                </p:cTn>
                              </p:par>
                              <p:par>
                                <p:cTn id="91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7.40741E-7 L -0.55377 -0.17639 " pathEditMode="relative" rAng="0" ptsTypes="AA">
                                      <p:cBhvr>
                                        <p:cTn id="9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695" y="-8819"/>
                                    </p:animMotion>
                                  </p:childTnLst>
                                </p:cTn>
                              </p:par>
                              <p:par>
                                <p:cTn id="93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1.85185E-6 L -0.57721 -0.17176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867" y="-8588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4.81481E-6 L -0.58633 -0.1544 " pathEditMode="relative" rAng="0" ptsTypes="AA">
                                      <p:cBhvr>
                                        <p:cTn id="96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323" y="-7731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59259E-6 L -0.56901 -0.13541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451" y="-6782"/>
                                    </p:animMotion>
                                  </p:childTnLst>
                                </p:cTn>
                              </p:par>
                              <p:par>
                                <p:cTn id="99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7.40741E-7 L -0.55104 -0.11875 " pathEditMode="relative" rAng="0" ptsTypes="AA">
                                      <p:cBhvr>
                                        <p:cTn id="100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552" y="-5949"/>
                                    </p:animMotion>
                                  </p:childTnLst>
                                </p:cTn>
                              </p:par>
                              <p:par>
                                <p:cTn id="101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57748 0.01829 " pathEditMode="relative" ptsTypes="AA">
                                      <p:cBhvr>
                                        <p:cTn id="102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3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2.22222E-6 L 0.14115 0.1169 " pathEditMode="relative" rAng="0" ptsTypes="AA">
                                      <p:cBhvr>
                                        <p:cTn id="10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57" y="5833"/>
                                    </p:animMotion>
                                  </p:childTnLst>
                                </p:cTn>
                              </p:par>
                              <p:par>
                                <p:cTn id="105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2.22222E-6 L 0.66732 -0.11922 " pathEditMode="relative" rAng="0" ptsTypes="AA">
                                      <p:cBhvr>
                                        <p:cTn id="10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359" y="-5972"/>
                                    </p:animMotion>
                                  </p:childTnLst>
                                </p:cTn>
                              </p:par>
                              <p:par>
                                <p:cTn id="107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3.7037E-7 L 0.14115 -0.03981 " pathEditMode="relative" rAng="0" ptsTypes="AA">
                                      <p:cBhvr>
                                        <p:cTn id="10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57" y="-1991"/>
                                    </p:animMotion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7" grpId="0" animBg="1"/>
      <p:bldP spid="28" grpId="0"/>
      <p:bldP spid="28" grpId="1"/>
      <p:bldP spid="29" grpId="0"/>
      <p:bldP spid="29" grpId="1"/>
      <p:bldP spid="30" grpId="0"/>
      <p:bldP spid="30" grpId="1"/>
      <p:bldP spid="31" grpId="0"/>
      <p:bldP spid="31" grpId="1"/>
      <p:bldP spid="33" grpId="0"/>
      <p:bldP spid="33" grpId="1"/>
      <p:bldP spid="34" grpId="0"/>
      <p:bldP spid="34" grpId="1"/>
      <p:bldP spid="35" grpId="0"/>
      <p:bldP spid="35" grpId="1"/>
      <p:bldP spid="39" grpId="0"/>
      <p:bldP spid="39" grpId="1"/>
      <p:bldP spid="40" grpId="0"/>
      <p:bldP spid="40" grpId="1"/>
      <p:bldP spid="41" grpId="0"/>
      <p:bldP spid="41" grpId="1"/>
      <p:bldP spid="42" grpId="0"/>
      <p:bldP spid="42" grpId="1"/>
      <p:bldP spid="43" grpId="0"/>
      <p:bldP spid="43" grpId="1"/>
      <p:bldP spid="46" grpId="0"/>
      <p:bldP spid="46" grpId="1"/>
      <p:bldP spid="48" grpId="0"/>
      <p:bldP spid="48" grpId="1"/>
      <p:bldP spid="49" grpId="0"/>
      <p:bldP spid="49" grpId="1"/>
      <p:bldP spid="52" grpId="0" animBg="1"/>
      <p:bldP spid="50" grpId="0"/>
      <p:bldP spid="50" grpId="1"/>
      <p:bldP spid="51" grpId="0"/>
      <p:bldP spid="51" grpId="1"/>
      <p:bldP spid="45" grpId="0"/>
      <p:bldP spid="45" grpId="1"/>
      <p:bldP spid="53" grpId="0"/>
      <p:bldP spid="54" grpId="0"/>
      <p:bldP spid="55" grpId="0"/>
      <p:bldP spid="56" grpId="0"/>
      <p:bldP spid="5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B2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E075833-1E97-C2F6-706B-3CDEC4A471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CD61B264-0B27-DF31-CF39-AEC3AEE04A9C}"/>
              </a:ext>
            </a:extLst>
          </p:cNvPr>
          <p:cNvSpPr txBox="1"/>
          <p:nvPr/>
        </p:nvSpPr>
        <p:spPr>
          <a:xfrm>
            <a:off x="311499" y="302494"/>
            <a:ext cx="87780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200" dirty="0"/>
              <a:t>DEBASS Team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5868436-0643-9B9C-DD3C-F7E5AC10C424}"/>
              </a:ext>
            </a:extLst>
          </p:cNvPr>
          <p:cNvGrpSpPr/>
          <p:nvPr/>
        </p:nvGrpSpPr>
        <p:grpSpPr>
          <a:xfrm>
            <a:off x="0" y="142053"/>
            <a:ext cx="12192000" cy="6715946"/>
            <a:chOff x="0" y="142053"/>
            <a:chExt cx="12192000" cy="6715946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633D0D9C-DA9D-5EE6-79EA-E81140934F77}"/>
                </a:ext>
              </a:extLst>
            </p:cNvPr>
            <p:cNvGrpSpPr/>
            <p:nvPr/>
          </p:nvGrpSpPr>
          <p:grpSpPr>
            <a:xfrm>
              <a:off x="0" y="6257410"/>
              <a:ext cx="12192000" cy="600589"/>
              <a:chOff x="0" y="6257410"/>
              <a:chExt cx="12192000" cy="600589"/>
            </a:xfrm>
          </p:grpSpPr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3F7F26D1-03E7-C2AD-4CD4-B3CD978C65DC}"/>
                  </a:ext>
                </a:extLst>
              </p:cNvPr>
              <p:cNvGrpSpPr/>
              <p:nvPr/>
            </p:nvGrpSpPr>
            <p:grpSpPr>
              <a:xfrm>
                <a:off x="0" y="6257410"/>
                <a:ext cx="12192000" cy="600589"/>
                <a:chOff x="0" y="6257410"/>
                <a:chExt cx="12192000" cy="600589"/>
              </a:xfrm>
            </p:grpSpPr>
            <p:sp>
              <p:nvSpPr>
                <p:cNvPr id="43" name="Rectangle 42">
                  <a:extLst>
                    <a:ext uri="{FF2B5EF4-FFF2-40B4-BE49-F238E27FC236}">
                      <a16:creationId xmlns:a16="http://schemas.microsoft.com/office/drawing/2014/main" id="{8EF4D417-9CF0-EAD3-B63C-22C32DCFF364}"/>
                    </a:ext>
                  </a:extLst>
                </p:cNvPr>
                <p:cNvSpPr/>
                <p:nvPr/>
              </p:nvSpPr>
              <p:spPr>
                <a:xfrm>
                  <a:off x="0" y="6257410"/>
                  <a:ext cx="12192000" cy="600589"/>
                </a:xfrm>
                <a:prstGeom prst="rect">
                  <a:avLst/>
                </a:prstGeom>
                <a:solidFill>
                  <a:schemeClr val="bg1">
                    <a:lumMod val="85000"/>
                    <a:lumOff val="15000"/>
                  </a:schemeClr>
                </a:solidFill>
                <a:ln>
                  <a:noFill/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AU" dirty="0"/>
                </a:p>
              </p:txBody>
            </p:sp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D97A673B-8873-2E6F-55DD-2512679B91D2}"/>
                    </a:ext>
                  </a:extLst>
                </p:cNvPr>
                <p:cNvSpPr txBox="1"/>
                <p:nvPr/>
              </p:nvSpPr>
              <p:spPr>
                <a:xfrm>
                  <a:off x="508425" y="6380303"/>
                  <a:ext cx="3011576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AU" sz="1600" dirty="0" err="1"/>
                    <a:t>bailey.martin@anu.edu.au</a:t>
                  </a:r>
                  <a:endParaRPr lang="en-AU" sz="1600" dirty="0"/>
                </a:p>
              </p:txBody>
            </p:sp>
          </p:grpSp>
          <p:pic>
            <p:nvPicPr>
              <p:cNvPr id="41" name="Graphic 40" descr="Envelope outline">
                <a:extLst>
                  <a:ext uri="{FF2B5EF4-FFF2-40B4-BE49-F238E27FC236}">
                    <a16:creationId xmlns:a16="http://schemas.microsoft.com/office/drawing/2014/main" id="{089372B1-43C8-524E-3E1B-AFF68BC183D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49532" y="6273621"/>
                <a:ext cx="533269" cy="533269"/>
              </a:xfrm>
              <a:prstGeom prst="rect">
                <a:avLst/>
              </a:prstGeom>
            </p:spPr>
          </p:pic>
        </p:grpSp>
        <p:pic>
          <p:nvPicPr>
            <p:cNvPr id="37" name="Picture 36" descr="A logo with a black background&#10;&#10;AI-generated content may be incorrect.">
              <a:extLst>
                <a:ext uri="{FF2B5EF4-FFF2-40B4-BE49-F238E27FC236}">
                  <a16:creationId xmlns:a16="http://schemas.microsoft.com/office/drawing/2014/main" id="{C0ECE1B3-A9D9-67E3-5C55-5FEC50280C3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47220" y="142053"/>
              <a:ext cx="459680" cy="536293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1F90991C-FF4E-4CA5-416B-3F402C3FF8B6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32717" y="747880"/>
            <a:ext cx="11126566" cy="549103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C7C66A5-A725-F261-51D5-B3193564B836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 t="6306" r="71164" b="51341"/>
          <a:stretch/>
        </p:blipFill>
        <p:spPr>
          <a:xfrm>
            <a:off x="532718" y="1103434"/>
            <a:ext cx="3208410" cy="232556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F745565-71C0-D2BE-00E6-EF4F66EA294A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 l="76672" t="65721" r="9586" b="9066"/>
          <a:stretch/>
        </p:blipFill>
        <p:spPr>
          <a:xfrm>
            <a:off x="9039497" y="4356587"/>
            <a:ext cx="1528857" cy="1384539"/>
          </a:xfrm>
          <a:prstGeom prst="rect">
            <a:avLst/>
          </a:prstGeom>
        </p:spPr>
      </p:pic>
      <p:pic>
        <p:nvPicPr>
          <p:cNvPr id="5122" name="Picture 2">
            <a:extLst>
              <a:ext uri="{FF2B5EF4-FFF2-40B4-BE49-F238E27FC236}">
                <a16:creationId xmlns:a16="http://schemas.microsoft.com/office/drawing/2014/main" id="{31EB4E41-3B36-BC84-E9FF-4E56FCBE6C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119174"/>
            <a:ext cx="1286641" cy="1286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Maria Acevedo">
            <a:extLst>
              <a:ext uri="{FF2B5EF4-FFF2-40B4-BE49-F238E27FC236}">
                <a16:creationId xmlns:a16="http://schemas.microsoft.com/office/drawing/2014/main" id="{74175A77-8F70-352E-06A8-AB70732D8B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563" y="1104627"/>
            <a:ext cx="1286641" cy="1286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>
            <a:extLst>
              <a:ext uri="{FF2B5EF4-FFF2-40B4-BE49-F238E27FC236}">
                <a16:creationId xmlns:a16="http://schemas.microsoft.com/office/drawing/2014/main" id="{672CA7C2-A9B8-A1A9-4366-333B1D939B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6437" y="1103434"/>
            <a:ext cx="1286641" cy="1289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0FB31FA-98BC-4B42-6F0F-4AF961AF4A41}"/>
              </a:ext>
            </a:extLst>
          </p:cNvPr>
          <p:cNvSpPr txBox="1"/>
          <p:nvPr/>
        </p:nvSpPr>
        <p:spPr>
          <a:xfrm>
            <a:off x="3815328" y="2608627"/>
            <a:ext cx="152885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Dillon </a:t>
            </a:r>
            <a:r>
              <a:rPr lang="en-US" dirty="0" err="1"/>
              <a:t>Brout</a:t>
            </a:r>
            <a:endParaRPr lang="en-US" dirty="0"/>
          </a:p>
          <a:p>
            <a:pPr algn="ctr"/>
            <a:r>
              <a:rPr lang="en-US" dirty="0"/>
              <a:t>(Boston)</a:t>
            </a:r>
          </a:p>
          <a:p>
            <a:endParaRPr lang="en-US" dirty="0"/>
          </a:p>
          <a:p>
            <a:pPr algn="ctr"/>
            <a:r>
              <a:rPr lang="en-US" dirty="0"/>
              <a:t>DEBASS PI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Target Selection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Observing</a:t>
            </a:r>
          </a:p>
          <a:p>
            <a:pPr algn="ctr"/>
            <a:r>
              <a:rPr lang="en-US" dirty="0"/>
              <a:t>prep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BE51396-969A-47E7-4AD1-D3276285A7B9}"/>
              </a:ext>
            </a:extLst>
          </p:cNvPr>
          <p:cNvSpPr txBox="1"/>
          <p:nvPr/>
        </p:nvSpPr>
        <p:spPr>
          <a:xfrm>
            <a:off x="5856331" y="2534881"/>
            <a:ext cx="176597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Nora Sherman</a:t>
            </a:r>
          </a:p>
          <a:p>
            <a:pPr algn="ctr"/>
            <a:r>
              <a:rPr lang="en-US" dirty="0"/>
              <a:t>(Boston)</a:t>
            </a:r>
          </a:p>
          <a:p>
            <a:endParaRPr lang="en-US" dirty="0"/>
          </a:p>
          <a:p>
            <a:pPr algn="ctr"/>
            <a:r>
              <a:rPr lang="en-US" dirty="0"/>
              <a:t>Light-curve fitting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Cosmological</a:t>
            </a:r>
          </a:p>
          <a:p>
            <a:pPr algn="ctr"/>
            <a:r>
              <a:rPr lang="en-US" dirty="0"/>
              <a:t>analysis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A03BCF4-5AA1-F170-7D4D-4337B58D18F1}"/>
              </a:ext>
            </a:extLst>
          </p:cNvPr>
          <p:cNvSpPr txBox="1"/>
          <p:nvPr/>
        </p:nvSpPr>
        <p:spPr>
          <a:xfrm>
            <a:off x="8019695" y="2534881"/>
            <a:ext cx="176597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Maria Acevedo</a:t>
            </a:r>
          </a:p>
          <a:p>
            <a:pPr algn="ctr"/>
            <a:r>
              <a:rPr lang="en-US" dirty="0"/>
              <a:t>(Duke)</a:t>
            </a:r>
          </a:p>
          <a:p>
            <a:endParaRPr lang="en-US" dirty="0"/>
          </a:p>
          <a:p>
            <a:pPr algn="ctr"/>
            <a:r>
              <a:rPr lang="en-US" dirty="0"/>
              <a:t>Light-curve fitting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Cosmological</a:t>
            </a:r>
          </a:p>
          <a:p>
            <a:pPr algn="ctr"/>
            <a:r>
              <a:rPr lang="en-US" dirty="0"/>
              <a:t>analysis</a:t>
            </a:r>
          </a:p>
        </p:txBody>
      </p:sp>
      <p:pic>
        <p:nvPicPr>
          <p:cNvPr id="5128" name="Picture 8" descr="Associate Professor Chris Lidman | Research School of Astronomy &amp;  Astrophysics">
            <a:extLst>
              <a:ext uri="{FF2B5EF4-FFF2-40B4-BE49-F238E27FC236}">
                <a16:creationId xmlns:a16="http://schemas.microsoft.com/office/drawing/2014/main" id="{8A9B10E8-249A-53A0-D16E-6A16F5408D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19" b="23266"/>
          <a:stretch/>
        </p:blipFill>
        <p:spPr bwMode="auto">
          <a:xfrm>
            <a:off x="7167184" y="1088887"/>
            <a:ext cx="1303836" cy="1302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>
            <a:extLst>
              <a:ext uri="{FF2B5EF4-FFF2-40B4-BE49-F238E27FC236}">
                <a16:creationId xmlns:a16="http://schemas.microsoft.com/office/drawing/2014/main" id="{AB224137-7E21-E458-A255-8C6CDD054F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9039" y="1103434"/>
            <a:ext cx="1287834" cy="1287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A person smiling at the camera&#10;&#10;AI-generated content may be incorrect.">
            <a:extLst>
              <a:ext uri="{FF2B5EF4-FFF2-40B4-BE49-F238E27FC236}">
                <a16:creationId xmlns:a16="http://schemas.microsoft.com/office/drawing/2014/main" id="{5369FA61-FA73-2FC2-3979-93C6CD6FDE7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5" t="12937" r="4731" b="6994"/>
          <a:stretch/>
        </p:blipFill>
        <p:spPr>
          <a:xfrm>
            <a:off x="682397" y="1119174"/>
            <a:ext cx="1285382" cy="128783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E55436E-FC6D-BDA6-BD90-C00C679E82A2}"/>
              </a:ext>
            </a:extLst>
          </p:cNvPr>
          <p:cNvSpPr txBox="1"/>
          <p:nvPr/>
        </p:nvSpPr>
        <p:spPr>
          <a:xfrm>
            <a:off x="6952195" y="2496805"/>
            <a:ext cx="173761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Chris </a:t>
            </a:r>
            <a:r>
              <a:rPr lang="en-US" dirty="0" err="1"/>
              <a:t>Lidman</a:t>
            </a:r>
            <a:endParaRPr lang="en-US" dirty="0"/>
          </a:p>
          <a:p>
            <a:pPr algn="ctr"/>
            <a:r>
              <a:rPr lang="en-US" dirty="0"/>
              <a:t>(ANU)</a:t>
            </a:r>
          </a:p>
          <a:p>
            <a:endParaRPr lang="en-US" dirty="0"/>
          </a:p>
          <a:p>
            <a:pPr algn="ctr"/>
            <a:r>
              <a:rPr lang="en-US" dirty="0"/>
              <a:t>Australian DEBASS lead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SN classification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38C8187-6230-194D-2E62-1F6ABFF2F7CB}"/>
              </a:ext>
            </a:extLst>
          </p:cNvPr>
          <p:cNvSpPr txBox="1"/>
          <p:nvPr/>
        </p:nvSpPr>
        <p:spPr>
          <a:xfrm>
            <a:off x="4728398" y="2524042"/>
            <a:ext cx="173761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Patrick Armstrong</a:t>
            </a:r>
          </a:p>
          <a:p>
            <a:pPr algn="ctr"/>
            <a:r>
              <a:rPr lang="en-US" dirty="0"/>
              <a:t>(ANU)</a:t>
            </a:r>
          </a:p>
          <a:p>
            <a:endParaRPr lang="en-US" dirty="0"/>
          </a:p>
          <a:p>
            <a:pPr algn="ctr"/>
            <a:r>
              <a:rPr lang="en-US" dirty="0"/>
              <a:t>DEBASS data products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Database manager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B0D3634-830C-2F84-7732-924422A3E473}"/>
              </a:ext>
            </a:extLst>
          </p:cNvPr>
          <p:cNvSpPr txBox="1"/>
          <p:nvPr/>
        </p:nvSpPr>
        <p:spPr>
          <a:xfrm>
            <a:off x="2462732" y="2499459"/>
            <a:ext cx="173761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Dingyuan</a:t>
            </a:r>
            <a:r>
              <a:rPr lang="en-US" dirty="0"/>
              <a:t> Cao</a:t>
            </a:r>
          </a:p>
          <a:p>
            <a:pPr algn="ctr"/>
            <a:r>
              <a:rPr lang="en-US" dirty="0"/>
              <a:t>(ANU)</a:t>
            </a:r>
          </a:p>
          <a:p>
            <a:endParaRPr lang="en-US" dirty="0"/>
          </a:p>
          <a:p>
            <a:pPr algn="ctr"/>
            <a:r>
              <a:rPr lang="en-US" dirty="0"/>
              <a:t>Host galaxy masses and U-R </a:t>
            </a:r>
            <a:r>
              <a:rPr lang="en-US" dirty="0" err="1"/>
              <a:t>colour</a:t>
            </a:r>
            <a:endParaRPr lang="en-US" dirty="0"/>
          </a:p>
          <a:p>
            <a:pPr algn="ctr"/>
            <a:endParaRPr lang="en-US" dirty="0"/>
          </a:p>
          <a:p>
            <a:pPr algn="ctr"/>
            <a:r>
              <a:rPr lang="en-US" dirty="0" err="1"/>
              <a:t>dDLR</a:t>
            </a:r>
            <a:r>
              <a:rPr lang="en-US" dirty="0"/>
              <a:t> measurement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062F20A-5C9C-0725-2D66-0FB70DFA56E4}"/>
              </a:ext>
            </a:extLst>
          </p:cNvPr>
          <p:cNvSpPr txBox="1"/>
          <p:nvPr/>
        </p:nvSpPr>
        <p:spPr>
          <a:xfrm>
            <a:off x="456281" y="2438875"/>
            <a:ext cx="173761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Bailey Martin</a:t>
            </a:r>
          </a:p>
          <a:p>
            <a:pPr algn="ctr"/>
            <a:r>
              <a:rPr lang="en-US" dirty="0"/>
              <a:t>(ANU)</a:t>
            </a:r>
          </a:p>
          <a:p>
            <a:endParaRPr lang="en-US" dirty="0"/>
          </a:p>
          <a:p>
            <a:pPr algn="ctr"/>
            <a:r>
              <a:rPr lang="en-US" dirty="0"/>
              <a:t>SN Classification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Redshifts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Host galaxy follow-up lead</a:t>
            </a:r>
          </a:p>
        </p:txBody>
      </p:sp>
      <p:pic>
        <p:nvPicPr>
          <p:cNvPr id="5134" name="Picture 14" descr="Profile photo for Dingyuan Cao">
            <a:extLst>
              <a:ext uri="{FF2B5EF4-FFF2-40B4-BE49-F238E27FC236}">
                <a16:creationId xmlns:a16="http://schemas.microsoft.com/office/drawing/2014/main" id="{B8EB9A04-4C31-A110-C613-C81D90E07D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982"/>
          <a:stretch/>
        </p:blipFill>
        <p:spPr bwMode="auto">
          <a:xfrm>
            <a:off x="2693313" y="1133721"/>
            <a:ext cx="1285608" cy="1272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D86161B-E6BC-2CC0-12A0-6FF38F54AC01}"/>
              </a:ext>
            </a:extLst>
          </p:cNvPr>
          <p:cNvSpPr txBox="1"/>
          <p:nvPr/>
        </p:nvSpPr>
        <p:spPr>
          <a:xfrm>
            <a:off x="3714579" y="6388427"/>
            <a:ext cx="4762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600" dirty="0"/>
              <a:t>An Extraordinary Journey Into the Transient Sky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14F509A-B0C6-C1B9-3D93-1C83470B824B}"/>
              </a:ext>
            </a:extLst>
          </p:cNvPr>
          <p:cNvSpPr txBox="1"/>
          <p:nvPr/>
        </p:nvSpPr>
        <p:spPr>
          <a:xfrm>
            <a:off x="10026260" y="6348457"/>
            <a:ext cx="17508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000" dirty="0"/>
              <a:t>3</a:t>
            </a:r>
            <a:r>
              <a:rPr lang="en-AU" sz="2000" baseline="30000" dirty="0"/>
              <a:t>rd</a:t>
            </a:r>
            <a:r>
              <a:rPr lang="en-AU" sz="2000" dirty="0"/>
              <a:t> April 2025</a:t>
            </a:r>
          </a:p>
        </p:txBody>
      </p:sp>
    </p:spTree>
    <p:extLst>
      <p:ext uri="{BB962C8B-B14F-4D97-AF65-F5344CB8AC3E}">
        <p14:creationId xmlns:p14="http://schemas.microsoft.com/office/powerpoint/2010/main" val="1214182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7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10" dur="indefinite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mph" presetSubtype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indefinit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17" dur="indefinite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7" dur="indefinit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28" dur="indefinite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9" presetClass="emph" presetSubtype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9" dur="indefinit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60" dur="indefinite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65" dur="indefinite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5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  <p:bldP spid="7" grpId="0"/>
      <p:bldP spid="7" grpId="1"/>
      <p:bldP spid="13" grpId="0"/>
      <p:bldP spid="14" grpId="0"/>
      <p:bldP spid="15" grpId="0"/>
      <p:bldP spid="1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B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C772CE-374B-6CFB-AE80-64835EA577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9189" y="429191"/>
            <a:ext cx="8855594" cy="443571"/>
          </a:xfrm>
        </p:spPr>
        <p:txBody>
          <a:bodyPr>
            <a:noAutofit/>
          </a:bodyPr>
          <a:lstStyle/>
          <a:p>
            <a:pPr algn="l"/>
            <a:r>
              <a:rPr lang="en-AU" sz="3200" cap="none" dirty="0">
                <a:solidFill>
                  <a:schemeClr val="tx1"/>
                </a:solidFill>
                <a:ea typeface="Gadugi" panose="020B0502040204020203" pitchFamily="34" charset="0"/>
              </a:rPr>
              <a:t>The Hubble Diagram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8525E40-6005-2355-3DEB-41FD26FFEC1F}"/>
                  </a:ext>
                </a:extLst>
              </p:cNvPr>
              <p:cNvSpPr txBox="1"/>
              <p:nvPr/>
            </p:nvSpPr>
            <p:spPr>
              <a:xfrm>
                <a:off x="3913299" y="825467"/>
                <a:ext cx="3658246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AU" b="0" dirty="0"/>
                  <a:t>Distance Modulus </a:t>
                </a:r>
                <a14:m>
                  <m:oMath xmlns:m="http://schemas.openxmlformats.org/officeDocument/2006/math">
                    <m:r>
                      <a:rPr lang="en-AU" sz="2400" b="0" i="1" smtClean="0">
                        <a:latin typeface="Cambria Math" panose="02040503050406030204" pitchFamily="18" charset="0"/>
                      </a:rPr>
                      <m:t>𝜇</m:t>
                    </m:r>
                    <m:r>
                      <a:rPr lang="en-AU" sz="2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AU" sz="2400" b="0" i="1" smtClean="0"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AU" sz="2400" b="0" i="1" smtClean="0">
                        <a:latin typeface="Cambria Math" panose="02040503050406030204" pitchFamily="18" charset="0"/>
                      </a:rPr>
                      <m:t> −</m:t>
                    </m:r>
                    <m:r>
                      <a:rPr lang="en-AU" sz="2400" b="0" i="1" smtClean="0">
                        <a:latin typeface="Cambria Math" panose="02040503050406030204" pitchFamily="18" charset="0"/>
                      </a:rPr>
                      <m:t>𝑀</m:t>
                    </m:r>
                  </m:oMath>
                </a14:m>
                <a:endParaRPr lang="en-AU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8525E40-6005-2355-3DEB-41FD26FFEC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13299" y="825467"/>
                <a:ext cx="3658246" cy="369332"/>
              </a:xfrm>
              <a:prstGeom prst="rect">
                <a:avLst/>
              </a:prstGeom>
              <a:blipFill>
                <a:blip r:embed="rId3"/>
                <a:stretch>
                  <a:fillRect l="-3806" t="-6452" b="-354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Picture 19" descr="A graph showing the growth of a graph&#10;&#10;Description automatically generated with medium confidence">
            <a:extLst>
              <a:ext uri="{FF2B5EF4-FFF2-40B4-BE49-F238E27FC236}">
                <a16:creationId xmlns:a16="http://schemas.microsoft.com/office/drawing/2014/main" id="{45C12034-46BA-AAF0-54B6-59C4BE4FA1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4443" y="1252130"/>
            <a:ext cx="7183113" cy="4190149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A9BA4AD6-1344-BBD1-777F-16D79D3A5EA0}"/>
              </a:ext>
            </a:extLst>
          </p:cNvPr>
          <p:cNvSpPr txBox="1"/>
          <p:nvPr/>
        </p:nvSpPr>
        <p:spPr>
          <a:xfrm>
            <a:off x="1084781" y="4047646"/>
            <a:ext cx="1170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dirty="0"/>
              <a:t>Distance</a:t>
            </a:r>
          </a:p>
        </p:txBody>
      </p:sp>
      <p:sp>
        <p:nvSpPr>
          <p:cNvPr id="38" name="Up Arrow 37">
            <a:extLst>
              <a:ext uri="{FF2B5EF4-FFF2-40B4-BE49-F238E27FC236}">
                <a16:creationId xmlns:a16="http://schemas.microsoft.com/office/drawing/2014/main" id="{DF3377DE-26EC-3B1C-D61B-33A9229BA90A}"/>
              </a:ext>
            </a:extLst>
          </p:cNvPr>
          <p:cNvSpPr/>
          <p:nvPr/>
        </p:nvSpPr>
        <p:spPr>
          <a:xfrm>
            <a:off x="1491221" y="1569170"/>
            <a:ext cx="502130" cy="2362007"/>
          </a:xfrm>
          <a:prstGeom prst="upArrow">
            <a:avLst>
              <a:gd name="adj1" fmla="val 50000"/>
              <a:gd name="adj2" fmla="val 66896"/>
            </a:avLst>
          </a:prstGeom>
          <a:solidFill>
            <a:srgbClr val="FF7E7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Up Arrow 38">
            <a:extLst>
              <a:ext uri="{FF2B5EF4-FFF2-40B4-BE49-F238E27FC236}">
                <a16:creationId xmlns:a16="http://schemas.microsoft.com/office/drawing/2014/main" id="{C07ABE6E-00A1-2FFD-625D-3ADBAE4C60A8}"/>
              </a:ext>
            </a:extLst>
          </p:cNvPr>
          <p:cNvSpPr/>
          <p:nvPr/>
        </p:nvSpPr>
        <p:spPr>
          <a:xfrm rot="5400000">
            <a:off x="7238418" y="4575813"/>
            <a:ext cx="502130" cy="2362007"/>
          </a:xfrm>
          <a:prstGeom prst="upArrow">
            <a:avLst>
              <a:gd name="adj1" fmla="val 50000"/>
              <a:gd name="adj2" fmla="val 66896"/>
            </a:avLst>
          </a:prstGeom>
          <a:solidFill>
            <a:srgbClr val="8EE1A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E4933D7-93F6-0430-A6A7-06E54DE02DBD}"/>
              </a:ext>
            </a:extLst>
          </p:cNvPr>
          <p:cNvSpPr txBox="1"/>
          <p:nvPr/>
        </p:nvSpPr>
        <p:spPr>
          <a:xfrm>
            <a:off x="4447146" y="5463959"/>
            <a:ext cx="20037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dirty="0"/>
              <a:t>Recessional Velocity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4330039-E592-A773-F791-3DE60D065A1C}"/>
              </a:ext>
            </a:extLst>
          </p:cNvPr>
          <p:cNvGrpSpPr/>
          <p:nvPr/>
        </p:nvGrpSpPr>
        <p:grpSpPr>
          <a:xfrm>
            <a:off x="0" y="142053"/>
            <a:ext cx="12192000" cy="6715946"/>
            <a:chOff x="0" y="142053"/>
            <a:chExt cx="12192000" cy="6715946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ACF2BDE9-DC23-A3DE-E532-A4EE81FBDD88}"/>
                </a:ext>
              </a:extLst>
            </p:cNvPr>
            <p:cNvGrpSpPr/>
            <p:nvPr/>
          </p:nvGrpSpPr>
          <p:grpSpPr>
            <a:xfrm>
              <a:off x="0" y="6257410"/>
              <a:ext cx="12192000" cy="600589"/>
              <a:chOff x="0" y="6257410"/>
              <a:chExt cx="12192000" cy="600589"/>
            </a:xfrm>
          </p:grpSpPr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A97DD2D4-83AA-3E31-4281-6E1BA6A4A6B5}"/>
                  </a:ext>
                </a:extLst>
              </p:cNvPr>
              <p:cNvGrpSpPr/>
              <p:nvPr/>
            </p:nvGrpSpPr>
            <p:grpSpPr>
              <a:xfrm>
                <a:off x="0" y="6257410"/>
                <a:ext cx="12192000" cy="600589"/>
                <a:chOff x="0" y="6257410"/>
                <a:chExt cx="12192000" cy="600589"/>
              </a:xfrm>
            </p:grpSpPr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id="{A7A70749-3D72-9609-AA07-D3EBF42A5098}"/>
                    </a:ext>
                  </a:extLst>
                </p:cNvPr>
                <p:cNvSpPr/>
                <p:nvPr/>
              </p:nvSpPr>
              <p:spPr>
                <a:xfrm>
                  <a:off x="0" y="6257410"/>
                  <a:ext cx="12192000" cy="600589"/>
                </a:xfrm>
                <a:prstGeom prst="rect">
                  <a:avLst/>
                </a:prstGeom>
                <a:solidFill>
                  <a:schemeClr val="bg1">
                    <a:lumMod val="85000"/>
                    <a:lumOff val="15000"/>
                  </a:schemeClr>
                </a:solidFill>
                <a:ln>
                  <a:noFill/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AU" dirty="0"/>
                </a:p>
              </p:txBody>
            </p:sp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148C1404-197E-32CE-43F6-77985A1AEC94}"/>
                    </a:ext>
                  </a:extLst>
                </p:cNvPr>
                <p:cNvSpPr txBox="1"/>
                <p:nvPr/>
              </p:nvSpPr>
              <p:spPr>
                <a:xfrm>
                  <a:off x="508425" y="6380303"/>
                  <a:ext cx="3011576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AU" sz="1600" dirty="0" err="1"/>
                    <a:t>bailey.martin@anu.edu.au</a:t>
                  </a:r>
                  <a:endParaRPr lang="en-AU" sz="1600" dirty="0"/>
                </a:p>
              </p:txBody>
            </p:sp>
          </p:grpSp>
          <p:pic>
            <p:nvPicPr>
              <p:cNvPr id="14" name="Graphic 13" descr="Envelope outline">
                <a:extLst>
                  <a:ext uri="{FF2B5EF4-FFF2-40B4-BE49-F238E27FC236}">
                    <a16:creationId xmlns:a16="http://schemas.microsoft.com/office/drawing/2014/main" id="{7C5B27EC-C637-E283-DF18-502E1683EE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49532" y="6273621"/>
                <a:ext cx="533269" cy="533269"/>
              </a:xfrm>
              <a:prstGeom prst="rect">
                <a:avLst/>
              </a:prstGeom>
            </p:spPr>
          </p:pic>
        </p:grpSp>
        <p:pic>
          <p:nvPicPr>
            <p:cNvPr id="11" name="Picture 10" descr="A logo with a black background&#10;&#10;AI-generated content may be incorrect.">
              <a:extLst>
                <a:ext uri="{FF2B5EF4-FFF2-40B4-BE49-F238E27FC236}">
                  <a16:creationId xmlns:a16="http://schemas.microsoft.com/office/drawing/2014/main" id="{54341311-247F-1455-88E5-3B0420B16C6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47220" y="142053"/>
              <a:ext cx="459680" cy="536293"/>
            </a:xfrm>
            <a:prstGeom prst="rect">
              <a:avLst/>
            </a:prstGeom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3571FF9B-6670-43D6-8416-AE69C855C709}"/>
              </a:ext>
            </a:extLst>
          </p:cNvPr>
          <p:cNvSpPr txBox="1"/>
          <p:nvPr/>
        </p:nvSpPr>
        <p:spPr>
          <a:xfrm>
            <a:off x="7734585" y="921042"/>
            <a:ext cx="21175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Martin et al. 2024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B100955-123D-7997-1328-A6F2FDDDE7C0}"/>
              </a:ext>
            </a:extLst>
          </p:cNvPr>
          <p:cNvSpPr txBox="1"/>
          <p:nvPr/>
        </p:nvSpPr>
        <p:spPr>
          <a:xfrm>
            <a:off x="3714579" y="6388427"/>
            <a:ext cx="4762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600" dirty="0"/>
              <a:t>An Extraordinary Journey Into the Transient Sky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B531DAA-9CE8-57F9-FD00-6505F95F0D1D}"/>
              </a:ext>
            </a:extLst>
          </p:cNvPr>
          <p:cNvSpPr txBox="1"/>
          <p:nvPr/>
        </p:nvSpPr>
        <p:spPr>
          <a:xfrm>
            <a:off x="10026260" y="6348457"/>
            <a:ext cx="17508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000" dirty="0"/>
              <a:t>3</a:t>
            </a:r>
            <a:r>
              <a:rPr lang="en-AU" sz="2000" baseline="30000" dirty="0"/>
              <a:t>rd</a:t>
            </a:r>
            <a:r>
              <a:rPr lang="en-AU" sz="2000" dirty="0"/>
              <a:t> April 2025</a:t>
            </a:r>
          </a:p>
        </p:txBody>
      </p:sp>
    </p:spTree>
    <p:extLst>
      <p:ext uri="{BB962C8B-B14F-4D97-AF65-F5344CB8AC3E}">
        <p14:creationId xmlns:p14="http://schemas.microsoft.com/office/powerpoint/2010/main" val="27622526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B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C772CE-374B-6CFB-AE80-64835EA577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9189" y="429191"/>
            <a:ext cx="4868723" cy="443571"/>
          </a:xfrm>
        </p:spPr>
        <p:txBody>
          <a:bodyPr>
            <a:noAutofit/>
          </a:bodyPr>
          <a:lstStyle/>
          <a:p>
            <a:pPr algn="l"/>
            <a:r>
              <a:rPr lang="en-AU" sz="3200" cap="none" dirty="0">
                <a:solidFill>
                  <a:schemeClr val="tx1"/>
                </a:solidFill>
                <a:ea typeface="Gadugi" panose="020B0502040204020203" pitchFamily="34" charset="0"/>
              </a:rPr>
              <a:t>The Hubble Residual</a:t>
            </a:r>
          </a:p>
        </p:txBody>
      </p:sp>
      <p:sp>
        <p:nvSpPr>
          <p:cNvPr id="9" name="Up-down Arrow 8">
            <a:extLst>
              <a:ext uri="{FF2B5EF4-FFF2-40B4-BE49-F238E27FC236}">
                <a16:creationId xmlns:a16="http://schemas.microsoft.com/office/drawing/2014/main" id="{D23F2125-9FA1-EED3-CECF-33AB80318264}"/>
              </a:ext>
            </a:extLst>
          </p:cNvPr>
          <p:cNvSpPr/>
          <p:nvPr/>
        </p:nvSpPr>
        <p:spPr>
          <a:xfrm>
            <a:off x="239189" y="1515955"/>
            <a:ext cx="485640" cy="3869473"/>
          </a:xfrm>
          <a:prstGeom prst="upDownArrow">
            <a:avLst/>
          </a:prstGeom>
          <a:solidFill>
            <a:srgbClr val="8EE1A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2ABC067-66DD-377F-ED20-49B3F30E7FF4}"/>
              </a:ext>
            </a:extLst>
          </p:cNvPr>
          <p:cNvSpPr txBox="1"/>
          <p:nvPr/>
        </p:nvSpPr>
        <p:spPr>
          <a:xfrm>
            <a:off x="689226" y="2212846"/>
            <a:ext cx="9992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Fainter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86A213C-950A-A7F6-22D5-BFBBABD3982C}"/>
              </a:ext>
            </a:extLst>
          </p:cNvPr>
          <p:cNvSpPr txBox="1"/>
          <p:nvPr/>
        </p:nvSpPr>
        <p:spPr>
          <a:xfrm>
            <a:off x="689226" y="4363328"/>
            <a:ext cx="10704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Brighter</a:t>
            </a:r>
          </a:p>
        </p:txBody>
      </p:sp>
      <p:pic>
        <p:nvPicPr>
          <p:cNvPr id="28" name="Picture 27" descr="A graph showing a wave of sound&#10;&#10;Description automatically generated with medium confidence">
            <a:extLst>
              <a:ext uri="{FF2B5EF4-FFF2-40B4-BE49-F238E27FC236}">
                <a16:creationId xmlns:a16="http://schemas.microsoft.com/office/drawing/2014/main" id="{9506048E-8329-F9E0-8571-1C73E89647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729" y="1013103"/>
            <a:ext cx="8311896" cy="4848606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B3566421-E482-17FE-0C34-9EBA5E0C14E8}"/>
              </a:ext>
            </a:extLst>
          </p:cNvPr>
          <p:cNvGrpSpPr/>
          <p:nvPr/>
        </p:nvGrpSpPr>
        <p:grpSpPr>
          <a:xfrm>
            <a:off x="0" y="142053"/>
            <a:ext cx="12192000" cy="6715946"/>
            <a:chOff x="0" y="142053"/>
            <a:chExt cx="12192000" cy="6715946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A32A7879-65DD-8EC6-6A40-13E1678E8B13}"/>
                </a:ext>
              </a:extLst>
            </p:cNvPr>
            <p:cNvGrpSpPr/>
            <p:nvPr/>
          </p:nvGrpSpPr>
          <p:grpSpPr>
            <a:xfrm>
              <a:off x="0" y="6257410"/>
              <a:ext cx="12192000" cy="600589"/>
              <a:chOff x="0" y="6257410"/>
              <a:chExt cx="12192000" cy="600589"/>
            </a:xfrm>
          </p:grpSpPr>
          <p:grpSp>
            <p:nvGrpSpPr>
              <p:cNvPr id="37" name="Group 36">
                <a:extLst>
                  <a:ext uri="{FF2B5EF4-FFF2-40B4-BE49-F238E27FC236}">
                    <a16:creationId xmlns:a16="http://schemas.microsoft.com/office/drawing/2014/main" id="{5B01B34E-CA10-01BE-2880-8841138C3A3C}"/>
                  </a:ext>
                </a:extLst>
              </p:cNvPr>
              <p:cNvGrpSpPr/>
              <p:nvPr/>
            </p:nvGrpSpPr>
            <p:grpSpPr>
              <a:xfrm>
                <a:off x="0" y="6257410"/>
                <a:ext cx="12192000" cy="600589"/>
                <a:chOff x="0" y="6257410"/>
                <a:chExt cx="12192000" cy="600589"/>
              </a:xfrm>
            </p:grpSpPr>
            <p:sp>
              <p:nvSpPr>
                <p:cNvPr id="44" name="Rectangle 43">
                  <a:extLst>
                    <a:ext uri="{FF2B5EF4-FFF2-40B4-BE49-F238E27FC236}">
                      <a16:creationId xmlns:a16="http://schemas.microsoft.com/office/drawing/2014/main" id="{009E209A-5124-035E-662F-06FE6CB70395}"/>
                    </a:ext>
                  </a:extLst>
                </p:cNvPr>
                <p:cNvSpPr/>
                <p:nvPr/>
              </p:nvSpPr>
              <p:spPr>
                <a:xfrm>
                  <a:off x="0" y="6257410"/>
                  <a:ext cx="12192000" cy="600589"/>
                </a:xfrm>
                <a:prstGeom prst="rect">
                  <a:avLst/>
                </a:prstGeom>
                <a:solidFill>
                  <a:schemeClr val="bg1">
                    <a:lumMod val="85000"/>
                    <a:lumOff val="15000"/>
                  </a:schemeClr>
                </a:solidFill>
                <a:ln>
                  <a:noFill/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AU" dirty="0"/>
                </a:p>
              </p:txBody>
            </p:sp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4CB99514-AEB7-7957-3E5A-AAC720A6566A}"/>
                    </a:ext>
                  </a:extLst>
                </p:cNvPr>
                <p:cNvSpPr txBox="1"/>
                <p:nvPr/>
              </p:nvSpPr>
              <p:spPr>
                <a:xfrm>
                  <a:off x="508425" y="6380303"/>
                  <a:ext cx="3011576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AU" sz="1600" dirty="0" err="1"/>
                    <a:t>bailey.martin@anu.edu.au</a:t>
                  </a:r>
                  <a:endParaRPr lang="en-AU" sz="1600" dirty="0"/>
                </a:p>
              </p:txBody>
            </p:sp>
          </p:grpSp>
          <p:pic>
            <p:nvPicPr>
              <p:cNvPr id="38" name="Graphic 37" descr="Envelope outline">
                <a:extLst>
                  <a:ext uri="{FF2B5EF4-FFF2-40B4-BE49-F238E27FC236}">
                    <a16:creationId xmlns:a16="http://schemas.microsoft.com/office/drawing/2014/main" id="{F65A68C8-8AA0-2096-77CB-F62D23BA3FF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49532" y="6273621"/>
                <a:ext cx="533269" cy="533269"/>
              </a:xfrm>
              <a:prstGeom prst="rect">
                <a:avLst/>
              </a:prstGeom>
            </p:spPr>
          </p:pic>
        </p:grpSp>
        <p:pic>
          <p:nvPicPr>
            <p:cNvPr id="36" name="Picture 35" descr="A logo with a black background&#10;&#10;AI-generated content may be incorrect.">
              <a:extLst>
                <a:ext uri="{FF2B5EF4-FFF2-40B4-BE49-F238E27FC236}">
                  <a16:creationId xmlns:a16="http://schemas.microsoft.com/office/drawing/2014/main" id="{501A1406-2B87-DF3B-D9AE-32E31FAC608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47220" y="142053"/>
              <a:ext cx="459680" cy="536293"/>
            </a:xfrm>
            <a:prstGeom prst="rect">
              <a:avLst/>
            </a:prstGeom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A80C27E6-1512-5059-A4F8-08D180A1B486}"/>
              </a:ext>
            </a:extLst>
          </p:cNvPr>
          <p:cNvSpPr txBox="1"/>
          <p:nvPr/>
        </p:nvSpPr>
        <p:spPr>
          <a:xfrm>
            <a:off x="8520648" y="650976"/>
            <a:ext cx="21175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Martin et al. 2024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FB12D48-C57A-F14A-27A6-DF74D718CC7D}"/>
              </a:ext>
            </a:extLst>
          </p:cNvPr>
          <p:cNvSpPr txBox="1"/>
          <p:nvPr/>
        </p:nvSpPr>
        <p:spPr>
          <a:xfrm>
            <a:off x="3714579" y="6388427"/>
            <a:ext cx="4762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600" dirty="0"/>
              <a:t>An Extraordinary Journey Into the Transient Sky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AF2FD2C-6E07-2E8E-DFBC-14A30AEC4D92}"/>
              </a:ext>
            </a:extLst>
          </p:cNvPr>
          <p:cNvSpPr txBox="1"/>
          <p:nvPr/>
        </p:nvSpPr>
        <p:spPr>
          <a:xfrm>
            <a:off x="10026260" y="6348457"/>
            <a:ext cx="17508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000" dirty="0"/>
              <a:t>3</a:t>
            </a:r>
            <a:r>
              <a:rPr lang="en-AU" sz="2000" baseline="30000" dirty="0"/>
              <a:t>rd</a:t>
            </a:r>
            <a:r>
              <a:rPr lang="en-AU" sz="2000" dirty="0"/>
              <a:t> April 2025</a:t>
            </a:r>
          </a:p>
        </p:txBody>
      </p:sp>
    </p:spTree>
    <p:extLst>
      <p:ext uri="{BB962C8B-B14F-4D97-AF65-F5344CB8AC3E}">
        <p14:creationId xmlns:p14="http://schemas.microsoft.com/office/powerpoint/2010/main" val="3581900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B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C772CE-374B-6CFB-AE80-64835EA577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9189" y="429191"/>
            <a:ext cx="7869831" cy="443571"/>
          </a:xfrm>
        </p:spPr>
        <p:txBody>
          <a:bodyPr>
            <a:noAutofit/>
          </a:bodyPr>
          <a:lstStyle/>
          <a:p>
            <a:r>
              <a:rPr lang="en-AU" sz="3200" cap="none" dirty="0">
                <a:solidFill>
                  <a:schemeClr val="tx1"/>
                </a:solidFill>
                <a:ea typeface="Gadugi" panose="020B0502040204020203" pitchFamily="34" charset="0"/>
              </a:rPr>
              <a:t>Type Ia SNe as Standard</a:t>
            </a:r>
            <a:r>
              <a:rPr lang="en-AU" sz="3200" i="1" cap="none" dirty="0">
                <a:solidFill>
                  <a:schemeClr val="tx1"/>
                </a:solidFill>
                <a:ea typeface="Gadugi" panose="020B0502040204020203" pitchFamily="34" charset="0"/>
              </a:rPr>
              <a:t>isable</a:t>
            </a:r>
            <a:r>
              <a:rPr lang="en-AU" sz="3200" cap="none" dirty="0">
                <a:solidFill>
                  <a:schemeClr val="tx1"/>
                </a:solidFill>
                <a:ea typeface="Gadugi" panose="020B0502040204020203" pitchFamily="34" charset="0"/>
              </a:rPr>
              <a:t> Candles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282827F-3F0F-ABD0-CC54-33FDEF16FE68}"/>
                  </a:ext>
                </a:extLst>
              </p:cNvPr>
              <p:cNvSpPr txBox="1"/>
              <p:nvPr/>
            </p:nvSpPr>
            <p:spPr>
              <a:xfrm>
                <a:off x="2789069" y="1440907"/>
                <a:ext cx="6366102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AU" sz="2800" b="0" i="1" smtClean="0">
                          <a:latin typeface="Cambria Math" panose="02040503050406030204" pitchFamily="18" charset="0"/>
                        </a:rPr>
                        <m:t>𝜇</m:t>
                      </m:r>
                      <m:r>
                        <a:rPr lang="en-AU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AU" sz="2800" b="0" i="1" smtClean="0">
                              <a:solidFill>
                                <a:srgbClr val="8EE1A9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AU" sz="2800" b="0" i="1" smtClean="0">
                              <a:solidFill>
                                <a:srgbClr val="8EE1A9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AU" sz="2800" b="0" i="1" smtClean="0">
                              <a:solidFill>
                                <a:srgbClr val="8EE1A9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r>
                        <a:rPr lang="en-AU" sz="2800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AU" sz="2800" b="0" i="1" smtClean="0">
                              <a:solidFill>
                                <a:srgbClr val="D0AE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AU" sz="2800" b="0" i="1" smtClean="0">
                              <a:solidFill>
                                <a:srgbClr val="D0AEFF"/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AU" sz="2800" b="0" i="1" smtClean="0">
                              <a:solidFill>
                                <a:srgbClr val="D0AEFF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r>
                        <a:rPr lang="en-AU" sz="28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AU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𝛼</m:t>
                      </m:r>
                      <m:sSub>
                        <m:sSubPr>
                          <m:ctrlPr>
                            <a:rPr lang="en-AU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AU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AU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AU" sz="28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AU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𝛽</m:t>
                      </m:r>
                      <m:r>
                        <a:rPr lang="en-AU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en-AU" sz="28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AU" sz="2800" b="0" i="1" smtClean="0">
                              <a:solidFill>
                                <a:srgbClr val="FF7E79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AU" sz="2800" b="0" i="1" smtClean="0">
                              <a:solidFill>
                                <a:srgbClr val="FF7E79"/>
                              </a:solidFill>
                              <a:latin typeface="Cambria Math" panose="02040503050406030204" pitchFamily="18" charset="0"/>
                            </a:rPr>
                            <m:t>𝛿</m:t>
                          </m:r>
                        </m:e>
                        <m:sub>
                          <m:r>
                            <a:rPr lang="en-AU" sz="2800" b="0" i="1" smtClean="0">
                              <a:solidFill>
                                <a:srgbClr val="FF7E79"/>
                              </a:solidFill>
                              <a:latin typeface="Cambria Math" panose="02040503050406030204" pitchFamily="18" charset="0"/>
                            </a:rPr>
                            <m:t>h𝑜𝑠𝑡</m:t>
                          </m:r>
                        </m:sub>
                      </m:sSub>
                      <m:r>
                        <a:rPr lang="en-AU" sz="28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AU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AU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𝛿</m:t>
                          </m:r>
                        </m:e>
                        <m:sub>
                          <m:r>
                            <a:rPr lang="en-AU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𝑏𝑖𝑎𝑠</m:t>
                          </m:r>
                        </m:sub>
                      </m:sSub>
                    </m:oMath>
                  </m:oMathPara>
                </a14:m>
                <a:endParaRPr lang="en-AU" sz="28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282827F-3F0F-ABD0-CC54-33FDEF16FE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89069" y="1440907"/>
                <a:ext cx="6366102" cy="430887"/>
              </a:xfrm>
              <a:prstGeom prst="rect">
                <a:avLst/>
              </a:prstGeom>
              <a:blipFill>
                <a:blip r:embed="rId3"/>
                <a:stretch>
                  <a:fillRect l="-598" b="-342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FB80EC4-0503-E2FF-828F-E96A017C9A68}"/>
                  </a:ext>
                </a:extLst>
              </p:cNvPr>
              <p:cNvSpPr txBox="1"/>
              <p:nvPr/>
            </p:nvSpPr>
            <p:spPr>
              <a:xfrm>
                <a:off x="239189" y="1982517"/>
                <a:ext cx="4879221" cy="41359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AU" b="0" i="1" dirty="0"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en-AU" sz="2000" b="0" i="1" smtClean="0">
                        <a:latin typeface="Cambria Math" panose="02040503050406030204" pitchFamily="18" charset="0"/>
                      </a:rPr>
                      <m:t>𝜇</m:t>
                    </m:r>
                    <m:r>
                      <a:rPr lang="en-AU" sz="2000" b="0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AU" i="1" dirty="0">
                    <a:latin typeface="Cambria Math" panose="02040503050406030204" pitchFamily="18" charset="0"/>
                  </a:rPr>
                  <a:t> </a:t>
                </a:r>
                <a:r>
                  <a:rPr lang="en-AU" dirty="0"/>
                  <a:t>Distance Modulus</a:t>
                </a:r>
                <a:endParaRPr lang="en-AU" dirty="0">
                  <a:latin typeface="Cambria Math" panose="02040503050406030204" pitchFamily="18" charset="0"/>
                </a:endParaRPr>
              </a:p>
              <a:p>
                <a:endParaRPr lang="en-AU" b="0" i="1" dirty="0"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AU" sz="2000" b="0" i="1" smtClean="0">
                            <a:solidFill>
                              <a:srgbClr val="8EE1A9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sz="2000" b="0" i="1" smtClean="0">
                            <a:solidFill>
                              <a:srgbClr val="8EE1A9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AU" sz="2000" b="0" i="1" smtClean="0">
                            <a:solidFill>
                              <a:srgbClr val="8EE1A9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  <m:r>
                      <a:rPr lang="en-AU" sz="2000" b="0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AU" dirty="0"/>
                  <a:t> Observed magnitude (B-band)</a:t>
                </a:r>
              </a:p>
              <a:p>
                <a:endParaRPr lang="en-AU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AU" sz="2000" b="0" i="1" smtClean="0">
                            <a:solidFill>
                              <a:srgbClr val="D0AE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sz="2000" b="0" i="1" smtClean="0">
                            <a:solidFill>
                              <a:srgbClr val="D0AEFF"/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AU" sz="2000" b="0" i="1" smtClean="0">
                            <a:solidFill>
                              <a:srgbClr val="D0AEFF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  <m:r>
                      <a:rPr lang="en-AU" sz="2000" b="0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AU" dirty="0"/>
                  <a:t> Absolute magnitude (B-band)</a:t>
                </a:r>
              </a:p>
              <a:p>
                <a:endParaRPr lang="en-AU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AU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AU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AU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AU" dirty="0">
                    <a:solidFill>
                      <a:schemeClr val="tx1"/>
                    </a:solidFill>
                  </a:rPr>
                  <a:t> Stretch</a:t>
                </a:r>
              </a:p>
              <a:p>
                <a:endParaRPr lang="en-AU" dirty="0">
                  <a:solidFill>
                    <a:srgbClr val="FF7E79"/>
                  </a:solidFill>
                </a:endParaRPr>
              </a:p>
              <a:p>
                <a14:m>
                  <m:oMath xmlns:m="http://schemas.openxmlformats.org/officeDocument/2006/math">
                    <m:r>
                      <a:rPr lang="en-AU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AU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 </m:t>
                    </m:r>
                  </m:oMath>
                </a14:m>
                <a:r>
                  <a:rPr lang="en-AU" dirty="0">
                    <a:solidFill>
                      <a:schemeClr val="tx1"/>
                    </a:solidFill>
                  </a:rPr>
                  <a:t>Colour </a:t>
                </a:r>
              </a:p>
              <a:p>
                <a:endParaRPr lang="en-AU" dirty="0">
                  <a:solidFill>
                    <a:srgbClr val="FF7E79"/>
                  </a:solidFill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AU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𝛿</m:t>
                        </m:r>
                      </m:e>
                      <m:sub>
                        <m:r>
                          <a:rPr lang="en-AU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𝑏𝑖𝑎𝑠</m:t>
                        </m:r>
                      </m:sub>
                    </m:sSub>
                    <m:r>
                      <a:rPr lang="en-AU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AU" dirty="0">
                    <a:solidFill>
                      <a:schemeClr val="tx1"/>
                    </a:solidFill>
                  </a:rPr>
                  <a:t> </a:t>
                </a:r>
                <a:r>
                  <a:rPr lang="en-AU" dirty="0"/>
                  <a:t>Selection </a:t>
                </a:r>
                <a:r>
                  <a:rPr lang="en-AU" dirty="0">
                    <a:solidFill>
                      <a:schemeClr val="tx1"/>
                    </a:solidFill>
                  </a:rPr>
                  <a:t>Biases</a:t>
                </a:r>
              </a:p>
              <a:p>
                <a:endParaRPr lang="en-AU" dirty="0">
                  <a:solidFill>
                    <a:srgbClr val="FF7E79"/>
                  </a:solidFill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AU" sz="2000" b="0" i="1" smtClean="0">
                            <a:solidFill>
                              <a:srgbClr val="FF7E79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sz="2000" b="0" i="1" smtClean="0">
                            <a:solidFill>
                              <a:srgbClr val="FF7E79"/>
                            </a:solidFill>
                            <a:latin typeface="Cambria Math" panose="02040503050406030204" pitchFamily="18" charset="0"/>
                          </a:rPr>
                          <m:t>𝛿</m:t>
                        </m:r>
                      </m:e>
                      <m:sub>
                        <m:r>
                          <a:rPr lang="en-AU" sz="2000" b="0" i="1" smtClean="0">
                            <a:solidFill>
                              <a:srgbClr val="FF7E79"/>
                            </a:solidFill>
                            <a:latin typeface="Cambria Math" panose="02040503050406030204" pitchFamily="18" charset="0"/>
                          </a:rPr>
                          <m:t>h𝑜𝑠𝑡</m:t>
                        </m:r>
                      </m:sub>
                    </m:sSub>
                    <m:r>
                      <a:rPr lang="en-AU" sz="2000" b="0" i="1" smtClean="0">
                        <a:solidFill>
                          <a:srgbClr val="FF7E79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AU" dirty="0">
                    <a:solidFill>
                      <a:srgbClr val="FF7E79"/>
                    </a:solidFill>
                  </a:rPr>
                  <a:t> Host galaxy correction</a:t>
                </a:r>
                <a:endParaRPr lang="en-AU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FB80EC4-0503-E2FF-828F-E96A017C9A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9189" y="1982517"/>
                <a:ext cx="4879221" cy="4135940"/>
              </a:xfrm>
              <a:prstGeom prst="rect">
                <a:avLst/>
              </a:prstGeom>
              <a:blipFill>
                <a:blip r:embed="rId4"/>
                <a:stretch>
                  <a:fillRect b="-12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Down Arrow 2">
            <a:extLst>
              <a:ext uri="{FF2B5EF4-FFF2-40B4-BE49-F238E27FC236}">
                <a16:creationId xmlns:a16="http://schemas.microsoft.com/office/drawing/2014/main" id="{23CBF855-50C8-1D60-651A-F0610884D956}"/>
              </a:ext>
            </a:extLst>
          </p:cNvPr>
          <p:cNvSpPr/>
          <p:nvPr/>
        </p:nvSpPr>
        <p:spPr>
          <a:xfrm rot="9953713">
            <a:off x="7652948" y="2158685"/>
            <a:ext cx="626552" cy="1654053"/>
          </a:xfrm>
          <a:prstGeom prst="downArrow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rgbClr val="8EE1A9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7A71A0D-A093-5F40-03E8-1C568EB77126}"/>
              </a:ext>
            </a:extLst>
          </p:cNvPr>
          <p:cNvSpPr txBox="1"/>
          <p:nvPr/>
        </p:nvSpPr>
        <p:spPr>
          <a:xfrm>
            <a:off x="7073592" y="3991249"/>
            <a:ext cx="35795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800" dirty="0"/>
              <a:t>My Research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70B6D721-0407-4428-3FDA-72E1F4298621}"/>
              </a:ext>
            </a:extLst>
          </p:cNvPr>
          <p:cNvGrpSpPr/>
          <p:nvPr/>
        </p:nvGrpSpPr>
        <p:grpSpPr>
          <a:xfrm>
            <a:off x="0" y="142053"/>
            <a:ext cx="12192000" cy="6715946"/>
            <a:chOff x="0" y="142053"/>
            <a:chExt cx="12192000" cy="6715946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50407FF9-40DC-5B35-8B58-4EA3E5225F79}"/>
                </a:ext>
              </a:extLst>
            </p:cNvPr>
            <p:cNvGrpSpPr/>
            <p:nvPr/>
          </p:nvGrpSpPr>
          <p:grpSpPr>
            <a:xfrm>
              <a:off x="0" y="6257410"/>
              <a:ext cx="12192000" cy="600589"/>
              <a:chOff x="0" y="6257410"/>
              <a:chExt cx="12192000" cy="600589"/>
            </a:xfrm>
          </p:grpSpPr>
          <p:grpSp>
            <p:nvGrpSpPr>
              <p:cNvPr id="32" name="Group 31">
                <a:extLst>
                  <a:ext uri="{FF2B5EF4-FFF2-40B4-BE49-F238E27FC236}">
                    <a16:creationId xmlns:a16="http://schemas.microsoft.com/office/drawing/2014/main" id="{30612A58-38B2-1B5B-6D07-1E9C32EC2CF1}"/>
                  </a:ext>
                </a:extLst>
              </p:cNvPr>
              <p:cNvGrpSpPr/>
              <p:nvPr/>
            </p:nvGrpSpPr>
            <p:grpSpPr>
              <a:xfrm>
                <a:off x="0" y="6257410"/>
                <a:ext cx="12192000" cy="600589"/>
                <a:chOff x="0" y="6257410"/>
                <a:chExt cx="12192000" cy="600589"/>
              </a:xfrm>
            </p:grpSpPr>
            <p:sp>
              <p:nvSpPr>
                <p:cNvPr id="41" name="Rectangle 40">
                  <a:extLst>
                    <a:ext uri="{FF2B5EF4-FFF2-40B4-BE49-F238E27FC236}">
                      <a16:creationId xmlns:a16="http://schemas.microsoft.com/office/drawing/2014/main" id="{41619194-DF63-BDC5-CC3F-91624E65F27D}"/>
                    </a:ext>
                  </a:extLst>
                </p:cNvPr>
                <p:cNvSpPr/>
                <p:nvPr/>
              </p:nvSpPr>
              <p:spPr>
                <a:xfrm>
                  <a:off x="0" y="6257410"/>
                  <a:ext cx="12192000" cy="600589"/>
                </a:xfrm>
                <a:prstGeom prst="rect">
                  <a:avLst/>
                </a:prstGeom>
                <a:solidFill>
                  <a:schemeClr val="bg1">
                    <a:lumMod val="85000"/>
                    <a:lumOff val="15000"/>
                  </a:schemeClr>
                </a:solidFill>
                <a:ln>
                  <a:noFill/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AU" dirty="0"/>
                </a:p>
              </p:txBody>
            </p:sp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B9573B2B-7A63-E443-0520-33BBE33FD1F7}"/>
                    </a:ext>
                  </a:extLst>
                </p:cNvPr>
                <p:cNvSpPr txBox="1"/>
                <p:nvPr/>
              </p:nvSpPr>
              <p:spPr>
                <a:xfrm>
                  <a:off x="508425" y="6380303"/>
                  <a:ext cx="3011576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AU" sz="1600" dirty="0" err="1"/>
                    <a:t>bailey.martin@anu.edu.au</a:t>
                  </a:r>
                  <a:endParaRPr lang="en-AU" sz="1600" dirty="0"/>
                </a:p>
              </p:txBody>
            </p:sp>
          </p:grpSp>
          <p:pic>
            <p:nvPicPr>
              <p:cNvPr id="33" name="Graphic 32" descr="Envelope outline">
                <a:extLst>
                  <a:ext uri="{FF2B5EF4-FFF2-40B4-BE49-F238E27FC236}">
                    <a16:creationId xmlns:a16="http://schemas.microsoft.com/office/drawing/2014/main" id="{DF2C1BCC-3CFF-5276-FB85-D2FAA627DE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49532" y="6273621"/>
                <a:ext cx="533269" cy="533269"/>
              </a:xfrm>
              <a:prstGeom prst="rect">
                <a:avLst/>
              </a:prstGeom>
            </p:spPr>
          </p:pic>
        </p:grpSp>
        <p:pic>
          <p:nvPicPr>
            <p:cNvPr id="31" name="Picture 30" descr="A logo with a black background&#10;&#10;AI-generated content may be incorrect.">
              <a:extLst>
                <a:ext uri="{FF2B5EF4-FFF2-40B4-BE49-F238E27FC236}">
                  <a16:creationId xmlns:a16="http://schemas.microsoft.com/office/drawing/2014/main" id="{529BEB55-E355-FC59-100B-83FE08B4A3E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47220" y="142053"/>
              <a:ext cx="459680" cy="536293"/>
            </a:xfrm>
            <a:prstGeom prst="rect">
              <a:avLst/>
            </a:prstGeom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5A0B6BCA-970C-5F88-565E-C5D5FB400280}"/>
              </a:ext>
            </a:extLst>
          </p:cNvPr>
          <p:cNvSpPr txBox="1"/>
          <p:nvPr/>
        </p:nvSpPr>
        <p:spPr>
          <a:xfrm>
            <a:off x="3714579" y="6388427"/>
            <a:ext cx="4762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600" dirty="0"/>
              <a:t>An Extraordinary Journey Into the Transient Sky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E4A30EE-3EC2-5598-A21C-0B0709D32ABF}"/>
              </a:ext>
            </a:extLst>
          </p:cNvPr>
          <p:cNvSpPr txBox="1"/>
          <p:nvPr/>
        </p:nvSpPr>
        <p:spPr>
          <a:xfrm>
            <a:off x="10026260" y="6348457"/>
            <a:ext cx="17508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000" dirty="0"/>
              <a:t>3</a:t>
            </a:r>
            <a:r>
              <a:rPr lang="en-AU" sz="2000" baseline="30000" dirty="0"/>
              <a:t>rd</a:t>
            </a:r>
            <a:r>
              <a:rPr lang="en-AU" sz="2000" dirty="0"/>
              <a:t> April 2025</a:t>
            </a:r>
          </a:p>
        </p:txBody>
      </p:sp>
    </p:spTree>
    <p:extLst>
      <p:ext uri="{BB962C8B-B14F-4D97-AF65-F5344CB8AC3E}">
        <p14:creationId xmlns:p14="http://schemas.microsoft.com/office/powerpoint/2010/main" val="9281775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B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C772CE-374B-6CFB-AE80-64835EA577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9189" y="429191"/>
            <a:ext cx="5428081" cy="443571"/>
          </a:xfrm>
        </p:spPr>
        <p:txBody>
          <a:bodyPr>
            <a:noAutofit/>
          </a:bodyPr>
          <a:lstStyle/>
          <a:p>
            <a:r>
              <a:rPr lang="en-AU" sz="3200" cap="none" dirty="0">
                <a:solidFill>
                  <a:schemeClr val="tx1"/>
                </a:solidFill>
                <a:ea typeface="Gadugi" panose="020B0502040204020203" pitchFamily="34" charset="0"/>
              </a:rPr>
              <a:t>The Host Galaxy Mass Step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A687732-16BB-896F-41AF-DCD05B3723A7}"/>
              </a:ext>
            </a:extLst>
          </p:cNvPr>
          <p:cNvSpPr txBox="1"/>
          <p:nvPr/>
        </p:nvSpPr>
        <p:spPr>
          <a:xfrm>
            <a:off x="181034" y="1774261"/>
            <a:ext cx="3603736" cy="34293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00000"/>
              </a:lnSpc>
              <a:buFont typeface="System Font Regular"/>
              <a:buChar char="☆"/>
            </a:pPr>
            <a:r>
              <a:rPr lang="en-AU" dirty="0"/>
              <a:t>More massive galaxies host brighter SNe </a:t>
            </a:r>
            <a:r>
              <a:rPr lang="en-AU" b="1" dirty="0"/>
              <a:t>After Standard Light-Curve Corrections!</a:t>
            </a:r>
          </a:p>
          <a:p>
            <a:pPr marL="285750" indent="-285750">
              <a:lnSpc>
                <a:spcPct val="200000"/>
              </a:lnSpc>
              <a:buFont typeface="System Font Regular"/>
              <a:buChar char="☆"/>
            </a:pPr>
            <a:endParaRPr lang="en-AU" sz="1000" b="1" dirty="0"/>
          </a:p>
          <a:p>
            <a:pPr marL="285750" indent="-285750">
              <a:lnSpc>
                <a:spcPct val="200000"/>
              </a:lnSpc>
              <a:buFont typeface="System Font Regular"/>
              <a:buChar char="☆"/>
            </a:pPr>
            <a:r>
              <a:rPr lang="en-AU" dirty="0"/>
              <a:t>0.074 mag change in brightness </a:t>
            </a:r>
          </a:p>
          <a:p>
            <a:pPr marL="285750" indent="-285750">
              <a:lnSpc>
                <a:spcPct val="200000"/>
              </a:lnSpc>
              <a:buFont typeface="System Font Regular"/>
              <a:buChar char="☆"/>
            </a:pPr>
            <a:endParaRPr lang="en-AU" sz="1000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D171B9A-F048-B81A-8DB7-D6F4DEE3EDAA}"/>
              </a:ext>
            </a:extLst>
          </p:cNvPr>
          <p:cNvGrpSpPr/>
          <p:nvPr/>
        </p:nvGrpSpPr>
        <p:grpSpPr>
          <a:xfrm>
            <a:off x="3718255" y="1011736"/>
            <a:ext cx="7485657" cy="4300690"/>
            <a:chOff x="3784770" y="1041025"/>
            <a:chExt cx="8343287" cy="4775949"/>
          </a:xfrm>
        </p:grpSpPr>
        <p:pic>
          <p:nvPicPr>
            <p:cNvPr id="7" name="Picture 6" descr="A graph showing the mass of a mass&#10;&#10;Description automatically generated">
              <a:extLst>
                <a:ext uri="{FF2B5EF4-FFF2-40B4-BE49-F238E27FC236}">
                  <a16:creationId xmlns:a16="http://schemas.microsoft.com/office/drawing/2014/main" id="{90ED2032-9B08-08A4-49C7-B8B9E859304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05273" y="1041025"/>
              <a:ext cx="6822784" cy="4775949"/>
            </a:xfrm>
            <a:prstGeom prst="rect">
              <a:avLst/>
            </a:prstGeom>
          </p:spPr>
        </p:pic>
        <p:sp>
          <p:nvSpPr>
            <p:cNvPr id="13" name="Up-down Arrow 12">
              <a:extLst>
                <a:ext uri="{FF2B5EF4-FFF2-40B4-BE49-F238E27FC236}">
                  <a16:creationId xmlns:a16="http://schemas.microsoft.com/office/drawing/2014/main" id="{135B907E-6E1B-942B-A1A1-E5EA3D41F5A9}"/>
                </a:ext>
              </a:extLst>
            </p:cNvPr>
            <p:cNvSpPr/>
            <p:nvPr/>
          </p:nvSpPr>
          <p:spPr>
            <a:xfrm>
              <a:off x="3784770" y="1420703"/>
              <a:ext cx="485640" cy="3869473"/>
            </a:xfrm>
            <a:prstGeom prst="upDownArrow">
              <a:avLst/>
            </a:prstGeom>
            <a:solidFill>
              <a:srgbClr val="8EE1A9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44036D7-CA82-909F-C6FF-75FB73A217DF}"/>
                </a:ext>
              </a:extLst>
            </p:cNvPr>
            <p:cNvSpPr txBox="1"/>
            <p:nvPr/>
          </p:nvSpPr>
          <p:spPr>
            <a:xfrm>
              <a:off x="4234807" y="2117594"/>
              <a:ext cx="999261" cy="3759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1600" dirty="0"/>
                <a:t>Fainter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A05BBDA-6389-3962-CD47-C1F6E9E4F2E5}"/>
                </a:ext>
              </a:extLst>
            </p:cNvPr>
            <p:cNvSpPr txBox="1"/>
            <p:nvPr/>
          </p:nvSpPr>
          <p:spPr>
            <a:xfrm>
              <a:off x="4234807" y="4268076"/>
              <a:ext cx="1070466" cy="3759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1600" dirty="0"/>
                <a:t>Brighter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28DD4C6C-F7BC-C685-2504-E0FD5CF383B6}"/>
              </a:ext>
            </a:extLst>
          </p:cNvPr>
          <p:cNvGrpSpPr/>
          <p:nvPr/>
        </p:nvGrpSpPr>
        <p:grpSpPr>
          <a:xfrm>
            <a:off x="0" y="142053"/>
            <a:ext cx="12192000" cy="6715946"/>
            <a:chOff x="0" y="142053"/>
            <a:chExt cx="12192000" cy="6715946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8198FDA6-9A86-486F-123B-B322C195690F}"/>
                </a:ext>
              </a:extLst>
            </p:cNvPr>
            <p:cNvGrpSpPr/>
            <p:nvPr/>
          </p:nvGrpSpPr>
          <p:grpSpPr>
            <a:xfrm>
              <a:off x="0" y="6257410"/>
              <a:ext cx="12192000" cy="600589"/>
              <a:chOff x="0" y="6257410"/>
              <a:chExt cx="12192000" cy="600589"/>
            </a:xfrm>
          </p:grpSpPr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903541D0-D0A3-0377-8A89-20CAE9CB4014}"/>
                  </a:ext>
                </a:extLst>
              </p:cNvPr>
              <p:cNvGrpSpPr/>
              <p:nvPr/>
            </p:nvGrpSpPr>
            <p:grpSpPr>
              <a:xfrm>
                <a:off x="0" y="6257410"/>
                <a:ext cx="12192000" cy="600589"/>
                <a:chOff x="0" y="6257410"/>
                <a:chExt cx="12192000" cy="600589"/>
              </a:xfrm>
            </p:grpSpPr>
            <p:sp>
              <p:nvSpPr>
                <p:cNvPr id="43" name="Rectangle 42">
                  <a:extLst>
                    <a:ext uri="{FF2B5EF4-FFF2-40B4-BE49-F238E27FC236}">
                      <a16:creationId xmlns:a16="http://schemas.microsoft.com/office/drawing/2014/main" id="{6E3360CF-CBB3-68B6-BD6C-2A80CF471989}"/>
                    </a:ext>
                  </a:extLst>
                </p:cNvPr>
                <p:cNvSpPr/>
                <p:nvPr/>
              </p:nvSpPr>
              <p:spPr>
                <a:xfrm>
                  <a:off x="0" y="6257410"/>
                  <a:ext cx="12192000" cy="600589"/>
                </a:xfrm>
                <a:prstGeom prst="rect">
                  <a:avLst/>
                </a:prstGeom>
                <a:solidFill>
                  <a:schemeClr val="bg1">
                    <a:lumMod val="85000"/>
                    <a:lumOff val="15000"/>
                  </a:schemeClr>
                </a:solidFill>
                <a:ln>
                  <a:noFill/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AU" dirty="0"/>
                </a:p>
              </p:txBody>
            </p:sp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983D969A-3045-F735-DFF1-1EF17B540BD6}"/>
                    </a:ext>
                  </a:extLst>
                </p:cNvPr>
                <p:cNvSpPr txBox="1"/>
                <p:nvPr/>
              </p:nvSpPr>
              <p:spPr>
                <a:xfrm>
                  <a:off x="508425" y="6380303"/>
                  <a:ext cx="3011576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AU" sz="1600" dirty="0" err="1"/>
                    <a:t>bailey.martin@anu.edu.au</a:t>
                  </a:r>
                  <a:endParaRPr lang="en-AU" sz="1600" dirty="0"/>
                </a:p>
              </p:txBody>
            </p:sp>
          </p:grpSp>
          <p:pic>
            <p:nvPicPr>
              <p:cNvPr id="34" name="Graphic 33" descr="Envelope outline">
                <a:extLst>
                  <a:ext uri="{FF2B5EF4-FFF2-40B4-BE49-F238E27FC236}">
                    <a16:creationId xmlns:a16="http://schemas.microsoft.com/office/drawing/2014/main" id="{5714BDE7-9B6A-3E10-1678-B2868F8D08A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49532" y="6273621"/>
                <a:ext cx="533269" cy="533269"/>
              </a:xfrm>
              <a:prstGeom prst="rect">
                <a:avLst/>
              </a:prstGeom>
            </p:spPr>
          </p:pic>
        </p:grpSp>
        <p:pic>
          <p:nvPicPr>
            <p:cNvPr id="32" name="Picture 31" descr="A logo with a black background&#10;&#10;AI-generated content may be incorrect.">
              <a:extLst>
                <a:ext uri="{FF2B5EF4-FFF2-40B4-BE49-F238E27FC236}">
                  <a16:creationId xmlns:a16="http://schemas.microsoft.com/office/drawing/2014/main" id="{9020FD74-AC39-DFED-AC9E-D0B9F2514E6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47220" y="142053"/>
              <a:ext cx="459680" cy="536293"/>
            </a:xfrm>
            <a:prstGeom prst="rect">
              <a:avLst/>
            </a:prstGeom>
          </p:spPr>
        </p:pic>
      </p:grp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0DEC454-FDA7-2902-4BAB-49DAFA2544C4}"/>
              </a:ext>
            </a:extLst>
          </p:cNvPr>
          <p:cNvCxnSpPr/>
          <p:nvPr/>
        </p:nvCxnSpPr>
        <p:spPr>
          <a:xfrm>
            <a:off x="9074150" y="2974975"/>
            <a:ext cx="0" cy="19685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FCF94A0-B89A-1EAF-7E81-4991ECB559F0}"/>
              </a:ext>
            </a:extLst>
          </p:cNvPr>
          <p:cNvCxnSpPr>
            <a:cxnSpLocks/>
          </p:cNvCxnSpPr>
          <p:nvPr/>
        </p:nvCxnSpPr>
        <p:spPr>
          <a:xfrm>
            <a:off x="9074150" y="3171825"/>
            <a:ext cx="179058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76D4FFA-2597-D2F7-0ABC-A4FCB9E92F5A}"/>
              </a:ext>
            </a:extLst>
          </p:cNvPr>
          <p:cNvCxnSpPr>
            <a:cxnSpLocks/>
          </p:cNvCxnSpPr>
          <p:nvPr/>
        </p:nvCxnSpPr>
        <p:spPr>
          <a:xfrm>
            <a:off x="5848004" y="2974975"/>
            <a:ext cx="319485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F2764D35-A855-61CA-8B5F-9B7505AEA5B5}"/>
              </a:ext>
            </a:extLst>
          </p:cNvPr>
          <p:cNvSpPr txBox="1"/>
          <p:nvPr/>
        </p:nvSpPr>
        <p:spPr>
          <a:xfrm>
            <a:off x="3714579" y="6388427"/>
            <a:ext cx="4762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600" dirty="0"/>
              <a:t>An Extraordinary Journey Into the Transient Sky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ECE7581-CE01-0806-DC7C-A013A8565E25}"/>
              </a:ext>
            </a:extLst>
          </p:cNvPr>
          <p:cNvSpPr txBox="1"/>
          <p:nvPr/>
        </p:nvSpPr>
        <p:spPr>
          <a:xfrm>
            <a:off x="10026260" y="6348457"/>
            <a:ext cx="17508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000" dirty="0"/>
              <a:t>3</a:t>
            </a:r>
            <a:r>
              <a:rPr lang="en-AU" sz="2000" baseline="30000" dirty="0"/>
              <a:t>rd</a:t>
            </a:r>
            <a:r>
              <a:rPr lang="en-AU" sz="2000" dirty="0"/>
              <a:t> April 2025</a:t>
            </a:r>
          </a:p>
        </p:txBody>
      </p:sp>
    </p:spTree>
    <p:extLst>
      <p:ext uri="{BB962C8B-B14F-4D97-AF65-F5344CB8AC3E}">
        <p14:creationId xmlns:p14="http://schemas.microsoft.com/office/powerpoint/2010/main" val="2914319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B2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94A1DCD-48CA-B55A-2273-8145C5A634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686C10-D927-71BC-C816-49C219DC4A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9189" y="429191"/>
            <a:ext cx="3954859" cy="443571"/>
          </a:xfrm>
        </p:spPr>
        <p:txBody>
          <a:bodyPr>
            <a:noAutofit/>
          </a:bodyPr>
          <a:lstStyle/>
          <a:p>
            <a:pPr algn="l"/>
            <a:r>
              <a:rPr lang="en-AU" sz="3200" cap="none" dirty="0">
                <a:solidFill>
                  <a:schemeClr val="tx1"/>
                </a:solidFill>
                <a:ea typeface="Gadugi" panose="020B0502040204020203" pitchFamily="34" charset="0"/>
              </a:rPr>
              <a:t>Paper 1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E4797CD-76A3-5C3F-F34D-6ABE10BC47E2}"/>
              </a:ext>
            </a:extLst>
          </p:cNvPr>
          <p:cNvGrpSpPr/>
          <p:nvPr/>
        </p:nvGrpSpPr>
        <p:grpSpPr>
          <a:xfrm>
            <a:off x="0" y="142053"/>
            <a:ext cx="12192000" cy="6715946"/>
            <a:chOff x="0" y="142053"/>
            <a:chExt cx="12192000" cy="6715946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3992BA53-954D-E2AD-37BE-647E731E426F}"/>
                </a:ext>
              </a:extLst>
            </p:cNvPr>
            <p:cNvGrpSpPr/>
            <p:nvPr/>
          </p:nvGrpSpPr>
          <p:grpSpPr>
            <a:xfrm>
              <a:off x="0" y="6257410"/>
              <a:ext cx="12192000" cy="600589"/>
              <a:chOff x="0" y="6257410"/>
              <a:chExt cx="12192000" cy="600589"/>
            </a:xfrm>
          </p:grpSpPr>
          <p:grpSp>
            <p:nvGrpSpPr>
              <p:cNvPr id="32" name="Group 31">
                <a:extLst>
                  <a:ext uri="{FF2B5EF4-FFF2-40B4-BE49-F238E27FC236}">
                    <a16:creationId xmlns:a16="http://schemas.microsoft.com/office/drawing/2014/main" id="{2CC69F86-A22D-5384-40ED-1E1B6C63C130}"/>
                  </a:ext>
                </a:extLst>
              </p:cNvPr>
              <p:cNvGrpSpPr/>
              <p:nvPr/>
            </p:nvGrpSpPr>
            <p:grpSpPr>
              <a:xfrm>
                <a:off x="0" y="6257410"/>
                <a:ext cx="12192000" cy="600589"/>
                <a:chOff x="0" y="6257410"/>
                <a:chExt cx="12192000" cy="600589"/>
              </a:xfrm>
            </p:grpSpPr>
            <p:sp>
              <p:nvSpPr>
                <p:cNvPr id="63" name="Rectangle 62">
                  <a:extLst>
                    <a:ext uri="{FF2B5EF4-FFF2-40B4-BE49-F238E27FC236}">
                      <a16:creationId xmlns:a16="http://schemas.microsoft.com/office/drawing/2014/main" id="{F713BAF0-BA8E-9A82-7586-8561DD68B20E}"/>
                    </a:ext>
                  </a:extLst>
                </p:cNvPr>
                <p:cNvSpPr/>
                <p:nvPr/>
              </p:nvSpPr>
              <p:spPr>
                <a:xfrm>
                  <a:off x="0" y="6257410"/>
                  <a:ext cx="12192000" cy="600589"/>
                </a:xfrm>
                <a:prstGeom prst="rect">
                  <a:avLst/>
                </a:prstGeom>
                <a:solidFill>
                  <a:schemeClr val="bg1">
                    <a:lumMod val="85000"/>
                    <a:lumOff val="15000"/>
                  </a:schemeClr>
                </a:solidFill>
                <a:ln>
                  <a:noFill/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AU" dirty="0"/>
                </a:p>
              </p:txBody>
            </p:sp>
            <p:sp>
              <p:nvSpPr>
                <p:cNvPr id="64" name="TextBox 63">
                  <a:extLst>
                    <a:ext uri="{FF2B5EF4-FFF2-40B4-BE49-F238E27FC236}">
                      <a16:creationId xmlns:a16="http://schemas.microsoft.com/office/drawing/2014/main" id="{92A9D9CD-CFF5-5480-DA54-304AE4163A37}"/>
                    </a:ext>
                  </a:extLst>
                </p:cNvPr>
                <p:cNvSpPr txBox="1"/>
                <p:nvPr/>
              </p:nvSpPr>
              <p:spPr>
                <a:xfrm>
                  <a:off x="508425" y="6380303"/>
                  <a:ext cx="3011576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AU" sz="1600" dirty="0" err="1"/>
                    <a:t>bailey.martin@anu.edu.au</a:t>
                  </a:r>
                  <a:endParaRPr lang="en-AU" sz="1600" dirty="0"/>
                </a:p>
              </p:txBody>
            </p:sp>
          </p:grpSp>
          <p:pic>
            <p:nvPicPr>
              <p:cNvPr id="36" name="Graphic 35" descr="Envelope outline">
                <a:extLst>
                  <a:ext uri="{FF2B5EF4-FFF2-40B4-BE49-F238E27FC236}">
                    <a16:creationId xmlns:a16="http://schemas.microsoft.com/office/drawing/2014/main" id="{8AE7CD43-12FC-C8DE-9397-86BF9D48820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49532" y="6273621"/>
                <a:ext cx="533269" cy="533269"/>
              </a:xfrm>
              <a:prstGeom prst="rect">
                <a:avLst/>
              </a:prstGeom>
            </p:spPr>
          </p:pic>
        </p:grpSp>
        <p:pic>
          <p:nvPicPr>
            <p:cNvPr id="15" name="Picture 14" descr="A logo with a black background&#10;&#10;AI-generated content may be incorrect.">
              <a:extLst>
                <a:ext uri="{FF2B5EF4-FFF2-40B4-BE49-F238E27FC236}">
                  <a16:creationId xmlns:a16="http://schemas.microsoft.com/office/drawing/2014/main" id="{4AEB7DF9-0338-3C5B-C974-F1E8C5AEF82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47220" y="142053"/>
              <a:ext cx="459680" cy="536293"/>
            </a:xfrm>
            <a:prstGeom prst="rect">
              <a:avLst/>
            </a:prstGeom>
          </p:spPr>
        </p:pic>
      </p:grpSp>
      <p:pic>
        <p:nvPicPr>
          <p:cNvPr id="4" name="Picture 3" descr="A screenshot of a text&#10;&#10;AI-generated content may be incorrect.">
            <a:extLst>
              <a:ext uri="{FF2B5EF4-FFF2-40B4-BE49-F238E27FC236}">
                <a16:creationId xmlns:a16="http://schemas.microsoft.com/office/drawing/2014/main" id="{2E0B3221-6014-9BEB-9028-694076E89F0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892" y="995655"/>
            <a:ext cx="11502215" cy="489851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813A65D-33E5-E211-A7C5-0E06A441AF48}"/>
              </a:ext>
            </a:extLst>
          </p:cNvPr>
          <p:cNvSpPr txBox="1"/>
          <p:nvPr/>
        </p:nvSpPr>
        <p:spPr>
          <a:xfrm>
            <a:off x="3714579" y="6388427"/>
            <a:ext cx="4762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600" dirty="0"/>
              <a:t>An Extraordinary Journey Into the Transient Sky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4122BD6-515D-166D-28DC-B63EEB914808}"/>
              </a:ext>
            </a:extLst>
          </p:cNvPr>
          <p:cNvSpPr txBox="1"/>
          <p:nvPr/>
        </p:nvSpPr>
        <p:spPr>
          <a:xfrm>
            <a:off x="10026260" y="6348457"/>
            <a:ext cx="17508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000" dirty="0"/>
              <a:t>3</a:t>
            </a:r>
            <a:r>
              <a:rPr lang="en-AU" sz="2000" baseline="30000" dirty="0"/>
              <a:t>rd</a:t>
            </a:r>
            <a:r>
              <a:rPr lang="en-AU" sz="2000" dirty="0"/>
              <a:t> April 2025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774614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B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338C3141-BAB7-E6D3-F524-1F0F464BAF63}"/>
              </a:ext>
            </a:extLst>
          </p:cNvPr>
          <p:cNvSpPr txBox="1"/>
          <p:nvPr/>
        </p:nvSpPr>
        <p:spPr>
          <a:xfrm>
            <a:off x="311499" y="271305"/>
            <a:ext cx="268773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200" dirty="0"/>
              <a:t>Observing Host Galaxies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2908FE2-2291-7AB1-051F-57D74C540A47}"/>
                  </a:ext>
                </a:extLst>
              </p:cNvPr>
              <p:cNvSpPr txBox="1"/>
              <p:nvPr/>
            </p:nvSpPr>
            <p:spPr>
              <a:xfrm>
                <a:off x="0" y="2092179"/>
                <a:ext cx="3567165" cy="37874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lnSpc>
                    <a:spcPct val="200000"/>
                  </a:lnSpc>
                  <a:buFont typeface="System Font Regular"/>
                  <a:buChar char="☆"/>
                </a:pPr>
                <a:r>
                  <a:rPr lang="en-AU" dirty="0"/>
                  <a:t>WiFeS IFU Spectrograph on the ANU 2.3m Telescope</a:t>
                </a:r>
              </a:p>
              <a:p>
                <a:pPr marL="285750" indent="-285750">
                  <a:lnSpc>
                    <a:spcPct val="200000"/>
                  </a:lnSpc>
                  <a:buFont typeface="System Font Regular"/>
                  <a:buChar char="☆"/>
                </a:pPr>
                <a:endParaRPr lang="en-AU" sz="1000" dirty="0"/>
              </a:p>
              <a:p>
                <a:pPr marL="285750" indent="-285750">
                  <a:lnSpc>
                    <a:spcPct val="200000"/>
                  </a:lnSpc>
                  <a:buFont typeface="System Font Regular"/>
                  <a:buChar char="☆"/>
                </a:pPr>
                <a14:m>
                  <m:oMath xmlns:m="http://schemas.openxmlformats.org/officeDocument/2006/math">
                    <m:r>
                      <a:rPr lang="en-AU" b="0" i="1" smtClean="0">
                        <a:solidFill>
                          <a:prstClr val="white"/>
                        </a:solidFill>
                        <a:latin typeface="Cambria Math" panose="02040503050406030204" pitchFamily="18" charset="0"/>
                      </a:rPr>
                      <m:t>3500−9000</m:t>
                    </m:r>
                    <m:r>
                      <a:rPr lang="en-AU" b="0" i="1" smtClean="0">
                        <a:solidFill>
                          <a:prstClr val="white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Å</m:t>
                    </m:r>
                  </m:oMath>
                </a14:m>
                <a:endParaRPr lang="en-AU" dirty="0"/>
              </a:p>
              <a:p>
                <a:pPr marL="285750" indent="-285750">
                  <a:lnSpc>
                    <a:spcPct val="200000"/>
                  </a:lnSpc>
                  <a:buFont typeface="System Font Regular"/>
                  <a:buChar char="☆"/>
                </a:pPr>
                <a:endParaRPr lang="en-AU" sz="1000" dirty="0"/>
              </a:p>
              <a:p>
                <a:pPr marL="285750" indent="-285750">
                  <a:lnSpc>
                    <a:spcPct val="200000"/>
                  </a:lnSpc>
                  <a:buFont typeface="System Font Regular"/>
                  <a:buChar char="☆"/>
                </a:pPr>
                <a:r>
                  <a:rPr lang="en-AU" dirty="0"/>
                  <a:t>R ~ 3000</a:t>
                </a:r>
              </a:p>
              <a:p>
                <a:pPr marL="285750" indent="-285750">
                  <a:lnSpc>
                    <a:spcPct val="200000"/>
                  </a:lnSpc>
                  <a:buFont typeface="System Font Regular"/>
                  <a:buChar char="☆"/>
                </a:pPr>
                <a:endParaRPr lang="en-AU" sz="1000" dirty="0"/>
              </a:p>
              <a:p>
                <a:pPr marL="285750" indent="-285750">
                  <a:lnSpc>
                    <a:spcPct val="200000"/>
                  </a:lnSpc>
                  <a:buFont typeface="System Font Regular"/>
                  <a:buChar char="☆"/>
                </a:pPr>
                <a:r>
                  <a:rPr lang="en-AU" dirty="0"/>
                  <a:t>38 x 25 arcsec </a:t>
                </a:r>
                <a:r>
                  <a:rPr lang="en-AU" dirty="0" err="1"/>
                  <a:t>FoV</a:t>
                </a:r>
                <a:endParaRPr lang="en-AU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2908FE2-2291-7AB1-051F-57D74C540A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2092179"/>
                <a:ext cx="3567165" cy="3787447"/>
              </a:xfrm>
              <a:prstGeom prst="rect">
                <a:avLst/>
              </a:prstGeom>
              <a:blipFill>
                <a:blip r:embed="rId5"/>
                <a:stretch>
                  <a:fillRect l="-1779" b="-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 descr="A machine with wires and cables&#10;&#10;Description automatically generated">
            <a:extLst>
              <a:ext uri="{FF2B5EF4-FFF2-40B4-BE49-F238E27FC236}">
                <a16:creationId xmlns:a16="http://schemas.microsoft.com/office/drawing/2014/main" id="{6662047D-DAA4-4DC7-5DA2-25289326F59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136073" y="972345"/>
            <a:ext cx="5608321" cy="4206241"/>
          </a:xfrm>
          <a:prstGeom prst="rect">
            <a:avLst/>
          </a:prstGeom>
        </p:spPr>
      </p:pic>
      <p:pic>
        <p:nvPicPr>
          <p:cNvPr id="11" name="Picture 10" descr="A large white machine in a room&#10;&#10;Description automatically generated">
            <a:extLst>
              <a:ext uri="{FF2B5EF4-FFF2-40B4-BE49-F238E27FC236}">
                <a16:creationId xmlns:a16="http://schemas.microsoft.com/office/drawing/2014/main" id="{C15DC583-D2EF-C083-D2A6-E4ED8E08E54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76378" y="972346"/>
            <a:ext cx="5608322" cy="420624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D6B227F-F7DA-7CE4-088B-F5DE511A16B6}"/>
              </a:ext>
            </a:extLst>
          </p:cNvPr>
          <p:cNvSpPr txBox="1"/>
          <p:nvPr/>
        </p:nvSpPr>
        <p:spPr>
          <a:xfrm>
            <a:off x="4495333" y="5918825"/>
            <a:ext cx="19704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400" dirty="0"/>
              <a:t>ANU 2.3m Telescope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5B0D583-5345-6A95-6D68-7427CB76CDA3}"/>
              </a:ext>
            </a:extLst>
          </p:cNvPr>
          <p:cNvSpPr txBox="1"/>
          <p:nvPr/>
        </p:nvSpPr>
        <p:spPr>
          <a:xfrm>
            <a:off x="9597030" y="5897061"/>
            <a:ext cx="6864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400" dirty="0"/>
              <a:t>WiFeS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58608D10-28B6-A481-01F2-F7AFB7F58AE4}"/>
              </a:ext>
            </a:extLst>
          </p:cNvPr>
          <p:cNvGrpSpPr/>
          <p:nvPr/>
        </p:nvGrpSpPr>
        <p:grpSpPr>
          <a:xfrm>
            <a:off x="0" y="142053"/>
            <a:ext cx="12192000" cy="6715946"/>
            <a:chOff x="0" y="142053"/>
            <a:chExt cx="12192000" cy="6715946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66B4F290-1C8B-031A-9091-12D44DD31912}"/>
                </a:ext>
              </a:extLst>
            </p:cNvPr>
            <p:cNvGrpSpPr/>
            <p:nvPr/>
          </p:nvGrpSpPr>
          <p:grpSpPr>
            <a:xfrm>
              <a:off x="0" y="6257410"/>
              <a:ext cx="12192000" cy="600589"/>
              <a:chOff x="0" y="6257410"/>
              <a:chExt cx="12192000" cy="600589"/>
            </a:xfrm>
          </p:grpSpPr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071D6C64-ACE7-D1DD-EC26-C8BBA38B0E69}"/>
                  </a:ext>
                </a:extLst>
              </p:cNvPr>
              <p:cNvGrpSpPr/>
              <p:nvPr/>
            </p:nvGrpSpPr>
            <p:grpSpPr>
              <a:xfrm>
                <a:off x="0" y="6257410"/>
                <a:ext cx="12192000" cy="600589"/>
                <a:chOff x="0" y="6257410"/>
                <a:chExt cx="12192000" cy="600589"/>
              </a:xfrm>
            </p:grpSpPr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FDEA02FA-281F-70FA-7EEA-1D5CBDFBCDFB}"/>
                    </a:ext>
                  </a:extLst>
                </p:cNvPr>
                <p:cNvSpPr/>
                <p:nvPr/>
              </p:nvSpPr>
              <p:spPr>
                <a:xfrm>
                  <a:off x="0" y="6257410"/>
                  <a:ext cx="12192000" cy="600589"/>
                </a:xfrm>
                <a:prstGeom prst="rect">
                  <a:avLst/>
                </a:prstGeom>
                <a:solidFill>
                  <a:schemeClr val="bg1">
                    <a:lumMod val="85000"/>
                    <a:lumOff val="15000"/>
                  </a:schemeClr>
                </a:solidFill>
                <a:ln>
                  <a:noFill/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AU" dirty="0"/>
                </a:p>
              </p:txBody>
            </p:sp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335D28B1-12E4-3D1B-7A74-70A015BB6F32}"/>
                    </a:ext>
                  </a:extLst>
                </p:cNvPr>
                <p:cNvSpPr txBox="1"/>
                <p:nvPr/>
              </p:nvSpPr>
              <p:spPr>
                <a:xfrm>
                  <a:off x="508425" y="6380303"/>
                  <a:ext cx="3011576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AU" sz="1600" dirty="0" err="1"/>
                    <a:t>bailey.martin@anu.edu.au</a:t>
                  </a:r>
                  <a:endParaRPr lang="en-AU" sz="1600" dirty="0"/>
                </a:p>
              </p:txBody>
            </p:sp>
          </p:grpSp>
          <p:pic>
            <p:nvPicPr>
              <p:cNvPr id="34" name="Graphic 33" descr="Envelope outline">
                <a:extLst>
                  <a:ext uri="{FF2B5EF4-FFF2-40B4-BE49-F238E27FC236}">
                    <a16:creationId xmlns:a16="http://schemas.microsoft.com/office/drawing/2014/main" id="{81C4D5CB-E05B-E03E-96D1-589DCB95228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49532" y="6273621"/>
                <a:ext cx="533269" cy="533269"/>
              </a:xfrm>
              <a:prstGeom prst="rect">
                <a:avLst/>
              </a:prstGeom>
            </p:spPr>
          </p:pic>
        </p:grpSp>
        <p:pic>
          <p:nvPicPr>
            <p:cNvPr id="32" name="Picture 31" descr="A logo with a black background&#10;&#10;AI-generated content may be incorrect.">
              <a:extLst>
                <a:ext uri="{FF2B5EF4-FFF2-40B4-BE49-F238E27FC236}">
                  <a16:creationId xmlns:a16="http://schemas.microsoft.com/office/drawing/2014/main" id="{2885D6F8-3BB7-5153-AEE3-587233498DD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47220" y="142053"/>
              <a:ext cx="459680" cy="536293"/>
            </a:xfrm>
            <a:prstGeom prst="rect">
              <a:avLst/>
            </a:prstGeom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33CD0DD4-D848-2DA0-0305-499A4AD1F1A8}"/>
              </a:ext>
            </a:extLst>
          </p:cNvPr>
          <p:cNvSpPr txBox="1"/>
          <p:nvPr/>
        </p:nvSpPr>
        <p:spPr>
          <a:xfrm>
            <a:off x="3714579" y="6388427"/>
            <a:ext cx="4762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600" dirty="0"/>
              <a:t>An Extraordinary Journey Into the Transient Sky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BF564C4-3349-7347-5D47-B6CAF4AF8F70}"/>
              </a:ext>
            </a:extLst>
          </p:cNvPr>
          <p:cNvSpPr txBox="1"/>
          <p:nvPr/>
        </p:nvSpPr>
        <p:spPr>
          <a:xfrm>
            <a:off x="10026260" y="6348457"/>
            <a:ext cx="17508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000" dirty="0"/>
              <a:t>3</a:t>
            </a:r>
            <a:r>
              <a:rPr lang="en-AU" sz="2000" baseline="30000" dirty="0"/>
              <a:t>rd</a:t>
            </a:r>
            <a:r>
              <a:rPr lang="en-AU" sz="2000" dirty="0"/>
              <a:t> April 2025</a:t>
            </a:r>
          </a:p>
        </p:txBody>
      </p:sp>
    </p:spTree>
    <p:extLst>
      <p:ext uri="{BB962C8B-B14F-4D97-AF65-F5344CB8AC3E}">
        <p14:creationId xmlns:p14="http://schemas.microsoft.com/office/powerpoint/2010/main" val="34331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B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338C3141-BAB7-E6D3-F524-1F0F464BAF63}"/>
              </a:ext>
            </a:extLst>
          </p:cNvPr>
          <p:cNvSpPr txBox="1"/>
          <p:nvPr/>
        </p:nvSpPr>
        <p:spPr>
          <a:xfrm>
            <a:off x="311500" y="271305"/>
            <a:ext cx="74156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200" dirty="0"/>
              <a:t>Fitting Host Spectra</a:t>
            </a:r>
          </a:p>
        </p:txBody>
      </p:sp>
      <p:pic>
        <p:nvPicPr>
          <p:cNvPr id="3" name="Picture 2" descr="A graph of different colored lines&#10;&#10;Description automatically generated">
            <a:extLst>
              <a:ext uri="{FF2B5EF4-FFF2-40B4-BE49-F238E27FC236}">
                <a16:creationId xmlns:a16="http://schemas.microsoft.com/office/drawing/2014/main" id="{768C16A7-286E-1071-5AD8-AC6935E568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0354" y="237750"/>
            <a:ext cx="5910146" cy="4128893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7" name="Picture 6" descr="A purple rectangle with green and blue squares&#10;&#10;Description automatically generated">
            <a:extLst>
              <a:ext uri="{FF2B5EF4-FFF2-40B4-BE49-F238E27FC236}">
                <a16:creationId xmlns:a16="http://schemas.microsoft.com/office/drawing/2014/main" id="{58774AB7-C9C8-7316-8923-19D94322F4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0354" y="4360221"/>
            <a:ext cx="5910146" cy="1782320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5AED707-0268-7BE1-51B6-67ED81000348}"/>
              </a:ext>
            </a:extLst>
          </p:cNvPr>
          <p:cNvSpPr txBox="1"/>
          <p:nvPr/>
        </p:nvSpPr>
        <p:spPr>
          <a:xfrm>
            <a:off x="311500" y="886995"/>
            <a:ext cx="4316256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00000"/>
              </a:lnSpc>
              <a:buFont typeface="System Font Regular"/>
              <a:buChar char="☆"/>
            </a:pPr>
            <a:r>
              <a:rPr lang="en-AU" dirty="0"/>
              <a:t>Penalised Pixel Fitting </a:t>
            </a:r>
            <a:r>
              <a:rPr lang="en-AU" i="1" dirty="0"/>
              <a:t>(</a:t>
            </a:r>
            <a:r>
              <a:rPr lang="en-AU" i="1" dirty="0" err="1"/>
              <a:t>pPXF</a:t>
            </a:r>
            <a:r>
              <a:rPr lang="en-AU" i="1" dirty="0"/>
              <a:t>)</a:t>
            </a:r>
            <a:r>
              <a:rPr lang="en-AU" dirty="0"/>
              <a:t> python package  (</a:t>
            </a:r>
            <a:r>
              <a:rPr lang="en-AU" dirty="0" err="1"/>
              <a:t>Cappellari</a:t>
            </a:r>
            <a:r>
              <a:rPr lang="en-AU" dirty="0"/>
              <a:t> &amp; </a:t>
            </a:r>
            <a:r>
              <a:rPr lang="en-AU" dirty="0" err="1"/>
              <a:t>Emsellem</a:t>
            </a:r>
            <a:r>
              <a:rPr lang="en-AU" dirty="0"/>
              <a:t> 2004)</a:t>
            </a:r>
          </a:p>
          <a:p>
            <a:pPr>
              <a:lnSpc>
                <a:spcPct val="200000"/>
              </a:lnSpc>
            </a:pPr>
            <a:endParaRPr lang="en-AU" sz="1400" dirty="0"/>
          </a:p>
          <a:p>
            <a:pPr marL="285750" indent="-285750">
              <a:lnSpc>
                <a:spcPct val="200000"/>
              </a:lnSpc>
              <a:buFont typeface="System Font Regular"/>
              <a:buChar char="☆"/>
            </a:pPr>
            <a:r>
              <a:rPr lang="en-AU" dirty="0"/>
              <a:t>Utilises </a:t>
            </a:r>
            <a:r>
              <a:rPr lang="en-AU" dirty="0" err="1"/>
              <a:t>eMILES</a:t>
            </a:r>
            <a:r>
              <a:rPr lang="en-AU" dirty="0"/>
              <a:t> spectral library</a:t>
            </a:r>
          </a:p>
          <a:p>
            <a:pPr>
              <a:lnSpc>
                <a:spcPct val="200000"/>
              </a:lnSpc>
            </a:pPr>
            <a:endParaRPr lang="en-AU" sz="1400" dirty="0"/>
          </a:p>
          <a:p>
            <a:pPr marL="285750" indent="-285750">
              <a:lnSpc>
                <a:spcPct val="200000"/>
              </a:lnSpc>
              <a:buFont typeface="System Font Regular"/>
              <a:buChar char="☆"/>
            </a:pPr>
            <a:r>
              <a:rPr lang="en-AU" dirty="0"/>
              <a:t>Model can be broken down into Stellar and Gas components</a:t>
            </a:r>
          </a:p>
          <a:p>
            <a:pPr marL="285750" indent="-285750">
              <a:lnSpc>
                <a:spcPct val="200000"/>
              </a:lnSpc>
              <a:buFont typeface="System Font Regular"/>
              <a:buChar char="☆"/>
            </a:pPr>
            <a:endParaRPr lang="en-AU" sz="1400" dirty="0"/>
          </a:p>
          <a:p>
            <a:pPr marL="285750" indent="-285750">
              <a:lnSpc>
                <a:spcPct val="200000"/>
              </a:lnSpc>
              <a:buFont typeface="System Font Regular"/>
              <a:buChar char="☆"/>
            </a:pPr>
            <a:r>
              <a:rPr lang="en-AU" dirty="0"/>
              <a:t>Determine host properties from fit</a:t>
            </a:r>
          </a:p>
          <a:p>
            <a:pPr lvl="1"/>
            <a:endParaRPr lang="en-AU" dirty="0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1572DF2-CD8F-3A27-5548-DEDE8343AE46}"/>
              </a:ext>
            </a:extLst>
          </p:cNvPr>
          <p:cNvGrpSpPr/>
          <p:nvPr/>
        </p:nvGrpSpPr>
        <p:grpSpPr>
          <a:xfrm>
            <a:off x="0" y="142053"/>
            <a:ext cx="12192000" cy="6715946"/>
            <a:chOff x="0" y="142053"/>
            <a:chExt cx="12192000" cy="6715946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E5C7B6F0-3819-955B-043B-244274370EE9}"/>
                </a:ext>
              </a:extLst>
            </p:cNvPr>
            <p:cNvGrpSpPr/>
            <p:nvPr/>
          </p:nvGrpSpPr>
          <p:grpSpPr>
            <a:xfrm>
              <a:off x="0" y="6257410"/>
              <a:ext cx="12192000" cy="600589"/>
              <a:chOff x="0" y="6257410"/>
              <a:chExt cx="12192000" cy="600589"/>
            </a:xfrm>
          </p:grpSpPr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33FED099-E3E7-08CC-A9AC-A0BC16DB3913}"/>
                  </a:ext>
                </a:extLst>
              </p:cNvPr>
              <p:cNvGrpSpPr/>
              <p:nvPr/>
            </p:nvGrpSpPr>
            <p:grpSpPr>
              <a:xfrm>
                <a:off x="0" y="6257410"/>
                <a:ext cx="12192000" cy="600589"/>
                <a:chOff x="0" y="6257410"/>
                <a:chExt cx="12192000" cy="600589"/>
              </a:xfrm>
            </p:grpSpPr>
            <p:sp>
              <p:nvSpPr>
                <p:cNvPr id="40" name="Rectangle 39">
                  <a:extLst>
                    <a:ext uri="{FF2B5EF4-FFF2-40B4-BE49-F238E27FC236}">
                      <a16:creationId xmlns:a16="http://schemas.microsoft.com/office/drawing/2014/main" id="{37D15338-BFB2-7B69-9666-3A884E6C516C}"/>
                    </a:ext>
                  </a:extLst>
                </p:cNvPr>
                <p:cNvSpPr/>
                <p:nvPr/>
              </p:nvSpPr>
              <p:spPr>
                <a:xfrm>
                  <a:off x="0" y="6257410"/>
                  <a:ext cx="12192000" cy="600589"/>
                </a:xfrm>
                <a:prstGeom prst="rect">
                  <a:avLst/>
                </a:prstGeom>
                <a:solidFill>
                  <a:schemeClr val="bg1">
                    <a:lumMod val="85000"/>
                    <a:lumOff val="15000"/>
                  </a:schemeClr>
                </a:solidFill>
                <a:ln>
                  <a:noFill/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AU" dirty="0"/>
                </a:p>
              </p:txBody>
            </p:sp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B9E07751-4D04-FA7D-EC51-DE67FDAF58E5}"/>
                    </a:ext>
                  </a:extLst>
                </p:cNvPr>
                <p:cNvSpPr txBox="1"/>
                <p:nvPr/>
              </p:nvSpPr>
              <p:spPr>
                <a:xfrm>
                  <a:off x="508425" y="6380303"/>
                  <a:ext cx="3011576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AU" sz="1600" dirty="0" err="1"/>
                    <a:t>bailey.martin@anu.edu.au</a:t>
                  </a:r>
                  <a:endParaRPr lang="en-AU" sz="1600" dirty="0"/>
                </a:p>
              </p:txBody>
            </p:sp>
          </p:grpSp>
          <p:pic>
            <p:nvPicPr>
              <p:cNvPr id="32" name="Graphic 31" descr="Envelope outline">
                <a:extLst>
                  <a:ext uri="{FF2B5EF4-FFF2-40B4-BE49-F238E27FC236}">
                    <a16:creationId xmlns:a16="http://schemas.microsoft.com/office/drawing/2014/main" id="{5A141CA2-E430-1C50-A6E0-9E233E48C9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49532" y="6273621"/>
                <a:ext cx="533269" cy="533269"/>
              </a:xfrm>
              <a:prstGeom prst="rect">
                <a:avLst/>
              </a:prstGeom>
            </p:spPr>
          </p:pic>
        </p:grpSp>
        <p:pic>
          <p:nvPicPr>
            <p:cNvPr id="30" name="Picture 29" descr="A logo with a black background&#10;&#10;AI-generated content may be incorrect.">
              <a:extLst>
                <a:ext uri="{FF2B5EF4-FFF2-40B4-BE49-F238E27FC236}">
                  <a16:creationId xmlns:a16="http://schemas.microsoft.com/office/drawing/2014/main" id="{FB7263A2-65D2-19F1-72A6-F52DB5025A3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47220" y="142053"/>
              <a:ext cx="459680" cy="536293"/>
            </a:xfrm>
            <a:prstGeom prst="rect">
              <a:avLst/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A4D096BF-6189-667D-02F4-A4FE16028A4F}"/>
              </a:ext>
            </a:extLst>
          </p:cNvPr>
          <p:cNvSpPr txBox="1"/>
          <p:nvPr/>
        </p:nvSpPr>
        <p:spPr>
          <a:xfrm>
            <a:off x="3714579" y="6388427"/>
            <a:ext cx="4762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600" dirty="0"/>
              <a:t>An Extraordinary Journey Into the Transient Sky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2BECB10-4DFA-583F-48D5-C9F9EACE04A6}"/>
              </a:ext>
            </a:extLst>
          </p:cNvPr>
          <p:cNvSpPr txBox="1"/>
          <p:nvPr/>
        </p:nvSpPr>
        <p:spPr>
          <a:xfrm>
            <a:off x="10026260" y="6348457"/>
            <a:ext cx="17508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000" dirty="0"/>
              <a:t>3</a:t>
            </a:r>
            <a:r>
              <a:rPr lang="en-AU" sz="2000" baseline="30000" dirty="0"/>
              <a:t>rd</a:t>
            </a:r>
            <a:r>
              <a:rPr lang="en-AU" sz="2000" dirty="0"/>
              <a:t> April 2025</a:t>
            </a:r>
          </a:p>
        </p:txBody>
      </p:sp>
    </p:spTree>
    <p:extLst>
      <p:ext uri="{BB962C8B-B14F-4D97-AF65-F5344CB8AC3E}">
        <p14:creationId xmlns:p14="http://schemas.microsoft.com/office/powerpoint/2010/main" val="3885064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7.2|5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|4|3.9|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7.2|5.6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s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Mesh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Mesh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84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000000">
                <a:alpha val="5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25400" h="25400" prst="slop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28000"/>
                <a:satMod val="94000"/>
                <a:lumMod val="20000"/>
              </a:schemeClr>
              <a:schemeClr val="phClr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sh" id="{789EC3FE-34FD-429C-9918-760025E6C145}" vid="{B8BE45C0-8141-4D58-8C71-A009BC26FBB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TM03457485[[fn=Mesh]]</Template>
  <TotalTime>48574</TotalTime>
  <Words>2169</Words>
  <Application>Microsoft Macintosh PowerPoint</Application>
  <PresentationFormat>Widescreen</PresentationFormat>
  <Paragraphs>445</Paragraphs>
  <Slides>28</Slides>
  <Notes>28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8" baseType="lpstr">
      <vt:lpstr>Aptos</vt:lpstr>
      <vt:lpstr>Arial</vt:lpstr>
      <vt:lpstr>Avenir Book</vt:lpstr>
      <vt:lpstr>Calibri</vt:lpstr>
      <vt:lpstr>Cambria Math</vt:lpstr>
      <vt:lpstr>Century Gothic</vt:lpstr>
      <vt:lpstr>DEJAVU SANS</vt:lpstr>
      <vt:lpstr>Gadugi</vt:lpstr>
      <vt:lpstr>System Font Regular</vt:lpstr>
      <vt:lpstr>Mesh</vt:lpstr>
      <vt:lpstr>Beyond the Mass Step:  Improving the Hubble Diagram with Future Surveys through an [O II] Correction to SN Ia Light Curves</vt:lpstr>
      <vt:lpstr>Type Ia Supernovae</vt:lpstr>
      <vt:lpstr>The Hubble Diagram</vt:lpstr>
      <vt:lpstr>The Hubble Residual</vt:lpstr>
      <vt:lpstr>Type Ia SNe as Standardisable Candles</vt:lpstr>
      <vt:lpstr>The Host Galaxy Mass Step</vt:lpstr>
      <vt:lpstr>Paper 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Dark Energy Equation of State</vt:lpstr>
      <vt:lpstr>PowerPoint Presentation</vt:lpstr>
      <vt:lpstr>PowerPoint Presentation</vt:lpstr>
      <vt:lpstr>PowerPoint Presentation</vt:lpstr>
      <vt:lpstr>PowerPoint Presentation</vt:lpstr>
      <vt:lpstr>Extra Slides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Current Picture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Refining Cosmological Parameters With The 4MOST Hemisphere Survey</dc:title>
  <dc:creator>Bailey Martin</dc:creator>
  <cp:lastModifiedBy>Bailey Martin</cp:lastModifiedBy>
  <cp:revision>70</cp:revision>
  <dcterms:created xsi:type="dcterms:W3CDTF">2022-10-30T13:21:44Z</dcterms:created>
  <dcterms:modified xsi:type="dcterms:W3CDTF">2025-03-28T13:40:32Z</dcterms:modified>
</cp:coreProperties>
</file>