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6_75AC71A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7"/>
  </p:notesMasterIdLst>
  <p:sldIdLst>
    <p:sldId id="256" r:id="rId2"/>
    <p:sldId id="257" r:id="rId3"/>
    <p:sldId id="285" r:id="rId4"/>
    <p:sldId id="283" r:id="rId5"/>
    <p:sldId id="266" r:id="rId6"/>
    <p:sldId id="273" r:id="rId7"/>
    <p:sldId id="288" r:id="rId8"/>
    <p:sldId id="260" r:id="rId9"/>
    <p:sldId id="258" r:id="rId10"/>
    <p:sldId id="289" r:id="rId11"/>
    <p:sldId id="259" r:id="rId12"/>
    <p:sldId id="261" r:id="rId13"/>
    <p:sldId id="286" r:id="rId14"/>
    <p:sldId id="262" r:id="rId15"/>
    <p:sldId id="26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2A0D09-4ED1-C2EC-A171-38B5904C3871}" name="Huei Sears" initials="" userId="S::hs1349@physics.rutgers.edu::08347ba8-73b4-47ec-87d2-ffd38ec87f1b" providerId="AD"/>
  <p188:author id="{4282AEA1-BF3E-F942-AEAA-A0F4962D25B8}" name="Saurabh Jha" initials="SJ" userId="S::swjha@physics.rutgers.edu::ecaefe46-b3d6-4f05-85b0-d70ea2e1b6e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D45959"/>
    <a:srgbClr val="945200"/>
    <a:srgbClr val="941651"/>
    <a:srgbClr val="FF8AD8"/>
    <a:srgbClr val="941100"/>
    <a:srgbClr val="D55959"/>
    <a:srgbClr val="F2CFEE"/>
    <a:srgbClr val="C1E5F5"/>
    <a:srgbClr val="F5D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87"/>
    <p:restoredTop sz="94694"/>
  </p:normalViewPr>
  <p:slideViewPr>
    <p:cSldViewPr snapToGrid="0">
      <p:cViewPr varScale="1">
        <p:scale>
          <a:sx n="121" d="100"/>
          <a:sy n="121" d="100"/>
        </p:scale>
        <p:origin x="1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omments/modernComment_106_75AC71A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20869E0-7C2F-194C-A5C2-5EECC6B169B0}" authorId="{4282AEA1-BF3E-F942-AEAA-A0F4962D25B8}" status="resolved" created="2025-04-02T12:38:29.897" complete="100000">
    <pc:sldMkLst xmlns:pc="http://schemas.microsoft.com/office/powerpoint/2013/main/command">
      <pc:docMk/>
      <pc:sldMk cId="1974235552" sldId="262"/>
    </pc:sldMkLst>
    <p188:txBody>
      <a:bodyPr/>
      <a:lstStyle/>
      <a:p>
        <a:r>
          <a:rPr lang="en-US"/>
          <a:t>use 8 pointed star background from Scrovegni Chapel? :-)
https://images.app.goo.gl/fk2ijyhSR3TwU6Py5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AC51A-96D1-3A4B-85A5-B5118B5A827F}" type="datetimeFigureOut">
              <a:rPr lang="en-US" smtClean="0"/>
              <a:t>4/3/25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3AEEF-3C4D-284C-A9E4-9527D8F8B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34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9CFF6-5D29-E793-B719-1C2B77E2F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49C997-564A-4754-3921-F9D074FE56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A9662D-62ED-D945-17BD-C89DB65294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272E1-9F18-96F8-DF57-69F210D1B1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499B1-C2A3-48B4-9DAB-F75066563FC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046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3AEEF-3C4D-284C-A9E4-9527D8F8B9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47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F637-5E3D-5D47-8F3E-82E6B750AB1D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3344-1153-C74B-B421-A0726E66A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1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F637-5E3D-5D47-8F3E-82E6B750AB1D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3344-1153-C74B-B421-A0726E66A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1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F637-5E3D-5D47-8F3E-82E6B750AB1D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3344-1153-C74B-B421-A0726E66A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52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6518" y="273026"/>
            <a:ext cx="8227784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94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6519" y="1604188"/>
            <a:ext cx="8228437" cy="397748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7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11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F637-5E3D-5D47-8F3E-82E6B750AB1D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3344-1153-C74B-B421-A0726E66A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74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F637-5E3D-5D47-8F3E-82E6B750AB1D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3344-1153-C74B-B421-A0726E66A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17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F637-5E3D-5D47-8F3E-82E6B750AB1D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3344-1153-C74B-B421-A0726E66A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07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F637-5E3D-5D47-8F3E-82E6B750AB1D}" type="datetimeFigureOut">
              <a:rPr lang="en-US" smtClean="0"/>
              <a:t>4/3/25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3344-1153-C74B-B421-A0726E66A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F637-5E3D-5D47-8F3E-82E6B750AB1D}" type="datetimeFigureOut">
              <a:rPr lang="en-US" smtClean="0"/>
              <a:t>4/3/25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3344-1153-C74B-B421-A0726E66A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F637-5E3D-5D47-8F3E-82E6B750AB1D}" type="datetimeFigureOut">
              <a:rPr lang="en-US" smtClean="0"/>
              <a:t>4/3/25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3344-1153-C74B-B421-A0726E66A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65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F637-5E3D-5D47-8F3E-82E6B750AB1D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3344-1153-C74B-B421-A0726E66A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74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F637-5E3D-5D47-8F3E-82E6B750AB1D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3344-1153-C74B-B421-A0726E66A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A7F637-5E3D-5D47-8F3E-82E6B750AB1D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143344-1153-C74B-B421-A0726E66A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7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microsoft.com/office/2018/10/relationships/comments" Target="../comments/modernComment_106_75AC71A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laxy in space with stars&#10;&#10;Description automatically generated">
            <a:extLst>
              <a:ext uri="{FF2B5EF4-FFF2-40B4-BE49-F238E27FC236}">
                <a16:creationId xmlns:a16="http://schemas.microsoft.com/office/drawing/2014/main" id="{46562D34-D901-0E55-3727-257C8CF08953}"/>
              </a:ext>
            </a:extLst>
          </p:cNvPr>
          <p:cNvPicPr/>
          <p:nvPr/>
        </p:nvPicPr>
        <p:blipFill>
          <a:blip r:embed="rId2">
            <a:alphaModFix/>
          </a:blip>
          <a:srcRect l="19196" t="10358" r="5804"/>
          <a:stretch/>
        </p:blipFill>
        <p:spPr>
          <a:xfrm>
            <a:off x="-1" y="1"/>
            <a:ext cx="9144001" cy="6857999"/>
          </a:xfrm>
          <a:prstGeom prst="rect">
            <a:avLst/>
          </a:prstGeom>
        </p:spPr>
      </p:pic>
      <p:sp>
        <p:nvSpPr>
          <p:cNvPr id="4" name="Line 2">
            <a:extLst>
              <a:ext uri="{FF2B5EF4-FFF2-40B4-BE49-F238E27FC236}">
                <a16:creationId xmlns:a16="http://schemas.microsoft.com/office/drawing/2014/main" id="{8F022069-67BB-D375-DE40-C0D876382487}"/>
              </a:ext>
            </a:extLst>
          </p:cNvPr>
          <p:cNvSpPr/>
          <p:nvPr/>
        </p:nvSpPr>
        <p:spPr>
          <a:xfrm>
            <a:off x="7521834" y="6450884"/>
            <a:ext cx="0" cy="171450"/>
          </a:xfrm>
          <a:prstGeom prst="line">
            <a:avLst/>
          </a:prstGeom>
          <a:ln w="29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sz="1350"/>
          </a:p>
        </p:txBody>
      </p:sp>
      <p:sp>
        <p:nvSpPr>
          <p:cNvPr id="5" name="TextShape 3">
            <a:extLst>
              <a:ext uri="{FF2B5EF4-FFF2-40B4-BE49-F238E27FC236}">
                <a16:creationId xmlns:a16="http://schemas.microsoft.com/office/drawing/2014/main" id="{E98CB3DB-DC28-78A9-49F0-CDD2D1D33DD5}"/>
              </a:ext>
            </a:extLst>
          </p:cNvPr>
          <p:cNvSpPr txBox="1"/>
          <p:nvPr/>
        </p:nvSpPr>
        <p:spPr>
          <a:xfrm>
            <a:off x="7756107" y="5772691"/>
            <a:ext cx="1110469" cy="35397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r>
              <a:rPr lang="en-US" sz="1350" spc="-1" dirty="0">
                <a:solidFill>
                  <a:srgbClr val="FFFFFF"/>
                </a:solidFill>
                <a:latin typeface="Arial"/>
              </a:rPr>
              <a:t>SN 2018gv</a:t>
            </a:r>
            <a:endParaRPr lang="en-US" sz="1350" spc="-1" dirty="0">
              <a:latin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647AA8-7729-7B00-F2AD-FE81D7EF1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4252" y="319305"/>
            <a:ext cx="7610900" cy="2449334"/>
          </a:xfrm>
        </p:spPr>
        <p:txBody>
          <a:bodyPr>
            <a:noAutofit/>
          </a:bodyPr>
          <a:lstStyle/>
          <a:p>
            <a:pPr algn="r"/>
            <a:r>
              <a:rPr lang="en-US" sz="4400" b="1" spc="-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/>
              </a:rPr>
              <a:t>Looking Ahead: </a:t>
            </a:r>
            <a:r>
              <a:rPr lang="en-GB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Late-time observations of Type </a:t>
            </a:r>
            <a:r>
              <a:rPr lang="en-GB" sz="4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Ia</a:t>
            </a:r>
            <a:r>
              <a:rPr lang="en-GB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supernovae with the </a:t>
            </a:r>
            <a:br>
              <a:rPr lang="en-GB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GB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Hubble Space Telescope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0438CB1-652B-D33C-7D36-D44DF8634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2258" y="5849432"/>
            <a:ext cx="4999481" cy="719252"/>
          </a:xfrm>
          <a:gradFill flip="none" rotWithShape="1">
            <a:gsLst>
              <a:gs pos="59000">
                <a:schemeClr val="tx1"/>
              </a:gs>
              <a:gs pos="79000">
                <a:schemeClr val="tx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>
            <a:normAutofit fontScale="9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sz="2400" b="1" spc="-1" dirty="0">
                <a:solidFill>
                  <a:schemeClr val="tx2">
                    <a:lumMod val="50000"/>
                    <a:lumOff val="50000"/>
                  </a:schemeClr>
                </a:solidFill>
                <a:latin typeface="Arial"/>
              </a:rPr>
              <a:t>Huei Sears </a:t>
            </a:r>
            <a:r>
              <a:rPr lang="en-US" spc="-1" dirty="0">
                <a:solidFill>
                  <a:srgbClr val="FFFFFF"/>
                </a:solidFill>
                <a:latin typeface="Arial"/>
              </a:rPr>
              <a:t>(Rutgers University)</a:t>
            </a:r>
            <a:endParaRPr lang="en-US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50" spc="-1" dirty="0">
                <a:solidFill>
                  <a:srgbClr val="FFFFFF"/>
                </a:solidFill>
                <a:latin typeface="Arial"/>
              </a:rPr>
              <a:t>Or Graur, Saurabh W. Jha, + others!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6AB9055D-B103-52C2-8AFC-23E408502316}"/>
              </a:ext>
            </a:extLst>
          </p:cNvPr>
          <p:cNvSpPr/>
          <p:nvPr/>
        </p:nvSpPr>
        <p:spPr>
          <a:xfrm flipH="1">
            <a:off x="7756107" y="6183969"/>
            <a:ext cx="254420" cy="0"/>
          </a:xfrm>
          <a:prstGeom prst="line">
            <a:avLst/>
          </a:prstGeom>
          <a:ln w="29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536154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AD8">
            <a:alpha val="64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57F476-4611-62E7-C388-3C6F80EFD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7A1DA1-82C0-3B2E-ED51-3EC6A90BC16B}"/>
              </a:ext>
            </a:extLst>
          </p:cNvPr>
          <p:cNvGrpSpPr/>
          <p:nvPr/>
        </p:nvGrpSpPr>
        <p:grpSpPr>
          <a:xfrm>
            <a:off x="-20740" y="6504167"/>
            <a:ext cx="9374838" cy="379323"/>
            <a:chOff x="-20740" y="6504167"/>
            <a:chExt cx="9374838" cy="37932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6B0F352-5BB1-C369-AAAE-329CAC710992}"/>
                </a:ext>
              </a:extLst>
            </p:cNvPr>
            <p:cNvSpPr/>
            <p:nvPr/>
          </p:nvSpPr>
          <p:spPr>
            <a:xfrm>
              <a:off x="-20740" y="6504167"/>
              <a:ext cx="9185480" cy="369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6F945A-3676-61F5-C64A-8453C22AE17D}"/>
                </a:ext>
              </a:extLst>
            </p:cNvPr>
            <p:cNvSpPr txBox="1"/>
            <p:nvPr/>
          </p:nvSpPr>
          <p:spPr>
            <a:xfrm>
              <a:off x="7129220" y="6514158"/>
              <a:ext cx="2224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SN100 04/04/2025</a:t>
              </a:r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5641299-CA64-FB87-C9F0-F657DF5B204C}"/>
              </a:ext>
            </a:extLst>
          </p:cNvPr>
          <p:cNvGrpSpPr/>
          <p:nvPr/>
        </p:nvGrpSpPr>
        <p:grpSpPr>
          <a:xfrm>
            <a:off x="-5255" y="6500901"/>
            <a:ext cx="9185480" cy="369331"/>
            <a:chOff x="-20740" y="6504167"/>
            <a:chExt cx="9185480" cy="3693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A5DD52-5DC4-93EE-9777-B084F7640AE6}"/>
                </a:ext>
              </a:extLst>
            </p:cNvPr>
            <p:cNvSpPr/>
            <p:nvPr/>
          </p:nvSpPr>
          <p:spPr>
            <a:xfrm>
              <a:off x="-20740" y="6504167"/>
              <a:ext cx="9185480" cy="369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BDDABF-A6F1-1DF2-954A-D66CA5EA4379}"/>
                </a:ext>
              </a:extLst>
            </p:cNvPr>
            <p:cNvSpPr txBox="1"/>
            <p:nvPr/>
          </p:nvSpPr>
          <p:spPr>
            <a:xfrm>
              <a:off x="0" y="6504551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Huei Sears (</a:t>
              </a:r>
              <a:r>
                <a:rPr lang="en-US" sz="1600" dirty="0" err="1">
                  <a:solidFill>
                    <a:schemeClr val="bg1"/>
                  </a:solidFill>
                </a:rPr>
                <a:t>huei.sears@rutgers.edu</a:t>
              </a:r>
              <a:r>
                <a:rPr lang="en-US" sz="16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146D3E-9268-0C26-DBED-DB3A9CD8E2E9}"/>
                </a:ext>
              </a:extLst>
            </p:cNvPr>
            <p:cNvSpPr txBox="1"/>
            <p:nvPr/>
          </p:nvSpPr>
          <p:spPr>
            <a:xfrm>
              <a:off x="3115159" y="6507233"/>
              <a:ext cx="6028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>
                  <a:solidFill>
                    <a:schemeClr val="bg1"/>
                  </a:solidFill>
                </a:rPr>
                <a:t>An Extraordinary Journey Into The Transient Sky          </a:t>
              </a:r>
              <a:r>
                <a:rPr lang="en-US" sz="1600" dirty="0">
                  <a:solidFill>
                    <a:schemeClr val="bg1"/>
                  </a:solidFill>
                </a:rPr>
                <a:t>04/03/2025 </a:t>
              </a:r>
              <a:endParaRPr lang="en-US" sz="1600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07FDBEA-D7B9-E7C2-20F3-44311DB6598B}"/>
              </a:ext>
            </a:extLst>
          </p:cNvPr>
          <p:cNvSpPr txBox="1">
            <a:spLocks/>
          </p:cNvSpPr>
          <p:nvPr/>
        </p:nvSpPr>
        <p:spPr>
          <a:xfrm>
            <a:off x="628649" y="840684"/>
            <a:ext cx="8168509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Late-time estimations of the Ni57/Ni56 ratio imply both SD and DD progenitor paths, but more SNe are necessary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379544-2EC7-5C22-DB51-FC8B88383CF7}"/>
              </a:ext>
            </a:extLst>
          </p:cNvPr>
          <p:cNvSpPr txBox="1"/>
          <p:nvPr/>
        </p:nvSpPr>
        <p:spPr>
          <a:xfrm rot="16200000">
            <a:off x="538512" y="5045462"/>
            <a:ext cx="185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Tiwari+2022</a:t>
            </a:r>
          </a:p>
        </p:txBody>
      </p:sp>
      <p:pic>
        <p:nvPicPr>
          <p:cNvPr id="7" name="Graphic 6" descr="Bow And Arrow outline">
            <a:extLst>
              <a:ext uri="{FF2B5EF4-FFF2-40B4-BE49-F238E27FC236}">
                <a16:creationId xmlns:a16="http://schemas.microsoft.com/office/drawing/2014/main" id="{47DF5112-5654-89AB-8F79-40FA1BB54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00000">
            <a:off x="83376" y="138240"/>
            <a:ext cx="604159" cy="604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BD2A2C-EE2F-81B1-3E67-659E6DD81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607" y="1834856"/>
            <a:ext cx="6072352" cy="430650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2058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B0AFEA-FDD1-04A0-7432-3FFF36DF3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 descr="Piano with solid fill">
            <a:extLst>
              <a:ext uri="{FF2B5EF4-FFF2-40B4-BE49-F238E27FC236}">
                <a16:creationId xmlns:a16="http://schemas.microsoft.com/office/drawing/2014/main" id="{D232E558-DDA6-165E-38AF-A53283FC1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22" y="5233589"/>
            <a:ext cx="1160720" cy="11607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5C5554C-9059-E9D5-4112-1F1611AE754A}"/>
              </a:ext>
            </a:extLst>
          </p:cNvPr>
          <p:cNvSpPr txBox="1"/>
          <p:nvPr/>
        </p:nvSpPr>
        <p:spPr>
          <a:xfrm>
            <a:off x="54622" y="1145952"/>
            <a:ext cx="3207216" cy="379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Sample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close-by (</a:t>
            </a: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 &lt; 0.01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Type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observed with HST in F555W / F438W / F625W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~500 - ~1300 days post-peak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F3244FE-AF5C-8A50-BE14-E0B40AA4676F}"/>
              </a:ext>
            </a:extLst>
          </p:cNvPr>
          <p:cNvGrpSpPr/>
          <p:nvPr/>
        </p:nvGrpSpPr>
        <p:grpSpPr>
          <a:xfrm>
            <a:off x="3421249" y="1226622"/>
            <a:ext cx="5519262" cy="4137146"/>
            <a:chOff x="1985989" y="1676803"/>
            <a:chExt cx="5519262" cy="413714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ED37A2A-7C17-9BC2-1821-2D726157C4B2}"/>
                </a:ext>
              </a:extLst>
            </p:cNvPr>
            <p:cNvGrpSpPr/>
            <p:nvPr/>
          </p:nvGrpSpPr>
          <p:grpSpPr>
            <a:xfrm>
              <a:off x="1985989" y="1676803"/>
              <a:ext cx="5519262" cy="4137146"/>
              <a:chOff x="3390828" y="1971567"/>
              <a:chExt cx="5519262" cy="413714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A3D80D9-9489-7898-C120-151DBE243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39981"/>
              <a:stretch/>
            </p:blipFill>
            <p:spPr>
              <a:xfrm>
                <a:off x="6136462" y="1971567"/>
                <a:ext cx="2773628" cy="4116113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34ED9C5-EE62-6A4D-21BF-24F59EAA4311}"/>
                  </a:ext>
                </a:extLst>
              </p:cNvPr>
              <p:cNvGrpSpPr/>
              <p:nvPr/>
            </p:nvGrpSpPr>
            <p:grpSpPr>
              <a:xfrm>
                <a:off x="3390828" y="1971894"/>
                <a:ext cx="3316115" cy="4136819"/>
                <a:chOff x="411559" y="1179100"/>
                <a:chExt cx="3316115" cy="4136819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C91BF7D3-8E35-D702-C33E-39DC3D62FE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b="60000"/>
                <a:stretch/>
              </p:blipFill>
              <p:spPr>
                <a:xfrm>
                  <a:off x="411559" y="2572719"/>
                  <a:ext cx="2773628" cy="2743200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A2E312FD-3C1C-EACD-D1DF-B5DAE8019B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1559" y="1179100"/>
                  <a:ext cx="1386244" cy="1393427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F8805D02-E286-69C9-274B-BDD9CBB3FE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41468" y="1223404"/>
                  <a:ext cx="1300054" cy="1339132"/>
                </a:xfrm>
                <a:prstGeom prst="rect">
                  <a:avLst/>
                </a:prstGeom>
                <a:ln w="57150">
                  <a:solidFill>
                    <a:schemeClr val="bg1"/>
                  </a:solidFill>
                </a:ln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9D6CEB0-C5CC-A12B-55D9-B656F3C5922F}"/>
                    </a:ext>
                  </a:extLst>
                </p:cNvPr>
                <p:cNvSpPr txBox="1"/>
                <p:nvPr/>
              </p:nvSpPr>
              <p:spPr>
                <a:xfrm>
                  <a:off x="1841468" y="1223019"/>
                  <a:ext cx="188620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n w="3175">
                        <a:noFill/>
                      </a:ln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</a:rPr>
                    <a:t>2021xju</a:t>
                  </a:r>
                </a:p>
              </p:txBody>
            </p:sp>
          </p:grp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D8CF967-6D75-6BAF-CC38-289D5C3F5DB0}"/>
                </a:ext>
              </a:extLst>
            </p:cNvPr>
            <p:cNvSpPr/>
            <p:nvPr/>
          </p:nvSpPr>
          <p:spPr>
            <a:xfrm>
              <a:off x="1985989" y="1676803"/>
              <a:ext cx="5519262" cy="413714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AD332C0-C0B0-8754-347F-312EC263E6BF}"/>
              </a:ext>
            </a:extLst>
          </p:cNvPr>
          <p:cNvSpPr/>
          <p:nvPr/>
        </p:nvSpPr>
        <p:spPr>
          <a:xfrm>
            <a:off x="6194877" y="3992168"/>
            <a:ext cx="976333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glow rad="101600">
              <a:schemeClr val="bg1">
                <a:lumMod val="75000"/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BB7127-B3F4-E5BD-6A0E-C7FB654EF71B}"/>
              </a:ext>
            </a:extLst>
          </p:cNvPr>
          <p:cNvGrpSpPr/>
          <p:nvPr/>
        </p:nvGrpSpPr>
        <p:grpSpPr>
          <a:xfrm>
            <a:off x="-5255" y="6500901"/>
            <a:ext cx="9185480" cy="369331"/>
            <a:chOff x="-20740" y="6504167"/>
            <a:chExt cx="9185480" cy="3693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91BAE7-9ADF-9A12-6FFA-99D8231BA999}"/>
                </a:ext>
              </a:extLst>
            </p:cNvPr>
            <p:cNvSpPr/>
            <p:nvPr/>
          </p:nvSpPr>
          <p:spPr>
            <a:xfrm>
              <a:off x="-20740" y="6504167"/>
              <a:ext cx="9185480" cy="369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4259E3-DD9F-626F-AB8F-410A6C5737A5}"/>
                </a:ext>
              </a:extLst>
            </p:cNvPr>
            <p:cNvSpPr txBox="1"/>
            <p:nvPr/>
          </p:nvSpPr>
          <p:spPr>
            <a:xfrm>
              <a:off x="0" y="6504551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Huei Sears (</a:t>
              </a:r>
              <a:r>
                <a:rPr lang="en-US" sz="1600" dirty="0" err="1">
                  <a:solidFill>
                    <a:schemeClr val="bg1"/>
                  </a:solidFill>
                </a:rPr>
                <a:t>huei.sears@rutgers.edu</a:t>
              </a:r>
              <a:r>
                <a:rPr lang="en-US" sz="16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DD4934-6EAF-BA8D-6A3D-D2157968CC33}"/>
                </a:ext>
              </a:extLst>
            </p:cNvPr>
            <p:cNvSpPr txBox="1"/>
            <p:nvPr/>
          </p:nvSpPr>
          <p:spPr>
            <a:xfrm>
              <a:off x="3115159" y="6507233"/>
              <a:ext cx="6028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>
                  <a:solidFill>
                    <a:schemeClr val="bg1"/>
                  </a:solidFill>
                </a:rPr>
                <a:t>An Extraordinary Journey Into The Transient Sky          </a:t>
              </a:r>
              <a:r>
                <a:rPr lang="en-US" sz="1600" dirty="0">
                  <a:solidFill>
                    <a:schemeClr val="bg1"/>
                  </a:solidFill>
                </a:rPr>
                <a:t>04/03/2025 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75879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5200">
            <a:alpha val="3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21E575-60B4-3D44-1457-B49BED61F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DDC0844-9093-71C7-8335-641ED13C9EE3}"/>
              </a:ext>
            </a:extLst>
          </p:cNvPr>
          <p:cNvGrpSpPr/>
          <p:nvPr/>
        </p:nvGrpSpPr>
        <p:grpSpPr>
          <a:xfrm>
            <a:off x="7934019" y="132899"/>
            <a:ext cx="1225466" cy="994172"/>
            <a:chOff x="7416132" y="58566"/>
            <a:chExt cx="1719452" cy="1425020"/>
          </a:xfrm>
        </p:grpSpPr>
        <p:pic>
          <p:nvPicPr>
            <p:cNvPr id="7" name="Graphic 6" descr="Fir tree with solid fill">
              <a:extLst>
                <a:ext uri="{FF2B5EF4-FFF2-40B4-BE49-F238E27FC236}">
                  <a16:creationId xmlns:a16="http://schemas.microsoft.com/office/drawing/2014/main" id="{F8BCECFD-54DE-B071-D193-21024C39B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66610" y="58566"/>
              <a:ext cx="1366026" cy="1366026"/>
            </a:xfrm>
            <a:prstGeom prst="rect">
              <a:avLst/>
            </a:prstGeom>
          </p:spPr>
        </p:pic>
        <p:pic>
          <p:nvPicPr>
            <p:cNvPr id="8" name="Graphic 7" descr="Fir tree outline">
              <a:extLst>
                <a:ext uri="{FF2B5EF4-FFF2-40B4-BE49-F238E27FC236}">
                  <a16:creationId xmlns:a16="http://schemas.microsoft.com/office/drawing/2014/main" id="{F14C51FE-E1C1-98C5-91C4-AEE483C3A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64973" y="462110"/>
              <a:ext cx="970611" cy="970611"/>
            </a:xfrm>
            <a:prstGeom prst="rect">
              <a:avLst/>
            </a:prstGeom>
          </p:spPr>
        </p:pic>
        <p:pic>
          <p:nvPicPr>
            <p:cNvPr id="9" name="Graphic 8" descr="Fir tree outline">
              <a:extLst>
                <a:ext uri="{FF2B5EF4-FFF2-40B4-BE49-F238E27FC236}">
                  <a16:creationId xmlns:a16="http://schemas.microsoft.com/office/drawing/2014/main" id="{86D156E7-98FD-F6DA-67FA-C1686057E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16132" y="569186"/>
              <a:ext cx="914400" cy="9144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7FD661-E9D3-B5ED-6F80-57A912CC357D}"/>
              </a:ext>
            </a:extLst>
          </p:cNvPr>
          <p:cNvGrpSpPr/>
          <p:nvPr/>
        </p:nvGrpSpPr>
        <p:grpSpPr>
          <a:xfrm>
            <a:off x="-5255" y="6500901"/>
            <a:ext cx="9185480" cy="369331"/>
            <a:chOff x="-20740" y="6504167"/>
            <a:chExt cx="9185480" cy="36933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E2B5B2-97FA-D0D2-14EA-4850B4778292}"/>
                </a:ext>
              </a:extLst>
            </p:cNvPr>
            <p:cNvSpPr/>
            <p:nvPr/>
          </p:nvSpPr>
          <p:spPr>
            <a:xfrm>
              <a:off x="-20740" y="6504167"/>
              <a:ext cx="9185480" cy="369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4C4E6D-C83C-3FC3-73F5-B6A399695BF2}"/>
                </a:ext>
              </a:extLst>
            </p:cNvPr>
            <p:cNvSpPr txBox="1"/>
            <p:nvPr/>
          </p:nvSpPr>
          <p:spPr>
            <a:xfrm>
              <a:off x="0" y="6504551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Huei Sears (</a:t>
              </a:r>
              <a:r>
                <a:rPr lang="en-US" sz="1600" dirty="0" err="1">
                  <a:solidFill>
                    <a:schemeClr val="bg1"/>
                  </a:solidFill>
                </a:rPr>
                <a:t>huei.sears@rutgers.edu</a:t>
              </a:r>
              <a:r>
                <a:rPr lang="en-US" sz="16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3DED0A-63D2-AC91-F5EC-731BFD159615}"/>
                </a:ext>
              </a:extLst>
            </p:cNvPr>
            <p:cNvSpPr txBox="1"/>
            <p:nvPr/>
          </p:nvSpPr>
          <p:spPr>
            <a:xfrm>
              <a:off x="3115159" y="6507233"/>
              <a:ext cx="6028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>
                  <a:solidFill>
                    <a:schemeClr val="bg1"/>
                  </a:solidFill>
                </a:rPr>
                <a:t>An Extraordinary Journey Into The Transient Sky          </a:t>
              </a:r>
              <a:r>
                <a:rPr lang="en-US" sz="1600" dirty="0">
                  <a:solidFill>
                    <a:schemeClr val="bg1"/>
                  </a:solidFill>
                </a:rPr>
                <a:t>04/03/2025 </a:t>
              </a:r>
              <a:endParaRPr lang="en-US" sz="160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83B635A7-09AF-23AF-2D50-48D9E4EBF767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Binary split in the late-time slopes?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21wuf (91T-like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) very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similar to 3 other normal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Ias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FC2050-DBE2-A022-C470-3DDFE111E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319" y="2197780"/>
            <a:ext cx="7772400" cy="352912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rgbClr val="9452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83032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5200">
            <a:alpha val="3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C40AC9-839F-D368-F8D1-60E0B1EBF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CCC3B7-D2BC-AD98-DC48-7BBA37979EEA}"/>
              </a:ext>
            </a:extLst>
          </p:cNvPr>
          <p:cNvGrpSpPr/>
          <p:nvPr/>
        </p:nvGrpSpPr>
        <p:grpSpPr>
          <a:xfrm>
            <a:off x="7934019" y="132899"/>
            <a:ext cx="1225466" cy="994172"/>
            <a:chOff x="7416132" y="58566"/>
            <a:chExt cx="1719452" cy="1425020"/>
          </a:xfrm>
        </p:grpSpPr>
        <p:pic>
          <p:nvPicPr>
            <p:cNvPr id="7" name="Graphic 6" descr="Fir tree with solid fill">
              <a:extLst>
                <a:ext uri="{FF2B5EF4-FFF2-40B4-BE49-F238E27FC236}">
                  <a16:creationId xmlns:a16="http://schemas.microsoft.com/office/drawing/2014/main" id="{1E2574A4-A904-82BF-9DD8-E5900A921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66610" y="58566"/>
              <a:ext cx="1366026" cy="1366026"/>
            </a:xfrm>
            <a:prstGeom prst="rect">
              <a:avLst/>
            </a:prstGeom>
          </p:spPr>
        </p:pic>
        <p:pic>
          <p:nvPicPr>
            <p:cNvPr id="8" name="Graphic 7" descr="Fir tree outline">
              <a:extLst>
                <a:ext uri="{FF2B5EF4-FFF2-40B4-BE49-F238E27FC236}">
                  <a16:creationId xmlns:a16="http://schemas.microsoft.com/office/drawing/2014/main" id="{7F1B0248-E971-6884-F673-8A2E16486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64973" y="462110"/>
              <a:ext cx="970611" cy="970611"/>
            </a:xfrm>
            <a:prstGeom prst="rect">
              <a:avLst/>
            </a:prstGeom>
          </p:spPr>
        </p:pic>
        <p:pic>
          <p:nvPicPr>
            <p:cNvPr id="9" name="Graphic 8" descr="Fir tree outline">
              <a:extLst>
                <a:ext uri="{FF2B5EF4-FFF2-40B4-BE49-F238E27FC236}">
                  <a16:creationId xmlns:a16="http://schemas.microsoft.com/office/drawing/2014/main" id="{7AFBD677-4B57-759D-F09B-D1FB287E5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16132" y="569186"/>
              <a:ext cx="914400" cy="9144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85C56B-9F9C-0624-954A-49613CCB6805}"/>
              </a:ext>
            </a:extLst>
          </p:cNvPr>
          <p:cNvGrpSpPr/>
          <p:nvPr/>
        </p:nvGrpSpPr>
        <p:grpSpPr>
          <a:xfrm>
            <a:off x="-5255" y="6500901"/>
            <a:ext cx="9185480" cy="369331"/>
            <a:chOff x="-20740" y="6504167"/>
            <a:chExt cx="9185480" cy="36933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E1707F-D504-9AD9-ADE9-9AF22A2B29FC}"/>
                </a:ext>
              </a:extLst>
            </p:cNvPr>
            <p:cNvSpPr/>
            <p:nvPr/>
          </p:nvSpPr>
          <p:spPr>
            <a:xfrm>
              <a:off x="-20740" y="6504167"/>
              <a:ext cx="9185480" cy="369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93A1FB-8393-1F48-D460-F3B0F01B32D9}"/>
                </a:ext>
              </a:extLst>
            </p:cNvPr>
            <p:cNvSpPr txBox="1"/>
            <p:nvPr/>
          </p:nvSpPr>
          <p:spPr>
            <a:xfrm>
              <a:off x="0" y="6504551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Huei Sears (</a:t>
              </a:r>
              <a:r>
                <a:rPr lang="en-US" sz="1600" dirty="0" err="1">
                  <a:solidFill>
                    <a:schemeClr val="bg1"/>
                  </a:solidFill>
                </a:rPr>
                <a:t>huei.sears@rutgers.edu</a:t>
              </a:r>
              <a:r>
                <a:rPr lang="en-US" sz="16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48CD5A-9280-0D43-C36C-D7DEFCA5407D}"/>
                </a:ext>
              </a:extLst>
            </p:cNvPr>
            <p:cNvSpPr txBox="1"/>
            <p:nvPr/>
          </p:nvSpPr>
          <p:spPr>
            <a:xfrm>
              <a:off x="3115159" y="6507233"/>
              <a:ext cx="6028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>
                  <a:solidFill>
                    <a:schemeClr val="bg1"/>
                  </a:solidFill>
                </a:rPr>
                <a:t>An Extraordinary Journey Into The Transient Sky          </a:t>
              </a:r>
              <a:r>
                <a:rPr lang="en-US" sz="1600" dirty="0">
                  <a:solidFill>
                    <a:schemeClr val="bg1"/>
                  </a:solidFill>
                </a:rPr>
                <a:t>04/03/2025 </a:t>
              </a:r>
              <a:endParaRPr lang="en-US" sz="160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3963F1A8-1189-1DD9-5BB3-316C49DF23CD}"/>
              </a:ext>
            </a:extLst>
          </p:cNvPr>
          <p:cNvSpPr txBox="1">
            <a:spLocks/>
          </p:cNvSpPr>
          <p:nvPr/>
        </p:nvSpPr>
        <p:spPr>
          <a:xfrm>
            <a:off x="628650" y="992926"/>
            <a:ext cx="788670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91T-like SNe are known to be very luminous and slow-declining – this is true compared to 11fe at late times too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7BFF7-8041-75B6-1684-E8EFBD6F4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236" y="1887604"/>
            <a:ext cx="5295900" cy="427990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rgbClr val="945200">
                <a:alpha val="60000"/>
              </a:srgb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18EB48-58F5-140E-154B-FEC73D0A570D}"/>
              </a:ext>
            </a:extLst>
          </p:cNvPr>
          <p:cNvSpPr txBox="1"/>
          <p:nvPr/>
        </p:nvSpPr>
        <p:spPr>
          <a:xfrm rot="16200000">
            <a:off x="349105" y="4474528"/>
            <a:ext cx="315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 band data from LCO/GSP</a:t>
            </a:r>
          </a:p>
        </p:txBody>
      </p:sp>
    </p:spTree>
    <p:extLst>
      <p:ext uri="{BB962C8B-B14F-4D97-AF65-F5344CB8AC3E}">
        <p14:creationId xmlns:p14="http://schemas.microsoft.com/office/powerpoint/2010/main" val="3141449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0DD45B-8066-B8A3-119D-E1F5694F8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B3A47A1-95A5-FAC2-D097-EB0F1A092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12370" y="1008209"/>
            <a:ext cx="6858000" cy="48052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696A035-5D73-3B60-2163-787AD7FD9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26370" y="1026370"/>
            <a:ext cx="6858000" cy="48052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26D8E70-3822-F630-DC15-7249486F2388}"/>
              </a:ext>
            </a:extLst>
          </p:cNvPr>
          <p:cNvGrpSpPr/>
          <p:nvPr/>
        </p:nvGrpSpPr>
        <p:grpSpPr>
          <a:xfrm>
            <a:off x="-5255" y="6500901"/>
            <a:ext cx="9185480" cy="369331"/>
            <a:chOff x="-20740" y="6504167"/>
            <a:chExt cx="9185480" cy="3693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828845-6DD0-DB30-ADF8-31676B357230}"/>
                </a:ext>
              </a:extLst>
            </p:cNvPr>
            <p:cNvSpPr/>
            <p:nvPr/>
          </p:nvSpPr>
          <p:spPr>
            <a:xfrm>
              <a:off x="-20740" y="6504167"/>
              <a:ext cx="9185480" cy="369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0FF932-12BC-6F07-F225-83229ECD09CC}"/>
                </a:ext>
              </a:extLst>
            </p:cNvPr>
            <p:cNvSpPr txBox="1"/>
            <p:nvPr/>
          </p:nvSpPr>
          <p:spPr>
            <a:xfrm>
              <a:off x="0" y="6504551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Huei Sears (</a:t>
              </a:r>
              <a:r>
                <a:rPr lang="en-US" sz="1600" dirty="0" err="1">
                  <a:solidFill>
                    <a:schemeClr val="bg1"/>
                  </a:solidFill>
                </a:rPr>
                <a:t>huei.sears@rutgers.edu</a:t>
              </a:r>
              <a:r>
                <a:rPr lang="en-US" sz="16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38013D-8139-E55E-4C75-A33D18AF3E7B}"/>
                </a:ext>
              </a:extLst>
            </p:cNvPr>
            <p:cNvSpPr txBox="1"/>
            <p:nvPr/>
          </p:nvSpPr>
          <p:spPr>
            <a:xfrm>
              <a:off x="3115159" y="6507233"/>
              <a:ext cx="6028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>
                  <a:solidFill>
                    <a:schemeClr val="bg1"/>
                  </a:solidFill>
                </a:rPr>
                <a:t>An Extraordinary Journey Into The Transient Sky          </a:t>
              </a:r>
              <a:r>
                <a:rPr lang="en-US" sz="1600" dirty="0">
                  <a:solidFill>
                    <a:schemeClr val="bg1"/>
                  </a:solidFill>
                </a:rPr>
                <a:t>04/03/2025 </a:t>
              </a:r>
              <a:endParaRPr lang="en-US" sz="1600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B061123-BA5F-0988-711B-34087F0B9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V="1">
            <a:off x="5313352" y="3833545"/>
            <a:ext cx="4657074" cy="374433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rgbClr val="FFC000">
                <a:alpha val="70000"/>
              </a:srgbClr>
            </a:glo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170889-BCD8-121A-F04B-1FD0FABE3CAE}"/>
              </a:ext>
            </a:extLst>
          </p:cNvPr>
          <p:cNvSpPr txBox="1"/>
          <p:nvPr/>
        </p:nvSpPr>
        <p:spPr>
          <a:xfrm>
            <a:off x="1473235" y="231428"/>
            <a:ext cx="6871868" cy="1384995"/>
          </a:xfrm>
          <a:prstGeom prst="rect">
            <a:avLst/>
          </a:prstGeom>
          <a:gradFill flip="none" rotWithShape="1">
            <a:gsLst>
              <a:gs pos="42000">
                <a:srgbClr val="002060"/>
              </a:gs>
              <a:gs pos="97000">
                <a:srgbClr val="00206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77800">
                    <a:srgbClr val="002060">
                      <a:alpha val="60000"/>
                    </a:srgbClr>
                  </a:glow>
                </a:effectLst>
              </a:rPr>
              <a:t>Correlation between stretch and slope is not obvious… but analysis is not complete, and not all data are in 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7B78A-8D87-1958-EDBD-2185F0EE7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919" y="1692224"/>
            <a:ext cx="5581642" cy="4657075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rgbClr val="FFC000">
                <a:alpha val="7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97423555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4C8F5-33F0-1A7C-E370-3DF5F65E4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ADF0390-035D-3822-0D1F-32331A2E53CC}"/>
              </a:ext>
            </a:extLst>
          </p:cNvPr>
          <p:cNvSpPr txBox="1"/>
          <p:nvPr/>
        </p:nvSpPr>
        <p:spPr>
          <a:xfrm>
            <a:off x="490991" y="1168807"/>
            <a:ext cx="3143996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Late-time (t ~ 1100 days) light curves </a:t>
            </a:r>
            <a:r>
              <a:rPr lang="en-US" sz="2000" b="1" i="1" dirty="0"/>
              <a:t>seem </a:t>
            </a:r>
            <a:r>
              <a:rPr lang="en-US" sz="2000" dirty="0"/>
              <a:t>to</a:t>
            </a:r>
            <a:r>
              <a:rPr lang="en-US" sz="2000" b="1" i="1" dirty="0"/>
              <a:t> </a:t>
            </a:r>
            <a:r>
              <a:rPr lang="en-US" sz="2000" dirty="0"/>
              <a:t>show a dichotomous split in late-time decay…</a:t>
            </a:r>
          </a:p>
          <a:p>
            <a:endParaRPr lang="en-US" sz="2000" dirty="0"/>
          </a:p>
          <a:p>
            <a:r>
              <a:rPr lang="en-US" sz="2000" b="1" dirty="0"/>
              <a:t>But I still need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exclude light echo contamination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add systematic uncertainty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template subtract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1979A-59C2-EE8B-9808-429EC8E2431D}"/>
              </a:ext>
            </a:extLst>
          </p:cNvPr>
          <p:cNvSpPr txBox="1"/>
          <p:nvPr/>
        </p:nvSpPr>
        <p:spPr>
          <a:xfrm>
            <a:off x="6111360" y="906495"/>
            <a:ext cx="2913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Sears, Graur, Jha + in prep.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E8716-662C-79E4-9574-382E2EFA70BE}"/>
              </a:ext>
            </a:extLst>
          </p:cNvPr>
          <p:cNvSpPr txBox="1"/>
          <p:nvPr/>
        </p:nvSpPr>
        <p:spPr>
          <a:xfrm>
            <a:off x="396921" y="5073197"/>
            <a:ext cx="3332136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Other places to find me:</a:t>
            </a:r>
            <a:br>
              <a:rPr lang="en-US" dirty="0"/>
            </a:br>
            <a:r>
              <a:rPr lang="en-US" dirty="0"/>
              <a:t>🦋: </a:t>
            </a:r>
            <a:r>
              <a:rPr lang="en-US" dirty="0" err="1"/>
              <a:t>starlights.bsky.social</a:t>
            </a:r>
            <a:endParaRPr lang="en-US" dirty="0"/>
          </a:p>
          <a:p>
            <a:r>
              <a:rPr lang="en-US" dirty="0"/>
              <a:t>📸: </a:t>
            </a:r>
            <a:r>
              <a:rPr lang="en-US" dirty="0" err="1"/>
              <a:t>corecollapsesupernovae</a:t>
            </a:r>
            <a:endParaRPr lang="en-US" dirty="0"/>
          </a:p>
          <a:p>
            <a:r>
              <a:rPr lang="en-US" dirty="0"/>
              <a:t>🟢: 0000-0001-8023-4912</a:t>
            </a:r>
          </a:p>
        </p:txBody>
      </p:sp>
      <p:pic>
        <p:nvPicPr>
          <p:cNvPr id="2052" name="Picture 4" descr="Typewriter SVG - Retro Vintage Type Writer Machine ...">
            <a:extLst>
              <a:ext uri="{FF2B5EF4-FFF2-40B4-BE49-F238E27FC236}">
                <a16:creationId xmlns:a16="http://schemas.microsoft.com/office/drawing/2014/main" id="{79769688-6086-B704-1784-FED4896A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631" y="5385251"/>
            <a:ext cx="1616936" cy="121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01D92A-FE00-69CC-5669-4B72F8362161}"/>
              </a:ext>
            </a:extLst>
          </p:cNvPr>
          <p:cNvSpPr txBox="1"/>
          <p:nvPr/>
        </p:nvSpPr>
        <p:spPr>
          <a:xfrm>
            <a:off x="-36742" y="84922"/>
            <a:ext cx="93233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latin typeface="American Typewriter" panose="02090604020004020304" pitchFamily="18" charset="77"/>
              </a:rPr>
              <a:t>Grazie </a:t>
            </a:r>
            <a:r>
              <a:rPr lang="en-US" sz="3800" dirty="0" err="1">
                <a:latin typeface="American Typewriter" panose="02090604020004020304" pitchFamily="18" charset="77"/>
              </a:rPr>
              <a:t>mille</a:t>
            </a:r>
            <a:r>
              <a:rPr lang="en-US" sz="3800" dirty="0">
                <a:latin typeface="American Typewriter" panose="02090604020004020304" pitchFamily="18" charset="77"/>
              </a:rPr>
              <a:t> per la </a:t>
            </a:r>
            <a:r>
              <a:rPr lang="en-US" sz="3800" dirty="0" err="1">
                <a:latin typeface="American Typewriter" panose="02090604020004020304" pitchFamily="18" charset="77"/>
              </a:rPr>
              <a:t>vostra</a:t>
            </a:r>
            <a:r>
              <a:rPr lang="en-US" sz="3800" dirty="0">
                <a:latin typeface="American Typewriter" panose="02090604020004020304" pitchFamily="18" charset="77"/>
              </a:rPr>
              <a:t> </a:t>
            </a:r>
            <a:r>
              <a:rPr lang="en-US" sz="3800" dirty="0" err="1">
                <a:latin typeface="American Typewriter" panose="02090604020004020304" pitchFamily="18" charset="77"/>
              </a:rPr>
              <a:t>attenzione</a:t>
            </a:r>
            <a:r>
              <a:rPr lang="en-US" sz="3800" dirty="0">
                <a:latin typeface="American Typewriter" panose="02090604020004020304" pitchFamily="18" charset="77"/>
              </a:rPr>
              <a:t>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48F8F6-C1F2-0C54-5BED-07FD1A671C55}"/>
              </a:ext>
            </a:extLst>
          </p:cNvPr>
          <p:cNvGrpSpPr/>
          <p:nvPr/>
        </p:nvGrpSpPr>
        <p:grpSpPr>
          <a:xfrm>
            <a:off x="-5255" y="6500901"/>
            <a:ext cx="9185480" cy="369331"/>
            <a:chOff x="-20740" y="6504167"/>
            <a:chExt cx="9185480" cy="3693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7DA1B5-8929-F569-02EE-7057EE681286}"/>
                </a:ext>
              </a:extLst>
            </p:cNvPr>
            <p:cNvSpPr/>
            <p:nvPr/>
          </p:nvSpPr>
          <p:spPr>
            <a:xfrm>
              <a:off x="-20740" y="6504167"/>
              <a:ext cx="9185480" cy="369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E6ED99-4C2E-54DE-7EDA-3B0EF531B048}"/>
                </a:ext>
              </a:extLst>
            </p:cNvPr>
            <p:cNvSpPr txBox="1"/>
            <p:nvPr/>
          </p:nvSpPr>
          <p:spPr>
            <a:xfrm>
              <a:off x="0" y="6504551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Huei Sears (</a:t>
              </a:r>
              <a:r>
                <a:rPr lang="en-US" sz="1600" dirty="0" err="1">
                  <a:solidFill>
                    <a:schemeClr val="bg1"/>
                  </a:solidFill>
                </a:rPr>
                <a:t>huei.sears@rutgers.edu</a:t>
              </a:r>
              <a:r>
                <a:rPr lang="en-US" sz="16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B2DF43-B072-0ED9-9396-1A3F44B2AB24}"/>
                </a:ext>
              </a:extLst>
            </p:cNvPr>
            <p:cNvSpPr txBox="1"/>
            <p:nvPr/>
          </p:nvSpPr>
          <p:spPr>
            <a:xfrm>
              <a:off x="3115159" y="6507233"/>
              <a:ext cx="6028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>
                  <a:solidFill>
                    <a:schemeClr val="bg1"/>
                  </a:solidFill>
                </a:rPr>
                <a:t>An Extraordinary Journey Into The Transient Sky          </a:t>
              </a:r>
              <a:r>
                <a:rPr lang="en-US" sz="1600" dirty="0">
                  <a:solidFill>
                    <a:schemeClr val="bg1"/>
                  </a:solidFill>
                </a:rPr>
                <a:t>04/03/2025 </a:t>
              </a:r>
              <a:endParaRPr lang="en-US" sz="1600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9E8962A-8117-5066-E57D-5D7EAB922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361" y="1275827"/>
            <a:ext cx="4749111" cy="403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87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93FBCD-5A25-895F-EF53-4F0D27AA2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D5BE0DD-7367-2C32-B1A6-F2DC14324F43}"/>
              </a:ext>
            </a:extLst>
          </p:cNvPr>
          <p:cNvPicPr>
            <a:picLocks/>
          </p:cNvPicPr>
          <p:nvPr/>
        </p:nvPicPr>
        <p:blipFill>
          <a:blip r:embed="rId2"/>
          <a:srcRect t="589" r="703" b="1681"/>
          <a:stretch/>
        </p:blipFill>
        <p:spPr>
          <a:xfrm>
            <a:off x="286540" y="2086385"/>
            <a:ext cx="4092553" cy="353198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07CE6A-AC76-8AF3-3CAA-A7AFB869CE15}"/>
              </a:ext>
            </a:extLst>
          </p:cNvPr>
          <p:cNvSpPr txBox="1"/>
          <p:nvPr/>
        </p:nvSpPr>
        <p:spPr>
          <a:xfrm>
            <a:off x="472522" y="367732"/>
            <a:ext cx="8384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late-time HST + JWST observations of </a:t>
            </a:r>
          </a:p>
          <a:p>
            <a:pPr algn="ctr"/>
            <a:r>
              <a:rPr lang="en-US" sz="3600" dirty="0"/>
              <a:t>GRB 221009A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3E07DF-65FD-5763-6794-1DF7594DC98F}"/>
              </a:ext>
            </a:extLst>
          </p:cNvPr>
          <p:cNvSpPr txBox="1"/>
          <p:nvPr/>
        </p:nvSpPr>
        <p:spPr>
          <a:xfrm>
            <a:off x="7564764" y="5411821"/>
            <a:ext cx="192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Sears+ 2025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560C48-1C29-BFBC-9591-09857A23FF7E}"/>
              </a:ext>
            </a:extLst>
          </p:cNvPr>
          <p:cNvSpPr txBox="1"/>
          <p:nvPr/>
        </p:nvSpPr>
        <p:spPr>
          <a:xfrm>
            <a:off x="1611066" y="1543586"/>
            <a:ext cx="683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Ryan </a:t>
            </a:r>
            <a:r>
              <a:rPr lang="en-US" dirty="0" err="1"/>
              <a:t>Chornock</a:t>
            </a:r>
            <a:r>
              <a:rPr lang="en-US" dirty="0"/>
              <a:t>, Peter Blanchard, Raffaella </a:t>
            </a:r>
            <a:r>
              <a:rPr lang="en-US" dirty="0" err="1"/>
              <a:t>Margutti</a:t>
            </a:r>
            <a:r>
              <a:rPr lang="en-US" dirty="0"/>
              <a:t>, + others!</a:t>
            </a:r>
          </a:p>
        </p:txBody>
      </p:sp>
      <p:pic>
        <p:nvPicPr>
          <p:cNvPr id="19" name="Picture 6" descr="47,883 Butterfly Clip Art Royalty-Free Images, Stock Photos &amp; Pictures |  Shutterstock">
            <a:extLst>
              <a:ext uri="{FF2B5EF4-FFF2-40B4-BE49-F238E27FC236}">
                <a16:creationId xmlns:a16="http://schemas.microsoft.com/office/drawing/2014/main" id="{B6E4138A-5A9E-161C-7AFF-77D3499DE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71"/>
          <a:stretch/>
        </p:blipFill>
        <p:spPr bwMode="auto">
          <a:xfrm rot="1800000">
            <a:off x="-52016" y="-44688"/>
            <a:ext cx="855392" cy="119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47,883 Butterfly Clip Art Royalty-Free Images, Stock Photos &amp; Pictures |  Shutterstock">
            <a:extLst>
              <a:ext uri="{FF2B5EF4-FFF2-40B4-BE49-F238E27FC236}">
                <a16:creationId xmlns:a16="http://schemas.microsoft.com/office/drawing/2014/main" id="{3AA07232-1C64-D61A-2505-10859030D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8" r="50641" b="20386"/>
          <a:stretch/>
        </p:blipFill>
        <p:spPr bwMode="auto">
          <a:xfrm rot="1800000">
            <a:off x="8291355" y="1468"/>
            <a:ext cx="836455" cy="85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47,883 Butterfly Clip Art Royalty-Free Images, Stock Photos &amp; Pictures |  Shutterstock">
            <a:extLst>
              <a:ext uri="{FF2B5EF4-FFF2-40B4-BE49-F238E27FC236}">
                <a16:creationId xmlns:a16="http://schemas.microsoft.com/office/drawing/2014/main" id="{93FD9FE5-CB38-D7FE-699D-2E6DABB7D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1" r="26554" b="10047"/>
          <a:stretch/>
        </p:blipFill>
        <p:spPr bwMode="auto">
          <a:xfrm rot="20700000">
            <a:off x="8260111" y="825298"/>
            <a:ext cx="689563" cy="83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47,883 Butterfly Clip Art Royalty-Free Images, Stock Photos &amp; Pictures |  Shutterstock">
            <a:extLst>
              <a:ext uri="{FF2B5EF4-FFF2-40B4-BE49-F238E27FC236}">
                <a16:creationId xmlns:a16="http://schemas.microsoft.com/office/drawing/2014/main" id="{4DF01802-3955-5A4F-B2FD-214D49B8D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6"/>
          <a:stretch/>
        </p:blipFill>
        <p:spPr bwMode="auto">
          <a:xfrm rot="19800000">
            <a:off x="327102" y="799647"/>
            <a:ext cx="945763" cy="116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F2E5EC-5A2C-91CE-0717-082B17FD5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884" y="2217570"/>
            <a:ext cx="4189576" cy="3165987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87BD119-8169-D039-7C5A-67A756AEE4DB}"/>
              </a:ext>
            </a:extLst>
          </p:cNvPr>
          <p:cNvGrpSpPr/>
          <p:nvPr/>
        </p:nvGrpSpPr>
        <p:grpSpPr>
          <a:xfrm>
            <a:off x="-5255" y="6500901"/>
            <a:ext cx="9185480" cy="369331"/>
            <a:chOff x="-20740" y="6504167"/>
            <a:chExt cx="9185480" cy="36933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1A4C2AD-0EED-FC4F-DAA9-7F4461715DCE}"/>
                </a:ext>
              </a:extLst>
            </p:cNvPr>
            <p:cNvSpPr/>
            <p:nvPr/>
          </p:nvSpPr>
          <p:spPr>
            <a:xfrm>
              <a:off x="-20740" y="6504167"/>
              <a:ext cx="9185480" cy="369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8AB8B6-5DE1-6DF1-22CD-B1A79DAE576B}"/>
                </a:ext>
              </a:extLst>
            </p:cNvPr>
            <p:cNvSpPr txBox="1"/>
            <p:nvPr/>
          </p:nvSpPr>
          <p:spPr>
            <a:xfrm>
              <a:off x="0" y="6504551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Huei Sears (</a:t>
              </a:r>
              <a:r>
                <a:rPr lang="en-US" sz="1600" dirty="0" err="1">
                  <a:solidFill>
                    <a:schemeClr val="bg1"/>
                  </a:solidFill>
                </a:rPr>
                <a:t>huei.sears@rutgers.edu</a:t>
              </a:r>
              <a:r>
                <a:rPr lang="en-US" sz="16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B77729-038D-18F3-B7E0-BB9BAF61D4B2}"/>
                </a:ext>
              </a:extLst>
            </p:cNvPr>
            <p:cNvSpPr txBox="1"/>
            <p:nvPr/>
          </p:nvSpPr>
          <p:spPr>
            <a:xfrm>
              <a:off x="3115159" y="6507233"/>
              <a:ext cx="6028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>
                  <a:solidFill>
                    <a:schemeClr val="bg1"/>
                  </a:solidFill>
                </a:rPr>
                <a:t>An Extraordinary Journey Into The Transient Sky          </a:t>
              </a:r>
              <a:r>
                <a:rPr lang="en-US" sz="1600" dirty="0">
                  <a:solidFill>
                    <a:schemeClr val="bg1"/>
                  </a:solidFill>
                </a:rPr>
                <a:t>04/03/2025 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6203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B0D241-B277-4AA7-4F2F-589C59CAF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0E4F3A-7179-2FCF-47E4-8371E886ED77}"/>
              </a:ext>
            </a:extLst>
          </p:cNvPr>
          <p:cNvSpPr txBox="1"/>
          <p:nvPr/>
        </p:nvSpPr>
        <p:spPr>
          <a:xfrm>
            <a:off x="472522" y="367732"/>
            <a:ext cx="8384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late-time HST observations of </a:t>
            </a:r>
          </a:p>
          <a:p>
            <a:pPr algn="ctr"/>
            <a:r>
              <a:rPr lang="en-US" sz="3600" dirty="0"/>
              <a:t>SN 2012Z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7175F9-7CA2-5298-AE5D-A453E6C2121B}"/>
              </a:ext>
            </a:extLst>
          </p:cNvPr>
          <p:cNvSpPr txBox="1"/>
          <p:nvPr/>
        </p:nvSpPr>
        <p:spPr>
          <a:xfrm>
            <a:off x="0" y="15367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led by </a:t>
            </a:r>
            <a:r>
              <a:rPr lang="en-US" b="1" dirty="0"/>
              <a:t>Michaela Schwab</a:t>
            </a:r>
            <a:r>
              <a:rPr lang="en-US" dirty="0"/>
              <a:t>, a post-</a:t>
            </a:r>
            <a:r>
              <a:rPr lang="en-US" dirty="0" err="1"/>
              <a:t>bacc</a:t>
            </a:r>
            <a:r>
              <a:rPr lang="en-US" dirty="0"/>
              <a:t> at Rutgers!</a:t>
            </a:r>
          </a:p>
        </p:txBody>
      </p:sp>
      <p:pic>
        <p:nvPicPr>
          <p:cNvPr id="19" name="Picture 6" descr="47,883 Butterfly Clip Art Royalty-Free Images, Stock Photos &amp; Pictures |  Shutterstock">
            <a:extLst>
              <a:ext uri="{FF2B5EF4-FFF2-40B4-BE49-F238E27FC236}">
                <a16:creationId xmlns:a16="http://schemas.microsoft.com/office/drawing/2014/main" id="{18A51764-24C1-1786-E2F6-D929B4983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71"/>
          <a:stretch/>
        </p:blipFill>
        <p:spPr bwMode="auto">
          <a:xfrm rot="1800000">
            <a:off x="-52016" y="-44688"/>
            <a:ext cx="855392" cy="119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47,883 Butterfly Clip Art Royalty-Free Images, Stock Photos &amp; Pictures |  Shutterstock">
            <a:extLst>
              <a:ext uri="{FF2B5EF4-FFF2-40B4-BE49-F238E27FC236}">
                <a16:creationId xmlns:a16="http://schemas.microsoft.com/office/drawing/2014/main" id="{5A3AF8ED-98CE-048D-9339-692824C2F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8" r="50641" b="20386"/>
          <a:stretch/>
        </p:blipFill>
        <p:spPr bwMode="auto">
          <a:xfrm rot="1800000">
            <a:off x="8291355" y="1468"/>
            <a:ext cx="836455" cy="85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47,883 Butterfly Clip Art Royalty-Free Images, Stock Photos &amp; Pictures |  Shutterstock">
            <a:extLst>
              <a:ext uri="{FF2B5EF4-FFF2-40B4-BE49-F238E27FC236}">
                <a16:creationId xmlns:a16="http://schemas.microsoft.com/office/drawing/2014/main" id="{384AFD3B-B4C7-CC15-8C2F-77A4E9E1B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1" r="26554" b="10047"/>
          <a:stretch/>
        </p:blipFill>
        <p:spPr bwMode="auto">
          <a:xfrm rot="20700000">
            <a:off x="8260111" y="825298"/>
            <a:ext cx="689563" cy="83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47,883 Butterfly Clip Art Royalty-Free Images, Stock Photos &amp; Pictures |  Shutterstock">
            <a:extLst>
              <a:ext uri="{FF2B5EF4-FFF2-40B4-BE49-F238E27FC236}">
                <a16:creationId xmlns:a16="http://schemas.microsoft.com/office/drawing/2014/main" id="{4C6DFA59-56F5-0CEF-99D0-E3B1C394B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6"/>
          <a:stretch/>
        </p:blipFill>
        <p:spPr bwMode="auto">
          <a:xfrm rot="19800000">
            <a:off x="327102" y="799647"/>
            <a:ext cx="945763" cy="116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8129724-65D2-87A0-3BAE-3E6A3AC4741E}"/>
              </a:ext>
            </a:extLst>
          </p:cNvPr>
          <p:cNvGrpSpPr/>
          <p:nvPr/>
        </p:nvGrpSpPr>
        <p:grpSpPr>
          <a:xfrm>
            <a:off x="-5255" y="6500901"/>
            <a:ext cx="9185480" cy="369331"/>
            <a:chOff x="-20740" y="6504167"/>
            <a:chExt cx="9185480" cy="36933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140E31B-42A8-9D8E-0409-C7221352DC0A}"/>
                </a:ext>
              </a:extLst>
            </p:cNvPr>
            <p:cNvSpPr/>
            <p:nvPr/>
          </p:nvSpPr>
          <p:spPr>
            <a:xfrm>
              <a:off x="-20740" y="6504167"/>
              <a:ext cx="9185480" cy="369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87BA520-DA6B-7C4E-4C71-5851442F6557}"/>
                </a:ext>
              </a:extLst>
            </p:cNvPr>
            <p:cNvSpPr txBox="1"/>
            <p:nvPr/>
          </p:nvSpPr>
          <p:spPr>
            <a:xfrm>
              <a:off x="0" y="6504551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Huei Sears (</a:t>
              </a:r>
              <a:r>
                <a:rPr lang="en-US" sz="1600" dirty="0" err="1">
                  <a:solidFill>
                    <a:schemeClr val="bg1"/>
                  </a:solidFill>
                </a:rPr>
                <a:t>huei.sears@rutgers.edu</a:t>
              </a:r>
              <a:r>
                <a:rPr lang="en-US" sz="16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45A204-2B4C-E61C-BC13-3DAA88DE9C13}"/>
                </a:ext>
              </a:extLst>
            </p:cNvPr>
            <p:cNvSpPr txBox="1"/>
            <p:nvPr/>
          </p:nvSpPr>
          <p:spPr>
            <a:xfrm>
              <a:off x="3115159" y="6507233"/>
              <a:ext cx="6028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>
                  <a:solidFill>
                    <a:schemeClr val="bg1"/>
                  </a:solidFill>
                </a:rPr>
                <a:t>An Extraordinary Journey Into The Transient Sky          </a:t>
              </a:r>
              <a:r>
                <a:rPr lang="en-US" sz="1600" dirty="0">
                  <a:solidFill>
                    <a:schemeClr val="bg1"/>
                  </a:solidFill>
                </a:rPr>
                <a:t>04/03/2025 </a:t>
              </a:r>
              <a:endParaRPr lang="en-US" sz="16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193F36F-9BB3-2D71-6501-91CB40CB8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316" y="1906060"/>
            <a:ext cx="5638338" cy="432050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FAA2F52E-818C-0F20-C1B0-E33A35FDC55F}"/>
              </a:ext>
            </a:extLst>
          </p:cNvPr>
          <p:cNvSpPr txBox="1"/>
          <p:nvPr/>
        </p:nvSpPr>
        <p:spPr>
          <a:xfrm rot="16200000">
            <a:off x="91827" y="4705187"/>
            <a:ext cx="292170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arXiv</a:t>
            </a:r>
            <a:r>
              <a:rPr lang="en-US" dirty="0"/>
              <a:t>: 2504.01063</a:t>
            </a:r>
          </a:p>
        </p:txBody>
      </p:sp>
    </p:spTree>
    <p:extLst>
      <p:ext uri="{BB962C8B-B14F-4D97-AF65-F5344CB8AC3E}">
        <p14:creationId xmlns:p14="http://schemas.microsoft.com/office/powerpoint/2010/main" val="3300221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695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F6F72-D41E-A02A-806F-7CE724EF0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CB495FF-5E14-164A-C18F-F25D5A9B4911}"/>
              </a:ext>
            </a:extLst>
          </p:cNvPr>
          <p:cNvSpPr txBox="1"/>
          <p:nvPr/>
        </p:nvSpPr>
        <p:spPr>
          <a:xfrm>
            <a:off x="379531" y="367732"/>
            <a:ext cx="8384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late-time HST observations of </a:t>
            </a:r>
          </a:p>
          <a:p>
            <a:pPr algn="ctr"/>
            <a:r>
              <a:rPr lang="en-US" sz="3600" dirty="0"/>
              <a:t>Type </a:t>
            </a:r>
            <a:r>
              <a:rPr lang="en-US" sz="3600" dirty="0" err="1"/>
              <a:t>Ia</a:t>
            </a:r>
            <a:r>
              <a:rPr lang="en-US" sz="3600" dirty="0"/>
              <a:t> SNe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56C7F9-44D5-B6AC-2F4B-6FD812A7869B}"/>
              </a:ext>
            </a:extLst>
          </p:cNvPr>
          <p:cNvSpPr txBox="1"/>
          <p:nvPr/>
        </p:nvSpPr>
        <p:spPr>
          <a:xfrm>
            <a:off x="1154511" y="1578052"/>
            <a:ext cx="683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with Or Graur, Saurabh W. Jha, + others!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0F692E-B066-26B1-0020-983686B26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41" y="2047860"/>
            <a:ext cx="3856374" cy="423341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8FDF34-5C33-7B65-A5B1-D9AE3CD36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095" y="2047859"/>
            <a:ext cx="3856374" cy="4233413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647433-4864-82D3-399F-CBE9D4E2E123}"/>
              </a:ext>
            </a:extLst>
          </p:cNvPr>
          <p:cNvSpPr txBox="1"/>
          <p:nvPr/>
        </p:nvSpPr>
        <p:spPr>
          <a:xfrm>
            <a:off x="7848545" y="5912133"/>
            <a:ext cx="129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2021jad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460597-5037-5164-FD56-212466F4B157}"/>
              </a:ext>
            </a:extLst>
          </p:cNvPr>
          <p:cNvSpPr txBox="1"/>
          <p:nvPr/>
        </p:nvSpPr>
        <p:spPr>
          <a:xfrm>
            <a:off x="3654681" y="5940178"/>
            <a:ext cx="129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2021J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DDF9F0-B9F9-21C5-D8A4-D9091288D9B4}"/>
              </a:ext>
            </a:extLst>
          </p:cNvPr>
          <p:cNvGrpSpPr/>
          <p:nvPr/>
        </p:nvGrpSpPr>
        <p:grpSpPr>
          <a:xfrm>
            <a:off x="-5255" y="6500901"/>
            <a:ext cx="9185480" cy="369331"/>
            <a:chOff x="-20740" y="6504167"/>
            <a:chExt cx="9185480" cy="3693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E39427F-24D7-CABF-0B91-02AC08214DC2}"/>
                </a:ext>
              </a:extLst>
            </p:cNvPr>
            <p:cNvSpPr/>
            <p:nvPr/>
          </p:nvSpPr>
          <p:spPr>
            <a:xfrm>
              <a:off x="-20740" y="6504167"/>
              <a:ext cx="9185480" cy="369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DC9328-0CB0-3C37-E38E-52FB9DDCA0EE}"/>
                </a:ext>
              </a:extLst>
            </p:cNvPr>
            <p:cNvSpPr txBox="1"/>
            <p:nvPr/>
          </p:nvSpPr>
          <p:spPr>
            <a:xfrm>
              <a:off x="0" y="6504551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Huei Sears (</a:t>
              </a:r>
              <a:r>
                <a:rPr lang="en-US" sz="1600" dirty="0" err="1">
                  <a:solidFill>
                    <a:schemeClr val="bg1"/>
                  </a:solidFill>
                </a:rPr>
                <a:t>huei.sears@rutgers.edu</a:t>
              </a:r>
              <a:r>
                <a:rPr lang="en-US" sz="16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FD8911-14FC-FDC5-6C3E-8DD1ACEB6170}"/>
                </a:ext>
              </a:extLst>
            </p:cNvPr>
            <p:cNvSpPr txBox="1"/>
            <p:nvPr/>
          </p:nvSpPr>
          <p:spPr>
            <a:xfrm>
              <a:off x="3115159" y="6507233"/>
              <a:ext cx="6028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>
                  <a:solidFill>
                    <a:schemeClr val="bg1"/>
                  </a:solidFill>
                </a:rPr>
                <a:t>An Extraordinary Journey Into The Transient Sky          </a:t>
              </a:r>
              <a:r>
                <a:rPr lang="en-US" sz="1600" dirty="0">
                  <a:solidFill>
                    <a:schemeClr val="bg1"/>
                  </a:solidFill>
                </a:rPr>
                <a:t>04/03/2025 </a:t>
              </a:r>
              <a:endParaRPr lang="en-US" sz="1600" dirty="0"/>
            </a:p>
          </p:txBody>
        </p:sp>
      </p:grpSp>
      <p:pic>
        <p:nvPicPr>
          <p:cNvPr id="25" name="Graphic 24" descr="Guitar outline">
            <a:extLst>
              <a:ext uri="{FF2B5EF4-FFF2-40B4-BE49-F238E27FC236}">
                <a16:creationId xmlns:a16="http://schemas.microsoft.com/office/drawing/2014/main" id="{77A05B1A-F0A0-BE34-8ABD-2DAC81131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05667">
            <a:off x="7811029" y="429747"/>
            <a:ext cx="1210452" cy="1210452"/>
          </a:xfrm>
          <a:prstGeom prst="rect">
            <a:avLst/>
          </a:prstGeom>
        </p:spPr>
      </p:pic>
      <p:pic>
        <p:nvPicPr>
          <p:cNvPr id="27" name="Graphic 26" descr="Music notes outline">
            <a:extLst>
              <a:ext uri="{FF2B5EF4-FFF2-40B4-BE49-F238E27FC236}">
                <a16:creationId xmlns:a16="http://schemas.microsoft.com/office/drawing/2014/main" id="{F156FA76-5E72-5E04-AB80-33AB5FDFB2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13378">
            <a:off x="326744" y="47721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34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123763" y="161350"/>
            <a:ext cx="8894275" cy="9100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>
              <a:lnSpc>
                <a:spcPct val="100000"/>
              </a:lnSpc>
            </a:pPr>
            <a:r>
              <a:rPr lang="en-US" sz="2721" spc="-1" dirty="0">
                <a:solidFill>
                  <a:srgbClr val="000000"/>
                </a:solidFill>
                <a:latin typeface="Arial"/>
              </a:rPr>
              <a:t>SN </a:t>
            </a:r>
            <a:r>
              <a:rPr lang="en-US" sz="2721" spc="-1" dirty="0" err="1">
                <a:solidFill>
                  <a:srgbClr val="000000"/>
                </a:solidFill>
                <a:latin typeface="Arial"/>
              </a:rPr>
              <a:t>Ia</a:t>
            </a:r>
            <a:r>
              <a:rPr lang="en-US" sz="2721" spc="-1" dirty="0">
                <a:solidFill>
                  <a:srgbClr val="000000"/>
                </a:solidFill>
                <a:latin typeface="Arial"/>
              </a:rPr>
              <a:t> cosmology is now limited by systematics, one of which is the nature of the progenitor. Why?</a:t>
            </a:r>
            <a:endParaRPr lang="en-US" sz="2721" spc="-1" dirty="0">
              <a:latin typeface="Arial"/>
            </a:endParaRPr>
          </a:p>
        </p:txBody>
      </p:sp>
      <p:sp>
        <p:nvSpPr>
          <p:cNvPr id="458" name="TextShape 2"/>
          <p:cNvSpPr txBox="1"/>
          <p:nvPr/>
        </p:nvSpPr>
        <p:spPr>
          <a:xfrm>
            <a:off x="3293596" y="3732840"/>
            <a:ext cx="1078272" cy="337654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814" b="1" spc="-1">
                <a:solidFill>
                  <a:srgbClr val="7030A0"/>
                </a:solidFill>
                <a:latin typeface="Times New Roman"/>
              </a:rPr>
              <a:t>Ia-91T</a:t>
            </a:r>
            <a:endParaRPr lang="en-US" sz="1814" spc="-1">
              <a:solidFill>
                <a:srgbClr val="7030A0"/>
              </a:solidFill>
              <a:latin typeface="Arial"/>
            </a:endParaRPr>
          </a:p>
        </p:txBody>
      </p:sp>
      <p:sp>
        <p:nvSpPr>
          <p:cNvPr id="459" name="TextShape 3"/>
          <p:cNvSpPr txBox="1"/>
          <p:nvPr/>
        </p:nvSpPr>
        <p:spPr>
          <a:xfrm>
            <a:off x="3293596" y="4190012"/>
            <a:ext cx="1078272" cy="337654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814" b="1" spc="-1">
                <a:solidFill>
                  <a:srgbClr val="7030A0"/>
                </a:solidFill>
                <a:latin typeface="Times New Roman"/>
              </a:rPr>
              <a:t>Ia-99aa</a:t>
            </a:r>
            <a:endParaRPr lang="en-US" sz="1814" spc="-1">
              <a:solidFill>
                <a:srgbClr val="7030A0"/>
              </a:solidFill>
              <a:latin typeface="Arial"/>
            </a:endParaRPr>
          </a:p>
        </p:txBody>
      </p:sp>
      <p:sp>
        <p:nvSpPr>
          <p:cNvPr id="460" name="TextShape 4"/>
          <p:cNvSpPr txBox="1"/>
          <p:nvPr/>
        </p:nvSpPr>
        <p:spPr>
          <a:xfrm>
            <a:off x="3293596" y="4647184"/>
            <a:ext cx="1078272" cy="41472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814" b="1" spc="-1">
                <a:solidFill>
                  <a:srgbClr val="7030A0"/>
                </a:solidFill>
                <a:latin typeface="Times New Roman"/>
              </a:rPr>
              <a:t>Ia</a:t>
            </a:r>
            <a:endParaRPr lang="en-US" sz="1814" spc="-1">
              <a:solidFill>
                <a:srgbClr val="7030A0"/>
              </a:solidFill>
              <a:latin typeface="Arial"/>
            </a:endParaRPr>
          </a:p>
        </p:txBody>
      </p:sp>
      <p:sp>
        <p:nvSpPr>
          <p:cNvPr id="461" name="TextShape 5"/>
          <p:cNvSpPr txBox="1"/>
          <p:nvPr/>
        </p:nvSpPr>
        <p:spPr>
          <a:xfrm>
            <a:off x="3293596" y="5039045"/>
            <a:ext cx="1078272" cy="41472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814" b="1" spc="-1">
                <a:solidFill>
                  <a:srgbClr val="7030A0"/>
                </a:solidFill>
                <a:latin typeface="Times New Roman"/>
              </a:rPr>
              <a:t>Ia-91bg</a:t>
            </a:r>
            <a:endParaRPr lang="en-US" sz="1814" spc="-1">
              <a:solidFill>
                <a:srgbClr val="7030A0"/>
              </a:solidFill>
              <a:latin typeface="Arial"/>
            </a:endParaRPr>
          </a:p>
        </p:txBody>
      </p:sp>
      <p:sp>
        <p:nvSpPr>
          <p:cNvPr id="462" name="TextShape 6"/>
          <p:cNvSpPr txBox="1"/>
          <p:nvPr/>
        </p:nvSpPr>
        <p:spPr>
          <a:xfrm>
            <a:off x="3293596" y="5463562"/>
            <a:ext cx="1078272" cy="41472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814" b="1" spc="-1">
                <a:solidFill>
                  <a:srgbClr val="7030A0"/>
                </a:solidFill>
                <a:latin typeface="Times New Roman"/>
              </a:rPr>
              <a:t>Ia-02es</a:t>
            </a:r>
            <a:endParaRPr lang="en-US" sz="1814" spc="-1">
              <a:solidFill>
                <a:srgbClr val="7030A0"/>
              </a:solidFill>
              <a:latin typeface="Arial"/>
            </a:endParaRPr>
          </a:p>
        </p:txBody>
      </p:sp>
      <p:sp>
        <p:nvSpPr>
          <p:cNvPr id="463" name="TextShape 7"/>
          <p:cNvSpPr txBox="1"/>
          <p:nvPr/>
        </p:nvSpPr>
        <p:spPr>
          <a:xfrm>
            <a:off x="3293596" y="5888078"/>
            <a:ext cx="1492992" cy="410148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814" b="1" spc="-1" dirty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Ia-02cx (</a:t>
            </a:r>
            <a:r>
              <a:rPr lang="en-US" sz="1814" b="1" spc="-1" dirty="0" err="1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Iax</a:t>
            </a:r>
            <a:r>
              <a:rPr lang="en-US" sz="1814" b="1" spc="-1" dirty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)</a:t>
            </a:r>
            <a:endParaRPr lang="en-US" sz="1814" spc="-1" dirty="0">
              <a:solidFill>
                <a:schemeClr val="accent2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464" name="TextShape 8"/>
          <p:cNvSpPr txBox="1"/>
          <p:nvPr/>
        </p:nvSpPr>
        <p:spPr>
          <a:xfrm>
            <a:off x="3287065" y="3356000"/>
            <a:ext cx="1575936" cy="337654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814" b="1" spc="-1" dirty="0">
                <a:solidFill>
                  <a:srgbClr val="7030A0"/>
                </a:solidFill>
                <a:latin typeface="Times New Roman"/>
              </a:rPr>
              <a:t>Ian (</a:t>
            </a:r>
            <a:r>
              <a:rPr lang="en-US" sz="1814" b="1" spc="-1" dirty="0" err="1">
                <a:solidFill>
                  <a:srgbClr val="7030A0"/>
                </a:solidFill>
                <a:latin typeface="Times New Roman"/>
              </a:rPr>
              <a:t>Ia</a:t>
            </a:r>
            <a:r>
              <a:rPr lang="en-US" sz="1814" b="1" spc="-1" dirty="0">
                <a:solidFill>
                  <a:srgbClr val="7030A0"/>
                </a:solidFill>
                <a:latin typeface="Times New Roman"/>
              </a:rPr>
              <a:t>-CSM)</a:t>
            </a:r>
            <a:endParaRPr lang="en-US" sz="1814" spc="-1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465" name="TextShape 9"/>
          <p:cNvSpPr txBox="1"/>
          <p:nvPr/>
        </p:nvSpPr>
        <p:spPr>
          <a:xfrm>
            <a:off x="547953" y="4551831"/>
            <a:ext cx="1078272" cy="337654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814" spc="-1">
                <a:latin typeface="Times New Roman"/>
              </a:rPr>
              <a:t>Silicon</a:t>
            </a:r>
            <a:endParaRPr lang="en-US" sz="1814" spc="-1">
              <a:latin typeface="Arial"/>
            </a:endParaRPr>
          </a:p>
        </p:txBody>
      </p:sp>
      <p:sp>
        <p:nvSpPr>
          <p:cNvPr id="466" name="Line 10"/>
          <p:cNvSpPr/>
          <p:nvPr/>
        </p:nvSpPr>
        <p:spPr>
          <a:xfrm>
            <a:off x="548280" y="4861075"/>
            <a:ext cx="2704823" cy="751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3"/>
          </a:p>
        </p:txBody>
      </p:sp>
      <p:sp>
        <p:nvSpPr>
          <p:cNvPr id="467" name="Line 11"/>
          <p:cNvSpPr/>
          <p:nvPr/>
        </p:nvSpPr>
        <p:spPr>
          <a:xfrm>
            <a:off x="1460011" y="3536910"/>
            <a:ext cx="0" cy="2137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3"/>
          </a:p>
        </p:txBody>
      </p:sp>
      <p:sp>
        <p:nvSpPr>
          <p:cNvPr id="468" name="Line 12"/>
          <p:cNvSpPr/>
          <p:nvPr/>
        </p:nvSpPr>
        <p:spPr>
          <a:xfrm flipV="1">
            <a:off x="1460011" y="5674187"/>
            <a:ext cx="1797011" cy="32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3"/>
          </a:p>
        </p:txBody>
      </p:sp>
      <p:sp>
        <p:nvSpPr>
          <p:cNvPr id="469" name="TextShape 13"/>
          <p:cNvSpPr txBox="1"/>
          <p:nvPr/>
        </p:nvSpPr>
        <p:spPr>
          <a:xfrm>
            <a:off x="1462297" y="4551831"/>
            <a:ext cx="1378699" cy="337654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814" spc="-1">
                <a:latin typeface="Times New Roman"/>
              </a:rPr>
              <a:t>“normal”</a:t>
            </a:r>
            <a:endParaRPr lang="en-US" sz="1814" spc="-1">
              <a:latin typeface="Arial"/>
            </a:endParaRPr>
          </a:p>
        </p:txBody>
      </p:sp>
      <p:sp>
        <p:nvSpPr>
          <p:cNvPr id="470" name="TextShape 14"/>
          <p:cNvSpPr txBox="1"/>
          <p:nvPr/>
        </p:nvSpPr>
        <p:spPr>
          <a:xfrm>
            <a:off x="1462297" y="3212971"/>
            <a:ext cx="2022005" cy="337654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814" spc="-1">
                <a:latin typeface="Times New Roman"/>
              </a:rPr>
              <a:t>narrow Hydrogen</a:t>
            </a:r>
            <a:endParaRPr lang="en-US" sz="1814" spc="-1">
              <a:latin typeface="Arial"/>
            </a:endParaRPr>
          </a:p>
        </p:txBody>
      </p:sp>
      <p:sp>
        <p:nvSpPr>
          <p:cNvPr id="471" name="Line 15"/>
          <p:cNvSpPr/>
          <p:nvPr/>
        </p:nvSpPr>
        <p:spPr>
          <a:xfrm>
            <a:off x="1460990" y="3536910"/>
            <a:ext cx="179374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3"/>
          </a:p>
        </p:txBody>
      </p:sp>
      <p:sp>
        <p:nvSpPr>
          <p:cNvPr id="472" name="Line 16"/>
          <p:cNvSpPr/>
          <p:nvPr/>
        </p:nvSpPr>
        <p:spPr>
          <a:xfrm>
            <a:off x="1460664" y="4131559"/>
            <a:ext cx="74682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3"/>
          </a:p>
        </p:txBody>
      </p:sp>
      <p:sp>
        <p:nvSpPr>
          <p:cNvPr id="473" name="TextShape 17"/>
          <p:cNvSpPr txBox="1"/>
          <p:nvPr/>
        </p:nvSpPr>
        <p:spPr>
          <a:xfrm>
            <a:off x="1462297" y="3800763"/>
            <a:ext cx="745190" cy="337654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814" spc="-1">
                <a:latin typeface="Times New Roman"/>
              </a:rPr>
              <a:t>bright</a:t>
            </a:r>
            <a:endParaRPr lang="en-US" sz="1814" spc="-1">
              <a:latin typeface="Arial"/>
            </a:endParaRPr>
          </a:p>
        </p:txBody>
      </p:sp>
      <p:sp>
        <p:nvSpPr>
          <p:cNvPr id="474" name="TextShape 18"/>
          <p:cNvSpPr txBox="1"/>
          <p:nvPr/>
        </p:nvSpPr>
        <p:spPr>
          <a:xfrm>
            <a:off x="1462297" y="5335554"/>
            <a:ext cx="662246" cy="337654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814" spc="-1">
                <a:latin typeface="Times New Roman"/>
              </a:rPr>
              <a:t>faint</a:t>
            </a:r>
            <a:endParaRPr lang="en-US" sz="1814" spc="-1">
              <a:latin typeface="Arial"/>
            </a:endParaRPr>
          </a:p>
        </p:txBody>
      </p:sp>
      <p:sp>
        <p:nvSpPr>
          <p:cNvPr id="475" name="Line 19"/>
          <p:cNvSpPr/>
          <p:nvPr/>
        </p:nvSpPr>
        <p:spPr>
          <a:xfrm>
            <a:off x="2207486" y="5250650"/>
            <a:ext cx="0" cy="84903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3"/>
          </a:p>
        </p:txBody>
      </p:sp>
      <p:sp>
        <p:nvSpPr>
          <p:cNvPr id="476" name="Line 20"/>
          <p:cNvSpPr/>
          <p:nvPr/>
        </p:nvSpPr>
        <p:spPr>
          <a:xfrm>
            <a:off x="2207487" y="5250650"/>
            <a:ext cx="104953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3"/>
          </a:p>
        </p:txBody>
      </p:sp>
      <p:sp>
        <p:nvSpPr>
          <p:cNvPr id="477" name="Line 21"/>
          <p:cNvSpPr/>
          <p:nvPr/>
        </p:nvSpPr>
        <p:spPr>
          <a:xfrm>
            <a:off x="2207487" y="6099683"/>
            <a:ext cx="104953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3"/>
          </a:p>
        </p:txBody>
      </p:sp>
      <p:sp>
        <p:nvSpPr>
          <p:cNvPr id="478" name="TextShape 22"/>
          <p:cNvSpPr txBox="1"/>
          <p:nvPr/>
        </p:nvSpPr>
        <p:spPr>
          <a:xfrm>
            <a:off x="2213364" y="5335554"/>
            <a:ext cx="662246" cy="337654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814" spc="-1">
                <a:latin typeface="Times New Roman"/>
              </a:rPr>
              <a:t>slow</a:t>
            </a:r>
            <a:endParaRPr lang="en-US" sz="1814" spc="-1">
              <a:latin typeface="Arial"/>
            </a:endParaRPr>
          </a:p>
        </p:txBody>
      </p:sp>
      <p:sp>
        <p:nvSpPr>
          <p:cNvPr id="479" name="TextShape 23"/>
          <p:cNvSpPr txBox="1"/>
          <p:nvPr/>
        </p:nvSpPr>
        <p:spPr>
          <a:xfrm>
            <a:off x="2213364" y="5760070"/>
            <a:ext cx="823562" cy="339613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814" spc="-1">
                <a:latin typeface="Times New Roman"/>
              </a:rPr>
              <a:t>slower</a:t>
            </a:r>
            <a:endParaRPr lang="en-US" sz="1814" spc="-1">
              <a:latin typeface="Arial"/>
            </a:endParaRPr>
          </a:p>
        </p:txBody>
      </p:sp>
      <p:sp>
        <p:nvSpPr>
          <p:cNvPr id="480" name="Line 24"/>
          <p:cNvSpPr/>
          <p:nvPr/>
        </p:nvSpPr>
        <p:spPr>
          <a:xfrm>
            <a:off x="2207486" y="3911790"/>
            <a:ext cx="0" cy="45717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3"/>
          </a:p>
        </p:txBody>
      </p:sp>
      <p:sp>
        <p:nvSpPr>
          <p:cNvPr id="481" name="Line 25"/>
          <p:cNvSpPr/>
          <p:nvPr/>
        </p:nvSpPr>
        <p:spPr>
          <a:xfrm>
            <a:off x="2207487" y="3911791"/>
            <a:ext cx="104953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3"/>
          </a:p>
        </p:txBody>
      </p:sp>
      <p:sp>
        <p:nvSpPr>
          <p:cNvPr id="482" name="Line 26"/>
          <p:cNvSpPr/>
          <p:nvPr/>
        </p:nvSpPr>
        <p:spPr>
          <a:xfrm>
            <a:off x="2207487" y="4368962"/>
            <a:ext cx="104953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3"/>
          </a:p>
        </p:txBody>
      </p:sp>
      <p:sp>
        <p:nvSpPr>
          <p:cNvPr id="483" name="TextShape 27"/>
          <p:cNvSpPr txBox="1"/>
          <p:nvPr/>
        </p:nvSpPr>
        <p:spPr>
          <a:xfrm>
            <a:off x="2213364" y="4029349"/>
            <a:ext cx="1078272" cy="337654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814" spc="-1">
                <a:latin typeface="Times New Roman"/>
              </a:rPr>
              <a:t>weak Si</a:t>
            </a:r>
            <a:endParaRPr lang="en-US" sz="1814" spc="-1">
              <a:latin typeface="Arial"/>
            </a:endParaRPr>
          </a:p>
        </p:txBody>
      </p:sp>
      <p:sp>
        <p:nvSpPr>
          <p:cNvPr id="484" name="TextShape 28"/>
          <p:cNvSpPr txBox="1"/>
          <p:nvPr/>
        </p:nvSpPr>
        <p:spPr>
          <a:xfrm>
            <a:off x="6384729" y="5902446"/>
            <a:ext cx="1696107" cy="40623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ctr"/>
            <a:r>
              <a:rPr lang="en-US" sz="1814" b="1" spc="-1" dirty="0">
                <a:solidFill>
                  <a:srgbClr val="000000"/>
                </a:solidFill>
                <a:latin typeface="Times New Roman"/>
              </a:rPr>
              <a:t>CO WD</a:t>
            </a:r>
            <a:r>
              <a:rPr lang="en-US" sz="1814" b="1" i="1" spc="-1" dirty="0">
                <a:solidFill>
                  <a:srgbClr val="000000"/>
                </a:solidFill>
                <a:latin typeface="Times New Roman"/>
              </a:rPr>
              <a:t> + </a:t>
            </a:r>
            <a:r>
              <a:rPr lang="en-US" sz="1814" b="1" spc="-1" dirty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He?</a:t>
            </a:r>
            <a:endParaRPr lang="en-US" sz="1814" spc="-1" dirty="0">
              <a:solidFill>
                <a:schemeClr val="accent2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485" name="TextShape 29"/>
          <p:cNvSpPr txBox="1"/>
          <p:nvPr/>
        </p:nvSpPr>
        <p:spPr>
          <a:xfrm>
            <a:off x="6384729" y="3322692"/>
            <a:ext cx="1696107" cy="40623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ctr"/>
            <a:r>
              <a:rPr lang="en-US" sz="1814" b="1" spc="-1" dirty="0">
                <a:solidFill>
                  <a:srgbClr val="000000"/>
                </a:solidFill>
                <a:latin typeface="Times New Roman"/>
              </a:rPr>
              <a:t>CO WD</a:t>
            </a:r>
            <a:r>
              <a:rPr lang="en-US" sz="1814" b="1" i="1" spc="-1" dirty="0">
                <a:solidFill>
                  <a:srgbClr val="000000"/>
                </a:solidFill>
                <a:latin typeface="Times New Roman"/>
              </a:rPr>
              <a:t> + </a:t>
            </a:r>
            <a:r>
              <a:rPr lang="en-US" sz="1814" b="1" spc="-1" dirty="0">
                <a:solidFill>
                  <a:srgbClr val="7030A0"/>
                </a:solidFill>
                <a:latin typeface="Times New Roman"/>
              </a:rPr>
              <a:t>SD?</a:t>
            </a:r>
            <a:endParaRPr lang="en-US" sz="1814" spc="-1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486" name="TextShape 30"/>
          <p:cNvSpPr txBox="1"/>
          <p:nvPr/>
        </p:nvSpPr>
        <p:spPr>
          <a:xfrm>
            <a:off x="4686663" y="4400311"/>
            <a:ext cx="1696107" cy="593343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ctr"/>
            <a:r>
              <a:rPr lang="en-US" sz="1814" b="1" spc="-1">
                <a:latin typeface="Times New Roman"/>
              </a:rPr>
              <a:t>Same progenitor?</a:t>
            </a:r>
            <a:endParaRPr lang="en-US" sz="1814" spc="-1">
              <a:latin typeface="Arial"/>
            </a:endParaRPr>
          </a:p>
        </p:txBody>
      </p:sp>
      <p:sp>
        <p:nvSpPr>
          <p:cNvPr id="487" name="TextShape 31"/>
          <p:cNvSpPr txBox="1"/>
          <p:nvPr/>
        </p:nvSpPr>
        <p:spPr>
          <a:xfrm>
            <a:off x="420925" y="1270038"/>
            <a:ext cx="7956420" cy="1623286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>
              <a:lnSpc>
                <a:spcPct val="150000"/>
              </a:lnSpc>
            </a:pPr>
            <a:r>
              <a:rPr lang="en-US" sz="1814" spc="-1" dirty="0">
                <a:latin typeface="Arial"/>
              </a:rPr>
              <a:t>Because Type </a:t>
            </a:r>
            <a:r>
              <a:rPr lang="en-US" sz="1814" spc="-1" dirty="0" err="1">
                <a:latin typeface="Arial"/>
              </a:rPr>
              <a:t>Ia</a:t>
            </a:r>
            <a:r>
              <a:rPr lang="en-US" sz="1814" spc="-1" dirty="0">
                <a:latin typeface="Arial"/>
              </a:rPr>
              <a:t> supernovae are </a:t>
            </a:r>
            <a:r>
              <a:rPr lang="en-US" sz="1814" b="1" spc="-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/>
              </a:rPr>
              <a:t>not homogeneous</a:t>
            </a:r>
            <a:r>
              <a:rPr lang="en-US" sz="1814" spc="-1" dirty="0">
                <a:latin typeface="Arial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814" spc="-1" dirty="0">
                <a:latin typeface="Arial"/>
              </a:rPr>
              <a:t>   </a:t>
            </a:r>
            <a:r>
              <a:rPr lang="en-US" sz="1814" spc="-1" dirty="0" err="1">
                <a:latin typeface="Arial"/>
              </a:rPr>
              <a:t>i</a:t>
            </a:r>
            <a:r>
              <a:rPr lang="en-US" sz="1814" spc="-1" dirty="0">
                <a:latin typeface="Arial"/>
              </a:rPr>
              <a:t>) Do all Type </a:t>
            </a:r>
            <a:r>
              <a:rPr lang="en-US" sz="1814" spc="-1" dirty="0" err="1">
                <a:latin typeface="Arial"/>
              </a:rPr>
              <a:t>Ia</a:t>
            </a:r>
            <a:r>
              <a:rPr lang="en-US" sz="1814" spc="-1" dirty="0">
                <a:latin typeface="Arial"/>
              </a:rPr>
              <a:t> subtypes come from the same channel?</a:t>
            </a:r>
          </a:p>
          <a:p>
            <a:pPr>
              <a:lnSpc>
                <a:spcPct val="150000"/>
              </a:lnSpc>
            </a:pPr>
            <a:r>
              <a:rPr lang="en-US" sz="1814" spc="-1" dirty="0">
                <a:latin typeface="Arial"/>
              </a:rPr>
              <a:t>   ii) We only use “normal” Type </a:t>
            </a:r>
            <a:r>
              <a:rPr lang="en-US" sz="1814" spc="-1" dirty="0" err="1">
                <a:latin typeface="Arial"/>
              </a:rPr>
              <a:t>Ia</a:t>
            </a:r>
            <a:r>
              <a:rPr lang="en-US" sz="1814" spc="-1" dirty="0">
                <a:latin typeface="Arial"/>
              </a:rPr>
              <a:t> supernovae for cosmology, but are we</a:t>
            </a:r>
          </a:p>
          <a:p>
            <a:pPr>
              <a:lnSpc>
                <a:spcPct val="150000"/>
              </a:lnSpc>
            </a:pPr>
            <a:r>
              <a:rPr lang="en-US" sz="1814" spc="-1" dirty="0">
                <a:latin typeface="Arial"/>
              </a:rPr>
              <a:t>       selecting them properly? </a:t>
            </a:r>
          </a:p>
        </p:txBody>
      </p:sp>
      <p:sp>
        <p:nvSpPr>
          <p:cNvPr id="488" name="TextShape 32"/>
          <p:cNvSpPr txBox="1"/>
          <p:nvPr/>
        </p:nvSpPr>
        <p:spPr>
          <a:xfrm>
            <a:off x="6384729" y="4596242"/>
            <a:ext cx="1826727" cy="431048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ctr"/>
            <a:r>
              <a:rPr lang="en-US" sz="1814" b="1" spc="-1">
                <a:solidFill>
                  <a:srgbClr val="000000"/>
                </a:solidFill>
                <a:latin typeface="Times New Roman"/>
              </a:rPr>
              <a:t>CO WD</a:t>
            </a:r>
            <a:r>
              <a:rPr lang="en-US" sz="1814" b="1" i="1" spc="-1">
                <a:solidFill>
                  <a:srgbClr val="000000"/>
                </a:solidFill>
                <a:latin typeface="Times New Roman"/>
              </a:rPr>
              <a:t> + </a:t>
            </a:r>
            <a:r>
              <a:rPr lang="en-US" sz="1814" b="1" spc="-1">
                <a:solidFill>
                  <a:srgbClr val="000000"/>
                </a:solidFill>
                <a:latin typeface="Times New Roman"/>
              </a:rPr>
              <a:t>WD?</a:t>
            </a:r>
            <a:endParaRPr lang="en-US" sz="1814" spc="-1">
              <a:latin typeface="Arial"/>
            </a:endParaRPr>
          </a:p>
        </p:txBody>
      </p:sp>
      <p:sp>
        <p:nvSpPr>
          <p:cNvPr id="489" name="Line 33"/>
          <p:cNvSpPr/>
          <p:nvPr/>
        </p:nvSpPr>
        <p:spPr>
          <a:xfrm flipV="1">
            <a:off x="7248784" y="3728922"/>
            <a:ext cx="0" cy="833359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3"/>
          </a:p>
        </p:txBody>
      </p:sp>
      <p:sp>
        <p:nvSpPr>
          <p:cNvPr id="490" name="Line 34"/>
          <p:cNvSpPr/>
          <p:nvPr/>
        </p:nvSpPr>
        <p:spPr>
          <a:xfrm>
            <a:off x="7248784" y="5092600"/>
            <a:ext cx="0" cy="809847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3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96716F-159D-D58C-C4ED-8CD41145AC6E}"/>
              </a:ext>
            </a:extLst>
          </p:cNvPr>
          <p:cNvGrpSpPr/>
          <p:nvPr/>
        </p:nvGrpSpPr>
        <p:grpSpPr>
          <a:xfrm>
            <a:off x="-5255" y="6500901"/>
            <a:ext cx="9185480" cy="369331"/>
            <a:chOff x="-20740" y="6504167"/>
            <a:chExt cx="9185480" cy="3693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8193E9-567B-CC90-E5EF-45446A168509}"/>
                </a:ext>
              </a:extLst>
            </p:cNvPr>
            <p:cNvSpPr/>
            <p:nvPr/>
          </p:nvSpPr>
          <p:spPr>
            <a:xfrm>
              <a:off x="-20740" y="6504167"/>
              <a:ext cx="9185480" cy="369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D7075B-6321-74B2-18E5-D0F479CFCCA6}"/>
                </a:ext>
              </a:extLst>
            </p:cNvPr>
            <p:cNvSpPr txBox="1"/>
            <p:nvPr/>
          </p:nvSpPr>
          <p:spPr>
            <a:xfrm>
              <a:off x="0" y="6504551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Huei Sears (</a:t>
              </a:r>
              <a:r>
                <a:rPr lang="en-US" sz="1600" dirty="0" err="1">
                  <a:solidFill>
                    <a:schemeClr val="bg1"/>
                  </a:solidFill>
                </a:rPr>
                <a:t>huei.sears@rutgers.edu</a:t>
              </a:r>
              <a:r>
                <a:rPr lang="en-US" sz="16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CB7608-F183-3A38-7FEB-82144E0DD47B}"/>
                </a:ext>
              </a:extLst>
            </p:cNvPr>
            <p:cNvSpPr txBox="1"/>
            <p:nvPr/>
          </p:nvSpPr>
          <p:spPr>
            <a:xfrm>
              <a:off x="3115159" y="6507233"/>
              <a:ext cx="6028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>
                  <a:solidFill>
                    <a:schemeClr val="bg1"/>
                  </a:solidFill>
                </a:rPr>
                <a:t>An Extraordinary Journey Into The Transient Sky          </a:t>
              </a:r>
              <a:r>
                <a:rPr lang="en-US" sz="1600" dirty="0">
                  <a:solidFill>
                    <a:schemeClr val="bg1"/>
                  </a:solidFill>
                </a:rPr>
                <a:t>04/03/2025 </a:t>
              </a:r>
              <a:endParaRPr lang="en-US" sz="16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43C0B7E-DE27-58CD-2FDD-6C2BDE494E39}"/>
              </a:ext>
            </a:extLst>
          </p:cNvPr>
          <p:cNvSpPr txBox="1"/>
          <p:nvPr/>
        </p:nvSpPr>
        <p:spPr>
          <a:xfrm>
            <a:off x="3293596" y="3728922"/>
            <a:ext cx="805438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7E4154-00BE-147F-2145-0684F8886CAE}"/>
              </a:ext>
            </a:extLst>
          </p:cNvPr>
          <p:cNvSpPr txBox="1"/>
          <p:nvPr/>
        </p:nvSpPr>
        <p:spPr>
          <a:xfrm>
            <a:off x="4216679" y="3743020"/>
            <a:ext cx="1895216" cy="369332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M. Phillips+2024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Line 2"/>
          <p:cNvSpPr/>
          <p:nvPr/>
        </p:nvSpPr>
        <p:spPr>
          <a:xfrm>
            <a:off x="628650" y="4012101"/>
            <a:ext cx="7383061" cy="22009"/>
          </a:xfrm>
          <a:prstGeom prst="line">
            <a:avLst/>
          </a:prstGeom>
          <a:ln w="5724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sz="1350"/>
          </a:p>
        </p:txBody>
      </p:sp>
      <p:sp>
        <p:nvSpPr>
          <p:cNvPr id="505" name="Line 3"/>
          <p:cNvSpPr/>
          <p:nvPr/>
        </p:nvSpPr>
        <p:spPr>
          <a:xfrm>
            <a:off x="4799005" y="3821504"/>
            <a:ext cx="0" cy="435502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sz="1350"/>
          </a:p>
        </p:txBody>
      </p:sp>
      <p:sp>
        <p:nvSpPr>
          <p:cNvPr id="506" name="TextShape 4"/>
          <p:cNvSpPr txBox="1"/>
          <p:nvPr/>
        </p:nvSpPr>
        <p:spPr>
          <a:xfrm>
            <a:off x="4280714" y="4330488"/>
            <a:ext cx="1057647" cy="235631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pPr algn="ctr"/>
            <a:r>
              <a:rPr lang="en-US" sz="1350" spc="-1">
                <a:latin typeface="Arial"/>
              </a:rPr>
              <a:t>explosion</a:t>
            </a:r>
          </a:p>
        </p:txBody>
      </p:sp>
      <p:sp>
        <p:nvSpPr>
          <p:cNvPr id="507" name="Line 5"/>
          <p:cNvSpPr/>
          <p:nvPr/>
        </p:nvSpPr>
        <p:spPr>
          <a:xfrm>
            <a:off x="880937" y="3816358"/>
            <a:ext cx="0" cy="435502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sz="1350"/>
          </a:p>
        </p:txBody>
      </p:sp>
      <p:sp>
        <p:nvSpPr>
          <p:cNvPr id="508" name="TextShape 6"/>
          <p:cNvSpPr txBox="1"/>
          <p:nvPr/>
        </p:nvSpPr>
        <p:spPr>
          <a:xfrm>
            <a:off x="663186" y="4329211"/>
            <a:ext cx="435502" cy="235631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r>
              <a:rPr lang="en-US" sz="1200" spc="-1">
                <a:latin typeface="Arial"/>
              </a:rPr>
              <a:t>-10</a:t>
            </a:r>
            <a:r>
              <a:rPr lang="en-US" sz="1200" spc="-1" baseline="33000">
                <a:latin typeface="Arial"/>
              </a:rPr>
              <a:t>5</a:t>
            </a:r>
            <a:endParaRPr lang="en-US" sz="1200" spc="-1">
              <a:latin typeface="Arial"/>
            </a:endParaRPr>
          </a:p>
        </p:txBody>
      </p:sp>
      <p:sp>
        <p:nvSpPr>
          <p:cNvPr id="509" name="TextShape 7"/>
          <p:cNvSpPr txBox="1"/>
          <p:nvPr/>
        </p:nvSpPr>
        <p:spPr>
          <a:xfrm>
            <a:off x="1293523" y="4343714"/>
            <a:ext cx="435502" cy="235631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r>
              <a:rPr lang="en-US" sz="1200" spc="-1" dirty="0">
                <a:latin typeface="Arial"/>
              </a:rPr>
              <a:t>-10</a:t>
            </a:r>
            <a:r>
              <a:rPr lang="en-US" sz="1200" spc="-1" baseline="33000" dirty="0">
                <a:latin typeface="Arial"/>
              </a:rPr>
              <a:t>4</a:t>
            </a:r>
            <a:endParaRPr lang="en-US" sz="1200" spc="-1" dirty="0">
              <a:latin typeface="Arial"/>
            </a:endParaRPr>
          </a:p>
        </p:txBody>
      </p:sp>
      <p:sp>
        <p:nvSpPr>
          <p:cNvPr id="510" name="TextShape 8"/>
          <p:cNvSpPr txBox="1"/>
          <p:nvPr/>
        </p:nvSpPr>
        <p:spPr>
          <a:xfrm>
            <a:off x="1925956" y="4335031"/>
            <a:ext cx="435502" cy="235631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r>
              <a:rPr lang="en-US" sz="1200" spc="-1">
                <a:latin typeface="Arial"/>
              </a:rPr>
              <a:t>-10</a:t>
            </a:r>
            <a:r>
              <a:rPr lang="en-US" sz="1200" spc="-1" baseline="33000">
                <a:latin typeface="Arial"/>
              </a:rPr>
              <a:t>3</a:t>
            </a:r>
            <a:endParaRPr lang="en-US" sz="1200" spc="-1">
              <a:latin typeface="Arial"/>
            </a:endParaRPr>
          </a:p>
        </p:txBody>
      </p:sp>
      <p:sp>
        <p:nvSpPr>
          <p:cNvPr id="511" name="TextShape 9"/>
          <p:cNvSpPr txBox="1"/>
          <p:nvPr/>
        </p:nvSpPr>
        <p:spPr>
          <a:xfrm>
            <a:off x="2650820" y="4329699"/>
            <a:ext cx="435502" cy="235631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r>
              <a:rPr lang="en-US" sz="1200" spc="-1">
                <a:latin typeface="Arial"/>
              </a:rPr>
              <a:t>-100</a:t>
            </a:r>
          </a:p>
        </p:txBody>
      </p:sp>
      <p:sp>
        <p:nvSpPr>
          <p:cNvPr id="512" name="TextShape 10"/>
          <p:cNvSpPr txBox="1"/>
          <p:nvPr/>
        </p:nvSpPr>
        <p:spPr>
          <a:xfrm>
            <a:off x="3303922" y="4323742"/>
            <a:ext cx="435502" cy="235631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r>
              <a:rPr lang="en-US" sz="1200" spc="-1">
                <a:latin typeface="Arial"/>
              </a:rPr>
              <a:t>-10</a:t>
            </a:r>
          </a:p>
        </p:txBody>
      </p:sp>
      <p:sp>
        <p:nvSpPr>
          <p:cNvPr id="513" name="TextShape 11"/>
          <p:cNvSpPr txBox="1"/>
          <p:nvPr/>
        </p:nvSpPr>
        <p:spPr>
          <a:xfrm>
            <a:off x="3942623" y="4323742"/>
            <a:ext cx="435502" cy="235631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pPr algn="ctr"/>
            <a:r>
              <a:rPr lang="en-US" sz="1200" spc="-1">
                <a:latin typeface="Arial"/>
              </a:rPr>
              <a:t>-1</a:t>
            </a:r>
          </a:p>
        </p:txBody>
      </p:sp>
      <p:sp>
        <p:nvSpPr>
          <p:cNvPr id="514" name="Line 12"/>
          <p:cNvSpPr/>
          <p:nvPr/>
        </p:nvSpPr>
        <p:spPr>
          <a:xfrm>
            <a:off x="1521317" y="3821504"/>
            <a:ext cx="0" cy="435502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sz="1350"/>
          </a:p>
        </p:txBody>
      </p:sp>
      <p:sp>
        <p:nvSpPr>
          <p:cNvPr id="515" name="Line 13"/>
          <p:cNvSpPr/>
          <p:nvPr/>
        </p:nvSpPr>
        <p:spPr>
          <a:xfrm>
            <a:off x="2153749" y="3812820"/>
            <a:ext cx="0" cy="435502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sz="1350"/>
          </a:p>
        </p:txBody>
      </p:sp>
      <p:sp>
        <p:nvSpPr>
          <p:cNvPr id="516" name="Line 14"/>
          <p:cNvSpPr/>
          <p:nvPr/>
        </p:nvSpPr>
        <p:spPr>
          <a:xfrm>
            <a:off x="2854119" y="3807489"/>
            <a:ext cx="0" cy="435502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sz="1350"/>
          </a:p>
        </p:txBody>
      </p:sp>
      <p:sp>
        <p:nvSpPr>
          <p:cNvPr id="517" name="Line 15"/>
          <p:cNvSpPr/>
          <p:nvPr/>
        </p:nvSpPr>
        <p:spPr>
          <a:xfrm>
            <a:off x="3507221" y="3801532"/>
            <a:ext cx="0" cy="435502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sz="1350"/>
          </a:p>
        </p:txBody>
      </p:sp>
      <p:sp>
        <p:nvSpPr>
          <p:cNvPr id="518" name="Line 16"/>
          <p:cNvSpPr/>
          <p:nvPr/>
        </p:nvSpPr>
        <p:spPr>
          <a:xfrm>
            <a:off x="4145922" y="3801532"/>
            <a:ext cx="0" cy="435502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sz="1350"/>
          </a:p>
        </p:txBody>
      </p:sp>
      <p:pic>
        <p:nvPicPr>
          <p:cNvPr id="519" name="Picture 518"/>
          <p:cNvPicPr/>
          <p:nvPr/>
        </p:nvPicPr>
        <p:blipFill>
          <a:blip r:embed="rId2"/>
          <a:stretch/>
        </p:blipFill>
        <p:spPr>
          <a:xfrm>
            <a:off x="628651" y="3081786"/>
            <a:ext cx="622145" cy="634637"/>
          </a:xfrm>
          <a:prstGeom prst="rect">
            <a:avLst/>
          </a:prstGeom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</p:pic>
      <p:pic>
        <p:nvPicPr>
          <p:cNvPr id="520" name="Picture 519"/>
          <p:cNvPicPr/>
          <p:nvPr/>
        </p:nvPicPr>
        <p:blipFill>
          <a:blip r:embed="rId3"/>
          <a:stretch/>
        </p:blipFill>
        <p:spPr>
          <a:xfrm>
            <a:off x="1741762" y="3077513"/>
            <a:ext cx="933218" cy="702975"/>
          </a:xfrm>
          <a:prstGeom prst="rect">
            <a:avLst/>
          </a:prstGeom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</p:pic>
      <p:sp>
        <p:nvSpPr>
          <p:cNvPr id="521" name="Line 17"/>
          <p:cNvSpPr/>
          <p:nvPr/>
        </p:nvSpPr>
        <p:spPr>
          <a:xfrm>
            <a:off x="5508770" y="3821504"/>
            <a:ext cx="0" cy="435502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sz="1350"/>
          </a:p>
        </p:txBody>
      </p:sp>
      <p:sp>
        <p:nvSpPr>
          <p:cNvPr id="522" name="Line 18"/>
          <p:cNvSpPr/>
          <p:nvPr/>
        </p:nvSpPr>
        <p:spPr>
          <a:xfrm>
            <a:off x="6209205" y="3832701"/>
            <a:ext cx="0" cy="391268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sz="1350"/>
          </a:p>
        </p:txBody>
      </p:sp>
      <p:sp>
        <p:nvSpPr>
          <p:cNvPr id="523" name="Line 19"/>
          <p:cNvSpPr/>
          <p:nvPr/>
        </p:nvSpPr>
        <p:spPr>
          <a:xfrm>
            <a:off x="6822537" y="3832701"/>
            <a:ext cx="0" cy="435502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sz="1350"/>
          </a:p>
        </p:txBody>
      </p:sp>
      <p:sp>
        <p:nvSpPr>
          <p:cNvPr id="524" name="TextShape 20"/>
          <p:cNvSpPr txBox="1"/>
          <p:nvPr/>
        </p:nvSpPr>
        <p:spPr>
          <a:xfrm>
            <a:off x="5280488" y="4343714"/>
            <a:ext cx="435502" cy="235631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pPr algn="ctr"/>
            <a:r>
              <a:rPr lang="en-US" sz="1200" spc="-1">
                <a:latin typeface="Arial"/>
              </a:rPr>
              <a:t>1</a:t>
            </a:r>
          </a:p>
        </p:txBody>
      </p:sp>
      <p:sp>
        <p:nvSpPr>
          <p:cNvPr id="525" name="TextShape 21"/>
          <p:cNvSpPr txBox="1"/>
          <p:nvPr/>
        </p:nvSpPr>
        <p:spPr>
          <a:xfrm>
            <a:off x="6005906" y="4354911"/>
            <a:ext cx="435502" cy="235631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pPr algn="ctr"/>
            <a:r>
              <a:rPr lang="en-US" sz="1200" spc="-1">
                <a:latin typeface="Arial"/>
              </a:rPr>
              <a:t>10</a:t>
            </a:r>
          </a:p>
        </p:txBody>
      </p:sp>
      <p:sp>
        <p:nvSpPr>
          <p:cNvPr id="526" name="TextShape 22"/>
          <p:cNvSpPr txBox="1"/>
          <p:nvPr/>
        </p:nvSpPr>
        <p:spPr>
          <a:xfrm>
            <a:off x="6619238" y="4354911"/>
            <a:ext cx="435502" cy="235631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pPr algn="ctr"/>
            <a:r>
              <a:rPr lang="en-US" sz="1200" spc="-1" dirty="0">
                <a:latin typeface="Arial"/>
              </a:rPr>
              <a:t>100</a:t>
            </a:r>
          </a:p>
        </p:txBody>
      </p:sp>
      <p:sp>
        <p:nvSpPr>
          <p:cNvPr id="527" name="Line 23"/>
          <p:cNvSpPr/>
          <p:nvPr/>
        </p:nvSpPr>
        <p:spPr>
          <a:xfrm>
            <a:off x="7477500" y="3826595"/>
            <a:ext cx="0" cy="435502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sz="1350"/>
          </a:p>
        </p:txBody>
      </p:sp>
      <p:sp>
        <p:nvSpPr>
          <p:cNvPr id="528" name="TextShape 24"/>
          <p:cNvSpPr txBox="1"/>
          <p:nvPr/>
        </p:nvSpPr>
        <p:spPr>
          <a:xfrm>
            <a:off x="7205587" y="4343714"/>
            <a:ext cx="539020" cy="235631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pPr algn="ctr"/>
            <a:r>
              <a:rPr lang="en-US" sz="1200" spc="-1" dirty="0">
                <a:latin typeface="Arial"/>
              </a:rPr>
              <a:t>1000</a:t>
            </a:r>
          </a:p>
        </p:txBody>
      </p:sp>
      <p:pic>
        <p:nvPicPr>
          <p:cNvPr id="529" name="Picture 528"/>
          <p:cNvPicPr/>
          <p:nvPr/>
        </p:nvPicPr>
        <p:blipFill>
          <a:blip r:embed="rId4"/>
          <a:stretch/>
        </p:blipFill>
        <p:spPr>
          <a:xfrm>
            <a:off x="6855355" y="3074109"/>
            <a:ext cx="622145" cy="622145"/>
          </a:xfrm>
          <a:prstGeom prst="rect">
            <a:avLst/>
          </a:prstGeom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</p:pic>
      <p:pic>
        <p:nvPicPr>
          <p:cNvPr id="530" name="Picture 529"/>
          <p:cNvPicPr/>
          <p:nvPr/>
        </p:nvPicPr>
        <p:blipFill>
          <a:blip r:embed="rId5"/>
          <a:stretch/>
        </p:blipFill>
        <p:spPr>
          <a:xfrm>
            <a:off x="4421210" y="3138002"/>
            <a:ext cx="746575" cy="597161"/>
          </a:xfrm>
          <a:prstGeom prst="rect">
            <a:avLst/>
          </a:prstGeom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</p:pic>
      <p:pic>
        <p:nvPicPr>
          <p:cNvPr id="531" name="Picture 530"/>
          <p:cNvPicPr/>
          <p:nvPr/>
        </p:nvPicPr>
        <p:blipFill>
          <a:blip r:embed="rId6"/>
          <a:stretch/>
        </p:blipFill>
        <p:spPr>
          <a:xfrm>
            <a:off x="3273856" y="3111181"/>
            <a:ext cx="622145" cy="622145"/>
          </a:xfrm>
          <a:prstGeom prst="rect">
            <a:avLst/>
          </a:prstGeom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</p:pic>
      <p:sp>
        <p:nvSpPr>
          <p:cNvPr id="532" name="TextShape 25"/>
          <p:cNvSpPr txBox="1"/>
          <p:nvPr/>
        </p:nvSpPr>
        <p:spPr>
          <a:xfrm>
            <a:off x="586275" y="2671136"/>
            <a:ext cx="706895" cy="349528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pPr algn="ctr"/>
            <a:r>
              <a:rPr lang="en-US" sz="1050" spc="-1" dirty="0">
                <a:latin typeface="Arial"/>
              </a:rPr>
              <a:t>Ionization nebulae</a:t>
            </a:r>
          </a:p>
        </p:txBody>
      </p:sp>
      <p:sp>
        <p:nvSpPr>
          <p:cNvPr id="533" name="TextShape 26"/>
          <p:cNvSpPr txBox="1"/>
          <p:nvPr/>
        </p:nvSpPr>
        <p:spPr>
          <a:xfrm>
            <a:off x="1735264" y="2825527"/>
            <a:ext cx="1077086" cy="205879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r>
              <a:rPr lang="en-US" sz="1050" spc="-1" dirty="0">
                <a:latin typeface="Arial"/>
              </a:rPr>
              <a:t>Radio / X-rays</a:t>
            </a:r>
          </a:p>
        </p:txBody>
      </p:sp>
      <p:sp>
        <p:nvSpPr>
          <p:cNvPr id="534" name="TextShape 27"/>
          <p:cNvSpPr txBox="1"/>
          <p:nvPr/>
        </p:nvSpPr>
        <p:spPr>
          <a:xfrm>
            <a:off x="2940865" y="2693445"/>
            <a:ext cx="1283785" cy="349529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pPr algn="ctr"/>
            <a:r>
              <a:rPr lang="en-US" sz="1050" spc="-1" dirty="0">
                <a:latin typeface="Arial"/>
              </a:rPr>
              <a:t>Pre-explosion images</a:t>
            </a:r>
          </a:p>
        </p:txBody>
      </p:sp>
      <p:sp>
        <p:nvSpPr>
          <p:cNvPr id="535" name="TextShape 28"/>
          <p:cNvSpPr txBox="1"/>
          <p:nvPr/>
        </p:nvSpPr>
        <p:spPr>
          <a:xfrm>
            <a:off x="4553551" y="2858106"/>
            <a:ext cx="643416" cy="218616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r>
              <a:rPr lang="en-US" sz="1050" spc="-1" dirty="0">
                <a:latin typeface="Arial"/>
              </a:rPr>
              <a:t>Rates</a:t>
            </a:r>
          </a:p>
        </p:txBody>
      </p:sp>
      <p:sp>
        <p:nvSpPr>
          <p:cNvPr id="536" name="TextShape 29"/>
          <p:cNvSpPr txBox="1"/>
          <p:nvPr/>
        </p:nvSpPr>
        <p:spPr>
          <a:xfrm>
            <a:off x="6771875" y="2812790"/>
            <a:ext cx="1004651" cy="218616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r>
              <a:rPr lang="en-US" sz="1050" spc="-1" dirty="0">
                <a:latin typeface="Arial"/>
              </a:rPr>
              <a:t>Remnants</a:t>
            </a:r>
          </a:p>
        </p:txBody>
      </p:sp>
      <p:pic>
        <p:nvPicPr>
          <p:cNvPr id="537" name="Picture 536"/>
          <p:cNvPicPr/>
          <p:nvPr/>
        </p:nvPicPr>
        <p:blipFill>
          <a:blip r:embed="rId7"/>
          <a:stretch/>
        </p:blipFill>
        <p:spPr>
          <a:xfrm>
            <a:off x="5561352" y="4994470"/>
            <a:ext cx="684360" cy="429378"/>
          </a:xfrm>
          <a:prstGeom prst="rect">
            <a:avLst/>
          </a:prstGeom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</p:pic>
      <p:sp>
        <p:nvSpPr>
          <p:cNvPr id="538" name="TextShape 30"/>
          <p:cNvSpPr txBox="1"/>
          <p:nvPr/>
        </p:nvSpPr>
        <p:spPr>
          <a:xfrm>
            <a:off x="5475586" y="4564842"/>
            <a:ext cx="836467" cy="349528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pPr algn="ctr"/>
            <a:r>
              <a:rPr lang="en-US" sz="1050" spc="-1" dirty="0">
                <a:latin typeface="Arial"/>
              </a:rPr>
              <a:t>Late-time light curves</a:t>
            </a:r>
          </a:p>
        </p:txBody>
      </p:sp>
      <p:sp>
        <p:nvSpPr>
          <p:cNvPr id="539" name="TextShape 31"/>
          <p:cNvSpPr txBox="1"/>
          <p:nvPr/>
        </p:nvSpPr>
        <p:spPr>
          <a:xfrm>
            <a:off x="8011713" y="3842214"/>
            <a:ext cx="625574" cy="522210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pPr algn="ctr"/>
            <a:r>
              <a:rPr lang="en-US" sz="1200" i="1" spc="-1" dirty="0">
                <a:latin typeface="Arial"/>
              </a:rPr>
              <a:t>time</a:t>
            </a:r>
            <a:endParaRPr lang="en-US" sz="1200" spc="-1" dirty="0">
              <a:latin typeface="Arial"/>
            </a:endParaRPr>
          </a:p>
          <a:p>
            <a:pPr algn="ctr"/>
            <a:r>
              <a:rPr lang="en-US" sz="1200" spc="-1" dirty="0">
                <a:latin typeface="Arial"/>
              </a:rPr>
              <a:t>(years)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666A42-55C0-41EE-2D4A-E5DDED5FB490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pc="-1" dirty="0">
                <a:latin typeface="Arial"/>
              </a:rPr>
              <a:t>Various methods probe the progenitor system hundreds of thousands of years before the explosion to thousands of years afterwards. But there is a gap!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9E31B3-121D-49C7-3CCD-1C2EB18B573F}"/>
              </a:ext>
            </a:extLst>
          </p:cNvPr>
          <p:cNvGrpSpPr/>
          <p:nvPr/>
        </p:nvGrpSpPr>
        <p:grpSpPr>
          <a:xfrm>
            <a:off x="-5255" y="6500901"/>
            <a:ext cx="9185480" cy="369331"/>
            <a:chOff x="-20740" y="6504167"/>
            <a:chExt cx="9185480" cy="3693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BB271E-E8A6-D977-8649-FFCB1C4C0005}"/>
                </a:ext>
              </a:extLst>
            </p:cNvPr>
            <p:cNvSpPr/>
            <p:nvPr/>
          </p:nvSpPr>
          <p:spPr>
            <a:xfrm>
              <a:off x="-20740" y="6504167"/>
              <a:ext cx="9185480" cy="369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FF2E4A-7143-3C75-D853-5C3EFB2BF449}"/>
                </a:ext>
              </a:extLst>
            </p:cNvPr>
            <p:cNvSpPr txBox="1"/>
            <p:nvPr/>
          </p:nvSpPr>
          <p:spPr>
            <a:xfrm>
              <a:off x="0" y="6504551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Huei Sears (</a:t>
              </a:r>
              <a:r>
                <a:rPr lang="en-US" sz="1600" dirty="0" err="1">
                  <a:solidFill>
                    <a:schemeClr val="bg1"/>
                  </a:solidFill>
                </a:rPr>
                <a:t>huei.sears@rutgers.edu</a:t>
              </a:r>
              <a:r>
                <a:rPr lang="en-US" sz="16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ADB301-7D03-FE70-C872-ED4F03C4D9EF}"/>
                </a:ext>
              </a:extLst>
            </p:cNvPr>
            <p:cNvSpPr txBox="1"/>
            <p:nvPr/>
          </p:nvSpPr>
          <p:spPr>
            <a:xfrm>
              <a:off x="3115159" y="6507233"/>
              <a:ext cx="6028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>
                  <a:solidFill>
                    <a:schemeClr val="bg1"/>
                  </a:solidFill>
                </a:rPr>
                <a:t>An Extraordinary Journey Into The Transient Sky          </a:t>
              </a:r>
              <a:r>
                <a:rPr lang="en-US" sz="1600" dirty="0">
                  <a:solidFill>
                    <a:schemeClr val="bg1"/>
                  </a:solidFill>
                </a:rPr>
                <a:t>04/03/2025 </a:t>
              </a:r>
              <a:endParaRPr lang="en-US" sz="1600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ABD194-BEE4-46C7-CE2F-246E6D52C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964ED59-4D51-47C0-1C13-172835A2FDF0}"/>
              </a:ext>
            </a:extLst>
          </p:cNvPr>
          <p:cNvGrpSpPr/>
          <p:nvPr/>
        </p:nvGrpSpPr>
        <p:grpSpPr>
          <a:xfrm>
            <a:off x="-5255" y="6500901"/>
            <a:ext cx="9185480" cy="369331"/>
            <a:chOff x="-20740" y="6504167"/>
            <a:chExt cx="9185480" cy="3693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E1128D-6B18-B89C-15DE-8AA6999BFA2C}"/>
                </a:ext>
              </a:extLst>
            </p:cNvPr>
            <p:cNvSpPr/>
            <p:nvPr/>
          </p:nvSpPr>
          <p:spPr>
            <a:xfrm>
              <a:off x="-20740" y="6504167"/>
              <a:ext cx="9185480" cy="369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C21F64-796B-EFE1-343E-A20F6C564A89}"/>
                </a:ext>
              </a:extLst>
            </p:cNvPr>
            <p:cNvSpPr txBox="1"/>
            <p:nvPr/>
          </p:nvSpPr>
          <p:spPr>
            <a:xfrm>
              <a:off x="0" y="6504551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Huei Sears (</a:t>
              </a:r>
              <a:r>
                <a:rPr lang="en-US" sz="1600" dirty="0" err="1">
                  <a:solidFill>
                    <a:schemeClr val="bg1"/>
                  </a:solidFill>
                </a:rPr>
                <a:t>huei.sears@rutgers.edu</a:t>
              </a:r>
              <a:r>
                <a:rPr lang="en-US" sz="16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5974A0-70CC-DEBE-8DF7-02A9DBA39927}"/>
                </a:ext>
              </a:extLst>
            </p:cNvPr>
            <p:cNvSpPr txBox="1"/>
            <p:nvPr/>
          </p:nvSpPr>
          <p:spPr>
            <a:xfrm>
              <a:off x="3115159" y="6507233"/>
              <a:ext cx="6028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>
                  <a:solidFill>
                    <a:schemeClr val="bg1"/>
                  </a:solidFill>
                </a:rPr>
                <a:t>An Extraordinary Journey Into The Transient Sky          </a:t>
              </a:r>
              <a:r>
                <a:rPr lang="en-US" sz="1600" dirty="0">
                  <a:solidFill>
                    <a:schemeClr val="bg1"/>
                  </a:solidFill>
                </a:rPr>
                <a:t>04/03/2025 </a:t>
              </a:r>
              <a:endParaRPr lang="en-US" sz="16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A517FD1-9FD4-CEF8-3450-378096F56B3B}"/>
              </a:ext>
            </a:extLst>
          </p:cNvPr>
          <p:cNvSpPr txBox="1"/>
          <p:nvPr/>
        </p:nvSpPr>
        <p:spPr>
          <a:xfrm>
            <a:off x="4740493" y="6019384"/>
            <a:ext cx="348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Deckers+2023; also Graur+2020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4674C5-8871-5C35-4593-BBF46A232385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pc="-1" dirty="0">
                <a:latin typeface="Arial"/>
              </a:rPr>
              <a:t>Late-time observations have shown evidence for a NIR plateau; peak L is correlated with plateau brightness + over-luminous SNe decline slower!</a:t>
            </a:r>
          </a:p>
        </p:txBody>
      </p:sp>
      <p:pic>
        <p:nvPicPr>
          <p:cNvPr id="1028" name="Picture 4" descr="Birds Flying Silhouette Clip Art | Free Images at Clker.com - vector clip  art online, royalty free &amp; public domain">
            <a:extLst>
              <a:ext uri="{FF2B5EF4-FFF2-40B4-BE49-F238E27FC236}">
                <a16:creationId xmlns:a16="http://schemas.microsoft.com/office/drawing/2014/main" id="{82A00607-6688-0C29-F787-5FB33C536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49" y="121366"/>
            <a:ext cx="1071002" cy="94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0544B1-7F09-CC88-8C57-9310D6577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666" y="2185372"/>
            <a:ext cx="6599183" cy="3841599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5313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2EB4E5-879E-F741-6D51-0C42A06CB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Snake with solid fill">
            <a:extLst>
              <a:ext uri="{FF2B5EF4-FFF2-40B4-BE49-F238E27FC236}">
                <a16:creationId xmlns:a16="http://schemas.microsoft.com/office/drawing/2014/main" id="{01F9BFDE-52EC-B2CF-96A3-2C97CF7D0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1779" y="366423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7B7960-AADA-6080-91C5-3274E3285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84" y="1532692"/>
            <a:ext cx="2955513" cy="213157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95BCB2-21B5-9CE6-545F-AC3FA2F83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719" y="1867412"/>
            <a:ext cx="4272496" cy="33531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7474B-1388-90E7-1EAC-D456DAE16BB7}"/>
              </a:ext>
            </a:extLst>
          </p:cNvPr>
          <p:cNvSpPr txBox="1"/>
          <p:nvPr/>
        </p:nvSpPr>
        <p:spPr>
          <a:xfrm>
            <a:off x="194401" y="495042"/>
            <a:ext cx="7257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several ideas for what is powering the late-time light curve, but all seem to be consistent with 11fe…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F5897D-6B44-892A-3B9E-E94E4ED8B30F}"/>
              </a:ext>
            </a:extLst>
          </p:cNvPr>
          <p:cNvSpPr txBox="1"/>
          <p:nvPr/>
        </p:nvSpPr>
        <p:spPr>
          <a:xfrm>
            <a:off x="2547979" y="5325308"/>
            <a:ext cx="6375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2012cg was fit also fit well by </a:t>
            </a:r>
          </a:p>
          <a:p>
            <a:pPr algn="r"/>
            <a:r>
              <a:rPr lang="en-US" sz="2400" dirty="0">
                <a:solidFill>
                  <a:srgbClr val="FF0000"/>
                </a:solidFill>
              </a:rPr>
              <a:t>radioactive decay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790A91-3C57-55E3-E084-21E1352717F0}"/>
              </a:ext>
            </a:extLst>
          </p:cNvPr>
          <p:cNvGrpSpPr/>
          <p:nvPr/>
        </p:nvGrpSpPr>
        <p:grpSpPr>
          <a:xfrm>
            <a:off x="-5255" y="6500901"/>
            <a:ext cx="9185480" cy="369331"/>
            <a:chOff x="-20740" y="6504167"/>
            <a:chExt cx="9185480" cy="3693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AB9E7B-D4CF-B616-4F46-7B48521378B9}"/>
                </a:ext>
              </a:extLst>
            </p:cNvPr>
            <p:cNvSpPr/>
            <p:nvPr/>
          </p:nvSpPr>
          <p:spPr>
            <a:xfrm>
              <a:off x="-20740" y="6504167"/>
              <a:ext cx="9185480" cy="369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09B627-FC95-A54A-F285-6B0661F03AAC}"/>
                </a:ext>
              </a:extLst>
            </p:cNvPr>
            <p:cNvSpPr txBox="1"/>
            <p:nvPr/>
          </p:nvSpPr>
          <p:spPr>
            <a:xfrm>
              <a:off x="0" y="6504551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Huei Sears (</a:t>
              </a:r>
              <a:r>
                <a:rPr lang="en-US" sz="1600" dirty="0" err="1">
                  <a:solidFill>
                    <a:schemeClr val="bg1"/>
                  </a:solidFill>
                </a:rPr>
                <a:t>huei.sears@rutgers.edu</a:t>
              </a:r>
              <a:r>
                <a:rPr lang="en-US" sz="16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5C0F02-5336-3C99-69AA-0BDCD4D11B79}"/>
                </a:ext>
              </a:extLst>
            </p:cNvPr>
            <p:cNvSpPr txBox="1"/>
            <p:nvPr/>
          </p:nvSpPr>
          <p:spPr>
            <a:xfrm>
              <a:off x="3115159" y="6507233"/>
              <a:ext cx="6028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>
                  <a:solidFill>
                    <a:schemeClr val="bg1"/>
                  </a:solidFill>
                </a:rPr>
                <a:t>An Extraordinary Journey Into The Transient Sky          </a:t>
              </a:r>
              <a:r>
                <a:rPr lang="en-US" sz="1600" dirty="0">
                  <a:solidFill>
                    <a:schemeClr val="bg1"/>
                  </a:solidFill>
                </a:rPr>
                <a:t>04/03/2025 </a:t>
              </a:r>
              <a:endParaRPr lang="en-US" sz="16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A6CEBA0-B098-C516-AE43-32F0AB26F819}"/>
              </a:ext>
            </a:extLst>
          </p:cNvPr>
          <p:cNvSpPr txBox="1"/>
          <p:nvPr/>
        </p:nvSpPr>
        <p:spPr>
          <a:xfrm>
            <a:off x="7825034" y="1531573"/>
            <a:ext cx="2196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Graur+2016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B6D058-6A30-0B0D-C644-65A97378F726}"/>
              </a:ext>
            </a:extLst>
          </p:cNvPr>
          <p:cNvSpPr txBox="1"/>
          <p:nvPr/>
        </p:nvSpPr>
        <p:spPr>
          <a:xfrm rot="5400000">
            <a:off x="2341341" y="2388359"/>
            <a:ext cx="2196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/>
                <a:latin typeface="Helvetica" pitchFamily="2" charset="0"/>
              </a:rPr>
              <a:t>Kerzendorf</a:t>
            </a:r>
            <a:r>
              <a:rPr lang="en-US" sz="1400" dirty="0">
                <a:solidFill>
                  <a:schemeClr val="bg1"/>
                </a:solidFill>
              </a:rPr>
              <a:t>+2016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9CCC1-16C7-5DAC-AF65-D6D03A75B8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393" y="3756760"/>
            <a:ext cx="3064743" cy="2056280"/>
          </a:xfrm>
          <a:prstGeom prst="rect">
            <a:avLst/>
          </a:prstGeom>
          <a:ln>
            <a:solidFill>
              <a:srgbClr val="FF26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6B0049-C95B-116A-73E4-AE72C3B2C7B8}"/>
              </a:ext>
            </a:extLst>
          </p:cNvPr>
          <p:cNvSpPr txBox="1"/>
          <p:nvPr/>
        </p:nvSpPr>
        <p:spPr>
          <a:xfrm rot="16200000">
            <a:off x="205458" y="4920261"/>
            <a:ext cx="159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Tucker+2022</a:t>
            </a:r>
          </a:p>
        </p:txBody>
      </p:sp>
    </p:spTree>
    <p:extLst>
      <p:ext uri="{BB962C8B-B14F-4D97-AF65-F5344CB8AC3E}">
        <p14:creationId xmlns:p14="http://schemas.microsoft.com/office/powerpoint/2010/main" val="3539360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AD8">
            <a:alpha val="64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DCD05B-7885-4182-0705-DCED40B83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4BA0DF-5E0D-3392-89C2-D9A4C1E62D25}"/>
              </a:ext>
            </a:extLst>
          </p:cNvPr>
          <p:cNvGrpSpPr/>
          <p:nvPr/>
        </p:nvGrpSpPr>
        <p:grpSpPr>
          <a:xfrm>
            <a:off x="-20740" y="6504167"/>
            <a:ext cx="9374838" cy="379323"/>
            <a:chOff x="-20740" y="6504167"/>
            <a:chExt cx="9374838" cy="37932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262139F-CF3B-1622-A9E0-623E1F112BAE}"/>
                </a:ext>
              </a:extLst>
            </p:cNvPr>
            <p:cNvSpPr/>
            <p:nvPr/>
          </p:nvSpPr>
          <p:spPr>
            <a:xfrm>
              <a:off x="-20740" y="6504167"/>
              <a:ext cx="9185480" cy="369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D4EFA4-3CF8-E3D2-54E6-D896DE7A525A}"/>
                </a:ext>
              </a:extLst>
            </p:cNvPr>
            <p:cNvSpPr txBox="1"/>
            <p:nvPr/>
          </p:nvSpPr>
          <p:spPr>
            <a:xfrm>
              <a:off x="7129220" y="6514158"/>
              <a:ext cx="2224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SN100 04/04/2025</a:t>
              </a:r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43D321-6CB8-9500-02EA-D5FA5AA99F5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46061" y="2035890"/>
            <a:ext cx="4315610" cy="327501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3109DAF-2078-18F7-76D3-327592D1DDEE}"/>
              </a:ext>
            </a:extLst>
          </p:cNvPr>
          <p:cNvGrpSpPr/>
          <p:nvPr/>
        </p:nvGrpSpPr>
        <p:grpSpPr>
          <a:xfrm>
            <a:off x="-5255" y="6500901"/>
            <a:ext cx="9185480" cy="369331"/>
            <a:chOff x="-20740" y="6504167"/>
            <a:chExt cx="9185480" cy="3693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D7592C-937B-1388-6372-6967ED6E041F}"/>
                </a:ext>
              </a:extLst>
            </p:cNvPr>
            <p:cNvSpPr/>
            <p:nvPr/>
          </p:nvSpPr>
          <p:spPr>
            <a:xfrm>
              <a:off x="-20740" y="6504167"/>
              <a:ext cx="9185480" cy="369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EC6B1B-213F-8FD0-9F01-D79BD6A4994A}"/>
                </a:ext>
              </a:extLst>
            </p:cNvPr>
            <p:cNvSpPr txBox="1"/>
            <p:nvPr/>
          </p:nvSpPr>
          <p:spPr>
            <a:xfrm>
              <a:off x="0" y="6504551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Huei Sears (</a:t>
              </a:r>
              <a:r>
                <a:rPr lang="en-US" sz="1600" dirty="0" err="1">
                  <a:solidFill>
                    <a:schemeClr val="bg1"/>
                  </a:solidFill>
                </a:rPr>
                <a:t>huei.sears@rutgers.edu</a:t>
              </a:r>
              <a:r>
                <a:rPr lang="en-US" sz="16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405494-2FCE-DBBF-60C4-53D58CCE0F53}"/>
                </a:ext>
              </a:extLst>
            </p:cNvPr>
            <p:cNvSpPr txBox="1"/>
            <p:nvPr/>
          </p:nvSpPr>
          <p:spPr>
            <a:xfrm>
              <a:off x="3115159" y="6507233"/>
              <a:ext cx="6028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>
                  <a:solidFill>
                    <a:schemeClr val="bg1"/>
                  </a:solidFill>
                </a:rPr>
                <a:t>An Extraordinary Journey Into The Transient Sky          </a:t>
              </a:r>
              <a:r>
                <a:rPr lang="en-US" sz="1600" dirty="0">
                  <a:solidFill>
                    <a:schemeClr val="bg1"/>
                  </a:solidFill>
                </a:rPr>
                <a:t>04/03/2025 </a:t>
              </a:r>
              <a:endParaRPr lang="en-US" sz="1600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1B1586E-B1AD-026E-144F-1FFB23C5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367" y="2035890"/>
            <a:ext cx="3990813" cy="327501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3DA2DF0-93F4-DEDE-7282-8EAC57FB5CA1}"/>
              </a:ext>
            </a:extLst>
          </p:cNvPr>
          <p:cNvSpPr txBox="1">
            <a:spLocks/>
          </p:cNvSpPr>
          <p:nvPr/>
        </p:nvSpPr>
        <p:spPr>
          <a:xfrm>
            <a:off x="628650" y="840684"/>
            <a:ext cx="788670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Seems to be a correlation between the late-time decay slope and the stretch which could be used to better standardize them!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E8FD16-8E9C-06F8-9359-3C8D7E07AC85}"/>
              </a:ext>
            </a:extLst>
          </p:cNvPr>
          <p:cNvSpPr txBox="1"/>
          <p:nvPr/>
        </p:nvSpPr>
        <p:spPr>
          <a:xfrm>
            <a:off x="3572737" y="5356646"/>
            <a:ext cx="5279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Graur+2018d; </a:t>
            </a:r>
            <a:r>
              <a:rPr lang="en-US" sz="1800" dirty="0"/>
              <a:t>see also Jacobson-Galán+(2018)</a:t>
            </a:r>
            <a:endParaRPr lang="en-US" dirty="0"/>
          </a:p>
        </p:txBody>
      </p:sp>
      <p:pic>
        <p:nvPicPr>
          <p:cNvPr id="7" name="Graphic 6" descr="Bow And Arrow outline">
            <a:extLst>
              <a:ext uri="{FF2B5EF4-FFF2-40B4-BE49-F238E27FC236}">
                <a16:creationId xmlns:a16="http://schemas.microsoft.com/office/drawing/2014/main" id="{F4ED2AD8-FA85-435D-920A-37DD3ACEE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00000">
            <a:off x="83376" y="138240"/>
            <a:ext cx="604159" cy="60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25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3350</TotalTime>
  <Words>837</Words>
  <Application>Microsoft Macintosh PowerPoint</Application>
  <PresentationFormat>On-screen Show (4:3)</PresentationFormat>
  <Paragraphs>129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American Typewriter</vt:lpstr>
      <vt:lpstr>Aptos</vt:lpstr>
      <vt:lpstr>Aptos Display</vt:lpstr>
      <vt:lpstr>Arial</vt:lpstr>
      <vt:lpstr>Helvetica</vt:lpstr>
      <vt:lpstr>Times New Roman</vt:lpstr>
      <vt:lpstr>Office Theme</vt:lpstr>
      <vt:lpstr>Looking Ahead: Late-time observations of Type Ia supernovae with the  Hubble Space Telescope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Huei Sears</dc:creator>
  <cp:lastModifiedBy>Huei Sears</cp:lastModifiedBy>
  <cp:revision>21</cp:revision>
  <dcterms:created xsi:type="dcterms:W3CDTF">2025-03-31T10:50:08Z</dcterms:created>
  <dcterms:modified xsi:type="dcterms:W3CDTF">2025-04-03T12:20:53Z</dcterms:modified>
</cp:coreProperties>
</file>