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Roboto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bf6f866b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bf6f866b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bf6f866b7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bf6f866b7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bf6f866b7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bf6f866b7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36840e0ee36144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736840e0ee36144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bf6f866b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bf6f866b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bf6f866b7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bf6f866b7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36840e0ee36144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736840e0ee36144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bf6f866b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1bf6f866b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1bf6f866b7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1bf6f866b7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36840e0ee3614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736840e0ee3614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6840e0ee3614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736840e0ee3614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bf6f866b7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1bf6f866b7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bf6f866b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bf6f866b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736840e0ee36144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736840e0ee36144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36840e0ee36144_60:notes"/>
          <p:cNvSpPr/>
          <p:nvPr>
            <p:ph idx="2" type="sldImg"/>
          </p:nvPr>
        </p:nvSpPr>
        <p:spPr>
          <a:xfrm>
            <a:off x="429226" y="924199"/>
            <a:ext cx="5980200" cy="307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36840e0ee36144_60:notes"/>
          <p:cNvSpPr txBox="1"/>
          <p:nvPr>
            <p:ph idx="1" type="body"/>
          </p:nvPr>
        </p:nvSpPr>
        <p:spPr>
          <a:xfrm>
            <a:off x="190501" y="4284669"/>
            <a:ext cx="6477000" cy="4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736840e0ee36144_60:notes"/>
          <p:cNvSpPr txBox="1"/>
          <p:nvPr>
            <p:ph idx="12" type="sldNum"/>
          </p:nvPr>
        </p:nvSpPr>
        <p:spPr>
          <a:xfrm>
            <a:off x="5913438" y="8685225"/>
            <a:ext cx="9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| 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bf6f866b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bf6f866b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36840e0ee36144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36840e0ee36144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360000" y="1059583"/>
            <a:ext cx="8532600" cy="3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3"/>
          <p:cNvSpPr txBox="1"/>
          <p:nvPr/>
        </p:nvSpPr>
        <p:spPr>
          <a:xfrm>
            <a:off x="278453" y="4845059"/>
            <a:ext cx="41838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Christine Collins</a:t>
            </a:r>
            <a:r>
              <a:rPr b="0" i="0" lang="en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|    </a:t>
            </a:r>
            <a:fld id="{00000000-1234-1234-1234-123412341234}" type="slidenum">
              <a:rPr b="0" i="0" lang="en" sz="9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wdb19etyZq0C3pz6xDNTjt9bnKfhZkAr/view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344000" y="2220650"/>
            <a:ext cx="8520600" cy="82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80">
                <a:solidFill>
                  <a:srgbClr val="000000"/>
                </a:solidFill>
              </a:rPr>
              <a:t>Non-LTE radiative transfer simulations: Improved agreement of the double detonation with normal Type Ia supernovae</a:t>
            </a:r>
            <a:endParaRPr sz="1779">
              <a:solidFill>
                <a:srgbClr val="000000"/>
              </a:solidFill>
            </a:endParaRPr>
          </a:p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2227400" y="3236150"/>
            <a:ext cx="47832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4835"/>
              <a:buNone/>
            </a:pPr>
            <a:r>
              <a:rPr lang="en" sz="2085">
                <a:solidFill>
                  <a:schemeClr val="dk1"/>
                </a:solidFill>
              </a:rPr>
              <a:t>Christine Collins</a:t>
            </a:r>
            <a:r>
              <a:rPr lang="en" sz="697">
                <a:solidFill>
                  <a:schemeClr val="dk1"/>
                </a:solidFill>
              </a:rPr>
              <a:t>   </a:t>
            </a:r>
            <a:endParaRPr sz="697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7753"/>
              <a:buNone/>
            </a:pPr>
            <a:r>
              <a:rPr lang="en" sz="1380">
                <a:solidFill>
                  <a:schemeClr val="dk1"/>
                </a:solidFill>
              </a:rPr>
              <a:t>With  Luke J. Shingles, Stuart A. Sim, Fionntan P. Callan, Sabrina Gronow, Wolfgang Hillebrandt, Markus Kromer, Ruediger Pakmor and Friedrich K. Ropke</a:t>
            </a:r>
            <a:endParaRPr sz="1380">
              <a:solidFill>
                <a:schemeClr val="dk1"/>
              </a:solidFill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363" y="4185850"/>
            <a:ext cx="2394611" cy="8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15407" l="0" r="0" t="18208"/>
          <a:stretch/>
        </p:blipFill>
        <p:spPr>
          <a:xfrm>
            <a:off x="6475375" y="4124100"/>
            <a:ext cx="2118099" cy="9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300" y="966950"/>
            <a:ext cx="5703374" cy="374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 ARTIS light curves (1D models)</a:t>
            </a:r>
            <a:endParaRPr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360000" y="1059575"/>
            <a:ext cx="2730000" cy="3515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29845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en" sz="1500"/>
              <a:t>Colours very red</a:t>
            </a:r>
            <a:endParaRPr sz="1500"/>
          </a:p>
          <a:p>
            <a:pPr indent="-298450" lvl="1" marL="9144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 sz="1500"/>
              <a:t>U band much fainter than B </a:t>
            </a:r>
            <a:endParaRPr sz="1500"/>
          </a:p>
          <a:p>
            <a:pPr indent="-323850" lvl="1" marL="9144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V and R too bright</a:t>
            </a:r>
            <a:endParaRPr sz="1500"/>
          </a:p>
          <a:p>
            <a:pPr indent="-323850" lvl="0" marL="457200" rtl="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/>
              <a:t>Variation with direction (represented by 1D models) is greater than intrinsic scatter of observed SNe Ia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625" y="929900"/>
            <a:ext cx="5843699" cy="36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>
            <p:ph type="title"/>
          </p:nvPr>
        </p:nvSpPr>
        <p:spPr>
          <a:xfrm>
            <a:off x="280349" y="101325"/>
            <a:ext cx="84642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ARTIS-NLTE light curves</a:t>
            </a:r>
            <a:endParaRPr/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49925" y="1059575"/>
            <a:ext cx="3176700" cy="3515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non-LTE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Colours are much less red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Spread in brightness with direction is greatly reduced (i.e. synthetic observables become less asymmetric)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"/>
              <a:t>Even bolometric light curve changes in non-LTE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3633" t="0"/>
          <a:stretch/>
        </p:blipFill>
        <p:spPr>
          <a:xfrm>
            <a:off x="2475150" y="1309275"/>
            <a:ext cx="6668851" cy="269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5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 in colour evolution</a:t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360000" y="1817700"/>
            <a:ext cx="2256600" cy="27573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04800" lvl="0" marL="457200" rtl="0" algn="l">
              <a:spcBef>
                <a:spcPts val="200"/>
              </a:spcBef>
              <a:spcAft>
                <a:spcPts val="0"/>
              </a:spcAft>
              <a:buSzPts val="1200"/>
              <a:buChar char="●"/>
            </a:pPr>
            <a:r>
              <a:rPr lang="en" sz="1600"/>
              <a:t>Non-LTE colours in all directions more similar to normal SN2011fe</a:t>
            </a:r>
            <a:endParaRPr sz="1600"/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Spectra – equatorial direction</a:t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360000" y="1059575"/>
            <a:ext cx="3696900" cy="18309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fontScale="70000" lnSpcReduction="10000"/>
          </a:bodyPr>
          <a:lstStyle/>
          <a:p>
            <a:pPr indent="-290830" lvl="0" marL="457200" rtl="0" algn="l">
              <a:spcBef>
                <a:spcPts val="2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Direction viewing towards equator 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Most probable direction to view (if drawn from a random distribution of solid angle)</a:t>
            </a:r>
            <a:endParaRPr/>
          </a:p>
          <a:p>
            <a:pPr indent="-290830" lvl="0" marL="457200" rtl="0" algn="l">
              <a:spcBef>
                <a:spcPts val="10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Without full NLTE strong Ti II absorption and too red SED</a:t>
            </a:r>
            <a:endParaRPr/>
          </a:p>
          <a:p>
            <a:pPr indent="-290830" lvl="0" marL="457200" rtl="0" algn="l">
              <a:spcBef>
                <a:spcPts val="1000"/>
              </a:spcBef>
              <a:spcAft>
                <a:spcPts val="200"/>
              </a:spcAft>
              <a:buSzPct val="77777"/>
              <a:buChar char="●"/>
            </a:pPr>
            <a:r>
              <a:rPr lang="en"/>
              <a:t>With full NLTE Ti II absorption is reduced and SED becomes bluer</a:t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b="0" l="0" r="0" t="50502"/>
          <a:stretch/>
        </p:blipFill>
        <p:spPr>
          <a:xfrm>
            <a:off x="4188000" y="1705375"/>
            <a:ext cx="4960123" cy="222380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491100" y="3058650"/>
            <a:ext cx="3696900" cy="1634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fontScale="77500" lnSpcReduction="20000"/>
          </a:bodyPr>
          <a:lstStyle/>
          <a:p>
            <a:pPr indent="-297497" lvl="0" marL="457200" rtl="0" algn="l">
              <a:spcBef>
                <a:spcPts val="2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In NLTE – more highly ionised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Reduced absorption by He detonation ash – in particular Ti II (In NLTE Ti III is most abundant)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7497" lvl="0" marL="457200" rtl="0" algn="l">
              <a:spcBef>
                <a:spcPts val="2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NLTE spectra show much better agreement with normal SNe Ia</a:t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7275775" y="1353225"/>
            <a:ext cx="1660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Full NLTE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4926725" y="1353225"/>
            <a:ext cx="1660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Approximate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Spectra – poles</a:t>
            </a:r>
            <a:endParaRPr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360000" y="893375"/>
            <a:ext cx="3599400" cy="36816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fontScale="77500" lnSpcReduction="10000"/>
          </a:bodyPr>
          <a:lstStyle/>
          <a:p>
            <a:pPr indent="-297497" lvl="0" marL="457200" rtl="0" algn="l">
              <a:spcBef>
                <a:spcPts val="2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Less probable that SN would be viewed near the poles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7497" lvl="0" marL="457200" rtl="0" algn="l">
              <a:spcBef>
                <a:spcPts val="2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One pole shows significantly increased absorption (higher abundances of He detonation ash)</a:t>
            </a:r>
            <a:endParaRPr/>
          </a:p>
          <a:p>
            <a:pPr indent="-297497" lvl="0" marL="457200" rtl="0" algn="l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Absorption reduced in NLTE, but still shows strong absorption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Maybe explains peculiar Ia’s 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7497" lvl="0" marL="457200" rtl="0" algn="l">
              <a:spcBef>
                <a:spcPts val="2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Opposite pole is brightest since </a:t>
            </a:r>
            <a:r>
              <a:rPr baseline="30000" lang="en"/>
              <a:t>56</a:t>
            </a:r>
            <a:r>
              <a:rPr lang="en"/>
              <a:t>Ni is nearest the surface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This direction also shows better agreement with normal SNe Ia in full NLTE</a:t>
            </a:r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 b="49733" l="0" r="0" t="0"/>
          <a:stretch/>
        </p:blipFill>
        <p:spPr>
          <a:xfrm>
            <a:off x="4000300" y="358700"/>
            <a:ext cx="4960123" cy="225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800" y="2769474"/>
            <a:ext cx="4855808" cy="222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6900" y="565450"/>
            <a:ext cx="1353824" cy="56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7123375" y="57825"/>
            <a:ext cx="1660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Full NLTE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4774325" y="57825"/>
            <a:ext cx="16608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Approximate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280350" y="101325"/>
            <a:ext cx="5412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three double detonation models show He feature </a:t>
            </a:r>
            <a:endParaRPr/>
          </a:p>
        </p:txBody>
      </p:sp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360000" y="1334825"/>
            <a:ext cx="4903200" cy="32400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lnSpcReduction="20000"/>
          </a:bodyPr>
          <a:lstStyle/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 I 10830 Å feature predicted in all 3 model directions</a:t>
            </a:r>
            <a:endParaRPr/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treatment of non-thermal energy is required to simulate He (which we include here)</a:t>
            </a:r>
            <a:endParaRPr/>
          </a:p>
          <a:p>
            <a:pPr indent="0" lvl="0" marL="9144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Different strengths and evolution shown by each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Strongest and lasts the longest at </a:t>
            </a:r>
            <a:r>
              <a:rPr lang="en" sz="1500"/>
              <a:t>θ=180</a:t>
            </a:r>
            <a:r>
              <a:rPr baseline="30000" lang="en" sz="1500"/>
              <a:t>◦</a:t>
            </a: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831" y="0"/>
            <a:ext cx="2877737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28"/>
          <p:cNvCxnSpPr/>
          <p:nvPr/>
        </p:nvCxnSpPr>
        <p:spPr>
          <a:xfrm>
            <a:off x="6891300" y="101325"/>
            <a:ext cx="30000" cy="141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8"/>
          <p:cNvCxnSpPr/>
          <p:nvPr/>
        </p:nvCxnSpPr>
        <p:spPr>
          <a:xfrm>
            <a:off x="7099900" y="1757675"/>
            <a:ext cx="30000" cy="141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8"/>
          <p:cNvCxnSpPr/>
          <p:nvPr/>
        </p:nvCxnSpPr>
        <p:spPr>
          <a:xfrm>
            <a:off x="7013725" y="3473750"/>
            <a:ext cx="30000" cy="141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Helium may have been observed</a:t>
            </a:r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118275" y="920625"/>
            <a:ext cx="3870600" cy="39666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lnSpcReduction="10000"/>
          </a:bodyPr>
          <a:lstStyle/>
          <a:p>
            <a:pPr indent="-304482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95"/>
              <a:buChar char="●"/>
            </a:pPr>
            <a:r>
              <a:rPr lang="en" sz="1565"/>
              <a:t>Evolution similar to the transitional SN iPTF13ebh (Hsiao+2015)</a:t>
            </a:r>
            <a:endParaRPr sz="1565"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65"/>
          </a:p>
          <a:p>
            <a:pPr indent="-304482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95"/>
              <a:buChar char="●"/>
            </a:pPr>
            <a:r>
              <a:rPr lang="en" sz="1565"/>
              <a:t>Feature to the blue wing of the Mg II feature (previously identified as C I by </a:t>
            </a:r>
            <a:r>
              <a:rPr lang="en" sz="1565"/>
              <a:t>Hsiao+2015)</a:t>
            </a:r>
            <a:r>
              <a:rPr lang="en" sz="1565"/>
              <a:t> </a:t>
            </a:r>
            <a:endParaRPr sz="1565"/>
          </a:p>
          <a:p>
            <a:pPr indent="0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565"/>
          </a:p>
          <a:p>
            <a:pPr indent="-304482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95"/>
              <a:buChar char="●"/>
            </a:pPr>
            <a:r>
              <a:rPr lang="en" sz="1565"/>
              <a:t>The simulation does not predict clear optical He features</a:t>
            </a:r>
            <a:r>
              <a:rPr lang="en" sz="1565"/>
              <a:t> or a clear 2 μm feature</a:t>
            </a:r>
            <a:endParaRPr sz="1565"/>
          </a:p>
          <a:p>
            <a:pPr indent="-304482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95"/>
              <a:buChar char="○"/>
            </a:pPr>
            <a:r>
              <a:rPr lang="en" sz="1195"/>
              <a:t>Suggests there is no secondary feature observable to confirm presence of He</a:t>
            </a:r>
            <a:endParaRPr sz="1195"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195"/>
          </a:p>
          <a:p>
            <a:pPr indent="-304482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95"/>
              <a:buChar char="●"/>
            </a:pPr>
            <a:r>
              <a:rPr lang="en" sz="1195"/>
              <a:t>Callan+2025 have shown for another double detonation model that He 10830 Å is predicted</a:t>
            </a:r>
            <a:endParaRPr sz="1195"/>
          </a:p>
        </p:txBody>
      </p:sp>
      <p:pic>
        <p:nvPicPr>
          <p:cNvPr id="233" name="Google Shape;2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800" y="920630"/>
            <a:ext cx="5002802" cy="323798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5620400" y="4109550"/>
            <a:ext cx="35841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Spectrum for equatorial model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Collins+2023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3873000" y="4311025"/>
            <a:ext cx="13980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He I absorption</a:t>
            </a:r>
            <a:endParaRPr sz="1800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6" name="Google Shape;236;p29"/>
          <p:cNvCxnSpPr/>
          <p:nvPr/>
        </p:nvCxnSpPr>
        <p:spPr>
          <a:xfrm flipH="1" rot="10800000">
            <a:off x="4561500" y="3573275"/>
            <a:ext cx="1503000" cy="97770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Pure detonation model (no He detonation)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Sim+2010 1.06 M</a:t>
            </a:r>
            <a:r>
              <a:rPr baseline="-25000" lang="en" sz="2000"/>
              <a:t>ⵙ</a:t>
            </a:r>
            <a:r>
              <a:rPr lang="en" sz="2000"/>
              <a:t> model</a:t>
            </a:r>
            <a:endParaRPr sz="2000"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360000" y="1059575"/>
            <a:ext cx="2775900" cy="3515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04482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95"/>
              <a:buChar char="●"/>
            </a:pPr>
            <a:r>
              <a:rPr lang="en" sz="1565"/>
              <a:t>No heavy elements in outer ejecta</a:t>
            </a:r>
            <a:endParaRPr sz="1565"/>
          </a:p>
          <a:p>
            <a:pPr indent="-304482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195"/>
              <a:buChar char="●"/>
            </a:pPr>
            <a:r>
              <a:rPr lang="en" sz="1565"/>
              <a:t>Differences in non-LTE much less significant than double detonation</a:t>
            </a:r>
            <a:endParaRPr sz="1565"/>
          </a:p>
          <a:p>
            <a:pPr indent="-304482" lvl="0" marL="457200" rtl="0" algn="l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1195"/>
              <a:buChar char="●"/>
            </a:pPr>
            <a:r>
              <a:rPr lang="en" sz="1565"/>
              <a:t>Non-LTE specifically important for double detonation because of the heavy elements in the outer ejecta</a:t>
            </a:r>
            <a:endParaRPr sz="1565"/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350" y="944200"/>
            <a:ext cx="5529248" cy="36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49" name="Google Shape;249;p31"/>
          <p:cNvSpPr txBox="1"/>
          <p:nvPr>
            <p:ph idx="1" type="body"/>
          </p:nvPr>
        </p:nvSpPr>
        <p:spPr>
          <a:xfrm>
            <a:off x="360000" y="1059583"/>
            <a:ext cx="8532600" cy="3515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4A86E8"/>
                </a:solidFill>
              </a:rPr>
              <a:t>Non-LTE simulations are important</a:t>
            </a:r>
            <a:r>
              <a:rPr lang="en"/>
              <a:t> –</a:t>
            </a:r>
            <a:r>
              <a:rPr lang="en"/>
              <a:t> particularly for the double detonation explosion scenario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Higher ionisation states lead to reduced line blanketing, improving agreement with observations</a:t>
            </a:r>
            <a:endParaRPr/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rgbClr val="4A86E8"/>
                </a:solidFill>
              </a:rPr>
              <a:t>He I 10830 Å </a:t>
            </a:r>
            <a:r>
              <a:rPr lang="en"/>
              <a:t>appears to be a signature of the double detonation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effect of </a:t>
            </a:r>
            <a:r>
              <a:rPr lang="en">
                <a:solidFill>
                  <a:srgbClr val="4A86E8"/>
                </a:solidFill>
              </a:rPr>
              <a:t>NLTE needs to be explored</a:t>
            </a:r>
            <a:r>
              <a:rPr lang="en"/>
              <a:t> for more double detonation models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Determine if these are general trends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60000" y="1059583"/>
            <a:ext cx="8532600" cy="3515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 will present some new radiative transfer simulations for the double detonation explosion scenario, with new improved fully non-LTE radiative transfer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914400" rtl="0" algn="l">
              <a:spcBef>
                <a:spcPts val="2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Overview of hydrodynamical models considered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Comparison of the synthetic observables in non-LTE compared to previous approximations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 Ia from Sub-M</a:t>
            </a:r>
            <a:r>
              <a:rPr baseline="-25000" lang="en"/>
              <a:t>ch</a:t>
            </a:r>
            <a:r>
              <a:rPr lang="en"/>
              <a:t> white dwarfs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60000" y="1059575"/>
            <a:ext cx="7074600" cy="9795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Sub-M</a:t>
            </a:r>
            <a:r>
              <a:rPr baseline="-25000" lang="en"/>
              <a:t>ch</a:t>
            </a:r>
            <a:r>
              <a:rPr lang="en"/>
              <a:t> white dwarfs are promising SNe Ia progenitors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explain observed SN Ia luminosity variation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Increasing WD mass -&gt; more </a:t>
            </a:r>
            <a:r>
              <a:rPr baseline="30000" lang="en"/>
              <a:t>56</a:t>
            </a:r>
            <a:r>
              <a:rPr lang="en"/>
              <a:t>Ni -&gt; brighter SN</a:t>
            </a:r>
            <a:r>
              <a:rPr lang="en"/>
              <a:t> 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60000" y="2259725"/>
            <a:ext cx="7074600" cy="24993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Detonations in carbon-oxygen WD lead to good agreement with SN Ia observations (e.g. Sim+2010, Blondin+2017, Shen+2018)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These neglected the ignition mechanism</a:t>
            </a:r>
            <a:endParaRPr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physical mechanism to ignite a sub-M</a:t>
            </a:r>
            <a:r>
              <a:rPr baseline="-25000" lang="en"/>
              <a:t>ch</a:t>
            </a:r>
            <a:r>
              <a:rPr lang="en"/>
              <a:t> WD is the Double Detonation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Ignited by an initial helium detonation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1565844" y="2299321"/>
            <a:ext cx="1794000" cy="1723500"/>
          </a:xfrm>
          <a:prstGeom prst="ellipse">
            <a:avLst/>
          </a:prstGeom>
          <a:solidFill>
            <a:schemeClr val="accent4"/>
          </a:solidFill>
          <a:ln cap="flat" cmpd="sng" w="15875">
            <a:solidFill>
              <a:srgbClr val="7C3D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1808043" y="2532006"/>
            <a:ext cx="1309500" cy="12582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11699" y="2753600"/>
            <a:ext cx="1070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Helium Shell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513" y="3441400"/>
            <a:ext cx="1560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Carbon/Oxygen Core</a:t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114" name="Google Shape;114;p17"/>
          <p:cNvCxnSpPr/>
          <p:nvPr/>
        </p:nvCxnSpPr>
        <p:spPr>
          <a:xfrm>
            <a:off x="1274875" y="2925550"/>
            <a:ext cx="419100" cy="579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5" name="Google Shape;115;p17"/>
          <p:cNvCxnSpPr/>
          <p:nvPr/>
        </p:nvCxnSpPr>
        <p:spPr>
          <a:xfrm flipH="1" rot="10800000">
            <a:off x="1290525" y="3481200"/>
            <a:ext cx="839400" cy="1851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6" name="Google Shape;116;p17"/>
          <p:cNvSpPr/>
          <p:nvPr/>
        </p:nvSpPr>
        <p:spPr>
          <a:xfrm>
            <a:off x="2333522" y="2331886"/>
            <a:ext cx="258660" cy="128304"/>
          </a:xfrm>
          <a:prstGeom prst="irregularSeal2">
            <a:avLst/>
          </a:prstGeom>
          <a:solidFill>
            <a:srgbClr val="FF9900"/>
          </a:solidFill>
          <a:ln cap="flat" cmpd="sng" w="9525">
            <a:solidFill>
              <a:srgbClr val="A548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333515" y="3469268"/>
            <a:ext cx="258660" cy="128304"/>
          </a:xfrm>
          <a:prstGeom prst="irregularSeal2">
            <a:avLst/>
          </a:prstGeom>
          <a:solidFill>
            <a:srgbClr val="FF9900"/>
          </a:solidFill>
          <a:ln cap="flat" cmpd="sng" w="9525">
            <a:solidFill>
              <a:srgbClr val="A548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557310" y="1798063"/>
            <a:ext cx="15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Progenitor model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detonation</a:t>
            </a:r>
            <a:endParaRPr/>
          </a:p>
        </p:txBody>
      </p:sp>
      <p:pic>
        <p:nvPicPr>
          <p:cNvPr id="120" name="Google Shape;120;p17" title="m10_0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6600" y="1563775"/>
            <a:ext cx="5572200" cy="313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3605050" y="1165125"/>
            <a:ext cx="5443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Simulation from Gronow+2021. Movie credit: Alexander Holas​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detonation ejecta </a:t>
            </a:r>
            <a:r>
              <a:rPr lang="en"/>
              <a:t>structure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60000" y="1059575"/>
            <a:ext cx="7150500" cy="3515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23850" lvl="0" marL="4572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Double detonation leaves imprint on ejecta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Heavy element nucleosynthesis in outer layers from the shell detonation</a:t>
            </a:r>
            <a:endParaRPr sz="15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17648"/>
          <a:stretch/>
        </p:blipFill>
        <p:spPr>
          <a:xfrm>
            <a:off x="6725" y="2010650"/>
            <a:ext cx="9144000" cy="18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2474775" y="4083625"/>
            <a:ext cx="2052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Core detonation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869875" y="2010650"/>
            <a:ext cx="5040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56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Ni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" name="Google Shape;131;p18"/>
          <p:cNvCxnSpPr/>
          <p:nvPr/>
        </p:nvCxnSpPr>
        <p:spPr>
          <a:xfrm flipH="1" rot="10800000">
            <a:off x="3602175" y="2805575"/>
            <a:ext cx="893700" cy="1340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cxnSp>
      <p:sp>
        <p:nvSpPr>
          <p:cNvPr id="132" name="Google Shape;132;p18"/>
          <p:cNvSpPr txBox="1"/>
          <p:nvPr/>
        </p:nvSpPr>
        <p:spPr>
          <a:xfrm>
            <a:off x="5669975" y="2481725"/>
            <a:ext cx="21822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 shell detonation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" name="Google Shape;133;p18"/>
          <p:cNvCxnSpPr/>
          <p:nvPr/>
        </p:nvCxnSpPr>
        <p:spPr>
          <a:xfrm rot="10800000">
            <a:off x="4890550" y="2348325"/>
            <a:ext cx="795000" cy="259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6095"/>
            <a:ext cx="914400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detonation ejecta structure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360000" y="3891400"/>
            <a:ext cx="8532600" cy="8625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Heavy elements in the outer ejecta lead to strong absorption features and line-blanketing not expected in normal SNe Ia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196275" y="1229700"/>
            <a:ext cx="2890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Density of select elements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5553950" y="3112250"/>
            <a:ext cx="3468600" cy="17820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fontScale="70000"/>
          </a:bodyPr>
          <a:lstStyle/>
          <a:p>
            <a:pPr indent="-227330" lvl="0" marL="342900" rtl="0" algn="l">
              <a:spcBef>
                <a:spcPts val="2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We have tested a model with a thin He shell</a:t>
            </a:r>
            <a:endParaRPr/>
          </a:p>
          <a:p>
            <a:pPr indent="-227330" lvl="0" marL="342900" rtl="0" algn="l">
              <a:spcBef>
                <a:spcPts val="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This includes the low He shell mass model (0.02 M</a:t>
            </a:r>
            <a:r>
              <a:rPr baseline="-25000" lang="en"/>
              <a:t>⊙ </a:t>
            </a:r>
            <a:r>
              <a:rPr lang="en"/>
              <a:t>He) </a:t>
            </a:r>
            <a:endParaRPr/>
          </a:p>
          <a:p>
            <a:pPr indent="-227330" lvl="1" marL="685800" rtl="0" algn="l">
              <a:spcBef>
                <a:spcPts val="8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Townsley et al. 2019 and Shen et al. 2021 found this He shell mass leads to normal SNe Ia colours</a:t>
            </a:r>
            <a:endParaRPr/>
          </a:p>
          <a:p>
            <a:pPr indent="-227330" lvl="1" marL="685800" rtl="0" algn="l">
              <a:spcBef>
                <a:spcPts val="800"/>
              </a:spcBef>
              <a:spcAft>
                <a:spcPts val="800"/>
              </a:spcAft>
              <a:buSzPct val="100000"/>
              <a:buChar char="○"/>
            </a:pPr>
            <a:r>
              <a:rPr lang="en"/>
              <a:t>Ours is still much too red – larger masses of Ti and Cr from the shell detonation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4017600" y="2274038"/>
            <a:ext cx="4930500" cy="8382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lnSpcReduction="10000"/>
          </a:bodyPr>
          <a:lstStyle/>
          <a:p>
            <a:pPr indent="-260350" lvl="0" marL="342900" rtl="0" algn="l">
              <a:spcBef>
                <a:spcPts val="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It has been suggested that low mass He shells lead to less red colours</a:t>
            </a:r>
            <a:endParaRPr sz="1500"/>
          </a:p>
          <a:p>
            <a:pPr indent="-254000" lvl="1" marL="685800" rtl="0" algn="l">
              <a:spcBef>
                <a:spcPts val="0"/>
              </a:spcBef>
              <a:spcAft>
                <a:spcPts val="800"/>
              </a:spcAft>
              <a:buClr>
                <a:srgbClr val="4A86E8"/>
              </a:buClr>
              <a:buSzPts val="1400"/>
              <a:buChar char="○"/>
            </a:pPr>
            <a:r>
              <a:rPr lang="en">
                <a:solidFill>
                  <a:srgbClr val="4A86E8"/>
                </a:solidFill>
              </a:rPr>
              <a:t>Lower masses of He detonation ash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10670" l="9627" r="28969" t="9939"/>
          <a:stretch/>
        </p:blipFill>
        <p:spPr>
          <a:xfrm>
            <a:off x="693675" y="989025"/>
            <a:ext cx="2269527" cy="201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88499" l="6872" r="0" t="2220"/>
          <a:stretch/>
        </p:blipFill>
        <p:spPr>
          <a:xfrm>
            <a:off x="210275" y="593650"/>
            <a:ext cx="3468600" cy="47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5">
            <a:alphaModFix/>
          </a:blip>
          <a:srcRect b="13270" l="8298" r="30907" t="9347"/>
          <a:stretch/>
        </p:blipFill>
        <p:spPr>
          <a:xfrm>
            <a:off x="210269" y="2965556"/>
            <a:ext cx="2191387" cy="19173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>
            <p:ph type="title"/>
          </p:nvPr>
        </p:nvSpPr>
        <p:spPr>
          <a:xfrm>
            <a:off x="210281" y="76000"/>
            <a:ext cx="8694600" cy="50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</a:t>
            </a:r>
            <a:r>
              <a:rPr lang="en"/>
              <a:t>detonations have colours too red 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3594550" y="576100"/>
            <a:ext cx="5353500" cy="17466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fontScale="85000"/>
          </a:bodyPr>
          <a:lstStyle/>
          <a:p>
            <a:pPr indent="-246062" lvl="0" marL="342900" rtl="0" algn="l">
              <a:spcBef>
                <a:spcPts val="200"/>
              </a:spcBef>
              <a:spcAft>
                <a:spcPts val="0"/>
              </a:spcAft>
              <a:buSzPct val="83333"/>
              <a:buChar char="●"/>
            </a:pPr>
            <a:r>
              <a:rPr lang="en"/>
              <a:t>All of our models are redder than observations</a:t>
            </a:r>
            <a:endParaRPr/>
          </a:p>
          <a:p>
            <a:pPr indent="-240665" lvl="1" marL="685800" rtl="0" algn="l">
              <a:spcBef>
                <a:spcPts val="8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 (series of double detonation hydrodynamical models from Gronow+2021 for different core and He shell masses)</a:t>
            </a:r>
            <a:endParaRPr/>
          </a:p>
          <a:p>
            <a:pPr indent="-246062" lvl="0" marL="342900" rtl="0" algn="l">
              <a:spcBef>
                <a:spcPts val="800"/>
              </a:spcBef>
              <a:spcAft>
                <a:spcPts val="0"/>
              </a:spcAft>
              <a:buSzPct val="83333"/>
              <a:buChar char="●"/>
            </a:pPr>
            <a:r>
              <a:rPr lang="en"/>
              <a:t>General trend for double detonations</a:t>
            </a:r>
            <a:endParaRPr/>
          </a:p>
          <a:p>
            <a:pPr indent="-240665" lvl="1" marL="685800" rtl="0" algn="l">
              <a:spcBef>
                <a:spcPts val="800"/>
              </a:spcBef>
              <a:spcAft>
                <a:spcPts val="800"/>
              </a:spcAft>
              <a:buClr>
                <a:srgbClr val="4A86E8"/>
              </a:buClr>
              <a:buSzPct val="100000"/>
              <a:buChar char="○"/>
            </a:pPr>
            <a:r>
              <a:rPr lang="en">
                <a:solidFill>
                  <a:srgbClr val="4A86E8"/>
                </a:solidFill>
              </a:rPr>
              <a:t>This is because of line-blanketing by the He detonation ash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5038" y="3513905"/>
            <a:ext cx="2346451" cy="1073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2225022" y="4061400"/>
            <a:ext cx="12045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Townsley+2019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Shen+2021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" name="Google Shape;156;p20"/>
          <p:cNvCxnSpPr/>
          <p:nvPr/>
        </p:nvCxnSpPr>
        <p:spPr>
          <a:xfrm rot="10800000">
            <a:off x="2280725" y="3595125"/>
            <a:ext cx="1236600" cy="483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0"/>
          <p:cNvSpPr txBox="1"/>
          <p:nvPr/>
        </p:nvSpPr>
        <p:spPr>
          <a:xfrm>
            <a:off x="1229700" y="1161400"/>
            <a:ext cx="5991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B-V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482025" y="2900850"/>
            <a:ext cx="12366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Collins+2022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280349" y="101325"/>
            <a:ext cx="81804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Non-local thermodynamic equilibrium (NLTE)</a:t>
            </a:r>
            <a:endParaRPr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360000" y="1208700"/>
            <a:ext cx="8532600" cy="3563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lnSpcReduction="10000"/>
          </a:bodyPr>
          <a:lstStyle/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These simulations did not use full NLTE radiative transfer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were based on LTE approximations but used a dilute LTE scheme to approximate NLTE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(dilute blackbody representing the radiation field)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We call this scheme “classic ARTIS”</a:t>
            </a:r>
            <a:endParaRPr/>
          </a:p>
          <a:p>
            <a:pPr indent="0" lvl="0" marL="45720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have now carried out full NLTE simulations (using “ARTIS-NLTE”)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includes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</a:t>
            </a:r>
            <a:r>
              <a:rPr lang="en"/>
              <a:t>ull solution to the non-LTE equations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Non-thermal solver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Detailed bound-free estimators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Non-LTE radiation field model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Developed by Shingles+2020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0" r="2752" t="0"/>
          <a:stretch/>
        </p:blipFill>
        <p:spPr>
          <a:xfrm>
            <a:off x="152400" y="2160275"/>
            <a:ext cx="8892599" cy="21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>
            <p:ph type="title"/>
          </p:nvPr>
        </p:nvSpPr>
        <p:spPr>
          <a:xfrm>
            <a:off x="280355" y="101330"/>
            <a:ext cx="6651600" cy="66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1D models to represent the 3D model</a:t>
            </a:r>
            <a:endParaRPr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360000" y="1059580"/>
            <a:ext cx="8532600" cy="10215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fontScale="92500" lnSpcReduction="20000"/>
          </a:bodyPr>
          <a:lstStyle/>
          <a:p>
            <a:pPr indent="-310832" lvl="0" marL="457200" rtl="0" algn="l">
              <a:spcBef>
                <a:spcPts val="200"/>
              </a:spcBef>
              <a:spcAft>
                <a:spcPts val="0"/>
              </a:spcAft>
              <a:buSzPct val="77777"/>
              <a:buChar char="●"/>
            </a:pPr>
            <a:r>
              <a:rPr lang="en"/>
              <a:t>NLTE models very computationally expensive, so for now only 1D simulations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Models are very asymmetric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1D models were constructed by averaging ejecta lying within cones in different directions to mimic viewing angle effects (from Model M2a Gronow+2020, 0.05M</a:t>
            </a:r>
            <a:r>
              <a:rPr baseline="-25000" lang="en"/>
              <a:t>ⵙ</a:t>
            </a:r>
            <a:r>
              <a:rPr lang="en"/>
              <a:t> He shell)</a:t>
            </a:r>
            <a:endParaRPr/>
          </a:p>
        </p:txBody>
      </p:sp>
      <p:sp>
        <p:nvSpPr>
          <p:cNvPr id="172" name="Google Shape;172;p22"/>
          <p:cNvSpPr txBox="1"/>
          <p:nvPr/>
        </p:nvSpPr>
        <p:spPr>
          <a:xfrm>
            <a:off x="1224450" y="2007475"/>
            <a:ext cx="6936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density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800" y="1224325"/>
            <a:ext cx="5919799" cy="32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1224450" y="2701175"/>
            <a:ext cx="6936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density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