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0"/>
  </p:normalViewPr>
  <p:slideViewPr>
    <p:cSldViewPr>
      <p:cViewPr varScale="1">
        <p:scale>
          <a:sx n="60" d="100"/>
          <a:sy n="60" d="100"/>
        </p:scale>
        <p:origin x="200" y="4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BCDAD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22673" y="360801"/>
            <a:ext cx="17440273" cy="9563099"/>
          </a:xfrm>
          <a:prstGeom prst="rect">
            <a:avLst/>
          </a:prstGeom>
        </p:spPr>
      </p:pic>
      <p:sp>
        <p:nvSpPr>
          <p:cNvPr id="2" name="Holder 2"/>
          <p:cNvSpPr>
            <a:spLocks noGrp="1"/>
          </p:cNvSpPr>
          <p:nvPr>
            <p:ph type="ctrTitle"/>
          </p:nvPr>
        </p:nvSpPr>
        <p:spPr>
          <a:xfrm>
            <a:off x="6167870" y="2409135"/>
            <a:ext cx="6275070" cy="4083050"/>
          </a:xfrm>
          <a:prstGeom prst="rect">
            <a:avLst/>
          </a:prstGeom>
        </p:spPr>
        <p:txBody>
          <a:bodyPr wrap="square" lIns="0" tIns="0" rIns="0" bIns="0">
            <a:spAutoFit/>
          </a:bodyPr>
          <a:lstStyle>
            <a:lvl1pPr>
              <a:defRPr sz="2650" b="0" i="0">
                <a:solidFill>
                  <a:srgbClr val="25120F"/>
                </a:solidFill>
                <a:latin typeface="Trebuchet MS"/>
                <a:cs typeface="Trebuchet M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200" b="0" i="0">
                <a:solidFill>
                  <a:srgbClr val="25120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0" i="0">
                <a:solidFill>
                  <a:srgbClr val="25120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200" b="0" i="0">
                <a:solidFill>
                  <a:srgbClr val="25120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0" i="0">
                <a:solidFill>
                  <a:srgbClr val="25120F"/>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BCDAD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22673" y="360801"/>
            <a:ext cx="17440273" cy="9563099"/>
          </a:xfrm>
          <a:prstGeom prst="rect">
            <a:avLst/>
          </a:prstGeom>
        </p:spPr>
      </p:pic>
      <p:sp>
        <p:nvSpPr>
          <p:cNvPr id="2" name="Holder 2"/>
          <p:cNvSpPr>
            <a:spLocks noGrp="1"/>
          </p:cNvSpPr>
          <p:nvPr>
            <p:ph type="title"/>
          </p:nvPr>
        </p:nvSpPr>
        <p:spPr/>
        <p:txBody>
          <a:bodyPr lIns="0" tIns="0" rIns="0" bIns="0"/>
          <a:lstStyle>
            <a:lvl1pPr>
              <a:defRPr sz="2650" b="0" i="0">
                <a:solidFill>
                  <a:srgbClr val="25120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BCDAD3"/>
          </a:solidFill>
        </p:spPr>
        <p:txBody>
          <a:bodyPr wrap="square" lIns="0" tIns="0" rIns="0" bIns="0" rtlCol="0"/>
          <a:lstStyle/>
          <a:p>
            <a:endParaRPr/>
          </a:p>
        </p:txBody>
      </p:sp>
      <p:sp>
        <p:nvSpPr>
          <p:cNvPr id="17" name="bg object 17"/>
          <p:cNvSpPr/>
          <p:nvPr/>
        </p:nvSpPr>
        <p:spPr>
          <a:xfrm>
            <a:off x="441723" y="379851"/>
            <a:ext cx="17402175" cy="9525000"/>
          </a:xfrm>
          <a:custGeom>
            <a:avLst/>
            <a:gdLst/>
            <a:ahLst/>
            <a:cxnLst/>
            <a:rect l="l" t="t" r="r" b="b"/>
            <a:pathLst>
              <a:path w="17402175" h="9525000">
                <a:moveTo>
                  <a:pt x="17103871" y="9524999"/>
                </a:moveTo>
                <a:lnTo>
                  <a:pt x="17107606" y="9478594"/>
                </a:lnTo>
                <a:lnTo>
                  <a:pt x="17118944" y="9432410"/>
                </a:lnTo>
                <a:lnTo>
                  <a:pt x="17137102" y="9389298"/>
                </a:lnTo>
                <a:lnTo>
                  <a:pt x="17161476" y="9349890"/>
                </a:lnTo>
                <a:lnTo>
                  <a:pt x="17191460" y="9314816"/>
                </a:lnTo>
                <a:lnTo>
                  <a:pt x="17226452" y="9284706"/>
                </a:lnTo>
                <a:lnTo>
                  <a:pt x="17265847" y="9260190"/>
                </a:lnTo>
                <a:lnTo>
                  <a:pt x="17309041" y="9241899"/>
                </a:lnTo>
                <a:lnTo>
                  <a:pt x="17355428" y="9230462"/>
                </a:lnTo>
                <a:lnTo>
                  <a:pt x="17402173" y="9226689"/>
                </a:lnTo>
              </a:path>
              <a:path w="17402175" h="9525000">
                <a:moveTo>
                  <a:pt x="17402173" y="300542"/>
                </a:moveTo>
                <a:lnTo>
                  <a:pt x="17355778" y="296808"/>
                </a:lnTo>
                <a:lnTo>
                  <a:pt x="17309593" y="285469"/>
                </a:lnTo>
                <a:lnTo>
                  <a:pt x="17266481" y="267311"/>
                </a:lnTo>
                <a:lnTo>
                  <a:pt x="17227074" y="242938"/>
                </a:lnTo>
                <a:lnTo>
                  <a:pt x="17192000" y="212953"/>
                </a:lnTo>
                <a:lnTo>
                  <a:pt x="17161890" y="177961"/>
                </a:lnTo>
                <a:lnTo>
                  <a:pt x="17137374" y="138566"/>
                </a:lnTo>
                <a:lnTo>
                  <a:pt x="17119082" y="95373"/>
                </a:lnTo>
                <a:lnTo>
                  <a:pt x="17107645" y="48985"/>
                </a:lnTo>
                <a:lnTo>
                  <a:pt x="17103694" y="8"/>
                </a:lnTo>
                <a:lnTo>
                  <a:pt x="300713" y="0"/>
                </a:lnTo>
                <a:lnTo>
                  <a:pt x="296800" y="48636"/>
                </a:lnTo>
                <a:lnTo>
                  <a:pt x="285462" y="94820"/>
                </a:lnTo>
                <a:lnTo>
                  <a:pt x="267304" y="137932"/>
                </a:lnTo>
                <a:lnTo>
                  <a:pt x="242930" y="177340"/>
                </a:lnTo>
                <a:lnTo>
                  <a:pt x="212945" y="212414"/>
                </a:lnTo>
                <a:lnTo>
                  <a:pt x="177953" y="242524"/>
                </a:lnTo>
                <a:lnTo>
                  <a:pt x="138558" y="267040"/>
                </a:lnTo>
                <a:lnTo>
                  <a:pt x="95365" y="285332"/>
                </a:lnTo>
                <a:lnTo>
                  <a:pt x="48977" y="296769"/>
                </a:lnTo>
                <a:lnTo>
                  <a:pt x="48817" y="296782"/>
                </a:lnTo>
                <a:lnTo>
                  <a:pt x="48496" y="296808"/>
                </a:lnTo>
                <a:lnTo>
                  <a:pt x="0" y="300721"/>
                </a:lnTo>
                <a:lnTo>
                  <a:pt x="0" y="9226508"/>
                </a:lnTo>
                <a:lnTo>
                  <a:pt x="48627" y="9230422"/>
                </a:lnTo>
                <a:lnTo>
                  <a:pt x="48785" y="9230461"/>
                </a:lnTo>
                <a:lnTo>
                  <a:pt x="94812" y="9241760"/>
                </a:lnTo>
                <a:lnTo>
                  <a:pt x="137923" y="9259918"/>
                </a:lnTo>
                <a:lnTo>
                  <a:pt x="177331" y="9284292"/>
                </a:lnTo>
                <a:lnTo>
                  <a:pt x="212405" y="9314277"/>
                </a:lnTo>
                <a:lnTo>
                  <a:pt x="242515" y="9349269"/>
                </a:lnTo>
                <a:lnTo>
                  <a:pt x="267031" y="9388664"/>
                </a:lnTo>
                <a:lnTo>
                  <a:pt x="285323" y="9431857"/>
                </a:lnTo>
                <a:lnTo>
                  <a:pt x="296761" y="9478245"/>
                </a:lnTo>
                <a:lnTo>
                  <a:pt x="300534" y="9524999"/>
                </a:lnTo>
              </a:path>
            </a:pathLst>
          </a:custGeom>
          <a:ln w="38099">
            <a:solidFill>
              <a:srgbClr val="25120F"/>
            </a:solidFill>
          </a:ln>
        </p:spPr>
        <p:txBody>
          <a:bodyPr wrap="square" lIns="0" tIns="0" rIns="0" bIns="0" rtlCol="0"/>
          <a:lstStyle/>
          <a:p>
            <a:endParaRPr/>
          </a:p>
        </p:txBody>
      </p:sp>
      <p:sp>
        <p:nvSpPr>
          <p:cNvPr id="18" name="bg object 18"/>
          <p:cNvSpPr/>
          <p:nvPr/>
        </p:nvSpPr>
        <p:spPr>
          <a:xfrm>
            <a:off x="569442" y="519364"/>
            <a:ext cx="17127855" cy="9238615"/>
          </a:xfrm>
          <a:custGeom>
            <a:avLst/>
            <a:gdLst/>
            <a:ahLst/>
            <a:cxnLst/>
            <a:rect l="l" t="t" r="r" b="b"/>
            <a:pathLst>
              <a:path w="17127855" h="9238615">
                <a:moveTo>
                  <a:pt x="16831344" y="9238220"/>
                </a:moveTo>
                <a:lnTo>
                  <a:pt x="295925" y="9238220"/>
                </a:lnTo>
                <a:lnTo>
                  <a:pt x="292035" y="9190023"/>
                </a:lnTo>
                <a:lnTo>
                  <a:pt x="280780" y="9144374"/>
                </a:lnTo>
                <a:lnTo>
                  <a:pt x="262780" y="9101868"/>
                </a:lnTo>
                <a:lnTo>
                  <a:pt x="238654" y="9063100"/>
                </a:lnTo>
                <a:lnTo>
                  <a:pt x="209023" y="9028665"/>
                </a:lnTo>
                <a:lnTo>
                  <a:pt x="174508" y="8999157"/>
                </a:lnTo>
                <a:lnTo>
                  <a:pt x="135727" y="8975172"/>
                </a:lnTo>
                <a:lnTo>
                  <a:pt x="93302" y="8957303"/>
                </a:lnTo>
                <a:lnTo>
                  <a:pt x="48009" y="8946184"/>
                </a:lnTo>
                <a:lnTo>
                  <a:pt x="0" y="8942294"/>
                </a:lnTo>
                <a:lnTo>
                  <a:pt x="0" y="295925"/>
                </a:lnTo>
                <a:lnTo>
                  <a:pt x="47723" y="292074"/>
                </a:lnTo>
                <a:lnTo>
                  <a:pt x="93846" y="280780"/>
                </a:lnTo>
                <a:lnTo>
                  <a:pt x="136352" y="262780"/>
                </a:lnTo>
                <a:lnTo>
                  <a:pt x="175119" y="238654"/>
                </a:lnTo>
                <a:lnTo>
                  <a:pt x="209554" y="209023"/>
                </a:lnTo>
                <a:lnTo>
                  <a:pt x="239062" y="174508"/>
                </a:lnTo>
                <a:lnTo>
                  <a:pt x="263047" y="135727"/>
                </a:lnTo>
                <a:lnTo>
                  <a:pt x="280916" y="93302"/>
                </a:lnTo>
                <a:lnTo>
                  <a:pt x="292074" y="47853"/>
                </a:lnTo>
                <a:lnTo>
                  <a:pt x="295925" y="0"/>
                </a:lnTo>
                <a:lnTo>
                  <a:pt x="16831344" y="0"/>
                </a:lnTo>
                <a:lnTo>
                  <a:pt x="16835234" y="48197"/>
                </a:lnTo>
                <a:lnTo>
                  <a:pt x="16846489" y="93846"/>
                </a:lnTo>
                <a:lnTo>
                  <a:pt x="16864489" y="136352"/>
                </a:lnTo>
                <a:lnTo>
                  <a:pt x="16888615" y="175119"/>
                </a:lnTo>
                <a:lnTo>
                  <a:pt x="16918245" y="209554"/>
                </a:lnTo>
                <a:lnTo>
                  <a:pt x="16952761" y="239062"/>
                </a:lnTo>
                <a:lnTo>
                  <a:pt x="16991542" y="263047"/>
                </a:lnTo>
                <a:lnTo>
                  <a:pt x="17033967" y="280916"/>
                </a:lnTo>
                <a:lnTo>
                  <a:pt x="17079417" y="292074"/>
                </a:lnTo>
                <a:lnTo>
                  <a:pt x="17127271" y="295925"/>
                </a:lnTo>
                <a:lnTo>
                  <a:pt x="17127271" y="8942294"/>
                </a:lnTo>
                <a:lnTo>
                  <a:pt x="17079073" y="8946184"/>
                </a:lnTo>
                <a:lnTo>
                  <a:pt x="17033423" y="8957439"/>
                </a:lnTo>
                <a:lnTo>
                  <a:pt x="16990917" y="8975439"/>
                </a:lnTo>
                <a:lnTo>
                  <a:pt x="16952150" y="8999565"/>
                </a:lnTo>
                <a:lnTo>
                  <a:pt x="16917715" y="9029196"/>
                </a:lnTo>
                <a:lnTo>
                  <a:pt x="16888207" y="9063711"/>
                </a:lnTo>
                <a:lnTo>
                  <a:pt x="16864221" y="9102492"/>
                </a:lnTo>
                <a:lnTo>
                  <a:pt x="16846353" y="9144917"/>
                </a:lnTo>
                <a:lnTo>
                  <a:pt x="16835195" y="9190366"/>
                </a:lnTo>
                <a:lnTo>
                  <a:pt x="16831344" y="9238220"/>
                </a:lnTo>
                <a:close/>
              </a:path>
            </a:pathLst>
          </a:custGeom>
          <a:solidFill>
            <a:srgbClr val="F7F1EC"/>
          </a:solidFill>
        </p:spPr>
        <p:txBody>
          <a:bodyPr wrap="square" lIns="0" tIns="0" rIns="0" bIns="0" rtlCol="0"/>
          <a:lstStyle/>
          <a:p>
            <a:endParaRPr/>
          </a:p>
        </p:txBody>
      </p:sp>
      <p:sp>
        <p:nvSpPr>
          <p:cNvPr id="2" name="Holder 2"/>
          <p:cNvSpPr>
            <a:spLocks noGrp="1"/>
          </p:cNvSpPr>
          <p:nvPr>
            <p:ph type="title"/>
          </p:nvPr>
        </p:nvSpPr>
        <p:spPr>
          <a:xfrm>
            <a:off x="9103162" y="871032"/>
            <a:ext cx="8099425" cy="2644775"/>
          </a:xfrm>
          <a:prstGeom prst="rect">
            <a:avLst/>
          </a:prstGeom>
        </p:spPr>
        <p:txBody>
          <a:bodyPr wrap="square" lIns="0" tIns="0" rIns="0" bIns="0">
            <a:spAutoFit/>
          </a:bodyPr>
          <a:lstStyle>
            <a:lvl1pPr>
              <a:defRPr sz="2650" b="0" i="0">
                <a:solidFill>
                  <a:srgbClr val="25120F"/>
                </a:solidFill>
                <a:latin typeface="Trebuchet MS"/>
                <a:cs typeface="Trebuchet MS"/>
              </a:defRPr>
            </a:lvl1pPr>
          </a:lstStyle>
          <a:p>
            <a:endParaRPr/>
          </a:p>
        </p:txBody>
      </p:sp>
      <p:sp>
        <p:nvSpPr>
          <p:cNvPr id="3" name="Holder 3"/>
          <p:cNvSpPr>
            <a:spLocks noGrp="1"/>
          </p:cNvSpPr>
          <p:nvPr>
            <p:ph type="body" idx="1"/>
          </p:nvPr>
        </p:nvSpPr>
        <p:spPr>
          <a:xfrm>
            <a:off x="4436639" y="3541148"/>
            <a:ext cx="9414720" cy="5054600"/>
          </a:xfrm>
          <a:prstGeom prst="rect">
            <a:avLst/>
          </a:prstGeom>
        </p:spPr>
        <p:txBody>
          <a:bodyPr wrap="square" lIns="0" tIns="0" rIns="0" bIns="0">
            <a:spAutoFit/>
          </a:bodyPr>
          <a:lstStyle>
            <a:lvl1pPr>
              <a:defRPr sz="3200" b="0" i="0">
                <a:solidFill>
                  <a:srgbClr val="25120F"/>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9442" y="524389"/>
            <a:ext cx="17127855" cy="9238615"/>
            <a:chOff x="569442" y="524389"/>
            <a:chExt cx="17127855" cy="9238615"/>
          </a:xfrm>
        </p:grpSpPr>
        <p:sp>
          <p:nvSpPr>
            <p:cNvPr id="3" name="object 3"/>
            <p:cNvSpPr/>
            <p:nvPr/>
          </p:nvSpPr>
          <p:spPr>
            <a:xfrm>
              <a:off x="14952213" y="3177847"/>
              <a:ext cx="534035" cy="856615"/>
            </a:xfrm>
            <a:custGeom>
              <a:avLst/>
              <a:gdLst/>
              <a:ahLst/>
              <a:cxnLst/>
              <a:rect l="l" t="t" r="r" b="b"/>
              <a:pathLst>
                <a:path w="534034" h="856614">
                  <a:moveTo>
                    <a:pt x="414160" y="388141"/>
                  </a:moveTo>
                  <a:lnTo>
                    <a:pt x="408272" y="391264"/>
                  </a:lnTo>
                  <a:lnTo>
                    <a:pt x="401456" y="392192"/>
                  </a:lnTo>
                  <a:lnTo>
                    <a:pt x="394201" y="391620"/>
                  </a:lnTo>
                  <a:lnTo>
                    <a:pt x="355064" y="381350"/>
                  </a:lnTo>
                  <a:lnTo>
                    <a:pt x="300792" y="348532"/>
                  </a:lnTo>
                  <a:lnTo>
                    <a:pt x="256926" y="275640"/>
                  </a:lnTo>
                  <a:lnTo>
                    <a:pt x="235552" y="230495"/>
                  </a:lnTo>
                  <a:lnTo>
                    <a:pt x="225299" y="264635"/>
                  </a:lnTo>
                  <a:lnTo>
                    <a:pt x="221249" y="312174"/>
                  </a:lnTo>
                  <a:lnTo>
                    <a:pt x="222853" y="368534"/>
                  </a:lnTo>
                  <a:lnTo>
                    <a:pt x="229566" y="429137"/>
                  </a:lnTo>
                  <a:lnTo>
                    <a:pt x="240840" y="489403"/>
                  </a:lnTo>
                  <a:lnTo>
                    <a:pt x="256127" y="544756"/>
                  </a:lnTo>
                  <a:lnTo>
                    <a:pt x="274881" y="590615"/>
                  </a:lnTo>
                  <a:lnTo>
                    <a:pt x="301419" y="636867"/>
                  </a:lnTo>
                  <a:lnTo>
                    <a:pt x="331597" y="679377"/>
                  </a:lnTo>
                  <a:lnTo>
                    <a:pt x="365311" y="718220"/>
                  </a:lnTo>
                  <a:lnTo>
                    <a:pt x="402455" y="753473"/>
                  </a:lnTo>
                  <a:lnTo>
                    <a:pt x="442925" y="785211"/>
                  </a:lnTo>
                  <a:lnTo>
                    <a:pt x="486618" y="813510"/>
                  </a:lnTo>
                  <a:lnTo>
                    <a:pt x="533429" y="838444"/>
                  </a:lnTo>
                  <a:lnTo>
                    <a:pt x="528988" y="848137"/>
                  </a:lnTo>
                  <a:lnTo>
                    <a:pt x="522476" y="853392"/>
                  </a:lnTo>
                  <a:lnTo>
                    <a:pt x="514610" y="855571"/>
                  </a:lnTo>
                  <a:lnTo>
                    <a:pt x="506106" y="856039"/>
                  </a:lnTo>
                  <a:lnTo>
                    <a:pt x="482586" y="855209"/>
                  </a:lnTo>
                  <a:lnTo>
                    <a:pt x="437103" y="845835"/>
                  </a:lnTo>
                  <a:lnTo>
                    <a:pt x="371210" y="811748"/>
                  </a:lnTo>
                  <a:lnTo>
                    <a:pt x="330144" y="783460"/>
                  </a:lnTo>
                  <a:lnTo>
                    <a:pt x="292002" y="751902"/>
                  </a:lnTo>
                  <a:lnTo>
                    <a:pt x="256704" y="717205"/>
                  </a:lnTo>
                  <a:lnTo>
                    <a:pt x="224173" y="679504"/>
                  </a:lnTo>
                  <a:lnTo>
                    <a:pt x="194328" y="638934"/>
                  </a:lnTo>
                  <a:lnTo>
                    <a:pt x="167607" y="595130"/>
                  </a:lnTo>
                  <a:lnTo>
                    <a:pt x="146039" y="549762"/>
                  </a:lnTo>
                  <a:lnTo>
                    <a:pt x="129751" y="502841"/>
                  </a:lnTo>
                  <a:lnTo>
                    <a:pt x="118867" y="454381"/>
                  </a:lnTo>
                  <a:lnTo>
                    <a:pt x="113514" y="404395"/>
                  </a:lnTo>
                  <a:lnTo>
                    <a:pt x="113815" y="352897"/>
                  </a:lnTo>
                  <a:lnTo>
                    <a:pt x="116512" y="316015"/>
                  </a:lnTo>
                  <a:lnTo>
                    <a:pt x="119865" y="278999"/>
                  </a:lnTo>
                  <a:lnTo>
                    <a:pt x="127148" y="203842"/>
                  </a:lnTo>
                  <a:lnTo>
                    <a:pt x="122980" y="207127"/>
                  </a:lnTo>
                  <a:lnTo>
                    <a:pt x="117457" y="210744"/>
                  </a:lnTo>
                  <a:lnTo>
                    <a:pt x="112649" y="215268"/>
                  </a:lnTo>
                  <a:lnTo>
                    <a:pt x="91516" y="232907"/>
                  </a:lnTo>
                  <a:lnTo>
                    <a:pt x="73938" y="240570"/>
                  </a:lnTo>
                  <a:lnTo>
                    <a:pt x="54777" y="239031"/>
                  </a:lnTo>
                  <a:lnTo>
                    <a:pt x="28894" y="229064"/>
                  </a:lnTo>
                  <a:lnTo>
                    <a:pt x="22058" y="225678"/>
                  </a:lnTo>
                  <a:lnTo>
                    <a:pt x="15185" y="221767"/>
                  </a:lnTo>
                  <a:lnTo>
                    <a:pt x="0" y="212790"/>
                  </a:lnTo>
                  <a:lnTo>
                    <a:pt x="6183" y="204980"/>
                  </a:lnTo>
                  <a:lnTo>
                    <a:pt x="10478" y="199245"/>
                  </a:lnTo>
                  <a:lnTo>
                    <a:pt x="104725" y="88026"/>
                  </a:lnTo>
                  <a:lnTo>
                    <a:pt x="134260" y="52485"/>
                  </a:lnTo>
                  <a:lnTo>
                    <a:pt x="163317" y="16550"/>
                  </a:lnTo>
                  <a:lnTo>
                    <a:pt x="172136" y="7619"/>
                  </a:lnTo>
                  <a:lnTo>
                    <a:pt x="181289" y="2304"/>
                  </a:lnTo>
                  <a:lnTo>
                    <a:pt x="191047" y="0"/>
                  </a:lnTo>
                  <a:lnTo>
                    <a:pt x="201678" y="100"/>
                  </a:lnTo>
                  <a:lnTo>
                    <a:pt x="243847" y="12292"/>
                  </a:lnTo>
                  <a:lnTo>
                    <a:pt x="281398" y="34755"/>
                  </a:lnTo>
                  <a:lnTo>
                    <a:pt x="306900" y="118327"/>
                  </a:lnTo>
                  <a:lnTo>
                    <a:pt x="320207" y="168528"/>
                  </a:lnTo>
                  <a:lnTo>
                    <a:pt x="335668" y="218033"/>
                  </a:lnTo>
                  <a:lnTo>
                    <a:pt x="353439" y="266776"/>
                  </a:lnTo>
                  <a:lnTo>
                    <a:pt x="373674" y="314695"/>
                  </a:lnTo>
                  <a:lnTo>
                    <a:pt x="392738" y="350970"/>
                  </a:lnTo>
                  <a:lnTo>
                    <a:pt x="403356" y="369225"/>
                  </a:lnTo>
                  <a:lnTo>
                    <a:pt x="414160" y="388141"/>
                  </a:lnTo>
                  <a:close/>
                </a:path>
              </a:pathLst>
            </a:custGeom>
            <a:solidFill>
              <a:srgbClr val="75AB9D"/>
            </a:solidFill>
          </p:spPr>
          <p:txBody>
            <a:bodyPr wrap="square" lIns="0" tIns="0" rIns="0" bIns="0" rtlCol="0"/>
            <a:lstStyle/>
            <a:p>
              <a:endParaRPr/>
            </a:p>
          </p:txBody>
        </p:sp>
        <p:pic>
          <p:nvPicPr>
            <p:cNvPr id="4" name="object 4"/>
            <p:cNvPicPr/>
            <p:nvPr/>
          </p:nvPicPr>
          <p:blipFill>
            <a:blip r:embed="rId2" cstate="print"/>
            <a:stretch>
              <a:fillRect/>
            </a:stretch>
          </p:blipFill>
          <p:spPr>
            <a:xfrm>
              <a:off x="14932544" y="943310"/>
              <a:ext cx="2200274" cy="2200274"/>
            </a:xfrm>
            <a:prstGeom prst="rect">
              <a:avLst/>
            </a:prstGeom>
          </p:spPr>
        </p:pic>
      </p:grpSp>
      <p:sp>
        <p:nvSpPr>
          <p:cNvPr id="5" name="object 5"/>
          <p:cNvSpPr txBox="1"/>
          <p:nvPr/>
        </p:nvSpPr>
        <p:spPr>
          <a:xfrm>
            <a:off x="4371556" y="2517947"/>
            <a:ext cx="9544685" cy="3890010"/>
          </a:xfrm>
          <a:prstGeom prst="rect">
            <a:avLst/>
          </a:prstGeom>
        </p:spPr>
        <p:txBody>
          <a:bodyPr vert="horz" wrap="square" lIns="0" tIns="10160" rIns="0" bIns="0" rtlCol="0">
            <a:spAutoFit/>
          </a:bodyPr>
          <a:lstStyle/>
          <a:p>
            <a:pPr marL="12700" marR="5080" algn="ctr">
              <a:lnSpc>
                <a:spcPct val="101000"/>
              </a:lnSpc>
              <a:spcBef>
                <a:spcPts val="80"/>
              </a:spcBef>
            </a:pPr>
            <a:r>
              <a:rPr sz="4450" b="1" spc="235" dirty="0">
                <a:solidFill>
                  <a:srgbClr val="25120F"/>
                </a:solidFill>
                <a:latin typeface="Palatino Linotype"/>
                <a:cs typeface="Palatino Linotype"/>
              </a:rPr>
              <a:t>The</a:t>
            </a:r>
            <a:r>
              <a:rPr sz="4450" b="1" spc="-80" dirty="0">
                <a:solidFill>
                  <a:srgbClr val="25120F"/>
                </a:solidFill>
                <a:latin typeface="Palatino Linotype"/>
                <a:cs typeface="Palatino Linotype"/>
              </a:rPr>
              <a:t> </a:t>
            </a:r>
            <a:r>
              <a:rPr sz="4450" b="1" spc="225" dirty="0">
                <a:solidFill>
                  <a:srgbClr val="25120F"/>
                </a:solidFill>
                <a:latin typeface="Palatino Linotype"/>
                <a:cs typeface="Palatino Linotype"/>
              </a:rPr>
              <a:t>Type</a:t>
            </a:r>
            <a:r>
              <a:rPr sz="4450" b="1" spc="-80" dirty="0">
                <a:solidFill>
                  <a:srgbClr val="25120F"/>
                </a:solidFill>
                <a:latin typeface="Palatino Linotype"/>
                <a:cs typeface="Palatino Linotype"/>
              </a:rPr>
              <a:t> </a:t>
            </a:r>
            <a:r>
              <a:rPr sz="4450" b="1" spc="155" dirty="0">
                <a:solidFill>
                  <a:srgbClr val="25120F"/>
                </a:solidFill>
                <a:latin typeface="Palatino Linotype"/>
                <a:cs typeface="Palatino Linotype"/>
              </a:rPr>
              <a:t>I</a:t>
            </a:r>
            <a:r>
              <a:rPr sz="4450" b="1" spc="-75" dirty="0">
                <a:solidFill>
                  <a:srgbClr val="25120F"/>
                </a:solidFill>
                <a:latin typeface="Palatino Linotype"/>
                <a:cs typeface="Palatino Linotype"/>
              </a:rPr>
              <a:t> </a:t>
            </a:r>
            <a:r>
              <a:rPr sz="4450" b="1" spc="330" dirty="0">
                <a:solidFill>
                  <a:srgbClr val="25120F"/>
                </a:solidFill>
                <a:latin typeface="Palatino Linotype"/>
                <a:cs typeface="Palatino Linotype"/>
              </a:rPr>
              <a:t>Superluminous </a:t>
            </a:r>
            <a:r>
              <a:rPr sz="4450" b="1" spc="360" dirty="0">
                <a:solidFill>
                  <a:srgbClr val="25120F"/>
                </a:solidFill>
                <a:latin typeface="Palatino Linotype"/>
                <a:cs typeface="Palatino Linotype"/>
              </a:rPr>
              <a:t>Supernova</a:t>
            </a:r>
            <a:r>
              <a:rPr sz="4450" b="1" spc="-75" dirty="0">
                <a:solidFill>
                  <a:srgbClr val="25120F"/>
                </a:solidFill>
                <a:latin typeface="Palatino Linotype"/>
                <a:cs typeface="Palatino Linotype"/>
              </a:rPr>
              <a:t> </a:t>
            </a:r>
            <a:r>
              <a:rPr sz="4450" b="1" spc="305" dirty="0">
                <a:solidFill>
                  <a:srgbClr val="25120F"/>
                </a:solidFill>
                <a:latin typeface="Palatino Linotype"/>
                <a:cs typeface="Palatino Linotype"/>
              </a:rPr>
              <a:t>Catalogue</a:t>
            </a:r>
            <a:r>
              <a:rPr sz="4450" b="1" spc="-70" dirty="0">
                <a:solidFill>
                  <a:srgbClr val="25120F"/>
                </a:solidFill>
                <a:latin typeface="Palatino Linotype"/>
                <a:cs typeface="Palatino Linotype"/>
              </a:rPr>
              <a:t> </a:t>
            </a:r>
            <a:r>
              <a:rPr sz="4450" b="1" spc="215" dirty="0">
                <a:solidFill>
                  <a:srgbClr val="25120F"/>
                </a:solidFill>
                <a:latin typeface="Palatino Linotype"/>
                <a:cs typeface="Palatino Linotype"/>
              </a:rPr>
              <a:t>II: </a:t>
            </a:r>
            <a:r>
              <a:rPr sz="4050" b="1" spc="350" dirty="0">
                <a:solidFill>
                  <a:srgbClr val="25120F"/>
                </a:solidFill>
                <a:latin typeface="Palatino Linotype"/>
                <a:cs typeface="Palatino Linotype"/>
              </a:rPr>
              <a:t>Spectroscopic</a:t>
            </a:r>
            <a:r>
              <a:rPr sz="4050" b="1" spc="-70" dirty="0">
                <a:solidFill>
                  <a:srgbClr val="25120F"/>
                </a:solidFill>
                <a:latin typeface="Palatino Linotype"/>
                <a:cs typeface="Palatino Linotype"/>
              </a:rPr>
              <a:t> </a:t>
            </a:r>
            <a:r>
              <a:rPr sz="4050" b="1" spc="325" dirty="0">
                <a:solidFill>
                  <a:srgbClr val="25120F"/>
                </a:solidFill>
                <a:latin typeface="Palatino Linotype"/>
                <a:cs typeface="Palatino Linotype"/>
              </a:rPr>
              <a:t>Evolution</a:t>
            </a:r>
            <a:r>
              <a:rPr sz="4050" b="1" spc="-65" dirty="0">
                <a:solidFill>
                  <a:srgbClr val="25120F"/>
                </a:solidFill>
                <a:latin typeface="Palatino Linotype"/>
                <a:cs typeface="Palatino Linotype"/>
              </a:rPr>
              <a:t> </a:t>
            </a:r>
            <a:r>
              <a:rPr sz="4050" b="1" spc="240" dirty="0">
                <a:solidFill>
                  <a:srgbClr val="25120F"/>
                </a:solidFill>
                <a:latin typeface="Palatino Linotype"/>
                <a:cs typeface="Palatino Linotype"/>
              </a:rPr>
              <a:t>in</a:t>
            </a:r>
            <a:r>
              <a:rPr sz="4050" b="1" spc="-65" dirty="0">
                <a:solidFill>
                  <a:srgbClr val="25120F"/>
                </a:solidFill>
                <a:latin typeface="Palatino Linotype"/>
                <a:cs typeface="Palatino Linotype"/>
              </a:rPr>
              <a:t> </a:t>
            </a:r>
            <a:r>
              <a:rPr sz="4050" b="1" spc="280" dirty="0">
                <a:solidFill>
                  <a:srgbClr val="25120F"/>
                </a:solidFill>
                <a:latin typeface="Palatino Linotype"/>
                <a:cs typeface="Palatino Linotype"/>
              </a:rPr>
              <a:t>the </a:t>
            </a:r>
            <a:r>
              <a:rPr sz="4050" b="1" spc="335" dirty="0">
                <a:solidFill>
                  <a:srgbClr val="25120F"/>
                </a:solidFill>
                <a:latin typeface="Palatino Linotype"/>
                <a:cs typeface="Palatino Linotype"/>
              </a:rPr>
              <a:t>Photospheric</a:t>
            </a:r>
            <a:r>
              <a:rPr sz="4050" b="1" spc="-55" dirty="0">
                <a:solidFill>
                  <a:srgbClr val="25120F"/>
                </a:solidFill>
                <a:latin typeface="Palatino Linotype"/>
                <a:cs typeface="Palatino Linotype"/>
              </a:rPr>
              <a:t> </a:t>
            </a:r>
            <a:r>
              <a:rPr sz="4050" b="1" spc="330" dirty="0">
                <a:solidFill>
                  <a:srgbClr val="25120F"/>
                </a:solidFill>
                <a:latin typeface="Palatino Linotype"/>
                <a:cs typeface="Palatino Linotype"/>
              </a:rPr>
              <a:t>Phase,</a:t>
            </a:r>
            <a:r>
              <a:rPr sz="4050" b="1" spc="-50" dirty="0">
                <a:solidFill>
                  <a:srgbClr val="25120F"/>
                </a:solidFill>
                <a:latin typeface="Palatino Linotype"/>
                <a:cs typeface="Palatino Linotype"/>
              </a:rPr>
              <a:t> </a:t>
            </a:r>
            <a:r>
              <a:rPr sz="4050" b="1" spc="250" dirty="0">
                <a:solidFill>
                  <a:srgbClr val="25120F"/>
                </a:solidFill>
                <a:latin typeface="Palatino Linotype"/>
                <a:cs typeface="Palatino Linotype"/>
              </a:rPr>
              <a:t>Velocity </a:t>
            </a:r>
            <a:r>
              <a:rPr sz="4050" b="1" spc="360" dirty="0">
                <a:solidFill>
                  <a:srgbClr val="25120F"/>
                </a:solidFill>
                <a:latin typeface="Palatino Linotype"/>
                <a:cs typeface="Palatino Linotype"/>
              </a:rPr>
              <a:t>Measurements,</a:t>
            </a:r>
            <a:r>
              <a:rPr sz="4050" b="1" spc="-55" dirty="0">
                <a:solidFill>
                  <a:srgbClr val="25120F"/>
                </a:solidFill>
                <a:latin typeface="Palatino Linotype"/>
                <a:cs typeface="Palatino Linotype"/>
              </a:rPr>
              <a:t> </a:t>
            </a:r>
            <a:r>
              <a:rPr sz="4050" b="1" spc="300" dirty="0">
                <a:solidFill>
                  <a:srgbClr val="25120F"/>
                </a:solidFill>
                <a:latin typeface="Palatino Linotype"/>
                <a:cs typeface="Palatino Linotype"/>
              </a:rPr>
              <a:t>and</a:t>
            </a:r>
            <a:r>
              <a:rPr sz="4050" b="1" spc="-50" dirty="0">
                <a:solidFill>
                  <a:srgbClr val="25120F"/>
                </a:solidFill>
                <a:latin typeface="Palatino Linotype"/>
                <a:cs typeface="Palatino Linotype"/>
              </a:rPr>
              <a:t> </a:t>
            </a:r>
            <a:r>
              <a:rPr sz="4050" b="1" spc="365" dirty="0">
                <a:solidFill>
                  <a:srgbClr val="25120F"/>
                </a:solidFill>
                <a:latin typeface="Palatino Linotype"/>
                <a:cs typeface="Palatino Linotype"/>
              </a:rPr>
              <a:t>Constraints</a:t>
            </a:r>
            <a:r>
              <a:rPr sz="4050" b="1" spc="-50" dirty="0">
                <a:solidFill>
                  <a:srgbClr val="25120F"/>
                </a:solidFill>
                <a:latin typeface="Palatino Linotype"/>
                <a:cs typeface="Palatino Linotype"/>
              </a:rPr>
              <a:t> </a:t>
            </a:r>
            <a:r>
              <a:rPr sz="4050" b="1" spc="345" dirty="0">
                <a:solidFill>
                  <a:srgbClr val="25120F"/>
                </a:solidFill>
                <a:latin typeface="Palatino Linotype"/>
                <a:cs typeface="Palatino Linotype"/>
              </a:rPr>
              <a:t>on </a:t>
            </a:r>
            <a:r>
              <a:rPr sz="4050" b="1" spc="260" dirty="0">
                <a:solidFill>
                  <a:srgbClr val="25120F"/>
                </a:solidFill>
                <a:latin typeface="Palatino Linotype"/>
                <a:cs typeface="Palatino Linotype"/>
              </a:rPr>
              <a:t>Diversity</a:t>
            </a:r>
            <a:endParaRPr sz="4050" dirty="0">
              <a:latin typeface="Palatino Linotype"/>
              <a:cs typeface="Palatino Linotype"/>
            </a:endParaRPr>
          </a:p>
        </p:txBody>
      </p:sp>
      <p:grpSp>
        <p:nvGrpSpPr>
          <p:cNvPr id="6" name="object 6"/>
          <p:cNvGrpSpPr/>
          <p:nvPr/>
        </p:nvGrpSpPr>
        <p:grpSpPr>
          <a:xfrm>
            <a:off x="1218934" y="825136"/>
            <a:ext cx="10430510" cy="7557134"/>
            <a:chOff x="1218934" y="825136"/>
            <a:chExt cx="10430510" cy="7557134"/>
          </a:xfrm>
        </p:grpSpPr>
        <p:sp>
          <p:nvSpPr>
            <p:cNvPr id="7" name="object 7"/>
            <p:cNvSpPr/>
            <p:nvPr/>
          </p:nvSpPr>
          <p:spPr>
            <a:xfrm>
              <a:off x="1218934" y="825136"/>
              <a:ext cx="2552065" cy="2934970"/>
            </a:xfrm>
            <a:custGeom>
              <a:avLst/>
              <a:gdLst/>
              <a:ahLst/>
              <a:cxnLst/>
              <a:rect l="l" t="t" r="r" b="b"/>
              <a:pathLst>
                <a:path w="2552065" h="2934970">
                  <a:moveTo>
                    <a:pt x="2201983" y="2679038"/>
                  </a:moveTo>
                  <a:lnTo>
                    <a:pt x="2412951" y="2829136"/>
                  </a:lnTo>
                  <a:lnTo>
                    <a:pt x="2396443" y="2832978"/>
                  </a:lnTo>
                  <a:lnTo>
                    <a:pt x="2378926" y="2820514"/>
                  </a:lnTo>
                  <a:lnTo>
                    <a:pt x="2325075" y="2813373"/>
                  </a:lnTo>
                  <a:lnTo>
                    <a:pt x="2278120" y="2795552"/>
                  </a:lnTo>
                  <a:lnTo>
                    <a:pt x="2223422" y="2787809"/>
                  </a:lnTo>
                  <a:lnTo>
                    <a:pt x="2175795" y="2769510"/>
                  </a:lnTo>
                  <a:lnTo>
                    <a:pt x="2120601" y="2761414"/>
                  </a:lnTo>
                  <a:lnTo>
                    <a:pt x="2024676" y="2724338"/>
                  </a:lnTo>
                  <a:lnTo>
                    <a:pt x="1969394" y="2716180"/>
                  </a:lnTo>
                  <a:lnTo>
                    <a:pt x="1826864" y="2661532"/>
                  </a:lnTo>
                  <a:lnTo>
                    <a:pt x="1807421" y="2663285"/>
                  </a:lnTo>
                  <a:lnTo>
                    <a:pt x="1790869" y="2651509"/>
                  </a:lnTo>
                  <a:lnTo>
                    <a:pt x="1755508" y="2657523"/>
                  </a:lnTo>
                  <a:lnTo>
                    <a:pt x="1731172" y="2640209"/>
                  </a:lnTo>
                  <a:lnTo>
                    <a:pt x="1698284" y="2663569"/>
                  </a:lnTo>
                  <a:lnTo>
                    <a:pt x="1665064" y="2686692"/>
                  </a:lnTo>
                  <a:lnTo>
                    <a:pt x="1638985" y="2699311"/>
                  </a:lnTo>
                  <a:lnTo>
                    <a:pt x="1605434" y="2722199"/>
                  </a:lnTo>
                  <a:lnTo>
                    <a:pt x="1558721" y="2751310"/>
                  </a:lnTo>
                  <a:lnTo>
                    <a:pt x="1512472" y="2780750"/>
                  </a:lnTo>
                  <a:lnTo>
                    <a:pt x="1459570" y="2821044"/>
                  </a:lnTo>
                  <a:lnTo>
                    <a:pt x="1407627" y="2862019"/>
                  </a:lnTo>
                  <a:lnTo>
                    <a:pt x="1371614" y="2883155"/>
                  </a:lnTo>
                  <a:lnTo>
                    <a:pt x="1337053" y="2905325"/>
                  </a:lnTo>
                  <a:lnTo>
                    <a:pt x="1304191" y="2928704"/>
                  </a:lnTo>
                  <a:lnTo>
                    <a:pt x="1268526" y="2934502"/>
                  </a:lnTo>
                  <a:lnTo>
                    <a:pt x="1226204" y="2904391"/>
                  </a:lnTo>
                  <a:lnTo>
                    <a:pt x="1217925" y="2882915"/>
                  </a:lnTo>
                  <a:lnTo>
                    <a:pt x="1210878" y="2862314"/>
                  </a:lnTo>
                  <a:lnTo>
                    <a:pt x="1216181" y="2819328"/>
                  </a:lnTo>
                  <a:lnTo>
                    <a:pt x="1219562" y="2774975"/>
                  </a:lnTo>
                  <a:lnTo>
                    <a:pt x="1227238" y="2733677"/>
                  </a:lnTo>
                  <a:lnTo>
                    <a:pt x="1318047" y="2798285"/>
                  </a:lnTo>
                  <a:lnTo>
                    <a:pt x="1351500" y="2775327"/>
                  </a:lnTo>
                  <a:lnTo>
                    <a:pt x="1385819" y="2752985"/>
                  </a:lnTo>
                  <a:lnTo>
                    <a:pt x="1428253" y="2720830"/>
                  </a:lnTo>
                  <a:lnTo>
                    <a:pt x="1471325" y="2689129"/>
                  </a:lnTo>
                  <a:lnTo>
                    <a:pt x="1514920" y="2657801"/>
                  </a:lnTo>
                  <a:lnTo>
                    <a:pt x="1551562" y="2637112"/>
                  </a:lnTo>
                  <a:lnTo>
                    <a:pt x="1596910" y="2607031"/>
                  </a:lnTo>
                  <a:lnTo>
                    <a:pt x="1385519" y="2456631"/>
                  </a:lnTo>
                  <a:lnTo>
                    <a:pt x="1440132" y="2464314"/>
                  </a:lnTo>
                  <a:lnTo>
                    <a:pt x="1532191" y="2498639"/>
                  </a:lnTo>
                  <a:lnTo>
                    <a:pt x="1583683" y="2504102"/>
                  </a:lnTo>
                  <a:lnTo>
                    <a:pt x="1626092" y="2518688"/>
                  </a:lnTo>
                  <a:lnTo>
                    <a:pt x="1666442" y="2531809"/>
                  </a:lnTo>
                  <a:lnTo>
                    <a:pt x="1711753" y="2532875"/>
                  </a:lnTo>
                  <a:lnTo>
                    <a:pt x="1755234" y="2501464"/>
                  </a:lnTo>
                  <a:lnTo>
                    <a:pt x="1851904" y="2570243"/>
                  </a:lnTo>
                  <a:lnTo>
                    <a:pt x="1946998" y="2606727"/>
                  </a:lnTo>
                  <a:lnTo>
                    <a:pt x="2002268" y="2614878"/>
                  </a:lnTo>
                  <a:lnTo>
                    <a:pt x="2098445" y="2652132"/>
                  </a:lnTo>
                  <a:lnTo>
                    <a:pt x="2153931" y="2660436"/>
                  </a:lnTo>
                  <a:lnTo>
                    <a:pt x="2201983" y="2679038"/>
                  </a:lnTo>
                  <a:close/>
                </a:path>
                <a:path w="2552065" h="2934970">
                  <a:moveTo>
                    <a:pt x="1299066" y="2395122"/>
                  </a:moveTo>
                  <a:lnTo>
                    <a:pt x="1596910" y="2607031"/>
                  </a:lnTo>
                  <a:lnTo>
                    <a:pt x="1506311" y="2589331"/>
                  </a:lnTo>
                  <a:lnTo>
                    <a:pt x="1462573" y="2573798"/>
                  </a:lnTo>
                  <a:lnTo>
                    <a:pt x="1410511" y="2567931"/>
                  </a:lnTo>
                  <a:lnTo>
                    <a:pt x="1365190" y="2551272"/>
                  </a:lnTo>
                  <a:lnTo>
                    <a:pt x="1361055" y="2579503"/>
                  </a:lnTo>
                  <a:lnTo>
                    <a:pt x="1349503" y="2618042"/>
                  </a:lnTo>
                  <a:lnTo>
                    <a:pt x="1345202" y="2646155"/>
                  </a:lnTo>
                  <a:lnTo>
                    <a:pt x="1340736" y="2674150"/>
                  </a:lnTo>
                  <a:lnTo>
                    <a:pt x="1330342" y="2713515"/>
                  </a:lnTo>
                  <a:lnTo>
                    <a:pt x="1326814" y="2742177"/>
                  </a:lnTo>
                  <a:lnTo>
                    <a:pt x="1322734" y="2770447"/>
                  </a:lnTo>
                  <a:lnTo>
                    <a:pt x="1318047" y="2798285"/>
                  </a:lnTo>
                  <a:lnTo>
                    <a:pt x="1227238" y="2733677"/>
                  </a:lnTo>
                  <a:lnTo>
                    <a:pt x="1228836" y="2719228"/>
                  </a:lnTo>
                  <a:lnTo>
                    <a:pt x="1244455" y="2652408"/>
                  </a:lnTo>
                  <a:lnTo>
                    <a:pt x="1255508" y="2566754"/>
                  </a:lnTo>
                  <a:lnTo>
                    <a:pt x="1266555" y="2527855"/>
                  </a:lnTo>
                  <a:lnTo>
                    <a:pt x="1022009" y="2353867"/>
                  </a:lnTo>
                  <a:lnTo>
                    <a:pt x="1044861" y="2354539"/>
                  </a:lnTo>
                  <a:lnTo>
                    <a:pt x="1089188" y="2370490"/>
                  </a:lnTo>
                  <a:lnTo>
                    <a:pt x="1135126" y="2387588"/>
                  </a:lnTo>
                  <a:lnTo>
                    <a:pt x="1189670" y="2395222"/>
                  </a:lnTo>
                  <a:lnTo>
                    <a:pt x="1237728" y="2413827"/>
                  </a:lnTo>
                  <a:lnTo>
                    <a:pt x="1293657" y="2422447"/>
                  </a:lnTo>
                  <a:lnTo>
                    <a:pt x="1299066" y="2395122"/>
                  </a:lnTo>
                  <a:close/>
                </a:path>
                <a:path w="2552065" h="2934970">
                  <a:moveTo>
                    <a:pt x="1006520" y="2342847"/>
                  </a:moveTo>
                  <a:lnTo>
                    <a:pt x="1266555" y="2527855"/>
                  </a:lnTo>
                  <a:lnTo>
                    <a:pt x="1218234" y="2509062"/>
                  </a:lnTo>
                  <a:lnTo>
                    <a:pt x="1115941" y="2483042"/>
                  </a:lnTo>
                  <a:lnTo>
                    <a:pt x="1070021" y="2465958"/>
                  </a:lnTo>
                  <a:lnTo>
                    <a:pt x="1018230" y="2460282"/>
                  </a:lnTo>
                  <a:lnTo>
                    <a:pt x="975636" y="2445565"/>
                  </a:lnTo>
                  <a:lnTo>
                    <a:pt x="942586" y="2422050"/>
                  </a:lnTo>
                  <a:lnTo>
                    <a:pt x="867480" y="2399787"/>
                  </a:lnTo>
                  <a:lnTo>
                    <a:pt x="833519" y="2391211"/>
                  </a:lnTo>
                  <a:lnTo>
                    <a:pt x="761249" y="2339793"/>
                  </a:lnTo>
                  <a:lnTo>
                    <a:pt x="761315" y="2324254"/>
                  </a:lnTo>
                  <a:lnTo>
                    <a:pt x="759082" y="2307078"/>
                  </a:lnTo>
                  <a:lnTo>
                    <a:pt x="751528" y="2301704"/>
                  </a:lnTo>
                  <a:lnTo>
                    <a:pt x="753435" y="2287474"/>
                  </a:lnTo>
                  <a:lnTo>
                    <a:pt x="757494" y="2274776"/>
                  </a:lnTo>
                  <a:lnTo>
                    <a:pt x="764728" y="2264336"/>
                  </a:lnTo>
                  <a:lnTo>
                    <a:pt x="773838" y="2255232"/>
                  </a:lnTo>
                  <a:lnTo>
                    <a:pt x="785378" y="2247855"/>
                  </a:lnTo>
                  <a:lnTo>
                    <a:pt x="807260" y="2232252"/>
                  </a:lnTo>
                  <a:lnTo>
                    <a:pt x="910895" y="2305985"/>
                  </a:lnTo>
                  <a:lnTo>
                    <a:pt x="942943" y="2313200"/>
                  </a:lnTo>
                  <a:lnTo>
                    <a:pt x="970001" y="2332451"/>
                  </a:lnTo>
                  <a:lnTo>
                    <a:pt x="1006520" y="2342847"/>
                  </a:lnTo>
                  <a:close/>
                </a:path>
                <a:path w="2552065" h="2934970">
                  <a:moveTo>
                    <a:pt x="1218223" y="2134982"/>
                  </a:moveTo>
                  <a:lnTo>
                    <a:pt x="1341089" y="2222398"/>
                  </a:lnTo>
                  <a:lnTo>
                    <a:pt x="1285899" y="2229891"/>
                  </a:lnTo>
                  <a:lnTo>
                    <a:pt x="1231078" y="2237646"/>
                  </a:lnTo>
                  <a:lnTo>
                    <a:pt x="1176849" y="2245823"/>
                  </a:lnTo>
                  <a:lnTo>
                    <a:pt x="1123441" y="2254583"/>
                  </a:lnTo>
                  <a:lnTo>
                    <a:pt x="1071078" y="2264087"/>
                  </a:lnTo>
                  <a:lnTo>
                    <a:pt x="1025612" y="2278499"/>
                  </a:lnTo>
                  <a:lnTo>
                    <a:pt x="988116" y="2282994"/>
                  </a:lnTo>
                  <a:lnTo>
                    <a:pt x="944693" y="2298858"/>
                  </a:lnTo>
                  <a:lnTo>
                    <a:pt x="910895" y="2305985"/>
                  </a:lnTo>
                  <a:lnTo>
                    <a:pt x="807260" y="2232252"/>
                  </a:lnTo>
                  <a:lnTo>
                    <a:pt x="836866" y="2222143"/>
                  </a:lnTo>
                  <a:lnTo>
                    <a:pt x="880307" y="2206291"/>
                  </a:lnTo>
                  <a:lnTo>
                    <a:pt x="929203" y="2194320"/>
                  </a:lnTo>
                  <a:lnTo>
                    <a:pt x="982536" y="2185506"/>
                  </a:lnTo>
                  <a:lnTo>
                    <a:pt x="1046652" y="2168777"/>
                  </a:lnTo>
                  <a:lnTo>
                    <a:pt x="1098399" y="2158835"/>
                  </a:lnTo>
                  <a:lnTo>
                    <a:pt x="1151062" y="2149544"/>
                  </a:lnTo>
                  <a:lnTo>
                    <a:pt x="1204477" y="2140788"/>
                  </a:lnTo>
                  <a:lnTo>
                    <a:pt x="1218223" y="2134982"/>
                  </a:lnTo>
                  <a:close/>
                </a:path>
                <a:path w="2552065" h="2934970">
                  <a:moveTo>
                    <a:pt x="1686877" y="2063172"/>
                  </a:moveTo>
                  <a:lnTo>
                    <a:pt x="1788066" y="2135165"/>
                  </a:lnTo>
                  <a:lnTo>
                    <a:pt x="1724714" y="2152438"/>
                  </a:lnTo>
                  <a:lnTo>
                    <a:pt x="1664046" y="2171619"/>
                  </a:lnTo>
                  <a:lnTo>
                    <a:pt x="1614043" y="2182802"/>
                  </a:lnTo>
                  <a:lnTo>
                    <a:pt x="1567966" y="2196779"/>
                  </a:lnTo>
                  <a:lnTo>
                    <a:pt x="1533799" y="2203643"/>
                  </a:lnTo>
                  <a:lnTo>
                    <a:pt x="1512163" y="2203835"/>
                  </a:lnTo>
                  <a:lnTo>
                    <a:pt x="1443850" y="2217578"/>
                  </a:lnTo>
                  <a:lnTo>
                    <a:pt x="1435584" y="2258456"/>
                  </a:lnTo>
                  <a:lnTo>
                    <a:pt x="1420634" y="2310164"/>
                  </a:lnTo>
                  <a:lnTo>
                    <a:pt x="1413554" y="2351887"/>
                  </a:lnTo>
                  <a:lnTo>
                    <a:pt x="1399452" y="2404199"/>
                  </a:lnTo>
                  <a:lnTo>
                    <a:pt x="1385519" y="2456631"/>
                  </a:lnTo>
                  <a:lnTo>
                    <a:pt x="1296737" y="2393465"/>
                  </a:lnTo>
                  <a:lnTo>
                    <a:pt x="1306804" y="2369455"/>
                  </a:lnTo>
                  <a:lnTo>
                    <a:pt x="1312808" y="2326968"/>
                  </a:lnTo>
                  <a:lnTo>
                    <a:pt x="1326617" y="2274447"/>
                  </a:lnTo>
                  <a:lnTo>
                    <a:pt x="1341089" y="2222398"/>
                  </a:lnTo>
                  <a:lnTo>
                    <a:pt x="1218223" y="2134982"/>
                  </a:lnTo>
                  <a:lnTo>
                    <a:pt x="1258481" y="2132452"/>
                  </a:lnTo>
                  <a:lnTo>
                    <a:pt x="1312911" y="2124418"/>
                  </a:lnTo>
                  <a:lnTo>
                    <a:pt x="1360240" y="2126919"/>
                  </a:lnTo>
                  <a:lnTo>
                    <a:pt x="1376680" y="2076270"/>
                  </a:lnTo>
                  <a:lnTo>
                    <a:pt x="1382145" y="2048986"/>
                  </a:lnTo>
                  <a:lnTo>
                    <a:pt x="1470364" y="2111751"/>
                  </a:lnTo>
                  <a:lnTo>
                    <a:pt x="1501576" y="2102785"/>
                  </a:lnTo>
                  <a:lnTo>
                    <a:pt x="1524498" y="2103507"/>
                  </a:lnTo>
                  <a:lnTo>
                    <a:pt x="1560661" y="2098063"/>
                  </a:lnTo>
                  <a:lnTo>
                    <a:pt x="1616665" y="2075563"/>
                  </a:lnTo>
                  <a:lnTo>
                    <a:pt x="1669659" y="2066508"/>
                  </a:lnTo>
                  <a:lnTo>
                    <a:pt x="1686877" y="2063172"/>
                  </a:lnTo>
                  <a:close/>
                </a:path>
                <a:path w="2552065" h="2934970">
                  <a:moveTo>
                    <a:pt x="1910862" y="2393981"/>
                  </a:moveTo>
                  <a:lnTo>
                    <a:pt x="1996196" y="2454694"/>
                  </a:lnTo>
                  <a:lnTo>
                    <a:pt x="1954960" y="2487701"/>
                  </a:lnTo>
                  <a:lnTo>
                    <a:pt x="1913228" y="2520355"/>
                  </a:lnTo>
                  <a:lnTo>
                    <a:pt x="1878527" y="2542425"/>
                  </a:lnTo>
                  <a:lnTo>
                    <a:pt x="1843660" y="2564377"/>
                  </a:lnTo>
                  <a:lnTo>
                    <a:pt x="1757238" y="2502891"/>
                  </a:lnTo>
                  <a:lnTo>
                    <a:pt x="1802271" y="2472585"/>
                  </a:lnTo>
                  <a:lnTo>
                    <a:pt x="1846823" y="2441937"/>
                  </a:lnTo>
                  <a:lnTo>
                    <a:pt x="1890866" y="2410927"/>
                  </a:lnTo>
                  <a:lnTo>
                    <a:pt x="1910862" y="2393981"/>
                  </a:lnTo>
                  <a:close/>
                </a:path>
                <a:path w="2552065" h="2934970">
                  <a:moveTo>
                    <a:pt x="2463847" y="1883408"/>
                  </a:moveTo>
                  <a:lnTo>
                    <a:pt x="2525785" y="1927475"/>
                  </a:lnTo>
                  <a:lnTo>
                    <a:pt x="2524789" y="1942353"/>
                  </a:lnTo>
                  <a:lnTo>
                    <a:pt x="2548840" y="1959464"/>
                  </a:lnTo>
                  <a:lnTo>
                    <a:pt x="2547458" y="1974067"/>
                  </a:lnTo>
                  <a:lnTo>
                    <a:pt x="2551984" y="1977287"/>
                  </a:lnTo>
                  <a:lnTo>
                    <a:pt x="2548928" y="1990699"/>
                  </a:lnTo>
                  <a:lnTo>
                    <a:pt x="2544988" y="2003482"/>
                  </a:lnTo>
                  <a:lnTo>
                    <a:pt x="2539502" y="2015166"/>
                  </a:lnTo>
                  <a:lnTo>
                    <a:pt x="2539263" y="2014996"/>
                  </a:lnTo>
                  <a:lnTo>
                    <a:pt x="2531109" y="2024781"/>
                  </a:lnTo>
                  <a:lnTo>
                    <a:pt x="2529656" y="2023747"/>
                  </a:lnTo>
                  <a:lnTo>
                    <a:pt x="2512704" y="2042859"/>
                  </a:lnTo>
                  <a:lnTo>
                    <a:pt x="2500778" y="2049960"/>
                  </a:lnTo>
                  <a:lnTo>
                    <a:pt x="2488411" y="2056747"/>
                  </a:lnTo>
                  <a:lnTo>
                    <a:pt x="2476706" y="2064006"/>
                  </a:lnTo>
                  <a:lnTo>
                    <a:pt x="2466767" y="2072521"/>
                  </a:lnTo>
                  <a:lnTo>
                    <a:pt x="2463823" y="2070426"/>
                  </a:lnTo>
                  <a:lnTo>
                    <a:pt x="2454694" y="2079518"/>
                  </a:lnTo>
                  <a:lnTo>
                    <a:pt x="2444203" y="2087640"/>
                  </a:lnTo>
                  <a:lnTo>
                    <a:pt x="2433934" y="2095920"/>
                  </a:lnTo>
                  <a:lnTo>
                    <a:pt x="2424326" y="2104671"/>
                  </a:lnTo>
                  <a:lnTo>
                    <a:pt x="2415823" y="2114207"/>
                  </a:lnTo>
                  <a:lnTo>
                    <a:pt x="2377407" y="2149221"/>
                  </a:lnTo>
                  <a:lnTo>
                    <a:pt x="2338709" y="2184034"/>
                  </a:lnTo>
                  <a:lnTo>
                    <a:pt x="2307074" y="2208285"/>
                  </a:lnTo>
                  <a:lnTo>
                    <a:pt x="2267756" y="2242657"/>
                  </a:lnTo>
                  <a:lnTo>
                    <a:pt x="2228099" y="2276787"/>
                  </a:lnTo>
                  <a:lnTo>
                    <a:pt x="2195446" y="2300314"/>
                  </a:lnTo>
                  <a:lnTo>
                    <a:pt x="2155052" y="2333921"/>
                  </a:lnTo>
                  <a:lnTo>
                    <a:pt x="2114261" y="2367244"/>
                  </a:lnTo>
                  <a:lnTo>
                    <a:pt x="2073053" y="2400271"/>
                  </a:lnTo>
                  <a:lnTo>
                    <a:pt x="2137922" y="2477596"/>
                  </a:lnTo>
                  <a:lnTo>
                    <a:pt x="2242053" y="2582856"/>
                  </a:lnTo>
                  <a:lnTo>
                    <a:pt x="2469771" y="2744871"/>
                  </a:lnTo>
                  <a:lnTo>
                    <a:pt x="2470229" y="2760784"/>
                  </a:lnTo>
                  <a:lnTo>
                    <a:pt x="2466672" y="2805012"/>
                  </a:lnTo>
                  <a:lnTo>
                    <a:pt x="2449297" y="2823823"/>
                  </a:lnTo>
                  <a:lnTo>
                    <a:pt x="2439810" y="2832659"/>
                  </a:lnTo>
                  <a:lnTo>
                    <a:pt x="2432909" y="2827749"/>
                  </a:lnTo>
                  <a:lnTo>
                    <a:pt x="2420440" y="2834464"/>
                  </a:lnTo>
                  <a:lnTo>
                    <a:pt x="2160868" y="2649786"/>
                  </a:lnTo>
                  <a:lnTo>
                    <a:pt x="2087604" y="2582074"/>
                  </a:lnTo>
                  <a:lnTo>
                    <a:pt x="1996196" y="2454694"/>
                  </a:lnTo>
                  <a:lnTo>
                    <a:pt x="1910862" y="2393981"/>
                  </a:lnTo>
                  <a:lnTo>
                    <a:pt x="1941735" y="2369187"/>
                  </a:lnTo>
                  <a:lnTo>
                    <a:pt x="1916791" y="2335854"/>
                  </a:lnTo>
                  <a:lnTo>
                    <a:pt x="1890358" y="2301461"/>
                  </a:lnTo>
                  <a:lnTo>
                    <a:pt x="1869979" y="2255790"/>
                  </a:lnTo>
                  <a:lnTo>
                    <a:pt x="1841109" y="2219663"/>
                  </a:lnTo>
                  <a:lnTo>
                    <a:pt x="1806003" y="2163513"/>
                  </a:lnTo>
                  <a:lnTo>
                    <a:pt x="2018003" y="2314346"/>
                  </a:lnTo>
                  <a:lnTo>
                    <a:pt x="2051301" y="2291277"/>
                  </a:lnTo>
                  <a:lnTo>
                    <a:pt x="2091617" y="2257616"/>
                  </a:lnTo>
                  <a:lnTo>
                    <a:pt x="2131594" y="2223713"/>
                  </a:lnTo>
                  <a:lnTo>
                    <a:pt x="2163874" y="2199920"/>
                  </a:lnTo>
                  <a:lnTo>
                    <a:pt x="2203187" y="2165545"/>
                  </a:lnTo>
                  <a:lnTo>
                    <a:pt x="2242175" y="2130939"/>
                  </a:lnTo>
                  <a:lnTo>
                    <a:pt x="2280843" y="2096105"/>
                  </a:lnTo>
                  <a:lnTo>
                    <a:pt x="2311834" y="2071395"/>
                  </a:lnTo>
                  <a:lnTo>
                    <a:pt x="2349878" y="2036116"/>
                  </a:lnTo>
                  <a:lnTo>
                    <a:pt x="2358657" y="2026776"/>
                  </a:lnTo>
                  <a:lnTo>
                    <a:pt x="2368430" y="2018143"/>
                  </a:lnTo>
                  <a:lnTo>
                    <a:pt x="2379086" y="2010138"/>
                  </a:lnTo>
                  <a:lnTo>
                    <a:pt x="2405240" y="1981987"/>
                  </a:lnTo>
                  <a:lnTo>
                    <a:pt x="2289872" y="1899906"/>
                  </a:lnTo>
                  <a:lnTo>
                    <a:pt x="2307455" y="1896829"/>
                  </a:lnTo>
                  <a:lnTo>
                    <a:pt x="2346068" y="1893129"/>
                  </a:lnTo>
                  <a:lnTo>
                    <a:pt x="2382065" y="1887567"/>
                  </a:lnTo>
                  <a:lnTo>
                    <a:pt x="2416295" y="1880748"/>
                  </a:lnTo>
                  <a:lnTo>
                    <a:pt x="2441175" y="1882863"/>
                  </a:lnTo>
                  <a:lnTo>
                    <a:pt x="2463847" y="1883408"/>
                  </a:lnTo>
                  <a:close/>
                </a:path>
                <a:path w="2552065" h="2934970">
                  <a:moveTo>
                    <a:pt x="1474957" y="1663015"/>
                  </a:moveTo>
                  <a:lnTo>
                    <a:pt x="1565519" y="1727448"/>
                  </a:lnTo>
                  <a:lnTo>
                    <a:pt x="1551226" y="1779624"/>
                  </a:lnTo>
                  <a:lnTo>
                    <a:pt x="1543576" y="1820940"/>
                  </a:lnTo>
                  <a:lnTo>
                    <a:pt x="1528106" y="1872279"/>
                  </a:lnTo>
                  <a:lnTo>
                    <a:pt x="1519802" y="1913130"/>
                  </a:lnTo>
                  <a:lnTo>
                    <a:pt x="1504200" y="1964375"/>
                  </a:lnTo>
                  <a:lnTo>
                    <a:pt x="1496289" y="2005505"/>
                  </a:lnTo>
                  <a:lnTo>
                    <a:pt x="1488289" y="2030987"/>
                  </a:lnTo>
                  <a:lnTo>
                    <a:pt x="1488701" y="2046866"/>
                  </a:lnTo>
                  <a:lnTo>
                    <a:pt x="1475382" y="2084149"/>
                  </a:lnTo>
                  <a:lnTo>
                    <a:pt x="1470364" y="2111751"/>
                  </a:lnTo>
                  <a:lnTo>
                    <a:pt x="1382145" y="2048986"/>
                  </a:lnTo>
                  <a:lnTo>
                    <a:pt x="1387193" y="2036991"/>
                  </a:lnTo>
                  <a:lnTo>
                    <a:pt x="1391889" y="2009159"/>
                  </a:lnTo>
                  <a:lnTo>
                    <a:pt x="1398242" y="1982506"/>
                  </a:lnTo>
                  <a:lnTo>
                    <a:pt x="1412909" y="1930597"/>
                  </a:lnTo>
                  <a:lnTo>
                    <a:pt x="1420631" y="1889331"/>
                  </a:lnTo>
                  <a:lnTo>
                    <a:pt x="1435764" y="1837753"/>
                  </a:lnTo>
                  <a:lnTo>
                    <a:pt x="1443215" y="1796295"/>
                  </a:lnTo>
                  <a:lnTo>
                    <a:pt x="1457339" y="1743999"/>
                  </a:lnTo>
                  <a:lnTo>
                    <a:pt x="1470408" y="1690951"/>
                  </a:lnTo>
                  <a:lnTo>
                    <a:pt x="1474957" y="1663015"/>
                  </a:lnTo>
                  <a:close/>
                </a:path>
                <a:path w="2552065" h="2934970">
                  <a:moveTo>
                    <a:pt x="2289872" y="1899906"/>
                  </a:moveTo>
                  <a:lnTo>
                    <a:pt x="2405240" y="1981987"/>
                  </a:lnTo>
                  <a:lnTo>
                    <a:pt x="2372096" y="1989579"/>
                  </a:lnTo>
                  <a:lnTo>
                    <a:pt x="2337516" y="1996149"/>
                  </a:lnTo>
                  <a:lnTo>
                    <a:pt x="2301612" y="2001776"/>
                  </a:lnTo>
                  <a:lnTo>
                    <a:pt x="2264493" y="2006540"/>
                  </a:lnTo>
                  <a:lnTo>
                    <a:pt x="2218535" y="2020601"/>
                  </a:lnTo>
                  <a:lnTo>
                    <a:pt x="2171776" y="2034093"/>
                  </a:lnTo>
                  <a:lnTo>
                    <a:pt x="2124410" y="2047152"/>
                  </a:lnTo>
                  <a:lnTo>
                    <a:pt x="2076631" y="2059917"/>
                  </a:lnTo>
                  <a:lnTo>
                    <a:pt x="1987964" y="2074765"/>
                  </a:lnTo>
                  <a:lnTo>
                    <a:pt x="1932739" y="2097819"/>
                  </a:lnTo>
                  <a:lnTo>
                    <a:pt x="1885235" y="2110781"/>
                  </a:lnTo>
                  <a:lnTo>
                    <a:pt x="1917052" y="2149003"/>
                  </a:lnTo>
                  <a:lnTo>
                    <a:pt x="1940573" y="2196911"/>
                  </a:lnTo>
                  <a:lnTo>
                    <a:pt x="1970297" y="2233645"/>
                  </a:lnTo>
                  <a:lnTo>
                    <a:pt x="1991275" y="2279743"/>
                  </a:lnTo>
                  <a:lnTo>
                    <a:pt x="2018003" y="2314346"/>
                  </a:lnTo>
                  <a:lnTo>
                    <a:pt x="1806003" y="2163513"/>
                  </a:lnTo>
                  <a:lnTo>
                    <a:pt x="1788066" y="2135165"/>
                  </a:lnTo>
                  <a:lnTo>
                    <a:pt x="1686877" y="2063172"/>
                  </a:lnTo>
                  <a:lnTo>
                    <a:pt x="1733605" y="2049658"/>
                  </a:lnTo>
                  <a:lnTo>
                    <a:pt x="1685315" y="1952956"/>
                  </a:lnTo>
                  <a:lnTo>
                    <a:pt x="1643433" y="1876399"/>
                  </a:lnTo>
                  <a:lnTo>
                    <a:pt x="1838137" y="2014926"/>
                  </a:lnTo>
                  <a:lnTo>
                    <a:pt x="1888883" y="2004271"/>
                  </a:lnTo>
                  <a:lnTo>
                    <a:pt x="1947592" y="1983696"/>
                  </a:lnTo>
                  <a:lnTo>
                    <a:pt x="2109771" y="1943218"/>
                  </a:lnTo>
                  <a:lnTo>
                    <a:pt x="2160693" y="1932689"/>
                  </a:lnTo>
                  <a:lnTo>
                    <a:pt x="2210803" y="1921582"/>
                  </a:lnTo>
                  <a:lnTo>
                    <a:pt x="2259818" y="1909696"/>
                  </a:lnTo>
                  <a:lnTo>
                    <a:pt x="2289872" y="1899906"/>
                  </a:lnTo>
                  <a:close/>
                </a:path>
                <a:path w="2552065" h="2934970">
                  <a:moveTo>
                    <a:pt x="1507756" y="1452556"/>
                  </a:moveTo>
                  <a:lnTo>
                    <a:pt x="1581154" y="1504776"/>
                  </a:lnTo>
                  <a:lnTo>
                    <a:pt x="1595963" y="1546485"/>
                  </a:lnTo>
                  <a:lnTo>
                    <a:pt x="1613137" y="1589877"/>
                  </a:lnTo>
                  <a:lnTo>
                    <a:pt x="1632414" y="1634764"/>
                  </a:lnTo>
                  <a:lnTo>
                    <a:pt x="1653530" y="1680960"/>
                  </a:lnTo>
                  <a:lnTo>
                    <a:pt x="1676223" y="1728278"/>
                  </a:lnTo>
                  <a:lnTo>
                    <a:pt x="1700229" y="1776531"/>
                  </a:lnTo>
                  <a:lnTo>
                    <a:pt x="1725287" y="1825532"/>
                  </a:lnTo>
                  <a:lnTo>
                    <a:pt x="1751133" y="1875094"/>
                  </a:lnTo>
                  <a:lnTo>
                    <a:pt x="1838137" y="2014926"/>
                  </a:lnTo>
                  <a:lnTo>
                    <a:pt x="1643433" y="1876399"/>
                  </a:lnTo>
                  <a:lnTo>
                    <a:pt x="1608041" y="1820046"/>
                  </a:lnTo>
                  <a:lnTo>
                    <a:pt x="1586234" y="1773358"/>
                  </a:lnTo>
                  <a:lnTo>
                    <a:pt x="1565519" y="1727448"/>
                  </a:lnTo>
                  <a:lnTo>
                    <a:pt x="1474957" y="1663015"/>
                  </a:lnTo>
                  <a:lnTo>
                    <a:pt x="1482051" y="1636889"/>
                  </a:lnTo>
                  <a:lnTo>
                    <a:pt x="1484539" y="1591900"/>
                  </a:lnTo>
                  <a:lnTo>
                    <a:pt x="1484865" y="1545374"/>
                  </a:lnTo>
                  <a:lnTo>
                    <a:pt x="1487517" y="1531674"/>
                  </a:lnTo>
                  <a:lnTo>
                    <a:pt x="1476329" y="1523714"/>
                  </a:lnTo>
                  <a:lnTo>
                    <a:pt x="1473534" y="1506139"/>
                  </a:lnTo>
                  <a:lnTo>
                    <a:pt x="1475155" y="1491706"/>
                  </a:lnTo>
                  <a:lnTo>
                    <a:pt x="1472506" y="1489821"/>
                  </a:lnTo>
                  <a:lnTo>
                    <a:pt x="1478985" y="1478845"/>
                  </a:lnTo>
                  <a:lnTo>
                    <a:pt x="1486117" y="1468333"/>
                  </a:lnTo>
                  <a:lnTo>
                    <a:pt x="1496728" y="1460295"/>
                  </a:lnTo>
                  <a:lnTo>
                    <a:pt x="1507756" y="1452556"/>
                  </a:lnTo>
                  <a:close/>
                </a:path>
                <a:path w="2552065" h="2934970">
                  <a:moveTo>
                    <a:pt x="1547677" y="1449785"/>
                  </a:moveTo>
                  <a:lnTo>
                    <a:pt x="1568792" y="1464808"/>
                  </a:lnTo>
                  <a:lnTo>
                    <a:pt x="1573499" y="1499330"/>
                  </a:lnTo>
                  <a:lnTo>
                    <a:pt x="1511423" y="1455164"/>
                  </a:lnTo>
                  <a:lnTo>
                    <a:pt x="1530810" y="1453372"/>
                  </a:lnTo>
                  <a:lnTo>
                    <a:pt x="1547677" y="1449785"/>
                  </a:lnTo>
                  <a:close/>
                </a:path>
                <a:path w="2552065" h="2934970">
                  <a:moveTo>
                    <a:pt x="724717" y="1066800"/>
                  </a:moveTo>
                  <a:lnTo>
                    <a:pt x="825408" y="1138439"/>
                  </a:lnTo>
                  <a:lnTo>
                    <a:pt x="783196" y="1155165"/>
                  </a:lnTo>
                  <a:lnTo>
                    <a:pt x="740571" y="1171598"/>
                  </a:lnTo>
                  <a:lnTo>
                    <a:pt x="697483" y="1187701"/>
                  </a:lnTo>
                  <a:lnTo>
                    <a:pt x="653880" y="1203438"/>
                  </a:lnTo>
                  <a:lnTo>
                    <a:pt x="609711" y="1218771"/>
                  </a:lnTo>
                  <a:lnTo>
                    <a:pt x="564924" y="1233665"/>
                  </a:lnTo>
                  <a:lnTo>
                    <a:pt x="519467" y="1248083"/>
                  </a:lnTo>
                  <a:lnTo>
                    <a:pt x="473743" y="1262311"/>
                  </a:lnTo>
                  <a:lnTo>
                    <a:pt x="423693" y="1289047"/>
                  </a:lnTo>
                  <a:lnTo>
                    <a:pt x="382662" y="1306614"/>
                  </a:lnTo>
                  <a:lnTo>
                    <a:pt x="334545" y="1334725"/>
                  </a:lnTo>
                  <a:lnTo>
                    <a:pt x="324919" y="1343462"/>
                  </a:lnTo>
                  <a:lnTo>
                    <a:pt x="320558" y="1340360"/>
                  </a:lnTo>
                  <a:lnTo>
                    <a:pt x="307730" y="1346820"/>
                  </a:lnTo>
                  <a:lnTo>
                    <a:pt x="294792" y="1353201"/>
                  </a:lnTo>
                  <a:lnTo>
                    <a:pt x="286401" y="1347231"/>
                  </a:lnTo>
                  <a:lnTo>
                    <a:pt x="275009" y="1354712"/>
                  </a:lnTo>
                  <a:lnTo>
                    <a:pt x="223900" y="1318349"/>
                  </a:lnTo>
                  <a:lnTo>
                    <a:pt x="223764" y="1302666"/>
                  </a:lnTo>
                  <a:lnTo>
                    <a:pt x="223518" y="1286905"/>
                  </a:lnTo>
                  <a:lnTo>
                    <a:pt x="223547" y="1271339"/>
                  </a:lnTo>
                  <a:lnTo>
                    <a:pt x="231004" y="1245472"/>
                  </a:lnTo>
                  <a:lnTo>
                    <a:pt x="238129" y="1219368"/>
                  </a:lnTo>
                  <a:lnTo>
                    <a:pt x="252396" y="1182760"/>
                  </a:lnTo>
                  <a:lnTo>
                    <a:pt x="267874" y="1147013"/>
                  </a:lnTo>
                  <a:lnTo>
                    <a:pt x="351344" y="1206400"/>
                  </a:lnTo>
                  <a:lnTo>
                    <a:pt x="380588" y="1196033"/>
                  </a:lnTo>
                  <a:lnTo>
                    <a:pt x="418187" y="1176025"/>
                  </a:lnTo>
                  <a:lnTo>
                    <a:pt x="449749" y="1167308"/>
                  </a:lnTo>
                  <a:lnTo>
                    <a:pt x="490329" y="1149421"/>
                  </a:lnTo>
                  <a:lnTo>
                    <a:pt x="537091" y="1135932"/>
                  </a:lnTo>
                  <a:lnTo>
                    <a:pt x="583090" y="1121899"/>
                  </a:lnTo>
                  <a:lnTo>
                    <a:pt x="635773" y="1097036"/>
                  </a:lnTo>
                  <a:lnTo>
                    <a:pt x="673137" y="1092447"/>
                  </a:lnTo>
                  <a:lnTo>
                    <a:pt x="724717" y="1066800"/>
                  </a:lnTo>
                  <a:close/>
                </a:path>
                <a:path w="2552065" h="2934970">
                  <a:moveTo>
                    <a:pt x="1207193" y="1269791"/>
                  </a:moveTo>
                  <a:lnTo>
                    <a:pt x="1323874" y="1352807"/>
                  </a:lnTo>
                  <a:lnTo>
                    <a:pt x="1312489" y="1375880"/>
                  </a:lnTo>
                  <a:lnTo>
                    <a:pt x="1290229" y="1391215"/>
                  </a:lnTo>
                  <a:lnTo>
                    <a:pt x="1255934" y="1397988"/>
                  </a:lnTo>
                  <a:lnTo>
                    <a:pt x="1168912" y="1382833"/>
                  </a:lnTo>
                  <a:lnTo>
                    <a:pt x="691999" y="1043522"/>
                  </a:lnTo>
                  <a:lnTo>
                    <a:pt x="649137" y="1028613"/>
                  </a:lnTo>
                  <a:lnTo>
                    <a:pt x="529555" y="943534"/>
                  </a:lnTo>
                  <a:lnTo>
                    <a:pt x="479170" y="923272"/>
                  </a:lnTo>
                  <a:lnTo>
                    <a:pt x="462722" y="958329"/>
                  </a:lnTo>
                  <a:lnTo>
                    <a:pt x="446109" y="993269"/>
                  </a:lnTo>
                  <a:lnTo>
                    <a:pt x="429386" y="1028129"/>
                  </a:lnTo>
                  <a:lnTo>
                    <a:pt x="412607" y="1062951"/>
                  </a:lnTo>
                  <a:lnTo>
                    <a:pt x="397568" y="1099010"/>
                  </a:lnTo>
                  <a:lnTo>
                    <a:pt x="375055" y="1145338"/>
                  </a:lnTo>
                  <a:lnTo>
                    <a:pt x="359684" y="1181161"/>
                  </a:lnTo>
                  <a:lnTo>
                    <a:pt x="351344" y="1206400"/>
                  </a:lnTo>
                  <a:lnTo>
                    <a:pt x="266552" y="1146073"/>
                  </a:lnTo>
                  <a:lnTo>
                    <a:pt x="288838" y="1099583"/>
                  </a:lnTo>
                  <a:lnTo>
                    <a:pt x="303565" y="1063302"/>
                  </a:lnTo>
                  <a:lnTo>
                    <a:pt x="325458" y="1016533"/>
                  </a:lnTo>
                  <a:lnTo>
                    <a:pt x="347155" y="969624"/>
                  </a:lnTo>
                  <a:lnTo>
                    <a:pt x="368655" y="922576"/>
                  </a:lnTo>
                  <a:lnTo>
                    <a:pt x="389960" y="875388"/>
                  </a:lnTo>
                  <a:lnTo>
                    <a:pt x="227355" y="759699"/>
                  </a:lnTo>
                  <a:lnTo>
                    <a:pt x="196274" y="721999"/>
                  </a:lnTo>
                  <a:lnTo>
                    <a:pt x="159434" y="695788"/>
                  </a:lnTo>
                  <a:lnTo>
                    <a:pt x="116072" y="649351"/>
                  </a:lnTo>
                  <a:lnTo>
                    <a:pt x="77110" y="606045"/>
                  </a:lnTo>
                  <a:lnTo>
                    <a:pt x="43219" y="566345"/>
                  </a:lnTo>
                  <a:lnTo>
                    <a:pt x="22431" y="520383"/>
                  </a:lnTo>
                  <a:lnTo>
                    <a:pt x="8055" y="478982"/>
                  </a:lnTo>
                  <a:lnTo>
                    <a:pt x="433550" y="781710"/>
                  </a:lnTo>
                  <a:lnTo>
                    <a:pt x="439895" y="770639"/>
                  </a:lnTo>
                  <a:lnTo>
                    <a:pt x="574833" y="866643"/>
                  </a:lnTo>
                  <a:lnTo>
                    <a:pt x="678373" y="924723"/>
                  </a:lnTo>
                  <a:lnTo>
                    <a:pt x="722254" y="955943"/>
                  </a:lnTo>
                  <a:lnTo>
                    <a:pt x="769758" y="974155"/>
                  </a:lnTo>
                  <a:lnTo>
                    <a:pt x="1206988" y="1285232"/>
                  </a:lnTo>
                  <a:lnTo>
                    <a:pt x="1207193" y="1269791"/>
                  </a:lnTo>
                  <a:close/>
                </a:path>
                <a:path w="2552065" h="2934970">
                  <a:moveTo>
                    <a:pt x="355210" y="351901"/>
                  </a:moveTo>
                  <a:lnTo>
                    <a:pt x="565497" y="501515"/>
                  </a:lnTo>
                  <a:lnTo>
                    <a:pt x="474123" y="467678"/>
                  </a:lnTo>
                  <a:lnTo>
                    <a:pt x="367424" y="454110"/>
                  </a:lnTo>
                  <a:lnTo>
                    <a:pt x="315134" y="448079"/>
                  </a:lnTo>
                  <a:lnTo>
                    <a:pt x="271596" y="432690"/>
                  </a:lnTo>
                  <a:lnTo>
                    <a:pt x="215239" y="439352"/>
                  </a:lnTo>
                  <a:lnTo>
                    <a:pt x="168662" y="437386"/>
                  </a:lnTo>
                  <a:lnTo>
                    <a:pt x="117655" y="447855"/>
                  </a:lnTo>
                  <a:lnTo>
                    <a:pt x="109411" y="441990"/>
                  </a:lnTo>
                  <a:lnTo>
                    <a:pt x="98516" y="449824"/>
                  </a:lnTo>
                  <a:lnTo>
                    <a:pt x="108958" y="457254"/>
                  </a:lnTo>
                  <a:lnTo>
                    <a:pt x="106829" y="486912"/>
                  </a:lnTo>
                  <a:lnTo>
                    <a:pt x="121301" y="497208"/>
                  </a:lnTo>
                  <a:lnTo>
                    <a:pt x="130012" y="518992"/>
                  </a:lnTo>
                  <a:lnTo>
                    <a:pt x="154605" y="536490"/>
                  </a:lnTo>
                  <a:lnTo>
                    <a:pt x="174099" y="565945"/>
                  </a:lnTo>
                  <a:lnTo>
                    <a:pt x="203053" y="586545"/>
                  </a:lnTo>
                  <a:lnTo>
                    <a:pt x="226577" y="618868"/>
                  </a:lnTo>
                  <a:lnTo>
                    <a:pt x="259425" y="657825"/>
                  </a:lnTo>
                  <a:lnTo>
                    <a:pt x="2550" y="475066"/>
                  </a:lnTo>
                  <a:lnTo>
                    <a:pt x="761" y="442620"/>
                  </a:lnTo>
                  <a:lnTo>
                    <a:pt x="0" y="426492"/>
                  </a:lnTo>
                  <a:lnTo>
                    <a:pt x="2164" y="412445"/>
                  </a:lnTo>
                  <a:lnTo>
                    <a:pt x="21086" y="379149"/>
                  </a:lnTo>
                  <a:lnTo>
                    <a:pt x="54876" y="356431"/>
                  </a:lnTo>
                  <a:lnTo>
                    <a:pt x="111486" y="334362"/>
                  </a:lnTo>
                  <a:lnTo>
                    <a:pt x="155511" y="334512"/>
                  </a:lnTo>
                  <a:lnTo>
                    <a:pt x="202358" y="336670"/>
                  </a:lnTo>
                  <a:lnTo>
                    <a:pt x="251566" y="340507"/>
                  </a:lnTo>
                  <a:lnTo>
                    <a:pt x="310033" y="335346"/>
                  </a:lnTo>
                  <a:lnTo>
                    <a:pt x="355210" y="351901"/>
                  </a:lnTo>
                  <a:close/>
                </a:path>
                <a:path w="2552065" h="2934970">
                  <a:moveTo>
                    <a:pt x="625093" y="372466"/>
                  </a:moveTo>
                  <a:lnTo>
                    <a:pt x="878484" y="552747"/>
                  </a:lnTo>
                  <a:lnTo>
                    <a:pt x="772560" y="539730"/>
                  </a:lnTo>
                  <a:lnTo>
                    <a:pt x="672673" y="515422"/>
                  </a:lnTo>
                  <a:lnTo>
                    <a:pt x="650723" y="562151"/>
                  </a:lnTo>
                  <a:lnTo>
                    <a:pt x="628640" y="608785"/>
                  </a:lnTo>
                  <a:lnTo>
                    <a:pt x="606433" y="655331"/>
                  </a:lnTo>
                  <a:lnTo>
                    <a:pt x="584113" y="701796"/>
                  </a:lnTo>
                  <a:lnTo>
                    <a:pt x="561689" y="748188"/>
                  </a:lnTo>
                  <a:lnTo>
                    <a:pt x="539173" y="794513"/>
                  </a:lnTo>
                  <a:lnTo>
                    <a:pt x="523938" y="830433"/>
                  </a:lnTo>
                  <a:lnTo>
                    <a:pt x="439895" y="770639"/>
                  </a:lnTo>
                  <a:lnTo>
                    <a:pt x="455882" y="735253"/>
                  </a:lnTo>
                  <a:lnTo>
                    <a:pt x="478099" y="688715"/>
                  </a:lnTo>
                  <a:lnTo>
                    <a:pt x="500186" y="642084"/>
                  </a:lnTo>
                  <a:lnTo>
                    <a:pt x="522125" y="595348"/>
                  </a:lnTo>
                  <a:lnTo>
                    <a:pt x="543901" y="548495"/>
                  </a:lnTo>
                  <a:lnTo>
                    <a:pt x="565497" y="501515"/>
                  </a:lnTo>
                  <a:lnTo>
                    <a:pt x="355210" y="351901"/>
                  </a:lnTo>
                  <a:lnTo>
                    <a:pt x="509443" y="383703"/>
                  </a:lnTo>
                  <a:lnTo>
                    <a:pt x="608498" y="407419"/>
                  </a:lnTo>
                  <a:lnTo>
                    <a:pt x="625093" y="372466"/>
                  </a:lnTo>
                  <a:close/>
                </a:path>
                <a:path w="2552065" h="2934970">
                  <a:moveTo>
                    <a:pt x="992732" y="945759"/>
                  </a:moveTo>
                  <a:lnTo>
                    <a:pt x="1088657" y="1014007"/>
                  </a:lnTo>
                  <a:lnTo>
                    <a:pt x="1009962" y="1051535"/>
                  </a:lnTo>
                  <a:lnTo>
                    <a:pt x="970477" y="1070202"/>
                  </a:lnTo>
                  <a:lnTo>
                    <a:pt x="930825" y="1088750"/>
                  </a:lnTo>
                  <a:lnTo>
                    <a:pt x="836023" y="1021301"/>
                  </a:lnTo>
                  <a:lnTo>
                    <a:pt x="877278" y="1003893"/>
                  </a:lnTo>
                  <a:lnTo>
                    <a:pt x="925444" y="975816"/>
                  </a:lnTo>
                  <a:lnTo>
                    <a:pt x="958545" y="968194"/>
                  </a:lnTo>
                  <a:lnTo>
                    <a:pt x="992732" y="945759"/>
                  </a:lnTo>
                  <a:close/>
                </a:path>
                <a:path w="2552065" h="2934970">
                  <a:moveTo>
                    <a:pt x="1617823" y="626763"/>
                  </a:moveTo>
                  <a:lnTo>
                    <a:pt x="1621641" y="629480"/>
                  </a:lnTo>
                  <a:lnTo>
                    <a:pt x="1608471" y="651283"/>
                  </a:lnTo>
                  <a:lnTo>
                    <a:pt x="1684357" y="705274"/>
                  </a:lnTo>
                  <a:lnTo>
                    <a:pt x="1670537" y="711027"/>
                  </a:lnTo>
                  <a:lnTo>
                    <a:pt x="1637057" y="733966"/>
                  </a:lnTo>
                  <a:lnTo>
                    <a:pt x="1599262" y="753835"/>
                  </a:lnTo>
                  <a:lnTo>
                    <a:pt x="1550406" y="781421"/>
                  </a:lnTo>
                  <a:lnTo>
                    <a:pt x="1498471" y="806816"/>
                  </a:lnTo>
                  <a:lnTo>
                    <a:pt x="1436712" y="840807"/>
                  </a:lnTo>
                  <a:lnTo>
                    <a:pt x="1373108" y="873487"/>
                  </a:lnTo>
                  <a:lnTo>
                    <a:pt x="1322562" y="899870"/>
                  </a:lnTo>
                  <a:lnTo>
                    <a:pt x="1229273" y="942601"/>
                  </a:lnTo>
                  <a:lnTo>
                    <a:pt x="1179057" y="969220"/>
                  </a:lnTo>
                  <a:lnTo>
                    <a:pt x="1203801" y="1017997"/>
                  </a:lnTo>
                  <a:lnTo>
                    <a:pt x="1248084" y="1127435"/>
                  </a:lnTo>
                  <a:lnTo>
                    <a:pt x="1271650" y="1175374"/>
                  </a:lnTo>
                  <a:lnTo>
                    <a:pt x="1291486" y="1220659"/>
                  </a:lnTo>
                  <a:lnTo>
                    <a:pt x="1313287" y="1251757"/>
                  </a:lnTo>
                  <a:lnTo>
                    <a:pt x="1313743" y="1283254"/>
                  </a:lnTo>
                  <a:lnTo>
                    <a:pt x="1319022" y="1302596"/>
                  </a:lnTo>
                  <a:lnTo>
                    <a:pt x="1328793" y="1309548"/>
                  </a:lnTo>
                  <a:lnTo>
                    <a:pt x="1328000" y="1324570"/>
                  </a:lnTo>
                  <a:lnTo>
                    <a:pt x="1331892" y="1327339"/>
                  </a:lnTo>
                  <a:lnTo>
                    <a:pt x="1327482" y="1339788"/>
                  </a:lnTo>
                  <a:lnTo>
                    <a:pt x="1322301" y="1351688"/>
                  </a:lnTo>
                  <a:lnTo>
                    <a:pt x="1192656" y="1259449"/>
                  </a:lnTo>
                  <a:lnTo>
                    <a:pt x="1192860" y="1244008"/>
                  </a:lnTo>
                  <a:lnTo>
                    <a:pt x="1175016" y="1200139"/>
                  </a:lnTo>
                  <a:lnTo>
                    <a:pt x="1154373" y="1154280"/>
                  </a:lnTo>
                  <a:lnTo>
                    <a:pt x="1109893" y="1060288"/>
                  </a:lnTo>
                  <a:lnTo>
                    <a:pt x="1088657" y="1014007"/>
                  </a:lnTo>
                  <a:lnTo>
                    <a:pt x="992732" y="945759"/>
                  </a:lnTo>
                  <a:lnTo>
                    <a:pt x="1006145" y="939715"/>
                  </a:lnTo>
                  <a:lnTo>
                    <a:pt x="1046269" y="921504"/>
                  </a:lnTo>
                  <a:lnTo>
                    <a:pt x="1035838" y="898496"/>
                  </a:lnTo>
                  <a:lnTo>
                    <a:pt x="1028167" y="877451"/>
                  </a:lnTo>
                  <a:lnTo>
                    <a:pt x="1023808" y="858764"/>
                  </a:lnTo>
                  <a:lnTo>
                    <a:pt x="1015950" y="853173"/>
                  </a:lnTo>
                  <a:lnTo>
                    <a:pt x="998538" y="809613"/>
                  </a:lnTo>
                  <a:lnTo>
                    <a:pt x="980529" y="765627"/>
                  </a:lnTo>
                  <a:lnTo>
                    <a:pt x="1136669" y="876716"/>
                  </a:lnTo>
                  <a:lnTo>
                    <a:pt x="1228983" y="833291"/>
                  </a:lnTo>
                  <a:lnTo>
                    <a:pt x="1279097" y="806600"/>
                  </a:lnTo>
                  <a:lnTo>
                    <a:pt x="1329542" y="780145"/>
                  </a:lnTo>
                  <a:lnTo>
                    <a:pt x="1392748" y="747183"/>
                  </a:lnTo>
                  <a:lnTo>
                    <a:pt x="1454155" y="712941"/>
                  </a:lnTo>
                  <a:lnTo>
                    <a:pt x="1505779" y="687324"/>
                  </a:lnTo>
                  <a:lnTo>
                    <a:pt x="1546998" y="669891"/>
                  </a:lnTo>
                  <a:lnTo>
                    <a:pt x="1569457" y="654698"/>
                  </a:lnTo>
                  <a:lnTo>
                    <a:pt x="1652749" y="713958"/>
                  </a:lnTo>
                  <a:lnTo>
                    <a:pt x="1669929" y="710594"/>
                  </a:lnTo>
                  <a:lnTo>
                    <a:pt x="1581975" y="648018"/>
                  </a:lnTo>
                  <a:lnTo>
                    <a:pt x="1591916" y="639504"/>
                  </a:lnTo>
                  <a:lnTo>
                    <a:pt x="1617823" y="626763"/>
                  </a:lnTo>
                  <a:close/>
                </a:path>
                <a:path w="2552065" h="2934970">
                  <a:moveTo>
                    <a:pt x="1398188" y="470499"/>
                  </a:moveTo>
                  <a:lnTo>
                    <a:pt x="1580312" y="600076"/>
                  </a:lnTo>
                  <a:lnTo>
                    <a:pt x="1558054" y="599826"/>
                  </a:lnTo>
                  <a:lnTo>
                    <a:pt x="1503538" y="592212"/>
                  </a:lnTo>
                  <a:lnTo>
                    <a:pt x="1450379" y="585563"/>
                  </a:lnTo>
                  <a:lnTo>
                    <a:pt x="1294237" y="567990"/>
                  </a:lnTo>
                  <a:lnTo>
                    <a:pt x="1197442" y="561469"/>
                  </a:lnTo>
                  <a:lnTo>
                    <a:pt x="1043865" y="561307"/>
                  </a:lnTo>
                  <a:lnTo>
                    <a:pt x="994788" y="557563"/>
                  </a:lnTo>
                  <a:lnTo>
                    <a:pt x="1021559" y="592196"/>
                  </a:lnTo>
                  <a:lnTo>
                    <a:pt x="1033491" y="647444"/>
                  </a:lnTo>
                  <a:lnTo>
                    <a:pt x="1078640" y="726325"/>
                  </a:lnTo>
                  <a:lnTo>
                    <a:pt x="1096903" y="770492"/>
                  </a:lnTo>
                  <a:lnTo>
                    <a:pt x="1107231" y="824599"/>
                  </a:lnTo>
                  <a:lnTo>
                    <a:pt x="1114132" y="829509"/>
                  </a:lnTo>
                  <a:lnTo>
                    <a:pt x="1116651" y="846887"/>
                  </a:lnTo>
                  <a:lnTo>
                    <a:pt x="1129182" y="855803"/>
                  </a:lnTo>
                  <a:lnTo>
                    <a:pt x="1136669" y="876716"/>
                  </a:lnTo>
                  <a:lnTo>
                    <a:pt x="980529" y="765627"/>
                  </a:lnTo>
                  <a:lnTo>
                    <a:pt x="943212" y="676731"/>
                  </a:lnTo>
                  <a:lnTo>
                    <a:pt x="878484" y="552747"/>
                  </a:lnTo>
                  <a:lnTo>
                    <a:pt x="625093" y="372466"/>
                  </a:lnTo>
                  <a:lnTo>
                    <a:pt x="631013" y="361092"/>
                  </a:lnTo>
                  <a:lnTo>
                    <a:pt x="737010" y="436506"/>
                  </a:lnTo>
                  <a:lnTo>
                    <a:pt x="833449" y="442774"/>
                  </a:lnTo>
                  <a:lnTo>
                    <a:pt x="830221" y="424892"/>
                  </a:lnTo>
                  <a:lnTo>
                    <a:pt x="816625" y="399632"/>
                  </a:lnTo>
                  <a:lnTo>
                    <a:pt x="813729" y="381985"/>
                  </a:lnTo>
                  <a:lnTo>
                    <a:pt x="799967" y="356607"/>
                  </a:lnTo>
                  <a:lnTo>
                    <a:pt x="793835" y="336658"/>
                  </a:lnTo>
                  <a:lnTo>
                    <a:pt x="951520" y="448847"/>
                  </a:lnTo>
                  <a:lnTo>
                    <a:pt x="1197786" y="468195"/>
                  </a:lnTo>
                  <a:lnTo>
                    <a:pt x="1302789" y="464971"/>
                  </a:lnTo>
                  <a:lnTo>
                    <a:pt x="1343225" y="478153"/>
                  </a:lnTo>
                  <a:lnTo>
                    <a:pt x="1398188" y="470499"/>
                  </a:lnTo>
                  <a:close/>
                </a:path>
                <a:path w="2552065" h="2934970">
                  <a:moveTo>
                    <a:pt x="692707" y="202363"/>
                  </a:moveTo>
                  <a:lnTo>
                    <a:pt x="777822" y="262920"/>
                  </a:lnTo>
                  <a:lnTo>
                    <a:pt x="773404" y="275363"/>
                  </a:lnTo>
                  <a:lnTo>
                    <a:pt x="758815" y="311742"/>
                  </a:lnTo>
                  <a:lnTo>
                    <a:pt x="744171" y="348083"/>
                  </a:lnTo>
                  <a:lnTo>
                    <a:pt x="729416" y="384344"/>
                  </a:lnTo>
                  <a:lnTo>
                    <a:pt x="714496" y="420488"/>
                  </a:lnTo>
                  <a:lnTo>
                    <a:pt x="631013" y="361092"/>
                  </a:lnTo>
                  <a:lnTo>
                    <a:pt x="634049" y="347666"/>
                  </a:lnTo>
                  <a:lnTo>
                    <a:pt x="650257" y="312438"/>
                  </a:lnTo>
                  <a:lnTo>
                    <a:pt x="666520" y="277250"/>
                  </a:lnTo>
                  <a:lnTo>
                    <a:pt x="678092" y="238724"/>
                  </a:lnTo>
                  <a:lnTo>
                    <a:pt x="692707" y="202363"/>
                  </a:lnTo>
                  <a:close/>
                </a:path>
                <a:path w="2552065" h="2934970">
                  <a:moveTo>
                    <a:pt x="759012" y="156"/>
                  </a:moveTo>
                  <a:lnTo>
                    <a:pt x="824961" y="47077"/>
                  </a:lnTo>
                  <a:lnTo>
                    <a:pt x="824665" y="62452"/>
                  </a:lnTo>
                  <a:lnTo>
                    <a:pt x="842301" y="106173"/>
                  </a:lnTo>
                  <a:lnTo>
                    <a:pt x="851250" y="159299"/>
                  </a:lnTo>
                  <a:lnTo>
                    <a:pt x="866973" y="201658"/>
                  </a:lnTo>
                  <a:lnTo>
                    <a:pt x="875480" y="254470"/>
                  </a:lnTo>
                  <a:lnTo>
                    <a:pt x="892234" y="297562"/>
                  </a:lnTo>
                  <a:lnTo>
                    <a:pt x="903244" y="352154"/>
                  </a:lnTo>
                  <a:lnTo>
                    <a:pt x="951520" y="448847"/>
                  </a:lnTo>
                  <a:lnTo>
                    <a:pt x="787088" y="331858"/>
                  </a:lnTo>
                  <a:lnTo>
                    <a:pt x="782234" y="297232"/>
                  </a:lnTo>
                  <a:lnTo>
                    <a:pt x="777822" y="262920"/>
                  </a:lnTo>
                  <a:lnTo>
                    <a:pt x="692707" y="202363"/>
                  </a:lnTo>
                  <a:lnTo>
                    <a:pt x="708596" y="151322"/>
                  </a:lnTo>
                  <a:lnTo>
                    <a:pt x="719836" y="112560"/>
                  </a:lnTo>
                  <a:lnTo>
                    <a:pt x="725777" y="70028"/>
                  </a:lnTo>
                  <a:lnTo>
                    <a:pt x="727499" y="55667"/>
                  </a:lnTo>
                  <a:lnTo>
                    <a:pt x="721611" y="51478"/>
                  </a:lnTo>
                  <a:lnTo>
                    <a:pt x="724207" y="37739"/>
                  </a:lnTo>
                  <a:lnTo>
                    <a:pt x="721760" y="35997"/>
                  </a:lnTo>
                  <a:lnTo>
                    <a:pt x="728221" y="25008"/>
                  </a:lnTo>
                  <a:lnTo>
                    <a:pt x="728092" y="24916"/>
                  </a:lnTo>
                  <a:lnTo>
                    <a:pt x="736172" y="15078"/>
                  </a:lnTo>
                  <a:lnTo>
                    <a:pt x="745467" y="6105"/>
                  </a:lnTo>
                  <a:lnTo>
                    <a:pt x="748282" y="8108"/>
                  </a:lnTo>
                  <a:lnTo>
                    <a:pt x="759012" y="156"/>
                  </a:lnTo>
                  <a:close/>
                </a:path>
                <a:path w="2552065" h="2934970">
                  <a:moveTo>
                    <a:pt x="1581975" y="648018"/>
                  </a:moveTo>
                  <a:lnTo>
                    <a:pt x="1662596" y="705377"/>
                  </a:lnTo>
                  <a:lnTo>
                    <a:pt x="1646741" y="709684"/>
                  </a:lnTo>
                  <a:lnTo>
                    <a:pt x="1569457" y="654698"/>
                  </a:lnTo>
                  <a:lnTo>
                    <a:pt x="1581975" y="648018"/>
                  </a:lnTo>
                  <a:close/>
                </a:path>
                <a:path w="2552065" h="2934970">
                  <a:moveTo>
                    <a:pt x="1622138" y="629834"/>
                  </a:moveTo>
                  <a:lnTo>
                    <a:pt x="1701567" y="686345"/>
                  </a:lnTo>
                  <a:lnTo>
                    <a:pt x="1695842" y="697858"/>
                  </a:lnTo>
                  <a:lnTo>
                    <a:pt x="1694664" y="697020"/>
                  </a:lnTo>
                  <a:lnTo>
                    <a:pt x="1686713" y="706949"/>
                  </a:lnTo>
                  <a:lnTo>
                    <a:pt x="1611112" y="653161"/>
                  </a:lnTo>
                  <a:lnTo>
                    <a:pt x="1616128" y="641144"/>
                  </a:lnTo>
                  <a:lnTo>
                    <a:pt x="1622138" y="629834"/>
                  </a:lnTo>
                  <a:close/>
                </a:path>
                <a:path w="2552065" h="2934970">
                  <a:moveTo>
                    <a:pt x="1637418" y="516014"/>
                  </a:moveTo>
                  <a:lnTo>
                    <a:pt x="1739424" y="588589"/>
                  </a:lnTo>
                  <a:lnTo>
                    <a:pt x="1735899" y="601667"/>
                  </a:lnTo>
                  <a:lnTo>
                    <a:pt x="1731950" y="614443"/>
                  </a:lnTo>
                  <a:lnTo>
                    <a:pt x="1734204" y="616047"/>
                  </a:lnTo>
                  <a:lnTo>
                    <a:pt x="1727881" y="627135"/>
                  </a:lnTo>
                  <a:lnTo>
                    <a:pt x="1727651" y="626971"/>
                  </a:lnTo>
                  <a:lnTo>
                    <a:pt x="1719341" y="636645"/>
                  </a:lnTo>
                  <a:lnTo>
                    <a:pt x="1717123" y="635068"/>
                  </a:lnTo>
                  <a:lnTo>
                    <a:pt x="1698525" y="653008"/>
                  </a:lnTo>
                  <a:lnTo>
                    <a:pt x="1692609" y="648799"/>
                  </a:lnTo>
                  <a:lnTo>
                    <a:pt x="1695496" y="666439"/>
                  </a:lnTo>
                  <a:lnTo>
                    <a:pt x="1696285" y="682587"/>
                  </a:lnTo>
                  <a:lnTo>
                    <a:pt x="1409180" y="478320"/>
                  </a:lnTo>
                  <a:lnTo>
                    <a:pt x="1486618" y="486655"/>
                  </a:lnTo>
                  <a:lnTo>
                    <a:pt x="1535397" y="490188"/>
                  </a:lnTo>
                  <a:lnTo>
                    <a:pt x="1577795" y="504766"/>
                  </a:lnTo>
                  <a:lnTo>
                    <a:pt x="1609428" y="511686"/>
                  </a:lnTo>
                  <a:lnTo>
                    <a:pt x="1637418" y="516014"/>
                  </a:lnTo>
                  <a:close/>
                </a:path>
                <a:path w="2552065" h="2934970">
                  <a:moveTo>
                    <a:pt x="780699" y="0"/>
                  </a:moveTo>
                  <a:lnTo>
                    <a:pt x="813895" y="23617"/>
                  </a:lnTo>
                  <a:lnTo>
                    <a:pt x="822017" y="44982"/>
                  </a:lnTo>
                  <a:lnTo>
                    <a:pt x="767771" y="6387"/>
                  </a:lnTo>
                  <a:lnTo>
                    <a:pt x="780699" y="0"/>
                  </a:lnTo>
                  <a:close/>
                </a:path>
                <a:path w="2552065" h="2934970">
                  <a:moveTo>
                    <a:pt x="1690976" y="538533"/>
                  </a:moveTo>
                  <a:lnTo>
                    <a:pt x="1728515" y="565241"/>
                  </a:lnTo>
                  <a:lnTo>
                    <a:pt x="1732441" y="583621"/>
                  </a:lnTo>
                  <a:lnTo>
                    <a:pt x="1677901" y="544816"/>
                  </a:lnTo>
                  <a:lnTo>
                    <a:pt x="1690976" y="538533"/>
                  </a:lnTo>
                  <a:close/>
                </a:path>
              </a:pathLst>
            </a:custGeom>
            <a:solidFill>
              <a:srgbClr val="185758"/>
            </a:solidFill>
          </p:spPr>
          <p:txBody>
            <a:bodyPr wrap="square" lIns="0" tIns="0" rIns="0" bIns="0" rtlCol="0"/>
            <a:lstStyle/>
            <a:p>
              <a:endParaRPr/>
            </a:p>
          </p:txBody>
        </p:sp>
        <p:sp>
          <p:nvSpPr>
            <p:cNvPr id="8" name="object 8"/>
            <p:cNvSpPr/>
            <p:nvPr/>
          </p:nvSpPr>
          <p:spPr>
            <a:xfrm>
              <a:off x="6638560" y="7216631"/>
              <a:ext cx="5010785" cy="1165225"/>
            </a:xfrm>
            <a:custGeom>
              <a:avLst/>
              <a:gdLst/>
              <a:ahLst/>
              <a:cxnLst/>
              <a:rect l="l" t="t" r="r" b="b"/>
              <a:pathLst>
                <a:path w="5010784" h="1165225">
                  <a:moveTo>
                    <a:pt x="4855149" y="1165071"/>
                  </a:moveTo>
                  <a:lnTo>
                    <a:pt x="155536" y="1165071"/>
                  </a:lnTo>
                  <a:lnTo>
                    <a:pt x="106375" y="1157142"/>
                  </a:lnTo>
                  <a:lnTo>
                    <a:pt x="63678" y="1135062"/>
                  </a:lnTo>
                  <a:lnTo>
                    <a:pt x="30009" y="1101392"/>
                  </a:lnTo>
                  <a:lnTo>
                    <a:pt x="7929" y="1058696"/>
                  </a:lnTo>
                  <a:lnTo>
                    <a:pt x="0" y="1009534"/>
                  </a:lnTo>
                  <a:lnTo>
                    <a:pt x="0" y="698461"/>
                  </a:lnTo>
                  <a:lnTo>
                    <a:pt x="7929" y="649299"/>
                  </a:lnTo>
                  <a:lnTo>
                    <a:pt x="30009" y="606603"/>
                  </a:lnTo>
                  <a:lnTo>
                    <a:pt x="63678" y="572934"/>
                  </a:lnTo>
                  <a:lnTo>
                    <a:pt x="106375" y="550854"/>
                  </a:lnTo>
                  <a:lnTo>
                    <a:pt x="155536" y="542924"/>
                  </a:lnTo>
                  <a:lnTo>
                    <a:pt x="988207" y="542924"/>
                  </a:lnTo>
                  <a:lnTo>
                    <a:pt x="1037368" y="534995"/>
                  </a:lnTo>
                  <a:lnTo>
                    <a:pt x="1080065" y="512915"/>
                  </a:lnTo>
                  <a:lnTo>
                    <a:pt x="1113734" y="479246"/>
                  </a:lnTo>
                  <a:lnTo>
                    <a:pt x="1135814" y="436549"/>
                  </a:lnTo>
                  <a:lnTo>
                    <a:pt x="1143744" y="387388"/>
                  </a:lnTo>
                  <a:lnTo>
                    <a:pt x="1143744" y="155536"/>
                  </a:lnTo>
                  <a:lnTo>
                    <a:pt x="1151673" y="106375"/>
                  </a:lnTo>
                  <a:lnTo>
                    <a:pt x="1173753" y="63678"/>
                  </a:lnTo>
                  <a:lnTo>
                    <a:pt x="1207422" y="30009"/>
                  </a:lnTo>
                  <a:lnTo>
                    <a:pt x="1250119" y="7929"/>
                  </a:lnTo>
                  <a:lnTo>
                    <a:pt x="1299280" y="0"/>
                  </a:lnTo>
                  <a:lnTo>
                    <a:pt x="3711405" y="0"/>
                  </a:lnTo>
                  <a:lnTo>
                    <a:pt x="3770926" y="11839"/>
                  </a:lnTo>
                  <a:lnTo>
                    <a:pt x="3821386" y="45555"/>
                  </a:lnTo>
                  <a:lnTo>
                    <a:pt x="3855102" y="96015"/>
                  </a:lnTo>
                  <a:lnTo>
                    <a:pt x="3866942" y="155536"/>
                  </a:lnTo>
                  <a:lnTo>
                    <a:pt x="3866942" y="387388"/>
                  </a:lnTo>
                  <a:lnTo>
                    <a:pt x="3869958" y="417873"/>
                  </a:lnTo>
                  <a:lnTo>
                    <a:pt x="3893074" y="473680"/>
                  </a:lnTo>
                  <a:lnTo>
                    <a:pt x="3936187" y="516792"/>
                  </a:lnTo>
                  <a:lnTo>
                    <a:pt x="3991993" y="539908"/>
                  </a:lnTo>
                  <a:lnTo>
                    <a:pt x="4022478" y="542924"/>
                  </a:lnTo>
                  <a:lnTo>
                    <a:pt x="4855149" y="542924"/>
                  </a:lnTo>
                  <a:lnTo>
                    <a:pt x="4904311" y="550854"/>
                  </a:lnTo>
                  <a:lnTo>
                    <a:pt x="4947007" y="572934"/>
                  </a:lnTo>
                  <a:lnTo>
                    <a:pt x="4980676" y="606603"/>
                  </a:lnTo>
                  <a:lnTo>
                    <a:pt x="5002757" y="649299"/>
                  </a:lnTo>
                  <a:lnTo>
                    <a:pt x="5010686" y="698461"/>
                  </a:lnTo>
                  <a:lnTo>
                    <a:pt x="5010686" y="1009534"/>
                  </a:lnTo>
                  <a:lnTo>
                    <a:pt x="5002757" y="1058696"/>
                  </a:lnTo>
                  <a:lnTo>
                    <a:pt x="4980676" y="1101392"/>
                  </a:lnTo>
                  <a:lnTo>
                    <a:pt x="4947007" y="1135062"/>
                  </a:lnTo>
                  <a:lnTo>
                    <a:pt x="4904311" y="1157142"/>
                  </a:lnTo>
                  <a:lnTo>
                    <a:pt x="4855149" y="1165071"/>
                  </a:lnTo>
                  <a:close/>
                </a:path>
              </a:pathLst>
            </a:custGeom>
            <a:solidFill>
              <a:srgbClr val="75AB9D"/>
            </a:solidFill>
          </p:spPr>
          <p:txBody>
            <a:bodyPr wrap="square" lIns="0" tIns="0" rIns="0" bIns="0" rtlCol="0"/>
            <a:lstStyle/>
            <a:p>
              <a:endParaRPr/>
            </a:p>
          </p:txBody>
        </p:sp>
      </p:grpSp>
      <p:sp>
        <p:nvSpPr>
          <p:cNvPr id="9" name="object 9"/>
          <p:cNvSpPr txBox="1"/>
          <p:nvPr/>
        </p:nvSpPr>
        <p:spPr>
          <a:xfrm>
            <a:off x="6781282" y="7178371"/>
            <a:ext cx="4725670" cy="1111250"/>
          </a:xfrm>
          <a:prstGeom prst="rect">
            <a:avLst/>
          </a:prstGeom>
        </p:spPr>
        <p:txBody>
          <a:bodyPr vert="horz" wrap="square" lIns="0" tIns="12065" rIns="0" bIns="0" rtlCol="0">
            <a:spAutoFit/>
          </a:bodyPr>
          <a:lstStyle/>
          <a:p>
            <a:pPr marL="12700" marR="5080" indent="1143635">
              <a:lnSpc>
                <a:spcPct val="116799"/>
              </a:lnSpc>
              <a:spcBef>
                <a:spcPts val="95"/>
              </a:spcBef>
            </a:pPr>
            <a:r>
              <a:rPr sz="3050" b="1" spc="65" dirty="0">
                <a:solidFill>
                  <a:srgbClr val="FFFBF2"/>
                </a:solidFill>
                <a:latin typeface="Trebuchet MS"/>
                <a:cs typeface="Trebuchet MS"/>
              </a:rPr>
              <a:t>Aysha</a:t>
            </a:r>
            <a:r>
              <a:rPr sz="3050" b="1" spc="-145" dirty="0">
                <a:solidFill>
                  <a:srgbClr val="FFFBF2"/>
                </a:solidFill>
                <a:latin typeface="Trebuchet MS"/>
                <a:cs typeface="Trebuchet MS"/>
              </a:rPr>
              <a:t> </a:t>
            </a:r>
            <a:r>
              <a:rPr sz="3050" b="1" spc="-10" dirty="0">
                <a:solidFill>
                  <a:srgbClr val="FFFBF2"/>
                </a:solidFill>
                <a:latin typeface="Trebuchet MS"/>
                <a:cs typeface="Trebuchet MS"/>
              </a:rPr>
              <a:t>Aamer </a:t>
            </a:r>
            <a:r>
              <a:rPr sz="3050" b="1" spc="-20" dirty="0">
                <a:solidFill>
                  <a:srgbClr val="FFFBF2"/>
                </a:solidFill>
                <a:latin typeface="Trebuchet MS"/>
                <a:cs typeface="Trebuchet MS"/>
              </a:rPr>
              <a:t>Queen’s</a:t>
            </a:r>
            <a:r>
              <a:rPr sz="3050" b="1" spc="-155" dirty="0">
                <a:solidFill>
                  <a:srgbClr val="FFFBF2"/>
                </a:solidFill>
                <a:latin typeface="Trebuchet MS"/>
                <a:cs typeface="Trebuchet MS"/>
              </a:rPr>
              <a:t> </a:t>
            </a:r>
            <a:r>
              <a:rPr sz="3050" b="1" spc="-70" dirty="0">
                <a:solidFill>
                  <a:srgbClr val="FFFBF2"/>
                </a:solidFill>
                <a:latin typeface="Trebuchet MS"/>
                <a:cs typeface="Trebuchet MS"/>
              </a:rPr>
              <a:t>University</a:t>
            </a:r>
            <a:r>
              <a:rPr sz="3050" b="1" spc="-155" dirty="0">
                <a:solidFill>
                  <a:srgbClr val="FFFBF2"/>
                </a:solidFill>
                <a:latin typeface="Trebuchet MS"/>
                <a:cs typeface="Trebuchet MS"/>
              </a:rPr>
              <a:t> </a:t>
            </a:r>
            <a:r>
              <a:rPr sz="3050" b="1" spc="-10" dirty="0">
                <a:solidFill>
                  <a:srgbClr val="FFFBF2"/>
                </a:solidFill>
                <a:latin typeface="Trebuchet MS"/>
                <a:cs typeface="Trebuchet MS"/>
              </a:rPr>
              <a:t>Belfast</a:t>
            </a:r>
            <a:endParaRPr sz="3050">
              <a:latin typeface="Trebuchet MS"/>
              <a:cs typeface="Trebuchet MS"/>
            </a:endParaRPr>
          </a:p>
        </p:txBody>
      </p:sp>
      <p:sp>
        <p:nvSpPr>
          <p:cNvPr id="10" name="object 10"/>
          <p:cNvSpPr txBox="1">
            <a:spLocks noGrp="1"/>
          </p:cNvSpPr>
          <p:nvPr>
            <p:ph type="title"/>
          </p:nvPr>
        </p:nvSpPr>
        <p:spPr>
          <a:xfrm>
            <a:off x="15548125" y="3690822"/>
            <a:ext cx="1435735" cy="589280"/>
          </a:xfrm>
          <a:prstGeom prst="rect">
            <a:avLst/>
          </a:prstGeom>
        </p:spPr>
        <p:txBody>
          <a:bodyPr vert="horz" wrap="square" lIns="0" tIns="12700" rIns="0" bIns="0" rtlCol="0">
            <a:spAutoFit/>
          </a:bodyPr>
          <a:lstStyle/>
          <a:p>
            <a:pPr marL="12700">
              <a:lnSpc>
                <a:spcPct val="100000"/>
              </a:lnSpc>
              <a:spcBef>
                <a:spcPts val="100"/>
              </a:spcBef>
            </a:pPr>
            <a:r>
              <a:rPr sz="3700" b="1" spc="-40" dirty="0">
                <a:solidFill>
                  <a:srgbClr val="185758"/>
                </a:solidFill>
                <a:latin typeface="Trebuchet MS"/>
                <a:cs typeface="Trebuchet MS"/>
              </a:rPr>
              <a:t>Paper!</a:t>
            </a:r>
            <a:endParaRPr sz="3700">
              <a:latin typeface="Trebuchet MS"/>
              <a:cs typeface="Trebuchet MS"/>
            </a:endParaRPr>
          </a:p>
        </p:txBody>
      </p:sp>
      <p:sp>
        <p:nvSpPr>
          <p:cNvPr id="11" name="object 11"/>
          <p:cNvSpPr/>
          <p:nvPr/>
        </p:nvSpPr>
        <p:spPr>
          <a:xfrm>
            <a:off x="14860004" y="7203071"/>
            <a:ext cx="2230755" cy="1986280"/>
          </a:xfrm>
          <a:custGeom>
            <a:avLst/>
            <a:gdLst/>
            <a:ahLst/>
            <a:cxnLst/>
            <a:rect l="l" t="t" r="r" b="b"/>
            <a:pathLst>
              <a:path w="2230755" h="1986279">
                <a:moveTo>
                  <a:pt x="783042" y="834500"/>
                </a:moveTo>
                <a:lnTo>
                  <a:pt x="366884" y="817796"/>
                </a:lnTo>
                <a:lnTo>
                  <a:pt x="462918" y="783520"/>
                </a:lnTo>
                <a:lnTo>
                  <a:pt x="510761" y="772730"/>
                </a:lnTo>
                <a:lnTo>
                  <a:pt x="606840" y="738456"/>
                </a:lnTo>
                <a:lnTo>
                  <a:pt x="654457" y="727657"/>
                </a:lnTo>
                <a:lnTo>
                  <a:pt x="749593" y="693345"/>
                </a:lnTo>
                <a:lnTo>
                  <a:pt x="795983" y="695207"/>
                </a:lnTo>
                <a:lnTo>
                  <a:pt x="815689" y="683288"/>
                </a:lnTo>
                <a:lnTo>
                  <a:pt x="842501" y="671654"/>
                </a:lnTo>
                <a:lnTo>
                  <a:pt x="875804" y="660280"/>
                </a:lnTo>
                <a:lnTo>
                  <a:pt x="914984" y="649143"/>
                </a:lnTo>
                <a:lnTo>
                  <a:pt x="934186" y="599073"/>
                </a:lnTo>
                <a:lnTo>
                  <a:pt x="953914" y="549024"/>
                </a:lnTo>
                <a:lnTo>
                  <a:pt x="972975" y="524368"/>
                </a:lnTo>
                <a:lnTo>
                  <a:pt x="993229" y="474340"/>
                </a:lnTo>
                <a:lnTo>
                  <a:pt x="1017163" y="411750"/>
                </a:lnTo>
                <a:lnTo>
                  <a:pt x="1040194" y="361833"/>
                </a:lnTo>
                <a:lnTo>
                  <a:pt x="1062648" y="311894"/>
                </a:lnTo>
                <a:lnTo>
                  <a:pt x="1084848" y="249234"/>
                </a:lnTo>
                <a:lnTo>
                  <a:pt x="1105592" y="199226"/>
                </a:lnTo>
                <a:lnTo>
                  <a:pt x="1125204" y="149172"/>
                </a:lnTo>
                <a:lnTo>
                  <a:pt x="1143499" y="99065"/>
                </a:lnTo>
                <a:lnTo>
                  <a:pt x="1159783" y="61588"/>
                </a:lnTo>
                <a:lnTo>
                  <a:pt x="1173870" y="36733"/>
                </a:lnTo>
                <a:lnTo>
                  <a:pt x="1208675" y="0"/>
                </a:lnTo>
                <a:lnTo>
                  <a:pt x="1275929" y="2699"/>
                </a:lnTo>
                <a:lnTo>
                  <a:pt x="1300275" y="16386"/>
                </a:lnTo>
                <a:lnTo>
                  <a:pt x="1318566" y="29831"/>
                </a:lnTo>
                <a:lnTo>
                  <a:pt x="1338542" y="68763"/>
                </a:lnTo>
                <a:lnTo>
                  <a:pt x="1360805" y="107788"/>
                </a:lnTo>
                <a:lnTo>
                  <a:pt x="1384431" y="159577"/>
                </a:lnTo>
                <a:lnTo>
                  <a:pt x="1396971" y="185501"/>
                </a:lnTo>
                <a:lnTo>
                  <a:pt x="1251546" y="179663"/>
                </a:lnTo>
                <a:lnTo>
                  <a:pt x="1234626" y="217115"/>
                </a:lnTo>
                <a:lnTo>
                  <a:pt x="1215657" y="279905"/>
                </a:lnTo>
                <a:lnTo>
                  <a:pt x="1196789" y="317278"/>
                </a:lnTo>
                <a:lnTo>
                  <a:pt x="1176101" y="379999"/>
                </a:lnTo>
                <a:lnTo>
                  <a:pt x="1155745" y="417312"/>
                </a:lnTo>
                <a:lnTo>
                  <a:pt x="1133796" y="479983"/>
                </a:lnTo>
                <a:lnTo>
                  <a:pt x="1111899" y="529945"/>
                </a:lnTo>
                <a:lnTo>
                  <a:pt x="1091422" y="567253"/>
                </a:lnTo>
                <a:lnTo>
                  <a:pt x="1084088" y="592379"/>
                </a:lnTo>
                <a:lnTo>
                  <a:pt x="1420008" y="605863"/>
                </a:lnTo>
                <a:lnTo>
                  <a:pt x="1253688" y="662738"/>
                </a:lnTo>
                <a:lnTo>
                  <a:pt x="1200644" y="686029"/>
                </a:lnTo>
                <a:lnTo>
                  <a:pt x="1149486" y="709396"/>
                </a:lnTo>
                <a:lnTo>
                  <a:pt x="1101086" y="720164"/>
                </a:lnTo>
                <a:lnTo>
                  <a:pt x="1055295" y="731036"/>
                </a:lnTo>
                <a:lnTo>
                  <a:pt x="1012476" y="742028"/>
                </a:lnTo>
                <a:lnTo>
                  <a:pt x="991657" y="804743"/>
                </a:lnTo>
                <a:lnTo>
                  <a:pt x="847115" y="798941"/>
                </a:lnTo>
                <a:lnTo>
                  <a:pt x="837249" y="811256"/>
                </a:lnTo>
                <a:lnTo>
                  <a:pt x="833506" y="811105"/>
                </a:lnTo>
                <a:lnTo>
                  <a:pt x="783042" y="834500"/>
                </a:lnTo>
                <a:close/>
              </a:path>
              <a:path w="2230755" h="1986279">
                <a:moveTo>
                  <a:pt x="1559181" y="611449"/>
                </a:moveTo>
                <a:lnTo>
                  <a:pt x="1084088" y="592379"/>
                </a:lnTo>
                <a:lnTo>
                  <a:pt x="1175652" y="557924"/>
                </a:lnTo>
                <a:lnTo>
                  <a:pt x="1224184" y="534452"/>
                </a:lnTo>
                <a:lnTo>
                  <a:pt x="1375000" y="489664"/>
                </a:lnTo>
                <a:lnTo>
                  <a:pt x="1359699" y="450919"/>
                </a:lnTo>
                <a:lnTo>
                  <a:pt x="1344996" y="399488"/>
                </a:lnTo>
                <a:lnTo>
                  <a:pt x="1329959" y="360754"/>
                </a:lnTo>
                <a:lnTo>
                  <a:pt x="1314676" y="334720"/>
                </a:lnTo>
                <a:lnTo>
                  <a:pt x="1298131" y="283215"/>
                </a:lnTo>
                <a:lnTo>
                  <a:pt x="1281866" y="244432"/>
                </a:lnTo>
                <a:lnTo>
                  <a:pt x="1266478" y="205683"/>
                </a:lnTo>
                <a:lnTo>
                  <a:pt x="1251546" y="179663"/>
                </a:lnTo>
                <a:lnTo>
                  <a:pt x="1396971" y="185501"/>
                </a:lnTo>
                <a:lnTo>
                  <a:pt x="1409512" y="211424"/>
                </a:lnTo>
                <a:lnTo>
                  <a:pt x="1434614" y="288693"/>
                </a:lnTo>
                <a:lnTo>
                  <a:pt x="1483173" y="392324"/>
                </a:lnTo>
                <a:lnTo>
                  <a:pt x="1498680" y="443788"/>
                </a:lnTo>
                <a:lnTo>
                  <a:pt x="1887285" y="459386"/>
                </a:lnTo>
                <a:lnTo>
                  <a:pt x="1862162" y="471088"/>
                </a:lnTo>
                <a:lnTo>
                  <a:pt x="1776411" y="493066"/>
                </a:lnTo>
                <a:lnTo>
                  <a:pt x="1731152" y="516670"/>
                </a:lnTo>
                <a:lnTo>
                  <a:pt x="1685946" y="514855"/>
                </a:lnTo>
                <a:lnTo>
                  <a:pt x="1544115" y="572714"/>
                </a:lnTo>
                <a:lnTo>
                  <a:pt x="1559181" y="611449"/>
                </a:lnTo>
                <a:close/>
              </a:path>
              <a:path w="2230755" h="1986279">
                <a:moveTo>
                  <a:pt x="2205918" y="319652"/>
                </a:moveTo>
                <a:lnTo>
                  <a:pt x="1974519" y="310364"/>
                </a:lnTo>
                <a:lnTo>
                  <a:pt x="2022472" y="299579"/>
                </a:lnTo>
                <a:lnTo>
                  <a:pt x="2065249" y="288586"/>
                </a:lnTo>
                <a:lnTo>
                  <a:pt x="2180093" y="293195"/>
                </a:lnTo>
                <a:lnTo>
                  <a:pt x="2191178" y="306351"/>
                </a:lnTo>
                <a:lnTo>
                  <a:pt x="2205918" y="319652"/>
                </a:lnTo>
                <a:close/>
              </a:path>
              <a:path w="2230755" h="1986279">
                <a:moveTo>
                  <a:pt x="1887285" y="459386"/>
                </a:moveTo>
                <a:lnTo>
                  <a:pt x="1498680" y="443788"/>
                </a:lnTo>
                <a:lnTo>
                  <a:pt x="1655587" y="399245"/>
                </a:lnTo>
                <a:lnTo>
                  <a:pt x="1756057" y="365147"/>
                </a:lnTo>
                <a:lnTo>
                  <a:pt x="1803904" y="354357"/>
                </a:lnTo>
                <a:lnTo>
                  <a:pt x="1849955" y="343495"/>
                </a:lnTo>
                <a:lnTo>
                  <a:pt x="1893928" y="332550"/>
                </a:lnTo>
                <a:lnTo>
                  <a:pt x="1936052" y="308820"/>
                </a:lnTo>
                <a:lnTo>
                  <a:pt x="2217922" y="320134"/>
                </a:lnTo>
                <a:lnTo>
                  <a:pt x="2225573" y="345862"/>
                </a:lnTo>
                <a:lnTo>
                  <a:pt x="2230312" y="358762"/>
                </a:lnTo>
                <a:lnTo>
                  <a:pt x="2230008" y="371460"/>
                </a:lnTo>
                <a:lnTo>
                  <a:pt x="2226211" y="396728"/>
                </a:lnTo>
                <a:lnTo>
                  <a:pt x="2219064" y="409152"/>
                </a:lnTo>
                <a:lnTo>
                  <a:pt x="2206671" y="434075"/>
                </a:lnTo>
                <a:lnTo>
                  <a:pt x="2041985" y="427464"/>
                </a:lnTo>
                <a:lnTo>
                  <a:pt x="2002249" y="438580"/>
                </a:lnTo>
                <a:lnTo>
                  <a:pt x="1958741" y="449544"/>
                </a:lnTo>
                <a:lnTo>
                  <a:pt x="1912408" y="447684"/>
                </a:lnTo>
                <a:lnTo>
                  <a:pt x="1887285" y="459386"/>
                </a:lnTo>
                <a:close/>
              </a:path>
              <a:path w="2230755" h="1986279">
                <a:moveTo>
                  <a:pt x="1826783" y="838264"/>
                </a:moveTo>
                <a:lnTo>
                  <a:pt x="1634049" y="830528"/>
                </a:lnTo>
                <a:lnTo>
                  <a:pt x="1712093" y="757399"/>
                </a:lnTo>
                <a:lnTo>
                  <a:pt x="1750106" y="733504"/>
                </a:lnTo>
                <a:lnTo>
                  <a:pt x="1788122" y="696900"/>
                </a:lnTo>
                <a:lnTo>
                  <a:pt x="1825499" y="660269"/>
                </a:lnTo>
                <a:lnTo>
                  <a:pt x="1862106" y="623608"/>
                </a:lnTo>
                <a:lnTo>
                  <a:pt x="1897814" y="586911"/>
                </a:lnTo>
                <a:lnTo>
                  <a:pt x="1936493" y="550332"/>
                </a:lnTo>
                <a:lnTo>
                  <a:pt x="1974716" y="501026"/>
                </a:lnTo>
                <a:lnTo>
                  <a:pt x="2010149" y="464317"/>
                </a:lnTo>
                <a:lnTo>
                  <a:pt x="2041985" y="427464"/>
                </a:lnTo>
                <a:lnTo>
                  <a:pt x="2206671" y="434075"/>
                </a:lnTo>
                <a:lnTo>
                  <a:pt x="2186704" y="458694"/>
                </a:lnTo>
                <a:lnTo>
                  <a:pt x="2158898" y="495708"/>
                </a:lnTo>
                <a:lnTo>
                  <a:pt x="2124698" y="532466"/>
                </a:lnTo>
                <a:lnTo>
                  <a:pt x="2084530" y="581695"/>
                </a:lnTo>
                <a:lnTo>
                  <a:pt x="2039840" y="630742"/>
                </a:lnTo>
                <a:lnTo>
                  <a:pt x="1991563" y="679645"/>
                </a:lnTo>
                <a:lnTo>
                  <a:pt x="1954832" y="716301"/>
                </a:lnTo>
                <a:lnTo>
                  <a:pt x="1917246" y="752923"/>
                </a:lnTo>
                <a:lnTo>
                  <a:pt x="1878915" y="789516"/>
                </a:lnTo>
                <a:lnTo>
                  <a:pt x="1839947" y="826082"/>
                </a:lnTo>
                <a:lnTo>
                  <a:pt x="1826783" y="838264"/>
                </a:lnTo>
                <a:close/>
              </a:path>
              <a:path w="2230755" h="1986279">
                <a:moveTo>
                  <a:pt x="1370645" y="1252103"/>
                </a:moveTo>
                <a:lnTo>
                  <a:pt x="1210632" y="1245680"/>
                </a:lnTo>
                <a:lnTo>
                  <a:pt x="1260103" y="1171405"/>
                </a:lnTo>
                <a:lnTo>
                  <a:pt x="1305017" y="1135077"/>
                </a:lnTo>
                <a:lnTo>
                  <a:pt x="1347300" y="1073223"/>
                </a:lnTo>
                <a:lnTo>
                  <a:pt x="1384293" y="1036577"/>
                </a:lnTo>
                <a:lnTo>
                  <a:pt x="1416391" y="999735"/>
                </a:lnTo>
                <a:lnTo>
                  <a:pt x="1442464" y="975361"/>
                </a:lnTo>
                <a:lnTo>
                  <a:pt x="1461889" y="963430"/>
                </a:lnTo>
                <a:lnTo>
                  <a:pt x="1509735" y="927220"/>
                </a:lnTo>
                <a:lnTo>
                  <a:pt x="1526193" y="902460"/>
                </a:lnTo>
                <a:lnTo>
                  <a:pt x="1509501" y="863659"/>
                </a:lnTo>
                <a:lnTo>
                  <a:pt x="1492538" y="812138"/>
                </a:lnTo>
                <a:lnTo>
                  <a:pt x="1474951" y="760591"/>
                </a:lnTo>
                <a:lnTo>
                  <a:pt x="1456897" y="709025"/>
                </a:lnTo>
                <a:lnTo>
                  <a:pt x="1438531" y="657447"/>
                </a:lnTo>
                <a:lnTo>
                  <a:pt x="1420008" y="605863"/>
                </a:lnTo>
                <a:lnTo>
                  <a:pt x="1563329" y="611615"/>
                </a:lnTo>
                <a:lnTo>
                  <a:pt x="1581346" y="675890"/>
                </a:lnTo>
                <a:lnTo>
                  <a:pt x="1599512" y="727460"/>
                </a:lnTo>
                <a:lnTo>
                  <a:pt x="1617649" y="766319"/>
                </a:lnTo>
                <a:lnTo>
                  <a:pt x="1634049" y="830528"/>
                </a:lnTo>
                <a:lnTo>
                  <a:pt x="1826783" y="838264"/>
                </a:lnTo>
                <a:lnTo>
                  <a:pt x="1800963" y="849938"/>
                </a:lnTo>
                <a:lnTo>
                  <a:pt x="1720835" y="922983"/>
                </a:lnTo>
                <a:lnTo>
                  <a:pt x="1680929" y="946802"/>
                </a:lnTo>
                <a:lnTo>
                  <a:pt x="1699056" y="1011080"/>
                </a:lnTo>
                <a:lnTo>
                  <a:pt x="1712242" y="1049740"/>
                </a:lnTo>
                <a:lnTo>
                  <a:pt x="1572054" y="1044113"/>
                </a:lnTo>
                <a:lnTo>
                  <a:pt x="1544836" y="1068441"/>
                </a:lnTo>
                <a:lnTo>
                  <a:pt x="1524403" y="1080331"/>
                </a:lnTo>
                <a:lnTo>
                  <a:pt x="1496325" y="1117335"/>
                </a:lnTo>
                <a:lnTo>
                  <a:pt x="1462829" y="1141411"/>
                </a:lnTo>
                <a:lnTo>
                  <a:pt x="1423090" y="1190657"/>
                </a:lnTo>
                <a:lnTo>
                  <a:pt x="1378829" y="1239721"/>
                </a:lnTo>
                <a:lnTo>
                  <a:pt x="1370645" y="1252103"/>
                </a:lnTo>
                <a:close/>
              </a:path>
              <a:path w="2230755" h="1986279">
                <a:moveTo>
                  <a:pt x="893702" y="1042306"/>
                </a:moveTo>
                <a:lnTo>
                  <a:pt x="758837" y="1036892"/>
                </a:lnTo>
                <a:lnTo>
                  <a:pt x="775786" y="986732"/>
                </a:lnTo>
                <a:lnTo>
                  <a:pt x="793274" y="936593"/>
                </a:lnTo>
                <a:lnTo>
                  <a:pt x="810657" y="899160"/>
                </a:lnTo>
                <a:lnTo>
                  <a:pt x="828819" y="849048"/>
                </a:lnTo>
                <a:lnTo>
                  <a:pt x="847115" y="798941"/>
                </a:lnTo>
                <a:lnTo>
                  <a:pt x="988074" y="804599"/>
                </a:lnTo>
                <a:lnTo>
                  <a:pt x="972216" y="842094"/>
                </a:lnTo>
                <a:lnTo>
                  <a:pt x="952643" y="892149"/>
                </a:lnTo>
                <a:lnTo>
                  <a:pt x="933463" y="942220"/>
                </a:lnTo>
                <a:lnTo>
                  <a:pt x="915201" y="979618"/>
                </a:lnTo>
                <a:lnTo>
                  <a:pt x="896856" y="1029722"/>
                </a:lnTo>
                <a:lnTo>
                  <a:pt x="893702" y="1042306"/>
                </a:lnTo>
                <a:close/>
              </a:path>
              <a:path w="2230755" h="1986279">
                <a:moveTo>
                  <a:pt x="521535" y="963816"/>
                </a:moveTo>
                <a:lnTo>
                  <a:pt x="20607" y="943710"/>
                </a:lnTo>
                <a:lnTo>
                  <a:pt x="29231" y="931346"/>
                </a:lnTo>
                <a:lnTo>
                  <a:pt x="41641" y="919134"/>
                </a:lnTo>
                <a:lnTo>
                  <a:pt x="56684" y="907027"/>
                </a:lnTo>
                <a:lnTo>
                  <a:pt x="84521" y="908144"/>
                </a:lnTo>
                <a:lnTo>
                  <a:pt x="319821" y="815907"/>
                </a:lnTo>
                <a:lnTo>
                  <a:pt x="733304" y="832504"/>
                </a:lnTo>
                <a:lnTo>
                  <a:pt x="580327" y="889915"/>
                </a:lnTo>
                <a:lnTo>
                  <a:pt x="529448" y="900583"/>
                </a:lnTo>
                <a:lnTo>
                  <a:pt x="376380" y="945280"/>
                </a:lnTo>
                <a:lnTo>
                  <a:pt x="425490" y="947251"/>
                </a:lnTo>
                <a:lnTo>
                  <a:pt x="521535" y="963816"/>
                </a:lnTo>
                <a:close/>
              </a:path>
              <a:path w="2230755" h="1986279">
                <a:moveTo>
                  <a:pt x="878443" y="1092534"/>
                </a:moveTo>
                <a:lnTo>
                  <a:pt x="39343" y="1058854"/>
                </a:lnTo>
                <a:lnTo>
                  <a:pt x="27425" y="1045665"/>
                </a:lnTo>
                <a:lnTo>
                  <a:pt x="19542" y="1032639"/>
                </a:lnTo>
                <a:lnTo>
                  <a:pt x="5840" y="1019378"/>
                </a:lnTo>
                <a:lnTo>
                  <a:pt x="16" y="993724"/>
                </a:lnTo>
                <a:lnTo>
                  <a:pt x="0" y="981013"/>
                </a:lnTo>
                <a:lnTo>
                  <a:pt x="5755" y="955824"/>
                </a:lnTo>
                <a:lnTo>
                  <a:pt x="9642" y="943270"/>
                </a:lnTo>
                <a:lnTo>
                  <a:pt x="569329" y="965735"/>
                </a:lnTo>
                <a:lnTo>
                  <a:pt x="616527" y="980339"/>
                </a:lnTo>
                <a:lnTo>
                  <a:pt x="663302" y="1007637"/>
                </a:lnTo>
                <a:lnTo>
                  <a:pt x="711360" y="1009566"/>
                </a:lnTo>
                <a:lnTo>
                  <a:pt x="758837" y="1036892"/>
                </a:lnTo>
                <a:lnTo>
                  <a:pt x="893702" y="1042306"/>
                </a:lnTo>
                <a:lnTo>
                  <a:pt x="878443" y="1092534"/>
                </a:lnTo>
                <a:close/>
              </a:path>
              <a:path w="2230755" h="1986279">
                <a:moveTo>
                  <a:pt x="1885811" y="1526986"/>
                </a:moveTo>
                <a:lnTo>
                  <a:pt x="1741287" y="1521185"/>
                </a:lnTo>
                <a:lnTo>
                  <a:pt x="1722599" y="1469594"/>
                </a:lnTo>
                <a:lnTo>
                  <a:pt x="1704796" y="1418038"/>
                </a:lnTo>
                <a:lnTo>
                  <a:pt x="1687614" y="1366507"/>
                </a:lnTo>
                <a:lnTo>
                  <a:pt x="1670793" y="1314991"/>
                </a:lnTo>
                <a:lnTo>
                  <a:pt x="1654069" y="1263479"/>
                </a:lnTo>
                <a:lnTo>
                  <a:pt x="1636673" y="1224650"/>
                </a:lnTo>
                <a:lnTo>
                  <a:pt x="1619361" y="1173114"/>
                </a:lnTo>
                <a:lnTo>
                  <a:pt x="1609692" y="1147306"/>
                </a:lnTo>
                <a:lnTo>
                  <a:pt x="1598356" y="1121430"/>
                </a:lnTo>
                <a:lnTo>
                  <a:pt x="1585951" y="1082802"/>
                </a:lnTo>
                <a:lnTo>
                  <a:pt x="1572054" y="1044113"/>
                </a:lnTo>
                <a:lnTo>
                  <a:pt x="1715920" y="1049888"/>
                </a:lnTo>
                <a:lnTo>
                  <a:pt x="1730329" y="1088597"/>
                </a:lnTo>
                <a:lnTo>
                  <a:pt x="1742105" y="1127200"/>
                </a:lnTo>
                <a:lnTo>
                  <a:pt x="1758280" y="1165980"/>
                </a:lnTo>
                <a:lnTo>
                  <a:pt x="1773490" y="1217432"/>
                </a:lnTo>
                <a:lnTo>
                  <a:pt x="1804044" y="1307630"/>
                </a:lnTo>
                <a:lnTo>
                  <a:pt x="1819371" y="1359086"/>
                </a:lnTo>
                <a:lnTo>
                  <a:pt x="1835231" y="1410563"/>
                </a:lnTo>
                <a:lnTo>
                  <a:pt x="1852381" y="1449382"/>
                </a:lnTo>
                <a:lnTo>
                  <a:pt x="1870557" y="1488243"/>
                </a:lnTo>
                <a:lnTo>
                  <a:pt x="1885811" y="1526986"/>
                </a:lnTo>
                <a:close/>
              </a:path>
              <a:path w="2230755" h="1986279">
                <a:moveTo>
                  <a:pt x="656072" y="1986035"/>
                </a:moveTo>
                <a:lnTo>
                  <a:pt x="557647" y="1982084"/>
                </a:lnTo>
                <a:lnTo>
                  <a:pt x="548039" y="1968988"/>
                </a:lnTo>
                <a:lnTo>
                  <a:pt x="509821" y="1967454"/>
                </a:lnTo>
                <a:lnTo>
                  <a:pt x="500827" y="1954383"/>
                </a:lnTo>
                <a:lnTo>
                  <a:pt x="494143" y="1941404"/>
                </a:lnTo>
                <a:lnTo>
                  <a:pt x="487810" y="1928440"/>
                </a:lnTo>
                <a:lnTo>
                  <a:pt x="482371" y="1928221"/>
                </a:lnTo>
                <a:lnTo>
                  <a:pt x="480407" y="1902722"/>
                </a:lnTo>
                <a:lnTo>
                  <a:pt x="481297" y="1890048"/>
                </a:lnTo>
                <a:lnTo>
                  <a:pt x="482554" y="1890098"/>
                </a:lnTo>
                <a:lnTo>
                  <a:pt x="485373" y="1877501"/>
                </a:lnTo>
                <a:lnTo>
                  <a:pt x="489930" y="1852264"/>
                </a:lnTo>
                <a:lnTo>
                  <a:pt x="497691" y="1839865"/>
                </a:lnTo>
                <a:lnTo>
                  <a:pt x="506154" y="1827494"/>
                </a:lnTo>
                <a:lnTo>
                  <a:pt x="514074" y="1802392"/>
                </a:lnTo>
                <a:lnTo>
                  <a:pt x="518677" y="1789866"/>
                </a:lnTo>
                <a:lnTo>
                  <a:pt x="523355" y="1790054"/>
                </a:lnTo>
                <a:lnTo>
                  <a:pt x="526672" y="1777477"/>
                </a:lnTo>
                <a:lnTo>
                  <a:pt x="532662" y="1752297"/>
                </a:lnTo>
                <a:lnTo>
                  <a:pt x="537791" y="1739793"/>
                </a:lnTo>
                <a:lnTo>
                  <a:pt x="542377" y="1714556"/>
                </a:lnTo>
                <a:lnTo>
                  <a:pt x="544190" y="1714629"/>
                </a:lnTo>
                <a:lnTo>
                  <a:pt x="558363" y="1651647"/>
                </a:lnTo>
                <a:lnTo>
                  <a:pt x="571812" y="1614056"/>
                </a:lnTo>
                <a:lnTo>
                  <a:pt x="586592" y="1551098"/>
                </a:lnTo>
                <a:lnTo>
                  <a:pt x="601191" y="1500843"/>
                </a:lnTo>
                <a:lnTo>
                  <a:pt x="616137" y="1450602"/>
                </a:lnTo>
                <a:lnTo>
                  <a:pt x="631445" y="1400376"/>
                </a:lnTo>
                <a:lnTo>
                  <a:pt x="647133" y="1350164"/>
                </a:lnTo>
                <a:lnTo>
                  <a:pt x="663217" y="1299969"/>
                </a:lnTo>
                <a:lnTo>
                  <a:pt x="679205" y="1262480"/>
                </a:lnTo>
                <a:lnTo>
                  <a:pt x="696643" y="1199629"/>
                </a:lnTo>
                <a:lnTo>
                  <a:pt x="714018" y="1149485"/>
                </a:lnTo>
                <a:lnTo>
                  <a:pt x="663534" y="1134749"/>
                </a:lnTo>
                <a:lnTo>
                  <a:pt x="414000" y="1073892"/>
                </a:lnTo>
                <a:lnTo>
                  <a:pt x="922296" y="1094294"/>
                </a:lnTo>
                <a:lnTo>
                  <a:pt x="966898" y="1121505"/>
                </a:lnTo>
                <a:lnTo>
                  <a:pt x="1013087" y="1148779"/>
                </a:lnTo>
                <a:lnTo>
                  <a:pt x="1110019" y="1190801"/>
                </a:lnTo>
                <a:lnTo>
                  <a:pt x="1160401" y="1205533"/>
                </a:lnTo>
                <a:lnTo>
                  <a:pt x="1177145" y="1218916"/>
                </a:lnTo>
                <a:lnTo>
                  <a:pt x="834559" y="1205165"/>
                </a:lnTo>
                <a:lnTo>
                  <a:pt x="817905" y="1255337"/>
                </a:lnTo>
                <a:lnTo>
                  <a:pt x="802127" y="1292835"/>
                </a:lnTo>
                <a:lnTo>
                  <a:pt x="786203" y="1343036"/>
                </a:lnTo>
                <a:lnTo>
                  <a:pt x="770129" y="1405942"/>
                </a:lnTo>
                <a:lnTo>
                  <a:pt x="755427" y="1443483"/>
                </a:lnTo>
                <a:lnTo>
                  <a:pt x="740566" y="1493727"/>
                </a:lnTo>
                <a:lnTo>
                  <a:pt x="726050" y="1543985"/>
                </a:lnTo>
                <a:lnTo>
                  <a:pt x="711877" y="1594257"/>
                </a:lnTo>
                <a:lnTo>
                  <a:pt x="698041" y="1644543"/>
                </a:lnTo>
                <a:lnTo>
                  <a:pt x="684538" y="1694842"/>
                </a:lnTo>
                <a:lnTo>
                  <a:pt x="671364" y="1745154"/>
                </a:lnTo>
                <a:lnTo>
                  <a:pt x="663754" y="1782979"/>
                </a:lnTo>
                <a:lnTo>
                  <a:pt x="658010" y="1795459"/>
                </a:lnTo>
                <a:lnTo>
                  <a:pt x="650020" y="1833269"/>
                </a:lnTo>
                <a:lnTo>
                  <a:pt x="831029" y="1840534"/>
                </a:lnTo>
                <a:lnTo>
                  <a:pt x="807080" y="1864994"/>
                </a:lnTo>
                <a:lnTo>
                  <a:pt x="776602" y="1901901"/>
                </a:lnTo>
                <a:lnTo>
                  <a:pt x="741780" y="1925924"/>
                </a:lnTo>
                <a:lnTo>
                  <a:pt x="709766" y="1950059"/>
                </a:lnTo>
                <a:lnTo>
                  <a:pt x="680910" y="1974321"/>
                </a:lnTo>
                <a:lnTo>
                  <a:pt x="656072" y="1986035"/>
                </a:lnTo>
                <a:close/>
              </a:path>
              <a:path w="2230755" h="1986279">
                <a:moveTo>
                  <a:pt x="838673" y="1840841"/>
                </a:moveTo>
                <a:lnTo>
                  <a:pt x="650020" y="1833269"/>
                </a:lnTo>
                <a:lnTo>
                  <a:pt x="680309" y="1809064"/>
                </a:lnTo>
                <a:lnTo>
                  <a:pt x="712879" y="1784951"/>
                </a:lnTo>
                <a:lnTo>
                  <a:pt x="748063" y="1748233"/>
                </a:lnTo>
                <a:lnTo>
                  <a:pt x="785178" y="1711592"/>
                </a:lnTo>
                <a:lnTo>
                  <a:pt x="816940" y="1674736"/>
                </a:lnTo>
                <a:lnTo>
                  <a:pt x="849556" y="1637914"/>
                </a:lnTo>
                <a:lnTo>
                  <a:pt x="882869" y="1601121"/>
                </a:lnTo>
                <a:lnTo>
                  <a:pt x="916720" y="1564349"/>
                </a:lnTo>
                <a:lnTo>
                  <a:pt x="1088559" y="1380593"/>
                </a:lnTo>
                <a:lnTo>
                  <a:pt x="1122343" y="1343818"/>
                </a:lnTo>
                <a:lnTo>
                  <a:pt x="1021417" y="1288926"/>
                </a:lnTo>
                <a:lnTo>
                  <a:pt x="972135" y="1274238"/>
                </a:lnTo>
                <a:lnTo>
                  <a:pt x="924765" y="1246916"/>
                </a:lnTo>
                <a:lnTo>
                  <a:pt x="878497" y="1232349"/>
                </a:lnTo>
                <a:lnTo>
                  <a:pt x="834559" y="1205165"/>
                </a:lnTo>
                <a:lnTo>
                  <a:pt x="1177145" y="1218916"/>
                </a:lnTo>
                <a:lnTo>
                  <a:pt x="1210632" y="1245680"/>
                </a:lnTo>
                <a:lnTo>
                  <a:pt x="1370645" y="1252103"/>
                </a:lnTo>
                <a:lnTo>
                  <a:pt x="1330746" y="1288632"/>
                </a:lnTo>
                <a:lnTo>
                  <a:pt x="1518271" y="1397841"/>
                </a:lnTo>
                <a:lnTo>
                  <a:pt x="1549155" y="1411791"/>
                </a:lnTo>
                <a:lnTo>
                  <a:pt x="1241948" y="1399460"/>
                </a:lnTo>
                <a:lnTo>
                  <a:pt x="1205490" y="1436127"/>
                </a:lnTo>
                <a:lnTo>
                  <a:pt x="1167896" y="1485459"/>
                </a:lnTo>
                <a:lnTo>
                  <a:pt x="1092666" y="1558701"/>
                </a:lnTo>
                <a:lnTo>
                  <a:pt x="1016366" y="1657320"/>
                </a:lnTo>
                <a:lnTo>
                  <a:pt x="979217" y="1693960"/>
                </a:lnTo>
                <a:lnTo>
                  <a:pt x="942669" y="1730623"/>
                </a:lnTo>
                <a:lnTo>
                  <a:pt x="906926" y="1767319"/>
                </a:lnTo>
                <a:lnTo>
                  <a:pt x="872193" y="1804056"/>
                </a:lnTo>
                <a:lnTo>
                  <a:pt x="838673" y="1840841"/>
                </a:lnTo>
                <a:close/>
              </a:path>
              <a:path w="2230755" h="1986279">
                <a:moveTo>
                  <a:pt x="1881749" y="1781027"/>
                </a:moveTo>
                <a:lnTo>
                  <a:pt x="1848735" y="1754281"/>
                </a:lnTo>
                <a:lnTo>
                  <a:pt x="1813641" y="1727452"/>
                </a:lnTo>
                <a:lnTo>
                  <a:pt x="1776629" y="1700546"/>
                </a:lnTo>
                <a:lnTo>
                  <a:pt x="1737867" y="1673570"/>
                </a:lnTo>
                <a:lnTo>
                  <a:pt x="1697517" y="1646530"/>
                </a:lnTo>
                <a:lnTo>
                  <a:pt x="1655745" y="1619433"/>
                </a:lnTo>
                <a:lnTo>
                  <a:pt x="1612715" y="1592285"/>
                </a:lnTo>
                <a:lnTo>
                  <a:pt x="1568083" y="1577783"/>
                </a:lnTo>
                <a:lnTo>
                  <a:pt x="1523542" y="1537865"/>
                </a:lnTo>
                <a:lnTo>
                  <a:pt x="1477218" y="1523295"/>
                </a:lnTo>
                <a:lnTo>
                  <a:pt x="1336841" y="1441399"/>
                </a:lnTo>
                <a:lnTo>
                  <a:pt x="1241948" y="1399460"/>
                </a:lnTo>
                <a:lnTo>
                  <a:pt x="1549155" y="1411791"/>
                </a:lnTo>
                <a:lnTo>
                  <a:pt x="1564343" y="1425111"/>
                </a:lnTo>
                <a:lnTo>
                  <a:pt x="1610293" y="1439665"/>
                </a:lnTo>
                <a:lnTo>
                  <a:pt x="1654439" y="1479568"/>
                </a:lnTo>
                <a:lnTo>
                  <a:pt x="1698664" y="1494053"/>
                </a:lnTo>
                <a:lnTo>
                  <a:pt x="1741287" y="1521185"/>
                </a:lnTo>
                <a:lnTo>
                  <a:pt x="1885811" y="1526986"/>
                </a:lnTo>
                <a:lnTo>
                  <a:pt x="1889497" y="1539844"/>
                </a:lnTo>
                <a:lnTo>
                  <a:pt x="1909958" y="1591506"/>
                </a:lnTo>
                <a:lnTo>
                  <a:pt x="1932696" y="1630549"/>
                </a:lnTo>
                <a:lnTo>
                  <a:pt x="1957448" y="1669673"/>
                </a:lnTo>
                <a:lnTo>
                  <a:pt x="1979027" y="1670540"/>
                </a:lnTo>
                <a:lnTo>
                  <a:pt x="1982202" y="1683377"/>
                </a:lnTo>
                <a:lnTo>
                  <a:pt x="1997834" y="1696715"/>
                </a:lnTo>
                <a:lnTo>
                  <a:pt x="2006448" y="1709771"/>
                </a:lnTo>
                <a:lnTo>
                  <a:pt x="2010149" y="1722630"/>
                </a:lnTo>
                <a:lnTo>
                  <a:pt x="2011044" y="1735376"/>
                </a:lnTo>
                <a:lnTo>
                  <a:pt x="2010900" y="1748080"/>
                </a:lnTo>
                <a:lnTo>
                  <a:pt x="2004720" y="1773253"/>
                </a:lnTo>
                <a:lnTo>
                  <a:pt x="1880387" y="1768262"/>
                </a:lnTo>
                <a:lnTo>
                  <a:pt x="1881749" y="1781027"/>
                </a:lnTo>
                <a:close/>
              </a:path>
              <a:path w="2230755" h="1986279">
                <a:moveTo>
                  <a:pt x="1957327" y="1809481"/>
                </a:moveTo>
                <a:lnTo>
                  <a:pt x="1923773" y="1808134"/>
                </a:lnTo>
                <a:lnTo>
                  <a:pt x="1893914" y="1781515"/>
                </a:lnTo>
                <a:lnTo>
                  <a:pt x="1882405" y="1768343"/>
                </a:lnTo>
                <a:lnTo>
                  <a:pt x="1998894" y="1773019"/>
                </a:lnTo>
                <a:lnTo>
                  <a:pt x="1992558" y="1785475"/>
                </a:lnTo>
                <a:lnTo>
                  <a:pt x="1972940" y="1797397"/>
                </a:lnTo>
                <a:lnTo>
                  <a:pt x="1957327" y="1809481"/>
                </a:lnTo>
                <a:close/>
              </a:path>
            </a:pathLst>
          </a:custGeom>
          <a:solidFill>
            <a:srgbClr val="185758"/>
          </a:solidFill>
        </p:spPr>
        <p:txBody>
          <a:bodyPr wrap="square" lIns="0" tIns="0" rIns="0" bIns="0" rtlCol="0"/>
          <a:lstStyle/>
          <a:p>
            <a:endParaRPr/>
          </a:p>
        </p:txBody>
      </p:sp>
      <p:cxnSp>
        <p:nvCxnSpPr>
          <p:cNvPr id="13" name="Straight Connector 12">
            <a:extLst>
              <a:ext uri="{FF2B5EF4-FFF2-40B4-BE49-F238E27FC236}">
                <a16:creationId xmlns:a16="http://schemas.microsoft.com/office/drawing/2014/main" id="{DDC8BF95-7049-2AE7-527E-B1BD6C4060B6}"/>
              </a:ext>
            </a:extLst>
          </p:cNvPr>
          <p:cNvCxnSpPr/>
          <p:nvPr/>
        </p:nvCxnSpPr>
        <p:spPr>
          <a:xfrm flipV="1">
            <a:off x="4114800" y="2171700"/>
            <a:ext cx="9448800" cy="4236257"/>
          </a:xfrm>
          <a:prstGeom prst="line">
            <a:avLst/>
          </a:prstGeom>
          <a:ln w="381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288B772-E33D-9C28-9503-02A094A8F727}"/>
              </a:ext>
            </a:extLst>
          </p:cNvPr>
          <p:cNvSpPr txBox="1"/>
          <p:nvPr/>
        </p:nvSpPr>
        <p:spPr>
          <a:xfrm>
            <a:off x="5410200" y="3401123"/>
            <a:ext cx="7162800" cy="2123658"/>
          </a:xfrm>
          <a:prstGeom prst="rect">
            <a:avLst/>
          </a:prstGeom>
          <a:solidFill>
            <a:schemeClr val="bg1"/>
          </a:solidFill>
          <a:ln w="76200">
            <a:solidFill>
              <a:schemeClr val="accent2"/>
            </a:solidFill>
          </a:ln>
        </p:spPr>
        <p:txBody>
          <a:bodyPr wrap="square" rtlCol="0">
            <a:spAutoFit/>
          </a:bodyPr>
          <a:lstStyle/>
          <a:p>
            <a:pPr algn="ctr"/>
            <a:r>
              <a:rPr lang="en-US" sz="6600" b="1" dirty="0" err="1">
                <a:solidFill>
                  <a:schemeClr val="accent2"/>
                </a:solidFill>
                <a:latin typeface="Palatino Linotype" panose="02040502050505030304" pitchFamily="18" charset="0"/>
              </a:rPr>
              <a:t>Photospheric</a:t>
            </a:r>
            <a:r>
              <a:rPr lang="en-US" sz="6600" b="1" dirty="0">
                <a:solidFill>
                  <a:schemeClr val="accent2"/>
                </a:solidFill>
                <a:latin typeface="Palatino Linotype" panose="02040502050505030304" pitchFamily="18" charset="0"/>
              </a:rPr>
              <a:t> Spectra of </a:t>
            </a:r>
            <a:r>
              <a:rPr lang="en-US" sz="6600" b="1" dirty="0" err="1">
                <a:solidFill>
                  <a:schemeClr val="accent2"/>
                </a:solidFill>
                <a:latin typeface="Palatino Linotype" panose="02040502050505030304" pitchFamily="18" charset="0"/>
              </a:rPr>
              <a:t>SLSNe</a:t>
            </a:r>
            <a:endParaRPr lang="en-US" sz="6600" b="1" dirty="0">
              <a:solidFill>
                <a:schemeClr val="accent2"/>
              </a:solidFill>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9442" y="519364"/>
            <a:ext cx="17127855" cy="9238615"/>
            <a:chOff x="569442" y="519364"/>
            <a:chExt cx="17127855" cy="9238615"/>
          </a:xfrm>
        </p:grpSpPr>
        <p:pic>
          <p:nvPicPr>
            <p:cNvPr id="3" name="object 3"/>
            <p:cNvPicPr/>
            <p:nvPr/>
          </p:nvPicPr>
          <p:blipFill>
            <a:blip r:embed="rId2" cstate="print"/>
            <a:stretch>
              <a:fillRect/>
            </a:stretch>
          </p:blipFill>
          <p:spPr>
            <a:xfrm>
              <a:off x="9296292" y="2382695"/>
              <a:ext cx="7058024" cy="6438899"/>
            </a:xfrm>
            <a:prstGeom prst="rect">
              <a:avLst/>
            </a:prstGeom>
          </p:spPr>
        </p:pic>
        <p:pic>
          <p:nvPicPr>
            <p:cNvPr id="4" name="object 4"/>
            <p:cNvPicPr/>
            <p:nvPr/>
          </p:nvPicPr>
          <p:blipFill>
            <a:blip r:embed="rId3" cstate="print"/>
            <a:stretch>
              <a:fillRect/>
            </a:stretch>
          </p:blipFill>
          <p:spPr>
            <a:xfrm>
              <a:off x="2301927" y="4777578"/>
              <a:ext cx="5981699" cy="4190999"/>
            </a:xfrm>
            <a:prstGeom prst="rect">
              <a:avLst/>
            </a:prstGeom>
          </p:spPr>
        </p:pic>
      </p:grpSp>
      <p:sp>
        <p:nvSpPr>
          <p:cNvPr id="5" name="object 5"/>
          <p:cNvSpPr txBox="1">
            <a:spLocks noGrp="1"/>
          </p:cNvSpPr>
          <p:nvPr>
            <p:ph type="title"/>
          </p:nvPr>
        </p:nvSpPr>
        <p:spPr>
          <a:xfrm>
            <a:off x="1700361" y="1093105"/>
            <a:ext cx="14807565" cy="1074420"/>
          </a:xfrm>
          <a:prstGeom prst="rect">
            <a:avLst/>
          </a:prstGeom>
        </p:spPr>
        <p:txBody>
          <a:bodyPr vert="horz" wrap="square" lIns="0" tIns="16510" rIns="0" bIns="0" rtlCol="0">
            <a:spAutoFit/>
          </a:bodyPr>
          <a:lstStyle/>
          <a:p>
            <a:pPr marL="12700">
              <a:lnSpc>
                <a:spcPct val="100000"/>
              </a:lnSpc>
              <a:spcBef>
                <a:spcPts val="130"/>
              </a:spcBef>
            </a:pPr>
            <a:r>
              <a:rPr sz="6850" b="1" spc="395" dirty="0">
                <a:latin typeface="Palatino Linotype"/>
                <a:cs typeface="Palatino Linotype"/>
              </a:rPr>
              <a:t>Velocity</a:t>
            </a:r>
            <a:r>
              <a:rPr sz="6850" b="1" spc="-190" dirty="0">
                <a:latin typeface="Palatino Linotype"/>
                <a:cs typeface="Palatino Linotype"/>
              </a:rPr>
              <a:t> </a:t>
            </a:r>
            <a:r>
              <a:rPr sz="6850" b="1" spc="515" dirty="0">
                <a:latin typeface="Palatino Linotype"/>
                <a:cs typeface="Palatino Linotype"/>
              </a:rPr>
              <a:t>Evolution</a:t>
            </a:r>
            <a:r>
              <a:rPr sz="6850" b="1" spc="-190" dirty="0">
                <a:latin typeface="Palatino Linotype"/>
                <a:cs typeface="Palatino Linotype"/>
              </a:rPr>
              <a:t> </a:t>
            </a:r>
            <a:r>
              <a:rPr sz="6850" b="1" spc="325" dirty="0">
                <a:latin typeface="Palatino Linotype"/>
                <a:cs typeface="Palatino Linotype"/>
              </a:rPr>
              <a:t>of</a:t>
            </a:r>
            <a:r>
              <a:rPr sz="6850" b="1" spc="-185" dirty="0">
                <a:latin typeface="Palatino Linotype"/>
                <a:cs typeface="Palatino Linotype"/>
              </a:rPr>
              <a:t> </a:t>
            </a:r>
            <a:r>
              <a:rPr sz="6850" b="1" spc="625" dirty="0">
                <a:latin typeface="Palatino Linotype"/>
                <a:cs typeface="Palatino Linotype"/>
              </a:rPr>
              <a:t>Fe</a:t>
            </a:r>
            <a:r>
              <a:rPr sz="6850" b="1" spc="-190" dirty="0">
                <a:latin typeface="Palatino Linotype"/>
                <a:cs typeface="Palatino Linotype"/>
              </a:rPr>
              <a:t> </a:t>
            </a:r>
            <a:r>
              <a:rPr sz="6850" b="1" spc="180" dirty="0">
                <a:latin typeface="Palatino Linotype"/>
                <a:cs typeface="Palatino Linotype"/>
              </a:rPr>
              <a:t>II</a:t>
            </a:r>
            <a:r>
              <a:rPr sz="6850" b="1" spc="-185" dirty="0">
                <a:latin typeface="Palatino Linotype"/>
                <a:cs typeface="Palatino Linotype"/>
              </a:rPr>
              <a:t> </a:t>
            </a:r>
            <a:r>
              <a:rPr sz="6850" spc="805" dirty="0">
                <a:latin typeface="Arial Black"/>
                <a:cs typeface="Arial Black"/>
              </a:rPr>
              <a:t>λ</a:t>
            </a:r>
            <a:r>
              <a:rPr sz="6850" b="1" spc="805" dirty="0">
                <a:latin typeface="Palatino Linotype"/>
                <a:cs typeface="Palatino Linotype"/>
              </a:rPr>
              <a:t>5169</a:t>
            </a:r>
            <a:endParaRPr sz="6850">
              <a:latin typeface="Palatino Linotype"/>
              <a:cs typeface="Palatino Linotype"/>
            </a:endParaRPr>
          </a:p>
        </p:txBody>
      </p:sp>
      <p:grpSp>
        <p:nvGrpSpPr>
          <p:cNvPr id="6" name="object 6"/>
          <p:cNvGrpSpPr/>
          <p:nvPr/>
        </p:nvGrpSpPr>
        <p:grpSpPr>
          <a:xfrm>
            <a:off x="1801137" y="2558892"/>
            <a:ext cx="4946650" cy="6901815"/>
            <a:chOff x="1801137" y="2558892"/>
            <a:chExt cx="4946650" cy="6901815"/>
          </a:xfrm>
        </p:grpSpPr>
        <p:pic>
          <p:nvPicPr>
            <p:cNvPr id="7" name="object 7"/>
            <p:cNvPicPr/>
            <p:nvPr/>
          </p:nvPicPr>
          <p:blipFill>
            <a:blip r:embed="rId4" cstate="print"/>
            <a:stretch>
              <a:fillRect/>
            </a:stretch>
          </p:blipFill>
          <p:spPr>
            <a:xfrm>
              <a:off x="1801137" y="2558892"/>
              <a:ext cx="85725" cy="85724"/>
            </a:xfrm>
            <a:prstGeom prst="rect">
              <a:avLst/>
            </a:prstGeom>
          </p:spPr>
        </p:pic>
        <p:pic>
          <p:nvPicPr>
            <p:cNvPr id="8" name="object 8"/>
            <p:cNvPicPr/>
            <p:nvPr/>
          </p:nvPicPr>
          <p:blipFill>
            <a:blip r:embed="rId4" cstate="print"/>
            <a:stretch>
              <a:fillRect/>
            </a:stretch>
          </p:blipFill>
          <p:spPr>
            <a:xfrm>
              <a:off x="1801137" y="3016092"/>
              <a:ext cx="85725" cy="85724"/>
            </a:xfrm>
            <a:prstGeom prst="rect">
              <a:avLst/>
            </a:prstGeom>
          </p:spPr>
        </p:pic>
        <p:pic>
          <p:nvPicPr>
            <p:cNvPr id="9" name="object 9"/>
            <p:cNvPicPr/>
            <p:nvPr/>
          </p:nvPicPr>
          <p:blipFill>
            <a:blip r:embed="rId4" cstate="print"/>
            <a:stretch>
              <a:fillRect/>
            </a:stretch>
          </p:blipFill>
          <p:spPr>
            <a:xfrm>
              <a:off x="1801137" y="4387692"/>
              <a:ext cx="85725" cy="85724"/>
            </a:xfrm>
            <a:prstGeom prst="rect">
              <a:avLst/>
            </a:prstGeom>
          </p:spPr>
        </p:pic>
        <p:sp>
          <p:nvSpPr>
            <p:cNvPr id="10" name="object 10"/>
            <p:cNvSpPr/>
            <p:nvPr/>
          </p:nvSpPr>
          <p:spPr>
            <a:xfrm>
              <a:off x="3840529" y="9056128"/>
              <a:ext cx="2907030" cy="404495"/>
            </a:xfrm>
            <a:custGeom>
              <a:avLst/>
              <a:gdLst/>
              <a:ahLst/>
              <a:cxnLst/>
              <a:rect l="l" t="t" r="r" b="b"/>
              <a:pathLst>
                <a:path w="2907029" h="404495">
                  <a:moveTo>
                    <a:pt x="2805779" y="404343"/>
                  </a:moveTo>
                  <a:lnTo>
                    <a:pt x="101085" y="404343"/>
                  </a:lnTo>
                  <a:lnTo>
                    <a:pt x="81272" y="402382"/>
                  </a:lnTo>
                  <a:lnTo>
                    <a:pt x="45003" y="387359"/>
                  </a:lnTo>
                  <a:lnTo>
                    <a:pt x="16983" y="359339"/>
                  </a:lnTo>
                  <a:lnTo>
                    <a:pt x="1960" y="323070"/>
                  </a:lnTo>
                  <a:lnTo>
                    <a:pt x="0" y="303257"/>
                  </a:lnTo>
                  <a:lnTo>
                    <a:pt x="0" y="101085"/>
                  </a:lnTo>
                  <a:lnTo>
                    <a:pt x="7694" y="62401"/>
                  </a:lnTo>
                  <a:lnTo>
                    <a:pt x="29607" y="29607"/>
                  </a:lnTo>
                  <a:lnTo>
                    <a:pt x="62401" y="7694"/>
                  </a:lnTo>
                  <a:lnTo>
                    <a:pt x="101085" y="0"/>
                  </a:lnTo>
                  <a:lnTo>
                    <a:pt x="2805779" y="0"/>
                  </a:lnTo>
                  <a:lnTo>
                    <a:pt x="2844463" y="7694"/>
                  </a:lnTo>
                  <a:lnTo>
                    <a:pt x="2877257" y="29607"/>
                  </a:lnTo>
                  <a:lnTo>
                    <a:pt x="2899170" y="62401"/>
                  </a:lnTo>
                  <a:lnTo>
                    <a:pt x="2906864" y="101085"/>
                  </a:lnTo>
                  <a:lnTo>
                    <a:pt x="2906864" y="303257"/>
                  </a:lnTo>
                  <a:lnTo>
                    <a:pt x="2899170" y="341941"/>
                  </a:lnTo>
                  <a:lnTo>
                    <a:pt x="2877257" y="374735"/>
                  </a:lnTo>
                  <a:lnTo>
                    <a:pt x="2844463" y="396648"/>
                  </a:lnTo>
                  <a:lnTo>
                    <a:pt x="2805779" y="404343"/>
                  </a:lnTo>
                  <a:close/>
                </a:path>
              </a:pathLst>
            </a:custGeom>
            <a:solidFill>
              <a:srgbClr val="75AB9D"/>
            </a:solidFill>
          </p:spPr>
          <p:txBody>
            <a:bodyPr wrap="square" lIns="0" tIns="0" rIns="0" bIns="0" rtlCol="0"/>
            <a:lstStyle/>
            <a:p>
              <a:endParaRPr/>
            </a:p>
          </p:txBody>
        </p:sp>
      </p:grpSp>
      <p:sp>
        <p:nvSpPr>
          <p:cNvPr id="11" name="object 11"/>
          <p:cNvSpPr txBox="1"/>
          <p:nvPr/>
        </p:nvSpPr>
        <p:spPr>
          <a:xfrm>
            <a:off x="2023883" y="2288141"/>
            <a:ext cx="6877684" cy="2311400"/>
          </a:xfrm>
          <a:prstGeom prst="rect">
            <a:avLst/>
          </a:prstGeom>
        </p:spPr>
        <p:txBody>
          <a:bodyPr vert="horz" wrap="square" lIns="0" tIns="12700" rIns="0" bIns="0" rtlCol="0">
            <a:spAutoFit/>
          </a:bodyPr>
          <a:lstStyle/>
          <a:p>
            <a:pPr marL="12700" marR="5080">
              <a:lnSpc>
                <a:spcPct val="115399"/>
              </a:lnSpc>
              <a:spcBef>
                <a:spcPts val="100"/>
              </a:spcBef>
            </a:pPr>
            <a:r>
              <a:rPr sz="2600" spc="75" dirty="0">
                <a:solidFill>
                  <a:srgbClr val="25120F"/>
                </a:solidFill>
                <a:latin typeface="Trebuchet MS"/>
                <a:cs typeface="Trebuchet MS"/>
              </a:rPr>
              <a:t>Fe</a:t>
            </a:r>
            <a:r>
              <a:rPr sz="2600" spc="-175" dirty="0">
                <a:solidFill>
                  <a:srgbClr val="25120F"/>
                </a:solidFill>
                <a:latin typeface="Trebuchet MS"/>
                <a:cs typeface="Trebuchet MS"/>
              </a:rPr>
              <a:t> </a:t>
            </a:r>
            <a:r>
              <a:rPr sz="2600" spc="-125" dirty="0">
                <a:solidFill>
                  <a:srgbClr val="25120F"/>
                </a:solidFill>
                <a:latin typeface="Trebuchet MS"/>
                <a:cs typeface="Trebuchet MS"/>
              </a:rPr>
              <a:t>II</a:t>
            </a:r>
            <a:r>
              <a:rPr sz="2600" spc="-175" dirty="0">
                <a:solidFill>
                  <a:srgbClr val="25120F"/>
                </a:solidFill>
                <a:latin typeface="Trebuchet MS"/>
                <a:cs typeface="Trebuchet MS"/>
              </a:rPr>
              <a:t> </a:t>
            </a:r>
            <a:r>
              <a:rPr sz="2600" spc="60" dirty="0">
                <a:solidFill>
                  <a:srgbClr val="25120F"/>
                </a:solidFill>
                <a:latin typeface="Arial"/>
                <a:cs typeface="Arial"/>
              </a:rPr>
              <a:t>λ</a:t>
            </a:r>
            <a:r>
              <a:rPr sz="2600" spc="60" dirty="0">
                <a:solidFill>
                  <a:srgbClr val="25120F"/>
                </a:solidFill>
                <a:latin typeface="Trebuchet MS"/>
                <a:cs typeface="Trebuchet MS"/>
              </a:rPr>
              <a:t>5169</a:t>
            </a:r>
            <a:r>
              <a:rPr sz="2600" spc="-175" dirty="0">
                <a:solidFill>
                  <a:srgbClr val="25120F"/>
                </a:solidFill>
                <a:latin typeface="Trebuchet MS"/>
                <a:cs typeface="Trebuchet MS"/>
              </a:rPr>
              <a:t> </a:t>
            </a:r>
            <a:r>
              <a:rPr sz="2600" spc="-25" dirty="0">
                <a:solidFill>
                  <a:srgbClr val="25120F"/>
                </a:solidFill>
                <a:latin typeface="Trebuchet MS"/>
                <a:cs typeface="Trebuchet MS"/>
              </a:rPr>
              <a:t>closely</a:t>
            </a:r>
            <a:r>
              <a:rPr sz="2600" spc="-185" dirty="0">
                <a:solidFill>
                  <a:srgbClr val="25120F"/>
                </a:solidFill>
                <a:latin typeface="Trebuchet MS"/>
                <a:cs typeface="Trebuchet MS"/>
              </a:rPr>
              <a:t> </a:t>
            </a:r>
            <a:r>
              <a:rPr sz="2600" dirty="0">
                <a:solidFill>
                  <a:srgbClr val="25120F"/>
                </a:solidFill>
                <a:latin typeface="Trebuchet MS"/>
                <a:cs typeface="Trebuchet MS"/>
              </a:rPr>
              <a:t>traces</a:t>
            </a:r>
            <a:r>
              <a:rPr sz="2600" spc="-175" dirty="0">
                <a:solidFill>
                  <a:srgbClr val="25120F"/>
                </a:solidFill>
                <a:latin typeface="Trebuchet MS"/>
                <a:cs typeface="Trebuchet MS"/>
              </a:rPr>
              <a:t> </a:t>
            </a:r>
            <a:r>
              <a:rPr sz="2600" dirty="0">
                <a:solidFill>
                  <a:srgbClr val="25120F"/>
                </a:solidFill>
                <a:latin typeface="Trebuchet MS"/>
                <a:cs typeface="Trebuchet MS"/>
              </a:rPr>
              <a:t>photospheric</a:t>
            </a:r>
            <a:r>
              <a:rPr sz="2600" spc="-175" dirty="0">
                <a:solidFill>
                  <a:srgbClr val="25120F"/>
                </a:solidFill>
                <a:latin typeface="Trebuchet MS"/>
                <a:cs typeface="Trebuchet MS"/>
              </a:rPr>
              <a:t> </a:t>
            </a:r>
            <a:r>
              <a:rPr sz="2600" spc="-25" dirty="0">
                <a:solidFill>
                  <a:srgbClr val="25120F"/>
                </a:solidFill>
                <a:latin typeface="Trebuchet MS"/>
                <a:cs typeface="Trebuchet MS"/>
              </a:rPr>
              <a:t>velocity </a:t>
            </a:r>
            <a:r>
              <a:rPr sz="2600" dirty="0">
                <a:solidFill>
                  <a:srgbClr val="25120F"/>
                </a:solidFill>
                <a:latin typeface="Trebuchet MS"/>
                <a:cs typeface="Trebuchet MS"/>
              </a:rPr>
              <a:t>Looking</a:t>
            </a:r>
            <a:r>
              <a:rPr sz="2600" spc="-150" dirty="0">
                <a:solidFill>
                  <a:srgbClr val="25120F"/>
                </a:solidFill>
                <a:latin typeface="Trebuchet MS"/>
                <a:cs typeface="Trebuchet MS"/>
              </a:rPr>
              <a:t> </a:t>
            </a:r>
            <a:r>
              <a:rPr sz="2600" spc="-10" dirty="0">
                <a:solidFill>
                  <a:srgbClr val="25120F"/>
                </a:solidFill>
                <a:latin typeface="Trebuchet MS"/>
                <a:cs typeface="Trebuchet MS"/>
              </a:rPr>
              <a:t>at</a:t>
            </a:r>
            <a:r>
              <a:rPr sz="2600" spc="-150" dirty="0">
                <a:solidFill>
                  <a:srgbClr val="25120F"/>
                </a:solidFill>
                <a:latin typeface="Trebuchet MS"/>
                <a:cs typeface="Trebuchet MS"/>
              </a:rPr>
              <a:t> </a:t>
            </a:r>
            <a:r>
              <a:rPr sz="2600" spc="-70" dirty="0">
                <a:solidFill>
                  <a:srgbClr val="25120F"/>
                </a:solidFill>
                <a:latin typeface="Trebuchet MS"/>
                <a:cs typeface="Trebuchet MS"/>
              </a:rPr>
              <a:t>velocity</a:t>
            </a:r>
            <a:r>
              <a:rPr sz="2600" spc="-160" dirty="0">
                <a:solidFill>
                  <a:srgbClr val="25120F"/>
                </a:solidFill>
                <a:latin typeface="Trebuchet MS"/>
                <a:cs typeface="Trebuchet MS"/>
              </a:rPr>
              <a:t> </a:t>
            </a:r>
            <a:r>
              <a:rPr sz="2600" spc="-50" dirty="0">
                <a:solidFill>
                  <a:srgbClr val="25120F"/>
                </a:solidFill>
                <a:latin typeface="Trebuchet MS"/>
                <a:cs typeface="Trebuchet MS"/>
              </a:rPr>
              <a:t>gradient,</a:t>
            </a:r>
            <a:r>
              <a:rPr sz="2600" spc="-145" dirty="0">
                <a:solidFill>
                  <a:srgbClr val="25120F"/>
                </a:solidFill>
                <a:latin typeface="Trebuchet MS"/>
                <a:cs typeface="Trebuchet MS"/>
              </a:rPr>
              <a:t> </a:t>
            </a:r>
            <a:r>
              <a:rPr sz="2600" dirty="0">
                <a:solidFill>
                  <a:srgbClr val="25120F"/>
                </a:solidFill>
                <a:latin typeface="Trebuchet MS"/>
                <a:cs typeface="Trebuchet MS"/>
              </a:rPr>
              <a:t>best</a:t>
            </a:r>
            <a:r>
              <a:rPr sz="2600" spc="-150" dirty="0">
                <a:solidFill>
                  <a:srgbClr val="25120F"/>
                </a:solidFill>
                <a:latin typeface="Trebuchet MS"/>
                <a:cs typeface="Trebuchet MS"/>
              </a:rPr>
              <a:t> </a:t>
            </a:r>
            <a:r>
              <a:rPr sz="2600" spc="-20" dirty="0">
                <a:solidFill>
                  <a:srgbClr val="25120F"/>
                </a:solidFill>
                <a:latin typeface="Trebuchet MS"/>
                <a:cs typeface="Trebuchet MS"/>
              </a:rPr>
              <a:t>explained</a:t>
            </a:r>
            <a:r>
              <a:rPr sz="2600" spc="-145" dirty="0">
                <a:solidFill>
                  <a:srgbClr val="25120F"/>
                </a:solidFill>
                <a:latin typeface="Trebuchet MS"/>
                <a:cs typeface="Trebuchet MS"/>
              </a:rPr>
              <a:t> </a:t>
            </a:r>
            <a:r>
              <a:rPr sz="2600" spc="-25" dirty="0">
                <a:solidFill>
                  <a:srgbClr val="25120F"/>
                </a:solidFill>
                <a:latin typeface="Trebuchet MS"/>
                <a:cs typeface="Trebuchet MS"/>
              </a:rPr>
              <a:t>by </a:t>
            </a:r>
            <a:r>
              <a:rPr sz="2600" spc="195" dirty="0">
                <a:solidFill>
                  <a:srgbClr val="25120F"/>
                </a:solidFill>
                <a:latin typeface="Trebuchet MS"/>
                <a:cs typeface="Trebuchet MS"/>
              </a:rPr>
              <a:t>SLSNe</a:t>
            </a:r>
            <a:r>
              <a:rPr sz="2600" spc="-160" dirty="0">
                <a:solidFill>
                  <a:srgbClr val="25120F"/>
                </a:solidFill>
                <a:latin typeface="Trebuchet MS"/>
                <a:cs typeface="Trebuchet MS"/>
              </a:rPr>
              <a:t> </a:t>
            </a:r>
            <a:r>
              <a:rPr sz="2600" spc="-100" dirty="0">
                <a:solidFill>
                  <a:srgbClr val="25120F"/>
                </a:solidFill>
                <a:latin typeface="Trebuchet MS"/>
                <a:cs typeface="Trebuchet MS"/>
              </a:rPr>
              <a:t>in</a:t>
            </a:r>
            <a:r>
              <a:rPr sz="2600" spc="-160" dirty="0">
                <a:solidFill>
                  <a:srgbClr val="25120F"/>
                </a:solidFill>
                <a:latin typeface="Trebuchet MS"/>
                <a:cs typeface="Trebuchet MS"/>
              </a:rPr>
              <a:t> </a:t>
            </a:r>
            <a:r>
              <a:rPr sz="2600" spc="45" dirty="0">
                <a:solidFill>
                  <a:srgbClr val="25120F"/>
                </a:solidFill>
                <a:latin typeface="Trebuchet MS"/>
                <a:cs typeface="Trebuchet MS"/>
              </a:rPr>
              <a:t>homologous</a:t>
            </a:r>
            <a:r>
              <a:rPr sz="2600" spc="-160" dirty="0">
                <a:solidFill>
                  <a:srgbClr val="25120F"/>
                </a:solidFill>
                <a:latin typeface="Trebuchet MS"/>
                <a:cs typeface="Trebuchet MS"/>
              </a:rPr>
              <a:t> </a:t>
            </a:r>
            <a:r>
              <a:rPr sz="2600" dirty="0">
                <a:solidFill>
                  <a:srgbClr val="25120F"/>
                </a:solidFill>
                <a:latin typeface="Trebuchet MS"/>
                <a:cs typeface="Trebuchet MS"/>
              </a:rPr>
              <a:t>expansion</a:t>
            </a:r>
            <a:r>
              <a:rPr sz="2600" spc="-160" dirty="0">
                <a:solidFill>
                  <a:srgbClr val="25120F"/>
                </a:solidFill>
                <a:latin typeface="Trebuchet MS"/>
                <a:cs typeface="Trebuchet MS"/>
              </a:rPr>
              <a:t> </a:t>
            </a:r>
            <a:r>
              <a:rPr sz="2600" spc="-100" dirty="0">
                <a:solidFill>
                  <a:srgbClr val="25120F"/>
                </a:solidFill>
                <a:latin typeface="Trebuchet MS"/>
                <a:cs typeface="Trebuchet MS"/>
              </a:rPr>
              <a:t>with</a:t>
            </a:r>
            <a:r>
              <a:rPr sz="2600" spc="-160" dirty="0">
                <a:solidFill>
                  <a:srgbClr val="25120F"/>
                </a:solidFill>
                <a:latin typeface="Trebuchet MS"/>
                <a:cs typeface="Trebuchet MS"/>
              </a:rPr>
              <a:t> </a:t>
            </a:r>
            <a:r>
              <a:rPr sz="2600" spc="-10" dirty="0">
                <a:solidFill>
                  <a:srgbClr val="25120F"/>
                </a:solidFill>
                <a:latin typeface="Trebuchet MS"/>
                <a:cs typeface="Trebuchet MS"/>
              </a:rPr>
              <a:t>different </a:t>
            </a:r>
            <a:r>
              <a:rPr sz="2600" spc="50" dirty="0">
                <a:solidFill>
                  <a:srgbClr val="25120F"/>
                </a:solidFill>
                <a:latin typeface="Trebuchet MS"/>
                <a:cs typeface="Trebuchet MS"/>
              </a:rPr>
              <a:t>scale</a:t>
            </a:r>
            <a:r>
              <a:rPr sz="2600" spc="-235" dirty="0">
                <a:solidFill>
                  <a:srgbClr val="25120F"/>
                </a:solidFill>
                <a:latin typeface="Trebuchet MS"/>
                <a:cs typeface="Trebuchet MS"/>
              </a:rPr>
              <a:t> </a:t>
            </a:r>
            <a:r>
              <a:rPr sz="2600" spc="-10" dirty="0">
                <a:solidFill>
                  <a:srgbClr val="25120F"/>
                </a:solidFill>
                <a:latin typeface="Trebuchet MS"/>
                <a:cs typeface="Trebuchet MS"/>
              </a:rPr>
              <a:t>velocities</a:t>
            </a:r>
            <a:endParaRPr sz="2600">
              <a:latin typeface="Trebuchet MS"/>
              <a:cs typeface="Trebuchet MS"/>
            </a:endParaRPr>
          </a:p>
          <a:p>
            <a:pPr marL="12700">
              <a:lnSpc>
                <a:spcPct val="100000"/>
              </a:lnSpc>
              <a:spcBef>
                <a:spcPts val="480"/>
              </a:spcBef>
            </a:pPr>
            <a:r>
              <a:rPr sz="2600" spc="-70" dirty="0">
                <a:solidFill>
                  <a:srgbClr val="25120F"/>
                </a:solidFill>
                <a:latin typeface="Trebuchet MS"/>
                <a:cs typeface="Trebuchet MS"/>
              </a:rPr>
              <a:t>Don’t</a:t>
            </a:r>
            <a:r>
              <a:rPr sz="2600" spc="-204" dirty="0">
                <a:solidFill>
                  <a:srgbClr val="25120F"/>
                </a:solidFill>
                <a:latin typeface="Trebuchet MS"/>
                <a:cs typeface="Trebuchet MS"/>
              </a:rPr>
              <a:t> </a:t>
            </a:r>
            <a:r>
              <a:rPr sz="2600" spc="75" dirty="0">
                <a:solidFill>
                  <a:srgbClr val="25120F"/>
                </a:solidFill>
                <a:latin typeface="Trebuchet MS"/>
                <a:cs typeface="Trebuchet MS"/>
              </a:rPr>
              <a:t>see</a:t>
            </a:r>
            <a:r>
              <a:rPr sz="2600" spc="-204" dirty="0">
                <a:solidFill>
                  <a:srgbClr val="25120F"/>
                </a:solidFill>
                <a:latin typeface="Trebuchet MS"/>
                <a:cs typeface="Trebuchet MS"/>
              </a:rPr>
              <a:t> </a:t>
            </a:r>
            <a:r>
              <a:rPr sz="2600" spc="-155" dirty="0">
                <a:solidFill>
                  <a:srgbClr val="25120F"/>
                </a:solidFill>
                <a:latin typeface="Trebuchet MS"/>
                <a:cs typeface="Trebuchet MS"/>
              </a:rPr>
              <a:t>“fast”</a:t>
            </a:r>
            <a:r>
              <a:rPr sz="2600" spc="-204" dirty="0">
                <a:solidFill>
                  <a:srgbClr val="25120F"/>
                </a:solidFill>
                <a:latin typeface="Trebuchet MS"/>
                <a:cs typeface="Trebuchet MS"/>
              </a:rPr>
              <a:t> </a:t>
            </a:r>
            <a:r>
              <a:rPr sz="2600" spc="85" dirty="0">
                <a:solidFill>
                  <a:srgbClr val="25120F"/>
                </a:solidFill>
                <a:latin typeface="Trebuchet MS"/>
                <a:cs typeface="Trebuchet MS"/>
              </a:rPr>
              <a:t>vs</a:t>
            </a:r>
            <a:r>
              <a:rPr sz="2600" spc="-204" dirty="0">
                <a:solidFill>
                  <a:srgbClr val="25120F"/>
                </a:solidFill>
                <a:latin typeface="Trebuchet MS"/>
                <a:cs typeface="Trebuchet MS"/>
              </a:rPr>
              <a:t> </a:t>
            </a:r>
            <a:r>
              <a:rPr sz="2600" spc="-155" dirty="0">
                <a:solidFill>
                  <a:srgbClr val="25120F"/>
                </a:solidFill>
                <a:latin typeface="Trebuchet MS"/>
                <a:cs typeface="Trebuchet MS"/>
              </a:rPr>
              <a:t>“slow”</a:t>
            </a:r>
            <a:r>
              <a:rPr sz="2600" spc="-204" dirty="0">
                <a:solidFill>
                  <a:srgbClr val="25120F"/>
                </a:solidFill>
                <a:latin typeface="Trebuchet MS"/>
                <a:cs typeface="Trebuchet MS"/>
              </a:rPr>
              <a:t> </a:t>
            </a:r>
            <a:r>
              <a:rPr sz="2600" spc="-10" dirty="0">
                <a:solidFill>
                  <a:srgbClr val="25120F"/>
                </a:solidFill>
                <a:latin typeface="Trebuchet MS"/>
                <a:cs typeface="Trebuchet MS"/>
              </a:rPr>
              <a:t>separation</a:t>
            </a:r>
            <a:endParaRPr sz="2600">
              <a:latin typeface="Trebuchet MS"/>
              <a:cs typeface="Trebuchet MS"/>
            </a:endParaRPr>
          </a:p>
        </p:txBody>
      </p:sp>
      <p:sp>
        <p:nvSpPr>
          <p:cNvPr id="12" name="object 12"/>
          <p:cNvSpPr txBox="1"/>
          <p:nvPr/>
        </p:nvSpPr>
        <p:spPr>
          <a:xfrm>
            <a:off x="3927373" y="9082531"/>
            <a:ext cx="2907029" cy="313547"/>
          </a:xfrm>
          <a:prstGeom prst="rect">
            <a:avLst/>
          </a:prstGeom>
        </p:spPr>
        <p:txBody>
          <a:bodyPr vert="horz" wrap="square" lIns="0" tIns="13335" rIns="0" bIns="0" rtlCol="0">
            <a:spAutoFit/>
          </a:bodyPr>
          <a:lstStyle/>
          <a:p>
            <a:pPr marL="12700">
              <a:lnSpc>
                <a:spcPct val="100000"/>
              </a:lnSpc>
              <a:spcBef>
                <a:spcPts val="105"/>
              </a:spcBef>
            </a:pPr>
            <a:r>
              <a:rPr sz="1950" b="1" dirty="0">
                <a:solidFill>
                  <a:srgbClr val="FFFBF2"/>
                </a:solidFill>
                <a:latin typeface="Trebuchet MS"/>
                <a:cs typeface="Trebuchet MS"/>
              </a:rPr>
              <a:t>Inserra</a:t>
            </a:r>
            <a:r>
              <a:rPr lang="en-GB" sz="1950" b="1" spc="-85" dirty="0">
                <a:solidFill>
                  <a:srgbClr val="FFFBF2"/>
                </a:solidFill>
                <a:latin typeface="Trebuchet MS"/>
                <a:cs typeface="Trebuchet MS"/>
              </a:rPr>
              <a:t>+</a:t>
            </a:r>
            <a:r>
              <a:rPr sz="1950" b="1" spc="-180" dirty="0">
                <a:solidFill>
                  <a:srgbClr val="FFFBF2"/>
                </a:solidFill>
                <a:latin typeface="Trebuchet MS"/>
                <a:cs typeface="Trebuchet MS"/>
              </a:rPr>
              <a:t>2018</a:t>
            </a:r>
            <a:r>
              <a:rPr sz="1950" b="1" spc="-80" dirty="0">
                <a:solidFill>
                  <a:srgbClr val="FFFBF2"/>
                </a:solidFill>
                <a:latin typeface="Trebuchet MS"/>
                <a:cs typeface="Trebuchet MS"/>
              </a:rPr>
              <a:t> </a:t>
            </a:r>
            <a:r>
              <a:rPr sz="1950" b="1" spc="-265" dirty="0">
                <a:solidFill>
                  <a:srgbClr val="FFFBF2"/>
                </a:solidFill>
                <a:latin typeface="Trebuchet MS"/>
                <a:cs typeface="Trebuchet MS"/>
              </a:rPr>
              <a:t>(17</a:t>
            </a:r>
            <a:r>
              <a:rPr sz="1950" b="1" spc="-80" dirty="0">
                <a:solidFill>
                  <a:srgbClr val="FFFBF2"/>
                </a:solidFill>
                <a:latin typeface="Trebuchet MS"/>
                <a:cs typeface="Trebuchet MS"/>
              </a:rPr>
              <a:t> </a:t>
            </a:r>
            <a:r>
              <a:rPr sz="1950" b="1" spc="-10" dirty="0">
                <a:solidFill>
                  <a:srgbClr val="FFFBF2"/>
                </a:solidFill>
                <a:latin typeface="Trebuchet MS"/>
                <a:cs typeface="Trebuchet MS"/>
              </a:rPr>
              <a:t>objects)</a:t>
            </a:r>
            <a:endParaRPr sz="1950" dirty="0">
              <a:latin typeface="Trebuchet MS"/>
              <a:cs typeface="Trebuchet MS"/>
            </a:endParaRPr>
          </a:p>
        </p:txBody>
      </p:sp>
      <p:sp>
        <p:nvSpPr>
          <p:cNvPr id="13" name="object 13"/>
          <p:cNvSpPr/>
          <p:nvPr/>
        </p:nvSpPr>
        <p:spPr>
          <a:xfrm>
            <a:off x="11472987" y="9056127"/>
            <a:ext cx="2708275" cy="404495"/>
          </a:xfrm>
          <a:custGeom>
            <a:avLst/>
            <a:gdLst/>
            <a:ahLst/>
            <a:cxnLst/>
            <a:rect l="l" t="t" r="r" b="b"/>
            <a:pathLst>
              <a:path w="2708275" h="404495">
                <a:moveTo>
                  <a:pt x="2606944" y="404343"/>
                </a:moveTo>
                <a:lnTo>
                  <a:pt x="101085" y="404343"/>
                </a:lnTo>
                <a:lnTo>
                  <a:pt x="81272" y="402382"/>
                </a:lnTo>
                <a:lnTo>
                  <a:pt x="45003" y="387359"/>
                </a:lnTo>
                <a:lnTo>
                  <a:pt x="16983" y="359339"/>
                </a:lnTo>
                <a:lnTo>
                  <a:pt x="1960" y="323070"/>
                </a:lnTo>
                <a:lnTo>
                  <a:pt x="0" y="303257"/>
                </a:lnTo>
                <a:lnTo>
                  <a:pt x="0" y="101085"/>
                </a:lnTo>
                <a:lnTo>
                  <a:pt x="7694" y="62401"/>
                </a:lnTo>
                <a:lnTo>
                  <a:pt x="29607" y="29607"/>
                </a:lnTo>
                <a:lnTo>
                  <a:pt x="62401" y="7694"/>
                </a:lnTo>
                <a:lnTo>
                  <a:pt x="101085" y="0"/>
                </a:lnTo>
                <a:lnTo>
                  <a:pt x="2606944" y="0"/>
                </a:lnTo>
                <a:lnTo>
                  <a:pt x="2645628" y="7694"/>
                </a:lnTo>
                <a:lnTo>
                  <a:pt x="2678423" y="29607"/>
                </a:lnTo>
                <a:lnTo>
                  <a:pt x="2700335" y="62401"/>
                </a:lnTo>
                <a:lnTo>
                  <a:pt x="2708030" y="101085"/>
                </a:lnTo>
                <a:lnTo>
                  <a:pt x="2708030" y="303257"/>
                </a:lnTo>
                <a:lnTo>
                  <a:pt x="2700335" y="341941"/>
                </a:lnTo>
                <a:lnTo>
                  <a:pt x="2678423" y="374735"/>
                </a:lnTo>
                <a:lnTo>
                  <a:pt x="2645628" y="396648"/>
                </a:lnTo>
                <a:lnTo>
                  <a:pt x="2606944" y="404343"/>
                </a:lnTo>
                <a:close/>
              </a:path>
            </a:pathLst>
          </a:custGeom>
          <a:solidFill>
            <a:srgbClr val="75AB9D"/>
          </a:solidFill>
        </p:spPr>
        <p:txBody>
          <a:bodyPr wrap="square" lIns="0" tIns="0" rIns="0" bIns="0" rtlCol="0"/>
          <a:lstStyle/>
          <a:p>
            <a:endParaRPr/>
          </a:p>
        </p:txBody>
      </p:sp>
      <p:sp>
        <p:nvSpPr>
          <p:cNvPr id="14" name="object 14"/>
          <p:cNvSpPr txBox="1"/>
          <p:nvPr/>
        </p:nvSpPr>
        <p:spPr>
          <a:xfrm>
            <a:off x="11559830" y="9082531"/>
            <a:ext cx="2534285" cy="324485"/>
          </a:xfrm>
          <a:prstGeom prst="rect">
            <a:avLst/>
          </a:prstGeom>
        </p:spPr>
        <p:txBody>
          <a:bodyPr vert="horz" wrap="square" lIns="0" tIns="13335" rIns="0" bIns="0" rtlCol="0">
            <a:spAutoFit/>
          </a:bodyPr>
          <a:lstStyle/>
          <a:p>
            <a:pPr marL="12700">
              <a:lnSpc>
                <a:spcPct val="100000"/>
              </a:lnSpc>
              <a:spcBef>
                <a:spcPts val="105"/>
              </a:spcBef>
            </a:pPr>
            <a:r>
              <a:rPr sz="1950" b="1" spc="-20" dirty="0">
                <a:solidFill>
                  <a:srgbClr val="FFFBF2"/>
                </a:solidFill>
                <a:latin typeface="Trebuchet MS"/>
                <a:cs typeface="Trebuchet MS"/>
              </a:rPr>
              <a:t>This</a:t>
            </a:r>
            <a:r>
              <a:rPr sz="1950" b="1" spc="-114" dirty="0">
                <a:solidFill>
                  <a:srgbClr val="FFFBF2"/>
                </a:solidFill>
                <a:latin typeface="Trebuchet MS"/>
                <a:cs typeface="Trebuchet MS"/>
              </a:rPr>
              <a:t> </a:t>
            </a:r>
            <a:r>
              <a:rPr sz="1950" b="1" spc="-25" dirty="0">
                <a:solidFill>
                  <a:srgbClr val="FFFBF2"/>
                </a:solidFill>
                <a:latin typeface="Trebuchet MS"/>
                <a:cs typeface="Trebuchet MS"/>
              </a:rPr>
              <a:t>work</a:t>
            </a:r>
            <a:r>
              <a:rPr sz="1950" b="1" spc="-110" dirty="0">
                <a:solidFill>
                  <a:srgbClr val="FFFBF2"/>
                </a:solidFill>
                <a:latin typeface="Trebuchet MS"/>
                <a:cs typeface="Trebuchet MS"/>
              </a:rPr>
              <a:t> </a:t>
            </a:r>
            <a:r>
              <a:rPr sz="1950" b="1" spc="-60" dirty="0">
                <a:solidFill>
                  <a:srgbClr val="FFFBF2"/>
                </a:solidFill>
                <a:latin typeface="Trebuchet MS"/>
                <a:cs typeface="Trebuchet MS"/>
              </a:rPr>
              <a:t>(50</a:t>
            </a:r>
            <a:r>
              <a:rPr sz="1950" b="1" spc="-100" dirty="0">
                <a:solidFill>
                  <a:srgbClr val="FFFBF2"/>
                </a:solidFill>
                <a:latin typeface="Trebuchet MS"/>
                <a:cs typeface="Trebuchet MS"/>
              </a:rPr>
              <a:t> </a:t>
            </a:r>
            <a:r>
              <a:rPr sz="1950" b="1" spc="-10" dirty="0">
                <a:solidFill>
                  <a:srgbClr val="FFFBF2"/>
                </a:solidFill>
                <a:latin typeface="Trebuchet MS"/>
                <a:cs typeface="Trebuchet MS"/>
              </a:rPr>
              <a:t>objects)</a:t>
            </a:r>
            <a:endParaRPr sz="195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268605" rIns="0" bIns="0" rtlCol="0">
            <a:spAutoFit/>
          </a:bodyPr>
          <a:lstStyle/>
          <a:p>
            <a:pPr marL="12065" marR="5080" algn="ctr">
              <a:lnSpc>
                <a:spcPts val="9980"/>
              </a:lnSpc>
              <a:spcBef>
                <a:spcPts val="2115"/>
              </a:spcBef>
            </a:pPr>
            <a:r>
              <a:rPr sz="10000" b="1" spc="595" dirty="0">
                <a:latin typeface="Palatino Linotype"/>
                <a:cs typeface="Palatino Linotype"/>
              </a:rPr>
              <a:t>Thank </a:t>
            </a:r>
            <a:r>
              <a:rPr sz="10000" b="1" spc="760" dirty="0">
                <a:latin typeface="Palatino Linotype"/>
                <a:cs typeface="Palatino Linotype"/>
              </a:rPr>
              <a:t>you</a:t>
            </a:r>
            <a:r>
              <a:rPr sz="10000" b="1" spc="-290" dirty="0">
                <a:latin typeface="Palatino Linotype"/>
                <a:cs typeface="Palatino Linotype"/>
              </a:rPr>
              <a:t> </a:t>
            </a:r>
            <a:r>
              <a:rPr sz="10000" b="1" spc="670" dirty="0">
                <a:latin typeface="Palatino Linotype"/>
                <a:cs typeface="Palatino Linotype"/>
              </a:rPr>
              <a:t>for </a:t>
            </a:r>
            <a:r>
              <a:rPr sz="10000" b="1" spc="555" dirty="0">
                <a:latin typeface="Palatino Linotype"/>
                <a:cs typeface="Palatino Linotype"/>
              </a:rPr>
              <a:t>listening!</a:t>
            </a:r>
            <a:endParaRPr sz="10000">
              <a:latin typeface="Palatino Linotype"/>
              <a:cs typeface="Palatino Linotype"/>
            </a:endParaRPr>
          </a:p>
        </p:txBody>
      </p:sp>
      <p:sp>
        <p:nvSpPr>
          <p:cNvPr id="3" name="object 3"/>
          <p:cNvSpPr txBox="1"/>
          <p:nvPr/>
        </p:nvSpPr>
        <p:spPr>
          <a:xfrm>
            <a:off x="6866122" y="6806147"/>
            <a:ext cx="487870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FFFBF2"/>
                </a:solidFill>
                <a:latin typeface="Trebuchet MS"/>
                <a:cs typeface="Trebuchet MS"/>
              </a:rPr>
              <a:t>Do</a:t>
            </a:r>
            <a:r>
              <a:rPr sz="3000" b="1" spc="-170" dirty="0">
                <a:solidFill>
                  <a:srgbClr val="FFFBF2"/>
                </a:solidFill>
                <a:latin typeface="Trebuchet MS"/>
                <a:cs typeface="Trebuchet MS"/>
              </a:rPr>
              <a:t> </a:t>
            </a:r>
            <a:r>
              <a:rPr sz="3000" b="1" spc="-80" dirty="0">
                <a:solidFill>
                  <a:srgbClr val="FFFBF2"/>
                </a:solidFill>
                <a:latin typeface="Trebuchet MS"/>
                <a:cs typeface="Trebuchet MS"/>
              </a:rPr>
              <a:t>you</a:t>
            </a:r>
            <a:r>
              <a:rPr sz="3000" b="1" spc="-155" dirty="0">
                <a:solidFill>
                  <a:srgbClr val="FFFBF2"/>
                </a:solidFill>
                <a:latin typeface="Trebuchet MS"/>
                <a:cs typeface="Trebuchet MS"/>
              </a:rPr>
              <a:t> </a:t>
            </a:r>
            <a:r>
              <a:rPr sz="3000" b="1" dirty="0">
                <a:solidFill>
                  <a:srgbClr val="FFFBF2"/>
                </a:solidFill>
                <a:latin typeface="Trebuchet MS"/>
                <a:cs typeface="Trebuchet MS"/>
              </a:rPr>
              <a:t>have</a:t>
            </a:r>
            <a:r>
              <a:rPr sz="3000" b="1" spc="-160" dirty="0">
                <a:solidFill>
                  <a:srgbClr val="FFFBF2"/>
                </a:solidFill>
                <a:latin typeface="Trebuchet MS"/>
                <a:cs typeface="Trebuchet MS"/>
              </a:rPr>
              <a:t> </a:t>
            </a:r>
            <a:r>
              <a:rPr sz="3000" b="1" dirty="0">
                <a:solidFill>
                  <a:srgbClr val="FFFBF2"/>
                </a:solidFill>
                <a:latin typeface="Trebuchet MS"/>
                <a:cs typeface="Trebuchet MS"/>
              </a:rPr>
              <a:t>any</a:t>
            </a:r>
            <a:r>
              <a:rPr sz="3000" b="1" spc="-160" dirty="0">
                <a:solidFill>
                  <a:srgbClr val="FFFBF2"/>
                </a:solidFill>
                <a:latin typeface="Trebuchet MS"/>
                <a:cs typeface="Trebuchet MS"/>
              </a:rPr>
              <a:t> </a:t>
            </a:r>
            <a:r>
              <a:rPr sz="3000" b="1" spc="-10" dirty="0">
                <a:solidFill>
                  <a:srgbClr val="FFFBF2"/>
                </a:solidFill>
                <a:latin typeface="Trebuchet MS"/>
                <a:cs typeface="Trebuchet MS"/>
              </a:rPr>
              <a:t>questions?</a:t>
            </a:r>
            <a:endParaRPr sz="300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9442" y="519364"/>
            <a:ext cx="17127855" cy="9238615"/>
            <a:chOff x="569442" y="519364"/>
            <a:chExt cx="17127855" cy="9238615"/>
          </a:xfrm>
        </p:grpSpPr>
        <p:pic>
          <p:nvPicPr>
            <p:cNvPr id="3" name="object 3"/>
            <p:cNvPicPr/>
            <p:nvPr/>
          </p:nvPicPr>
          <p:blipFill>
            <a:blip r:embed="rId2" cstate="print"/>
            <a:stretch>
              <a:fillRect/>
            </a:stretch>
          </p:blipFill>
          <p:spPr>
            <a:xfrm>
              <a:off x="10360619" y="1669669"/>
              <a:ext cx="6391274" cy="6343649"/>
            </a:xfrm>
            <a:prstGeom prst="rect">
              <a:avLst/>
            </a:prstGeom>
          </p:spPr>
        </p:pic>
        <p:pic>
          <p:nvPicPr>
            <p:cNvPr id="4" name="object 4"/>
            <p:cNvPicPr/>
            <p:nvPr/>
          </p:nvPicPr>
          <p:blipFill>
            <a:blip r:embed="rId3" cstate="print"/>
            <a:stretch>
              <a:fillRect/>
            </a:stretch>
          </p:blipFill>
          <p:spPr>
            <a:xfrm>
              <a:off x="9807790" y="1265715"/>
              <a:ext cx="7343773" cy="7534274"/>
            </a:xfrm>
            <a:prstGeom prst="rect">
              <a:avLst/>
            </a:prstGeom>
          </p:spPr>
        </p:pic>
        <p:pic>
          <p:nvPicPr>
            <p:cNvPr id="5" name="object 5"/>
            <p:cNvPicPr/>
            <p:nvPr/>
          </p:nvPicPr>
          <p:blipFill>
            <a:blip r:embed="rId4" cstate="print"/>
            <a:stretch>
              <a:fillRect/>
            </a:stretch>
          </p:blipFill>
          <p:spPr>
            <a:xfrm>
              <a:off x="10222354" y="7935513"/>
              <a:ext cx="5467350" cy="445124"/>
            </a:xfrm>
            <a:prstGeom prst="rect">
              <a:avLst/>
            </a:prstGeom>
          </p:spPr>
        </p:pic>
      </p:grpSp>
      <p:sp>
        <p:nvSpPr>
          <p:cNvPr id="6" name="object 6"/>
          <p:cNvSpPr txBox="1">
            <a:spLocks noGrp="1"/>
          </p:cNvSpPr>
          <p:nvPr>
            <p:ph type="title"/>
          </p:nvPr>
        </p:nvSpPr>
        <p:spPr>
          <a:xfrm>
            <a:off x="2081724" y="1606759"/>
            <a:ext cx="4241165" cy="2122170"/>
          </a:xfrm>
          <a:prstGeom prst="rect">
            <a:avLst/>
          </a:prstGeom>
        </p:spPr>
        <p:txBody>
          <a:bodyPr vert="horz" wrap="square" lIns="0" tIns="12065" rIns="0" bIns="0" rtlCol="0">
            <a:spAutoFit/>
          </a:bodyPr>
          <a:lstStyle/>
          <a:p>
            <a:pPr marL="12700" marR="5080">
              <a:lnSpc>
                <a:spcPct val="100400"/>
              </a:lnSpc>
              <a:spcBef>
                <a:spcPts val="95"/>
              </a:spcBef>
            </a:pPr>
            <a:r>
              <a:rPr sz="6850" b="1" spc="855" dirty="0">
                <a:latin typeface="Palatino Linotype"/>
                <a:cs typeface="Palatino Linotype"/>
              </a:rPr>
              <a:t>What</a:t>
            </a:r>
            <a:r>
              <a:rPr sz="6850" b="1" spc="-180" dirty="0">
                <a:latin typeface="Palatino Linotype"/>
                <a:cs typeface="Palatino Linotype"/>
              </a:rPr>
              <a:t> </a:t>
            </a:r>
            <a:r>
              <a:rPr sz="6850" b="1" spc="585" dirty="0">
                <a:latin typeface="Palatino Linotype"/>
                <a:cs typeface="Palatino Linotype"/>
              </a:rPr>
              <a:t>are </a:t>
            </a:r>
            <a:r>
              <a:rPr sz="6850" b="1" spc="509" dirty="0">
                <a:latin typeface="Palatino Linotype"/>
                <a:cs typeface="Palatino Linotype"/>
              </a:rPr>
              <a:t>SLSNe?</a:t>
            </a:r>
            <a:endParaRPr sz="6850">
              <a:latin typeface="Palatino Linotype"/>
              <a:cs typeface="Palatino Linotype"/>
            </a:endParaRPr>
          </a:p>
        </p:txBody>
      </p:sp>
      <p:grpSp>
        <p:nvGrpSpPr>
          <p:cNvPr id="7" name="object 7"/>
          <p:cNvGrpSpPr/>
          <p:nvPr/>
        </p:nvGrpSpPr>
        <p:grpSpPr>
          <a:xfrm>
            <a:off x="2119818" y="4666216"/>
            <a:ext cx="12275185" cy="4648200"/>
            <a:chOff x="2119818" y="4666216"/>
            <a:chExt cx="12275185" cy="4648200"/>
          </a:xfrm>
        </p:grpSpPr>
        <p:pic>
          <p:nvPicPr>
            <p:cNvPr id="8" name="object 8"/>
            <p:cNvPicPr/>
            <p:nvPr/>
          </p:nvPicPr>
          <p:blipFill>
            <a:blip r:embed="rId5" cstate="print"/>
            <a:stretch>
              <a:fillRect/>
            </a:stretch>
          </p:blipFill>
          <p:spPr>
            <a:xfrm>
              <a:off x="2119818" y="4666216"/>
              <a:ext cx="85725" cy="85724"/>
            </a:xfrm>
            <a:prstGeom prst="rect">
              <a:avLst/>
            </a:prstGeom>
          </p:spPr>
        </p:pic>
        <p:pic>
          <p:nvPicPr>
            <p:cNvPr id="9" name="object 9"/>
            <p:cNvPicPr/>
            <p:nvPr/>
          </p:nvPicPr>
          <p:blipFill>
            <a:blip r:embed="rId5" cstate="print"/>
            <a:stretch>
              <a:fillRect/>
            </a:stretch>
          </p:blipFill>
          <p:spPr>
            <a:xfrm>
              <a:off x="2119818" y="5580616"/>
              <a:ext cx="85725" cy="85724"/>
            </a:xfrm>
            <a:prstGeom prst="rect">
              <a:avLst/>
            </a:prstGeom>
          </p:spPr>
        </p:pic>
        <p:pic>
          <p:nvPicPr>
            <p:cNvPr id="10" name="object 10"/>
            <p:cNvPicPr/>
            <p:nvPr/>
          </p:nvPicPr>
          <p:blipFill>
            <a:blip r:embed="rId5" cstate="print"/>
            <a:stretch>
              <a:fillRect/>
            </a:stretch>
          </p:blipFill>
          <p:spPr>
            <a:xfrm>
              <a:off x="2119818" y="6952216"/>
              <a:ext cx="85725" cy="85724"/>
            </a:xfrm>
            <a:prstGeom prst="rect">
              <a:avLst/>
            </a:prstGeom>
          </p:spPr>
        </p:pic>
        <p:sp>
          <p:nvSpPr>
            <p:cNvPr id="11" name="object 11"/>
            <p:cNvSpPr/>
            <p:nvPr/>
          </p:nvSpPr>
          <p:spPr>
            <a:xfrm>
              <a:off x="12720749" y="8909563"/>
              <a:ext cx="1674495" cy="404495"/>
            </a:xfrm>
            <a:custGeom>
              <a:avLst/>
              <a:gdLst/>
              <a:ahLst/>
              <a:cxnLst/>
              <a:rect l="l" t="t" r="r" b="b"/>
              <a:pathLst>
                <a:path w="1674494" h="404495">
                  <a:moveTo>
                    <a:pt x="1572887" y="404343"/>
                  </a:moveTo>
                  <a:lnTo>
                    <a:pt x="101085" y="404343"/>
                  </a:lnTo>
                  <a:lnTo>
                    <a:pt x="81272" y="402382"/>
                  </a:lnTo>
                  <a:lnTo>
                    <a:pt x="45003" y="387359"/>
                  </a:lnTo>
                  <a:lnTo>
                    <a:pt x="16983" y="359339"/>
                  </a:lnTo>
                  <a:lnTo>
                    <a:pt x="1960" y="323070"/>
                  </a:lnTo>
                  <a:lnTo>
                    <a:pt x="0" y="303257"/>
                  </a:lnTo>
                  <a:lnTo>
                    <a:pt x="0" y="101085"/>
                  </a:lnTo>
                  <a:lnTo>
                    <a:pt x="7694" y="62401"/>
                  </a:lnTo>
                  <a:lnTo>
                    <a:pt x="29607" y="29607"/>
                  </a:lnTo>
                  <a:lnTo>
                    <a:pt x="62401" y="7694"/>
                  </a:lnTo>
                  <a:lnTo>
                    <a:pt x="101085" y="0"/>
                  </a:lnTo>
                  <a:lnTo>
                    <a:pt x="1572887" y="0"/>
                  </a:lnTo>
                  <a:lnTo>
                    <a:pt x="1611570" y="7694"/>
                  </a:lnTo>
                  <a:lnTo>
                    <a:pt x="1644365" y="29607"/>
                  </a:lnTo>
                  <a:lnTo>
                    <a:pt x="1666278" y="62401"/>
                  </a:lnTo>
                  <a:lnTo>
                    <a:pt x="1673972" y="101085"/>
                  </a:lnTo>
                  <a:lnTo>
                    <a:pt x="1673972" y="303257"/>
                  </a:lnTo>
                  <a:lnTo>
                    <a:pt x="1666278" y="341941"/>
                  </a:lnTo>
                  <a:lnTo>
                    <a:pt x="1644365" y="374735"/>
                  </a:lnTo>
                  <a:lnTo>
                    <a:pt x="1611570" y="396648"/>
                  </a:lnTo>
                  <a:lnTo>
                    <a:pt x="1572887" y="404343"/>
                  </a:lnTo>
                  <a:close/>
                </a:path>
              </a:pathLst>
            </a:custGeom>
            <a:solidFill>
              <a:srgbClr val="75AB9D"/>
            </a:solidFill>
          </p:spPr>
          <p:txBody>
            <a:bodyPr wrap="square" lIns="0" tIns="0" rIns="0" bIns="0" rtlCol="0"/>
            <a:lstStyle/>
            <a:p>
              <a:endParaRPr/>
            </a:p>
          </p:txBody>
        </p:sp>
      </p:grpSp>
      <p:sp>
        <p:nvSpPr>
          <p:cNvPr id="12" name="object 12"/>
          <p:cNvSpPr txBox="1"/>
          <p:nvPr/>
        </p:nvSpPr>
        <p:spPr>
          <a:xfrm>
            <a:off x="2349262" y="4386721"/>
            <a:ext cx="6432550" cy="3683000"/>
          </a:xfrm>
          <a:prstGeom prst="rect">
            <a:avLst/>
          </a:prstGeom>
        </p:spPr>
        <p:txBody>
          <a:bodyPr vert="horz" wrap="square" lIns="0" tIns="12065" rIns="0" bIns="0" rtlCol="0">
            <a:spAutoFit/>
          </a:bodyPr>
          <a:lstStyle/>
          <a:p>
            <a:pPr marL="12700" marR="5080">
              <a:lnSpc>
                <a:spcPct val="115399"/>
              </a:lnSpc>
              <a:spcBef>
                <a:spcPts val="95"/>
              </a:spcBef>
            </a:pPr>
            <a:r>
              <a:rPr sz="2600" spc="90" dirty="0">
                <a:solidFill>
                  <a:srgbClr val="25120F"/>
                </a:solidFill>
                <a:latin typeface="Trebuchet MS"/>
                <a:cs typeface="Trebuchet MS"/>
              </a:rPr>
              <a:t>Subset</a:t>
            </a:r>
            <a:r>
              <a:rPr sz="2600" spc="-130" dirty="0">
                <a:solidFill>
                  <a:srgbClr val="25120F"/>
                </a:solidFill>
                <a:latin typeface="Trebuchet MS"/>
                <a:cs typeface="Trebuchet MS"/>
              </a:rPr>
              <a:t> </a:t>
            </a:r>
            <a:r>
              <a:rPr sz="2600" spc="-55" dirty="0">
                <a:solidFill>
                  <a:srgbClr val="25120F"/>
                </a:solidFill>
                <a:latin typeface="Trebuchet MS"/>
                <a:cs typeface="Trebuchet MS"/>
              </a:rPr>
              <a:t>of</a:t>
            </a:r>
            <a:r>
              <a:rPr sz="2600" spc="-125" dirty="0">
                <a:solidFill>
                  <a:srgbClr val="25120F"/>
                </a:solidFill>
                <a:latin typeface="Trebuchet MS"/>
                <a:cs typeface="Trebuchet MS"/>
              </a:rPr>
              <a:t> </a:t>
            </a:r>
            <a:r>
              <a:rPr sz="2600" dirty="0">
                <a:solidFill>
                  <a:srgbClr val="25120F"/>
                </a:solidFill>
                <a:latin typeface="Trebuchet MS"/>
                <a:cs typeface="Trebuchet MS"/>
              </a:rPr>
              <a:t>core</a:t>
            </a:r>
            <a:r>
              <a:rPr sz="2600" spc="-130" dirty="0">
                <a:solidFill>
                  <a:srgbClr val="25120F"/>
                </a:solidFill>
                <a:latin typeface="Trebuchet MS"/>
                <a:cs typeface="Trebuchet MS"/>
              </a:rPr>
              <a:t> </a:t>
            </a:r>
            <a:r>
              <a:rPr sz="2600" dirty="0">
                <a:solidFill>
                  <a:srgbClr val="25120F"/>
                </a:solidFill>
                <a:latin typeface="Trebuchet MS"/>
                <a:cs typeface="Trebuchet MS"/>
              </a:rPr>
              <a:t>collapse</a:t>
            </a:r>
            <a:r>
              <a:rPr sz="2600" spc="-125" dirty="0">
                <a:solidFill>
                  <a:srgbClr val="25120F"/>
                </a:solidFill>
                <a:latin typeface="Trebuchet MS"/>
                <a:cs typeface="Trebuchet MS"/>
              </a:rPr>
              <a:t> </a:t>
            </a:r>
            <a:r>
              <a:rPr sz="2600" spc="60" dirty="0">
                <a:solidFill>
                  <a:srgbClr val="25120F"/>
                </a:solidFill>
                <a:latin typeface="Trebuchet MS"/>
                <a:cs typeface="Trebuchet MS"/>
              </a:rPr>
              <a:t>supernovae</a:t>
            </a:r>
            <a:r>
              <a:rPr sz="2600" spc="-125" dirty="0">
                <a:solidFill>
                  <a:srgbClr val="25120F"/>
                </a:solidFill>
                <a:latin typeface="Trebuchet MS"/>
                <a:cs typeface="Trebuchet MS"/>
              </a:rPr>
              <a:t> </a:t>
            </a:r>
            <a:r>
              <a:rPr sz="2600" dirty="0">
                <a:solidFill>
                  <a:srgbClr val="25120F"/>
                </a:solidFill>
                <a:latin typeface="Trebuchet MS"/>
                <a:cs typeface="Trebuchet MS"/>
              </a:rPr>
              <a:t>10-</a:t>
            </a:r>
            <a:r>
              <a:rPr sz="2600" spc="35" dirty="0">
                <a:solidFill>
                  <a:srgbClr val="25120F"/>
                </a:solidFill>
                <a:latin typeface="Trebuchet MS"/>
                <a:cs typeface="Trebuchet MS"/>
              </a:rPr>
              <a:t>100 </a:t>
            </a:r>
            <a:r>
              <a:rPr sz="2600" spc="-10" dirty="0">
                <a:solidFill>
                  <a:srgbClr val="25120F"/>
                </a:solidFill>
                <a:latin typeface="Trebuchet MS"/>
                <a:cs typeface="Trebuchet MS"/>
              </a:rPr>
              <a:t>times</a:t>
            </a:r>
            <a:r>
              <a:rPr sz="2600" spc="-225" dirty="0">
                <a:solidFill>
                  <a:srgbClr val="25120F"/>
                </a:solidFill>
                <a:latin typeface="Trebuchet MS"/>
                <a:cs typeface="Trebuchet MS"/>
              </a:rPr>
              <a:t> </a:t>
            </a:r>
            <a:r>
              <a:rPr sz="2600" spc="-10" dirty="0">
                <a:solidFill>
                  <a:srgbClr val="25120F"/>
                </a:solidFill>
                <a:latin typeface="Trebuchet MS"/>
                <a:cs typeface="Trebuchet MS"/>
              </a:rPr>
              <a:t>brighter</a:t>
            </a:r>
            <a:endParaRPr sz="2600">
              <a:latin typeface="Trebuchet MS"/>
              <a:cs typeface="Trebuchet MS"/>
            </a:endParaRPr>
          </a:p>
          <a:p>
            <a:pPr marL="12700" marR="711200">
              <a:lnSpc>
                <a:spcPct val="115399"/>
              </a:lnSpc>
            </a:pPr>
            <a:r>
              <a:rPr sz="2600" spc="70" dirty="0">
                <a:solidFill>
                  <a:srgbClr val="25120F"/>
                </a:solidFill>
                <a:latin typeface="Trebuchet MS"/>
                <a:cs typeface="Trebuchet MS"/>
              </a:rPr>
              <a:t>Spectra</a:t>
            </a:r>
            <a:r>
              <a:rPr sz="2600" spc="-130" dirty="0">
                <a:solidFill>
                  <a:srgbClr val="25120F"/>
                </a:solidFill>
                <a:latin typeface="Trebuchet MS"/>
                <a:cs typeface="Trebuchet MS"/>
              </a:rPr>
              <a:t> </a:t>
            </a:r>
            <a:r>
              <a:rPr sz="2600" dirty="0">
                <a:solidFill>
                  <a:srgbClr val="25120F"/>
                </a:solidFill>
                <a:latin typeface="Trebuchet MS"/>
                <a:cs typeface="Trebuchet MS"/>
              </a:rPr>
              <a:t>characterized</a:t>
            </a:r>
            <a:r>
              <a:rPr sz="2600" spc="-130" dirty="0">
                <a:solidFill>
                  <a:srgbClr val="25120F"/>
                </a:solidFill>
                <a:latin typeface="Trebuchet MS"/>
                <a:cs typeface="Trebuchet MS"/>
              </a:rPr>
              <a:t> </a:t>
            </a:r>
            <a:r>
              <a:rPr sz="2600" spc="50" dirty="0">
                <a:solidFill>
                  <a:srgbClr val="25120F"/>
                </a:solidFill>
                <a:latin typeface="Trebuchet MS"/>
                <a:cs typeface="Trebuchet MS"/>
              </a:rPr>
              <a:t>by</a:t>
            </a:r>
            <a:r>
              <a:rPr sz="2600" spc="-130" dirty="0">
                <a:solidFill>
                  <a:srgbClr val="25120F"/>
                </a:solidFill>
                <a:latin typeface="Trebuchet MS"/>
                <a:cs typeface="Trebuchet MS"/>
              </a:rPr>
              <a:t> </a:t>
            </a:r>
            <a:r>
              <a:rPr sz="2600" dirty="0">
                <a:solidFill>
                  <a:srgbClr val="25120F"/>
                </a:solidFill>
                <a:latin typeface="Trebuchet MS"/>
                <a:cs typeface="Trebuchet MS"/>
              </a:rPr>
              <a:t>steep</a:t>
            </a:r>
            <a:r>
              <a:rPr sz="2600" spc="-130" dirty="0">
                <a:solidFill>
                  <a:srgbClr val="25120F"/>
                </a:solidFill>
                <a:latin typeface="Trebuchet MS"/>
                <a:cs typeface="Trebuchet MS"/>
              </a:rPr>
              <a:t> </a:t>
            </a:r>
            <a:r>
              <a:rPr sz="2600" spc="-20" dirty="0">
                <a:solidFill>
                  <a:srgbClr val="25120F"/>
                </a:solidFill>
                <a:latin typeface="Trebuchet MS"/>
                <a:cs typeface="Trebuchet MS"/>
              </a:rPr>
              <a:t>blue </a:t>
            </a:r>
            <a:r>
              <a:rPr sz="2600" dirty="0">
                <a:solidFill>
                  <a:srgbClr val="25120F"/>
                </a:solidFill>
                <a:latin typeface="Trebuchet MS"/>
                <a:cs typeface="Trebuchet MS"/>
              </a:rPr>
              <a:t>continuum</a:t>
            </a:r>
            <a:r>
              <a:rPr sz="2600" spc="-204" dirty="0">
                <a:solidFill>
                  <a:srgbClr val="25120F"/>
                </a:solidFill>
                <a:latin typeface="Trebuchet MS"/>
                <a:cs typeface="Trebuchet MS"/>
              </a:rPr>
              <a:t> </a:t>
            </a:r>
            <a:r>
              <a:rPr sz="2600" dirty="0">
                <a:solidFill>
                  <a:srgbClr val="25120F"/>
                </a:solidFill>
                <a:latin typeface="Trebuchet MS"/>
                <a:cs typeface="Trebuchet MS"/>
              </a:rPr>
              <a:t>at</a:t>
            </a:r>
            <a:r>
              <a:rPr sz="2600" spc="-204" dirty="0">
                <a:solidFill>
                  <a:srgbClr val="25120F"/>
                </a:solidFill>
                <a:latin typeface="Trebuchet MS"/>
                <a:cs typeface="Trebuchet MS"/>
              </a:rPr>
              <a:t> </a:t>
            </a:r>
            <a:r>
              <a:rPr sz="2600" spc="-30" dirty="0">
                <a:solidFill>
                  <a:srgbClr val="25120F"/>
                </a:solidFill>
                <a:latin typeface="Trebuchet MS"/>
                <a:cs typeface="Trebuchet MS"/>
              </a:rPr>
              <a:t>early</a:t>
            </a:r>
            <a:r>
              <a:rPr sz="2600" spc="-200" dirty="0">
                <a:solidFill>
                  <a:srgbClr val="25120F"/>
                </a:solidFill>
                <a:latin typeface="Trebuchet MS"/>
                <a:cs typeface="Trebuchet MS"/>
              </a:rPr>
              <a:t> </a:t>
            </a:r>
            <a:r>
              <a:rPr sz="2600" spc="-10" dirty="0">
                <a:solidFill>
                  <a:srgbClr val="25120F"/>
                </a:solidFill>
                <a:latin typeface="Trebuchet MS"/>
                <a:cs typeface="Trebuchet MS"/>
              </a:rPr>
              <a:t>times</a:t>
            </a:r>
            <a:r>
              <a:rPr sz="2600" spc="-204" dirty="0">
                <a:solidFill>
                  <a:srgbClr val="25120F"/>
                </a:solidFill>
                <a:latin typeface="Trebuchet MS"/>
                <a:cs typeface="Trebuchet MS"/>
              </a:rPr>
              <a:t> </a:t>
            </a:r>
            <a:r>
              <a:rPr sz="2600" spc="-75" dirty="0">
                <a:solidFill>
                  <a:srgbClr val="25120F"/>
                </a:solidFill>
                <a:latin typeface="Trebuchet MS"/>
                <a:cs typeface="Trebuchet MS"/>
              </a:rPr>
              <a:t>with</a:t>
            </a:r>
            <a:r>
              <a:rPr sz="2600" spc="-204" dirty="0">
                <a:solidFill>
                  <a:srgbClr val="25120F"/>
                </a:solidFill>
                <a:latin typeface="Trebuchet MS"/>
                <a:cs typeface="Trebuchet MS"/>
              </a:rPr>
              <a:t> </a:t>
            </a:r>
            <a:r>
              <a:rPr sz="2600" spc="210" dirty="0">
                <a:solidFill>
                  <a:srgbClr val="25120F"/>
                </a:solidFill>
                <a:latin typeface="Trebuchet MS"/>
                <a:cs typeface="Trebuchet MS"/>
              </a:rPr>
              <a:t>O</a:t>
            </a:r>
            <a:r>
              <a:rPr sz="2600" spc="-200" dirty="0">
                <a:solidFill>
                  <a:srgbClr val="25120F"/>
                </a:solidFill>
                <a:latin typeface="Trebuchet MS"/>
                <a:cs typeface="Trebuchet MS"/>
              </a:rPr>
              <a:t> </a:t>
            </a:r>
            <a:r>
              <a:rPr sz="2600" spc="-120" dirty="0">
                <a:solidFill>
                  <a:srgbClr val="25120F"/>
                </a:solidFill>
                <a:latin typeface="Trebuchet MS"/>
                <a:cs typeface="Trebuchet MS"/>
              </a:rPr>
              <a:t>II</a:t>
            </a:r>
            <a:r>
              <a:rPr sz="2600" spc="-204" dirty="0">
                <a:solidFill>
                  <a:srgbClr val="25120F"/>
                </a:solidFill>
                <a:latin typeface="Trebuchet MS"/>
                <a:cs typeface="Trebuchet MS"/>
              </a:rPr>
              <a:t> </a:t>
            </a:r>
            <a:r>
              <a:rPr sz="2600" spc="-55" dirty="0">
                <a:solidFill>
                  <a:srgbClr val="25120F"/>
                </a:solidFill>
                <a:latin typeface="Trebuchet MS"/>
                <a:cs typeface="Trebuchet MS"/>
              </a:rPr>
              <a:t>lines, </a:t>
            </a:r>
            <a:r>
              <a:rPr sz="2600" spc="-40" dirty="0">
                <a:solidFill>
                  <a:srgbClr val="25120F"/>
                </a:solidFill>
                <a:latin typeface="Trebuchet MS"/>
                <a:cs typeface="Trebuchet MS"/>
              </a:rPr>
              <a:t>indicative</a:t>
            </a:r>
            <a:r>
              <a:rPr sz="2600" spc="-155" dirty="0">
                <a:solidFill>
                  <a:srgbClr val="25120F"/>
                </a:solidFill>
                <a:latin typeface="Trebuchet MS"/>
                <a:cs typeface="Trebuchet MS"/>
              </a:rPr>
              <a:t> </a:t>
            </a:r>
            <a:r>
              <a:rPr sz="2600" spc="-55" dirty="0">
                <a:solidFill>
                  <a:srgbClr val="25120F"/>
                </a:solidFill>
                <a:latin typeface="Trebuchet MS"/>
                <a:cs typeface="Trebuchet MS"/>
              </a:rPr>
              <a:t>of</a:t>
            </a:r>
            <a:r>
              <a:rPr sz="2600" spc="-150" dirty="0">
                <a:solidFill>
                  <a:srgbClr val="25120F"/>
                </a:solidFill>
                <a:latin typeface="Trebuchet MS"/>
                <a:cs typeface="Trebuchet MS"/>
              </a:rPr>
              <a:t> </a:t>
            </a:r>
            <a:r>
              <a:rPr sz="2600" dirty="0">
                <a:solidFill>
                  <a:srgbClr val="25120F"/>
                </a:solidFill>
                <a:latin typeface="Trebuchet MS"/>
                <a:cs typeface="Trebuchet MS"/>
              </a:rPr>
              <a:t>high</a:t>
            </a:r>
            <a:r>
              <a:rPr sz="2600" spc="-155" dirty="0">
                <a:solidFill>
                  <a:srgbClr val="25120F"/>
                </a:solidFill>
                <a:latin typeface="Trebuchet MS"/>
                <a:cs typeface="Trebuchet MS"/>
              </a:rPr>
              <a:t> </a:t>
            </a:r>
            <a:r>
              <a:rPr sz="2600" spc="-10" dirty="0">
                <a:solidFill>
                  <a:srgbClr val="25120F"/>
                </a:solidFill>
                <a:latin typeface="Trebuchet MS"/>
                <a:cs typeface="Trebuchet MS"/>
              </a:rPr>
              <a:t>temperatures</a:t>
            </a:r>
            <a:endParaRPr sz="2600">
              <a:latin typeface="Trebuchet MS"/>
              <a:cs typeface="Trebuchet MS"/>
            </a:endParaRPr>
          </a:p>
          <a:p>
            <a:pPr marL="12700" marR="57150">
              <a:lnSpc>
                <a:spcPct val="115399"/>
              </a:lnSpc>
            </a:pPr>
            <a:r>
              <a:rPr sz="2600" dirty="0">
                <a:solidFill>
                  <a:srgbClr val="25120F"/>
                </a:solidFill>
                <a:latin typeface="Trebuchet MS"/>
                <a:cs typeface="Trebuchet MS"/>
              </a:rPr>
              <a:t>They</a:t>
            </a:r>
            <a:r>
              <a:rPr sz="2600" spc="-200" dirty="0">
                <a:solidFill>
                  <a:srgbClr val="25120F"/>
                </a:solidFill>
                <a:latin typeface="Trebuchet MS"/>
                <a:cs typeface="Trebuchet MS"/>
              </a:rPr>
              <a:t> </a:t>
            </a:r>
            <a:r>
              <a:rPr sz="2600" spc="-10" dirty="0">
                <a:solidFill>
                  <a:srgbClr val="25120F"/>
                </a:solidFill>
                <a:latin typeface="Trebuchet MS"/>
                <a:cs typeface="Trebuchet MS"/>
              </a:rPr>
              <a:t>then</a:t>
            </a:r>
            <a:r>
              <a:rPr sz="2600" spc="-200" dirty="0">
                <a:solidFill>
                  <a:srgbClr val="25120F"/>
                </a:solidFill>
                <a:latin typeface="Trebuchet MS"/>
                <a:cs typeface="Trebuchet MS"/>
              </a:rPr>
              <a:t> </a:t>
            </a:r>
            <a:r>
              <a:rPr sz="2600" spc="-25" dirty="0">
                <a:solidFill>
                  <a:srgbClr val="25120F"/>
                </a:solidFill>
                <a:latin typeface="Trebuchet MS"/>
                <a:cs typeface="Trebuchet MS"/>
              </a:rPr>
              <a:t>evolve</a:t>
            </a:r>
            <a:r>
              <a:rPr sz="2600" spc="-200" dirty="0">
                <a:solidFill>
                  <a:srgbClr val="25120F"/>
                </a:solidFill>
                <a:latin typeface="Trebuchet MS"/>
                <a:cs typeface="Trebuchet MS"/>
              </a:rPr>
              <a:t> </a:t>
            </a:r>
            <a:r>
              <a:rPr sz="2600" spc="-60" dirty="0">
                <a:solidFill>
                  <a:srgbClr val="25120F"/>
                </a:solidFill>
                <a:latin typeface="Trebuchet MS"/>
                <a:cs typeface="Trebuchet MS"/>
              </a:rPr>
              <a:t>to</a:t>
            </a:r>
            <a:r>
              <a:rPr sz="2600" spc="-200" dirty="0">
                <a:solidFill>
                  <a:srgbClr val="25120F"/>
                </a:solidFill>
                <a:latin typeface="Trebuchet MS"/>
                <a:cs typeface="Trebuchet MS"/>
              </a:rPr>
              <a:t> </a:t>
            </a:r>
            <a:r>
              <a:rPr sz="2600" spc="-35" dirty="0">
                <a:solidFill>
                  <a:srgbClr val="25120F"/>
                </a:solidFill>
                <a:latin typeface="Trebuchet MS"/>
                <a:cs typeface="Trebuchet MS"/>
              </a:rPr>
              <a:t>look</a:t>
            </a:r>
            <a:r>
              <a:rPr sz="2600" spc="-200" dirty="0">
                <a:solidFill>
                  <a:srgbClr val="25120F"/>
                </a:solidFill>
                <a:latin typeface="Trebuchet MS"/>
                <a:cs typeface="Trebuchet MS"/>
              </a:rPr>
              <a:t> </a:t>
            </a:r>
            <a:r>
              <a:rPr sz="2600" spc="-45" dirty="0">
                <a:solidFill>
                  <a:srgbClr val="25120F"/>
                </a:solidFill>
                <a:latin typeface="Trebuchet MS"/>
                <a:cs typeface="Trebuchet MS"/>
              </a:rPr>
              <a:t>similar</a:t>
            </a:r>
            <a:r>
              <a:rPr sz="2600" spc="-200" dirty="0">
                <a:solidFill>
                  <a:srgbClr val="25120F"/>
                </a:solidFill>
                <a:latin typeface="Trebuchet MS"/>
                <a:cs typeface="Trebuchet MS"/>
              </a:rPr>
              <a:t> </a:t>
            </a:r>
            <a:r>
              <a:rPr sz="2600" spc="-60" dirty="0">
                <a:solidFill>
                  <a:srgbClr val="25120F"/>
                </a:solidFill>
                <a:latin typeface="Trebuchet MS"/>
                <a:cs typeface="Trebuchet MS"/>
              </a:rPr>
              <a:t>to</a:t>
            </a:r>
            <a:r>
              <a:rPr sz="2600" spc="-200" dirty="0">
                <a:solidFill>
                  <a:srgbClr val="25120F"/>
                </a:solidFill>
                <a:latin typeface="Trebuchet MS"/>
                <a:cs typeface="Trebuchet MS"/>
              </a:rPr>
              <a:t> </a:t>
            </a:r>
            <a:r>
              <a:rPr sz="2600" spc="150" dirty="0">
                <a:solidFill>
                  <a:srgbClr val="25120F"/>
                </a:solidFill>
                <a:latin typeface="Trebuchet MS"/>
                <a:cs typeface="Trebuchet MS"/>
              </a:rPr>
              <a:t>SNe-</a:t>
            </a:r>
            <a:r>
              <a:rPr sz="2600" spc="-25" dirty="0">
                <a:solidFill>
                  <a:srgbClr val="25120F"/>
                </a:solidFill>
                <a:latin typeface="Trebuchet MS"/>
                <a:cs typeface="Trebuchet MS"/>
              </a:rPr>
              <a:t>Ic </a:t>
            </a:r>
            <a:r>
              <a:rPr sz="2600" spc="70" dirty="0">
                <a:solidFill>
                  <a:srgbClr val="25120F"/>
                </a:solidFill>
                <a:latin typeface="Trebuchet MS"/>
                <a:cs typeface="Trebuchet MS"/>
              </a:rPr>
              <a:t>once</a:t>
            </a:r>
            <a:r>
              <a:rPr sz="2600" spc="-185" dirty="0">
                <a:solidFill>
                  <a:srgbClr val="25120F"/>
                </a:solidFill>
                <a:latin typeface="Trebuchet MS"/>
                <a:cs typeface="Trebuchet MS"/>
              </a:rPr>
              <a:t> </a:t>
            </a:r>
            <a:r>
              <a:rPr sz="2600" spc="-25" dirty="0">
                <a:solidFill>
                  <a:srgbClr val="25120F"/>
                </a:solidFill>
                <a:latin typeface="Trebuchet MS"/>
                <a:cs typeface="Trebuchet MS"/>
              </a:rPr>
              <a:t>they</a:t>
            </a:r>
            <a:r>
              <a:rPr sz="2600" spc="-185" dirty="0">
                <a:solidFill>
                  <a:srgbClr val="25120F"/>
                </a:solidFill>
                <a:latin typeface="Trebuchet MS"/>
                <a:cs typeface="Trebuchet MS"/>
              </a:rPr>
              <a:t> </a:t>
            </a:r>
            <a:r>
              <a:rPr sz="2600" dirty="0">
                <a:solidFill>
                  <a:srgbClr val="25120F"/>
                </a:solidFill>
                <a:latin typeface="Trebuchet MS"/>
                <a:cs typeface="Trebuchet MS"/>
              </a:rPr>
              <a:t>cool</a:t>
            </a:r>
            <a:r>
              <a:rPr sz="2600" spc="-185" dirty="0">
                <a:solidFill>
                  <a:srgbClr val="25120F"/>
                </a:solidFill>
                <a:latin typeface="Trebuchet MS"/>
                <a:cs typeface="Trebuchet MS"/>
              </a:rPr>
              <a:t> </a:t>
            </a:r>
            <a:r>
              <a:rPr sz="2600" spc="-60" dirty="0">
                <a:solidFill>
                  <a:srgbClr val="25120F"/>
                </a:solidFill>
                <a:latin typeface="Trebuchet MS"/>
                <a:cs typeface="Trebuchet MS"/>
              </a:rPr>
              <a:t>to</a:t>
            </a:r>
            <a:r>
              <a:rPr sz="2600" spc="-185" dirty="0">
                <a:solidFill>
                  <a:srgbClr val="25120F"/>
                </a:solidFill>
                <a:latin typeface="Trebuchet MS"/>
                <a:cs typeface="Trebuchet MS"/>
              </a:rPr>
              <a:t> </a:t>
            </a:r>
            <a:r>
              <a:rPr sz="2600" spc="-45" dirty="0">
                <a:solidFill>
                  <a:srgbClr val="25120F"/>
                </a:solidFill>
                <a:latin typeface="Trebuchet MS"/>
                <a:cs typeface="Trebuchet MS"/>
              </a:rPr>
              <a:t>similar</a:t>
            </a:r>
            <a:r>
              <a:rPr sz="2600" spc="-185" dirty="0">
                <a:solidFill>
                  <a:srgbClr val="25120F"/>
                </a:solidFill>
                <a:latin typeface="Trebuchet MS"/>
                <a:cs typeface="Trebuchet MS"/>
              </a:rPr>
              <a:t> </a:t>
            </a:r>
            <a:r>
              <a:rPr sz="2600" dirty="0">
                <a:solidFill>
                  <a:srgbClr val="25120F"/>
                </a:solidFill>
                <a:latin typeface="Trebuchet MS"/>
                <a:cs typeface="Trebuchet MS"/>
              </a:rPr>
              <a:t>temperatures</a:t>
            </a:r>
            <a:r>
              <a:rPr sz="2600" spc="-185" dirty="0">
                <a:solidFill>
                  <a:srgbClr val="25120F"/>
                </a:solidFill>
                <a:latin typeface="Trebuchet MS"/>
                <a:cs typeface="Trebuchet MS"/>
              </a:rPr>
              <a:t> </a:t>
            </a:r>
            <a:r>
              <a:rPr sz="2600" spc="-20" dirty="0">
                <a:solidFill>
                  <a:srgbClr val="25120F"/>
                </a:solidFill>
                <a:latin typeface="Trebuchet MS"/>
                <a:cs typeface="Trebuchet MS"/>
              </a:rPr>
              <a:t>with </a:t>
            </a:r>
            <a:r>
              <a:rPr sz="2600" spc="-70" dirty="0">
                <a:solidFill>
                  <a:srgbClr val="25120F"/>
                </a:solidFill>
                <a:latin typeface="Trebuchet MS"/>
                <a:cs typeface="Trebuchet MS"/>
              </a:rPr>
              <a:t>Fe,</a:t>
            </a:r>
            <a:r>
              <a:rPr sz="2600" spc="-220" dirty="0">
                <a:solidFill>
                  <a:srgbClr val="25120F"/>
                </a:solidFill>
                <a:latin typeface="Trebuchet MS"/>
                <a:cs typeface="Trebuchet MS"/>
              </a:rPr>
              <a:t> </a:t>
            </a:r>
            <a:r>
              <a:rPr sz="2600" spc="250" dirty="0">
                <a:solidFill>
                  <a:srgbClr val="25120F"/>
                </a:solidFill>
                <a:latin typeface="Trebuchet MS"/>
                <a:cs typeface="Trebuchet MS"/>
              </a:rPr>
              <a:t>Mg</a:t>
            </a:r>
            <a:r>
              <a:rPr sz="2600" spc="-225" dirty="0">
                <a:solidFill>
                  <a:srgbClr val="25120F"/>
                </a:solidFill>
                <a:latin typeface="Trebuchet MS"/>
                <a:cs typeface="Trebuchet MS"/>
              </a:rPr>
              <a:t> </a:t>
            </a:r>
            <a:r>
              <a:rPr sz="2600" spc="110" dirty="0">
                <a:solidFill>
                  <a:srgbClr val="25120F"/>
                </a:solidFill>
                <a:latin typeface="Trebuchet MS"/>
                <a:cs typeface="Trebuchet MS"/>
              </a:rPr>
              <a:t>and</a:t>
            </a:r>
            <a:r>
              <a:rPr sz="2600" spc="-220" dirty="0">
                <a:solidFill>
                  <a:srgbClr val="25120F"/>
                </a:solidFill>
                <a:latin typeface="Trebuchet MS"/>
                <a:cs typeface="Trebuchet MS"/>
              </a:rPr>
              <a:t> </a:t>
            </a:r>
            <a:r>
              <a:rPr sz="2600" spc="215" dirty="0">
                <a:solidFill>
                  <a:srgbClr val="25120F"/>
                </a:solidFill>
                <a:latin typeface="Trebuchet MS"/>
                <a:cs typeface="Trebuchet MS"/>
              </a:rPr>
              <a:t>Ca</a:t>
            </a:r>
            <a:r>
              <a:rPr sz="2600" spc="-220" dirty="0">
                <a:solidFill>
                  <a:srgbClr val="25120F"/>
                </a:solidFill>
                <a:latin typeface="Trebuchet MS"/>
                <a:cs typeface="Trebuchet MS"/>
              </a:rPr>
              <a:t> </a:t>
            </a:r>
            <a:r>
              <a:rPr sz="2600" spc="-20" dirty="0">
                <a:solidFill>
                  <a:srgbClr val="25120F"/>
                </a:solidFill>
                <a:latin typeface="Trebuchet MS"/>
                <a:cs typeface="Trebuchet MS"/>
              </a:rPr>
              <a:t>lines</a:t>
            </a:r>
            <a:endParaRPr sz="2600">
              <a:latin typeface="Trebuchet MS"/>
              <a:cs typeface="Trebuchet MS"/>
            </a:endParaRPr>
          </a:p>
        </p:txBody>
      </p:sp>
      <p:sp>
        <p:nvSpPr>
          <p:cNvPr id="13" name="object 13"/>
          <p:cNvSpPr txBox="1"/>
          <p:nvPr/>
        </p:nvSpPr>
        <p:spPr>
          <a:xfrm>
            <a:off x="12807591" y="8935967"/>
            <a:ext cx="1500505" cy="313547"/>
          </a:xfrm>
          <a:prstGeom prst="rect">
            <a:avLst/>
          </a:prstGeom>
        </p:spPr>
        <p:txBody>
          <a:bodyPr vert="horz" wrap="square" lIns="0" tIns="13335" rIns="0" bIns="0" rtlCol="0">
            <a:spAutoFit/>
          </a:bodyPr>
          <a:lstStyle/>
          <a:p>
            <a:pPr marL="12700">
              <a:lnSpc>
                <a:spcPct val="100000"/>
              </a:lnSpc>
              <a:spcBef>
                <a:spcPts val="105"/>
              </a:spcBef>
            </a:pPr>
            <a:r>
              <a:rPr sz="1950" b="1" spc="-25" dirty="0">
                <a:solidFill>
                  <a:srgbClr val="FFFBF2"/>
                </a:solidFill>
                <a:latin typeface="Trebuchet MS"/>
                <a:cs typeface="Trebuchet MS"/>
              </a:rPr>
              <a:t>Nicholl</a:t>
            </a:r>
            <a:r>
              <a:rPr lang="en-GB" sz="1950" b="1" spc="-95" dirty="0">
                <a:solidFill>
                  <a:srgbClr val="FFFBF2"/>
                </a:solidFill>
                <a:latin typeface="Trebuchet MS"/>
                <a:cs typeface="Trebuchet MS"/>
              </a:rPr>
              <a:t>+</a:t>
            </a:r>
            <a:r>
              <a:rPr sz="1950" b="1" spc="-160" dirty="0">
                <a:solidFill>
                  <a:srgbClr val="FFFBF2"/>
                </a:solidFill>
                <a:latin typeface="Trebuchet MS"/>
                <a:cs typeface="Trebuchet MS"/>
              </a:rPr>
              <a:t>2021</a:t>
            </a:r>
            <a:endParaRPr sz="1950" dirty="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9442" y="521997"/>
            <a:ext cx="17127855" cy="9238615"/>
            <a:chOff x="569442" y="521997"/>
            <a:chExt cx="17127855" cy="9238615"/>
          </a:xfrm>
        </p:grpSpPr>
        <p:pic>
          <p:nvPicPr>
            <p:cNvPr id="3" name="object 3"/>
            <p:cNvPicPr/>
            <p:nvPr/>
          </p:nvPicPr>
          <p:blipFill>
            <a:blip r:embed="rId2" cstate="print"/>
            <a:stretch>
              <a:fillRect/>
            </a:stretch>
          </p:blipFill>
          <p:spPr>
            <a:xfrm>
              <a:off x="1303109" y="4070896"/>
              <a:ext cx="2313092" cy="2313086"/>
            </a:xfrm>
            <a:prstGeom prst="rect">
              <a:avLst/>
            </a:prstGeom>
          </p:spPr>
        </p:pic>
        <p:pic>
          <p:nvPicPr>
            <p:cNvPr id="4" name="object 4"/>
            <p:cNvPicPr/>
            <p:nvPr/>
          </p:nvPicPr>
          <p:blipFill>
            <a:blip r:embed="rId3" cstate="print"/>
            <a:stretch>
              <a:fillRect/>
            </a:stretch>
          </p:blipFill>
          <p:spPr>
            <a:xfrm>
              <a:off x="1303109" y="6504300"/>
              <a:ext cx="2266949" cy="2266949"/>
            </a:xfrm>
            <a:prstGeom prst="rect">
              <a:avLst/>
            </a:prstGeom>
          </p:spPr>
        </p:pic>
        <p:pic>
          <p:nvPicPr>
            <p:cNvPr id="5" name="object 5"/>
            <p:cNvPicPr/>
            <p:nvPr/>
          </p:nvPicPr>
          <p:blipFill>
            <a:blip r:embed="rId4" cstate="print"/>
            <a:stretch>
              <a:fillRect/>
            </a:stretch>
          </p:blipFill>
          <p:spPr>
            <a:xfrm>
              <a:off x="9130818" y="6383988"/>
              <a:ext cx="2571749" cy="2571749"/>
            </a:xfrm>
            <a:prstGeom prst="rect">
              <a:avLst/>
            </a:prstGeom>
          </p:spPr>
        </p:pic>
        <p:pic>
          <p:nvPicPr>
            <p:cNvPr id="6" name="object 6"/>
            <p:cNvPicPr/>
            <p:nvPr/>
          </p:nvPicPr>
          <p:blipFill>
            <a:blip r:embed="rId5" cstate="print"/>
            <a:stretch>
              <a:fillRect/>
            </a:stretch>
          </p:blipFill>
          <p:spPr>
            <a:xfrm>
              <a:off x="9379384" y="4309960"/>
              <a:ext cx="2076449" cy="2076449"/>
            </a:xfrm>
            <a:prstGeom prst="rect">
              <a:avLst/>
            </a:prstGeom>
          </p:spPr>
        </p:pic>
      </p:grpSp>
      <p:sp>
        <p:nvSpPr>
          <p:cNvPr id="7" name="object 7"/>
          <p:cNvSpPr txBox="1">
            <a:spLocks noGrp="1"/>
          </p:cNvSpPr>
          <p:nvPr>
            <p:ph type="title"/>
          </p:nvPr>
        </p:nvSpPr>
        <p:spPr>
          <a:xfrm>
            <a:off x="3194590" y="1699259"/>
            <a:ext cx="11898630" cy="1073785"/>
          </a:xfrm>
          <a:prstGeom prst="rect">
            <a:avLst/>
          </a:prstGeom>
        </p:spPr>
        <p:txBody>
          <a:bodyPr vert="horz" wrap="square" lIns="0" tIns="15875" rIns="0" bIns="0" rtlCol="0">
            <a:spAutoFit/>
          </a:bodyPr>
          <a:lstStyle/>
          <a:p>
            <a:pPr marL="12700">
              <a:lnSpc>
                <a:spcPct val="100000"/>
              </a:lnSpc>
              <a:spcBef>
                <a:spcPts val="125"/>
              </a:spcBef>
            </a:pPr>
            <a:r>
              <a:rPr sz="6850" b="1" spc="865" dirty="0">
                <a:latin typeface="Palatino Linotype"/>
                <a:cs typeface="Palatino Linotype"/>
              </a:rPr>
              <a:t>Why</a:t>
            </a:r>
            <a:r>
              <a:rPr sz="6850" b="1" spc="-190" dirty="0">
                <a:latin typeface="Palatino Linotype"/>
                <a:cs typeface="Palatino Linotype"/>
              </a:rPr>
              <a:t> </a:t>
            </a:r>
            <a:r>
              <a:rPr sz="6850" b="1" spc="610" dirty="0">
                <a:latin typeface="Palatino Linotype"/>
                <a:cs typeface="Palatino Linotype"/>
              </a:rPr>
              <a:t>are</a:t>
            </a:r>
            <a:r>
              <a:rPr sz="6850" b="1" spc="-185" dirty="0">
                <a:latin typeface="Palatino Linotype"/>
                <a:cs typeface="Palatino Linotype"/>
              </a:rPr>
              <a:t> </a:t>
            </a:r>
            <a:r>
              <a:rPr sz="6850" b="1" spc="480" dirty="0">
                <a:latin typeface="Palatino Linotype"/>
                <a:cs typeface="Palatino Linotype"/>
              </a:rPr>
              <a:t>they</a:t>
            </a:r>
            <a:r>
              <a:rPr sz="6850" b="1" spc="-185" dirty="0">
                <a:latin typeface="Palatino Linotype"/>
                <a:cs typeface="Palatino Linotype"/>
              </a:rPr>
              <a:t> </a:t>
            </a:r>
            <a:r>
              <a:rPr sz="6850" b="1" spc="635" dirty="0">
                <a:latin typeface="Palatino Linotype"/>
                <a:cs typeface="Palatino Linotype"/>
              </a:rPr>
              <a:t>so</a:t>
            </a:r>
            <a:r>
              <a:rPr sz="6850" b="1" spc="-185" dirty="0">
                <a:latin typeface="Palatino Linotype"/>
                <a:cs typeface="Palatino Linotype"/>
              </a:rPr>
              <a:t> </a:t>
            </a:r>
            <a:r>
              <a:rPr sz="6850" b="1" spc="385" dirty="0">
                <a:latin typeface="Palatino Linotype"/>
                <a:cs typeface="Palatino Linotype"/>
              </a:rPr>
              <a:t>puzzling?</a:t>
            </a:r>
            <a:endParaRPr sz="6850">
              <a:latin typeface="Palatino Linotype"/>
              <a:cs typeface="Palatino Linotype"/>
            </a:endParaRPr>
          </a:p>
        </p:txBody>
      </p:sp>
      <p:sp>
        <p:nvSpPr>
          <p:cNvPr id="8" name="object 8"/>
          <p:cNvSpPr txBox="1"/>
          <p:nvPr/>
        </p:nvSpPr>
        <p:spPr>
          <a:xfrm>
            <a:off x="3192904" y="3122941"/>
            <a:ext cx="11631930" cy="555625"/>
          </a:xfrm>
          <a:prstGeom prst="rect">
            <a:avLst/>
          </a:prstGeom>
        </p:spPr>
        <p:txBody>
          <a:bodyPr vert="horz" wrap="square" lIns="0" tIns="15875" rIns="0" bIns="0" rtlCol="0">
            <a:spAutoFit/>
          </a:bodyPr>
          <a:lstStyle/>
          <a:p>
            <a:pPr marL="12700">
              <a:lnSpc>
                <a:spcPct val="100000"/>
              </a:lnSpc>
              <a:spcBef>
                <a:spcPts val="125"/>
              </a:spcBef>
            </a:pPr>
            <a:r>
              <a:rPr sz="3450" spc="-20" dirty="0">
                <a:solidFill>
                  <a:srgbClr val="25120F"/>
                </a:solidFill>
                <a:latin typeface="Trebuchet MS"/>
                <a:cs typeface="Trebuchet MS"/>
              </a:rPr>
              <a:t>There</a:t>
            </a:r>
            <a:r>
              <a:rPr sz="3450" spc="-245" dirty="0">
                <a:solidFill>
                  <a:srgbClr val="25120F"/>
                </a:solidFill>
                <a:latin typeface="Trebuchet MS"/>
                <a:cs typeface="Trebuchet MS"/>
              </a:rPr>
              <a:t> </a:t>
            </a:r>
            <a:r>
              <a:rPr sz="3450" dirty="0">
                <a:solidFill>
                  <a:srgbClr val="25120F"/>
                </a:solidFill>
                <a:latin typeface="Trebuchet MS"/>
                <a:cs typeface="Trebuchet MS"/>
              </a:rPr>
              <a:t>are</a:t>
            </a:r>
            <a:r>
              <a:rPr sz="3450" spc="-245" dirty="0">
                <a:solidFill>
                  <a:srgbClr val="25120F"/>
                </a:solidFill>
                <a:latin typeface="Trebuchet MS"/>
                <a:cs typeface="Trebuchet MS"/>
              </a:rPr>
              <a:t> </a:t>
            </a:r>
            <a:r>
              <a:rPr sz="3450" spc="-50" dirty="0">
                <a:solidFill>
                  <a:srgbClr val="25120F"/>
                </a:solidFill>
                <a:latin typeface="Trebuchet MS"/>
                <a:cs typeface="Trebuchet MS"/>
              </a:rPr>
              <a:t>lots</a:t>
            </a:r>
            <a:r>
              <a:rPr sz="3450" spc="-245" dirty="0">
                <a:solidFill>
                  <a:srgbClr val="25120F"/>
                </a:solidFill>
                <a:latin typeface="Trebuchet MS"/>
                <a:cs typeface="Trebuchet MS"/>
              </a:rPr>
              <a:t> </a:t>
            </a:r>
            <a:r>
              <a:rPr sz="3450" spc="-65" dirty="0">
                <a:solidFill>
                  <a:srgbClr val="25120F"/>
                </a:solidFill>
                <a:latin typeface="Trebuchet MS"/>
                <a:cs typeface="Trebuchet MS"/>
              </a:rPr>
              <a:t>of</a:t>
            </a:r>
            <a:r>
              <a:rPr sz="3450" spc="-245" dirty="0">
                <a:solidFill>
                  <a:srgbClr val="25120F"/>
                </a:solidFill>
                <a:latin typeface="Trebuchet MS"/>
                <a:cs typeface="Trebuchet MS"/>
              </a:rPr>
              <a:t> </a:t>
            </a:r>
            <a:r>
              <a:rPr sz="3450" spc="80" dirty="0">
                <a:solidFill>
                  <a:srgbClr val="25120F"/>
                </a:solidFill>
                <a:latin typeface="Trebuchet MS"/>
                <a:cs typeface="Trebuchet MS"/>
              </a:rPr>
              <a:t>unanswered</a:t>
            </a:r>
            <a:r>
              <a:rPr sz="3450" spc="-245" dirty="0">
                <a:solidFill>
                  <a:srgbClr val="25120F"/>
                </a:solidFill>
                <a:latin typeface="Trebuchet MS"/>
                <a:cs typeface="Trebuchet MS"/>
              </a:rPr>
              <a:t> </a:t>
            </a:r>
            <a:r>
              <a:rPr sz="3450" spc="45" dirty="0">
                <a:solidFill>
                  <a:srgbClr val="25120F"/>
                </a:solidFill>
                <a:latin typeface="Trebuchet MS"/>
                <a:cs typeface="Trebuchet MS"/>
              </a:rPr>
              <a:t>questions</a:t>
            </a:r>
            <a:r>
              <a:rPr sz="3450" spc="-245" dirty="0">
                <a:solidFill>
                  <a:srgbClr val="25120F"/>
                </a:solidFill>
                <a:latin typeface="Trebuchet MS"/>
                <a:cs typeface="Trebuchet MS"/>
              </a:rPr>
              <a:t> </a:t>
            </a:r>
            <a:r>
              <a:rPr sz="3450" spc="60" dirty="0">
                <a:solidFill>
                  <a:srgbClr val="25120F"/>
                </a:solidFill>
                <a:latin typeface="Trebuchet MS"/>
                <a:cs typeface="Trebuchet MS"/>
              </a:rPr>
              <a:t>about</a:t>
            </a:r>
            <a:r>
              <a:rPr sz="3450" spc="-245" dirty="0">
                <a:solidFill>
                  <a:srgbClr val="25120F"/>
                </a:solidFill>
                <a:latin typeface="Trebuchet MS"/>
                <a:cs typeface="Trebuchet MS"/>
              </a:rPr>
              <a:t> </a:t>
            </a:r>
            <a:r>
              <a:rPr sz="3450" dirty="0">
                <a:solidFill>
                  <a:srgbClr val="25120F"/>
                </a:solidFill>
                <a:latin typeface="Trebuchet MS"/>
                <a:cs typeface="Trebuchet MS"/>
              </a:rPr>
              <a:t>these</a:t>
            </a:r>
            <a:r>
              <a:rPr sz="3450" spc="-245" dirty="0">
                <a:solidFill>
                  <a:srgbClr val="25120F"/>
                </a:solidFill>
                <a:latin typeface="Trebuchet MS"/>
                <a:cs typeface="Trebuchet MS"/>
              </a:rPr>
              <a:t> </a:t>
            </a:r>
            <a:r>
              <a:rPr sz="3450" spc="-10" dirty="0">
                <a:solidFill>
                  <a:srgbClr val="25120F"/>
                </a:solidFill>
                <a:latin typeface="Trebuchet MS"/>
                <a:cs typeface="Trebuchet MS"/>
              </a:rPr>
              <a:t>events</a:t>
            </a:r>
            <a:endParaRPr sz="3450">
              <a:latin typeface="Trebuchet MS"/>
              <a:cs typeface="Trebuchet MS"/>
            </a:endParaRPr>
          </a:p>
        </p:txBody>
      </p:sp>
      <p:grpSp>
        <p:nvGrpSpPr>
          <p:cNvPr id="9" name="object 9"/>
          <p:cNvGrpSpPr/>
          <p:nvPr/>
        </p:nvGrpSpPr>
        <p:grpSpPr>
          <a:xfrm>
            <a:off x="3612374" y="4997747"/>
            <a:ext cx="9684385" cy="2451735"/>
            <a:chOff x="3612374" y="4997747"/>
            <a:chExt cx="9684385" cy="2451735"/>
          </a:xfrm>
        </p:grpSpPr>
        <p:pic>
          <p:nvPicPr>
            <p:cNvPr id="10" name="object 10"/>
            <p:cNvPicPr/>
            <p:nvPr/>
          </p:nvPicPr>
          <p:blipFill>
            <a:blip r:embed="rId6" cstate="print"/>
            <a:stretch>
              <a:fillRect/>
            </a:stretch>
          </p:blipFill>
          <p:spPr>
            <a:xfrm>
              <a:off x="3612374" y="5166592"/>
              <a:ext cx="128662" cy="128662"/>
            </a:xfrm>
            <a:prstGeom prst="rect">
              <a:avLst/>
            </a:prstGeom>
          </p:spPr>
        </p:pic>
        <p:pic>
          <p:nvPicPr>
            <p:cNvPr id="11" name="object 11"/>
            <p:cNvPicPr/>
            <p:nvPr/>
          </p:nvPicPr>
          <p:blipFill>
            <a:blip r:embed="rId6" cstate="print"/>
            <a:stretch>
              <a:fillRect/>
            </a:stretch>
          </p:blipFill>
          <p:spPr>
            <a:xfrm>
              <a:off x="3612374" y="7320341"/>
              <a:ext cx="128662" cy="128662"/>
            </a:xfrm>
            <a:prstGeom prst="rect">
              <a:avLst/>
            </a:prstGeom>
          </p:spPr>
        </p:pic>
        <p:pic>
          <p:nvPicPr>
            <p:cNvPr id="12" name="object 12"/>
            <p:cNvPicPr/>
            <p:nvPr/>
          </p:nvPicPr>
          <p:blipFill>
            <a:blip r:embed="rId6" cstate="print"/>
            <a:stretch>
              <a:fillRect/>
            </a:stretch>
          </p:blipFill>
          <p:spPr>
            <a:xfrm>
              <a:off x="11821019" y="4997747"/>
              <a:ext cx="128662" cy="128662"/>
            </a:xfrm>
            <a:prstGeom prst="rect">
              <a:avLst/>
            </a:prstGeom>
          </p:spPr>
        </p:pic>
        <p:sp>
          <p:nvSpPr>
            <p:cNvPr id="13" name="object 13"/>
            <p:cNvSpPr/>
            <p:nvPr/>
          </p:nvSpPr>
          <p:spPr>
            <a:xfrm>
              <a:off x="13232488" y="5778913"/>
              <a:ext cx="64769" cy="36830"/>
            </a:xfrm>
            <a:custGeom>
              <a:avLst/>
              <a:gdLst/>
              <a:ahLst/>
              <a:cxnLst/>
              <a:rect l="l" t="t" r="r" b="b"/>
              <a:pathLst>
                <a:path w="64769" h="36829">
                  <a:moveTo>
                    <a:pt x="64173" y="36760"/>
                  </a:moveTo>
                  <a:lnTo>
                    <a:pt x="0" y="36760"/>
                  </a:lnTo>
                  <a:lnTo>
                    <a:pt x="0" y="0"/>
                  </a:lnTo>
                  <a:lnTo>
                    <a:pt x="64173" y="0"/>
                  </a:lnTo>
                  <a:lnTo>
                    <a:pt x="64173" y="36760"/>
                  </a:lnTo>
                  <a:close/>
                </a:path>
              </a:pathLst>
            </a:custGeom>
            <a:solidFill>
              <a:srgbClr val="25120F"/>
            </a:solidFill>
          </p:spPr>
          <p:txBody>
            <a:bodyPr wrap="square" lIns="0" tIns="0" rIns="0" bIns="0" rtlCol="0"/>
            <a:lstStyle/>
            <a:p>
              <a:endParaRPr/>
            </a:p>
          </p:txBody>
        </p:sp>
      </p:grpSp>
      <p:sp>
        <p:nvSpPr>
          <p:cNvPr id="14" name="object 14"/>
          <p:cNvSpPr txBox="1"/>
          <p:nvPr/>
        </p:nvSpPr>
        <p:spPr>
          <a:xfrm>
            <a:off x="3919464" y="4867158"/>
            <a:ext cx="3771265" cy="1146810"/>
          </a:xfrm>
          <a:prstGeom prst="rect">
            <a:avLst/>
          </a:prstGeom>
        </p:spPr>
        <p:txBody>
          <a:bodyPr vert="horz" wrap="square" lIns="0" tIns="11430" rIns="0" bIns="0" rtlCol="0">
            <a:spAutoFit/>
          </a:bodyPr>
          <a:lstStyle/>
          <a:p>
            <a:pPr marL="12700" marR="5080">
              <a:lnSpc>
                <a:spcPct val="116799"/>
              </a:lnSpc>
              <a:spcBef>
                <a:spcPts val="90"/>
              </a:spcBef>
            </a:pPr>
            <a:r>
              <a:rPr sz="3150" b="1" u="heavy" spc="400" dirty="0">
                <a:solidFill>
                  <a:srgbClr val="25120F"/>
                </a:solidFill>
                <a:uFill>
                  <a:solidFill>
                    <a:srgbClr val="25120F"/>
                  </a:solidFill>
                </a:uFill>
                <a:latin typeface="Palatino Linotype"/>
                <a:cs typeface="Palatino Linotype"/>
              </a:rPr>
              <a:t>What</a:t>
            </a:r>
            <a:r>
              <a:rPr sz="3150" b="1" u="heavy" spc="-75" dirty="0">
                <a:solidFill>
                  <a:srgbClr val="25120F"/>
                </a:solidFill>
                <a:uFill>
                  <a:solidFill>
                    <a:srgbClr val="25120F"/>
                  </a:solidFill>
                </a:uFill>
                <a:latin typeface="Palatino Linotype"/>
                <a:cs typeface="Palatino Linotype"/>
              </a:rPr>
              <a:t> </a:t>
            </a:r>
            <a:r>
              <a:rPr sz="3150" b="1" u="heavy" spc="210" dirty="0">
                <a:solidFill>
                  <a:srgbClr val="25120F"/>
                </a:solidFill>
                <a:uFill>
                  <a:solidFill>
                    <a:srgbClr val="25120F"/>
                  </a:solidFill>
                </a:uFill>
                <a:latin typeface="Palatino Linotype"/>
                <a:cs typeface="Palatino Linotype"/>
              </a:rPr>
              <a:t>is</a:t>
            </a:r>
            <a:r>
              <a:rPr sz="3150" b="1" u="heavy" spc="-235" dirty="0">
                <a:solidFill>
                  <a:srgbClr val="25120F"/>
                </a:solidFill>
                <a:uFill>
                  <a:solidFill>
                    <a:srgbClr val="25120F"/>
                  </a:solidFill>
                </a:uFill>
                <a:latin typeface="Palatino Linotype"/>
                <a:cs typeface="Palatino Linotype"/>
              </a:rPr>
              <a:t> </a:t>
            </a:r>
            <a:r>
              <a:rPr sz="3150" b="1" u="heavy" spc="225" dirty="0">
                <a:solidFill>
                  <a:srgbClr val="25120F"/>
                </a:solidFill>
                <a:uFill>
                  <a:solidFill>
                    <a:srgbClr val="25120F"/>
                  </a:solidFill>
                </a:uFill>
                <a:latin typeface="Palatino Linotype"/>
                <a:cs typeface="Palatino Linotype"/>
              </a:rPr>
              <a:t>powering</a:t>
            </a:r>
            <a:r>
              <a:rPr sz="3150" b="1" u="none" spc="225" dirty="0">
                <a:solidFill>
                  <a:srgbClr val="25120F"/>
                </a:solidFill>
                <a:latin typeface="Palatino Linotype"/>
                <a:cs typeface="Palatino Linotype"/>
              </a:rPr>
              <a:t> </a:t>
            </a:r>
            <a:r>
              <a:rPr sz="3150" b="1" u="heavy" spc="345" dirty="0">
                <a:solidFill>
                  <a:srgbClr val="25120F"/>
                </a:solidFill>
                <a:uFill>
                  <a:solidFill>
                    <a:srgbClr val="25120F"/>
                  </a:solidFill>
                </a:uFill>
                <a:latin typeface="Palatino Linotype"/>
                <a:cs typeface="Palatino Linotype"/>
              </a:rPr>
              <a:t>them?</a:t>
            </a:r>
            <a:endParaRPr sz="3150">
              <a:latin typeface="Palatino Linotype"/>
              <a:cs typeface="Palatino Linotype"/>
            </a:endParaRPr>
          </a:p>
        </p:txBody>
      </p:sp>
      <p:sp>
        <p:nvSpPr>
          <p:cNvPr id="15" name="object 15"/>
          <p:cNvSpPr txBox="1"/>
          <p:nvPr/>
        </p:nvSpPr>
        <p:spPr>
          <a:xfrm>
            <a:off x="3919464" y="7020908"/>
            <a:ext cx="3397885" cy="1146810"/>
          </a:xfrm>
          <a:prstGeom prst="rect">
            <a:avLst/>
          </a:prstGeom>
        </p:spPr>
        <p:txBody>
          <a:bodyPr vert="horz" wrap="square" lIns="0" tIns="11430" rIns="0" bIns="0" rtlCol="0">
            <a:spAutoFit/>
          </a:bodyPr>
          <a:lstStyle/>
          <a:p>
            <a:pPr marL="12700" marR="5080">
              <a:lnSpc>
                <a:spcPct val="116799"/>
              </a:lnSpc>
              <a:spcBef>
                <a:spcPts val="90"/>
              </a:spcBef>
              <a:tabLst>
                <a:tab pos="1123950" algn="l"/>
                <a:tab pos="2898140" algn="l"/>
              </a:tabLst>
            </a:pPr>
            <a:r>
              <a:rPr sz="3150" b="1" u="heavy" spc="355" dirty="0">
                <a:solidFill>
                  <a:srgbClr val="25120F"/>
                </a:solidFill>
                <a:uFill>
                  <a:solidFill>
                    <a:srgbClr val="25120F"/>
                  </a:solidFill>
                </a:uFill>
                <a:latin typeface="Palatino Linotype"/>
                <a:cs typeface="Palatino Linotype"/>
              </a:rPr>
              <a:t>Wh</a:t>
            </a:r>
            <a:r>
              <a:rPr sz="3150" b="1" u="heavy" spc="-235" dirty="0">
                <a:solidFill>
                  <a:srgbClr val="25120F"/>
                </a:solidFill>
                <a:uFill>
                  <a:solidFill>
                    <a:srgbClr val="25120F"/>
                  </a:solidFill>
                </a:uFill>
                <a:latin typeface="Palatino Linotype"/>
                <a:cs typeface="Palatino Linotype"/>
              </a:rPr>
              <a:t>y</a:t>
            </a:r>
            <a:r>
              <a:rPr sz="3150" b="1" u="heavy" dirty="0">
                <a:solidFill>
                  <a:srgbClr val="25120F"/>
                </a:solidFill>
                <a:uFill>
                  <a:solidFill>
                    <a:srgbClr val="25120F"/>
                  </a:solidFill>
                </a:uFill>
                <a:latin typeface="Palatino Linotype"/>
                <a:cs typeface="Palatino Linotype"/>
              </a:rPr>
              <a:t>	</a:t>
            </a:r>
            <a:r>
              <a:rPr sz="3150" b="1" u="heavy" spc="290" dirty="0">
                <a:solidFill>
                  <a:srgbClr val="25120F"/>
                </a:solidFill>
                <a:uFill>
                  <a:solidFill>
                    <a:srgbClr val="25120F"/>
                  </a:solidFill>
                </a:uFill>
                <a:latin typeface="Palatino Linotype"/>
                <a:cs typeface="Palatino Linotype"/>
              </a:rPr>
              <a:t>are</a:t>
            </a:r>
            <a:r>
              <a:rPr sz="3150" b="1" u="heavy" spc="-75" dirty="0">
                <a:solidFill>
                  <a:srgbClr val="25120F"/>
                </a:solidFill>
                <a:uFill>
                  <a:solidFill>
                    <a:srgbClr val="25120F"/>
                  </a:solidFill>
                </a:uFill>
                <a:latin typeface="Palatino Linotype"/>
                <a:cs typeface="Palatino Linotype"/>
              </a:rPr>
              <a:t> </a:t>
            </a:r>
            <a:r>
              <a:rPr sz="3150" b="1" u="heavy" spc="195" dirty="0">
                <a:solidFill>
                  <a:srgbClr val="25120F"/>
                </a:solidFill>
                <a:uFill>
                  <a:solidFill>
                    <a:srgbClr val="25120F"/>
                  </a:solidFill>
                </a:uFill>
                <a:latin typeface="Palatino Linotype"/>
                <a:cs typeface="Palatino Linotype"/>
              </a:rPr>
              <a:t>the</a:t>
            </a:r>
            <a:r>
              <a:rPr sz="3150" b="1" u="heavy" spc="-395" dirty="0">
                <a:solidFill>
                  <a:srgbClr val="25120F"/>
                </a:solidFill>
                <a:uFill>
                  <a:solidFill>
                    <a:srgbClr val="25120F"/>
                  </a:solidFill>
                </a:uFill>
                <a:latin typeface="Palatino Linotype"/>
                <a:cs typeface="Palatino Linotype"/>
              </a:rPr>
              <a:t>y</a:t>
            </a:r>
            <a:r>
              <a:rPr sz="3150" b="1" u="heavy" dirty="0">
                <a:solidFill>
                  <a:srgbClr val="25120F"/>
                </a:solidFill>
                <a:uFill>
                  <a:solidFill>
                    <a:srgbClr val="25120F"/>
                  </a:solidFill>
                </a:uFill>
                <a:latin typeface="Palatino Linotype"/>
                <a:cs typeface="Palatino Linotype"/>
              </a:rPr>
              <a:t>	</a:t>
            </a:r>
            <a:r>
              <a:rPr sz="3150" b="1" u="heavy" spc="275" dirty="0">
                <a:solidFill>
                  <a:srgbClr val="25120F"/>
                </a:solidFill>
                <a:uFill>
                  <a:solidFill>
                    <a:srgbClr val="25120F"/>
                  </a:solidFill>
                </a:uFill>
                <a:latin typeface="Palatino Linotype"/>
                <a:cs typeface="Palatino Linotype"/>
              </a:rPr>
              <a:t>so</a:t>
            </a:r>
            <a:r>
              <a:rPr sz="3150" b="1" u="none" spc="275" dirty="0">
                <a:solidFill>
                  <a:srgbClr val="25120F"/>
                </a:solidFill>
                <a:latin typeface="Palatino Linotype"/>
                <a:cs typeface="Palatino Linotype"/>
              </a:rPr>
              <a:t> </a:t>
            </a:r>
            <a:r>
              <a:rPr sz="3150" b="1" u="heavy" spc="254" dirty="0">
                <a:solidFill>
                  <a:srgbClr val="25120F"/>
                </a:solidFill>
                <a:uFill>
                  <a:solidFill>
                    <a:srgbClr val="25120F"/>
                  </a:solidFill>
                </a:uFill>
                <a:latin typeface="Palatino Linotype"/>
                <a:cs typeface="Palatino Linotype"/>
              </a:rPr>
              <a:t>diverse?</a:t>
            </a:r>
            <a:endParaRPr sz="3150">
              <a:latin typeface="Palatino Linotype"/>
              <a:cs typeface="Palatino Linotype"/>
            </a:endParaRPr>
          </a:p>
        </p:txBody>
      </p:sp>
      <p:sp>
        <p:nvSpPr>
          <p:cNvPr id="16" name="object 16"/>
          <p:cNvSpPr txBox="1"/>
          <p:nvPr/>
        </p:nvSpPr>
        <p:spPr>
          <a:xfrm>
            <a:off x="12128108" y="4698314"/>
            <a:ext cx="3834765" cy="1146810"/>
          </a:xfrm>
          <a:prstGeom prst="rect">
            <a:avLst/>
          </a:prstGeom>
        </p:spPr>
        <p:txBody>
          <a:bodyPr vert="horz" wrap="square" lIns="0" tIns="11430" rIns="0" bIns="0" rtlCol="0">
            <a:spAutoFit/>
          </a:bodyPr>
          <a:lstStyle/>
          <a:p>
            <a:pPr marL="12700" marR="5080">
              <a:lnSpc>
                <a:spcPct val="116799"/>
              </a:lnSpc>
              <a:spcBef>
                <a:spcPts val="90"/>
              </a:spcBef>
            </a:pPr>
            <a:r>
              <a:rPr sz="3150" b="1" u="heavy" spc="195" dirty="0">
                <a:solidFill>
                  <a:srgbClr val="25120F"/>
                </a:solidFill>
                <a:uFill>
                  <a:solidFill>
                    <a:srgbClr val="25120F"/>
                  </a:solidFill>
                </a:uFill>
                <a:latin typeface="Palatino Linotype"/>
                <a:cs typeface="Palatino Linotype"/>
              </a:rPr>
              <a:t>Are</a:t>
            </a:r>
            <a:r>
              <a:rPr sz="3150" b="1" u="heavy" spc="-80" dirty="0">
                <a:solidFill>
                  <a:srgbClr val="25120F"/>
                </a:solidFill>
                <a:uFill>
                  <a:solidFill>
                    <a:srgbClr val="25120F"/>
                  </a:solidFill>
                </a:uFill>
                <a:latin typeface="Palatino Linotype"/>
                <a:cs typeface="Palatino Linotype"/>
              </a:rPr>
              <a:t> </a:t>
            </a:r>
            <a:r>
              <a:rPr sz="3150" b="1" u="heavy" spc="254" dirty="0">
                <a:solidFill>
                  <a:srgbClr val="25120F"/>
                </a:solidFill>
                <a:uFill>
                  <a:solidFill>
                    <a:srgbClr val="25120F"/>
                  </a:solidFill>
                </a:uFill>
                <a:latin typeface="Palatino Linotype"/>
                <a:cs typeface="Palatino Linotype"/>
              </a:rPr>
              <a:t>there</a:t>
            </a:r>
            <a:r>
              <a:rPr sz="3150" b="1" u="heavy" spc="-80" dirty="0">
                <a:solidFill>
                  <a:srgbClr val="25120F"/>
                </a:solidFill>
                <a:uFill>
                  <a:solidFill>
                    <a:srgbClr val="25120F"/>
                  </a:solidFill>
                </a:uFill>
                <a:latin typeface="Palatino Linotype"/>
                <a:cs typeface="Palatino Linotype"/>
              </a:rPr>
              <a:t> </a:t>
            </a:r>
            <a:r>
              <a:rPr sz="3150" b="1" u="heavy" spc="180" dirty="0">
                <a:solidFill>
                  <a:srgbClr val="25120F"/>
                </a:solidFill>
                <a:uFill>
                  <a:solidFill>
                    <a:srgbClr val="25120F"/>
                  </a:solidFill>
                </a:uFill>
                <a:latin typeface="Palatino Linotype"/>
                <a:cs typeface="Palatino Linotype"/>
              </a:rPr>
              <a:t>multiple</a:t>
            </a:r>
            <a:r>
              <a:rPr sz="3150" b="1" u="none" spc="180" dirty="0">
                <a:solidFill>
                  <a:srgbClr val="25120F"/>
                </a:solidFill>
                <a:latin typeface="Palatino Linotype"/>
                <a:cs typeface="Palatino Linotype"/>
              </a:rPr>
              <a:t> </a:t>
            </a:r>
            <a:r>
              <a:rPr sz="3150" b="1" u="heavy" spc="204" dirty="0">
                <a:solidFill>
                  <a:srgbClr val="25120F"/>
                </a:solidFill>
                <a:uFill>
                  <a:solidFill>
                    <a:srgbClr val="25120F"/>
                  </a:solidFill>
                </a:uFill>
                <a:latin typeface="Palatino Linotype"/>
                <a:cs typeface="Palatino Linotype"/>
              </a:rPr>
              <a:t>subt</a:t>
            </a:r>
            <a:r>
              <a:rPr sz="3150" b="1" u="none" spc="204" dirty="0">
                <a:solidFill>
                  <a:srgbClr val="25120F"/>
                </a:solidFill>
                <a:latin typeface="Palatino Linotype"/>
                <a:cs typeface="Palatino Linotype"/>
              </a:rPr>
              <a:t>y</a:t>
            </a:r>
            <a:r>
              <a:rPr sz="3150" b="1" u="none" spc="-520" dirty="0">
                <a:solidFill>
                  <a:srgbClr val="25120F"/>
                </a:solidFill>
                <a:latin typeface="Palatino Linotype"/>
                <a:cs typeface="Palatino Linotype"/>
              </a:rPr>
              <a:t>p</a:t>
            </a:r>
            <a:r>
              <a:rPr sz="3150" b="1" u="heavy" spc="-55" dirty="0">
                <a:solidFill>
                  <a:srgbClr val="25120F"/>
                </a:solidFill>
                <a:uFill>
                  <a:solidFill>
                    <a:srgbClr val="25120F"/>
                  </a:solidFill>
                </a:uFill>
                <a:latin typeface="Palatino Linotype"/>
                <a:cs typeface="Palatino Linotype"/>
              </a:rPr>
              <a:t> </a:t>
            </a:r>
            <a:r>
              <a:rPr sz="3150" b="1" u="heavy" spc="345" dirty="0">
                <a:solidFill>
                  <a:srgbClr val="25120F"/>
                </a:solidFill>
                <a:uFill>
                  <a:solidFill>
                    <a:srgbClr val="25120F"/>
                  </a:solidFill>
                </a:uFill>
                <a:latin typeface="Palatino Linotype"/>
                <a:cs typeface="Palatino Linotype"/>
              </a:rPr>
              <a:t>es?</a:t>
            </a:r>
            <a:endParaRPr sz="3150">
              <a:latin typeface="Palatino Linotype"/>
              <a:cs typeface="Palatino Linotype"/>
            </a:endParaRPr>
          </a:p>
        </p:txBody>
      </p:sp>
      <p:pic>
        <p:nvPicPr>
          <p:cNvPr id="17" name="object 17"/>
          <p:cNvPicPr/>
          <p:nvPr/>
        </p:nvPicPr>
        <p:blipFill>
          <a:blip r:embed="rId6" cstate="print"/>
          <a:stretch>
            <a:fillRect/>
          </a:stretch>
        </p:blipFill>
        <p:spPr>
          <a:xfrm>
            <a:off x="11821018" y="7040041"/>
            <a:ext cx="128662" cy="128662"/>
          </a:xfrm>
          <a:prstGeom prst="rect">
            <a:avLst/>
          </a:prstGeom>
        </p:spPr>
      </p:pic>
      <p:sp>
        <p:nvSpPr>
          <p:cNvPr id="18" name="object 18"/>
          <p:cNvSpPr txBox="1"/>
          <p:nvPr/>
        </p:nvSpPr>
        <p:spPr>
          <a:xfrm>
            <a:off x="12128108" y="6740607"/>
            <a:ext cx="4551680" cy="1707514"/>
          </a:xfrm>
          <a:prstGeom prst="rect">
            <a:avLst/>
          </a:prstGeom>
        </p:spPr>
        <p:txBody>
          <a:bodyPr vert="horz" wrap="square" lIns="0" tIns="11430" rIns="0" bIns="0" rtlCol="0">
            <a:spAutoFit/>
          </a:bodyPr>
          <a:lstStyle/>
          <a:p>
            <a:pPr marL="12700" marR="5080">
              <a:lnSpc>
                <a:spcPct val="116799"/>
              </a:lnSpc>
              <a:spcBef>
                <a:spcPts val="90"/>
              </a:spcBef>
            </a:pPr>
            <a:r>
              <a:rPr sz="3150" b="1" u="heavy" spc="400" dirty="0">
                <a:solidFill>
                  <a:srgbClr val="25120F"/>
                </a:solidFill>
                <a:uFill>
                  <a:solidFill>
                    <a:srgbClr val="25120F"/>
                  </a:solidFill>
                </a:uFill>
                <a:latin typeface="Palatino Linotype"/>
                <a:cs typeface="Palatino Linotype"/>
              </a:rPr>
              <a:t>What</a:t>
            </a:r>
            <a:r>
              <a:rPr sz="3150" b="1" u="heavy" spc="-80" dirty="0">
                <a:solidFill>
                  <a:srgbClr val="25120F"/>
                </a:solidFill>
                <a:uFill>
                  <a:solidFill>
                    <a:srgbClr val="25120F"/>
                  </a:solidFill>
                </a:uFill>
                <a:latin typeface="Palatino Linotype"/>
                <a:cs typeface="Palatino Linotype"/>
              </a:rPr>
              <a:t> </a:t>
            </a:r>
            <a:r>
              <a:rPr sz="3150" b="1" u="heavy" spc="210" dirty="0">
                <a:solidFill>
                  <a:srgbClr val="25120F"/>
                </a:solidFill>
                <a:uFill>
                  <a:solidFill>
                    <a:srgbClr val="25120F"/>
                  </a:solidFill>
                </a:uFill>
                <a:latin typeface="Palatino Linotype"/>
                <a:cs typeface="Palatino Linotype"/>
              </a:rPr>
              <a:t>is</a:t>
            </a:r>
            <a:r>
              <a:rPr sz="3150" b="1" u="heavy" spc="-75" dirty="0">
                <a:solidFill>
                  <a:srgbClr val="25120F"/>
                </a:solidFill>
                <a:uFill>
                  <a:solidFill>
                    <a:srgbClr val="25120F"/>
                  </a:solidFill>
                </a:uFill>
                <a:latin typeface="Palatino Linotype"/>
                <a:cs typeface="Palatino Linotype"/>
              </a:rPr>
              <a:t> </a:t>
            </a:r>
            <a:r>
              <a:rPr sz="3150" b="1" u="heavy" spc="225" dirty="0">
                <a:solidFill>
                  <a:srgbClr val="25120F"/>
                </a:solidFill>
                <a:uFill>
                  <a:solidFill>
                    <a:srgbClr val="25120F"/>
                  </a:solidFill>
                </a:uFill>
                <a:latin typeface="Palatino Linotype"/>
                <a:cs typeface="Palatino Linotype"/>
              </a:rPr>
              <a:t>their</a:t>
            </a:r>
            <a:r>
              <a:rPr sz="3150" b="1" u="none" spc="225" dirty="0">
                <a:solidFill>
                  <a:srgbClr val="25120F"/>
                </a:solidFill>
                <a:latin typeface="Palatino Linotype"/>
                <a:cs typeface="Palatino Linotype"/>
              </a:rPr>
              <a:t> </a:t>
            </a:r>
            <a:r>
              <a:rPr sz="3150" b="1" u="heavy" spc="280" dirty="0">
                <a:solidFill>
                  <a:srgbClr val="25120F"/>
                </a:solidFill>
                <a:uFill>
                  <a:solidFill>
                    <a:srgbClr val="25120F"/>
                  </a:solidFill>
                </a:uFill>
                <a:latin typeface="Palatino Linotype"/>
                <a:cs typeface="Palatino Linotype"/>
              </a:rPr>
              <a:t>connection</a:t>
            </a:r>
            <a:r>
              <a:rPr sz="3150" b="1" u="heavy" spc="-85" dirty="0">
                <a:solidFill>
                  <a:srgbClr val="25120F"/>
                </a:solidFill>
                <a:uFill>
                  <a:solidFill>
                    <a:srgbClr val="25120F"/>
                  </a:solidFill>
                </a:uFill>
                <a:latin typeface="Palatino Linotype"/>
                <a:cs typeface="Palatino Linotype"/>
              </a:rPr>
              <a:t> </a:t>
            </a:r>
            <a:r>
              <a:rPr sz="3150" b="1" u="heavy" spc="295" dirty="0">
                <a:solidFill>
                  <a:srgbClr val="25120F"/>
                </a:solidFill>
                <a:uFill>
                  <a:solidFill>
                    <a:srgbClr val="25120F"/>
                  </a:solidFill>
                </a:uFill>
                <a:latin typeface="Palatino Linotype"/>
                <a:cs typeface="Palatino Linotype"/>
              </a:rPr>
              <a:t>to</a:t>
            </a:r>
            <a:r>
              <a:rPr sz="3150" b="1" u="heavy" spc="-85" dirty="0">
                <a:solidFill>
                  <a:srgbClr val="25120F"/>
                </a:solidFill>
                <a:uFill>
                  <a:solidFill>
                    <a:srgbClr val="25120F"/>
                  </a:solidFill>
                </a:uFill>
                <a:latin typeface="Palatino Linotype"/>
                <a:cs typeface="Palatino Linotype"/>
              </a:rPr>
              <a:t> </a:t>
            </a:r>
            <a:r>
              <a:rPr sz="3150" b="1" u="heavy" spc="285" dirty="0">
                <a:solidFill>
                  <a:srgbClr val="25120F"/>
                </a:solidFill>
                <a:uFill>
                  <a:solidFill>
                    <a:srgbClr val="25120F"/>
                  </a:solidFill>
                </a:uFill>
                <a:latin typeface="Palatino Linotype"/>
                <a:cs typeface="Palatino Linotype"/>
              </a:rPr>
              <a:t>normal</a:t>
            </a:r>
            <a:r>
              <a:rPr sz="3150" b="1" u="none" spc="285" dirty="0">
                <a:solidFill>
                  <a:srgbClr val="25120F"/>
                </a:solidFill>
                <a:latin typeface="Palatino Linotype"/>
                <a:cs typeface="Palatino Linotype"/>
              </a:rPr>
              <a:t> </a:t>
            </a:r>
            <a:r>
              <a:rPr sz="3150" b="1" u="heavy" spc="110" dirty="0">
                <a:solidFill>
                  <a:srgbClr val="25120F"/>
                </a:solidFill>
                <a:uFill>
                  <a:solidFill>
                    <a:srgbClr val="25120F"/>
                  </a:solidFill>
                </a:uFill>
                <a:latin typeface="Palatino Linotype"/>
                <a:cs typeface="Palatino Linotype"/>
              </a:rPr>
              <a:t>SNe</a:t>
            </a:r>
            <a:r>
              <a:rPr sz="3150" b="1" u="heavy" spc="-75" dirty="0">
                <a:solidFill>
                  <a:srgbClr val="25120F"/>
                </a:solidFill>
                <a:uFill>
                  <a:solidFill>
                    <a:srgbClr val="25120F"/>
                  </a:solidFill>
                </a:uFill>
                <a:latin typeface="Palatino Linotype"/>
                <a:cs typeface="Palatino Linotype"/>
              </a:rPr>
              <a:t> </a:t>
            </a:r>
            <a:r>
              <a:rPr sz="3150" b="1" u="heavy" spc="340" dirty="0">
                <a:solidFill>
                  <a:srgbClr val="25120F"/>
                </a:solidFill>
                <a:uFill>
                  <a:solidFill>
                    <a:srgbClr val="25120F"/>
                  </a:solidFill>
                </a:uFill>
                <a:latin typeface="Palatino Linotype"/>
                <a:cs typeface="Palatino Linotype"/>
              </a:rPr>
              <a:t>Ic?</a:t>
            </a:r>
            <a:endParaRPr sz="3150">
              <a:latin typeface="Palatino Linotype"/>
              <a:cs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BCDAD3"/>
          </a:solidFill>
        </p:spPr>
        <p:txBody>
          <a:bodyPr wrap="square" lIns="0" tIns="0" rIns="0" bIns="0" rtlCol="0"/>
          <a:lstStyle/>
          <a:p>
            <a:endParaRPr/>
          </a:p>
        </p:txBody>
      </p:sp>
      <p:pic>
        <p:nvPicPr>
          <p:cNvPr id="3" name="object 3"/>
          <p:cNvPicPr/>
          <p:nvPr/>
        </p:nvPicPr>
        <p:blipFill>
          <a:blip r:embed="rId2" cstate="print"/>
          <a:stretch>
            <a:fillRect/>
          </a:stretch>
        </p:blipFill>
        <p:spPr>
          <a:xfrm>
            <a:off x="422673" y="360801"/>
            <a:ext cx="17440273" cy="9563099"/>
          </a:xfrm>
          <a:prstGeom prst="rect">
            <a:avLst/>
          </a:prstGeom>
        </p:spPr>
      </p:pic>
      <p:sp>
        <p:nvSpPr>
          <p:cNvPr id="4" name="object 4"/>
          <p:cNvSpPr txBox="1">
            <a:spLocks noGrp="1"/>
          </p:cNvSpPr>
          <p:nvPr>
            <p:ph type="body" idx="1"/>
          </p:nvPr>
        </p:nvSpPr>
        <p:spPr>
          <a:prstGeom prst="rect">
            <a:avLst/>
          </a:prstGeom>
        </p:spPr>
        <p:txBody>
          <a:bodyPr vert="horz" wrap="square" lIns="0" tIns="12065" rIns="0" bIns="0" rtlCol="0">
            <a:spAutoFit/>
          </a:bodyPr>
          <a:lstStyle/>
          <a:p>
            <a:pPr marL="151765" marR="6350" indent="-151130">
              <a:lnSpc>
                <a:spcPct val="128899"/>
              </a:lnSpc>
              <a:spcBef>
                <a:spcPts val="95"/>
              </a:spcBef>
              <a:buSzPct val="73437"/>
              <a:buChar char="•"/>
              <a:tabLst>
                <a:tab pos="2072639" algn="l"/>
              </a:tabLst>
            </a:pPr>
            <a:r>
              <a:rPr spc="65" dirty="0"/>
              <a:t>Aim</a:t>
            </a:r>
            <a:r>
              <a:rPr spc="-305" dirty="0"/>
              <a:t> </a:t>
            </a:r>
            <a:r>
              <a:rPr dirty="0"/>
              <a:t>to</a:t>
            </a:r>
            <a:r>
              <a:rPr spc="-300" dirty="0"/>
              <a:t> </a:t>
            </a:r>
            <a:r>
              <a:rPr spc="95" dirty="0"/>
              <a:t>create</a:t>
            </a:r>
            <a:r>
              <a:rPr spc="-300" dirty="0"/>
              <a:t> </a:t>
            </a:r>
            <a:r>
              <a:rPr spc="229" dirty="0"/>
              <a:t>a</a:t>
            </a:r>
            <a:r>
              <a:rPr spc="-300" dirty="0"/>
              <a:t> </a:t>
            </a:r>
            <a:r>
              <a:rPr spc="60" dirty="0"/>
              <a:t>comprehensive</a:t>
            </a:r>
            <a:r>
              <a:rPr spc="-300" dirty="0"/>
              <a:t> </a:t>
            </a:r>
            <a:r>
              <a:rPr spc="135" dirty="0"/>
              <a:t>data</a:t>
            </a:r>
            <a:r>
              <a:rPr spc="-305" dirty="0"/>
              <a:t> </a:t>
            </a:r>
            <a:r>
              <a:rPr spc="70" dirty="0"/>
              <a:t>product</a:t>
            </a:r>
            <a:r>
              <a:rPr spc="-300" dirty="0"/>
              <a:t> </a:t>
            </a:r>
            <a:r>
              <a:rPr spc="-10" dirty="0"/>
              <a:t>for</a:t>
            </a:r>
            <a:r>
              <a:rPr spc="-300" dirty="0"/>
              <a:t> </a:t>
            </a:r>
            <a:r>
              <a:rPr spc="-25" dirty="0"/>
              <a:t>all 	</a:t>
            </a:r>
            <a:r>
              <a:rPr spc="155" dirty="0"/>
              <a:t>SLSNe</a:t>
            </a:r>
            <a:r>
              <a:rPr spc="-305" dirty="0"/>
              <a:t> </a:t>
            </a:r>
            <a:r>
              <a:rPr spc="65" dirty="0"/>
              <a:t>up</a:t>
            </a:r>
            <a:r>
              <a:rPr spc="-300" dirty="0"/>
              <a:t> </a:t>
            </a:r>
            <a:r>
              <a:rPr dirty="0"/>
              <a:t>to</a:t>
            </a:r>
            <a:r>
              <a:rPr spc="-305" dirty="0"/>
              <a:t> </a:t>
            </a:r>
            <a:r>
              <a:rPr spc="100" dirty="0"/>
              <a:t>December</a:t>
            </a:r>
            <a:r>
              <a:rPr spc="-300" dirty="0"/>
              <a:t> </a:t>
            </a:r>
            <a:r>
              <a:rPr spc="-20" dirty="0"/>
              <a:t>2022</a:t>
            </a:r>
          </a:p>
          <a:p>
            <a:pPr marL="1127125" lvl="1" indent="-192405">
              <a:lnSpc>
                <a:spcPct val="100000"/>
              </a:lnSpc>
              <a:spcBef>
                <a:spcPts val="1110"/>
              </a:spcBef>
              <a:buSzPct val="96875"/>
              <a:buChar char="•"/>
              <a:tabLst>
                <a:tab pos="1127125" algn="l"/>
              </a:tabLst>
            </a:pPr>
            <a:r>
              <a:rPr sz="3200" spc="95" dirty="0">
                <a:solidFill>
                  <a:srgbClr val="25120F"/>
                </a:solidFill>
                <a:latin typeface="Tahoma"/>
                <a:cs typeface="Tahoma"/>
              </a:rPr>
              <a:t>Part</a:t>
            </a:r>
            <a:r>
              <a:rPr sz="3200" spc="-285" dirty="0">
                <a:solidFill>
                  <a:srgbClr val="25120F"/>
                </a:solidFill>
                <a:latin typeface="Tahoma"/>
                <a:cs typeface="Tahoma"/>
              </a:rPr>
              <a:t> </a:t>
            </a:r>
            <a:r>
              <a:rPr sz="3200" dirty="0">
                <a:solidFill>
                  <a:srgbClr val="25120F"/>
                </a:solidFill>
                <a:latin typeface="Tahoma"/>
                <a:cs typeface="Tahoma"/>
              </a:rPr>
              <a:t>1</a:t>
            </a:r>
            <a:r>
              <a:rPr sz="3200" spc="-285" dirty="0">
                <a:solidFill>
                  <a:srgbClr val="25120F"/>
                </a:solidFill>
                <a:latin typeface="Tahoma"/>
                <a:cs typeface="Tahoma"/>
              </a:rPr>
              <a:t> </a:t>
            </a:r>
            <a:r>
              <a:rPr sz="3200" spc="65" dirty="0">
                <a:solidFill>
                  <a:srgbClr val="25120F"/>
                </a:solidFill>
                <a:latin typeface="Tahoma"/>
                <a:cs typeface="Tahoma"/>
              </a:rPr>
              <a:t>available</a:t>
            </a:r>
            <a:r>
              <a:rPr sz="3200" spc="-285" dirty="0">
                <a:solidFill>
                  <a:srgbClr val="25120F"/>
                </a:solidFill>
                <a:latin typeface="Tahoma"/>
                <a:cs typeface="Tahoma"/>
              </a:rPr>
              <a:t> </a:t>
            </a:r>
            <a:r>
              <a:rPr sz="3200" spc="-65" dirty="0">
                <a:solidFill>
                  <a:srgbClr val="25120F"/>
                </a:solidFill>
                <a:latin typeface="Tahoma"/>
                <a:cs typeface="Tahoma"/>
              </a:rPr>
              <a:t>now!</a:t>
            </a:r>
            <a:r>
              <a:rPr sz="3200" spc="-280" dirty="0">
                <a:solidFill>
                  <a:srgbClr val="25120F"/>
                </a:solidFill>
                <a:latin typeface="Tahoma"/>
                <a:cs typeface="Tahoma"/>
              </a:rPr>
              <a:t> </a:t>
            </a:r>
            <a:r>
              <a:rPr sz="3200" spc="-45" dirty="0">
                <a:solidFill>
                  <a:srgbClr val="25120F"/>
                </a:solidFill>
                <a:latin typeface="Tahoma"/>
                <a:cs typeface="Tahoma"/>
              </a:rPr>
              <a:t>(Gomez,</a:t>
            </a:r>
            <a:r>
              <a:rPr sz="3200" spc="-285" dirty="0">
                <a:solidFill>
                  <a:srgbClr val="25120F"/>
                </a:solidFill>
                <a:latin typeface="Tahoma"/>
                <a:cs typeface="Tahoma"/>
              </a:rPr>
              <a:t> </a:t>
            </a:r>
            <a:r>
              <a:rPr sz="3200" dirty="0">
                <a:solidFill>
                  <a:srgbClr val="25120F"/>
                </a:solidFill>
                <a:latin typeface="Tahoma"/>
                <a:cs typeface="Tahoma"/>
              </a:rPr>
              <a:t>et</a:t>
            </a:r>
            <a:r>
              <a:rPr sz="3200" spc="-285" dirty="0">
                <a:solidFill>
                  <a:srgbClr val="25120F"/>
                </a:solidFill>
                <a:latin typeface="Tahoma"/>
                <a:cs typeface="Tahoma"/>
              </a:rPr>
              <a:t> </a:t>
            </a:r>
            <a:r>
              <a:rPr sz="3200" spc="70" dirty="0">
                <a:solidFill>
                  <a:srgbClr val="25120F"/>
                </a:solidFill>
                <a:latin typeface="Tahoma"/>
                <a:cs typeface="Tahoma"/>
              </a:rPr>
              <a:t>al</a:t>
            </a:r>
            <a:r>
              <a:rPr sz="3200" spc="-285" dirty="0">
                <a:solidFill>
                  <a:srgbClr val="25120F"/>
                </a:solidFill>
                <a:latin typeface="Tahoma"/>
                <a:cs typeface="Tahoma"/>
              </a:rPr>
              <a:t> </a:t>
            </a:r>
            <a:r>
              <a:rPr sz="3200" spc="-10" dirty="0">
                <a:solidFill>
                  <a:srgbClr val="25120F"/>
                </a:solidFill>
                <a:latin typeface="Tahoma"/>
                <a:cs typeface="Tahoma"/>
              </a:rPr>
              <a:t>2024)</a:t>
            </a:r>
            <a:endParaRPr sz="3200">
              <a:latin typeface="Tahoma"/>
              <a:cs typeface="Tahoma"/>
            </a:endParaRPr>
          </a:p>
          <a:p>
            <a:pPr marL="150495" marR="5080" indent="-147955">
              <a:lnSpc>
                <a:spcPct val="128899"/>
              </a:lnSpc>
              <a:buSzPct val="73437"/>
              <a:buChar char="•"/>
              <a:tabLst>
                <a:tab pos="779145" algn="l"/>
              </a:tabLst>
            </a:pPr>
            <a:r>
              <a:rPr spc="110" dirty="0"/>
              <a:t>Spectra</a:t>
            </a:r>
            <a:r>
              <a:rPr spc="-220" dirty="0"/>
              <a:t> </a:t>
            </a:r>
            <a:r>
              <a:rPr spc="65" dirty="0"/>
              <a:t>obtained</a:t>
            </a:r>
            <a:r>
              <a:rPr spc="-215" dirty="0"/>
              <a:t> </a:t>
            </a:r>
            <a:r>
              <a:rPr dirty="0"/>
              <a:t>from</a:t>
            </a:r>
            <a:r>
              <a:rPr spc="-215" dirty="0"/>
              <a:t> </a:t>
            </a:r>
            <a:r>
              <a:rPr dirty="0"/>
              <a:t>different</a:t>
            </a:r>
            <a:r>
              <a:rPr spc="-215" dirty="0"/>
              <a:t> </a:t>
            </a:r>
            <a:r>
              <a:rPr dirty="0"/>
              <a:t>sources,</a:t>
            </a:r>
            <a:r>
              <a:rPr spc="-215" dirty="0"/>
              <a:t> </a:t>
            </a:r>
            <a:r>
              <a:rPr spc="35" dirty="0"/>
              <a:t>published 	</a:t>
            </a:r>
            <a:r>
              <a:rPr spc="120" dirty="0"/>
              <a:t>and</a:t>
            </a:r>
            <a:r>
              <a:rPr spc="-195" dirty="0"/>
              <a:t> </a:t>
            </a:r>
            <a:r>
              <a:rPr dirty="0"/>
              <a:t>publicly</a:t>
            </a:r>
            <a:r>
              <a:rPr spc="-190" dirty="0"/>
              <a:t> </a:t>
            </a:r>
            <a:r>
              <a:rPr spc="65" dirty="0"/>
              <a:t>available</a:t>
            </a:r>
            <a:r>
              <a:rPr spc="-190" dirty="0"/>
              <a:t> </a:t>
            </a:r>
            <a:r>
              <a:rPr dirty="0"/>
              <a:t>on</a:t>
            </a:r>
            <a:r>
              <a:rPr spc="-190" dirty="0"/>
              <a:t> </a:t>
            </a:r>
            <a:r>
              <a:rPr dirty="0"/>
              <a:t>WISeREP,</a:t>
            </a:r>
            <a:r>
              <a:rPr spc="-190" dirty="0"/>
              <a:t> </a:t>
            </a:r>
            <a:r>
              <a:rPr spc="-10" dirty="0"/>
              <a:t>Finding</a:t>
            </a:r>
          </a:p>
          <a:p>
            <a:pPr marL="1793239" marR="539750" indent="-1246505">
              <a:lnSpc>
                <a:spcPct val="128899"/>
              </a:lnSpc>
            </a:pPr>
            <a:r>
              <a:rPr dirty="0"/>
              <a:t>Luminous</a:t>
            </a:r>
            <a:r>
              <a:rPr spc="-150" dirty="0"/>
              <a:t> </a:t>
            </a:r>
            <a:r>
              <a:rPr spc="120" dirty="0"/>
              <a:t>and</a:t>
            </a:r>
            <a:r>
              <a:rPr spc="-145" dirty="0"/>
              <a:t> </a:t>
            </a:r>
            <a:r>
              <a:rPr dirty="0"/>
              <a:t>Exotic</a:t>
            </a:r>
            <a:r>
              <a:rPr spc="-150" dirty="0"/>
              <a:t> </a:t>
            </a:r>
            <a:r>
              <a:rPr spc="85" dirty="0"/>
              <a:t>Extragalactic</a:t>
            </a:r>
            <a:r>
              <a:rPr spc="-145" dirty="0"/>
              <a:t> </a:t>
            </a:r>
            <a:r>
              <a:rPr spc="-10" dirty="0"/>
              <a:t>Transients </a:t>
            </a:r>
            <a:r>
              <a:rPr spc="-60" dirty="0"/>
              <a:t>(FLEET)</a:t>
            </a:r>
            <a:r>
              <a:rPr spc="-204" dirty="0"/>
              <a:t> </a:t>
            </a:r>
            <a:r>
              <a:rPr dirty="0"/>
              <a:t>program,</a:t>
            </a:r>
            <a:r>
              <a:rPr spc="-204" dirty="0"/>
              <a:t> </a:t>
            </a:r>
            <a:r>
              <a:rPr spc="120" dirty="0"/>
              <a:t>and</a:t>
            </a:r>
            <a:r>
              <a:rPr spc="-204" dirty="0"/>
              <a:t> </a:t>
            </a:r>
            <a:r>
              <a:rPr spc="114" dirty="0"/>
              <a:t>ePESSTO</a:t>
            </a:r>
          </a:p>
          <a:p>
            <a:pPr marL="220979" lvl="1" indent="-192405">
              <a:lnSpc>
                <a:spcPct val="100000"/>
              </a:lnSpc>
              <a:spcBef>
                <a:spcPts val="1110"/>
              </a:spcBef>
              <a:buSzPct val="96875"/>
              <a:buChar char="•"/>
              <a:tabLst>
                <a:tab pos="220979" algn="l"/>
              </a:tabLst>
            </a:pPr>
            <a:r>
              <a:rPr sz="3200" spc="-10" dirty="0">
                <a:solidFill>
                  <a:srgbClr val="25120F"/>
                </a:solidFill>
                <a:latin typeface="Tahoma"/>
                <a:cs typeface="Tahoma"/>
              </a:rPr>
              <a:t>This</a:t>
            </a:r>
            <a:r>
              <a:rPr sz="3200" spc="-270" dirty="0">
                <a:solidFill>
                  <a:srgbClr val="25120F"/>
                </a:solidFill>
                <a:latin typeface="Tahoma"/>
                <a:cs typeface="Tahoma"/>
              </a:rPr>
              <a:t> </a:t>
            </a:r>
            <a:r>
              <a:rPr sz="3200" dirty="0">
                <a:solidFill>
                  <a:srgbClr val="25120F"/>
                </a:solidFill>
                <a:latin typeface="Tahoma"/>
                <a:cs typeface="Tahoma"/>
              </a:rPr>
              <a:t>work</a:t>
            </a:r>
            <a:r>
              <a:rPr sz="3200" spc="-270" dirty="0">
                <a:solidFill>
                  <a:srgbClr val="25120F"/>
                </a:solidFill>
                <a:latin typeface="Tahoma"/>
                <a:cs typeface="Tahoma"/>
              </a:rPr>
              <a:t> </a:t>
            </a:r>
            <a:r>
              <a:rPr sz="3200" spc="-60" dirty="0">
                <a:solidFill>
                  <a:srgbClr val="25120F"/>
                </a:solidFill>
                <a:latin typeface="Tahoma"/>
                <a:cs typeface="Tahoma"/>
              </a:rPr>
              <a:t>will</a:t>
            </a:r>
            <a:r>
              <a:rPr sz="3200" spc="-270" dirty="0">
                <a:solidFill>
                  <a:srgbClr val="25120F"/>
                </a:solidFill>
                <a:latin typeface="Tahoma"/>
                <a:cs typeface="Tahoma"/>
              </a:rPr>
              <a:t> </a:t>
            </a:r>
            <a:r>
              <a:rPr sz="3200" spc="85" dirty="0">
                <a:solidFill>
                  <a:srgbClr val="25120F"/>
                </a:solidFill>
                <a:latin typeface="Tahoma"/>
                <a:cs typeface="Tahoma"/>
              </a:rPr>
              <a:t>focuses</a:t>
            </a:r>
            <a:r>
              <a:rPr sz="3200" spc="-265" dirty="0">
                <a:solidFill>
                  <a:srgbClr val="25120F"/>
                </a:solidFill>
                <a:latin typeface="Tahoma"/>
                <a:cs typeface="Tahoma"/>
              </a:rPr>
              <a:t> </a:t>
            </a:r>
            <a:r>
              <a:rPr sz="3200" dirty="0">
                <a:solidFill>
                  <a:srgbClr val="25120F"/>
                </a:solidFill>
                <a:latin typeface="Tahoma"/>
                <a:cs typeface="Tahoma"/>
              </a:rPr>
              <a:t>on</a:t>
            </a:r>
            <a:r>
              <a:rPr sz="3200" spc="-270" dirty="0">
                <a:solidFill>
                  <a:srgbClr val="25120F"/>
                </a:solidFill>
                <a:latin typeface="Tahoma"/>
                <a:cs typeface="Tahoma"/>
              </a:rPr>
              <a:t> </a:t>
            </a:r>
            <a:r>
              <a:rPr sz="3200" dirty="0">
                <a:solidFill>
                  <a:srgbClr val="25120F"/>
                </a:solidFill>
                <a:latin typeface="Tahoma"/>
                <a:cs typeface="Tahoma"/>
              </a:rPr>
              <a:t>the</a:t>
            </a:r>
            <a:r>
              <a:rPr sz="3200" spc="-270" dirty="0">
                <a:solidFill>
                  <a:srgbClr val="25120F"/>
                </a:solidFill>
                <a:latin typeface="Tahoma"/>
                <a:cs typeface="Tahoma"/>
              </a:rPr>
              <a:t> </a:t>
            </a:r>
            <a:r>
              <a:rPr sz="3200" spc="55" dirty="0">
                <a:solidFill>
                  <a:srgbClr val="25120F"/>
                </a:solidFill>
                <a:latin typeface="Tahoma"/>
                <a:cs typeface="Tahoma"/>
              </a:rPr>
              <a:t>photospheric</a:t>
            </a:r>
            <a:r>
              <a:rPr sz="3200" spc="-265" dirty="0">
                <a:solidFill>
                  <a:srgbClr val="25120F"/>
                </a:solidFill>
                <a:latin typeface="Tahoma"/>
                <a:cs typeface="Tahoma"/>
              </a:rPr>
              <a:t> </a:t>
            </a:r>
            <a:r>
              <a:rPr sz="3200" spc="90" dirty="0">
                <a:solidFill>
                  <a:srgbClr val="25120F"/>
                </a:solidFill>
                <a:latin typeface="Tahoma"/>
                <a:cs typeface="Tahoma"/>
              </a:rPr>
              <a:t>spectra</a:t>
            </a:r>
            <a:endParaRPr sz="3200">
              <a:latin typeface="Tahoma"/>
              <a:cs typeface="Tahoma"/>
            </a:endParaRPr>
          </a:p>
        </p:txBody>
      </p:sp>
      <p:sp>
        <p:nvSpPr>
          <p:cNvPr id="5" name="object 5"/>
          <p:cNvSpPr txBox="1">
            <a:spLocks noGrp="1"/>
          </p:cNvSpPr>
          <p:nvPr>
            <p:ph type="title"/>
          </p:nvPr>
        </p:nvSpPr>
        <p:spPr>
          <a:xfrm>
            <a:off x="4468295" y="1240581"/>
            <a:ext cx="9114155" cy="2122170"/>
          </a:xfrm>
          <a:prstGeom prst="rect">
            <a:avLst/>
          </a:prstGeom>
        </p:spPr>
        <p:txBody>
          <a:bodyPr vert="horz" wrap="square" lIns="0" tIns="12065" rIns="0" bIns="0" rtlCol="0">
            <a:spAutoFit/>
          </a:bodyPr>
          <a:lstStyle/>
          <a:p>
            <a:pPr marL="3062605" marR="5080" indent="-3050540">
              <a:lnSpc>
                <a:spcPct val="100400"/>
              </a:lnSpc>
              <a:spcBef>
                <a:spcPts val="95"/>
              </a:spcBef>
            </a:pPr>
            <a:r>
              <a:rPr sz="6850" b="1" spc="620" dirty="0">
                <a:latin typeface="Palatino Linotype"/>
                <a:cs typeface="Palatino Linotype"/>
              </a:rPr>
              <a:t>Master</a:t>
            </a:r>
            <a:r>
              <a:rPr sz="6850" b="1" spc="-170" dirty="0">
                <a:latin typeface="Palatino Linotype"/>
                <a:cs typeface="Palatino Linotype"/>
              </a:rPr>
              <a:t> </a:t>
            </a:r>
            <a:r>
              <a:rPr sz="6850" b="1" spc="440" dirty="0">
                <a:latin typeface="Palatino Linotype"/>
                <a:cs typeface="Palatino Linotype"/>
              </a:rPr>
              <a:t>Catalogue</a:t>
            </a:r>
            <a:r>
              <a:rPr sz="6850" b="1" spc="-170" dirty="0">
                <a:latin typeface="Palatino Linotype"/>
                <a:cs typeface="Palatino Linotype"/>
              </a:rPr>
              <a:t> </a:t>
            </a:r>
            <a:r>
              <a:rPr sz="6850" b="1" spc="300" dirty="0">
                <a:latin typeface="Palatino Linotype"/>
                <a:cs typeface="Palatino Linotype"/>
              </a:rPr>
              <a:t>of </a:t>
            </a:r>
            <a:r>
              <a:rPr sz="6850" b="1" spc="350" dirty="0">
                <a:latin typeface="Palatino Linotype"/>
                <a:cs typeface="Palatino Linotype"/>
              </a:rPr>
              <a:t>SLSNe</a:t>
            </a:r>
            <a:endParaRPr sz="685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5235" y="2393825"/>
            <a:ext cx="7905749" cy="5495924"/>
          </a:xfrm>
          <a:prstGeom prst="rect">
            <a:avLst/>
          </a:prstGeom>
        </p:spPr>
      </p:pic>
      <p:sp>
        <p:nvSpPr>
          <p:cNvPr id="3" name="object 3"/>
          <p:cNvSpPr txBox="1">
            <a:spLocks noGrp="1"/>
          </p:cNvSpPr>
          <p:nvPr>
            <p:ph type="title"/>
          </p:nvPr>
        </p:nvSpPr>
        <p:spPr>
          <a:prstGeom prst="rect">
            <a:avLst/>
          </a:prstGeom>
        </p:spPr>
        <p:txBody>
          <a:bodyPr vert="horz" wrap="square" lIns="0" tIns="139055" rIns="0" bIns="0" rtlCol="0">
            <a:spAutoFit/>
          </a:bodyPr>
          <a:lstStyle/>
          <a:p>
            <a:pPr marL="635000" marR="5080">
              <a:lnSpc>
                <a:spcPts val="8100"/>
              </a:lnSpc>
              <a:spcBef>
                <a:spcPts val="355"/>
              </a:spcBef>
            </a:pPr>
            <a:r>
              <a:rPr sz="6850" b="1" spc="465" dirty="0">
                <a:latin typeface="Palatino Linotype"/>
                <a:cs typeface="Palatino Linotype"/>
              </a:rPr>
              <a:t>Sample </a:t>
            </a:r>
            <a:r>
              <a:rPr sz="6850" b="1" spc="515" dirty="0">
                <a:latin typeface="Palatino Linotype"/>
                <a:cs typeface="Palatino Linotype"/>
              </a:rPr>
              <a:t>Information</a:t>
            </a:r>
            <a:endParaRPr sz="6850">
              <a:latin typeface="Palatino Linotype"/>
              <a:cs typeface="Palatino Linotype"/>
            </a:endParaRPr>
          </a:p>
        </p:txBody>
      </p:sp>
      <p:grpSp>
        <p:nvGrpSpPr>
          <p:cNvPr id="4" name="object 4"/>
          <p:cNvGrpSpPr/>
          <p:nvPr/>
        </p:nvGrpSpPr>
        <p:grpSpPr>
          <a:xfrm>
            <a:off x="9762617" y="3979529"/>
            <a:ext cx="104775" cy="3533775"/>
            <a:chOff x="9762617" y="3979529"/>
            <a:chExt cx="104775" cy="3533775"/>
          </a:xfrm>
        </p:grpSpPr>
        <p:pic>
          <p:nvPicPr>
            <p:cNvPr id="5" name="object 5"/>
            <p:cNvPicPr/>
            <p:nvPr/>
          </p:nvPicPr>
          <p:blipFill>
            <a:blip r:embed="rId3" cstate="print"/>
            <a:stretch>
              <a:fillRect/>
            </a:stretch>
          </p:blipFill>
          <p:spPr>
            <a:xfrm>
              <a:off x="9762617" y="3979529"/>
              <a:ext cx="104775" cy="104774"/>
            </a:xfrm>
            <a:prstGeom prst="rect">
              <a:avLst/>
            </a:prstGeom>
          </p:spPr>
        </p:pic>
        <p:pic>
          <p:nvPicPr>
            <p:cNvPr id="6" name="object 6"/>
            <p:cNvPicPr/>
            <p:nvPr/>
          </p:nvPicPr>
          <p:blipFill>
            <a:blip r:embed="rId3" cstate="print"/>
            <a:stretch>
              <a:fillRect/>
            </a:stretch>
          </p:blipFill>
          <p:spPr>
            <a:xfrm>
              <a:off x="9762617" y="4551029"/>
              <a:ext cx="104775" cy="104774"/>
            </a:xfrm>
            <a:prstGeom prst="rect">
              <a:avLst/>
            </a:prstGeom>
          </p:spPr>
        </p:pic>
        <p:pic>
          <p:nvPicPr>
            <p:cNvPr id="7" name="object 7"/>
            <p:cNvPicPr/>
            <p:nvPr/>
          </p:nvPicPr>
          <p:blipFill>
            <a:blip r:embed="rId3" cstate="print"/>
            <a:stretch>
              <a:fillRect/>
            </a:stretch>
          </p:blipFill>
          <p:spPr>
            <a:xfrm>
              <a:off x="9762617" y="5694028"/>
              <a:ext cx="104775" cy="104774"/>
            </a:xfrm>
            <a:prstGeom prst="rect">
              <a:avLst/>
            </a:prstGeom>
          </p:spPr>
        </p:pic>
        <p:pic>
          <p:nvPicPr>
            <p:cNvPr id="8" name="object 8"/>
            <p:cNvPicPr/>
            <p:nvPr/>
          </p:nvPicPr>
          <p:blipFill>
            <a:blip r:embed="rId3" cstate="print"/>
            <a:stretch>
              <a:fillRect/>
            </a:stretch>
          </p:blipFill>
          <p:spPr>
            <a:xfrm>
              <a:off x="9762617" y="7408528"/>
              <a:ext cx="104775" cy="104774"/>
            </a:xfrm>
            <a:prstGeom prst="rect">
              <a:avLst/>
            </a:prstGeom>
          </p:spPr>
        </p:pic>
      </p:grpSp>
      <p:sp>
        <p:nvSpPr>
          <p:cNvPr id="9" name="object 9"/>
          <p:cNvSpPr txBox="1"/>
          <p:nvPr/>
        </p:nvSpPr>
        <p:spPr>
          <a:xfrm>
            <a:off x="10025993" y="3629511"/>
            <a:ext cx="6697980" cy="4597400"/>
          </a:xfrm>
          <a:prstGeom prst="rect">
            <a:avLst/>
          </a:prstGeom>
        </p:spPr>
        <p:txBody>
          <a:bodyPr vert="horz" wrap="square" lIns="0" tIns="12065" rIns="0" bIns="0" rtlCol="0">
            <a:spAutoFit/>
          </a:bodyPr>
          <a:lstStyle/>
          <a:p>
            <a:pPr marL="12700" marR="5080">
              <a:lnSpc>
                <a:spcPct val="117200"/>
              </a:lnSpc>
              <a:spcBef>
                <a:spcPts val="95"/>
              </a:spcBef>
            </a:pPr>
            <a:r>
              <a:rPr sz="3200" spc="80" dirty="0">
                <a:solidFill>
                  <a:srgbClr val="25120F"/>
                </a:solidFill>
                <a:latin typeface="Trebuchet MS"/>
                <a:cs typeface="Trebuchet MS"/>
              </a:rPr>
              <a:t>234</a:t>
            </a:r>
            <a:r>
              <a:rPr sz="3200" spc="-265" dirty="0">
                <a:solidFill>
                  <a:srgbClr val="25120F"/>
                </a:solidFill>
                <a:latin typeface="Trebuchet MS"/>
                <a:cs typeface="Trebuchet MS"/>
              </a:rPr>
              <a:t> </a:t>
            </a:r>
            <a:r>
              <a:rPr sz="3200" spc="250" dirty="0">
                <a:solidFill>
                  <a:srgbClr val="25120F"/>
                </a:solidFill>
                <a:latin typeface="Trebuchet MS"/>
                <a:cs typeface="Trebuchet MS"/>
              </a:rPr>
              <a:t>SLSNe</a:t>
            </a:r>
            <a:r>
              <a:rPr sz="3200" spc="-265" dirty="0">
                <a:solidFill>
                  <a:srgbClr val="25120F"/>
                </a:solidFill>
                <a:latin typeface="Trebuchet MS"/>
                <a:cs typeface="Trebuchet MS"/>
              </a:rPr>
              <a:t> </a:t>
            </a:r>
            <a:r>
              <a:rPr sz="3200" spc="-55" dirty="0">
                <a:solidFill>
                  <a:srgbClr val="25120F"/>
                </a:solidFill>
                <a:latin typeface="Trebuchet MS"/>
                <a:cs typeface="Trebuchet MS"/>
              </a:rPr>
              <a:t>events,</a:t>
            </a:r>
            <a:r>
              <a:rPr sz="3200" spc="-265" dirty="0">
                <a:solidFill>
                  <a:srgbClr val="25120F"/>
                </a:solidFill>
                <a:latin typeface="Trebuchet MS"/>
                <a:cs typeface="Trebuchet MS"/>
              </a:rPr>
              <a:t> </a:t>
            </a:r>
            <a:r>
              <a:rPr sz="3200" spc="85" dirty="0">
                <a:solidFill>
                  <a:srgbClr val="25120F"/>
                </a:solidFill>
                <a:latin typeface="Trebuchet MS"/>
                <a:cs typeface="Trebuchet MS"/>
              </a:rPr>
              <a:t>up</a:t>
            </a:r>
            <a:r>
              <a:rPr sz="3200" spc="-265" dirty="0">
                <a:solidFill>
                  <a:srgbClr val="25120F"/>
                </a:solidFill>
                <a:latin typeface="Trebuchet MS"/>
                <a:cs typeface="Trebuchet MS"/>
              </a:rPr>
              <a:t> </a:t>
            </a:r>
            <a:r>
              <a:rPr sz="3200" spc="-75" dirty="0">
                <a:solidFill>
                  <a:srgbClr val="25120F"/>
                </a:solidFill>
                <a:latin typeface="Trebuchet MS"/>
                <a:cs typeface="Trebuchet MS"/>
              </a:rPr>
              <a:t>to</a:t>
            </a:r>
            <a:r>
              <a:rPr sz="3200" spc="-265" dirty="0">
                <a:solidFill>
                  <a:srgbClr val="25120F"/>
                </a:solidFill>
                <a:latin typeface="Trebuchet MS"/>
                <a:cs typeface="Trebuchet MS"/>
              </a:rPr>
              <a:t> </a:t>
            </a:r>
            <a:r>
              <a:rPr sz="3200" spc="155" dirty="0">
                <a:solidFill>
                  <a:srgbClr val="25120F"/>
                </a:solidFill>
                <a:latin typeface="Trebuchet MS"/>
                <a:cs typeface="Trebuchet MS"/>
              </a:rPr>
              <a:t>Dec</a:t>
            </a:r>
            <a:r>
              <a:rPr sz="3200" spc="-265" dirty="0">
                <a:solidFill>
                  <a:srgbClr val="25120F"/>
                </a:solidFill>
                <a:latin typeface="Trebuchet MS"/>
                <a:cs typeface="Trebuchet MS"/>
              </a:rPr>
              <a:t> </a:t>
            </a:r>
            <a:r>
              <a:rPr sz="3200" spc="60" dirty="0">
                <a:solidFill>
                  <a:srgbClr val="25120F"/>
                </a:solidFill>
                <a:latin typeface="Trebuchet MS"/>
                <a:cs typeface="Trebuchet MS"/>
              </a:rPr>
              <a:t>2022 </a:t>
            </a:r>
            <a:r>
              <a:rPr sz="3200" dirty="0">
                <a:solidFill>
                  <a:srgbClr val="25120F"/>
                </a:solidFill>
                <a:latin typeface="Trebuchet MS"/>
                <a:cs typeface="Trebuchet MS"/>
              </a:rPr>
              <a:t>Started</a:t>
            </a:r>
            <a:r>
              <a:rPr sz="3200" spc="-220" dirty="0">
                <a:solidFill>
                  <a:srgbClr val="25120F"/>
                </a:solidFill>
                <a:latin typeface="Trebuchet MS"/>
                <a:cs typeface="Trebuchet MS"/>
              </a:rPr>
              <a:t> </a:t>
            </a:r>
            <a:r>
              <a:rPr sz="3200" spc="-110" dirty="0">
                <a:solidFill>
                  <a:srgbClr val="25120F"/>
                </a:solidFill>
                <a:latin typeface="Trebuchet MS"/>
                <a:cs typeface="Trebuchet MS"/>
              </a:rPr>
              <a:t>with</a:t>
            </a:r>
            <a:r>
              <a:rPr sz="3200" spc="-220" dirty="0">
                <a:solidFill>
                  <a:srgbClr val="25120F"/>
                </a:solidFill>
                <a:latin typeface="Trebuchet MS"/>
                <a:cs typeface="Trebuchet MS"/>
              </a:rPr>
              <a:t> </a:t>
            </a:r>
            <a:r>
              <a:rPr sz="3200" spc="80" dirty="0">
                <a:solidFill>
                  <a:srgbClr val="25120F"/>
                </a:solidFill>
                <a:latin typeface="Trebuchet MS"/>
                <a:cs typeface="Trebuchet MS"/>
              </a:rPr>
              <a:t>1252</a:t>
            </a:r>
            <a:r>
              <a:rPr sz="3200" spc="-215" dirty="0">
                <a:solidFill>
                  <a:srgbClr val="25120F"/>
                </a:solidFill>
                <a:latin typeface="Trebuchet MS"/>
                <a:cs typeface="Trebuchet MS"/>
              </a:rPr>
              <a:t> </a:t>
            </a:r>
            <a:r>
              <a:rPr sz="3200" spc="-20" dirty="0">
                <a:solidFill>
                  <a:srgbClr val="25120F"/>
                </a:solidFill>
                <a:latin typeface="Trebuchet MS"/>
                <a:cs typeface="Trebuchet MS"/>
              </a:rPr>
              <a:t>spectra,</a:t>
            </a:r>
            <a:r>
              <a:rPr sz="3200" spc="-220" dirty="0">
                <a:solidFill>
                  <a:srgbClr val="25120F"/>
                </a:solidFill>
                <a:latin typeface="Trebuchet MS"/>
                <a:cs typeface="Trebuchet MS"/>
              </a:rPr>
              <a:t> </a:t>
            </a:r>
            <a:r>
              <a:rPr sz="3200" spc="40" dirty="0">
                <a:solidFill>
                  <a:srgbClr val="25120F"/>
                </a:solidFill>
                <a:latin typeface="Trebuchet MS"/>
                <a:cs typeface="Trebuchet MS"/>
              </a:rPr>
              <a:t>reduced </a:t>
            </a:r>
            <a:r>
              <a:rPr sz="3200" spc="75" dirty="0">
                <a:solidFill>
                  <a:srgbClr val="25120F"/>
                </a:solidFill>
                <a:latin typeface="Trebuchet MS"/>
                <a:cs typeface="Trebuchet MS"/>
              </a:rPr>
              <a:t>down</a:t>
            </a:r>
            <a:r>
              <a:rPr sz="3200" spc="-270" dirty="0">
                <a:solidFill>
                  <a:srgbClr val="25120F"/>
                </a:solidFill>
                <a:latin typeface="Trebuchet MS"/>
                <a:cs typeface="Trebuchet MS"/>
              </a:rPr>
              <a:t> </a:t>
            </a:r>
            <a:r>
              <a:rPr sz="3200" spc="-75" dirty="0">
                <a:solidFill>
                  <a:srgbClr val="25120F"/>
                </a:solidFill>
                <a:latin typeface="Trebuchet MS"/>
                <a:cs typeface="Trebuchet MS"/>
              </a:rPr>
              <a:t>to</a:t>
            </a:r>
            <a:r>
              <a:rPr sz="3200" spc="-265" dirty="0">
                <a:solidFill>
                  <a:srgbClr val="25120F"/>
                </a:solidFill>
                <a:latin typeface="Trebuchet MS"/>
                <a:cs typeface="Trebuchet MS"/>
              </a:rPr>
              <a:t> </a:t>
            </a:r>
            <a:r>
              <a:rPr sz="3200" spc="80" dirty="0">
                <a:solidFill>
                  <a:srgbClr val="25120F"/>
                </a:solidFill>
                <a:latin typeface="Trebuchet MS"/>
                <a:cs typeface="Trebuchet MS"/>
              </a:rPr>
              <a:t>974</a:t>
            </a:r>
            <a:r>
              <a:rPr sz="3200" spc="-265" dirty="0">
                <a:solidFill>
                  <a:srgbClr val="25120F"/>
                </a:solidFill>
                <a:latin typeface="Trebuchet MS"/>
                <a:cs typeface="Trebuchet MS"/>
              </a:rPr>
              <a:t> </a:t>
            </a:r>
            <a:r>
              <a:rPr sz="3200" spc="-75" dirty="0">
                <a:solidFill>
                  <a:srgbClr val="25120F"/>
                </a:solidFill>
                <a:latin typeface="Trebuchet MS"/>
                <a:cs typeface="Trebuchet MS"/>
              </a:rPr>
              <a:t>after</a:t>
            </a:r>
            <a:r>
              <a:rPr sz="3200" spc="-270" dirty="0">
                <a:solidFill>
                  <a:srgbClr val="25120F"/>
                </a:solidFill>
                <a:latin typeface="Trebuchet MS"/>
                <a:cs typeface="Trebuchet MS"/>
              </a:rPr>
              <a:t> </a:t>
            </a:r>
            <a:r>
              <a:rPr sz="3200" spc="70" dirty="0">
                <a:solidFill>
                  <a:srgbClr val="25120F"/>
                </a:solidFill>
                <a:latin typeface="Trebuchet MS"/>
                <a:cs typeface="Trebuchet MS"/>
              </a:rPr>
              <a:t>processing </a:t>
            </a:r>
            <a:r>
              <a:rPr sz="3200" spc="75" dirty="0">
                <a:solidFill>
                  <a:srgbClr val="25120F"/>
                </a:solidFill>
                <a:latin typeface="Trebuchet MS"/>
                <a:cs typeface="Trebuchet MS"/>
              </a:rPr>
              <a:t>Spectra</a:t>
            </a:r>
            <a:r>
              <a:rPr sz="3200" spc="-240" dirty="0">
                <a:solidFill>
                  <a:srgbClr val="25120F"/>
                </a:solidFill>
                <a:latin typeface="Trebuchet MS"/>
                <a:cs typeface="Trebuchet MS"/>
              </a:rPr>
              <a:t> </a:t>
            </a:r>
            <a:r>
              <a:rPr sz="3200" dirty="0">
                <a:solidFill>
                  <a:srgbClr val="25120F"/>
                </a:solidFill>
                <a:latin typeface="Trebuchet MS"/>
                <a:cs typeface="Trebuchet MS"/>
              </a:rPr>
              <a:t>selected</a:t>
            </a:r>
            <a:r>
              <a:rPr sz="3200" spc="-240" dirty="0">
                <a:solidFill>
                  <a:srgbClr val="25120F"/>
                </a:solidFill>
                <a:latin typeface="Trebuchet MS"/>
                <a:cs typeface="Trebuchet MS"/>
              </a:rPr>
              <a:t> </a:t>
            </a:r>
            <a:r>
              <a:rPr sz="3200" spc="-55" dirty="0">
                <a:solidFill>
                  <a:srgbClr val="25120F"/>
                </a:solidFill>
                <a:latin typeface="Trebuchet MS"/>
                <a:cs typeface="Trebuchet MS"/>
              </a:rPr>
              <a:t>that</a:t>
            </a:r>
            <a:r>
              <a:rPr sz="3200" spc="-240" dirty="0">
                <a:solidFill>
                  <a:srgbClr val="25120F"/>
                </a:solidFill>
                <a:latin typeface="Trebuchet MS"/>
                <a:cs typeface="Trebuchet MS"/>
              </a:rPr>
              <a:t> </a:t>
            </a:r>
            <a:r>
              <a:rPr sz="3200" dirty="0">
                <a:solidFill>
                  <a:srgbClr val="25120F"/>
                </a:solidFill>
                <a:latin typeface="Trebuchet MS"/>
                <a:cs typeface="Trebuchet MS"/>
              </a:rPr>
              <a:t>are</a:t>
            </a:r>
            <a:r>
              <a:rPr sz="3200" spc="-240" dirty="0">
                <a:solidFill>
                  <a:srgbClr val="25120F"/>
                </a:solidFill>
                <a:latin typeface="Trebuchet MS"/>
                <a:cs typeface="Trebuchet MS"/>
              </a:rPr>
              <a:t> </a:t>
            </a:r>
            <a:r>
              <a:rPr sz="3200" spc="85" dirty="0">
                <a:solidFill>
                  <a:srgbClr val="25120F"/>
                </a:solidFill>
                <a:latin typeface="Trebuchet MS"/>
                <a:cs typeface="Trebuchet MS"/>
              </a:rPr>
              <a:t>up</a:t>
            </a:r>
            <a:r>
              <a:rPr sz="3200" spc="-240" dirty="0">
                <a:solidFill>
                  <a:srgbClr val="25120F"/>
                </a:solidFill>
                <a:latin typeface="Trebuchet MS"/>
                <a:cs typeface="Trebuchet MS"/>
              </a:rPr>
              <a:t> </a:t>
            </a:r>
            <a:r>
              <a:rPr sz="3200" spc="-75" dirty="0">
                <a:solidFill>
                  <a:srgbClr val="25120F"/>
                </a:solidFill>
                <a:latin typeface="Trebuchet MS"/>
                <a:cs typeface="Trebuchet MS"/>
              </a:rPr>
              <a:t>to</a:t>
            </a:r>
            <a:r>
              <a:rPr sz="3200" spc="-240" dirty="0">
                <a:solidFill>
                  <a:srgbClr val="25120F"/>
                </a:solidFill>
                <a:latin typeface="Trebuchet MS"/>
                <a:cs typeface="Trebuchet MS"/>
              </a:rPr>
              <a:t> </a:t>
            </a:r>
            <a:r>
              <a:rPr sz="3200" spc="55" dirty="0">
                <a:solidFill>
                  <a:srgbClr val="25120F"/>
                </a:solidFill>
                <a:latin typeface="Trebuchet MS"/>
                <a:cs typeface="Trebuchet MS"/>
              </a:rPr>
              <a:t>200 </a:t>
            </a:r>
            <a:r>
              <a:rPr sz="3200" spc="145" dirty="0">
                <a:solidFill>
                  <a:srgbClr val="25120F"/>
                </a:solidFill>
                <a:latin typeface="Trebuchet MS"/>
                <a:cs typeface="Trebuchet MS"/>
              </a:rPr>
              <a:t>days</a:t>
            </a:r>
            <a:r>
              <a:rPr sz="3200" spc="-235" dirty="0">
                <a:solidFill>
                  <a:srgbClr val="25120F"/>
                </a:solidFill>
                <a:latin typeface="Trebuchet MS"/>
                <a:cs typeface="Trebuchet MS"/>
              </a:rPr>
              <a:t> </a:t>
            </a:r>
            <a:r>
              <a:rPr sz="3200" spc="50" dirty="0">
                <a:solidFill>
                  <a:srgbClr val="25120F"/>
                </a:solidFill>
                <a:latin typeface="Trebuchet MS"/>
                <a:cs typeface="Trebuchet MS"/>
              </a:rPr>
              <a:t>post</a:t>
            </a:r>
            <a:r>
              <a:rPr sz="3200" spc="-235" dirty="0">
                <a:solidFill>
                  <a:srgbClr val="25120F"/>
                </a:solidFill>
                <a:latin typeface="Trebuchet MS"/>
                <a:cs typeface="Trebuchet MS"/>
              </a:rPr>
              <a:t> </a:t>
            </a:r>
            <a:r>
              <a:rPr sz="3200" spc="-55" dirty="0">
                <a:solidFill>
                  <a:srgbClr val="25120F"/>
                </a:solidFill>
                <a:latin typeface="Trebuchet MS"/>
                <a:cs typeface="Trebuchet MS"/>
              </a:rPr>
              <a:t>explosion,</a:t>
            </a:r>
            <a:r>
              <a:rPr sz="3200" spc="-235" dirty="0">
                <a:solidFill>
                  <a:srgbClr val="25120F"/>
                </a:solidFill>
                <a:latin typeface="Trebuchet MS"/>
                <a:cs typeface="Trebuchet MS"/>
              </a:rPr>
              <a:t> </a:t>
            </a:r>
            <a:r>
              <a:rPr sz="3200" spc="130" dirty="0">
                <a:solidFill>
                  <a:srgbClr val="25120F"/>
                </a:solidFill>
                <a:latin typeface="Trebuchet MS"/>
                <a:cs typeface="Trebuchet MS"/>
              </a:rPr>
              <a:t>and</a:t>
            </a:r>
            <a:r>
              <a:rPr sz="3200" spc="-235" dirty="0">
                <a:solidFill>
                  <a:srgbClr val="25120F"/>
                </a:solidFill>
                <a:latin typeface="Trebuchet MS"/>
                <a:cs typeface="Trebuchet MS"/>
              </a:rPr>
              <a:t> </a:t>
            </a:r>
            <a:r>
              <a:rPr sz="3200" dirty="0">
                <a:solidFill>
                  <a:srgbClr val="25120F"/>
                </a:solidFill>
                <a:latin typeface="Trebuchet MS"/>
                <a:cs typeface="Trebuchet MS"/>
              </a:rPr>
              <a:t>contain</a:t>
            </a:r>
            <a:r>
              <a:rPr sz="3200" spc="-229" dirty="0">
                <a:solidFill>
                  <a:srgbClr val="25120F"/>
                </a:solidFill>
                <a:latin typeface="Trebuchet MS"/>
                <a:cs typeface="Trebuchet MS"/>
              </a:rPr>
              <a:t> </a:t>
            </a:r>
            <a:r>
              <a:rPr sz="3200" spc="-65" dirty="0">
                <a:solidFill>
                  <a:srgbClr val="25120F"/>
                </a:solidFill>
                <a:latin typeface="Trebuchet MS"/>
                <a:cs typeface="Trebuchet MS"/>
              </a:rPr>
              <a:t>flux </a:t>
            </a:r>
            <a:r>
              <a:rPr sz="3200" spc="-110" dirty="0">
                <a:solidFill>
                  <a:srgbClr val="25120F"/>
                </a:solidFill>
                <a:latin typeface="Trebuchet MS"/>
                <a:cs typeface="Trebuchet MS"/>
              </a:rPr>
              <a:t>within</a:t>
            </a:r>
            <a:r>
              <a:rPr sz="3200" spc="-175" dirty="0">
                <a:solidFill>
                  <a:srgbClr val="25120F"/>
                </a:solidFill>
                <a:latin typeface="Trebuchet MS"/>
                <a:cs typeface="Trebuchet MS"/>
              </a:rPr>
              <a:t> </a:t>
            </a:r>
            <a:r>
              <a:rPr sz="3200" spc="45" dirty="0">
                <a:solidFill>
                  <a:srgbClr val="25120F"/>
                </a:solidFill>
                <a:latin typeface="Trebuchet MS"/>
                <a:cs typeface="Trebuchet MS"/>
              </a:rPr>
              <a:t>3000-</a:t>
            </a:r>
            <a:r>
              <a:rPr sz="3200" spc="95" dirty="0">
                <a:solidFill>
                  <a:srgbClr val="25120F"/>
                </a:solidFill>
                <a:latin typeface="Trebuchet MS"/>
                <a:cs typeface="Trebuchet MS"/>
              </a:rPr>
              <a:t>9000Å</a:t>
            </a:r>
            <a:endParaRPr sz="3200">
              <a:latin typeface="Trebuchet MS"/>
              <a:cs typeface="Trebuchet MS"/>
            </a:endParaRPr>
          </a:p>
          <a:p>
            <a:pPr marL="12700" marR="356870">
              <a:lnSpc>
                <a:spcPct val="117200"/>
              </a:lnSpc>
            </a:pPr>
            <a:r>
              <a:rPr sz="3200" spc="85" dirty="0">
                <a:solidFill>
                  <a:srgbClr val="25120F"/>
                </a:solidFill>
                <a:latin typeface="Trebuchet MS"/>
                <a:cs typeface="Trebuchet MS"/>
              </a:rPr>
              <a:t>Inhomogenous</a:t>
            </a:r>
            <a:r>
              <a:rPr sz="3200" spc="-260" dirty="0">
                <a:solidFill>
                  <a:srgbClr val="25120F"/>
                </a:solidFill>
                <a:latin typeface="Trebuchet MS"/>
                <a:cs typeface="Trebuchet MS"/>
              </a:rPr>
              <a:t> </a:t>
            </a:r>
            <a:r>
              <a:rPr sz="3200" spc="75" dirty="0">
                <a:solidFill>
                  <a:srgbClr val="25120F"/>
                </a:solidFill>
                <a:latin typeface="Trebuchet MS"/>
                <a:cs typeface="Trebuchet MS"/>
              </a:rPr>
              <a:t>data</a:t>
            </a:r>
            <a:r>
              <a:rPr sz="3200" spc="-260" dirty="0">
                <a:solidFill>
                  <a:srgbClr val="25120F"/>
                </a:solidFill>
                <a:latin typeface="Trebuchet MS"/>
                <a:cs typeface="Trebuchet MS"/>
              </a:rPr>
              <a:t> </a:t>
            </a:r>
            <a:r>
              <a:rPr sz="3200" spc="175" dirty="0">
                <a:solidFill>
                  <a:srgbClr val="25120F"/>
                </a:solidFill>
                <a:latin typeface="Trebuchet MS"/>
                <a:cs typeface="Trebuchet MS"/>
              </a:rPr>
              <a:t>has</a:t>
            </a:r>
            <a:r>
              <a:rPr sz="3200" spc="-260" dirty="0">
                <a:solidFill>
                  <a:srgbClr val="25120F"/>
                </a:solidFill>
                <a:latin typeface="Trebuchet MS"/>
                <a:cs typeface="Trebuchet MS"/>
              </a:rPr>
              <a:t> </a:t>
            </a:r>
            <a:r>
              <a:rPr sz="3200" spc="60" dirty="0">
                <a:solidFill>
                  <a:srgbClr val="25120F"/>
                </a:solidFill>
                <a:latin typeface="Trebuchet MS"/>
                <a:cs typeface="Trebuchet MS"/>
              </a:rPr>
              <a:t>now</a:t>
            </a:r>
            <a:r>
              <a:rPr sz="3200" spc="-254" dirty="0">
                <a:solidFill>
                  <a:srgbClr val="25120F"/>
                </a:solidFill>
                <a:latin typeface="Trebuchet MS"/>
                <a:cs typeface="Trebuchet MS"/>
              </a:rPr>
              <a:t> </a:t>
            </a:r>
            <a:r>
              <a:rPr sz="3200" spc="35" dirty="0">
                <a:solidFill>
                  <a:srgbClr val="25120F"/>
                </a:solidFill>
                <a:latin typeface="Trebuchet MS"/>
                <a:cs typeface="Trebuchet MS"/>
              </a:rPr>
              <a:t>been </a:t>
            </a:r>
            <a:r>
              <a:rPr sz="3200" spc="-10" dirty="0">
                <a:solidFill>
                  <a:srgbClr val="25120F"/>
                </a:solidFill>
                <a:latin typeface="Trebuchet MS"/>
                <a:cs typeface="Trebuchet MS"/>
              </a:rPr>
              <a:t>standardized</a:t>
            </a:r>
            <a:endParaRPr sz="32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9442" y="519364"/>
            <a:ext cx="17127855" cy="9238615"/>
            <a:chOff x="569442" y="519364"/>
            <a:chExt cx="17127855" cy="9238615"/>
          </a:xfrm>
        </p:grpSpPr>
        <p:pic>
          <p:nvPicPr>
            <p:cNvPr id="3" name="object 3"/>
            <p:cNvPicPr/>
            <p:nvPr/>
          </p:nvPicPr>
          <p:blipFill>
            <a:blip r:embed="rId2" cstate="print"/>
            <a:stretch>
              <a:fillRect/>
            </a:stretch>
          </p:blipFill>
          <p:spPr>
            <a:xfrm>
              <a:off x="9144000" y="4421100"/>
              <a:ext cx="7515224" cy="4483114"/>
            </a:xfrm>
            <a:prstGeom prst="rect">
              <a:avLst/>
            </a:prstGeom>
          </p:spPr>
        </p:pic>
        <p:pic>
          <p:nvPicPr>
            <p:cNvPr id="4" name="object 4"/>
            <p:cNvPicPr/>
            <p:nvPr/>
          </p:nvPicPr>
          <p:blipFill>
            <a:blip r:embed="rId3" cstate="print"/>
            <a:stretch>
              <a:fillRect/>
            </a:stretch>
          </p:blipFill>
          <p:spPr>
            <a:xfrm>
              <a:off x="1704403" y="4096334"/>
              <a:ext cx="6153149" cy="4924423"/>
            </a:xfrm>
            <a:prstGeom prst="rect">
              <a:avLst/>
            </a:prstGeom>
          </p:spPr>
        </p:pic>
      </p:grpSp>
      <p:sp>
        <p:nvSpPr>
          <p:cNvPr id="5" name="object 5"/>
          <p:cNvSpPr txBox="1"/>
          <p:nvPr/>
        </p:nvSpPr>
        <p:spPr>
          <a:xfrm>
            <a:off x="2211048" y="1684948"/>
            <a:ext cx="4974590" cy="2122170"/>
          </a:xfrm>
          <a:prstGeom prst="rect">
            <a:avLst/>
          </a:prstGeom>
        </p:spPr>
        <p:txBody>
          <a:bodyPr vert="horz" wrap="square" lIns="0" tIns="12065" rIns="0" bIns="0" rtlCol="0">
            <a:spAutoFit/>
          </a:bodyPr>
          <a:lstStyle/>
          <a:p>
            <a:pPr marL="12700" marR="5080">
              <a:lnSpc>
                <a:spcPct val="100400"/>
              </a:lnSpc>
              <a:spcBef>
                <a:spcPts val="95"/>
              </a:spcBef>
            </a:pPr>
            <a:r>
              <a:rPr sz="6850" b="1" spc="515" dirty="0">
                <a:solidFill>
                  <a:srgbClr val="25120F"/>
                </a:solidFill>
                <a:latin typeface="Palatino Linotype"/>
                <a:cs typeface="Palatino Linotype"/>
              </a:rPr>
              <a:t>Processing </a:t>
            </a:r>
            <a:r>
              <a:rPr sz="6850" b="1" spc="570" dirty="0">
                <a:solidFill>
                  <a:srgbClr val="25120F"/>
                </a:solidFill>
                <a:latin typeface="Palatino Linotype"/>
                <a:cs typeface="Palatino Linotype"/>
              </a:rPr>
              <a:t>Spectra</a:t>
            </a:r>
            <a:endParaRPr sz="6850">
              <a:latin typeface="Palatino Linotype"/>
              <a:cs typeface="Palatino Linotype"/>
            </a:endParaRPr>
          </a:p>
        </p:txBody>
      </p:sp>
      <p:grpSp>
        <p:nvGrpSpPr>
          <p:cNvPr id="6" name="object 6"/>
          <p:cNvGrpSpPr/>
          <p:nvPr/>
        </p:nvGrpSpPr>
        <p:grpSpPr>
          <a:xfrm>
            <a:off x="8878630" y="1216649"/>
            <a:ext cx="6847205" cy="8390890"/>
            <a:chOff x="8878630" y="1216649"/>
            <a:chExt cx="6847205" cy="8390890"/>
          </a:xfrm>
        </p:grpSpPr>
        <p:pic>
          <p:nvPicPr>
            <p:cNvPr id="7" name="object 7"/>
            <p:cNvPicPr/>
            <p:nvPr/>
          </p:nvPicPr>
          <p:blipFill>
            <a:blip r:embed="rId4" cstate="print"/>
            <a:stretch>
              <a:fillRect/>
            </a:stretch>
          </p:blipFill>
          <p:spPr>
            <a:xfrm>
              <a:off x="8878630" y="1216649"/>
              <a:ext cx="85725" cy="85724"/>
            </a:xfrm>
            <a:prstGeom prst="rect">
              <a:avLst/>
            </a:prstGeom>
          </p:spPr>
        </p:pic>
        <p:pic>
          <p:nvPicPr>
            <p:cNvPr id="8" name="object 8"/>
            <p:cNvPicPr/>
            <p:nvPr/>
          </p:nvPicPr>
          <p:blipFill>
            <a:blip r:embed="rId4" cstate="print"/>
            <a:stretch>
              <a:fillRect/>
            </a:stretch>
          </p:blipFill>
          <p:spPr>
            <a:xfrm>
              <a:off x="8878630" y="2264399"/>
              <a:ext cx="85725" cy="85724"/>
            </a:xfrm>
            <a:prstGeom prst="rect">
              <a:avLst/>
            </a:prstGeom>
          </p:spPr>
        </p:pic>
        <p:sp>
          <p:nvSpPr>
            <p:cNvPr id="9" name="object 9"/>
            <p:cNvSpPr/>
            <p:nvPr/>
          </p:nvSpPr>
          <p:spPr>
            <a:xfrm>
              <a:off x="10079009" y="9202691"/>
              <a:ext cx="5647055" cy="404495"/>
            </a:xfrm>
            <a:custGeom>
              <a:avLst/>
              <a:gdLst/>
              <a:ahLst/>
              <a:cxnLst/>
              <a:rect l="l" t="t" r="r" b="b"/>
              <a:pathLst>
                <a:path w="5647055" h="404495">
                  <a:moveTo>
                    <a:pt x="5545406" y="404343"/>
                  </a:moveTo>
                  <a:lnTo>
                    <a:pt x="101085" y="404343"/>
                  </a:lnTo>
                  <a:lnTo>
                    <a:pt x="61738" y="396399"/>
                  </a:lnTo>
                  <a:lnTo>
                    <a:pt x="29607" y="374735"/>
                  </a:lnTo>
                  <a:lnTo>
                    <a:pt x="7943" y="342604"/>
                  </a:lnTo>
                  <a:lnTo>
                    <a:pt x="0" y="303257"/>
                  </a:lnTo>
                  <a:lnTo>
                    <a:pt x="0" y="101085"/>
                  </a:lnTo>
                  <a:lnTo>
                    <a:pt x="7943" y="61738"/>
                  </a:lnTo>
                  <a:lnTo>
                    <a:pt x="29607" y="29607"/>
                  </a:lnTo>
                  <a:lnTo>
                    <a:pt x="61738" y="7943"/>
                  </a:lnTo>
                  <a:lnTo>
                    <a:pt x="101085" y="0"/>
                  </a:lnTo>
                  <a:lnTo>
                    <a:pt x="5545406" y="0"/>
                  </a:lnTo>
                  <a:lnTo>
                    <a:pt x="5584754" y="7943"/>
                  </a:lnTo>
                  <a:lnTo>
                    <a:pt x="5616885" y="29607"/>
                  </a:lnTo>
                  <a:lnTo>
                    <a:pt x="5638549" y="61738"/>
                  </a:lnTo>
                  <a:lnTo>
                    <a:pt x="5646493" y="101085"/>
                  </a:lnTo>
                  <a:lnTo>
                    <a:pt x="5646493" y="303257"/>
                  </a:lnTo>
                  <a:lnTo>
                    <a:pt x="5638549" y="342604"/>
                  </a:lnTo>
                  <a:lnTo>
                    <a:pt x="5616885" y="374735"/>
                  </a:lnTo>
                  <a:lnTo>
                    <a:pt x="5584754" y="396399"/>
                  </a:lnTo>
                  <a:lnTo>
                    <a:pt x="5545406" y="404343"/>
                  </a:lnTo>
                  <a:close/>
                </a:path>
              </a:pathLst>
            </a:custGeom>
            <a:solidFill>
              <a:srgbClr val="75AB9D"/>
            </a:solid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29700"/>
              </a:lnSpc>
              <a:spcBef>
                <a:spcPts val="100"/>
              </a:spcBef>
            </a:pPr>
            <a:r>
              <a:rPr spc="95" dirty="0"/>
              <a:t>Data</a:t>
            </a:r>
            <a:r>
              <a:rPr spc="-190" dirty="0"/>
              <a:t> </a:t>
            </a:r>
            <a:r>
              <a:rPr spc="-20" dirty="0"/>
              <a:t>is</a:t>
            </a:r>
            <a:r>
              <a:rPr spc="-185" dirty="0"/>
              <a:t> </a:t>
            </a:r>
            <a:r>
              <a:rPr spc="-55" dirty="0"/>
              <a:t>redshift</a:t>
            </a:r>
            <a:r>
              <a:rPr spc="-190" dirty="0"/>
              <a:t> </a:t>
            </a:r>
            <a:r>
              <a:rPr spc="-55" dirty="0"/>
              <a:t>corrected,</a:t>
            </a:r>
            <a:r>
              <a:rPr spc="-185" dirty="0"/>
              <a:t> </a:t>
            </a:r>
            <a:r>
              <a:rPr spc="-120" dirty="0"/>
              <a:t>telluric</a:t>
            </a:r>
            <a:r>
              <a:rPr spc="-190" dirty="0"/>
              <a:t> </a:t>
            </a:r>
            <a:r>
              <a:rPr spc="-55" dirty="0"/>
              <a:t>corrected,</a:t>
            </a:r>
            <a:r>
              <a:rPr spc="-185" dirty="0"/>
              <a:t> </a:t>
            </a:r>
            <a:r>
              <a:rPr spc="-20" dirty="0"/>
              <a:t>extinction </a:t>
            </a:r>
            <a:r>
              <a:rPr spc="-55" dirty="0"/>
              <a:t>corrected,</a:t>
            </a:r>
            <a:r>
              <a:rPr spc="-210" dirty="0"/>
              <a:t> </a:t>
            </a:r>
            <a:r>
              <a:rPr spc="100" dirty="0"/>
              <a:t>and</a:t>
            </a:r>
            <a:r>
              <a:rPr spc="-210" dirty="0"/>
              <a:t> </a:t>
            </a:r>
            <a:r>
              <a:rPr spc="-120" dirty="0"/>
              <a:t>flux</a:t>
            </a:r>
            <a:r>
              <a:rPr spc="-210" dirty="0"/>
              <a:t> </a:t>
            </a:r>
            <a:r>
              <a:rPr spc="-10" dirty="0"/>
              <a:t>corrected</a:t>
            </a:r>
            <a:r>
              <a:rPr spc="-210" dirty="0"/>
              <a:t> </a:t>
            </a:r>
            <a:r>
              <a:rPr spc="55" dirty="0"/>
              <a:t>using</a:t>
            </a:r>
            <a:r>
              <a:rPr spc="-204" dirty="0"/>
              <a:t> </a:t>
            </a:r>
            <a:r>
              <a:rPr spc="-85" dirty="0"/>
              <a:t>light</a:t>
            </a:r>
            <a:r>
              <a:rPr spc="-210" dirty="0"/>
              <a:t> </a:t>
            </a:r>
            <a:r>
              <a:rPr dirty="0"/>
              <a:t>curve</a:t>
            </a:r>
            <a:r>
              <a:rPr spc="-210" dirty="0"/>
              <a:t> </a:t>
            </a:r>
            <a:r>
              <a:rPr spc="-10" dirty="0"/>
              <a:t>models </a:t>
            </a:r>
            <a:r>
              <a:rPr spc="-40" dirty="0"/>
              <a:t>Further</a:t>
            </a:r>
            <a:r>
              <a:rPr spc="-190" dirty="0"/>
              <a:t> </a:t>
            </a:r>
            <a:r>
              <a:rPr spc="55" dirty="0"/>
              <a:t>processing</a:t>
            </a:r>
            <a:r>
              <a:rPr spc="-185" dirty="0"/>
              <a:t> </a:t>
            </a:r>
            <a:r>
              <a:rPr dirty="0"/>
              <a:t>also</a:t>
            </a:r>
            <a:r>
              <a:rPr spc="-190" dirty="0"/>
              <a:t> </a:t>
            </a:r>
            <a:r>
              <a:rPr spc="-10" dirty="0"/>
              <a:t>applied</a:t>
            </a:r>
            <a:r>
              <a:rPr spc="-185" dirty="0"/>
              <a:t> </a:t>
            </a:r>
            <a:r>
              <a:rPr spc="-75" dirty="0"/>
              <a:t>to</a:t>
            </a:r>
            <a:r>
              <a:rPr spc="-190" dirty="0"/>
              <a:t> </a:t>
            </a:r>
            <a:r>
              <a:rPr spc="100" dirty="0"/>
              <a:t>coadd</a:t>
            </a:r>
            <a:r>
              <a:rPr spc="-185" dirty="0"/>
              <a:t> </a:t>
            </a:r>
            <a:r>
              <a:rPr spc="-10" dirty="0"/>
              <a:t>spectra, </a:t>
            </a:r>
            <a:r>
              <a:rPr dirty="0"/>
              <a:t>remove</a:t>
            </a:r>
            <a:r>
              <a:rPr spc="-160" dirty="0"/>
              <a:t> </a:t>
            </a:r>
            <a:r>
              <a:rPr dirty="0"/>
              <a:t>host</a:t>
            </a:r>
            <a:r>
              <a:rPr spc="-160" dirty="0"/>
              <a:t> </a:t>
            </a:r>
            <a:r>
              <a:rPr dirty="0"/>
              <a:t>galaxy</a:t>
            </a:r>
            <a:r>
              <a:rPr spc="-160" dirty="0"/>
              <a:t> </a:t>
            </a:r>
            <a:r>
              <a:rPr spc="-114" dirty="0"/>
              <a:t>lines,</a:t>
            </a:r>
            <a:r>
              <a:rPr spc="-155" dirty="0"/>
              <a:t> </a:t>
            </a:r>
            <a:r>
              <a:rPr spc="-120" dirty="0"/>
              <a:t>trim</a:t>
            </a:r>
            <a:r>
              <a:rPr spc="-160" dirty="0"/>
              <a:t> </a:t>
            </a:r>
            <a:r>
              <a:rPr dirty="0"/>
              <a:t>noisy</a:t>
            </a:r>
            <a:r>
              <a:rPr spc="-160" dirty="0"/>
              <a:t> </a:t>
            </a:r>
            <a:r>
              <a:rPr spc="-25" dirty="0"/>
              <a:t>spectra,</a:t>
            </a:r>
            <a:r>
              <a:rPr spc="-155" dirty="0"/>
              <a:t> </a:t>
            </a:r>
            <a:r>
              <a:rPr spc="-10" dirty="0"/>
              <a:t>remap </a:t>
            </a:r>
            <a:r>
              <a:rPr spc="100" dirty="0"/>
              <a:t>and</a:t>
            </a:r>
            <a:r>
              <a:rPr spc="-210" dirty="0"/>
              <a:t> </a:t>
            </a:r>
            <a:r>
              <a:rPr spc="-65" dirty="0"/>
              <a:t>interpolate</a:t>
            </a:r>
            <a:r>
              <a:rPr spc="-204" dirty="0"/>
              <a:t> </a:t>
            </a:r>
            <a:r>
              <a:rPr spc="-20" dirty="0"/>
              <a:t>onto</a:t>
            </a:r>
            <a:r>
              <a:rPr spc="-210" dirty="0"/>
              <a:t> </a:t>
            </a:r>
            <a:r>
              <a:rPr spc="-55" dirty="0"/>
              <a:t>the</a:t>
            </a:r>
            <a:r>
              <a:rPr spc="-204" dirty="0"/>
              <a:t> </a:t>
            </a:r>
            <a:r>
              <a:rPr spc="114" dirty="0"/>
              <a:t>same</a:t>
            </a:r>
            <a:r>
              <a:rPr spc="-210" dirty="0"/>
              <a:t> </a:t>
            </a:r>
            <a:r>
              <a:rPr dirty="0"/>
              <a:t>wavelength</a:t>
            </a:r>
            <a:r>
              <a:rPr spc="-204" dirty="0"/>
              <a:t> </a:t>
            </a:r>
            <a:r>
              <a:rPr spc="-20" dirty="0"/>
              <a:t>grid</a:t>
            </a:r>
          </a:p>
        </p:txBody>
      </p:sp>
      <p:sp>
        <p:nvSpPr>
          <p:cNvPr id="11" name="object 11"/>
          <p:cNvSpPr txBox="1"/>
          <p:nvPr/>
        </p:nvSpPr>
        <p:spPr>
          <a:xfrm>
            <a:off x="10165853" y="9229095"/>
            <a:ext cx="5647055" cy="313547"/>
          </a:xfrm>
          <a:prstGeom prst="rect">
            <a:avLst/>
          </a:prstGeom>
        </p:spPr>
        <p:txBody>
          <a:bodyPr vert="horz" wrap="square" lIns="0" tIns="13335" rIns="0" bIns="0" rtlCol="0">
            <a:spAutoFit/>
          </a:bodyPr>
          <a:lstStyle/>
          <a:p>
            <a:pPr marL="12700">
              <a:lnSpc>
                <a:spcPct val="100000"/>
              </a:lnSpc>
              <a:spcBef>
                <a:spcPts val="105"/>
              </a:spcBef>
            </a:pPr>
            <a:r>
              <a:rPr sz="1950" b="1" spc="-114" dirty="0">
                <a:solidFill>
                  <a:srgbClr val="FFFBF2"/>
                </a:solidFill>
                <a:latin typeface="Trebuchet MS"/>
                <a:cs typeface="Trebuchet MS"/>
              </a:rPr>
              <a:t>PTF12dam</a:t>
            </a:r>
            <a:r>
              <a:rPr sz="1950" b="1" spc="-65" dirty="0">
                <a:solidFill>
                  <a:srgbClr val="FFFBF2"/>
                </a:solidFill>
                <a:latin typeface="Trebuchet MS"/>
                <a:cs typeface="Trebuchet MS"/>
              </a:rPr>
              <a:t> </a:t>
            </a:r>
            <a:r>
              <a:rPr sz="1950" b="1" dirty="0">
                <a:solidFill>
                  <a:srgbClr val="FFFBF2"/>
                </a:solidFill>
                <a:latin typeface="Trebuchet MS"/>
                <a:cs typeface="Trebuchet MS"/>
              </a:rPr>
              <a:t>at</a:t>
            </a:r>
            <a:r>
              <a:rPr sz="1950" b="1" spc="-65" dirty="0">
                <a:solidFill>
                  <a:srgbClr val="FFFBF2"/>
                </a:solidFill>
                <a:latin typeface="Trebuchet MS"/>
                <a:cs typeface="Trebuchet MS"/>
              </a:rPr>
              <a:t> </a:t>
            </a:r>
            <a:r>
              <a:rPr sz="1950" b="1" spc="-60" dirty="0">
                <a:solidFill>
                  <a:srgbClr val="FFFBF2"/>
                </a:solidFill>
                <a:latin typeface="Trebuchet MS"/>
                <a:cs typeface="Trebuchet MS"/>
              </a:rPr>
              <a:t>-</a:t>
            </a:r>
            <a:r>
              <a:rPr sz="1950" b="1" spc="-135" dirty="0">
                <a:solidFill>
                  <a:srgbClr val="FFFBF2"/>
                </a:solidFill>
                <a:latin typeface="Trebuchet MS"/>
                <a:cs typeface="Trebuchet MS"/>
              </a:rPr>
              <a:t>22</a:t>
            </a:r>
            <a:r>
              <a:rPr sz="1950" b="1" spc="-65" dirty="0">
                <a:solidFill>
                  <a:srgbClr val="FFFBF2"/>
                </a:solidFill>
                <a:latin typeface="Trebuchet MS"/>
                <a:cs typeface="Trebuchet MS"/>
              </a:rPr>
              <a:t> </a:t>
            </a:r>
            <a:r>
              <a:rPr sz="1950" b="1" spc="70" dirty="0">
                <a:solidFill>
                  <a:srgbClr val="FFFBF2"/>
                </a:solidFill>
                <a:latin typeface="Trebuchet MS"/>
                <a:cs typeface="Trebuchet MS"/>
              </a:rPr>
              <a:t>days</a:t>
            </a:r>
            <a:r>
              <a:rPr sz="1950" b="1" spc="-65" dirty="0">
                <a:solidFill>
                  <a:srgbClr val="FFFBF2"/>
                </a:solidFill>
                <a:latin typeface="Trebuchet MS"/>
                <a:cs typeface="Trebuchet MS"/>
              </a:rPr>
              <a:t> </a:t>
            </a:r>
            <a:r>
              <a:rPr sz="1950" b="1" spc="-10" dirty="0">
                <a:solidFill>
                  <a:srgbClr val="FFFBF2"/>
                </a:solidFill>
                <a:latin typeface="Trebuchet MS"/>
                <a:cs typeface="Trebuchet MS"/>
              </a:rPr>
              <a:t>before</a:t>
            </a:r>
            <a:r>
              <a:rPr sz="1950" b="1" spc="-65" dirty="0">
                <a:solidFill>
                  <a:srgbClr val="FFFBF2"/>
                </a:solidFill>
                <a:latin typeface="Trebuchet MS"/>
                <a:cs typeface="Trebuchet MS"/>
              </a:rPr>
              <a:t> </a:t>
            </a:r>
            <a:r>
              <a:rPr sz="1950" b="1" dirty="0">
                <a:solidFill>
                  <a:srgbClr val="FFFBF2"/>
                </a:solidFill>
                <a:latin typeface="Trebuchet MS"/>
                <a:cs typeface="Trebuchet MS"/>
              </a:rPr>
              <a:t>peak</a:t>
            </a:r>
            <a:r>
              <a:rPr sz="1950" b="1" spc="-60" dirty="0">
                <a:solidFill>
                  <a:srgbClr val="FFFBF2"/>
                </a:solidFill>
                <a:latin typeface="Trebuchet MS"/>
                <a:cs typeface="Trebuchet MS"/>
              </a:rPr>
              <a:t> </a:t>
            </a:r>
            <a:r>
              <a:rPr sz="1950" b="1" spc="-40" dirty="0">
                <a:solidFill>
                  <a:srgbClr val="FFFBF2"/>
                </a:solidFill>
                <a:latin typeface="Trebuchet MS"/>
                <a:cs typeface="Trebuchet MS"/>
              </a:rPr>
              <a:t>(Nicholl</a:t>
            </a:r>
            <a:r>
              <a:rPr lang="en-GB" sz="1950" b="1" spc="-65" dirty="0">
                <a:solidFill>
                  <a:srgbClr val="FFFBF2"/>
                </a:solidFill>
                <a:latin typeface="Trebuchet MS"/>
                <a:cs typeface="Trebuchet MS"/>
              </a:rPr>
              <a:t>+</a:t>
            </a:r>
            <a:r>
              <a:rPr sz="1950" b="1" spc="-105" dirty="0">
                <a:solidFill>
                  <a:srgbClr val="FFFBF2"/>
                </a:solidFill>
                <a:latin typeface="Trebuchet MS"/>
                <a:cs typeface="Trebuchet MS"/>
              </a:rPr>
              <a:t>2013)</a:t>
            </a:r>
            <a:endParaRPr sz="1950" dirty="0">
              <a:latin typeface="Trebuchet MS"/>
              <a:cs typeface="Trebuchet MS"/>
            </a:endParaRPr>
          </a:p>
        </p:txBody>
      </p:sp>
      <p:sp>
        <p:nvSpPr>
          <p:cNvPr id="12" name="object 12"/>
          <p:cNvSpPr/>
          <p:nvPr/>
        </p:nvSpPr>
        <p:spPr>
          <a:xfrm>
            <a:off x="1879253" y="9202692"/>
            <a:ext cx="5803900" cy="404495"/>
          </a:xfrm>
          <a:custGeom>
            <a:avLst/>
            <a:gdLst/>
            <a:ahLst/>
            <a:cxnLst/>
            <a:rect l="l" t="t" r="r" b="b"/>
            <a:pathLst>
              <a:path w="5803900" h="404495">
                <a:moveTo>
                  <a:pt x="5702569" y="404343"/>
                </a:moveTo>
                <a:lnTo>
                  <a:pt x="101085" y="404343"/>
                </a:lnTo>
                <a:lnTo>
                  <a:pt x="61738" y="396399"/>
                </a:lnTo>
                <a:lnTo>
                  <a:pt x="29607" y="374735"/>
                </a:lnTo>
                <a:lnTo>
                  <a:pt x="7943" y="342604"/>
                </a:lnTo>
                <a:lnTo>
                  <a:pt x="0" y="303257"/>
                </a:lnTo>
                <a:lnTo>
                  <a:pt x="0" y="101085"/>
                </a:lnTo>
                <a:lnTo>
                  <a:pt x="7943" y="61738"/>
                </a:lnTo>
                <a:lnTo>
                  <a:pt x="29607" y="29607"/>
                </a:lnTo>
                <a:lnTo>
                  <a:pt x="61738" y="7943"/>
                </a:lnTo>
                <a:lnTo>
                  <a:pt x="101085" y="0"/>
                </a:lnTo>
                <a:lnTo>
                  <a:pt x="5702569" y="0"/>
                </a:lnTo>
                <a:lnTo>
                  <a:pt x="5741916" y="7943"/>
                </a:lnTo>
                <a:lnTo>
                  <a:pt x="5774048" y="29607"/>
                </a:lnTo>
                <a:lnTo>
                  <a:pt x="5795711" y="61738"/>
                </a:lnTo>
                <a:lnTo>
                  <a:pt x="5803655" y="101085"/>
                </a:lnTo>
                <a:lnTo>
                  <a:pt x="5803655" y="303257"/>
                </a:lnTo>
                <a:lnTo>
                  <a:pt x="5795711" y="342604"/>
                </a:lnTo>
                <a:lnTo>
                  <a:pt x="5774048" y="374735"/>
                </a:lnTo>
                <a:lnTo>
                  <a:pt x="5741916" y="396399"/>
                </a:lnTo>
                <a:lnTo>
                  <a:pt x="5702569" y="404343"/>
                </a:lnTo>
                <a:close/>
              </a:path>
            </a:pathLst>
          </a:custGeom>
          <a:solidFill>
            <a:srgbClr val="75AB9D"/>
          </a:solidFill>
        </p:spPr>
        <p:txBody>
          <a:bodyPr wrap="square" lIns="0" tIns="0" rIns="0" bIns="0" rtlCol="0"/>
          <a:lstStyle/>
          <a:p>
            <a:endParaRPr/>
          </a:p>
        </p:txBody>
      </p:sp>
      <p:sp>
        <p:nvSpPr>
          <p:cNvPr id="13" name="object 13"/>
          <p:cNvSpPr txBox="1"/>
          <p:nvPr/>
        </p:nvSpPr>
        <p:spPr>
          <a:xfrm>
            <a:off x="1966097" y="9229095"/>
            <a:ext cx="5803900" cy="313547"/>
          </a:xfrm>
          <a:prstGeom prst="rect">
            <a:avLst/>
          </a:prstGeom>
        </p:spPr>
        <p:txBody>
          <a:bodyPr vert="horz" wrap="square" lIns="0" tIns="13335" rIns="0" bIns="0" rtlCol="0">
            <a:spAutoFit/>
          </a:bodyPr>
          <a:lstStyle/>
          <a:p>
            <a:pPr marL="12700">
              <a:lnSpc>
                <a:spcPct val="100000"/>
              </a:lnSpc>
              <a:spcBef>
                <a:spcPts val="105"/>
              </a:spcBef>
            </a:pPr>
            <a:r>
              <a:rPr sz="1950" b="1" spc="-55" dirty="0">
                <a:solidFill>
                  <a:srgbClr val="FFFBF2"/>
                </a:solidFill>
                <a:latin typeface="Trebuchet MS"/>
                <a:cs typeface="Trebuchet MS"/>
              </a:rPr>
              <a:t>SN2019szu</a:t>
            </a:r>
            <a:r>
              <a:rPr sz="1950" b="1" spc="-70" dirty="0">
                <a:solidFill>
                  <a:srgbClr val="FFFBF2"/>
                </a:solidFill>
                <a:latin typeface="Trebuchet MS"/>
                <a:cs typeface="Trebuchet MS"/>
              </a:rPr>
              <a:t> </a:t>
            </a:r>
            <a:r>
              <a:rPr sz="1950" b="1" dirty="0">
                <a:solidFill>
                  <a:srgbClr val="FFFBF2"/>
                </a:solidFill>
                <a:latin typeface="Trebuchet MS"/>
                <a:cs typeface="Trebuchet MS"/>
              </a:rPr>
              <a:t>at</a:t>
            </a:r>
            <a:r>
              <a:rPr sz="1950" b="1" spc="-65" dirty="0">
                <a:solidFill>
                  <a:srgbClr val="FFFBF2"/>
                </a:solidFill>
                <a:latin typeface="Trebuchet MS"/>
                <a:cs typeface="Trebuchet MS"/>
              </a:rPr>
              <a:t> </a:t>
            </a:r>
            <a:r>
              <a:rPr sz="1950" b="1" spc="-60" dirty="0">
                <a:solidFill>
                  <a:srgbClr val="FFFBF2"/>
                </a:solidFill>
                <a:latin typeface="Trebuchet MS"/>
                <a:cs typeface="Trebuchet MS"/>
              </a:rPr>
              <a:t>-</a:t>
            </a:r>
            <a:r>
              <a:rPr sz="1950" b="1" spc="-90" dirty="0">
                <a:solidFill>
                  <a:srgbClr val="FFFBF2"/>
                </a:solidFill>
                <a:latin typeface="Trebuchet MS"/>
                <a:cs typeface="Trebuchet MS"/>
              </a:rPr>
              <a:t>29</a:t>
            </a:r>
            <a:r>
              <a:rPr sz="1950" b="1" spc="-70" dirty="0">
                <a:solidFill>
                  <a:srgbClr val="FFFBF2"/>
                </a:solidFill>
                <a:latin typeface="Trebuchet MS"/>
                <a:cs typeface="Trebuchet MS"/>
              </a:rPr>
              <a:t> </a:t>
            </a:r>
            <a:r>
              <a:rPr sz="1950" b="1" spc="70" dirty="0">
                <a:solidFill>
                  <a:srgbClr val="FFFBF2"/>
                </a:solidFill>
                <a:latin typeface="Trebuchet MS"/>
                <a:cs typeface="Trebuchet MS"/>
              </a:rPr>
              <a:t>days</a:t>
            </a:r>
            <a:r>
              <a:rPr sz="1950" b="1" spc="-65" dirty="0">
                <a:solidFill>
                  <a:srgbClr val="FFFBF2"/>
                </a:solidFill>
                <a:latin typeface="Trebuchet MS"/>
                <a:cs typeface="Trebuchet MS"/>
              </a:rPr>
              <a:t> </a:t>
            </a:r>
            <a:r>
              <a:rPr sz="1950" b="1" spc="-10" dirty="0">
                <a:solidFill>
                  <a:srgbClr val="FFFBF2"/>
                </a:solidFill>
                <a:latin typeface="Trebuchet MS"/>
                <a:cs typeface="Trebuchet MS"/>
              </a:rPr>
              <a:t>before</a:t>
            </a:r>
            <a:r>
              <a:rPr sz="1950" b="1" spc="-65" dirty="0">
                <a:solidFill>
                  <a:srgbClr val="FFFBF2"/>
                </a:solidFill>
                <a:latin typeface="Trebuchet MS"/>
                <a:cs typeface="Trebuchet MS"/>
              </a:rPr>
              <a:t> </a:t>
            </a:r>
            <a:r>
              <a:rPr sz="1950" b="1" dirty="0">
                <a:solidFill>
                  <a:srgbClr val="FFFBF2"/>
                </a:solidFill>
                <a:latin typeface="Trebuchet MS"/>
                <a:cs typeface="Trebuchet MS"/>
              </a:rPr>
              <a:t>peak</a:t>
            </a:r>
            <a:r>
              <a:rPr sz="1950" b="1" spc="-70" dirty="0">
                <a:solidFill>
                  <a:srgbClr val="FFFBF2"/>
                </a:solidFill>
                <a:latin typeface="Trebuchet MS"/>
                <a:cs typeface="Trebuchet MS"/>
              </a:rPr>
              <a:t> </a:t>
            </a:r>
            <a:r>
              <a:rPr sz="1950" b="1" dirty="0">
                <a:solidFill>
                  <a:srgbClr val="FFFBF2"/>
                </a:solidFill>
                <a:latin typeface="Trebuchet MS"/>
                <a:cs typeface="Trebuchet MS"/>
              </a:rPr>
              <a:t>(Aame</a:t>
            </a:r>
            <a:r>
              <a:rPr lang="en-GB" sz="1950" b="1" dirty="0">
                <a:solidFill>
                  <a:srgbClr val="FFFBF2"/>
                </a:solidFill>
                <a:latin typeface="Trebuchet MS"/>
                <a:cs typeface="Trebuchet MS"/>
              </a:rPr>
              <a:t>r+</a:t>
            </a:r>
            <a:r>
              <a:rPr sz="1950" b="1" spc="-10" dirty="0">
                <a:solidFill>
                  <a:srgbClr val="FFFBF2"/>
                </a:solidFill>
                <a:latin typeface="Trebuchet MS"/>
                <a:cs typeface="Trebuchet MS"/>
              </a:rPr>
              <a:t>2024)</a:t>
            </a:r>
            <a:endParaRPr sz="195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85493" y="4387279"/>
            <a:ext cx="4917440" cy="1549400"/>
          </a:xfrm>
          <a:prstGeom prst="rect">
            <a:avLst/>
          </a:prstGeom>
        </p:spPr>
        <p:txBody>
          <a:bodyPr vert="horz" wrap="square" lIns="0" tIns="12065" rIns="0" bIns="0" rtlCol="0">
            <a:spAutoFit/>
          </a:bodyPr>
          <a:lstStyle/>
          <a:p>
            <a:pPr marL="12700">
              <a:lnSpc>
                <a:spcPct val="100000"/>
              </a:lnSpc>
              <a:spcBef>
                <a:spcPts val="95"/>
              </a:spcBef>
            </a:pPr>
            <a:r>
              <a:rPr sz="10000" b="1" spc="310" dirty="0">
                <a:latin typeface="Arial"/>
                <a:cs typeface="Arial"/>
              </a:rPr>
              <a:t>Results</a:t>
            </a:r>
            <a:endParaRPr sz="100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19971" y="1028700"/>
            <a:ext cx="8343899" cy="8229599"/>
          </a:xfrm>
          <a:prstGeom prst="rect">
            <a:avLst/>
          </a:prstGeom>
        </p:spPr>
      </p:pic>
      <p:sp>
        <p:nvSpPr>
          <p:cNvPr id="3" name="object 3"/>
          <p:cNvSpPr txBox="1">
            <a:spLocks noGrp="1"/>
          </p:cNvSpPr>
          <p:nvPr>
            <p:ph type="title"/>
          </p:nvPr>
        </p:nvSpPr>
        <p:spPr>
          <a:xfrm>
            <a:off x="2729024" y="954034"/>
            <a:ext cx="3899535" cy="2311400"/>
          </a:xfrm>
          <a:prstGeom prst="rect">
            <a:avLst/>
          </a:prstGeom>
        </p:spPr>
        <p:txBody>
          <a:bodyPr vert="horz" wrap="square" lIns="0" tIns="0" rIns="0" bIns="0" rtlCol="0">
            <a:spAutoFit/>
          </a:bodyPr>
          <a:lstStyle/>
          <a:p>
            <a:pPr marL="12700" marR="5080">
              <a:lnSpc>
                <a:spcPts val="9220"/>
              </a:lnSpc>
            </a:pPr>
            <a:r>
              <a:rPr sz="7300" b="1" spc="200" dirty="0">
                <a:latin typeface="Arial"/>
                <a:cs typeface="Arial"/>
              </a:rPr>
              <a:t>Average </a:t>
            </a:r>
            <a:r>
              <a:rPr sz="7300" b="1" spc="295" dirty="0">
                <a:latin typeface="Arial"/>
                <a:cs typeface="Arial"/>
              </a:rPr>
              <a:t>Spectra</a:t>
            </a:r>
            <a:endParaRPr sz="7300">
              <a:latin typeface="Arial"/>
              <a:cs typeface="Arial"/>
            </a:endParaRPr>
          </a:p>
        </p:txBody>
      </p:sp>
      <p:grpSp>
        <p:nvGrpSpPr>
          <p:cNvPr id="4" name="object 4"/>
          <p:cNvGrpSpPr/>
          <p:nvPr/>
        </p:nvGrpSpPr>
        <p:grpSpPr>
          <a:xfrm>
            <a:off x="1529514" y="4816086"/>
            <a:ext cx="95250" cy="4057650"/>
            <a:chOff x="1529514" y="4816086"/>
            <a:chExt cx="95250" cy="4057650"/>
          </a:xfrm>
        </p:grpSpPr>
        <p:pic>
          <p:nvPicPr>
            <p:cNvPr id="5" name="object 5"/>
            <p:cNvPicPr/>
            <p:nvPr/>
          </p:nvPicPr>
          <p:blipFill>
            <a:blip r:embed="rId3" cstate="print"/>
            <a:stretch>
              <a:fillRect/>
            </a:stretch>
          </p:blipFill>
          <p:spPr>
            <a:xfrm>
              <a:off x="1529514" y="4816086"/>
              <a:ext cx="95250" cy="95249"/>
            </a:xfrm>
            <a:prstGeom prst="rect">
              <a:avLst/>
            </a:prstGeom>
          </p:spPr>
        </p:pic>
        <p:pic>
          <p:nvPicPr>
            <p:cNvPr id="6" name="object 6"/>
            <p:cNvPicPr/>
            <p:nvPr/>
          </p:nvPicPr>
          <p:blipFill>
            <a:blip r:embed="rId3" cstate="print"/>
            <a:stretch>
              <a:fillRect/>
            </a:stretch>
          </p:blipFill>
          <p:spPr>
            <a:xfrm>
              <a:off x="1529514" y="6797286"/>
              <a:ext cx="95250" cy="95249"/>
            </a:xfrm>
            <a:prstGeom prst="rect">
              <a:avLst/>
            </a:prstGeom>
          </p:spPr>
        </p:pic>
        <p:pic>
          <p:nvPicPr>
            <p:cNvPr id="7" name="object 7"/>
            <p:cNvPicPr/>
            <p:nvPr/>
          </p:nvPicPr>
          <p:blipFill>
            <a:blip r:embed="rId3" cstate="print"/>
            <a:stretch>
              <a:fillRect/>
            </a:stretch>
          </p:blipFill>
          <p:spPr>
            <a:xfrm>
              <a:off x="1529514" y="7787886"/>
              <a:ext cx="95250" cy="95249"/>
            </a:xfrm>
            <a:prstGeom prst="rect">
              <a:avLst/>
            </a:prstGeom>
          </p:spPr>
        </p:pic>
        <p:pic>
          <p:nvPicPr>
            <p:cNvPr id="8" name="object 8"/>
            <p:cNvPicPr/>
            <p:nvPr/>
          </p:nvPicPr>
          <p:blipFill>
            <a:blip r:embed="rId3" cstate="print"/>
            <a:stretch>
              <a:fillRect/>
            </a:stretch>
          </p:blipFill>
          <p:spPr>
            <a:xfrm>
              <a:off x="1529514" y="8778486"/>
              <a:ext cx="95250" cy="95249"/>
            </a:xfrm>
            <a:prstGeom prst="rect">
              <a:avLst/>
            </a:prstGeom>
          </p:spPr>
        </p:pic>
      </p:grpSp>
      <p:sp>
        <p:nvSpPr>
          <p:cNvPr id="9" name="object 9"/>
          <p:cNvSpPr txBox="1"/>
          <p:nvPr/>
        </p:nvSpPr>
        <p:spPr>
          <a:xfrm>
            <a:off x="1173914" y="3505986"/>
            <a:ext cx="7418705" cy="5499100"/>
          </a:xfrm>
          <a:prstGeom prst="rect">
            <a:avLst/>
          </a:prstGeom>
        </p:spPr>
        <p:txBody>
          <a:bodyPr vert="horz" wrap="square" lIns="0" tIns="11430" rIns="0" bIns="0" rtlCol="0">
            <a:spAutoFit/>
          </a:bodyPr>
          <a:lstStyle/>
          <a:p>
            <a:pPr marL="12700">
              <a:lnSpc>
                <a:spcPct val="100000"/>
              </a:lnSpc>
              <a:spcBef>
                <a:spcPts val="90"/>
              </a:spcBef>
            </a:pPr>
            <a:r>
              <a:rPr sz="3100" spc="-10" dirty="0">
                <a:solidFill>
                  <a:srgbClr val="25120F"/>
                </a:solidFill>
                <a:latin typeface="Trebuchet MS"/>
                <a:cs typeface="Trebuchet MS"/>
              </a:rPr>
              <a:t>Investigate</a:t>
            </a:r>
            <a:r>
              <a:rPr sz="3100" spc="-254" dirty="0">
                <a:solidFill>
                  <a:srgbClr val="25120F"/>
                </a:solidFill>
                <a:latin typeface="Trebuchet MS"/>
                <a:cs typeface="Trebuchet MS"/>
              </a:rPr>
              <a:t> </a:t>
            </a:r>
            <a:r>
              <a:rPr sz="3100" dirty="0">
                <a:solidFill>
                  <a:srgbClr val="25120F"/>
                </a:solidFill>
                <a:latin typeface="Trebuchet MS"/>
                <a:cs typeface="Trebuchet MS"/>
              </a:rPr>
              <a:t>behaviour</a:t>
            </a:r>
            <a:r>
              <a:rPr sz="3100" spc="-254" dirty="0">
                <a:solidFill>
                  <a:srgbClr val="25120F"/>
                </a:solidFill>
                <a:latin typeface="Trebuchet MS"/>
                <a:cs typeface="Trebuchet MS"/>
              </a:rPr>
              <a:t> </a:t>
            </a:r>
            <a:r>
              <a:rPr sz="3100" spc="220" dirty="0">
                <a:solidFill>
                  <a:srgbClr val="25120F"/>
                </a:solidFill>
                <a:latin typeface="Trebuchet MS"/>
                <a:cs typeface="Trebuchet MS"/>
              </a:rPr>
              <a:t>as</a:t>
            </a:r>
            <a:r>
              <a:rPr sz="3100" spc="-254" dirty="0">
                <a:solidFill>
                  <a:srgbClr val="25120F"/>
                </a:solidFill>
                <a:latin typeface="Trebuchet MS"/>
                <a:cs typeface="Trebuchet MS"/>
              </a:rPr>
              <a:t> </a:t>
            </a:r>
            <a:r>
              <a:rPr sz="3100" spc="210" dirty="0">
                <a:solidFill>
                  <a:srgbClr val="25120F"/>
                </a:solidFill>
                <a:latin typeface="Trebuchet MS"/>
                <a:cs typeface="Trebuchet MS"/>
              </a:rPr>
              <a:t>a</a:t>
            </a:r>
            <a:r>
              <a:rPr sz="3100" spc="-254" dirty="0">
                <a:solidFill>
                  <a:srgbClr val="25120F"/>
                </a:solidFill>
                <a:latin typeface="Trebuchet MS"/>
                <a:cs typeface="Trebuchet MS"/>
              </a:rPr>
              <a:t> </a:t>
            </a:r>
            <a:r>
              <a:rPr sz="3100" spc="-60" dirty="0">
                <a:solidFill>
                  <a:srgbClr val="25120F"/>
                </a:solidFill>
                <a:latin typeface="Trebuchet MS"/>
                <a:cs typeface="Trebuchet MS"/>
              </a:rPr>
              <a:t>function</a:t>
            </a:r>
            <a:r>
              <a:rPr sz="3100" spc="-254" dirty="0">
                <a:solidFill>
                  <a:srgbClr val="25120F"/>
                </a:solidFill>
                <a:latin typeface="Trebuchet MS"/>
                <a:cs typeface="Trebuchet MS"/>
              </a:rPr>
              <a:t> </a:t>
            </a:r>
            <a:r>
              <a:rPr sz="3100" spc="-80" dirty="0">
                <a:solidFill>
                  <a:srgbClr val="25120F"/>
                </a:solidFill>
                <a:latin typeface="Trebuchet MS"/>
                <a:cs typeface="Trebuchet MS"/>
              </a:rPr>
              <a:t>of</a:t>
            </a:r>
            <a:r>
              <a:rPr sz="3100" spc="-254" dirty="0">
                <a:solidFill>
                  <a:srgbClr val="25120F"/>
                </a:solidFill>
                <a:latin typeface="Trebuchet MS"/>
                <a:cs typeface="Trebuchet MS"/>
              </a:rPr>
              <a:t> </a:t>
            </a:r>
            <a:r>
              <a:rPr sz="3100" spc="-20" dirty="0">
                <a:solidFill>
                  <a:srgbClr val="25120F"/>
                </a:solidFill>
                <a:latin typeface="Trebuchet MS"/>
                <a:cs typeface="Trebuchet MS"/>
              </a:rPr>
              <a:t>time</a:t>
            </a:r>
            <a:endParaRPr sz="3100">
              <a:latin typeface="Trebuchet MS"/>
              <a:cs typeface="Trebuchet MS"/>
            </a:endParaRPr>
          </a:p>
          <a:p>
            <a:pPr>
              <a:lnSpc>
                <a:spcPct val="100000"/>
              </a:lnSpc>
              <a:spcBef>
                <a:spcPts val="690"/>
              </a:spcBef>
            </a:pPr>
            <a:endParaRPr sz="3100">
              <a:latin typeface="Trebuchet MS"/>
              <a:cs typeface="Trebuchet MS"/>
            </a:endParaRPr>
          </a:p>
          <a:p>
            <a:pPr marL="614680" marR="119380">
              <a:lnSpc>
                <a:spcPct val="116100"/>
              </a:lnSpc>
            </a:pPr>
            <a:r>
              <a:rPr sz="2800" spc="60" dirty="0">
                <a:solidFill>
                  <a:srgbClr val="25120F"/>
                </a:solidFill>
                <a:latin typeface="Trebuchet MS"/>
                <a:cs typeface="Trebuchet MS"/>
              </a:rPr>
              <a:t>Comparing</a:t>
            </a:r>
            <a:r>
              <a:rPr sz="2800" spc="-160" dirty="0">
                <a:solidFill>
                  <a:srgbClr val="25120F"/>
                </a:solidFill>
                <a:latin typeface="Trebuchet MS"/>
                <a:cs typeface="Trebuchet MS"/>
              </a:rPr>
              <a:t> </a:t>
            </a:r>
            <a:r>
              <a:rPr sz="2800" dirty="0">
                <a:solidFill>
                  <a:srgbClr val="25120F"/>
                </a:solidFill>
                <a:latin typeface="Trebuchet MS"/>
                <a:cs typeface="Trebuchet MS"/>
              </a:rPr>
              <a:t>spectra</a:t>
            </a:r>
            <a:r>
              <a:rPr sz="2800" spc="-160" dirty="0">
                <a:solidFill>
                  <a:srgbClr val="25120F"/>
                </a:solidFill>
                <a:latin typeface="Trebuchet MS"/>
                <a:cs typeface="Trebuchet MS"/>
              </a:rPr>
              <a:t> </a:t>
            </a:r>
            <a:r>
              <a:rPr sz="2800" dirty="0">
                <a:solidFill>
                  <a:srgbClr val="25120F"/>
                </a:solidFill>
                <a:latin typeface="Trebuchet MS"/>
                <a:cs typeface="Trebuchet MS"/>
              </a:rPr>
              <a:t>when</a:t>
            </a:r>
            <a:r>
              <a:rPr sz="2800" spc="-160" dirty="0">
                <a:solidFill>
                  <a:srgbClr val="25120F"/>
                </a:solidFill>
                <a:latin typeface="Trebuchet MS"/>
                <a:cs typeface="Trebuchet MS"/>
              </a:rPr>
              <a:t> </a:t>
            </a:r>
            <a:r>
              <a:rPr sz="2800" spc="55" dirty="0">
                <a:solidFill>
                  <a:srgbClr val="25120F"/>
                </a:solidFill>
                <a:latin typeface="Trebuchet MS"/>
                <a:cs typeface="Trebuchet MS"/>
              </a:rPr>
              <a:t>grouped</a:t>
            </a:r>
            <a:r>
              <a:rPr sz="2800" spc="-160" dirty="0">
                <a:solidFill>
                  <a:srgbClr val="25120F"/>
                </a:solidFill>
                <a:latin typeface="Trebuchet MS"/>
                <a:cs typeface="Trebuchet MS"/>
              </a:rPr>
              <a:t> </a:t>
            </a:r>
            <a:r>
              <a:rPr sz="2800" spc="-25" dirty="0">
                <a:solidFill>
                  <a:srgbClr val="25120F"/>
                </a:solidFill>
                <a:latin typeface="Trebuchet MS"/>
                <a:cs typeface="Trebuchet MS"/>
              </a:rPr>
              <a:t>by </a:t>
            </a:r>
            <a:r>
              <a:rPr sz="2800" spc="100" dirty="0">
                <a:solidFill>
                  <a:srgbClr val="25120F"/>
                </a:solidFill>
                <a:latin typeface="Trebuchet MS"/>
                <a:cs typeface="Trebuchet MS"/>
              </a:rPr>
              <a:t>phase</a:t>
            </a:r>
            <a:r>
              <a:rPr sz="2800" spc="-165" dirty="0">
                <a:solidFill>
                  <a:srgbClr val="25120F"/>
                </a:solidFill>
                <a:latin typeface="Trebuchet MS"/>
                <a:cs typeface="Trebuchet MS"/>
              </a:rPr>
              <a:t> </a:t>
            </a:r>
            <a:r>
              <a:rPr sz="2800" spc="-50" dirty="0">
                <a:solidFill>
                  <a:srgbClr val="25120F"/>
                </a:solidFill>
                <a:latin typeface="Trebuchet MS"/>
                <a:cs typeface="Trebuchet MS"/>
              </a:rPr>
              <a:t>from</a:t>
            </a:r>
            <a:r>
              <a:rPr sz="2800" spc="-165" dirty="0">
                <a:solidFill>
                  <a:srgbClr val="25120F"/>
                </a:solidFill>
                <a:latin typeface="Trebuchet MS"/>
                <a:cs typeface="Trebuchet MS"/>
              </a:rPr>
              <a:t> </a:t>
            </a:r>
            <a:r>
              <a:rPr sz="2800" spc="-55" dirty="0">
                <a:solidFill>
                  <a:srgbClr val="25120F"/>
                </a:solidFill>
                <a:latin typeface="Trebuchet MS"/>
                <a:cs typeface="Trebuchet MS"/>
              </a:rPr>
              <a:t>peak/explosion,</a:t>
            </a:r>
            <a:r>
              <a:rPr sz="2800" spc="-160" dirty="0">
                <a:solidFill>
                  <a:srgbClr val="25120F"/>
                </a:solidFill>
                <a:latin typeface="Trebuchet MS"/>
                <a:cs typeface="Trebuchet MS"/>
              </a:rPr>
              <a:t> </a:t>
            </a:r>
            <a:r>
              <a:rPr sz="2800" spc="100" dirty="0">
                <a:solidFill>
                  <a:srgbClr val="25120F"/>
                </a:solidFill>
                <a:latin typeface="Trebuchet MS"/>
                <a:cs typeface="Trebuchet MS"/>
              </a:rPr>
              <a:t>and</a:t>
            </a:r>
            <a:r>
              <a:rPr sz="2800" spc="-165" dirty="0">
                <a:solidFill>
                  <a:srgbClr val="25120F"/>
                </a:solidFill>
                <a:latin typeface="Trebuchet MS"/>
                <a:cs typeface="Trebuchet MS"/>
              </a:rPr>
              <a:t> </a:t>
            </a:r>
            <a:r>
              <a:rPr sz="2800" dirty="0">
                <a:solidFill>
                  <a:srgbClr val="25120F"/>
                </a:solidFill>
                <a:latin typeface="Trebuchet MS"/>
                <a:cs typeface="Trebuchet MS"/>
              </a:rPr>
              <a:t>scaling</a:t>
            </a:r>
            <a:r>
              <a:rPr sz="2800" spc="-165" dirty="0">
                <a:solidFill>
                  <a:srgbClr val="25120F"/>
                </a:solidFill>
                <a:latin typeface="Trebuchet MS"/>
                <a:cs typeface="Trebuchet MS"/>
              </a:rPr>
              <a:t> </a:t>
            </a:r>
            <a:r>
              <a:rPr sz="2800" spc="-25" dirty="0">
                <a:solidFill>
                  <a:srgbClr val="25120F"/>
                </a:solidFill>
                <a:latin typeface="Trebuchet MS"/>
                <a:cs typeface="Trebuchet MS"/>
              </a:rPr>
              <a:t>to </a:t>
            </a:r>
            <a:r>
              <a:rPr sz="2800" spc="-60" dirty="0">
                <a:solidFill>
                  <a:srgbClr val="25120F"/>
                </a:solidFill>
                <a:latin typeface="Trebuchet MS"/>
                <a:cs typeface="Trebuchet MS"/>
              </a:rPr>
              <a:t>the</a:t>
            </a:r>
            <a:r>
              <a:rPr sz="2800" spc="-220" dirty="0">
                <a:solidFill>
                  <a:srgbClr val="25120F"/>
                </a:solidFill>
                <a:latin typeface="Trebuchet MS"/>
                <a:cs typeface="Trebuchet MS"/>
              </a:rPr>
              <a:t> </a:t>
            </a:r>
            <a:r>
              <a:rPr sz="2800" spc="-90" dirty="0">
                <a:solidFill>
                  <a:srgbClr val="25120F"/>
                </a:solidFill>
                <a:latin typeface="Trebuchet MS"/>
                <a:cs typeface="Trebuchet MS"/>
              </a:rPr>
              <a:t>light</a:t>
            </a:r>
            <a:r>
              <a:rPr sz="2800" spc="-220" dirty="0">
                <a:solidFill>
                  <a:srgbClr val="25120F"/>
                </a:solidFill>
                <a:latin typeface="Trebuchet MS"/>
                <a:cs typeface="Trebuchet MS"/>
              </a:rPr>
              <a:t> </a:t>
            </a:r>
            <a:r>
              <a:rPr sz="2800" dirty="0">
                <a:solidFill>
                  <a:srgbClr val="25120F"/>
                </a:solidFill>
                <a:latin typeface="Trebuchet MS"/>
                <a:cs typeface="Trebuchet MS"/>
              </a:rPr>
              <a:t>curve</a:t>
            </a:r>
            <a:r>
              <a:rPr sz="2800" spc="-215" dirty="0">
                <a:solidFill>
                  <a:srgbClr val="25120F"/>
                </a:solidFill>
                <a:latin typeface="Trebuchet MS"/>
                <a:cs typeface="Trebuchet MS"/>
              </a:rPr>
              <a:t> </a:t>
            </a:r>
            <a:r>
              <a:rPr sz="2800" spc="-40" dirty="0">
                <a:solidFill>
                  <a:srgbClr val="25120F"/>
                </a:solidFill>
                <a:latin typeface="Trebuchet MS"/>
                <a:cs typeface="Trebuchet MS"/>
              </a:rPr>
              <a:t>decline</a:t>
            </a:r>
            <a:r>
              <a:rPr sz="2800" spc="-220" dirty="0">
                <a:solidFill>
                  <a:srgbClr val="25120F"/>
                </a:solidFill>
                <a:latin typeface="Trebuchet MS"/>
                <a:cs typeface="Trebuchet MS"/>
              </a:rPr>
              <a:t> </a:t>
            </a:r>
            <a:r>
              <a:rPr sz="2800" spc="-40" dirty="0">
                <a:solidFill>
                  <a:srgbClr val="25120F"/>
                </a:solidFill>
                <a:latin typeface="Trebuchet MS"/>
                <a:cs typeface="Trebuchet MS"/>
              </a:rPr>
              <a:t>times</a:t>
            </a:r>
            <a:r>
              <a:rPr sz="2800" spc="-220" dirty="0">
                <a:solidFill>
                  <a:srgbClr val="25120F"/>
                </a:solidFill>
                <a:latin typeface="Trebuchet MS"/>
                <a:cs typeface="Trebuchet MS"/>
              </a:rPr>
              <a:t> </a:t>
            </a:r>
            <a:r>
              <a:rPr sz="2800" spc="-85" dirty="0">
                <a:solidFill>
                  <a:srgbClr val="25120F"/>
                </a:solidFill>
                <a:latin typeface="Trebuchet MS"/>
                <a:cs typeface="Trebuchet MS"/>
              </a:rPr>
              <a:t>to</a:t>
            </a:r>
            <a:r>
              <a:rPr sz="2800" spc="-215" dirty="0">
                <a:solidFill>
                  <a:srgbClr val="25120F"/>
                </a:solidFill>
                <a:latin typeface="Trebuchet MS"/>
                <a:cs typeface="Trebuchet MS"/>
              </a:rPr>
              <a:t> </a:t>
            </a:r>
            <a:r>
              <a:rPr sz="2800" spc="-10" dirty="0">
                <a:solidFill>
                  <a:srgbClr val="25120F"/>
                </a:solidFill>
                <a:latin typeface="Trebuchet MS"/>
                <a:cs typeface="Trebuchet MS"/>
              </a:rPr>
              <a:t>normalise evolution</a:t>
            </a:r>
            <a:endParaRPr sz="2800">
              <a:latin typeface="Trebuchet MS"/>
              <a:cs typeface="Trebuchet MS"/>
            </a:endParaRPr>
          </a:p>
          <a:p>
            <a:pPr marL="614680" marR="648335">
              <a:lnSpc>
                <a:spcPct val="116100"/>
              </a:lnSpc>
            </a:pPr>
            <a:r>
              <a:rPr sz="2800" spc="-55" dirty="0">
                <a:solidFill>
                  <a:srgbClr val="25120F"/>
                </a:solidFill>
                <a:latin typeface="Trebuchet MS"/>
                <a:cs typeface="Trebuchet MS"/>
              </a:rPr>
              <a:t>Tighter</a:t>
            </a:r>
            <a:r>
              <a:rPr sz="2800" spc="-204" dirty="0">
                <a:solidFill>
                  <a:srgbClr val="25120F"/>
                </a:solidFill>
                <a:latin typeface="Trebuchet MS"/>
                <a:cs typeface="Trebuchet MS"/>
              </a:rPr>
              <a:t> </a:t>
            </a:r>
            <a:r>
              <a:rPr sz="2800" dirty="0">
                <a:solidFill>
                  <a:srgbClr val="25120F"/>
                </a:solidFill>
                <a:latin typeface="Trebuchet MS"/>
                <a:cs typeface="Trebuchet MS"/>
              </a:rPr>
              <a:t>when</a:t>
            </a:r>
            <a:r>
              <a:rPr sz="2800" spc="-200" dirty="0">
                <a:solidFill>
                  <a:srgbClr val="25120F"/>
                </a:solidFill>
                <a:latin typeface="Trebuchet MS"/>
                <a:cs typeface="Trebuchet MS"/>
              </a:rPr>
              <a:t> </a:t>
            </a:r>
            <a:r>
              <a:rPr sz="2800" spc="55" dirty="0">
                <a:solidFill>
                  <a:srgbClr val="25120F"/>
                </a:solidFill>
                <a:latin typeface="Trebuchet MS"/>
                <a:cs typeface="Trebuchet MS"/>
              </a:rPr>
              <a:t>grouped</a:t>
            </a:r>
            <a:r>
              <a:rPr sz="2800" spc="-200" dirty="0">
                <a:solidFill>
                  <a:srgbClr val="25120F"/>
                </a:solidFill>
                <a:latin typeface="Trebuchet MS"/>
                <a:cs typeface="Trebuchet MS"/>
              </a:rPr>
              <a:t> </a:t>
            </a:r>
            <a:r>
              <a:rPr sz="2800" dirty="0">
                <a:solidFill>
                  <a:srgbClr val="25120F"/>
                </a:solidFill>
                <a:latin typeface="Trebuchet MS"/>
                <a:cs typeface="Trebuchet MS"/>
              </a:rPr>
              <a:t>by</a:t>
            </a:r>
            <a:r>
              <a:rPr sz="2800" spc="-200" dirty="0">
                <a:solidFill>
                  <a:srgbClr val="25120F"/>
                </a:solidFill>
                <a:latin typeface="Trebuchet MS"/>
                <a:cs typeface="Trebuchet MS"/>
              </a:rPr>
              <a:t> </a:t>
            </a:r>
            <a:r>
              <a:rPr sz="2800" spc="55" dirty="0">
                <a:solidFill>
                  <a:srgbClr val="25120F"/>
                </a:solidFill>
                <a:latin typeface="Trebuchet MS"/>
                <a:cs typeface="Trebuchet MS"/>
              </a:rPr>
              <a:t>scaled</a:t>
            </a:r>
            <a:r>
              <a:rPr sz="2800" spc="-200" dirty="0">
                <a:solidFill>
                  <a:srgbClr val="25120F"/>
                </a:solidFill>
                <a:latin typeface="Trebuchet MS"/>
                <a:cs typeface="Trebuchet MS"/>
              </a:rPr>
              <a:t> </a:t>
            </a:r>
            <a:r>
              <a:rPr sz="2800" spc="90" dirty="0">
                <a:solidFill>
                  <a:srgbClr val="25120F"/>
                </a:solidFill>
                <a:latin typeface="Trebuchet MS"/>
                <a:cs typeface="Trebuchet MS"/>
              </a:rPr>
              <a:t>phase </a:t>
            </a:r>
            <a:r>
              <a:rPr sz="2800" spc="-50" dirty="0">
                <a:solidFill>
                  <a:srgbClr val="25120F"/>
                </a:solidFill>
                <a:latin typeface="Trebuchet MS"/>
                <a:cs typeface="Trebuchet MS"/>
              </a:rPr>
              <a:t>from</a:t>
            </a:r>
            <a:r>
              <a:rPr sz="2800" spc="-229" dirty="0">
                <a:solidFill>
                  <a:srgbClr val="25120F"/>
                </a:solidFill>
                <a:latin typeface="Trebuchet MS"/>
                <a:cs typeface="Trebuchet MS"/>
              </a:rPr>
              <a:t> </a:t>
            </a:r>
            <a:r>
              <a:rPr sz="2800" spc="-10" dirty="0">
                <a:solidFill>
                  <a:srgbClr val="25120F"/>
                </a:solidFill>
                <a:latin typeface="Trebuchet MS"/>
                <a:cs typeface="Trebuchet MS"/>
              </a:rPr>
              <a:t>explosion</a:t>
            </a:r>
            <a:endParaRPr sz="2800">
              <a:latin typeface="Trebuchet MS"/>
              <a:cs typeface="Trebuchet MS"/>
            </a:endParaRPr>
          </a:p>
          <a:p>
            <a:pPr marL="614680">
              <a:lnSpc>
                <a:spcPct val="100000"/>
              </a:lnSpc>
              <a:spcBef>
                <a:spcPts val="540"/>
              </a:spcBef>
            </a:pPr>
            <a:r>
              <a:rPr sz="2800" spc="-20" dirty="0">
                <a:solidFill>
                  <a:srgbClr val="25120F"/>
                </a:solidFill>
                <a:latin typeface="Trebuchet MS"/>
                <a:cs typeface="Trebuchet MS"/>
              </a:rPr>
              <a:t>Temperature</a:t>
            </a:r>
            <a:r>
              <a:rPr sz="2800" spc="-200" dirty="0">
                <a:solidFill>
                  <a:srgbClr val="25120F"/>
                </a:solidFill>
                <a:latin typeface="Trebuchet MS"/>
                <a:cs typeface="Trebuchet MS"/>
              </a:rPr>
              <a:t> </a:t>
            </a:r>
            <a:r>
              <a:rPr sz="2800" spc="-10" dirty="0">
                <a:solidFill>
                  <a:srgbClr val="25120F"/>
                </a:solidFill>
                <a:latin typeface="Trebuchet MS"/>
                <a:cs typeface="Trebuchet MS"/>
              </a:rPr>
              <a:t>evolves</a:t>
            </a:r>
            <a:r>
              <a:rPr sz="2800" spc="-200" dirty="0">
                <a:solidFill>
                  <a:srgbClr val="25120F"/>
                </a:solidFill>
                <a:latin typeface="Trebuchet MS"/>
                <a:cs typeface="Trebuchet MS"/>
              </a:rPr>
              <a:t> </a:t>
            </a:r>
            <a:r>
              <a:rPr sz="2800" spc="-50" dirty="0">
                <a:solidFill>
                  <a:srgbClr val="25120F"/>
                </a:solidFill>
                <a:latin typeface="Trebuchet MS"/>
                <a:cs typeface="Trebuchet MS"/>
              </a:rPr>
              <a:t>from</a:t>
            </a:r>
            <a:r>
              <a:rPr sz="2800" spc="-200" dirty="0">
                <a:solidFill>
                  <a:srgbClr val="25120F"/>
                </a:solidFill>
                <a:latin typeface="Trebuchet MS"/>
                <a:cs typeface="Trebuchet MS"/>
              </a:rPr>
              <a:t> </a:t>
            </a:r>
            <a:r>
              <a:rPr sz="2800" spc="55" dirty="0">
                <a:solidFill>
                  <a:srgbClr val="25120F"/>
                </a:solidFill>
                <a:latin typeface="Trebuchet MS"/>
                <a:cs typeface="Trebuchet MS"/>
              </a:rPr>
              <a:t>~11000K</a:t>
            </a:r>
            <a:r>
              <a:rPr sz="2800" spc="-200" dirty="0">
                <a:solidFill>
                  <a:srgbClr val="25120F"/>
                </a:solidFill>
                <a:latin typeface="Trebuchet MS"/>
                <a:cs typeface="Trebuchet MS"/>
              </a:rPr>
              <a:t> </a:t>
            </a:r>
            <a:r>
              <a:rPr sz="2800" spc="-25" dirty="0">
                <a:solidFill>
                  <a:srgbClr val="25120F"/>
                </a:solidFill>
                <a:latin typeface="Trebuchet MS"/>
                <a:cs typeface="Trebuchet MS"/>
              </a:rPr>
              <a:t>to</a:t>
            </a:r>
            <a:endParaRPr sz="2800">
              <a:latin typeface="Trebuchet MS"/>
              <a:cs typeface="Trebuchet MS"/>
            </a:endParaRPr>
          </a:p>
          <a:p>
            <a:pPr marL="614680">
              <a:lnSpc>
                <a:spcPct val="100000"/>
              </a:lnSpc>
              <a:spcBef>
                <a:spcPts val="540"/>
              </a:spcBef>
            </a:pPr>
            <a:r>
              <a:rPr sz="2800" spc="45" dirty="0">
                <a:solidFill>
                  <a:srgbClr val="25120F"/>
                </a:solidFill>
                <a:latin typeface="Trebuchet MS"/>
                <a:cs typeface="Trebuchet MS"/>
              </a:rPr>
              <a:t>~6000K</a:t>
            </a:r>
            <a:endParaRPr sz="2800">
              <a:latin typeface="Trebuchet MS"/>
              <a:cs typeface="Trebuchet MS"/>
            </a:endParaRPr>
          </a:p>
          <a:p>
            <a:pPr marL="614680">
              <a:lnSpc>
                <a:spcPct val="100000"/>
              </a:lnSpc>
              <a:spcBef>
                <a:spcPts val="540"/>
              </a:spcBef>
            </a:pPr>
            <a:r>
              <a:rPr sz="2800" dirty="0">
                <a:solidFill>
                  <a:srgbClr val="25120F"/>
                </a:solidFill>
                <a:latin typeface="Trebuchet MS"/>
                <a:cs typeface="Trebuchet MS"/>
              </a:rPr>
              <a:t>Possible</a:t>
            </a:r>
            <a:r>
              <a:rPr sz="2800" spc="-130" dirty="0">
                <a:solidFill>
                  <a:srgbClr val="25120F"/>
                </a:solidFill>
                <a:latin typeface="Trebuchet MS"/>
                <a:cs typeface="Trebuchet MS"/>
              </a:rPr>
              <a:t> </a:t>
            </a:r>
            <a:r>
              <a:rPr sz="2800" spc="50" dirty="0">
                <a:solidFill>
                  <a:srgbClr val="25120F"/>
                </a:solidFill>
                <a:latin typeface="Trebuchet MS"/>
                <a:cs typeface="Trebuchet MS"/>
              </a:rPr>
              <a:t>He</a:t>
            </a:r>
            <a:r>
              <a:rPr sz="2800" spc="-125" dirty="0">
                <a:solidFill>
                  <a:srgbClr val="25120F"/>
                </a:solidFill>
                <a:latin typeface="Trebuchet MS"/>
                <a:cs typeface="Trebuchet MS"/>
              </a:rPr>
              <a:t> </a:t>
            </a:r>
            <a:r>
              <a:rPr sz="2800" spc="-20" dirty="0">
                <a:solidFill>
                  <a:srgbClr val="25120F"/>
                </a:solidFill>
                <a:latin typeface="Trebuchet MS"/>
                <a:cs typeface="Trebuchet MS"/>
              </a:rPr>
              <a:t>lines</a:t>
            </a:r>
            <a:endParaRPr sz="280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9442" y="519364"/>
            <a:ext cx="17127855" cy="9238615"/>
            <a:chOff x="569442" y="519364"/>
            <a:chExt cx="17127855" cy="9238615"/>
          </a:xfrm>
        </p:grpSpPr>
        <p:pic>
          <p:nvPicPr>
            <p:cNvPr id="3" name="object 3"/>
            <p:cNvPicPr/>
            <p:nvPr/>
          </p:nvPicPr>
          <p:blipFill>
            <a:blip r:embed="rId2" cstate="print"/>
            <a:stretch>
              <a:fillRect/>
            </a:stretch>
          </p:blipFill>
          <p:spPr>
            <a:xfrm>
              <a:off x="9424458" y="1163416"/>
              <a:ext cx="7486649" cy="7515224"/>
            </a:xfrm>
            <a:prstGeom prst="rect">
              <a:avLst/>
            </a:prstGeom>
          </p:spPr>
        </p:pic>
        <p:pic>
          <p:nvPicPr>
            <p:cNvPr id="4" name="object 4"/>
            <p:cNvPicPr/>
            <p:nvPr/>
          </p:nvPicPr>
          <p:blipFill>
            <a:blip r:embed="rId3" cstate="print"/>
            <a:stretch>
              <a:fillRect/>
            </a:stretch>
          </p:blipFill>
          <p:spPr>
            <a:xfrm>
              <a:off x="1512254" y="3087115"/>
              <a:ext cx="6724649" cy="5857874"/>
            </a:xfrm>
            <a:prstGeom prst="rect">
              <a:avLst/>
            </a:prstGeom>
          </p:spPr>
        </p:pic>
      </p:grpSp>
      <p:sp>
        <p:nvSpPr>
          <p:cNvPr id="5" name="object 5"/>
          <p:cNvSpPr txBox="1">
            <a:spLocks noGrp="1"/>
          </p:cNvSpPr>
          <p:nvPr>
            <p:ph type="title"/>
          </p:nvPr>
        </p:nvSpPr>
        <p:spPr>
          <a:xfrm>
            <a:off x="1464587" y="722321"/>
            <a:ext cx="7814945" cy="2167890"/>
          </a:xfrm>
          <a:prstGeom prst="rect">
            <a:avLst/>
          </a:prstGeom>
        </p:spPr>
        <p:txBody>
          <a:bodyPr vert="horz" wrap="square" lIns="0" tIns="254000" rIns="0" bIns="0" rtlCol="0">
            <a:spAutoFit/>
          </a:bodyPr>
          <a:lstStyle/>
          <a:p>
            <a:pPr marL="12700">
              <a:lnSpc>
                <a:spcPct val="100000"/>
              </a:lnSpc>
              <a:spcBef>
                <a:spcPts val="2000"/>
              </a:spcBef>
            </a:pPr>
            <a:r>
              <a:rPr sz="6850" b="1" spc="500" dirty="0">
                <a:latin typeface="Palatino Linotype"/>
                <a:cs typeface="Palatino Linotype"/>
              </a:rPr>
              <a:t>Subpopulations?</a:t>
            </a:r>
            <a:endParaRPr sz="6850">
              <a:latin typeface="Palatino Linotype"/>
              <a:cs typeface="Palatino Linotype"/>
            </a:endParaRPr>
          </a:p>
          <a:p>
            <a:pPr marL="12700">
              <a:lnSpc>
                <a:spcPct val="100000"/>
              </a:lnSpc>
              <a:spcBef>
                <a:spcPts val="1280"/>
              </a:spcBef>
            </a:pPr>
            <a:r>
              <a:rPr sz="4550" b="1" spc="155" dirty="0">
                <a:latin typeface="Palatino Linotype"/>
                <a:cs typeface="Palatino Linotype"/>
              </a:rPr>
              <a:t>No</a:t>
            </a:r>
            <a:r>
              <a:rPr sz="4550" b="1" spc="-120" dirty="0">
                <a:latin typeface="Palatino Linotype"/>
                <a:cs typeface="Palatino Linotype"/>
              </a:rPr>
              <a:t> </a:t>
            </a:r>
            <a:r>
              <a:rPr sz="4550" b="1" spc="300" dirty="0">
                <a:latin typeface="Palatino Linotype"/>
                <a:cs typeface="Palatino Linotype"/>
              </a:rPr>
              <a:t>but</a:t>
            </a:r>
            <a:r>
              <a:rPr sz="4550" b="1" spc="-120" dirty="0">
                <a:latin typeface="Palatino Linotype"/>
                <a:cs typeface="Palatino Linotype"/>
              </a:rPr>
              <a:t> </a:t>
            </a:r>
            <a:r>
              <a:rPr sz="4550" b="1" spc="425" dirty="0">
                <a:latin typeface="Palatino Linotype"/>
                <a:cs typeface="Palatino Linotype"/>
              </a:rPr>
              <a:t>some</a:t>
            </a:r>
            <a:r>
              <a:rPr sz="4550" b="1" spc="-120" dirty="0">
                <a:latin typeface="Palatino Linotype"/>
                <a:cs typeface="Palatino Linotype"/>
              </a:rPr>
              <a:t> </a:t>
            </a:r>
            <a:r>
              <a:rPr sz="4550" b="1" spc="330" dirty="0">
                <a:latin typeface="Palatino Linotype"/>
                <a:cs typeface="Palatino Linotype"/>
              </a:rPr>
              <a:t>outliers!</a:t>
            </a:r>
            <a:endParaRPr sz="4550">
              <a:latin typeface="Palatino Linotype"/>
              <a:cs typeface="Palatino Linotype"/>
            </a:endParaRPr>
          </a:p>
        </p:txBody>
      </p:sp>
      <p:sp>
        <p:nvSpPr>
          <p:cNvPr id="6" name="object 6"/>
          <p:cNvSpPr/>
          <p:nvPr/>
        </p:nvSpPr>
        <p:spPr>
          <a:xfrm>
            <a:off x="10427792" y="8884677"/>
            <a:ext cx="5619750" cy="747395"/>
          </a:xfrm>
          <a:custGeom>
            <a:avLst/>
            <a:gdLst/>
            <a:ahLst/>
            <a:cxnLst/>
            <a:rect l="l" t="t" r="r" b="b"/>
            <a:pathLst>
              <a:path w="5619750" h="747395">
                <a:moveTo>
                  <a:pt x="4656159" y="747243"/>
                </a:moveTo>
                <a:lnTo>
                  <a:pt x="963544" y="747243"/>
                </a:lnTo>
                <a:lnTo>
                  <a:pt x="924197" y="739299"/>
                </a:lnTo>
                <a:lnTo>
                  <a:pt x="892066" y="717635"/>
                </a:lnTo>
                <a:lnTo>
                  <a:pt x="870402" y="685504"/>
                </a:lnTo>
                <a:lnTo>
                  <a:pt x="862458" y="646157"/>
                </a:lnTo>
                <a:lnTo>
                  <a:pt x="862458" y="505428"/>
                </a:lnTo>
                <a:lnTo>
                  <a:pt x="860498" y="485615"/>
                </a:lnTo>
                <a:lnTo>
                  <a:pt x="845475" y="449346"/>
                </a:lnTo>
                <a:lnTo>
                  <a:pt x="817455" y="421326"/>
                </a:lnTo>
                <a:lnTo>
                  <a:pt x="781186" y="406303"/>
                </a:lnTo>
                <a:lnTo>
                  <a:pt x="761373" y="404343"/>
                </a:lnTo>
                <a:lnTo>
                  <a:pt x="101085" y="404343"/>
                </a:lnTo>
                <a:lnTo>
                  <a:pt x="61738" y="396399"/>
                </a:lnTo>
                <a:lnTo>
                  <a:pt x="29607" y="374735"/>
                </a:lnTo>
                <a:lnTo>
                  <a:pt x="7943" y="342604"/>
                </a:lnTo>
                <a:lnTo>
                  <a:pt x="0" y="303257"/>
                </a:lnTo>
                <a:lnTo>
                  <a:pt x="0" y="101085"/>
                </a:lnTo>
                <a:lnTo>
                  <a:pt x="7943" y="61738"/>
                </a:lnTo>
                <a:lnTo>
                  <a:pt x="29607" y="29607"/>
                </a:lnTo>
                <a:lnTo>
                  <a:pt x="61738" y="7943"/>
                </a:lnTo>
                <a:lnTo>
                  <a:pt x="101085" y="0"/>
                </a:lnTo>
                <a:lnTo>
                  <a:pt x="5518617" y="0"/>
                </a:lnTo>
                <a:lnTo>
                  <a:pt x="5557965" y="7943"/>
                </a:lnTo>
                <a:lnTo>
                  <a:pt x="5590096" y="29607"/>
                </a:lnTo>
                <a:lnTo>
                  <a:pt x="5611760" y="61738"/>
                </a:lnTo>
                <a:lnTo>
                  <a:pt x="5619703" y="101085"/>
                </a:lnTo>
                <a:lnTo>
                  <a:pt x="5619703" y="303257"/>
                </a:lnTo>
                <a:lnTo>
                  <a:pt x="5611760" y="342604"/>
                </a:lnTo>
                <a:lnTo>
                  <a:pt x="5590096" y="374735"/>
                </a:lnTo>
                <a:lnTo>
                  <a:pt x="5557965" y="396399"/>
                </a:lnTo>
                <a:lnTo>
                  <a:pt x="5518617" y="404343"/>
                </a:lnTo>
                <a:lnTo>
                  <a:pt x="4858330" y="404343"/>
                </a:lnTo>
                <a:lnTo>
                  <a:pt x="4838517" y="406303"/>
                </a:lnTo>
                <a:lnTo>
                  <a:pt x="4802248" y="421326"/>
                </a:lnTo>
                <a:lnTo>
                  <a:pt x="4774228" y="449346"/>
                </a:lnTo>
                <a:lnTo>
                  <a:pt x="4759205" y="485615"/>
                </a:lnTo>
                <a:lnTo>
                  <a:pt x="4757244" y="505428"/>
                </a:lnTo>
                <a:lnTo>
                  <a:pt x="4757244" y="646157"/>
                </a:lnTo>
                <a:lnTo>
                  <a:pt x="4755284" y="665970"/>
                </a:lnTo>
                <a:lnTo>
                  <a:pt x="4740261" y="702239"/>
                </a:lnTo>
                <a:lnTo>
                  <a:pt x="4712241" y="730259"/>
                </a:lnTo>
                <a:lnTo>
                  <a:pt x="4675972" y="745282"/>
                </a:lnTo>
                <a:lnTo>
                  <a:pt x="4656159" y="747243"/>
                </a:lnTo>
                <a:close/>
              </a:path>
            </a:pathLst>
          </a:custGeom>
          <a:solidFill>
            <a:srgbClr val="75AB9D"/>
          </a:solidFill>
        </p:spPr>
        <p:txBody>
          <a:bodyPr wrap="square" lIns="0" tIns="0" rIns="0" bIns="0" rtlCol="0"/>
          <a:lstStyle/>
          <a:p>
            <a:endParaRPr/>
          </a:p>
        </p:txBody>
      </p:sp>
      <p:sp>
        <p:nvSpPr>
          <p:cNvPr id="7" name="object 7"/>
          <p:cNvSpPr txBox="1"/>
          <p:nvPr/>
        </p:nvSpPr>
        <p:spPr>
          <a:xfrm>
            <a:off x="10514635" y="8866733"/>
            <a:ext cx="5446395" cy="673518"/>
          </a:xfrm>
          <a:prstGeom prst="rect">
            <a:avLst/>
          </a:prstGeom>
        </p:spPr>
        <p:txBody>
          <a:bodyPr vert="horz" wrap="square" lIns="0" tIns="12065" rIns="0" bIns="0" rtlCol="0">
            <a:spAutoFit/>
          </a:bodyPr>
          <a:lstStyle/>
          <a:p>
            <a:pPr marL="875030" marR="5080" indent="-862965">
              <a:lnSpc>
                <a:spcPct val="115399"/>
              </a:lnSpc>
              <a:spcBef>
                <a:spcPts val="95"/>
              </a:spcBef>
            </a:pPr>
            <a:r>
              <a:rPr sz="1950" b="1" dirty="0">
                <a:solidFill>
                  <a:srgbClr val="FFFBF2"/>
                </a:solidFill>
                <a:latin typeface="Trebuchet MS"/>
                <a:cs typeface="Trebuchet MS"/>
              </a:rPr>
              <a:t>Spectra</a:t>
            </a:r>
            <a:r>
              <a:rPr sz="1950" b="1" spc="-40" dirty="0">
                <a:solidFill>
                  <a:srgbClr val="FFFBF2"/>
                </a:solidFill>
                <a:latin typeface="Trebuchet MS"/>
                <a:cs typeface="Trebuchet MS"/>
              </a:rPr>
              <a:t> </a:t>
            </a:r>
            <a:r>
              <a:rPr sz="1950" b="1" dirty="0">
                <a:solidFill>
                  <a:srgbClr val="FFFBF2"/>
                </a:solidFill>
                <a:latin typeface="Trebuchet MS"/>
                <a:cs typeface="Trebuchet MS"/>
              </a:rPr>
              <a:t>of</a:t>
            </a:r>
            <a:r>
              <a:rPr sz="1950" b="1" spc="-35" dirty="0">
                <a:solidFill>
                  <a:srgbClr val="FFFBF2"/>
                </a:solidFill>
                <a:latin typeface="Trebuchet MS"/>
                <a:cs typeface="Trebuchet MS"/>
              </a:rPr>
              <a:t> </a:t>
            </a:r>
            <a:r>
              <a:rPr sz="1950" b="1" spc="-40" dirty="0">
                <a:solidFill>
                  <a:srgbClr val="FFFBF2"/>
                </a:solidFill>
                <a:latin typeface="Trebuchet MS"/>
                <a:cs typeface="Trebuchet MS"/>
              </a:rPr>
              <a:t>SN2017egm</a:t>
            </a:r>
            <a:r>
              <a:rPr sz="1950" b="1" spc="-35" dirty="0">
                <a:solidFill>
                  <a:srgbClr val="FFFBF2"/>
                </a:solidFill>
                <a:latin typeface="Trebuchet MS"/>
                <a:cs typeface="Trebuchet MS"/>
              </a:rPr>
              <a:t> </a:t>
            </a:r>
            <a:r>
              <a:rPr sz="1950" b="1" spc="-10" dirty="0">
                <a:solidFill>
                  <a:srgbClr val="FFFBF2"/>
                </a:solidFill>
                <a:latin typeface="Trebuchet MS"/>
                <a:cs typeface="Trebuchet MS"/>
              </a:rPr>
              <a:t>after</a:t>
            </a:r>
            <a:r>
              <a:rPr sz="1950" b="1" spc="-35" dirty="0">
                <a:solidFill>
                  <a:srgbClr val="FFFBF2"/>
                </a:solidFill>
                <a:latin typeface="Trebuchet MS"/>
                <a:cs typeface="Trebuchet MS"/>
              </a:rPr>
              <a:t> </a:t>
            </a:r>
            <a:r>
              <a:rPr sz="1950" b="1" spc="50" dirty="0">
                <a:solidFill>
                  <a:srgbClr val="FFFBF2"/>
                </a:solidFill>
                <a:latin typeface="Trebuchet MS"/>
                <a:cs typeface="Trebuchet MS"/>
              </a:rPr>
              <a:t>40</a:t>
            </a:r>
            <a:r>
              <a:rPr sz="1950" b="1" spc="-35" dirty="0">
                <a:solidFill>
                  <a:srgbClr val="FFFBF2"/>
                </a:solidFill>
                <a:latin typeface="Trebuchet MS"/>
                <a:cs typeface="Trebuchet MS"/>
              </a:rPr>
              <a:t> </a:t>
            </a:r>
            <a:r>
              <a:rPr sz="1950" b="1" spc="70" dirty="0">
                <a:solidFill>
                  <a:srgbClr val="FFFBF2"/>
                </a:solidFill>
                <a:latin typeface="Trebuchet MS"/>
                <a:cs typeface="Trebuchet MS"/>
              </a:rPr>
              <a:t>days</a:t>
            </a:r>
            <a:r>
              <a:rPr sz="1950" b="1" spc="-35" dirty="0">
                <a:solidFill>
                  <a:srgbClr val="FFFBF2"/>
                </a:solidFill>
                <a:latin typeface="Trebuchet MS"/>
                <a:cs typeface="Trebuchet MS"/>
              </a:rPr>
              <a:t> </a:t>
            </a:r>
            <a:r>
              <a:rPr sz="1950" b="1" dirty="0">
                <a:solidFill>
                  <a:srgbClr val="FFFBF2"/>
                </a:solidFill>
                <a:latin typeface="Trebuchet MS"/>
                <a:cs typeface="Trebuchet MS"/>
              </a:rPr>
              <a:t>post</a:t>
            </a:r>
            <a:r>
              <a:rPr sz="1950" b="1" spc="-35" dirty="0">
                <a:solidFill>
                  <a:srgbClr val="FFFBF2"/>
                </a:solidFill>
                <a:latin typeface="Trebuchet MS"/>
                <a:cs typeface="Trebuchet MS"/>
              </a:rPr>
              <a:t> </a:t>
            </a:r>
            <a:r>
              <a:rPr sz="1950" b="1" spc="-20" dirty="0">
                <a:solidFill>
                  <a:srgbClr val="FFFBF2"/>
                </a:solidFill>
                <a:latin typeface="Trebuchet MS"/>
                <a:cs typeface="Trebuchet MS"/>
              </a:rPr>
              <a:t>peak </a:t>
            </a:r>
            <a:r>
              <a:rPr sz="1950" b="1" spc="-75" dirty="0">
                <a:solidFill>
                  <a:srgbClr val="FFFBF2"/>
                </a:solidFill>
                <a:latin typeface="Trebuchet MS"/>
                <a:cs typeface="Trebuchet MS"/>
              </a:rPr>
              <a:t>(Zhu</a:t>
            </a:r>
            <a:r>
              <a:rPr lang="en-GB" sz="1950" b="1" spc="-75" dirty="0">
                <a:solidFill>
                  <a:srgbClr val="FFFBF2"/>
                </a:solidFill>
                <a:latin typeface="Trebuchet MS"/>
                <a:cs typeface="Trebuchet MS"/>
              </a:rPr>
              <a:t>+</a:t>
            </a:r>
            <a:r>
              <a:rPr sz="1950" b="1" spc="-114" dirty="0">
                <a:solidFill>
                  <a:srgbClr val="FFFBF2"/>
                </a:solidFill>
                <a:latin typeface="Trebuchet MS"/>
                <a:cs typeface="Trebuchet MS"/>
              </a:rPr>
              <a:t>2023,</a:t>
            </a:r>
            <a:r>
              <a:rPr sz="1950" b="1" spc="-70" dirty="0">
                <a:solidFill>
                  <a:srgbClr val="FFFBF2"/>
                </a:solidFill>
                <a:latin typeface="Trebuchet MS"/>
                <a:cs typeface="Trebuchet MS"/>
              </a:rPr>
              <a:t> </a:t>
            </a:r>
            <a:r>
              <a:rPr sz="1950" b="1" spc="-85" dirty="0">
                <a:solidFill>
                  <a:srgbClr val="FFFBF2"/>
                </a:solidFill>
                <a:latin typeface="Trebuchet MS"/>
                <a:cs typeface="Trebuchet MS"/>
              </a:rPr>
              <a:t>Lin</a:t>
            </a:r>
            <a:r>
              <a:rPr lang="en-GB" sz="1950" b="1" spc="-70" dirty="0">
                <a:solidFill>
                  <a:srgbClr val="FFFBF2"/>
                </a:solidFill>
                <a:latin typeface="Trebuchet MS"/>
                <a:cs typeface="Trebuchet MS"/>
              </a:rPr>
              <a:t>+</a:t>
            </a:r>
            <a:r>
              <a:rPr sz="1950" b="1" spc="-114" dirty="0">
                <a:solidFill>
                  <a:srgbClr val="FFFBF2"/>
                </a:solidFill>
                <a:latin typeface="Trebuchet MS"/>
                <a:cs typeface="Trebuchet MS"/>
              </a:rPr>
              <a:t>2023,</a:t>
            </a:r>
            <a:r>
              <a:rPr sz="1950" b="1" spc="-70" dirty="0">
                <a:solidFill>
                  <a:srgbClr val="FFFBF2"/>
                </a:solidFill>
                <a:latin typeface="Trebuchet MS"/>
                <a:cs typeface="Trebuchet MS"/>
              </a:rPr>
              <a:t> </a:t>
            </a:r>
            <a:r>
              <a:rPr sz="1950" b="1" spc="-25" dirty="0">
                <a:solidFill>
                  <a:srgbClr val="FFFBF2"/>
                </a:solidFill>
                <a:latin typeface="Trebuchet MS"/>
                <a:cs typeface="Trebuchet MS"/>
              </a:rPr>
              <a:t>Nicholl</a:t>
            </a:r>
            <a:r>
              <a:rPr lang="en-GB" sz="1950" b="1" spc="-70" dirty="0">
                <a:solidFill>
                  <a:srgbClr val="FFFBF2"/>
                </a:solidFill>
                <a:latin typeface="Trebuchet MS"/>
                <a:cs typeface="Trebuchet MS"/>
              </a:rPr>
              <a:t>+</a:t>
            </a:r>
            <a:r>
              <a:rPr sz="1950" b="1" spc="-10" dirty="0">
                <a:solidFill>
                  <a:srgbClr val="FFFBF2"/>
                </a:solidFill>
                <a:latin typeface="Trebuchet MS"/>
                <a:cs typeface="Trebuchet MS"/>
              </a:rPr>
              <a:t>2019)</a:t>
            </a:r>
            <a:endParaRPr sz="1950" dirty="0">
              <a:latin typeface="Trebuchet MS"/>
              <a:cs typeface="Trebuchet MS"/>
            </a:endParaRPr>
          </a:p>
        </p:txBody>
      </p:sp>
      <p:sp>
        <p:nvSpPr>
          <p:cNvPr id="8" name="object 8"/>
          <p:cNvSpPr/>
          <p:nvPr/>
        </p:nvSpPr>
        <p:spPr>
          <a:xfrm>
            <a:off x="1331959" y="9056127"/>
            <a:ext cx="7082790" cy="404495"/>
          </a:xfrm>
          <a:custGeom>
            <a:avLst/>
            <a:gdLst/>
            <a:ahLst/>
            <a:cxnLst/>
            <a:rect l="l" t="t" r="r" b="b"/>
            <a:pathLst>
              <a:path w="7082790" h="404495">
                <a:moveTo>
                  <a:pt x="6981449" y="404343"/>
                </a:moveTo>
                <a:lnTo>
                  <a:pt x="101085" y="404343"/>
                </a:lnTo>
                <a:lnTo>
                  <a:pt x="61738" y="396399"/>
                </a:lnTo>
                <a:lnTo>
                  <a:pt x="29607" y="374735"/>
                </a:lnTo>
                <a:lnTo>
                  <a:pt x="7943" y="342604"/>
                </a:lnTo>
                <a:lnTo>
                  <a:pt x="0" y="303257"/>
                </a:lnTo>
                <a:lnTo>
                  <a:pt x="0" y="101085"/>
                </a:lnTo>
                <a:lnTo>
                  <a:pt x="7943" y="61738"/>
                </a:lnTo>
                <a:lnTo>
                  <a:pt x="29607" y="29607"/>
                </a:lnTo>
                <a:lnTo>
                  <a:pt x="61738" y="7943"/>
                </a:lnTo>
                <a:lnTo>
                  <a:pt x="101085" y="0"/>
                </a:lnTo>
                <a:lnTo>
                  <a:pt x="6981449" y="0"/>
                </a:lnTo>
                <a:lnTo>
                  <a:pt x="7020796" y="7943"/>
                </a:lnTo>
                <a:lnTo>
                  <a:pt x="7052928" y="29607"/>
                </a:lnTo>
                <a:lnTo>
                  <a:pt x="7074591" y="61738"/>
                </a:lnTo>
                <a:lnTo>
                  <a:pt x="7082535" y="101085"/>
                </a:lnTo>
                <a:lnTo>
                  <a:pt x="7082535" y="303257"/>
                </a:lnTo>
                <a:lnTo>
                  <a:pt x="7074591" y="342604"/>
                </a:lnTo>
                <a:lnTo>
                  <a:pt x="7052928" y="374735"/>
                </a:lnTo>
                <a:lnTo>
                  <a:pt x="7020796" y="396399"/>
                </a:lnTo>
                <a:lnTo>
                  <a:pt x="6981449" y="404343"/>
                </a:lnTo>
                <a:close/>
              </a:path>
            </a:pathLst>
          </a:custGeom>
          <a:solidFill>
            <a:srgbClr val="75AB9D"/>
          </a:solidFill>
        </p:spPr>
        <p:txBody>
          <a:bodyPr wrap="square" lIns="0" tIns="0" rIns="0" bIns="0" rtlCol="0"/>
          <a:lstStyle/>
          <a:p>
            <a:endParaRPr/>
          </a:p>
        </p:txBody>
      </p:sp>
      <p:sp>
        <p:nvSpPr>
          <p:cNvPr id="9" name="object 9"/>
          <p:cNvSpPr txBox="1"/>
          <p:nvPr/>
        </p:nvSpPr>
        <p:spPr>
          <a:xfrm>
            <a:off x="1418801" y="9082531"/>
            <a:ext cx="7082789" cy="313547"/>
          </a:xfrm>
          <a:prstGeom prst="rect">
            <a:avLst/>
          </a:prstGeom>
        </p:spPr>
        <p:txBody>
          <a:bodyPr vert="horz" wrap="square" lIns="0" tIns="13335" rIns="0" bIns="0" rtlCol="0">
            <a:spAutoFit/>
          </a:bodyPr>
          <a:lstStyle/>
          <a:p>
            <a:pPr marL="12700">
              <a:lnSpc>
                <a:spcPct val="100000"/>
              </a:lnSpc>
              <a:spcBef>
                <a:spcPts val="105"/>
              </a:spcBef>
            </a:pPr>
            <a:r>
              <a:rPr sz="1950" b="1" dirty="0">
                <a:solidFill>
                  <a:srgbClr val="FFFBF2"/>
                </a:solidFill>
                <a:latin typeface="Trebuchet MS"/>
                <a:cs typeface="Trebuchet MS"/>
              </a:rPr>
              <a:t>Spectrum</a:t>
            </a:r>
            <a:r>
              <a:rPr sz="1950" b="1" spc="-55" dirty="0">
                <a:solidFill>
                  <a:srgbClr val="FFFBF2"/>
                </a:solidFill>
                <a:latin typeface="Trebuchet MS"/>
                <a:cs typeface="Trebuchet MS"/>
              </a:rPr>
              <a:t> </a:t>
            </a:r>
            <a:r>
              <a:rPr sz="1950" b="1" dirty="0">
                <a:solidFill>
                  <a:srgbClr val="FFFBF2"/>
                </a:solidFill>
                <a:latin typeface="Trebuchet MS"/>
                <a:cs typeface="Trebuchet MS"/>
              </a:rPr>
              <a:t>of</a:t>
            </a:r>
            <a:r>
              <a:rPr sz="1950" b="1" spc="-50" dirty="0">
                <a:solidFill>
                  <a:srgbClr val="FFFBF2"/>
                </a:solidFill>
                <a:latin typeface="Trebuchet MS"/>
                <a:cs typeface="Trebuchet MS"/>
              </a:rPr>
              <a:t> SN2019pud </a:t>
            </a:r>
            <a:r>
              <a:rPr sz="1950" b="1" dirty="0">
                <a:solidFill>
                  <a:srgbClr val="FFFBF2"/>
                </a:solidFill>
                <a:latin typeface="Trebuchet MS"/>
                <a:cs typeface="Trebuchet MS"/>
              </a:rPr>
              <a:t>at</a:t>
            </a:r>
            <a:r>
              <a:rPr sz="1950" b="1" spc="-50" dirty="0">
                <a:solidFill>
                  <a:srgbClr val="FFFBF2"/>
                </a:solidFill>
                <a:latin typeface="Trebuchet MS"/>
                <a:cs typeface="Trebuchet MS"/>
              </a:rPr>
              <a:t> </a:t>
            </a:r>
            <a:r>
              <a:rPr sz="1950" b="1" spc="-95" dirty="0">
                <a:solidFill>
                  <a:srgbClr val="FFFBF2"/>
                </a:solidFill>
                <a:latin typeface="Trebuchet MS"/>
                <a:cs typeface="Trebuchet MS"/>
              </a:rPr>
              <a:t>53</a:t>
            </a:r>
            <a:r>
              <a:rPr sz="1950" b="1" spc="-50" dirty="0">
                <a:solidFill>
                  <a:srgbClr val="FFFBF2"/>
                </a:solidFill>
                <a:latin typeface="Trebuchet MS"/>
                <a:cs typeface="Trebuchet MS"/>
              </a:rPr>
              <a:t> </a:t>
            </a:r>
            <a:r>
              <a:rPr sz="1950" b="1" spc="70" dirty="0">
                <a:solidFill>
                  <a:srgbClr val="FFFBF2"/>
                </a:solidFill>
                <a:latin typeface="Trebuchet MS"/>
                <a:cs typeface="Trebuchet MS"/>
              </a:rPr>
              <a:t>days</a:t>
            </a:r>
            <a:r>
              <a:rPr sz="1950" b="1" spc="-50" dirty="0">
                <a:solidFill>
                  <a:srgbClr val="FFFBF2"/>
                </a:solidFill>
                <a:latin typeface="Trebuchet MS"/>
                <a:cs typeface="Trebuchet MS"/>
              </a:rPr>
              <a:t> </a:t>
            </a:r>
            <a:r>
              <a:rPr sz="1950" b="1" dirty="0">
                <a:solidFill>
                  <a:srgbClr val="FFFBF2"/>
                </a:solidFill>
                <a:latin typeface="Trebuchet MS"/>
                <a:cs typeface="Trebuchet MS"/>
              </a:rPr>
              <a:t>post</a:t>
            </a:r>
            <a:r>
              <a:rPr sz="1950" b="1" spc="-50" dirty="0">
                <a:solidFill>
                  <a:srgbClr val="FFFBF2"/>
                </a:solidFill>
                <a:latin typeface="Trebuchet MS"/>
                <a:cs typeface="Trebuchet MS"/>
              </a:rPr>
              <a:t> </a:t>
            </a:r>
            <a:r>
              <a:rPr sz="1950" b="1" dirty="0">
                <a:solidFill>
                  <a:srgbClr val="FFFBF2"/>
                </a:solidFill>
                <a:latin typeface="Trebuchet MS"/>
                <a:cs typeface="Trebuchet MS"/>
              </a:rPr>
              <a:t>peak</a:t>
            </a:r>
            <a:r>
              <a:rPr sz="1950" b="1" spc="-50" dirty="0">
                <a:solidFill>
                  <a:srgbClr val="FFFBF2"/>
                </a:solidFill>
                <a:latin typeface="Trebuchet MS"/>
                <a:cs typeface="Trebuchet MS"/>
              </a:rPr>
              <a:t> </a:t>
            </a:r>
            <a:r>
              <a:rPr sz="1950" b="1" spc="65" dirty="0">
                <a:solidFill>
                  <a:srgbClr val="FFFBF2"/>
                </a:solidFill>
                <a:latin typeface="Trebuchet MS"/>
                <a:cs typeface="Trebuchet MS"/>
              </a:rPr>
              <a:t>(Kangas</a:t>
            </a:r>
            <a:r>
              <a:rPr lang="en-GB" sz="1950" b="1" spc="-50" dirty="0">
                <a:solidFill>
                  <a:srgbClr val="FFFBF2"/>
                </a:solidFill>
                <a:latin typeface="Trebuchet MS"/>
                <a:cs typeface="Trebuchet MS"/>
              </a:rPr>
              <a:t>+</a:t>
            </a:r>
            <a:r>
              <a:rPr sz="1950" b="1" spc="-10" dirty="0">
                <a:solidFill>
                  <a:srgbClr val="FFFBF2"/>
                </a:solidFill>
                <a:latin typeface="Trebuchet MS"/>
                <a:cs typeface="Trebuchet MS"/>
              </a:rPr>
              <a:t>2022)</a:t>
            </a:r>
            <a:endParaRPr sz="1950" dirty="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464</Words>
  <Application>Microsoft Macintosh PowerPoint</Application>
  <PresentationFormat>Custom</PresentationFormat>
  <Paragraphs>48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Palatino Linotype</vt:lpstr>
      <vt:lpstr>Tahoma</vt:lpstr>
      <vt:lpstr>Trebuchet MS</vt:lpstr>
      <vt:lpstr>Office Theme</vt:lpstr>
      <vt:lpstr>Paper!</vt:lpstr>
      <vt:lpstr>What are SLSNe?</vt:lpstr>
      <vt:lpstr>Why are they so puzzling?</vt:lpstr>
      <vt:lpstr>Master Catalogue of SLSNe</vt:lpstr>
      <vt:lpstr>Sample Information</vt:lpstr>
      <vt:lpstr>Data is redshift corrected, telluric corrected, extinction corrected, and flux corrected using light curve models Further processing also applied to coadd spectra, remove host galaxy lines, trim noisy spectra, remap and interpolate onto the same wavelength grid</vt:lpstr>
      <vt:lpstr>Results</vt:lpstr>
      <vt:lpstr>Average Spectra</vt:lpstr>
      <vt:lpstr>Subpopulations? No but some outliers!</vt:lpstr>
      <vt:lpstr>Velocity Evolution of Fe II λ5169</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and Green Illustrative Science Project Presentation</dc:title>
  <dc:creator>Aysha Aamer</dc:creator>
  <cp:keywords>DAGi9fMu-Ac,BAFZ47AVsc0,0</cp:keywords>
  <cp:lastModifiedBy>Aysha Aamer</cp:lastModifiedBy>
  <cp:revision>2</cp:revision>
  <dcterms:created xsi:type="dcterms:W3CDTF">2025-04-01T21:00:48Z</dcterms:created>
  <dcterms:modified xsi:type="dcterms:W3CDTF">2025-04-01T21:44:15Z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2025-04-01T00:00:00Z</vt:filetime>
  </property>
  <property fmtid="{D5CDD505-2E9C-101B-9397-08002B2CF9AE}" pid="3" name="Creator">
    <vt:lpwstr>Canva</vt:lpwstr>
  </property>
  <property fmtid="{D5CDD505-2E9C-101B-9397-08002B2CF9AE}" pid="4" name="LastSaved">
    <vt:filetime>2025-04-01T00:00:00Z</vt:filetime>
  </property>
  <property fmtid="{D5CDD505-2E9C-101B-9397-08002B2CF9AE}" pid="5" name="Producer">
    <vt:lpwstr>Canva</vt:lpwstr>
  </property>
</Properties>
</file>