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641" r:id="rId2"/>
    <p:sldId id="653" r:id="rId3"/>
    <p:sldId id="595" r:id="rId4"/>
    <p:sldId id="596" r:id="rId5"/>
    <p:sldId id="636" r:id="rId6"/>
    <p:sldId id="635" r:id="rId7"/>
    <p:sldId id="747" r:id="rId8"/>
    <p:sldId id="597" r:id="rId9"/>
    <p:sldId id="598" r:id="rId10"/>
    <p:sldId id="762" r:id="rId11"/>
    <p:sldId id="513" r:id="rId12"/>
    <p:sldId id="745" r:id="rId13"/>
    <p:sldId id="768" r:id="rId14"/>
    <p:sldId id="746" r:id="rId15"/>
    <p:sldId id="691" r:id="rId16"/>
    <p:sldId id="690" r:id="rId17"/>
    <p:sldId id="701" r:id="rId18"/>
    <p:sldId id="702" r:id="rId19"/>
    <p:sldId id="693" r:id="rId20"/>
    <p:sldId id="742" r:id="rId21"/>
    <p:sldId id="686" r:id="rId22"/>
    <p:sldId id="703" r:id="rId23"/>
    <p:sldId id="661" r:id="rId24"/>
    <p:sldId id="761" r:id="rId25"/>
    <p:sldId id="766" r:id="rId26"/>
    <p:sldId id="767" r:id="rId27"/>
    <p:sldId id="765" r:id="rId28"/>
    <p:sldId id="752" r:id="rId29"/>
    <p:sldId id="758" r:id="rId30"/>
    <p:sldId id="685" r:id="rId31"/>
    <p:sldId id="734" r:id="rId32"/>
    <p:sldId id="743" r:id="rId33"/>
    <p:sldId id="695" r:id="rId34"/>
    <p:sldId id="735" r:id="rId35"/>
    <p:sldId id="737" r:id="rId36"/>
    <p:sldId id="738" r:id="rId37"/>
    <p:sldId id="739" r:id="rId38"/>
    <p:sldId id="628" r:id="rId39"/>
    <p:sldId id="748" r:id="rId40"/>
    <p:sldId id="753" r:id="rId41"/>
    <p:sldId id="754" r:id="rId42"/>
    <p:sldId id="755" r:id="rId43"/>
    <p:sldId id="730" r:id="rId44"/>
    <p:sldId id="749" r:id="rId45"/>
    <p:sldId id="756" r:id="rId46"/>
    <p:sldId id="757" r:id="rId47"/>
    <p:sldId id="751" r:id="rId48"/>
    <p:sldId id="724" r:id="rId49"/>
    <p:sldId id="763" r:id="rId50"/>
    <p:sldId id="764" r:id="rId51"/>
  </p:sldIdLst>
  <p:sldSz cx="9144000" cy="6858000" type="screen4x3"/>
  <p:notesSz cx="6858000" cy="9144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 baseline="300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FF"/>
    <a:srgbClr val="FFFF00"/>
    <a:srgbClr val="000099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632" autoAdjust="0"/>
    <p:restoredTop sz="88527" autoAdjust="0"/>
  </p:normalViewPr>
  <p:slideViewPr>
    <p:cSldViewPr>
      <p:cViewPr varScale="1">
        <p:scale>
          <a:sx n="74" d="100"/>
          <a:sy n="74" d="100"/>
        </p:scale>
        <p:origin x="1108" y="56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-110" y="42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348EB-ECB0-4998-86B2-239049D985E0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001D7-1D5C-4B1B-AEAB-FF3CF0E35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2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4D92A-253D-4325-A9DB-BA1F8E63F0F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6C5AF-3230-42A8-AF5B-E31D9E1A0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4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6C5AF-3230-42A8-AF5B-E31D9E1A07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55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91795-6EB4-4809-F8CB-58C1A382F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53BC65-194D-B8BF-32E5-66D5B69B1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D9BF3-F07A-4F21-BAE4-8AD02ED877DB}" type="slidenum">
              <a:rPr lang="he-IL"/>
              <a:pPr/>
              <a:t>10</a:t>
            </a:fld>
            <a:endParaRPr lang="en-US" dirty="0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E64BB51C-15AF-6A7E-B9D5-B9F134198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9E7D8FD6-6D37-00ED-50C4-6B0D43BE6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9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D9BF3-F07A-4F21-BAE4-8AD02ED877DB}" type="slidenum">
              <a:rPr lang="he-IL"/>
              <a:pPr/>
              <a:t>11</a:t>
            </a:fld>
            <a:endParaRPr lang="en-US" dirty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5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58926-51BF-CD79-A819-B6580B269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E85ED1-7E09-FB07-F43B-5987429B0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D9BF3-F07A-4F21-BAE4-8AD02ED877DB}" type="slidenum">
              <a:rPr lang="he-IL"/>
              <a:pPr/>
              <a:t>23</a:t>
            </a:fld>
            <a:endParaRPr lang="en-US" dirty="0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F6EB58FF-875B-9EB9-0562-A47E5F2EE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4466F781-A265-38EA-4E8E-7F2062E3B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68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1F085-5620-9D4F-3967-EB785E8D5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BA0C30-AB22-174D-C906-2262698053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D9BF3-F07A-4F21-BAE4-8AD02ED877DB}" type="slidenum">
              <a:rPr lang="he-IL"/>
              <a:pPr/>
              <a:t>24</a:t>
            </a:fld>
            <a:endParaRPr lang="en-US" dirty="0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136A0977-5D28-750E-F39E-1F89AEF5CF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4461B013-9849-A99A-F465-27DE760E1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47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355C4-DDDC-45F4-817C-CE4F16903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C4CC16-7CB3-B746-C6CA-12E2CF05F8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D9BF3-F07A-4F21-BAE4-8AD02ED877DB}" type="slidenum">
              <a:rPr lang="he-IL"/>
              <a:pPr/>
              <a:t>25</a:t>
            </a:fld>
            <a:endParaRPr lang="en-US" dirty="0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8E6127DA-67C4-EC77-90BC-CAC636439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38A79733-F327-F834-0865-8FDAB188C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6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177E8-AC5E-4F45-D8B2-EF200826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ED058A-0E73-0612-1366-A4092B8D0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D9BF3-F07A-4F21-BAE4-8AD02ED877DB}" type="slidenum">
              <a:rPr lang="he-IL"/>
              <a:pPr/>
              <a:t>26</a:t>
            </a:fld>
            <a:endParaRPr lang="en-US" dirty="0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3DEF23C5-FFF3-D2AC-F494-02F01F6BD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D735A161-5013-6C9C-44FF-ECBEEC5E6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9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452DC-E342-4AFA-BC82-363936DAB94B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D9AC6-BA6F-4133-858F-7F929D33620D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D1390-11B8-4EA6-A3BE-FCEFDF2996CB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0411A2-2000-4900-B4D6-DA3426767910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F7320-3B8D-4A0B-A6E5-F841295F5FDD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2CC4A-D8A6-47A7-BD4E-51AF71DD094A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AD7F3-96CE-4922-869D-D4DA9133C06D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D1D5A-9328-4F0C-BE5C-1D2C613C8059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35B42-B659-466C-9718-CCE6027C5139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52A24-D638-47F9-8A64-25F6EB6F823C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34A12-BB2E-48A6-9F09-BE7C4040FDAD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9FD41-05FD-4791-8923-4BEB3194487F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/>
            </a:lvl1pPr>
          </a:lstStyle>
          <a:p>
            <a:fld id="{43B0BC38-F0CC-4514-8FE1-1ED1B4D020ED}" type="slidenum">
              <a:rPr lang="he-IL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4648200"/>
          </a:xfrm>
        </p:spPr>
        <p:txBody>
          <a:bodyPr/>
          <a:lstStyle/>
          <a:p>
            <a:pPr rtl="0"/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</a:rPr>
              <a:t>Pleasantness Review: </a:t>
            </a:r>
            <a:br>
              <a:rPr lang="en-US" sz="4000" dirty="0">
                <a:solidFill>
                  <a:srgbClr val="FFFF00"/>
                </a:solidFill>
              </a:rPr>
            </a:br>
            <a:br>
              <a:rPr lang="en-US" sz="800" dirty="0">
                <a:solidFill>
                  <a:srgbClr val="FFFF00"/>
                </a:solidFill>
              </a:rPr>
            </a:br>
            <a:br>
              <a:rPr lang="en-US" sz="800" dirty="0">
                <a:solidFill>
                  <a:srgbClr val="FFFF00"/>
                </a:solidFill>
              </a:rPr>
            </a:br>
            <a:br>
              <a:rPr lang="en-US" sz="800" dirty="0">
                <a:solidFill>
                  <a:srgbClr val="FFFF00"/>
                </a:solidFill>
              </a:rPr>
            </a:br>
            <a:br>
              <a:rPr lang="en-US" sz="1800" dirty="0">
                <a:solidFill>
                  <a:srgbClr val="FFFF00"/>
                </a:solidFill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Liberation Sans"/>
              </a:rPr>
              <a:t>The primary role of jets in powering core-collapse supernovae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Noam Soker </a:t>
            </a:r>
            <a:b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Department of Physics, Technion, Israel, 2025</a:t>
            </a:r>
            <a:br>
              <a:rPr lang="en-US" sz="24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FF9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47900" y="4876800"/>
            <a:ext cx="4648200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Dictionary translation of my name from Hebrew to English: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baseline="0" dirty="0">
                <a:latin typeface="Times New Roman" pitchFamily="18" charset="0"/>
                <a:ea typeface="+mj-ea"/>
                <a:cs typeface="Times New Roman" pitchFamily="18" charset="0"/>
              </a:rPr>
              <a:t>Noam = Pleasantness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baseline="0" dirty="0">
                <a:latin typeface="Times New Roman" pitchFamily="18" charset="0"/>
                <a:ea typeface="+mj-ea"/>
                <a:cs typeface="Times New Roman" pitchFamily="18" charset="0"/>
              </a:rPr>
              <a:t>Soker = Review  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EDED0-4391-E3BA-9933-E6AB58AF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572000"/>
            <a:ext cx="1938461" cy="1839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85FA0-E172-7B8D-FB1F-F23DB4A53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39" y="4572000"/>
            <a:ext cx="1967124" cy="1839686"/>
          </a:xfrm>
          <a:prstGeom prst="rect">
            <a:avLst/>
          </a:prstGeom>
        </p:spPr>
      </p:pic>
      <p:pic>
        <p:nvPicPr>
          <p:cNvPr id="5" name="Picture 4" descr="‫סיכת הזדהות עם החטופים ותמיכה במאבק‬‎">
            <a:extLst>
              <a:ext uri="{FF2B5EF4-FFF2-40B4-BE49-F238E27FC236}">
                <a16:creationId xmlns:a16="http://schemas.microsoft.com/office/drawing/2014/main" id="{D40B2854-DB76-177C-152D-D4AC8E3C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191838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70DA0-4293-0D76-4E68-C6869BA56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68283"/>
            <a:ext cx="1447800" cy="14752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45FFB-FD65-AB9D-2124-2E525A55F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>
            <a:extLst>
              <a:ext uri="{FF2B5EF4-FFF2-40B4-BE49-F238E27FC236}">
                <a16:creationId xmlns:a16="http://schemas.microsoft.com/office/drawing/2014/main" id="{1FB2B8E4-A763-EDE2-51CE-C0764B09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9116DCF-6AA8-8636-87E6-285C1334B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06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BF22AB1-11E3-74D4-32FF-9F910D360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42899"/>
            <a:ext cx="8839200" cy="6172201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b="1" u="sng" kern="0" baseline="0" dirty="0">
                <a:solidFill>
                  <a:schemeClr val="tx1"/>
                </a:solidFill>
              </a:rPr>
              <a:t>Method</a:t>
            </a:r>
            <a:r>
              <a:rPr lang="en-US" altLang="en-IL" sz="3200" kern="0" baseline="0" dirty="0">
                <a:solidFill>
                  <a:schemeClr val="tx1"/>
                </a:solidFill>
              </a:rPr>
              <a:t> </a:t>
            </a:r>
          </a:p>
          <a:p>
            <a:pPr rtl="0"/>
            <a:endParaRPr lang="en-US" altLang="en-IL" sz="800" kern="0" baseline="0" dirty="0">
              <a:solidFill>
                <a:schemeClr val="tx1"/>
              </a:solidFill>
            </a:endParaRPr>
          </a:p>
          <a:p>
            <a:pPr algn="l" rtl="0"/>
            <a:r>
              <a:rPr lang="en-US" altLang="en-IL" sz="2800" kern="0" baseline="0" dirty="0">
                <a:solidFill>
                  <a:schemeClr val="tx1"/>
                </a:solidFill>
              </a:rPr>
              <a:t> We use the </a:t>
            </a:r>
            <a:r>
              <a:rPr lang="en-US" altLang="en-IL" sz="2800" u="sng" kern="0" baseline="0" dirty="0">
                <a:solidFill>
                  <a:schemeClr val="tx1"/>
                </a:solidFill>
              </a:rPr>
              <a:t>same extremely common and fully acceptable method</a:t>
            </a:r>
            <a:r>
              <a:rPr lang="en-US" altLang="en-IL" sz="2800" kern="0" baseline="0" dirty="0">
                <a:solidFill>
                  <a:schemeClr val="tx1"/>
                </a:solidFill>
              </a:rPr>
              <a:t> to study </a:t>
            </a:r>
            <a:r>
              <a:rPr lang="en-US" altLang="en-IL" sz="2800" b="1" kern="0" baseline="0" dirty="0">
                <a:solidFill>
                  <a:srgbClr val="FF0000"/>
                </a:solidFill>
              </a:rPr>
              <a:t>active galactic nucleus feedback</a:t>
            </a:r>
            <a:r>
              <a:rPr lang="en-US" altLang="en-IL" sz="2800" b="1" kern="0" baseline="0" dirty="0">
                <a:solidFill>
                  <a:schemeClr val="tx1"/>
                </a:solidFill>
              </a:rPr>
              <a:t>, </a:t>
            </a:r>
            <a:r>
              <a:rPr lang="en-US" altLang="en-IL" sz="2800" kern="0" baseline="0" dirty="0">
                <a:solidFill>
                  <a:schemeClr val="tx1"/>
                </a:solidFill>
              </a:rPr>
              <a:t>the shaping of </a:t>
            </a:r>
            <a:r>
              <a:rPr lang="en-US" altLang="en-IL" sz="2800" b="1" kern="0" baseline="0" dirty="0">
                <a:solidFill>
                  <a:srgbClr val="FF0000"/>
                </a:solidFill>
              </a:rPr>
              <a:t>planetary nebulae</a:t>
            </a:r>
            <a:r>
              <a:rPr lang="en-US" altLang="en-IL" sz="2800" b="1" kern="0" baseline="0" dirty="0">
                <a:solidFill>
                  <a:schemeClr val="tx1"/>
                </a:solidFill>
              </a:rPr>
              <a:t>, </a:t>
            </a:r>
            <a:r>
              <a:rPr lang="en-US" altLang="en-IL" sz="2800" kern="0" baseline="0" dirty="0">
                <a:solidFill>
                  <a:schemeClr val="tx1"/>
                </a:solidFill>
              </a:rPr>
              <a:t>and </a:t>
            </a:r>
            <a:r>
              <a:rPr lang="en-US" altLang="en-IL" sz="2800" b="1" kern="0" baseline="0" dirty="0">
                <a:solidFill>
                  <a:srgbClr val="FF0000"/>
                </a:solidFill>
              </a:rPr>
              <a:t>HH objects of young stellar objects</a:t>
            </a:r>
            <a:r>
              <a:rPr lang="en-US" altLang="en-IL" sz="2800" b="1" kern="0" baseline="0" dirty="0">
                <a:solidFill>
                  <a:schemeClr val="tx1"/>
                </a:solidFill>
              </a:rPr>
              <a:t>.</a:t>
            </a:r>
          </a:p>
          <a:p>
            <a:pPr algn="l" rtl="0"/>
            <a:endParaRPr lang="en-US" altLang="en-IL" sz="2800" b="1" kern="0" baseline="0" dirty="0">
              <a:solidFill>
                <a:schemeClr val="tx1"/>
              </a:solidFill>
            </a:endParaRPr>
          </a:p>
          <a:p>
            <a:pPr marL="457200" indent="-457200" algn="l" rtl="0">
              <a:buAutoNum type="arabicParenBoth"/>
            </a:pPr>
            <a:r>
              <a:rPr lang="en-US" altLang="en-IL" sz="2000" b="1" kern="0" baseline="0" dirty="0">
                <a:solidFill>
                  <a:schemeClr val="tx1"/>
                </a:solidFill>
              </a:rPr>
              <a:t>Observationally identify </a:t>
            </a:r>
            <a:r>
              <a:rPr lang="en-US" altLang="en-IL" sz="2000" kern="0" baseline="0" dirty="0">
                <a:solidFill>
                  <a:schemeClr val="tx1"/>
                </a:solidFill>
              </a:rPr>
              <a:t>opposite pairs of morphological features that strongly suggest jets:  </a:t>
            </a:r>
            <a:r>
              <a:rPr lang="en-US" altLang="en-IL" sz="2000" b="1" kern="0" baseline="0" dirty="0">
                <a:solidFill>
                  <a:srgbClr val="0070C0"/>
                </a:solidFill>
              </a:rPr>
              <a:t>bubbles, lobes, clumps, nozzles, and ears. </a:t>
            </a:r>
          </a:p>
          <a:p>
            <a:pPr algn="l" rtl="0"/>
            <a:r>
              <a:rPr lang="en-US" altLang="en-IL" sz="2000" b="1" kern="0" baseline="0" dirty="0">
                <a:solidFill>
                  <a:srgbClr val="7030A0"/>
                </a:solidFill>
              </a:rPr>
              <a:t>                                                              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(poster by </a:t>
            </a:r>
            <a:r>
              <a:rPr lang="en-US" altLang="en-IL" sz="2800" b="1" kern="0" baseline="0" dirty="0">
                <a:solidFill>
                  <a:srgbClr val="7030A0"/>
                </a:solidFill>
              </a:rPr>
              <a:t>Dima Shishkin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)</a:t>
            </a:r>
          </a:p>
          <a:p>
            <a:pPr algn="l" rtl="0"/>
            <a:endParaRPr lang="en-US" altLang="en-IL" sz="800" b="1" kern="0" baseline="0" dirty="0">
              <a:solidFill>
                <a:schemeClr val="tx1"/>
              </a:solidFill>
            </a:endParaRPr>
          </a:p>
          <a:p>
            <a:pPr marL="457200" indent="-457200" algn="l" rtl="0">
              <a:buAutoNum type="arabicParenBoth" startAt="2"/>
            </a:pPr>
            <a:r>
              <a:rPr lang="en-US" altLang="en-IL" sz="2000" b="1" kern="0" baseline="0" dirty="0">
                <a:solidFill>
                  <a:schemeClr val="tx1"/>
                </a:solidFill>
              </a:rPr>
              <a:t>Ambient medium from observations or modeling</a:t>
            </a:r>
            <a:r>
              <a:rPr lang="en-US" altLang="en-IL" sz="2000" kern="0" baseline="0" dirty="0">
                <a:solidFill>
                  <a:schemeClr val="tx1"/>
                </a:solidFill>
              </a:rPr>
              <a:t>. </a:t>
            </a:r>
          </a:p>
          <a:p>
            <a:pPr algn="l" rtl="0"/>
            <a:endParaRPr lang="en-US" altLang="en-IL" sz="800" kern="0" baseline="0" dirty="0">
              <a:solidFill>
                <a:schemeClr val="tx1"/>
              </a:solidFill>
            </a:endParaRPr>
          </a:p>
          <a:p>
            <a:pPr marL="457200" indent="-457200" algn="l" rtl="0">
              <a:buAutoNum type="arabicParenBoth" startAt="3"/>
            </a:pPr>
            <a:r>
              <a:rPr lang="en-US" altLang="en-IL" sz="2000" b="1" kern="0" baseline="0" dirty="0">
                <a:solidFill>
                  <a:schemeClr val="tx1"/>
                </a:solidFill>
              </a:rPr>
              <a:t>Manually launch jets </a:t>
            </a:r>
            <a:r>
              <a:rPr lang="en-US" altLang="en-IL" sz="2000" kern="0" baseline="0" dirty="0">
                <a:solidFill>
                  <a:schemeClr val="tx1"/>
                </a:solidFill>
              </a:rPr>
              <a:t>into the ambient medium.  </a:t>
            </a:r>
          </a:p>
          <a:p>
            <a:pPr algn="l" rtl="0"/>
            <a:r>
              <a:rPr lang="en-US" altLang="en-IL" sz="2000" kern="0" baseline="0" dirty="0">
                <a:solidFill>
                  <a:srgbClr val="7030A0"/>
                </a:solidFill>
              </a:rPr>
              <a:t>                                                           (Poster by </a:t>
            </a:r>
            <a:r>
              <a:rPr lang="en-US" altLang="en-IL" sz="2800" b="1" kern="0" baseline="0" dirty="0">
                <a:solidFill>
                  <a:srgbClr val="7030A0"/>
                </a:solidFill>
              </a:rPr>
              <a:t>Jessica Braudo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)</a:t>
            </a:r>
          </a:p>
          <a:p>
            <a:pPr algn="l" rtl="0"/>
            <a:endParaRPr lang="en-US" altLang="en-IL" sz="800" b="1" kern="0" baseline="0" dirty="0">
              <a:solidFill>
                <a:schemeClr val="tx1"/>
              </a:solidFill>
            </a:endParaRPr>
          </a:p>
          <a:p>
            <a:pPr algn="l" rtl="0"/>
            <a:r>
              <a:rPr lang="en-US" altLang="en-IL" sz="2000" b="1" kern="0" baseline="0" dirty="0">
                <a:solidFill>
                  <a:schemeClr val="tx1"/>
                </a:solidFill>
              </a:rPr>
              <a:t>(4)  Compare simulations with observations.</a:t>
            </a:r>
          </a:p>
          <a:p>
            <a:pPr algn="l" rtl="0"/>
            <a:r>
              <a:rPr lang="en-US" altLang="en-IL" sz="2000" b="1" kern="0" baseline="0" dirty="0">
                <a:solidFill>
                  <a:srgbClr val="7030A0"/>
                </a:solidFill>
              </a:rPr>
              <a:t>                                                        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(</a:t>
            </a:r>
            <a:r>
              <a:rPr lang="en-US" altLang="en-IL" sz="2000" b="1" kern="0" baseline="0" dirty="0">
                <a:solidFill>
                  <a:srgbClr val="7030A0"/>
                </a:solidFill>
              </a:rPr>
              <a:t>Dima Shishkin  + Jessica Braudo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)</a:t>
            </a:r>
            <a:endParaRPr lang="en-US" altLang="en-IL" sz="2000" kern="0" baseline="0" dirty="0">
              <a:solidFill>
                <a:schemeClr val="tx1"/>
              </a:solidFill>
            </a:endParaRPr>
          </a:p>
          <a:p>
            <a:pPr marL="457200" indent="-457200" algn="l" rtl="0">
              <a:buAutoNum type="arabicParenBoth" startAt="3"/>
            </a:pPr>
            <a:endParaRPr lang="en-US" altLang="en-IL" sz="2000" b="1" kern="0" baseline="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4D9862-6136-5577-8EFE-42BF866DF7D3}"/>
              </a:ext>
            </a:extLst>
          </p:cNvPr>
          <p:cNvSpPr/>
          <p:nvPr/>
        </p:nvSpPr>
        <p:spPr bwMode="auto">
          <a:xfrm>
            <a:off x="76200" y="3048000"/>
            <a:ext cx="8686800" cy="335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66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315200" y="35052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48006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0F8D28E-DD9F-77BA-8954-FDCFADF63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42899"/>
            <a:ext cx="8839200" cy="6172201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b="1" u="sng" kern="0" baseline="0" dirty="0">
                <a:solidFill>
                  <a:schemeClr val="tx1"/>
                </a:solidFill>
              </a:rPr>
              <a:t>Method</a:t>
            </a:r>
            <a:r>
              <a:rPr lang="en-US" altLang="en-IL" sz="3200" kern="0" baseline="0" dirty="0">
                <a:solidFill>
                  <a:schemeClr val="tx1"/>
                </a:solidFill>
              </a:rPr>
              <a:t> </a:t>
            </a:r>
          </a:p>
          <a:p>
            <a:pPr rtl="0"/>
            <a:endParaRPr lang="en-US" altLang="en-IL" sz="800" kern="0" baseline="0" dirty="0">
              <a:solidFill>
                <a:schemeClr val="tx1"/>
              </a:solidFill>
            </a:endParaRPr>
          </a:p>
          <a:p>
            <a:pPr algn="l" rtl="0"/>
            <a:r>
              <a:rPr lang="en-US" altLang="en-IL" sz="2800" kern="0" baseline="0" dirty="0">
                <a:solidFill>
                  <a:schemeClr val="tx1"/>
                </a:solidFill>
              </a:rPr>
              <a:t> We use the </a:t>
            </a:r>
            <a:r>
              <a:rPr lang="en-US" altLang="en-IL" sz="2800" u="sng" kern="0" baseline="0" dirty="0">
                <a:solidFill>
                  <a:schemeClr val="tx1"/>
                </a:solidFill>
              </a:rPr>
              <a:t>same extremely common and fully acceptable method</a:t>
            </a:r>
            <a:r>
              <a:rPr lang="en-US" altLang="en-IL" sz="2800" kern="0" baseline="0" dirty="0">
                <a:solidFill>
                  <a:schemeClr val="tx1"/>
                </a:solidFill>
              </a:rPr>
              <a:t> to study </a:t>
            </a:r>
            <a:r>
              <a:rPr lang="en-US" altLang="en-IL" sz="2800" b="1" kern="0" baseline="0" dirty="0">
                <a:solidFill>
                  <a:srgbClr val="FF0000"/>
                </a:solidFill>
              </a:rPr>
              <a:t>active galactic nucleus feedback</a:t>
            </a:r>
            <a:r>
              <a:rPr lang="en-US" altLang="en-IL" sz="2800" b="1" kern="0" baseline="0" dirty="0">
                <a:solidFill>
                  <a:schemeClr val="tx1"/>
                </a:solidFill>
              </a:rPr>
              <a:t>, </a:t>
            </a:r>
            <a:r>
              <a:rPr lang="en-US" altLang="en-IL" sz="2800" kern="0" baseline="0" dirty="0">
                <a:solidFill>
                  <a:schemeClr val="tx1"/>
                </a:solidFill>
              </a:rPr>
              <a:t>the shaping of </a:t>
            </a:r>
            <a:r>
              <a:rPr lang="en-US" altLang="en-IL" sz="2800" b="1" kern="0" baseline="0" dirty="0">
                <a:solidFill>
                  <a:srgbClr val="FF0000"/>
                </a:solidFill>
              </a:rPr>
              <a:t>planetary nebulae</a:t>
            </a:r>
            <a:r>
              <a:rPr lang="en-US" altLang="en-IL" sz="2800" b="1" kern="0" baseline="0" dirty="0">
                <a:solidFill>
                  <a:schemeClr val="tx1"/>
                </a:solidFill>
              </a:rPr>
              <a:t>, </a:t>
            </a:r>
            <a:r>
              <a:rPr lang="en-US" altLang="en-IL" sz="2800" kern="0" baseline="0" dirty="0">
                <a:solidFill>
                  <a:schemeClr val="tx1"/>
                </a:solidFill>
              </a:rPr>
              <a:t>and </a:t>
            </a:r>
            <a:r>
              <a:rPr lang="en-US" altLang="en-IL" sz="2800" b="1" kern="0" baseline="0" dirty="0">
                <a:solidFill>
                  <a:srgbClr val="FF0000"/>
                </a:solidFill>
              </a:rPr>
              <a:t>HH objects of young stellar objects</a:t>
            </a:r>
            <a:r>
              <a:rPr lang="en-US" altLang="en-IL" sz="2800" b="1" kern="0" baseline="0" dirty="0">
                <a:solidFill>
                  <a:schemeClr val="tx1"/>
                </a:solidFill>
              </a:rPr>
              <a:t>.</a:t>
            </a:r>
          </a:p>
          <a:p>
            <a:pPr algn="l" rtl="0"/>
            <a:endParaRPr lang="en-US" altLang="en-IL" sz="2800" b="1" kern="0" baseline="0" dirty="0">
              <a:solidFill>
                <a:schemeClr val="tx1"/>
              </a:solidFill>
            </a:endParaRPr>
          </a:p>
          <a:p>
            <a:pPr marL="457200" indent="-457200" algn="l" rtl="0">
              <a:buAutoNum type="arabicParenBoth"/>
            </a:pPr>
            <a:r>
              <a:rPr lang="en-US" altLang="en-IL" sz="2000" b="1" kern="0" baseline="0" dirty="0">
                <a:solidFill>
                  <a:schemeClr val="tx1"/>
                </a:solidFill>
              </a:rPr>
              <a:t>Observationally identify </a:t>
            </a:r>
            <a:r>
              <a:rPr lang="en-US" altLang="en-IL" sz="2000" kern="0" baseline="0" dirty="0">
                <a:solidFill>
                  <a:schemeClr val="tx1"/>
                </a:solidFill>
              </a:rPr>
              <a:t>opposite pairs of morphological features that strongly suggest jets:  </a:t>
            </a:r>
            <a:r>
              <a:rPr lang="en-US" altLang="en-IL" sz="2000" b="1" kern="0" baseline="0" dirty="0">
                <a:solidFill>
                  <a:srgbClr val="0070C0"/>
                </a:solidFill>
              </a:rPr>
              <a:t>bubbles, lobes, clumps, nozzles, and ears. </a:t>
            </a:r>
          </a:p>
          <a:p>
            <a:pPr algn="l" rtl="0"/>
            <a:r>
              <a:rPr lang="en-US" altLang="en-IL" sz="2000" b="1" kern="0" baseline="0" dirty="0">
                <a:solidFill>
                  <a:srgbClr val="7030A0"/>
                </a:solidFill>
              </a:rPr>
              <a:t>                                                              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(poster by </a:t>
            </a:r>
            <a:r>
              <a:rPr lang="en-US" altLang="en-IL" sz="2800" b="1" kern="0" baseline="0" dirty="0">
                <a:solidFill>
                  <a:srgbClr val="7030A0"/>
                </a:solidFill>
              </a:rPr>
              <a:t>Dima Shishkin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)</a:t>
            </a:r>
          </a:p>
          <a:p>
            <a:pPr algn="l" rtl="0"/>
            <a:endParaRPr lang="en-US" altLang="en-IL" sz="800" b="1" kern="0" baseline="0" dirty="0">
              <a:solidFill>
                <a:schemeClr val="tx1"/>
              </a:solidFill>
            </a:endParaRPr>
          </a:p>
          <a:p>
            <a:pPr marL="457200" indent="-457200" algn="l" rtl="0">
              <a:buAutoNum type="arabicParenBoth" startAt="2"/>
            </a:pPr>
            <a:r>
              <a:rPr lang="en-US" altLang="en-IL" sz="2000" b="1" kern="0" baseline="0" dirty="0">
                <a:solidFill>
                  <a:schemeClr val="tx1"/>
                </a:solidFill>
              </a:rPr>
              <a:t>Ambient medium from observations or modeling </a:t>
            </a:r>
            <a:r>
              <a:rPr lang="en-US" altLang="en-IL" sz="2000" kern="0" baseline="0" dirty="0">
                <a:solidFill>
                  <a:schemeClr val="tx1"/>
                </a:solidFill>
              </a:rPr>
              <a:t>and</a:t>
            </a:r>
            <a:r>
              <a:rPr lang="en-US" altLang="en-IL" sz="2000" b="1" kern="0" baseline="0" dirty="0">
                <a:solidFill>
                  <a:schemeClr val="tx1"/>
                </a:solidFill>
              </a:rPr>
              <a:t> </a:t>
            </a:r>
          </a:p>
          <a:p>
            <a:pPr algn="l" rtl="0"/>
            <a:r>
              <a:rPr lang="en-US" altLang="en-IL" sz="2000" b="1" kern="0" baseline="0" dirty="0">
                <a:solidFill>
                  <a:schemeClr val="tx1"/>
                </a:solidFill>
              </a:rPr>
              <a:t>              </a:t>
            </a:r>
            <a:r>
              <a:rPr lang="en-US" altLang="en-IL" sz="2000" b="1" u="sng" kern="0" baseline="0" dirty="0">
                <a:solidFill>
                  <a:schemeClr val="tx1"/>
                </a:solidFill>
              </a:rPr>
              <a:t>manually launch jets</a:t>
            </a:r>
            <a:r>
              <a:rPr lang="en-US" altLang="en-IL" sz="2000" b="1" kern="0" baseline="0" dirty="0">
                <a:solidFill>
                  <a:schemeClr val="tx1"/>
                </a:solidFill>
              </a:rPr>
              <a:t> </a:t>
            </a:r>
            <a:r>
              <a:rPr lang="en-US" altLang="en-IL" sz="2000" kern="0" baseline="0" dirty="0">
                <a:solidFill>
                  <a:schemeClr val="tx1"/>
                </a:solidFill>
              </a:rPr>
              <a:t>into the ambient medium.  </a:t>
            </a:r>
          </a:p>
          <a:p>
            <a:pPr algn="l" rtl="0"/>
            <a:r>
              <a:rPr lang="en-US" altLang="en-IL" sz="2000" kern="0" baseline="0" dirty="0">
                <a:solidFill>
                  <a:srgbClr val="7030A0"/>
                </a:solidFill>
              </a:rPr>
              <a:t>                                                           (poster by </a:t>
            </a:r>
            <a:r>
              <a:rPr lang="en-US" altLang="en-IL" sz="2800" b="1" kern="0" baseline="0" dirty="0">
                <a:solidFill>
                  <a:srgbClr val="7030A0"/>
                </a:solidFill>
              </a:rPr>
              <a:t>Jessica Braudo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)</a:t>
            </a:r>
          </a:p>
          <a:p>
            <a:pPr algn="l" rtl="0"/>
            <a:endParaRPr lang="en-US" altLang="en-IL" sz="800" b="1" kern="0" baseline="0" dirty="0">
              <a:solidFill>
                <a:schemeClr val="tx1"/>
              </a:solidFill>
            </a:endParaRPr>
          </a:p>
          <a:p>
            <a:pPr algn="l" rtl="0"/>
            <a:r>
              <a:rPr lang="en-US" altLang="en-IL" sz="2000" b="1" kern="0" baseline="0" dirty="0">
                <a:solidFill>
                  <a:schemeClr val="tx1"/>
                </a:solidFill>
              </a:rPr>
              <a:t>(4)  Compare simulations with observations.</a:t>
            </a:r>
          </a:p>
          <a:p>
            <a:pPr algn="l" rtl="0"/>
            <a:r>
              <a:rPr lang="en-US" altLang="en-IL" sz="2000" b="1" kern="0" baseline="0" dirty="0">
                <a:solidFill>
                  <a:srgbClr val="7030A0"/>
                </a:solidFill>
              </a:rPr>
              <a:t>                                                        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(</a:t>
            </a:r>
            <a:r>
              <a:rPr lang="en-US" altLang="en-IL" sz="2000" b="1" kern="0" baseline="0" dirty="0">
                <a:solidFill>
                  <a:srgbClr val="7030A0"/>
                </a:solidFill>
              </a:rPr>
              <a:t>Dima Shishkin  + Jessica Braudo</a:t>
            </a:r>
            <a:r>
              <a:rPr lang="en-US" altLang="en-IL" sz="2000" kern="0" baseline="0" dirty="0">
                <a:solidFill>
                  <a:srgbClr val="7030A0"/>
                </a:solidFill>
              </a:rPr>
              <a:t>)</a:t>
            </a:r>
            <a:endParaRPr lang="en-US" altLang="en-IL" sz="2000" kern="0" baseline="0" dirty="0">
              <a:solidFill>
                <a:schemeClr val="tx1"/>
              </a:solidFill>
            </a:endParaRPr>
          </a:p>
          <a:p>
            <a:pPr marL="457200" indent="-457200" algn="l" rtl="0">
              <a:buAutoNum type="arabicParenBoth" startAt="3"/>
            </a:pPr>
            <a:endParaRPr lang="en-US" altLang="en-IL" sz="2000" b="1" kern="0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DF196-6870-3B64-C8C1-F22B2126C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5FED-ED8F-A403-809E-5CE55F7B5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62" y="206891"/>
            <a:ext cx="8002438" cy="555109"/>
          </a:xfrm>
        </p:spPr>
        <p:txBody>
          <a:bodyPr/>
          <a:lstStyle/>
          <a:p>
            <a:pPr marL="0" indent="0" algn="ctr" rtl="0">
              <a:buNone/>
            </a:pPr>
            <a:r>
              <a:rPr lang="en-US" sz="2800" dirty="0">
                <a:solidFill>
                  <a:srgbClr val="FFFF00"/>
                </a:solidFill>
              </a:rPr>
              <a:t>A supernova remnant and a </a:t>
            </a:r>
            <a:r>
              <a:rPr lang="en-US" sz="2800">
                <a:solidFill>
                  <a:srgbClr val="FFFF00"/>
                </a:solidFill>
              </a:rPr>
              <a:t>planetary nebula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3B96B-2A73-6E06-D31F-7BD20B764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81399"/>
            <a:ext cx="6208899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8CDA9-04AD-FD18-56CE-B4C0BDCE3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62000"/>
            <a:ext cx="2510961" cy="2696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19DF85-57A1-A666-2C5E-069EDA6297F9}"/>
              </a:ext>
            </a:extLst>
          </p:cNvPr>
          <p:cNvSpPr txBox="1"/>
          <p:nvPr/>
        </p:nvSpPr>
        <p:spPr>
          <a:xfrm>
            <a:off x="6568735" y="1295400"/>
            <a:ext cx="2578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dirty="0">
                <a:solidFill>
                  <a:schemeClr val="bg1"/>
                </a:solidFill>
              </a:rPr>
              <a:t>The planetary nebula </a:t>
            </a:r>
          </a:p>
          <a:p>
            <a:pPr algn="l" rtl="0"/>
            <a:r>
              <a:rPr lang="en-US" sz="2800" dirty="0">
                <a:solidFill>
                  <a:schemeClr val="bg1"/>
                </a:solidFill>
              </a:rPr>
              <a:t>NGC 40, with its </a:t>
            </a:r>
          </a:p>
          <a:p>
            <a:pPr algn="l" rtl="0"/>
            <a:r>
              <a:rPr lang="en-US" sz="2800" dirty="0">
                <a:solidFill>
                  <a:schemeClr val="bg1"/>
                </a:solidFill>
              </a:rPr>
              <a:t>Prominent</a:t>
            </a:r>
          </a:p>
          <a:p>
            <a:pPr algn="l" rtl="0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jet</a:t>
            </a:r>
            <a:endParaRPr lang="en-IL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6BDA7-2622-E6C8-C2E2-436825D1BCBF}"/>
              </a:ext>
            </a:extLst>
          </p:cNvPr>
          <p:cNvSpPr txBox="1"/>
          <p:nvPr/>
        </p:nvSpPr>
        <p:spPr>
          <a:xfrm>
            <a:off x="7086600" y="4704546"/>
            <a:ext cx="190500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</a:rPr>
              <a:t>Supernova remnant</a:t>
            </a:r>
            <a:endParaRPr lang="en-IL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NGC 40">
            <a:extLst>
              <a:ext uri="{FF2B5EF4-FFF2-40B4-BE49-F238E27FC236}">
                <a16:creationId xmlns:a16="http://schemas.microsoft.com/office/drawing/2014/main" id="{D67DCACA-B2EA-1A19-8959-C221DA21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449" y="762001"/>
            <a:ext cx="278295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07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1F9A50-1ECA-49D7-B93D-BA9BB4F35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66" y="1600199"/>
            <a:ext cx="2675301" cy="512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1A3D54-B16D-EA8F-0653-ABE9A4EC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007" y="76119"/>
            <a:ext cx="3098788" cy="3079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455B2-C6AC-F575-1843-F76C1B79598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259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rtl="0">
              <a:buFontTx/>
              <a:buNone/>
            </a:pPr>
            <a:r>
              <a:rPr lang="en-US" sz="2400" kern="0" baseline="0" dirty="0">
                <a:solidFill>
                  <a:srgbClr val="FFFF00"/>
                </a:solidFill>
              </a:rPr>
              <a:t>Planetary nebulae </a:t>
            </a:r>
          </a:p>
          <a:p>
            <a:pPr marL="0" indent="0" algn="ctr" rtl="0">
              <a:buFontTx/>
              <a:buNone/>
            </a:pPr>
            <a:r>
              <a:rPr lang="en-US" sz="2000" kern="0" baseline="0" dirty="0">
                <a:solidFill>
                  <a:srgbClr val="FF99FF"/>
                </a:solidFill>
              </a:rPr>
              <a:t>(Sahai, R. 1998, 2000, 2005)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23B360-AC57-FE68-43F4-32DBB480A9C8}"/>
              </a:ext>
            </a:extLst>
          </p:cNvPr>
          <p:cNvSpPr txBox="1">
            <a:spLocks/>
          </p:cNvSpPr>
          <p:nvPr/>
        </p:nvSpPr>
        <p:spPr bwMode="auto">
          <a:xfrm>
            <a:off x="5867400" y="103264"/>
            <a:ext cx="1219200" cy="34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rtl="0">
              <a:buFontTx/>
              <a:buNone/>
            </a:pPr>
            <a:r>
              <a:rPr lang="en-US" sz="1800" kern="0" baseline="0" dirty="0">
                <a:solidFill>
                  <a:schemeClr val="bg1"/>
                </a:solidFill>
              </a:rPr>
              <a:t>He 2-47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B9676-5646-1701-51AE-7E20956E8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57" y="76120"/>
            <a:ext cx="3035456" cy="304815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56C415-4343-B069-8062-F6164B5C742D}"/>
              </a:ext>
            </a:extLst>
          </p:cNvPr>
          <p:cNvSpPr txBox="1">
            <a:spLocks/>
          </p:cNvSpPr>
          <p:nvPr/>
        </p:nvSpPr>
        <p:spPr bwMode="auto">
          <a:xfrm>
            <a:off x="2667001" y="68506"/>
            <a:ext cx="1219200" cy="34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rtl="0">
              <a:buFontTx/>
              <a:buNone/>
            </a:pPr>
            <a:r>
              <a:rPr lang="en-US" sz="1800" kern="0" baseline="0" dirty="0">
                <a:solidFill>
                  <a:schemeClr val="bg1"/>
                </a:solidFill>
              </a:rPr>
              <a:t>M1-37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38D931-802C-0893-2849-F823C3245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657" y="3190413"/>
            <a:ext cx="3039713" cy="35310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10EF9-A506-515C-9D8B-72BA96BFDB4E}"/>
              </a:ext>
            </a:extLst>
          </p:cNvPr>
          <p:cNvSpPr txBox="1">
            <a:spLocks/>
          </p:cNvSpPr>
          <p:nvPr/>
        </p:nvSpPr>
        <p:spPr bwMode="auto">
          <a:xfrm>
            <a:off x="1371284" y="1524000"/>
            <a:ext cx="1448116" cy="6096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rtl="0">
              <a:buFontTx/>
              <a:buNone/>
            </a:pPr>
            <a:r>
              <a:rPr lang="en-US" sz="1800" kern="0" baseline="0" dirty="0"/>
              <a:t>Supernova remnant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E0D07A7-0768-A877-EC13-32C24EF7C865}"/>
              </a:ext>
            </a:extLst>
          </p:cNvPr>
          <p:cNvSpPr/>
          <p:nvPr/>
        </p:nvSpPr>
        <p:spPr bwMode="auto">
          <a:xfrm rot="1253108">
            <a:off x="2041685" y="569528"/>
            <a:ext cx="762000" cy="228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35910-E5EF-6215-790D-428378DC9883}"/>
              </a:ext>
            </a:extLst>
          </p:cNvPr>
          <p:cNvSpPr txBox="1">
            <a:spLocks/>
          </p:cNvSpPr>
          <p:nvPr/>
        </p:nvSpPr>
        <p:spPr bwMode="auto">
          <a:xfrm>
            <a:off x="2728257" y="3124200"/>
            <a:ext cx="1843743" cy="60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rtl="0">
              <a:buFontTx/>
              <a:buNone/>
            </a:pPr>
            <a:r>
              <a:rPr lang="en-US" sz="1800" kern="0" baseline="0" dirty="0"/>
              <a:t>Pre-planetary nebula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5427C-3AC9-8E15-008C-4144136BA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190" y="3221716"/>
            <a:ext cx="3312810" cy="328658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8B08C79-AB98-0FAD-D622-107A8D44B7CD}"/>
              </a:ext>
            </a:extLst>
          </p:cNvPr>
          <p:cNvSpPr txBox="1">
            <a:spLocks/>
          </p:cNvSpPr>
          <p:nvPr/>
        </p:nvSpPr>
        <p:spPr bwMode="auto">
          <a:xfrm>
            <a:off x="5757919" y="3296870"/>
            <a:ext cx="1219200" cy="34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rtl="0">
              <a:buFontTx/>
              <a:buNone/>
            </a:pPr>
            <a:r>
              <a:rPr lang="en-US" sz="1800" kern="0" baseline="0" dirty="0">
                <a:solidFill>
                  <a:schemeClr val="bg1"/>
                </a:solidFill>
              </a:rPr>
              <a:t>M 1-26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AA2073-B1DF-6E35-D38C-1AF760920414}"/>
              </a:ext>
            </a:extLst>
          </p:cNvPr>
          <p:cNvCxnSpPr/>
          <p:nvPr/>
        </p:nvCxnSpPr>
        <p:spPr bwMode="auto">
          <a:xfrm>
            <a:off x="7391400" y="4038600"/>
            <a:ext cx="457200" cy="1676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95DEAB-366F-9CC0-5C0A-8EECB83BDC9A}"/>
              </a:ext>
            </a:extLst>
          </p:cNvPr>
          <p:cNvCxnSpPr>
            <a:cxnSpLocks/>
          </p:cNvCxnSpPr>
          <p:nvPr/>
        </p:nvCxnSpPr>
        <p:spPr bwMode="auto">
          <a:xfrm flipH="1">
            <a:off x="6977119" y="4343400"/>
            <a:ext cx="1481081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5342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5B61-ACC9-C7FE-AAB3-60042FFF5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4184E-81B4-A2D4-79E5-D2F137B3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995" y="371316"/>
            <a:ext cx="1820957" cy="1464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7BAE4-D6CB-3AF6-25C3-136C5D14F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995" y="1972234"/>
            <a:ext cx="1541812" cy="1456766"/>
          </a:xfrm>
          <a:prstGeom prst="rect">
            <a:avLst/>
          </a:prstGeom>
          <a:ln w="603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402F9-DB01-5246-A7BF-91CDF79B6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648" y="1906887"/>
            <a:ext cx="1697426" cy="1587460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DD2EB229-116B-D7C5-D9CA-B9ECC34E6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48" y="-161367"/>
            <a:ext cx="5351554" cy="426720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4000" kern="0" baseline="0" dirty="0">
                <a:solidFill>
                  <a:srgbClr val="FFFF00"/>
                </a:solidFill>
              </a:rPr>
              <a:t>Point-symmetric </a:t>
            </a:r>
          </a:p>
          <a:p>
            <a:pPr algn="l" rtl="0"/>
            <a:r>
              <a:rPr lang="en-US" altLang="en-IL" sz="4000" kern="0" baseline="0" dirty="0">
                <a:solidFill>
                  <a:srgbClr val="FFFF00"/>
                </a:solidFill>
              </a:rPr>
              <a:t>core-collapse supernova remnants.</a:t>
            </a:r>
          </a:p>
          <a:p>
            <a:pPr algn="l" rtl="0"/>
            <a:endParaRPr lang="en-US" altLang="en-IL" sz="2400" kern="0" baseline="0" dirty="0">
              <a:solidFill>
                <a:srgbClr val="FFFF00"/>
              </a:solidFill>
            </a:endParaRPr>
          </a:p>
          <a:p>
            <a:pPr algn="l" rtl="0"/>
            <a:r>
              <a:rPr lang="en-US" altLang="en-IL" sz="2400" kern="0" baseline="0" dirty="0">
                <a:solidFill>
                  <a:schemeClr val="bg1"/>
                </a:solidFill>
              </a:rPr>
              <a:t>Their morphologies are similar to those of systems known to be shaped by jets, like </a:t>
            </a:r>
            <a:r>
              <a:rPr lang="en-US" altLang="en-IL" sz="2400" kern="0" baseline="0" dirty="0">
                <a:solidFill>
                  <a:srgbClr val="FF99FF"/>
                </a:solidFill>
              </a:rPr>
              <a:t>planetary nebulae </a:t>
            </a:r>
            <a:r>
              <a:rPr lang="en-US" altLang="en-IL" sz="2400" kern="0" baseline="0" dirty="0">
                <a:solidFill>
                  <a:schemeClr val="bg1"/>
                </a:solidFill>
              </a:rPr>
              <a:t>and hot </a:t>
            </a:r>
            <a:r>
              <a:rPr lang="en-US" altLang="en-IL" sz="2400" kern="0" baseline="0" dirty="0">
                <a:solidFill>
                  <a:srgbClr val="FF99FF"/>
                </a:solidFill>
              </a:rPr>
              <a:t>gas in clusters of galaxies </a:t>
            </a:r>
          </a:p>
          <a:p>
            <a:pPr algn="l" rtl="0"/>
            <a:endParaRPr lang="en-US" altLang="en-IL" sz="2400" kern="0" baseline="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96334-B057-2C41-4B84-B5BBEE9B0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-17169"/>
            <a:ext cx="1934007" cy="1879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9085F-0C5C-1905-B50D-5A0CD914A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843" y="3565608"/>
            <a:ext cx="1820957" cy="1407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E5C3AB-D38C-6CF4-F2BE-CD8A63C64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3558066"/>
            <a:ext cx="1414948" cy="13949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C7F251-90FC-EC5F-FA9A-B3054C0A14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1481" y="5105400"/>
            <a:ext cx="1571319" cy="1491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2BBF3F-5B35-2033-2348-75F3DC7AD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4981426"/>
            <a:ext cx="1571319" cy="180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C8DBA-C929-8C39-C279-E1A63A965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3179" y="5068631"/>
            <a:ext cx="1242526" cy="158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4DBBA-7327-4623-95C8-8E9C68565F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0201" y="5051254"/>
            <a:ext cx="1908399" cy="1698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A94A4-0F79-4ED8-D744-D11383BBB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822" y="5051253"/>
            <a:ext cx="1666578" cy="16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4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515523F-E5B7-41B1-9F98-DB295B748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6858000" cy="1600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kern="0" baseline="0" dirty="0">
                <a:solidFill>
                  <a:schemeClr val="bg1"/>
                </a:solidFill>
              </a:rPr>
              <a:t>Point-symmetrical </a:t>
            </a:r>
          </a:p>
          <a:p>
            <a:pPr rtl="0"/>
            <a:r>
              <a:rPr lang="en-US" altLang="en-IL" sz="3200" kern="0" baseline="0" dirty="0">
                <a:solidFill>
                  <a:schemeClr val="bg1"/>
                </a:solidFill>
              </a:rPr>
              <a:t>core-collapse supernova remnant</a:t>
            </a:r>
          </a:p>
          <a:p>
            <a:pPr rtl="0"/>
            <a:r>
              <a:rPr lang="en-US" altLang="en-IL" sz="1600" kern="0" baseline="0" dirty="0">
                <a:solidFill>
                  <a:srgbClr val="FFC000"/>
                </a:solidFill>
              </a:rPr>
              <a:t>Soker</a:t>
            </a:r>
            <a:r>
              <a:rPr lang="en-US" altLang="en-IL" sz="1600" kern="0" baseline="0" dirty="0">
                <a:solidFill>
                  <a:schemeClr val="bg1"/>
                </a:solidFill>
              </a:rPr>
              <a:t> (2024, the Open Journal of Astrophysics)</a:t>
            </a:r>
          </a:p>
          <a:p>
            <a:r>
              <a:rPr lang="en-US" sz="1200" b="0" i="0" dirty="0">
                <a:solidFill>
                  <a:srgbClr val="5D5D5D"/>
                </a:solidFill>
                <a:effectLst/>
                <a:highlight>
                  <a:srgbClr val="FFFFFF"/>
                </a:highlight>
                <a:latin typeface="Helvetica Neue"/>
              </a:rPr>
              <a:t>The Open Journal of Astrophysics</a:t>
            </a:r>
            <a:endParaRPr lang="en-US" altLang="en-IL" sz="3200" kern="0" baseline="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rgbClr val="FF99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94377-584F-47BE-8707-34CB4181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8536"/>
            <a:ext cx="5067300" cy="4780664"/>
          </a:xfrm>
          <a:prstGeom prst="rect">
            <a:avLst/>
          </a:prstGeom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761D5342-2423-EE31-67C7-E0DCAA62D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33400"/>
            <a:ext cx="1752600" cy="2895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>
                <a:solidFill>
                  <a:srgbClr val="FF99FF"/>
                </a:solidFill>
              </a:rPr>
              <a:t>by Judy Schmidt based on images courtesy of NASA/CXC/SAO &amp; NASA/</a:t>
            </a:r>
            <a:r>
              <a:rPr lang="en-US" sz="2000" dirty="0" err="1">
                <a:solidFill>
                  <a:srgbClr val="FF99FF"/>
                </a:solidFill>
              </a:rPr>
              <a:t>STScI</a:t>
            </a:r>
            <a:endParaRPr lang="en-US" altLang="en-IL" sz="2000" kern="0" baseline="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22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B95EE0-79DD-48D4-889D-B5300A37D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4" y="914400"/>
            <a:ext cx="5293622" cy="3547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D8A2DD-27AA-4007-8F56-FF847D7F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67082"/>
            <a:ext cx="3570666" cy="6749062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8EA5459F-D3C0-45FB-B716-DF03E59A6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439946"/>
            <a:ext cx="5495365" cy="16764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kern="0" baseline="0" dirty="0">
                <a:solidFill>
                  <a:schemeClr val="bg1"/>
                </a:solidFill>
              </a:rPr>
              <a:t>SN 1987A </a:t>
            </a:r>
          </a:p>
          <a:p>
            <a:pPr rtl="0"/>
            <a:r>
              <a:rPr lang="en-US" altLang="en-IL" sz="2400" kern="0" baseline="0" dirty="0">
                <a:solidFill>
                  <a:schemeClr val="bg1"/>
                </a:solidFill>
              </a:rPr>
              <a:t>Core-collapse supernova remnant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2EF9318-E60F-4182-849F-5FE0D8E46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72888" y="98458"/>
            <a:ext cx="4343400" cy="957004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Galaxy cluster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45868BD-EB25-4911-8B36-629F023D4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827830"/>
            <a:ext cx="4648200" cy="89214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sz="1800" dirty="0">
                <a:solidFill>
                  <a:srgbClr val="FF99FF"/>
                </a:solidFill>
              </a:rPr>
              <a:t>NASA Webb Telescope Team, AUG 023; NASA, ESA, CSA: Matsuura, M. (Cardiff University), Arendt, R. (NASA’s Goddard Spaceflight Center &amp; University of Maryland), </a:t>
            </a:r>
            <a:r>
              <a:rPr lang="en-US" sz="1800" dirty="0" err="1">
                <a:solidFill>
                  <a:srgbClr val="FF99FF"/>
                </a:solidFill>
              </a:rPr>
              <a:t>Fransson</a:t>
            </a:r>
            <a:r>
              <a:rPr lang="en-US" sz="1800" dirty="0">
                <a:solidFill>
                  <a:srgbClr val="FF99FF"/>
                </a:solidFill>
              </a:rPr>
              <a:t>, C.</a:t>
            </a:r>
            <a:endParaRPr lang="en-US" altLang="en-IL" sz="1600" kern="0" baseline="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8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D3662-3DDE-286E-0759-24403AE05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257705"/>
            <a:ext cx="4267200" cy="809095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4000" dirty="0">
                <a:solidFill>
                  <a:srgbClr val="FFFF00"/>
                </a:solidFill>
              </a:rPr>
              <a:t>Supernova 1987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54D892-84ED-7588-2836-FB5FDE424452}"/>
              </a:ext>
            </a:extLst>
          </p:cNvPr>
          <p:cNvSpPr txBox="1">
            <a:spLocks/>
          </p:cNvSpPr>
          <p:nvPr/>
        </p:nvSpPr>
        <p:spPr bwMode="auto">
          <a:xfrm>
            <a:off x="228600" y="5287962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000" i="1" kern="0" baseline="0" dirty="0">
                <a:solidFill>
                  <a:srgbClr val="FFFF00"/>
                </a:solidFill>
              </a:rPr>
              <a:t>Soker, N. 2024, “Supernova 1987A’s keyhole: A long-lived jet-pair in the final explosion phase of core-collapse supernovae” </a:t>
            </a:r>
          </a:p>
          <a:p>
            <a:pPr marL="0" indent="0" algn="l" rtl="0">
              <a:buNone/>
            </a:pPr>
            <a:r>
              <a:rPr lang="en-US" sz="2000" i="1" kern="0" baseline="0">
                <a:solidFill>
                  <a:srgbClr val="FF99FF"/>
                </a:solidFill>
              </a:rPr>
              <a:t>(</a:t>
            </a:r>
            <a:r>
              <a:rPr lang="en-US" sz="2000" i="1" kern="0" baseline="0" dirty="0">
                <a:solidFill>
                  <a:srgbClr val="FF99FF"/>
                </a:solidFill>
              </a:rPr>
              <a:t>R</a:t>
            </a:r>
            <a:r>
              <a:rPr lang="en-US" sz="2000" i="1" kern="0" baseline="0">
                <a:solidFill>
                  <a:srgbClr val="FF99FF"/>
                </a:solidFill>
              </a:rPr>
              <a:t>esearch </a:t>
            </a:r>
            <a:r>
              <a:rPr lang="en-US" sz="2000" i="1" kern="0" baseline="0" dirty="0">
                <a:solidFill>
                  <a:srgbClr val="FF99FF"/>
                </a:solidFill>
              </a:rPr>
              <a:t>in Astronomy and Astrophysics)</a:t>
            </a:r>
            <a:endParaRPr lang="en-IL" sz="2000" i="1" kern="0" baseline="0" dirty="0">
              <a:solidFill>
                <a:srgbClr val="FF99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7E317-F72E-EA25-BD94-4CDC6001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3886400" cy="4083260"/>
          </a:xfrm>
          <a:prstGeom prst="rect">
            <a:avLst/>
          </a:prstGeom>
          <a:ln w="88900">
            <a:solidFill>
              <a:srgbClr val="FFFF00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AA4DD9-B593-56D6-FC18-3589A37567E6}"/>
              </a:ext>
            </a:extLst>
          </p:cNvPr>
          <p:cNvSpPr txBox="1">
            <a:spLocks/>
          </p:cNvSpPr>
          <p:nvPr/>
        </p:nvSpPr>
        <p:spPr bwMode="auto">
          <a:xfrm>
            <a:off x="4267200" y="898630"/>
            <a:ext cx="480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400" kern="0" baseline="0" dirty="0">
                <a:solidFill>
                  <a:schemeClr val="bg1"/>
                </a:solidFill>
              </a:rPr>
              <a:t>The equatorial ring is ~20,000 </a:t>
            </a:r>
            <a:r>
              <a:rPr lang="en-US" sz="2400" kern="0" baseline="0" dirty="0" err="1">
                <a:solidFill>
                  <a:schemeClr val="bg1"/>
                </a:solidFill>
              </a:rPr>
              <a:t>yr</a:t>
            </a:r>
            <a:r>
              <a:rPr lang="en-US" sz="2400" kern="0" baseline="0" dirty="0">
                <a:solidFill>
                  <a:schemeClr val="bg1"/>
                </a:solidFill>
              </a:rPr>
              <a:t> pre-explosion. It did not influence the inner ejecta yet.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E097C3-7F77-EAC9-2228-E131ADF27817}"/>
              </a:ext>
            </a:extLst>
          </p:cNvPr>
          <p:cNvSpPr txBox="1">
            <a:spLocks/>
          </p:cNvSpPr>
          <p:nvPr/>
        </p:nvSpPr>
        <p:spPr bwMode="auto">
          <a:xfrm>
            <a:off x="838200" y="3505200"/>
            <a:ext cx="2057400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000" kern="0" baseline="0">
                <a:solidFill>
                  <a:srgbClr val="000099"/>
                </a:solidFill>
              </a:rPr>
              <a:t>Supernova 1987</a:t>
            </a:r>
            <a:endParaRPr lang="en-US" sz="2000" kern="0" baseline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00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07E317-F72E-EA25-BD94-4CDC6001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3886400" cy="4083260"/>
          </a:xfrm>
          <a:prstGeom prst="rect">
            <a:avLst/>
          </a:prstGeom>
          <a:ln w="88900">
            <a:solidFill>
              <a:srgbClr val="FFFF0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D3662-3DDE-286E-0759-24403AE05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5200"/>
            <a:ext cx="2057400" cy="430637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000" dirty="0">
                <a:solidFill>
                  <a:srgbClr val="000099"/>
                </a:solidFill>
              </a:rPr>
              <a:t>Supernova 1987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11A935-FA17-A209-FC8E-39698E001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35837"/>
            <a:ext cx="5698469" cy="2845963"/>
          </a:xfrm>
          <a:prstGeom prst="rect">
            <a:avLst/>
          </a:prstGeom>
          <a:ln w="85725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59AF90-FD12-5A93-E11D-773832061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542" y="782103"/>
            <a:ext cx="3778444" cy="21400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E854E8-79B5-87CB-C858-94A2C57D96A4}"/>
              </a:ext>
            </a:extLst>
          </p:cNvPr>
          <p:cNvSpPr txBox="1">
            <a:spLocks/>
          </p:cNvSpPr>
          <p:nvPr/>
        </p:nvSpPr>
        <p:spPr bwMode="auto">
          <a:xfrm>
            <a:off x="6092922" y="222301"/>
            <a:ext cx="3025678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000" kern="0" baseline="0" dirty="0">
                <a:solidFill>
                  <a:schemeClr val="bg1"/>
                </a:solidFill>
              </a:rPr>
              <a:t>Planetary nebulae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3B5B3-92DB-CE48-6227-80133C1D9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051328"/>
            <a:ext cx="3014186" cy="24350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127D77-F8E2-03FC-B894-F2F06B88D726}"/>
              </a:ext>
            </a:extLst>
          </p:cNvPr>
          <p:cNvSpPr txBox="1">
            <a:spLocks/>
          </p:cNvSpPr>
          <p:nvPr/>
        </p:nvSpPr>
        <p:spPr bwMode="auto">
          <a:xfrm>
            <a:off x="6003268" y="4159460"/>
            <a:ext cx="1007131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Nozzle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552F56-5B15-2DC8-6F16-D749218FAEAC}"/>
              </a:ext>
            </a:extLst>
          </p:cNvPr>
          <p:cNvSpPr txBox="1">
            <a:spLocks/>
          </p:cNvSpPr>
          <p:nvPr/>
        </p:nvSpPr>
        <p:spPr bwMode="auto">
          <a:xfrm>
            <a:off x="5828108" y="2405372"/>
            <a:ext cx="767172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000" kern="0" baseline="0" dirty="0">
                <a:solidFill>
                  <a:srgbClr val="FF0000"/>
                </a:solidFill>
              </a:rPr>
              <a:t>Rim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784AF0-7611-CF44-E4EE-7E364AD6A4B7}"/>
              </a:ext>
            </a:extLst>
          </p:cNvPr>
          <p:cNvSpPr txBox="1">
            <a:spLocks/>
          </p:cNvSpPr>
          <p:nvPr/>
        </p:nvSpPr>
        <p:spPr bwMode="auto">
          <a:xfrm>
            <a:off x="8351428" y="5036341"/>
            <a:ext cx="767172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000" kern="0" baseline="0" dirty="0">
                <a:solidFill>
                  <a:srgbClr val="FF0000"/>
                </a:solidFill>
              </a:rPr>
              <a:t>Rim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D3BA45-F09C-3C75-D550-79341851CD5A}"/>
              </a:ext>
            </a:extLst>
          </p:cNvPr>
          <p:cNvSpPr txBox="1">
            <a:spLocks/>
          </p:cNvSpPr>
          <p:nvPr/>
        </p:nvSpPr>
        <p:spPr bwMode="auto">
          <a:xfrm>
            <a:off x="8136869" y="1056268"/>
            <a:ext cx="1007131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Nozzle</a:t>
            </a:r>
          </a:p>
        </p:txBody>
      </p:sp>
    </p:spTree>
    <p:extLst>
      <p:ext uri="{BB962C8B-B14F-4D97-AF65-F5344CB8AC3E}">
        <p14:creationId xmlns:p14="http://schemas.microsoft.com/office/powerpoint/2010/main" val="1936240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6CAB7-2F50-0CCB-E946-23A38547C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45F90-4AA2-ED84-07DF-902B8F719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62642"/>
            <a:ext cx="4707837" cy="6732716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D0ED0423-C3E2-BA89-8857-0053E507B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28600"/>
            <a:ext cx="2057400" cy="1981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e-IL" altLang="en-IL" sz="3200" kern="0" baseline="0" dirty="0">
                <a:solidFill>
                  <a:srgbClr val="FFFF00"/>
                </a:solidFill>
              </a:rPr>
              <a:t>צביר גלקסיות (קרינת-</a:t>
            </a:r>
            <a:r>
              <a:rPr lang="en-US" altLang="en-IL" sz="3200" kern="0" baseline="0" dirty="0">
                <a:solidFill>
                  <a:srgbClr val="FFFF00"/>
                </a:solidFill>
              </a:rPr>
              <a:t>X</a:t>
            </a:r>
            <a:r>
              <a:rPr lang="he-IL" altLang="en-IL" sz="3200" kern="0" baseline="0" dirty="0">
                <a:solidFill>
                  <a:srgbClr val="FFFF00"/>
                </a:solidFill>
              </a:rPr>
              <a:t>)</a:t>
            </a:r>
            <a:endParaRPr lang="en-US" altLang="en-IL" sz="3200" kern="0" baseline="0" dirty="0">
              <a:solidFill>
                <a:srgbClr val="FFFF00"/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1B344FB-A6F3-A8DB-8361-913CA4326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659" y="3124200"/>
            <a:ext cx="4899378" cy="3671158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kern="0" baseline="0" dirty="0">
                <a:solidFill>
                  <a:schemeClr val="bg1"/>
                </a:solidFill>
              </a:rPr>
              <a:t>Core-collapse </a:t>
            </a:r>
          </a:p>
          <a:p>
            <a:pPr rtl="0"/>
            <a:r>
              <a:rPr lang="en-US" altLang="en-IL" sz="3200" kern="0" baseline="0" dirty="0">
                <a:solidFill>
                  <a:schemeClr val="bg1"/>
                </a:solidFill>
              </a:rPr>
              <a:t>supernova remnant</a:t>
            </a:r>
          </a:p>
          <a:p>
            <a:pPr rtl="0"/>
            <a:r>
              <a:rPr lang="en-US" sz="1800" dirty="0">
                <a:solidFill>
                  <a:srgbClr val="FF99FF"/>
                </a:solidFill>
              </a:rPr>
              <a:t>Morse et al. (2006) </a:t>
            </a:r>
          </a:p>
          <a:p>
            <a:pPr rtl="0"/>
            <a:r>
              <a:rPr lang="en-US" sz="1800" dirty="0">
                <a:solidFill>
                  <a:srgbClr val="FF99FF"/>
                </a:solidFill>
              </a:rPr>
              <a:t>Larsson et al. (2021)</a:t>
            </a:r>
          </a:p>
          <a:p>
            <a:pPr rtl="0"/>
            <a:r>
              <a:rPr lang="en-US" sz="1800" dirty="0">
                <a:solidFill>
                  <a:srgbClr val="FF99FF"/>
                </a:solidFill>
              </a:rPr>
              <a:t>.</a:t>
            </a:r>
            <a:endParaRPr lang="he-IL" altLang="en-IL" sz="4800" b="1" kern="0" baseline="0" dirty="0">
              <a:solidFill>
                <a:srgbClr val="FFFF00"/>
              </a:solidFill>
            </a:endParaRPr>
          </a:p>
          <a:p>
            <a:r>
              <a:rPr lang="en-US" altLang="en-IL" sz="3200" kern="0" baseline="0" dirty="0">
                <a:solidFill>
                  <a:srgbClr val="FFFF00"/>
                </a:solidFill>
              </a:rPr>
              <a:t>Point-symmetric </a:t>
            </a:r>
          </a:p>
          <a:p>
            <a:r>
              <a:rPr lang="en-US" altLang="en-IL" sz="3200" kern="0" baseline="0" dirty="0">
                <a:solidFill>
                  <a:srgbClr val="FFFF00"/>
                </a:solidFill>
              </a:rPr>
              <a:t>wind-rose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6F5C8-AC1F-9224-86B8-C83FB19EC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9" y="63708"/>
            <a:ext cx="3733800" cy="679429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0DCE5F7-29E6-D4AA-109F-088A81D3BF1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51130" y="3200400"/>
            <a:ext cx="668629" cy="465509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3C6F4C-27F4-AD65-2297-4A9D465C1520}"/>
              </a:ext>
            </a:extLst>
          </p:cNvPr>
          <p:cNvCxnSpPr>
            <a:cxnSpLocks/>
          </p:cNvCxnSpPr>
          <p:nvPr/>
        </p:nvCxnSpPr>
        <p:spPr bwMode="auto">
          <a:xfrm flipH="1">
            <a:off x="3597689" y="4231724"/>
            <a:ext cx="649941" cy="304800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499423FC-FEE0-9FBE-30DC-425143EE5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94629" y="2492427"/>
            <a:ext cx="4899378" cy="631773"/>
          </a:xfrm>
          <a:solidFill>
            <a:srgbClr val="0070C0"/>
          </a:solidFill>
        </p:spPr>
        <p:txBody>
          <a:bodyPr/>
          <a:lstStyle/>
          <a:p>
            <a:pPr rtl="0"/>
            <a:r>
              <a:rPr lang="en-US" sz="1800" dirty="0">
                <a:solidFill>
                  <a:srgbClr val="FFFF00"/>
                </a:solidFill>
              </a:rPr>
              <a:t>Galaxy cluster (X-ray) </a:t>
            </a:r>
            <a:r>
              <a:rPr lang="en-US" sz="1800" dirty="0" err="1">
                <a:solidFill>
                  <a:srgbClr val="FF99FF"/>
                </a:solidFill>
              </a:rPr>
              <a:t>Snios</a:t>
            </a:r>
            <a:r>
              <a:rPr lang="en-US" sz="1800" dirty="0">
                <a:solidFill>
                  <a:srgbClr val="FF99FF"/>
                </a:solidFill>
              </a:rPr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77647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DC3A54-7C19-4607-A0EC-8AB82DB9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686800" cy="6172201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b="1" u="sng" kern="0" baseline="0" dirty="0">
                <a:solidFill>
                  <a:schemeClr val="tx1"/>
                </a:solidFill>
              </a:rPr>
              <a:t>Summary</a:t>
            </a:r>
            <a:r>
              <a:rPr lang="en-US" altLang="en-IL" sz="3200" kern="0" baseline="0" dirty="0">
                <a:solidFill>
                  <a:schemeClr val="tx1"/>
                </a:solidFill>
              </a:rPr>
              <a:t> </a:t>
            </a:r>
          </a:p>
          <a:p>
            <a:pPr rtl="0"/>
            <a:endParaRPr lang="en-US" altLang="en-IL" sz="800" kern="0" baseline="0" dirty="0">
              <a:solidFill>
                <a:schemeClr val="tx1"/>
              </a:solidFill>
            </a:endParaRPr>
          </a:p>
          <a:p>
            <a:pPr marL="514350" indent="-514350" algn="l" rtl="0">
              <a:buAutoNum type="arabicParenBoth"/>
            </a:pPr>
            <a:r>
              <a:rPr lang="en-US" altLang="en-IL" sz="2800" kern="0" baseline="0" dirty="0">
                <a:solidFill>
                  <a:schemeClr val="tx1"/>
                </a:solidFill>
              </a:rPr>
              <a:t>It is time the community considers the </a:t>
            </a:r>
          </a:p>
          <a:p>
            <a:pPr algn="l" rtl="0"/>
            <a:r>
              <a:rPr lang="en-US" altLang="en-IL" sz="2800" b="1" kern="0" baseline="0" dirty="0">
                <a:solidFill>
                  <a:schemeClr val="tx1"/>
                </a:solidFill>
              </a:rPr>
              <a:t>     </a:t>
            </a:r>
            <a:r>
              <a:rPr lang="en-US" altLang="en-IL" sz="2800" b="1" kern="0" baseline="0" dirty="0">
                <a:solidFill>
                  <a:srgbClr val="00B050"/>
                </a:solidFill>
              </a:rPr>
              <a:t>jittering jets explosion mechanism (JJEM)</a:t>
            </a:r>
          </a:p>
          <a:p>
            <a:pPr algn="l" rtl="0"/>
            <a:r>
              <a:rPr lang="en-US" altLang="en-IL" sz="2800" kern="0" baseline="0" dirty="0">
                <a:solidFill>
                  <a:schemeClr val="tx1"/>
                </a:solidFill>
              </a:rPr>
              <a:t>     on an equal level to the competing </a:t>
            </a:r>
          </a:p>
          <a:p>
            <a:pPr algn="l" rtl="0"/>
            <a:r>
              <a:rPr lang="en-US" altLang="en-IL" sz="2800" b="1" kern="0" baseline="0" dirty="0">
                <a:solidFill>
                  <a:schemeClr val="tx1"/>
                </a:solidFill>
              </a:rPr>
              <a:t>     </a:t>
            </a:r>
            <a:r>
              <a:rPr lang="en-US" altLang="en-IL" sz="2800" b="1" kern="0" baseline="0" dirty="0">
                <a:solidFill>
                  <a:srgbClr val="FF0000"/>
                </a:solidFill>
              </a:rPr>
              <a:t>delayed-neutrino explosion mechanism</a:t>
            </a:r>
            <a:r>
              <a:rPr lang="en-US" altLang="en-IL" sz="2800" b="1" kern="0" baseline="0" dirty="0">
                <a:solidFill>
                  <a:schemeClr val="tx1"/>
                </a:solidFill>
              </a:rPr>
              <a:t>.</a:t>
            </a:r>
          </a:p>
          <a:p>
            <a:pPr algn="l" rtl="0"/>
            <a:endParaRPr lang="en-US" altLang="en-IL" sz="800" b="1" kern="0" baseline="0" dirty="0">
              <a:solidFill>
                <a:schemeClr val="tx1"/>
              </a:solidFill>
            </a:endParaRPr>
          </a:p>
          <a:p>
            <a:pPr algn="l" rtl="0"/>
            <a:r>
              <a:rPr lang="en-US" altLang="en-IL" sz="2800" kern="0" baseline="0" dirty="0">
                <a:solidFill>
                  <a:srgbClr val="0070C0"/>
                </a:solidFill>
              </a:rPr>
              <a:t>(2) Supernova remnants show that jets explode </a:t>
            </a:r>
          </a:p>
          <a:p>
            <a:pPr algn="l" rtl="0"/>
            <a:r>
              <a:rPr lang="en-US" altLang="en-IL" sz="2800" kern="0" baseline="0" dirty="0">
                <a:solidFill>
                  <a:srgbClr val="0070C0"/>
                </a:solidFill>
              </a:rPr>
              <a:t>     most (probably all) </a:t>
            </a:r>
            <a:r>
              <a:rPr lang="en-US" altLang="en-IL" sz="2800" b="1" kern="0" baseline="0" dirty="0">
                <a:solidFill>
                  <a:srgbClr val="0070C0"/>
                </a:solidFill>
              </a:rPr>
              <a:t>core-collapse supernovae.</a:t>
            </a:r>
          </a:p>
          <a:p>
            <a:pPr algn="l" rtl="0"/>
            <a:endParaRPr lang="en-US" altLang="en-IL" sz="2800" b="1" kern="0" baseline="0" dirty="0">
              <a:solidFill>
                <a:srgbClr val="0070C0"/>
              </a:solidFill>
            </a:endParaRPr>
          </a:p>
          <a:p>
            <a:pPr algn="l" rtl="0"/>
            <a:r>
              <a:rPr lang="en-US" altLang="en-IL" sz="2800" b="1" kern="0" baseline="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9F7C29-6AEB-4A2E-708D-DC47CBB5A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684622"/>
            <a:ext cx="1735720" cy="1639978"/>
          </a:xfrm>
          <a:prstGeom prst="rect">
            <a:avLst/>
          </a:prstGeom>
          <a:ln w="603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10DE3-F291-4EB8-AE07-807A8CFEF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920" y="4684622"/>
            <a:ext cx="1388480" cy="1414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881C1-EEBC-E376-EE62-58521F028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4674364"/>
            <a:ext cx="1817914" cy="1425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0CAF7-A20C-C8E8-9551-673E28C9D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691788"/>
            <a:ext cx="1820957" cy="140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DEB76F-A242-AE13-D62C-0E4E5090B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04800"/>
            <a:ext cx="1475912" cy="1313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17D9D-3C7E-051E-1F3F-52C25CDD2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11131"/>
            <a:ext cx="1427500" cy="14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80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1F9A50-1ECA-49D7-B93D-BA9BB4F35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00"/>
            <a:ext cx="2388358" cy="45720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784E3275-7BF3-4CBB-AAF4-294639DFB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0"/>
            <a:ext cx="6421940" cy="12192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400" baseline="0" dirty="0">
                <a:solidFill>
                  <a:schemeClr val="bg1"/>
                </a:solidFill>
              </a:rPr>
              <a:t>A new analysis of Vela by </a:t>
            </a:r>
          </a:p>
          <a:p>
            <a:pPr rtl="0"/>
            <a:r>
              <a:rPr lang="en-US" sz="2800" baseline="0" dirty="0">
                <a:solidFill>
                  <a:srgbClr val="FF99FF"/>
                </a:solidFill>
              </a:rPr>
              <a:t>Soker &amp; Shishkin (2025)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1A4D0-59C8-44A8-9B3B-118EA011D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1" y="4623758"/>
            <a:ext cx="3296224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12B76-46C3-D85A-7992-73D08EBF7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441464"/>
            <a:ext cx="5493032" cy="4311872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E85B612D-69E0-FDAF-9923-6F2217760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066800"/>
            <a:ext cx="6421940" cy="1374664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sz="2000" baseline="0" dirty="0">
                <a:solidFill>
                  <a:srgbClr val="FFFF00"/>
                </a:solidFill>
              </a:rPr>
              <a:t>Neon abundance from Mayer et al. (2023) </a:t>
            </a:r>
            <a:r>
              <a:rPr lang="en-US" sz="2000" baseline="0" dirty="0" err="1">
                <a:solidFill>
                  <a:srgbClr val="FFFF00"/>
                </a:solidFill>
              </a:rPr>
              <a:t>eRosita</a:t>
            </a:r>
            <a:r>
              <a:rPr lang="en-US" sz="2000" baseline="0" dirty="0">
                <a:solidFill>
                  <a:srgbClr val="FFFF00"/>
                </a:solidFill>
              </a:rPr>
              <a:t> observations. We added the S-shaped that we attribute to a pair of precessing jets.</a:t>
            </a:r>
            <a:endParaRPr lang="en-US" altLang="en-IL" sz="2000" kern="0" baseline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02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DADAD1-AB99-4D71-AC60-FD8A942F1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99" y="76200"/>
            <a:ext cx="4214949" cy="6705600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9072DE64-5D25-4248-9D28-9E5F4FC4A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148" y="228600"/>
            <a:ext cx="4700452" cy="6400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000" baseline="0" dirty="0">
                <a:solidFill>
                  <a:srgbClr val="FF99FF"/>
                </a:solidFill>
              </a:rPr>
              <a:t>A velocity map in the 6.99μm [</a:t>
            </a:r>
            <a:r>
              <a:rPr lang="en-US" sz="2000" baseline="0" dirty="0" err="1">
                <a:solidFill>
                  <a:srgbClr val="FF99FF"/>
                </a:solidFill>
              </a:rPr>
              <a:t>Ar</a:t>
            </a:r>
            <a:r>
              <a:rPr lang="en-US" sz="2000" baseline="0" dirty="0">
                <a:solidFill>
                  <a:srgbClr val="FF99FF"/>
                </a:solidFill>
              </a:rPr>
              <a:t> II] line; (</a:t>
            </a:r>
            <a:r>
              <a:rPr lang="en-US" sz="2000" baseline="0" dirty="0" err="1">
                <a:solidFill>
                  <a:srgbClr val="FF99FF"/>
                </a:solidFill>
              </a:rPr>
              <a:t>DeLaney</a:t>
            </a:r>
            <a:r>
              <a:rPr lang="en-US" sz="2000" baseline="0" dirty="0">
                <a:solidFill>
                  <a:srgbClr val="FF99FF"/>
                </a:solidFill>
              </a:rPr>
              <a:t> et al. 2010).</a:t>
            </a:r>
            <a:endParaRPr lang="en-US" altLang="en-IL" sz="2000" kern="0" baseline="0" dirty="0">
              <a:solidFill>
                <a:srgbClr val="FF99FF"/>
              </a:solidFill>
            </a:endParaRPr>
          </a:p>
          <a:p>
            <a:pPr rtl="0"/>
            <a:r>
              <a:rPr lang="en-US" altLang="en-IL" sz="6000" kern="0" baseline="0" dirty="0">
                <a:solidFill>
                  <a:srgbClr val="FFFF00"/>
                </a:solidFill>
              </a:rPr>
              <a:t>Cassiopeia A</a:t>
            </a:r>
          </a:p>
          <a:p>
            <a:pPr rtl="0"/>
            <a:r>
              <a:rPr lang="en-US" altLang="en-IL" sz="3600" kern="0" baseline="0" dirty="0">
                <a:solidFill>
                  <a:schemeClr val="bg1"/>
                </a:solidFill>
              </a:rPr>
              <a:t>Core-collapse supernova remnant</a:t>
            </a:r>
            <a:endParaRPr lang="he-IL" altLang="en-IL" sz="3600" kern="0" baseline="0" dirty="0">
              <a:solidFill>
                <a:schemeClr val="bg1"/>
              </a:solidFill>
            </a:endParaRPr>
          </a:p>
          <a:p>
            <a:pPr rtl="0"/>
            <a:endParaRPr lang="en-US" altLang="en-IL" sz="3200" kern="0" baseline="0" dirty="0">
              <a:solidFill>
                <a:schemeClr val="bg1"/>
              </a:solidFill>
            </a:endParaRPr>
          </a:p>
          <a:p>
            <a:pPr rtl="0"/>
            <a:r>
              <a:rPr lang="en-US" altLang="en-IL" sz="3200" kern="0" baseline="0" dirty="0">
                <a:solidFill>
                  <a:srgbClr val="FFFF00"/>
                </a:solidFill>
              </a:rPr>
              <a:t>Point-symmetric </a:t>
            </a:r>
          </a:p>
          <a:p>
            <a:pPr rtl="0"/>
            <a:r>
              <a:rPr lang="en-US" altLang="en-IL" sz="3200" kern="0" baseline="0" dirty="0">
                <a:solidFill>
                  <a:srgbClr val="FFFF00"/>
                </a:solidFill>
              </a:rPr>
              <a:t>wind-rose </a:t>
            </a:r>
          </a:p>
          <a:p>
            <a:pPr rtl="0"/>
            <a:r>
              <a:rPr lang="en-US" altLang="en-IL" sz="3600" kern="0" baseline="0" dirty="0">
                <a:solidFill>
                  <a:srgbClr val="FFC000"/>
                </a:solidFill>
              </a:rPr>
              <a:t>(Bear &amp; Soker 2025)</a:t>
            </a:r>
          </a:p>
          <a:p>
            <a:pPr algn="l" rtl="0"/>
            <a:endParaRPr lang="en-US" sz="2000" baseline="0" dirty="0">
              <a:solidFill>
                <a:srgbClr val="FF99FF"/>
              </a:solidFill>
            </a:endParaRPr>
          </a:p>
          <a:p>
            <a:pPr algn="l" rtl="0"/>
            <a:endParaRPr lang="en-US" sz="2000" baseline="0" dirty="0">
              <a:solidFill>
                <a:srgbClr val="FF99FF"/>
              </a:solidFill>
            </a:endParaRPr>
          </a:p>
          <a:p>
            <a:pPr algn="l" rtl="0"/>
            <a:r>
              <a:rPr lang="en-US" sz="2000" baseline="0" dirty="0">
                <a:solidFill>
                  <a:srgbClr val="FF99FF"/>
                </a:solidFill>
              </a:rPr>
              <a:t>JWST (</a:t>
            </a:r>
            <a:r>
              <a:rPr lang="en-US" sz="2000" baseline="0" dirty="0" err="1">
                <a:solidFill>
                  <a:srgbClr val="FF99FF"/>
                </a:solidFill>
              </a:rPr>
              <a:t>Milisavljevic</a:t>
            </a:r>
            <a:r>
              <a:rPr lang="en-US" sz="2000" baseline="0" dirty="0">
                <a:solidFill>
                  <a:srgbClr val="FF99FF"/>
                </a:solidFill>
              </a:rPr>
              <a:t> et al. 2024)</a:t>
            </a:r>
            <a:endParaRPr lang="en-US" altLang="en-IL" sz="2000" kern="0" baseline="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40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4CF2-FD7D-2590-80CE-7F1CED229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390" y="-33179"/>
            <a:ext cx="3886200" cy="38100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Core collapse supernova </a:t>
            </a:r>
            <a:endParaRPr lang="en-IL" sz="24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53ADF5-0BB1-8365-FCD9-C18B08D91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9" y="382038"/>
            <a:ext cx="8837022" cy="3429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2C9760-59D7-A42D-061A-3F40B8325D04}"/>
              </a:ext>
            </a:extLst>
          </p:cNvPr>
          <p:cNvSpPr txBox="1">
            <a:spLocks/>
          </p:cNvSpPr>
          <p:nvPr/>
        </p:nvSpPr>
        <p:spPr bwMode="auto">
          <a:xfrm>
            <a:off x="4191000" y="1038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baseline="0" dirty="0">
                <a:solidFill>
                  <a:schemeClr val="bg1"/>
                </a:solidFill>
              </a:rPr>
              <a:t>Planetary nebula</a:t>
            </a:r>
            <a:endParaRPr lang="en-IL" sz="2400" kern="0" baseline="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61FC8D-5548-61BB-49B7-C99D1D4D653E}"/>
              </a:ext>
            </a:extLst>
          </p:cNvPr>
          <p:cNvSpPr txBox="1">
            <a:spLocks/>
          </p:cNvSpPr>
          <p:nvPr/>
        </p:nvSpPr>
        <p:spPr bwMode="auto">
          <a:xfrm>
            <a:off x="0" y="5436482"/>
            <a:ext cx="3605421" cy="134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1600" i="1" kern="0" baseline="0" dirty="0">
                <a:solidFill>
                  <a:srgbClr val="FFFF00"/>
                </a:solidFill>
              </a:rPr>
              <a:t>Soker, N. 2024, “Planetary nebula morphologies indicate a jet-driven explosion of SN 1987A and other core-collapse supernovae”  </a:t>
            </a:r>
          </a:p>
          <a:p>
            <a:pPr marL="0" indent="0" algn="l" rtl="0">
              <a:buNone/>
            </a:pPr>
            <a:r>
              <a:rPr lang="en-US" sz="1600" i="1" kern="0" baseline="0" dirty="0">
                <a:solidFill>
                  <a:srgbClr val="FF99FF"/>
                </a:solidFill>
              </a:rPr>
              <a:t>(Galaxies)</a:t>
            </a:r>
            <a:endParaRPr lang="en-IL" sz="1600" i="1" kern="0" baseline="0" dirty="0">
              <a:solidFill>
                <a:srgbClr val="FF99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B32ADD-3059-A162-E458-C6A7C0442754}"/>
              </a:ext>
            </a:extLst>
          </p:cNvPr>
          <p:cNvSpPr txBox="1">
            <a:spLocks/>
          </p:cNvSpPr>
          <p:nvPr/>
        </p:nvSpPr>
        <p:spPr bwMode="auto">
          <a:xfrm>
            <a:off x="7383134" y="2376439"/>
            <a:ext cx="1007131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Nozzle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821971-1146-8E3C-F29D-B9942BBE94B6}"/>
              </a:ext>
            </a:extLst>
          </p:cNvPr>
          <p:cNvSpPr txBox="1">
            <a:spLocks/>
          </p:cNvSpPr>
          <p:nvPr/>
        </p:nvSpPr>
        <p:spPr bwMode="auto">
          <a:xfrm>
            <a:off x="1905000" y="1143000"/>
            <a:ext cx="1007131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Nozzle</a:t>
            </a:r>
          </a:p>
        </p:txBody>
      </p:sp>
      <p:pic>
        <p:nvPicPr>
          <p:cNvPr id="1028" name="Picture 4" descr="Chandra :: Photo Album :: Chandra Archive Collection ...">
            <a:extLst>
              <a:ext uri="{FF2B5EF4-FFF2-40B4-BE49-F238E27FC236}">
                <a16:creationId xmlns:a16="http://schemas.microsoft.com/office/drawing/2014/main" id="{7CCE3D04-AB01-8ECC-93D1-E3B5864F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75174"/>
            <a:ext cx="4876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DED1C2-4C16-5A97-DDB6-F2455B25BEAE}"/>
              </a:ext>
            </a:extLst>
          </p:cNvPr>
          <p:cNvCxnSpPr/>
          <p:nvPr/>
        </p:nvCxnSpPr>
        <p:spPr bwMode="auto">
          <a:xfrm flipV="1">
            <a:off x="7239000" y="6324600"/>
            <a:ext cx="533400" cy="152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B76B9F-9B11-8886-7D68-135BAA5742EF}"/>
              </a:ext>
            </a:extLst>
          </p:cNvPr>
          <p:cNvCxnSpPr/>
          <p:nvPr/>
        </p:nvCxnSpPr>
        <p:spPr bwMode="auto">
          <a:xfrm flipV="1">
            <a:off x="7620000" y="6502400"/>
            <a:ext cx="533400" cy="152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3C1C17-AB19-2297-FD4A-10AEBA345CF2}"/>
              </a:ext>
            </a:extLst>
          </p:cNvPr>
          <p:cNvCxnSpPr/>
          <p:nvPr/>
        </p:nvCxnSpPr>
        <p:spPr bwMode="auto">
          <a:xfrm flipV="1">
            <a:off x="6939512" y="5948672"/>
            <a:ext cx="533400" cy="152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023CE2B-E554-CC74-9FF4-074B76C47D5C}"/>
              </a:ext>
            </a:extLst>
          </p:cNvPr>
          <p:cNvSpPr txBox="1">
            <a:spLocks/>
          </p:cNvSpPr>
          <p:nvPr/>
        </p:nvSpPr>
        <p:spPr bwMode="auto">
          <a:xfrm>
            <a:off x="5015897" y="3709038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baseline="0" dirty="0">
                <a:solidFill>
                  <a:srgbClr val="FFFF00"/>
                </a:solidFill>
              </a:rPr>
              <a:t>Cooling flow galaxy</a:t>
            </a:r>
            <a:endParaRPr lang="en-IL" sz="2400" kern="0" baseline="0" dirty="0">
              <a:solidFill>
                <a:srgbClr val="FFFF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58BD7B-3674-01D5-2D94-C3FF61BA2BF1}"/>
              </a:ext>
            </a:extLst>
          </p:cNvPr>
          <p:cNvSpPr txBox="1">
            <a:spLocks/>
          </p:cNvSpPr>
          <p:nvPr/>
        </p:nvSpPr>
        <p:spPr bwMode="auto">
          <a:xfrm>
            <a:off x="3641069" y="6448325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baseline="0" dirty="0">
                <a:solidFill>
                  <a:srgbClr val="FFFF00"/>
                </a:solidFill>
              </a:rPr>
              <a:t>Rims seen in radio (jet)</a:t>
            </a:r>
            <a:endParaRPr lang="en-IL" sz="2400" kern="0" baseline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30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46043-FE7C-C47E-3061-1E9F30611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>
            <a:extLst>
              <a:ext uri="{FF2B5EF4-FFF2-40B4-BE49-F238E27FC236}">
                <a16:creationId xmlns:a16="http://schemas.microsoft.com/office/drawing/2014/main" id="{C5AFFC88-2C9E-33D2-FFA4-FB460AA12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FE5070-D6F8-AB42-8A7F-B83375E6F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06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529A6-BFF4-7169-C239-27A85F346D95}"/>
              </a:ext>
            </a:extLst>
          </p:cNvPr>
          <p:cNvSpPr txBox="1"/>
          <p:nvPr/>
        </p:nvSpPr>
        <p:spPr>
          <a:xfrm>
            <a:off x="6706514" y="2478292"/>
            <a:ext cx="2285086" cy="4237057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l" rtl="0"/>
            <a:endParaRPr lang="en-US" sz="2800" dirty="0">
              <a:solidFill>
                <a:srgbClr val="FFFF00"/>
              </a:solidFill>
            </a:endParaRPr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A simulation of 3-pairs of opposite jets launched within 0.15 seconds inside a core of a massive star just after the formation of the new neutron star. </a:t>
            </a:r>
          </a:p>
          <a:p>
            <a:pPr algn="l" rtl="0"/>
            <a:endParaRPr lang="en-US" sz="2800" dirty="0">
              <a:solidFill>
                <a:srgbClr val="FFFF00"/>
              </a:solidFill>
            </a:endParaRPr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A full 3D simulation. </a:t>
            </a:r>
          </a:p>
          <a:p>
            <a:pPr algn="l" rtl="0"/>
            <a:endParaRPr lang="en-US" sz="2400" dirty="0">
              <a:solidFill>
                <a:srgbClr val="FFFF00"/>
              </a:solidFill>
            </a:endParaRPr>
          </a:p>
          <a:p>
            <a:pPr algn="l" rtl="0"/>
            <a:r>
              <a:rPr lang="en-US" sz="2400" dirty="0" err="1">
                <a:solidFill>
                  <a:schemeClr val="bg1"/>
                </a:solidFill>
              </a:rPr>
              <a:t>Papish</a:t>
            </a:r>
            <a:r>
              <a:rPr lang="en-US" sz="2400" dirty="0">
                <a:solidFill>
                  <a:schemeClr val="bg1"/>
                </a:solidFill>
              </a:rPr>
              <a:t> and Soker 2014, MNRAS, 443, 664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1723C-70A2-2586-82C1-6E0E60C0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8" y="147133"/>
            <a:ext cx="2797283" cy="1834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3751DD-C761-0982-CCA8-E28619CEA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" y="2819400"/>
            <a:ext cx="6518256" cy="3756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037EE-2AB3-F6DF-6992-D96BC8E90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42651"/>
            <a:ext cx="4285649" cy="24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13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2C534-832F-273C-40FA-3AE20D1B1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>
            <a:extLst>
              <a:ext uri="{FF2B5EF4-FFF2-40B4-BE49-F238E27FC236}">
                <a16:creationId xmlns:a16="http://schemas.microsoft.com/office/drawing/2014/main" id="{E79811D6-A4C0-4EAD-E803-B78DFBF67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70A621-4A31-7A18-25F7-EBC032DC6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06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35862-0FF7-85BD-593D-F935C40E3E9A}"/>
              </a:ext>
            </a:extLst>
          </p:cNvPr>
          <p:cNvSpPr txBox="1"/>
          <p:nvPr/>
        </p:nvSpPr>
        <p:spPr>
          <a:xfrm>
            <a:off x="6476999" y="2438400"/>
            <a:ext cx="2498785" cy="2267287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l" rtl="0"/>
            <a:endParaRPr lang="en-US" sz="800" dirty="0">
              <a:solidFill>
                <a:srgbClr val="FFFF00"/>
              </a:solidFill>
            </a:endParaRPr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Braudo et al. (2025):</a:t>
            </a:r>
          </a:p>
          <a:p>
            <a:pPr algn="l" rtl="0"/>
            <a:r>
              <a:rPr lang="en-US" sz="2800" dirty="0">
                <a:solidFill>
                  <a:schemeClr val="bg1"/>
                </a:solidFill>
              </a:rPr>
              <a:t>Three pairs of jets.</a:t>
            </a:r>
          </a:p>
          <a:p>
            <a:pPr algn="l" rtl="0"/>
            <a:r>
              <a:rPr lang="en-US" sz="2800" dirty="0">
                <a:solidFill>
                  <a:schemeClr val="bg1"/>
                </a:solidFill>
              </a:rPr>
              <a:t>Evolution to r=30,000 km inside the star. </a:t>
            </a:r>
          </a:p>
          <a:p>
            <a:pPr algn="l" rtl="0"/>
            <a:endParaRPr lang="en-US" sz="2800" dirty="0">
              <a:solidFill>
                <a:schemeClr val="bg1"/>
              </a:solidFill>
            </a:endParaRPr>
          </a:p>
          <a:p>
            <a:pPr algn="l" rtl="0"/>
            <a:r>
              <a:rPr lang="en-US" sz="2800" dirty="0">
                <a:solidFill>
                  <a:srgbClr val="FF99FF"/>
                </a:solidFill>
              </a:rPr>
              <a:t>Poster by </a:t>
            </a:r>
          </a:p>
          <a:p>
            <a:pPr algn="l" rtl="0"/>
            <a:r>
              <a:rPr lang="en-US" sz="3600" dirty="0">
                <a:solidFill>
                  <a:srgbClr val="FF99FF"/>
                </a:solidFill>
              </a:rPr>
              <a:t>Jessica Braudo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EF99CF8-7CF4-35D8-CD07-AEB7121F7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8915400" cy="20574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</a:t>
            </a:r>
            <a:r>
              <a:rPr lang="en-US" sz="2400" b="1" u="sng" baseline="0" dirty="0">
                <a:solidFill>
                  <a:srgbClr val="FFFF00"/>
                </a:solidFill>
              </a:rPr>
              <a:t>Jessica Braudo</a:t>
            </a:r>
            <a:r>
              <a:rPr lang="en-US" sz="2400" baseline="0" dirty="0">
                <a:solidFill>
                  <a:srgbClr val="FFFF00"/>
                </a:solidFill>
              </a:rPr>
              <a:t>, </a:t>
            </a:r>
            <a:r>
              <a:rPr lang="en-US" sz="2400" b="1" baseline="0" dirty="0">
                <a:solidFill>
                  <a:srgbClr val="FFFF00"/>
                </a:solidFill>
              </a:rPr>
              <a:t>Amir Michaelis</a:t>
            </a:r>
            <a:r>
              <a:rPr lang="en-US" sz="2400" baseline="0" dirty="0">
                <a:solidFill>
                  <a:srgbClr val="FFFF00"/>
                </a:solidFill>
              </a:rPr>
              <a:t>, </a:t>
            </a:r>
            <a:r>
              <a:rPr lang="en-US" sz="2000" baseline="0" dirty="0">
                <a:solidFill>
                  <a:srgbClr val="FFFF00"/>
                </a:solidFill>
              </a:rPr>
              <a:t>Muhammad Akashi, Noam Soker</a:t>
            </a:r>
          </a:p>
          <a:p>
            <a:pPr rtl="0"/>
            <a:r>
              <a:rPr lang="en-US" sz="3200" baseline="0" dirty="0">
                <a:solidFill>
                  <a:schemeClr val="bg1"/>
                </a:solidFill>
              </a:rPr>
              <a:t> </a:t>
            </a:r>
            <a:r>
              <a:rPr lang="en-US" sz="1800" baseline="0" dirty="0">
                <a:solidFill>
                  <a:schemeClr val="bg1"/>
                </a:solidFill>
              </a:rPr>
              <a:t>(2025;   Accepted for publication by astro-</a:t>
            </a:r>
            <a:r>
              <a:rPr lang="en-US" sz="1800" baseline="0" dirty="0" err="1">
                <a:solidFill>
                  <a:schemeClr val="bg1"/>
                </a:solidFill>
              </a:rPr>
              <a:t>ph</a:t>
            </a:r>
            <a:r>
              <a:rPr lang="en-US" sz="1800" baseline="0" dirty="0">
                <a:solidFill>
                  <a:schemeClr val="bg1"/>
                </a:solidFill>
              </a:rPr>
              <a:t>)</a:t>
            </a:r>
            <a:endParaRPr lang="en-US" altLang="en-IL" sz="1800" kern="0" baseline="0" dirty="0">
              <a:solidFill>
                <a:schemeClr val="bg1"/>
              </a:solidFill>
            </a:endParaRPr>
          </a:p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3D hydrodynamical simulations of the </a:t>
            </a:r>
          </a:p>
          <a:p>
            <a:pPr rtl="0"/>
            <a:r>
              <a:rPr lang="en-US" sz="3200" baseline="0" dirty="0">
                <a:solidFill>
                  <a:srgbClr val="FF99FF"/>
                </a:solidFill>
              </a:rPr>
              <a:t>Jittering Jets Explosion Mechanism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984B2-D32F-2B20-F489-04C70C3C4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1" y="2286000"/>
            <a:ext cx="6361130" cy="406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DDA00-8273-8DF5-07FD-005205B56AF9}"/>
              </a:ext>
            </a:extLst>
          </p:cNvPr>
          <p:cNvSpPr txBox="1"/>
          <p:nvPr/>
        </p:nvSpPr>
        <p:spPr>
          <a:xfrm>
            <a:off x="457199" y="3885813"/>
            <a:ext cx="875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z=0 plane</a:t>
            </a:r>
            <a:endParaRPr lang="en-IL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6129B-3FB1-197E-51EF-0A75A287AB89}"/>
              </a:ext>
            </a:extLst>
          </p:cNvPr>
          <p:cNvSpPr txBox="1"/>
          <p:nvPr/>
        </p:nvSpPr>
        <p:spPr>
          <a:xfrm>
            <a:off x="457198" y="5883630"/>
            <a:ext cx="875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x=0 plane</a:t>
            </a:r>
            <a:endParaRPr lang="en-I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07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9270-82AF-D10B-336F-219EDFFE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>
            <a:extLst>
              <a:ext uri="{FF2B5EF4-FFF2-40B4-BE49-F238E27FC236}">
                <a16:creationId xmlns:a16="http://schemas.microsoft.com/office/drawing/2014/main" id="{61C63AD5-83A5-AD2D-1035-C038874D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32CC4-5304-E821-0DE0-60E9928A097D}"/>
              </a:ext>
            </a:extLst>
          </p:cNvPr>
          <p:cNvSpPr txBox="1"/>
          <p:nvPr/>
        </p:nvSpPr>
        <p:spPr>
          <a:xfrm>
            <a:off x="5654616" y="2438400"/>
            <a:ext cx="3336984" cy="2841804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l" rtl="0"/>
            <a:endParaRPr lang="en-US" sz="800" dirty="0">
              <a:solidFill>
                <a:srgbClr val="FFFF00"/>
              </a:solidFill>
            </a:endParaRPr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Braudo et al. (2025):</a:t>
            </a:r>
          </a:p>
          <a:p>
            <a:pPr algn="l" rtl="0"/>
            <a:endParaRPr lang="en-US" sz="2800" dirty="0">
              <a:solidFill>
                <a:srgbClr val="FFFF00"/>
              </a:solidFill>
            </a:endParaRPr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Emission measure maps (mimic observations). </a:t>
            </a:r>
          </a:p>
          <a:p>
            <a:pPr algn="l" rtl="0"/>
            <a:endParaRPr lang="en-US" sz="2800" dirty="0">
              <a:solidFill>
                <a:srgbClr val="FFFF00"/>
              </a:solidFill>
            </a:endParaRPr>
          </a:p>
          <a:p>
            <a:pPr algn="l" rtl="0"/>
            <a:r>
              <a:rPr lang="en-US" sz="4000" dirty="0">
                <a:solidFill>
                  <a:schemeClr val="bg1"/>
                </a:solidFill>
              </a:rPr>
              <a:t>3 pairs of jets</a:t>
            </a:r>
          </a:p>
          <a:p>
            <a:pPr algn="l" rtl="0"/>
            <a:r>
              <a:rPr lang="en-US" sz="4000" dirty="0">
                <a:solidFill>
                  <a:schemeClr val="bg1"/>
                </a:solidFill>
              </a:rPr>
              <a:t>      form </a:t>
            </a:r>
          </a:p>
          <a:p>
            <a:pPr algn="l" rtl="0"/>
            <a:r>
              <a:rPr lang="en-US" sz="4000" dirty="0">
                <a:solidFill>
                  <a:schemeClr val="bg1"/>
                </a:solidFill>
              </a:rPr>
              <a:t>5 pairs of clumps</a:t>
            </a:r>
            <a:endParaRPr lang="en-US" sz="4000" dirty="0">
              <a:solidFill>
                <a:srgbClr val="FF99FF"/>
              </a:solidFill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89933AF-7D33-4572-FAE1-5E800975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8915400" cy="1447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</a:t>
            </a:r>
            <a:r>
              <a:rPr lang="en-US" sz="2000" b="1" u="sng" baseline="0" dirty="0">
                <a:solidFill>
                  <a:srgbClr val="FFFF00"/>
                </a:solidFill>
              </a:rPr>
              <a:t>Jessica Braudo</a:t>
            </a:r>
            <a:r>
              <a:rPr lang="en-US" sz="2000" baseline="0" dirty="0">
                <a:solidFill>
                  <a:srgbClr val="FFFF00"/>
                </a:solidFill>
              </a:rPr>
              <a:t>, </a:t>
            </a:r>
            <a:r>
              <a:rPr lang="en-US" sz="2000" b="1" baseline="0" dirty="0">
                <a:solidFill>
                  <a:srgbClr val="FFFF00"/>
                </a:solidFill>
              </a:rPr>
              <a:t>Amir Michaelis</a:t>
            </a:r>
            <a:r>
              <a:rPr lang="en-US" sz="2000" baseline="0" dirty="0">
                <a:solidFill>
                  <a:srgbClr val="FFFF00"/>
                </a:solidFill>
              </a:rPr>
              <a:t>, Muhammad Akashi, Noam Soker</a:t>
            </a:r>
          </a:p>
          <a:p>
            <a:pPr rtl="0"/>
            <a:r>
              <a:rPr lang="en-US" sz="2000" baseline="0" dirty="0">
                <a:solidFill>
                  <a:schemeClr val="bg1"/>
                </a:solidFill>
              </a:rPr>
              <a:t> (2025;   Accepted for publication by astro-</a:t>
            </a:r>
            <a:r>
              <a:rPr lang="en-US" sz="2000" baseline="0" dirty="0" err="1">
                <a:solidFill>
                  <a:schemeClr val="bg1"/>
                </a:solidFill>
              </a:rPr>
              <a:t>ph</a:t>
            </a:r>
            <a:r>
              <a:rPr lang="en-US" sz="2000" baseline="0" dirty="0">
                <a:solidFill>
                  <a:schemeClr val="bg1"/>
                </a:solidFill>
              </a:rPr>
              <a:t>)</a:t>
            </a:r>
            <a:endParaRPr lang="en-US" altLang="en-IL" sz="2000" kern="0" baseline="0" dirty="0">
              <a:solidFill>
                <a:schemeClr val="bg1"/>
              </a:solidFill>
            </a:endParaRPr>
          </a:p>
          <a:p>
            <a:pPr rtl="0"/>
            <a:r>
              <a:rPr lang="en-US" sz="2000" baseline="0" dirty="0">
                <a:solidFill>
                  <a:srgbClr val="FFFF00"/>
                </a:solidFill>
              </a:rPr>
              <a:t>3D hydrodynamical simulations of the </a:t>
            </a:r>
          </a:p>
          <a:p>
            <a:pPr rtl="0"/>
            <a:r>
              <a:rPr lang="en-US" sz="2000" baseline="0" dirty="0">
                <a:solidFill>
                  <a:srgbClr val="FF99FF"/>
                </a:solidFill>
              </a:rPr>
              <a:t>Jittering Jets Explosion Mechanism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1A9F7-7BA8-DA30-5145-61FF07CE6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32" y="1752600"/>
            <a:ext cx="5274778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85BFC-6AD2-69B8-B343-99D92E205A70}"/>
              </a:ext>
            </a:extLst>
          </p:cNvPr>
          <p:cNvSpPr txBox="1"/>
          <p:nvPr/>
        </p:nvSpPr>
        <p:spPr>
          <a:xfrm>
            <a:off x="3581400" y="5524500"/>
            <a:ext cx="875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y=0 plane</a:t>
            </a:r>
            <a:endParaRPr lang="en-IL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5CB3DF-4A8F-F2B6-223D-8F9233B791B2}"/>
              </a:ext>
            </a:extLst>
          </p:cNvPr>
          <p:cNvCxnSpPr>
            <a:cxnSpLocks/>
          </p:cNvCxnSpPr>
          <p:nvPr/>
        </p:nvCxnSpPr>
        <p:spPr bwMode="auto">
          <a:xfrm>
            <a:off x="2514600" y="1676400"/>
            <a:ext cx="76200" cy="6858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32476A-CA3E-9C00-302C-D4F7946442DF}"/>
              </a:ext>
            </a:extLst>
          </p:cNvPr>
          <p:cNvCxnSpPr>
            <a:cxnSpLocks/>
          </p:cNvCxnSpPr>
          <p:nvPr/>
        </p:nvCxnSpPr>
        <p:spPr bwMode="auto">
          <a:xfrm flipH="1">
            <a:off x="2932121" y="1600200"/>
            <a:ext cx="39679" cy="66501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4C73E3-E69A-63B2-D333-C52DF29545E9}"/>
              </a:ext>
            </a:extLst>
          </p:cNvPr>
          <p:cNvCxnSpPr>
            <a:cxnSpLocks/>
          </p:cNvCxnSpPr>
          <p:nvPr/>
        </p:nvCxnSpPr>
        <p:spPr bwMode="auto">
          <a:xfrm flipH="1">
            <a:off x="3948506" y="2209800"/>
            <a:ext cx="394894" cy="43338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60458D-9D5C-3FE6-36FE-4C0DAA33C9C4}"/>
              </a:ext>
            </a:extLst>
          </p:cNvPr>
          <p:cNvCxnSpPr>
            <a:cxnSpLocks/>
          </p:cNvCxnSpPr>
          <p:nvPr/>
        </p:nvCxnSpPr>
        <p:spPr bwMode="auto">
          <a:xfrm flipH="1">
            <a:off x="4530409" y="3429000"/>
            <a:ext cx="574991" cy="21669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CE8699-91C1-D141-46FA-F790CC30F3B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48200" y="4202938"/>
            <a:ext cx="609600" cy="10117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85226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3E8AB-42AD-C578-280B-6B5AC0ECB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>
            <a:extLst>
              <a:ext uri="{FF2B5EF4-FFF2-40B4-BE49-F238E27FC236}">
                <a16:creationId xmlns:a16="http://schemas.microsoft.com/office/drawing/2014/main" id="{77F8015A-65C6-1952-87E1-2F2AD1ECA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C6D94884-4F27-39EE-9459-6407A3A85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8915400" cy="1447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</a:t>
            </a:r>
            <a:r>
              <a:rPr lang="en-US" sz="2000" b="1" u="sng" baseline="0" dirty="0">
                <a:solidFill>
                  <a:srgbClr val="FFFF00"/>
                </a:solidFill>
              </a:rPr>
              <a:t>Jessica Braudo</a:t>
            </a:r>
            <a:r>
              <a:rPr lang="en-US" sz="2000" baseline="0" dirty="0">
                <a:solidFill>
                  <a:srgbClr val="FFFF00"/>
                </a:solidFill>
              </a:rPr>
              <a:t>, </a:t>
            </a:r>
            <a:r>
              <a:rPr lang="en-US" sz="2000" b="1" baseline="0" dirty="0">
                <a:solidFill>
                  <a:srgbClr val="FFFF00"/>
                </a:solidFill>
              </a:rPr>
              <a:t>Amir Michaelis</a:t>
            </a:r>
            <a:r>
              <a:rPr lang="en-US" sz="2000" baseline="0" dirty="0">
                <a:solidFill>
                  <a:srgbClr val="FFFF00"/>
                </a:solidFill>
              </a:rPr>
              <a:t>, Muhammad Akashi, Noam Soker</a:t>
            </a:r>
          </a:p>
          <a:p>
            <a:pPr rtl="0"/>
            <a:r>
              <a:rPr lang="en-US" sz="2000" baseline="0" dirty="0">
                <a:solidFill>
                  <a:schemeClr val="bg1"/>
                </a:solidFill>
              </a:rPr>
              <a:t> (2025;   Accepted for publication by astro-</a:t>
            </a:r>
            <a:r>
              <a:rPr lang="en-US" sz="2000" baseline="0" dirty="0" err="1">
                <a:solidFill>
                  <a:schemeClr val="bg1"/>
                </a:solidFill>
              </a:rPr>
              <a:t>ph</a:t>
            </a:r>
            <a:r>
              <a:rPr lang="en-US" sz="2000" baseline="0" dirty="0">
                <a:solidFill>
                  <a:schemeClr val="bg1"/>
                </a:solidFill>
              </a:rPr>
              <a:t>)</a:t>
            </a:r>
            <a:endParaRPr lang="en-US" altLang="en-IL" sz="2000" kern="0" baseline="0" dirty="0">
              <a:solidFill>
                <a:schemeClr val="bg1"/>
              </a:solidFill>
            </a:endParaRPr>
          </a:p>
          <a:p>
            <a:pPr rtl="0"/>
            <a:r>
              <a:rPr lang="en-US" sz="2000" baseline="0" dirty="0">
                <a:solidFill>
                  <a:srgbClr val="FFFF00"/>
                </a:solidFill>
              </a:rPr>
              <a:t>3D hydrodynamical simulations of the </a:t>
            </a:r>
          </a:p>
          <a:p>
            <a:pPr rtl="0"/>
            <a:r>
              <a:rPr lang="en-US" sz="2000" baseline="0" dirty="0">
                <a:solidFill>
                  <a:srgbClr val="FF99FF"/>
                </a:solidFill>
              </a:rPr>
              <a:t>Jittering Jets Explosion Mechanism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FDF1F-5BC0-9D12-A0E4-BF8F4B960AEE}"/>
              </a:ext>
            </a:extLst>
          </p:cNvPr>
          <p:cNvSpPr txBox="1"/>
          <p:nvPr/>
        </p:nvSpPr>
        <p:spPr>
          <a:xfrm>
            <a:off x="3581400" y="5524500"/>
            <a:ext cx="875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y=0 plane</a:t>
            </a:r>
            <a:endParaRPr lang="en-IL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B4DEE-28D4-4760-62E5-46228182B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87" y="2768172"/>
            <a:ext cx="4217566" cy="3718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EF45C-3736-A8B2-5465-93B5A2003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812" y="2792321"/>
            <a:ext cx="4454799" cy="3682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8EB38D-575A-8575-217E-AEE2D1226118}"/>
              </a:ext>
            </a:extLst>
          </p:cNvPr>
          <p:cNvSpPr txBox="1"/>
          <p:nvPr/>
        </p:nvSpPr>
        <p:spPr>
          <a:xfrm>
            <a:off x="990600" y="1702542"/>
            <a:ext cx="7295345" cy="74892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l" rtl="0"/>
            <a:endParaRPr lang="en-US" sz="800" dirty="0">
              <a:solidFill>
                <a:srgbClr val="FFFF00"/>
              </a:solidFill>
            </a:endParaRPr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Braudo et al. (2025):</a:t>
            </a:r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Emission measure maps (mimic observations).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D8D1D1-DD36-5863-3BA6-FE57707DBE83}"/>
              </a:ext>
            </a:extLst>
          </p:cNvPr>
          <p:cNvCxnSpPr>
            <a:cxnSpLocks/>
          </p:cNvCxnSpPr>
          <p:nvPr/>
        </p:nvCxnSpPr>
        <p:spPr bwMode="auto">
          <a:xfrm>
            <a:off x="2299894" y="3962400"/>
            <a:ext cx="4024706" cy="74892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505455-3FE0-BAB5-C514-26DFC91EB332}"/>
              </a:ext>
            </a:extLst>
          </p:cNvPr>
          <p:cNvCxnSpPr>
            <a:cxnSpLocks/>
          </p:cNvCxnSpPr>
          <p:nvPr/>
        </p:nvCxnSpPr>
        <p:spPr bwMode="auto">
          <a:xfrm>
            <a:off x="2692626" y="4948014"/>
            <a:ext cx="3784374" cy="57648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C4073A-AA44-FE8B-1B93-5BD80167EB11}"/>
              </a:ext>
            </a:extLst>
          </p:cNvPr>
          <p:cNvSpPr txBox="1"/>
          <p:nvPr/>
        </p:nvSpPr>
        <p:spPr>
          <a:xfrm>
            <a:off x="4638272" y="2388993"/>
            <a:ext cx="4305712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 rtl="0"/>
            <a:endParaRPr lang="en-US" sz="800" dirty="0">
              <a:solidFill>
                <a:srgbClr val="FF0000"/>
              </a:solidFill>
            </a:endParaRPr>
          </a:p>
          <a:p>
            <a:pPr algn="l" rtl="0"/>
            <a:r>
              <a:rPr lang="en-US" sz="2800" dirty="0">
                <a:solidFill>
                  <a:srgbClr val="FF0000"/>
                </a:solidFill>
              </a:rPr>
              <a:t>SN 1987A: </a:t>
            </a:r>
            <a:r>
              <a:rPr lang="en-US" sz="2000" dirty="0"/>
              <a:t>Pairs of bubbles (from Larsson, J.)</a:t>
            </a:r>
            <a:r>
              <a:rPr lang="en-US" sz="800" dirty="0">
                <a:solidFill>
                  <a:srgbClr val="FFFF00"/>
                </a:solidFill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FF78DA-E2C9-1319-BE6E-A2C623E5ECDD}"/>
              </a:ext>
            </a:extLst>
          </p:cNvPr>
          <p:cNvSpPr txBox="1"/>
          <p:nvPr/>
        </p:nvSpPr>
        <p:spPr>
          <a:xfrm>
            <a:off x="7466589" y="3213943"/>
            <a:ext cx="16012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The ring was expelled 20,000 yrs before the explosion. 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514441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992F-8247-656D-9E02-EC18AF66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36A82B-E389-61B6-1D1F-FE0FCA060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686800" cy="6172201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b="1" u="sng" kern="0" baseline="0" dirty="0">
                <a:solidFill>
                  <a:schemeClr val="tx1"/>
                </a:solidFill>
              </a:rPr>
              <a:t>Summary</a:t>
            </a:r>
            <a:r>
              <a:rPr lang="en-US" altLang="en-IL" sz="3200" kern="0" baseline="0" dirty="0">
                <a:solidFill>
                  <a:schemeClr val="tx1"/>
                </a:solidFill>
              </a:rPr>
              <a:t> </a:t>
            </a:r>
          </a:p>
          <a:p>
            <a:pPr rtl="0"/>
            <a:endParaRPr lang="en-US" altLang="en-IL" sz="800" kern="0" baseline="0" dirty="0">
              <a:solidFill>
                <a:schemeClr val="tx1"/>
              </a:solidFill>
            </a:endParaRPr>
          </a:p>
          <a:p>
            <a:pPr marL="514350" indent="-514350" algn="l" rtl="0">
              <a:buAutoNum type="arabicParenBoth"/>
            </a:pPr>
            <a:r>
              <a:rPr lang="en-US" altLang="en-IL" sz="2800" kern="0" baseline="0" dirty="0">
                <a:solidFill>
                  <a:schemeClr val="tx1"/>
                </a:solidFill>
              </a:rPr>
              <a:t>It is time the community considers the </a:t>
            </a:r>
          </a:p>
          <a:p>
            <a:pPr algn="l" rtl="0"/>
            <a:r>
              <a:rPr lang="en-US" altLang="en-IL" sz="2800" b="1" kern="0" baseline="0" dirty="0">
                <a:solidFill>
                  <a:schemeClr val="tx1"/>
                </a:solidFill>
              </a:rPr>
              <a:t>     </a:t>
            </a:r>
            <a:r>
              <a:rPr lang="en-US" altLang="en-IL" sz="2800" b="1" kern="0" baseline="0" dirty="0">
                <a:solidFill>
                  <a:srgbClr val="00B050"/>
                </a:solidFill>
              </a:rPr>
              <a:t>jittering jets explosion mechanism (JJEM)</a:t>
            </a:r>
          </a:p>
          <a:p>
            <a:pPr algn="l" rtl="0"/>
            <a:r>
              <a:rPr lang="en-US" altLang="en-IL" sz="2800" kern="0" baseline="0" dirty="0">
                <a:solidFill>
                  <a:schemeClr val="tx1"/>
                </a:solidFill>
              </a:rPr>
              <a:t>     on the same level as the competing </a:t>
            </a:r>
          </a:p>
          <a:p>
            <a:pPr algn="l" rtl="0"/>
            <a:r>
              <a:rPr lang="en-US" altLang="en-IL" sz="2800" b="1" kern="0" baseline="0" dirty="0">
                <a:solidFill>
                  <a:schemeClr val="tx1"/>
                </a:solidFill>
              </a:rPr>
              <a:t>     </a:t>
            </a:r>
            <a:r>
              <a:rPr lang="en-US" altLang="en-IL" sz="2800" b="1" kern="0" baseline="0" dirty="0">
                <a:solidFill>
                  <a:srgbClr val="FF0000"/>
                </a:solidFill>
              </a:rPr>
              <a:t>delayed-neutrino explosion mechanism</a:t>
            </a:r>
            <a:r>
              <a:rPr lang="en-US" altLang="en-IL" sz="2800" b="1" kern="0" baseline="0" dirty="0">
                <a:solidFill>
                  <a:schemeClr val="tx1"/>
                </a:solidFill>
              </a:rPr>
              <a:t>.</a:t>
            </a:r>
          </a:p>
          <a:p>
            <a:pPr algn="l" rtl="0"/>
            <a:endParaRPr lang="en-US" altLang="en-IL" sz="800" b="1" kern="0" baseline="0" dirty="0">
              <a:solidFill>
                <a:schemeClr val="tx1"/>
              </a:solidFill>
            </a:endParaRPr>
          </a:p>
          <a:p>
            <a:pPr algn="l" rtl="0"/>
            <a:r>
              <a:rPr lang="en-US" altLang="en-IL" sz="2800" kern="0" baseline="0" dirty="0">
                <a:solidFill>
                  <a:srgbClr val="0070C0"/>
                </a:solidFill>
              </a:rPr>
              <a:t>(2) Supernova remnants show that jets explode </a:t>
            </a:r>
          </a:p>
          <a:p>
            <a:pPr algn="l" rtl="0"/>
            <a:r>
              <a:rPr lang="en-US" altLang="en-IL" sz="2800" kern="0" baseline="0" dirty="0">
                <a:solidFill>
                  <a:srgbClr val="0070C0"/>
                </a:solidFill>
              </a:rPr>
              <a:t>     most (probably all) </a:t>
            </a:r>
            <a:r>
              <a:rPr lang="en-US" altLang="en-IL" sz="2800" b="1" kern="0" baseline="0" dirty="0">
                <a:solidFill>
                  <a:srgbClr val="0070C0"/>
                </a:solidFill>
              </a:rPr>
              <a:t>core-collapse supernovae.</a:t>
            </a:r>
          </a:p>
          <a:p>
            <a:pPr algn="l" rtl="0"/>
            <a:endParaRPr lang="en-US" altLang="en-IL" sz="2800" b="1" kern="0" baseline="0" dirty="0">
              <a:solidFill>
                <a:srgbClr val="0070C0"/>
              </a:solidFill>
            </a:endParaRPr>
          </a:p>
          <a:p>
            <a:pPr algn="l" rtl="0"/>
            <a:r>
              <a:rPr lang="en-US" altLang="en-IL" sz="2800" b="1" kern="0" baseline="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F6DB97-FA2A-306D-7D79-1DD706A58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684622"/>
            <a:ext cx="1735720" cy="1639978"/>
          </a:xfrm>
          <a:prstGeom prst="rect">
            <a:avLst/>
          </a:prstGeom>
          <a:ln w="603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F592D-3CE7-9C2E-009D-653560AB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920" y="4684622"/>
            <a:ext cx="1388480" cy="1414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C7A38-2D20-1DC8-7FAC-4E908C49A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4674364"/>
            <a:ext cx="1817914" cy="1425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1B6C4-2EA5-18F8-73E1-B6EE5A149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691788"/>
            <a:ext cx="1820957" cy="1407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1F24F2-8B09-018B-3D41-52D6CCBC4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311131"/>
            <a:ext cx="1427500" cy="1407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8C046-E24F-2EA9-12D6-DAAA03A93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311131"/>
            <a:ext cx="1106127" cy="1407325"/>
          </a:xfrm>
          <a:prstGeom prst="rect">
            <a:avLst/>
          </a:prstGeom>
        </p:spPr>
      </p:pic>
      <p:pic>
        <p:nvPicPr>
          <p:cNvPr id="10" name="Picture 9" descr="‫סיכת הזדהות עם החטופים ותמיכה במאבק‬‎">
            <a:extLst>
              <a:ext uri="{FF2B5EF4-FFF2-40B4-BE49-F238E27FC236}">
                <a16:creationId xmlns:a16="http://schemas.microsoft.com/office/drawing/2014/main" id="{BDC1EE37-47AF-E896-154F-8BEA0C332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1357786" cy="9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05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65BF-2A9D-A4A6-66C4-A3A19E756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DC88923C-AEA0-3A21-AA18-1A3A7164D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143000"/>
            <a:ext cx="3328852" cy="11430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6000" kern="0" baseline="0" dirty="0">
                <a:solidFill>
                  <a:srgbClr val="FFFF00"/>
                </a:solidFill>
              </a:rPr>
              <a:t>Extra</a:t>
            </a:r>
            <a:endParaRPr lang="en-US" altLang="en-IL" sz="2000" kern="0" baseline="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28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65BF-2A9D-A4A6-66C4-A3A19E756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15A65B-EB5F-477E-A195-07D8B0EC5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8267"/>
            <a:ext cx="8839200" cy="6378286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C88923C-AEA0-3A21-AA18-1A3A7164D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9239"/>
            <a:ext cx="1500052" cy="304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1200" kern="0" baseline="0" dirty="0">
                <a:solidFill>
                  <a:srgbClr val="FFFF00"/>
                </a:solidFill>
              </a:rPr>
              <a:t>(Soker 2024)</a:t>
            </a:r>
            <a:endParaRPr lang="en-US" altLang="en-IL" sz="1200" kern="0" baseline="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DC3A54-7C19-4607-A0EC-8AB82DB9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2400"/>
            <a:ext cx="6477000" cy="685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The jittering jets explosion mechanism</a:t>
            </a:r>
          </a:p>
          <a:p>
            <a:pPr algn="l" rtl="0"/>
            <a:r>
              <a:rPr lang="en-US" altLang="en-IL" sz="1200" kern="0" baseline="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3E4064-2AA8-4511-8A5E-6A451B05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3157"/>
            <a:ext cx="5943600" cy="5936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05C878-1755-48E3-9538-E9795B56C3A9}"/>
              </a:ext>
            </a:extLst>
          </p:cNvPr>
          <p:cNvSpPr/>
          <p:nvPr/>
        </p:nvSpPr>
        <p:spPr bwMode="auto">
          <a:xfrm>
            <a:off x="1295400" y="3733800"/>
            <a:ext cx="3048000" cy="2971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AD3DF5-15CC-4C26-AAB0-5F63638615A5}"/>
              </a:ext>
            </a:extLst>
          </p:cNvPr>
          <p:cNvSpPr/>
          <p:nvPr/>
        </p:nvSpPr>
        <p:spPr bwMode="auto">
          <a:xfrm>
            <a:off x="4305300" y="3705688"/>
            <a:ext cx="3048000" cy="2971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4587623-8AFE-448B-BD53-2222F9776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3" y="800887"/>
            <a:ext cx="167640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~500 km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2315AE0-E677-4DC4-BEB1-0C1642C9F6D9}"/>
              </a:ext>
            </a:extLst>
          </p:cNvPr>
          <p:cNvSpPr/>
          <p:nvPr/>
        </p:nvSpPr>
        <p:spPr bwMode="auto">
          <a:xfrm rot="10424382">
            <a:off x="920741" y="2250756"/>
            <a:ext cx="767533" cy="29908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11CDB5D-057A-4FEC-9916-999B67C43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3" y="2041331"/>
            <a:ext cx="1676400" cy="7246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1800" kern="0" baseline="0" dirty="0">
                <a:solidFill>
                  <a:schemeClr val="bg1"/>
                </a:solidFill>
              </a:rPr>
              <a:t>Neutrino cooling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21AD359-0944-4C50-93DC-AA3E5A8B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237" y="757238"/>
            <a:ext cx="2998064" cy="2942531"/>
          </a:xfrm>
          <a:prstGeom prst="rect">
            <a:avLst/>
          </a:prstGeom>
          <a:solidFill>
            <a:schemeClr val="accent1">
              <a:lumMod val="90000"/>
            </a:schemeClr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1800" kern="0" baseline="0" dirty="0">
                <a:solidFill>
                  <a:schemeClr val="tx1"/>
                </a:solidFill>
              </a:rPr>
              <a:t>Additional convection in the oxygen-burning shell at a somewhat larger radius. </a:t>
            </a:r>
          </a:p>
        </p:txBody>
      </p:sp>
    </p:spTree>
    <p:extLst>
      <p:ext uri="{BB962C8B-B14F-4D97-AF65-F5344CB8AC3E}">
        <p14:creationId xmlns:p14="http://schemas.microsoft.com/office/powerpoint/2010/main" val="2890312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4F61E-6575-C265-EEFB-8CABC6009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2A67A3-E71C-32EF-645D-783343DDA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0"/>
            <a:ext cx="3542731" cy="67818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FDDA86F-3138-8211-88D8-66ABEC35D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1000"/>
            <a:ext cx="4899378" cy="5257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aseline="0" dirty="0">
                <a:solidFill>
                  <a:srgbClr val="FF99FF"/>
                </a:solidFill>
              </a:rPr>
              <a:t>ROSAT X-ray image </a:t>
            </a:r>
          </a:p>
          <a:p>
            <a:r>
              <a:rPr lang="en-US" sz="2000" baseline="0" dirty="0" err="1">
                <a:solidFill>
                  <a:srgbClr val="FF99FF"/>
                </a:solidFill>
              </a:rPr>
              <a:t>Aschenbach</a:t>
            </a:r>
            <a:r>
              <a:rPr lang="en-US" sz="2000" baseline="0" dirty="0">
                <a:solidFill>
                  <a:srgbClr val="FF99FF"/>
                </a:solidFill>
              </a:rPr>
              <a:t> et al. (1995), based on</a:t>
            </a:r>
          </a:p>
          <a:p>
            <a:r>
              <a:rPr lang="it-IT" sz="2000" baseline="0" dirty="0">
                <a:solidFill>
                  <a:srgbClr val="FF99FF"/>
                </a:solidFill>
              </a:rPr>
              <a:t>Sapienza et al. (2021)</a:t>
            </a:r>
            <a:endParaRPr lang="en-US" altLang="en-IL" sz="2000" kern="0" baseline="0" dirty="0">
              <a:solidFill>
                <a:srgbClr val="FF99FF"/>
              </a:solidFill>
            </a:endParaRPr>
          </a:p>
          <a:p>
            <a:pPr rtl="0"/>
            <a:endParaRPr lang="en-US" altLang="en-IL" sz="1600" kern="0" baseline="0" dirty="0">
              <a:solidFill>
                <a:schemeClr val="bg1"/>
              </a:solidFill>
            </a:endParaRPr>
          </a:p>
          <a:p>
            <a:pPr rtl="0"/>
            <a:r>
              <a:rPr lang="en-US" altLang="en-IL" sz="3200" kern="0" baseline="0" dirty="0">
                <a:solidFill>
                  <a:schemeClr val="bg1"/>
                </a:solidFill>
              </a:rPr>
              <a:t>Core-collapse </a:t>
            </a:r>
          </a:p>
          <a:p>
            <a:pPr rtl="0"/>
            <a:r>
              <a:rPr lang="en-US" altLang="en-IL" sz="3200" kern="0" baseline="0" dirty="0">
                <a:solidFill>
                  <a:schemeClr val="bg1"/>
                </a:solidFill>
              </a:rPr>
              <a:t>supernova remnant</a:t>
            </a:r>
          </a:p>
          <a:p>
            <a:pPr rtl="0"/>
            <a:r>
              <a:rPr lang="en-US" sz="1800" dirty="0">
                <a:solidFill>
                  <a:srgbClr val="FF99FF"/>
                </a:solidFill>
              </a:rPr>
              <a:t>Morse et al. (2006) </a:t>
            </a:r>
          </a:p>
          <a:p>
            <a:pPr rtl="0"/>
            <a:r>
              <a:rPr lang="en-US" sz="1800" dirty="0">
                <a:solidFill>
                  <a:srgbClr val="FF99FF"/>
                </a:solidFill>
              </a:rPr>
              <a:t>Larsson et al. (2021)</a:t>
            </a:r>
          </a:p>
          <a:p>
            <a:pPr rtl="0"/>
            <a:r>
              <a:rPr lang="en-US" sz="1800" dirty="0">
                <a:solidFill>
                  <a:srgbClr val="FF99FF"/>
                </a:solidFill>
              </a:rPr>
              <a:t>.</a:t>
            </a:r>
            <a:endParaRPr lang="he-IL" altLang="en-IL" sz="4800" b="1" kern="0" baseline="0" dirty="0">
              <a:solidFill>
                <a:srgbClr val="FFFF00"/>
              </a:solidFill>
            </a:endParaRPr>
          </a:p>
          <a:p>
            <a:r>
              <a:rPr lang="en-US" altLang="en-IL" sz="3200" kern="0" baseline="0" dirty="0">
                <a:solidFill>
                  <a:srgbClr val="FFFF00"/>
                </a:solidFill>
              </a:rPr>
              <a:t>Point-symmetric </a:t>
            </a:r>
          </a:p>
          <a:p>
            <a:pPr rtl="0"/>
            <a:r>
              <a:rPr lang="en-US" altLang="en-IL" sz="3200" kern="0" baseline="0" dirty="0">
                <a:solidFill>
                  <a:srgbClr val="FFFF00"/>
                </a:solidFill>
              </a:rPr>
              <a:t>wind-rose</a:t>
            </a:r>
          </a:p>
          <a:p>
            <a:pPr rtl="0"/>
            <a:endParaRPr lang="en-US" altLang="en-IL" sz="1600" kern="0" baseline="0" dirty="0">
              <a:solidFill>
                <a:srgbClr val="FFFF00"/>
              </a:solidFill>
            </a:endParaRPr>
          </a:p>
          <a:p>
            <a:pPr rtl="0"/>
            <a:r>
              <a:rPr lang="en-US" sz="2000" baseline="0" dirty="0" err="1">
                <a:solidFill>
                  <a:srgbClr val="FF99FF"/>
                </a:solidFill>
              </a:rPr>
              <a:t>eROSITA</a:t>
            </a:r>
            <a:r>
              <a:rPr lang="en-US" sz="2000" baseline="0" dirty="0">
                <a:solidFill>
                  <a:srgbClr val="FF99FF"/>
                </a:solidFill>
              </a:rPr>
              <a:t> X-ray</a:t>
            </a:r>
          </a:p>
          <a:p>
            <a:pPr rtl="0"/>
            <a:r>
              <a:rPr lang="en-US" sz="2000" baseline="0" dirty="0">
                <a:solidFill>
                  <a:srgbClr val="FF99FF"/>
                </a:solidFill>
              </a:rPr>
              <a:t>Mayer et al. (2023)</a:t>
            </a:r>
            <a:endParaRPr lang="en-US" altLang="en-IL" sz="3200" kern="0" baseline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5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F1F12-B5D7-99F5-0F65-5F55E269C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9488DB-E8D7-383C-E680-F4D4C74E6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00"/>
            <a:ext cx="2388358" cy="45720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FEB2EEDE-417F-BF7A-AC0D-382A3ABB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302" y="-9106"/>
            <a:ext cx="6421940" cy="17526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400" baseline="0" dirty="0">
                <a:solidFill>
                  <a:schemeClr val="bg1"/>
                </a:solidFill>
              </a:rPr>
              <a:t>A new analysis of Vela by </a:t>
            </a:r>
            <a:r>
              <a:rPr lang="en-US" sz="2800" baseline="0" dirty="0">
                <a:solidFill>
                  <a:srgbClr val="FF99FF"/>
                </a:solidFill>
              </a:rPr>
              <a:t>Soker &amp; Shishkin</a:t>
            </a:r>
          </a:p>
          <a:p>
            <a:pPr rtl="0"/>
            <a:r>
              <a:rPr lang="en-US" sz="2400" baseline="0" dirty="0">
                <a:solidFill>
                  <a:schemeClr val="bg1"/>
                </a:solidFill>
              </a:rPr>
              <a:t>(2024)</a:t>
            </a:r>
            <a:endParaRPr lang="en-US" altLang="en-IL" sz="2400" kern="0" baseline="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3232A-0BF4-CFCB-B9A3-5BB0EC6D9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457" y="1447800"/>
            <a:ext cx="6705600" cy="52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2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6C3A-064E-90BD-6EB1-882FF1571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D831539-90D1-E4D8-3DAF-EB7BFB081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860340" cy="12192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400" baseline="0" dirty="0">
                <a:solidFill>
                  <a:schemeClr val="bg1"/>
                </a:solidFill>
              </a:rPr>
              <a:t>A new analysis of Vela by </a:t>
            </a:r>
            <a:r>
              <a:rPr lang="en-US" sz="2800" baseline="0" dirty="0">
                <a:solidFill>
                  <a:srgbClr val="FF99FF"/>
                </a:solidFill>
              </a:rPr>
              <a:t>Soker &amp; Shishkin</a:t>
            </a:r>
          </a:p>
          <a:p>
            <a:pPr rtl="0"/>
            <a:r>
              <a:rPr lang="en-US" sz="2400" baseline="0" dirty="0">
                <a:solidFill>
                  <a:schemeClr val="bg1"/>
                </a:solidFill>
              </a:rPr>
              <a:t>(2024)</a:t>
            </a:r>
            <a:endParaRPr lang="en-US" altLang="en-IL" sz="2400" kern="0" baseline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0CD7B-9966-310B-CA6F-85EDB4B2A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" y="1316956"/>
            <a:ext cx="6927011" cy="5430072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2F25E15F-20C8-DF02-6FA8-77491BD53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050048"/>
            <a:ext cx="2383340" cy="2246368"/>
          </a:xfrm>
          <a:prstGeom prst="rect">
            <a:avLst/>
          </a:prstGeom>
          <a:solidFill>
            <a:srgbClr val="002060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sz="2400" baseline="0" dirty="0">
                <a:solidFill>
                  <a:srgbClr val="FFFF00"/>
                </a:solidFill>
              </a:rPr>
              <a:t>The point-symmetric wind-rose of Vela supernova remnant</a:t>
            </a:r>
            <a:endParaRPr lang="en-US" altLang="en-IL" sz="2400" kern="0" baseline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89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47E6C-7B26-C960-852D-7DAB376B7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ubble Snaps a Splendid Planetary Nebula">
            <a:extLst>
              <a:ext uri="{FF2B5EF4-FFF2-40B4-BE49-F238E27FC236}">
                <a16:creationId xmlns:a16="http://schemas.microsoft.com/office/drawing/2014/main" id="{FDF33168-8A33-A684-0EC5-35AB2DA5E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66" y="2108053"/>
            <a:ext cx="3871170" cy="21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CF36D6E1-FCBD-0976-4705-3B3B49767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0129"/>
            <a:ext cx="2431676" cy="2144792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chemeClr val="bg1"/>
                </a:solidFill>
              </a:rPr>
              <a:t>Core-collapse supernova remnant</a:t>
            </a:r>
            <a:endParaRPr lang="he-IL" altLang="en-IL" sz="2400" kern="0" baseline="0" dirty="0">
              <a:solidFill>
                <a:schemeClr val="bg1"/>
              </a:solidFill>
            </a:endParaRPr>
          </a:p>
          <a:p>
            <a:endParaRPr lang="en-US" sz="800" baseline="0" dirty="0">
              <a:solidFill>
                <a:srgbClr val="FF99FF"/>
              </a:solidFill>
            </a:endParaRPr>
          </a:p>
          <a:p>
            <a:r>
              <a:rPr lang="en-US" sz="1600" baseline="0" dirty="0">
                <a:solidFill>
                  <a:srgbClr val="FF99FF"/>
                </a:solidFill>
              </a:rPr>
              <a:t>Kimberly </a:t>
            </a:r>
            <a:r>
              <a:rPr lang="en-US" sz="1600" baseline="0" dirty="0" err="1">
                <a:solidFill>
                  <a:srgbClr val="FF99FF"/>
                </a:solidFill>
              </a:rPr>
              <a:t>Sibbald</a:t>
            </a:r>
            <a:r>
              <a:rPr lang="en-US" sz="1600" baseline="0" dirty="0">
                <a:solidFill>
                  <a:srgbClr val="FF99FF"/>
                </a:solidFill>
              </a:rPr>
              <a:t> (also Reyes-Iturbide et al.</a:t>
            </a:r>
          </a:p>
          <a:p>
            <a:pPr rtl="0"/>
            <a:r>
              <a:rPr lang="en-US" sz="1600" baseline="0" dirty="0">
                <a:solidFill>
                  <a:srgbClr val="FF99FF"/>
                </a:solidFill>
              </a:rPr>
              <a:t>2024; image by Tomasz </a:t>
            </a:r>
            <a:r>
              <a:rPr lang="en-US" sz="1600" baseline="0" dirty="0" err="1">
                <a:solidFill>
                  <a:srgbClr val="FF99FF"/>
                </a:solidFill>
              </a:rPr>
              <a:t>Zwolinskic</a:t>
            </a:r>
            <a:r>
              <a:rPr lang="en-US" sz="1600" baseline="0" dirty="0">
                <a:solidFill>
                  <a:srgbClr val="FF99FF"/>
                </a:solidFill>
              </a:rPr>
              <a:t>)</a:t>
            </a:r>
            <a:endParaRPr lang="en-US" altLang="en-IL" sz="1600" kern="0" baseline="0" dirty="0">
              <a:solidFill>
                <a:srgbClr val="FF99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7B059A-5B1B-B394-A819-8A8AC5E58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535" y="136727"/>
            <a:ext cx="2590800" cy="65688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2C8CA2-FEE6-121C-3BC7-615562AAF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11221"/>
            <a:ext cx="1752600" cy="2321859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800" kern="0" baseline="0" dirty="0">
                <a:solidFill>
                  <a:srgbClr val="FFFF00"/>
                </a:solidFill>
              </a:rPr>
              <a:t>Galaxy group</a:t>
            </a:r>
            <a:endParaRPr lang="he-IL" altLang="en-IL" sz="2800" kern="0" baseline="0" dirty="0">
              <a:solidFill>
                <a:srgbClr val="FFFF00"/>
              </a:solidFill>
            </a:endParaRPr>
          </a:p>
          <a:p>
            <a:pPr rtl="0"/>
            <a:endParaRPr lang="en-US" sz="800" baseline="0" dirty="0">
              <a:solidFill>
                <a:srgbClr val="FF99FF"/>
              </a:solidFill>
            </a:endParaRPr>
          </a:p>
          <a:p>
            <a:pPr rtl="0"/>
            <a:r>
              <a:rPr lang="en-US" sz="1800" baseline="0" dirty="0">
                <a:solidFill>
                  <a:srgbClr val="FF99FF"/>
                </a:solidFill>
              </a:rPr>
              <a:t>NASA/</a:t>
            </a:r>
            <a:r>
              <a:rPr lang="en-US" sz="1800" baseline="0" dirty="0" err="1">
                <a:solidFill>
                  <a:srgbClr val="FF99FF"/>
                </a:solidFill>
              </a:rPr>
              <a:t>CfA</a:t>
            </a:r>
            <a:r>
              <a:rPr lang="en-US" sz="1800" baseline="0" dirty="0">
                <a:solidFill>
                  <a:srgbClr val="FF99FF"/>
                </a:solidFill>
              </a:rPr>
              <a:t>/J. </a:t>
            </a:r>
            <a:r>
              <a:rPr lang="en-US" sz="1800" baseline="0" dirty="0" err="1">
                <a:solidFill>
                  <a:srgbClr val="FF99FF"/>
                </a:solidFill>
              </a:rPr>
              <a:t>Vrtilek</a:t>
            </a:r>
            <a:r>
              <a:rPr lang="en-US" sz="1800" baseline="0" dirty="0">
                <a:solidFill>
                  <a:srgbClr val="FF99FF"/>
                </a:solidFill>
              </a:rPr>
              <a:t> et al.; also </a:t>
            </a:r>
            <a:r>
              <a:rPr lang="en-US" sz="1800" baseline="0" dirty="0" err="1">
                <a:solidFill>
                  <a:srgbClr val="FF99FF"/>
                </a:solidFill>
              </a:rPr>
              <a:t>Gitti</a:t>
            </a:r>
            <a:r>
              <a:rPr lang="en-US" sz="1800" baseline="0" dirty="0">
                <a:solidFill>
                  <a:srgbClr val="FF99FF"/>
                </a:solidFill>
              </a:rPr>
              <a:t> et al. 2010</a:t>
            </a:r>
            <a:endParaRPr lang="en-US" altLang="en-IL" sz="1800" kern="0" baseline="0" dirty="0">
              <a:solidFill>
                <a:srgbClr val="FF99FF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120130D-C3FC-0407-1614-10248814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89" y="4648200"/>
            <a:ext cx="2187387" cy="17526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800" kern="0" baseline="0" dirty="0">
                <a:solidFill>
                  <a:srgbClr val="FFFF00"/>
                </a:solidFill>
              </a:rPr>
              <a:t>Galaxy cluster</a:t>
            </a:r>
          </a:p>
          <a:p>
            <a:pPr rtl="0"/>
            <a:endParaRPr lang="he-IL" altLang="en-IL" sz="800" kern="0" baseline="0" dirty="0">
              <a:solidFill>
                <a:srgbClr val="FFFF00"/>
              </a:solidFill>
            </a:endParaRPr>
          </a:p>
          <a:p>
            <a:r>
              <a:rPr lang="en-US" sz="2000" baseline="0" dirty="0">
                <a:solidFill>
                  <a:srgbClr val="FF99FF"/>
                </a:solidFill>
              </a:rPr>
              <a:t>Fabian et al. (2006)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F53DF4A-67C1-CE8F-4938-079B8BA31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71600"/>
            <a:ext cx="3428999" cy="660253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chemeClr val="bg1"/>
                </a:solidFill>
              </a:rPr>
              <a:t>HST planetary nebulae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318DD6-DE59-47CB-2774-18E5390B6FEC}"/>
              </a:ext>
            </a:extLst>
          </p:cNvPr>
          <p:cNvCxnSpPr>
            <a:cxnSpLocks/>
          </p:cNvCxnSpPr>
          <p:nvPr/>
        </p:nvCxnSpPr>
        <p:spPr bwMode="auto">
          <a:xfrm flipH="1">
            <a:off x="8610600" y="2768962"/>
            <a:ext cx="502270" cy="11475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63B3C3-0364-02C6-17B3-2E51E9B807E9}"/>
              </a:ext>
            </a:extLst>
          </p:cNvPr>
          <p:cNvCxnSpPr>
            <a:cxnSpLocks/>
          </p:cNvCxnSpPr>
          <p:nvPr/>
        </p:nvCxnSpPr>
        <p:spPr bwMode="auto">
          <a:xfrm flipH="1">
            <a:off x="8686803" y="2768962"/>
            <a:ext cx="404364" cy="226023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7">
            <a:extLst>
              <a:ext uri="{FF2B5EF4-FFF2-40B4-BE49-F238E27FC236}">
                <a16:creationId xmlns:a16="http://schemas.microsoft.com/office/drawing/2014/main" id="{786C8853-1D0C-6875-541D-1EE988D2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864247"/>
            <a:ext cx="1623733" cy="66025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rgbClr val="FFFF00"/>
                </a:solidFill>
              </a:rPr>
              <a:t>Nozzle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4F93201-8DBA-CAAA-F7D7-68C91A16B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32" y="4648200"/>
            <a:ext cx="1623733" cy="66025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rgbClr val="FFFF00"/>
                </a:solidFill>
              </a:rPr>
              <a:t>Rim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A92CA7-EAD4-8C39-D495-5FB322440A7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48323" y="3608294"/>
            <a:ext cx="59952" cy="120217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 7">
            <a:extLst>
              <a:ext uri="{FF2B5EF4-FFF2-40B4-BE49-F238E27FC236}">
                <a16:creationId xmlns:a16="http://schemas.microsoft.com/office/drawing/2014/main" id="{D52ED7D3-733C-9E66-310D-B40ADAE57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202" y="197687"/>
            <a:ext cx="1623733" cy="66025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rgbClr val="FFFF00"/>
                </a:solidFill>
              </a:rPr>
              <a:t>Rim</a:t>
            </a:r>
          </a:p>
        </p:txBody>
      </p:sp>
    </p:spTree>
    <p:extLst>
      <p:ext uri="{BB962C8B-B14F-4D97-AF65-F5344CB8AC3E}">
        <p14:creationId xmlns:p14="http://schemas.microsoft.com/office/powerpoint/2010/main" val="1289133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CAEA-B2C2-2822-448B-6A9146EB2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B4A702ED-10B5-F2A0-224A-39174F420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2399"/>
            <a:ext cx="7315200" cy="1345317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4000" kern="0" baseline="0" dirty="0">
                <a:solidFill>
                  <a:srgbClr val="FFFF00"/>
                </a:solidFill>
              </a:rPr>
              <a:t>The Cygnus Loop </a:t>
            </a:r>
          </a:p>
          <a:p>
            <a:pPr rtl="0"/>
            <a:r>
              <a:rPr lang="en-US" altLang="en-IL" sz="2800" kern="0" baseline="0" dirty="0">
                <a:solidFill>
                  <a:srgbClr val="FFC000"/>
                </a:solidFill>
              </a:rPr>
              <a:t>(Shishkin, Kaye, Soker 2024)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FB708-4427-EF0D-9D52-AA97FA03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19276"/>
            <a:ext cx="4705350" cy="488632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D93332-F7F5-75E2-050D-C37E824F9DAF}"/>
              </a:ext>
            </a:extLst>
          </p:cNvPr>
          <p:cNvSpPr txBox="1">
            <a:spLocks/>
          </p:cNvSpPr>
          <p:nvPr/>
        </p:nvSpPr>
        <p:spPr bwMode="auto">
          <a:xfrm>
            <a:off x="5410200" y="2590800"/>
            <a:ext cx="3605421" cy="134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1600" i="1" kern="0" baseline="0" dirty="0">
                <a:solidFill>
                  <a:srgbClr val="FFFF00"/>
                </a:solidFill>
              </a:rPr>
              <a:t> </a:t>
            </a:r>
            <a:r>
              <a:rPr lang="en-US" sz="1600" kern="0" baseline="0" dirty="0">
                <a:solidFill>
                  <a:srgbClr val="FFFF00"/>
                </a:solidFill>
              </a:rPr>
              <a:t>Visible image from </a:t>
            </a:r>
            <a:r>
              <a:rPr lang="en-US" sz="1600" kern="0" baseline="0" dirty="0">
                <a:solidFill>
                  <a:srgbClr val="FF99FF"/>
                </a:solidFill>
              </a:rPr>
              <a:t>Raymond, J. et al. (2023), </a:t>
            </a:r>
            <a:r>
              <a:rPr lang="en-US" sz="1600" kern="0" baseline="0" dirty="0">
                <a:solidFill>
                  <a:srgbClr val="FFFF00"/>
                </a:solidFill>
              </a:rPr>
              <a:t>made by </a:t>
            </a:r>
            <a:r>
              <a:rPr lang="en-US" sz="1600" kern="0" baseline="0" dirty="0">
                <a:solidFill>
                  <a:srgbClr val="FF99FF"/>
                </a:solidFill>
              </a:rPr>
              <a:t>Min </a:t>
            </a:r>
            <a:r>
              <a:rPr lang="en-US" sz="1600" kern="0" baseline="0" dirty="0" err="1">
                <a:solidFill>
                  <a:srgbClr val="FF99FF"/>
                </a:solidFill>
              </a:rPr>
              <a:t>Xie</a:t>
            </a:r>
            <a:r>
              <a:rPr lang="en-US" sz="1600" kern="0" baseline="0" dirty="0">
                <a:solidFill>
                  <a:srgbClr val="FFFF00"/>
                </a:solidFill>
              </a:rPr>
              <a:t>.</a:t>
            </a:r>
          </a:p>
          <a:p>
            <a:pPr marL="0" indent="0" algn="l" rtl="0">
              <a:buNone/>
            </a:pPr>
            <a:endParaRPr lang="en-US" sz="1600" kern="0" baseline="0" dirty="0">
              <a:solidFill>
                <a:srgbClr val="FFFF00"/>
              </a:solidFill>
            </a:endParaRPr>
          </a:p>
          <a:p>
            <a:pPr marL="0" indent="0" algn="l" rtl="0">
              <a:buNone/>
            </a:pPr>
            <a:r>
              <a:rPr lang="en-US" sz="2400" kern="0" baseline="0" dirty="0">
                <a:solidFill>
                  <a:schemeClr val="bg1"/>
                </a:solidFill>
              </a:rPr>
              <a:t>Labels from our paper. </a:t>
            </a:r>
            <a:endParaRPr lang="en-IL" sz="2400" kern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20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7C21E-DD7D-B5AB-A83E-A8DF9587C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DCD9A77-4F04-5D22-DD18-E923FE60C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5" y="1522757"/>
            <a:ext cx="8983197" cy="4497043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491EA24D-948E-9436-78E2-4268DE3FA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64394"/>
            <a:ext cx="8534400" cy="11430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4000" kern="0" baseline="0" dirty="0">
                <a:solidFill>
                  <a:srgbClr val="FFFF00"/>
                </a:solidFill>
              </a:rPr>
              <a:t>The Cygnus Loop </a:t>
            </a:r>
          </a:p>
          <a:p>
            <a:pPr rtl="0"/>
            <a:r>
              <a:rPr lang="en-US" altLang="en-IL" sz="2800" kern="0" baseline="0" dirty="0">
                <a:solidFill>
                  <a:srgbClr val="FFC000"/>
                </a:solidFill>
              </a:rPr>
              <a:t>(Shishkin, Kaye, Soker 2024)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AB0E3D-EA18-EF17-9DDE-CBBE4F35592D}"/>
              </a:ext>
            </a:extLst>
          </p:cNvPr>
          <p:cNvSpPr txBox="1">
            <a:spLocks/>
          </p:cNvSpPr>
          <p:nvPr/>
        </p:nvSpPr>
        <p:spPr bwMode="auto">
          <a:xfrm>
            <a:off x="4649606" y="4813744"/>
            <a:ext cx="1524000" cy="120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1400" kern="0" baseline="0" dirty="0">
                <a:solidFill>
                  <a:srgbClr val="FFFF00"/>
                </a:solidFill>
              </a:rPr>
              <a:t>Visible image from </a:t>
            </a:r>
            <a:r>
              <a:rPr lang="en-US" sz="1400" kern="0" baseline="0" dirty="0" err="1">
                <a:solidFill>
                  <a:srgbClr val="FF99FF"/>
                </a:solidFill>
              </a:rPr>
              <a:t>Rayond</a:t>
            </a:r>
            <a:r>
              <a:rPr lang="en-US" sz="1400" kern="0" baseline="0" dirty="0">
                <a:solidFill>
                  <a:srgbClr val="FF99FF"/>
                </a:solidFill>
              </a:rPr>
              <a:t>, J. et al. (2023), </a:t>
            </a:r>
            <a:r>
              <a:rPr lang="en-US" sz="1400" kern="0" baseline="0" dirty="0">
                <a:solidFill>
                  <a:srgbClr val="FFFF00"/>
                </a:solidFill>
              </a:rPr>
              <a:t>made by </a:t>
            </a:r>
            <a:r>
              <a:rPr lang="en-US" sz="1400" kern="0" baseline="0" dirty="0">
                <a:solidFill>
                  <a:srgbClr val="FF99FF"/>
                </a:solidFill>
              </a:rPr>
              <a:t>Min </a:t>
            </a:r>
            <a:r>
              <a:rPr lang="en-US" sz="1400" kern="0" baseline="0" dirty="0" err="1">
                <a:solidFill>
                  <a:srgbClr val="FF99FF"/>
                </a:solidFill>
              </a:rPr>
              <a:t>Xie</a:t>
            </a:r>
            <a:r>
              <a:rPr lang="en-US" sz="1400" kern="0" baseline="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5DB3936-B533-D4BF-14C8-31589B0EB32B}"/>
              </a:ext>
            </a:extLst>
          </p:cNvPr>
          <p:cNvSpPr txBox="1">
            <a:spLocks/>
          </p:cNvSpPr>
          <p:nvPr/>
        </p:nvSpPr>
        <p:spPr bwMode="auto">
          <a:xfrm>
            <a:off x="304800" y="5600130"/>
            <a:ext cx="793640" cy="33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1600" i="1" kern="0" baseline="0" dirty="0">
                <a:solidFill>
                  <a:srgbClr val="FFFF00"/>
                </a:solidFill>
              </a:rPr>
              <a:t> </a:t>
            </a:r>
            <a:r>
              <a:rPr lang="en-US" sz="1600" kern="0" baseline="0" dirty="0">
                <a:solidFill>
                  <a:srgbClr val="FFFF00"/>
                </a:solidFill>
              </a:rPr>
              <a:t>X-ray</a:t>
            </a:r>
          </a:p>
          <a:p>
            <a:pPr marL="0" indent="0" algn="l" rtl="0">
              <a:buNone/>
            </a:pPr>
            <a:endParaRPr lang="en-US" sz="1600" kern="0" baseline="0" dirty="0">
              <a:solidFill>
                <a:srgbClr val="FFFF00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8F33CA-89CE-7179-0E6C-82DFD5E6B824}"/>
              </a:ext>
            </a:extLst>
          </p:cNvPr>
          <p:cNvSpPr txBox="1">
            <a:spLocks/>
          </p:cNvSpPr>
          <p:nvPr/>
        </p:nvSpPr>
        <p:spPr bwMode="auto">
          <a:xfrm>
            <a:off x="2782149" y="6219348"/>
            <a:ext cx="3390051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400" kern="0" baseline="0" dirty="0">
                <a:solidFill>
                  <a:schemeClr val="bg1"/>
                </a:solidFill>
              </a:rPr>
              <a:t>Labels from our paper. </a:t>
            </a:r>
            <a:endParaRPr lang="en-IL" sz="2400" kern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89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A1DE-4CDB-FE96-4034-507DCDD3E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3F0E4F-86DB-C6BD-D428-D582A102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5" y="1522757"/>
            <a:ext cx="8983197" cy="4497043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439CCEBF-4213-42F8-4DAE-57A493555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610600" cy="11430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4000" kern="0" baseline="0" dirty="0">
                <a:solidFill>
                  <a:srgbClr val="FFFF00"/>
                </a:solidFill>
              </a:rPr>
              <a:t>The Cygnus Loop </a:t>
            </a:r>
          </a:p>
          <a:p>
            <a:pPr rtl="0"/>
            <a:r>
              <a:rPr lang="en-US" altLang="en-IL" sz="2800" kern="0" baseline="0" dirty="0">
                <a:solidFill>
                  <a:srgbClr val="FFC000"/>
                </a:solidFill>
              </a:rPr>
              <a:t>(Shishkin, Kaye, Soker 2024)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131228-913F-AFC7-A4FB-FED1AC0F96DA}"/>
              </a:ext>
            </a:extLst>
          </p:cNvPr>
          <p:cNvSpPr txBox="1">
            <a:spLocks/>
          </p:cNvSpPr>
          <p:nvPr/>
        </p:nvSpPr>
        <p:spPr bwMode="auto">
          <a:xfrm>
            <a:off x="4649606" y="4813744"/>
            <a:ext cx="1524000" cy="120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1400" kern="0" baseline="0" dirty="0">
                <a:solidFill>
                  <a:srgbClr val="FFFF00"/>
                </a:solidFill>
              </a:rPr>
              <a:t>Visible image from </a:t>
            </a:r>
            <a:r>
              <a:rPr lang="en-US" sz="1400" kern="0" baseline="0" dirty="0" err="1">
                <a:solidFill>
                  <a:srgbClr val="FF99FF"/>
                </a:solidFill>
              </a:rPr>
              <a:t>Rayond</a:t>
            </a:r>
            <a:r>
              <a:rPr lang="en-US" sz="1400" kern="0" baseline="0" dirty="0">
                <a:solidFill>
                  <a:srgbClr val="FF99FF"/>
                </a:solidFill>
              </a:rPr>
              <a:t>, J. et al. (2023), </a:t>
            </a:r>
            <a:r>
              <a:rPr lang="en-US" sz="1400" kern="0" baseline="0" dirty="0">
                <a:solidFill>
                  <a:srgbClr val="FFFF00"/>
                </a:solidFill>
              </a:rPr>
              <a:t>made by </a:t>
            </a:r>
            <a:r>
              <a:rPr lang="en-US" sz="1400" kern="0" baseline="0" dirty="0">
                <a:solidFill>
                  <a:srgbClr val="FF99FF"/>
                </a:solidFill>
              </a:rPr>
              <a:t>Min </a:t>
            </a:r>
            <a:r>
              <a:rPr lang="en-US" sz="1400" kern="0" baseline="0" dirty="0" err="1">
                <a:solidFill>
                  <a:srgbClr val="FF99FF"/>
                </a:solidFill>
              </a:rPr>
              <a:t>Xie</a:t>
            </a:r>
            <a:r>
              <a:rPr lang="en-US" sz="1400" kern="0" baseline="0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8E5A30-E647-53F0-831C-B394D0F73B34}"/>
              </a:ext>
            </a:extLst>
          </p:cNvPr>
          <p:cNvCxnSpPr>
            <a:cxnSpLocks/>
          </p:cNvCxnSpPr>
          <p:nvPr/>
        </p:nvCxnSpPr>
        <p:spPr bwMode="auto">
          <a:xfrm flipH="1">
            <a:off x="6934200" y="2840283"/>
            <a:ext cx="152400" cy="17526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F4D444-6C28-8E7E-F984-BE06629F8A43}"/>
              </a:ext>
            </a:extLst>
          </p:cNvPr>
          <p:cNvCxnSpPr>
            <a:cxnSpLocks/>
          </p:cNvCxnSpPr>
          <p:nvPr/>
        </p:nvCxnSpPr>
        <p:spPr bwMode="auto">
          <a:xfrm flipH="1">
            <a:off x="1425520" y="3080719"/>
            <a:ext cx="2384480" cy="1415081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4A4875-2E24-355E-3EE2-FE04636CDA9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98440" y="3280267"/>
            <a:ext cx="2559160" cy="87263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EF105CA-4A11-6241-E14F-A73F7B034FF3}"/>
              </a:ext>
            </a:extLst>
          </p:cNvPr>
          <p:cNvSpPr txBox="1">
            <a:spLocks/>
          </p:cNvSpPr>
          <p:nvPr/>
        </p:nvSpPr>
        <p:spPr bwMode="auto">
          <a:xfrm>
            <a:off x="304800" y="5600130"/>
            <a:ext cx="793640" cy="33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1600" i="1" kern="0" baseline="0" dirty="0">
                <a:solidFill>
                  <a:srgbClr val="FFFF00"/>
                </a:solidFill>
              </a:rPr>
              <a:t> </a:t>
            </a:r>
            <a:r>
              <a:rPr lang="en-US" sz="1600" kern="0" baseline="0" dirty="0">
                <a:solidFill>
                  <a:srgbClr val="FFFF00"/>
                </a:solidFill>
              </a:rPr>
              <a:t>X-ray</a:t>
            </a:r>
          </a:p>
          <a:p>
            <a:pPr marL="0" indent="0" algn="l" rtl="0">
              <a:buNone/>
            </a:pPr>
            <a:endParaRPr lang="en-US" sz="1600" kern="0" baseline="0" dirty="0">
              <a:solidFill>
                <a:srgbClr val="FFFF00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4FA79F8-79F9-29D6-3B2E-EEB4E169E93A}"/>
              </a:ext>
            </a:extLst>
          </p:cNvPr>
          <p:cNvSpPr txBox="1">
            <a:spLocks/>
          </p:cNvSpPr>
          <p:nvPr/>
        </p:nvSpPr>
        <p:spPr bwMode="auto">
          <a:xfrm>
            <a:off x="2782149" y="6219348"/>
            <a:ext cx="3390051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400" kern="0" baseline="0" dirty="0">
                <a:solidFill>
                  <a:schemeClr val="bg1"/>
                </a:solidFill>
              </a:rPr>
              <a:t>Labels from our paper. </a:t>
            </a:r>
            <a:endParaRPr lang="en-IL" sz="2400" kern="0" baseline="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5A1F7B-E065-B846-2337-C29E86880059}"/>
              </a:ext>
            </a:extLst>
          </p:cNvPr>
          <p:cNvCxnSpPr>
            <a:cxnSpLocks/>
          </p:cNvCxnSpPr>
          <p:nvPr/>
        </p:nvCxnSpPr>
        <p:spPr bwMode="auto">
          <a:xfrm flipH="1">
            <a:off x="5531992" y="3080718"/>
            <a:ext cx="2384480" cy="1415081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4273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AC0DC-0120-5854-1739-2A083B375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1ACA305E-1550-4EFF-DC94-49DC85FEC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458200" cy="11430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4000" kern="0" baseline="0" dirty="0">
                <a:solidFill>
                  <a:srgbClr val="FFFF00"/>
                </a:solidFill>
              </a:rPr>
              <a:t>The Cygnus Loop </a:t>
            </a:r>
          </a:p>
          <a:p>
            <a:pPr rtl="0"/>
            <a:r>
              <a:rPr lang="en-US" altLang="en-IL" sz="2800" kern="0" baseline="0" dirty="0">
                <a:solidFill>
                  <a:srgbClr val="FFC000"/>
                </a:solidFill>
              </a:rPr>
              <a:t>(Shishkin, Kaye, Soker 2024)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5EBF695-3C0D-C13C-30DF-EFEB90322137}"/>
              </a:ext>
            </a:extLst>
          </p:cNvPr>
          <p:cNvSpPr txBox="1">
            <a:spLocks/>
          </p:cNvSpPr>
          <p:nvPr/>
        </p:nvSpPr>
        <p:spPr bwMode="auto">
          <a:xfrm>
            <a:off x="450184" y="5819536"/>
            <a:ext cx="8458200" cy="88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400" kern="0" baseline="0" dirty="0">
                <a:solidFill>
                  <a:schemeClr val="bg1"/>
                </a:solidFill>
              </a:rPr>
              <a:t>We identify a </a:t>
            </a:r>
            <a:r>
              <a:rPr lang="en-US" sz="2400" kern="0" baseline="0" dirty="0">
                <a:solidFill>
                  <a:srgbClr val="FFFF00"/>
                </a:solidFill>
              </a:rPr>
              <a:t>point-symmetric morphology </a:t>
            </a:r>
            <a:r>
              <a:rPr lang="en-US" sz="2400" kern="0" baseline="0" dirty="0">
                <a:solidFill>
                  <a:schemeClr val="bg1"/>
                </a:solidFill>
              </a:rPr>
              <a:t>in the Cygnus Loop supernova remnant. </a:t>
            </a:r>
            <a:r>
              <a:rPr lang="en-US" sz="2400" kern="0" baseline="0" dirty="0">
                <a:solidFill>
                  <a:srgbClr val="FF99FF"/>
                </a:solidFill>
              </a:rPr>
              <a:t>It was shaped by 3 pairs of jets</a:t>
            </a:r>
            <a:r>
              <a:rPr lang="en-US" sz="2400" kern="0" baseline="0" dirty="0">
                <a:solidFill>
                  <a:schemeClr val="bg1"/>
                </a:solidFill>
              </a:rPr>
              <a:t>.</a:t>
            </a:r>
            <a:endParaRPr lang="en-IL" sz="2400" kern="0" baseline="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032C83-0C8F-88BE-0A8E-2FDFD9DB3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18" y="1371600"/>
            <a:ext cx="4180764" cy="433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4F46A-EEBA-51B6-84BE-6DA37386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620" y="1371600"/>
            <a:ext cx="4180764" cy="43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52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0D290-5DCB-6513-7F9C-500A4A8DC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>
            <a:extLst>
              <a:ext uri="{FF2B5EF4-FFF2-40B4-BE49-F238E27FC236}">
                <a16:creationId xmlns:a16="http://schemas.microsoft.com/office/drawing/2014/main" id="{701AD27E-B8F8-504C-7610-22A29AF5B6F7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3465911"/>
            <a:ext cx="2414588" cy="2534840"/>
          </a:xfrm>
        </p:spPr>
      </p:pic>
      <p:pic>
        <p:nvPicPr>
          <p:cNvPr id="252932" name="Picture 4" descr="A Giant Hubble Mosaic of the Crab Nebula">
            <a:extLst>
              <a:ext uri="{FF2B5EF4-FFF2-40B4-BE49-F238E27FC236}">
                <a16:creationId xmlns:a16="http://schemas.microsoft.com/office/drawing/2014/main" id="{5998B770-545E-F794-E7B4-FC3257EEB8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32660" y="2459399"/>
            <a:ext cx="3541350" cy="3541350"/>
          </a:xfrm>
          <a:noFill/>
          <a:ln/>
        </p:spPr>
      </p:pic>
      <p:sp>
        <p:nvSpPr>
          <p:cNvPr id="252933" name="Text Box 5">
            <a:extLst>
              <a:ext uri="{FF2B5EF4-FFF2-40B4-BE49-F238E27FC236}">
                <a16:creationId xmlns:a16="http://schemas.microsoft.com/office/drawing/2014/main" id="{4E5F166C-224B-0CAE-4B4B-EE4515795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846" y="2543547"/>
            <a:ext cx="21145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</a:rPr>
              <a:t>Visible light</a:t>
            </a:r>
          </a:p>
        </p:txBody>
      </p:sp>
      <p:sp>
        <p:nvSpPr>
          <p:cNvPr id="252934" name="Text Box 6">
            <a:extLst>
              <a:ext uri="{FF2B5EF4-FFF2-40B4-BE49-F238E27FC236}">
                <a16:creationId xmlns:a16="http://schemas.microsoft.com/office/drawing/2014/main" id="{B410BB45-5052-3C64-1331-D678462F8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2" y="3074194"/>
            <a:ext cx="1520429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1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</a:rPr>
              <a:t>X-ray</a:t>
            </a:r>
          </a:p>
        </p:txBody>
      </p:sp>
      <p:sp>
        <p:nvSpPr>
          <p:cNvPr id="252935" name="Line 7">
            <a:extLst>
              <a:ext uri="{FF2B5EF4-FFF2-40B4-BE49-F238E27FC236}">
                <a16:creationId xmlns:a16="http://schemas.microsoft.com/office/drawing/2014/main" id="{24FF602F-A329-7217-BBAC-EF9ECEAAF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3791" y="2904979"/>
            <a:ext cx="495301" cy="1889669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252936" name="Text Box 8">
            <a:extLst>
              <a:ext uri="{FF2B5EF4-FFF2-40B4-BE49-F238E27FC236}">
                <a16:creationId xmlns:a16="http://schemas.microsoft.com/office/drawing/2014/main" id="{42A3D671-A389-BA8E-CA49-9CD4D2657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51" y="2418053"/>
            <a:ext cx="2414588" cy="5027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00"/>
                </a:solidFill>
              </a:rPr>
              <a:t>Neutron star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79E1B8-F173-4C07-C001-BB08A5467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181471"/>
            <a:ext cx="8915400" cy="138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 baseline="30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rtl="0"/>
            <a:r>
              <a:rPr lang="en-US" sz="3200" kern="0" dirty="0">
                <a:solidFill>
                  <a:srgbClr val="FFFF00"/>
                </a:solidFill>
                <a:latin typeface="Arial"/>
                <a:cs typeface="Arial"/>
              </a:rPr>
              <a:t>Chinese astronomers recorded it for almost 2 years, 23 days in day light</a:t>
            </a:r>
          </a:p>
          <a:p>
            <a:pPr algn="ctr" rtl="0"/>
            <a:r>
              <a:rPr lang="zh-CN" altLang="en-US" sz="3200" kern="0" dirty="0">
                <a:solidFill>
                  <a:srgbClr val="FFFFFF"/>
                </a:solidFill>
                <a:latin typeface="Arial"/>
                <a:cs typeface="Arial"/>
              </a:rPr>
              <a:t>中国天文学家于</a:t>
            </a:r>
            <a:r>
              <a:rPr lang="en-US" altLang="zh-CN" sz="3200" kern="0" dirty="0">
                <a:solidFill>
                  <a:srgbClr val="FFFFFF"/>
                </a:solidFill>
                <a:latin typeface="Arial"/>
                <a:cs typeface="Arial"/>
              </a:rPr>
              <a:t>1054</a:t>
            </a:r>
            <a:r>
              <a:rPr lang="zh-CN" altLang="en-US" sz="3200" kern="0" dirty="0">
                <a:solidFill>
                  <a:srgbClr val="FFFFFF"/>
                </a:solidFill>
                <a:latin typeface="Arial"/>
                <a:cs typeface="Arial"/>
              </a:rPr>
              <a:t>年首先发现并记载下来，剧烈的核爆炸使</a:t>
            </a:r>
            <a:r>
              <a:rPr lang="zh-CN" altLang="en-GB" sz="3200" kern="0" dirty="0">
                <a:solidFill>
                  <a:srgbClr val="FFFFFF"/>
                </a:solidFill>
                <a:latin typeface="Arial"/>
                <a:cs typeface="Arial"/>
              </a:rPr>
              <a:t>它</a:t>
            </a:r>
            <a:r>
              <a:rPr lang="zh-CN" altLang="en-US" sz="3200" kern="0" dirty="0">
                <a:solidFill>
                  <a:srgbClr val="FFFFFF"/>
                </a:solidFill>
                <a:latin typeface="Arial"/>
                <a:cs typeface="Arial"/>
              </a:rPr>
              <a:t>在白天也可见，两年后肉眼才看不见</a:t>
            </a:r>
            <a:endParaRPr lang="en-US" sz="3200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05362DA-832C-8CDC-ABED-513BABBDC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9391" y="183325"/>
            <a:ext cx="6474619" cy="956072"/>
          </a:xfrm>
        </p:spPr>
        <p:txBody>
          <a:bodyPr/>
          <a:lstStyle/>
          <a:p>
            <a:pPr rtl="0"/>
            <a:r>
              <a:rPr lang="en-US" sz="2250" dirty="0">
                <a:solidFill>
                  <a:srgbClr val="FFFF00"/>
                </a:solidFill>
              </a:rPr>
              <a:t>The Crab Nebula: </a:t>
            </a:r>
            <a:r>
              <a:rPr lang="en-US" sz="2250" dirty="0">
                <a:solidFill>
                  <a:schemeClr val="bg1"/>
                </a:solidFill>
                <a:cs typeface="+mn-cs"/>
              </a:rPr>
              <a:t>exploded in </a:t>
            </a:r>
            <a:r>
              <a:rPr lang="he-IL" sz="2250" dirty="0">
                <a:solidFill>
                  <a:schemeClr val="bg1"/>
                </a:solidFill>
                <a:cs typeface="+mn-cs"/>
              </a:rPr>
              <a:t>1054</a:t>
            </a:r>
            <a:br>
              <a:rPr lang="en-US" sz="2250" dirty="0">
                <a:solidFill>
                  <a:schemeClr val="bg1"/>
                </a:solidFill>
                <a:cs typeface="+mn-cs"/>
              </a:rPr>
            </a:br>
            <a:r>
              <a:rPr lang="zh-CN" altLang="en-US" sz="2250" dirty="0">
                <a:solidFill>
                  <a:schemeClr val="bg1"/>
                </a:solidFill>
                <a:cs typeface="+mn-cs"/>
              </a:rPr>
              <a:t>蟹状星云产生于公元</a:t>
            </a:r>
            <a:r>
              <a:rPr lang="en-US" altLang="zh-CN" sz="2250" dirty="0">
                <a:solidFill>
                  <a:schemeClr val="bg1"/>
                </a:solidFill>
                <a:cs typeface="+mn-cs"/>
              </a:rPr>
              <a:t>1054</a:t>
            </a:r>
            <a:r>
              <a:rPr lang="zh-CN" altLang="en-US" sz="2250" dirty="0">
                <a:solidFill>
                  <a:schemeClr val="bg1"/>
                </a:solidFill>
                <a:cs typeface="+mn-cs"/>
              </a:rPr>
              <a:t>年一次超新星爆发</a:t>
            </a:r>
            <a:endParaRPr lang="en-US" sz="225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7B68ADE-D4CD-3015-04A0-C8B543C28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2484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250" kern="0" baseline="0" dirty="0">
                <a:solidFill>
                  <a:srgbClr val="FFFF00"/>
                </a:solidFill>
              </a:rPr>
              <a:t>For its low explosion energy, ~1e50 erg, the neutrino-driven supporters use it as a loyal supernova to their model. </a:t>
            </a:r>
            <a:br>
              <a:rPr lang="en-US" sz="2250" kern="0" baseline="0" dirty="0">
                <a:solidFill>
                  <a:schemeClr val="bg1"/>
                </a:solidFill>
                <a:cs typeface="+mn-cs"/>
              </a:rPr>
            </a:br>
            <a:endParaRPr lang="en-US" sz="2250" kern="0" baseline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946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49E44-F8C7-DFAE-6ED4-DD4D12F40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40C9A921-D916-9941-CFA0-C57D4C830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0"/>
            <a:ext cx="8305800" cy="5334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rgbClr val="FFFF00"/>
                </a:solidFill>
              </a:rPr>
              <a:t>The Crab Nebula</a:t>
            </a:r>
            <a:endParaRPr lang="en-US" altLang="en-IL" sz="2400" kern="0" baseline="0" dirty="0">
              <a:solidFill>
                <a:srgbClr val="FF99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64DECD-FFA6-7207-1A4E-58DA3BCC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8888525" cy="441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FC886-8BC7-F04C-3968-7285C335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28932"/>
            <a:ext cx="4352346" cy="441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F467AC-1065-51BB-4C4C-ADD867D4C444}"/>
              </a:ext>
            </a:extLst>
          </p:cNvPr>
          <p:cNvSpPr/>
          <p:nvPr/>
        </p:nvSpPr>
        <p:spPr bwMode="auto">
          <a:xfrm>
            <a:off x="4572000" y="728932"/>
            <a:ext cx="4495800" cy="45288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5D510D4-343A-1A3B-AA05-1C18333FD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3859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250" kern="0" baseline="0" dirty="0" err="1">
                <a:solidFill>
                  <a:srgbClr val="FFFF00"/>
                </a:solidFill>
              </a:rPr>
              <a:t>Temim</a:t>
            </a:r>
            <a:r>
              <a:rPr lang="en-US" sz="2250" kern="0" baseline="0" dirty="0">
                <a:solidFill>
                  <a:srgbClr val="FFFF00"/>
                </a:solidFill>
              </a:rPr>
              <a:t> et al. (2024): </a:t>
            </a:r>
            <a:br>
              <a:rPr lang="en-US" sz="2250" kern="0" baseline="0" dirty="0">
                <a:solidFill>
                  <a:srgbClr val="FFFF00"/>
                </a:solidFill>
              </a:rPr>
            </a:br>
            <a:r>
              <a:rPr lang="en-US" sz="2250" kern="0" baseline="0" dirty="0">
                <a:solidFill>
                  <a:srgbClr val="FFFF00"/>
                </a:solidFill>
              </a:rPr>
              <a:t>JWST image:</a:t>
            </a:r>
            <a:endParaRPr lang="en-US" sz="2250" kern="0" baseline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0E5CC2B-8817-391F-F6DE-B56B1D716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630" y="2667000"/>
            <a:ext cx="3859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4000" kern="0" baseline="0" dirty="0">
                <a:solidFill>
                  <a:schemeClr val="tx1"/>
                </a:solidFill>
              </a:rPr>
              <a:t>Bays with dust filaments</a:t>
            </a:r>
            <a:endParaRPr lang="en-US" sz="4000" kern="0" baseline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22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DC3A54-7C19-4607-A0EC-8AB82DB9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2400"/>
            <a:ext cx="6477000" cy="685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The jittering jets explosion mechanism</a:t>
            </a:r>
          </a:p>
          <a:p>
            <a:pPr algn="l" rtl="0"/>
            <a:r>
              <a:rPr lang="en-US" altLang="en-IL" sz="1200" kern="0" baseline="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3E4064-2AA8-4511-8A5E-6A451B05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3157"/>
            <a:ext cx="5943600" cy="5936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05C878-1755-48E3-9538-E9795B56C3A9}"/>
              </a:ext>
            </a:extLst>
          </p:cNvPr>
          <p:cNvSpPr/>
          <p:nvPr/>
        </p:nvSpPr>
        <p:spPr bwMode="auto">
          <a:xfrm>
            <a:off x="1295400" y="3733800"/>
            <a:ext cx="3048000" cy="2971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AD3DF5-15CC-4C26-AAB0-5F63638615A5}"/>
              </a:ext>
            </a:extLst>
          </p:cNvPr>
          <p:cNvSpPr/>
          <p:nvPr/>
        </p:nvSpPr>
        <p:spPr bwMode="auto">
          <a:xfrm>
            <a:off x="4305300" y="3705688"/>
            <a:ext cx="3048000" cy="2971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336BB41-6B6E-49C2-AC46-934A989D2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81000"/>
            <a:ext cx="1676400" cy="3657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chemeClr val="bg1"/>
                </a:solidFill>
              </a:rPr>
              <a:t>SASI:</a:t>
            </a:r>
          </a:p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Standing Accretion Shock Instability</a:t>
            </a:r>
            <a:endParaRPr lang="en-US" altLang="en-IL" sz="1200" kern="0" baseline="0" dirty="0">
              <a:solidFill>
                <a:srgbClr val="FFFF00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E91F3F37-B417-456D-90BF-339F8711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3" y="800887"/>
            <a:ext cx="167640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~500 km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9F12ABC-95FC-410B-B960-49CB76E2487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005205" y="1681105"/>
            <a:ext cx="113359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</a:t>
            </a:r>
            <a:r>
              <a:rPr lang="en-US" altLang="en-IL" sz="1600" kern="0" baseline="0" dirty="0">
                <a:solidFill>
                  <a:srgbClr val="FF0000"/>
                </a:solidFill>
              </a:rPr>
              <a:t>500 km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A2A6C3DE-E4AD-4067-BAA3-92B869542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709386"/>
            <a:ext cx="4114800" cy="299029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1800" kern="0" baseline="0" dirty="0">
                <a:solidFill>
                  <a:schemeClr val="tx1"/>
                </a:solidFill>
              </a:rPr>
              <a:t>The collapsing inner core (about 1Mo) stops when reaching nuclear densities at the center (r~20km), and a shock starts propagating out. </a:t>
            </a:r>
          </a:p>
          <a:p>
            <a:pPr algn="l" rtl="0"/>
            <a:r>
              <a:rPr lang="en-US" altLang="en-IL" sz="1800" kern="0" baseline="0" dirty="0">
                <a:solidFill>
                  <a:schemeClr val="tx1"/>
                </a:solidFill>
              </a:rPr>
              <a:t>This shock does not have the energy to overcome the pressure of the infalling core material above ~100 km.</a:t>
            </a:r>
          </a:p>
          <a:p>
            <a:pPr algn="l" rtl="0"/>
            <a:r>
              <a:rPr lang="en-US" altLang="en-IL" sz="1800" b="1" kern="0" baseline="0" dirty="0">
                <a:solidFill>
                  <a:schemeClr val="tx1"/>
                </a:solidFill>
              </a:rPr>
              <a:t>The shock stalls</a:t>
            </a:r>
            <a:r>
              <a:rPr lang="en-US" altLang="en-IL" sz="1800" kern="0" baseline="0" dirty="0">
                <a:solidFill>
                  <a:schemeClr val="tx1"/>
                </a:solidFill>
              </a:rPr>
              <a:t>. </a:t>
            </a:r>
          </a:p>
          <a:p>
            <a:pPr algn="l" rtl="0"/>
            <a:r>
              <a:rPr lang="en-US" altLang="en-IL" sz="1800" kern="0" baseline="0" dirty="0">
                <a:solidFill>
                  <a:srgbClr val="FF0000"/>
                </a:solidFill>
              </a:rPr>
              <a:t>There is a need for an extra energy to trigger the explosion</a:t>
            </a:r>
            <a:r>
              <a:rPr lang="en-US" altLang="en-IL" sz="1800" kern="0" baseline="0" dirty="0">
                <a:solidFill>
                  <a:schemeClr val="tx1"/>
                </a:solidFill>
              </a:rPr>
              <a:t>. </a:t>
            </a:r>
            <a:endParaRPr lang="en-US" altLang="en-IL" sz="1800" kern="0" baseline="0" dirty="0">
              <a:solidFill>
                <a:srgbClr val="FFFF00"/>
              </a:solidFill>
            </a:endParaRPr>
          </a:p>
          <a:p>
            <a:pPr algn="l" rtl="0"/>
            <a:endParaRPr lang="en-US" altLang="en-IL" sz="1800" b="1" kern="0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17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0866A-3C14-176A-5911-3C49F0953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E9920474-D6E1-79B2-289B-A0D14EBD7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0"/>
            <a:ext cx="8305800" cy="5334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rgbClr val="FFFF00"/>
                </a:solidFill>
              </a:rPr>
              <a:t>The Crab Nebula</a:t>
            </a:r>
            <a:endParaRPr lang="en-US" altLang="en-IL" sz="2400" kern="0" baseline="0" dirty="0">
              <a:solidFill>
                <a:srgbClr val="FF99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D1886E-6665-A0F6-73C3-F7CBB470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8888525" cy="441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A8953A-81E8-6E41-271C-801BF45CDDA6}"/>
              </a:ext>
            </a:extLst>
          </p:cNvPr>
          <p:cNvSpPr/>
          <p:nvPr/>
        </p:nvSpPr>
        <p:spPr bwMode="auto">
          <a:xfrm>
            <a:off x="4572000" y="728932"/>
            <a:ext cx="4495800" cy="45288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56E169B-C1E9-BC57-CF89-5E2A79AD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5B6D715-439B-574F-8F64-138091D40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3859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250" kern="0" baseline="0">
                <a:solidFill>
                  <a:srgbClr val="FFFF00"/>
                </a:solidFill>
              </a:rPr>
              <a:t>Temim et al. (2024): </a:t>
            </a:r>
            <a:br>
              <a:rPr lang="en-US" sz="2250" kern="0" baseline="0">
                <a:solidFill>
                  <a:srgbClr val="FFFF00"/>
                </a:solidFill>
              </a:rPr>
            </a:br>
            <a:r>
              <a:rPr lang="en-US" sz="2250" kern="0" baseline="0">
                <a:solidFill>
                  <a:srgbClr val="FFFF00"/>
                </a:solidFill>
              </a:rPr>
              <a:t>JWST image</a:t>
            </a:r>
            <a:endParaRPr lang="en-US" sz="2250" kern="0" baseline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50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1D995-79EE-70AC-2B99-F5A18E7C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CD324465-7997-F0DB-3FBF-B88E3428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0"/>
            <a:ext cx="8305800" cy="5334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rgbClr val="FFFF00"/>
                </a:solidFill>
              </a:rPr>
              <a:t>The Crab Nebula</a:t>
            </a:r>
            <a:endParaRPr lang="en-US" altLang="en-IL" sz="2400" kern="0" baseline="0" dirty="0">
              <a:solidFill>
                <a:srgbClr val="FF99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735B-3171-D270-158B-929CACF1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8888525" cy="44196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4597874-76E4-6E83-8C70-2828159AB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257800"/>
            <a:ext cx="3859325" cy="990600"/>
          </a:xfrm>
        </p:spPr>
        <p:txBody>
          <a:bodyPr/>
          <a:lstStyle/>
          <a:p>
            <a:pPr rtl="0"/>
            <a:r>
              <a:rPr lang="en-US" sz="2250" dirty="0" err="1">
                <a:solidFill>
                  <a:srgbClr val="FFFF00"/>
                </a:solidFill>
              </a:rPr>
              <a:t>Temim</a:t>
            </a:r>
            <a:r>
              <a:rPr lang="en-US" sz="2250" dirty="0">
                <a:solidFill>
                  <a:srgbClr val="FFFF00"/>
                </a:solidFill>
              </a:rPr>
              <a:t> et al. (2024): </a:t>
            </a:r>
            <a:br>
              <a:rPr lang="en-US" sz="2250" dirty="0">
                <a:solidFill>
                  <a:srgbClr val="FFFF00"/>
                </a:solidFill>
              </a:rPr>
            </a:br>
            <a:r>
              <a:rPr lang="en-US" sz="2250" dirty="0">
                <a:solidFill>
                  <a:srgbClr val="FFFF00"/>
                </a:solidFill>
              </a:rPr>
              <a:t>JWST image</a:t>
            </a:r>
            <a:endParaRPr lang="en-US" sz="225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5D48E9C-EDBC-ACE4-494C-68353581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257800"/>
            <a:ext cx="3859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250" kern="0" baseline="0" dirty="0">
                <a:solidFill>
                  <a:srgbClr val="FFFF00"/>
                </a:solidFill>
              </a:rPr>
              <a:t>Shishkin &amp; Soker</a:t>
            </a:r>
          </a:p>
          <a:p>
            <a:pPr rtl="0"/>
            <a:r>
              <a:rPr lang="en-US" sz="2250" kern="0" baseline="0" dirty="0">
                <a:solidFill>
                  <a:srgbClr val="FF99FF"/>
                </a:solidFill>
                <a:cs typeface="+mn-cs"/>
              </a:rPr>
              <a:t>(posted today on astro-</a:t>
            </a:r>
            <a:r>
              <a:rPr lang="en-US" sz="2250" kern="0" baseline="0" dirty="0" err="1">
                <a:solidFill>
                  <a:srgbClr val="FF99FF"/>
                </a:solidFill>
                <a:cs typeface="+mn-cs"/>
              </a:rPr>
              <a:t>ph</a:t>
            </a:r>
            <a:r>
              <a:rPr lang="en-US" sz="2250" kern="0" baseline="0" dirty="0">
                <a:solidFill>
                  <a:srgbClr val="FF99FF"/>
                </a:solidFill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9338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1A57A-D4B7-FE03-D884-1C58EF545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25F40824-3BC9-2EA5-969E-86365B224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62308"/>
            <a:ext cx="2476500" cy="6133381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kern="0" baseline="0" dirty="0">
                <a:solidFill>
                  <a:srgbClr val="FFFF00"/>
                </a:solidFill>
              </a:rPr>
              <a:t>Jittering jets exploded the </a:t>
            </a:r>
          </a:p>
          <a:p>
            <a:pPr rtl="0"/>
            <a:r>
              <a:rPr lang="en-US" altLang="en-IL" sz="2400" kern="0" baseline="0" dirty="0">
                <a:solidFill>
                  <a:srgbClr val="FFFF00"/>
                </a:solidFill>
              </a:rPr>
              <a:t>Crab Nebula</a:t>
            </a:r>
          </a:p>
          <a:p>
            <a:pPr rtl="0"/>
            <a:endParaRPr lang="en-US" altLang="en-IL" sz="2400" kern="0" baseline="0" dirty="0">
              <a:solidFill>
                <a:srgbClr val="FFFF00"/>
              </a:solidFill>
            </a:endParaRPr>
          </a:p>
          <a:p>
            <a:pPr rtl="0"/>
            <a:endParaRPr lang="en-US" altLang="en-IL" sz="2400" kern="0" baseline="0" dirty="0">
              <a:solidFill>
                <a:srgbClr val="FFFF00"/>
              </a:solidFill>
            </a:endParaRPr>
          </a:p>
          <a:p>
            <a:pPr rtl="0"/>
            <a:r>
              <a:rPr lang="en-US" altLang="en-IL" sz="2400" kern="0" baseline="0" dirty="0">
                <a:solidFill>
                  <a:schemeClr val="bg1"/>
                </a:solidFill>
              </a:rPr>
              <a:t>Bays and not clumps because of the energetic pulsar wind nebula.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E8ADF-4466-28C8-1C21-6A2B8C618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43" y="362309"/>
            <a:ext cx="5831457" cy="61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6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E4E5-1B06-619D-E67D-A128E1F22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AB8B850-1DBA-1365-5916-2A618917E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76200"/>
            <a:ext cx="6421940" cy="12192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Supernova Remnant W44 </a:t>
            </a:r>
          </a:p>
          <a:p>
            <a:pPr rtl="0"/>
            <a:r>
              <a:rPr lang="en-US" sz="2400" baseline="0" dirty="0">
                <a:solidFill>
                  <a:srgbClr val="FF99FF"/>
                </a:solidFill>
              </a:rPr>
              <a:t>(Soker 2024) </a:t>
            </a:r>
            <a:endParaRPr lang="en-US" altLang="en-IL" sz="2400" kern="0" baseline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FE9CD-BCDA-FF6C-E05D-CADADE04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4543602" cy="5091289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46F318A7-6023-5338-9133-232FD62B5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447800"/>
            <a:ext cx="3871972" cy="41910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2400" baseline="0" dirty="0">
                <a:solidFill>
                  <a:srgbClr val="FF99FF"/>
                </a:solidFill>
              </a:rPr>
              <a:t>A composite image of W44 from NASA site.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aseline="0" dirty="0">
                <a:solidFill>
                  <a:schemeClr val="bg1"/>
                </a:solidFill>
              </a:rPr>
              <a:t>Magenta: GeV gamma-ray from Fermi’s LAT;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aseline="0" dirty="0">
                <a:solidFill>
                  <a:schemeClr val="bg1"/>
                </a:solidFill>
              </a:rPr>
              <a:t>Yellow: Radio from the Karl G. Jansky Very Large Array;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aseline="0" dirty="0">
                <a:solidFill>
                  <a:schemeClr val="bg1"/>
                </a:solidFill>
              </a:rPr>
              <a:t>Red: infrared;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aseline="0" dirty="0">
                <a:solidFill>
                  <a:schemeClr val="bg1"/>
                </a:solidFill>
              </a:rPr>
              <a:t>Blue: X-ray from ROSAT.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800" baseline="0" dirty="0">
              <a:solidFill>
                <a:schemeClr val="bg1"/>
              </a:solidFill>
            </a:endParaRPr>
          </a:p>
          <a:p>
            <a:pPr algn="l" rtl="0"/>
            <a:r>
              <a:rPr lang="en-US" sz="1600" baseline="0" dirty="0">
                <a:solidFill>
                  <a:srgbClr val="FFFF00"/>
                </a:solidFill>
              </a:rPr>
              <a:t>Credit: NASA/DOE/Fermi LAT Collaboration, NRAO/AUI, JPL-Caltech, ROSAT.</a:t>
            </a:r>
            <a:endParaRPr lang="en-US" altLang="en-IL" sz="1600" kern="0" baseline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88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CC459-ABFF-94B3-7C4B-387CB3E20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5C8C2AD-0E59-2288-286E-A04B70D80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76200"/>
            <a:ext cx="2971800" cy="2590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Supernova Remnant W44 </a:t>
            </a:r>
          </a:p>
          <a:p>
            <a:pPr rtl="0"/>
            <a:r>
              <a:rPr lang="en-US" sz="2400" baseline="0" dirty="0">
                <a:solidFill>
                  <a:srgbClr val="FF99FF"/>
                </a:solidFill>
              </a:rPr>
              <a:t>(Soker 2024) </a:t>
            </a:r>
            <a:endParaRPr lang="en-US" altLang="en-IL" sz="2400" kern="0" baseline="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EDB3A5-AD21-FA31-3498-39370F72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7070"/>
            <a:ext cx="5648327" cy="6463860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BAFDA81-89E4-1324-A085-FDBD48821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505200"/>
            <a:ext cx="2971800" cy="2590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1800" baseline="0" dirty="0">
                <a:solidFill>
                  <a:schemeClr val="bg1"/>
                </a:solidFill>
              </a:rPr>
              <a:t> A radio image from Claussen et al. (1997) </a:t>
            </a:r>
            <a:endParaRPr lang="en-US" altLang="en-IL" sz="1800" kern="0" baseline="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7B856A-6A6F-A2B3-8EEE-B1BE1BA95031}"/>
              </a:ext>
            </a:extLst>
          </p:cNvPr>
          <p:cNvSpPr/>
          <p:nvPr/>
        </p:nvSpPr>
        <p:spPr bwMode="auto">
          <a:xfrm>
            <a:off x="228600" y="3581400"/>
            <a:ext cx="5791200" cy="307953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95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C51BB-6544-644B-A884-3458E3AB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17DD482-455D-2482-628C-0D00B0378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76200"/>
            <a:ext cx="2971800" cy="2590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Supernova Remnant W44 </a:t>
            </a:r>
          </a:p>
          <a:p>
            <a:pPr rtl="0"/>
            <a:r>
              <a:rPr lang="en-US" sz="2400" baseline="0" dirty="0">
                <a:solidFill>
                  <a:srgbClr val="FF99FF"/>
                </a:solidFill>
              </a:rPr>
              <a:t>(Soker 2024) </a:t>
            </a:r>
            <a:endParaRPr lang="en-US" altLang="en-IL" sz="2400" kern="0" baseline="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E384A-44B5-0C48-D19C-D51CE91E8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7070"/>
            <a:ext cx="5648327" cy="6463860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E6A293B3-6DC1-DCFC-AA66-E5B2C94B6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505200"/>
            <a:ext cx="2971800" cy="2590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1800" baseline="0" dirty="0">
                <a:solidFill>
                  <a:schemeClr val="bg1"/>
                </a:solidFill>
              </a:rPr>
              <a:t> A radio image from Claussen et al. (1997) </a:t>
            </a:r>
            <a:endParaRPr lang="en-US" altLang="en-IL" sz="1800" kern="0" baseline="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4469F9-CBE1-46BA-F9AE-4C85416A839D}"/>
              </a:ext>
            </a:extLst>
          </p:cNvPr>
          <p:cNvSpPr/>
          <p:nvPr/>
        </p:nvSpPr>
        <p:spPr bwMode="auto">
          <a:xfrm>
            <a:off x="3124200" y="3581400"/>
            <a:ext cx="2895599" cy="307953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66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E8BCE-8770-ADB9-33EA-0664DBF9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594445B-7709-CD80-B3EA-0151EA5BF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76200"/>
            <a:ext cx="2971800" cy="2590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Supernova Remnant W44 </a:t>
            </a:r>
          </a:p>
          <a:p>
            <a:pPr rtl="0"/>
            <a:r>
              <a:rPr lang="en-US" sz="2400" baseline="0" dirty="0">
                <a:solidFill>
                  <a:srgbClr val="FF99FF"/>
                </a:solidFill>
              </a:rPr>
              <a:t>(Soker 2024) </a:t>
            </a:r>
            <a:endParaRPr lang="en-US" altLang="en-IL" sz="2400" kern="0" baseline="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6BD805-E83D-40C0-B087-729DE3BE6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7070"/>
            <a:ext cx="5648327" cy="6463860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C69E6A3B-11FB-A01D-20C7-9BF2291B7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505200"/>
            <a:ext cx="2971800" cy="2590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1800" baseline="0" dirty="0">
                <a:solidFill>
                  <a:schemeClr val="bg1"/>
                </a:solidFill>
              </a:rPr>
              <a:t> A radio image from Claussen et al. (1997) </a:t>
            </a:r>
            <a:endParaRPr lang="en-US" altLang="en-IL" sz="1800" kern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84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1FDA2-31D5-FF00-D271-51F0F93E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2445225-E0BF-27A1-B875-D87FBD223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76200"/>
            <a:ext cx="2971800" cy="2590800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Supernova Remnant W44</a:t>
            </a:r>
          </a:p>
          <a:p>
            <a:pPr rtl="0"/>
            <a:r>
              <a:rPr lang="en-US" sz="3200" baseline="0" dirty="0">
                <a:solidFill>
                  <a:schemeClr val="bg1"/>
                </a:solidFill>
              </a:rPr>
              <a:t> </a:t>
            </a:r>
            <a:r>
              <a:rPr lang="en-US" sz="1800" baseline="0" dirty="0">
                <a:solidFill>
                  <a:schemeClr val="bg1"/>
                </a:solidFill>
              </a:rPr>
              <a:t>A radio image from Claussen et al. (1997) </a:t>
            </a:r>
            <a:endParaRPr lang="en-US" altLang="en-IL" sz="1800" kern="0" baseline="0" dirty="0">
              <a:solidFill>
                <a:schemeClr val="bg1"/>
              </a:solidFill>
            </a:endParaRPr>
          </a:p>
          <a:p>
            <a:pPr rtl="0"/>
            <a:r>
              <a:rPr lang="en-US" sz="3200" baseline="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244E35-2013-05D4-3926-E58D3813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7070"/>
            <a:ext cx="5648327" cy="6463860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96799758-2ED9-8B08-B41A-E6CFB769F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429000"/>
            <a:ext cx="1938068" cy="2895600"/>
          </a:xfrm>
          <a:prstGeom prst="rect">
            <a:avLst/>
          </a:prstGeom>
          <a:solidFill>
            <a:srgbClr val="002060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1800" baseline="0" dirty="0">
                <a:solidFill>
                  <a:schemeClr val="bg1"/>
                </a:solidFill>
              </a:rPr>
              <a:t>An X-ray image of the cooling flow cluster of galaxies </a:t>
            </a:r>
          </a:p>
          <a:p>
            <a:pPr rtl="0"/>
            <a:r>
              <a:rPr lang="en-US" sz="1800" baseline="0" dirty="0">
                <a:solidFill>
                  <a:schemeClr val="bg1"/>
                </a:solidFill>
              </a:rPr>
              <a:t>RBS 797</a:t>
            </a:r>
          </a:p>
          <a:p>
            <a:pPr rtl="0"/>
            <a:r>
              <a:rPr lang="en-US" sz="1800" baseline="0" dirty="0">
                <a:solidFill>
                  <a:schemeClr val="bg1"/>
                </a:solidFill>
              </a:rPr>
              <a:t> </a:t>
            </a:r>
          </a:p>
          <a:p>
            <a:pPr rtl="0"/>
            <a:r>
              <a:rPr lang="en-US" sz="1800" baseline="0" dirty="0">
                <a:solidFill>
                  <a:schemeClr val="bg1"/>
                </a:solidFill>
              </a:rPr>
              <a:t>(from \</a:t>
            </a:r>
            <a:r>
              <a:rPr lang="en-US" sz="1800" baseline="0" dirty="0" err="1">
                <a:solidFill>
                  <a:schemeClr val="bg1"/>
                </a:solidFill>
              </a:rPr>
              <a:t>Ubertosi</a:t>
            </a:r>
            <a:r>
              <a:rPr lang="en-US" sz="1800" baseline="0" dirty="0">
                <a:solidFill>
                  <a:schemeClr val="bg1"/>
                </a:solidFill>
              </a:rPr>
              <a:t> et al. 2021)</a:t>
            </a:r>
            <a:endParaRPr lang="en-US" altLang="en-IL" sz="1800" kern="0" baseline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F2DFE-1FD6-93A2-9EE0-234ED5A8E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251281"/>
            <a:ext cx="3810000" cy="340965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C09F384-CB55-1280-CDAB-7543075442BC}"/>
              </a:ext>
            </a:extLst>
          </p:cNvPr>
          <p:cNvSpPr txBox="1">
            <a:spLocks noChangeArrowheads="1"/>
          </p:cNvSpPr>
          <p:nvPr/>
        </p:nvSpPr>
        <p:spPr bwMode="auto">
          <a:xfrm rot="17978737">
            <a:off x="2730563" y="1119031"/>
            <a:ext cx="2971800" cy="115565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kern="0" baseline="0" dirty="0">
                <a:solidFill>
                  <a:srgbClr val="FF0000"/>
                </a:solidFill>
              </a:rPr>
              <a:t>Pair of jets</a:t>
            </a:r>
            <a:endParaRPr lang="en-US" altLang="en-IL" sz="1800" kern="0" baseline="0" dirty="0">
              <a:solidFill>
                <a:srgbClr val="FF0000"/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727B853-416A-BC51-98D2-CE754C494FD2}"/>
              </a:ext>
            </a:extLst>
          </p:cNvPr>
          <p:cNvSpPr txBox="1">
            <a:spLocks noChangeArrowheads="1"/>
          </p:cNvSpPr>
          <p:nvPr/>
        </p:nvSpPr>
        <p:spPr bwMode="auto">
          <a:xfrm rot="252545">
            <a:off x="3967733" y="1679764"/>
            <a:ext cx="2971800" cy="115565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kern="0" baseline="0" dirty="0">
                <a:solidFill>
                  <a:srgbClr val="FF0000"/>
                </a:solidFill>
              </a:rPr>
              <a:t>Pair of jets</a:t>
            </a:r>
            <a:endParaRPr lang="en-US" altLang="en-IL" sz="1800" kern="0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78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DEBF7-AABD-AC5A-3345-E493C0236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84EA7-EC28-3180-2215-05FC77FF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995" y="371316"/>
            <a:ext cx="1820957" cy="1464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4EACBB-5B5B-D52D-DCF3-B172FA2D3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384" y="1972234"/>
            <a:ext cx="1574423" cy="1487578"/>
          </a:xfrm>
          <a:prstGeom prst="rect">
            <a:avLst/>
          </a:prstGeom>
          <a:ln w="603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1A167-6031-E21C-EC31-C30F5EC5F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648" y="1906887"/>
            <a:ext cx="1697426" cy="1587460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6E21BCCA-057D-2BA1-94BD-DE784CADE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09" y="-304799"/>
            <a:ext cx="3005853" cy="1143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4000" u="sng" kern="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C6B4B-DFE2-4496-DB58-426BA05DD4F9}"/>
              </a:ext>
            </a:extLst>
          </p:cNvPr>
          <p:cNvSpPr txBox="1"/>
          <p:nvPr/>
        </p:nvSpPr>
        <p:spPr>
          <a:xfrm>
            <a:off x="8469189" y="494004"/>
            <a:ext cx="558798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?</a:t>
            </a:r>
            <a:endParaRPr lang="en-IL" sz="4400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FF693A-4079-44AF-A420-2E35F6983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843" y="3565608"/>
            <a:ext cx="1820957" cy="1407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D6F889-4B28-561D-5C2F-976DDCF31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384" y="3504395"/>
            <a:ext cx="1521587" cy="1500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EA33C4-A116-CF28-DE95-43DE8F6FC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161" y="5051254"/>
            <a:ext cx="1789349" cy="16981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C95BEE-E7CB-D7CF-B5B2-1D5CC6F9F64F}"/>
              </a:ext>
            </a:extLst>
          </p:cNvPr>
          <p:cNvSpPr txBox="1">
            <a:spLocks/>
          </p:cNvSpPr>
          <p:nvPr/>
        </p:nvSpPr>
        <p:spPr bwMode="auto">
          <a:xfrm>
            <a:off x="204804" y="719568"/>
            <a:ext cx="5240901" cy="392863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800" i="1" kern="0" baseline="0" dirty="0">
                <a:solidFill>
                  <a:srgbClr val="FF99FF"/>
                </a:solidFill>
              </a:rPr>
              <a:t>Energetic jets must have shaped all these supernova remnants.</a:t>
            </a:r>
          </a:p>
          <a:p>
            <a:pPr marL="0" indent="0" algn="l" rtl="0">
              <a:buNone/>
            </a:pPr>
            <a:r>
              <a:rPr lang="en-US" sz="2800" i="1" kern="0" baseline="0" dirty="0">
                <a:solidFill>
                  <a:srgbClr val="FF99FF"/>
                </a:solidFill>
                <a:sym typeface="Wingdings" panose="05000000000000000000" pitchFamily="2" charset="2"/>
              </a:rPr>
              <a:t> </a:t>
            </a:r>
            <a:r>
              <a:rPr lang="en-US" sz="2800" i="1" kern="0" baseline="0" dirty="0">
                <a:solidFill>
                  <a:srgbClr val="FF99FF"/>
                </a:solidFill>
              </a:rPr>
              <a:t>The energy in the jets is the explosion energy </a:t>
            </a:r>
            <a:r>
              <a:rPr lang="en-US" sz="2800" i="1" kern="0" baseline="0" dirty="0">
                <a:solidFill>
                  <a:srgbClr val="FFFF00"/>
                </a:solidFill>
              </a:rPr>
              <a:t>(</a:t>
            </a:r>
            <a:r>
              <a:rPr lang="en-US" sz="2800" i="1" u="sng" kern="0" baseline="0" dirty="0">
                <a:solidFill>
                  <a:srgbClr val="FFFF00"/>
                </a:solidFill>
              </a:rPr>
              <a:t>of all core-collapse supernovae</a:t>
            </a:r>
            <a:r>
              <a:rPr lang="en-US" sz="2800" i="1" kern="0" baseline="0" dirty="0">
                <a:solidFill>
                  <a:srgbClr val="FFFF00"/>
                </a:solidFill>
              </a:rPr>
              <a:t>)</a:t>
            </a:r>
            <a:r>
              <a:rPr lang="en-US" sz="2800" i="1" kern="0" baseline="0" dirty="0">
                <a:solidFill>
                  <a:srgbClr val="FF99FF"/>
                </a:solidFill>
              </a:rPr>
              <a:t>.</a:t>
            </a:r>
          </a:p>
          <a:p>
            <a:pPr marL="0" indent="0" algn="l" rtl="0">
              <a:buNone/>
            </a:pPr>
            <a:r>
              <a:rPr lang="en-US" sz="2000" i="1" kern="0" baseline="0" dirty="0">
                <a:solidFill>
                  <a:schemeClr val="bg1"/>
                </a:solidFill>
                <a:sym typeface="Wingdings" panose="05000000000000000000" pitchFamily="2" charset="2"/>
              </a:rPr>
              <a:t> The </a:t>
            </a:r>
            <a:r>
              <a:rPr lang="en-US" sz="2000" b="1" i="1" kern="0" baseline="0" dirty="0">
                <a:solidFill>
                  <a:schemeClr val="bg1"/>
                </a:solidFill>
                <a:sym typeface="Wingdings" panose="05000000000000000000" pitchFamily="2" charset="2"/>
              </a:rPr>
              <a:t>jittering jets explosion mechanism</a:t>
            </a:r>
            <a:r>
              <a:rPr lang="en-US" sz="2000" b="1" i="1" kern="0" baseline="0" dirty="0">
                <a:solidFill>
                  <a:schemeClr val="bg1"/>
                </a:solidFill>
              </a:rPr>
              <a:t> </a:t>
            </a:r>
            <a:endParaRPr lang="en-IL" sz="2000" b="1" i="1" kern="0" baseline="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DF7064-77FF-7575-2F30-436D55C86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5029200"/>
            <a:ext cx="1571319" cy="1800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313462-E7BD-3163-8F64-F94EC7110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599" y="91197"/>
            <a:ext cx="2380475" cy="1866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C2F90-65B4-EF12-A105-0C487C9DEA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800" y="5051254"/>
            <a:ext cx="1334727" cy="1698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867C9-7AD3-0427-4CFD-91747CECEA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822" y="5051253"/>
            <a:ext cx="1666578" cy="16981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80A847-7219-1F5F-EACA-E76ED0AACD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0201" y="5051254"/>
            <a:ext cx="1908399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36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9771F-7107-BF61-E61F-9F50093CF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898606-CA9F-C65A-B86C-06E780D67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8221"/>
            <a:ext cx="8305800" cy="5796379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3200" b="1" u="sng" kern="0" baseline="0" dirty="0">
                <a:solidFill>
                  <a:schemeClr val="tx1"/>
                </a:solidFill>
              </a:rPr>
              <a:t>Status of debate </a:t>
            </a:r>
          </a:p>
          <a:p>
            <a:pPr rtl="0"/>
            <a:endParaRPr lang="en-US" altLang="en-IL" sz="1200" b="1" u="sng" kern="0" baseline="0" dirty="0">
              <a:solidFill>
                <a:schemeClr val="tx1"/>
              </a:solidFill>
            </a:endParaRPr>
          </a:p>
          <a:p>
            <a:pPr algn="l" rtl="0"/>
            <a:r>
              <a:rPr lang="en-US" altLang="en-IL" sz="2400" b="1" kern="0" baseline="0" dirty="0">
                <a:solidFill>
                  <a:schemeClr val="tx1"/>
                </a:solidFill>
              </a:rPr>
              <a:t>The </a:t>
            </a:r>
            <a:r>
              <a:rPr lang="en-US" altLang="en-IL" sz="2400" b="1" kern="0" baseline="0" dirty="0">
                <a:solidFill>
                  <a:srgbClr val="FF0000"/>
                </a:solidFill>
              </a:rPr>
              <a:t>delayed-neutrino </a:t>
            </a:r>
            <a:r>
              <a:rPr lang="en-US" altLang="en-IL" sz="2400" b="1" kern="0" baseline="0" dirty="0">
                <a:solidFill>
                  <a:schemeClr val="tx1"/>
                </a:solidFill>
              </a:rPr>
              <a:t>explosion mechanism encounters severe problems: </a:t>
            </a:r>
            <a:endParaRPr lang="en-US" altLang="en-IL" sz="2400" b="1" kern="0" baseline="0" dirty="0">
              <a:solidFill>
                <a:srgbClr val="FFFF00"/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altLang="en-IL" sz="2400" kern="0" baseline="0" dirty="0">
                <a:solidFill>
                  <a:srgbClr val="FF0000"/>
                </a:solidFill>
              </a:rPr>
              <a:t>Cannot explain explosion energies of &gt;1.5e51erg.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altLang="en-IL" sz="2400" kern="0" baseline="0" dirty="0">
                <a:solidFill>
                  <a:srgbClr val="FF0000"/>
                </a:solidFill>
              </a:rPr>
              <a:t>Disagreement between groups. </a:t>
            </a:r>
            <a:r>
              <a:rPr lang="en-US" altLang="en-IL" sz="2000" kern="0" baseline="0" dirty="0">
                <a:solidFill>
                  <a:schemeClr val="tx1"/>
                </a:solidFill>
              </a:rPr>
              <a:t>Hans-Thomas Janka (2024): </a:t>
            </a:r>
            <a:r>
              <a:rPr lang="en-US" altLang="en-IL" sz="2000" i="1" kern="0" baseline="0" dirty="0">
                <a:solidFill>
                  <a:schemeClr val="tx1"/>
                </a:solidFill>
              </a:rPr>
              <a:t>“Results from different groups differ significantly.”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altLang="en-IL" sz="2400" kern="0" baseline="0" dirty="0">
                <a:solidFill>
                  <a:srgbClr val="FF0000"/>
                </a:solidFill>
              </a:rPr>
              <a:t>Predicts failed supernovae; observations do not support </a:t>
            </a:r>
            <a:r>
              <a:rPr lang="en-US" altLang="en-IL" sz="1600" kern="0" baseline="0" dirty="0">
                <a:solidFill>
                  <a:schemeClr val="tx1"/>
                </a:solidFill>
              </a:rPr>
              <a:t>(e.g., Byrne &amp; Fraser 2022; </a:t>
            </a:r>
            <a:r>
              <a:rPr lang="en-US" altLang="en-IL" sz="1600" kern="0" baseline="0" dirty="0" err="1">
                <a:solidFill>
                  <a:schemeClr val="tx1"/>
                </a:solidFill>
              </a:rPr>
              <a:t>Strotjohann</a:t>
            </a:r>
            <a:r>
              <a:rPr lang="en-US" altLang="en-IL" sz="1600" kern="0" baseline="0" dirty="0">
                <a:solidFill>
                  <a:schemeClr val="tx1"/>
                </a:solidFill>
              </a:rPr>
              <a:t>, et al. 2024; Beasor et al. 2024).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altLang="en-IL" sz="2400" kern="0" baseline="0" dirty="0">
                <a:solidFill>
                  <a:srgbClr val="FF0000"/>
                </a:solidFill>
              </a:rPr>
              <a:t>Cannot explain jets in remnants, particularly point-symmetric supernova remnants </a:t>
            </a:r>
          </a:p>
          <a:p>
            <a:pPr algn="l" rtl="0"/>
            <a:r>
              <a:rPr lang="en-US" altLang="en-IL" sz="2400" kern="0" baseline="0" dirty="0">
                <a:solidFill>
                  <a:srgbClr val="FF0000"/>
                </a:solidFill>
              </a:rPr>
              <a:t>    </a:t>
            </a:r>
            <a:r>
              <a:rPr lang="en-US" altLang="en-IL" sz="1600" kern="0" baseline="0" dirty="0">
                <a:solidFill>
                  <a:schemeClr val="tx1"/>
                </a:solidFill>
              </a:rPr>
              <a:t>(Soker, N. several papers in 2024 and 2025)</a:t>
            </a:r>
            <a:r>
              <a:rPr lang="en-US" altLang="en-IL" sz="2400" kern="0" baseline="0" dirty="0">
                <a:solidFill>
                  <a:schemeClr val="tx1"/>
                </a:solidFill>
              </a:rPr>
              <a:t>.  </a:t>
            </a:r>
            <a:endParaRPr lang="en-US" altLang="en-IL" sz="2400" b="1" u="sng" kern="0" baseline="0" dirty="0">
              <a:solidFill>
                <a:schemeClr val="tx1"/>
              </a:solidFill>
            </a:endParaRPr>
          </a:p>
          <a:p>
            <a:pPr algn="l" rtl="0"/>
            <a:endParaRPr lang="en-US" altLang="en-IL" sz="800" kern="0" baseline="0" dirty="0">
              <a:solidFill>
                <a:schemeClr val="tx1"/>
              </a:solidFill>
            </a:endParaRPr>
          </a:p>
          <a:p>
            <a:pPr algn="l" rtl="0"/>
            <a:r>
              <a:rPr lang="en-US" altLang="en-IL" sz="2400" kern="0" baseline="0" dirty="0">
                <a:solidFill>
                  <a:schemeClr val="tx1"/>
                </a:solidFill>
              </a:rPr>
              <a:t>The </a:t>
            </a:r>
            <a:r>
              <a:rPr lang="en-US" altLang="en-IL" sz="2400" b="1" kern="0" baseline="0" dirty="0">
                <a:solidFill>
                  <a:srgbClr val="00B050"/>
                </a:solidFill>
              </a:rPr>
              <a:t>jittering jets explosion mechanism </a:t>
            </a:r>
            <a:r>
              <a:rPr lang="en-US" altLang="en-IL" sz="2400" kern="0" baseline="0" dirty="0">
                <a:solidFill>
                  <a:schemeClr val="tx1"/>
                </a:solidFill>
              </a:rPr>
              <a:t>can explain </a:t>
            </a:r>
            <a:r>
              <a:rPr lang="en-US" altLang="en-IL" sz="2400" u="sng" kern="0" baseline="0" dirty="0">
                <a:solidFill>
                  <a:schemeClr val="tx1"/>
                </a:solidFill>
              </a:rPr>
              <a:t>any explosion energy</a:t>
            </a:r>
            <a:r>
              <a:rPr lang="en-US" altLang="en-IL" sz="2400" kern="0" baseline="0" dirty="0">
                <a:solidFill>
                  <a:schemeClr val="tx1"/>
                </a:solidFill>
              </a:rPr>
              <a:t>,  predicts </a:t>
            </a:r>
            <a:r>
              <a:rPr lang="en-US" altLang="en-IL" sz="2400" u="sng" kern="0" baseline="0" dirty="0">
                <a:solidFill>
                  <a:schemeClr val="tx1"/>
                </a:solidFill>
              </a:rPr>
              <a:t>no failed supernovae,</a:t>
            </a:r>
            <a:r>
              <a:rPr lang="en-US" altLang="en-IL" sz="2400" kern="0" baseline="0" dirty="0">
                <a:solidFill>
                  <a:schemeClr val="tx1"/>
                </a:solidFill>
              </a:rPr>
              <a:t> and naturally accounts for </a:t>
            </a:r>
            <a:r>
              <a:rPr lang="en-US" altLang="en-IL" sz="2400" u="sng" kern="0" baseline="0" dirty="0">
                <a:solidFill>
                  <a:schemeClr val="tx1"/>
                </a:solidFill>
              </a:rPr>
              <a:t>point-symmetric</a:t>
            </a:r>
            <a:r>
              <a:rPr lang="en-US" altLang="en-IL" sz="2400" kern="0" baseline="0" dirty="0">
                <a:solidFill>
                  <a:schemeClr val="tx1"/>
                </a:solidFill>
              </a:rPr>
              <a:t> core-collapse supernova remnants. </a:t>
            </a:r>
            <a:endParaRPr lang="en-US" altLang="en-IL" sz="2400" b="1" kern="0" baseline="0" dirty="0">
              <a:solidFill>
                <a:srgbClr val="00B050"/>
              </a:solidFill>
            </a:endParaRPr>
          </a:p>
        </p:txBody>
      </p:sp>
      <p:sp>
        <p:nvSpPr>
          <p:cNvPr id="2" name="Minus Sign 1">
            <a:extLst>
              <a:ext uri="{FF2B5EF4-FFF2-40B4-BE49-F238E27FC236}">
                <a16:creationId xmlns:a16="http://schemas.microsoft.com/office/drawing/2014/main" id="{43DC2DB3-EDCD-0742-57B5-289ED7FA5C80}"/>
              </a:ext>
            </a:extLst>
          </p:cNvPr>
          <p:cNvSpPr/>
          <p:nvPr/>
        </p:nvSpPr>
        <p:spPr bwMode="auto">
          <a:xfrm>
            <a:off x="7658100" y="2057399"/>
            <a:ext cx="381000" cy="304800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Minus Sign 2">
            <a:extLst>
              <a:ext uri="{FF2B5EF4-FFF2-40B4-BE49-F238E27FC236}">
                <a16:creationId xmlns:a16="http://schemas.microsoft.com/office/drawing/2014/main" id="{120A21BB-FBE6-7FB0-2450-CB41226B6400}"/>
              </a:ext>
            </a:extLst>
          </p:cNvPr>
          <p:cNvSpPr/>
          <p:nvPr/>
        </p:nvSpPr>
        <p:spPr bwMode="auto">
          <a:xfrm>
            <a:off x="7315200" y="2743200"/>
            <a:ext cx="381000" cy="304800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48474D1A-0AB8-3FF5-209A-88654AB55515}"/>
              </a:ext>
            </a:extLst>
          </p:cNvPr>
          <p:cNvSpPr/>
          <p:nvPr/>
        </p:nvSpPr>
        <p:spPr bwMode="auto">
          <a:xfrm>
            <a:off x="7649474" y="2743200"/>
            <a:ext cx="381000" cy="304800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B26EC28D-6ADA-891F-8932-22966E166DDE}"/>
              </a:ext>
            </a:extLst>
          </p:cNvPr>
          <p:cNvSpPr/>
          <p:nvPr/>
        </p:nvSpPr>
        <p:spPr bwMode="auto">
          <a:xfrm>
            <a:off x="7543800" y="3429000"/>
            <a:ext cx="381000" cy="304800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Minus Sign 5">
            <a:extLst>
              <a:ext uri="{FF2B5EF4-FFF2-40B4-BE49-F238E27FC236}">
                <a16:creationId xmlns:a16="http://schemas.microsoft.com/office/drawing/2014/main" id="{B4BF1A3A-B1F9-D946-D01A-F7A7D06F9B06}"/>
              </a:ext>
            </a:extLst>
          </p:cNvPr>
          <p:cNvSpPr/>
          <p:nvPr/>
        </p:nvSpPr>
        <p:spPr bwMode="auto">
          <a:xfrm>
            <a:off x="7924800" y="3429000"/>
            <a:ext cx="381000" cy="304800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5660D56A-D661-C8B0-1B23-F86DD3544BE4}"/>
              </a:ext>
            </a:extLst>
          </p:cNvPr>
          <p:cNvSpPr/>
          <p:nvPr/>
        </p:nvSpPr>
        <p:spPr bwMode="auto">
          <a:xfrm>
            <a:off x="8277764" y="3417784"/>
            <a:ext cx="381000" cy="304800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5A2C6A-3038-DE3F-A278-D8B5890E9318}"/>
              </a:ext>
            </a:extLst>
          </p:cNvPr>
          <p:cNvSpPr txBox="1"/>
          <p:nvPr/>
        </p:nvSpPr>
        <p:spPr>
          <a:xfrm>
            <a:off x="5410200" y="4009975"/>
            <a:ext cx="2971800" cy="666849"/>
          </a:xfrm>
          <a:prstGeom prst="rect">
            <a:avLst/>
          </a:prstGeom>
          <a:solidFill>
            <a:srgbClr val="FFFF00"/>
          </a:solidFill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pPr algn="l" rtl="0"/>
            <a:r>
              <a:rPr lang="en-US" sz="2400" dirty="0"/>
              <a:t>Rule out the delayed-neutrino explosion mechanism.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285267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3B1F51B2-1509-4E0B-B8C4-17E5CFF08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7772400" cy="2590800"/>
          </a:xfrm>
          <a:prstGeom prst="rect">
            <a:avLst/>
          </a:prstGeom>
          <a:noFill/>
          <a:ln w="57150">
            <a:solidFill>
              <a:srgbClr val="FF99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algn="l" rtl="0">
              <a:buAutoNum type="arabicParenBoth"/>
            </a:pPr>
            <a:r>
              <a:rPr lang="en-US" altLang="en-IL" sz="2800" kern="0" baseline="0" dirty="0">
                <a:solidFill>
                  <a:srgbClr val="FFFF00"/>
                </a:solidFill>
              </a:rPr>
              <a:t> </a:t>
            </a:r>
            <a:r>
              <a:rPr lang="en-US" altLang="en-IL" sz="2800" b="1" kern="0" baseline="0" dirty="0">
                <a:solidFill>
                  <a:srgbClr val="FFFF00"/>
                </a:solidFill>
              </a:rPr>
              <a:t>The neutrino-driven mechanism </a:t>
            </a:r>
          </a:p>
          <a:p>
            <a:pPr algn="l" rtl="0"/>
            <a:r>
              <a:rPr lang="en-US" altLang="en-IL" sz="2800" b="1" kern="0" baseline="0" dirty="0">
                <a:solidFill>
                  <a:srgbClr val="FFFF00"/>
                </a:solidFill>
              </a:rPr>
              <a:t>   </a:t>
            </a:r>
          </a:p>
          <a:p>
            <a:pPr algn="l" rtl="0"/>
            <a:r>
              <a:rPr lang="en-US" altLang="en-IL" sz="2400" kern="0" baseline="0" dirty="0">
                <a:solidFill>
                  <a:schemeClr val="bg1"/>
                </a:solidFill>
              </a:rPr>
              <a:t>(Bethe &amp; Wilson 1985; more popular in the literature)</a:t>
            </a:r>
            <a:r>
              <a:rPr lang="en-US" altLang="en-IL" sz="2800" kern="0" baseline="0" dirty="0">
                <a:solidFill>
                  <a:srgbClr val="FFFF00"/>
                </a:solidFill>
              </a:rPr>
              <a:t>: Neutrino heating drives the explosion. </a:t>
            </a:r>
          </a:p>
        </p:txBody>
      </p:sp>
    </p:spTree>
    <p:extLst>
      <p:ext uri="{BB962C8B-B14F-4D97-AF65-F5344CB8AC3E}">
        <p14:creationId xmlns:p14="http://schemas.microsoft.com/office/powerpoint/2010/main" val="1558619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C9A88-AD2C-CA06-66D4-8EA8D6BFC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3DDC7-A7F5-C2EE-AB38-A1848286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Comparing the results of two groups using the neutrino-driven explosion mechanism</a:t>
            </a:r>
            <a:endParaRPr lang="en-IL" sz="3200" dirty="0">
              <a:solidFill>
                <a:srgbClr val="FFFF00"/>
              </a:solidFill>
            </a:endParaRPr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6DB3CC0B-047E-2434-53C6-66ED0FAD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3" y="2590800"/>
            <a:ext cx="886111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9BA4DFEF-C934-34A3-AA66-83E308418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24400"/>
            <a:ext cx="7543800" cy="762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chemeClr val="bg1"/>
                </a:solidFill>
              </a:rPr>
              <a:t>Zero-age main-sequence mass of progenitor</a:t>
            </a:r>
            <a:endParaRPr lang="en-US" altLang="en-IL" sz="1200" kern="0" baseline="0" dirty="0"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5B2E4D-124F-6CAE-79DB-C4E5B8C5AEE8}"/>
              </a:ext>
            </a:extLst>
          </p:cNvPr>
          <p:cNvSpPr txBox="1">
            <a:spLocks/>
          </p:cNvSpPr>
          <p:nvPr/>
        </p:nvSpPr>
        <p:spPr bwMode="auto">
          <a:xfrm>
            <a:off x="446241" y="1828800"/>
            <a:ext cx="8229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sz="1800" kern="0" baseline="0" dirty="0">
                <a:solidFill>
                  <a:schemeClr val="tx1"/>
                </a:solidFill>
              </a:rPr>
              <a:t>GR1d+:  Boccioli, L, and </a:t>
            </a:r>
            <a:r>
              <a:rPr lang="en-US" sz="1800" kern="0" baseline="0" dirty="0" err="1">
                <a:solidFill>
                  <a:schemeClr val="tx1"/>
                </a:solidFill>
              </a:rPr>
              <a:t>Fragione</a:t>
            </a:r>
            <a:r>
              <a:rPr lang="en-US" sz="1800" kern="0" baseline="0" dirty="0">
                <a:solidFill>
                  <a:schemeClr val="tx1"/>
                </a:solidFill>
              </a:rPr>
              <a:t>, G. (2024) </a:t>
            </a:r>
            <a:br>
              <a:rPr lang="en-US" sz="1800" kern="0" baseline="0" dirty="0">
                <a:solidFill>
                  <a:schemeClr val="tx1"/>
                </a:solidFill>
              </a:rPr>
            </a:br>
            <a:r>
              <a:rPr lang="en-US" sz="1800" kern="0" baseline="0" dirty="0">
                <a:solidFill>
                  <a:schemeClr val="tx1"/>
                </a:solidFill>
              </a:rPr>
              <a:t>S16:       </a:t>
            </a:r>
            <a:r>
              <a:rPr lang="en-US" sz="1800" kern="0" baseline="0" dirty="0" err="1">
                <a:solidFill>
                  <a:schemeClr val="tx1"/>
                </a:solidFill>
              </a:rPr>
              <a:t>Sukhbold</a:t>
            </a:r>
            <a:r>
              <a:rPr lang="en-US" sz="1800" kern="0" baseline="0" dirty="0">
                <a:solidFill>
                  <a:schemeClr val="tx1"/>
                </a:solidFill>
              </a:rPr>
              <a:t>, T. </a:t>
            </a:r>
            <a:r>
              <a:rPr lang="en-US" sz="1800" kern="0" baseline="0" dirty="0" err="1">
                <a:solidFill>
                  <a:schemeClr val="tx1"/>
                </a:solidFill>
              </a:rPr>
              <a:t>Ertl</a:t>
            </a:r>
            <a:r>
              <a:rPr lang="en-US" sz="1800" kern="0" baseline="0" dirty="0">
                <a:solidFill>
                  <a:schemeClr val="tx1"/>
                </a:solidFill>
              </a:rPr>
              <a:t>, S. E. </a:t>
            </a:r>
            <a:r>
              <a:rPr lang="en-US" sz="1800" kern="0" baseline="0" dirty="0" err="1">
                <a:solidFill>
                  <a:schemeClr val="tx1"/>
                </a:solidFill>
              </a:rPr>
              <a:t>Woosley</a:t>
            </a:r>
            <a:r>
              <a:rPr lang="en-US" sz="1800" kern="0" baseline="0" dirty="0">
                <a:solidFill>
                  <a:schemeClr val="tx1"/>
                </a:solidFill>
              </a:rPr>
              <a:t>, J. M. Brown, and H. T. Janka (2016) </a:t>
            </a:r>
            <a:endParaRPr lang="en-IL" sz="1800" kern="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3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DC3A54-7C19-4607-A0EC-8AB82DB9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2400"/>
            <a:ext cx="6477000" cy="685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The jittering jets explosion mechanism</a:t>
            </a:r>
          </a:p>
          <a:p>
            <a:pPr algn="l" rtl="0"/>
            <a:r>
              <a:rPr lang="en-US" altLang="en-IL" sz="1200" kern="0" baseline="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3E4064-2AA8-4511-8A5E-6A451B05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3157"/>
            <a:ext cx="5943600" cy="5936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05C878-1755-48E3-9538-E9795B56C3A9}"/>
              </a:ext>
            </a:extLst>
          </p:cNvPr>
          <p:cNvSpPr/>
          <p:nvPr/>
        </p:nvSpPr>
        <p:spPr bwMode="auto">
          <a:xfrm>
            <a:off x="1295400" y="3733800"/>
            <a:ext cx="3048000" cy="2971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336BB41-6B6E-49C2-AC46-934A989D2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81000"/>
            <a:ext cx="1676400" cy="3657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chemeClr val="bg1"/>
                </a:solidFill>
              </a:rPr>
              <a:t>SASI:</a:t>
            </a:r>
          </a:p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Standing Accretion Shock Instability</a:t>
            </a:r>
            <a:endParaRPr lang="en-US" altLang="en-IL" sz="1200" kern="0" baseline="0" dirty="0">
              <a:solidFill>
                <a:srgbClr val="FFFF00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E91F3F37-B417-456D-90BF-339F8711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3" y="800887"/>
            <a:ext cx="167640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~500 km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9F12ABC-95FC-410B-B960-49CB76E2487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005205" y="1681105"/>
            <a:ext cx="113359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</a:t>
            </a:r>
            <a:r>
              <a:rPr lang="en-US" altLang="en-IL" sz="1600" kern="0" baseline="0" dirty="0">
                <a:solidFill>
                  <a:srgbClr val="FF0000"/>
                </a:solidFill>
              </a:rPr>
              <a:t>500 km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9F7DB5F-5E85-4510-9980-9DECF2E11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709386"/>
            <a:ext cx="4114800" cy="2990296"/>
          </a:xfrm>
          <a:prstGeom prst="rect">
            <a:avLst/>
          </a:prstGeom>
          <a:solidFill>
            <a:schemeClr val="accent1">
              <a:lumMod val="90000"/>
            </a:schemeClr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1800" kern="0" baseline="0" dirty="0">
                <a:solidFill>
                  <a:schemeClr val="tx1"/>
                </a:solidFill>
              </a:rPr>
              <a:t>The </a:t>
            </a:r>
            <a:r>
              <a:rPr lang="en-US" altLang="en-IL" sz="1800" b="1" kern="0" baseline="0" dirty="0">
                <a:solidFill>
                  <a:schemeClr val="tx1"/>
                </a:solidFill>
              </a:rPr>
              <a:t>delayed neutrino mechanism</a:t>
            </a:r>
            <a:r>
              <a:rPr lang="en-US" altLang="en-IL" sz="1800" kern="0" baseline="0" dirty="0">
                <a:solidFill>
                  <a:schemeClr val="tx1"/>
                </a:solidFill>
              </a:rPr>
              <a:t>:</a:t>
            </a:r>
          </a:p>
          <a:p>
            <a:pPr algn="l" rtl="0"/>
            <a:r>
              <a:rPr lang="en-US" altLang="en-IL" sz="1800" kern="0" baseline="0" dirty="0">
                <a:solidFill>
                  <a:schemeClr val="tx1"/>
                </a:solidFill>
              </a:rPr>
              <a:t>A small fraction of the </a:t>
            </a:r>
            <a:r>
              <a:rPr lang="en-US" altLang="en-IL" sz="1800" u="sng" kern="0" baseline="0" dirty="0">
                <a:solidFill>
                  <a:schemeClr val="tx1"/>
                </a:solidFill>
              </a:rPr>
              <a:t>neutrinos</a:t>
            </a:r>
            <a:r>
              <a:rPr lang="en-US" altLang="en-IL" sz="1800" kern="0" baseline="0" dirty="0">
                <a:solidFill>
                  <a:schemeClr val="tx1"/>
                </a:solidFill>
              </a:rPr>
              <a:t> that the newly formed neutron star emits </a:t>
            </a:r>
            <a:r>
              <a:rPr lang="en-US" altLang="en-IL" sz="1800" u="sng" kern="0" baseline="0" dirty="0">
                <a:solidFill>
                  <a:schemeClr val="tx1"/>
                </a:solidFill>
                <a:highlight>
                  <a:srgbClr val="FF0000"/>
                </a:highlight>
              </a:rPr>
              <a:t>heat</a:t>
            </a:r>
            <a:r>
              <a:rPr lang="en-US" altLang="en-IL" sz="1800" u="sng" kern="0" baseline="0" dirty="0">
                <a:solidFill>
                  <a:schemeClr val="tx1"/>
                </a:solidFill>
              </a:rPr>
              <a:t> the material </a:t>
            </a:r>
            <a:r>
              <a:rPr lang="en-US" altLang="en-IL" sz="1800" kern="0" baseline="0" dirty="0">
                <a:solidFill>
                  <a:schemeClr val="tx1"/>
                </a:solidFill>
              </a:rPr>
              <a:t>behind the </a:t>
            </a:r>
            <a:r>
              <a:rPr lang="en-US" altLang="en-IL" sz="1800" u="sng" kern="0" baseline="0" dirty="0">
                <a:solidFill>
                  <a:schemeClr val="tx1"/>
                </a:solidFill>
              </a:rPr>
              <a:t>stalled shock</a:t>
            </a:r>
            <a:r>
              <a:rPr lang="en-US" altLang="en-IL" sz="1800" kern="0" baseline="0" dirty="0">
                <a:solidFill>
                  <a:schemeClr val="tx1"/>
                </a:solidFill>
              </a:rPr>
              <a:t> and, by that, revives the shock and triggers the explosion.  </a:t>
            </a:r>
          </a:p>
          <a:p>
            <a:pPr algn="l" rtl="0"/>
            <a:r>
              <a:rPr lang="en-US" altLang="en-IL" sz="1800" b="1" kern="0" baseline="0" dirty="0">
                <a:solidFill>
                  <a:srgbClr val="FF0000"/>
                </a:solidFill>
              </a:rPr>
              <a:t>Instabilities are critical to allow shock revival (spherical models do not work). </a:t>
            </a:r>
          </a:p>
          <a:p>
            <a:pPr algn="l" rtl="0"/>
            <a:r>
              <a:rPr lang="en-US" altLang="en-IL" sz="1800" kern="0" baseline="0" dirty="0">
                <a:solidFill>
                  <a:srgbClr val="FFFF00"/>
                </a:solidFill>
              </a:rPr>
              <a:t>I will not discuss this mechanism here. </a:t>
            </a:r>
          </a:p>
          <a:p>
            <a:pPr algn="l" rtl="0"/>
            <a:endParaRPr lang="en-US" altLang="en-IL" sz="1800" b="1" kern="0" baseline="0" dirty="0">
              <a:solidFill>
                <a:srgbClr val="FF0000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FC44F12E-8A5F-4560-8A68-9FBC2BC4AAB9}"/>
              </a:ext>
            </a:extLst>
          </p:cNvPr>
          <p:cNvSpPr/>
          <p:nvPr/>
        </p:nvSpPr>
        <p:spPr bwMode="auto">
          <a:xfrm>
            <a:off x="5105400" y="1600200"/>
            <a:ext cx="1535097" cy="1524000"/>
          </a:xfrm>
          <a:prstGeom prst="donut">
            <a:avLst>
              <a:gd name="adj" fmla="val 1537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70E48C-90BB-458A-BC1C-D9E96E670C75}"/>
              </a:ext>
            </a:extLst>
          </p:cNvPr>
          <p:cNvCxnSpPr>
            <a:cxnSpLocks/>
          </p:cNvCxnSpPr>
          <p:nvPr/>
        </p:nvCxnSpPr>
        <p:spPr bwMode="auto">
          <a:xfrm flipV="1">
            <a:off x="5668208" y="3148614"/>
            <a:ext cx="234149" cy="382157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33E8E2-D141-47F9-AE07-B33261A65E41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1151" y="4648200"/>
            <a:ext cx="3429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C100C3-45F1-49FE-90E2-4423EE5E5F79}"/>
              </a:ext>
            </a:extLst>
          </p:cNvPr>
          <p:cNvCxnSpPr>
            <a:cxnSpLocks/>
          </p:cNvCxnSpPr>
          <p:nvPr/>
        </p:nvCxnSpPr>
        <p:spPr bwMode="auto">
          <a:xfrm flipH="1">
            <a:off x="4114800" y="3533730"/>
            <a:ext cx="1553408" cy="197689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AF076D-CD54-4352-890D-A658E8B30440}"/>
              </a:ext>
            </a:extLst>
          </p:cNvPr>
          <p:cNvCxnSpPr>
            <a:cxnSpLocks/>
          </p:cNvCxnSpPr>
          <p:nvPr/>
        </p:nvCxnSpPr>
        <p:spPr bwMode="auto">
          <a:xfrm flipV="1">
            <a:off x="4091126" y="3731420"/>
            <a:ext cx="43649" cy="91678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20174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5D877-E86D-C6C1-2707-DAE414F21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22A5B993-30A0-B586-5CFA-AFBA4320B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7772400" cy="2590800"/>
          </a:xfrm>
          <a:prstGeom prst="rect">
            <a:avLst/>
          </a:prstGeom>
          <a:noFill/>
          <a:ln w="57150">
            <a:solidFill>
              <a:srgbClr val="FF99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(2) </a:t>
            </a:r>
            <a:r>
              <a:rPr lang="en-US" altLang="en-IL" sz="2800" b="1" kern="0" baseline="0" dirty="0">
                <a:solidFill>
                  <a:srgbClr val="FFFF00"/>
                </a:solidFill>
              </a:rPr>
              <a:t>The jittering jets explosion mechanism          </a:t>
            </a:r>
          </a:p>
          <a:p>
            <a:pPr algn="l" rtl="0"/>
            <a:r>
              <a:rPr lang="en-US" altLang="en-IL" sz="2800" b="1" kern="0" baseline="0" dirty="0">
                <a:solidFill>
                  <a:srgbClr val="FFFF00"/>
                </a:solidFill>
              </a:rPr>
              <a:t>              </a:t>
            </a:r>
          </a:p>
          <a:p>
            <a:pPr algn="l" rtl="0"/>
            <a:r>
              <a:rPr lang="en-US" altLang="en-IL" sz="2400" kern="0" baseline="0" dirty="0">
                <a:solidFill>
                  <a:schemeClr val="bg1"/>
                </a:solidFill>
              </a:rPr>
              <a:t>(Soker 2010)</a:t>
            </a:r>
            <a:r>
              <a:rPr lang="en-US" altLang="en-IL" sz="2800" kern="0" baseline="0" dirty="0">
                <a:solidFill>
                  <a:srgbClr val="FFFF00"/>
                </a:solidFill>
              </a:rPr>
              <a:t>: </a:t>
            </a:r>
          </a:p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Stochastic jets drive the explosion in all core-collapse supernovae</a:t>
            </a:r>
          </a:p>
        </p:txBody>
      </p:sp>
    </p:spTree>
    <p:extLst>
      <p:ext uri="{BB962C8B-B14F-4D97-AF65-F5344CB8AC3E}">
        <p14:creationId xmlns:p14="http://schemas.microsoft.com/office/powerpoint/2010/main" val="129195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DC3A54-7C19-4607-A0EC-8AB82DB9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2400"/>
            <a:ext cx="6477000" cy="685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The jittering jets explosion mechanism</a:t>
            </a:r>
          </a:p>
          <a:p>
            <a:pPr algn="l" rtl="0"/>
            <a:r>
              <a:rPr lang="en-US" altLang="en-IL" sz="1200" kern="0" baseline="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3E4064-2AA8-4511-8A5E-6A451B05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3157"/>
            <a:ext cx="5943600" cy="5936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AD3DF5-15CC-4C26-AAB0-5F63638615A5}"/>
              </a:ext>
            </a:extLst>
          </p:cNvPr>
          <p:cNvSpPr/>
          <p:nvPr/>
        </p:nvSpPr>
        <p:spPr bwMode="auto">
          <a:xfrm>
            <a:off x="4343400" y="3733800"/>
            <a:ext cx="3048000" cy="2971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C9A483-95CE-47BB-AA35-C722F7DE0D0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005205" y="1681105"/>
            <a:ext cx="113359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</a:t>
            </a:r>
            <a:r>
              <a:rPr lang="en-US" altLang="en-IL" sz="1600" kern="0" baseline="0" dirty="0">
                <a:solidFill>
                  <a:srgbClr val="FF0000"/>
                </a:solidFill>
              </a:rPr>
              <a:t>500 km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71C5817-0622-45EA-B0E8-D013183B7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3" y="800887"/>
            <a:ext cx="167640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~500 km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D5404DB-8115-447E-970F-57F0FB8AB8E5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42900" y="4379119"/>
            <a:ext cx="167640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~500 km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7319581-6CBE-428D-9E65-849028BE8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81000"/>
            <a:ext cx="1676400" cy="3657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chemeClr val="bg1"/>
                </a:solidFill>
              </a:rPr>
              <a:t>SASI:</a:t>
            </a:r>
          </a:p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Standing Accretion Shock Instability</a:t>
            </a:r>
            <a:endParaRPr lang="en-US" altLang="en-IL" sz="1200" kern="0" baseline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9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DC3A54-7C19-4607-A0EC-8AB82DB9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2400"/>
            <a:ext cx="6477000" cy="685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800" kern="0" baseline="0" dirty="0">
                <a:solidFill>
                  <a:srgbClr val="FFFF00"/>
                </a:solidFill>
              </a:rPr>
              <a:t>The jittering jets explosion mechanism</a:t>
            </a:r>
          </a:p>
          <a:p>
            <a:pPr algn="l" rtl="0"/>
            <a:r>
              <a:rPr lang="en-US" altLang="en-IL" sz="1200" kern="0" baseline="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3E4064-2AA8-4511-8A5E-6A451B05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2" y="745240"/>
            <a:ext cx="5943600" cy="5936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C9A483-95CE-47BB-AA35-C722F7DE0D0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76505" y="1519295"/>
            <a:ext cx="113359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</a:t>
            </a:r>
            <a:r>
              <a:rPr lang="en-US" altLang="en-IL" sz="1600" kern="0" baseline="0" dirty="0">
                <a:solidFill>
                  <a:srgbClr val="FF0000"/>
                </a:solidFill>
              </a:rPr>
              <a:t>500 km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71C5817-0622-45EA-B0E8-D013183B7E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47700" y="800100"/>
            <a:ext cx="167640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~500 km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D5404DB-8115-447E-970F-57F0FB8AB8E5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-685800" y="4305300"/>
            <a:ext cx="167640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~500 km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113C51B-3A19-4FBE-888D-7A9B9DBB1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769075"/>
            <a:ext cx="2713238" cy="59365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altLang="en-IL" sz="2400" u="sng" kern="0" baseline="0" dirty="0">
                <a:solidFill>
                  <a:schemeClr val="bg1"/>
                </a:solidFill>
              </a:rPr>
              <a:t>Jittering</a:t>
            </a:r>
          </a:p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Few to tens of   </a:t>
            </a:r>
          </a:p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     jets-launching </a:t>
            </a:r>
          </a:p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     episodes. </a:t>
            </a:r>
          </a:p>
          <a:p>
            <a:pPr algn="l" rtl="0"/>
            <a:endParaRPr lang="en-US" altLang="en-IL" sz="2400" kern="0" baseline="0" dirty="0">
              <a:solidFill>
                <a:srgbClr val="FFFF00"/>
              </a:solidFill>
            </a:endParaRPr>
          </a:p>
          <a:p>
            <a:pPr algn="l" rtl="0"/>
            <a:r>
              <a:rPr lang="en-US" altLang="en-IL" sz="2400" kern="0" baseline="0" dirty="0">
                <a:solidFill>
                  <a:srgbClr val="FFFF00"/>
                </a:solidFill>
              </a:rPr>
              <a:t>Each lasting </a:t>
            </a:r>
          </a:p>
          <a:p>
            <a:pPr algn="l" rtl="0"/>
            <a:r>
              <a:rPr lang="en-US" altLang="en-IL" sz="2400" kern="0" baseline="0" dirty="0">
                <a:solidFill>
                  <a:srgbClr val="FFFF00"/>
                </a:solidFill>
              </a:rPr>
              <a:t>     0.01-0.1 sec</a:t>
            </a:r>
          </a:p>
          <a:p>
            <a:pPr algn="l" rtl="0"/>
            <a:endParaRPr lang="en-US" altLang="en-IL" sz="2400" kern="0" baseline="0" dirty="0">
              <a:solidFill>
                <a:schemeClr val="bg1"/>
              </a:solidFill>
            </a:endParaRPr>
          </a:p>
          <a:p>
            <a:pPr algn="l" rtl="0"/>
            <a:r>
              <a:rPr lang="en-US" altLang="en-IL" sz="2400" kern="0" baseline="0" dirty="0">
                <a:solidFill>
                  <a:schemeClr val="bg1"/>
                </a:solidFill>
              </a:rPr>
              <a:t>Each accretes </a:t>
            </a:r>
          </a:p>
          <a:p>
            <a:pPr algn="l" rtl="0"/>
            <a:r>
              <a:rPr lang="en-US" altLang="en-IL" sz="2400" kern="0" baseline="0" dirty="0">
                <a:solidFill>
                  <a:schemeClr val="bg1"/>
                </a:solidFill>
              </a:rPr>
              <a:t>      ~0.01Mo and  </a:t>
            </a:r>
          </a:p>
          <a:p>
            <a:pPr algn="l" rtl="0"/>
            <a:r>
              <a:rPr lang="en-US" altLang="en-IL" sz="2400" kern="0" baseline="0" dirty="0">
                <a:solidFill>
                  <a:schemeClr val="bg1"/>
                </a:solidFill>
              </a:rPr>
              <a:t>      launches  </a:t>
            </a:r>
          </a:p>
          <a:p>
            <a:pPr algn="l" rtl="0"/>
            <a:r>
              <a:rPr lang="en-US" altLang="en-IL" sz="2400" kern="0" baseline="0" dirty="0">
                <a:solidFill>
                  <a:schemeClr val="bg1"/>
                </a:solidFill>
              </a:rPr>
              <a:t>      ~0.001Mo in </a:t>
            </a:r>
          </a:p>
          <a:p>
            <a:pPr algn="l" rtl="0"/>
            <a:r>
              <a:rPr lang="en-US" altLang="en-IL" sz="2400" kern="0" baseline="0" dirty="0">
                <a:solidFill>
                  <a:schemeClr val="bg1"/>
                </a:solidFill>
              </a:rPr>
              <a:t>      jets. </a:t>
            </a:r>
          </a:p>
          <a:p>
            <a:pPr algn="l" rtl="0"/>
            <a:endParaRPr lang="en-US" altLang="en-IL" sz="2400" kern="0" baseline="0" dirty="0">
              <a:solidFill>
                <a:srgbClr val="FF99FF"/>
              </a:solidFill>
            </a:endParaRPr>
          </a:p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Velocity of jets </a:t>
            </a:r>
          </a:p>
          <a:p>
            <a:pPr algn="l" rtl="0"/>
            <a:r>
              <a:rPr lang="en-US" altLang="en-IL" sz="2400" kern="0" baseline="0" dirty="0">
                <a:solidFill>
                  <a:srgbClr val="FF99FF"/>
                </a:solidFill>
              </a:rPr>
              <a:t>      ~10^5 km/sec. </a:t>
            </a:r>
          </a:p>
        </p:txBody>
      </p:sp>
    </p:spTree>
    <p:extLst>
      <p:ext uri="{BB962C8B-B14F-4D97-AF65-F5344CB8AC3E}">
        <p14:creationId xmlns:p14="http://schemas.microsoft.com/office/powerpoint/2010/main" val="1992309037"/>
      </p:ext>
    </p:extLst>
  </p:cSld>
  <p:clrMapOvr>
    <a:masterClrMapping/>
  </p:clrMapOvr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36753</TotalTime>
  <Words>2118</Words>
  <Application>Microsoft Office PowerPoint</Application>
  <PresentationFormat>On-screen Show (4:3)</PresentationFormat>
  <Paragraphs>351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Helvetica Neue</vt:lpstr>
      <vt:lpstr>Liberation Sans</vt:lpstr>
      <vt:lpstr>Times New Roman</vt:lpstr>
      <vt:lpstr>Wingdings</vt:lpstr>
      <vt:lpstr>עיצוב ברירת מחדל</vt:lpstr>
      <vt:lpstr> Pleasantness Review:      The primary role of jets in powering core-collapse supernovae    Noam Soker  Department of Physics, Technion, Israel,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Galaxy cluster</vt:lpstr>
      <vt:lpstr>PowerPoint Presentation</vt:lpstr>
      <vt:lpstr>PowerPoint Presentation</vt:lpstr>
      <vt:lpstr>Galaxy cluster (X-ray) Snios et al. 2020</vt:lpstr>
      <vt:lpstr>PowerPoint Presentation</vt:lpstr>
      <vt:lpstr>PowerPoint Presentation</vt:lpstr>
      <vt:lpstr>Core collapse supernova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Crab Nebula: exploded in 1054 蟹状星云产生于公元1054年一次超新星爆发</vt:lpstr>
      <vt:lpstr>PowerPoint Presentation</vt:lpstr>
      <vt:lpstr>PowerPoint Presentation</vt:lpstr>
      <vt:lpstr>Temim et al. (2024):  JWST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the results of two groups using the neutrino-driven explosion mechanism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SHAPING THE WIND OF DYING STARS  Noam Soker</dc:title>
  <dc:creator>Pc</dc:creator>
  <cp:lastModifiedBy>Soker Noam</cp:lastModifiedBy>
  <cp:revision>780</cp:revision>
  <dcterms:created xsi:type="dcterms:W3CDTF">2003-10-02T11:19:36Z</dcterms:created>
  <dcterms:modified xsi:type="dcterms:W3CDTF">2025-04-02T05:05:54Z</dcterms:modified>
</cp:coreProperties>
</file>