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2c4e53ef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2c4e53ef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79dda58d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d79dda58d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4caa497f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4caa497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4f547021e_28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4f547021e_28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b6db2c07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b6db2c07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b6db2c07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b6db2c07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4f547021e_28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4f547021e_28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2c4e53ef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2c4e53ef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2c4e53ef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42c4e53ef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4caa497f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4caa497f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79dda58d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79dda58d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c4e53ef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c4e53ef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2c4e53e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2c4e53e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4f547021e_28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4f547021e_28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4f30b249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4f30b249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4caa497f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4caa497f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exponential decline of radioactive decay gets eventually swamped by ejecta-CSM interaction at late times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79dda58d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79dda58d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side stronger than the red is possibly optical depth effect.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the +363 d spectrum of SN~2023ixf with the +350 d nebular spectra models from Dessart2023. The models, representing various injected shock powers ranging from 10^{40} to 10^{41} erg/s, are indicated in the figure legend. The inset provides a close-up view of the [\ion{O}{i}] doublet and \ion{H}{$\alpha$} regions. For comparison, the +259 d spectrum of SN~2023ixf is also shown in the inset. The extent of the central \ion{H}{$\alpha$} component in the models (+/-2000 km/s) is marked with dashed lines, while the green shaded region highlights its extent in SN~2023ixf.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2525450" y="4172250"/>
            <a:ext cx="2156700" cy="837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214525"/>
            <a:ext cx="8288100" cy="10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Late-Time Shock Interaction in Core-Collapse Supernovae</a:t>
            </a:r>
            <a:endParaRPr sz="33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438575" y="3052224"/>
            <a:ext cx="81231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EEE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Extraordinary Journey Into The Transient Sky Conference</a:t>
            </a:r>
            <a:endParaRPr b="1" sz="2000">
              <a:solidFill>
                <a:srgbClr val="EEEE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EEE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Padova, Italy</a:t>
            </a:r>
            <a:endParaRPr b="1" sz="2000">
              <a:solidFill>
                <a:srgbClr val="EEEE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700" y="4043725"/>
            <a:ext cx="2516026" cy="111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165700" y="1532700"/>
            <a:ext cx="88854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E599"/>
                </a:solidFill>
                <a:latin typeface="Proxima Nova"/>
                <a:ea typeface="Proxima Nova"/>
                <a:cs typeface="Proxima Nova"/>
                <a:sym typeface="Proxima Nova"/>
              </a:rPr>
              <a:t>Raya Dastidar</a:t>
            </a: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on behalf of </a:t>
            </a: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Amit Kumar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E599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Universidad Andres Bello, Chile                 </a:t>
            </a:r>
            <a:r>
              <a:rPr i="1" lang="en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Royal Holloway, University of London, UK</a:t>
            </a:r>
            <a:endParaRPr i="1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E599"/>
                </a:solidFill>
                <a:latin typeface="Proxima Nova"/>
                <a:ea typeface="Proxima Nova"/>
                <a:cs typeface="Proxima Nova"/>
                <a:sym typeface="Proxima Nova"/>
              </a:rPr>
              <a:t>Millenium Institute of Astrophysics, Chile                  </a:t>
            </a:r>
            <a:r>
              <a:rPr i="1" lang="en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University of Warwick, UK</a:t>
            </a:r>
            <a:endParaRPr i="1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 collaboration with </a:t>
            </a: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Justyn Maund</a:t>
            </a:r>
            <a:r>
              <a:rPr lang="en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(RHUL)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 rotWithShape="1">
          <a:blip r:embed="rId4">
            <a:alphaModFix/>
          </a:blip>
          <a:srcRect b="24449" l="12581" r="12842" t="23828"/>
          <a:stretch/>
        </p:blipFill>
        <p:spPr>
          <a:xfrm>
            <a:off x="5170550" y="4113150"/>
            <a:ext cx="1839875" cy="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ulti-Gaussian fit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5243100" y="1385050"/>
            <a:ext cx="3589200" cy="13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Three broad components (of same FWHM) to model the rest velocity components of Hα and [O I] doublet.</a:t>
            </a:r>
            <a:endParaRPr sz="1700"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700"/>
            <a:ext cx="4985724" cy="278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4"/>
          <p:cNvCxnSpPr/>
          <p:nvPr/>
        </p:nvCxnSpPr>
        <p:spPr>
          <a:xfrm flipH="1" rot="10800000">
            <a:off x="3611550" y="2892550"/>
            <a:ext cx="345900" cy="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34"/>
          <p:cNvCxnSpPr/>
          <p:nvPr/>
        </p:nvCxnSpPr>
        <p:spPr>
          <a:xfrm rot="10800000">
            <a:off x="3306750" y="2903600"/>
            <a:ext cx="3048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4"/>
          <p:cNvCxnSpPr/>
          <p:nvPr/>
        </p:nvCxnSpPr>
        <p:spPr>
          <a:xfrm flipH="1" rot="10800000">
            <a:off x="3611550" y="2036775"/>
            <a:ext cx="4800" cy="187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34"/>
          <p:cNvCxnSpPr/>
          <p:nvPr/>
        </p:nvCxnSpPr>
        <p:spPr>
          <a:xfrm flipH="1">
            <a:off x="2649450" y="3508450"/>
            <a:ext cx="966900" cy="2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4"/>
          <p:cNvCxnSpPr/>
          <p:nvPr/>
        </p:nvCxnSpPr>
        <p:spPr>
          <a:xfrm flipH="1" rot="10800000">
            <a:off x="3616350" y="3500950"/>
            <a:ext cx="9747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4"/>
          <p:cNvSpPr txBox="1"/>
          <p:nvPr/>
        </p:nvSpPr>
        <p:spPr>
          <a:xfrm>
            <a:off x="3560625" y="2548575"/>
            <a:ext cx="7305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Δλ1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3179625" y="2548575"/>
            <a:ext cx="7305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Δλ1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3794000" y="3205800"/>
            <a:ext cx="7305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Δλ2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2874825" y="3234375"/>
            <a:ext cx="7305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Δλ2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17" name="Google Shape;217;p34"/>
          <p:cNvCxnSpPr/>
          <p:nvPr/>
        </p:nvCxnSpPr>
        <p:spPr>
          <a:xfrm flipH="1" rot="10800000">
            <a:off x="1533825" y="4541300"/>
            <a:ext cx="21006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4"/>
          <p:cNvCxnSpPr/>
          <p:nvPr/>
        </p:nvCxnSpPr>
        <p:spPr>
          <a:xfrm rot="10800000">
            <a:off x="1533825" y="4129525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34"/>
          <p:cNvCxnSpPr/>
          <p:nvPr/>
        </p:nvCxnSpPr>
        <p:spPr>
          <a:xfrm rot="10800000">
            <a:off x="2050025" y="4148050"/>
            <a:ext cx="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34"/>
          <p:cNvCxnSpPr/>
          <p:nvPr/>
        </p:nvCxnSpPr>
        <p:spPr>
          <a:xfrm rot="10800000">
            <a:off x="3628100" y="4232900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5243100" y="2583825"/>
            <a:ext cx="35892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Two narrow components to fit the blue-shifted [O I] doublet.</a:t>
            </a:r>
            <a:endParaRPr sz="1700"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5243100" y="3450500"/>
            <a:ext cx="3589200" cy="9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Two sets of satellite components of Hα shifted by the same Δλ on either side.</a:t>
            </a:r>
            <a:endParaRPr sz="1700"/>
          </a:p>
        </p:txBody>
      </p:sp>
      <p:cxnSp>
        <p:nvCxnSpPr>
          <p:cNvPr id="223" name="Google Shape;223;p34"/>
          <p:cNvCxnSpPr/>
          <p:nvPr/>
        </p:nvCxnSpPr>
        <p:spPr>
          <a:xfrm>
            <a:off x="1209375" y="4232775"/>
            <a:ext cx="5898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4"/>
          <p:cNvCxnSpPr/>
          <p:nvPr/>
        </p:nvCxnSpPr>
        <p:spPr>
          <a:xfrm rot="10800000">
            <a:off x="1224125" y="4026250"/>
            <a:ext cx="0" cy="2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34"/>
          <p:cNvCxnSpPr/>
          <p:nvPr/>
        </p:nvCxnSpPr>
        <p:spPr>
          <a:xfrm rot="10800000">
            <a:off x="1769675" y="4040950"/>
            <a:ext cx="7500" cy="19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velocity space</a:t>
            </a:r>
            <a:endParaRPr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524" y="401425"/>
            <a:ext cx="5599625" cy="369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35"/>
          <p:cNvCxnSpPr/>
          <p:nvPr/>
        </p:nvCxnSpPr>
        <p:spPr>
          <a:xfrm rot="10800000">
            <a:off x="4795675" y="3915700"/>
            <a:ext cx="0" cy="2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35"/>
          <p:cNvCxnSpPr/>
          <p:nvPr/>
        </p:nvCxnSpPr>
        <p:spPr>
          <a:xfrm rot="10800000">
            <a:off x="7713400" y="3871450"/>
            <a:ext cx="0" cy="2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35"/>
          <p:cNvCxnSpPr/>
          <p:nvPr/>
        </p:nvCxnSpPr>
        <p:spPr>
          <a:xfrm>
            <a:off x="4798150" y="4173800"/>
            <a:ext cx="72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35"/>
          <p:cNvSpPr txBox="1"/>
          <p:nvPr/>
        </p:nvSpPr>
        <p:spPr>
          <a:xfrm>
            <a:off x="5447050" y="3937750"/>
            <a:ext cx="1821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</a:rPr>
              <a:t>LV shell comp.</a:t>
            </a:r>
            <a:endParaRPr sz="1500">
              <a:solidFill>
                <a:srgbClr val="0000FF"/>
              </a:solidFill>
            </a:endParaRPr>
          </a:p>
        </p:txBody>
      </p:sp>
      <p:cxnSp>
        <p:nvCxnSpPr>
          <p:cNvPr id="237" name="Google Shape;237;p35"/>
          <p:cNvCxnSpPr/>
          <p:nvPr/>
        </p:nvCxnSpPr>
        <p:spPr>
          <a:xfrm>
            <a:off x="6983500" y="4151650"/>
            <a:ext cx="72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5"/>
          <p:cNvCxnSpPr/>
          <p:nvPr/>
        </p:nvCxnSpPr>
        <p:spPr>
          <a:xfrm rot="10800000">
            <a:off x="3805075" y="4220500"/>
            <a:ext cx="0" cy="2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5"/>
          <p:cNvCxnSpPr/>
          <p:nvPr/>
        </p:nvCxnSpPr>
        <p:spPr>
          <a:xfrm rot="10800000">
            <a:off x="8627800" y="4176250"/>
            <a:ext cx="0" cy="2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5"/>
          <p:cNvCxnSpPr/>
          <p:nvPr/>
        </p:nvCxnSpPr>
        <p:spPr>
          <a:xfrm>
            <a:off x="3802625" y="4468750"/>
            <a:ext cx="17253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5"/>
          <p:cNvSpPr txBox="1"/>
          <p:nvPr/>
        </p:nvSpPr>
        <p:spPr>
          <a:xfrm>
            <a:off x="5447050" y="4242550"/>
            <a:ext cx="1821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</a:rPr>
              <a:t>HV shell</a:t>
            </a:r>
            <a:r>
              <a:rPr lang="en" sz="1500">
                <a:solidFill>
                  <a:srgbClr val="0000FF"/>
                </a:solidFill>
              </a:rPr>
              <a:t> comp.</a:t>
            </a:r>
            <a:endParaRPr sz="1500">
              <a:solidFill>
                <a:srgbClr val="0000FF"/>
              </a:solidFill>
            </a:endParaRPr>
          </a:p>
        </p:txBody>
      </p:sp>
      <p:cxnSp>
        <p:nvCxnSpPr>
          <p:cNvPr id="242" name="Google Shape;242;p35"/>
          <p:cNvCxnSpPr/>
          <p:nvPr/>
        </p:nvCxnSpPr>
        <p:spPr>
          <a:xfrm flipH="1" rot="10800000">
            <a:off x="7059700" y="4439350"/>
            <a:ext cx="15729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Formation of asymmetric shell</a:t>
            </a:r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325" y="1063725"/>
            <a:ext cx="7564350" cy="38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6724525" y="103275"/>
            <a:ext cx="21954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Singh et al. 2024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[O I] and [Ca II] profiles</a:t>
            </a:r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311700" y="1152475"/>
            <a:ext cx="493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are double peaked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separation is equal to </a:t>
            </a:r>
            <a:r>
              <a:rPr lang="en"/>
              <a:t>the intrinsic separation of the doublet.</a:t>
            </a:r>
            <a:r>
              <a:rPr lang="en"/>
              <a:t> </a:t>
            </a:r>
            <a:endParaRPr/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0" l="22970" r="58474" t="0"/>
          <a:stretch/>
        </p:blipFill>
        <p:spPr>
          <a:xfrm>
            <a:off x="5340900" y="1162225"/>
            <a:ext cx="1696599" cy="3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7"/>
          <p:cNvPicPr preferRelativeResize="0"/>
          <p:nvPr/>
        </p:nvPicPr>
        <p:blipFill rotWithShape="1">
          <a:blip r:embed="rId4">
            <a:alphaModFix/>
          </a:blip>
          <a:srcRect b="5517" l="61095" r="19675" t="0"/>
          <a:stretch/>
        </p:blipFill>
        <p:spPr>
          <a:xfrm>
            <a:off x="7034350" y="1184350"/>
            <a:ext cx="1758351" cy="31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b="0" l="42650" r="43533" t="93422"/>
          <a:stretch/>
        </p:blipFill>
        <p:spPr>
          <a:xfrm>
            <a:off x="6109775" y="4325950"/>
            <a:ext cx="1263275" cy="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 rotWithShape="1">
          <a:blip r:embed="rId5">
            <a:alphaModFix/>
          </a:blip>
          <a:srcRect b="0" l="0" r="54183" t="0"/>
          <a:stretch/>
        </p:blipFill>
        <p:spPr>
          <a:xfrm>
            <a:off x="2906643" y="2291650"/>
            <a:ext cx="2284274" cy="27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311700" y="445025"/>
            <a:ext cx="181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SESNe</a:t>
            </a:r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352" y="0"/>
            <a:ext cx="66479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171325" y="4675275"/>
            <a:ext cx="21954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Fang</a:t>
            </a:r>
            <a:r>
              <a:rPr lang="en" sz="1800">
                <a:solidFill>
                  <a:schemeClr val="dk2"/>
                </a:solidFill>
              </a:rPr>
              <a:t> et al. 2025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445025"/>
            <a:ext cx="207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with Jerkstrand models</a:t>
            </a: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863" y="717550"/>
            <a:ext cx="64484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type="title"/>
          </p:nvPr>
        </p:nvSpPr>
        <p:spPr>
          <a:xfrm>
            <a:off x="311700" y="445025"/>
            <a:ext cx="3566400" cy="10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with other Type II SNe</a:t>
            </a:r>
            <a:endParaRPr/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132" y="0"/>
            <a:ext cx="48949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Blue-shifted Mg I] and [O I] suggests a clump of O-rich material moving </a:t>
            </a:r>
            <a:r>
              <a:rPr lang="en" sz="1600"/>
              <a:t>towards</a:t>
            </a:r>
            <a:r>
              <a:rPr lang="en" sz="1600"/>
              <a:t> the observer.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Two pairs of satellite components of Hα suggest an asymmetric shock-swept shell interacting with CSM ejected centuries before explosion.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Comparison with other SNe shows no prominent satellite features; in SN 2023ixf, their rapid formation suggests enhanced nearby mass loss.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Continued late-time follow-up of SNe with new and upcoming instruments such as WEAVE and SOXS can reveal its progenitor's mass-loss history a few hundred years before explosion.</a:t>
            </a:r>
            <a:endParaRPr sz="1600"/>
          </a:p>
        </p:txBody>
      </p:sp>
      <p:sp>
        <p:nvSpPr>
          <p:cNvPr id="286" name="Google Shape;286;p41"/>
          <p:cNvSpPr txBox="1"/>
          <p:nvPr/>
        </p:nvSpPr>
        <p:spPr>
          <a:xfrm>
            <a:off x="7611825" y="4494525"/>
            <a:ext cx="14085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729"/>
                </a:solidFill>
              </a:rPr>
              <a:t>Thank you!</a:t>
            </a:r>
            <a:endParaRPr sz="1800">
              <a:solidFill>
                <a:srgbClr val="20272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440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EAVE multi-object survey spectrograph</a:t>
            </a:r>
            <a:endParaRPr/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266400" y="1408625"/>
            <a:ext cx="430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Recently commissioned instrument on the 4.2m William Herschel Telescope.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Obtained on 2024 May 15 for programme WS2024A2-005        (PI: Justyn Maund)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spectral resolution of ≈ 2500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88" y="236350"/>
            <a:ext cx="42767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idx="1" type="body"/>
          </p:nvPr>
        </p:nvSpPr>
        <p:spPr>
          <a:xfrm rot="-5400000">
            <a:off x="-1270350" y="2051700"/>
            <a:ext cx="4008300" cy="9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Nebular spectral evolution</a:t>
            </a:r>
            <a:endParaRPr sz="2400">
              <a:solidFill>
                <a:schemeClr val="accent2"/>
              </a:solidFill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699" y="0"/>
            <a:ext cx="76382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in velocity space</a:t>
            </a:r>
            <a:endParaRPr/>
          </a:p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8152"/>
            <a:ext cx="9144000" cy="338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in velocity space</a:t>
            </a:r>
            <a:endParaRPr/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5612975" y="2232750"/>
            <a:ext cx="3219300" cy="15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 central feature in all spectra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Emerging satellite features from 259d spectrum</a:t>
            </a:r>
            <a:endParaRPr/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3">
            <a:alphaModFix/>
          </a:blip>
          <a:srcRect b="0" l="41035" r="39735" t="0"/>
          <a:stretch/>
        </p:blipFill>
        <p:spPr>
          <a:xfrm>
            <a:off x="3752050" y="1108150"/>
            <a:ext cx="1758351" cy="33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/>
          <p:nvPr/>
        </p:nvSpPr>
        <p:spPr>
          <a:xfrm>
            <a:off x="2209300" y="780150"/>
            <a:ext cx="4119600" cy="4162500"/>
          </a:xfrm>
          <a:prstGeom prst="donut">
            <a:avLst>
              <a:gd fmla="val 39690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0"/>
          <p:cNvSpPr/>
          <p:nvPr/>
        </p:nvSpPr>
        <p:spPr>
          <a:xfrm>
            <a:off x="3219586" y="1919704"/>
            <a:ext cx="2117100" cy="19143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0"/>
          <p:cNvSpPr/>
          <p:nvPr/>
        </p:nvSpPr>
        <p:spPr>
          <a:xfrm>
            <a:off x="3822228" y="2428871"/>
            <a:ext cx="885600" cy="86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0"/>
          <p:cNvSpPr/>
          <p:nvPr/>
        </p:nvSpPr>
        <p:spPr>
          <a:xfrm>
            <a:off x="2957174" y="1668885"/>
            <a:ext cx="2615700" cy="2421600"/>
          </a:xfrm>
          <a:prstGeom prst="donut">
            <a:avLst>
              <a:gd fmla="val 10487" name="adj"/>
            </a:avLst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30"/>
          <p:cNvCxnSpPr>
            <a:endCxn id="146" idx="1"/>
          </p:cNvCxnSpPr>
          <p:nvPr/>
        </p:nvCxnSpPr>
        <p:spPr>
          <a:xfrm>
            <a:off x="6012552" y="2085200"/>
            <a:ext cx="670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30"/>
          <p:cNvSpPr txBox="1"/>
          <p:nvPr/>
        </p:nvSpPr>
        <p:spPr>
          <a:xfrm>
            <a:off x="6682752" y="1781900"/>
            <a:ext cx="2023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Tenuous CSM surrounding SN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7" name="Google Shape;147;p30"/>
          <p:cNvCxnSpPr/>
          <p:nvPr/>
        </p:nvCxnSpPr>
        <p:spPr>
          <a:xfrm flipH="1" rot="10800000">
            <a:off x="4930023" y="3801295"/>
            <a:ext cx="17181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30"/>
          <p:cNvSpPr txBox="1"/>
          <p:nvPr/>
        </p:nvSpPr>
        <p:spPr>
          <a:xfrm>
            <a:off x="6580330" y="3610452"/>
            <a:ext cx="12483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Dense Shell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2628899" y="1334564"/>
            <a:ext cx="3272400" cy="3090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2969833" y="1668873"/>
            <a:ext cx="2590500" cy="2421600"/>
          </a:xfrm>
          <a:prstGeom prst="ellipse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"/>
          <p:cNvSpPr/>
          <p:nvPr/>
        </p:nvSpPr>
        <p:spPr>
          <a:xfrm>
            <a:off x="3117028" y="1798868"/>
            <a:ext cx="2296200" cy="21615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30"/>
          <p:cNvCxnSpPr>
            <a:stCxn id="149" idx="7"/>
          </p:cNvCxnSpPr>
          <p:nvPr/>
        </p:nvCxnSpPr>
        <p:spPr>
          <a:xfrm flipH="1" rot="10800000">
            <a:off x="5422067" y="1168528"/>
            <a:ext cx="810300" cy="6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30"/>
          <p:cNvSpPr txBox="1"/>
          <p:nvPr/>
        </p:nvSpPr>
        <p:spPr>
          <a:xfrm>
            <a:off x="6175086" y="960498"/>
            <a:ext cx="1677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Forward Shock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4" name="Google Shape;154;p30"/>
          <p:cNvCxnSpPr>
            <a:stCxn id="151" idx="4"/>
          </p:cNvCxnSpPr>
          <p:nvPr/>
        </p:nvCxnSpPr>
        <p:spPr>
          <a:xfrm>
            <a:off x="4265128" y="3960368"/>
            <a:ext cx="2364300" cy="6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30"/>
          <p:cNvSpPr txBox="1"/>
          <p:nvPr/>
        </p:nvSpPr>
        <p:spPr>
          <a:xfrm>
            <a:off x="6667352" y="4463620"/>
            <a:ext cx="1752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6545806" y="4424748"/>
            <a:ext cx="1466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Reverse Shock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7" name="Google Shape;157;p30"/>
          <p:cNvCxnSpPr/>
          <p:nvPr/>
        </p:nvCxnSpPr>
        <p:spPr>
          <a:xfrm flipH="1" rot="10800000">
            <a:off x="4707885" y="2870056"/>
            <a:ext cx="1974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30"/>
          <p:cNvSpPr txBox="1"/>
          <p:nvPr/>
        </p:nvSpPr>
        <p:spPr>
          <a:xfrm>
            <a:off x="6629374" y="2675085"/>
            <a:ext cx="106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SN shock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241625" y="270200"/>
            <a:ext cx="40542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What’s up at late times?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241625" y="4553650"/>
            <a:ext cx="2188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Chugai 1990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1967400" y="1810921"/>
            <a:ext cx="1118450" cy="673825"/>
          </a:xfrm>
          <a:custGeom>
            <a:rect b="b" l="l" r="r" t="t"/>
            <a:pathLst>
              <a:path extrusionOk="0" h="26953" w="44738">
                <a:moveTo>
                  <a:pt x="44738" y="26954"/>
                </a:moveTo>
                <a:cubicBezTo>
                  <a:pt x="44002" y="25251"/>
                  <a:pt x="43035" y="17979"/>
                  <a:pt x="40319" y="16736"/>
                </a:cubicBezTo>
                <a:cubicBezTo>
                  <a:pt x="37603" y="15493"/>
                  <a:pt x="30930" y="20694"/>
                  <a:pt x="28444" y="19497"/>
                </a:cubicBezTo>
                <a:cubicBezTo>
                  <a:pt x="25959" y="18300"/>
                  <a:pt x="27799" y="10753"/>
                  <a:pt x="25406" y="9556"/>
                </a:cubicBezTo>
                <a:cubicBezTo>
                  <a:pt x="23013" y="8359"/>
                  <a:pt x="16385" y="13836"/>
                  <a:pt x="14084" y="12317"/>
                </a:cubicBezTo>
                <a:cubicBezTo>
                  <a:pt x="11783" y="10798"/>
                  <a:pt x="13945" y="2053"/>
                  <a:pt x="11598" y="442"/>
                </a:cubicBezTo>
                <a:cubicBezTo>
                  <a:pt x="9251" y="-1169"/>
                  <a:pt x="1933" y="2284"/>
                  <a:pt x="0" y="265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Google Shape;162;p30"/>
          <p:cNvSpPr/>
          <p:nvPr/>
        </p:nvSpPr>
        <p:spPr>
          <a:xfrm rot="2474972">
            <a:off x="1629371" y="2725527"/>
            <a:ext cx="1456662" cy="654386"/>
          </a:xfrm>
          <a:custGeom>
            <a:rect b="b" l="l" r="r" t="t"/>
            <a:pathLst>
              <a:path extrusionOk="0" h="26177" w="58270">
                <a:moveTo>
                  <a:pt x="58270" y="0"/>
                </a:moveTo>
                <a:cubicBezTo>
                  <a:pt x="57488" y="1657"/>
                  <a:pt x="56245" y="8883"/>
                  <a:pt x="53575" y="9942"/>
                </a:cubicBezTo>
                <a:cubicBezTo>
                  <a:pt x="50906" y="11001"/>
                  <a:pt x="45015" y="5247"/>
                  <a:pt x="42253" y="6352"/>
                </a:cubicBezTo>
                <a:cubicBezTo>
                  <a:pt x="39492" y="7457"/>
                  <a:pt x="39215" y="15604"/>
                  <a:pt x="37006" y="16570"/>
                </a:cubicBezTo>
                <a:cubicBezTo>
                  <a:pt x="34797" y="17537"/>
                  <a:pt x="31252" y="11185"/>
                  <a:pt x="28997" y="12151"/>
                </a:cubicBezTo>
                <a:cubicBezTo>
                  <a:pt x="26742" y="13118"/>
                  <a:pt x="26236" y="21448"/>
                  <a:pt x="23474" y="22369"/>
                </a:cubicBezTo>
                <a:cubicBezTo>
                  <a:pt x="20712" y="23290"/>
                  <a:pt x="14867" y="17077"/>
                  <a:pt x="12427" y="17675"/>
                </a:cubicBezTo>
                <a:cubicBezTo>
                  <a:pt x="9988" y="18273"/>
                  <a:pt x="10908" y="25085"/>
                  <a:pt x="8837" y="25959"/>
                </a:cubicBezTo>
                <a:cubicBezTo>
                  <a:pt x="6766" y="26834"/>
                  <a:pt x="1473" y="23428"/>
                  <a:pt x="0" y="229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Google Shape;163;p30"/>
          <p:cNvSpPr txBox="1"/>
          <p:nvPr/>
        </p:nvSpPr>
        <p:spPr>
          <a:xfrm>
            <a:off x="1285675" y="1808100"/>
            <a:ext cx="10665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</a:t>
            </a:r>
            <a:r>
              <a:rPr lang="en" sz="1800">
                <a:solidFill>
                  <a:schemeClr val="dk2"/>
                </a:solidFill>
              </a:rPr>
              <a:t>igh -velocity features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03950" y="1725975"/>
            <a:ext cx="3283200" cy="21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Dessart et al. 2023 modelled &gt;+350d spectra of an RSG explosion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Incorporated shock power+radioactive decay energy</a:t>
            </a:r>
            <a:endParaRPr sz="1800"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050" y="0"/>
            <a:ext cx="4756351" cy="52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/>
          <p:nvPr/>
        </p:nvSpPr>
        <p:spPr>
          <a:xfrm>
            <a:off x="5429463" y="2413371"/>
            <a:ext cx="1719600" cy="1634400"/>
          </a:xfrm>
          <a:prstGeom prst="ellipse">
            <a:avLst/>
          </a:prstGeom>
          <a:gradFill>
            <a:gsLst>
              <a:gs pos="0">
                <a:srgbClr val="FFFFFF"/>
              </a:gs>
              <a:gs pos="87000">
                <a:srgbClr val="D9D9D9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/>
          <p:nvPr/>
        </p:nvSpPr>
        <p:spPr>
          <a:xfrm>
            <a:off x="5621359" y="2595215"/>
            <a:ext cx="1345800" cy="1270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5747232" y="2955098"/>
            <a:ext cx="1094400" cy="551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Ejecta</a:t>
            </a:r>
            <a:endParaRPr/>
          </a:p>
        </p:txBody>
      </p:sp>
      <p:sp>
        <p:nvSpPr>
          <p:cNvPr id="173" name="Google Shape;173;p31"/>
          <p:cNvSpPr/>
          <p:nvPr/>
        </p:nvSpPr>
        <p:spPr>
          <a:xfrm>
            <a:off x="5434584" y="2413371"/>
            <a:ext cx="1719600" cy="1634400"/>
          </a:xfrm>
          <a:prstGeom prst="donut">
            <a:avLst>
              <a:gd fmla="val 22010" name="adj"/>
            </a:avLst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1"/>
          <p:cNvSpPr/>
          <p:nvPr/>
        </p:nvSpPr>
        <p:spPr>
          <a:xfrm>
            <a:off x="4921050" y="1858300"/>
            <a:ext cx="2746800" cy="2744400"/>
          </a:xfrm>
          <a:prstGeom prst="donut">
            <a:avLst>
              <a:gd fmla="val 20038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/>
          <p:nvPr/>
        </p:nvSpPr>
        <p:spPr>
          <a:xfrm>
            <a:off x="5218929" y="2187724"/>
            <a:ext cx="2151000" cy="2085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/>
          <p:nvPr/>
        </p:nvSpPr>
        <p:spPr>
          <a:xfrm>
            <a:off x="5664803" y="2615878"/>
            <a:ext cx="1259100" cy="12294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31"/>
          <p:cNvCxnSpPr/>
          <p:nvPr/>
        </p:nvCxnSpPr>
        <p:spPr>
          <a:xfrm>
            <a:off x="5481475" y="1651825"/>
            <a:ext cx="7500" cy="29202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31"/>
          <p:cNvCxnSpPr/>
          <p:nvPr/>
        </p:nvCxnSpPr>
        <p:spPr>
          <a:xfrm>
            <a:off x="7072876" y="1948101"/>
            <a:ext cx="1500" cy="26166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9" name="Google Shape;179;p31"/>
          <p:cNvSpPr txBox="1"/>
          <p:nvPr/>
        </p:nvSpPr>
        <p:spPr>
          <a:xfrm>
            <a:off x="1100700" y="4672775"/>
            <a:ext cx="1800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Dessart et al. 2023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234750" y="317575"/>
            <a:ext cx="40542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What’s up at late times?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5821050" y="2801050"/>
            <a:ext cx="946800" cy="85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24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Dessart et al. 2023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25" y="786300"/>
            <a:ext cx="8894775" cy="42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 flipH="1">
            <a:off x="4418850" y="1951850"/>
            <a:ext cx="1140000" cy="14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2"/>
          <p:cNvCxnSpPr/>
          <p:nvPr/>
        </p:nvCxnSpPr>
        <p:spPr>
          <a:xfrm flipH="1">
            <a:off x="5465250" y="1959650"/>
            <a:ext cx="93600" cy="14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32"/>
          <p:cNvSpPr/>
          <p:nvPr/>
        </p:nvSpPr>
        <p:spPr>
          <a:xfrm>
            <a:off x="5465175" y="1475600"/>
            <a:ext cx="2045400" cy="47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Formed in the outer H-rich ejecta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6"/>
            <a:ext cx="8520599" cy="453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6216450" y="1460100"/>
            <a:ext cx="2300700" cy="280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5564625" y="265625"/>
            <a:ext cx="3217200" cy="17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Kumar, Dastidar, Maund et al.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