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y="5143500" cx="9144000"/>
  <p:notesSz cx="6858000" cy="9144000"/>
  <p:embeddedFontLst>
    <p:embeddedFont>
      <p:font typeface="Ubuntu"/>
      <p:regular r:id="rId40"/>
      <p:bold r:id="rId41"/>
      <p:italic r:id="rId42"/>
      <p:boldItalic r:id="rId43"/>
    </p:embeddedFont>
    <p:embeddedFont>
      <p:font typeface="Cambria Math"/>
      <p:regular r:id="rId44"/>
    </p:embeddedFont>
    <p:embeddedFont>
      <p:font typeface="Open Sans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Ubuntu-regular.fntdata"/><Relationship Id="rId20" Type="http://schemas.openxmlformats.org/officeDocument/2006/relationships/slide" Target="slides/slide15.xml"/><Relationship Id="rId42" Type="http://schemas.openxmlformats.org/officeDocument/2006/relationships/font" Target="fonts/Ubuntu-italic.fntdata"/><Relationship Id="rId41" Type="http://schemas.openxmlformats.org/officeDocument/2006/relationships/font" Target="fonts/Ubuntu-bold.fntdata"/><Relationship Id="rId22" Type="http://schemas.openxmlformats.org/officeDocument/2006/relationships/slide" Target="slides/slide17.xml"/><Relationship Id="rId44" Type="http://schemas.openxmlformats.org/officeDocument/2006/relationships/font" Target="fonts/CambriaMath-regular.fntdata"/><Relationship Id="rId21" Type="http://schemas.openxmlformats.org/officeDocument/2006/relationships/slide" Target="slides/slide16.xml"/><Relationship Id="rId43" Type="http://schemas.openxmlformats.org/officeDocument/2006/relationships/font" Target="fonts/Ubuntu-boldItalic.fntdata"/><Relationship Id="rId24" Type="http://schemas.openxmlformats.org/officeDocument/2006/relationships/slide" Target="slides/slide19.xml"/><Relationship Id="rId46" Type="http://schemas.openxmlformats.org/officeDocument/2006/relationships/font" Target="fonts/OpenSans-bold.fntdata"/><Relationship Id="rId23" Type="http://schemas.openxmlformats.org/officeDocument/2006/relationships/slide" Target="slides/slide18.xml"/><Relationship Id="rId45" Type="http://schemas.openxmlformats.org/officeDocument/2006/relationships/font" Target="fonts/OpenSans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8" Type="http://schemas.openxmlformats.org/officeDocument/2006/relationships/font" Target="fonts/OpenSans-boldItalic.fntdata"/><Relationship Id="rId25" Type="http://schemas.openxmlformats.org/officeDocument/2006/relationships/slide" Target="slides/slide20.xml"/><Relationship Id="rId47" Type="http://schemas.openxmlformats.org/officeDocument/2006/relationships/font" Target="fonts/OpenSans-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4326411ccd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4326411ccd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4727196e84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4727196e84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d25367302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d25367302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46d8f2d268_0_4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46d8f2d268_0_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46d8f2d268_0_5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46d8f2d268_0_5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d25367302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d25367302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46d8f2d268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46d8f2d268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46d8f2d268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46d8f2d268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46d8f2d268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46d8f2d268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46d8f2d268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46d8f2d268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46d8f2d268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46d8f2d268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43bf1b7e6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43bf1b7e6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46d8f2d268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46d8f2d268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46d8f2d268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46d8f2d268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46d8f2d268_0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346d8f2d268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46d8f2d268_0_5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46d8f2d268_0_5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46d8f2d268_0_6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346d8f2d268_0_6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46d8f2d268_0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346d8f2d268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ff63ed200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ff63ed200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4326411ccd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4326411ccd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ff63ed200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ff63ed200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e6a10c1578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2e6a10c1578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4326411ccd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4326411ccd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e6a10c1578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2e6a10c1578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e6a10c157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2e6a10c157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2da589dbe5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2da589dbe5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ee46e1cfd7_1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2ee46e1cfd7_1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4326411ccd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34326411ccd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4326411ccd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4326411cc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46d8f2d268_0_5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46d8f2d268_0_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46d8f2d268_0_5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46d8f2d268_0_5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46d8f2d268_0_5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46d8f2d268_0_5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4727196e8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4727196e8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4727196e84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4727196e84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5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jpg"/><Relationship Id="rId4" Type="http://schemas.openxmlformats.org/officeDocument/2006/relationships/image" Target="../media/image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Screenshot from 2025-03-24 22-26-3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33300"/>
            <a:ext cx="9143999" cy="228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9" cy="217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 title="Screenshot from 2025-03-24 22-25-0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113578"/>
            <a:ext cx="9143999" cy="1029922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>
            <p:ph type="ctrTitle"/>
          </p:nvPr>
        </p:nvSpPr>
        <p:spPr>
          <a:xfrm>
            <a:off x="990450" y="2033300"/>
            <a:ext cx="7163100" cy="1486800"/>
          </a:xfrm>
          <a:prstGeom prst="rect">
            <a:avLst/>
          </a:prstGeom>
          <a:effectLst>
            <a:outerShdw blurRad="100013" rotWithShape="0" algn="bl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08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Binary progenitor systems for Type Ic supernovae</a:t>
            </a:r>
            <a:endParaRPr sz="408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" name="Google Shape;58;p13"/>
          <p:cNvSpPr txBox="1"/>
          <p:nvPr>
            <p:ph idx="1" type="subTitle"/>
          </p:nvPr>
        </p:nvSpPr>
        <p:spPr>
          <a:xfrm>
            <a:off x="311700" y="3530850"/>
            <a:ext cx="8520600" cy="1486800"/>
          </a:xfrm>
          <a:prstGeom prst="rect">
            <a:avLst/>
          </a:prstGeom>
          <a:effectLst>
            <a:outerShdw blurRad="100013" rotWithShape="0" algn="bl">
              <a:schemeClr val="dk1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b="1" lang="en-GB" sz="1629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Martín Solar</a:t>
            </a:r>
            <a:endParaRPr b="1" sz="1629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t/>
            </a:r>
            <a:endParaRPr b="1" sz="10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t/>
            </a:r>
            <a:endParaRPr b="1" sz="1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n-GB" sz="14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Supervisor: Michał </a:t>
            </a:r>
            <a:r>
              <a:rPr lang="en-GB" sz="14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Michałowski</a:t>
            </a:r>
            <a:endParaRPr sz="14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n-GB" sz="14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Co-supervisor: Jakub Nadolny </a:t>
            </a:r>
            <a:endParaRPr sz="14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t/>
            </a:r>
            <a:endParaRPr sz="10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b="1" lang="en-GB" sz="14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Adam Mickiewicz University in Poznań (Poland)</a:t>
            </a:r>
            <a:endParaRPr b="1" sz="14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79749" y="3610499"/>
            <a:ext cx="1392349" cy="13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 title="Screenshot from 2025-03-24 22-26-3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26925"/>
            <a:ext cx="1285374" cy="21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325" y="1368000"/>
            <a:ext cx="1551350" cy="150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2"/>
          <p:cNvPicPr preferRelativeResize="0"/>
          <p:nvPr/>
        </p:nvPicPr>
        <p:blipFill rotWithShape="1">
          <a:blip r:embed="rId4">
            <a:alphaModFix/>
          </a:blip>
          <a:srcRect b="14000" l="0" r="0" t="0"/>
          <a:stretch/>
        </p:blipFill>
        <p:spPr>
          <a:xfrm>
            <a:off x="1782250" y="3541677"/>
            <a:ext cx="1508400" cy="122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8250" y="3541675"/>
            <a:ext cx="1731322" cy="1227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2"/>
          <p:cNvSpPr txBox="1"/>
          <p:nvPr>
            <p:ph idx="4294967295"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Star-Supernova-Interstellar medium connection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0" name="Google Shape;180;p22"/>
          <p:cNvSpPr/>
          <p:nvPr/>
        </p:nvSpPr>
        <p:spPr>
          <a:xfrm rot="2700000">
            <a:off x="3330888" y="2695060"/>
            <a:ext cx="330926" cy="107296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81" name="Google Shape;181;p22"/>
          <p:cNvSpPr/>
          <p:nvPr/>
        </p:nvSpPr>
        <p:spPr>
          <a:xfrm rot="-5400000">
            <a:off x="4465944" y="3618693"/>
            <a:ext cx="330900" cy="10731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82" name="Google Shape;182;p22"/>
          <p:cNvSpPr/>
          <p:nvPr/>
        </p:nvSpPr>
        <p:spPr>
          <a:xfrm rot="8263159">
            <a:off x="5580819" y="2558813"/>
            <a:ext cx="330874" cy="10729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83" name="Google Shape;183;p22"/>
          <p:cNvSpPr txBox="1"/>
          <p:nvPr/>
        </p:nvSpPr>
        <p:spPr>
          <a:xfrm>
            <a:off x="3689700" y="636725"/>
            <a:ext cx="176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Molecular gas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4" name="Google Shape;184;p22"/>
          <p:cNvSpPr txBox="1"/>
          <p:nvPr/>
        </p:nvSpPr>
        <p:spPr>
          <a:xfrm>
            <a:off x="1258800" y="4601500"/>
            <a:ext cx="7632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Star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5" name="Google Shape;185;p22"/>
          <p:cNvSpPr txBox="1"/>
          <p:nvPr/>
        </p:nvSpPr>
        <p:spPr>
          <a:xfrm>
            <a:off x="7489325" y="4320700"/>
            <a:ext cx="13431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Supernova explosion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" name="Google Shape;186;p22"/>
          <p:cNvSpPr txBox="1"/>
          <p:nvPr/>
        </p:nvSpPr>
        <p:spPr>
          <a:xfrm>
            <a:off x="1925100" y="2371200"/>
            <a:ext cx="176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Star formation</a:t>
            </a:r>
            <a:endParaRPr b="1" sz="2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7" name="Google Shape;187;p22"/>
          <p:cNvSpPr txBox="1"/>
          <p:nvPr/>
        </p:nvSpPr>
        <p:spPr>
          <a:xfrm>
            <a:off x="3749100" y="4335600"/>
            <a:ext cx="176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Stellar evolution</a:t>
            </a:r>
            <a:endParaRPr b="1" sz="2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" name="Google Shape;188;p22"/>
          <p:cNvSpPr txBox="1"/>
          <p:nvPr/>
        </p:nvSpPr>
        <p:spPr>
          <a:xfrm>
            <a:off x="5724725" y="2376413"/>
            <a:ext cx="176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Supernova feedback</a:t>
            </a:r>
            <a:endParaRPr b="1" sz="2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9" name="Google Shape;189;p22"/>
          <p:cNvSpPr txBox="1"/>
          <p:nvPr/>
        </p:nvSpPr>
        <p:spPr>
          <a:xfrm>
            <a:off x="7466100" y="4363950"/>
            <a:ext cx="1343100" cy="6630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90" name="Google Shape;190;p22"/>
          <p:cNvCxnSpPr>
            <a:stCxn id="189" idx="0"/>
          </p:cNvCxnSpPr>
          <p:nvPr/>
        </p:nvCxnSpPr>
        <p:spPr>
          <a:xfrm rot="10800000">
            <a:off x="8129250" y="3922050"/>
            <a:ext cx="8400" cy="4419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1" name="Google Shape;191;p22"/>
          <p:cNvSpPr txBox="1"/>
          <p:nvPr/>
        </p:nvSpPr>
        <p:spPr>
          <a:xfrm>
            <a:off x="7595525" y="3155199"/>
            <a:ext cx="1130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Type Ic SN</a:t>
            </a:r>
            <a:endParaRPr b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" name="Google Shape;192;p22"/>
          <p:cNvSpPr txBox="1"/>
          <p:nvPr/>
        </p:nvSpPr>
        <p:spPr>
          <a:xfrm>
            <a:off x="968850" y="4428125"/>
            <a:ext cx="1343100" cy="6630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93" name="Google Shape;193;p22"/>
          <p:cNvCxnSpPr>
            <a:stCxn id="192" idx="0"/>
          </p:cNvCxnSpPr>
          <p:nvPr/>
        </p:nvCxnSpPr>
        <p:spPr>
          <a:xfrm rot="10800000">
            <a:off x="1632000" y="3986225"/>
            <a:ext cx="8400" cy="4419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4" name="Google Shape;194;p22"/>
          <p:cNvSpPr txBox="1"/>
          <p:nvPr/>
        </p:nvSpPr>
        <p:spPr>
          <a:xfrm>
            <a:off x="722400" y="3031862"/>
            <a:ext cx="1836000" cy="10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Binary progenitors</a:t>
            </a:r>
            <a:endParaRPr b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5" name="Google Shape;195;p22"/>
          <p:cNvSpPr txBox="1"/>
          <p:nvPr/>
        </p:nvSpPr>
        <p:spPr>
          <a:xfrm>
            <a:off x="3883650" y="699450"/>
            <a:ext cx="1343100" cy="6630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96" name="Google Shape;196;p22"/>
          <p:cNvCxnSpPr/>
          <p:nvPr/>
        </p:nvCxnSpPr>
        <p:spPr>
          <a:xfrm>
            <a:off x="5226750" y="1028463"/>
            <a:ext cx="495600" cy="63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7" name="Google Shape;197;p22"/>
          <p:cNvSpPr txBox="1"/>
          <p:nvPr/>
        </p:nvSpPr>
        <p:spPr>
          <a:xfrm>
            <a:off x="5722350" y="745275"/>
            <a:ext cx="2121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Environment</a:t>
            </a:r>
            <a:endParaRPr b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3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Type Ic SN progenitors: two candidates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" name="Google Shape;203;p23"/>
          <p:cNvSpPr txBox="1"/>
          <p:nvPr>
            <p:ph idx="1" type="body"/>
          </p:nvPr>
        </p:nvSpPr>
        <p:spPr>
          <a:xfrm>
            <a:off x="6542250" y="2722150"/>
            <a:ext cx="2532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-GB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Binary system:</a:t>
            </a:r>
            <a:endParaRPr b="1"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-GB" sz="16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mass transfer</a:t>
            </a:r>
            <a:endParaRPr sz="16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-GB" sz="16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M</a:t>
            </a:r>
            <a:r>
              <a:rPr baseline="-25000"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ZAMS</a:t>
            </a:r>
            <a:r>
              <a:rPr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 &lt; 20 M</a:t>
            </a:r>
            <a:r>
              <a:rPr baseline="-25000"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⊙</a:t>
            </a:r>
            <a:r>
              <a:rPr lang="en-GB" sz="16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6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4" name="Google Shape;204;p23"/>
          <p:cNvPicPr preferRelativeResize="0"/>
          <p:nvPr/>
        </p:nvPicPr>
        <p:blipFill rotWithShape="1">
          <a:blip r:embed="rId3">
            <a:alphaModFix/>
          </a:blip>
          <a:srcRect b="1164" l="6872" r="0" t="2560"/>
          <a:stretch/>
        </p:blipFill>
        <p:spPr>
          <a:xfrm>
            <a:off x="224400" y="725625"/>
            <a:ext cx="3276775" cy="4335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3"/>
          <p:cNvSpPr txBox="1"/>
          <p:nvPr/>
        </p:nvSpPr>
        <p:spPr>
          <a:xfrm>
            <a:off x="0" y="4875975"/>
            <a:ext cx="15372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>
                <a:solidFill>
                  <a:schemeClr val="dk2"/>
                </a:solidFill>
              </a:rPr>
              <a:t>Credits:</a:t>
            </a:r>
            <a:r>
              <a:rPr i="1" lang="en-GB" sz="1000">
                <a:solidFill>
                  <a:schemeClr val="dk2"/>
                </a:solidFill>
              </a:rPr>
              <a:t> Daniel Kasen</a:t>
            </a:r>
            <a:endParaRPr i="1" sz="1000">
              <a:solidFill>
                <a:schemeClr val="dk2"/>
              </a:solidFill>
            </a:endParaRPr>
          </a:p>
        </p:txBody>
      </p:sp>
      <p:sp>
        <p:nvSpPr>
          <p:cNvPr id="206" name="Google Shape;206;p23"/>
          <p:cNvSpPr txBox="1"/>
          <p:nvPr>
            <p:ph idx="1" type="body"/>
          </p:nvPr>
        </p:nvSpPr>
        <p:spPr>
          <a:xfrm>
            <a:off x="6492700" y="197725"/>
            <a:ext cx="2706600" cy="108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-GB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Very massive star:</a:t>
            </a:r>
            <a:endParaRPr b="1"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16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lang="en-GB" sz="16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tellar winds</a:t>
            </a:r>
            <a:endParaRPr sz="16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16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M</a:t>
            </a:r>
            <a:r>
              <a:rPr baseline="-25000"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ZAMS</a:t>
            </a:r>
            <a:r>
              <a:rPr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 &gt; 25 M</a:t>
            </a:r>
            <a:r>
              <a:rPr baseline="-25000"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⊙</a:t>
            </a:r>
            <a:r>
              <a:rPr lang="en-GB" sz="16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6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07" name="Google Shape;207;p23"/>
          <p:cNvGrpSpPr/>
          <p:nvPr/>
        </p:nvGrpSpPr>
        <p:grpSpPr>
          <a:xfrm>
            <a:off x="2751850" y="2705825"/>
            <a:ext cx="2665138" cy="673800"/>
            <a:chOff x="2751850" y="2705825"/>
            <a:chExt cx="2665138" cy="673800"/>
          </a:xfrm>
        </p:grpSpPr>
        <p:sp>
          <p:nvSpPr>
            <p:cNvPr id="208" name="Google Shape;208;p23"/>
            <p:cNvSpPr/>
            <p:nvPr/>
          </p:nvSpPr>
          <p:spPr>
            <a:xfrm>
              <a:off x="2751850" y="2741750"/>
              <a:ext cx="655500" cy="531600"/>
            </a:xfrm>
            <a:prstGeom prst="ellipse">
              <a:avLst/>
            </a:prstGeom>
            <a:noFill/>
            <a:ln cap="flat" cmpd="sng" w="762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3373900" y="2958900"/>
              <a:ext cx="257400" cy="126900"/>
            </a:xfrm>
            <a:prstGeom prst="homePlate">
              <a:avLst>
                <a:gd fmla="val 50000" name="adj"/>
              </a:avLst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0000"/>
                </a:solidFill>
              </a:endParaRPr>
            </a:p>
          </p:txBody>
        </p:sp>
        <p:pic>
          <p:nvPicPr>
            <p:cNvPr id="210" name="Google Shape;210;p23"/>
            <p:cNvPicPr preferRelativeResize="0"/>
            <p:nvPr/>
          </p:nvPicPr>
          <p:blipFill rotWithShape="1">
            <a:blip r:embed="rId4">
              <a:alphaModFix/>
            </a:blip>
            <a:srcRect b="43892" l="77407" r="918" t="14991"/>
            <a:stretch/>
          </p:blipFill>
          <p:spPr>
            <a:xfrm>
              <a:off x="3909150" y="2705825"/>
              <a:ext cx="612525" cy="67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23"/>
            <p:cNvPicPr preferRelativeResize="0"/>
            <p:nvPr/>
          </p:nvPicPr>
          <p:blipFill rotWithShape="1">
            <a:blip r:embed="rId4">
              <a:alphaModFix/>
            </a:blip>
            <a:srcRect b="0" l="76811" r="0" t="72050"/>
            <a:stretch/>
          </p:blipFill>
          <p:spPr>
            <a:xfrm>
              <a:off x="4761638" y="2778538"/>
              <a:ext cx="655350" cy="45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2" name="Google Shape;212;p23"/>
          <p:cNvGrpSpPr/>
          <p:nvPr/>
        </p:nvGrpSpPr>
        <p:grpSpPr>
          <a:xfrm>
            <a:off x="5509213" y="2753253"/>
            <a:ext cx="3446562" cy="2307721"/>
            <a:chOff x="5509213" y="3210453"/>
            <a:chExt cx="3446562" cy="2307721"/>
          </a:xfrm>
        </p:grpSpPr>
        <p:sp>
          <p:nvSpPr>
            <p:cNvPr id="213" name="Google Shape;213;p23"/>
            <p:cNvSpPr/>
            <p:nvPr/>
          </p:nvSpPr>
          <p:spPr>
            <a:xfrm rot="3631711">
              <a:off x="5227871" y="3840250"/>
              <a:ext cx="1621983" cy="300106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0000"/>
                </a:solidFill>
              </a:endParaRPr>
            </a:p>
          </p:txBody>
        </p:sp>
        <p:pic>
          <p:nvPicPr>
            <p:cNvPr id="214" name="Google Shape;214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660725" y="4218541"/>
              <a:ext cx="2295050" cy="12996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5" name="Google Shape;215;p23"/>
          <p:cNvGrpSpPr/>
          <p:nvPr/>
        </p:nvGrpSpPr>
        <p:grpSpPr>
          <a:xfrm>
            <a:off x="5509225" y="1177600"/>
            <a:ext cx="2995100" cy="1811424"/>
            <a:chOff x="5509225" y="1482400"/>
            <a:chExt cx="2995100" cy="1811424"/>
          </a:xfrm>
        </p:grpSpPr>
        <p:pic>
          <p:nvPicPr>
            <p:cNvPr id="216" name="Google Shape;216;p23"/>
            <p:cNvPicPr preferRelativeResize="0"/>
            <p:nvPr/>
          </p:nvPicPr>
          <p:blipFill rotWithShape="1">
            <a:blip r:embed="rId6">
              <a:alphaModFix/>
            </a:blip>
            <a:srcRect b="10848" l="2925" r="49582" t="-1477"/>
            <a:stretch/>
          </p:blipFill>
          <p:spPr>
            <a:xfrm>
              <a:off x="7170825" y="1482400"/>
              <a:ext cx="1333500" cy="1431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7" name="Google Shape;217;p23"/>
            <p:cNvSpPr/>
            <p:nvPr/>
          </p:nvSpPr>
          <p:spPr>
            <a:xfrm rot="-3594651">
              <a:off x="5250027" y="2393227"/>
              <a:ext cx="1560596" cy="300294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0000"/>
                </a:solidFill>
              </a:endParaRPr>
            </a:p>
          </p:txBody>
        </p:sp>
      </p:grpSp>
      <p:grpSp>
        <p:nvGrpSpPr>
          <p:cNvPr id="218" name="Google Shape;218;p23"/>
          <p:cNvGrpSpPr/>
          <p:nvPr/>
        </p:nvGrpSpPr>
        <p:grpSpPr>
          <a:xfrm>
            <a:off x="2751850" y="3994525"/>
            <a:ext cx="2744838" cy="1102575"/>
            <a:chOff x="2751850" y="4011925"/>
            <a:chExt cx="2744838" cy="1102575"/>
          </a:xfrm>
        </p:grpSpPr>
        <p:pic>
          <p:nvPicPr>
            <p:cNvPr id="219" name="Google Shape;219;p23"/>
            <p:cNvPicPr preferRelativeResize="0"/>
            <p:nvPr/>
          </p:nvPicPr>
          <p:blipFill rotWithShape="1">
            <a:blip r:embed="rId4">
              <a:alphaModFix/>
            </a:blip>
            <a:srcRect b="31308" l="1097" r="62924" t="1406"/>
            <a:stretch/>
          </p:blipFill>
          <p:spPr>
            <a:xfrm>
              <a:off x="3703950" y="4011925"/>
              <a:ext cx="1016800" cy="1102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23"/>
            <p:cNvPicPr preferRelativeResize="0"/>
            <p:nvPr/>
          </p:nvPicPr>
          <p:blipFill rotWithShape="1">
            <a:blip r:embed="rId4">
              <a:alphaModFix/>
            </a:blip>
            <a:srcRect b="8428" l="6952" r="67039" t="75850"/>
            <a:stretch/>
          </p:blipFill>
          <p:spPr>
            <a:xfrm>
              <a:off x="4761638" y="4434400"/>
              <a:ext cx="735050" cy="257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" name="Google Shape;221;p23"/>
            <p:cNvSpPr/>
            <p:nvPr/>
          </p:nvSpPr>
          <p:spPr>
            <a:xfrm>
              <a:off x="2751850" y="4265750"/>
              <a:ext cx="655500" cy="531600"/>
            </a:xfrm>
            <a:prstGeom prst="ellipse">
              <a:avLst/>
            </a:prstGeom>
            <a:noFill/>
            <a:ln cap="flat" cmpd="sng" w="762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3373900" y="4482900"/>
              <a:ext cx="257400" cy="126900"/>
            </a:xfrm>
            <a:prstGeom prst="homePlate">
              <a:avLst>
                <a:gd fmla="val 50000" name="adj"/>
              </a:avLst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4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Type Ic SN progenitors: two candidates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8" name="Google Shape;228;p24"/>
          <p:cNvSpPr txBox="1"/>
          <p:nvPr>
            <p:ph idx="1" type="body"/>
          </p:nvPr>
        </p:nvSpPr>
        <p:spPr>
          <a:xfrm>
            <a:off x="6542250" y="2722150"/>
            <a:ext cx="2532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-GB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Binary system:</a:t>
            </a:r>
            <a:endParaRPr b="1"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-GB" sz="16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mass transfer</a:t>
            </a:r>
            <a:endParaRPr sz="16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-GB" sz="16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M</a:t>
            </a:r>
            <a:r>
              <a:rPr baseline="-25000"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ZAMS</a:t>
            </a:r>
            <a:r>
              <a:rPr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 &lt; 20 M</a:t>
            </a:r>
            <a:r>
              <a:rPr baseline="-25000"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⊙</a:t>
            </a:r>
            <a:r>
              <a:rPr lang="en-GB" sz="16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6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" name="Google Shape;229;p24"/>
          <p:cNvSpPr txBox="1"/>
          <p:nvPr>
            <p:ph idx="1" type="body"/>
          </p:nvPr>
        </p:nvSpPr>
        <p:spPr>
          <a:xfrm>
            <a:off x="6492700" y="197725"/>
            <a:ext cx="2706600" cy="108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-GB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Very massive star:</a:t>
            </a:r>
            <a:endParaRPr b="1"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16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stellar winds</a:t>
            </a:r>
            <a:endParaRPr sz="16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16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M</a:t>
            </a:r>
            <a:r>
              <a:rPr baseline="-25000"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ZAMS</a:t>
            </a:r>
            <a:r>
              <a:rPr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 &gt; 25 M</a:t>
            </a:r>
            <a:r>
              <a:rPr baseline="-25000"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⊙</a:t>
            </a:r>
            <a:r>
              <a:rPr lang="en-GB" sz="16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6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30" name="Google Shape;230;p24"/>
          <p:cNvGrpSpPr/>
          <p:nvPr/>
        </p:nvGrpSpPr>
        <p:grpSpPr>
          <a:xfrm>
            <a:off x="3909150" y="2705825"/>
            <a:ext cx="1507838" cy="673800"/>
            <a:chOff x="3909150" y="2705825"/>
            <a:chExt cx="1507838" cy="673800"/>
          </a:xfrm>
        </p:grpSpPr>
        <p:pic>
          <p:nvPicPr>
            <p:cNvPr id="231" name="Google Shape;231;p24"/>
            <p:cNvPicPr preferRelativeResize="0"/>
            <p:nvPr/>
          </p:nvPicPr>
          <p:blipFill rotWithShape="1">
            <a:blip r:embed="rId3">
              <a:alphaModFix/>
            </a:blip>
            <a:srcRect b="43892" l="77407" r="918" t="14991"/>
            <a:stretch/>
          </p:blipFill>
          <p:spPr>
            <a:xfrm>
              <a:off x="3909150" y="2705825"/>
              <a:ext cx="612525" cy="67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24"/>
            <p:cNvPicPr preferRelativeResize="0"/>
            <p:nvPr/>
          </p:nvPicPr>
          <p:blipFill rotWithShape="1">
            <a:blip r:embed="rId3">
              <a:alphaModFix/>
            </a:blip>
            <a:srcRect b="0" l="76811" r="0" t="72050"/>
            <a:stretch/>
          </p:blipFill>
          <p:spPr>
            <a:xfrm>
              <a:off x="4761638" y="2778538"/>
              <a:ext cx="655350" cy="45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3" name="Google Shape;233;p24"/>
          <p:cNvGrpSpPr/>
          <p:nvPr/>
        </p:nvGrpSpPr>
        <p:grpSpPr>
          <a:xfrm>
            <a:off x="5509213" y="2753253"/>
            <a:ext cx="3446562" cy="2307721"/>
            <a:chOff x="5509213" y="3210453"/>
            <a:chExt cx="3446562" cy="2307721"/>
          </a:xfrm>
        </p:grpSpPr>
        <p:sp>
          <p:nvSpPr>
            <p:cNvPr id="234" name="Google Shape;234;p24"/>
            <p:cNvSpPr/>
            <p:nvPr/>
          </p:nvSpPr>
          <p:spPr>
            <a:xfrm rot="3631711">
              <a:off x="5227871" y="3840250"/>
              <a:ext cx="1621983" cy="300106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0000"/>
                </a:solidFill>
              </a:endParaRPr>
            </a:p>
          </p:txBody>
        </p:sp>
        <p:pic>
          <p:nvPicPr>
            <p:cNvPr id="235" name="Google Shape;235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660725" y="4218541"/>
              <a:ext cx="2295050" cy="12996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6" name="Google Shape;236;p24"/>
          <p:cNvGrpSpPr/>
          <p:nvPr/>
        </p:nvGrpSpPr>
        <p:grpSpPr>
          <a:xfrm>
            <a:off x="5509225" y="1177600"/>
            <a:ext cx="2995100" cy="1811424"/>
            <a:chOff x="5509225" y="1634800"/>
            <a:chExt cx="2995100" cy="1811424"/>
          </a:xfrm>
        </p:grpSpPr>
        <p:pic>
          <p:nvPicPr>
            <p:cNvPr id="237" name="Google Shape;237;p24"/>
            <p:cNvPicPr preferRelativeResize="0"/>
            <p:nvPr/>
          </p:nvPicPr>
          <p:blipFill rotWithShape="1">
            <a:blip r:embed="rId5">
              <a:alphaModFix/>
            </a:blip>
            <a:srcRect b="10848" l="2925" r="49582" t="-1477"/>
            <a:stretch/>
          </p:blipFill>
          <p:spPr>
            <a:xfrm>
              <a:off x="7170825" y="1634800"/>
              <a:ext cx="1333500" cy="1431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24"/>
            <p:cNvSpPr/>
            <p:nvPr/>
          </p:nvSpPr>
          <p:spPr>
            <a:xfrm rot="-3594651">
              <a:off x="5250027" y="2545627"/>
              <a:ext cx="1560596" cy="300294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0000"/>
                </a:solidFill>
              </a:endParaRPr>
            </a:p>
          </p:txBody>
        </p:sp>
      </p:grpSp>
      <p:grpSp>
        <p:nvGrpSpPr>
          <p:cNvPr id="239" name="Google Shape;239;p24"/>
          <p:cNvGrpSpPr/>
          <p:nvPr/>
        </p:nvGrpSpPr>
        <p:grpSpPr>
          <a:xfrm>
            <a:off x="2967700" y="3994525"/>
            <a:ext cx="2528988" cy="1102575"/>
            <a:chOff x="2967700" y="4011925"/>
            <a:chExt cx="2528988" cy="1102575"/>
          </a:xfrm>
        </p:grpSpPr>
        <p:pic>
          <p:nvPicPr>
            <p:cNvPr id="240" name="Google Shape;240;p24"/>
            <p:cNvPicPr preferRelativeResize="0"/>
            <p:nvPr/>
          </p:nvPicPr>
          <p:blipFill rotWithShape="1">
            <a:blip r:embed="rId3">
              <a:alphaModFix/>
            </a:blip>
            <a:srcRect b="31308" l="1097" r="62924" t="1406"/>
            <a:stretch/>
          </p:blipFill>
          <p:spPr>
            <a:xfrm>
              <a:off x="3703950" y="4011925"/>
              <a:ext cx="1016800" cy="1102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24"/>
            <p:cNvPicPr preferRelativeResize="0"/>
            <p:nvPr/>
          </p:nvPicPr>
          <p:blipFill rotWithShape="1">
            <a:blip r:embed="rId3">
              <a:alphaModFix/>
            </a:blip>
            <a:srcRect b="8428" l="6952" r="67039" t="75850"/>
            <a:stretch/>
          </p:blipFill>
          <p:spPr>
            <a:xfrm>
              <a:off x="4761638" y="4434400"/>
              <a:ext cx="735050" cy="257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" name="Google Shape;242;p24"/>
            <p:cNvSpPr/>
            <p:nvPr/>
          </p:nvSpPr>
          <p:spPr>
            <a:xfrm rot="10800000">
              <a:off x="2967700" y="4482900"/>
              <a:ext cx="511200" cy="126900"/>
            </a:xfrm>
            <a:prstGeom prst="homePlate">
              <a:avLst>
                <a:gd fmla="val 50000" name="adj"/>
              </a:avLst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0000"/>
                </a:solidFill>
              </a:endParaRPr>
            </a:p>
          </p:txBody>
        </p:sp>
      </p:grpSp>
      <p:sp>
        <p:nvSpPr>
          <p:cNvPr id="243" name="Google Shape;243;p24"/>
          <p:cNvSpPr txBox="1"/>
          <p:nvPr/>
        </p:nvSpPr>
        <p:spPr>
          <a:xfrm>
            <a:off x="818750" y="4330250"/>
            <a:ext cx="1586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M</a:t>
            </a:r>
            <a:r>
              <a:rPr baseline="-25000"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ZAMS</a:t>
            </a:r>
            <a:r>
              <a:rPr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 &lt; 20 M</a:t>
            </a:r>
            <a:r>
              <a:rPr baseline="-25000"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⊙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9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5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Type Ic SN progenitors: two candidates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9" name="Google Shape;249;p25"/>
          <p:cNvSpPr txBox="1"/>
          <p:nvPr>
            <p:ph idx="1" type="body"/>
          </p:nvPr>
        </p:nvSpPr>
        <p:spPr>
          <a:xfrm>
            <a:off x="6542250" y="2722150"/>
            <a:ext cx="2532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-GB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Binary system:</a:t>
            </a:r>
            <a:endParaRPr b="1"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-GB" sz="16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mass transfer</a:t>
            </a:r>
            <a:endParaRPr sz="16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-GB" sz="16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M</a:t>
            </a:r>
            <a:r>
              <a:rPr baseline="-25000"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ZAMS</a:t>
            </a:r>
            <a:r>
              <a:rPr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 &lt; 20 M</a:t>
            </a:r>
            <a:r>
              <a:rPr baseline="-25000"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⊙</a:t>
            </a:r>
            <a:r>
              <a:rPr lang="en-GB" sz="16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6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0" name="Google Shape;250;p25"/>
          <p:cNvSpPr txBox="1"/>
          <p:nvPr>
            <p:ph idx="1" type="body"/>
          </p:nvPr>
        </p:nvSpPr>
        <p:spPr>
          <a:xfrm>
            <a:off x="6492700" y="197725"/>
            <a:ext cx="2706600" cy="108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-GB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Very massive star:</a:t>
            </a:r>
            <a:endParaRPr b="1"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16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stellar winds</a:t>
            </a:r>
            <a:endParaRPr sz="16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16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M</a:t>
            </a:r>
            <a:r>
              <a:rPr baseline="-25000"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ZAMS</a:t>
            </a:r>
            <a:r>
              <a:rPr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 &gt; 25 M</a:t>
            </a:r>
            <a:r>
              <a:rPr baseline="-25000"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⊙</a:t>
            </a:r>
            <a:r>
              <a:rPr lang="en-GB" sz="16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6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51" name="Google Shape;251;p25"/>
          <p:cNvGrpSpPr/>
          <p:nvPr/>
        </p:nvGrpSpPr>
        <p:grpSpPr>
          <a:xfrm>
            <a:off x="3909150" y="2705825"/>
            <a:ext cx="1507838" cy="673800"/>
            <a:chOff x="3909150" y="2705825"/>
            <a:chExt cx="1507838" cy="673800"/>
          </a:xfrm>
        </p:grpSpPr>
        <p:pic>
          <p:nvPicPr>
            <p:cNvPr id="252" name="Google Shape;252;p25"/>
            <p:cNvPicPr preferRelativeResize="0"/>
            <p:nvPr/>
          </p:nvPicPr>
          <p:blipFill rotWithShape="1">
            <a:blip r:embed="rId3">
              <a:alphaModFix/>
            </a:blip>
            <a:srcRect b="43892" l="77407" r="918" t="14991"/>
            <a:stretch/>
          </p:blipFill>
          <p:spPr>
            <a:xfrm>
              <a:off x="3909150" y="2705825"/>
              <a:ext cx="612525" cy="67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25"/>
            <p:cNvPicPr preferRelativeResize="0"/>
            <p:nvPr/>
          </p:nvPicPr>
          <p:blipFill rotWithShape="1">
            <a:blip r:embed="rId3">
              <a:alphaModFix/>
            </a:blip>
            <a:srcRect b="0" l="76811" r="0" t="72050"/>
            <a:stretch/>
          </p:blipFill>
          <p:spPr>
            <a:xfrm>
              <a:off x="4761638" y="2778538"/>
              <a:ext cx="655350" cy="45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4" name="Google Shape;254;p25"/>
          <p:cNvGrpSpPr/>
          <p:nvPr/>
        </p:nvGrpSpPr>
        <p:grpSpPr>
          <a:xfrm>
            <a:off x="5509213" y="2753253"/>
            <a:ext cx="3446562" cy="2307721"/>
            <a:chOff x="5509213" y="3210453"/>
            <a:chExt cx="3446562" cy="2307721"/>
          </a:xfrm>
        </p:grpSpPr>
        <p:sp>
          <p:nvSpPr>
            <p:cNvPr id="255" name="Google Shape;255;p25"/>
            <p:cNvSpPr/>
            <p:nvPr/>
          </p:nvSpPr>
          <p:spPr>
            <a:xfrm rot="3631711">
              <a:off x="5227871" y="3840250"/>
              <a:ext cx="1621983" cy="300106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0000"/>
                </a:solidFill>
              </a:endParaRPr>
            </a:p>
          </p:txBody>
        </p:sp>
        <p:pic>
          <p:nvPicPr>
            <p:cNvPr id="256" name="Google Shape;256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660725" y="4218541"/>
              <a:ext cx="2295050" cy="12996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7" name="Google Shape;257;p25"/>
          <p:cNvGrpSpPr/>
          <p:nvPr/>
        </p:nvGrpSpPr>
        <p:grpSpPr>
          <a:xfrm>
            <a:off x="5509225" y="1177600"/>
            <a:ext cx="2995100" cy="1811424"/>
            <a:chOff x="5509225" y="1634800"/>
            <a:chExt cx="2995100" cy="1811424"/>
          </a:xfrm>
        </p:grpSpPr>
        <p:pic>
          <p:nvPicPr>
            <p:cNvPr id="258" name="Google Shape;258;p25"/>
            <p:cNvPicPr preferRelativeResize="0"/>
            <p:nvPr/>
          </p:nvPicPr>
          <p:blipFill rotWithShape="1">
            <a:blip r:embed="rId5">
              <a:alphaModFix/>
            </a:blip>
            <a:srcRect b="10848" l="2925" r="49582" t="-1477"/>
            <a:stretch/>
          </p:blipFill>
          <p:spPr>
            <a:xfrm>
              <a:off x="7170825" y="1634800"/>
              <a:ext cx="1333500" cy="1431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25"/>
            <p:cNvSpPr/>
            <p:nvPr/>
          </p:nvSpPr>
          <p:spPr>
            <a:xfrm rot="-3594651">
              <a:off x="5250027" y="2545627"/>
              <a:ext cx="1560596" cy="300294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0000"/>
                </a:solidFill>
              </a:endParaRPr>
            </a:p>
          </p:txBody>
        </p:sp>
      </p:grpSp>
      <p:grpSp>
        <p:nvGrpSpPr>
          <p:cNvPr id="260" name="Google Shape;260;p25"/>
          <p:cNvGrpSpPr/>
          <p:nvPr/>
        </p:nvGrpSpPr>
        <p:grpSpPr>
          <a:xfrm>
            <a:off x="2967700" y="3994525"/>
            <a:ext cx="2528988" cy="1102575"/>
            <a:chOff x="2967700" y="4011925"/>
            <a:chExt cx="2528988" cy="1102575"/>
          </a:xfrm>
        </p:grpSpPr>
        <p:pic>
          <p:nvPicPr>
            <p:cNvPr id="261" name="Google Shape;261;p25"/>
            <p:cNvPicPr preferRelativeResize="0"/>
            <p:nvPr/>
          </p:nvPicPr>
          <p:blipFill rotWithShape="1">
            <a:blip r:embed="rId3">
              <a:alphaModFix/>
            </a:blip>
            <a:srcRect b="31308" l="1097" r="62924" t="1406"/>
            <a:stretch/>
          </p:blipFill>
          <p:spPr>
            <a:xfrm>
              <a:off x="3703950" y="4011925"/>
              <a:ext cx="1016800" cy="1102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25"/>
            <p:cNvPicPr preferRelativeResize="0"/>
            <p:nvPr/>
          </p:nvPicPr>
          <p:blipFill rotWithShape="1">
            <a:blip r:embed="rId3">
              <a:alphaModFix/>
            </a:blip>
            <a:srcRect b="8428" l="6952" r="67039" t="75850"/>
            <a:stretch/>
          </p:blipFill>
          <p:spPr>
            <a:xfrm>
              <a:off x="4761638" y="4434400"/>
              <a:ext cx="735050" cy="257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25"/>
            <p:cNvSpPr/>
            <p:nvPr/>
          </p:nvSpPr>
          <p:spPr>
            <a:xfrm rot="10800000">
              <a:off x="2967700" y="4482900"/>
              <a:ext cx="511200" cy="126900"/>
            </a:xfrm>
            <a:prstGeom prst="homePlate">
              <a:avLst>
                <a:gd fmla="val 50000" name="adj"/>
              </a:avLst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0000"/>
                </a:solidFill>
              </a:endParaRPr>
            </a:p>
          </p:txBody>
        </p:sp>
      </p:grpSp>
      <p:sp>
        <p:nvSpPr>
          <p:cNvPr id="264" name="Google Shape;264;p25"/>
          <p:cNvSpPr/>
          <p:nvPr/>
        </p:nvSpPr>
        <p:spPr>
          <a:xfrm rot="10800000">
            <a:off x="2909550" y="2979275"/>
            <a:ext cx="511200" cy="126900"/>
          </a:xfrm>
          <a:prstGeom prst="homePlate">
            <a:avLst>
              <a:gd fmla="val 50000" name="adj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65" name="Google Shape;265;p25"/>
          <p:cNvSpPr txBox="1"/>
          <p:nvPr/>
        </p:nvSpPr>
        <p:spPr>
          <a:xfrm>
            <a:off x="818750" y="4330250"/>
            <a:ext cx="1586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M</a:t>
            </a:r>
            <a:r>
              <a:rPr baseline="-25000"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ZAMS</a:t>
            </a:r>
            <a:r>
              <a:rPr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 &lt; 20 M</a:t>
            </a:r>
            <a:r>
              <a:rPr baseline="-25000" lang="en-GB" sz="1600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⊙</a:t>
            </a:r>
            <a:endParaRPr/>
          </a:p>
        </p:txBody>
      </p:sp>
      <p:sp>
        <p:nvSpPr>
          <p:cNvPr id="266" name="Google Shape;266;p25"/>
          <p:cNvSpPr txBox="1"/>
          <p:nvPr>
            <p:ph idx="1" type="body"/>
          </p:nvPr>
        </p:nvSpPr>
        <p:spPr>
          <a:xfrm>
            <a:off x="440000" y="2805850"/>
            <a:ext cx="2343900" cy="38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16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Constrain initial mass</a:t>
            </a:r>
            <a:endParaRPr sz="16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6"/>
          <p:cNvPicPr preferRelativeResize="0"/>
          <p:nvPr/>
        </p:nvPicPr>
        <p:blipFill rotWithShape="1">
          <a:blip r:embed="rId3">
            <a:alphaModFix/>
          </a:blip>
          <a:srcRect b="6236" l="84021" r="1305" t="69758"/>
          <a:stretch/>
        </p:blipFill>
        <p:spPr>
          <a:xfrm>
            <a:off x="133061" y="1248387"/>
            <a:ext cx="2303900" cy="200547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6"/>
          <p:cNvSpPr/>
          <p:nvPr/>
        </p:nvSpPr>
        <p:spPr>
          <a:xfrm>
            <a:off x="2884564" y="2006926"/>
            <a:ext cx="1584900" cy="488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73" name="Google Shape;273;p26"/>
          <p:cNvSpPr txBox="1"/>
          <p:nvPr>
            <p:ph idx="1" type="body"/>
          </p:nvPr>
        </p:nvSpPr>
        <p:spPr>
          <a:xfrm>
            <a:off x="4993300" y="1964775"/>
            <a:ext cx="17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b="1" lang="en-GB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racer of H</a:t>
            </a:r>
            <a:r>
              <a:rPr b="1" baseline="-25000" lang="en-GB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b="1" baseline="-25000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4" name="Google Shape;27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850" y="3610475"/>
            <a:ext cx="1381125" cy="13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6"/>
          <p:cNvSpPr/>
          <p:nvPr/>
        </p:nvSpPr>
        <p:spPr>
          <a:xfrm>
            <a:off x="2884564" y="4037788"/>
            <a:ext cx="1584900" cy="488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276" name="Google Shape;27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6934" y="4091525"/>
            <a:ext cx="380925" cy="380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6"/>
          <p:cNvSpPr txBox="1"/>
          <p:nvPr>
            <p:ph idx="1" type="body"/>
          </p:nvPr>
        </p:nvSpPr>
        <p:spPr>
          <a:xfrm>
            <a:off x="4770700" y="3688438"/>
            <a:ext cx="2160900" cy="118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Astrometric locations from past explosions</a:t>
            </a:r>
            <a:endParaRPr b="1" baseline="-25000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78" name="Google Shape;278;p26"/>
          <p:cNvCxnSpPr/>
          <p:nvPr/>
        </p:nvCxnSpPr>
        <p:spPr>
          <a:xfrm>
            <a:off x="656538" y="4909000"/>
            <a:ext cx="1665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9" name="Google Shape;279;p26"/>
          <p:cNvCxnSpPr/>
          <p:nvPr/>
        </p:nvCxnSpPr>
        <p:spPr>
          <a:xfrm>
            <a:off x="656538" y="3655000"/>
            <a:ext cx="1665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0" name="Google Shape;280;p26"/>
          <p:cNvSpPr txBox="1"/>
          <p:nvPr>
            <p:ph idx="1" type="body"/>
          </p:nvPr>
        </p:nvSpPr>
        <p:spPr>
          <a:xfrm>
            <a:off x="-97300" y="4037800"/>
            <a:ext cx="8784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~100 pc</a:t>
            </a:r>
            <a:endParaRPr b="1" baseline="-25000"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1" name="Google Shape;281;p26"/>
          <p:cNvSpPr txBox="1"/>
          <p:nvPr/>
        </p:nvSpPr>
        <p:spPr>
          <a:xfrm>
            <a:off x="2298375" y="806325"/>
            <a:ext cx="27573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CO(2-1) </a:t>
            </a:r>
            <a:endParaRPr b="1" sz="20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(rest frame</a:t>
            </a:r>
            <a:endParaRPr b="1" sz="20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~ 230.530 GHz) </a:t>
            </a:r>
            <a:endParaRPr sz="20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2" name="Google Shape;282;p26"/>
          <p:cNvSpPr txBox="1"/>
          <p:nvPr/>
        </p:nvSpPr>
        <p:spPr>
          <a:xfrm>
            <a:off x="2577075" y="2863925"/>
            <a:ext cx="21999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 sz="20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Giant molecular clouds (GMCs)</a:t>
            </a:r>
            <a:endParaRPr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3" name="Google Shape;283;p26"/>
          <p:cNvSpPr/>
          <p:nvPr/>
        </p:nvSpPr>
        <p:spPr>
          <a:xfrm>
            <a:off x="6871425" y="2006925"/>
            <a:ext cx="259200" cy="2868900"/>
          </a:xfrm>
          <a:prstGeom prst="rightBrace">
            <a:avLst>
              <a:gd fmla="val 50000" name="adj1"/>
              <a:gd fmla="val 49775" name="adj2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26"/>
          <p:cNvSpPr txBox="1"/>
          <p:nvPr>
            <p:ph idx="1" type="body"/>
          </p:nvPr>
        </p:nvSpPr>
        <p:spPr>
          <a:xfrm>
            <a:off x="7055925" y="2481675"/>
            <a:ext cx="2115900" cy="194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Σ</a:t>
            </a:r>
            <a:r>
              <a:rPr b="1" baseline="-25000" lang="en-GB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mol</a:t>
            </a:r>
            <a:r>
              <a:rPr b="1" lang="en-GB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 [M</a:t>
            </a:r>
            <a:r>
              <a:rPr b="1" baseline="-25000" lang="en-GB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ⵙ</a:t>
            </a:r>
            <a:r>
              <a:rPr b="1" lang="en-GB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/pc</a:t>
            </a:r>
            <a:r>
              <a:rPr b="1" baseline="30000" lang="en-GB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2</a:t>
            </a:r>
            <a:r>
              <a:rPr b="1" lang="en-GB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]</a:t>
            </a:r>
            <a:endParaRPr b="1">
              <a:solidFill>
                <a:srgbClr val="0000FF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Molecular gas surface density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at SN pixel position</a:t>
            </a:r>
            <a:endParaRPr baseline="-25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85" name="Google Shape;285;p26"/>
          <p:cNvCxnSpPr/>
          <p:nvPr/>
        </p:nvCxnSpPr>
        <p:spPr>
          <a:xfrm rot="5400000">
            <a:off x="103363" y="4278063"/>
            <a:ext cx="1242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6" name="Google Shape;286;p26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Powerful and robust method: SN environments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229" y="1316850"/>
            <a:ext cx="8078944" cy="20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7"/>
          <p:cNvSpPr txBox="1"/>
          <p:nvPr>
            <p:ph idx="4294967295" type="body"/>
          </p:nvPr>
        </p:nvSpPr>
        <p:spPr>
          <a:xfrm>
            <a:off x="0" y="4884900"/>
            <a:ext cx="2077800" cy="2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/>
              <a:t>Credits: </a:t>
            </a:r>
            <a:r>
              <a:rPr lang="en-GB" sz="1000">
                <a:solidFill>
                  <a:schemeClr val="dk1"/>
                </a:solidFill>
              </a:rPr>
              <a:t>Schinnerer+2024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93" name="Google Shape;293;p27"/>
          <p:cNvSpPr txBox="1"/>
          <p:nvPr>
            <p:ph idx="4294967295"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Spatial- and time-scales of GMCs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229" y="1316850"/>
            <a:ext cx="8078944" cy="2052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9" name="Google Shape;299;p28"/>
          <p:cNvCxnSpPr/>
          <p:nvPr/>
        </p:nvCxnSpPr>
        <p:spPr>
          <a:xfrm rot="10800000">
            <a:off x="1049625" y="1763450"/>
            <a:ext cx="2700" cy="1297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0" name="Google Shape;300;p28"/>
          <p:cNvCxnSpPr/>
          <p:nvPr/>
        </p:nvCxnSpPr>
        <p:spPr>
          <a:xfrm flipH="1">
            <a:off x="968075" y="3060650"/>
            <a:ext cx="170400" cy="2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1" name="Google Shape;301;p28"/>
          <p:cNvCxnSpPr/>
          <p:nvPr/>
        </p:nvCxnSpPr>
        <p:spPr>
          <a:xfrm flipH="1">
            <a:off x="968075" y="1763450"/>
            <a:ext cx="170400" cy="2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2" name="Google Shape;302;p28"/>
          <p:cNvSpPr txBox="1"/>
          <p:nvPr/>
        </p:nvSpPr>
        <p:spPr>
          <a:xfrm>
            <a:off x="-39575" y="2145200"/>
            <a:ext cx="11028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~100 pc</a:t>
            </a:r>
            <a:endParaRPr b="1"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3" name="Google Shape;303;p28"/>
          <p:cNvSpPr txBox="1"/>
          <p:nvPr>
            <p:ph idx="4294967295" type="body"/>
          </p:nvPr>
        </p:nvSpPr>
        <p:spPr>
          <a:xfrm>
            <a:off x="0" y="4884900"/>
            <a:ext cx="2077800" cy="2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/>
              <a:t>Credits: </a:t>
            </a:r>
            <a:r>
              <a:rPr lang="en-GB" sz="1000">
                <a:solidFill>
                  <a:schemeClr val="dk1"/>
                </a:solidFill>
              </a:rPr>
              <a:t>Schinnerer+2024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04" name="Google Shape;304;p28"/>
          <p:cNvSpPr txBox="1"/>
          <p:nvPr>
            <p:ph idx="4294967295"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Spatial- and time-scales of GMCs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229" y="1316850"/>
            <a:ext cx="8078944" cy="2052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0" name="Google Shape;310;p29"/>
          <p:cNvCxnSpPr/>
          <p:nvPr/>
        </p:nvCxnSpPr>
        <p:spPr>
          <a:xfrm>
            <a:off x="1034700" y="4139825"/>
            <a:ext cx="8027700" cy="15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1" name="Google Shape;311;p29"/>
          <p:cNvSpPr txBox="1"/>
          <p:nvPr/>
        </p:nvSpPr>
        <p:spPr>
          <a:xfrm>
            <a:off x="4180475" y="4133888"/>
            <a:ext cx="7794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Time</a:t>
            </a:r>
            <a:endParaRPr b="1"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12" name="Google Shape;312;p29"/>
          <p:cNvCxnSpPr/>
          <p:nvPr/>
        </p:nvCxnSpPr>
        <p:spPr>
          <a:xfrm rot="10800000">
            <a:off x="1049625" y="1763450"/>
            <a:ext cx="2700" cy="1297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3" name="Google Shape;313;p29"/>
          <p:cNvCxnSpPr/>
          <p:nvPr/>
        </p:nvCxnSpPr>
        <p:spPr>
          <a:xfrm flipH="1">
            <a:off x="968075" y="3060650"/>
            <a:ext cx="170400" cy="2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4" name="Google Shape;314;p29"/>
          <p:cNvCxnSpPr/>
          <p:nvPr/>
        </p:nvCxnSpPr>
        <p:spPr>
          <a:xfrm flipH="1">
            <a:off x="968075" y="1763450"/>
            <a:ext cx="170400" cy="2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5" name="Google Shape;315;p29"/>
          <p:cNvSpPr txBox="1"/>
          <p:nvPr/>
        </p:nvSpPr>
        <p:spPr>
          <a:xfrm>
            <a:off x="-39575" y="2145200"/>
            <a:ext cx="11028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~100 pc</a:t>
            </a:r>
            <a:endParaRPr b="1"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6" name="Google Shape;316;p29"/>
          <p:cNvSpPr txBox="1"/>
          <p:nvPr>
            <p:ph idx="4294967295" type="body"/>
          </p:nvPr>
        </p:nvSpPr>
        <p:spPr>
          <a:xfrm>
            <a:off x="0" y="4884900"/>
            <a:ext cx="2077800" cy="2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/>
              <a:t>Credits: </a:t>
            </a:r>
            <a:r>
              <a:rPr lang="en-GB" sz="1000">
                <a:solidFill>
                  <a:schemeClr val="dk1"/>
                </a:solidFill>
              </a:rPr>
              <a:t>Schinnerer+2024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17" name="Google Shape;317;p29"/>
          <p:cNvSpPr txBox="1"/>
          <p:nvPr>
            <p:ph idx="4294967295"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Spatial- and time-scales of GMCs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229" y="1316850"/>
            <a:ext cx="8078944" cy="2052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3" name="Google Shape;323;p30"/>
          <p:cNvCxnSpPr/>
          <p:nvPr/>
        </p:nvCxnSpPr>
        <p:spPr>
          <a:xfrm>
            <a:off x="1034700" y="4139825"/>
            <a:ext cx="8027700" cy="15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4" name="Google Shape;324;p30"/>
          <p:cNvSpPr txBox="1"/>
          <p:nvPr/>
        </p:nvSpPr>
        <p:spPr>
          <a:xfrm>
            <a:off x="4180475" y="4133888"/>
            <a:ext cx="7794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Time</a:t>
            </a:r>
            <a:endParaRPr b="1"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25" name="Google Shape;325;p30"/>
          <p:cNvCxnSpPr/>
          <p:nvPr/>
        </p:nvCxnSpPr>
        <p:spPr>
          <a:xfrm rot="10800000">
            <a:off x="1049625" y="1763450"/>
            <a:ext cx="2700" cy="1297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6" name="Google Shape;326;p30"/>
          <p:cNvCxnSpPr/>
          <p:nvPr/>
        </p:nvCxnSpPr>
        <p:spPr>
          <a:xfrm flipH="1">
            <a:off x="968075" y="3060650"/>
            <a:ext cx="170400" cy="2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7" name="Google Shape;327;p30"/>
          <p:cNvCxnSpPr/>
          <p:nvPr/>
        </p:nvCxnSpPr>
        <p:spPr>
          <a:xfrm flipH="1">
            <a:off x="968075" y="1763450"/>
            <a:ext cx="170400" cy="2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8" name="Google Shape;328;p30"/>
          <p:cNvSpPr txBox="1"/>
          <p:nvPr/>
        </p:nvSpPr>
        <p:spPr>
          <a:xfrm>
            <a:off x="-39575" y="2145200"/>
            <a:ext cx="11028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~100 pc</a:t>
            </a:r>
            <a:endParaRPr b="1"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29" name="Google Shape;329;p30"/>
          <p:cNvCxnSpPr/>
          <p:nvPr/>
        </p:nvCxnSpPr>
        <p:spPr>
          <a:xfrm flipH="1" rot="10800000">
            <a:off x="1052675" y="3699200"/>
            <a:ext cx="7968300" cy="5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0" name="Google Shape;330;p30"/>
          <p:cNvCxnSpPr/>
          <p:nvPr/>
        </p:nvCxnSpPr>
        <p:spPr>
          <a:xfrm rot="10800000">
            <a:off x="1053275" y="3611075"/>
            <a:ext cx="0" cy="181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1" name="Google Shape;331;p30"/>
          <p:cNvCxnSpPr/>
          <p:nvPr/>
        </p:nvCxnSpPr>
        <p:spPr>
          <a:xfrm rot="10800000">
            <a:off x="9017375" y="3618275"/>
            <a:ext cx="3900" cy="167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2" name="Google Shape;332;p30"/>
          <p:cNvSpPr txBox="1"/>
          <p:nvPr/>
        </p:nvSpPr>
        <p:spPr>
          <a:xfrm>
            <a:off x="3367625" y="3693775"/>
            <a:ext cx="2405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Cloud lifetime → 30 Myr</a:t>
            </a:r>
            <a:endParaRPr b="1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3" name="Google Shape;333;p30"/>
          <p:cNvSpPr txBox="1"/>
          <p:nvPr>
            <p:ph idx="4294967295" type="body"/>
          </p:nvPr>
        </p:nvSpPr>
        <p:spPr>
          <a:xfrm>
            <a:off x="0" y="4884900"/>
            <a:ext cx="2077800" cy="2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/>
              <a:t>Credits: </a:t>
            </a:r>
            <a:r>
              <a:rPr lang="en-GB" sz="1000">
                <a:solidFill>
                  <a:schemeClr val="dk1"/>
                </a:solidFill>
              </a:rPr>
              <a:t>Schinnerer+2024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34" name="Google Shape;334;p30"/>
          <p:cNvSpPr txBox="1"/>
          <p:nvPr>
            <p:ph idx="4294967295"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Spatial- and time-scales of GMCs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229" y="1316850"/>
            <a:ext cx="8078944" cy="2052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0" name="Google Shape;340;p31"/>
          <p:cNvCxnSpPr/>
          <p:nvPr/>
        </p:nvCxnSpPr>
        <p:spPr>
          <a:xfrm>
            <a:off x="1034700" y="4139825"/>
            <a:ext cx="8027700" cy="15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1" name="Google Shape;341;p31"/>
          <p:cNvSpPr txBox="1"/>
          <p:nvPr/>
        </p:nvSpPr>
        <p:spPr>
          <a:xfrm>
            <a:off x="4180475" y="4133888"/>
            <a:ext cx="7794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Time</a:t>
            </a:r>
            <a:endParaRPr b="1"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42" name="Google Shape;342;p31"/>
          <p:cNvCxnSpPr/>
          <p:nvPr/>
        </p:nvCxnSpPr>
        <p:spPr>
          <a:xfrm rot="10800000">
            <a:off x="1049625" y="1763450"/>
            <a:ext cx="2700" cy="1297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3" name="Google Shape;343;p31"/>
          <p:cNvCxnSpPr/>
          <p:nvPr/>
        </p:nvCxnSpPr>
        <p:spPr>
          <a:xfrm flipH="1">
            <a:off x="968075" y="3060650"/>
            <a:ext cx="170400" cy="2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4" name="Google Shape;344;p31"/>
          <p:cNvCxnSpPr/>
          <p:nvPr/>
        </p:nvCxnSpPr>
        <p:spPr>
          <a:xfrm flipH="1">
            <a:off x="968075" y="1763450"/>
            <a:ext cx="170400" cy="2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5" name="Google Shape;345;p31"/>
          <p:cNvSpPr txBox="1"/>
          <p:nvPr/>
        </p:nvSpPr>
        <p:spPr>
          <a:xfrm>
            <a:off x="-39575" y="2145200"/>
            <a:ext cx="11028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~100 pc</a:t>
            </a:r>
            <a:endParaRPr b="1"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46" name="Google Shape;346;p31"/>
          <p:cNvCxnSpPr/>
          <p:nvPr/>
        </p:nvCxnSpPr>
        <p:spPr>
          <a:xfrm rot="10800000">
            <a:off x="9017375" y="3618275"/>
            <a:ext cx="3900" cy="167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7" name="Google Shape;347;p31"/>
          <p:cNvCxnSpPr/>
          <p:nvPr/>
        </p:nvCxnSpPr>
        <p:spPr>
          <a:xfrm rot="10800000">
            <a:off x="1053275" y="3611075"/>
            <a:ext cx="0" cy="181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8" name="Google Shape;348;p31"/>
          <p:cNvCxnSpPr/>
          <p:nvPr/>
        </p:nvCxnSpPr>
        <p:spPr>
          <a:xfrm rot="10800000">
            <a:off x="1050975" y="3219200"/>
            <a:ext cx="0" cy="18180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9" name="Google Shape;349;p31"/>
          <p:cNvCxnSpPr/>
          <p:nvPr/>
        </p:nvCxnSpPr>
        <p:spPr>
          <a:xfrm rot="-5400000">
            <a:off x="2412223" y="1961300"/>
            <a:ext cx="2700" cy="269760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0" name="Google Shape;350;p31"/>
          <p:cNvSpPr txBox="1"/>
          <p:nvPr/>
        </p:nvSpPr>
        <p:spPr>
          <a:xfrm>
            <a:off x="1160413" y="3253650"/>
            <a:ext cx="2405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Gas formation → 20 Myr</a:t>
            </a:r>
            <a:endParaRPr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51" name="Google Shape;351;p31"/>
          <p:cNvCxnSpPr/>
          <p:nvPr/>
        </p:nvCxnSpPr>
        <p:spPr>
          <a:xfrm rot="10800000">
            <a:off x="3761175" y="3227900"/>
            <a:ext cx="1200" cy="16740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2" name="Google Shape;352;p31"/>
          <p:cNvCxnSpPr/>
          <p:nvPr/>
        </p:nvCxnSpPr>
        <p:spPr>
          <a:xfrm flipH="1" rot="10800000">
            <a:off x="1052675" y="3699200"/>
            <a:ext cx="7968300" cy="5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3" name="Google Shape;353;p31"/>
          <p:cNvSpPr txBox="1"/>
          <p:nvPr/>
        </p:nvSpPr>
        <p:spPr>
          <a:xfrm>
            <a:off x="3367625" y="3693775"/>
            <a:ext cx="2405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Cloud lifetime → 30 Myr</a:t>
            </a:r>
            <a:endParaRPr b="1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4" name="Google Shape;354;p31"/>
          <p:cNvSpPr txBox="1"/>
          <p:nvPr>
            <p:ph idx="4294967295" type="body"/>
          </p:nvPr>
        </p:nvSpPr>
        <p:spPr>
          <a:xfrm>
            <a:off x="0" y="4884900"/>
            <a:ext cx="2077800" cy="2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/>
              <a:t>Credits: </a:t>
            </a:r>
            <a:r>
              <a:rPr lang="en-GB" sz="1000">
                <a:solidFill>
                  <a:schemeClr val="dk1"/>
                </a:solidFill>
              </a:rPr>
              <a:t>Schinnerer+2024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55" name="Google Shape;355;p31"/>
          <p:cNvSpPr txBox="1"/>
          <p:nvPr>
            <p:ph idx="4294967295"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Spatial- and time-scales of GMCs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 title="Screenshot from 2025-03-24 22-26-3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33300"/>
            <a:ext cx="9143999" cy="228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9" cy="217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 title="Screenshot from 2025-03-24 22-25-0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113578"/>
            <a:ext cx="9143999" cy="1029922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>
            <p:ph idx="1" type="subTitle"/>
          </p:nvPr>
        </p:nvSpPr>
        <p:spPr>
          <a:xfrm>
            <a:off x="311700" y="3530850"/>
            <a:ext cx="8520600" cy="1486800"/>
          </a:xfrm>
          <a:prstGeom prst="rect">
            <a:avLst/>
          </a:prstGeom>
          <a:effectLst>
            <a:outerShdw blurRad="100013" rotWithShape="0" algn="bl">
              <a:schemeClr val="dk1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b="1" lang="en-GB" sz="1629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Martín Solar</a:t>
            </a:r>
            <a:endParaRPr b="1" sz="1629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t/>
            </a:r>
            <a:endParaRPr b="1" sz="10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t/>
            </a:r>
            <a:endParaRPr b="1" sz="1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n-GB" sz="14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Supervisor: Michał Michałowski</a:t>
            </a:r>
            <a:endParaRPr sz="14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n-GB" sz="14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Co-supervisor: Jakub Nadolny </a:t>
            </a:r>
            <a:endParaRPr sz="14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t/>
            </a:r>
            <a:endParaRPr sz="10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b="1" lang="en-GB" sz="14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Adam Mickiewicz University in Poznań (Poland)</a:t>
            </a:r>
            <a:endParaRPr b="1" sz="14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5003400" y="4625425"/>
            <a:ext cx="929700" cy="301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79749" y="3610499"/>
            <a:ext cx="1392349" cy="13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 title="Screenshot from 2025-03-24 22-26-3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26925"/>
            <a:ext cx="1285374" cy="21657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>
            <p:ph type="ctrTitle"/>
          </p:nvPr>
        </p:nvSpPr>
        <p:spPr>
          <a:xfrm>
            <a:off x="990450" y="2033300"/>
            <a:ext cx="7163100" cy="1486800"/>
          </a:xfrm>
          <a:prstGeom prst="rect">
            <a:avLst/>
          </a:prstGeom>
          <a:effectLst>
            <a:outerShdw blurRad="100013" rotWithShape="0" algn="bl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08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Binary progenitor systems for Type Ic supernovae</a:t>
            </a:r>
            <a:endParaRPr sz="408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229" y="1316850"/>
            <a:ext cx="8078944" cy="2052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1" name="Google Shape;361;p32"/>
          <p:cNvCxnSpPr/>
          <p:nvPr/>
        </p:nvCxnSpPr>
        <p:spPr>
          <a:xfrm>
            <a:off x="1034700" y="4139825"/>
            <a:ext cx="8027700" cy="15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2" name="Google Shape;362;p32"/>
          <p:cNvSpPr txBox="1"/>
          <p:nvPr/>
        </p:nvSpPr>
        <p:spPr>
          <a:xfrm>
            <a:off x="4180475" y="4133888"/>
            <a:ext cx="7794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Time</a:t>
            </a:r>
            <a:endParaRPr b="1"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63" name="Google Shape;363;p32"/>
          <p:cNvCxnSpPr/>
          <p:nvPr/>
        </p:nvCxnSpPr>
        <p:spPr>
          <a:xfrm rot="10800000">
            <a:off x="1049625" y="1763450"/>
            <a:ext cx="2700" cy="1297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4" name="Google Shape;364;p32"/>
          <p:cNvCxnSpPr/>
          <p:nvPr/>
        </p:nvCxnSpPr>
        <p:spPr>
          <a:xfrm flipH="1">
            <a:off x="968075" y="3060650"/>
            <a:ext cx="170400" cy="2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5" name="Google Shape;365;p32"/>
          <p:cNvCxnSpPr/>
          <p:nvPr/>
        </p:nvCxnSpPr>
        <p:spPr>
          <a:xfrm flipH="1">
            <a:off x="968075" y="1763450"/>
            <a:ext cx="170400" cy="2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6" name="Google Shape;366;p32"/>
          <p:cNvSpPr txBox="1"/>
          <p:nvPr/>
        </p:nvSpPr>
        <p:spPr>
          <a:xfrm>
            <a:off x="-39575" y="2145200"/>
            <a:ext cx="11028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~100 pc</a:t>
            </a:r>
            <a:endParaRPr b="1"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67" name="Google Shape;367;p32"/>
          <p:cNvCxnSpPr/>
          <p:nvPr/>
        </p:nvCxnSpPr>
        <p:spPr>
          <a:xfrm rot="10800000">
            <a:off x="9017375" y="3618275"/>
            <a:ext cx="3900" cy="167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8" name="Google Shape;368;p32"/>
          <p:cNvCxnSpPr/>
          <p:nvPr/>
        </p:nvCxnSpPr>
        <p:spPr>
          <a:xfrm rot="10800000">
            <a:off x="1053275" y="3611075"/>
            <a:ext cx="0" cy="181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9" name="Google Shape;369;p32"/>
          <p:cNvCxnSpPr/>
          <p:nvPr/>
        </p:nvCxnSpPr>
        <p:spPr>
          <a:xfrm rot="10800000">
            <a:off x="1050975" y="3219200"/>
            <a:ext cx="0" cy="18180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0" name="Google Shape;370;p32"/>
          <p:cNvCxnSpPr/>
          <p:nvPr/>
        </p:nvCxnSpPr>
        <p:spPr>
          <a:xfrm rot="-5400000">
            <a:off x="2412223" y="1961300"/>
            <a:ext cx="2700" cy="269760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1" name="Google Shape;371;p32"/>
          <p:cNvSpPr txBox="1"/>
          <p:nvPr/>
        </p:nvSpPr>
        <p:spPr>
          <a:xfrm>
            <a:off x="1160413" y="3253650"/>
            <a:ext cx="2405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Gas formation → 20 Myr</a:t>
            </a:r>
            <a:endParaRPr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72" name="Google Shape;372;p32"/>
          <p:cNvCxnSpPr/>
          <p:nvPr/>
        </p:nvCxnSpPr>
        <p:spPr>
          <a:xfrm rot="10800000">
            <a:off x="3761175" y="3227900"/>
            <a:ext cx="1200" cy="16740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3" name="Google Shape;373;p32"/>
          <p:cNvCxnSpPr/>
          <p:nvPr/>
        </p:nvCxnSpPr>
        <p:spPr>
          <a:xfrm rot="10800000">
            <a:off x="3905450" y="3223500"/>
            <a:ext cx="0" cy="181800"/>
          </a:xfrm>
          <a:prstGeom prst="straightConnector1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4" name="Google Shape;374;p32"/>
          <p:cNvCxnSpPr/>
          <p:nvPr/>
        </p:nvCxnSpPr>
        <p:spPr>
          <a:xfrm rot="10800000">
            <a:off x="5176400" y="3234350"/>
            <a:ext cx="600" cy="167400"/>
          </a:xfrm>
          <a:prstGeom prst="straightConnector1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5" name="Google Shape;375;p32"/>
          <p:cNvCxnSpPr/>
          <p:nvPr/>
        </p:nvCxnSpPr>
        <p:spPr>
          <a:xfrm rot="-5400000">
            <a:off x="4540229" y="2681150"/>
            <a:ext cx="2700" cy="1270800"/>
          </a:xfrm>
          <a:prstGeom prst="straightConnector1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6" name="Google Shape;376;p32"/>
          <p:cNvCxnSpPr/>
          <p:nvPr/>
        </p:nvCxnSpPr>
        <p:spPr>
          <a:xfrm flipH="1" rot="10800000">
            <a:off x="1052675" y="3699200"/>
            <a:ext cx="7968300" cy="5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7" name="Google Shape;377;p32"/>
          <p:cNvSpPr txBox="1"/>
          <p:nvPr/>
        </p:nvSpPr>
        <p:spPr>
          <a:xfrm>
            <a:off x="3367625" y="3693775"/>
            <a:ext cx="2405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Cloud lifetime → 30 Myr</a:t>
            </a:r>
            <a:endParaRPr b="1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8" name="Google Shape;378;p32"/>
          <p:cNvSpPr txBox="1"/>
          <p:nvPr/>
        </p:nvSpPr>
        <p:spPr>
          <a:xfrm>
            <a:off x="3837738" y="3260100"/>
            <a:ext cx="2405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Star formation → 3 Myr</a:t>
            </a:r>
            <a:endParaRPr b="1">
              <a:solidFill>
                <a:srgbClr val="00FF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9" name="Google Shape;379;p32"/>
          <p:cNvSpPr txBox="1"/>
          <p:nvPr>
            <p:ph idx="4294967295" type="body"/>
          </p:nvPr>
        </p:nvSpPr>
        <p:spPr>
          <a:xfrm>
            <a:off x="0" y="4884900"/>
            <a:ext cx="2077800" cy="2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/>
              <a:t>Credits: </a:t>
            </a:r>
            <a:r>
              <a:rPr lang="en-GB" sz="1000">
                <a:solidFill>
                  <a:schemeClr val="dk1"/>
                </a:solidFill>
              </a:rPr>
              <a:t>Schinnerer+2024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80" name="Google Shape;380;p32"/>
          <p:cNvSpPr txBox="1"/>
          <p:nvPr>
            <p:ph idx="4294967295"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Spatial- and time-scales of GMCs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229" y="1316850"/>
            <a:ext cx="8078944" cy="2052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6" name="Google Shape;386;p33"/>
          <p:cNvCxnSpPr/>
          <p:nvPr/>
        </p:nvCxnSpPr>
        <p:spPr>
          <a:xfrm>
            <a:off x="1034700" y="4139825"/>
            <a:ext cx="8027700" cy="15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7" name="Google Shape;387;p33"/>
          <p:cNvSpPr txBox="1"/>
          <p:nvPr/>
        </p:nvSpPr>
        <p:spPr>
          <a:xfrm>
            <a:off x="4180475" y="4133888"/>
            <a:ext cx="7794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Time</a:t>
            </a:r>
            <a:endParaRPr b="1"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88" name="Google Shape;388;p33"/>
          <p:cNvCxnSpPr/>
          <p:nvPr/>
        </p:nvCxnSpPr>
        <p:spPr>
          <a:xfrm rot="10800000">
            <a:off x="1049625" y="1763450"/>
            <a:ext cx="2700" cy="1297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9" name="Google Shape;389;p33"/>
          <p:cNvCxnSpPr/>
          <p:nvPr/>
        </p:nvCxnSpPr>
        <p:spPr>
          <a:xfrm flipH="1">
            <a:off x="968075" y="3060650"/>
            <a:ext cx="170400" cy="2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0" name="Google Shape;390;p33"/>
          <p:cNvCxnSpPr/>
          <p:nvPr/>
        </p:nvCxnSpPr>
        <p:spPr>
          <a:xfrm flipH="1">
            <a:off x="968075" y="1763450"/>
            <a:ext cx="170400" cy="2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1" name="Google Shape;391;p33"/>
          <p:cNvSpPr txBox="1"/>
          <p:nvPr/>
        </p:nvSpPr>
        <p:spPr>
          <a:xfrm>
            <a:off x="-39575" y="2145200"/>
            <a:ext cx="11028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~100 pc</a:t>
            </a:r>
            <a:endParaRPr b="1"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92" name="Google Shape;392;p33"/>
          <p:cNvCxnSpPr/>
          <p:nvPr/>
        </p:nvCxnSpPr>
        <p:spPr>
          <a:xfrm rot="10800000">
            <a:off x="9017375" y="3618275"/>
            <a:ext cx="3900" cy="167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3" name="Google Shape;393;p33"/>
          <p:cNvCxnSpPr/>
          <p:nvPr/>
        </p:nvCxnSpPr>
        <p:spPr>
          <a:xfrm rot="10800000">
            <a:off x="1053275" y="3611075"/>
            <a:ext cx="0" cy="181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4" name="Google Shape;394;p33"/>
          <p:cNvCxnSpPr/>
          <p:nvPr/>
        </p:nvCxnSpPr>
        <p:spPr>
          <a:xfrm rot="10800000">
            <a:off x="1050975" y="3219200"/>
            <a:ext cx="0" cy="18180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5" name="Google Shape;395;p33"/>
          <p:cNvCxnSpPr/>
          <p:nvPr/>
        </p:nvCxnSpPr>
        <p:spPr>
          <a:xfrm rot="-5400000">
            <a:off x="2412223" y="1961300"/>
            <a:ext cx="2700" cy="269760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6" name="Google Shape;396;p33"/>
          <p:cNvSpPr txBox="1"/>
          <p:nvPr/>
        </p:nvSpPr>
        <p:spPr>
          <a:xfrm>
            <a:off x="1160413" y="3253650"/>
            <a:ext cx="2405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Gas formation → 20 Myr</a:t>
            </a:r>
            <a:endParaRPr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97" name="Google Shape;397;p33"/>
          <p:cNvCxnSpPr/>
          <p:nvPr/>
        </p:nvCxnSpPr>
        <p:spPr>
          <a:xfrm rot="10800000">
            <a:off x="3761175" y="3227900"/>
            <a:ext cx="1200" cy="16740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8" name="Google Shape;398;p33"/>
          <p:cNvCxnSpPr/>
          <p:nvPr/>
        </p:nvCxnSpPr>
        <p:spPr>
          <a:xfrm rot="10800000">
            <a:off x="3905450" y="3223500"/>
            <a:ext cx="0" cy="181800"/>
          </a:xfrm>
          <a:prstGeom prst="straightConnector1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9" name="Google Shape;399;p33"/>
          <p:cNvCxnSpPr/>
          <p:nvPr/>
        </p:nvCxnSpPr>
        <p:spPr>
          <a:xfrm rot="10800000">
            <a:off x="5176400" y="3234350"/>
            <a:ext cx="600" cy="167400"/>
          </a:xfrm>
          <a:prstGeom prst="straightConnector1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0" name="Google Shape;400;p33"/>
          <p:cNvCxnSpPr/>
          <p:nvPr/>
        </p:nvCxnSpPr>
        <p:spPr>
          <a:xfrm rot="-5400000">
            <a:off x="4540229" y="2681150"/>
            <a:ext cx="2700" cy="1270800"/>
          </a:xfrm>
          <a:prstGeom prst="straightConnector1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1" name="Google Shape;401;p33"/>
          <p:cNvCxnSpPr/>
          <p:nvPr/>
        </p:nvCxnSpPr>
        <p:spPr>
          <a:xfrm flipH="1" rot="10800000">
            <a:off x="1052675" y="3699200"/>
            <a:ext cx="7968300" cy="5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2" name="Google Shape;402;p33"/>
          <p:cNvSpPr txBox="1"/>
          <p:nvPr/>
        </p:nvSpPr>
        <p:spPr>
          <a:xfrm>
            <a:off x="3367625" y="3693775"/>
            <a:ext cx="2405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Cloud lifetime → 30 Myr</a:t>
            </a:r>
            <a:endParaRPr b="1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3" name="Google Shape;403;p33"/>
          <p:cNvSpPr txBox="1"/>
          <p:nvPr/>
        </p:nvSpPr>
        <p:spPr>
          <a:xfrm>
            <a:off x="3837738" y="3260100"/>
            <a:ext cx="2405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Star formation → 3 Myr</a:t>
            </a:r>
            <a:endParaRPr b="1">
              <a:solidFill>
                <a:srgbClr val="00FF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04" name="Google Shape;404;p33"/>
          <p:cNvCxnSpPr/>
          <p:nvPr/>
        </p:nvCxnSpPr>
        <p:spPr>
          <a:xfrm rot="10800000">
            <a:off x="5176400" y="1484600"/>
            <a:ext cx="0" cy="1818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5" name="Google Shape;405;p33"/>
          <p:cNvCxnSpPr/>
          <p:nvPr/>
        </p:nvCxnSpPr>
        <p:spPr>
          <a:xfrm rot="-5400000">
            <a:off x="6445363" y="318050"/>
            <a:ext cx="2700" cy="25149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6" name="Google Shape;406;p33"/>
          <p:cNvSpPr txBox="1"/>
          <p:nvPr/>
        </p:nvSpPr>
        <p:spPr>
          <a:xfrm>
            <a:off x="5234500" y="1219925"/>
            <a:ext cx="25149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Stellar feedback → 7 Myr</a:t>
            </a:r>
            <a:endParaRPr b="1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07" name="Google Shape;407;p33"/>
          <p:cNvCxnSpPr/>
          <p:nvPr/>
        </p:nvCxnSpPr>
        <p:spPr>
          <a:xfrm rot="10800000">
            <a:off x="7702875" y="1493300"/>
            <a:ext cx="1200" cy="1674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8" name="Google Shape;408;p33"/>
          <p:cNvSpPr txBox="1"/>
          <p:nvPr>
            <p:ph idx="4294967295" type="body"/>
          </p:nvPr>
        </p:nvSpPr>
        <p:spPr>
          <a:xfrm>
            <a:off x="0" y="4884900"/>
            <a:ext cx="2077800" cy="2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/>
              <a:t>Credits: </a:t>
            </a:r>
            <a:r>
              <a:rPr lang="en-GB" sz="1000">
                <a:solidFill>
                  <a:schemeClr val="dk1"/>
                </a:solidFill>
              </a:rPr>
              <a:t>Schinnerer+2024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09" name="Google Shape;409;p33"/>
          <p:cNvSpPr txBox="1"/>
          <p:nvPr>
            <p:ph idx="4294967295"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Spatial- and time-scales of GMCs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229" y="1316850"/>
            <a:ext cx="8078944" cy="2052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5" name="Google Shape;415;p34"/>
          <p:cNvCxnSpPr/>
          <p:nvPr/>
        </p:nvCxnSpPr>
        <p:spPr>
          <a:xfrm>
            <a:off x="1034700" y="4139825"/>
            <a:ext cx="8027700" cy="15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6" name="Google Shape;416;p34"/>
          <p:cNvSpPr txBox="1"/>
          <p:nvPr/>
        </p:nvSpPr>
        <p:spPr>
          <a:xfrm>
            <a:off x="4180475" y="4133888"/>
            <a:ext cx="7794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Time</a:t>
            </a:r>
            <a:endParaRPr b="1"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17" name="Google Shape;417;p34"/>
          <p:cNvCxnSpPr/>
          <p:nvPr/>
        </p:nvCxnSpPr>
        <p:spPr>
          <a:xfrm rot="10800000">
            <a:off x="1049625" y="1763450"/>
            <a:ext cx="2700" cy="1297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8" name="Google Shape;418;p34"/>
          <p:cNvCxnSpPr/>
          <p:nvPr/>
        </p:nvCxnSpPr>
        <p:spPr>
          <a:xfrm flipH="1">
            <a:off x="968075" y="3060650"/>
            <a:ext cx="170400" cy="2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9" name="Google Shape;419;p34"/>
          <p:cNvCxnSpPr/>
          <p:nvPr/>
        </p:nvCxnSpPr>
        <p:spPr>
          <a:xfrm flipH="1">
            <a:off x="968075" y="1763450"/>
            <a:ext cx="170400" cy="2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0" name="Google Shape;420;p34"/>
          <p:cNvSpPr txBox="1"/>
          <p:nvPr/>
        </p:nvSpPr>
        <p:spPr>
          <a:xfrm>
            <a:off x="-39575" y="2145200"/>
            <a:ext cx="11028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~100 pc</a:t>
            </a:r>
            <a:endParaRPr b="1"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21" name="Google Shape;421;p34"/>
          <p:cNvCxnSpPr/>
          <p:nvPr/>
        </p:nvCxnSpPr>
        <p:spPr>
          <a:xfrm rot="10800000">
            <a:off x="9017375" y="3618275"/>
            <a:ext cx="3900" cy="167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2" name="Google Shape;422;p34"/>
          <p:cNvCxnSpPr/>
          <p:nvPr/>
        </p:nvCxnSpPr>
        <p:spPr>
          <a:xfrm rot="10800000">
            <a:off x="1053275" y="3611075"/>
            <a:ext cx="0" cy="181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3" name="Google Shape;423;p34"/>
          <p:cNvCxnSpPr/>
          <p:nvPr/>
        </p:nvCxnSpPr>
        <p:spPr>
          <a:xfrm rot="10800000">
            <a:off x="1050975" y="3219200"/>
            <a:ext cx="0" cy="18180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4" name="Google Shape;424;p34"/>
          <p:cNvCxnSpPr/>
          <p:nvPr/>
        </p:nvCxnSpPr>
        <p:spPr>
          <a:xfrm rot="-5400000">
            <a:off x="2412223" y="1961300"/>
            <a:ext cx="2700" cy="269760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5" name="Google Shape;425;p34"/>
          <p:cNvSpPr txBox="1"/>
          <p:nvPr/>
        </p:nvSpPr>
        <p:spPr>
          <a:xfrm>
            <a:off x="1160413" y="3253650"/>
            <a:ext cx="2405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Gas formation → 20 Myr</a:t>
            </a:r>
            <a:endParaRPr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26" name="Google Shape;426;p34"/>
          <p:cNvCxnSpPr/>
          <p:nvPr/>
        </p:nvCxnSpPr>
        <p:spPr>
          <a:xfrm rot="10800000">
            <a:off x="3761175" y="3227900"/>
            <a:ext cx="1200" cy="16740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7" name="Google Shape;427;p34"/>
          <p:cNvCxnSpPr/>
          <p:nvPr/>
        </p:nvCxnSpPr>
        <p:spPr>
          <a:xfrm rot="10800000">
            <a:off x="3905450" y="3223500"/>
            <a:ext cx="0" cy="181800"/>
          </a:xfrm>
          <a:prstGeom prst="straightConnector1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8" name="Google Shape;428;p34"/>
          <p:cNvCxnSpPr/>
          <p:nvPr/>
        </p:nvCxnSpPr>
        <p:spPr>
          <a:xfrm rot="10800000">
            <a:off x="5176400" y="3234350"/>
            <a:ext cx="600" cy="167400"/>
          </a:xfrm>
          <a:prstGeom prst="straightConnector1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9" name="Google Shape;429;p34"/>
          <p:cNvCxnSpPr/>
          <p:nvPr/>
        </p:nvCxnSpPr>
        <p:spPr>
          <a:xfrm rot="-5400000">
            <a:off x="4540229" y="2681150"/>
            <a:ext cx="2700" cy="1270800"/>
          </a:xfrm>
          <a:prstGeom prst="straightConnector1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0" name="Google Shape;430;p34"/>
          <p:cNvCxnSpPr/>
          <p:nvPr/>
        </p:nvCxnSpPr>
        <p:spPr>
          <a:xfrm flipH="1" rot="10800000">
            <a:off x="1052675" y="3699200"/>
            <a:ext cx="7968300" cy="5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1" name="Google Shape;431;p34"/>
          <p:cNvSpPr txBox="1"/>
          <p:nvPr/>
        </p:nvSpPr>
        <p:spPr>
          <a:xfrm>
            <a:off x="3367625" y="3693775"/>
            <a:ext cx="2405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Cloud lifetime → 30 Myr</a:t>
            </a:r>
            <a:endParaRPr b="1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2" name="Google Shape;432;p34"/>
          <p:cNvSpPr txBox="1"/>
          <p:nvPr/>
        </p:nvSpPr>
        <p:spPr>
          <a:xfrm>
            <a:off x="3837738" y="3260100"/>
            <a:ext cx="2405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FF00"/>
                </a:solidFill>
                <a:latin typeface="Open Sans"/>
                <a:ea typeface="Open Sans"/>
                <a:cs typeface="Open Sans"/>
                <a:sym typeface="Open Sans"/>
              </a:rPr>
              <a:t>Star formation → 3 Myr</a:t>
            </a:r>
            <a:endParaRPr b="1">
              <a:solidFill>
                <a:srgbClr val="00FF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33" name="Google Shape;433;p34"/>
          <p:cNvCxnSpPr/>
          <p:nvPr/>
        </p:nvCxnSpPr>
        <p:spPr>
          <a:xfrm rot="10800000">
            <a:off x="5176400" y="1484600"/>
            <a:ext cx="0" cy="1818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4" name="Google Shape;434;p34"/>
          <p:cNvCxnSpPr/>
          <p:nvPr/>
        </p:nvCxnSpPr>
        <p:spPr>
          <a:xfrm rot="-5400000">
            <a:off x="6445363" y="318050"/>
            <a:ext cx="2700" cy="25149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5" name="Google Shape;435;p34"/>
          <p:cNvSpPr txBox="1"/>
          <p:nvPr/>
        </p:nvSpPr>
        <p:spPr>
          <a:xfrm>
            <a:off x="5234500" y="1219925"/>
            <a:ext cx="25149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Stellar feedback → 7 Myr</a:t>
            </a:r>
            <a:endParaRPr b="1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36" name="Google Shape;436;p34"/>
          <p:cNvCxnSpPr/>
          <p:nvPr/>
        </p:nvCxnSpPr>
        <p:spPr>
          <a:xfrm rot="10800000">
            <a:off x="7702875" y="1493300"/>
            <a:ext cx="1200" cy="1674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7" name="Google Shape;437;p34"/>
          <p:cNvSpPr/>
          <p:nvPr/>
        </p:nvSpPr>
        <p:spPr>
          <a:xfrm>
            <a:off x="7749400" y="1666400"/>
            <a:ext cx="1337700" cy="1644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34"/>
          <p:cNvSpPr txBox="1"/>
          <p:nvPr>
            <p:ph idx="4294967295" type="body"/>
          </p:nvPr>
        </p:nvSpPr>
        <p:spPr>
          <a:xfrm>
            <a:off x="0" y="4884900"/>
            <a:ext cx="2077800" cy="2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/>
              <a:t>Credits: </a:t>
            </a:r>
            <a:r>
              <a:rPr lang="en-GB" sz="1000">
                <a:solidFill>
                  <a:schemeClr val="dk1"/>
                </a:solidFill>
              </a:rPr>
              <a:t>Schinnerer+2024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39" name="Google Shape;439;p34"/>
          <p:cNvSpPr txBox="1"/>
          <p:nvPr>
            <p:ph idx="4294967295"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Spatial- and time-scales of GMCs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5"/>
          <p:cNvSpPr txBox="1"/>
          <p:nvPr>
            <p:ph idx="1" type="body"/>
          </p:nvPr>
        </p:nvSpPr>
        <p:spPr>
          <a:xfrm>
            <a:off x="311700" y="1763275"/>
            <a:ext cx="3908700" cy="30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-GB" sz="1565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PHANGS-ALMA:</a:t>
            </a:r>
            <a:endParaRPr sz="1565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7977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5"/>
              <a:buFont typeface="Open Sans"/>
              <a:buChar char="●"/>
            </a:pPr>
            <a:r>
              <a:rPr b="1" lang="en-GB" sz="1565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CO(2-1)</a:t>
            </a:r>
            <a:r>
              <a:rPr lang="en-GB" sz="1565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emission line</a:t>
            </a:r>
            <a:endParaRPr b="1" sz="1565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7977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5"/>
              <a:buFont typeface="Open Sans"/>
              <a:buChar char="●"/>
            </a:pPr>
            <a:r>
              <a:rPr b="1" lang="en-GB" sz="1565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74</a:t>
            </a:r>
            <a:r>
              <a:rPr lang="en-GB" sz="1565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face on (&lt; 75</a:t>
            </a:r>
            <a:r>
              <a:rPr baseline="30000" lang="en-GB" sz="1565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</a:t>
            </a:r>
            <a:r>
              <a:rPr lang="en-GB" sz="1565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) and nearby (&lt; 20 Mpc) spiral galaxies</a:t>
            </a:r>
            <a:endParaRPr sz="1565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7977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5"/>
              <a:buFont typeface="Open Sans"/>
              <a:buChar char="●"/>
            </a:pPr>
            <a:r>
              <a:rPr b="1" lang="en-GB" sz="1565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~ 100 pc </a:t>
            </a:r>
            <a:r>
              <a:rPr lang="en-GB" sz="1565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spatial resolution (typical size of GMCs)</a:t>
            </a:r>
            <a:endParaRPr sz="1565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7977" lvl="0" marL="457200" rtl="0" algn="l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565"/>
              <a:buFont typeface="Open Sans"/>
              <a:buChar char="●"/>
            </a:pPr>
            <a:r>
              <a:rPr b="1" lang="en-GB" sz="1565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30 </a:t>
            </a:r>
            <a:r>
              <a:rPr lang="en-GB" sz="1565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Type II and </a:t>
            </a:r>
            <a:r>
              <a:rPr b="1" lang="en-GB" sz="1565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r>
              <a:rPr lang="en-GB" sz="1565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Type Ic SNe</a:t>
            </a:r>
            <a:endParaRPr sz="1565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45" name="Google Shape;44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3475" y="1333563"/>
            <a:ext cx="4679101" cy="2933574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5"/>
          <p:cNvSpPr txBox="1"/>
          <p:nvPr>
            <p:ph idx="1" type="body"/>
          </p:nvPr>
        </p:nvSpPr>
        <p:spPr>
          <a:xfrm>
            <a:off x="5847675" y="4354363"/>
            <a:ext cx="1550700" cy="3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/>
              <a:t>Credits: </a:t>
            </a:r>
            <a:endParaRPr b="1" i="1" sz="1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</a:rPr>
              <a:t>Leroy+2021a,b, and PHANGS collaboration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47" name="Google Shape;447;p35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High-resolution observations in nearby galaxies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36"/>
          <p:cNvPicPr preferRelativeResize="0"/>
          <p:nvPr/>
        </p:nvPicPr>
        <p:blipFill rotWithShape="1">
          <a:blip r:embed="rId3">
            <a:alphaModFix/>
          </a:blip>
          <a:srcRect b="12851" l="14935" r="12066" t="6373"/>
          <a:stretch/>
        </p:blipFill>
        <p:spPr>
          <a:xfrm>
            <a:off x="311700" y="1340688"/>
            <a:ext cx="5354199" cy="3332775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6"/>
          <p:cNvSpPr txBox="1"/>
          <p:nvPr/>
        </p:nvSpPr>
        <p:spPr>
          <a:xfrm>
            <a:off x="5854200" y="2007175"/>
            <a:ext cx="2978100" cy="19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ACOS:</a:t>
            </a:r>
            <a:endParaRPr b="1"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-GB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CO(2-1) observations at </a:t>
            </a:r>
            <a:r>
              <a:rPr b="1" lang="en-GB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  <a:r>
              <a:rPr lang="en-GB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Type Ic SN positions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500"/>
              <a:buFont typeface="Open Sans"/>
              <a:buChar char="●"/>
            </a:pPr>
            <a:r>
              <a:rPr lang="en-GB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Resolution, distance and galaxy properties similar to PHANGS sample</a:t>
            </a:r>
            <a:endParaRPr b="1"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4" name="Google Shape;454;p36"/>
          <p:cNvSpPr txBox="1"/>
          <p:nvPr>
            <p:ph idx="1" type="subTitle"/>
          </p:nvPr>
        </p:nvSpPr>
        <p:spPr>
          <a:xfrm>
            <a:off x="6567900" y="4006975"/>
            <a:ext cx="1478700" cy="3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>
                <a:latin typeface="Open Sans"/>
                <a:ea typeface="Open Sans"/>
                <a:cs typeface="Open Sans"/>
                <a:sym typeface="Open Sans"/>
              </a:rPr>
              <a:t>PI: </a:t>
            </a:r>
            <a:r>
              <a:rPr lang="en-GB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M. Michałowski (ID: 2021.1.00099.S)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5" name="Google Shape;455;p36"/>
          <p:cNvSpPr txBox="1"/>
          <p:nvPr>
            <p:ph idx="4294967295"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ALMA CO Supernova (ACOS) survey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7"/>
          <p:cNvSpPr txBox="1"/>
          <p:nvPr>
            <p:ph idx="1" type="body"/>
          </p:nvPr>
        </p:nvSpPr>
        <p:spPr>
          <a:xfrm>
            <a:off x="5935150" y="974875"/>
            <a:ext cx="2115900" cy="15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PHANGS-ALMA 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+ 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ACOS surveys: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Type II SNe</a:t>
            </a:r>
            <a:r>
              <a:rPr lang="en-GB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→</a:t>
            </a:r>
            <a:r>
              <a:rPr lang="en-GB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-GB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30</a:t>
            </a:r>
            <a:endParaRPr b="1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Type Ic SNe</a:t>
            </a:r>
            <a:r>
              <a:rPr lang="en-GB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→</a:t>
            </a:r>
            <a:r>
              <a:rPr lang="en-GB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-GB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21</a:t>
            </a:r>
            <a:endParaRPr b="1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1" name="Google Shape;461;p37"/>
          <p:cNvSpPr txBox="1"/>
          <p:nvPr/>
        </p:nvSpPr>
        <p:spPr>
          <a:xfrm>
            <a:off x="1199188" y="3787575"/>
            <a:ext cx="926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NGC 4254</a:t>
            </a:r>
            <a:endParaRPr sz="1200"/>
          </a:p>
        </p:txBody>
      </p:sp>
      <p:sp>
        <p:nvSpPr>
          <p:cNvPr id="462" name="Google Shape;462;p37"/>
          <p:cNvSpPr txBox="1"/>
          <p:nvPr>
            <p:ph idx="1" type="body"/>
          </p:nvPr>
        </p:nvSpPr>
        <p:spPr>
          <a:xfrm>
            <a:off x="2002125" y="4073513"/>
            <a:ext cx="1550700" cy="3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/>
              <a:t>Credits: </a:t>
            </a:r>
            <a:r>
              <a:rPr lang="en-GB" sz="1000">
                <a:solidFill>
                  <a:schemeClr val="dk1"/>
                </a:solidFill>
              </a:rPr>
              <a:t>Solar+2024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63" name="Google Shape;463;p37"/>
          <p:cNvSpPr txBox="1"/>
          <p:nvPr/>
        </p:nvSpPr>
        <p:spPr>
          <a:xfrm>
            <a:off x="5409500" y="3106150"/>
            <a:ext cx="3081600" cy="1569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By targeting a large sample we aim to uncover strong constraints on the overall SN populations and not provide the nature of individual SN progenitors</a:t>
            </a:r>
            <a:endParaRPr i="1" sz="1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64" name="Google Shape;46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725" y="1355938"/>
            <a:ext cx="5147502" cy="2431626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37"/>
          <p:cNvSpPr txBox="1"/>
          <p:nvPr/>
        </p:nvSpPr>
        <p:spPr>
          <a:xfrm>
            <a:off x="3859150" y="2810300"/>
            <a:ext cx="926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NGC 3279</a:t>
            </a:r>
            <a:endParaRPr sz="1200"/>
          </a:p>
        </p:txBody>
      </p:sp>
      <p:sp>
        <p:nvSpPr>
          <p:cNvPr id="466" name="Google Shape;466;p37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ALMA CO(2-1) observations collected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9" y="1376225"/>
            <a:ext cx="4567100" cy="3044709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38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Molecular surface gas density at SN position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3" name="Google Shape;473;p38"/>
          <p:cNvSpPr txBox="1"/>
          <p:nvPr>
            <p:ph idx="1" type="body"/>
          </p:nvPr>
        </p:nvSpPr>
        <p:spPr>
          <a:xfrm>
            <a:off x="270425" y="1470600"/>
            <a:ext cx="4031700" cy="291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molecular gas surface density</a:t>
            </a:r>
            <a:r>
              <a:rPr lang="en-GB" sz="1500">
                <a:solidFill>
                  <a:schemeClr val="dk1"/>
                </a:solidFill>
              </a:rPr>
              <a:t> </a:t>
            </a:r>
            <a:r>
              <a:rPr b="1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Σ</a:t>
            </a:r>
            <a:r>
              <a:rPr b="1" baseline="-25000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mol,SN</a:t>
            </a:r>
            <a:r>
              <a:rPr lang="en-GB" sz="1500">
                <a:solidFill>
                  <a:schemeClr val="dk1"/>
                </a:solidFill>
              </a:rPr>
              <a:t> </a:t>
            </a:r>
            <a:r>
              <a:rPr lang="en-GB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at the SN progenitor position </a:t>
            </a:r>
            <a:r>
              <a:rPr lang="en-GB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decreases</a:t>
            </a:r>
            <a:r>
              <a:rPr lang="en-GB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exponentially with time as: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Σ</a:t>
            </a:r>
            <a:r>
              <a:rPr b="1" baseline="-25000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mol,SN</a:t>
            </a:r>
            <a:r>
              <a:rPr b="1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= Σ</a:t>
            </a:r>
            <a:r>
              <a:rPr b="1" baseline="-25000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0,SN</a:t>
            </a:r>
            <a:r>
              <a:rPr b="1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× exp(-t</a:t>
            </a:r>
            <a:r>
              <a:rPr b="1" baseline="-25000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SN</a:t>
            </a:r>
            <a:r>
              <a:rPr b="1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/</a:t>
            </a:r>
            <a:r>
              <a:rPr b="1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τ</a:t>
            </a:r>
            <a:r>
              <a:rPr b="1" baseline="-25000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GMC</a:t>
            </a:r>
            <a:r>
              <a:rPr b="1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)</a:t>
            </a:r>
            <a:r>
              <a:rPr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,</a:t>
            </a:r>
            <a:endParaRPr sz="150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30000" sz="150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where</a:t>
            </a:r>
            <a:r>
              <a:rPr lang="en-GB" sz="1500">
                <a:solidFill>
                  <a:schemeClr val="dk1"/>
                </a:solidFill>
              </a:rPr>
              <a:t> </a:t>
            </a:r>
            <a:r>
              <a:rPr b="1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t</a:t>
            </a:r>
            <a:r>
              <a:rPr b="1" baseline="-25000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SN</a:t>
            </a:r>
            <a:r>
              <a:rPr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</a:t>
            </a:r>
            <a:r>
              <a:rPr lang="en-GB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is the lifetime of the SN progenitor,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τ</a:t>
            </a:r>
            <a:r>
              <a:rPr b="1" baseline="-25000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GMC</a:t>
            </a:r>
            <a:r>
              <a:rPr lang="en-GB" sz="1500">
                <a:solidFill>
                  <a:schemeClr val="dk1"/>
                </a:solidFill>
              </a:rPr>
              <a:t> </a:t>
            </a:r>
            <a:r>
              <a:rPr lang="en-GB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is the lifetime of the molecular cloud, and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Σ</a:t>
            </a:r>
            <a:r>
              <a:rPr b="1" baseline="-25000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0,SN</a:t>
            </a:r>
            <a:r>
              <a:rPr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</a:t>
            </a:r>
            <a:r>
              <a:rPr lang="en-GB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is a normalisation constant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4" name="Google Shape;47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1025" y="1573775"/>
            <a:ext cx="923050" cy="89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5325" y="3431725"/>
            <a:ext cx="496750" cy="48305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38"/>
          <p:cNvSpPr/>
          <p:nvPr/>
        </p:nvSpPr>
        <p:spPr>
          <a:xfrm rot="2543239">
            <a:off x="5980946" y="2798798"/>
            <a:ext cx="1526392" cy="25780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77" name="Google Shape;477;p38"/>
          <p:cNvSpPr txBox="1"/>
          <p:nvPr/>
        </p:nvSpPr>
        <p:spPr>
          <a:xfrm>
            <a:off x="6876425" y="2231250"/>
            <a:ext cx="1956000" cy="12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GMC parent vanishes with time (after starburst)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9"/>
          <p:cNvSpPr txBox="1"/>
          <p:nvPr>
            <p:ph idx="1" type="body"/>
          </p:nvPr>
        </p:nvSpPr>
        <p:spPr>
          <a:xfrm>
            <a:off x="5096950" y="1051075"/>
            <a:ext cx="3742200" cy="8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Type II SNe  →</a:t>
            </a:r>
            <a:r>
              <a:rPr lang="en-GB">
                <a:solidFill>
                  <a:srgbClr val="0000FF"/>
                </a:solidFill>
              </a:rPr>
              <a:t> </a:t>
            </a:r>
            <a:r>
              <a:rPr b="1" lang="en-GB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Σ</a:t>
            </a:r>
            <a:r>
              <a:rPr b="1" baseline="-25000" lang="en-GB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mol,II</a:t>
            </a:r>
            <a:r>
              <a:rPr b="1" lang="en-GB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 = 20 ± 3 [M</a:t>
            </a:r>
            <a:r>
              <a:rPr b="1" baseline="-25000" lang="en-GB">
                <a:solidFill>
                  <a:srgbClr val="0000FF"/>
                </a:solidFill>
              </a:rPr>
              <a:t>ⵙ</a:t>
            </a:r>
            <a:r>
              <a:rPr b="1" lang="en-GB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 / pc</a:t>
            </a:r>
            <a:r>
              <a:rPr b="1" baseline="30000" lang="en-GB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2</a:t>
            </a:r>
            <a:r>
              <a:rPr b="1" lang="en-GB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]</a:t>
            </a:r>
            <a:endParaRPr b="1" baseline="30000">
              <a:solidFill>
                <a:srgbClr val="0000FF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Type Ic SNe →</a:t>
            </a:r>
            <a:r>
              <a:rPr lang="en-GB">
                <a:solidFill>
                  <a:srgbClr val="FF0000"/>
                </a:solidFill>
              </a:rPr>
              <a:t> </a:t>
            </a:r>
            <a:r>
              <a:rPr b="1" lang="en-GB">
                <a:solidFill>
                  <a:srgbClr val="FF0000"/>
                </a:solidFill>
                <a:latin typeface="Cambria Math"/>
                <a:ea typeface="Cambria Math"/>
                <a:cs typeface="Cambria Math"/>
                <a:sym typeface="Cambria Math"/>
              </a:rPr>
              <a:t>Σ</a:t>
            </a:r>
            <a:r>
              <a:rPr b="1" baseline="-25000" lang="en-GB">
                <a:solidFill>
                  <a:srgbClr val="FF0000"/>
                </a:solidFill>
                <a:latin typeface="Cambria Math"/>
                <a:ea typeface="Cambria Math"/>
                <a:cs typeface="Cambria Math"/>
                <a:sym typeface="Cambria Math"/>
              </a:rPr>
              <a:t>mol,Ic</a:t>
            </a:r>
            <a:r>
              <a:rPr b="1" lang="en-GB">
                <a:solidFill>
                  <a:srgbClr val="FF0000"/>
                </a:solidFill>
                <a:latin typeface="Cambria Math"/>
                <a:ea typeface="Cambria Math"/>
                <a:cs typeface="Cambria Math"/>
                <a:sym typeface="Cambria Math"/>
              </a:rPr>
              <a:t> = 21 ± 4 [M</a:t>
            </a:r>
            <a:r>
              <a:rPr b="1" baseline="-25000" lang="en-GB">
                <a:solidFill>
                  <a:srgbClr val="FF0000"/>
                </a:solidFill>
              </a:rPr>
              <a:t>ⵙ</a:t>
            </a:r>
            <a:r>
              <a:rPr b="1" lang="en-GB">
                <a:solidFill>
                  <a:srgbClr val="FF0000"/>
                </a:solidFill>
                <a:latin typeface="Cambria Math"/>
                <a:ea typeface="Cambria Math"/>
                <a:cs typeface="Cambria Math"/>
                <a:sym typeface="Cambria Math"/>
              </a:rPr>
              <a:t> / pc</a:t>
            </a:r>
            <a:r>
              <a:rPr b="1" baseline="30000" lang="en-GB">
                <a:solidFill>
                  <a:srgbClr val="FF0000"/>
                </a:solidFill>
                <a:latin typeface="Cambria Math"/>
                <a:ea typeface="Cambria Math"/>
                <a:cs typeface="Cambria Math"/>
                <a:sym typeface="Cambria Math"/>
              </a:rPr>
              <a:t>2</a:t>
            </a:r>
            <a:r>
              <a:rPr b="1" lang="en-GB">
                <a:solidFill>
                  <a:srgbClr val="FF0000"/>
                </a:solidFill>
                <a:latin typeface="Cambria Math"/>
                <a:ea typeface="Cambria Math"/>
                <a:cs typeface="Cambria Math"/>
                <a:sym typeface="Cambria Math"/>
              </a:rPr>
              <a:t>]</a:t>
            </a:r>
            <a:endParaRPr b="1">
              <a:solidFill>
                <a:srgbClr val="FF0000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483" name="Google Shape;483;p39"/>
          <p:cNvSpPr/>
          <p:nvPr/>
        </p:nvSpPr>
        <p:spPr>
          <a:xfrm rot="5400000">
            <a:off x="6500675" y="1894363"/>
            <a:ext cx="619200" cy="477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84" name="Google Shape;484;p39"/>
          <p:cNvSpPr txBox="1"/>
          <p:nvPr/>
        </p:nvSpPr>
        <p:spPr>
          <a:xfrm>
            <a:off x="7049075" y="1734438"/>
            <a:ext cx="17856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τ</a:t>
            </a:r>
            <a:r>
              <a:rPr b="1" baseline="-25000" lang="en-GB" sz="13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GMC</a:t>
            </a:r>
            <a:r>
              <a:rPr b="1" lang="en-GB" sz="13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= 16 ± 5 [Myr]</a:t>
            </a:r>
            <a:r>
              <a:rPr b="1" lang="en-GB" sz="1300">
                <a:solidFill>
                  <a:schemeClr val="dk1"/>
                </a:solidFill>
              </a:rPr>
              <a:t> </a:t>
            </a:r>
            <a:r>
              <a:rPr lang="en-GB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(Kim et al. 2022)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5" name="Google Shape;485;p39"/>
          <p:cNvSpPr txBox="1"/>
          <p:nvPr/>
        </p:nvSpPr>
        <p:spPr>
          <a:xfrm>
            <a:off x="4449650" y="2413338"/>
            <a:ext cx="4561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Σ</a:t>
            </a:r>
            <a:r>
              <a:rPr b="1" baseline="-25000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mol,Ic</a:t>
            </a:r>
            <a:r>
              <a:rPr b="1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/Σ</a:t>
            </a:r>
            <a:r>
              <a:rPr b="1" baseline="-25000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mol,II</a:t>
            </a:r>
            <a:r>
              <a:rPr b="1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= Σ</a:t>
            </a:r>
            <a:r>
              <a:rPr b="1" baseline="-25000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0,Ic</a:t>
            </a:r>
            <a:r>
              <a:rPr b="1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/Σ</a:t>
            </a:r>
            <a:r>
              <a:rPr b="1" baseline="-25000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0,II</a:t>
            </a:r>
            <a:r>
              <a:rPr b="1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× exp(-t</a:t>
            </a:r>
            <a:r>
              <a:rPr b="1" baseline="-25000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Ic</a:t>
            </a:r>
            <a:r>
              <a:rPr b="1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/τ</a:t>
            </a:r>
            <a:r>
              <a:rPr b="1" baseline="-25000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GMC</a:t>
            </a:r>
            <a:r>
              <a:rPr b="1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)/exp(-t</a:t>
            </a:r>
            <a:r>
              <a:rPr b="1" baseline="-25000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II</a:t>
            </a:r>
            <a:r>
              <a:rPr b="1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/τ</a:t>
            </a:r>
            <a:r>
              <a:rPr b="1" baseline="-25000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GMC</a:t>
            </a:r>
            <a:r>
              <a:rPr b="1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86" name="Google Shape;486;p39"/>
          <p:cNvSpPr/>
          <p:nvPr/>
        </p:nvSpPr>
        <p:spPr>
          <a:xfrm rot="5400000">
            <a:off x="6500675" y="2946425"/>
            <a:ext cx="619200" cy="477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87" name="Google Shape;487;p39"/>
          <p:cNvSpPr txBox="1"/>
          <p:nvPr/>
        </p:nvSpPr>
        <p:spPr>
          <a:xfrm>
            <a:off x="5551775" y="3570550"/>
            <a:ext cx="2517000" cy="461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t</a:t>
            </a:r>
            <a:r>
              <a:rPr b="1" baseline="-25000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II</a:t>
            </a:r>
            <a:r>
              <a:rPr b="1" lang="en-GB" sz="18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- </a:t>
            </a:r>
            <a:r>
              <a:rPr b="1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t</a:t>
            </a:r>
            <a:r>
              <a:rPr b="1" baseline="-25000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Ic</a:t>
            </a:r>
            <a:r>
              <a:rPr b="1" lang="en-GB" sz="18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= 0.4 ± 4.3 [Myr]</a:t>
            </a:r>
            <a:endParaRPr b="1" sz="180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488" name="Google Shape;488;p39"/>
          <p:cNvSpPr txBox="1"/>
          <p:nvPr/>
        </p:nvSpPr>
        <p:spPr>
          <a:xfrm>
            <a:off x="5013125" y="4184175"/>
            <a:ext cx="35943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short progenitor lifetime difference suggests similar initial masses: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binary progenitor systems for Type Ic SNe</a:t>
            </a:r>
            <a:endParaRPr b="1"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9" name="Google Shape;489;p39"/>
          <p:cNvSpPr txBox="1"/>
          <p:nvPr>
            <p:ph idx="1" type="body"/>
          </p:nvPr>
        </p:nvSpPr>
        <p:spPr>
          <a:xfrm>
            <a:off x="311700" y="3879063"/>
            <a:ext cx="1550700" cy="3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/>
              <a:t>Credits: </a:t>
            </a:r>
            <a:r>
              <a:rPr lang="en-GB" sz="1000">
                <a:solidFill>
                  <a:schemeClr val="dk1"/>
                </a:solidFill>
              </a:rPr>
              <a:t>Solar+2024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490" name="Google Shape;490;p39" title="Fig2_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144851" cy="2763234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39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Type II and Ic SNe in similar Σ</a:t>
            </a:r>
            <a:r>
              <a:rPr b="1" baseline="-25000" lang="en-GB">
                <a:latin typeface="Open Sans"/>
                <a:ea typeface="Open Sans"/>
                <a:cs typeface="Open Sans"/>
                <a:sym typeface="Open Sans"/>
              </a:rPr>
              <a:t>mol</a:t>
            </a: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 environments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0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Statistical significance test → Simulations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7" name="Google Shape;497;p40"/>
          <p:cNvSpPr txBox="1"/>
          <p:nvPr/>
        </p:nvSpPr>
        <p:spPr>
          <a:xfrm>
            <a:off x="6696125" y="4396675"/>
            <a:ext cx="15372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100">
                <a:solidFill>
                  <a:schemeClr val="dk2"/>
                </a:solidFill>
              </a:rPr>
              <a:t>Credits:</a:t>
            </a:r>
            <a:r>
              <a:rPr i="1" lang="en-GB" sz="1100">
                <a:solidFill>
                  <a:schemeClr val="dk2"/>
                </a:solidFill>
              </a:rPr>
              <a:t> Based on Zapartas et al. (2017)</a:t>
            </a:r>
            <a:endParaRPr i="1" sz="1100">
              <a:solidFill>
                <a:schemeClr val="dk2"/>
              </a:solidFill>
            </a:endParaRPr>
          </a:p>
        </p:txBody>
      </p:sp>
      <p:pic>
        <p:nvPicPr>
          <p:cNvPr id="498" name="Google Shape;49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3400" y="865325"/>
            <a:ext cx="4368699" cy="337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1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Statistical significance test → Simulations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4" name="Google Shape;504;p41"/>
          <p:cNvSpPr txBox="1"/>
          <p:nvPr/>
        </p:nvSpPr>
        <p:spPr>
          <a:xfrm>
            <a:off x="6696125" y="4396675"/>
            <a:ext cx="15372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100">
                <a:solidFill>
                  <a:schemeClr val="dk2"/>
                </a:solidFill>
              </a:rPr>
              <a:t>Credits:</a:t>
            </a:r>
            <a:r>
              <a:rPr i="1" lang="en-GB" sz="1100">
                <a:solidFill>
                  <a:schemeClr val="dk2"/>
                </a:solidFill>
              </a:rPr>
              <a:t> Based on Zapartas et al. (2017)</a:t>
            </a:r>
            <a:endParaRPr i="1" sz="1100">
              <a:solidFill>
                <a:schemeClr val="dk2"/>
              </a:solidFill>
            </a:endParaRPr>
          </a:p>
        </p:txBody>
      </p:sp>
      <p:pic>
        <p:nvPicPr>
          <p:cNvPr id="505" name="Google Shape;50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5625" y="865325"/>
            <a:ext cx="5068427" cy="337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5623" y="865313"/>
            <a:ext cx="5068427" cy="3378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5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 title="Screenshot from 2025-03-30 14-26-26.png"/>
          <p:cNvPicPr preferRelativeResize="0"/>
          <p:nvPr/>
        </p:nvPicPr>
        <p:blipFill rotWithShape="1">
          <a:blip r:embed="rId3">
            <a:alphaModFix/>
          </a:blip>
          <a:srcRect b="0" l="2305" r="0" t="0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8363" y="259500"/>
            <a:ext cx="2486025" cy="80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2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Statistical significance test → Simulations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2" name="Google Shape;512;p42"/>
          <p:cNvSpPr txBox="1"/>
          <p:nvPr/>
        </p:nvSpPr>
        <p:spPr>
          <a:xfrm>
            <a:off x="6696125" y="4396675"/>
            <a:ext cx="15372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100">
                <a:solidFill>
                  <a:schemeClr val="dk2"/>
                </a:solidFill>
              </a:rPr>
              <a:t>Credits:</a:t>
            </a:r>
            <a:r>
              <a:rPr i="1" lang="en-GB" sz="1100">
                <a:solidFill>
                  <a:schemeClr val="dk2"/>
                </a:solidFill>
              </a:rPr>
              <a:t> Based on Zapartas et al. (2017)</a:t>
            </a:r>
            <a:endParaRPr i="1" sz="1100">
              <a:solidFill>
                <a:schemeClr val="dk2"/>
              </a:solidFill>
            </a:endParaRPr>
          </a:p>
        </p:txBody>
      </p:sp>
      <p:pic>
        <p:nvPicPr>
          <p:cNvPr id="513" name="Google Shape;51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5625" y="865325"/>
            <a:ext cx="5068427" cy="3378951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42"/>
          <p:cNvSpPr/>
          <p:nvPr/>
        </p:nvSpPr>
        <p:spPr>
          <a:xfrm rot="10800000">
            <a:off x="3075025" y="2313125"/>
            <a:ext cx="264300" cy="853200"/>
          </a:xfrm>
          <a:prstGeom prst="rightBrace">
            <a:avLst>
              <a:gd fmla="val 50000" name="adj1"/>
              <a:gd fmla="val 49775" name="adj2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42"/>
          <p:cNvSpPr txBox="1"/>
          <p:nvPr>
            <p:ph idx="1" type="body"/>
          </p:nvPr>
        </p:nvSpPr>
        <p:spPr>
          <a:xfrm>
            <a:off x="607400" y="2481525"/>
            <a:ext cx="2225700" cy="38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0000"/>
                </a:solidFill>
                <a:latin typeface="Cambria Math"/>
                <a:ea typeface="Cambria Math"/>
                <a:cs typeface="Cambria Math"/>
                <a:sym typeface="Cambria Math"/>
              </a:rPr>
              <a:t>6 &lt; M</a:t>
            </a:r>
            <a:r>
              <a:rPr b="1" baseline="-25000" lang="en-GB">
                <a:solidFill>
                  <a:srgbClr val="FF0000"/>
                </a:solidFill>
                <a:latin typeface="Cambria Math"/>
                <a:ea typeface="Cambria Math"/>
                <a:cs typeface="Cambria Math"/>
                <a:sym typeface="Cambria Math"/>
              </a:rPr>
              <a:t>ZAMS</a:t>
            </a:r>
            <a:r>
              <a:rPr b="1" lang="en-GB">
                <a:solidFill>
                  <a:srgbClr val="FF0000"/>
                </a:solidFill>
                <a:latin typeface="Cambria Math"/>
                <a:ea typeface="Cambria Math"/>
                <a:cs typeface="Cambria Math"/>
                <a:sym typeface="Cambria Math"/>
              </a:rPr>
              <a:t> &lt; 18 [M</a:t>
            </a:r>
            <a:r>
              <a:rPr b="1" baseline="-25000" lang="en-GB">
                <a:solidFill>
                  <a:srgbClr val="FF0000"/>
                </a:solidFill>
                <a:latin typeface="Cambria Math"/>
                <a:ea typeface="Cambria Math"/>
                <a:cs typeface="Cambria Math"/>
                <a:sym typeface="Cambria Math"/>
              </a:rPr>
              <a:t>ⵙ</a:t>
            </a:r>
            <a:r>
              <a:rPr b="1" lang="en-GB">
                <a:solidFill>
                  <a:srgbClr val="FF0000"/>
                </a:solidFill>
                <a:latin typeface="Cambria Math"/>
                <a:ea typeface="Cambria Math"/>
                <a:cs typeface="Cambria Math"/>
                <a:sym typeface="Cambria Math"/>
              </a:rPr>
              <a:t>]</a:t>
            </a:r>
            <a:endParaRPr b="1" baseline="-25000">
              <a:solidFill>
                <a:srgbClr val="FF0000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</p:spTree>
  </p:cSld>
  <p:clrMapOvr>
    <a:masterClrMapping/>
  </p:clrMapOvr>
  <mc:AlternateContent>
    <mc:Choice Requires="p14">
      <p:transition spd="slow" p14:dur="25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3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Statistical significance test → Simulations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1" name="Google Shape;521;p43"/>
          <p:cNvSpPr txBox="1"/>
          <p:nvPr>
            <p:ph idx="1" type="body"/>
          </p:nvPr>
        </p:nvSpPr>
        <p:spPr>
          <a:xfrm>
            <a:off x="282800" y="3108475"/>
            <a:ext cx="3056400" cy="177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Research question: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→ Is it possible to distinguish between both distributions?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Answer:</a:t>
            </a:r>
            <a:endParaRPr b="1"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→ Yes!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How?:</a:t>
            </a:r>
            <a:endParaRPr b="1"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→ Monte Carlo simulations and </a:t>
            </a:r>
            <a:r>
              <a:rPr b="1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Σ</a:t>
            </a:r>
            <a:r>
              <a:rPr b="1" baseline="-25000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mol,SN</a:t>
            </a:r>
            <a:r>
              <a:rPr b="1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= Σ</a:t>
            </a:r>
            <a:r>
              <a:rPr b="1" baseline="-25000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0,SN</a:t>
            </a:r>
            <a:r>
              <a:rPr b="1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× exp(-t</a:t>
            </a:r>
            <a:r>
              <a:rPr b="1" baseline="-25000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SN</a:t>
            </a:r>
            <a:r>
              <a:rPr b="1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/τ</a:t>
            </a:r>
            <a:r>
              <a:rPr b="1" baseline="-25000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GMC</a:t>
            </a:r>
            <a:r>
              <a:rPr b="1" lang="en-GB" sz="15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)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522" name="Google Shape;522;p43"/>
          <p:cNvSpPr/>
          <p:nvPr/>
        </p:nvSpPr>
        <p:spPr>
          <a:xfrm rot="10800000">
            <a:off x="3075025" y="976675"/>
            <a:ext cx="264300" cy="1336500"/>
          </a:xfrm>
          <a:prstGeom prst="rightBrace">
            <a:avLst>
              <a:gd fmla="val 50000" name="adj1"/>
              <a:gd fmla="val 49775" name="adj2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43"/>
          <p:cNvSpPr txBox="1"/>
          <p:nvPr>
            <p:ph idx="1" type="body"/>
          </p:nvPr>
        </p:nvSpPr>
        <p:spPr>
          <a:xfrm>
            <a:off x="885050" y="1376125"/>
            <a:ext cx="1818600" cy="44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M</a:t>
            </a:r>
            <a:r>
              <a:rPr b="1" baseline="-25000" lang="en-GB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ZAMS</a:t>
            </a:r>
            <a:r>
              <a:rPr b="1" lang="en-GB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 &gt; 18 [M</a:t>
            </a:r>
            <a:r>
              <a:rPr b="1" baseline="-25000" lang="en-GB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ⵙ</a:t>
            </a:r>
            <a:r>
              <a:rPr b="1" lang="en-GB">
                <a:solidFill>
                  <a:srgbClr val="0000FF"/>
                </a:solidFill>
                <a:latin typeface="Cambria Math"/>
                <a:ea typeface="Cambria Math"/>
                <a:cs typeface="Cambria Math"/>
                <a:sym typeface="Cambria Math"/>
              </a:rPr>
              <a:t>]</a:t>
            </a:r>
            <a:endParaRPr b="1" baseline="-25000">
              <a:solidFill>
                <a:srgbClr val="0000FF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524" name="Google Shape;524;p43"/>
          <p:cNvSpPr/>
          <p:nvPr/>
        </p:nvSpPr>
        <p:spPr>
          <a:xfrm rot="10800000">
            <a:off x="3075025" y="2313125"/>
            <a:ext cx="264300" cy="853200"/>
          </a:xfrm>
          <a:prstGeom prst="rightBrace">
            <a:avLst>
              <a:gd fmla="val 50000" name="adj1"/>
              <a:gd fmla="val 49775" name="adj2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43"/>
          <p:cNvSpPr txBox="1"/>
          <p:nvPr>
            <p:ph idx="1" type="body"/>
          </p:nvPr>
        </p:nvSpPr>
        <p:spPr>
          <a:xfrm>
            <a:off x="607400" y="2481525"/>
            <a:ext cx="2225700" cy="38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0000"/>
                </a:solidFill>
                <a:latin typeface="Cambria Math"/>
                <a:ea typeface="Cambria Math"/>
                <a:cs typeface="Cambria Math"/>
                <a:sym typeface="Cambria Math"/>
              </a:rPr>
              <a:t>6 &lt; M</a:t>
            </a:r>
            <a:r>
              <a:rPr b="1" baseline="-25000" lang="en-GB">
                <a:solidFill>
                  <a:srgbClr val="FF0000"/>
                </a:solidFill>
                <a:latin typeface="Cambria Math"/>
                <a:ea typeface="Cambria Math"/>
                <a:cs typeface="Cambria Math"/>
                <a:sym typeface="Cambria Math"/>
              </a:rPr>
              <a:t>ZAMS</a:t>
            </a:r>
            <a:r>
              <a:rPr b="1" lang="en-GB">
                <a:solidFill>
                  <a:srgbClr val="FF0000"/>
                </a:solidFill>
                <a:latin typeface="Cambria Math"/>
                <a:ea typeface="Cambria Math"/>
                <a:cs typeface="Cambria Math"/>
                <a:sym typeface="Cambria Math"/>
              </a:rPr>
              <a:t> &lt; 18 [M</a:t>
            </a:r>
            <a:r>
              <a:rPr b="1" baseline="-25000" lang="en-GB">
                <a:solidFill>
                  <a:srgbClr val="FF0000"/>
                </a:solidFill>
                <a:latin typeface="Cambria Math"/>
                <a:ea typeface="Cambria Math"/>
                <a:cs typeface="Cambria Math"/>
                <a:sym typeface="Cambria Math"/>
              </a:rPr>
              <a:t>ⵙ</a:t>
            </a:r>
            <a:r>
              <a:rPr b="1" lang="en-GB">
                <a:solidFill>
                  <a:srgbClr val="FF0000"/>
                </a:solidFill>
                <a:latin typeface="Cambria Math"/>
                <a:ea typeface="Cambria Math"/>
                <a:cs typeface="Cambria Math"/>
                <a:sym typeface="Cambria Math"/>
              </a:rPr>
              <a:t>]</a:t>
            </a:r>
            <a:endParaRPr b="1" baseline="-25000">
              <a:solidFill>
                <a:srgbClr val="FF0000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526" name="Google Shape;526;p43"/>
          <p:cNvSpPr txBox="1"/>
          <p:nvPr/>
        </p:nvSpPr>
        <p:spPr>
          <a:xfrm>
            <a:off x="6696125" y="4396675"/>
            <a:ext cx="15372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100">
                <a:solidFill>
                  <a:schemeClr val="dk2"/>
                </a:solidFill>
              </a:rPr>
              <a:t>Credits:</a:t>
            </a:r>
            <a:r>
              <a:rPr i="1" lang="en-GB" sz="1100">
                <a:solidFill>
                  <a:schemeClr val="dk2"/>
                </a:solidFill>
              </a:rPr>
              <a:t> Based on Zapartas et al. (2017)</a:t>
            </a:r>
            <a:endParaRPr i="1" sz="1100">
              <a:solidFill>
                <a:schemeClr val="dk2"/>
              </a:solidFill>
            </a:endParaRPr>
          </a:p>
        </p:txBody>
      </p:sp>
      <p:pic>
        <p:nvPicPr>
          <p:cNvPr id="527" name="Google Shape;52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5625" y="865325"/>
            <a:ext cx="5068427" cy="337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4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Statistical significance test → Sample size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3" name="Google Shape;533;p44"/>
          <p:cNvSpPr txBox="1"/>
          <p:nvPr>
            <p:ph idx="1" type="body"/>
          </p:nvPr>
        </p:nvSpPr>
        <p:spPr>
          <a:xfrm>
            <a:off x="4766225" y="1470600"/>
            <a:ext cx="4031700" cy="291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  <a:r>
              <a:rPr baseline="30000"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Monte Carlo simulations for each SN population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Kolmogorov</a:t>
            </a: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-Smirnov test in order to reject the null hypothesis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For our current sample of </a:t>
            </a:r>
            <a:r>
              <a:rPr b="1"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30</a:t>
            </a: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Type II</a:t>
            </a:r>
            <a:r>
              <a:rPr lang="en-GB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b="1"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21</a:t>
            </a: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Type Ic SNe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→</a:t>
            </a: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95% of statistical significance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34" name="Google Shape;53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18438"/>
            <a:ext cx="4899551" cy="3266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45"/>
          <p:cNvPicPr preferRelativeResize="0"/>
          <p:nvPr/>
        </p:nvPicPr>
        <p:blipFill rotWithShape="1">
          <a:blip r:embed="rId3">
            <a:alphaModFix/>
          </a:blip>
          <a:srcRect b="0" l="0" r="75078" t="0"/>
          <a:stretch/>
        </p:blipFill>
        <p:spPr>
          <a:xfrm>
            <a:off x="0" y="1321451"/>
            <a:ext cx="4572000" cy="382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45"/>
          <p:cNvPicPr preferRelativeResize="0"/>
          <p:nvPr/>
        </p:nvPicPr>
        <p:blipFill rotWithShape="1">
          <a:blip r:embed="rId3">
            <a:alphaModFix/>
          </a:blip>
          <a:srcRect b="0" l="50034" r="25044" t="0"/>
          <a:stretch/>
        </p:blipFill>
        <p:spPr>
          <a:xfrm>
            <a:off x="4572000" y="1321455"/>
            <a:ext cx="4572000" cy="3822033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45"/>
          <p:cNvSpPr txBox="1"/>
          <p:nvPr>
            <p:ph idx="1" type="subTitle"/>
          </p:nvPr>
        </p:nvSpPr>
        <p:spPr>
          <a:xfrm>
            <a:off x="51600" y="2081225"/>
            <a:ext cx="9040800" cy="2565300"/>
          </a:xfrm>
          <a:prstGeom prst="rect">
            <a:avLst/>
          </a:prstGeom>
          <a:effectLst>
            <a:outerShdw blurRad="100013" rotWithShape="0" algn="bl">
              <a:schemeClr val="dk1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Summary:</a:t>
            </a:r>
            <a:endParaRPr b="1" sz="21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38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30"/>
              <a:buFont typeface="Open Sans"/>
              <a:buChar char="●"/>
            </a:pPr>
            <a:r>
              <a:rPr b="1" lang="en-GB" sz="21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CO(2-1) as tracer of SN progenitor lifetime</a:t>
            </a:r>
            <a:endParaRPr b="1" sz="21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38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30"/>
              <a:buFont typeface="Open Sans"/>
              <a:buChar char="●"/>
            </a:pPr>
            <a:r>
              <a:rPr b="1" lang="en-GB" sz="21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Type II and Ic SNe are found in similar H</a:t>
            </a:r>
            <a:r>
              <a:rPr b="1" baseline="-25000" lang="en-GB" sz="21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b="1" lang="en-GB" sz="21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cloud parent conditions</a:t>
            </a:r>
            <a:endParaRPr b="1" sz="21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38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30"/>
              <a:buFont typeface="Open Sans"/>
              <a:buChar char="●"/>
            </a:pPr>
            <a:r>
              <a:rPr b="1" lang="en-GB" sz="21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Both CCSNe have similar lifetimes, and hence, initial masses</a:t>
            </a:r>
            <a:endParaRPr b="1" sz="21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38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30"/>
              <a:buFont typeface="Open Sans"/>
              <a:buChar char="●"/>
            </a:pPr>
            <a:r>
              <a:rPr b="1" lang="en-GB" sz="2130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Take-home</a:t>
            </a:r>
            <a:r>
              <a:rPr b="1" lang="en-GB" sz="21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→ Binary progenitor systems for Type Ic SNe</a:t>
            </a:r>
            <a:endParaRPr b="1" sz="21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42" name="Google Shape;54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9" cy="2175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46"/>
          <p:cNvSpPr txBox="1"/>
          <p:nvPr>
            <p:ph type="ctrTitle"/>
          </p:nvPr>
        </p:nvSpPr>
        <p:spPr>
          <a:xfrm>
            <a:off x="311700" y="119275"/>
            <a:ext cx="8520600" cy="168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400">
                <a:latin typeface="Open Sans"/>
                <a:ea typeface="Open Sans"/>
                <a:cs typeface="Open Sans"/>
                <a:sym typeface="Open Sans"/>
              </a:rPr>
              <a:t>PhD stipend within the National Science Center OPUS project</a:t>
            </a:r>
            <a:endParaRPr sz="44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8" name="Google Shape;548;p46"/>
          <p:cNvSpPr txBox="1"/>
          <p:nvPr>
            <p:ph idx="1" type="subTitle"/>
          </p:nvPr>
        </p:nvSpPr>
        <p:spPr>
          <a:xfrm>
            <a:off x="3340775" y="2169700"/>
            <a:ext cx="5745000" cy="23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With whom? → dr. hab. Michał Michałowski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 what? → Supernovae and cosmic gas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Where? → Adam Mickiewicz University in Poznań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49" name="Google Shape;549;p46" title="Screenshot from 2025-03-24 22-36-2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1882663"/>
            <a:ext cx="3114675" cy="315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325" y="1368000"/>
            <a:ext cx="1551350" cy="150855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>
            <p:ph idx="4294967295"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Star-Supernova-Interstellar medium connection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3689700" y="636725"/>
            <a:ext cx="176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Molecular gas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325" y="1368000"/>
            <a:ext cx="1551350" cy="150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 rotWithShape="1">
          <a:blip r:embed="rId4">
            <a:alphaModFix/>
          </a:blip>
          <a:srcRect b="14000" l="0" r="0" t="0"/>
          <a:stretch/>
        </p:blipFill>
        <p:spPr>
          <a:xfrm>
            <a:off x="1782250" y="3541677"/>
            <a:ext cx="1508400" cy="12271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>
            <p:ph idx="4294967295"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Star-Supernova-Interstellar medium connection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" name="Google Shape;93;p17"/>
          <p:cNvSpPr/>
          <p:nvPr/>
        </p:nvSpPr>
        <p:spPr>
          <a:xfrm rot="2700000">
            <a:off x="3330888" y="2695060"/>
            <a:ext cx="330926" cy="107296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3689700" y="636725"/>
            <a:ext cx="176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Molecular gas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" name="Google Shape;95;p17"/>
          <p:cNvSpPr txBox="1"/>
          <p:nvPr/>
        </p:nvSpPr>
        <p:spPr>
          <a:xfrm>
            <a:off x="1258800" y="4601500"/>
            <a:ext cx="7632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Star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1925100" y="2371200"/>
            <a:ext cx="176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Star formation</a:t>
            </a:r>
            <a:endParaRPr b="1" sz="2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325" y="1368000"/>
            <a:ext cx="1551350" cy="150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 rotWithShape="1">
          <a:blip r:embed="rId4">
            <a:alphaModFix/>
          </a:blip>
          <a:srcRect b="14000" l="0" r="0" t="0"/>
          <a:stretch/>
        </p:blipFill>
        <p:spPr>
          <a:xfrm>
            <a:off x="1782250" y="3541677"/>
            <a:ext cx="1508400" cy="122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8250" y="3541675"/>
            <a:ext cx="1731322" cy="1227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>
            <p:ph idx="4294967295"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Star-Supernova-Interstellar medium connection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" name="Google Shape;105;p18"/>
          <p:cNvSpPr/>
          <p:nvPr/>
        </p:nvSpPr>
        <p:spPr>
          <a:xfrm rot="2700000">
            <a:off x="3330888" y="2695060"/>
            <a:ext cx="330926" cy="107296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06" name="Google Shape;106;p18"/>
          <p:cNvSpPr/>
          <p:nvPr/>
        </p:nvSpPr>
        <p:spPr>
          <a:xfrm rot="-5400000">
            <a:off x="4465944" y="3618693"/>
            <a:ext cx="330900" cy="10731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07" name="Google Shape;107;p18"/>
          <p:cNvSpPr txBox="1"/>
          <p:nvPr/>
        </p:nvSpPr>
        <p:spPr>
          <a:xfrm>
            <a:off x="3689700" y="636725"/>
            <a:ext cx="176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Molecular gas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" name="Google Shape;108;p18"/>
          <p:cNvSpPr txBox="1"/>
          <p:nvPr/>
        </p:nvSpPr>
        <p:spPr>
          <a:xfrm>
            <a:off x="1258800" y="4601500"/>
            <a:ext cx="7632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Star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" name="Google Shape;109;p18"/>
          <p:cNvSpPr txBox="1"/>
          <p:nvPr/>
        </p:nvSpPr>
        <p:spPr>
          <a:xfrm>
            <a:off x="7489325" y="4320700"/>
            <a:ext cx="13431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Supernova explosion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0" name="Google Shape;110;p18"/>
          <p:cNvSpPr txBox="1"/>
          <p:nvPr/>
        </p:nvSpPr>
        <p:spPr>
          <a:xfrm>
            <a:off x="1925100" y="2371200"/>
            <a:ext cx="176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Star formation</a:t>
            </a:r>
            <a:endParaRPr b="1" sz="2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3749100" y="4335600"/>
            <a:ext cx="176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Stellar evolution</a:t>
            </a:r>
            <a:endParaRPr b="1" sz="2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325" y="1368000"/>
            <a:ext cx="1551350" cy="150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 rotWithShape="1">
          <a:blip r:embed="rId4">
            <a:alphaModFix/>
          </a:blip>
          <a:srcRect b="14000" l="0" r="0" t="0"/>
          <a:stretch/>
        </p:blipFill>
        <p:spPr>
          <a:xfrm>
            <a:off x="1782250" y="3541677"/>
            <a:ext cx="1508400" cy="122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8250" y="3541675"/>
            <a:ext cx="1731322" cy="1227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 txBox="1"/>
          <p:nvPr>
            <p:ph idx="4294967295"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Star-Supernova-Interstellar medium connection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0" name="Google Shape;120;p19"/>
          <p:cNvSpPr/>
          <p:nvPr/>
        </p:nvSpPr>
        <p:spPr>
          <a:xfrm rot="2700000">
            <a:off x="3330888" y="2695060"/>
            <a:ext cx="330926" cy="107296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21" name="Google Shape;121;p19"/>
          <p:cNvSpPr/>
          <p:nvPr/>
        </p:nvSpPr>
        <p:spPr>
          <a:xfrm rot="-5400000">
            <a:off x="4465944" y="3618693"/>
            <a:ext cx="330900" cy="10731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22" name="Google Shape;122;p19"/>
          <p:cNvSpPr/>
          <p:nvPr/>
        </p:nvSpPr>
        <p:spPr>
          <a:xfrm rot="8263159">
            <a:off x="5580819" y="2558813"/>
            <a:ext cx="330874" cy="10729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23" name="Google Shape;123;p19"/>
          <p:cNvSpPr txBox="1"/>
          <p:nvPr/>
        </p:nvSpPr>
        <p:spPr>
          <a:xfrm>
            <a:off x="3689700" y="636725"/>
            <a:ext cx="176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Molecular gas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4" name="Google Shape;124;p19"/>
          <p:cNvSpPr txBox="1"/>
          <p:nvPr/>
        </p:nvSpPr>
        <p:spPr>
          <a:xfrm>
            <a:off x="1258800" y="4601500"/>
            <a:ext cx="7632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Star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5" name="Google Shape;125;p19"/>
          <p:cNvSpPr txBox="1"/>
          <p:nvPr/>
        </p:nvSpPr>
        <p:spPr>
          <a:xfrm>
            <a:off x="7489325" y="4320700"/>
            <a:ext cx="13431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Supernova explosion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6" name="Google Shape;126;p19"/>
          <p:cNvSpPr txBox="1"/>
          <p:nvPr/>
        </p:nvSpPr>
        <p:spPr>
          <a:xfrm>
            <a:off x="1925100" y="2371200"/>
            <a:ext cx="176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Star formation</a:t>
            </a:r>
            <a:endParaRPr b="1" sz="2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3749100" y="4335600"/>
            <a:ext cx="176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Stellar evolution</a:t>
            </a:r>
            <a:endParaRPr b="1" sz="2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8" name="Google Shape;128;p19"/>
          <p:cNvSpPr txBox="1"/>
          <p:nvPr/>
        </p:nvSpPr>
        <p:spPr>
          <a:xfrm>
            <a:off x="5724725" y="2376413"/>
            <a:ext cx="176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Supernova feedback</a:t>
            </a:r>
            <a:endParaRPr b="1" sz="2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325" y="1368000"/>
            <a:ext cx="1551350" cy="150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 rotWithShape="1">
          <a:blip r:embed="rId4">
            <a:alphaModFix/>
          </a:blip>
          <a:srcRect b="14000" l="0" r="0" t="0"/>
          <a:stretch/>
        </p:blipFill>
        <p:spPr>
          <a:xfrm>
            <a:off x="1782250" y="3541677"/>
            <a:ext cx="1508400" cy="122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8250" y="3541675"/>
            <a:ext cx="1731322" cy="1227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0"/>
          <p:cNvSpPr txBox="1"/>
          <p:nvPr>
            <p:ph idx="4294967295"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Star-Supernova-Interstellar medium connection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7" name="Google Shape;137;p20"/>
          <p:cNvSpPr/>
          <p:nvPr/>
        </p:nvSpPr>
        <p:spPr>
          <a:xfrm rot="2700000">
            <a:off x="3330888" y="2695060"/>
            <a:ext cx="330926" cy="107296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38" name="Google Shape;138;p20"/>
          <p:cNvSpPr/>
          <p:nvPr/>
        </p:nvSpPr>
        <p:spPr>
          <a:xfrm rot="-5400000">
            <a:off x="4465944" y="3618693"/>
            <a:ext cx="330900" cy="10731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39" name="Google Shape;139;p20"/>
          <p:cNvSpPr/>
          <p:nvPr/>
        </p:nvSpPr>
        <p:spPr>
          <a:xfrm rot="8263159">
            <a:off x="5580819" y="2558813"/>
            <a:ext cx="330874" cy="10729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40" name="Google Shape;140;p20"/>
          <p:cNvSpPr txBox="1"/>
          <p:nvPr/>
        </p:nvSpPr>
        <p:spPr>
          <a:xfrm>
            <a:off x="3689700" y="636725"/>
            <a:ext cx="176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Molecular gas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" name="Google Shape;141;p20"/>
          <p:cNvSpPr txBox="1"/>
          <p:nvPr/>
        </p:nvSpPr>
        <p:spPr>
          <a:xfrm>
            <a:off x="1258800" y="4601500"/>
            <a:ext cx="7632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Star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2" name="Google Shape;142;p20"/>
          <p:cNvSpPr txBox="1"/>
          <p:nvPr/>
        </p:nvSpPr>
        <p:spPr>
          <a:xfrm>
            <a:off x="7489325" y="4320700"/>
            <a:ext cx="13431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Supernova explosion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" name="Google Shape;143;p20"/>
          <p:cNvSpPr txBox="1"/>
          <p:nvPr/>
        </p:nvSpPr>
        <p:spPr>
          <a:xfrm>
            <a:off x="1925100" y="2371200"/>
            <a:ext cx="176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Star formation</a:t>
            </a:r>
            <a:endParaRPr b="1" sz="2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4" name="Google Shape;144;p20"/>
          <p:cNvSpPr txBox="1"/>
          <p:nvPr/>
        </p:nvSpPr>
        <p:spPr>
          <a:xfrm>
            <a:off x="3749100" y="4335600"/>
            <a:ext cx="176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Stellar evolution</a:t>
            </a:r>
            <a:endParaRPr b="1" sz="2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5" name="Google Shape;145;p20"/>
          <p:cNvSpPr txBox="1"/>
          <p:nvPr/>
        </p:nvSpPr>
        <p:spPr>
          <a:xfrm>
            <a:off x="5724725" y="2376413"/>
            <a:ext cx="176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Supernova feedback</a:t>
            </a:r>
            <a:endParaRPr b="1" sz="2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6" name="Google Shape;146;p20"/>
          <p:cNvSpPr txBox="1"/>
          <p:nvPr/>
        </p:nvSpPr>
        <p:spPr>
          <a:xfrm>
            <a:off x="7466100" y="4363950"/>
            <a:ext cx="1343100" cy="6630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47" name="Google Shape;147;p20"/>
          <p:cNvCxnSpPr>
            <a:stCxn id="146" idx="0"/>
          </p:cNvCxnSpPr>
          <p:nvPr/>
        </p:nvCxnSpPr>
        <p:spPr>
          <a:xfrm rot="10800000">
            <a:off x="8129250" y="3922050"/>
            <a:ext cx="8400" cy="4419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8" name="Google Shape;148;p20"/>
          <p:cNvSpPr txBox="1"/>
          <p:nvPr/>
        </p:nvSpPr>
        <p:spPr>
          <a:xfrm>
            <a:off x="7595525" y="3155199"/>
            <a:ext cx="1130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Type Ic SN</a:t>
            </a:r>
            <a:endParaRPr b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325" y="1368000"/>
            <a:ext cx="1551350" cy="150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1"/>
          <p:cNvPicPr preferRelativeResize="0"/>
          <p:nvPr/>
        </p:nvPicPr>
        <p:blipFill rotWithShape="1">
          <a:blip r:embed="rId4">
            <a:alphaModFix/>
          </a:blip>
          <a:srcRect b="14000" l="0" r="0" t="0"/>
          <a:stretch/>
        </p:blipFill>
        <p:spPr>
          <a:xfrm>
            <a:off x="1782250" y="3541677"/>
            <a:ext cx="1508400" cy="122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8250" y="3541675"/>
            <a:ext cx="1731322" cy="1227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1"/>
          <p:cNvSpPr txBox="1"/>
          <p:nvPr>
            <p:ph idx="4294967295"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Star-Supernova-Interstellar medium connection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" name="Google Shape;157;p21"/>
          <p:cNvSpPr/>
          <p:nvPr/>
        </p:nvSpPr>
        <p:spPr>
          <a:xfrm rot="2700000">
            <a:off x="3330888" y="2695060"/>
            <a:ext cx="330926" cy="107296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58" name="Google Shape;158;p21"/>
          <p:cNvSpPr/>
          <p:nvPr/>
        </p:nvSpPr>
        <p:spPr>
          <a:xfrm rot="-5400000">
            <a:off x="4465944" y="3618693"/>
            <a:ext cx="330900" cy="10731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59" name="Google Shape;159;p21"/>
          <p:cNvSpPr/>
          <p:nvPr/>
        </p:nvSpPr>
        <p:spPr>
          <a:xfrm rot="8263159">
            <a:off x="5580819" y="2558813"/>
            <a:ext cx="330874" cy="10729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60" name="Google Shape;160;p21"/>
          <p:cNvSpPr txBox="1"/>
          <p:nvPr/>
        </p:nvSpPr>
        <p:spPr>
          <a:xfrm>
            <a:off x="3689700" y="636725"/>
            <a:ext cx="176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Molecular gas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1" name="Google Shape;161;p21"/>
          <p:cNvSpPr txBox="1"/>
          <p:nvPr/>
        </p:nvSpPr>
        <p:spPr>
          <a:xfrm>
            <a:off x="1258800" y="4601500"/>
            <a:ext cx="7632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Star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2" name="Google Shape;162;p21"/>
          <p:cNvSpPr txBox="1"/>
          <p:nvPr/>
        </p:nvSpPr>
        <p:spPr>
          <a:xfrm>
            <a:off x="7489325" y="4320700"/>
            <a:ext cx="13431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Supernova explosion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3" name="Google Shape;163;p21"/>
          <p:cNvSpPr txBox="1"/>
          <p:nvPr/>
        </p:nvSpPr>
        <p:spPr>
          <a:xfrm>
            <a:off x="1925100" y="2371200"/>
            <a:ext cx="176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Star formation</a:t>
            </a:r>
            <a:endParaRPr b="1" sz="2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4" name="Google Shape;164;p21"/>
          <p:cNvSpPr txBox="1"/>
          <p:nvPr/>
        </p:nvSpPr>
        <p:spPr>
          <a:xfrm>
            <a:off x="3749100" y="4335600"/>
            <a:ext cx="176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Stellar evolution</a:t>
            </a:r>
            <a:endParaRPr b="1" sz="2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" name="Google Shape;165;p21"/>
          <p:cNvSpPr txBox="1"/>
          <p:nvPr/>
        </p:nvSpPr>
        <p:spPr>
          <a:xfrm>
            <a:off x="5724725" y="2376413"/>
            <a:ext cx="176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Supernova feedback</a:t>
            </a:r>
            <a:endParaRPr b="1" sz="2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6" name="Google Shape;166;p21"/>
          <p:cNvSpPr txBox="1"/>
          <p:nvPr/>
        </p:nvSpPr>
        <p:spPr>
          <a:xfrm>
            <a:off x="7466100" y="4363950"/>
            <a:ext cx="1343100" cy="6630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67" name="Google Shape;167;p21"/>
          <p:cNvCxnSpPr>
            <a:stCxn id="166" idx="0"/>
          </p:cNvCxnSpPr>
          <p:nvPr/>
        </p:nvCxnSpPr>
        <p:spPr>
          <a:xfrm rot="10800000">
            <a:off x="8129250" y="3922050"/>
            <a:ext cx="8400" cy="4419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8" name="Google Shape;168;p21"/>
          <p:cNvSpPr txBox="1"/>
          <p:nvPr/>
        </p:nvSpPr>
        <p:spPr>
          <a:xfrm>
            <a:off x="7595525" y="3155199"/>
            <a:ext cx="1130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Type Ic SN</a:t>
            </a:r>
            <a:endParaRPr b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9" name="Google Shape;169;p21"/>
          <p:cNvSpPr txBox="1"/>
          <p:nvPr/>
        </p:nvSpPr>
        <p:spPr>
          <a:xfrm>
            <a:off x="968850" y="4428125"/>
            <a:ext cx="1343100" cy="6630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70" name="Google Shape;170;p21"/>
          <p:cNvCxnSpPr>
            <a:stCxn id="169" idx="0"/>
          </p:cNvCxnSpPr>
          <p:nvPr/>
        </p:nvCxnSpPr>
        <p:spPr>
          <a:xfrm rot="10800000">
            <a:off x="1632000" y="3986225"/>
            <a:ext cx="8400" cy="4419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1" name="Google Shape;171;p21"/>
          <p:cNvSpPr txBox="1"/>
          <p:nvPr/>
        </p:nvSpPr>
        <p:spPr>
          <a:xfrm>
            <a:off x="722400" y="3031862"/>
            <a:ext cx="1836000" cy="10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Binary progenitors</a:t>
            </a:r>
            <a:endParaRPr b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