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Inter SemiBold"/>
      <p:regular r:id="rId29"/>
      <p:bold r:id="rId30"/>
      <p:italic r:id="rId31"/>
      <p:boldItalic r:id="rId32"/>
    </p:embeddedFont>
    <p:embeddedFont>
      <p:font typeface="Inter Light"/>
      <p:regular r:id="rId33"/>
      <p:bold r:id="rId34"/>
      <p:italic r:id="rId35"/>
      <p:boldItalic r:id="rId36"/>
    </p:embeddedFont>
    <p:embeddedFont>
      <p:font typeface="Inter"/>
      <p:regular r:id="rId37"/>
      <p:bold r:id="rId38"/>
      <p:italic r:id="rId39"/>
      <p:boldItalic r:id="rId40"/>
    </p:embeddedFont>
    <p:embeddedFont>
      <p:font typeface="Old Standard TT"/>
      <p:regular r:id="rId41"/>
      <p:bold r:id="rId42"/>
      <p: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7AB16FE-1579-40C4-99BB-6DBC8E703706}">
  <a:tblStyle styleId="{B7AB16FE-1579-40C4-99BB-6DBC8E7037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boldItalic.fntdata"/><Relationship Id="rId20" Type="http://schemas.openxmlformats.org/officeDocument/2006/relationships/slide" Target="slides/slide14.xml"/><Relationship Id="rId42" Type="http://schemas.openxmlformats.org/officeDocument/2006/relationships/font" Target="fonts/OldStandardTT-bold.fntdata"/><Relationship Id="rId41" Type="http://schemas.openxmlformats.org/officeDocument/2006/relationships/font" Target="fonts/OldStandardTT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OldStandardTT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InterSemiBol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nterSemiBold-italic.fntdata"/><Relationship Id="rId30" Type="http://schemas.openxmlformats.org/officeDocument/2006/relationships/font" Target="fonts/InterSemiBold-bold.fntdata"/><Relationship Id="rId11" Type="http://schemas.openxmlformats.org/officeDocument/2006/relationships/slide" Target="slides/slide5.xml"/><Relationship Id="rId33" Type="http://schemas.openxmlformats.org/officeDocument/2006/relationships/font" Target="fonts/InterLight-regular.fntdata"/><Relationship Id="rId10" Type="http://schemas.openxmlformats.org/officeDocument/2006/relationships/slide" Target="slides/slide4.xml"/><Relationship Id="rId32" Type="http://schemas.openxmlformats.org/officeDocument/2006/relationships/font" Target="fonts/InterSemiBold-boldItalic.fntdata"/><Relationship Id="rId13" Type="http://schemas.openxmlformats.org/officeDocument/2006/relationships/slide" Target="slides/slide7.xml"/><Relationship Id="rId35" Type="http://schemas.openxmlformats.org/officeDocument/2006/relationships/font" Target="fonts/InterLight-italic.fntdata"/><Relationship Id="rId12" Type="http://schemas.openxmlformats.org/officeDocument/2006/relationships/slide" Target="slides/slide6.xml"/><Relationship Id="rId34" Type="http://schemas.openxmlformats.org/officeDocument/2006/relationships/font" Target="fonts/InterLight-bold.fntdata"/><Relationship Id="rId15" Type="http://schemas.openxmlformats.org/officeDocument/2006/relationships/slide" Target="slides/slide9.xml"/><Relationship Id="rId37" Type="http://schemas.openxmlformats.org/officeDocument/2006/relationships/font" Target="fonts/Inter-regular.fntdata"/><Relationship Id="rId14" Type="http://schemas.openxmlformats.org/officeDocument/2006/relationships/slide" Target="slides/slide8.xml"/><Relationship Id="rId36" Type="http://schemas.openxmlformats.org/officeDocument/2006/relationships/font" Target="fonts/InterLight-boldItalic.fntdata"/><Relationship Id="rId17" Type="http://schemas.openxmlformats.org/officeDocument/2006/relationships/slide" Target="slides/slide11.xml"/><Relationship Id="rId39" Type="http://schemas.openxmlformats.org/officeDocument/2006/relationships/font" Target="fonts/Inter-italic.fntdata"/><Relationship Id="rId16" Type="http://schemas.openxmlformats.org/officeDocument/2006/relationships/slide" Target="slides/slide10.xml"/><Relationship Id="rId38" Type="http://schemas.openxmlformats.org/officeDocument/2006/relationships/font" Target="fonts/Inter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6335eb9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6335eb9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6335eb908_1_1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6335eb908_1_1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6335eb908_1_1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6335eb908_1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6335eb908_1_1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46335eb908_1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6335eb908_1_1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6335eb908_1_1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6335eb908_1_1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6335eb908_1_1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6335eb908_1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6335eb908_1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66457cd8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466457cd8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66457cd8d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66457cd8d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6335eb908_1_18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6335eb908_1_1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6335eb90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6335eb90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6335eb908_1_1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46335eb908_1_1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466457cd8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466457cd8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66457cd8d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466457cd8d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6335eb908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6335eb908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6335eb908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6335eb908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6335eb908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6335eb908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6335eb908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6335eb908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6335eb908_1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6335eb908_1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6335eb908_1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6335eb908_1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6335eb908_1_9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6335eb908_1_9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Divider">
  <p:cSld name="TITLE_AND_BODY_1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" name="Google Shape;52;p13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title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4" name="Google Shape;54;p13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Divider 1">
  <p:cSld name="TITLE_AND_BODY_2">
    <p:bg>
      <p:bgPr>
        <a:solidFill>
          <a:schemeClr val="dk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Google Shape;58;p14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14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2" type="title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1" name="Google Shape;61;p14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Divider 2">
  <p:cSld name="TITLE_AND_BODY_3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5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15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2" type="title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8" name="Google Shape;68;p15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sz="7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0" y="737700"/>
            <a:ext cx="8520600" cy="114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59" u="sng">
                <a:solidFill>
                  <a:srgbClr val="FFFF00"/>
                </a:solidFill>
              </a:rPr>
              <a:t>A thorough investigation on the evolution of Helium rich interacting (Ibn) supernovae</a:t>
            </a:r>
            <a:endParaRPr sz="3359" u="sng">
              <a:solidFill>
                <a:srgbClr val="FFFF00"/>
              </a:solidFill>
            </a:endParaRPr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4382800" y="4679000"/>
            <a:ext cx="45519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dazzling collection of supernova host galaxies! Courtesy : STSCI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690575" y="3071925"/>
            <a:ext cx="2950800" cy="12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Anjasha Gangopadhyay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Postdoctoral Fellow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Oskar Klein Center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Stockholm University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Sweden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900" y="2950850"/>
            <a:ext cx="1350475" cy="13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4775" y="2950850"/>
            <a:ext cx="1350475" cy="13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title="Screenshot 2025-03-31 at 7.55.25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6650" y="3133898"/>
            <a:ext cx="2180299" cy="90975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5583325" y="1936175"/>
            <a:ext cx="3013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FF00"/>
                </a:solidFill>
              </a:rPr>
              <a:t>An Extraordinary Journey Into The Transient Sky:</a:t>
            </a:r>
            <a:br>
              <a:rPr b="1" lang="en" sz="1100">
                <a:solidFill>
                  <a:srgbClr val="FFFF00"/>
                </a:solidFill>
              </a:rPr>
            </a:br>
            <a:r>
              <a:rPr b="1" lang="en" sz="1100">
                <a:solidFill>
                  <a:srgbClr val="FFFF00"/>
                </a:solidFill>
              </a:rPr>
              <a:t>from restless progenitor stars to explosive multi-messenger signals</a:t>
            </a:r>
            <a:endParaRPr b="1" sz="11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43"/>
            <a:ext cx="9144000" cy="501541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7864500" y="4005125"/>
            <a:ext cx="10482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Only 36 SNe Ibn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00" y="85750"/>
            <a:ext cx="8520600" cy="6132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Sample from Zwicky Transient Factory (40 SNe Ibn):</a:t>
            </a:r>
            <a:endParaRPr u="sng"/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 b="7339" l="34501" r="13810" t="12532"/>
          <a:stretch/>
        </p:blipFill>
        <p:spPr>
          <a:xfrm>
            <a:off x="618550" y="0"/>
            <a:ext cx="8105124" cy="504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3241850" y="4495125"/>
            <a:ext cx="52971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Gangopadhyay, Sollerman et al. in prep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idx="1" type="subTitle"/>
          </p:nvPr>
        </p:nvSpPr>
        <p:spPr>
          <a:xfrm>
            <a:off x="470700" y="115300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36 SNe~Ibn from 2018 to 2024</a:t>
            </a:r>
            <a:endParaRPr u="sng"/>
          </a:p>
        </p:txBody>
      </p:sp>
      <p:sp>
        <p:nvSpPr>
          <p:cNvPr id="181" name="Google Shape;181;p27"/>
          <p:cNvSpPr txBox="1"/>
          <p:nvPr/>
        </p:nvSpPr>
        <p:spPr>
          <a:xfrm>
            <a:off x="246450" y="779075"/>
            <a:ext cx="3299400" cy="4030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Redshift &lt; 0.1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Brightness upto 19.5 mag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Has at least one data point before maximum light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36 light curves so far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After cut off, left with 31 SNe Ibn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Intend to infer lightcurve and spectral properties</a:t>
            </a:r>
            <a:endParaRPr sz="20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182" name="Google Shape;182;p27"/>
          <p:cNvCxnSpPr/>
          <p:nvPr/>
        </p:nvCxnSpPr>
        <p:spPr>
          <a:xfrm>
            <a:off x="3585350" y="2528025"/>
            <a:ext cx="938100" cy="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3" name="Google Shape;183;p27"/>
          <p:cNvSpPr txBox="1"/>
          <p:nvPr/>
        </p:nvSpPr>
        <p:spPr>
          <a:xfrm>
            <a:off x="4523425" y="779225"/>
            <a:ext cx="3434400" cy="4030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22 compiled SNe Ibn from 2006 to 2018 (Hosseinzadeh et al. 2017)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Studied lightcurve and spectral properties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Missing→ explosion properties?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4801650" y="3140150"/>
            <a:ext cx="2774400" cy="1279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Will fill in the gap!!!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8"/>
          <p:cNvSpPr txBox="1"/>
          <p:nvPr>
            <p:ph idx="1" type="subTitle"/>
          </p:nvPr>
        </p:nvSpPr>
        <p:spPr>
          <a:xfrm>
            <a:off x="264000" y="3525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Fast risers, consistent with fast transients and ultra stripped SNe.</a:t>
            </a:r>
            <a:endParaRPr/>
          </a:p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Median  absolute magnitude is lower than that obtained by Hosseinzadeh et al. 2017.</a:t>
            </a:r>
            <a:endParaRPr/>
          </a:p>
        </p:txBody>
      </p:sp>
      <p:pic>
        <p:nvPicPr>
          <p:cNvPr id="191" name="Google Shape;191;p28" title="histogram_medGaussi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975"/>
            <a:ext cx="9144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3241850" y="4495125"/>
            <a:ext cx="52971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Gangopadhyay, Sollerman et al. in prep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93" name="Google Shape;193;p28" title="preliminar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425" y="4247550"/>
            <a:ext cx="2368174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9" title="absma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0"/>
            <a:ext cx="8572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5817550" y="4785750"/>
            <a:ext cx="44139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Gangopadhyay, Sollerman et al. in prep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202" name="Google Shape;202;p29"/>
          <p:cNvCxnSpPr/>
          <p:nvPr/>
        </p:nvCxnSpPr>
        <p:spPr>
          <a:xfrm>
            <a:off x="3466100" y="794975"/>
            <a:ext cx="620100" cy="588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" name="Google Shape;203;p29"/>
          <p:cNvSpPr txBox="1"/>
          <p:nvPr/>
        </p:nvSpPr>
        <p:spPr>
          <a:xfrm>
            <a:off x="2345275" y="580325"/>
            <a:ext cx="13992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Precursor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04" name="Google Shape;204;p29"/>
          <p:cNvCxnSpPr/>
          <p:nvPr/>
        </p:nvCxnSpPr>
        <p:spPr>
          <a:xfrm flipH="1" rot="10800000">
            <a:off x="6415475" y="246575"/>
            <a:ext cx="564300" cy="262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29"/>
          <p:cNvSpPr txBox="1"/>
          <p:nvPr/>
        </p:nvSpPr>
        <p:spPr>
          <a:xfrm>
            <a:off x="7027600" y="174900"/>
            <a:ext cx="10176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2009ip like hump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206" name="Google Shape;206;p29" title="preliminar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725" y="3911250"/>
            <a:ext cx="1757756" cy="58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0" title="comparison_brightfai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0"/>
            <a:ext cx="879287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0"/>
          <p:cNvCxnSpPr/>
          <p:nvPr/>
        </p:nvCxnSpPr>
        <p:spPr>
          <a:xfrm flipH="1" rot="10800000">
            <a:off x="6455200" y="1176700"/>
            <a:ext cx="771300" cy="612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5" name="Google Shape;215;p30"/>
          <p:cNvSpPr txBox="1"/>
          <p:nvPr/>
        </p:nvSpPr>
        <p:spPr>
          <a:xfrm>
            <a:off x="6606250" y="1788700"/>
            <a:ext cx="1669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Differs from Hosseinzadeh 2017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16" name="Google Shape;216;p30" title="preliminar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725" y="3911250"/>
            <a:ext cx="1757756" cy="58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1216300" y="262350"/>
            <a:ext cx="186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Gangopadhyay, Sollerman et al. in prep</a:t>
            </a:r>
            <a:endParaRPr sz="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idx="1" type="subTitle"/>
          </p:nvPr>
        </p:nvSpPr>
        <p:spPr>
          <a:xfrm>
            <a:off x="311700" y="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Explosion Properties and Progenitors:</a:t>
            </a:r>
            <a:endParaRPr u="sng"/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3">
            <a:alphaModFix/>
          </a:blip>
          <a:srcRect b="2591" l="6002" r="2497" t="0"/>
          <a:stretch/>
        </p:blipFill>
        <p:spPr>
          <a:xfrm>
            <a:off x="2926025" y="584650"/>
            <a:ext cx="6035500" cy="433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/>
          <p:nvPr/>
        </p:nvSpPr>
        <p:spPr>
          <a:xfrm>
            <a:off x="311700" y="729775"/>
            <a:ext cx="2522700" cy="4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ld Standard TT"/>
                <a:ea typeface="Old Standard TT"/>
                <a:cs typeface="Old Standard TT"/>
                <a:sym typeface="Old Standard TT"/>
              </a:rPr>
              <a:t>Chatzopoulos</a:t>
            </a: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2012 + Arnett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Combination of forward and reverse shock + Ni powering the luminosity.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Gangopadhyay et al. 2020, 2022; ApJ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79550"/>
            <a:ext cx="9144000" cy="21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>
            <p:ph type="title"/>
          </p:nvPr>
        </p:nvSpPr>
        <p:spPr>
          <a:xfrm>
            <a:off x="311700" y="94900"/>
            <a:ext cx="8520600" cy="6132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Mass-loss rates and finding best models:</a:t>
            </a:r>
            <a:endParaRPr u="sng"/>
          </a:p>
        </p:txBody>
      </p:sp>
      <p:sp>
        <p:nvSpPr>
          <p:cNvPr id="231" name="Google Shape;231;p32"/>
          <p:cNvSpPr txBox="1"/>
          <p:nvPr>
            <p:ph idx="1" type="body"/>
          </p:nvPr>
        </p:nvSpPr>
        <p:spPr>
          <a:xfrm>
            <a:off x="311700" y="750275"/>
            <a:ext cx="8520600" cy="4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b="11176" l="21507" r="0" t="8360"/>
          <a:stretch/>
        </p:blipFill>
        <p:spPr>
          <a:xfrm>
            <a:off x="391825" y="808625"/>
            <a:ext cx="5637025" cy="475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3" name="Google Shape;233;p32"/>
          <p:cNvGraphicFramePr/>
          <p:nvPr/>
        </p:nvGraphicFramePr>
        <p:xfrm>
          <a:off x="844125" y="1720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{B7AB16FE-1579-40C4-99BB-6DBC8E703706}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 + CSM s=0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v= 100 - 1000 km/sec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Mdot= 25 - 255 Msun/year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:-(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 + CSM s=2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v= 100 - 1000 km/sec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Mdot = 0.19 -1.9 Msun/year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4" name="Google Shape;234;p32"/>
          <p:cNvSpPr/>
          <p:nvPr/>
        </p:nvSpPr>
        <p:spPr>
          <a:xfrm>
            <a:off x="6669050" y="2400950"/>
            <a:ext cx="525300" cy="4752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866975" y="3084425"/>
            <a:ext cx="72390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Taking R ~ 10</a:t>
            </a:r>
            <a:r>
              <a:rPr baseline="30000"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14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cm from previous table and v</a:t>
            </a:r>
            <a:r>
              <a:rPr baseline="-25000"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 = 100 - 1000 km/sec, the time at which shell is expelled prior to explosion ~ 10</a:t>
            </a:r>
            <a:r>
              <a:rPr baseline="30000"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7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- 10</a:t>
            </a:r>
            <a:r>
              <a:rPr baseline="30000"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8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sec i.e. between </a:t>
            </a:r>
            <a:r>
              <a:rPr lang="en" sz="180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163 - 1638 days</a:t>
            </a:r>
            <a:r>
              <a:rPr lang="en" sz="1800">
                <a:solidFill>
                  <a:srgbClr val="FF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311700" y="4209825"/>
            <a:ext cx="79995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Mass loss again consistent with eruptive LBVs transitioning to WR stars.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311700" y="15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Hydrodynamical non-LTE modelling:</a:t>
            </a:r>
            <a:endParaRPr u="sng"/>
          </a:p>
        </p:txBody>
      </p:sp>
      <p:pic>
        <p:nvPicPr>
          <p:cNvPr id="242" name="Google Shape;242;p33" title="Screenshot 2025-04-01 at 2.37.2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31500"/>
            <a:ext cx="4361066" cy="41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5017225" y="883900"/>
            <a:ext cx="39396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" sz="2100">
                <a:solidFill>
                  <a:schemeClr val="dk2"/>
                </a:solidFill>
              </a:rPr>
              <a:t>Based on formulations by Maeda &amp; Moriya (2022), we model the light curve of SN~2023xgo.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" sz="2100">
                <a:solidFill>
                  <a:schemeClr val="dk2"/>
                </a:solidFill>
              </a:rPr>
              <a:t>Diffusion not taken into account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" sz="2100">
                <a:solidFill>
                  <a:schemeClr val="dk2"/>
                </a:solidFill>
              </a:rPr>
              <a:t>Density exponent ~ 2.9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" sz="2100">
                <a:solidFill>
                  <a:schemeClr val="dk2"/>
                </a:solidFill>
              </a:rPr>
              <a:t>CSM Radius at 10^15 cm.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" sz="2100">
                <a:solidFill>
                  <a:schemeClr val="dk2"/>
                </a:solidFill>
              </a:rPr>
              <a:t>Late time Ni ~ 0.05 Mo.</a:t>
            </a:r>
            <a:endParaRPr sz="2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311700" y="99425"/>
            <a:ext cx="8520600" cy="8700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SN Ibn: PS1-12sk occurring in a elliptical brightest cluster galaxy</a:t>
            </a:r>
            <a:endParaRPr u="sng"/>
          </a:p>
        </p:txBody>
      </p:sp>
      <p:sp>
        <p:nvSpPr>
          <p:cNvPr id="249" name="Google Shape;249;p34"/>
          <p:cNvSpPr txBox="1"/>
          <p:nvPr>
            <p:ph idx="1" type="body"/>
          </p:nvPr>
        </p:nvSpPr>
        <p:spPr>
          <a:xfrm>
            <a:off x="6667500" y="1171600"/>
            <a:ext cx="21648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for low-level of star formation undetected by Sanders et al. (HST triggered).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White dwarf binary systems as a possible progenitor channel for SNe Ibn.</a:t>
            </a:r>
            <a:endParaRPr/>
          </a:p>
        </p:txBody>
      </p:sp>
      <p:pic>
        <p:nvPicPr>
          <p:cNvPr id="250" name="Google Shape;250;p34"/>
          <p:cNvPicPr preferRelativeResize="0"/>
          <p:nvPr/>
        </p:nvPicPr>
        <p:blipFill rotWithShape="1">
          <a:blip r:embed="rId3">
            <a:alphaModFix/>
          </a:blip>
          <a:srcRect b="5605" l="23416" r="4423" t="43756"/>
          <a:stretch/>
        </p:blipFill>
        <p:spPr>
          <a:xfrm>
            <a:off x="219150" y="1112675"/>
            <a:ext cx="6338775" cy="362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72125"/>
            <a:ext cx="8520600" cy="6132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The extragalactic transient space: </a:t>
            </a:r>
            <a:endParaRPr u="sng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0" y="593450"/>
            <a:ext cx="3913849" cy="43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/>
          <p:nvPr/>
        </p:nvSpPr>
        <p:spPr>
          <a:xfrm>
            <a:off x="3386000" y="4252100"/>
            <a:ext cx="401100" cy="351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2976925" y="867250"/>
            <a:ext cx="85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ld Standard TT"/>
                <a:ea typeface="Old Standard TT"/>
                <a:cs typeface="Old Standard TT"/>
                <a:sym typeface="Old Standard TT"/>
              </a:rPr>
              <a:t>Perley et al. 2020</a:t>
            </a:r>
            <a:endParaRPr sz="12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8183775" y="1149075"/>
            <a:ext cx="89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ld Standard TT"/>
                <a:ea typeface="Old Standard TT"/>
                <a:cs typeface="Old Standard TT"/>
                <a:sym typeface="Old Standard TT"/>
              </a:rPr>
              <a:t>Ho et al. 2021</a:t>
            </a:r>
            <a:endParaRPr sz="12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3942" l="54546" r="2681" t="18753"/>
          <a:stretch/>
        </p:blipFill>
        <p:spPr>
          <a:xfrm>
            <a:off x="3914300" y="553188"/>
            <a:ext cx="4999373" cy="40371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4984500" y="4690375"/>
            <a:ext cx="27426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Hiramatsu et al. 2024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5"/>
          <p:cNvSpPr txBox="1"/>
          <p:nvPr>
            <p:ph idx="2" type="title"/>
          </p:nvPr>
        </p:nvSpPr>
        <p:spPr>
          <a:xfrm>
            <a:off x="114625" y="222600"/>
            <a:ext cx="1746000" cy="10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u="sng">
                <a:solidFill>
                  <a:schemeClr val="dk1"/>
                </a:solidFill>
              </a:rPr>
              <a:t>Desserts Ibn models on SN 2023xgo:</a:t>
            </a: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600" y="76200"/>
            <a:ext cx="75057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 txBox="1"/>
          <p:nvPr/>
        </p:nvSpPr>
        <p:spPr>
          <a:xfrm>
            <a:off x="127200" y="1335550"/>
            <a:ext cx="1884000" cy="3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Matched the nebular phase spectrum. Non-LTE radiative transfer calculations from HERACLES.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Total luminosity of 2x 10</a:t>
            </a:r>
            <a:r>
              <a:rPr baseline="30000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42</a:t>
            </a: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erg/sec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He3 star 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30% mass-loss rate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Low mass He stars in binary companionship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9" name="Google Shape;259;p35"/>
          <p:cNvSpPr txBox="1"/>
          <p:nvPr/>
        </p:nvSpPr>
        <p:spPr>
          <a:xfrm>
            <a:off x="311475" y="4571000"/>
            <a:ext cx="484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Gangopadhyay, Sollerman; to be submitted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60" name="Google Shape;260;p35"/>
          <p:cNvSpPr txBox="1"/>
          <p:nvPr/>
        </p:nvSpPr>
        <p:spPr>
          <a:xfrm>
            <a:off x="3880775" y="4789925"/>
            <a:ext cx="38220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See also Wang, Goel, </a:t>
            </a:r>
            <a:r>
              <a:rPr lang="en" sz="1100">
                <a:solidFill>
                  <a:schemeClr val="dk2"/>
                </a:solidFill>
              </a:rPr>
              <a:t>Dessert</a:t>
            </a:r>
            <a:r>
              <a:rPr lang="en" sz="1100">
                <a:solidFill>
                  <a:schemeClr val="dk2"/>
                </a:solidFill>
              </a:rPr>
              <a:t> et al. 2024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61" name="Google Shape;261;p35"/>
          <p:cNvSpPr txBox="1"/>
          <p:nvPr/>
        </p:nvSpPr>
        <p:spPr>
          <a:xfrm>
            <a:off x="1557350" y="2083500"/>
            <a:ext cx="5135100" cy="976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Low mass He stars in binary companion as possible progenitors!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/>
          <p:nvPr>
            <p:ph idx="1" type="body"/>
          </p:nvPr>
        </p:nvSpPr>
        <p:spPr>
          <a:xfrm>
            <a:off x="106775" y="88800"/>
            <a:ext cx="2967000" cy="48429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Summary of SNe Ibn: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✔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Fast-Evolving Light Curves: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Rapid rise and decay compared to other supernovae.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✔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Circumstellar Interaction: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Strong interaction with a helium-rich environment.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✔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Progenitor Candidates: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Likely linked to Wolf-Rayet stars but not confirmed. Low mass He stars in binary companion.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✔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Spectral Signatures: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Dominated by helium emission with minimal hydrogen features.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✔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Rare &amp; Diverse: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Constitute a small fraction of core-collapse SNe but show a wide range of properties.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6"/>
          <p:cNvSpPr txBox="1"/>
          <p:nvPr/>
        </p:nvSpPr>
        <p:spPr>
          <a:xfrm>
            <a:off x="3203575" y="88800"/>
            <a:ext cx="2903100" cy="4842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Open Questions: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❓ </a:t>
            </a:r>
            <a:r>
              <a:rPr b="1" lang="en" sz="1100">
                <a:solidFill>
                  <a:schemeClr val="dk1"/>
                </a:solidFill>
              </a:rPr>
              <a:t>Progenitor Uncertainty:</a:t>
            </a:r>
            <a:r>
              <a:rPr lang="en" sz="1100">
                <a:solidFill>
                  <a:schemeClr val="dk1"/>
                </a:solidFill>
              </a:rPr>
              <a:t> Are all Ibn progenitors Wolf-Rayet stars, or are other channels possible?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❓ </a:t>
            </a:r>
            <a:r>
              <a:rPr b="1" lang="en" sz="1100">
                <a:solidFill>
                  <a:schemeClr val="dk1"/>
                </a:solidFill>
              </a:rPr>
              <a:t>Diversity in Light Curves:</a:t>
            </a:r>
            <a:r>
              <a:rPr lang="en" sz="1100">
                <a:solidFill>
                  <a:schemeClr val="dk1"/>
                </a:solidFill>
              </a:rPr>
              <a:t> What drives the variation in rise times and peak luminosities?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❓ </a:t>
            </a:r>
            <a:r>
              <a:rPr b="1" lang="en" sz="1100">
                <a:solidFill>
                  <a:schemeClr val="dk1"/>
                </a:solidFill>
              </a:rPr>
              <a:t>CSM Properties:</a:t>
            </a:r>
            <a:r>
              <a:rPr lang="en" sz="1100">
                <a:solidFill>
                  <a:schemeClr val="dk1"/>
                </a:solidFill>
              </a:rPr>
              <a:t> What determines the density, structure, and extent of the circumstellar material?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❓ </a:t>
            </a:r>
            <a:r>
              <a:rPr b="1" lang="en" sz="1100">
                <a:solidFill>
                  <a:schemeClr val="dk1"/>
                </a:solidFill>
              </a:rPr>
              <a:t>Explosion Mechanism:</a:t>
            </a:r>
            <a:r>
              <a:rPr lang="en" sz="1100">
                <a:solidFill>
                  <a:schemeClr val="dk1"/>
                </a:solidFill>
              </a:rPr>
              <a:t> How do these SNe relate to other interacting transients like SNe IIn?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❓ </a:t>
            </a:r>
            <a:r>
              <a:rPr b="1" lang="en" sz="1100">
                <a:solidFill>
                  <a:schemeClr val="dk1"/>
                </a:solidFill>
              </a:rPr>
              <a:t>Connection to Other Transients:</a:t>
            </a:r>
            <a:r>
              <a:rPr lang="en" sz="1100">
                <a:solidFill>
                  <a:schemeClr val="dk1"/>
                </a:solidFill>
              </a:rPr>
              <a:t> Could some rapidly evolving transients be extreme cases of SNe Ibn?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68" name="Google Shape;268;p36"/>
          <p:cNvSpPr txBox="1"/>
          <p:nvPr/>
        </p:nvSpPr>
        <p:spPr>
          <a:xfrm>
            <a:off x="6236475" y="88800"/>
            <a:ext cx="2834700" cy="4842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Supernovae Ibn are a window into the late stages of massive star evolution, but many mysteries remain—solving them will advance our understanding of stellar death and transient astrophysics.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0375" y="279851"/>
            <a:ext cx="4481198" cy="336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7"/>
          <p:cNvSpPr txBox="1"/>
          <p:nvPr/>
        </p:nvSpPr>
        <p:spPr>
          <a:xfrm>
            <a:off x="4369050" y="3985875"/>
            <a:ext cx="4622400" cy="1065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Special Thanks to Massimo Turatto for shaping my Ph.d in the direction of </a:t>
            </a: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interacting supernovae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5969350" y="2820075"/>
            <a:ext cx="23394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A glimpse of where i live now!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6" name="Google Shape;276;p37" title="Screenshot 2025-04-01 at 11.46.39 AM.png"/>
          <p:cNvPicPr preferRelativeResize="0"/>
          <p:nvPr/>
        </p:nvPicPr>
        <p:blipFill rotWithShape="1">
          <a:blip r:embed="rId4">
            <a:alphaModFix/>
          </a:blip>
          <a:srcRect b="0" l="0" r="0" t="23301"/>
          <a:stretch/>
        </p:blipFill>
        <p:spPr>
          <a:xfrm>
            <a:off x="109450" y="279850"/>
            <a:ext cx="4917399" cy="13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 title="Screenshot 2025-04-01 at 11.49.3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25" y="1718175"/>
            <a:ext cx="3862372" cy="280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145775" y="63250"/>
            <a:ext cx="8843100" cy="5475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What we see observationally:</a:t>
            </a:r>
            <a:endParaRPr u="sng"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30525" y="733900"/>
            <a:ext cx="2349000" cy="21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SNe Ibn are the ones which show narrow emission Helium lines due to interaction with a nearby circumstellar medium (CSM). </a:t>
            </a:r>
            <a:endParaRPr sz="1400"/>
          </a:p>
        </p:txBody>
      </p:sp>
      <p:sp>
        <p:nvSpPr>
          <p:cNvPr id="99" name="Google Shape;99;p18"/>
          <p:cNvSpPr txBox="1"/>
          <p:nvPr/>
        </p:nvSpPr>
        <p:spPr>
          <a:xfrm>
            <a:off x="5455263" y="4751200"/>
            <a:ext cx="3546900" cy="1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Hosseinzadeh et al. 2017</a:t>
            </a:r>
            <a:endParaRPr sz="13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615" y="572475"/>
            <a:ext cx="3295335" cy="4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63150"/>
            <a:ext cx="3184851" cy="24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184425" y="3374350"/>
            <a:ext cx="5232300" cy="1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</a:pPr>
            <a:r>
              <a:rPr b="1"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Ultra-Rapid Evolution:</a:t>
            </a:r>
            <a:r>
              <a:rPr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SNe Ibn brighten and fade much faster than other supernovae—some peak within days!</a:t>
            </a:r>
            <a:endParaRPr sz="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</a:pPr>
            <a:r>
              <a:rPr b="1"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Dense Circumstellar Interaction:</a:t>
            </a:r>
            <a:r>
              <a:rPr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The explosion collides with helium-rich material lost by the progenitor star before death, producing unique spectral signatures.</a:t>
            </a:r>
            <a:endParaRPr sz="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</a:pPr>
            <a:r>
              <a:rPr b="1"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Rare &amp; Mysterious Origins:</a:t>
            </a:r>
            <a:r>
              <a:rPr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Unlike normal core-collapse SNe, Ibn progenitors remain elusive, often linked to Wolf-Rayet stars shedding mass before explosion.</a:t>
            </a:r>
            <a:endParaRPr sz="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</a:pPr>
            <a:r>
              <a:rPr b="1"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 Cosmic Laboratory:</a:t>
            </a:r>
            <a:r>
              <a:rPr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These explosions provide insights into massive star evolution, mass loss, and the final stages of stellar life.</a:t>
            </a:r>
            <a:endParaRPr sz="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234300" y="58025"/>
            <a:ext cx="8520600" cy="6132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Some interesting SNe Ibns:</a:t>
            </a:r>
            <a:endParaRPr u="sng"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71600"/>
            <a:ext cx="4260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SN 2019uo : The second Ibn with flash features… The only SN Ibn after SN 2006jc with precursor detection!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875" y="784000"/>
            <a:ext cx="3543725" cy="40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680775"/>
            <a:ext cx="4944975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1731500" y="4645675"/>
            <a:ext cx="365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ld Standard TT"/>
                <a:ea typeface="Old Standard TT"/>
                <a:cs typeface="Old Standard TT"/>
                <a:sym typeface="Old Standard TT"/>
              </a:rPr>
              <a:t>Gangopadhyay, A; Misra, K; Hiramatsu, D. et al. 2020a; ApJ</a:t>
            </a:r>
            <a:endParaRPr sz="10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2765850" y="2396850"/>
            <a:ext cx="195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ld Standard TT"/>
                <a:ea typeface="Old Standard TT"/>
                <a:cs typeface="Old Standard TT"/>
                <a:sym typeface="Old Standard TT"/>
              </a:rPr>
              <a:t>Strotjohann, N, L; Ofek, O, Eran et al. 2021</a:t>
            </a:r>
            <a:endParaRPr sz="10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25" y="0"/>
            <a:ext cx="8981898" cy="508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6324925" y="4729075"/>
            <a:ext cx="21723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Yaron et al. 2017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107650" y="121350"/>
            <a:ext cx="5759100" cy="9576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Flash ionisation signatures, along with SN 2019uo and 2019wep </a:t>
            </a:r>
            <a:endParaRPr u="sng"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71600"/>
            <a:ext cx="49941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Prominent lines of He II, CIII Ȧ features are seen.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SN 2019uo is the second type Ibn SN after 2010al to show such signatures.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"/>
              <a:t>These could be indicative that the progenitor could be a carbon, nitrogen Wolf Rayet star.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469" y="0"/>
            <a:ext cx="34859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3314650" y="1171600"/>
            <a:ext cx="1949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ld Standard TT"/>
                <a:ea typeface="Old Standard TT"/>
                <a:cs typeface="Old Standard TT"/>
                <a:sym typeface="Old Standard TT"/>
              </a:rPr>
              <a:t>Gangopadhyay, A; Misra, K; Hosseinzadeh, G et al. 2020a,  2022; ApJ</a:t>
            </a:r>
            <a:endParaRPr sz="10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3036825" y="3919225"/>
            <a:ext cx="31560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Traditional belief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30" name="Google Shape;130;p21"/>
          <p:cNvCxnSpPr/>
          <p:nvPr/>
        </p:nvCxnSpPr>
        <p:spPr>
          <a:xfrm rot="10800000">
            <a:off x="2687000" y="3458125"/>
            <a:ext cx="1240200" cy="524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2"/>
          <p:cNvSpPr txBox="1"/>
          <p:nvPr>
            <p:ph idx="2" type="title"/>
          </p:nvPr>
        </p:nvSpPr>
        <p:spPr>
          <a:xfrm>
            <a:off x="333900" y="163650"/>
            <a:ext cx="4419900" cy="59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</a:rPr>
              <a:t>The unique case of SN~2023xgo (Icn → Ibn)</a:t>
            </a:r>
            <a:r>
              <a:rPr lang="en" sz="2000" u="sng">
                <a:solidFill>
                  <a:schemeClr val="dk1"/>
                </a:solidFill>
              </a:rPr>
              <a:t>:</a:t>
            </a:r>
            <a:endParaRPr sz="2000" u="sng">
              <a:solidFill>
                <a:schemeClr val="dk1"/>
              </a:solidFill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225" y="47700"/>
            <a:ext cx="4078225" cy="50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230575" y="1063650"/>
            <a:ext cx="4188900" cy="3111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Early spectrum is compared with flash ionised SN IIn, 1998S, and a sample of early spectra of SNe Ibn and Icn.</a:t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The important questions at this stage are - (i) Do SNe~Ibn also show early spectroscopic signatures like this?</a:t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Yes, they do show at 4600 Ang, but 5696, not common.</a:t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2023emq showed. Could be N II 5680?</a:t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659250" y="4392050"/>
            <a:ext cx="3280500" cy="599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Gangopadhyay, A; Sollerman, J et al. to be submitted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2" type="title"/>
          </p:nvPr>
        </p:nvSpPr>
        <p:spPr>
          <a:xfrm>
            <a:off x="186175" y="138975"/>
            <a:ext cx="2453100" cy="6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2"/>
                </a:solidFill>
              </a:rPr>
              <a:t>Equivalent Width estimations:</a:t>
            </a:r>
            <a:endParaRPr u="sng">
              <a:solidFill>
                <a:schemeClr val="accent2"/>
              </a:solidFill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650" y="138963"/>
            <a:ext cx="6020626" cy="451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254400" y="969875"/>
            <a:ext cx="2385000" cy="3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We measured the EW to find out the nature of the SN.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Other Ibn along with 2023emq, has much lesser EW for this line as compared with 2023xgo.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Very similar to SNe~Icn, so, C-rich CSM, or ionisation, temperature effect ?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</a:pPr>
            <a:r>
              <a:rPr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If its N II, then may be completely unrelated to the SN Icn class.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1415100" y="4276975"/>
            <a:ext cx="3450300" cy="699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Gangopadhyay, A; Sollerman, J et al. to be submitted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5471800" y="521925"/>
            <a:ext cx="18519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 III 5696 Ang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4"/>
          <p:cNvSpPr txBox="1"/>
          <p:nvPr>
            <p:ph idx="2" type="title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3156050" y="4865250"/>
            <a:ext cx="2893800" cy="316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Gangopadhyay, A; Sollerman, J et al. to be submitted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2178225" y="1224275"/>
            <a:ext cx="5374200" cy="15501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Classification difficult, early spectrum similar.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Temperature and ionisation </a:t>
            </a:r>
            <a:r>
              <a:rPr lang="en" sz="1800">
                <a:solidFill>
                  <a:schemeClr val="dk2"/>
                </a:solidFill>
              </a:rPr>
              <a:t>plays</a:t>
            </a:r>
            <a:r>
              <a:rPr lang="en" sz="1800">
                <a:solidFill>
                  <a:schemeClr val="dk2"/>
                </a:solidFill>
              </a:rPr>
              <a:t> a very important role.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Either it is over abundance of carbon or its the low luminosity which governs such transitions.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3207325" y="101025"/>
            <a:ext cx="26601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Recall  Avishay’s Talk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8796975" y="149842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0" name="Google Shape;160;p24" title="oie_OSCIavf7qy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850" y="3107875"/>
            <a:ext cx="4890948" cy="1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