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13716000" cx="24384000"/>
  <p:notesSz cx="6858000" cy="9144000"/>
  <p:embeddedFontLst>
    <p:embeddedFont>
      <p:font typeface="Helvetica Neue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jCBFA8VJKZk7V5WiK3yhGw+dRC/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HelveticaNeue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customschemas.google.com/relationships/presentationmetadata" Target="metadata"/><Relationship Id="rId27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21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1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2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3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3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3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4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/>
          <p:nvPr>
            <p:ph idx="2" type="pic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22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22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22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9" name="Google Shape;19;p2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23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9" name="Google Shape;29;p2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26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26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27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28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5" name="Google Shape;45;p2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9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0" name="Google Shape;50;p2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3.png"/><Relationship Id="rId5" Type="http://schemas.openxmlformats.org/officeDocument/2006/relationships/image" Target="../media/image25.png"/><Relationship Id="rId6" Type="http://schemas.openxmlformats.org/officeDocument/2006/relationships/image" Target="../media/image4.png"/><Relationship Id="rId7" Type="http://schemas.openxmlformats.org/officeDocument/2006/relationships/image" Target="../media/image10.png"/><Relationship Id="rId8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hyperlink" Target="mailto:gaglian2@mit.edu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hyperlink" Target="mailto:gaglian2@mit.edu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hyperlink" Target="mailto:gaglian2@mit.edu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hyperlink" Target="mailto:gaglian2@mit.edu" TargetMode="External"/><Relationship Id="rId6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gaglian2@mit.edu" TargetMode="External"/><Relationship Id="rId4" Type="http://schemas.openxmlformats.org/officeDocument/2006/relationships/hyperlink" Target="mailto:gaglian2@mit.edu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hyperlink" Target="mailto:gaglian2@mit.edu" TargetMode="External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hyperlink" Target="mailto:gaglian2@mit.edu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gaglian2@mit.edu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gaglian2@mit.edu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gaglian2@mit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gaglian2@mit.edu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gaglian2@mit.edu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gaglian2@mit.edu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gaglian2@mit.edu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mailto:gaglian2@mit.edu" TargetMode="External"/><Relationship Id="rId4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gaglian2@mit.edu" TargetMode="External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mailto:gaglian2@mit.edu" TargetMode="External"/><Relationship Id="rId4" Type="http://schemas.openxmlformats.org/officeDocument/2006/relationships/hyperlink" Target="http://drive.google.com/file/d/1fbQeUM420zuvOtzPB74ZR9RmUmMiylJ0/view" TargetMode="External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hyperlink" Target="mailto:gaglian2@mit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6" name="Google Shape;76;p1"/>
          <p:cNvPicPr preferRelativeResize="0"/>
          <p:nvPr/>
        </p:nvPicPr>
        <p:blipFill rotWithShape="1">
          <a:blip r:embed="rId3">
            <a:alphaModFix amt="39189"/>
          </a:blip>
          <a:srcRect b="0" l="0" r="0" t="32865"/>
          <a:stretch/>
        </p:blipFill>
        <p:spPr>
          <a:xfrm>
            <a:off x="-125016" y="61226"/>
            <a:ext cx="24633902" cy="1227695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"/>
          <p:cNvSpPr/>
          <p:nvPr/>
        </p:nvSpPr>
        <p:spPr>
          <a:xfrm>
            <a:off x="17988" y="306209"/>
            <a:ext cx="24526355" cy="13405074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78" name="Google Shape;78;p1"/>
          <p:cNvPicPr preferRelativeResize="0"/>
          <p:nvPr/>
        </p:nvPicPr>
        <p:blipFill rotWithShape="1">
          <a:blip r:embed="rId4">
            <a:alphaModFix/>
          </a:blip>
          <a:srcRect b="11589" l="12258" r="10024" t="12537"/>
          <a:stretch/>
        </p:blipFill>
        <p:spPr>
          <a:xfrm>
            <a:off x="2658930" y="2243955"/>
            <a:ext cx="9654194" cy="77098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"/>
          <p:cNvSpPr/>
          <p:nvPr/>
        </p:nvSpPr>
        <p:spPr>
          <a:xfrm>
            <a:off x="-64828" y="12056307"/>
            <a:ext cx="24513656" cy="1842160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04-01 at 8.28.40 PM.png" id="80" name="Google Shape;80;p1"/>
          <p:cNvPicPr preferRelativeResize="0"/>
          <p:nvPr/>
        </p:nvPicPr>
        <p:blipFill rotWithShape="1">
          <a:blip r:embed="rId5">
            <a:alphaModFix/>
          </a:blip>
          <a:srcRect b="13499" l="17115" r="13361" t="10072"/>
          <a:stretch/>
        </p:blipFill>
        <p:spPr>
          <a:xfrm>
            <a:off x="3867760" y="3356502"/>
            <a:ext cx="7318776" cy="5448891"/>
          </a:xfrm>
          <a:prstGeom prst="rect">
            <a:avLst/>
          </a:prstGeom>
          <a:noFill/>
          <a:ln cap="flat" cmpd="sng" w="9525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1" name="Google Shape;81;p1"/>
          <p:cNvCxnSpPr/>
          <p:nvPr/>
        </p:nvCxnSpPr>
        <p:spPr>
          <a:xfrm>
            <a:off x="2016065" y="10538178"/>
            <a:ext cx="20530201" cy="1"/>
          </a:xfrm>
          <a:prstGeom prst="straightConnector1">
            <a:avLst/>
          </a:prstGeom>
          <a:noFill/>
          <a:ln cap="flat" cmpd="sng" w="1016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" name="Google Shape;82;p1"/>
          <p:cNvSpPr txBox="1"/>
          <p:nvPr/>
        </p:nvSpPr>
        <p:spPr>
          <a:xfrm>
            <a:off x="13185220" y="2248920"/>
            <a:ext cx="8498033" cy="4015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12000"/>
              <a:buFont typeface="Palatino"/>
              <a:buNone/>
            </a:pPr>
            <a:r>
              <a:rPr b="1" i="1" lang="en-US" sz="12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SN 2023zkd</a:t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7700"/>
              <a:buFont typeface="Palatino"/>
              <a:buNone/>
            </a:pPr>
            <a:r>
              <a:rPr b="0" i="1" lang="en-US" sz="77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A New Member of the Precursor Family</a:t>
            </a:r>
            <a:endParaRPr/>
          </a:p>
        </p:txBody>
      </p:sp>
      <p:sp>
        <p:nvSpPr>
          <p:cNvPr id="83" name="Google Shape;83;p1"/>
          <p:cNvSpPr/>
          <p:nvPr/>
        </p:nvSpPr>
        <p:spPr>
          <a:xfrm>
            <a:off x="-64828" y="-122247"/>
            <a:ext cx="24513656" cy="742099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" name="Google Shape;84;p1"/>
          <p:cNvGrpSpPr/>
          <p:nvPr/>
        </p:nvGrpSpPr>
        <p:grpSpPr>
          <a:xfrm>
            <a:off x="14335800" y="8147005"/>
            <a:ext cx="6196875" cy="2014259"/>
            <a:chOff x="0" y="0"/>
            <a:chExt cx="6196873" cy="2014257"/>
          </a:xfrm>
        </p:grpSpPr>
        <p:pic>
          <p:nvPicPr>
            <p:cNvPr descr="kisspng-national-science-foundation-small-business-innovat-white-background-material-5ad9f7538a1df4.4124630015242340675657.png" id="85" name="Google Shape;85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62851" y="0"/>
              <a:ext cx="1834022" cy="183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yse_colorblind.png" id="86" name="Google Shape;86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371570" y="0"/>
              <a:ext cx="1832498" cy="183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87" name="Google Shape;87;p1"/>
            <p:cNvPicPr preferRelativeResize="0"/>
            <p:nvPr/>
          </p:nvPicPr>
          <p:blipFill rotWithShape="1">
            <a:blip r:embed="rId8">
              <a:alphaModFix/>
            </a:blip>
            <a:srcRect b="45083" l="40814" r="42307" t="14096"/>
            <a:stretch/>
          </p:blipFill>
          <p:spPr>
            <a:xfrm>
              <a:off x="0" y="81436"/>
              <a:ext cx="2093084" cy="19328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"/>
          <p:cNvSpPr txBox="1"/>
          <p:nvPr/>
        </p:nvSpPr>
        <p:spPr>
          <a:xfrm>
            <a:off x="7015106" y="11967407"/>
            <a:ext cx="17322637" cy="186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4100"/>
              <a:buFont typeface="Palatino"/>
              <a:buNone/>
            </a:pPr>
            <a:r>
              <a:rPr b="0" i="1" lang="en-US" sz="4100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An Extraordinary Journey into the Transient Sky | April 1 - 4, 2025    </a:t>
            </a:r>
            <a:endParaRPr/>
          </a:p>
        </p:txBody>
      </p:sp>
      <p:cxnSp>
        <p:nvCxnSpPr>
          <p:cNvPr id="89" name="Google Shape;89;p1"/>
          <p:cNvCxnSpPr/>
          <p:nvPr/>
        </p:nvCxnSpPr>
        <p:spPr>
          <a:xfrm>
            <a:off x="2231798" y="1867039"/>
            <a:ext cx="20530201" cy="1"/>
          </a:xfrm>
          <a:prstGeom prst="straightConnector1">
            <a:avLst/>
          </a:prstGeom>
          <a:noFill/>
          <a:ln cap="flat" cmpd="sng" w="1016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" name="Google Shape;90;p1"/>
          <p:cNvSpPr txBox="1"/>
          <p:nvPr/>
        </p:nvSpPr>
        <p:spPr>
          <a:xfrm>
            <a:off x="13711526" y="6087291"/>
            <a:ext cx="7445421" cy="177001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36"/>
              <a:buFont typeface="Palatino"/>
              <a:buNone/>
            </a:pPr>
            <a:r>
              <a:rPr b="1" i="1" lang="en-US" sz="4136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1" i="0" lang="en-US" sz="4136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Harvard CfA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36"/>
              <a:buFont typeface="Palatino"/>
              <a:buNone/>
            </a:pPr>
            <a:r>
              <a:rPr b="0" i="1" lang="en-US" sz="4136" u="sng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gaglian2@mit.edu </a:t>
            </a:r>
            <a:endParaRPr/>
          </a:p>
        </p:txBody>
      </p:sp>
      <p:pic>
        <p:nvPicPr>
          <p:cNvPr descr="Image" id="91" name="Google Shape;91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2661" y="12393186"/>
            <a:ext cx="2540001" cy="109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02-13 at 6.57.11 AM.png" id="233" name="Google Shape;23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3417" y="2093566"/>
            <a:ext cx="16468305" cy="10877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0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0"/>
          <p:cNvSpPr txBox="1"/>
          <p:nvPr/>
        </p:nvSpPr>
        <p:spPr>
          <a:xfrm>
            <a:off x="18838203" y="5207390"/>
            <a:ext cx="4957514" cy="2844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Palatino"/>
              <a:buNone/>
            </a:pP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Highly </a:t>
            </a:r>
            <a:r>
              <a:rPr b="1" i="0" lang="en-US" sz="41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asymmetric, multi-component  H/He</a:t>
            </a:r>
            <a:r>
              <a:rPr b="0" i="0" lang="en-US" sz="41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 i="0" lang="en-US" sz="41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profiles</a:t>
            </a:r>
            <a:r>
              <a:rPr b="0" i="0" lang="en-US" sz="41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throughout 2 peaks.</a:t>
            </a:r>
            <a:endParaRPr/>
          </a:p>
        </p:txBody>
      </p:sp>
      <p:sp>
        <p:nvSpPr>
          <p:cNvPr id="236" name="Google Shape;236;p10"/>
          <p:cNvSpPr/>
          <p:nvPr/>
        </p:nvSpPr>
        <p:spPr>
          <a:xfrm>
            <a:off x="9414299" y="2368783"/>
            <a:ext cx="1108337" cy="9892119"/>
          </a:xfrm>
          <a:prstGeom prst="rect">
            <a:avLst/>
          </a:prstGeom>
          <a:solidFill>
            <a:srgbClr val="ED220D">
              <a:alpha val="0"/>
            </a:srgbClr>
          </a:solidFill>
          <a:ln cap="flat" cmpd="sng" w="76200">
            <a:solidFill>
              <a:srgbClr val="B416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10"/>
          <p:cNvSpPr/>
          <p:nvPr/>
        </p:nvSpPr>
        <p:spPr>
          <a:xfrm>
            <a:off x="2741513" y="2368783"/>
            <a:ext cx="6660176" cy="9892119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10"/>
          <p:cNvSpPr/>
          <p:nvPr/>
        </p:nvSpPr>
        <p:spPr>
          <a:xfrm>
            <a:off x="10584130" y="2368783"/>
            <a:ext cx="7193634" cy="9892119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39" name="Google Shape;239;p10"/>
          <p:cNvCxnSpPr/>
          <p:nvPr/>
        </p:nvCxnSpPr>
        <p:spPr>
          <a:xfrm rot="10800000">
            <a:off x="10584131" y="6629790"/>
            <a:ext cx="8230678" cy="1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240" name="Google Shape;240;p10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0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242" name="Google Shape;242;p10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cxnSp>
        <p:nvCxnSpPr>
          <p:cNvPr id="243" name="Google Shape;243;p10"/>
          <p:cNvCxnSpPr/>
          <p:nvPr/>
        </p:nvCxnSpPr>
        <p:spPr>
          <a:xfrm>
            <a:off x="1978059" y="1478869"/>
            <a:ext cx="20427881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4" name="Google Shape;244;p10"/>
          <p:cNvSpPr txBox="1"/>
          <p:nvPr/>
        </p:nvSpPr>
        <p:spPr>
          <a:xfrm>
            <a:off x="3029545" y="299229"/>
            <a:ext cx="18324910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Spectroscopic Sequence: Slowly-Evolving, H+He-Rich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02-13 at 6.57.11 AM.png" id="250" name="Google Shape;25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3417" y="2093566"/>
            <a:ext cx="16468305" cy="10877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1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1"/>
          <p:cNvSpPr txBox="1"/>
          <p:nvPr/>
        </p:nvSpPr>
        <p:spPr>
          <a:xfrm>
            <a:off x="18962738" y="4921815"/>
            <a:ext cx="4957514" cy="1473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Palatino"/>
              <a:buNone/>
            </a:pP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Forest of Fe II Lines (and other features)</a:t>
            </a:r>
            <a:endParaRPr/>
          </a:p>
        </p:txBody>
      </p:sp>
      <p:sp>
        <p:nvSpPr>
          <p:cNvPr id="253" name="Google Shape;253;p11"/>
          <p:cNvSpPr/>
          <p:nvPr/>
        </p:nvSpPr>
        <p:spPr>
          <a:xfrm>
            <a:off x="2741513" y="2294296"/>
            <a:ext cx="14820835" cy="1920091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\</a:t>
            </a:r>
            <a:endParaRPr/>
          </a:p>
        </p:txBody>
      </p:sp>
      <p:sp>
        <p:nvSpPr>
          <p:cNvPr id="254" name="Google Shape;254;p11"/>
          <p:cNvSpPr/>
          <p:nvPr/>
        </p:nvSpPr>
        <p:spPr>
          <a:xfrm>
            <a:off x="2662343" y="4260843"/>
            <a:ext cx="5460373" cy="7994775"/>
          </a:xfrm>
          <a:prstGeom prst="rect">
            <a:avLst/>
          </a:prstGeom>
          <a:solidFill>
            <a:srgbClr val="ED220D">
              <a:alpha val="0"/>
            </a:srgbClr>
          </a:solidFill>
          <a:ln cap="flat" cmpd="sng" w="76200">
            <a:solidFill>
              <a:srgbClr val="B416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11"/>
          <p:cNvSpPr/>
          <p:nvPr/>
        </p:nvSpPr>
        <p:spPr>
          <a:xfrm>
            <a:off x="8148808" y="4190052"/>
            <a:ext cx="9484596" cy="8070975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\</a:t>
            </a:r>
            <a:endParaRPr/>
          </a:p>
        </p:txBody>
      </p:sp>
      <p:cxnSp>
        <p:nvCxnSpPr>
          <p:cNvPr id="256" name="Google Shape;256;p11"/>
          <p:cNvCxnSpPr/>
          <p:nvPr/>
        </p:nvCxnSpPr>
        <p:spPr>
          <a:xfrm flipH="1">
            <a:off x="8164021" y="5865683"/>
            <a:ext cx="10666707" cy="1448809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257" name="Google Shape;257;p11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1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259" name="Google Shape;259;p11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cxnSp>
        <p:nvCxnSpPr>
          <p:cNvPr id="260" name="Google Shape;260;p11"/>
          <p:cNvCxnSpPr/>
          <p:nvPr/>
        </p:nvCxnSpPr>
        <p:spPr>
          <a:xfrm>
            <a:off x="1978059" y="1478869"/>
            <a:ext cx="20427881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1" name="Google Shape;261;p11"/>
          <p:cNvSpPr txBox="1"/>
          <p:nvPr/>
        </p:nvSpPr>
        <p:spPr>
          <a:xfrm>
            <a:off x="3029545" y="299229"/>
            <a:ext cx="18324910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Spectroscopic Sequence: Slowly-Evolving, H+He-Rich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02-13 at 6.57.11 AM.png" id="267" name="Google Shape;2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3417" y="2093566"/>
            <a:ext cx="16468305" cy="10877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2"/>
          <p:cNvSpPr txBox="1"/>
          <p:nvPr/>
        </p:nvSpPr>
        <p:spPr>
          <a:xfrm>
            <a:off x="18838203" y="4171404"/>
            <a:ext cx="5112869" cy="4916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4100"/>
              <a:buFont typeface="Palatino"/>
              <a:buNone/>
            </a:pPr>
            <a:r>
              <a:rPr b="1" i="0" lang="en-US" sz="41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Double-peaked He I</a:t>
            </a: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profiles at +90d </a:t>
            </a:r>
            <a:endParaRPr b="0" i="0" sz="41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Palatino"/>
              <a:buNone/>
            </a:pP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(5016, 5876, 7065)</a:t>
            </a:r>
            <a:endParaRPr b="0" i="0" sz="41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Palatino"/>
              <a:buNone/>
            </a:pPr>
            <a:r>
              <a:t/>
            </a:r>
            <a:endParaRPr b="0" i="0" sz="41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Palatino"/>
              <a:buNone/>
            </a:pP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Symmetric emission or central absorption at rest?</a:t>
            </a:r>
            <a:endParaRPr/>
          </a:p>
        </p:txBody>
      </p:sp>
      <p:sp>
        <p:nvSpPr>
          <p:cNvPr id="270" name="Google Shape;270;p12"/>
          <p:cNvSpPr/>
          <p:nvPr/>
        </p:nvSpPr>
        <p:spPr>
          <a:xfrm>
            <a:off x="7789845" y="4559006"/>
            <a:ext cx="1041691" cy="680170"/>
          </a:xfrm>
          <a:prstGeom prst="rect">
            <a:avLst/>
          </a:prstGeom>
          <a:solidFill>
            <a:srgbClr val="ED220D">
              <a:alpha val="0"/>
            </a:srgbClr>
          </a:solidFill>
          <a:ln cap="flat" cmpd="sng" w="76200">
            <a:solidFill>
              <a:srgbClr val="B416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12"/>
          <p:cNvSpPr/>
          <p:nvPr/>
        </p:nvSpPr>
        <p:spPr>
          <a:xfrm>
            <a:off x="2741513" y="5593370"/>
            <a:ext cx="14820835" cy="6667532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\</a:t>
            </a:r>
            <a:endParaRPr/>
          </a:p>
        </p:txBody>
      </p:sp>
      <p:sp>
        <p:nvSpPr>
          <p:cNvPr id="272" name="Google Shape;272;p12"/>
          <p:cNvSpPr/>
          <p:nvPr/>
        </p:nvSpPr>
        <p:spPr>
          <a:xfrm>
            <a:off x="2892309" y="5293603"/>
            <a:ext cx="7736719" cy="304801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12"/>
          <p:cNvSpPr/>
          <p:nvPr/>
        </p:nvSpPr>
        <p:spPr>
          <a:xfrm>
            <a:off x="5990101" y="4300658"/>
            <a:ext cx="1041691" cy="680169"/>
          </a:xfrm>
          <a:prstGeom prst="rect">
            <a:avLst/>
          </a:prstGeom>
          <a:solidFill>
            <a:srgbClr val="ED220D">
              <a:alpha val="0"/>
            </a:srgbClr>
          </a:solidFill>
          <a:ln cap="flat" cmpd="sng" w="76200">
            <a:solidFill>
              <a:srgbClr val="B416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10548612" y="4762303"/>
            <a:ext cx="1041691" cy="680169"/>
          </a:xfrm>
          <a:prstGeom prst="rect">
            <a:avLst/>
          </a:prstGeom>
          <a:solidFill>
            <a:srgbClr val="ED220D">
              <a:alpha val="0"/>
            </a:srgbClr>
          </a:solidFill>
          <a:ln cap="flat" cmpd="sng" w="76200">
            <a:solidFill>
              <a:srgbClr val="B416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12"/>
          <p:cNvSpPr/>
          <p:nvPr/>
        </p:nvSpPr>
        <p:spPr>
          <a:xfrm>
            <a:off x="2741513" y="2294296"/>
            <a:ext cx="14820835" cy="1920091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\</a:t>
            </a:r>
            <a:endParaRPr/>
          </a:p>
        </p:txBody>
      </p:sp>
      <p:sp>
        <p:nvSpPr>
          <p:cNvPr id="276" name="Google Shape;276;p12"/>
          <p:cNvSpPr/>
          <p:nvPr/>
        </p:nvSpPr>
        <p:spPr>
          <a:xfrm>
            <a:off x="11660701" y="4198334"/>
            <a:ext cx="5901262" cy="144652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\</a:t>
            </a:r>
            <a:endParaRPr/>
          </a:p>
        </p:txBody>
      </p:sp>
      <p:cxnSp>
        <p:nvCxnSpPr>
          <p:cNvPr id="277" name="Google Shape;277;p12"/>
          <p:cNvCxnSpPr/>
          <p:nvPr/>
        </p:nvCxnSpPr>
        <p:spPr>
          <a:xfrm rot="10800000">
            <a:off x="11834854" y="5108899"/>
            <a:ext cx="6995873" cy="756785"/>
          </a:xfrm>
          <a:prstGeom prst="straightConnector1">
            <a:avLst/>
          </a:prstGeom>
          <a:noFill/>
          <a:ln cap="flat" cmpd="sng" w="762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278" name="Google Shape;278;p12"/>
          <p:cNvSpPr/>
          <p:nvPr/>
        </p:nvSpPr>
        <p:spPr>
          <a:xfrm>
            <a:off x="2659110" y="4210035"/>
            <a:ext cx="3268078" cy="1104901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\</a:t>
            </a:r>
            <a:endParaRPr/>
          </a:p>
        </p:txBody>
      </p:sp>
      <p:sp>
        <p:nvSpPr>
          <p:cNvPr id="279" name="Google Shape;279;p12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2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281" name="Google Shape;281;p12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cxnSp>
        <p:nvCxnSpPr>
          <p:cNvPr id="282" name="Google Shape;282;p12"/>
          <p:cNvCxnSpPr/>
          <p:nvPr/>
        </p:nvCxnSpPr>
        <p:spPr>
          <a:xfrm>
            <a:off x="1978059" y="1478869"/>
            <a:ext cx="20427881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3" name="Google Shape;283;p12"/>
          <p:cNvSpPr txBox="1"/>
          <p:nvPr/>
        </p:nvSpPr>
        <p:spPr>
          <a:xfrm>
            <a:off x="3029545" y="299229"/>
            <a:ext cx="18324910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Spectroscopic Sequence: Slowly-Evolving, H+He-Rich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02-13 at 7.15.00 AM.png" id="289" name="Google Shape;289;p13"/>
          <p:cNvPicPr preferRelativeResize="0"/>
          <p:nvPr/>
        </p:nvPicPr>
        <p:blipFill rotWithShape="1">
          <a:blip r:embed="rId3">
            <a:alphaModFix/>
          </a:blip>
          <a:srcRect b="0" l="1827" r="0" t="0"/>
          <a:stretch/>
        </p:blipFill>
        <p:spPr>
          <a:xfrm>
            <a:off x="581981" y="1754411"/>
            <a:ext cx="23371650" cy="8768719"/>
          </a:xfrm>
          <a:prstGeom prst="rect">
            <a:avLst/>
          </a:prstGeom>
          <a:noFill/>
          <a:ln cap="flat" cmpd="sng" w="635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0" name="Google Shape;290;p13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"/>
          <p:cNvSpPr txBox="1"/>
          <p:nvPr/>
        </p:nvSpPr>
        <p:spPr>
          <a:xfrm>
            <a:off x="3467657" y="299229"/>
            <a:ext cx="17448685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CSM Constraints from (One-Zone) Shock Modeling</a:t>
            </a:r>
            <a:endParaRPr/>
          </a:p>
        </p:txBody>
      </p:sp>
      <p:sp>
        <p:nvSpPr>
          <p:cNvPr id="292" name="Google Shape;292;p13"/>
          <p:cNvSpPr txBox="1"/>
          <p:nvPr/>
        </p:nvSpPr>
        <p:spPr>
          <a:xfrm>
            <a:off x="12821452" y="2945114"/>
            <a:ext cx="13226699" cy="7758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CEE"/>
              </a:buClr>
              <a:buSzPts val="3900"/>
              <a:buFont typeface="Palatino"/>
              <a:buNone/>
            </a:pPr>
            <a:r>
              <a:t/>
            </a:r>
            <a:endParaRPr b="0" i="0" sz="3900" u="none" cap="none" strike="noStrike">
              <a:solidFill>
                <a:srgbClr val="447CEE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93" name="Google Shape;293;p13"/>
          <p:cNvSpPr txBox="1"/>
          <p:nvPr/>
        </p:nvSpPr>
        <p:spPr>
          <a:xfrm>
            <a:off x="4713618" y="12387281"/>
            <a:ext cx="14956764" cy="855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and  (consistent with MOSFiT).</a:t>
            </a:r>
            <a:endParaRPr b="0" i="0" sz="2400" u="none" cap="none" strike="noStrike">
              <a:solidFill>
                <a:srgbClr val="004D8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94" name="Google Shape;294;p13"/>
          <p:cNvCxnSpPr/>
          <p:nvPr/>
        </p:nvCxnSpPr>
        <p:spPr>
          <a:xfrm>
            <a:off x="3467657" y="1378729"/>
            <a:ext cx="17448686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Screenshot 2025-02-13 at 7.16.17 AM.png" id="295" name="Google Shape;295;p13"/>
          <p:cNvPicPr preferRelativeResize="0"/>
          <p:nvPr/>
        </p:nvPicPr>
        <p:blipFill rotWithShape="1">
          <a:blip r:embed="rId4">
            <a:alphaModFix/>
          </a:blip>
          <a:srcRect b="0" l="999" r="0" t="0"/>
          <a:stretch/>
        </p:blipFill>
        <p:spPr>
          <a:xfrm>
            <a:off x="666495" y="1792863"/>
            <a:ext cx="11079997" cy="860914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3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298" name="Google Shape;298;p13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pic>
        <p:nvPicPr>
          <p:cNvPr id="299" name="Google Shape;29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3200" y="10917038"/>
            <a:ext cx="12649200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4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4"/>
          <p:cNvSpPr txBox="1"/>
          <p:nvPr/>
        </p:nvSpPr>
        <p:spPr>
          <a:xfrm>
            <a:off x="3539701" y="533313"/>
            <a:ext cx="173046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5100"/>
              <a:buFont typeface="Palatino"/>
              <a:buNone/>
            </a:pPr>
            <a:r>
              <a:rPr b="0" i="0" lang="en-US" sz="51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The Conceptual Picture: Structured, Axisymmetric CSM</a:t>
            </a:r>
            <a:endParaRPr/>
          </a:p>
        </p:txBody>
      </p:sp>
      <p:cxnSp>
        <p:nvCxnSpPr>
          <p:cNvPr id="307" name="Google Shape;307;p14"/>
          <p:cNvCxnSpPr/>
          <p:nvPr/>
        </p:nvCxnSpPr>
        <p:spPr>
          <a:xfrm>
            <a:off x="5268776" y="1632079"/>
            <a:ext cx="13846447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8" name="Google Shape;308;p14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309" name="Google Shape;309;p14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sp>
        <p:nvSpPr>
          <p:cNvPr id="310" name="Google Shape;310;p14"/>
          <p:cNvSpPr txBox="1"/>
          <p:nvPr/>
        </p:nvSpPr>
        <p:spPr>
          <a:xfrm>
            <a:off x="3991705" y="12455002"/>
            <a:ext cx="17149114" cy="774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Similar to e.g., </a:t>
            </a:r>
            <a:r>
              <a:rPr b="0" i="1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Smith+17, Bevan+20, Metzger+22, Tsuna+24</a:t>
            </a:r>
            <a:endParaRPr/>
          </a:p>
        </p:txBody>
      </p:sp>
      <p:sp>
        <p:nvSpPr>
          <p:cNvPr id="311" name="Google Shape;311;p14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4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313" name="Google Shape;313;p14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pic>
        <p:nvPicPr>
          <p:cNvPr descr="Screenshot 2025-04-02 at 12.49.58 AM.png" id="314" name="Google Shape;31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681" y="2954606"/>
            <a:ext cx="6424931" cy="5560888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shot 2025-04-02 at 12.51.35 AM.png" id="315" name="Google Shape;315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413108" y="2711769"/>
            <a:ext cx="6943534" cy="6046561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16" name="Google Shape;316;p14"/>
          <p:cNvGrpSpPr/>
          <p:nvPr/>
        </p:nvGrpSpPr>
        <p:grpSpPr>
          <a:xfrm>
            <a:off x="7762355" y="1867203"/>
            <a:ext cx="7728996" cy="6607826"/>
            <a:chOff x="-1" y="-16"/>
            <a:chExt cx="7728996" cy="6607826"/>
          </a:xfrm>
        </p:grpSpPr>
        <p:sp>
          <p:nvSpPr>
            <p:cNvPr id="317" name="Google Shape;317;p14"/>
            <p:cNvSpPr/>
            <p:nvPr/>
          </p:nvSpPr>
          <p:spPr>
            <a:xfrm>
              <a:off x="3508451" y="2247083"/>
              <a:ext cx="2436696" cy="2215188"/>
            </a:xfrm>
            <a:custGeom>
              <a:rect b="b" l="l" r="r" t="t"/>
              <a:pathLst>
                <a:path extrusionOk="0" h="21600" w="21600">
                  <a:moveTo>
                    <a:pt x="16696" y="2610"/>
                  </a:moveTo>
                  <a:lnTo>
                    <a:pt x="16592" y="6569"/>
                  </a:lnTo>
                  <a:lnTo>
                    <a:pt x="20332" y="5958"/>
                  </a:lnTo>
                  <a:lnTo>
                    <a:pt x="18252" y="9456"/>
                  </a:lnTo>
                  <a:lnTo>
                    <a:pt x="21600" y="10121"/>
                  </a:lnTo>
                  <a:cubicBezTo>
                    <a:pt x="21068" y="11380"/>
                    <a:pt x="20084" y="12341"/>
                    <a:pt x="18883" y="12773"/>
                  </a:cubicBezTo>
                  <a:cubicBezTo>
                    <a:pt x="18336" y="12969"/>
                    <a:pt x="17759" y="13048"/>
                    <a:pt x="17184" y="13003"/>
                  </a:cubicBezTo>
                  <a:cubicBezTo>
                    <a:pt x="17639" y="13153"/>
                    <a:pt x="17986" y="13560"/>
                    <a:pt x="18093" y="14070"/>
                  </a:cubicBezTo>
                  <a:cubicBezTo>
                    <a:pt x="18238" y="14767"/>
                    <a:pt x="17917" y="15480"/>
                    <a:pt x="17325" y="15775"/>
                  </a:cubicBezTo>
                  <a:lnTo>
                    <a:pt x="17161" y="18787"/>
                  </a:lnTo>
                  <a:cubicBezTo>
                    <a:pt x="16233" y="18331"/>
                    <a:pt x="15211" y="18177"/>
                    <a:pt x="14208" y="18338"/>
                  </a:cubicBezTo>
                  <a:cubicBezTo>
                    <a:pt x="12442" y="18623"/>
                    <a:pt x="10910" y="19838"/>
                    <a:pt x="10101" y="21600"/>
                  </a:cubicBezTo>
                  <a:lnTo>
                    <a:pt x="8455" y="19040"/>
                  </a:lnTo>
                  <a:lnTo>
                    <a:pt x="5885" y="19778"/>
                  </a:lnTo>
                  <a:lnTo>
                    <a:pt x="5375" y="16610"/>
                  </a:lnTo>
                  <a:lnTo>
                    <a:pt x="2553" y="17237"/>
                  </a:lnTo>
                  <a:lnTo>
                    <a:pt x="2824" y="14326"/>
                  </a:lnTo>
                  <a:lnTo>
                    <a:pt x="0" y="11355"/>
                  </a:lnTo>
                  <a:cubicBezTo>
                    <a:pt x="921" y="11951"/>
                    <a:pt x="2093" y="11636"/>
                    <a:pt x="2667" y="10665"/>
                  </a:cubicBezTo>
                  <a:cubicBezTo>
                    <a:pt x="2886" y="10294"/>
                    <a:pt x="2988" y="9845"/>
                    <a:pt x="2885" y="9414"/>
                  </a:cubicBezTo>
                  <a:cubicBezTo>
                    <a:pt x="2597" y="8217"/>
                    <a:pt x="1205" y="7869"/>
                    <a:pt x="475" y="8812"/>
                  </a:cubicBezTo>
                  <a:lnTo>
                    <a:pt x="1194" y="7299"/>
                  </a:lnTo>
                  <a:lnTo>
                    <a:pt x="843" y="6176"/>
                  </a:lnTo>
                  <a:cubicBezTo>
                    <a:pt x="1068" y="5854"/>
                    <a:pt x="1345" y="5579"/>
                    <a:pt x="1659" y="5366"/>
                  </a:cubicBezTo>
                  <a:cubicBezTo>
                    <a:pt x="2937" y="4498"/>
                    <a:pt x="4588" y="4702"/>
                    <a:pt x="5660" y="5859"/>
                  </a:cubicBezTo>
                  <a:lnTo>
                    <a:pt x="5924" y="3266"/>
                  </a:lnTo>
                  <a:lnTo>
                    <a:pt x="6214" y="0"/>
                  </a:lnTo>
                  <a:lnTo>
                    <a:pt x="8081" y="1762"/>
                  </a:lnTo>
                  <a:lnTo>
                    <a:pt x="9738" y="244"/>
                  </a:lnTo>
                  <a:lnTo>
                    <a:pt x="11701" y="3464"/>
                  </a:lnTo>
                  <a:lnTo>
                    <a:pt x="16696" y="2610"/>
                  </a:lnTo>
                  <a:close/>
                </a:path>
              </a:pathLst>
            </a:custGeom>
            <a:gradFill>
              <a:gsLst>
                <a:gs pos="0">
                  <a:srgbClr val="FBAB01"/>
                </a:gs>
                <a:gs pos="100000">
                  <a:srgbClr val="B41600"/>
                </a:gs>
              </a:gsLst>
              <a:lin ang="16305577" scaled="0"/>
            </a:gradFill>
            <a:ln>
              <a:noFill/>
            </a:ln>
          </p:spPr>
          <p:txBody>
            <a:bodyPr anchorCtr="0" anchor="ctr" bIns="74075" lIns="74075" spcFirstLastPara="1" rIns="74075" wrap="square" tIns="74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318" name="Google Shape;318;p14"/>
            <p:cNvGrpSpPr/>
            <p:nvPr/>
          </p:nvGrpSpPr>
          <p:grpSpPr>
            <a:xfrm>
              <a:off x="-1" y="1750106"/>
              <a:ext cx="1268838" cy="1268838"/>
              <a:chOff x="-1" y="14"/>
              <a:chExt cx="1268838" cy="1268838"/>
            </a:xfrm>
          </p:grpSpPr>
          <p:sp>
            <p:nvSpPr>
              <p:cNvPr id="319" name="Google Shape;319;p14"/>
              <p:cNvSpPr/>
              <p:nvPr/>
            </p:nvSpPr>
            <p:spPr>
              <a:xfrm rot="-2700000">
                <a:off x="154754" y="216893"/>
                <a:ext cx="959329" cy="835079"/>
              </a:xfrm>
              <a:custGeom>
                <a:rect b="b" l="l" r="r" t="t"/>
                <a:pathLst>
                  <a:path extrusionOk="0" h="21600" w="21600">
                    <a:moveTo>
                      <a:pt x="5533" y="21600"/>
                    </a:moveTo>
                    <a:lnTo>
                      <a:pt x="0" y="0"/>
                    </a:lnTo>
                    <a:lnTo>
                      <a:pt x="21600" y="4138"/>
                    </a:lnTo>
                  </a:path>
                </a:pathLst>
              </a:custGeom>
              <a:noFill/>
              <a:ln cap="flat" cmpd="sng" w="381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 rot="-5400000">
                <a:off x="303068" y="544067"/>
                <a:ext cx="800388" cy="162559"/>
              </a:xfrm>
              <a:custGeom>
                <a:rect b="b" l="l" r="r" t="t"/>
                <a:pathLst>
                  <a:path extrusionOk="0" h="21467" w="21600">
                    <a:moveTo>
                      <a:pt x="0" y="0"/>
                    </a:moveTo>
                    <a:cubicBezTo>
                      <a:pt x="3073" y="14006"/>
                      <a:pt x="6931" y="21600"/>
                      <a:pt x="10906" y="21466"/>
                    </a:cubicBezTo>
                    <a:cubicBezTo>
                      <a:pt x="14808" y="21334"/>
                      <a:pt x="18584" y="13755"/>
                      <a:pt x="21600" y="0"/>
                    </a:cubicBezTo>
                  </a:path>
                </a:pathLst>
              </a:cu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 rot="-5400000">
                <a:off x="285641" y="549169"/>
                <a:ext cx="651834" cy="151503"/>
              </a:xfrm>
              <a:custGeom>
                <a:rect b="b" l="l" r="r" t="t"/>
                <a:pathLst>
                  <a:path extrusionOk="0" h="21467" w="21600">
                    <a:moveTo>
                      <a:pt x="0" y="21467"/>
                    </a:moveTo>
                    <a:cubicBezTo>
                      <a:pt x="3073" y="7461"/>
                      <a:pt x="6931" y="-133"/>
                      <a:pt x="10906" y="1"/>
                    </a:cubicBezTo>
                    <a:cubicBezTo>
                      <a:pt x="14808" y="133"/>
                      <a:pt x="18584" y="7712"/>
                      <a:pt x="21600" y="21467"/>
                    </a:cubicBezTo>
                  </a:path>
                </a:pathLst>
              </a:cu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 rot="-5400000">
                <a:off x="509901" y="571200"/>
                <a:ext cx="385236" cy="99124"/>
              </a:xfrm>
              <a:custGeom>
                <a:rect b="b" l="l" r="r" t="t"/>
                <a:pathLst>
                  <a:path extrusionOk="0" h="21467" w="21600">
                    <a:moveTo>
                      <a:pt x="0" y="21467"/>
                    </a:moveTo>
                    <a:cubicBezTo>
                      <a:pt x="3073" y="7461"/>
                      <a:pt x="6931" y="-133"/>
                      <a:pt x="10906" y="1"/>
                    </a:cubicBezTo>
                    <a:cubicBezTo>
                      <a:pt x="14808" y="133"/>
                      <a:pt x="18584" y="7712"/>
                      <a:pt x="21600" y="21467"/>
                    </a:cubicBezTo>
                  </a:path>
                </a:pathLst>
              </a:cu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 rot="-5400000">
                <a:off x="38610" y="664047"/>
                <a:ext cx="149202" cy="17496"/>
              </a:xfrm>
              <a:custGeom>
                <a:rect b="b" l="l" r="r" t="t"/>
                <a:pathLst>
                  <a:path extrusionOk="0" h="21467" w="21600">
                    <a:moveTo>
                      <a:pt x="0" y="21467"/>
                    </a:moveTo>
                    <a:cubicBezTo>
                      <a:pt x="3073" y="7461"/>
                      <a:pt x="6931" y="-133"/>
                      <a:pt x="10906" y="1"/>
                    </a:cubicBezTo>
                    <a:cubicBezTo>
                      <a:pt x="14808" y="133"/>
                      <a:pt x="18584" y="7712"/>
                      <a:pt x="21600" y="21467"/>
                    </a:cubicBezTo>
                  </a:path>
                </a:pathLst>
              </a:custGeom>
              <a:noFill/>
              <a:ln cap="flat" cmpd="sng" w="127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cxnSp>
          <p:nvCxnSpPr>
            <p:cNvPr id="324" name="Google Shape;324;p14"/>
            <p:cNvCxnSpPr/>
            <p:nvPr/>
          </p:nvCxnSpPr>
          <p:spPr>
            <a:xfrm flipH="1">
              <a:off x="3018571" y="5616906"/>
              <a:ext cx="342000" cy="620400"/>
            </a:xfrm>
            <a:prstGeom prst="straightConnector1">
              <a:avLst/>
            </a:prstGeom>
            <a:noFill/>
            <a:ln cap="flat" cmpd="sng" w="63500">
              <a:solidFill>
                <a:srgbClr val="B416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325" name="Google Shape;325;p14"/>
            <p:cNvSpPr/>
            <p:nvPr/>
          </p:nvSpPr>
          <p:spPr>
            <a:xfrm rot="1740010">
              <a:off x="1782371" y="4280770"/>
              <a:ext cx="3874693" cy="1480608"/>
            </a:xfrm>
            <a:custGeom>
              <a:rect b="b" l="l" r="r" t="t"/>
              <a:pathLst>
                <a:path extrusionOk="0" h="19404" w="21600">
                  <a:moveTo>
                    <a:pt x="18342" y="11790"/>
                  </a:moveTo>
                  <a:cubicBezTo>
                    <a:pt x="14746" y="19457"/>
                    <a:pt x="9723" y="21600"/>
                    <a:pt x="5473" y="16998"/>
                  </a:cubicBezTo>
                  <a:cubicBezTo>
                    <a:pt x="2949" y="14266"/>
                    <a:pt x="979" y="9305"/>
                    <a:pt x="0" y="3111"/>
                  </a:cubicBezTo>
                  <a:cubicBezTo>
                    <a:pt x="1948" y="4868"/>
                    <a:pt x="3960" y="6206"/>
                    <a:pt x="6011" y="7109"/>
                  </a:cubicBezTo>
                  <a:cubicBezTo>
                    <a:pt x="8783" y="8328"/>
                    <a:pt x="11624" y="8738"/>
                    <a:pt x="14398" y="7525"/>
                  </a:cubicBezTo>
                  <a:cubicBezTo>
                    <a:pt x="17020" y="6378"/>
                    <a:pt x="19487" y="3790"/>
                    <a:pt x="21600" y="0"/>
                  </a:cubicBezTo>
                  <a:cubicBezTo>
                    <a:pt x="20969" y="4530"/>
                    <a:pt x="19844" y="8587"/>
                    <a:pt x="18342" y="11790"/>
                  </a:cubicBezTo>
                  <a:close/>
                </a:path>
              </a:pathLst>
            </a:custGeom>
            <a:gradFill>
              <a:gsLst>
                <a:gs pos="0">
                  <a:srgbClr val="EF7001"/>
                </a:gs>
                <a:gs pos="100000">
                  <a:srgbClr val="B41600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25400">
              <a:solidFill>
                <a:srgbClr val="B416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74075" lIns="74075" spcFirstLastPara="1" rIns="74075" wrap="square" tIns="74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200"/>
                <a:buFont typeface="Helvetica Neue"/>
                <a:buNone/>
              </a:pPr>
              <a:r>
                <a:t/>
              </a:r>
              <a:endParaRPr b="0" i="0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26" name="Google Shape;326;p14"/>
            <p:cNvCxnSpPr/>
            <p:nvPr/>
          </p:nvCxnSpPr>
          <p:spPr>
            <a:xfrm flipH="1" rot="10800000">
              <a:off x="5916181" y="512128"/>
              <a:ext cx="481200" cy="837600"/>
            </a:xfrm>
            <a:prstGeom prst="straightConnector1">
              <a:avLst/>
            </a:prstGeom>
            <a:noFill/>
            <a:ln cap="flat" cmpd="sng" w="63500">
              <a:solidFill>
                <a:srgbClr val="B416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327" name="Google Shape;327;p14"/>
            <p:cNvCxnSpPr/>
            <p:nvPr/>
          </p:nvCxnSpPr>
          <p:spPr>
            <a:xfrm>
              <a:off x="6335352" y="4317675"/>
              <a:ext cx="497700" cy="192600"/>
            </a:xfrm>
            <a:prstGeom prst="straightConnector1">
              <a:avLst/>
            </a:prstGeom>
            <a:noFill/>
            <a:ln cap="flat" cmpd="sng" w="63500">
              <a:solidFill>
                <a:srgbClr val="004C7F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328" name="Google Shape;328;p14"/>
            <p:cNvCxnSpPr/>
            <p:nvPr/>
          </p:nvCxnSpPr>
          <p:spPr>
            <a:xfrm>
              <a:off x="2185767" y="2267173"/>
              <a:ext cx="494700" cy="278700"/>
            </a:xfrm>
            <a:prstGeom prst="straightConnector1">
              <a:avLst/>
            </a:prstGeom>
            <a:noFill/>
            <a:ln cap="flat" cmpd="sng" w="63500">
              <a:solidFill>
                <a:srgbClr val="004C7F"/>
              </a:solidFill>
              <a:prstDash val="solid"/>
              <a:miter lim="400000"/>
              <a:headEnd len="med" w="med" type="triangle"/>
              <a:tailEnd len="sm" w="sm" type="none"/>
            </a:ln>
          </p:spPr>
        </p:cxnSp>
        <p:sp>
          <p:nvSpPr>
            <p:cNvPr id="329" name="Google Shape;329;p14"/>
            <p:cNvSpPr/>
            <p:nvPr/>
          </p:nvSpPr>
          <p:spPr>
            <a:xfrm rot="839988">
              <a:off x="2477748" y="2658350"/>
              <a:ext cx="4029977" cy="1743091"/>
            </a:xfrm>
            <a:custGeom>
              <a:rect b="b" l="l" r="r" t="t"/>
              <a:pathLst>
                <a:path extrusionOk="0" h="20580" w="21246">
                  <a:moveTo>
                    <a:pt x="7604" y="8043"/>
                  </a:moveTo>
                  <a:cubicBezTo>
                    <a:pt x="9085" y="9877"/>
                    <a:pt x="10943" y="10765"/>
                    <a:pt x="12702" y="11769"/>
                  </a:cubicBezTo>
                  <a:cubicBezTo>
                    <a:pt x="13777" y="12383"/>
                    <a:pt x="14999" y="12861"/>
                    <a:pt x="15766" y="11592"/>
                  </a:cubicBezTo>
                  <a:cubicBezTo>
                    <a:pt x="16293" y="10719"/>
                    <a:pt x="16316" y="9297"/>
                    <a:pt x="15840" y="8343"/>
                  </a:cubicBezTo>
                  <a:cubicBezTo>
                    <a:pt x="16364" y="8254"/>
                    <a:pt x="16890" y="8247"/>
                    <a:pt x="17411" y="8321"/>
                  </a:cubicBezTo>
                  <a:cubicBezTo>
                    <a:pt x="17909" y="8391"/>
                    <a:pt x="18400" y="8534"/>
                    <a:pt x="18874" y="8774"/>
                  </a:cubicBezTo>
                  <a:cubicBezTo>
                    <a:pt x="19666" y="9175"/>
                    <a:pt x="20440" y="9864"/>
                    <a:pt x="20871" y="11102"/>
                  </a:cubicBezTo>
                  <a:cubicBezTo>
                    <a:pt x="21526" y="12981"/>
                    <a:pt x="21277" y="15144"/>
                    <a:pt x="20485" y="16794"/>
                  </a:cubicBezTo>
                  <a:cubicBezTo>
                    <a:pt x="19798" y="18224"/>
                    <a:pt x="18748" y="19207"/>
                    <a:pt x="17552" y="19806"/>
                  </a:cubicBezTo>
                  <a:cubicBezTo>
                    <a:pt x="14192" y="21490"/>
                    <a:pt x="10455" y="20244"/>
                    <a:pt x="7161" y="17810"/>
                  </a:cubicBezTo>
                  <a:cubicBezTo>
                    <a:pt x="4626" y="15936"/>
                    <a:pt x="2276" y="13317"/>
                    <a:pt x="808" y="9444"/>
                  </a:cubicBezTo>
                  <a:cubicBezTo>
                    <a:pt x="429" y="8445"/>
                    <a:pt x="130" y="7364"/>
                    <a:pt x="32" y="6235"/>
                  </a:cubicBezTo>
                  <a:cubicBezTo>
                    <a:pt x="-74" y="5009"/>
                    <a:pt x="81" y="3799"/>
                    <a:pt x="536" y="2696"/>
                  </a:cubicBezTo>
                  <a:cubicBezTo>
                    <a:pt x="1232" y="1013"/>
                    <a:pt x="2414" y="91"/>
                    <a:pt x="3666" y="7"/>
                  </a:cubicBezTo>
                  <a:cubicBezTo>
                    <a:pt x="5397" y="-110"/>
                    <a:pt x="7044" y="1290"/>
                    <a:pt x="8011" y="3684"/>
                  </a:cubicBezTo>
                  <a:cubicBezTo>
                    <a:pt x="7566" y="3267"/>
                    <a:pt x="7004" y="3490"/>
                    <a:pt x="6716" y="4198"/>
                  </a:cubicBezTo>
                  <a:cubicBezTo>
                    <a:pt x="6207" y="5455"/>
                    <a:pt x="6790" y="7034"/>
                    <a:pt x="7604" y="8043"/>
                  </a:cubicBezTo>
                  <a:close/>
                </a:path>
              </a:pathLst>
            </a:custGeom>
            <a:solidFill>
              <a:srgbClr val="004C7F">
                <a:alpha val="87060"/>
              </a:srgbClr>
            </a:solidFill>
            <a:ln cap="flat" cmpd="sng" w="63500">
              <a:solidFill>
                <a:srgbClr val="000000">
                  <a:alpha val="87060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74075" lIns="74075" spcFirstLastPara="1" rIns="74075" wrap="square" tIns="74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330" name="Google Shape;330;p14"/>
            <p:cNvGrpSpPr/>
            <p:nvPr/>
          </p:nvGrpSpPr>
          <p:grpSpPr>
            <a:xfrm>
              <a:off x="1104970" y="1570062"/>
              <a:ext cx="3198246" cy="2722381"/>
              <a:chOff x="-6" y="-12"/>
              <a:chExt cx="3198246" cy="2722381"/>
            </a:xfrm>
          </p:grpSpPr>
          <p:sp>
            <p:nvSpPr>
              <p:cNvPr id="331" name="Google Shape;331;p14"/>
              <p:cNvSpPr/>
              <p:nvPr/>
            </p:nvSpPr>
            <p:spPr>
              <a:xfrm rot="-8924222">
                <a:off x="98851" y="654761"/>
                <a:ext cx="2853339" cy="1179367"/>
              </a:xfrm>
              <a:custGeom>
                <a:rect b="b" l="l" r="r" t="t"/>
                <a:pathLst>
                  <a:path extrusionOk="0" h="21600" w="21600">
                    <a:moveTo>
                      <a:pt x="0" y="21600"/>
                    </a:moveTo>
                    <a:cubicBezTo>
                      <a:pt x="746" y="21296"/>
                      <a:pt x="1490" y="21109"/>
                      <a:pt x="2231" y="21031"/>
                    </a:cubicBezTo>
                    <a:cubicBezTo>
                      <a:pt x="3345" y="20913"/>
                      <a:pt x="4589" y="20931"/>
                      <a:pt x="5488" y="19184"/>
                    </a:cubicBezTo>
                    <a:cubicBezTo>
                      <a:pt x="6162" y="17874"/>
                      <a:pt x="6326" y="15889"/>
                      <a:pt x="7147" y="14849"/>
                    </a:cubicBezTo>
                    <a:cubicBezTo>
                      <a:pt x="8411" y="13248"/>
                      <a:pt x="9622" y="15369"/>
                      <a:pt x="10936" y="14583"/>
                    </a:cubicBezTo>
                    <a:cubicBezTo>
                      <a:pt x="12406" y="13703"/>
                      <a:pt x="12987" y="10167"/>
                      <a:pt x="14378" y="8917"/>
                    </a:cubicBezTo>
                    <a:cubicBezTo>
                      <a:pt x="15741" y="7692"/>
                      <a:pt x="17260" y="9278"/>
                      <a:pt x="18501" y="7328"/>
                    </a:cubicBezTo>
                    <a:cubicBezTo>
                      <a:pt x="19219" y="6201"/>
                      <a:pt x="19352" y="4539"/>
                      <a:pt x="19881" y="3157"/>
                    </a:cubicBezTo>
                    <a:cubicBezTo>
                      <a:pt x="20346" y="1942"/>
                      <a:pt x="21073" y="1094"/>
                      <a:pt x="21600" y="0"/>
                    </a:cubicBezTo>
                  </a:path>
                </a:pathLst>
              </a:custGeom>
              <a:noFill/>
              <a:ln cap="flat" cmpd="sng" w="50800">
                <a:solidFill>
                  <a:srgbClr val="B416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 rot="-8924238">
                <a:off x="361958" y="930982"/>
                <a:ext cx="2731723" cy="1167300"/>
              </a:xfrm>
              <a:custGeom>
                <a:rect b="b" l="l" r="r" t="t"/>
                <a:pathLst>
                  <a:path extrusionOk="0" h="21600" w="21600">
                    <a:moveTo>
                      <a:pt x="0" y="21600"/>
                    </a:moveTo>
                    <a:cubicBezTo>
                      <a:pt x="745" y="21301"/>
                      <a:pt x="1488" y="21120"/>
                      <a:pt x="2227" y="21049"/>
                    </a:cubicBezTo>
                    <a:cubicBezTo>
                      <a:pt x="3340" y="20941"/>
                      <a:pt x="4581" y="20973"/>
                      <a:pt x="5481" y="19218"/>
                    </a:cubicBezTo>
                    <a:cubicBezTo>
                      <a:pt x="6157" y="17900"/>
                      <a:pt x="6325" y="15895"/>
                      <a:pt x="7146" y="14853"/>
                    </a:cubicBezTo>
                    <a:cubicBezTo>
                      <a:pt x="8411" y="13249"/>
                      <a:pt x="9614" y="15405"/>
                      <a:pt x="10927" y="14625"/>
                    </a:cubicBezTo>
                    <a:cubicBezTo>
                      <a:pt x="12397" y="13752"/>
                      <a:pt x="12983" y="10184"/>
                      <a:pt x="14374" y="8936"/>
                    </a:cubicBezTo>
                    <a:cubicBezTo>
                      <a:pt x="15737" y="7712"/>
                      <a:pt x="17249" y="9331"/>
                      <a:pt x="18492" y="7374"/>
                    </a:cubicBezTo>
                    <a:cubicBezTo>
                      <a:pt x="19210" y="6243"/>
                      <a:pt x="19347" y="4564"/>
                      <a:pt x="19878" y="3173"/>
                    </a:cubicBezTo>
                    <a:cubicBezTo>
                      <a:pt x="20344" y="1950"/>
                      <a:pt x="21072" y="1100"/>
                      <a:pt x="21600" y="0"/>
                    </a:cubicBezTo>
                  </a:path>
                </a:pathLst>
              </a:custGeom>
              <a:noFill/>
              <a:ln cap="flat" cmpd="sng" w="50800">
                <a:solidFill>
                  <a:srgbClr val="B416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sp>
          <p:nvSpPr>
            <p:cNvPr id="333" name="Google Shape;333;p14"/>
            <p:cNvSpPr/>
            <p:nvPr/>
          </p:nvSpPr>
          <p:spPr>
            <a:xfrm rot="-8879972">
              <a:off x="3756404" y="914142"/>
              <a:ext cx="3874682" cy="1480612"/>
            </a:xfrm>
            <a:custGeom>
              <a:rect b="b" l="l" r="r" t="t"/>
              <a:pathLst>
                <a:path extrusionOk="0" h="19404" w="21600">
                  <a:moveTo>
                    <a:pt x="18342" y="11790"/>
                  </a:moveTo>
                  <a:cubicBezTo>
                    <a:pt x="14746" y="19457"/>
                    <a:pt x="9723" y="21600"/>
                    <a:pt x="5473" y="16998"/>
                  </a:cubicBezTo>
                  <a:cubicBezTo>
                    <a:pt x="2949" y="14266"/>
                    <a:pt x="979" y="9305"/>
                    <a:pt x="0" y="3111"/>
                  </a:cubicBezTo>
                  <a:cubicBezTo>
                    <a:pt x="1948" y="4868"/>
                    <a:pt x="3960" y="6206"/>
                    <a:pt x="6011" y="7109"/>
                  </a:cubicBezTo>
                  <a:cubicBezTo>
                    <a:pt x="8783" y="8328"/>
                    <a:pt x="11624" y="8738"/>
                    <a:pt x="14398" y="7525"/>
                  </a:cubicBezTo>
                  <a:cubicBezTo>
                    <a:pt x="17020" y="6378"/>
                    <a:pt x="19487" y="3790"/>
                    <a:pt x="21600" y="0"/>
                  </a:cubicBezTo>
                  <a:cubicBezTo>
                    <a:pt x="20969" y="4530"/>
                    <a:pt x="19844" y="8587"/>
                    <a:pt x="18342" y="11790"/>
                  </a:cubicBezTo>
                  <a:close/>
                </a:path>
              </a:pathLst>
            </a:custGeom>
            <a:gradFill>
              <a:gsLst>
                <a:gs pos="0">
                  <a:srgbClr val="EF7001"/>
                </a:gs>
                <a:gs pos="100000">
                  <a:srgbClr val="B41600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25400">
              <a:solidFill>
                <a:srgbClr val="B416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74075" lIns="74075" spcFirstLastPara="1" rIns="74075" wrap="square" tIns="74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200"/>
                <a:buFont typeface="Helvetica Neue"/>
                <a:buNone/>
              </a:pPr>
              <a:r>
                <a:t/>
              </a:r>
              <a:endParaRPr b="0" i="0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5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5"/>
          <p:cNvSpPr txBox="1"/>
          <p:nvPr/>
        </p:nvSpPr>
        <p:spPr>
          <a:xfrm>
            <a:off x="2429340" y="388129"/>
            <a:ext cx="19525320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4900"/>
              <a:buFont typeface="Palatino"/>
              <a:buNone/>
            </a:pPr>
            <a:r>
              <a:rPr b="0" i="0" lang="en-US" sz="49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Dense, Equatorial CSM (&amp; Precursor) Suggests Companion Interaction</a:t>
            </a:r>
            <a:endParaRPr/>
          </a:p>
        </p:txBody>
      </p:sp>
      <p:cxnSp>
        <p:nvCxnSpPr>
          <p:cNvPr id="341" name="Google Shape;341;p15"/>
          <p:cNvCxnSpPr/>
          <p:nvPr/>
        </p:nvCxnSpPr>
        <p:spPr>
          <a:xfrm>
            <a:off x="2853894" y="1439169"/>
            <a:ext cx="18676212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2" name="Google Shape;342;p15"/>
          <p:cNvSpPr txBox="1"/>
          <p:nvPr/>
        </p:nvSpPr>
        <p:spPr>
          <a:xfrm>
            <a:off x="3991705" y="12455002"/>
            <a:ext cx="17149114" cy="774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Similar to e.g., </a:t>
            </a:r>
            <a:r>
              <a:rPr b="0" i="1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Smith+17, Bevan+20, Metzger+22, Tsuna+24</a:t>
            </a:r>
            <a:endParaRPr/>
          </a:p>
        </p:txBody>
      </p:sp>
      <p:pic>
        <p:nvPicPr>
          <p:cNvPr descr="Screenshot 2025-02-13 at 8.27.16 AM.png" id="343" name="Google Shape;343;p15"/>
          <p:cNvPicPr preferRelativeResize="0"/>
          <p:nvPr/>
        </p:nvPicPr>
        <p:blipFill rotWithShape="1">
          <a:blip r:embed="rId3">
            <a:alphaModFix/>
          </a:blip>
          <a:srcRect b="0" l="0" r="33108" t="0"/>
          <a:stretch/>
        </p:blipFill>
        <p:spPr>
          <a:xfrm>
            <a:off x="8805078" y="8876285"/>
            <a:ext cx="7522378" cy="3365616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shot 2025-02-13 at 8.28.27 AM.png" id="344" name="Google Shape;34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033" y="8913443"/>
            <a:ext cx="8058131" cy="3291185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shot 2025-02-13 at 8.29.19 AM.png" id="345" name="Google Shape;34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77694" y="9005041"/>
            <a:ext cx="6410224" cy="3107989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6" name="Google Shape;346;p15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5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348" name="Google Shape;348;p15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sp>
        <p:nvSpPr>
          <p:cNvPr id="349" name="Google Shape;349;p15"/>
          <p:cNvSpPr txBox="1"/>
          <p:nvPr/>
        </p:nvSpPr>
        <p:spPr>
          <a:xfrm>
            <a:off x="17343357" y="7565165"/>
            <a:ext cx="6300005" cy="1168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Similar to e.g., </a:t>
            </a:r>
            <a:r>
              <a:rPr b="0" i="1" lang="en-US" sz="32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Smith+17, Bevan+20, Metzger+22, Tsuna+24</a:t>
            </a:r>
            <a:endParaRPr/>
          </a:p>
        </p:txBody>
      </p:sp>
      <p:grpSp>
        <p:nvGrpSpPr>
          <p:cNvPr id="350" name="Google Shape;350;p15"/>
          <p:cNvGrpSpPr/>
          <p:nvPr/>
        </p:nvGrpSpPr>
        <p:grpSpPr>
          <a:xfrm>
            <a:off x="7704481" y="1652010"/>
            <a:ext cx="7729010" cy="6607809"/>
            <a:chOff x="-1" y="0"/>
            <a:chExt cx="7729008" cy="6607807"/>
          </a:xfrm>
        </p:grpSpPr>
        <p:sp>
          <p:nvSpPr>
            <p:cNvPr id="351" name="Google Shape;351;p15"/>
            <p:cNvSpPr/>
            <p:nvPr/>
          </p:nvSpPr>
          <p:spPr>
            <a:xfrm>
              <a:off x="3508451" y="2247083"/>
              <a:ext cx="2436684" cy="2215209"/>
            </a:xfrm>
            <a:custGeom>
              <a:rect b="b" l="l" r="r" t="t"/>
              <a:pathLst>
                <a:path extrusionOk="0" h="21600" w="21600">
                  <a:moveTo>
                    <a:pt x="16696" y="2610"/>
                  </a:moveTo>
                  <a:lnTo>
                    <a:pt x="16592" y="6569"/>
                  </a:lnTo>
                  <a:lnTo>
                    <a:pt x="20332" y="5958"/>
                  </a:lnTo>
                  <a:lnTo>
                    <a:pt x="18252" y="9456"/>
                  </a:lnTo>
                  <a:lnTo>
                    <a:pt x="21600" y="10121"/>
                  </a:lnTo>
                  <a:cubicBezTo>
                    <a:pt x="21068" y="11380"/>
                    <a:pt x="20084" y="12341"/>
                    <a:pt x="18883" y="12773"/>
                  </a:cubicBezTo>
                  <a:cubicBezTo>
                    <a:pt x="18336" y="12969"/>
                    <a:pt x="17759" y="13048"/>
                    <a:pt x="17184" y="13003"/>
                  </a:cubicBezTo>
                  <a:cubicBezTo>
                    <a:pt x="17639" y="13153"/>
                    <a:pt x="17986" y="13560"/>
                    <a:pt x="18093" y="14070"/>
                  </a:cubicBezTo>
                  <a:cubicBezTo>
                    <a:pt x="18238" y="14767"/>
                    <a:pt x="17917" y="15480"/>
                    <a:pt x="17325" y="15775"/>
                  </a:cubicBezTo>
                  <a:lnTo>
                    <a:pt x="17161" y="18787"/>
                  </a:lnTo>
                  <a:cubicBezTo>
                    <a:pt x="16233" y="18331"/>
                    <a:pt x="15211" y="18177"/>
                    <a:pt x="14208" y="18338"/>
                  </a:cubicBezTo>
                  <a:cubicBezTo>
                    <a:pt x="12442" y="18623"/>
                    <a:pt x="10910" y="19838"/>
                    <a:pt x="10101" y="21600"/>
                  </a:cubicBezTo>
                  <a:lnTo>
                    <a:pt x="8455" y="19040"/>
                  </a:lnTo>
                  <a:lnTo>
                    <a:pt x="5885" y="19778"/>
                  </a:lnTo>
                  <a:lnTo>
                    <a:pt x="5375" y="16610"/>
                  </a:lnTo>
                  <a:lnTo>
                    <a:pt x="2553" y="17237"/>
                  </a:lnTo>
                  <a:lnTo>
                    <a:pt x="2824" y="14326"/>
                  </a:lnTo>
                  <a:lnTo>
                    <a:pt x="0" y="11355"/>
                  </a:lnTo>
                  <a:cubicBezTo>
                    <a:pt x="921" y="11951"/>
                    <a:pt x="2093" y="11636"/>
                    <a:pt x="2667" y="10665"/>
                  </a:cubicBezTo>
                  <a:cubicBezTo>
                    <a:pt x="2886" y="10294"/>
                    <a:pt x="2988" y="9845"/>
                    <a:pt x="2885" y="9414"/>
                  </a:cubicBezTo>
                  <a:cubicBezTo>
                    <a:pt x="2597" y="8217"/>
                    <a:pt x="1205" y="7869"/>
                    <a:pt x="475" y="8812"/>
                  </a:cubicBezTo>
                  <a:lnTo>
                    <a:pt x="1194" y="7299"/>
                  </a:lnTo>
                  <a:lnTo>
                    <a:pt x="843" y="6176"/>
                  </a:lnTo>
                  <a:cubicBezTo>
                    <a:pt x="1068" y="5854"/>
                    <a:pt x="1345" y="5579"/>
                    <a:pt x="1659" y="5366"/>
                  </a:cubicBezTo>
                  <a:cubicBezTo>
                    <a:pt x="2937" y="4498"/>
                    <a:pt x="4588" y="4702"/>
                    <a:pt x="5660" y="5859"/>
                  </a:cubicBezTo>
                  <a:lnTo>
                    <a:pt x="5924" y="3266"/>
                  </a:lnTo>
                  <a:lnTo>
                    <a:pt x="6214" y="0"/>
                  </a:lnTo>
                  <a:lnTo>
                    <a:pt x="8081" y="1762"/>
                  </a:lnTo>
                  <a:lnTo>
                    <a:pt x="9738" y="244"/>
                  </a:lnTo>
                  <a:lnTo>
                    <a:pt x="11701" y="3464"/>
                  </a:lnTo>
                  <a:lnTo>
                    <a:pt x="16696" y="2610"/>
                  </a:lnTo>
                  <a:close/>
                </a:path>
              </a:pathLst>
            </a:custGeom>
            <a:gradFill>
              <a:gsLst>
                <a:gs pos="0">
                  <a:srgbClr val="FBAB01"/>
                </a:gs>
                <a:gs pos="100000">
                  <a:srgbClr val="B41600"/>
                </a:gs>
              </a:gsLst>
              <a:lin ang="16305735" scaled="0"/>
            </a:gradFill>
            <a:ln>
              <a:noFill/>
            </a:ln>
          </p:spPr>
          <p:txBody>
            <a:bodyPr anchorCtr="0" anchor="ctr" bIns="74075" lIns="74075" spcFirstLastPara="1" rIns="74075" wrap="square" tIns="74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352" name="Google Shape;352;p15"/>
            <p:cNvGrpSpPr/>
            <p:nvPr/>
          </p:nvGrpSpPr>
          <p:grpSpPr>
            <a:xfrm>
              <a:off x="-1" y="1750091"/>
              <a:ext cx="1268829" cy="1268830"/>
              <a:chOff x="-1" y="-1"/>
              <a:chExt cx="1268828" cy="1268828"/>
            </a:xfrm>
          </p:grpSpPr>
          <p:sp>
            <p:nvSpPr>
              <p:cNvPr id="353" name="Google Shape;353;p15"/>
              <p:cNvSpPr/>
              <p:nvPr/>
            </p:nvSpPr>
            <p:spPr>
              <a:xfrm rot="-2700000">
                <a:off x="154739" y="216891"/>
                <a:ext cx="959349" cy="835045"/>
              </a:xfrm>
              <a:custGeom>
                <a:rect b="b" l="l" r="r" t="t"/>
                <a:pathLst>
                  <a:path extrusionOk="0" h="21600" w="21600">
                    <a:moveTo>
                      <a:pt x="5533" y="21600"/>
                    </a:moveTo>
                    <a:lnTo>
                      <a:pt x="0" y="0"/>
                    </a:lnTo>
                    <a:lnTo>
                      <a:pt x="21600" y="4138"/>
                    </a:lnTo>
                  </a:path>
                </a:pathLst>
              </a:custGeom>
              <a:noFill/>
              <a:ln cap="flat" cmpd="sng" w="381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54" name="Google Shape;354;p15"/>
              <p:cNvSpPr/>
              <p:nvPr/>
            </p:nvSpPr>
            <p:spPr>
              <a:xfrm rot="-5400000">
                <a:off x="303089" y="544066"/>
                <a:ext cx="800368" cy="162581"/>
              </a:xfrm>
              <a:custGeom>
                <a:rect b="b" l="l" r="r" t="t"/>
                <a:pathLst>
                  <a:path extrusionOk="0" h="21467" w="21600">
                    <a:moveTo>
                      <a:pt x="0" y="0"/>
                    </a:moveTo>
                    <a:cubicBezTo>
                      <a:pt x="3073" y="14006"/>
                      <a:pt x="6931" y="21600"/>
                      <a:pt x="10906" y="21466"/>
                    </a:cubicBezTo>
                    <a:cubicBezTo>
                      <a:pt x="14808" y="21334"/>
                      <a:pt x="18584" y="13755"/>
                      <a:pt x="21600" y="0"/>
                    </a:cubicBezTo>
                  </a:path>
                </a:pathLst>
              </a:cu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55" name="Google Shape;355;p15"/>
              <p:cNvSpPr/>
              <p:nvPr/>
            </p:nvSpPr>
            <p:spPr>
              <a:xfrm rot="-5400000">
                <a:off x="285655" y="549177"/>
                <a:ext cx="651812" cy="151509"/>
              </a:xfrm>
              <a:custGeom>
                <a:rect b="b" l="l" r="r" t="t"/>
                <a:pathLst>
                  <a:path extrusionOk="0" h="21467" w="21600">
                    <a:moveTo>
                      <a:pt x="0" y="21467"/>
                    </a:moveTo>
                    <a:cubicBezTo>
                      <a:pt x="3073" y="7461"/>
                      <a:pt x="6931" y="-133"/>
                      <a:pt x="10906" y="1"/>
                    </a:cubicBezTo>
                    <a:cubicBezTo>
                      <a:pt x="14808" y="133"/>
                      <a:pt x="18584" y="7712"/>
                      <a:pt x="21600" y="21467"/>
                    </a:cubicBezTo>
                  </a:path>
                </a:pathLst>
              </a:cu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56" name="Google Shape;356;p15"/>
              <p:cNvSpPr/>
              <p:nvPr/>
            </p:nvSpPr>
            <p:spPr>
              <a:xfrm rot="-5400000">
                <a:off x="509901" y="571226"/>
                <a:ext cx="385210" cy="99098"/>
              </a:xfrm>
              <a:custGeom>
                <a:rect b="b" l="l" r="r" t="t"/>
                <a:pathLst>
                  <a:path extrusionOk="0" h="21467" w="21600">
                    <a:moveTo>
                      <a:pt x="0" y="21467"/>
                    </a:moveTo>
                    <a:cubicBezTo>
                      <a:pt x="3073" y="7461"/>
                      <a:pt x="6931" y="-133"/>
                      <a:pt x="10906" y="1"/>
                    </a:cubicBezTo>
                    <a:cubicBezTo>
                      <a:pt x="14808" y="133"/>
                      <a:pt x="18584" y="7712"/>
                      <a:pt x="21600" y="21467"/>
                    </a:cubicBezTo>
                  </a:path>
                </a:pathLst>
              </a:custGeom>
              <a:noFill/>
              <a:ln cap="flat" cmpd="sng" w="254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 rot="-5400000">
                <a:off x="38614" y="664042"/>
                <a:ext cx="149203" cy="17504"/>
              </a:xfrm>
              <a:custGeom>
                <a:rect b="b" l="l" r="r" t="t"/>
                <a:pathLst>
                  <a:path extrusionOk="0" h="21467" w="21600">
                    <a:moveTo>
                      <a:pt x="0" y="21467"/>
                    </a:moveTo>
                    <a:cubicBezTo>
                      <a:pt x="3073" y="7461"/>
                      <a:pt x="6931" y="-133"/>
                      <a:pt x="10906" y="1"/>
                    </a:cubicBezTo>
                    <a:cubicBezTo>
                      <a:pt x="14808" y="133"/>
                      <a:pt x="18584" y="7712"/>
                      <a:pt x="21600" y="21467"/>
                    </a:cubicBezTo>
                  </a:path>
                </a:pathLst>
              </a:custGeom>
              <a:noFill/>
              <a:ln cap="flat" cmpd="sng" w="12700">
                <a:solidFill>
                  <a:srgbClr val="0000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cxnSp>
          <p:nvCxnSpPr>
            <p:cNvPr id="358" name="Google Shape;358;p15"/>
            <p:cNvCxnSpPr/>
            <p:nvPr/>
          </p:nvCxnSpPr>
          <p:spPr>
            <a:xfrm flipH="1">
              <a:off x="3018518" y="5616906"/>
              <a:ext cx="342053" cy="620488"/>
            </a:xfrm>
            <a:prstGeom prst="straightConnector1">
              <a:avLst/>
            </a:prstGeom>
            <a:noFill/>
            <a:ln cap="flat" cmpd="sng" w="63500">
              <a:solidFill>
                <a:srgbClr val="B416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sp>
          <p:nvSpPr>
            <p:cNvPr id="359" name="Google Shape;359;p15"/>
            <p:cNvSpPr/>
            <p:nvPr/>
          </p:nvSpPr>
          <p:spPr>
            <a:xfrm rot="1740000">
              <a:off x="1782364" y="4280759"/>
              <a:ext cx="3874686" cy="1480626"/>
            </a:xfrm>
            <a:custGeom>
              <a:rect b="b" l="l" r="r" t="t"/>
              <a:pathLst>
                <a:path extrusionOk="0" h="19404" w="21600">
                  <a:moveTo>
                    <a:pt x="18342" y="11790"/>
                  </a:moveTo>
                  <a:cubicBezTo>
                    <a:pt x="14746" y="19457"/>
                    <a:pt x="9723" y="21600"/>
                    <a:pt x="5473" y="16998"/>
                  </a:cubicBezTo>
                  <a:cubicBezTo>
                    <a:pt x="2949" y="14266"/>
                    <a:pt x="979" y="9305"/>
                    <a:pt x="0" y="3111"/>
                  </a:cubicBezTo>
                  <a:cubicBezTo>
                    <a:pt x="1948" y="4868"/>
                    <a:pt x="3960" y="6206"/>
                    <a:pt x="6011" y="7109"/>
                  </a:cubicBezTo>
                  <a:cubicBezTo>
                    <a:pt x="8783" y="8328"/>
                    <a:pt x="11624" y="8738"/>
                    <a:pt x="14398" y="7525"/>
                  </a:cubicBezTo>
                  <a:cubicBezTo>
                    <a:pt x="17020" y="6378"/>
                    <a:pt x="19487" y="3790"/>
                    <a:pt x="21600" y="0"/>
                  </a:cubicBezTo>
                  <a:cubicBezTo>
                    <a:pt x="20969" y="4530"/>
                    <a:pt x="19844" y="8587"/>
                    <a:pt x="18342" y="11790"/>
                  </a:cubicBezTo>
                  <a:close/>
                </a:path>
              </a:pathLst>
            </a:custGeom>
            <a:gradFill>
              <a:gsLst>
                <a:gs pos="0">
                  <a:srgbClr val="EF7001"/>
                </a:gs>
                <a:gs pos="100000">
                  <a:srgbClr val="B41600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25400">
              <a:solidFill>
                <a:srgbClr val="B416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74075" lIns="74075" spcFirstLastPara="1" rIns="74075" wrap="square" tIns="74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200"/>
                <a:buFont typeface="Helvetica Neue"/>
                <a:buNone/>
              </a:pPr>
              <a:r>
                <a:t/>
              </a:r>
              <a:endParaRPr b="0" i="0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60" name="Google Shape;360;p15"/>
            <p:cNvCxnSpPr/>
            <p:nvPr/>
          </p:nvCxnSpPr>
          <p:spPr>
            <a:xfrm flipH="1" rot="10800000">
              <a:off x="5916181" y="512240"/>
              <a:ext cx="481200" cy="837488"/>
            </a:xfrm>
            <a:prstGeom prst="straightConnector1">
              <a:avLst/>
            </a:prstGeom>
            <a:noFill/>
            <a:ln cap="flat" cmpd="sng" w="63500">
              <a:solidFill>
                <a:srgbClr val="B41600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361" name="Google Shape;361;p15"/>
            <p:cNvCxnSpPr/>
            <p:nvPr/>
          </p:nvCxnSpPr>
          <p:spPr>
            <a:xfrm>
              <a:off x="6335352" y="4317675"/>
              <a:ext cx="497644" cy="192588"/>
            </a:xfrm>
            <a:prstGeom prst="straightConnector1">
              <a:avLst/>
            </a:prstGeom>
            <a:noFill/>
            <a:ln cap="flat" cmpd="sng" w="63500">
              <a:solidFill>
                <a:srgbClr val="004C7F"/>
              </a:solidFill>
              <a:prstDash val="solid"/>
              <a:miter lim="400000"/>
              <a:headEnd len="sm" w="sm" type="none"/>
              <a:tailEnd len="med" w="med" type="triangle"/>
            </a:ln>
          </p:spPr>
        </p:cxnSp>
        <p:cxnSp>
          <p:nvCxnSpPr>
            <p:cNvPr id="362" name="Google Shape;362;p15"/>
            <p:cNvCxnSpPr/>
            <p:nvPr/>
          </p:nvCxnSpPr>
          <p:spPr>
            <a:xfrm>
              <a:off x="2185767" y="2267173"/>
              <a:ext cx="494805" cy="278724"/>
            </a:xfrm>
            <a:prstGeom prst="straightConnector1">
              <a:avLst/>
            </a:prstGeom>
            <a:noFill/>
            <a:ln cap="flat" cmpd="sng" w="63500">
              <a:solidFill>
                <a:srgbClr val="004C7F"/>
              </a:solidFill>
              <a:prstDash val="solid"/>
              <a:miter lim="400000"/>
              <a:headEnd len="med" w="med" type="triangle"/>
              <a:tailEnd len="sm" w="sm" type="none"/>
            </a:ln>
          </p:spPr>
        </p:cxnSp>
        <p:sp>
          <p:nvSpPr>
            <p:cNvPr id="363" name="Google Shape;363;p15"/>
            <p:cNvSpPr/>
            <p:nvPr/>
          </p:nvSpPr>
          <p:spPr>
            <a:xfrm rot="840000">
              <a:off x="2477741" y="2658354"/>
              <a:ext cx="4029961" cy="1743101"/>
            </a:xfrm>
            <a:custGeom>
              <a:rect b="b" l="l" r="r" t="t"/>
              <a:pathLst>
                <a:path extrusionOk="0" h="20580" w="21246">
                  <a:moveTo>
                    <a:pt x="7604" y="8043"/>
                  </a:moveTo>
                  <a:cubicBezTo>
                    <a:pt x="9085" y="9877"/>
                    <a:pt x="10943" y="10765"/>
                    <a:pt x="12702" y="11769"/>
                  </a:cubicBezTo>
                  <a:cubicBezTo>
                    <a:pt x="13777" y="12383"/>
                    <a:pt x="14999" y="12861"/>
                    <a:pt x="15766" y="11592"/>
                  </a:cubicBezTo>
                  <a:cubicBezTo>
                    <a:pt x="16293" y="10719"/>
                    <a:pt x="16316" y="9297"/>
                    <a:pt x="15840" y="8343"/>
                  </a:cubicBezTo>
                  <a:cubicBezTo>
                    <a:pt x="16364" y="8254"/>
                    <a:pt x="16890" y="8247"/>
                    <a:pt x="17411" y="8321"/>
                  </a:cubicBezTo>
                  <a:cubicBezTo>
                    <a:pt x="17909" y="8391"/>
                    <a:pt x="18400" y="8534"/>
                    <a:pt x="18874" y="8774"/>
                  </a:cubicBezTo>
                  <a:cubicBezTo>
                    <a:pt x="19666" y="9175"/>
                    <a:pt x="20440" y="9864"/>
                    <a:pt x="20871" y="11102"/>
                  </a:cubicBezTo>
                  <a:cubicBezTo>
                    <a:pt x="21526" y="12981"/>
                    <a:pt x="21277" y="15144"/>
                    <a:pt x="20485" y="16794"/>
                  </a:cubicBezTo>
                  <a:cubicBezTo>
                    <a:pt x="19798" y="18224"/>
                    <a:pt x="18748" y="19207"/>
                    <a:pt x="17552" y="19806"/>
                  </a:cubicBezTo>
                  <a:cubicBezTo>
                    <a:pt x="14192" y="21490"/>
                    <a:pt x="10455" y="20244"/>
                    <a:pt x="7161" y="17810"/>
                  </a:cubicBezTo>
                  <a:cubicBezTo>
                    <a:pt x="4626" y="15936"/>
                    <a:pt x="2276" y="13317"/>
                    <a:pt x="808" y="9444"/>
                  </a:cubicBezTo>
                  <a:cubicBezTo>
                    <a:pt x="429" y="8445"/>
                    <a:pt x="130" y="7364"/>
                    <a:pt x="32" y="6235"/>
                  </a:cubicBezTo>
                  <a:cubicBezTo>
                    <a:pt x="-74" y="5009"/>
                    <a:pt x="81" y="3799"/>
                    <a:pt x="536" y="2696"/>
                  </a:cubicBezTo>
                  <a:cubicBezTo>
                    <a:pt x="1232" y="1013"/>
                    <a:pt x="2414" y="91"/>
                    <a:pt x="3666" y="7"/>
                  </a:cubicBezTo>
                  <a:cubicBezTo>
                    <a:pt x="5397" y="-110"/>
                    <a:pt x="7044" y="1290"/>
                    <a:pt x="8011" y="3684"/>
                  </a:cubicBezTo>
                  <a:cubicBezTo>
                    <a:pt x="7566" y="3267"/>
                    <a:pt x="7004" y="3490"/>
                    <a:pt x="6716" y="4198"/>
                  </a:cubicBezTo>
                  <a:cubicBezTo>
                    <a:pt x="6207" y="5455"/>
                    <a:pt x="6790" y="7034"/>
                    <a:pt x="7604" y="8043"/>
                  </a:cubicBezTo>
                  <a:close/>
                </a:path>
              </a:pathLst>
            </a:custGeom>
            <a:solidFill>
              <a:srgbClr val="004C7F">
                <a:alpha val="87058"/>
              </a:srgbClr>
            </a:solidFill>
            <a:ln cap="flat" cmpd="sng" w="63500">
              <a:solidFill>
                <a:srgbClr val="000000">
                  <a:alpha val="87058"/>
                </a:srgbClr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74075" lIns="74075" spcFirstLastPara="1" rIns="74075" wrap="square" tIns="74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200"/>
                <a:buFont typeface="Helvetica Neue"/>
                <a:buNone/>
              </a:pPr>
              <a:r>
                <a:t/>
              </a:r>
              <a:endParaRPr b="0" i="0" sz="8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364" name="Google Shape;364;p15"/>
            <p:cNvGrpSpPr/>
            <p:nvPr/>
          </p:nvGrpSpPr>
          <p:grpSpPr>
            <a:xfrm>
              <a:off x="1104976" y="1570073"/>
              <a:ext cx="3198254" cy="2722371"/>
              <a:chOff x="0" y="-1"/>
              <a:chExt cx="3198253" cy="2722369"/>
            </a:xfrm>
          </p:grpSpPr>
          <p:sp>
            <p:nvSpPr>
              <p:cNvPr id="365" name="Google Shape;365;p15"/>
              <p:cNvSpPr/>
              <p:nvPr/>
            </p:nvSpPr>
            <p:spPr>
              <a:xfrm rot="-8924235">
                <a:off x="98871" y="654760"/>
                <a:ext cx="2853325" cy="1179381"/>
              </a:xfrm>
              <a:custGeom>
                <a:rect b="b" l="l" r="r" t="t"/>
                <a:pathLst>
                  <a:path extrusionOk="0" h="21600" w="21600">
                    <a:moveTo>
                      <a:pt x="0" y="21600"/>
                    </a:moveTo>
                    <a:cubicBezTo>
                      <a:pt x="746" y="21296"/>
                      <a:pt x="1490" y="21109"/>
                      <a:pt x="2231" y="21031"/>
                    </a:cubicBezTo>
                    <a:cubicBezTo>
                      <a:pt x="3345" y="20913"/>
                      <a:pt x="4589" y="20931"/>
                      <a:pt x="5488" y="19184"/>
                    </a:cubicBezTo>
                    <a:cubicBezTo>
                      <a:pt x="6162" y="17874"/>
                      <a:pt x="6326" y="15889"/>
                      <a:pt x="7147" y="14849"/>
                    </a:cubicBezTo>
                    <a:cubicBezTo>
                      <a:pt x="8411" y="13248"/>
                      <a:pt x="9622" y="15369"/>
                      <a:pt x="10936" y="14583"/>
                    </a:cubicBezTo>
                    <a:cubicBezTo>
                      <a:pt x="12406" y="13703"/>
                      <a:pt x="12987" y="10167"/>
                      <a:pt x="14378" y="8917"/>
                    </a:cubicBezTo>
                    <a:cubicBezTo>
                      <a:pt x="15741" y="7692"/>
                      <a:pt x="17260" y="9278"/>
                      <a:pt x="18501" y="7328"/>
                    </a:cubicBezTo>
                    <a:cubicBezTo>
                      <a:pt x="19219" y="6201"/>
                      <a:pt x="19352" y="4539"/>
                      <a:pt x="19881" y="3157"/>
                    </a:cubicBezTo>
                    <a:cubicBezTo>
                      <a:pt x="20346" y="1942"/>
                      <a:pt x="21073" y="1094"/>
                      <a:pt x="21600" y="0"/>
                    </a:cubicBezTo>
                  </a:path>
                </a:pathLst>
              </a:custGeom>
              <a:noFill/>
              <a:ln cap="flat" cmpd="sng" w="50800">
                <a:solidFill>
                  <a:srgbClr val="B416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66" name="Google Shape;366;p15"/>
              <p:cNvSpPr/>
              <p:nvPr/>
            </p:nvSpPr>
            <p:spPr>
              <a:xfrm rot="-8924235">
                <a:off x="361952" y="930982"/>
                <a:ext cx="2731737" cy="1167299"/>
              </a:xfrm>
              <a:custGeom>
                <a:rect b="b" l="l" r="r" t="t"/>
                <a:pathLst>
                  <a:path extrusionOk="0" h="21600" w="21600">
                    <a:moveTo>
                      <a:pt x="0" y="21600"/>
                    </a:moveTo>
                    <a:cubicBezTo>
                      <a:pt x="745" y="21301"/>
                      <a:pt x="1488" y="21120"/>
                      <a:pt x="2227" y="21049"/>
                    </a:cubicBezTo>
                    <a:cubicBezTo>
                      <a:pt x="3340" y="20941"/>
                      <a:pt x="4581" y="20973"/>
                      <a:pt x="5481" y="19218"/>
                    </a:cubicBezTo>
                    <a:cubicBezTo>
                      <a:pt x="6157" y="17900"/>
                      <a:pt x="6325" y="15895"/>
                      <a:pt x="7146" y="14853"/>
                    </a:cubicBezTo>
                    <a:cubicBezTo>
                      <a:pt x="8411" y="13249"/>
                      <a:pt x="9614" y="15405"/>
                      <a:pt x="10927" y="14625"/>
                    </a:cubicBezTo>
                    <a:cubicBezTo>
                      <a:pt x="12397" y="13752"/>
                      <a:pt x="12983" y="10184"/>
                      <a:pt x="14374" y="8936"/>
                    </a:cubicBezTo>
                    <a:cubicBezTo>
                      <a:pt x="15737" y="7712"/>
                      <a:pt x="17249" y="9331"/>
                      <a:pt x="18492" y="7374"/>
                    </a:cubicBezTo>
                    <a:cubicBezTo>
                      <a:pt x="19210" y="6243"/>
                      <a:pt x="19347" y="4564"/>
                      <a:pt x="19878" y="3173"/>
                    </a:cubicBezTo>
                    <a:cubicBezTo>
                      <a:pt x="20344" y="1950"/>
                      <a:pt x="21072" y="1100"/>
                      <a:pt x="21600" y="0"/>
                    </a:cubicBezTo>
                  </a:path>
                </a:pathLst>
              </a:custGeom>
              <a:noFill/>
              <a:ln cap="flat" cmpd="sng" w="50800">
                <a:solidFill>
                  <a:srgbClr val="B41600"/>
                </a:solidFill>
                <a:prstDash val="solid"/>
                <a:miter lim="400000"/>
                <a:headEnd len="sm" w="sm" type="none"/>
                <a:tailEnd len="sm" w="sm" type="none"/>
              </a:ln>
            </p:spPr>
            <p:txBody>
              <a:bodyPr anchorCtr="0" anchor="ctr" bIns="74075" lIns="74075" spcFirstLastPara="1" rIns="74075" wrap="square" tIns="740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E5E5E"/>
                  </a:buClr>
                  <a:buSzPts val="6200"/>
                  <a:buFont typeface="Helvetica Neue"/>
                  <a:buNone/>
                </a:pPr>
                <a:r>
                  <a:t/>
                </a:r>
                <a:endParaRPr b="0" i="0" sz="6200" u="none" cap="none" strike="noStrike">
                  <a:solidFill>
                    <a:srgbClr val="5E5E5E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sp>
          <p:nvSpPr>
            <p:cNvPr id="367" name="Google Shape;367;p15"/>
            <p:cNvSpPr/>
            <p:nvPr/>
          </p:nvSpPr>
          <p:spPr>
            <a:xfrm rot="-8880000">
              <a:off x="3756398" y="914143"/>
              <a:ext cx="3874686" cy="1480626"/>
            </a:xfrm>
            <a:custGeom>
              <a:rect b="b" l="l" r="r" t="t"/>
              <a:pathLst>
                <a:path extrusionOk="0" h="19404" w="21600">
                  <a:moveTo>
                    <a:pt x="18342" y="11790"/>
                  </a:moveTo>
                  <a:cubicBezTo>
                    <a:pt x="14746" y="19457"/>
                    <a:pt x="9723" y="21600"/>
                    <a:pt x="5473" y="16998"/>
                  </a:cubicBezTo>
                  <a:cubicBezTo>
                    <a:pt x="2949" y="14266"/>
                    <a:pt x="979" y="9305"/>
                    <a:pt x="0" y="3111"/>
                  </a:cubicBezTo>
                  <a:cubicBezTo>
                    <a:pt x="1948" y="4868"/>
                    <a:pt x="3960" y="6206"/>
                    <a:pt x="6011" y="7109"/>
                  </a:cubicBezTo>
                  <a:cubicBezTo>
                    <a:pt x="8783" y="8328"/>
                    <a:pt x="11624" y="8738"/>
                    <a:pt x="14398" y="7525"/>
                  </a:cubicBezTo>
                  <a:cubicBezTo>
                    <a:pt x="17020" y="6378"/>
                    <a:pt x="19487" y="3790"/>
                    <a:pt x="21600" y="0"/>
                  </a:cubicBezTo>
                  <a:cubicBezTo>
                    <a:pt x="20969" y="4530"/>
                    <a:pt x="19844" y="8587"/>
                    <a:pt x="18342" y="11790"/>
                  </a:cubicBezTo>
                  <a:close/>
                </a:path>
              </a:pathLst>
            </a:custGeom>
            <a:gradFill>
              <a:gsLst>
                <a:gs pos="0">
                  <a:srgbClr val="EF7001"/>
                </a:gs>
                <a:gs pos="100000">
                  <a:srgbClr val="B41600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25400">
              <a:solidFill>
                <a:srgbClr val="B41600"/>
              </a:solidFill>
              <a:prstDash val="solid"/>
              <a:miter lim="400000"/>
              <a:headEnd len="sm" w="sm" type="none"/>
              <a:tailEnd len="sm" w="sm" type="none"/>
            </a:ln>
          </p:spPr>
          <p:txBody>
            <a:bodyPr anchorCtr="0" anchor="ctr" bIns="74075" lIns="74075" spcFirstLastPara="1" rIns="74075" wrap="square" tIns="740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200"/>
                <a:buFont typeface="Helvetica Neue"/>
                <a:buNone/>
              </a:pPr>
              <a:r>
                <a:t/>
              </a:r>
              <a:endParaRPr b="0" i="0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368" name="Google Shape;368;p15"/>
          <p:cNvGrpSpPr/>
          <p:nvPr/>
        </p:nvGrpSpPr>
        <p:grpSpPr>
          <a:xfrm>
            <a:off x="678737" y="1779010"/>
            <a:ext cx="23026526" cy="5540081"/>
            <a:chOff x="0" y="0"/>
            <a:chExt cx="23026525" cy="5540079"/>
          </a:xfrm>
        </p:grpSpPr>
        <p:pic>
          <p:nvPicPr>
            <p:cNvPr descr="Screenshot 2025-04-02 at 12.49.58 AM.png" id="369" name="Google Shape;369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463482"/>
              <a:ext cx="5865391" cy="5076597"/>
            </a:xfrm>
            <a:prstGeom prst="rect">
              <a:avLst/>
            </a:prstGeom>
            <a:noFill/>
            <a:ln cap="flat" cmpd="sng" w="50800">
              <a:solidFill>
                <a:srgbClr val="004C7F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Screenshot 2025-04-02 at 12.51.35 AM.png" id="370" name="Google Shape;370;p1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6687694" y="0"/>
              <a:ext cx="6338831" cy="5519974"/>
            </a:xfrm>
            <a:prstGeom prst="rect">
              <a:avLst/>
            </a:prstGeom>
            <a:noFill/>
            <a:ln cap="flat" cmpd="sng" w="50800">
              <a:solidFill>
                <a:srgbClr val="004C7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6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6"/>
          <p:cNvSpPr txBox="1"/>
          <p:nvPr/>
        </p:nvSpPr>
        <p:spPr>
          <a:xfrm>
            <a:off x="6601234" y="553229"/>
            <a:ext cx="11181532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GNIRS Spectrum at Second Peak</a:t>
            </a:r>
            <a:endParaRPr/>
          </a:p>
        </p:txBody>
      </p:sp>
      <p:sp>
        <p:nvSpPr>
          <p:cNvPr id="378" name="Google Shape;378;p16"/>
          <p:cNvSpPr txBox="1"/>
          <p:nvPr/>
        </p:nvSpPr>
        <p:spPr>
          <a:xfrm>
            <a:off x="19210347" y="3581937"/>
            <a:ext cx="4899433" cy="6974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Palatino"/>
              <a:buNone/>
            </a:pP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Low-velocity component  </a:t>
            </a:r>
            <a:r>
              <a:rPr b="1" i="0" lang="en-US" sz="41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() </a:t>
            </a: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supported by NIR spectrum at +220d.</a:t>
            </a:r>
            <a:endParaRPr b="0" i="0" sz="41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Palatino"/>
              <a:buNone/>
            </a:pPr>
            <a:r>
              <a:t/>
            </a:r>
            <a:endParaRPr b="0" i="0" sz="41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Palatino"/>
              <a:buNone/>
            </a:pP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High-resolution spec. follow-up of other SNe IIn in progress.</a:t>
            </a:r>
            <a:endParaRPr/>
          </a:p>
        </p:txBody>
      </p:sp>
      <p:cxnSp>
        <p:nvCxnSpPr>
          <p:cNvPr id="379" name="Google Shape;379;p16"/>
          <p:cNvCxnSpPr/>
          <p:nvPr/>
        </p:nvCxnSpPr>
        <p:spPr>
          <a:xfrm>
            <a:off x="5268776" y="1759079"/>
            <a:ext cx="13846447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Screenshot 2025-02-13 at 6.59.35 AM.png" id="380" name="Google Shape;3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710" y="2707057"/>
            <a:ext cx="18598570" cy="8723934"/>
          </a:xfrm>
          <a:prstGeom prst="rect">
            <a:avLst/>
          </a:prstGeom>
          <a:noFill/>
          <a:ln cap="flat" cmpd="sng" w="381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1" name="Google Shape;381;p16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6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383" name="Google Shape;383;p16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7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7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7"/>
          <p:cNvSpPr txBox="1"/>
          <p:nvPr/>
        </p:nvSpPr>
        <p:spPr>
          <a:xfrm>
            <a:off x="2832906" y="512896"/>
            <a:ext cx="18718188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Precursor Searches with the Vera C. Rubin Observatory</a:t>
            </a:r>
            <a:endParaRPr/>
          </a:p>
        </p:txBody>
      </p:sp>
      <p:cxnSp>
        <p:nvCxnSpPr>
          <p:cNvPr id="391" name="Google Shape;391;p17"/>
          <p:cNvCxnSpPr/>
          <p:nvPr/>
        </p:nvCxnSpPr>
        <p:spPr>
          <a:xfrm>
            <a:off x="2625444" y="1592396"/>
            <a:ext cx="19133112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2" name="Google Shape;392;p17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7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394" name="Google Shape;394;p17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pic>
        <p:nvPicPr>
          <p:cNvPr descr="Screenshot 2025-04-01 at 11.12.08 PM.png" id="395" name="Google Shape;39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38814" y="2632868"/>
            <a:ext cx="12525059" cy="8450452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6" name="Google Shape;396;p17"/>
          <p:cNvSpPr txBox="1"/>
          <p:nvPr/>
        </p:nvSpPr>
        <p:spPr>
          <a:xfrm>
            <a:off x="538247" y="2141148"/>
            <a:ext cx="9488808" cy="35414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620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Palatino"/>
              <a:buChar char="•"/>
            </a:pPr>
            <a:r>
              <a:rPr b="0" i="0" lang="en-US" sz="5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LSST: 10 years, 18,000 deg </a:t>
            </a:r>
            <a:endParaRPr/>
          </a:p>
          <a:p>
            <a:pPr indent="-7620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33"/>
              <a:buFont typeface="Palatino"/>
              <a:buChar char="•"/>
            </a:pPr>
            <a:r>
              <a:rPr b="0" i="0" lang="en-US" sz="5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Single-visit depth of </a:t>
            </a:r>
            <a:endParaRPr/>
          </a:p>
          <a:p>
            <a:pPr indent="-762000" lvl="0" marL="76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4233"/>
              <a:buFont typeface="Palatino"/>
              <a:buChar char="•"/>
            </a:pPr>
            <a:r>
              <a:rPr b="1" i="0" lang="en-US" sz="51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&gt;100 CCSN precursors/year </a:t>
            </a:r>
            <a:r>
              <a:rPr b="0" i="0" lang="en-US" sz="5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to z~0.2 </a:t>
            </a:r>
            <a:r>
              <a:rPr b="0" i="1" lang="en-US" sz="5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(Gagliano+2025a).</a:t>
            </a:r>
            <a:endParaRPr/>
          </a:p>
        </p:txBody>
      </p:sp>
      <p:pic>
        <p:nvPicPr>
          <p:cNvPr descr="Image" id="397" name="Google Shape;39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7141" y="6116843"/>
            <a:ext cx="8211020" cy="5474013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8" name="Google Shape;398;p17"/>
          <p:cNvSpPr txBox="1"/>
          <p:nvPr/>
        </p:nvSpPr>
        <p:spPr>
          <a:xfrm>
            <a:off x="13835308" y="11403625"/>
            <a:ext cx="6531992" cy="60985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</a:pPr>
            <a:r>
              <a:rPr b="0" i="1" lang="en-US" sz="3500" u="sng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https://arxiv.org/abs/2408.13314</a:t>
            </a:r>
            <a:endParaRPr/>
          </a:p>
        </p:txBody>
      </p:sp>
      <p:sp>
        <p:nvSpPr>
          <p:cNvPr id="399" name="Google Shape;399;p17"/>
          <p:cNvSpPr txBox="1"/>
          <p:nvPr/>
        </p:nvSpPr>
        <p:spPr>
          <a:xfrm>
            <a:off x="1190442" y="11672854"/>
            <a:ext cx="6661405" cy="461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Aliro Pizarro Díaz/Rubin Observatory/NSF/AURA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8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8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8"/>
          <p:cNvSpPr txBox="1"/>
          <p:nvPr/>
        </p:nvSpPr>
        <p:spPr>
          <a:xfrm>
            <a:off x="3340045" y="444185"/>
            <a:ext cx="177039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Online, Local Volume Searches Are Underway!</a:t>
            </a:r>
            <a:endParaRPr/>
          </a:p>
        </p:txBody>
      </p:sp>
      <p:cxnSp>
        <p:nvCxnSpPr>
          <p:cNvPr id="407" name="Google Shape;407;p18"/>
          <p:cNvCxnSpPr/>
          <p:nvPr/>
        </p:nvCxnSpPr>
        <p:spPr>
          <a:xfrm>
            <a:off x="2625444" y="1592396"/>
            <a:ext cx="19133112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8" name="Google Shape;408;p18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8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410" name="Google Shape;410;p18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pic>
        <p:nvPicPr>
          <p:cNvPr descr="Screenshot 2025-04-02 at 1.05.14 AM.png" id="411" name="Google Shape;41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987" y="1833840"/>
            <a:ext cx="12281923" cy="10465582"/>
          </a:xfrm>
          <a:prstGeom prst="rect">
            <a:avLst/>
          </a:prstGeom>
          <a:noFill/>
          <a:ln cap="flat" cmpd="sng" w="101600">
            <a:solidFill>
              <a:srgbClr val="004C7F"/>
            </a:solidFill>
            <a:prstDash val="solid"/>
            <a:miter lim="400000"/>
            <a:headEnd len="sm" w="sm" type="none"/>
            <a:tailEnd len="sm" w="sm" type="none"/>
          </a:ln>
        </p:spPr>
      </p:pic>
      <p:sp>
        <p:nvSpPr>
          <p:cNvPr id="412" name="Google Shape;412;p18"/>
          <p:cNvSpPr txBox="1"/>
          <p:nvPr/>
        </p:nvSpPr>
        <p:spPr>
          <a:xfrm>
            <a:off x="14902948" y="11606461"/>
            <a:ext cx="7653934" cy="660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Palatino"/>
              <a:buNone/>
            </a:pPr>
            <a:r>
              <a:rPr b="0" i="1" lang="en-US" sz="3400" u="sng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https://github.com/alexandergagliano/Prost</a:t>
            </a:r>
            <a:endParaRPr/>
          </a:p>
        </p:txBody>
      </p:sp>
      <p:sp>
        <p:nvSpPr>
          <p:cNvPr id="413" name="Google Shape;413;p18"/>
          <p:cNvSpPr txBox="1"/>
          <p:nvPr/>
        </p:nvSpPr>
        <p:spPr>
          <a:xfrm>
            <a:off x="13665276" y="1980810"/>
            <a:ext cx="7925653" cy="1473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Palatino"/>
              <a:buNone/>
            </a:pPr>
            <a:r>
              <a:rPr b="0" i="0" lang="en-US" sz="41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Quality cuts require reliable host-galaxy identification: </a:t>
            </a:r>
            <a:endParaRPr/>
          </a:p>
        </p:txBody>
      </p:sp>
      <p:pic>
        <p:nvPicPr>
          <p:cNvPr descr="Image" id="414" name="Google Shape;414;p18"/>
          <p:cNvPicPr preferRelativeResize="0"/>
          <p:nvPr/>
        </p:nvPicPr>
        <p:blipFill rotWithShape="1">
          <a:blip r:embed="rId5">
            <a:alphaModFix/>
          </a:blip>
          <a:srcRect b="19863" l="12138" r="11111" t="7189"/>
          <a:stretch/>
        </p:blipFill>
        <p:spPr>
          <a:xfrm>
            <a:off x="14774459" y="3688064"/>
            <a:ext cx="7911064" cy="7519178"/>
          </a:xfrm>
          <a:prstGeom prst="rect">
            <a:avLst/>
          </a:prstGeom>
          <a:noFill/>
          <a:ln cap="flat" cmpd="sng" w="76200">
            <a:solidFill>
              <a:srgbClr val="004C7F"/>
            </a:solidFill>
            <a:prstDash val="solid"/>
            <a:miter lim="4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9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9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9"/>
          <p:cNvSpPr txBox="1"/>
          <p:nvPr/>
        </p:nvSpPr>
        <p:spPr>
          <a:xfrm>
            <a:off x="10061674" y="553229"/>
            <a:ext cx="4260652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Conclusions</a:t>
            </a:r>
            <a:endParaRPr/>
          </a:p>
        </p:txBody>
      </p:sp>
      <p:cxnSp>
        <p:nvCxnSpPr>
          <p:cNvPr id="422" name="Google Shape;422;p19"/>
          <p:cNvCxnSpPr/>
          <p:nvPr/>
        </p:nvCxnSpPr>
        <p:spPr>
          <a:xfrm>
            <a:off x="5268776" y="1759079"/>
            <a:ext cx="13846447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3" name="Google Shape;423;p19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9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425" name="Google Shape;425;p19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sp>
        <p:nvSpPr>
          <p:cNvPr id="426" name="Google Shape;426;p19"/>
          <p:cNvSpPr txBox="1"/>
          <p:nvPr/>
        </p:nvSpPr>
        <p:spPr>
          <a:xfrm>
            <a:off x="3090222" y="1948351"/>
            <a:ext cx="18203556" cy="8204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3662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5412"/>
              <a:buFont typeface="Palatino"/>
              <a:buChar char="•"/>
            </a:pPr>
            <a:r>
              <a:rPr b="1" i="0" lang="en-US" sz="44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 SNe with years-long, luminous precursors</a:t>
            </a:r>
            <a:r>
              <a:rPr b="0" i="0" lang="en-US" sz="4400" u="none" cap="none" strike="noStrike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0" i="1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(e.g., 2023zkd; </a:t>
            </a:r>
            <a:r>
              <a:rPr b="1" i="1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Gagliano+2025b</a:t>
            </a:r>
            <a:r>
              <a:rPr b="0" i="1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)</a:t>
            </a:r>
            <a:r>
              <a:rPr b="0" i="1" lang="en-US" sz="4400" u="none" cap="none" strike="noStrike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 i="0" lang="en-US" sz="44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challenge single-star evolution models. </a:t>
            </a:r>
            <a:endParaRPr/>
          </a:p>
          <a:p>
            <a:pPr indent="0" lvl="0" marL="30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412"/>
              <a:buFont typeface="Palatino"/>
              <a:buNone/>
            </a:pPr>
            <a:r>
              <a:t/>
            </a:r>
            <a:endParaRPr b="1" i="0" sz="4400" u="none" cap="none" strike="noStrike">
              <a:solidFill>
                <a:srgbClr val="004C7F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indent="-343662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5412"/>
              <a:buFont typeface="Palatino"/>
              <a:buChar char="•"/>
            </a:pPr>
            <a:r>
              <a:rPr b="1" i="0" lang="en-US" sz="44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 Rubin will discover hundreds more</a:t>
            </a:r>
            <a:r>
              <a:rPr b="0" i="1" lang="en-US" sz="4400" u="none" cap="none" strike="noStrike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0" i="1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(Gagliano+2025a), </a:t>
            </a:r>
            <a:r>
              <a:rPr b="0" i="0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but precursors are almost certainly as diverse as SNe:</a:t>
            </a:r>
            <a:endParaRPr b="0" i="0" sz="2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08000" lvl="1" marL="111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Palatino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Eruptive (2009ip-like) vs. slowly brightening (2023fyq-like) events</a:t>
            </a:r>
            <a:endParaRPr/>
          </a:p>
          <a:p>
            <a:pPr indent="-508000" lvl="1" marL="111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Palatino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Dust-reprocessed SEDs</a:t>
            </a:r>
            <a:endParaRPr/>
          </a:p>
          <a:p>
            <a:pPr indent="-508000" lvl="1" marL="111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Palatino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Multi-shell interactions…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400"/>
              <a:buFont typeface="Palatino"/>
              <a:buNone/>
            </a:pPr>
            <a:r>
              <a:t/>
            </a:r>
            <a:endParaRPr b="0" i="0" sz="4400" u="none" cap="none" strike="noStrike">
              <a:solidFill>
                <a:srgbClr val="000000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indent="-343662" lvl="0" marL="30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12"/>
              <a:buFont typeface="Palatino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We must keep pushing on</a:t>
            </a:r>
            <a:r>
              <a:rPr b="0" i="0" lang="en-US" sz="4400" u="none" cap="none" strike="noStrike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 i="0" lang="en-US" sz="44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multi-zone models</a:t>
            </a:r>
            <a:r>
              <a:rPr b="0" i="0" lang="en-US" sz="4400" u="none" cap="none" strike="noStrike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0" i="0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and observational</a:t>
            </a:r>
            <a:r>
              <a:rPr b="0" i="0" lang="en-US" sz="4400" u="none" cap="none" strike="noStrike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 i="0" lang="en-US" sz="44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probes of CSM asphericity</a:t>
            </a:r>
            <a:r>
              <a:rPr b="0" i="1" lang="en-US" sz="4400" u="none" cap="none" strike="noStrike">
                <a:solidFill>
                  <a:srgbClr val="5E5E5E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0" i="1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(e.g., Bilinski, Smith+24)</a:t>
            </a:r>
            <a:r>
              <a:rPr b="0" i="0" lang="en-US" sz="44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.</a:t>
            </a:r>
            <a:endParaRPr/>
          </a:p>
        </p:txBody>
      </p:sp>
      <p:sp>
        <p:nvSpPr>
          <p:cNvPr id="427" name="Google Shape;427;p19"/>
          <p:cNvSpPr txBox="1"/>
          <p:nvPr/>
        </p:nvSpPr>
        <p:spPr>
          <a:xfrm>
            <a:off x="7009023" y="10790373"/>
            <a:ext cx="10365954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1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Congratulations to the Honorees!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/>
          <p:nvPr/>
        </p:nvSpPr>
        <p:spPr>
          <a:xfrm>
            <a:off x="-109012" y="333046"/>
            <a:ext cx="24526355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5027935" y="426229"/>
            <a:ext cx="14328131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Circumstellar Interaction Breeds Diversity</a:t>
            </a:r>
            <a:endParaRPr/>
          </a:p>
        </p:txBody>
      </p:sp>
      <p:cxnSp>
        <p:nvCxnSpPr>
          <p:cNvPr id="102" name="Google Shape;102;p2"/>
          <p:cNvCxnSpPr/>
          <p:nvPr/>
        </p:nvCxnSpPr>
        <p:spPr>
          <a:xfrm>
            <a:off x="5268776" y="1759079"/>
            <a:ext cx="13846447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Screenshot 2025-04-01 at 11.41.59 PM.png"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2724" y="1952663"/>
            <a:ext cx="11631174" cy="9399727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" name="Google Shape;104;p2"/>
          <p:cNvSpPr txBox="1"/>
          <p:nvPr/>
        </p:nvSpPr>
        <p:spPr>
          <a:xfrm>
            <a:off x="17730220" y="11507873"/>
            <a:ext cx="5024885" cy="774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1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Khatami &amp; Kasen, 2024</a:t>
            </a:r>
            <a:endParaRPr/>
          </a:p>
        </p:txBody>
      </p:sp>
      <p:grpSp>
        <p:nvGrpSpPr>
          <p:cNvPr id="105" name="Google Shape;105;p2"/>
          <p:cNvGrpSpPr/>
          <p:nvPr/>
        </p:nvGrpSpPr>
        <p:grpSpPr>
          <a:xfrm>
            <a:off x="516845" y="1987030"/>
            <a:ext cx="9805016" cy="8942556"/>
            <a:chOff x="0" y="0"/>
            <a:chExt cx="9805014" cy="8942555"/>
          </a:xfrm>
        </p:grpSpPr>
        <p:pic>
          <p:nvPicPr>
            <p:cNvPr descr="Image" id="106" name="Google Shape;106;p2"/>
            <p:cNvPicPr preferRelativeResize="0"/>
            <p:nvPr/>
          </p:nvPicPr>
          <p:blipFill rotWithShape="1">
            <a:blip r:embed="rId5">
              <a:alphaModFix/>
            </a:blip>
            <a:srcRect b="22719" l="21948" r="18228" t="22719"/>
            <a:stretch/>
          </p:blipFill>
          <p:spPr>
            <a:xfrm>
              <a:off x="0" y="0"/>
              <a:ext cx="9805014" cy="8942555"/>
            </a:xfrm>
            <a:prstGeom prst="rect">
              <a:avLst/>
            </a:prstGeom>
            <a:noFill/>
            <a:ln cap="flat" cmpd="sng" w="63500">
              <a:solidFill>
                <a:srgbClr val="004C7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07" name="Google Shape;107;p2"/>
            <p:cNvSpPr/>
            <p:nvPr/>
          </p:nvSpPr>
          <p:spPr>
            <a:xfrm>
              <a:off x="3890928" y="3495762"/>
              <a:ext cx="1792345" cy="1805580"/>
            </a:xfrm>
            <a:prstGeom prst="ellipse">
              <a:avLst/>
            </a:prstGeom>
            <a:gradFill>
              <a:gsLst>
                <a:gs pos="0">
                  <a:srgbClr val="EF7001"/>
                </a:gs>
                <a:gs pos="37842">
                  <a:srgbClr val="EF7001"/>
                </a:gs>
                <a:gs pos="100000">
                  <a:srgbClr val="77261B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63500">
              <a:solidFill>
                <a:srgbClr val="B41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SN</a:t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573112" y="3124959"/>
              <a:ext cx="2427976" cy="2560420"/>
            </a:xfrm>
            <a:prstGeom prst="ellipse">
              <a:avLst/>
            </a:prstGeom>
            <a:noFill/>
            <a:ln cap="flat" cmpd="sng" w="25400">
              <a:solidFill>
                <a:srgbClr val="000000"/>
              </a:solidFill>
              <a:prstDash val="dot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056486" y="3705349"/>
              <a:ext cx="1461228" cy="1386406"/>
            </a:xfrm>
            <a:prstGeom prst="ellipse">
              <a:avLst/>
            </a:prstGeom>
            <a:noFill/>
            <a:ln cap="flat" cmpd="sng" w="25400">
              <a:solidFill>
                <a:srgbClr val="000000"/>
              </a:solidFill>
              <a:prstDash val="dot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Google Shape;110;p2"/>
            <p:cNvSpPr txBox="1"/>
            <p:nvPr/>
          </p:nvSpPr>
          <p:spPr>
            <a:xfrm>
              <a:off x="3473200" y="2586499"/>
              <a:ext cx="3084697" cy="651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Helvetica Neue"/>
                <a:buNone/>
              </a:pPr>
              <a:r>
                <a:rPr b="1" i="0" lang="en-US" sz="26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Forward Shock</a:t>
              </a:r>
              <a:endParaRPr/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4038563" y="4714519"/>
              <a:ext cx="1497075" cy="686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Helvetica Neue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Reverse Shock</a:t>
              </a: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5130345" y="3652563"/>
              <a:ext cx="1248222" cy="1162944"/>
            </a:xfrm>
            <a:prstGeom prst="rect">
              <a:avLst/>
            </a:prstGeom>
            <a:solidFill>
              <a:srgbClr val="E3FCFF">
                <a:alpha val="41568"/>
              </a:srgbClr>
            </a:solidFill>
            <a:ln cap="flat" cmpd="sng" w="38100">
              <a:solidFill>
                <a:srgbClr val="A52B1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Helvetica Neue"/>
                <a:buNone/>
              </a:pPr>
              <a:r>
                <a:rPr b="1" i="0" lang="en-US" sz="26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Cold Dense Shell</a:t>
              </a:r>
              <a:endParaRPr/>
            </a:p>
          </p:txBody>
        </p:sp>
      </p:grpSp>
      <p:sp>
        <p:nvSpPr>
          <p:cNvPr id="113" name="Google Shape;113;p2"/>
          <p:cNvSpPr txBox="1"/>
          <p:nvPr/>
        </p:nvSpPr>
        <p:spPr>
          <a:xfrm>
            <a:off x="7517327" y="10892371"/>
            <a:ext cx="2823531" cy="609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alatino"/>
              <a:buNone/>
            </a:pPr>
            <a:r>
              <a:rPr b="0" i="1" lang="en-US" sz="3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V838 Mon., HST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-109012" y="333046"/>
            <a:ext cx="24526355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122" name="Google Shape;122;p3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sp>
        <p:nvSpPr>
          <p:cNvPr id="123" name="Google Shape;123;p3"/>
          <p:cNvSpPr txBox="1"/>
          <p:nvPr/>
        </p:nvSpPr>
        <p:spPr>
          <a:xfrm>
            <a:off x="5027935" y="426229"/>
            <a:ext cx="14328131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Circumstellar Interaction Breeds Diversity</a:t>
            </a:r>
            <a:endParaRPr/>
          </a:p>
        </p:txBody>
      </p:sp>
      <p:cxnSp>
        <p:nvCxnSpPr>
          <p:cNvPr id="124" name="Google Shape;124;p3"/>
          <p:cNvCxnSpPr/>
          <p:nvPr/>
        </p:nvCxnSpPr>
        <p:spPr>
          <a:xfrm>
            <a:off x="5268776" y="1759079"/>
            <a:ext cx="13846447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Screenshot 2025-04-01 at 11.41.59 PM.png" id="125" name="Google Shape;12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2724" y="1952663"/>
            <a:ext cx="11631174" cy="9399727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" name="Google Shape;126;p3"/>
          <p:cNvSpPr txBox="1"/>
          <p:nvPr/>
        </p:nvSpPr>
        <p:spPr>
          <a:xfrm>
            <a:off x="17730220" y="11507873"/>
            <a:ext cx="5024885" cy="774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1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Khatami &amp; Kasen, 2024</a:t>
            </a:r>
            <a:endParaRPr/>
          </a:p>
        </p:txBody>
      </p:sp>
      <p:grpSp>
        <p:nvGrpSpPr>
          <p:cNvPr id="127" name="Google Shape;127;p3"/>
          <p:cNvGrpSpPr/>
          <p:nvPr/>
        </p:nvGrpSpPr>
        <p:grpSpPr>
          <a:xfrm>
            <a:off x="516845" y="1987030"/>
            <a:ext cx="9805016" cy="8942556"/>
            <a:chOff x="0" y="0"/>
            <a:chExt cx="9805014" cy="8942555"/>
          </a:xfrm>
        </p:grpSpPr>
        <p:pic>
          <p:nvPicPr>
            <p:cNvPr descr="Image" id="128" name="Google Shape;128;p3"/>
            <p:cNvPicPr preferRelativeResize="0"/>
            <p:nvPr/>
          </p:nvPicPr>
          <p:blipFill rotWithShape="1">
            <a:blip r:embed="rId5">
              <a:alphaModFix/>
            </a:blip>
            <a:srcRect b="22719" l="21948" r="18228" t="22719"/>
            <a:stretch/>
          </p:blipFill>
          <p:spPr>
            <a:xfrm>
              <a:off x="0" y="0"/>
              <a:ext cx="9805014" cy="8942555"/>
            </a:xfrm>
            <a:prstGeom prst="rect">
              <a:avLst/>
            </a:prstGeom>
            <a:noFill/>
            <a:ln cap="flat" cmpd="sng" w="63500">
              <a:solidFill>
                <a:srgbClr val="004C7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29" name="Google Shape;129;p3"/>
            <p:cNvSpPr/>
            <p:nvPr/>
          </p:nvSpPr>
          <p:spPr>
            <a:xfrm>
              <a:off x="3890928" y="3495762"/>
              <a:ext cx="1792345" cy="1805580"/>
            </a:xfrm>
            <a:prstGeom prst="ellipse">
              <a:avLst/>
            </a:prstGeom>
            <a:gradFill>
              <a:gsLst>
                <a:gs pos="0">
                  <a:srgbClr val="EF7001"/>
                </a:gs>
                <a:gs pos="37842">
                  <a:srgbClr val="EF7001"/>
                </a:gs>
                <a:gs pos="100000">
                  <a:srgbClr val="77261B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63500">
              <a:solidFill>
                <a:srgbClr val="B41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SN</a:t>
              </a: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573112" y="3124959"/>
              <a:ext cx="2427976" cy="2560420"/>
            </a:xfrm>
            <a:prstGeom prst="ellipse">
              <a:avLst/>
            </a:prstGeom>
            <a:noFill/>
            <a:ln cap="flat" cmpd="sng" w="25400">
              <a:solidFill>
                <a:srgbClr val="000000"/>
              </a:solidFill>
              <a:prstDash val="dot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056486" y="3705349"/>
              <a:ext cx="1461228" cy="1386406"/>
            </a:xfrm>
            <a:prstGeom prst="ellipse">
              <a:avLst/>
            </a:prstGeom>
            <a:noFill/>
            <a:ln cap="flat" cmpd="sng" w="25400">
              <a:solidFill>
                <a:srgbClr val="000000"/>
              </a:solidFill>
              <a:prstDash val="dot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3473200" y="2586499"/>
              <a:ext cx="3084697" cy="651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Helvetica Neue"/>
                <a:buNone/>
              </a:pPr>
              <a:r>
                <a:rPr b="1" i="0" lang="en-US" sz="26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Forward Shock</a:t>
              </a:r>
              <a:endParaRPr/>
            </a:p>
          </p:txBody>
        </p:sp>
        <p:sp>
          <p:nvSpPr>
            <p:cNvPr id="133" name="Google Shape;133;p3"/>
            <p:cNvSpPr txBox="1"/>
            <p:nvPr/>
          </p:nvSpPr>
          <p:spPr>
            <a:xfrm>
              <a:off x="4038563" y="4714519"/>
              <a:ext cx="1497075" cy="686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Helvetica Neue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Reverse Shock</a:t>
              </a:r>
              <a:endParaRPr/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5130345" y="3652563"/>
              <a:ext cx="1248222" cy="1162944"/>
            </a:xfrm>
            <a:prstGeom prst="rect">
              <a:avLst/>
            </a:prstGeom>
            <a:solidFill>
              <a:srgbClr val="E3FCFF">
                <a:alpha val="41568"/>
              </a:srgbClr>
            </a:solidFill>
            <a:ln cap="flat" cmpd="sng" w="38100">
              <a:solidFill>
                <a:srgbClr val="A52B1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Helvetica Neue"/>
                <a:buNone/>
              </a:pPr>
              <a:r>
                <a:rPr b="1" i="0" lang="en-US" sz="26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Cold Dense Shell</a:t>
              </a:r>
              <a:endParaRPr/>
            </a:p>
          </p:txBody>
        </p:sp>
      </p:grpSp>
      <p:sp>
        <p:nvSpPr>
          <p:cNvPr id="135" name="Google Shape;135;p3"/>
          <p:cNvSpPr txBox="1"/>
          <p:nvPr/>
        </p:nvSpPr>
        <p:spPr>
          <a:xfrm>
            <a:off x="7517327" y="10892371"/>
            <a:ext cx="2823531" cy="609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alatino"/>
              <a:buNone/>
            </a:pPr>
            <a:r>
              <a:rPr b="0" i="1" lang="en-US" sz="3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V838 Mon., HST</a:t>
            </a:r>
            <a:endParaRPr/>
          </a:p>
        </p:txBody>
      </p:sp>
      <p:sp>
        <p:nvSpPr>
          <p:cNvPr id="136" name="Google Shape;136;p3"/>
          <p:cNvSpPr txBox="1"/>
          <p:nvPr/>
        </p:nvSpPr>
        <p:spPr>
          <a:xfrm>
            <a:off x="5270821" y="4805860"/>
            <a:ext cx="12475604" cy="2811781"/>
          </a:xfrm>
          <a:prstGeom prst="rect">
            <a:avLst/>
          </a:prstGeom>
          <a:solidFill>
            <a:srgbClr val="FFFFFF"/>
          </a:solidFill>
          <a:ln cap="flat" cmpd="sng" w="1016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alatino"/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What does the SN evolution imply about the nature of its circumstellar environment?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/>
          <p:nvPr/>
        </p:nvSpPr>
        <p:spPr>
          <a:xfrm>
            <a:off x="-109012" y="333046"/>
            <a:ext cx="24526355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145" name="Google Shape;145;p4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sp>
        <p:nvSpPr>
          <p:cNvPr id="146" name="Google Shape;146;p4"/>
          <p:cNvSpPr txBox="1"/>
          <p:nvPr/>
        </p:nvSpPr>
        <p:spPr>
          <a:xfrm>
            <a:off x="5027935" y="426229"/>
            <a:ext cx="14328131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Circumstellar Interaction Breeds Diversity</a:t>
            </a:r>
            <a:endParaRPr/>
          </a:p>
        </p:txBody>
      </p:sp>
      <p:cxnSp>
        <p:nvCxnSpPr>
          <p:cNvPr id="147" name="Google Shape;147;p4"/>
          <p:cNvCxnSpPr/>
          <p:nvPr/>
        </p:nvCxnSpPr>
        <p:spPr>
          <a:xfrm>
            <a:off x="5268776" y="1759079"/>
            <a:ext cx="13846447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Screenshot 2025-04-01 at 11.41.59 PM.png" id="148" name="Google Shape;14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2724" y="1952663"/>
            <a:ext cx="11631174" cy="9399727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9" name="Google Shape;149;p4"/>
          <p:cNvSpPr txBox="1"/>
          <p:nvPr/>
        </p:nvSpPr>
        <p:spPr>
          <a:xfrm>
            <a:off x="17730220" y="11507873"/>
            <a:ext cx="5024885" cy="774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1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Khatami &amp; Kasen, 2024</a:t>
            </a:r>
            <a:endParaRPr/>
          </a:p>
        </p:txBody>
      </p:sp>
      <p:grpSp>
        <p:nvGrpSpPr>
          <p:cNvPr id="150" name="Google Shape;150;p4"/>
          <p:cNvGrpSpPr/>
          <p:nvPr/>
        </p:nvGrpSpPr>
        <p:grpSpPr>
          <a:xfrm>
            <a:off x="516845" y="1987030"/>
            <a:ext cx="9805016" cy="8942556"/>
            <a:chOff x="0" y="0"/>
            <a:chExt cx="9805014" cy="8942555"/>
          </a:xfrm>
        </p:grpSpPr>
        <p:pic>
          <p:nvPicPr>
            <p:cNvPr descr="Image" id="151" name="Google Shape;151;p4"/>
            <p:cNvPicPr preferRelativeResize="0"/>
            <p:nvPr/>
          </p:nvPicPr>
          <p:blipFill rotWithShape="1">
            <a:blip r:embed="rId5">
              <a:alphaModFix/>
            </a:blip>
            <a:srcRect b="22719" l="21948" r="18228" t="22719"/>
            <a:stretch/>
          </p:blipFill>
          <p:spPr>
            <a:xfrm>
              <a:off x="0" y="0"/>
              <a:ext cx="9805014" cy="8942555"/>
            </a:xfrm>
            <a:prstGeom prst="rect">
              <a:avLst/>
            </a:prstGeom>
            <a:noFill/>
            <a:ln cap="flat" cmpd="sng" w="63500">
              <a:solidFill>
                <a:srgbClr val="004C7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52" name="Google Shape;152;p4"/>
            <p:cNvSpPr/>
            <p:nvPr/>
          </p:nvSpPr>
          <p:spPr>
            <a:xfrm>
              <a:off x="3890928" y="3495762"/>
              <a:ext cx="1792345" cy="1805580"/>
            </a:xfrm>
            <a:prstGeom prst="ellipse">
              <a:avLst/>
            </a:prstGeom>
            <a:gradFill>
              <a:gsLst>
                <a:gs pos="0">
                  <a:srgbClr val="EF7001"/>
                </a:gs>
                <a:gs pos="37842">
                  <a:srgbClr val="EF7001"/>
                </a:gs>
                <a:gs pos="100000">
                  <a:srgbClr val="77261B"/>
                </a:gs>
              </a:gsLst>
              <a:path path="circle">
                <a:fillToRect b="100%" r="100%"/>
              </a:path>
              <a:tileRect l="-100%" t="-100%"/>
            </a:gradFill>
            <a:ln cap="flat" cmpd="sng" w="63500">
              <a:solidFill>
                <a:srgbClr val="B41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rPr b="1" i="0" lang="en-US" sz="3200" u="none" cap="none" strike="noStrik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SN</a:t>
              </a: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3573112" y="3124959"/>
              <a:ext cx="2427976" cy="2560420"/>
            </a:xfrm>
            <a:prstGeom prst="ellipse">
              <a:avLst/>
            </a:prstGeom>
            <a:noFill/>
            <a:ln cap="flat" cmpd="sng" w="25400">
              <a:solidFill>
                <a:srgbClr val="000000"/>
              </a:solidFill>
              <a:prstDash val="dot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4056486" y="3705349"/>
              <a:ext cx="1461228" cy="1386406"/>
            </a:xfrm>
            <a:prstGeom prst="ellipse">
              <a:avLst/>
            </a:prstGeom>
            <a:noFill/>
            <a:ln cap="flat" cmpd="sng" w="25400">
              <a:solidFill>
                <a:srgbClr val="000000"/>
              </a:solidFill>
              <a:prstDash val="dot"/>
              <a:miter lim="400000"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Helvetica Neue"/>
                <a:buNone/>
              </a:pPr>
              <a:r>
                <a:t/>
              </a:r>
              <a:endPara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3473200" y="2586499"/>
              <a:ext cx="3084697" cy="6511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Helvetica Neue"/>
                <a:buNone/>
              </a:pPr>
              <a:r>
                <a:rPr b="1" i="0" lang="en-US" sz="26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Forward Shock</a:t>
              </a:r>
              <a:endParaRPr/>
            </a:p>
          </p:txBody>
        </p:sp>
        <p:sp>
          <p:nvSpPr>
            <p:cNvPr id="156" name="Google Shape;156;p4"/>
            <p:cNvSpPr txBox="1"/>
            <p:nvPr/>
          </p:nvSpPr>
          <p:spPr>
            <a:xfrm>
              <a:off x="4038563" y="4714519"/>
              <a:ext cx="1497075" cy="686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Helvetica Neue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Reverse Shock</a:t>
              </a:r>
              <a:endParaRPr/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5130345" y="3652563"/>
              <a:ext cx="1248222" cy="1162944"/>
            </a:xfrm>
            <a:prstGeom prst="rect">
              <a:avLst/>
            </a:prstGeom>
            <a:solidFill>
              <a:srgbClr val="E3FCFF">
                <a:alpha val="41568"/>
              </a:srgbClr>
            </a:solidFill>
            <a:ln cap="flat" cmpd="sng" w="38100">
              <a:solidFill>
                <a:srgbClr val="A52B1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Helvetica Neue"/>
                <a:buNone/>
              </a:pPr>
              <a:r>
                <a:rPr b="1" i="0" lang="en-US" sz="2600" u="none" cap="none" strike="noStrik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Cold Dense Shell</a:t>
              </a:r>
              <a:endParaRPr/>
            </a:p>
          </p:txBody>
        </p:sp>
      </p:grpSp>
      <p:sp>
        <p:nvSpPr>
          <p:cNvPr id="158" name="Google Shape;158;p4"/>
          <p:cNvSpPr txBox="1"/>
          <p:nvPr/>
        </p:nvSpPr>
        <p:spPr>
          <a:xfrm>
            <a:off x="7517327" y="10892371"/>
            <a:ext cx="2823531" cy="609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alatino"/>
              <a:buNone/>
            </a:pPr>
            <a:r>
              <a:rPr b="0" i="1" lang="en-US" sz="3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V838 Mon., HST</a:t>
            </a:r>
            <a:endParaRPr/>
          </a:p>
        </p:txBody>
      </p:sp>
      <p:sp>
        <p:nvSpPr>
          <p:cNvPr id="159" name="Google Shape;159;p4"/>
          <p:cNvSpPr txBox="1"/>
          <p:nvPr/>
        </p:nvSpPr>
        <p:spPr>
          <a:xfrm>
            <a:off x="4223616" y="5514931"/>
            <a:ext cx="14763057" cy="2009141"/>
          </a:xfrm>
          <a:prstGeom prst="rect">
            <a:avLst/>
          </a:prstGeom>
          <a:solidFill>
            <a:srgbClr val="FFFFFF"/>
          </a:solidFill>
          <a:ln cap="flat" cmpd="sng" w="1016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Palatino"/>
              <a:buNone/>
            </a:pPr>
            <a:r>
              <a:rPr b="1" i="0" lang="en-US" sz="6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What does the SN evolution imply about the terminal behavior of its progenitor?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/>
          <p:nvPr/>
        </p:nvSpPr>
        <p:spPr>
          <a:xfrm>
            <a:off x="-109012" y="333046"/>
            <a:ext cx="24526355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168" name="Google Shape;168;p5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sp>
        <p:nvSpPr>
          <p:cNvPr id="169" name="Google Shape;169;p5"/>
          <p:cNvSpPr txBox="1"/>
          <p:nvPr/>
        </p:nvSpPr>
        <p:spPr>
          <a:xfrm>
            <a:off x="3369245" y="426229"/>
            <a:ext cx="17645510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Probing Terminal Mass-Loss via Precursor Emission</a:t>
            </a:r>
            <a:endParaRPr/>
          </a:p>
        </p:txBody>
      </p:sp>
      <p:cxnSp>
        <p:nvCxnSpPr>
          <p:cNvPr id="170" name="Google Shape;170;p5"/>
          <p:cNvCxnSpPr/>
          <p:nvPr/>
        </p:nvCxnSpPr>
        <p:spPr>
          <a:xfrm>
            <a:off x="3742962" y="1647805"/>
            <a:ext cx="16898076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Screenshot 2025-04-02 at 12.14.19 AM.png" id="171" name="Google Shape;171;p5"/>
          <p:cNvPicPr preferRelativeResize="0"/>
          <p:nvPr/>
        </p:nvPicPr>
        <p:blipFill rotWithShape="1">
          <a:blip r:embed="rId4">
            <a:alphaModFix/>
          </a:blip>
          <a:srcRect b="0" l="1788" r="4473" t="0"/>
          <a:stretch/>
        </p:blipFill>
        <p:spPr>
          <a:xfrm>
            <a:off x="1212960" y="2108888"/>
            <a:ext cx="11885235" cy="8770494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2" name="Google Shape;172;p5"/>
          <p:cNvSpPr txBox="1"/>
          <p:nvPr/>
        </p:nvSpPr>
        <p:spPr>
          <a:xfrm>
            <a:off x="1343792" y="11016989"/>
            <a:ext cx="8920957" cy="774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1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Pastorello+2013 (incl. Cappellaro, Turatto)</a:t>
            </a:r>
            <a:endParaRPr/>
          </a:p>
        </p:txBody>
      </p:sp>
      <p:sp>
        <p:nvSpPr>
          <p:cNvPr id="173" name="Google Shape;173;p5"/>
          <p:cNvSpPr txBox="1"/>
          <p:nvPr/>
        </p:nvSpPr>
        <p:spPr>
          <a:xfrm>
            <a:off x="13848006" y="2688357"/>
            <a:ext cx="9871458" cy="7071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2009ip firmly established the link between LBV eruptions and terminal explosions.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Palatino"/>
              <a:ea typeface="Palatino"/>
              <a:cs typeface="Palatino"/>
              <a:sym typeface="Palatino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Systematic searches with PTF, ZTF have found that </a:t>
            </a:r>
            <a:r>
              <a:rPr b="1" i="0" lang="en-US" sz="4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&gt;30% of SNe IIn exhibit eruptive precursors.</a:t>
            </a:r>
            <a:r>
              <a:rPr b="1" i="0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0" i="1" lang="en-US" sz="37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(Ofek+14, Strotjohann+21, Reguitti+24)</a:t>
            </a:r>
            <a:endParaRPr b="0" i="1" sz="37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alatino"/>
              <a:buNone/>
            </a:pPr>
            <a:r>
              <a:t/>
            </a:r>
            <a:endParaRPr b="0" i="1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Palatino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Precursor emission now also associated with </a:t>
            </a:r>
            <a:r>
              <a:rPr b="1" i="0" lang="en-US" sz="4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SNe II </a:t>
            </a:r>
            <a:r>
              <a:rPr b="1" i="1" lang="en-US" sz="37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(</a:t>
            </a:r>
            <a:r>
              <a:rPr b="0" i="1" lang="en-US" sz="37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2020tlf, Jacobson-Galán+23)</a:t>
            </a:r>
            <a:r>
              <a:rPr b="0" i="0" lang="en-US" sz="40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and </a:t>
            </a:r>
            <a:r>
              <a:rPr b="1" i="0" lang="en-US" sz="4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SNe Ibn </a:t>
            </a:r>
            <a:r>
              <a:rPr b="0" i="1" lang="en-US" sz="37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(2023fyq, Dong+24, Brennan+24; 2021foa, Reguitti+22, Farias+24, Gangopadhyay+24).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6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182" name="Google Shape;182;p6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pic>
        <p:nvPicPr>
          <p:cNvPr descr="SN2023zkd_0001.png" id="183" name="Google Shape;18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5367" y="1867924"/>
            <a:ext cx="16013266" cy="10328377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4" name="Google Shape;184;p6"/>
          <p:cNvSpPr txBox="1"/>
          <p:nvPr/>
        </p:nvSpPr>
        <p:spPr>
          <a:xfrm>
            <a:off x="11186530" y="9818148"/>
            <a:ext cx="6297382" cy="749301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Palatino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Flagged by </a:t>
            </a:r>
            <a:r>
              <a:rPr b="1" i="0" lang="en-US" sz="35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LAISS</a:t>
            </a:r>
            <a:r>
              <a:rPr b="1" i="0" lang="en-US" sz="35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0" i="0" lang="en-US" sz="35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on Jan 18th.</a:t>
            </a:r>
            <a:endParaRPr/>
          </a:p>
        </p:txBody>
      </p:sp>
      <p:sp>
        <p:nvSpPr>
          <p:cNvPr id="185" name="Google Shape;185;p6"/>
          <p:cNvSpPr txBox="1"/>
          <p:nvPr/>
        </p:nvSpPr>
        <p:spPr>
          <a:xfrm>
            <a:off x="5444998" y="464013"/>
            <a:ext cx="134940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SN 2023zkd: An SN IIn at 250 Mpc</a:t>
            </a:r>
            <a:endParaRPr/>
          </a:p>
        </p:txBody>
      </p:sp>
      <p:cxnSp>
        <p:nvCxnSpPr>
          <p:cNvPr id="186" name="Google Shape;186;p6"/>
          <p:cNvCxnSpPr/>
          <p:nvPr/>
        </p:nvCxnSpPr>
        <p:spPr>
          <a:xfrm>
            <a:off x="5268776" y="1632079"/>
            <a:ext cx="13846447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7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195" name="Google Shape;195;p7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pic>
        <p:nvPicPr>
          <p:cNvPr descr="SN2023zkd_0001.png" id="196" name="Google Shape;19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5367" y="1867924"/>
            <a:ext cx="16013266" cy="10328377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97" name="Google Shape;197;p7"/>
          <p:cNvGrpSpPr/>
          <p:nvPr/>
        </p:nvGrpSpPr>
        <p:grpSpPr>
          <a:xfrm>
            <a:off x="15788859" y="4424298"/>
            <a:ext cx="5865355" cy="3295237"/>
            <a:chOff x="0" y="0"/>
            <a:chExt cx="5865353" cy="3295235"/>
          </a:xfrm>
        </p:grpSpPr>
        <p:pic>
          <p:nvPicPr>
            <p:cNvPr descr="Screenshot 2024-10-09 at 3.36.35 PM.png" id="198" name="Google Shape;198;p7"/>
            <p:cNvPicPr preferRelativeResize="0"/>
            <p:nvPr/>
          </p:nvPicPr>
          <p:blipFill rotWithShape="1">
            <a:blip r:embed="rId5">
              <a:alphaModFix/>
            </a:blip>
            <a:srcRect b="62584" l="0" r="0" t="0"/>
            <a:stretch/>
          </p:blipFill>
          <p:spPr>
            <a:xfrm>
              <a:off x="0" y="0"/>
              <a:ext cx="5865353" cy="3295235"/>
            </a:xfrm>
            <a:prstGeom prst="rect">
              <a:avLst/>
            </a:prstGeom>
            <a:noFill/>
            <a:ln cap="flat" cmpd="sng" w="50800">
              <a:solidFill>
                <a:srgbClr val="004C7F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99" name="Google Shape;199;p7"/>
            <p:cNvSpPr/>
            <p:nvPr/>
          </p:nvSpPr>
          <p:spPr>
            <a:xfrm>
              <a:off x="3451000" y="2749877"/>
              <a:ext cx="2261429" cy="356950"/>
            </a:xfrm>
            <a:prstGeom prst="rect">
              <a:avLst/>
            </a:prstGeom>
            <a:solidFill>
              <a:srgbClr val="1B1D21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1D21"/>
                </a:buClr>
                <a:buSzPts val="3200"/>
                <a:buFont typeface="Helvetica Neue"/>
                <a:buNone/>
              </a:pPr>
              <a:r>
                <a:t/>
              </a:r>
              <a:endParaRPr b="0" i="0" sz="3200" u="none" cap="none" strike="noStrike">
                <a:solidFill>
                  <a:srgbClr val="1B1D2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00" name="Google Shape;200;p7"/>
          <p:cNvSpPr txBox="1"/>
          <p:nvPr/>
        </p:nvSpPr>
        <p:spPr>
          <a:xfrm>
            <a:off x="11186530" y="9843548"/>
            <a:ext cx="6297382" cy="6985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Palatino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Flagged by </a:t>
            </a:r>
            <a:r>
              <a:rPr b="1" i="0" lang="en-US" sz="35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LAISS</a:t>
            </a:r>
            <a:r>
              <a:rPr b="1" i="0" lang="en-US" sz="35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0" i="0" lang="en-US" sz="35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on Jan 18th.</a:t>
            </a:r>
            <a:endParaRPr/>
          </a:p>
        </p:txBody>
      </p:sp>
      <p:sp>
        <p:nvSpPr>
          <p:cNvPr id="201" name="Google Shape;201;p7"/>
          <p:cNvSpPr txBox="1"/>
          <p:nvPr/>
        </p:nvSpPr>
        <p:spPr>
          <a:xfrm>
            <a:off x="11186530" y="9818148"/>
            <a:ext cx="6297382" cy="749301"/>
          </a:xfrm>
          <a:prstGeom prst="rect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Palatino"/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Flagged by </a:t>
            </a:r>
            <a:r>
              <a:rPr b="1" i="0" lang="en-US" sz="35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LAISS</a:t>
            </a:r>
            <a:r>
              <a:rPr b="1" i="0" lang="en-US" sz="35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0" i="0" lang="en-US" sz="3500" u="none" cap="none" strike="noStrik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rPr>
              <a:t>on Jan 18th.</a:t>
            </a:r>
            <a:endParaRPr/>
          </a:p>
        </p:txBody>
      </p:sp>
      <p:cxnSp>
        <p:nvCxnSpPr>
          <p:cNvPr id="202" name="Google Shape;202;p7"/>
          <p:cNvCxnSpPr/>
          <p:nvPr/>
        </p:nvCxnSpPr>
        <p:spPr>
          <a:xfrm>
            <a:off x="5268776" y="1632079"/>
            <a:ext cx="13846447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3" name="Google Shape;203;p7"/>
          <p:cNvSpPr txBox="1"/>
          <p:nvPr/>
        </p:nvSpPr>
        <p:spPr>
          <a:xfrm>
            <a:off x="5444998" y="464013"/>
            <a:ext cx="134940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SN 2023zkd: An SN IIn at 250 Mpc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0" name="Google Shape;210;p8"/>
          <p:cNvCxnSpPr/>
          <p:nvPr/>
        </p:nvCxnSpPr>
        <p:spPr>
          <a:xfrm>
            <a:off x="5268776" y="1632079"/>
            <a:ext cx="13846447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1" name="Google Shape;211;p8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8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213" name="Google Shape;213;p8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sp>
        <p:nvSpPr>
          <p:cNvPr id="214" name="Google Shape;214;p8"/>
          <p:cNvSpPr txBox="1"/>
          <p:nvPr/>
        </p:nvSpPr>
        <p:spPr>
          <a:xfrm>
            <a:off x="5444998" y="464013"/>
            <a:ext cx="13494000" cy="10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SN 2023zkd: An SN IIn at 250 Mpc</a:t>
            </a:r>
            <a:endParaRPr/>
          </a:p>
        </p:txBody>
      </p:sp>
      <p:pic>
        <p:nvPicPr>
          <p:cNvPr id="215" name="Google Shape;215;p8" title="2023zkd_film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9988" y="1784925"/>
            <a:ext cx="14144024" cy="1060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"/>
          <p:cNvSpPr/>
          <p:nvPr/>
        </p:nvSpPr>
        <p:spPr>
          <a:xfrm>
            <a:off x="-33343" y="333046"/>
            <a:ext cx="24450686" cy="13049908"/>
          </a:xfrm>
          <a:prstGeom prst="rect">
            <a:avLst/>
          </a:prstGeom>
          <a:gradFill>
            <a:gsLst>
              <a:gs pos="0">
                <a:srgbClr val="D3D3D3"/>
              </a:gs>
              <a:gs pos="35000">
                <a:srgbClr val="E0E0E0"/>
              </a:gs>
              <a:gs pos="100000">
                <a:srgbClr val="F3F3F3"/>
              </a:gs>
            </a:gsLst>
            <a:path path="circle">
              <a:fillToRect l="100%" t="100%"/>
            </a:path>
            <a:tileRect b="-100%" r="-100%"/>
          </a:gradFill>
          <a:ln cap="flat" cmpd="sng" w="12700">
            <a:solidFill>
              <a:srgbClr val="95959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37647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729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2027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shot 2025-02-13 at 6.57.11 AM.png" id="221" name="Google Shape;22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3417" y="2093566"/>
            <a:ext cx="16468305" cy="10877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9"/>
          <p:cNvSpPr/>
          <p:nvPr/>
        </p:nvSpPr>
        <p:spPr>
          <a:xfrm>
            <a:off x="-64828" y="-122247"/>
            <a:ext cx="24513656" cy="444501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9"/>
          <p:cNvCxnSpPr/>
          <p:nvPr/>
        </p:nvCxnSpPr>
        <p:spPr>
          <a:xfrm>
            <a:off x="1978059" y="1478869"/>
            <a:ext cx="20427881" cy="1"/>
          </a:xfrm>
          <a:prstGeom prst="straightConnector1">
            <a:avLst/>
          </a:prstGeom>
          <a:noFill/>
          <a:ln cap="flat" cmpd="sng" w="508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4" name="Google Shape;224;p9"/>
          <p:cNvSpPr/>
          <p:nvPr/>
        </p:nvSpPr>
        <p:spPr>
          <a:xfrm>
            <a:off x="-64828" y="12545794"/>
            <a:ext cx="24513656" cy="1317478"/>
          </a:xfrm>
          <a:prstGeom prst="rect">
            <a:avLst/>
          </a:prstGeom>
          <a:solidFill>
            <a:srgbClr val="004C7F"/>
          </a:solidFill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4C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9"/>
          <p:cNvSpPr txBox="1"/>
          <p:nvPr/>
        </p:nvSpPr>
        <p:spPr>
          <a:xfrm>
            <a:off x="83612" y="126533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1" i="1" lang="en-US" sz="3443" u="none" cap="small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The Peculiar SN 2023zkd</a:t>
            </a:r>
            <a:endParaRPr/>
          </a:p>
        </p:txBody>
      </p:sp>
      <p:sp>
        <p:nvSpPr>
          <p:cNvPr id="226" name="Google Shape;226;p9"/>
          <p:cNvSpPr txBox="1"/>
          <p:nvPr/>
        </p:nvSpPr>
        <p:spPr>
          <a:xfrm>
            <a:off x="17082831" y="12666064"/>
            <a:ext cx="8875066" cy="949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25" lIns="182825" spcFirstLastPara="1" rIns="182825" wrap="square" tIns="1828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D5D5"/>
              </a:buClr>
              <a:buSzPts val="3443"/>
              <a:buFont typeface="Palatino"/>
              <a:buNone/>
            </a:pP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Alex Gagliano | </a:t>
            </a:r>
            <a:r>
              <a:rPr b="0" i="0" lang="en-US" sz="3443" u="sng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gaglian2@mit.edu</a:t>
            </a:r>
            <a:r>
              <a:rPr b="0" i="0" lang="en-US" sz="3443" u="none" cap="none" strike="noStrike">
                <a:solidFill>
                  <a:srgbClr val="D5D5D5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endParaRPr/>
          </a:p>
        </p:txBody>
      </p:sp>
      <p:sp>
        <p:nvSpPr>
          <p:cNvPr id="227" name="Google Shape;227;p9"/>
          <p:cNvSpPr txBox="1"/>
          <p:nvPr/>
        </p:nvSpPr>
        <p:spPr>
          <a:xfrm>
            <a:off x="3029545" y="299229"/>
            <a:ext cx="18324910" cy="110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6000"/>
              <a:buFont typeface="Palatino"/>
              <a:buNone/>
            </a:pPr>
            <a:r>
              <a:rPr b="0" i="0" lang="en-US" sz="6000" u="none" cap="none" strike="noStrike">
                <a:solidFill>
                  <a:srgbClr val="004C7F"/>
                </a:solidFill>
                <a:latin typeface="Palatino"/>
                <a:ea typeface="Palatino"/>
                <a:cs typeface="Palatino"/>
                <a:sym typeface="Palatino"/>
              </a:rPr>
              <a:t>Spectroscopic Sequence: Slowly-Evolving, H+He-Rich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