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3" r:id="rId4"/>
    <p:sldId id="271" r:id="rId5"/>
    <p:sldId id="302" r:id="rId6"/>
    <p:sldId id="317" r:id="rId7"/>
    <p:sldId id="274" r:id="rId8"/>
    <p:sldId id="315" r:id="rId9"/>
    <p:sldId id="314" r:id="rId10"/>
    <p:sldId id="316" r:id="rId11"/>
    <p:sldId id="318" r:id="rId12"/>
    <p:sldId id="319" r:id="rId13"/>
    <p:sldId id="275" r:id="rId14"/>
    <p:sldId id="320" r:id="rId15"/>
    <p:sldId id="321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4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745" autoAdjust="0"/>
  </p:normalViewPr>
  <p:slideViewPr>
    <p:cSldViewPr snapToGrid="0">
      <p:cViewPr varScale="1">
        <p:scale>
          <a:sx n="57" d="100"/>
          <a:sy n="57" d="100"/>
        </p:scale>
        <p:origin x="99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6E32C-E36F-4ABA-AC83-1CDB6E546961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67B8C-AC12-4591-B485-7E40706ECE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77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stn-055.lsst.io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Also</a:t>
            </a:r>
            <a:r>
              <a:rPr lang="it-IT" dirty="0"/>
              <a:t> SN2013fr (</a:t>
            </a:r>
            <a:r>
              <a:rPr lang="it-IT" dirty="0" err="1"/>
              <a:t>Bullivant</a:t>
            </a:r>
            <a:r>
              <a:rPr lang="it-IT" dirty="0"/>
              <a:t>+ 2018). </a:t>
            </a:r>
            <a:r>
              <a:rPr lang="en-US" dirty="0"/>
              <a:t>Smith et al. (2015) argued that the degree of mass loss required to generate the characteristic features of </a:t>
            </a:r>
            <a:r>
              <a:rPr lang="en-US" dirty="0" err="1"/>
              <a:t>SNe</a:t>
            </a:r>
            <a:r>
              <a:rPr lang="en-US" dirty="0"/>
              <a:t> </a:t>
            </a:r>
            <a:r>
              <a:rPr lang="en-US" dirty="0" err="1"/>
              <a:t>IIn</a:t>
            </a:r>
            <a:r>
              <a:rPr lang="en-US" dirty="0"/>
              <a:t> extends to lower mass-loss rates, and that some </a:t>
            </a:r>
            <a:r>
              <a:rPr lang="en-US" dirty="0" err="1"/>
              <a:t>SNe</a:t>
            </a:r>
            <a:r>
              <a:rPr lang="en-US" dirty="0"/>
              <a:t> II would be classified as </a:t>
            </a:r>
            <a:r>
              <a:rPr lang="en-US" dirty="0" err="1"/>
              <a:t>SNe</a:t>
            </a:r>
            <a:r>
              <a:rPr lang="en-US" dirty="0"/>
              <a:t> </a:t>
            </a:r>
            <a:r>
              <a:rPr lang="en-US" dirty="0" err="1"/>
              <a:t>IIn</a:t>
            </a:r>
            <a:r>
              <a:rPr lang="en-US" dirty="0"/>
              <a:t> only if discovered sufficiently early after explosion, evolving into other types (</a:t>
            </a:r>
            <a:r>
              <a:rPr lang="en-US" dirty="0" err="1"/>
              <a:t>SNe</a:t>
            </a:r>
            <a:r>
              <a:rPr lang="en-US" dirty="0"/>
              <a:t> II-P, </a:t>
            </a:r>
            <a:r>
              <a:rPr lang="en-US" dirty="0" err="1"/>
              <a:t>SNe</a:t>
            </a:r>
            <a:r>
              <a:rPr lang="en-US" dirty="0"/>
              <a:t> II-L) as they age.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67B8C-AC12-4591-B485-7E40706ECE2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04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67B8C-AC12-4591-B485-7E40706ECE2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73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67B8C-AC12-4591-B485-7E40706ECE2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640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u="none" strike="noStrike" baseline="0" dirty="0">
                <a:solidFill>
                  <a:srgbClr val="15141A"/>
                </a:solidFill>
                <a:latin typeface="CIDFont+F2"/>
              </a:rPr>
              <a:t>Even in case of non-detection of "outbursts", the long monitoring program of such a large sample</a:t>
            </a:r>
          </a:p>
          <a:p>
            <a:pPr algn="l"/>
            <a:r>
              <a:rPr lang="en-US" sz="1200" b="0" i="0" u="none" strike="noStrike" baseline="0" dirty="0">
                <a:solidFill>
                  <a:srgbClr val="15141A"/>
                </a:solidFill>
                <a:latin typeface="CIDFont+F2"/>
              </a:rPr>
              <a:t>of RSGs will be useful to characterize the "canonical" RSG variability and to put it in relation with</a:t>
            </a:r>
          </a:p>
          <a:p>
            <a:pPr algn="l"/>
            <a:r>
              <a:rPr lang="en-US" sz="1200" b="0" i="0" u="none" strike="noStrike" baseline="0" dirty="0">
                <a:solidFill>
                  <a:srgbClr val="15141A"/>
                </a:solidFill>
                <a:latin typeface="CIDFont+F2"/>
              </a:rPr>
              <a:t>convection, pulsation and mass-loss rate, as e.g. in Yang+ (2018), or to derive independent</a:t>
            </a:r>
          </a:p>
          <a:p>
            <a:pPr algn="l"/>
            <a:r>
              <a:rPr lang="en-US" sz="1200" b="0" i="0" u="none" strike="noStrike" baseline="0" dirty="0">
                <a:solidFill>
                  <a:srgbClr val="15141A"/>
                </a:solidFill>
                <a:latin typeface="CIDFont+F2"/>
              </a:rPr>
              <a:t>measure of distances for those far-obscured RSGs that periodically pulsate and are not confirmed</a:t>
            </a:r>
          </a:p>
          <a:p>
            <a:pPr algn="l"/>
            <a:r>
              <a:rPr lang="en-US" sz="1200" b="0" i="0" u="none" strike="noStrike" baseline="0" dirty="0">
                <a:solidFill>
                  <a:srgbClr val="15141A"/>
                </a:solidFill>
                <a:latin typeface="CIDFont+F2"/>
              </a:rPr>
              <a:t>member of clusters. As a consequence, this program will retain a high scientific return in any case.</a:t>
            </a:r>
            <a:endParaRPr lang="en-US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67B8C-AC12-4591-B485-7E40706ECE2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973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67B8C-AC12-4591-B485-7E40706ECE2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195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5B59E-6447-DF19-BE11-6D6B2E414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1505FAB-F9EC-B2CA-C144-AA6A6497E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68AB07A-BE5E-104B-83AC-AEF4145B1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F948A8-E9B4-C9AD-0A1B-F746615BA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67B8C-AC12-4591-B485-7E40706ECE2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498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E011A-C1C1-E80D-AA46-88494DC76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A3443D6-0B08-F5F7-79DE-F7E84A413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A7D7687-B232-8842-7881-780AA7962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2MASS </a:t>
            </a:r>
            <a:r>
              <a:rPr lang="it-IT" b="1" dirty="0" err="1"/>
              <a:t>BandMagnitude</a:t>
            </a:r>
            <a:r>
              <a:rPr lang="it-IT" b="1" dirty="0"/>
              <a:t> Limit </a:t>
            </a:r>
            <a:r>
              <a:rPr lang="it-IT" dirty="0">
                <a:effectLst/>
              </a:rPr>
              <a:t>J15.8 H15.1 Ks14.3</a:t>
            </a:r>
          </a:p>
          <a:p>
            <a:r>
              <a:rPr lang="it-IT" dirty="0">
                <a:effectLst/>
              </a:rPr>
              <a:t>LSST Baseline v3 </a:t>
            </a:r>
            <a:r>
              <a:rPr lang="it-IT" dirty="0" err="1">
                <a:effectLst/>
              </a:rPr>
              <a:t>at</a:t>
            </a:r>
            <a:r>
              <a:rPr lang="it-IT" dirty="0">
                <a:effectLst/>
              </a:rPr>
              <a:t> </a:t>
            </a:r>
            <a:r>
              <a:rPr lang="it-IT" dirty="0">
                <a:hlinkClick r:id="rId3"/>
              </a:rPr>
              <a:t>Survey </a:t>
            </a:r>
            <a:r>
              <a:rPr lang="it-IT" dirty="0" err="1">
                <a:hlinkClick r:id="rId3"/>
              </a:rPr>
              <a:t>Cadence</a:t>
            </a:r>
            <a:r>
              <a:rPr lang="it-IT" dirty="0">
                <a:hlinkClick r:id="rId3"/>
              </a:rPr>
              <a:t> </a:t>
            </a:r>
            <a:r>
              <a:rPr lang="it-IT" dirty="0" err="1">
                <a:hlinkClick r:id="rId3"/>
              </a:rPr>
              <a:t>Optimization</a:t>
            </a:r>
            <a:r>
              <a:rPr lang="it-IT" dirty="0">
                <a:hlinkClick r:id="rId3"/>
              </a:rPr>
              <a:t> </a:t>
            </a:r>
            <a:r>
              <a:rPr lang="it-IT" dirty="0" err="1">
                <a:hlinkClick r:id="rId3"/>
              </a:rPr>
              <a:t>Committee’s</a:t>
            </a:r>
            <a:r>
              <a:rPr lang="it-IT" dirty="0">
                <a:hlinkClick r:id="rId3"/>
              </a:rPr>
              <a:t> </a:t>
            </a:r>
            <a:r>
              <a:rPr lang="it-IT" dirty="0" err="1">
                <a:hlinkClick r:id="rId3"/>
              </a:rPr>
              <a:t>Phase</a:t>
            </a:r>
            <a:r>
              <a:rPr lang="it-IT" dirty="0">
                <a:hlinkClick r:id="rId3"/>
              </a:rPr>
              <a:t> 2 </a:t>
            </a:r>
            <a:r>
              <a:rPr lang="it-IT" dirty="0" err="1">
                <a:hlinkClick r:id="rId3"/>
              </a:rPr>
              <a:t>Recommendations</a:t>
            </a:r>
            <a:r>
              <a:rPr lang="it-IT" dirty="0">
                <a:hlinkClick r:id="rId3"/>
              </a:rPr>
              <a:t> (</a:t>
            </a:r>
            <a:r>
              <a:rPr lang="it-IT" dirty="0" err="1">
                <a:hlinkClick r:id="rId3"/>
              </a:rPr>
              <a:t>lsst.io</a:t>
            </a:r>
            <a:r>
              <a:rPr lang="it-IT" dirty="0">
                <a:hlinkClick r:id="rId3"/>
              </a:rPr>
              <a:t>)</a:t>
            </a:r>
            <a:endParaRPr lang="it-IT" dirty="0"/>
          </a:p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06BD651-4E47-1230-E711-6EB61AEF5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67B8C-AC12-4591-B485-7E40706ECE2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19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866CF4-1EA9-F51F-B4D7-7C04639C3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3EDECE0-7F6B-27CC-02EE-5BEC39778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BC4C3B-9122-19E6-0F60-A15D18CC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EEB2-E52F-4945-A7A2-B1F6EB1287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E0456A-6E12-0F8F-22B9-61A5FA38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8913FA-A2C9-FC83-9C0F-6C2F739D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2B07-064A-4085-8B58-424A2B397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76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7EBC56-10F3-C307-F70C-B7E466B6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2681BE-FBAA-6B7E-DF1A-62B0EB9F0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5173BA-9FD4-3255-A6A9-810C1ED8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EEB2-E52F-4945-A7A2-B1F6EB1287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6136B6-3E8E-7E32-2FEA-0C5FA39E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58EECE-48F1-8134-C034-44001242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2B07-064A-4085-8B58-424A2B397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31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826C2D9-1C06-AE9A-78A6-0BDE49239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C2C6BED-1C53-367D-A41C-7E81873DC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CE483A-D2F7-7FA9-72B5-310C47D7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EEB2-E52F-4945-A7A2-B1F6EB1287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BED12B-D8DB-425E-CFE0-7A96CE654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709CFA-9621-7641-1097-95C2A7B2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2B07-064A-4085-8B58-424A2B397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65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59A426-48A2-E11C-9B88-1F3C397DD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1AD0AE-FA70-CF2F-2570-06F5C81BB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13BD75-E218-8D86-B38F-6F56B234D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EEB2-E52F-4945-A7A2-B1F6EB1287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410049-E2F6-C2D9-EAF1-42461F53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E17FFB-2FC4-2010-2868-66617BBC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2B07-064A-4085-8B58-424A2B397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53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FF21EB-0313-17AC-D0BF-C317D8E9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F81F0-F1AE-5D3B-3057-1DEE232FE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B2FB31-84C5-9DA1-465E-A3FB8BB1F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EEB2-E52F-4945-A7A2-B1F6EB1287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1FBA8D-68FE-D141-D11E-53029B26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EAC8DB-F02F-7E61-50D6-1658416E8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2B07-064A-4085-8B58-424A2B397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83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DDB723-58FE-E51B-A4AC-C2A0FEB9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52A0F9-8EB9-06E3-86C5-A8EE6957A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DC6D15-5A5C-8F12-9570-C2A6292C1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F05D1E-ADF4-6574-9D56-9B5588625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EEB2-E52F-4945-A7A2-B1F6EB1287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511CA0-7DBB-E41A-6643-41CB2CB5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E9E652-EBA4-18B8-DBD6-67BA5B9A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2B07-064A-4085-8B58-424A2B397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34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138A6C-C48C-7EEF-64BD-88ED3DF6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D7400D-8C8B-2F50-71B9-9AD23859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0CCF11-2457-C92F-8C2C-3C27BE33B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714DEF-4E0C-0247-E02B-ECD62C360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A8DBA8D-380D-5BFD-D20C-852E00B11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13BBCE-8757-C100-24F4-DD5CB5E7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EEB2-E52F-4945-A7A2-B1F6EB1287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DA84E0-E471-56B5-1EC9-8AFBF814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8E2F12-8EE3-2358-240B-2BC7B560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2B07-064A-4085-8B58-424A2B397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16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788583-DD3C-C58E-9FE9-8F6A1C92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9088704-9962-5CCD-3069-47218811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EEB2-E52F-4945-A7A2-B1F6EB1287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EBD5AB0-8425-7618-D5CF-4BCE00CD0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8E93E5-A8CE-2198-4DF2-4EE22323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2B07-064A-4085-8B58-424A2B397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98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80D9504-6CFF-A97F-8F85-D09C5B0A0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EEB2-E52F-4945-A7A2-B1F6EB1287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FD47BDB-DBC2-35B3-0574-B1348572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F1EC5A-3C2E-3C16-C444-2B9F6391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2B07-064A-4085-8B58-424A2B397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43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485E42-4DAA-267D-7AC6-615BA8FBC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53A34F-7AC5-3C4C-E018-930B5D668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E4ED8B7-90B1-16B6-0B29-6C2987F4B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D629C33-DBBA-53B8-3EE6-B26D373C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EEB2-E52F-4945-A7A2-B1F6EB1287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4555A2-868B-8B6A-FD5F-B80C22177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9D7D74-81E5-F8A5-8FBD-0E62437E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2B07-064A-4085-8B58-424A2B397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03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D6C18-D45C-20D7-5EC0-3EF78156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A03A1F9-0C5C-E0A2-7266-7256D7D95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958A96-8ABE-F46D-1F54-B12234BA9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936C5A1-9B21-ADEE-AD00-5E8D255CC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EEB2-E52F-4945-A7A2-B1F6EB1287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563AB3-1FB6-91AE-C5FE-4F32D330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57A452-2435-E081-1932-F04EB64C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2B07-064A-4085-8B58-424A2B397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39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D07C281-E27F-8A2C-074B-EEB1B825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1DFDED-B921-9031-42E4-01764F03E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4EB29E-BCDF-0807-5DF2-52B855E57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EEB2-E52F-4945-A7A2-B1F6EB1287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7026A5-5223-2AB9-CC32-91CFC6576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62A748-5F4F-2D55-878D-D60B638AA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52B07-064A-4085-8B58-424A2B397A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41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50B11E-C90C-787C-FB44-77D111AB0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955" y="-396881"/>
            <a:ext cx="10984675" cy="3014340"/>
          </a:xfrm>
        </p:spPr>
        <p:txBody>
          <a:bodyPr>
            <a:normAutofit/>
          </a:bodyPr>
          <a:lstStyle/>
          <a:p>
            <a:r>
              <a:rPr lang="en-GB" noProof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GalRSG</a:t>
            </a:r>
            <a:r>
              <a:rPr lang="en-GB" noProof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Pre-supernova outbursts in Red </a:t>
            </a:r>
            <a:r>
              <a:rPr lang="en-GB" noProof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Supergiants</a:t>
            </a:r>
            <a:br>
              <a:rPr lang="en-GB" noProof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noProof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selection of targets</a:t>
            </a:r>
            <a:endParaRPr lang="en-GB" sz="4400" b="1" noProof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CE0FC4D-B1C9-5531-C4E7-3117DA113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435" y="2617459"/>
            <a:ext cx="10117777" cy="3248082"/>
          </a:xfrm>
        </p:spPr>
        <p:txBody>
          <a:bodyPr>
            <a:normAutofit fontScale="92500" lnSpcReduction="20000"/>
          </a:bodyPr>
          <a:lstStyle/>
          <a:p>
            <a:r>
              <a:rPr lang="en-GB" sz="2800" noProof="0" dirty="0"/>
              <a:t>F. Bocchino, INAF-</a:t>
            </a:r>
            <a:r>
              <a:rPr lang="en-GB" sz="2800" noProof="0" dirty="0" err="1"/>
              <a:t>Osservatorio</a:t>
            </a:r>
            <a:r>
              <a:rPr lang="en-GB" sz="2800" noProof="0" dirty="0"/>
              <a:t> </a:t>
            </a:r>
            <a:r>
              <a:rPr lang="en-GB" sz="2800" noProof="0" dirty="0" err="1"/>
              <a:t>Astronomico</a:t>
            </a:r>
            <a:r>
              <a:rPr lang="en-GB" sz="2800" noProof="0" dirty="0"/>
              <a:t> di Palermo</a:t>
            </a:r>
          </a:p>
          <a:p>
            <a:r>
              <a:rPr lang="en-GB" sz="2200" noProof="0" dirty="0" err="1"/>
              <a:t>CoI</a:t>
            </a:r>
            <a:r>
              <a:rPr lang="en-GB" sz="2200" noProof="0" dirty="0"/>
              <a:t>: S. Orlando &amp; O. Petruk (INAF-</a:t>
            </a:r>
            <a:r>
              <a:rPr lang="en-GB" sz="2200" noProof="0" dirty="0" err="1"/>
              <a:t>OAPa</a:t>
            </a:r>
            <a:r>
              <a:rPr lang="en-GB" sz="2200" noProof="0" dirty="0"/>
              <a:t>), M. Miceli &amp; M. Lauriano (UNIPA)</a:t>
            </a:r>
          </a:p>
          <a:p>
            <a:r>
              <a:rPr lang="en-GB" sz="2200" noProof="0" dirty="0"/>
              <a:t>A. Pastorello (INAF-</a:t>
            </a:r>
            <a:r>
              <a:rPr lang="en-GB" sz="2200" noProof="0" dirty="0" err="1"/>
              <a:t>OAPd</a:t>
            </a:r>
            <a:r>
              <a:rPr lang="en-GB" sz="2200" noProof="0" dirty="0"/>
              <a:t>)</a:t>
            </a:r>
          </a:p>
          <a:p>
            <a:r>
              <a:rPr lang="en-GB" sz="2200" noProof="0" dirty="0"/>
              <a:t>M. Limongi, A. </a:t>
            </a:r>
            <a:r>
              <a:rPr lang="en-GB" sz="2200" noProof="0" dirty="0" err="1"/>
              <a:t>Chieffi</a:t>
            </a:r>
            <a:r>
              <a:rPr lang="en-GB" sz="2200" noProof="0" dirty="0"/>
              <a:t> (INAF-</a:t>
            </a:r>
            <a:r>
              <a:rPr lang="en-GB" sz="2200" noProof="0" dirty="0" err="1"/>
              <a:t>OARm</a:t>
            </a:r>
            <a:r>
              <a:rPr lang="en-GB" sz="2200" noProof="0" dirty="0"/>
              <a:t>)</a:t>
            </a:r>
          </a:p>
          <a:p>
            <a:r>
              <a:rPr lang="en-GB" sz="2200" noProof="0" dirty="0"/>
              <a:t>N. Pinciroli Vago (</a:t>
            </a:r>
            <a:r>
              <a:rPr lang="en-GB" sz="2200" noProof="0" dirty="0" err="1"/>
              <a:t>PoliMI</a:t>
            </a:r>
            <a:r>
              <a:rPr lang="en-GB" sz="2200" noProof="0" dirty="0"/>
              <a:t>)</a:t>
            </a:r>
          </a:p>
          <a:p>
            <a:endParaRPr lang="en-GB" sz="2200" noProof="0" dirty="0"/>
          </a:p>
          <a:p>
            <a:r>
              <a:rPr lang="en-GB" sz="1800" noProof="0" dirty="0">
                <a:solidFill>
                  <a:srgbClr val="002060"/>
                </a:solidFill>
              </a:rPr>
              <a:t>An extraordinary journey into the </a:t>
            </a:r>
            <a:r>
              <a:rPr lang="en-GB" sz="1800" dirty="0">
                <a:solidFill>
                  <a:srgbClr val="002060"/>
                </a:solidFill>
              </a:rPr>
              <a:t>t</a:t>
            </a:r>
            <a:r>
              <a:rPr lang="en-GB" sz="1800" noProof="0" dirty="0" err="1">
                <a:solidFill>
                  <a:srgbClr val="002060"/>
                </a:solidFill>
              </a:rPr>
              <a:t>ransient</a:t>
            </a:r>
            <a:r>
              <a:rPr lang="en-GB" sz="1800" noProof="0" dirty="0">
                <a:solidFill>
                  <a:srgbClr val="002060"/>
                </a:solidFill>
              </a:rPr>
              <a:t> </a:t>
            </a:r>
            <a:r>
              <a:rPr lang="en-GB" sz="1800" dirty="0">
                <a:solidFill>
                  <a:srgbClr val="002060"/>
                </a:solidFill>
              </a:rPr>
              <a:t>s</a:t>
            </a:r>
            <a:r>
              <a:rPr lang="en-GB" sz="1800" noProof="0" dirty="0" err="1">
                <a:solidFill>
                  <a:srgbClr val="002060"/>
                </a:solidFill>
              </a:rPr>
              <a:t>ky</a:t>
            </a:r>
            <a:endParaRPr lang="en-GB" sz="1800" dirty="0">
              <a:solidFill>
                <a:srgbClr val="002060"/>
              </a:solidFill>
            </a:endParaRPr>
          </a:p>
          <a:p>
            <a:r>
              <a:rPr lang="en-GB" sz="1800" noProof="0" dirty="0">
                <a:solidFill>
                  <a:srgbClr val="002060"/>
                </a:solidFill>
              </a:rPr>
              <a:t>A conference in honour of E. </a:t>
            </a:r>
            <a:r>
              <a:rPr lang="en-GB" sz="1800" noProof="0" dirty="0" err="1">
                <a:solidFill>
                  <a:srgbClr val="002060"/>
                </a:solidFill>
              </a:rPr>
              <a:t>Cappellaro</a:t>
            </a:r>
            <a:r>
              <a:rPr lang="en-GB" sz="1800" noProof="0" dirty="0">
                <a:solidFill>
                  <a:srgbClr val="002060"/>
                </a:solidFill>
              </a:rPr>
              <a:t>, M. Della Valle, L. </a:t>
            </a:r>
            <a:r>
              <a:rPr lang="en-GB" sz="1800" noProof="0" dirty="0" err="1">
                <a:solidFill>
                  <a:srgbClr val="002060"/>
                </a:solidFill>
              </a:rPr>
              <a:t>Greggio</a:t>
            </a:r>
            <a:r>
              <a:rPr lang="en-GB" sz="1800" noProof="0" dirty="0">
                <a:solidFill>
                  <a:srgbClr val="002060"/>
                </a:solidFill>
              </a:rPr>
              <a:t>, M. </a:t>
            </a:r>
            <a:r>
              <a:rPr lang="en-GB" sz="1800" noProof="0" dirty="0" err="1">
                <a:solidFill>
                  <a:srgbClr val="002060"/>
                </a:solidFill>
              </a:rPr>
              <a:t>Turatto</a:t>
            </a:r>
            <a:endParaRPr lang="en-GB" sz="1800" noProof="0" dirty="0">
              <a:solidFill>
                <a:srgbClr val="002060"/>
              </a:solidFill>
            </a:endParaRPr>
          </a:p>
          <a:p>
            <a:r>
              <a:rPr lang="en-GB" sz="1800" noProof="0" dirty="0">
                <a:solidFill>
                  <a:srgbClr val="002060"/>
                </a:solidFill>
              </a:rPr>
              <a:t>Padova 1-4 April 2025</a:t>
            </a:r>
            <a:endParaRPr lang="en-GB" sz="1800" noProof="0" dirty="0"/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7A3FC4E-DEBF-A51D-A91D-ED8969B71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3258" y="5555908"/>
            <a:ext cx="992738" cy="101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CE15F8A-3AF1-6048-2332-CAFA15AF8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27" y="5586278"/>
            <a:ext cx="1755756" cy="91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41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E4D5A-686A-907F-3407-E028EF51A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2865A2-25FF-6709-2FF3-6A0B3334C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593"/>
            <a:ext cx="10515600" cy="1325563"/>
          </a:xfrm>
        </p:spPr>
        <p:txBody>
          <a:bodyPr/>
          <a:lstStyle/>
          <a:p>
            <a:r>
              <a:rPr lang="en-GB" noProof="0" dirty="0"/>
              <a:t>The </a:t>
            </a:r>
            <a:r>
              <a:rPr lang="en-GB" noProof="0" dirty="0" err="1"/>
              <a:t>GalRSG</a:t>
            </a:r>
            <a:r>
              <a:rPr lang="en-GB" noProof="0" dirty="0"/>
              <a:t> </a:t>
            </a:r>
            <a:r>
              <a:rPr lang="en-GB" noProof="0" dirty="0" err="1"/>
              <a:t>catalog</a:t>
            </a:r>
            <a:r>
              <a:rPr lang="en-GB" noProof="0" dirty="0"/>
              <a:t> : the HR diagram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C92BAFB-1C21-3B74-ECA6-278CAAA08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" y="55306"/>
            <a:ext cx="1018949" cy="531733"/>
          </a:xfrm>
          <a:prstGeom prst="rect">
            <a:avLst/>
          </a:prstGeom>
        </p:spPr>
      </p:pic>
      <p:pic>
        <p:nvPicPr>
          <p:cNvPr id="6" name="Immagine 10">
            <a:extLst>
              <a:ext uri="{FF2B5EF4-FFF2-40B4-BE49-F238E27FC236}">
                <a16:creationId xmlns:a16="http://schemas.microsoft.com/office/drawing/2014/main" id="{08AFBA30-3C5F-C3B1-26DC-1218123FD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17890" y="14268"/>
            <a:ext cx="574109" cy="58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9F5D15-39D4-0896-642F-92A7604FDDBD}"/>
              </a:ext>
            </a:extLst>
          </p:cNvPr>
          <p:cNvSpPr txBox="1"/>
          <p:nvPr/>
        </p:nvSpPr>
        <p:spPr>
          <a:xfrm>
            <a:off x="3583557" y="6171742"/>
            <a:ext cx="3935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noProof="0" dirty="0"/>
              <a:t>Bocchino et al., in preparation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6053B7A-A43C-D3EB-BE30-7F43720C7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789" y="1391402"/>
            <a:ext cx="6327078" cy="474278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F53F14-AF0A-ACA7-3A57-AFB2D4EA92A7}"/>
              </a:ext>
            </a:extLst>
          </p:cNvPr>
          <p:cNvSpPr txBox="1"/>
          <p:nvPr/>
        </p:nvSpPr>
        <p:spPr>
          <a:xfrm>
            <a:off x="7368095" y="1587710"/>
            <a:ext cx="3814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We used the temperature scale of Levensque+05 (but see Tabernero+18), up to </a:t>
            </a:r>
            <a:r>
              <a:rPr lang="en-GB" noProof="0" dirty="0" err="1"/>
              <a:t>SpT</a:t>
            </a:r>
            <a:r>
              <a:rPr lang="en-GB" noProof="0" dirty="0"/>
              <a:t> M5</a:t>
            </a:r>
          </a:p>
          <a:p>
            <a:endParaRPr lang="en-GB" noProof="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E4A3BD1-22D1-C141-6A27-E6278041C1AE}"/>
              </a:ext>
            </a:extLst>
          </p:cNvPr>
          <p:cNvSpPr txBox="1"/>
          <p:nvPr/>
        </p:nvSpPr>
        <p:spPr>
          <a:xfrm rot="5400000">
            <a:off x="1451113" y="4383117"/>
            <a:ext cx="95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ky</a:t>
            </a:r>
            <a:r>
              <a:rPr lang="it-IT" dirty="0"/>
              <a:t> to SN</a:t>
            </a:r>
          </a:p>
        </p:txBody>
      </p:sp>
    </p:spTree>
    <p:extLst>
      <p:ext uri="{BB962C8B-B14F-4D97-AF65-F5344CB8AC3E}">
        <p14:creationId xmlns:p14="http://schemas.microsoft.com/office/powerpoint/2010/main" val="292486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2E50E-FA2C-0569-062D-FFD6D3C3B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C2A5DC-A1BC-A830-C8B0-BBE54ED3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593"/>
            <a:ext cx="10515600" cy="1325563"/>
          </a:xfrm>
        </p:spPr>
        <p:txBody>
          <a:bodyPr/>
          <a:lstStyle/>
          <a:p>
            <a:r>
              <a:rPr lang="en-GB" noProof="0" dirty="0"/>
              <a:t>The </a:t>
            </a:r>
            <a:r>
              <a:rPr lang="en-GB" noProof="0" dirty="0" err="1"/>
              <a:t>GalRSG</a:t>
            </a:r>
            <a:r>
              <a:rPr lang="en-GB" noProof="0" dirty="0"/>
              <a:t> </a:t>
            </a:r>
            <a:r>
              <a:rPr lang="en-GB" noProof="0" dirty="0" err="1"/>
              <a:t>catalog</a:t>
            </a:r>
            <a:r>
              <a:rPr lang="en-GB" noProof="0" dirty="0"/>
              <a:t> : the HR diagram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42BE9D-68A8-84E3-3534-64897E44E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" y="55306"/>
            <a:ext cx="1018949" cy="531733"/>
          </a:xfrm>
          <a:prstGeom prst="rect">
            <a:avLst/>
          </a:prstGeom>
        </p:spPr>
      </p:pic>
      <p:pic>
        <p:nvPicPr>
          <p:cNvPr id="6" name="Immagine 10">
            <a:extLst>
              <a:ext uri="{FF2B5EF4-FFF2-40B4-BE49-F238E27FC236}">
                <a16:creationId xmlns:a16="http://schemas.microsoft.com/office/drawing/2014/main" id="{4E704784-F451-3D86-3478-7A2731822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17890" y="14268"/>
            <a:ext cx="574109" cy="58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8633915-A949-DE45-031A-19A1C08C0F24}"/>
              </a:ext>
            </a:extLst>
          </p:cNvPr>
          <p:cNvSpPr txBox="1"/>
          <p:nvPr/>
        </p:nvSpPr>
        <p:spPr>
          <a:xfrm>
            <a:off x="3583557" y="6171742"/>
            <a:ext cx="3935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noProof="0" dirty="0"/>
              <a:t>Bocchino et al., in preparation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7A66A59-F2F5-40EB-AB27-A73E18C03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800" y="1391402"/>
            <a:ext cx="6425056" cy="474278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6796D2C-670D-8C69-4F2C-063430487DCA}"/>
              </a:ext>
            </a:extLst>
          </p:cNvPr>
          <p:cNvSpPr txBox="1"/>
          <p:nvPr/>
        </p:nvSpPr>
        <p:spPr>
          <a:xfrm>
            <a:off x="7368095" y="1587710"/>
            <a:ext cx="3814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We used the temperature scale of Levensque+05 (but see Tabernero+18), up to </a:t>
            </a:r>
            <a:r>
              <a:rPr lang="en-GB" noProof="0" dirty="0" err="1"/>
              <a:t>SpT</a:t>
            </a:r>
            <a:r>
              <a:rPr lang="en-GB" noProof="0" dirty="0"/>
              <a:t> M5</a:t>
            </a:r>
          </a:p>
          <a:p>
            <a:endParaRPr lang="en-GB" noProof="0" dirty="0"/>
          </a:p>
          <a:p>
            <a:r>
              <a:rPr lang="en-GB" noProof="0" dirty="0">
                <a:solidFill>
                  <a:schemeClr val="accent1"/>
                </a:solidFill>
              </a:rPr>
              <a:t>SN progenitors detected by Smartt+15</a:t>
            </a:r>
          </a:p>
          <a:p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0330CA-9773-34F5-0BB4-AEECBC750F73}"/>
              </a:ext>
            </a:extLst>
          </p:cNvPr>
          <p:cNvSpPr txBox="1"/>
          <p:nvPr/>
        </p:nvSpPr>
        <p:spPr>
          <a:xfrm rot="5400000">
            <a:off x="1451113" y="4383117"/>
            <a:ext cx="95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ky</a:t>
            </a:r>
            <a:r>
              <a:rPr lang="it-IT" dirty="0"/>
              <a:t> to SN</a:t>
            </a:r>
          </a:p>
        </p:txBody>
      </p:sp>
    </p:spTree>
    <p:extLst>
      <p:ext uri="{BB962C8B-B14F-4D97-AF65-F5344CB8AC3E}">
        <p14:creationId xmlns:p14="http://schemas.microsoft.com/office/powerpoint/2010/main" val="374973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08E4B-C2C7-96EF-CBFE-D8D0CC28C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3C9289-1792-0EFB-1B18-0C4FD244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593"/>
            <a:ext cx="10515600" cy="1325563"/>
          </a:xfrm>
        </p:spPr>
        <p:txBody>
          <a:bodyPr/>
          <a:lstStyle/>
          <a:p>
            <a:r>
              <a:rPr lang="en-GB" noProof="0" dirty="0"/>
              <a:t>The </a:t>
            </a:r>
            <a:r>
              <a:rPr lang="en-GB" noProof="0" dirty="0" err="1"/>
              <a:t>GalRSG</a:t>
            </a:r>
            <a:r>
              <a:rPr lang="en-GB" noProof="0" dirty="0"/>
              <a:t> </a:t>
            </a:r>
            <a:r>
              <a:rPr lang="en-GB" noProof="0" dirty="0" err="1"/>
              <a:t>catalog</a:t>
            </a:r>
            <a:r>
              <a:rPr lang="en-GB" noProof="0" dirty="0"/>
              <a:t> : the HR diagram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C405F1-97D0-11A8-DDB0-0943868C6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" y="55306"/>
            <a:ext cx="1018949" cy="531733"/>
          </a:xfrm>
          <a:prstGeom prst="rect">
            <a:avLst/>
          </a:prstGeom>
        </p:spPr>
      </p:pic>
      <p:pic>
        <p:nvPicPr>
          <p:cNvPr id="6" name="Immagine 10">
            <a:extLst>
              <a:ext uri="{FF2B5EF4-FFF2-40B4-BE49-F238E27FC236}">
                <a16:creationId xmlns:a16="http://schemas.microsoft.com/office/drawing/2014/main" id="{2CE4838F-C947-3898-909D-26D203FB5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17890" y="14268"/>
            <a:ext cx="574109" cy="58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93652F0-476A-2869-959A-5224D7CFDEF7}"/>
              </a:ext>
            </a:extLst>
          </p:cNvPr>
          <p:cNvSpPr txBox="1"/>
          <p:nvPr/>
        </p:nvSpPr>
        <p:spPr>
          <a:xfrm>
            <a:off x="2278864" y="6158191"/>
            <a:ext cx="3935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noProof="0" dirty="0"/>
              <a:t>Bocchino et al., in preparation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93E6F55-082A-C26E-23D8-6032C085F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765" y="1397840"/>
            <a:ext cx="6459125" cy="472991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8A5AC78-B6A6-ADC2-0C01-BA47BCDBA81E}"/>
              </a:ext>
            </a:extLst>
          </p:cNvPr>
          <p:cNvSpPr txBox="1"/>
          <p:nvPr/>
        </p:nvSpPr>
        <p:spPr>
          <a:xfrm>
            <a:off x="7368095" y="1587710"/>
            <a:ext cx="38141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We used the temperature scale of Levensque+05 (but see Tabernero+18), up to </a:t>
            </a:r>
            <a:r>
              <a:rPr lang="en-GB" noProof="0" dirty="0" err="1"/>
              <a:t>SpT</a:t>
            </a:r>
            <a:r>
              <a:rPr lang="en-GB" noProof="0" dirty="0"/>
              <a:t> M5</a:t>
            </a:r>
          </a:p>
          <a:p>
            <a:endParaRPr lang="en-GB" noProof="0" dirty="0"/>
          </a:p>
          <a:p>
            <a:r>
              <a:rPr lang="en-GB" noProof="0" dirty="0">
                <a:solidFill>
                  <a:schemeClr val="accent1"/>
                </a:solidFill>
              </a:rPr>
              <a:t>SN progenitors of Smartt+15</a:t>
            </a:r>
          </a:p>
          <a:p>
            <a:endParaRPr lang="en-GB" noProof="0" dirty="0">
              <a:solidFill>
                <a:schemeClr val="accent1"/>
              </a:solidFill>
            </a:endParaRPr>
          </a:p>
          <a:p>
            <a:r>
              <a:rPr lang="en-GB" noProof="0" dirty="0">
                <a:solidFill>
                  <a:schemeClr val="accent2">
                    <a:lumMod val="75000"/>
                  </a:schemeClr>
                </a:solidFill>
              </a:rPr>
              <a:t>SN2023ixf (D=6.4 Mpc) Qin+24 and ref therein (dust enshrouded)</a:t>
            </a:r>
          </a:p>
          <a:p>
            <a:endParaRPr lang="en-GB" noProof="0" dirty="0"/>
          </a:p>
          <a:p>
            <a:r>
              <a:rPr lang="en-GB" noProof="0" dirty="0">
                <a:solidFill>
                  <a:schemeClr val="accent6">
                    <a:lumMod val="75000"/>
                  </a:schemeClr>
                </a:solidFill>
              </a:rPr>
              <a:t>SN2024ggi (D=6.7 Mpc) Xiang+24</a:t>
            </a:r>
          </a:p>
          <a:p>
            <a:endParaRPr lang="en-GB" noProof="0" dirty="0"/>
          </a:p>
          <a:p>
            <a:r>
              <a:rPr lang="en-GB" noProof="0" dirty="0">
                <a:solidFill>
                  <a:schemeClr val="accent4">
                    <a:lumMod val="75000"/>
                  </a:schemeClr>
                </a:solidFill>
              </a:rPr>
              <a:t>SN2024abfl (D=12-20 Mpc) Luo+24</a:t>
            </a:r>
          </a:p>
          <a:p>
            <a:endParaRPr lang="en-GB" noProof="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b="1" u="sng" dirty="0"/>
              <a:t>Luminosity of known extragalactic </a:t>
            </a:r>
            <a:r>
              <a:rPr lang="en-GB" b="1" u="sng"/>
              <a:t>SN progenitors </a:t>
            </a:r>
            <a:r>
              <a:rPr lang="en-GB" b="1" u="sng" dirty="0"/>
              <a:t>have high L </a:t>
            </a:r>
            <a:r>
              <a:rPr lang="en-GB" b="1" u="sng" noProof="0" dirty="0"/>
              <a:t>(Beasor+25 claim that </a:t>
            </a:r>
            <a:r>
              <a:rPr lang="en-GB" b="1" u="sng" dirty="0"/>
              <a:t>L may be </a:t>
            </a:r>
            <a:r>
              <a:rPr lang="en-GB" b="1" u="sng" noProof="0" dirty="0"/>
              <a:t>underestimated by 0.3dex…., see also Strotjohann+24)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830BA4-7284-9582-CE8E-2F43695B8FA5}"/>
              </a:ext>
            </a:extLst>
          </p:cNvPr>
          <p:cNvSpPr txBox="1"/>
          <p:nvPr/>
        </p:nvSpPr>
        <p:spPr>
          <a:xfrm rot="5400000">
            <a:off x="1451113" y="4383117"/>
            <a:ext cx="95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ky</a:t>
            </a:r>
            <a:r>
              <a:rPr lang="it-IT" dirty="0"/>
              <a:t> to SN</a:t>
            </a:r>
          </a:p>
        </p:txBody>
      </p:sp>
    </p:spTree>
    <p:extLst>
      <p:ext uri="{BB962C8B-B14F-4D97-AF65-F5344CB8AC3E}">
        <p14:creationId xmlns:p14="http://schemas.microsoft.com/office/powerpoint/2010/main" val="1073041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4BA055D-6617-DB9A-389F-41E95D616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" y="55306"/>
            <a:ext cx="1018949" cy="531733"/>
          </a:xfrm>
          <a:prstGeom prst="rect">
            <a:avLst/>
          </a:prstGeom>
        </p:spPr>
      </p:pic>
      <p:pic>
        <p:nvPicPr>
          <p:cNvPr id="5" name="Immagine 10">
            <a:extLst>
              <a:ext uri="{FF2B5EF4-FFF2-40B4-BE49-F238E27FC236}">
                <a16:creationId xmlns:a16="http://schemas.microsoft.com/office/drawing/2014/main" id="{142A745E-A31C-A299-9A77-F64240D66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17890" y="14268"/>
            <a:ext cx="574109" cy="58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0F65889-568C-F0F7-89FA-25C30402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noProof="0" dirty="0" err="1"/>
              <a:t>GalRSG</a:t>
            </a:r>
            <a:r>
              <a:rPr lang="en-GB" noProof="0" dirty="0"/>
              <a:t> Observational campaign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24B41-8592-6D2B-EF8F-1B7C45854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62051"/>
            <a:ext cx="5838173" cy="5364162"/>
          </a:xfrm>
        </p:spPr>
        <p:txBody>
          <a:bodyPr>
            <a:normAutofit/>
          </a:bodyPr>
          <a:lstStyle/>
          <a:p>
            <a:r>
              <a:rPr lang="en-GB" b="1" noProof="0" dirty="0"/>
              <a:t>36cm C14@INAF-OAPa: </a:t>
            </a:r>
            <a:r>
              <a:rPr lang="en-GB" noProof="0" dirty="0"/>
              <a:t>pathfinder campaign (2022), filler for the high-L objects when others are unavailable</a:t>
            </a:r>
            <a:endParaRPr lang="en-GB" b="1" noProof="0" dirty="0"/>
          </a:p>
          <a:p>
            <a:r>
              <a:rPr lang="en-GB" b="1" noProof="0" dirty="0"/>
              <a:t>60cm INAF-REM for RSGs in clusters:</a:t>
            </a:r>
            <a:r>
              <a:rPr lang="en-GB" noProof="0" dirty="0"/>
              <a:t> 3-yr long term program (2023-2025)</a:t>
            </a:r>
          </a:p>
          <a:p>
            <a:pPr lvl="1"/>
            <a:r>
              <a:rPr lang="en-GB" noProof="0" dirty="0"/>
              <a:t>2-day cadence, simultaneous </a:t>
            </a:r>
            <a:r>
              <a:rPr lang="en-GB" noProof="0" dirty="0" err="1"/>
              <a:t>griz</a:t>
            </a:r>
            <a:r>
              <a:rPr lang="en-GB" noProof="0" dirty="0"/>
              <a:t>-JHK images</a:t>
            </a:r>
          </a:p>
          <a:p>
            <a:r>
              <a:rPr lang="en-GB" b="1" noProof="0" dirty="0"/>
              <a:t>2.6m INAF VST for Field RSGs:</a:t>
            </a:r>
            <a:r>
              <a:rPr lang="en-GB" noProof="0" dirty="0"/>
              <a:t> 2023-2024 + LP 2025-2027</a:t>
            </a:r>
          </a:p>
          <a:p>
            <a:pPr lvl="1"/>
            <a:r>
              <a:rPr lang="en-GB" noProof="0" dirty="0"/>
              <a:t>Sloan </a:t>
            </a:r>
            <a:r>
              <a:rPr lang="en-GB" noProof="0" dirty="0" err="1"/>
              <a:t>i+z</a:t>
            </a:r>
            <a:r>
              <a:rPr lang="en-GB" noProof="0" dirty="0"/>
              <a:t> filters, 5-10 days cadence in 2023, 5 ± 2  days from 2024 on</a:t>
            </a:r>
          </a:p>
          <a:p>
            <a:endParaRPr lang="en-GB" noProof="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C44EBA7-AD30-5688-AE54-32BF99CF67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462" y="3657753"/>
            <a:ext cx="2361176" cy="286846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FABB398-FC8E-3BCF-76A9-6C6FD7254E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50" y="1496860"/>
            <a:ext cx="3348625" cy="25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92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7F616-E4C2-D856-AC33-F86825680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1982C04-D9C4-B589-D316-0F58D75A1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" y="55306"/>
            <a:ext cx="1018949" cy="531733"/>
          </a:xfrm>
          <a:prstGeom prst="rect">
            <a:avLst/>
          </a:prstGeom>
        </p:spPr>
      </p:pic>
      <p:pic>
        <p:nvPicPr>
          <p:cNvPr id="10" name="Immagine 10">
            <a:extLst>
              <a:ext uri="{FF2B5EF4-FFF2-40B4-BE49-F238E27FC236}">
                <a16:creationId xmlns:a16="http://schemas.microsoft.com/office/drawing/2014/main" id="{F1D45229-F768-1747-EEC1-D2B4ACD86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17890" y="14268"/>
            <a:ext cx="574109" cy="58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7197274-EF41-0F4D-3D8A-356D3DDE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11"/>
            <a:ext cx="10515600" cy="1325563"/>
          </a:xfrm>
        </p:spPr>
        <p:txBody>
          <a:bodyPr/>
          <a:lstStyle/>
          <a:p>
            <a:r>
              <a:rPr lang="en-GB" noProof="0" dirty="0" err="1"/>
              <a:t>GalRSG</a:t>
            </a:r>
            <a:r>
              <a:rPr lang="en-GB" noProof="0" dirty="0"/>
              <a:t>: multi-telescope lightcurve examples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D9E5EA4-D586-C448-7A45-9C7505853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718" y="1295006"/>
            <a:ext cx="12203145" cy="449702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5386459-1B69-2095-43F7-BCC866D1EA40}"/>
              </a:ext>
            </a:extLst>
          </p:cNvPr>
          <p:cNvSpPr/>
          <p:nvPr/>
        </p:nvSpPr>
        <p:spPr>
          <a:xfrm>
            <a:off x="6217581" y="1208433"/>
            <a:ext cx="362743" cy="4683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7A5DEF-91B4-3811-2FE0-8DF394673963}"/>
              </a:ext>
            </a:extLst>
          </p:cNvPr>
          <p:cNvSpPr txBox="1"/>
          <p:nvPr/>
        </p:nvSpPr>
        <p:spPr>
          <a:xfrm>
            <a:off x="1844190" y="2220861"/>
            <a:ext cx="112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chemeClr val="accent2"/>
                </a:solidFill>
              </a:rPr>
              <a:t>INAF VST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B7F0480-F824-E37D-2888-80D7E3FC7929}"/>
              </a:ext>
            </a:extLst>
          </p:cNvPr>
          <p:cNvSpPr txBox="1"/>
          <p:nvPr/>
        </p:nvSpPr>
        <p:spPr>
          <a:xfrm>
            <a:off x="439360" y="3815388"/>
            <a:ext cx="20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chemeClr val="accent1">
                    <a:lumMod val="75000"/>
                  </a:schemeClr>
                </a:solidFill>
              </a:rPr>
              <a:t>C14@INAF-OAPa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2E74861-E887-1091-AC0A-096F4F72A667}"/>
              </a:ext>
            </a:extLst>
          </p:cNvPr>
          <p:cNvSpPr txBox="1"/>
          <p:nvPr/>
        </p:nvSpPr>
        <p:spPr>
          <a:xfrm>
            <a:off x="3449132" y="4393480"/>
            <a:ext cx="112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chemeClr val="accent6">
                    <a:lumMod val="75000"/>
                  </a:schemeClr>
                </a:solidFill>
              </a:rPr>
              <a:t>INAF REM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FCA449-788F-2C95-285A-3920503A654C}"/>
              </a:ext>
            </a:extLst>
          </p:cNvPr>
          <p:cNvSpPr txBox="1"/>
          <p:nvPr/>
        </p:nvSpPr>
        <p:spPr>
          <a:xfrm>
            <a:off x="5000325" y="1742172"/>
            <a:ext cx="243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noProof="0" dirty="0"/>
              <a:t>Control star RSG Al7-A6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1C7B8FE-E0A2-D3C5-C136-E5E1A357D8A0}"/>
              </a:ext>
            </a:extLst>
          </p:cNvPr>
          <p:cNvSpPr txBox="1"/>
          <p:nvPr/>
        </p:nvSpPr>
        <p:spPr>
          <a:xfrm>
            <a:off x="603988" y="1818190"/>
            <a:ext cx="4325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noProof="0" dirty="0"/>
              <a:t>2022                  2023               2024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776E380-6112-48CD-FB92-8AAB2C46372B}"/>
              </a:ext>
            </a:extLst>
          </p:cNvPr>
          <p:cNvSpPr txBox="1"/>
          <p:nvPr/>
        </p:nvSpPr>
        <p:spPr>
          <a:xfrm>
            <a:off x="7607435" y="1943862"/>
            <a:ext cx="398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noProof="0" dirty="0"/>
              <a:t>2022            2023               2024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28E170B-699C-34ED-06F3-B4F90D82914D}"/>
              </a:ext>
            </a:extLst>
          </p:cNvPr>
          <p:cNvSpPr txBox="1"/>
          <p:nvPr/>
        </p:nvSpPr>
        <p:spPr>
          <a:xfrm>
            <a:off x="600521" y="5882450"/>
            <a:ext cx="11183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/>
              <a:t>Data </a:t>
            </a:r>
            <a:r>
              <a:rPr lang="it-IT" sz="2000" dirty="0" err="1"/>
              <a:t>analysis</a:t>
            </a:r>
            <a:r>
              <a:rPr lang="it-IT" sz="2000" dirty="0"/>
              <a:t> </a:t>
            </a:r>
            <a:r>
              <a:rPr lang="it-IT" sz="2000" dirty="0" err="1"/>
              <a:t>will</a:t>
            </a:r>
            <a:r>
              <a:rPr lang="it-IT" sz="2000" dirty="0"/>
              <a:t> include </a:t>
            </a:r>
            <a:r>
              <a:rPr lang="it-IT" sz="2000" dirty="0" err="1"/>
              <a:t>Anomaly</a:t>
            </a:r>
            <a:r>
              <a:rPr lang="it-IT" sz="2000" dirty="0"/>
              <a:t> </a:t>
            </a:r>
            <a:r>
              <a:rPr lang="it-IT" sz="2000" dirty="0" err="1"/>
              <a:t>Detection</a:t>
            </a:r>
            <a:r>
              <a:rPr lang="it-IT" sz="2000" dirty="0"/>
              <a:t> ML </a:t>
            </a:r>
            <a:r>
              <a:rPr lang="it-IT" sz="2000" dirty="0" err="1"/>
              <a:t>algorithms</a:t>
            </a:r>
            <a:r>
              <a:rPr lang="it-IT" sz="2000" dirty="0"/>
              <a:t> for regular and </a:t>
            </a:r>
            <a:r>
              <a:rPr lang="it-IT" sz="2000" dirty="0" err="1"/>
              <a:t>semiregular</a:t>
            </a:r>
            <a:r>
              <a:rPr lang="it-IT" sz="2000" dirty="0"/>
              <a:t> RSG </a:t>
            </a:r>
            <a:r>
              <a:rPr lang="it-IT" sz="2000" dirty="0" err="1"/>
              <a:t>lightcurves</a:t>
            </a:r>
            <a:endParaRPr lang="it-IT" sz="2000" dirty="0"/>
          </a:p>
          <a:p>
            <a:pPr algn="ctr"/>
            <a:r>
              <a:rPr lang="it-IT" sz="2000" dirty="0"/>
              <a:t>and the </a:t>
            </a:r>
            <a:r>
              <a:rPr lang="it-IT" sz="2000" dirty="0" err="1"/>
              <a:t>development</a:t>
            </a:r>
            <a:r>
              <a:rPr lang="it-IT" sz="2000" dirty="0"/>
              <a:t> of ad-hoc </a:t>
            </a:r>
            <a:r>
              <a:rPr lang="it-IT" sz="2000" dirty="0" err="1"/>
              <a:t>alert</a:t>
            </a:r>
            <a:r>
              <a:rPr lang="it-IT" sz="2000" dirty="0"/>
              <a:t> systems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93F6A058-39A6-AD43-38FA-2A5A23B84B2F}"/>
              </a:ext>
            </a:extLst>
          </p:cNvPr>
          <p:cNvSpPr/>
          <p:nvPr/>
        </p:nvSpPr>
        <p:spPr>
          <a:xfrm>
            <a:off x="719254" y="5833582"/>
            <a:ext cx="10898636" cy="805622"/>
          </a:xfrm>
          <a:prstGeom prst="roundRect">
            <a:avLst/>
          </a:prstGeom>
          <a:solidFill>
            <a:schemeClr val="accent5">
              <a:lumMod val="60000"/>
              <a:lumOff val="40000"/>
              <a:alpha val="11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3629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526CF-4C1C-C1E6-F9F4-81FF9E68E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765B1A-C7BD-05BC-0A11-78D83989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Conclusions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4CCAB3-937E-5D8C-F07C-8A0AEA5E7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122"/>
            <a:ext cx="10515600" cy="5235878"/>
          </a:xfrm>
        </p:spPr>
        <p:txBody>
          <a:bodyPr>
            <a:normAutofit lnSpcReduction="10000"/>
          </a:bodyPr>
          <a:lstStyle/>
          <a:p>
            <a:r>
              <a:rPr lang="en-GB" noProof="0" dirty="0">
                <a:solidFill>
                  <a:srgbClr val="C00000"/>
                </a:solidFill>
              </a:rPr>
              <a:t>Why a multi-band optical/NIR monitoring campaign? </a:t>
            </a:r>
            <a:r>
              <a:rPr lang="en-GB" b="1" noProof="0" dirty="0">
                <a:solidFill>
                  <a:schemeClr val="accent6">
                    <a:lumMod val="50000"/>
                  </a:schemeClr>
                </a:solidFill>
              </a:rPr>
              <a:t>All-sky surveys have difficulties in covering </a:t>
            </a:r>
            <a:r>
              <a:rPr lang="en-GB" b="1" noProof="0" dirty="0" err="1">
                <a:solidFill>
                  <a:schemeClr val="accent6">
                    <a:lumMod val="50000"/>
                  </a:schemeClr>
                </a:solidFill>
              </a:rPr>
              <a:t>griz</a:t>
            </a:r>
            <a:r>
              <a:rPr lang="en-GB" b="1" noProof="0" dirty="0">
                <a:solidFill>
                  <a:schemeClr val="accent6">
                    <a:lumMod val="50000"/>
                  </a:schemeClr>
                </a:solidFill>
              </a:rPr>
              <a:t>-JHK band simultaneously with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1-5 days</a:t>
            </a:r>
            <a:r>
              <a:rPr lang="en-GB" b="1" noProof="0" dirty="0">
                <a:solidFill>
                  <a:schemeClr val="accent6">
                    <a:lumMod val="50000"/>
                  </a:schemeClr>
                </a:solidFill>
              </a:rPr>
              <a:t> cadence, for extragalactic (and often also for Galactic) RSGs</a:t>
            </a:r>
          </a:p>
          <a:p>
            <a:pPr lvl="1"/>
            <a:r>
              <a:rPr lang="en-GB" noProof="0" dirty="0"/>
              <a:t>E.g. LSST baseline v3 survey cadence will be too long (max 795 visits/10yr with </a:t>
            </a:r>
            <a:r>
              <a:rPr lang="en-GB" noProof="0" dirty="0" err="1"/>
              <a:t>ugrizy</a:t>
            </a:r>
            <a:r>
              <a:rPr lang="en-GB" noProof="0" dirty="0"/>
              <a:t> filters) and will require complementary coverage</a:t>
            </a:r>
            <a:endParaRPr lang="en-GB" b="1" noProof="0" dirty="0"/>
          </a:p>
          <a:p>
            <a:r>
              <a:rPr lang="en-GB" noProof="0" dirty="0">
                <a:solidFill>
                  <a:srgbClr val="C00000"/>
                </a:solidFill>
              </a:rPr>
              <a:t>Why those specific RSGs?</a:t>
            </a:r>
            <a:r>
              <a:rPr lang="en-GB" noProof="0" dirty="0"/>
              <a:t> </a:t>
            </a:r>
            <a:r>
              <a:rPr lang="en-GB" b="1" noProof="0" dirty="0">
                <a:solidFill>
                  <a:schemeClr val="accent6">
                    <a:lumMod val="50000"/>
                  </a:schemeClr>
                </a:solidFill>
              </a:rPr>
              <a:t>They are near, probably born during the same starburst episodes and putatively at the end of their life</a:t>
            </a:r>
            <a:r>
              <a:rPr lang="en-GB" noProof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GB" b="1" noProof="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noProof="0" dirty="0">
                <a:solidFill>
                  <a:srgbClr val="C00000"/>
                </a:solidFill>
              </a:rPr>
              <a:t>Will you see a SN? </a:t>
            </a:r>
            <a:r>
              <a:rPr lang="en-GB" b="1" noProof="0" dirty="0">
                <a:solidFill>
                  <a:schemeClr val="accent6">
                    <a:lumMod val="50000"/>
                  </a:schemeClr>
                </a:solidFill>
              </a:rPr>
              <a:t>Of course!</a:t>
            </a:r>
            <a:r>
              <a:rPr lang="it-IT" dirty="0">
                <a:effectLst/>
              </a:rPr>
              <a:t> 😁</a:t>
            </a:r>
            <a:r>
              <a:rPr lang="en-GB" b="1" noProof="0" dirty="0">
                <a:solidFill>
                  <a:schemeClr val="accent6">
                    <a:lumMod val="50000"/>
                  </a:schemeClr>
                </a:solidFill>
              </a:rPr>
              <a:t> Well…ok…maybe not. But any anomalies will be very informative, and a deep knowledge of RSGs and their variability is very important to understand SNe.</a:t>
            </a:r>
          </a:p>
          <a:p>
            <a:r>
              <a:rPr lang="en-GB" noProof="0" dirty="0">
                <a:solidFill>
                  <a:srgbClr val="C00000"/>
                </a:solidFill>
              </a:rPr>
              <a:t>What’s next in the project?</a:t>
            </a:r>
            <a:r>
              <a:rPr lang="en-GB" b="1" noProof="0" dirty="0"/>
              <a:t> </a:t>
            </a:r>
            <a:r>
              <a:rPr lang="en-GB" b="1" noProof="0" dirty="0">
                <a:solidFill>
                  <a:schemeClr val="accent6">
                    <a:lumMod val="50000"/>
                  </a:schemeClr>
                </a:solidFill>
              </a:rPr>
              <a:t>Machine learning approaches are being developed to pick-up unexpected behaviour in regular and semi-regular RSG light curves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AF61275-1D29-EA32-7F34-9311814FE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" y="55306"/>
            <a:ext cx="1018949" cy="531733"/>
          </a:xfrm>
          <a:prstGeom prst="rect">
            <a:avLst/>
          </a:prstGeom>
        </p:spPr>
      </p:pic>
      <p:pic>
        <p:nvPicPr>
          <p:cNvPr id="5" name="Immagine 10">
            <a:extLst>
              <a:ext uri="{FF2B5EF4-FFF2-40B4-BE49-F238E27FC236}">
                <a16:creationId xmlns:a16="http://schemas.microsoft.com/office/drawing/2014/main" id="{0ACB9D2A-8C7D-6FB2-29B3-28C362C66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17890" y="14268"/>
            <a:ext cx="574109" cy="58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44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8AFF167-4009-A8A3-E03E-E41C97BF8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" y="55306"/>
            <a:ext cx="1018949" cy="531733"/>
          </a:xfrm>
          <a:prstGeom prst="rect">
            <a:avLst/>
          </a:prstGeom>
        </p:spPr>
      </p:pic>
      <p:pic>
        <p:nvPicPr>
          <p:cNvPr id="6" name="Immagine 10">
            <a:extLst>
              <a:ext uri="{FF2B5EF4-FFF2-40B4-BE49-F238E27FC236}">
                <a16:creationId xmlns:a16="http://schemas.microsoft.com/office/drawing/2014/main" id="{124B8A87-55B3-E2BE-BDBC-F9E03E8E2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17890" y="14268"/>
            <a:ext cx="574109" cy="58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E9BB471-E94E-64D0-0AA9-93EB93DF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654"/>
            <a:ext cx="10515600" cy="1325563"/>
          </a:xfrm>
        </p:spPr>
        <p:txBody>
          <a:bodyPr/>
          <a:lstStyle/>
          <a:p>
            <a:r>
              <a:rPr lang="en-GB" noProof="0" dirty="0"/>
              <a:t>Confined dense CSM in «transitional» Type IIn -&gt; IIP/L SNe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8242F4-542D-5609-5000-802DDA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879932" cy="5032375"/>
          </a:xfrm>
        </p:spPr>
        <p:txBody>
          <a:bodyPr>
            <a:normAutofit fontScale="92500" lnSpcReduction="10000"/>
          </a:bodyPr>
          <a:lstStyle/>
          <a:p>
            <a:r>
              <a:rPr lang="en-GB" noProof="0" dirty="0"/>
              <a:t>Early-time spectroscopy of </a:t>
            </a:r>
            <a:r>
              <a:rPr lang="en-GB" b="1" noProof="0" dirty="0"/>
              <a:t>SN2013fs</a:t>
            </a:r>
            <a:r>
              <a:rPr lang="en-GB" noProof="0" dirty="0"/>
              <a:t> reveals flash-ionisation signatures during the first 2 d after explosion</a:t>
            </a:r>
          </a:p>
          <a:p>
            <a:r>
              <a:rPr lang="en-GB" b="1" noProof="0" dirty="0"/>
              <a:t>Consistent with </a:t>
            </a:r>
            <a:r>
              <a:rPr lang="en-GB" b="1" noProof="0" dirty="0" err="1"/>
              <a:t>massloss</a:t>
            </a:r>
            <a:r>
              <a:rPr lang="en-GB" b="1" noProof="0" dirty="0"/>
              <a:t> </a:t>
            </a:r>
            <a:r>
              <a:rPr lang="en-GB" b="1" noProof="0" dirty="0" err="1"/>
              <a:t>Mdot</a:t>
            </a:r>
            <a:r>
              <a:rPr lang="en-GB" b="1" noProof="0" dirty="0"/>
              <a:t>=10</a:t>
            </a:r>
            <a:r>
              <a:rPr lang="en-GB" b="1" baseline="30000" noProof="0" dirty="0"/>
              <a:t>-3</a:t>
            </a:r>
            <a:r>
              <a:rPr lang="en-GB" b="1" noProof="0" dirty="0"/>
              <a:t> M</a:t>
            </a:r>
            <a:r>
              <a:rPr lang="en-GB" b="1" baseline="-25000" noProof="0" dirty="0">
                <a:sym typeface="Wingdings" panose="05000000000000000000" pitchFamily="2" charset="2"/>
              </a:rPr>
              <a:t></a:t>
            </a:r>
            <a:r>
              <a:rPr lang="en-GB" b="1" noProof="0" dirty="0"/>
              <a:t>/yr for 1 yr, too much for standard RSG wind (&lt; 10</a:t>
            </a:r>
            <a:r>
              <a:rPr lang="en-GB" b="1" baseline="30000" noProof="0" dirty="0"/>
              <a:t>[-8,-5]</a:t>
            </a:r>
            <a:r>
              <a:rPr lang="en-GB" b="1" noProof="0" dirty="0"/>
              <a:t>)</a:t>
            </a:r>
          </a:p>
          <a:p>
            <a:r>
              <a:rPr lang="en-GB" noProof="0" dirty="0"/>
              <a:t>See also SN2013fs (Bullivant+18), SN2023ixf, SN2024ggi (Jacobson-Galan 2023, 2024)</a:t>
            </a:r>
          </a:p>
          <a:p>
            <a:r>
              <a:rPr lang="en-GB" b="1" noProof="0" dirty="0"/>
              <a:t>Bruch+23 argues (60+/-20)% of SNII may be like that.</a:t>
            </a:r>
          </a:p>
          <a:p>
            <a:pPr marL="0" indent="0">
              <a:buNone/>
            </a:pPr>
            <a:endParaRPr lang="en-GB" noProof="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37C2CC4-2B4F-64F1-1E89-D7EFFAB3B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001" y="1062514"/>
            <a:ext cx="5076159" cy="29301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42D6A9F-73D3-EF0A-737F-9E0A06359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7416" y="3718560"/>
            <a:ext cx="4250448" cy="313944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CC60FB-028C-92EC-D7D3-1D3167981210}"/>
              </a:ext>
            </a:extLst>
          </p:cNvPr>
          <p:cNvSpPr txBox="1"/>
          <p:nvPr/>
        </p:nvSpPr>
        <p:spPr>
          <a:xfrm>
            <a:off x="10272114" y="3617021"/>
            <a:ext cx="1550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noProof="0" dirty="0"/>
              <a:t>Yaron+17</a:t>
            </a:r>
          </a:p>
        </p:txBody>
      </p:sp>
    </p:spTree>
    <p:extLst>
      <p:ext uri="{BB962C8B-B14F-4D97-AF65-F5344CB8AC3E}">
        <p14:creationId xmlns:p14="http://schemas.microsoft.com/office/powerpoint/2010/main" val="147251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F7C82BB-0295-FBC9-2CA9-A301093CB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" y="55306"/>
            <a:ext cx="1018949" cy="53173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55DF466-CF81-3FB9-2BF8-CE2DE46DB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Models of Pre-SN outbursts in </a:t>
            </a:r>
            <a:r>
              <a:rPr lang="en-GB" sz="4400" i="0" u="none" strike="noStrike" baseline="0" noProof="0" dirty="0">
                <a:solidFill>
                  <a:srgbClr val="000000"/>
                </a:solidFill>
              </a:rPr>
              <a:t>“</a:t>
            </a:r>
            <a:r>
              <a:rPr lang="en-GB" noProof="0" dirty="0">
                <a:solidFill>
                  <a:srgbClr val="000000"/>
                </a:solidFill>
              </a:rPr>
              <a:t>low-mass</a:t>
            </a:r>
            <a:r>
              <a:rPr lang="en-GB" sz="4400" i="0" u="none" strike="noStrike" baseline="0" noProof="0" dirty="0">
                <a:solidFill>
                  <a:srgbClr val="000000"/>
                </a:solidFill>
              </a:rPr>
              <a:t>” RSGs (∼8–15</a:t>
            </a:r>
            <a:r>
              <a:rPr lang="en-GB" noProof="0" dirty="0"/>
              <a:t> M</a:t>
            </a:r>
            <a:r>
              <a:rPr lang="en-GB" sz="4400" baseline="-25000" noProof="0" dirty="0">
                <a:sym typeface="Wingdings" panose="05000000000000000000" pitchFamily="2" charset="2"/>
              </a:rPr>
              <a:t></a:t>
            </a:r>
            <a:r>
              <a:rPr lang="en-GB" sz="4400" i="0" u="none" strike="noStrike" baseline="0" noProof="0" dirty="0">
                <a:solidFill>
                  <a:srgbClr val="000000"/>
                </a:solidFill>
              </a:rPr>
              <a:t>)</a:t>
            </a:r>
            <a:endParaRPr lang="en-GB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1F2F19-2601-0905-9B4C-22046FF42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2000" b="1" i="0" u="none" strike="noStrike" baseline="0" noProof="0" dirty="0">
                <a:solidFill>
                  <a:srgbClr val="000000"/>
                </a:solidFill>
                <a:latin typeface="AdvOTf9433e2d"/>
              </a:rPr>
              <a:t>Nuclear </a:t>
            </a:r>
            <a:r>
              <a:rPr lang="en-GB" sz="2000" b="1" i="0" u="none" strike="noStrike" baseline="0" noProof="0" dirty="0">
                <a:solidFill>
                  <a:srgbClr val="000000"/>
                </a:solidFill>
                <a:latin typeface="AdvOTf9433e2d+fb"/>
              </a:rPr>
              <a:t>fl</a:t>
            </a:r>
            <a:r>
              <a:rPr lang="en-GB" sz="2000" b="1" i="0" u="none" strike="noStrike" baseline="0" noProof="0" dirty="0">
                <a:solidFill>
                  <a:srgbClr val="000000"/>
                </a:solidFill>
                <a:latin typeface="AdvOTf9433e2d"/>
              </a:rPr>
              <a:t>ashes that ignites dynamical burning of oxygen (&gt;</a:t>
            </a:r>
            <a:r>
              <a:rPr lang="en-GB" sz="2000" b="1" i="0" u="none" strike="noStrike" baseline="0" noProof="0" dirty="0">
                <a:solidFill>
                  <a:srgbClr val="000000"/>
                </a:solidFill>
              </a:rPr>
              <a:t>∼1000d pre-SN)</a:t>
            </a:r>
            <a:r>
              <a:rPr lang="en-GB" sz="2000" b="1" i="0" u="none" strike="noStrike" baseline="0" noProof="0" dirty="0">
                <a:solidFill>
                  <a:srgbClr val="000000"/>
                </a:solidFill>
                <a:latin typeface="AdvOTf9433e2d"/>
              </a:rPr>
              <a:t>, neon (</a:t>
            </a:r>
            <a:r>
              <a:rPr lang="en-GB" sz="2000" b="1" i="0" u="none" strike="noStrike" baseline="0" noProof="0" dirty="0">
                <a:solidFill>
                  <a:srgbClr val="000000"/>
                </a:solidFill>
              </a:rPr>
              <a:t>∼200-100d)</a:t>
            </a:r>
            <a:r>
              <a:rPr lang="en-GB" sz="2000" b="1" i="0" u="none" strike="noStrike" baseline="0" noProof="0" dirty="0">
                <a:solidFill>
                  <a:srgbClr val="000000"/>
                </a:solidFill>
                <a:latin typeface="AdvOTf9433e2d"/>
              </a:rPr>
              <a:t>, or silicon (</a:t>
            </a:r>
            <a:r>
              <a:rPr lang="en-GB" sz="2000" b="1" i="0" u="none" strike="noStrike" baseline="0" noProof="0" dirty="0">
                <a:solidFill>
                  <a:srgbClr val="000000"/>
                </a:solidFill>
              </a:rPr>
              <a:t>∼10-20d)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 could lead to the ejection of the outer layers of the stellar envelope </a:t>
            </a:r>
            <a:r>
              <a:rPr lang="en-GB" sz="2000" b="1" i="1" u="sng" strike="noStrike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f9433e2d"/>
              </a:rPr>
              <a:t>in the </a:t>
            </a:r>
            <a:r>
              <a:rPr lang="en-GB" sz="2000" b="1" i="1" u="sng" strike="noStrike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f9433e2d+fb"/>
              </a:rPr>
              <a:t>fi</a:t>
            </a:r>
            <a:r>
              <a:rPr lang="en-GB" sz="2000" b="1" i="1" u="sng" strike="noStrike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f9433e2d"/>
              </a:rPr>
              <a:t>nal years to months before explosion</a:t>
            </a:r>
            <a:r>
              <a:rPr lang="en-GB" sz="2000" b="1" i="0" u="none" strike="noStrike" baseline="0" noProof="0" dirty="0">
                <a:solidFill>
                  <a:srgbClr val="000000"/>
                </a:solidFill>
                <a:latin typeface="AdvOTf9433e2d"/>
              </a:rPr>
              <a:t> 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b0c9bf5d"/>
              </a:rPr>
              <a:t>(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Woosley et al. </a:t>
            </a:r>
            <a:r>
              <a:rPr lang="en-GB" sz="2000" b="0" i="0" u="none" strike="noStrike" baseline="0" noProof="0" dirty="0">
                <a:solidFill>
                  <a:srgbClr val="0000FF"/>
                </a:solidFill>
                <a:latin typeface="AdvOTf9433e2d"/>
              </a:rPr>
              <a:t>1980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; Meakin &amp; Arnett </a:t>
            </a:r>
            <a:r>
              <a:rPr lang="en-GB" sz="2000" b="0" i="0" u="none" strike="noStrike" baseline="0" noProof="0" dirty="0">
                <a:solidFill>
                  <a:srgbClr val="0000FF"/>
                </a:solidFill>
                <a:latin typeface="AdvOTf9433e2d"/>
              </a:rPr>
              <a:t>2007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; Arnett et al. </a:t>
            </a:r>
            <a:r>
              <a:rPr lang="en-GB" sz="2000" b="0" i="0" u="none" strike="noStrike" baseline="0" noProof="0" dirty="0">
                <a:solidFill>
                  <a:srgbClr val="0000FF"/>
                </a:solidFill>
                <a:latin typeface="AdvOTf9433e2d"/>
              </a:rPr>
              <a:t>2009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; Dessart et al. </a:t>
            </a:r>
            <a:r>
              <a:rPr lang="en-GB" sz="2000" b="0" i="0" u="none" strike="noStrike" baseline="0" noProof="0" dirty="0">
                <a:solidFill>
                  <a:srgbClr val="0000FF"/>
                </a:solidFill>
                <a:latin typeface="AdvOTf9433e2d"/>
              </a:rPr>
              <a:t>2010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; Woosley &amp; Heger </a:t>
            </a:r>
            <a:r>
              <a:rPr lang="en-GB" sz="2000" b="0" i="0" u="none" strike="noStrike" baseline="0" noProof="0" dirty="0">
                <a:solidFill>
                  <a:srgbClr val="0000FF"/>
                </a:solidFill>
                <a:latin typeface="AdvOTf9433e2d"/>
              </a:rPr>
              <a:t>2015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b0c9bf5d"/>
              </a:rPr>
              <a:t>)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. </a:t>
            </a:r>
          </a:p>
          <a:p>
            <a:pPr algn="l"/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Alternatively</a:t>
            </a:r>
            <a:r>
              <a:rPr lang="en-GB" sz="2000" b="1" i="0" u="none" strike="noStrike" baseline="0" noProof="0" dirty="0">
                <a:solidFill>
                  <a:srgbClr val="000000"/>
                </a:solidFill>
                <a:latin typeface="AdvOTf9433e2d"/>
              </a:rPr>
              <a:t>, late-stage burning phases can induce gravity waves 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that propagate outwards and inject energy into the stellar envelope, leading to eruptions of 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TTab7e17fd+22"/>
              </a:rPr>
              <a:t>∼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1</a:t>
            </a:r>
            <a:r>
              <a:rPr lang="en-GB" sz="2000" noProof="0" dirty="0"/>
              <a:t> M</a:t>
            </a:r>
            <a:r>
              <a:rPr lang="en-GB" sz="2000" baseline="-25000" noProof="0" dirty="0">
                <a:sym typeface="Wingdings" panose="05000000000000000000" pitchFamily="2" charset="2"/>
              </a:rPr>
              <a:t>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TTcad11138"/>
              </a:rPr>
              <a:t> 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worth of material </a:t>
            </a:r>
            <a:r>
              <a:rPr lang="en-GB" sz="2000" b="1" i="1" u="sng" strike="noStrike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f9433e2d"/>
              </a:rPr>
              <a:t>in the </a:t>
            </a:r>
            <a:r>
              <a:rPr lang="en-GB" sz="2000" b="1" i="1" u="sng" strike="noStrike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f9433e2d+fb"/>
              </a:rPr>
              <a:t>fi</a:t>
            </a:r>
            <a:r>
              <a:rPr lang="en-GB" sz="2000" b="1" i="1" u="sng" strike="noStrike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f9433e2d"/>
              </a:rPr>
              <a:t>nal months before explosion</a:t>
            </a:r>
            <a:r>
              <a:rPr lang="en-GB" sz="2000" b="0" i="0" u="none" strike="noStrike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f9433e2d"/>
              </a:rPr>
              <a:t> 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b0c9bf5d"/>
              </a:rPr>
              <a:t>(</a:t>
            </a:r>
            <a:r>
              <a:rPr lang="en-GB" sz="2000" b="0" i="0" u="none" strike="noStrike" baseline="0" noProof="0" dirty="0" err="1">
                <a:solidFill>
                  <a:srgbClr val="000000"/>
                </a:solidFill>
                <a:latin typeface="AdvOTf9433e2d"/>
              </a:rPr>
              <a:t>Quataert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 &amp; </a:t>
            </a:r>
            <a:r>
              <a:rPr lang="en-GB" sz="2000" b="0" i="0" u="none" strike="noStrike" baseline="0" noProof="0" dirty="0" err="1">
                <a:solidFill>
                  <a:srgbClr val="000000"/>
                </a:solidFill>
                <a:latin typeface="AdvOTf9433e2d"/>
              </a:rPr>
              <a:t>Shiode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 </a:t>
            </a:r>
            <a:r>
              <a:rPr lang="en-GB" sz="2000" b="0" i="0" u="none" strike="noStrike" baseline="0" noProof="0" dirty="0">
                <a:solidFill>
                  <a:srgbClr val="0000FF"/>
                </a:solidFill>
                <a:latin typeface="AdvOTf9433e2d"/>
              </a:rPr>
              <a:t>2012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; </a:t>
            </a:r>
            <a:r>
              <a:rPr lang="en-GB" sz="2000" b="0" i="0" u="none" strike="noStrike" baseline="0" noProof="0" dirty="0" err="1">
                <a:solidFill>
                  <a:srgbClr val="000000"/>
                </a:solidFill>
                <a:latin typeface="AdvOTf9433e2d"/>
              </a:rPr>
              <a:t>Shiode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 &amp; </a:t>
            </a:r>
            <a:r>
              <a:rPr lang="en-GB" sz="2000" b="0" i="0" u="none" strike="noStrike" baseline="0" noProof="0" dirty="0" err="1">
                <a:solidFill>
                  <a:srgbClr val="000000"/>
                </a:solidFill>
                <a:latin typeface="AdvOTf9433e2d"/>
              </a:rPr>
              <a:t>Quataert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 </a:t>
            </a:r>
            <a:r>
              <a:rPr lang="en-GB" sz="2000" b="0" i="0" u="none" strike="noStrike" baseline="0" noProof="0" dirty="0">
                <a:solidFill>
                  <a:srgbClr val="0000FF"/>
                </a:solidFill>
                <a:latin typeface="AdvOTf9433e2d"/>
              </a:rPr>
              <a:t>2014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; Fuller </a:t>
            </a:r>
            <a:r>
              <a:rPr lang="en-GB" sz="2000" b="0" i="0" u="none" strike="noStrike" baseline="0" noProof="0" dirty="0">
                <a:solidFill>
                  <a:srgbClr val="0000FF"/>
                </a:solidFill>
                <a:latin typeface="AdvOTf9433e2d"/>
              </a:rPr>
              <a:t>2017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; Wu &amp; Fuller </a:t>
            </a:r>
            <a:r>
              <a:rPr lang="en-GB" sz="2000" b="0" i="0" u="none" strike="noStrike" baseline="0" noProof="0" dirty="0">
                <a:solidFill>
                  <a:srgbClr val="0000FF"/>
                </a:solidFill>
                <a:latin typeface="AdvOTf9433e2d"/>
              </a:rPr>
              <a:t>2021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b0c9bf5d"/>
              </a:rPr>
              <a:t>)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.</a:t>
            </a:r>
          </a:p>
          <a:p>
            <a:pPr algn="l"/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Additionally, </a:t>
            </a:r>
            <a:r>
              <a:rPr lang="en-GB" sz="2000" b="1" i="0" u="none" strike="noStrike" baseline="0" noProof="0" dirty="0">
                <a:solidFill>
                  <a:srgbClr val="000000"/>
                </a:solidFill>
                <a:latin typeface="AdvOTf9433e2d"/>
              </a:rPr>
              <a:t>super-Eddington continuum-driven winds can be induced at the stellar surface during late-stage nuclear burning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, which can then cause enhanced mass loss and detectable pre- SN emission 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b0c9bf5d"/>
              </a:rPr>
              <a:t>(</a:t>
            </a:r>
            <a:r>
              <a:rPr lang="en-GB" sz="2000" b="0" i="0" u="none" strike="noStrike" baseline="0" noProof="0" dirty="0" err="1">
                <a:solidFill>
                  <a:srgbClr val="000000"/>
                </a:solidFill>
                <a:latin typeface="AdvOTf9433e2d"/>
              </a:rPr>
              <a:t>Shaviv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 </a:t>
            </a:r>
            <a:r>
              <a:rPr lang="en-GB" sz="2000" b="0" i="0" u="none" strike="noStrike" baseline="0" noProof="0" dirty="0">
                <a:solidFill>
                  <a:srgbClr val="0000FF"/>
                </a:solidFill>
                <a:latin typeface="AdvOTf9433e2d"/>
              </a:rPr>
              <a:t>2001a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, </a:t>
            </a:r>
            <a:r>
              <a:rPr lang="en-GB" sz="2000" b="0" i="0" u="none" strike="noStrike" baseline="0" noProof="0" dirty="0">
                <a:solidFill>
                  <a:srgbClr val="0000FF"/>
                </a:solidFill>
                <a:latin typeface="AdvOTf9433e2d"/>
              </a:rPr>
              <a:t>2001b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; Ofek et al. </a:t>
            </a:r>
            <a:r>
              <a:rPr lang="en-GB" sz="2000" b="0" i="0" u="none" strike="noStrike" baseline="0" noProof="0" dirty="0">
                <a:solidFill>
                  <a:srgbClr val="0000FF"/>
                </a:solidFill>
                <a:latin typeface="AdvOTf9433e2d"/>
              </a:rPr>
              <a:t>2016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b0c9bf5d"/>
              </a:rPr>
              <a:t>)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. </a:t>
            </a:r>
          </a:p>
          <a:p>
            <a:pPr lvl="1"/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However, this mechanism is unlikely to be present in RSGs and is more suited to supermassive 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b0c9bf5d"/>
              </a:rPr>
              <a:t>(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b4af3d5d.I"/>
              </a:rPr>
              <a:t>M</a:t>
            </a:r>
            <a:r>
              <a:rPr lang="en-GB" sz="2000" b="0" i="0" u="none" strike="noStrike" baseline="-25000" noProof="0" dirty="0">
                <a:solidFill>
                  <a:srgbClr val="000000"/>
                </a:solidFill>
                <a:latin typeface="AdvOTf9433e2d"/>
              </a:rPr>
              <a:t>ZAMS </a:t>
            </a:r>
            <a:r>
              <a:rPr lang="en-GB" sz="2000" noProof="0" dirty="0">
                <a:solidFill>
                  <a:srgbClr val="000000"/>
                </a:solidFill>
                <a:latin typeface="AdvTT426b32fa+f0"/>
              </a:rPr>
              <a:t>~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TT426b32fa+f0"/>
              </a:rPr>
              <a:t> 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30</a:t>
            </a:r>
            <a:r>
              <a:rPr lang="en-GB" sz="2000" noProof="0" dirty="0"/>
              <a:t> M</a:t>
            </a:r>
            <a:r>
              <a:rPr lang="en-GB" sz="2000" baseline="-25000" noProof="0" dirty="0">
                <a:sym typeface="Wingdings" panose="05000000000000000000" pitchFamily="2" charset="2"/>
              </a:rPr>
              <a:t>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b0c9bf5d"/>
              </a:rPr>
              <a:t>) 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luminous blue variable 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b0c9bf5d"/>
              </a:rPr>
              <a:t>(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LBV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b0c9bf5d"/>
              </a:rPr>
              <a:t>) </a:t>
            </a:r>
            <a:r>
              <a:rPr lang="en-GB" sz="2000" b="0" i="0" u="none" strike="noStrike" baseline="0" noProof="0" dirty="0">
                <a:solidFill>
                  <a:srgbClr val="000000"/>
                </a:solidFill>
                <a:latin typeface="AdvOTf9433e2d"/>
              </a:rPr>
              <a:t>stars.</a:t>
            </a:r>
          </a:p>
          <a:p>
            <a:pPr marL="0" indent="0" algn="ctr">
              <a:buNone/>
            </a:pPr>
            <a:endParaRPr lang="en-GB" noProof="0" dirty="0">
              <a:solidFill>
                <a:srgbClr val="000000"/>
              </a:solidFill>
              <a:latin typeface="AdvOTf9433e2d"/>
            </a:endParaRPr>
          </a:p>
          <a:p>
            <a:pPr marL="0" indent="0" algn="ctr">
              <a:buNone/>
            </a:pPr>
            <a:r>
              <a:rPr lang="en-GB" noProof="0" dirty="0">
                <a:solidFill>
                  <a:srgbClr val="000000"/>
                </a:solidFill>
                <a:latin typeface="AdvOTf9433e2d"/>
              </a:rPr>
              <a:t>(Jacobson-Galan+ 2022)</a:t>
            </a:r>
            <a:endParaRPr lang="en-GB" noProof="0" dirty="0"/>
          </a:p>
        </p:txBody>
      </p:sp>
      <p:pic>
        <p:nvPicPr>
          <p:cNvPr id="5" name="Immagine 10">
            <a:extLst>
              <a:ext uri="{FF2B5EF4-FFF2-40B4-BE49-F238E27FC236}">
                <a16:creationId xmlns:a16="http://schemas.microsoft.com/office/drawing/2014/main" id="{A3739E33-02F8-B1BC-DFEA-CBA2C12AF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17890" y="14268"/>
            <a:ext cx="574109" cy="58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85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E38ACF0-9732-A6ED-4A94-224541DE8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" y="55306"/>
            <a:ext cx="1018949" cy="531733"/>
          </a:xfrm>
          <a:prstGeom prst="rect">
            <a:avLst/>
          </a:prstGeom>
        </p:spPr>
      </p:pic>
      <p:pic>
        <p:nvPicPr>
          <p:cNvPr id="8" name="Immagine 10">
            <a:extLst>
              <a:ext uri="{FF2B5EF4-FFF2-40B4-BE49-F238E27FC236}">
                <a16:creationId xmlns:a16="http://schemas.microsoft.com/office/drawing/2014/main" id="{8CE957B3-FA47-28DB-7F19-4FC17CF7C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17890" y="14268"/>
            <a:ext cx="574109" cy="58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10F2E24-0570-3AFD-C877-9DB154C2D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983" y="1015339"/>
            <a:ext cx="7947432" cy="552826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5FE159F-2DA4-75DB-0B1E-95BC59CB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How outbursts may look like in “low mass” RSGs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E11631-AEF2-7DC0-5630-5AA1D34F1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3810" cy="1904164"/>
          </a:xfrm>
        </p:spPr>
        <p:txBody>
          <a:bodyPr>
            <a:normAutofit/>
          </a:bodyPr>
          <a:lstStyle/>
          <a:p>
            <a:r>
              <a:rPr lang="en-GB" noProof="0" dirty="0"/>
              <a:t>Outburst model of </a:t>
            </a:r>
            <a:r>
              <a:rPr lang="en-GB" b="1" noProof="0" dirty="0"/>
              <a:t>Tsuna+23</a:t>
            </a:r>
            <a:r>
              <a:rPr lang="en-GB" noProof="0" dirty="0"/>
              <a:t>. 12.8 M</a:t>
            </a:r>
            <a:r>
              <a:rPr lang="en-GB" sz="2800" baseline="-25000" noProof="0" dirty="0">
                <a:sym typeface="Wingdings" panose="05000000000000000000" pitchFamily="2" charset="2"/>
              </a:rPr>
              <a:t></a:t>
            </a:r>
            <a:r>
              <a:rPr lang="en-GB" noProof="0" dirty="0"/>
              <a:t> RSG, R*=670 R</a:t>
            </a:r>
            <a:r>
              <a:rPr lang="en-GB" sz="2800" baseline="-25000" noProof="0" dirty="0">
                <a:sym typeface="Wingdings" panose="05000000000000000000" pitchFamily="2" charset="2"/>
              </a:rPr>
              <a:t></a:t>
            </a:r>
            <a:r>
              <a:rPr lang="en-GB" noProof="0" dirty="0"/>
              <a:t>, L=10</a:t>
            </a:r>
            <a:r>
              <a:rPr lang="en-GB" baseline="30000" noProof="0" dirty="0"/>
              <a:t>5</a:t>
            </a:r>
            <a:r>
              <a:rPr lang="en-GB" noProof="0" dirty="0"/>
              <a:t> L</a:t>
            </a:r>
            <a:r>
              <a:rPr lang="en-GB" sz="2800" baseline="-25000" noProof="0" dirty="0">
                <a:sym typeface="Wingdings" panose="05000000000000000000" pitchFamily="2" charset="2"/>
              </a:rPr>
              <a:t></a:t>
            </a:r>
            <a:br>
              <a:rPr lang="en-GB" baseline="-25000" dirty="0">
                <a:sym typeface="Wingdings" panose="05000000000000000000" pitchFamily="2" charset="2"/>
              </a:rPr>
            </a:br>
            <a:r>
              <a:rPr lang="en-GB" baseline="-25000" dirty="0">
                <a:sym typeface="Wingdings" panose="05000000000000000000" pitchFamily="2" charset="2"/>
              </a:rPr>
              <a:t>(see also Davies+22, Matsumoto+22)</a:t>
            </a:r>
            <a:endParaRPr lang="en-GB" noProof="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1A9B83-363D-5C0D-AFF0-1603D878409E}"/>
              </a:ext>
            </a:extLst>
          </p:cNvPr>
          <p:cNvSpPr txBox="1"/>
          <p:nvPr/>
        </p:nvSpPr>
        <p:spPr>
          <a:xfrm>
            <a:off x="6527473" y="4955137"/>
            <a:ext cx="1547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noProof="0" dirty="0">
                <a:solidFill>
                  <a:srgbClr val="F248DE"/>
                </a:solidFill>
              </a:rPr>
              <a:t>10</a:t>
            </a:r>
            <a:r>
              <a:rPr lang="en-GB" sz="2400" baseline="30000" noProof="0" dirty="0">
                <a:solidFill>
                  <a:srgbClr val="F248DE"/>
                </a:solidFill>
              </a:rPr>
              <a:t>5</a:t>
            </a:r>
            <a:r>
              <a:rPr lang="en-GB" sz="2400" noProof="0" dirty="0">
                <a:solidFill>
                  <a:srgbClr val="F248DE"/>
                </a:solidFill>
              </a:rPr>
              <a:t> L</a:t>
            </a:r>
            <a:r>
              <a:rPr lang="en-GB" sz="2400" baseline="-25000" noProof="0" dirty="0">
                <a:solidFill>
                  <a:srgbClr val="F248DE"/>
                </a:solidFill>
                <a:sym typeface="Wingdings" panose="05000000000000000000" pitchFamily="2" charset="2"/>
              </a:rPr>
              <a:t></a:t>
            </a:r>
            <a:r>
              <a:rPr lang="en-GB" sz="2400" noProof="0" dirty="0">
                <a:solidFill>
                  <a:srgbClr val="F248DE"/>
                </a:solidFill>
              </a:rPr>
              <a:t> RSG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3B0F150-3E1D-F392-ADAD-6D529F539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348" y="3762709"/>
            <a:ext cx="3457575" cy="2524125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2BF28A2B-94D6-662D-6220-8BC940B8750C}"/>
              </a:ext>
            </a:extLst>
          </p:cNvPr>
          <p:cNvSpPr/>
          <p:nvPr/>
        </p:nvSpPr>
        <p:spPr>
          <a:xfrm>
            <a:off x="5909955" y="1520042"/>
            <a:ext cx="372092" cy="425136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D76F438-9D94-6768-C6E4-ECA556F0ECCE}"/>
              </a:ext>
            </a:extLst>
          </p:cNvPr>
          <p:cNvCxnSpPr>
            <a:cxnSpLocks/>
          </p:cNvCxnSpPr>
          <p:nvPr/>
        </p:nvCxnSpPr>
        <p:spPr>
          <a:xfrm flipV="1">
            <a:off x="7445829" y="4275117"/>
            <a:ext cx="0" cy="785577"/>
          </a:xfrm>
          <a:prstGeom prst="straightConnector1">
            <a:avLst/>
          </a:prstGeom>
          <a:ln w="38100">
            <a:solidFill>
              <a:srgbClr val="F248DE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o 19">
            <a:extLst>
              <a:ext uri="{FF2B5EF4-FFF2-40B4-BE49-F238E27FC236}">
                <a16:creationId xmlns:a16="http://schemas.microsoft.com/office/drawing/2014/main" id="{CA55AC94-9FA3-D994-FD51-DC0AFF11B48B}"/>
              </a:ext>
            </a:extLst>
          </p:cNvPr>
          <p:cNvSpPr/>
          <p:nvPr/>
        </p:nvSpPr>
        <p:spPr>
          <a:xfrm>
            <a:off x="4144488" y="5520778"/>
            <a:ext cx="1765467" cy="745003"/>
          </a:xfrm>
          <a:prstGeom prst="arc">
            <a:avLst>
              <a:gd name="adj1" fmla="val 21550119"/>
              <a:gd name="adj2" fmla="val 10426447"/>
            </a:avLst>
          </a:prstGeom>
          <a:ln w="38100">
            <a:headEnd type="stealth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1" name="Arco 20">
            <a:extLst>
              <a:ext uri="{FF2B5EF4-FFF2-40B4-BE49-F238E27FC236}">
                <a16:creationId xmlns:a16="http://schemas.microsoft.com/office/drawing/2014/main" id="{7F926C7A-3FEF-1CF4-75CE-2F308DF41313}"/>
              </a:ext>
            </a:extLst>
          </p:cNvPr>
          <p:cNvSpPr/>
          <p:nvPr/>
        </p:nvSpPr>
        <p:spPr>
          <a:xfrm>
            <a:off x="1543792" y="5185970"/>
            <a:ext cx="4738255" cy="1492573"/>
          </a:xfrm>
          <a:prstGeom prst="arc">
            <a:avLst>
              <a:gd name="adj1" fmla="val 21528855"/>
              <a:gd name="adj2" fmla="val 10800000"/>
            </a:avLst>
          </a:prstGeom>
          <a:ln w="38100">
            <a:headEnd type="stealth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169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101744-06BB-87E7-1CCC-0EAF20B9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8" y="146794"/>
            <a:ext cx="11449833" cy="1325563"/>
          </a:xfrm>
        </p:spPr>
        <p:txBody>
          <a:bodyPr/>
          <a:lstStyle/>
          <a:p>
            <a:r>
              <a:rPr lang="en-GB" noProof="0" dirty="0"/>
              <a:t>Gap transients + low-mass RSGs Pre-SN outbursts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47E3B6-7E56-681C-8FC1-25832AA35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3330" y="1156174"/>
            <a:ext cx="1630471" cy="1154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noProof="0" dirty="0"/>
              <a:t>Cai+ 2022, Universe 8, 493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89F6261-10A6-4060-A691-4D0FB577A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824" y="1269689"/>
            <a:ext cx="6858352" cy="4924678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EC7E099D-D5DB-54A7-9E0C-B712B44E85EA}"/>
              </a:ext>
            </a:extLst>
          </p:cNvPr>
          <p:cNvSpPr/>
          <p:nvPr/>
        </p:nvSpPr>
        <p:spPr>
          <a:xfrm>
            <a:off x="4334005" y="4831187"/>
            <a:ext cx="1590806" cy="789140"/>
          </a:xfrm>
          <a:prstGeom prst="roundRect">
            <a:avLst/>
          </a:prstGeom>
          <a:solidFill>
            <a:srgbClr val="0070C0">
              <a:alpha val="19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63989BB0-947B-40F9-F839-9F91696D77F0}"/>
              </a:ext>
            </a:extLst>
          </p:cNvPr>
          <p:cNvSpPr/>
          <p:nvPr/>
        </p:nvSpPr>
        <p:spPr>
          <a:xfrm>
            <a:off x="6444642" y="4831187"/>
            <a:ext cx="1308970" cy="789140"/>
          </a:xfrm>
          <a:prstGeom prst="roundRect">
            <a:avLst/>
          </a:prstGeom>
          <a:solidFill>
            <a:srgbClr val="0070C0">
              <a:alpha val="19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82FD472-DBD6-5C37-5A29-B8248B94BB22}"/>
              </a:ext>
            </a:extLst>
          </p:cNvPr>
          <p:cNvSpPr txBox="1"/>
          <p:nvPr/>
        </p:nvSpPr>
        <p:spPr>
          <a:xfrm>
            <a:off x="3018829" y="6158222"/>
            <a:ext cx="2257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noProof="0" dirty="0">
                <a:solidFill>
                  <a:srgbClr val="0070C0"/>
                </a:solidFill>
              </a:rPr>
              <a:t>RSG Pre-SN outbursts:</a:t>
            </a:r>
          </a:p>
          <a:p>
            <a:pPr algn="ctr"/>
            <a:r>
              <a:rPr lang="en-GB" noProof="0" dirty="0">
                <a:solidFill>
                  <a:srgbClr val="0070C0"/>
                </a:solidFill>
              </a:rPr>
              <a:t>Shock breakout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64C508-6732-50E2-66E3-166AADE37079}"/>
              </a:ext>
            </a:extLst>
          </p:cNvPr>
          <p:cNvSpPr txBox="1"/>
          <p:nvPr/>
        </p:nvSpPr>
        <p:spPr>
          <a:xfrm>
            <a:off x="6516825" y="6157498"/>
            <a:ext cx="2688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noProof="0" dirty="0">
                <a:solidFill>
                  <a:srgbClr val="0070C0"/>
                </a:solidFill>
              </a:rPr>
              <a:t>RSG Pre-SN outbursts:</a:t>
            </a:r>
          </a:p>
          <a:p>
            <a:pPr algn="ctr"/>
            <a:r>
              <a:rPr lang="en-GB" noProof="0" dirty="0">
                <a:solidFill>
                  <a:srgbClr val="0070C0"/>
                </a:solidFill>
              </a:rPr>
              <a:t>H-envelope recombination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F85E7A3-B5BF-14EE-3132-34ACABD90F5B}"/>
              </a:ext>
            </a:extLst>
          </p:cNvPr>
          <p:cNvCxnSpPr>
            <a:stCxn id="7" idx="0"/>
          </p:cNvCxnSpPr>
          <p:nvPr/>
        </p:nvCxnSpPr>
        <p:spPr>
          <a:xfrm flipV="1">
            <a:off x="4147632" y="5620327"/>
            <a:ext cx="249004" cy="537895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5F52498-502D-DED7-78EA-CBEDACE6F2D8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7665929" y="5620327"/>
            <a:ext cx="195014" cy="537171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422C744F-94B7-8265-22DD-EFD66F5E9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" y="55306"/>
            <a:ext cx="1018949" cy="531733"/>
          </a:xfrm>
          <a:prstGeom prst="rect">
            <a:avLst/>
          </a:prstGeom>
        </p:spPr>
      </p:pic>
      <p:pic>
        <p:nvPicPr>
          <p:cNvPr id="12" name="Immagine 10">
            <a:extLst>
              <a:ext uri="{FF2B5EF4-FFF2-40B4-BE49-F238E27FC236}">
                <a16:creationId xmlns:a16="http://schemas.microsoft.com/office/drawing/2014/main" id="{EFCF8F81-3413-1447-1064-8AECD7479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17890" y="14268"/>
            <a:ext cx="574109" cy="58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06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E46CD9C2-F769-2CBC-0203-98D83BBAB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175812"/>
              </p:ext>
            </p:extLst>
          </p:nvPr>
        </p:nvGraphicFramePr>
        <p:xfrm>
          <a:off x="1733205" y="2941461"/>
          <a:ext cx="8984976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2488">
                  <a:extLst>
                    <a:ext uri="{9D8B030D-6E8A-4147-A177-3AD203B41FA5}">
                      <a16:colId xmlns:a16="http://schemas.microsoft.com/office/drawing/2014/main" val="953925638"/>
                    </a:ext>
                  </a:extLst>
                </a:gridCol>
                <a:gridCol w="4492488">
                  <a:extLst>
                    <a:ext uri="{9D8B030D-6E8A-4147-A177-3AD203B41FA5}">
                      <a16:colId xmlns:a16="http://schemas.microsoft.com/office/drawing/2014/main" val="544951553"/>
                    </a:ext>
                  </a:extLst>
                </a:gridCol>
              </a:tblGrid>
              <a:tr h="326136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477594"/>
                  </a:ext>
                </a:extLst>
              </a:tr>
              <a:tr h="815339"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High sensitivity allows us to target mid/low-L RSGs (i.e. the majority) and their outbursts.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 dirty="0">
                          <a:solidFill>
                            <a:srgbClr val="C00000"/>
                          </a:solidFill>
                        </a:rPr>
                        <a:t>Regular and short cadence, a few days at most, optimal 1-2 days, up to 10 </a:t>
                      </a:r>
                      <a:r>
                        <a:rPr lang="en-GB" b="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(but feasible with small-to-medium telescopes)</a:t>
                      </a:r>
                      <a:endParaRPr lang="en-GB" noProof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813138"/>
                  </a:ext>
                </a:extLst>
              </a:tr>
              <a:tr h="570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Selection of homogeneous target RSGs (as much as possible)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rgbClr val="C00000"/>
                          </a:solidFill>
                        </a:rPr>
                        <a:t>Distance, absorption… the usual galactic problems…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79787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Multi-band optical/NIR homogeneous coverage (</a:t>
                      </a:r>
                      <a:r>
                        <a:rPr lang="en-GB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grizJHK</a:t>
                      </a:r>
                      <a:r>
                        <a:rPr lang="en-GB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time-resolved SED)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b="1" noProof="0" dirty="0">
                          <a:solidFill>
                            <a:srgbClr val="C00000"/>
                          </a:solidFill>
                        </a:rPr>
                        <a:t>Very low prob for a SN (high risk, high gain)</a:t>
                      </a:r>
                    </a:p>
                    <a:p>
                      <a:r>
                        <a:rPr lang="en-GB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but a complete view of RSGs: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P-L, Ṁ-L, Ṁ-Teff, MAD-L relations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Time-resolved SED, Ṁ variability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K-noise, granulation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Legacy value of the LC database, any detected anomaly will be very informative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810867"/>
                  </a:ext>
                </a:extLst>
              </a:tr>
              <a:tr h="663259"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No need for large telescopes</a:t>
                      </a:r>
                    </a:p>
                    <a:p>
                      <a:endParaRPr lang="en-GB" noProof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749487"/>
                  </a:ext>
                </a:extLst>
              </a:tr>
            </a:tbl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8F6B0887-5F9A-50D0-B765-A5C4E6CA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61" y="56681"/>
            <a:ext cx="10515600" cy="1325563"/>
          </a:xfrm>
        </p:spPr>
        <p:txBody>
          <a:bodyPr/>
          <a:lstStyle/>
          <a:p>
            <a:r>
              <a:rPr lang="en-GB" noProof="0" dirty="0"/>
              <a:t>Introducing </a:t>
            </a:r>
            <a:r>
              <a:rPr lang="en-GB" noProof="0" dirty="0" err="1"/>
              <a:t>GalRSG</a:t>
            </a:r>
            <a:r>
              <a:rPr lang="en-GB" noProof="0" dirty="0"/>
              <a:t>: a complementary approach to Pre-SN outbursts</a:t>
            </a:r>
          </a:p>
        </p:txBody>
      </p:sp>
      <p:pic>
        <p:nvPicPr>
          <p:cNvPr id="5" name="Elemento grafico 4" descr="Testa con ingranaggi con riempimento a tinta unita">
            <a:extLst>
              <a:ext uri="{FF2B5EF4-FFF2-40B4-BE49-F238E27FC236}">
                <a16:creationId xmlns:a16="http://schemas.microsoft.com/office/drawing/2014/main" id="{C9E7FFA5-D9D0-E434-E47B-879090CDF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146" y="2827977"/>
            <a:ext cx="914400" cy="914400"/>
          </a:xfrm>
          <a:prstGeom prst="rect">
            <a:avLst/>
          </a:prstGeom>
        </p:spPr>
      </p:pic>
      <p:sp>
        <p:nvSpPr>
          <p:cNvPr id="6" name="Fumetto: rettangolo con angoli arrotondati 5">
            <a:extLst>
              <a:ext uri="{FF2B5EF4-FFF2-40B4-BE49-F238E27FC236}">
                <a16:creationId xmlns:a16="http://schemas.microsoft.com/office/drawing/2014/main" id="{DEFF82CC-0125-C117-454A-6860608FEB94}"/>
              </a:ext>
            </a:extLst>
          </p:cNvPr>
          <p:cNvSpPr/>
          <p:nvPr/>
        </p:nvSpPr>
        <p:spPr>
          <a:xfrm>
            <a:off x="760272" y="1836935"/>
            <a:ext cx="3127228" cy="1004427"/>
          </a:xfrm>
          <a:prstGeom prst="wedgeRoundRectCallout">
            <a:avLst>
              <a:gd name="adj1" fmla="val -39916"/>
              <a:gd name="adj2" fmla="val 8048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45EEF58-283A-28EA-2DEA-A9EED524DC71}"/>
              </a:ext>
            </a:extLst>
          </p:cNvPr>
          <p:cNvSpPr txBox="1"/>
          <p:nvPr/>
        </p:nvSpPr>
        <p:spPr>
          <a:xfrm>
            <a:off x="736044" y="1900561"/>
            <a:ext cx="3175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noProof="0" dirty="0"/>
              <a:t>I look for as many </a:t>
            </a:r>
            <a:r>
              <a:rPr lang="en-GB" sz="1600" b="1" noProof="0" dirty="0"/>
              <a:t>SNe </a:t>
            </a:r>
            <a:r>
              <a:rPr lang="en-GB" sz="1600" noProof="0" dirty="0"/>
              <a:t>(extragalactic) as possible THEN I maybe detect a </a:t>
            </a:r>
            <a:r>
              <a:rPr lang="en-GB" sz="1600" b="1" noProof="0" dirty="0"/>
              <a:t>progenitor</a:t>
            </a:r>
            <a:r>
              <a:rPr lang="en-GB" sz="1600" noProof="0" dirty="0"/>
              <a:t> </a:t>
            </a:r>
            <a:r>
              <a:rPr lang="en-GB" sz="1600" b="1" noProof="0" dirty="0"/>
              <a:t>RSG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7249039-FD8D-4EA1-2C96-9BF95FBDA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61" y="2918530"/>
            <a:ext cx="618846" cy="846177"/>
          </a:xfrm>
          <a:prstGeom prst="rect">
            <a:avLst/>
          </a:prstGeom>
          <a:noFill/>
        </p:spPr>
      </p:pic>
      <p:sp>
        <p:nvSpPr>
          <p:cNvPr id="9" name="Fumetto: rettangolo con angoli arrotondati 8">
            <a:extLst>
              <a:ext uri="{FF2B5EF4-FFF2-40B4-BE49-F238E27FC236}">
                <a16:creationId xmlns:a16="http://schemas.microsoft.com/office/drawing/2014/main" id="{0BE250A7-399B-004A-E03E-B2F0E70F140D}"/>
              </a:ext>
            </a:extLst>
          </p:cNvPr>
          <p:cNvSpPr/>
          <p:nvPr/>
        </p:nvSpPr>
        <p:spPr>
          <a:xfrm>
            <a:off x="5975165" y="1850319"/>
            <a:ext cx="5748419" cy="991043"/>
          </a:xfrm>
          <a:prstGeom prst="wedgeRoundRectCallout">
            <a:avLst>
              <a:gd name="adj1" fmla="val 40278"/>
              <a:gd name="adj2" fmla="val 79959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1D9841-997A-5C3C-3FDE-FB942EEB288B}"/>
              </a:ext>
            </a:extLst>
          </p:cNvPr>
          <p:cNvSpPr txBox="1"/>
          <p:nvPr/>
        </p:nvSpPr>
        <p:spPr>
          <a:xfrm>
            <a:off x="5950937" y="1937034"/>
            <a:ext cx="5748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noProof="0" dirty="0"/>
              <a:t>I closely monitor as many 8-15 M</a:t>
            </a:r>
            <a:r>
              <a:rPr lang="en-GB" sz="1600" baseline="-25000" noProof="0" dirty="0"/>
              <a:t>⊙</a:t>
            </a:r>
            <a:r>
              <a:rPr lang="en-GB" sz="1600" noProof="0" dirty="0"/>
              <a:t> </a:t>
            </a:r>
            <a:r>
              <a:rPr lang="en-GB" sz="1600" b="1" noProof="0" dirty="0"/>
              <a:t>RSGs (the progenitor) </a:t>
            </a:r>
            <a:r>
              <a:rPr lang="en-GB" sz="1600" noProof="0" dirty="0"/>
              <a:t>as possible THEN I maybe detect a </a:t>
            </a:r>
            <a:r>
              <a:rPr lang="en-GB" sz="1600" b="1" noProof="0" dirty="0"/>
              <a:t>SN </a:t>
            </a:r>
            <a:r>
              <a:rPr lang="en-GB" sz="1600" noProof="0" dirty="0"/>
              <a:t>(or, if not, something possibly related or something interesting….see below)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926E19F-6EB6-9FDA-BF78-DA8E1906807C}"/>
              </a:ext>
            </a:extLst>
          </p:cNvPr>
          <p:cNvSpPr txBox="1"/>
          <p:nvPr/>
        </p:nvSpPr>
        <p:spPr>
          <a:xfrm>
            <a:off x="938560" y="1417727"/>
            <a:ext cx="1008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noProof="0" dirty="0"/>
              <a:t>     TRADITIONALLY                                                             HERE COMES </a:t>
            </a:r>
            <a:r>
              <a:rPr lang="en-GB" sz="2400" i="1" noProof="0" dirty="0" err="1"/>
              <a:t>GalRSG</a:t>
            </a:r>
            <a:endParaRPr lang="en-GB" sz="2400" b="1" i="1" noProof="0" dirty="0"/>
          </a:p>
        </p:txBody>
      </p:sp>
    </p:spTree>
    <p:extLst>
      <p:ext uri="{BB962C8B-B14F-4D97-AF65-F5344CB8AC3E}">
        <p14:creationId xmlns:p14="http://schemas.microsoft.com/office/powerpoint/2010/main" val="2561175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140AD71-7CEC-DBC7-2E9D-6141FB536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" y="55306"/>
            <a:ext cx="1018949" cy="531733"/>
          </a:xfrm>
          <a:prstGeom prst="rect">
            <a:avLst/>
          </a:prstGeom>
        </p:spPr>
      </p:pic>
      <p:pic>
        <p:nvPicPr>
          <p:cNvPr id="4" name="Immagine 10">
            <a:extLst>
              <a:ext uri="{FF2B5EF4-FFF2-40B4-BE49-F238E27FC236}">
                <a16:creationId xmlns:a16="http://schemas.microsoft.com/office/drawing/2014/main" id="{DC191048-7AEE-4422-87B7-F2CD0125B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17890" y="14268"/>
            <a:ext cx="574109" cy="58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E593F41-AAEB-245F-1FF7-992B7A947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5410" y="713879"/>
            <a:ext cx="7249751" cy="579100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D0A024-EF9E-A804-36F6-031ED34DD8CF}"/>
              </a:ext>
            </a:extLst>
          </p:cNvPr>
          <p:cNvSpPr txBox="1"/>
          <p:nvPr/>
        </p:nvSpPr>
        <p:spPr>
          <a:xfrm>
            <a:off x="316290" y="616031"/>
            <a:ext cx="477554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u="sng" noProof="0" dirty="0"/>
              <a:t>Scutum-Crux massive clusters, (RSGC*,Alicante*) </a:t>
            </a:r>
            <a:r>
              <a:rPr lang="en-GB" sz="2400" noProof="0" dirty="0"/>
              <a:t> d </a:t>
            </a:r>
            <a:r>
              <a:rPr lang="en-GB" sz="2400" noProof="0" dirty="0">
                <a:latin typeface="Walbaum Text" panose="02070503080703020303" pitchFamily="18" charset="0"/>
              </a:rPr>
              <a:t>~</a:t>
            </a:r>
            <a:r>
              <a:rPr lang="en-GB" sz="2400" noProof="0" dirty="0"/>
              <a:t> 3-6 kpc and age </a:t>
            </a:r>
            <a:r>
              <a:rPr lang="en-GB" sz="2400" noProof="0" dirty="0">
                <a:latin typeface="Walbaum Text" panose="02070503080703020303" pitchFamily="18" charset="0"/>
              </a:rPr>
              <a:t>~</a:t>
            </a:r>
            <a:r>
              <a:rPr lang="en-GB" sz="2400" noProof="0" dirty="0"/>
              <a:t> 10-15 Myr. </a:t>
            </a:r>
            <a:br>
              <a:rPr lang="en-GB" sz="2400" noProof="0" dirty="0"/>
            </a:br>
            <a:r>
              <a:rPr lang="en-GB" sz="2400" b="1" noProof="0" dirty="0"/>
              <a:t>Total 105 RSGs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noProof="0" dirty="0"/>
              <a:t>Neguerela+12, +72 RSGs, </a:t>
            </a:r>
            <a:r>
              <a:rPr lang="en-GB" sz="2400" noProof="0" dirty="0"/>
              <a:t>… “</a:t>
            </a:r>
            <a:r>
              <a:rPr lang="en-GB" sz="2400" i="1" noProof="0" dirty="0"/>
              <a:t>Stephenson 2 is not an isolated cluster, but part of a huge structure likely containing hundreds of red </a:t>
            </a:r>
            <a:r>
              <a:rPr lang="en-GB" sz="2400" i="1" noProof="0" dirty="0" err="1"/>
              <a:t>supergiants</a:t>
            </a:r>
            <a:r>
              <a:rPr lang="en-GB" sz="2400" i="1" noProof="0" dirty="0"/>
              <a:t> ….”</a:t>
            </a:r>
            <a:endParaRPr lang="en-GB" sz="2400" b="1" i="1" noProof="0" dirty="0"/>
          </a:p>
          <a:p>
            <a:pPr marL="457200" indent="-457200">
              <a:buFont typeface="+mj-lt"/>
              <a:buAutoNum type="arabicPeriod"/>
            </a:pPr>
            <a:r>
              <a:rPr lang="en-GB" sz="2400" b="1" noProof="0" dirty="0"/>
              <a:t>Messineo+16, +62 RSGs, </a:t>
            </a:r>
            <a:r>
              <a:rPr lang="en-GB" sz="2400" b="1" i="1" noProof="0" dirty="0"/>
              <a:t>“</a:t>
            </a:r>
            <a:r>
              <a:rPr lang="en-GB" sz="2400" i="1" noProof="0" dirty="0"/>
              <a:t>Discovery of an extraordinary number of red </a:t>
            </a:r>
            <a:r>
              <a:rPr lang="en-GB" sz="2400" i="1" noProof="0" dirty="0" err="1"/>
              <a:t>supergiants</a:t>
            </a:r>
            <a:r>
              <a:rPr lang="en-GB" sz="2400" i="1" noProof="0" dirty="0"/>
              <a:t> in the inner Galaxy”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b="1" noProof="0" dirty="0"/>
              <a:t>Grand Total: 239 RSGs </a:t>
            </a:r>
            <a:r>
              <a:rPr lang="en-GB" noProof="0" dirty="0"/>
              <a:t>(</a:t>
            </a:r>
            <a:r>
              <a:rPr lang="en-GB" sz="1800" noProof="0" dirty="0">
                <a:latin typeface="Walbaum Text" panose="02070503080703020303" pitchFamily="18" charset="0"/>
              </a:rPr>
              <a:t>~ ¼ of all the known Galactic RSGs)</a:t>
            </a:r>
            <a:endParaRPr lang="en-GB" b="1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noProof="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6AC4E1A-76D6-96F3-DBE1-3C2EAE09743D}"/>
              </a:ext>
            </a:extLst>
          </p:cNvPr>
          <p:cNvSpPr txBox="1"/>
          <p:nvPr/>
        </p:nvSpPr>
        <p:spPr>
          <a:xfrm>
            <a:off x="3993661" y="60142"/>
            <a:ext cx="420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noProof="0" dirty="0"/>
              <a:t>The </a:t>
            </a:r>
            <a:r>
              <a:rPr lang="en-GB" sz="4000" noProof="0" dirty="0" err="1"/>
              <a:t>GalRSG</a:t>
            </a:r>
            <a:r>
              <a:rPr lang="en-GB" sz="4000" noProof="0" dirty="0"/>
              <a:t> </a:t>
            </a:r>
            <a:r>
              <a:rPr lang="en-GB" sz="4000" noProof="0" dirty="0" err="1"/>
              <a:t>catalog</a:t>
            </a:r>
            <a:endParaRPr lang="en-GB" sz="4000" noProof="0" dirty="0"/>
          </a:p>
        </p:txBody>
      </p:sp>
    </p:spTree>
    <p:extLst>
      <p:ext uri="{BB962C8B-B14F-4D97-AF65-F5344CB8AC3E}">
        <p14:creationId xmlns:p14="http://schemas.microsoft.com/office/powerpoint/2010/main" val="38039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73DEA7-AD02-155F-1BD1-0622240B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644" y="-186700"/>
            <a:ext cx="10515600" cy="1325563"/>
          </a:xfrm>
        </p:spPr>
        <p:txBody>
          <a:bodyPr/>
          <a:lstStyle/>
          <a:p>
            <a:r>
              <a:rPr lang="en-GB" noProof="0" dirty="0"/>
              <a:t>The </a:t>
            </a:r>
            <a:r>
              <a:rPr lang="en-GB" noProof="0" dirty="0" err="1"/>
              <a:t>GalRSG</a:t>
            </a:r>
            <a:r>
              <a:rPr lang="en-GB" noProof="0" dirty="0"/>
              <a:t> </a:t>
            </a:r>
            <a:r>
              <a:rPr lang="en-GB" noProof="0" dirty="0" err="1"/>
              <a:t>catalog</a:t>
            </a:r>
            <a:r>
              <a:rPr lang="en-GB" noProof="0" dirty="0"/>
              <a:t>: A</a:t>
            </a:r>
            <a:r>
              <a:rPr lang="en-GB" baseline="-25000" noProof="0" dirty="0"/>
              <a:t>K</a:t>
            </a:r>
            <a:r>
              <a:rPr lang="en-GB" noProof="0" dirty="0"/>
              <a:t> and M</a:t>
            </a:r>
            <a:r>
              <a:rPr lang="en-GB" baseline="-25000" noProof="0" dirty="0"/>
              <a:t>K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3A7DE95-96CF-F544-B74E-7503C0C74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4925" y="801432"/>
            <a:ext cx="7297074" cy="301227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F61F070-61DA-8BB5-BEEF-D7F013348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" y="55306"/>
            <a:ext cx="1018949" cy="531733"/>
          </a:xfrm>
          <a:prstGeom prst="rect">
            <a:avLst/>
          </a:prstGeom>
        </p:spPr>
      </p:pic>
      <p:pic>
        <p:nvPicPr>
          <p:cNvPr id="6" name="Immagine 10">
            <a:extLst>
              <a:ext uri="{FF2B5EF4-FFF2-40B4-BE49-F238E27FC236}">
                <a16:creationId xmlns:a16="http://schemas.microsoft.com/office/drawing/2014/main" id="{A123CA7B-854A-317C-E7DF-341F2C131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17890" y="14268"/>
            <a:ext cx="574109" cy="58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DB1AC89-7FDD-6FBE-E9D3-777E6EAF08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925" y="3857163"/>
            <a:ext cx="7098358" cy="293271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098083C-B809-1F16-8385-08B561427249}"/>
              </a:ext>
            </a:extLst>
          </p:cNvPr>
          <p:cNvSpPr txBox="1"/>
          <p:nvPr/>
        </p:nvSpPr>
        <p:spPr>
          <a:xfrm>
            <a:off x="149086" y="967131"/>
            <a:ext cx="48867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noProof="0" dirty="0"/>
              <a:t>Derivation of stellar parameters using a procedure similar to Healy+23 and comparison to literature values when present</a:t>
            </a:r>
            <a:br>
              <a:rPr lang="en-GB" sz="2400" noProof="0" dirty="0"/>
            </a:br>
            <a:endParaRPr lang="en-GB" sz="2400" noProof="0" dirty="0"/>
          </a:p>
          <a:p>
            <a:pPr marL="457200" indent="-457200">
              <a:buFont typeface="+mj-lt"/>
              <a:buAutoNum type="arabicPeriod"/>
            </a:pPr>
            <a:r>
              <a:rPr lang="en-GB" sz="2400" noProof="0" dirty="0"/>
              <a:t>Distances from Bailer-Jones+21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noProof="0" dirty="0"/>
              <a:t>ISM dust A</a:t>
            </a:r>
            <a:r>
              <a:rPr lang="en-GB" sz="2400" baseline="-25000" noProof="0" dirty="0"/>
              <a:t>J</a:t>
            </a:r>
            <a:r>
              <a:rPr lang="en-GB" sz="2400" noProof="0" dirty="0"/>
              <a:t>, A</a:t>
            </a:r>
            <a:r>
              <a:rPr lang="en-GB" sz="2400" baseline="-25000" noProof="0" dirty="0"/>
              <a:t>K</a:t>
            </a:r>
            <a:r>
              <a:rPr lang="en-GB" sz="2400" noProof="0" dirty="0"/>
              <a:t> from “</a:t>
            </a:r>
            <a:r>
              <a:rPr lang="en-GB" sz="2400" i="1" noProof="0" dirty="0"/>
              <a:t>Combined19</a:t>
            </a:r>
            <a:r>
              <a:rPr lang="en-GB" sz="2400" noProof="0" dirty="0"/>
              <a:t>” MWDUST model (Bovy+16)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noProof="0" dirty="0"/>
              <a:t>From </a:t>
            </a:r>
            <a:r>
              <a:rPr lang="en-GB" sz="2400" noProof="0" dirty="0" err="1"/>
              <a:t>SpT</a:t>
            </a:r>
            <a:r>
              <a:rPr lang="en-GB" sz="2400" noProof="0" dirty="0"/>
              <a:t> to Teff using Teff scale of Levensque+05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noProof="0" dirty="0"/>
              <a:t>From Teff to (J-Ks)</a:t>
            </a:r>
            <a:r>
              <a:rPr lang="en-GB" sz="2400" baseline="-25000" noProof="0" dirty="0"/>
              <a:t>0</a:t>
            </a:r>
            <a:r>
              <a:rPr lang="en-GB" sz="2400" noProof="0" dirty="0"/>
              <a:t> using MARCS and to E(J-Ks) using 2MASS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noProof="0" dirty="0"/>
              <a:t>From E(J-Ks) to A</a:t>
            </a:r>
            <a:r>
              <a:rPr lang="en-GB" sz="2400" baseline="-25000" noProof="0" dirty="0"/>
              <a:t>K</a:t>
            </a:r>
            <a:r>
              <a:rPr lang="en-GB" sz="2400" noProof="0" dirty="0"/>
              <a:t> using MWDUST, and then to M</a:t>
            </a:r>
            <a:r>
              <a:rPr lang="en-GB" sz="2400" baseline="-25000" noProof="0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76257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6EEB64-78B0-09F7-4299-0DFE92ECB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14" y="-281455"/>
            <a:ext cx="10729586" cy="1325563"/>
          </a:xfrm>
        </p:spPr>
        <p:txBody>
          <a:bodyPr/>
          <a:lstStyle/>
          <a:p>
            <a:r>
              <a:rPr lang="en-GB" noProof="0" dirty="0"/>
              <a:t>The </a:t>
            </a:r>
            <a:r>
              <a:rPr lang="en-GB" noProof="0" dirty="0" err="1"/>
              <a:t>GalRSG</a:t>
            </a:r>
            <a:r>
              <a:rPr lang="en-GB" noProof="0" dirty="0"/>
              <a:t> </a:t>
            </a:r>
            <a:r>
              <a:rPr lang="en-GB" noProof="0" dirty="0" err="1"/>
              <a:t>catalog</a:t>
            </a:r>
            <a:r>
              <a:rPr lang="en-GB" noProof="0" dirty="0"/>
              <a:t>: L/L</a:t>
            </a:r>
            <a:r>
              <a:rPr lang="en-GB" sz="4400" baseline="-25000" noProof="0" dirty="0"/>
              <a:t> ⊙</a:t>
            </a:r>
            <a:r>
              <a:rPr lang="en-GB" noProof="0" dirty="0"/>
              <a:t> and </a:t>
            </a:r>
            <a:r>
              <a:rPr lang="en-GB" noProof="0" dirty="0">
                <a:solidFill>
                  <a:schemeClr val="accent6">
                    <a:lumMod val="50000"/>
                  </a:schemeClr>
                </a:solidFill>
              </a:rPr>
              <a:t>Ṁ</a:t>
            </a:r>
            <a:r>
              <a:rPr lang="en-GB" noProof="0" dirty="0"/>
              <a:t>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6908A35-5CF4-EE5A-8BCA-4844C5EF3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93" y="757700"/>
            <a:ext cx="7065942" cy="2916858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98AD76E-ECBC-F3F2-A84D-C959842F1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" y="55306"/>
            <a:ext cx="1018949" cy="531733"/>
          </a:xfrm>
          <a:prstGeom prst="rect">
            <a:avLst/>
          </a:prstGeom>
        </p:spPr>
      </p:pic>
      <p:pic>
        <p:nvPicPr>
          <p:cNvPr id="7" name="Immagine 10">
            <a:extLst>
              <a:ext uri="{FF2B5EF4-FFF2-40B4-BE49-F238E27FC236}">
                <a16:creationId xmlns:a16="http://schemas.microsoft.com/office/drawing/2014/main" id="{061A0C0B-02D2-7839-334F-E28D3F506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17890" y="14268"/>
            <a:ext cx="574109" cy="58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3BAAED1-F575-1672-C17A-ADD96D3EF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92" y="3702902"/>
            <a:ext cx="7178586" cy="296335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66E415-31A0-4A43-32AB-7A9E620BABCE}"/>
              </a:ext>
            </a:extLst>
          </p:cNvPr>
          <p:cNvSpPr txBox="1"/>
          <p:nvPr/>
        </p:nvSpPr>
        <p:spPr>
          <a:xfrm>
            <a:off x="149086" y="967131"/>
            <a:ext cx="4886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noProof="0" dirty="0"/>
          </a:p>
          <a:p>
            <a:pPr marL="457200" indent="-457200">
              <a:buFont typeface="+mj-lt"/>
              <a:buAutoNum type="arabicPeriod" startAt="6"/>
            </a:pPr>
            <a:r>
              <a:rPr lang="en-GB" sz="2400" noProof="0" dirty="0"/>
              <a:t>Bolometric corrections BC</a:t>
            </a:r>
            <a:r>
              <a:rPr lang="en-GB" sz="2400" baseline="-25000" noProof="0" dirty="0"/>
              <a:t>K</a:t>
            </a:r>
            <a:r>
              <a:rPr lang="en-GB" sz="2400" noProof="0" dirty="0"/>
              <a:t> from </a:t>
            </a:r>
            <a:r>
              <a:rPr lang="en-GB" sz="2400" noProof="0" dirty="0" err="1"/>
              <a:t>SpT</a:t>
            </a:r>
            <a:r>
              <a:rPr lang="en-GB" sz="2400" noProof="0" dirty="0"/>
              <a:t> using Levensque+05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sz="2400" noProof="0" dirty="0"/>
              <a:t>From M</a:t>
            </a:r>
            <a:r>
              <a:rPr lang="en-GB" sz="2400" baseline="-25000" noProof="0" dirty="0"/>
              <a:t>K</a:t>
            </a:r>
            <a:r>
              <a:rPr lang="en-GB" sz="2400" noProof="0" dirty="0"/>
              <a:t> to </a:t>
            </a:r>
            <a:r>
              <a:rPr lang="en-GB" sz="2400" noProof="0" dirty="0" err="1"/>
              <a:t>Lbol</a:t>
            </a:r>
            <a:r>
              <a:rPr lang="en-GB" sz="2400" noProof="0" dirty="0"/>
              <a:t>/L</a:t>
            </a:r>
            <a:r>
              <a:rPr lang="en-GB" sz="2400" baseline="-25000" noProof="0" dirty="0"/>
              <a:t>⊙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sz="2400" noProof="0" dirty="0"/>
              <a:t>From </a:t>
            </a:r>
            <a:r>
              <a:rPr lang="en-GB" sz="2400" noProof="0" dirty="0" err="1"/>
              <a:t>Lbol</a:t>
            </a:r>
            <a:r>
              <a:rPr lang="en-GB" sz="2400" noProof="0" dirty="0"/>
              <a:t> and Teff to Ṁ using the scaling law of Antoniadis+24</a:t>
            </a:r>
          </a:p>
        </p:txBody>
      </p:sp>
    </p:spTree>
    <p:extLst>
      <p:ext uri="{BB962C8B-B14F-4D97-AF65-F5344CB8AC3E}">
        <p14:creationId xmlns:p14="http://schemas.microsoft.com/office/powerpoint/2010/main" val="23956294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20939</TotalTime>
  <Words>1560</Words>
  <Application>Microsoft Office PowerPoint</Application>
  <PresentationFormat>Widescreen</PresentationFormat>
  <Paragraphs>128</Paragraphs>
  <Slides>15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9" baseType="lpstr">
      <vt:lpstr>AdvOTb0c9bf5d</vt:lpstr>
      <vt:lpstr>AdvOTb4af3d5d.I</vt:lpstr>
      <vt:lpstr>AdvOTf9433e2d</vt:lpstr>
      <vt:lpstr>AdvOTf9433e2d+fb</vt:lpstr>
      <vt:lpstr>AdvTT426b32fa+f0</vt:lpstr>
      <vt:lpstr>AdvTTab7e17fd+22</vt:lpstr>
      <vt:lpstr>AdvTTcad11138</vt:lpstr>
      <vt:lpstr>Arial</vt:lpstr>
      <vt:lpstr>Calibri</vt:lpstr>
      <vt:lpstr>Calibri Light</vt:lpstr>
      <vt:lpstr>CIDFont+F2</vt:lpstr>
      <vt:lpstr>Walbaum Text</vt:lpstr>
      <vt:lpstr>Wingdings</vt:lpstr>
      <vt:lpstr>Tema di Office</vt:lpstr>
      <vt:lpstr>GalRSG: Pre-supernova outbursts in Red Supergiants The selection of targets</vt:lpstr>
      <vt:lpstr>Confined dense CSM in «transitional» Type IIn -&gt; IIP/L SNe</vt:lpstr>
      <vt:lpstr>Models of Pre-SN outbursts in “low-mass” RSGs (∼8–15 M)</vt:lpstr>
      <vt:lpstr>How outbursts may look like in “low mass” RSGs</vt:lpstr>
      <vt:lpstr>Gap transients + low-mass RSGs Pre-SN outbursts</vt:lpstr>
      <vt:lpstr>Introducing GalRSG: a complementary approach to Pre-SN outbursts</vt:lpstr>
      <vt:lpstr>Presentazione standard di PowerPoint</vt:lpstr>
      <vt:lpstr>The GalRSG catalog: AK and MK</vt:lpstr>
      <vt:lpstr>The GalRSG catalog: L/L ⊙ and Ṁ </vt:lpstr>
      <vt:lpstr>The GalRSG catalog : the HR diagram</vt:lpstr>
      <vt:lpstr>The GalRSG catalog : the HR diagram</vt:lpstr>
      <vt:lpstr>The GalRSG catalog : the HR diagram</vt:lpstr>
      <vt:lpstr>GalRSG Observational campaign</vt:lpstr>
      <vt:lpstr>GalRSG: multi-telescope lightcurve examples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Pre-supernova outbursts in Red Supergiants: predicting the next Galactic SN event</dc:title>
  <dc:creator>fabrizio.bocchino@inaf.it</dc:creator>
  <cp:lastModifiedBy>Fabrizio Admin</cp:lastModifiedBy>
  <cp:revision>126</cp:revision>
  <dcterms:created xsi:type="dcterms:W3CDTF">2023-10-15T15:54:42Z</dcterms:created>
  <dcterms:modified xsi:type="dcterms:W3CDTF">2025-04-02T05:54:33Z</dcterms:modified>
</cp:coreProperties>
</file>