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2" r:id="rId6"/>
    <p:sldMasterId id="2147483684" r:id="rId7"/>
    <p:sldMasterId id="2147483697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</p:sldIdLst>
  <p:sldSz cy="6858000" cx="9144000"/>
  <p:notesSz cx="7104050" cy="10234600"/>
  <p:embeddedFontLst>
    <p:embeddedFont>
      <p:font typeface="Roboto"/>
      <p:regular r:id="rId39"/>
      <p:bold r:id="rId40"/>
      <p:italic r:id="rId41"/>
      <p:boldItalic r:id="rId42"/>
    </p:embeddedFont>
    <p:embeddedFont>
      <p:font typeface="Arial Narrow"/>
      <p:regular r:id="rId43"/>
      <p:bold r:id="rId44"/>
      <p:italic r:id="rId45"/>
      <p:boldItalic r:id="rId46"/>
    </p:embeddedFont>
    <p:embeddedFont>
      <p:font typeface="Book Antiqua"/>
      <p:regular r:id="rId47"/>
      <p:bold r:id="rId48"/>
      <p:italic r:id="rId49"/>
      <p:boldItalic r:id="rId50"/>
    </p:embeddedFont>
    <p:embeddedFont>
      <p:font typeface="Arial Black"/>
      <p:regular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2" roundtripDataSignature="AMtx7mjf0FlG1hTOrTvhFlK8K3hhJbiY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44" Type="http://schemas.openxmlformats.org/officeDocument/2006/relationships/font" Target="fonts/ArialNarrow-bold.fntdata"/><Relationship Id="rId43" Type="http://schemas.openxmlformats.org/officeDocument/2006/relationships/font" Target="fonts/ArialNarrow-regular.fntdata"/><Relationship Id="rId46" Type="http://schemas.openxmlformats.org/officeDocument/2006/relationships/font" Target="fonts/ArialNarrow-boldItalic.fntdata"/><Relationship Id="rId45" Type="http://schemas.openxmlformats.org/officeDocument/2006/relationships/font" Target="fonts/ArialNarrow-italic.fntdata"/><Relationship Id="rId1" Type="http://schemas.openxmlformats.org/officeDocument/2006/relationships/theme" Target="theme/theme6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8" Type="http://schemas.openxmlformats.org/officeDocument/2006/relationships/font" Target="fonts/BookAntiqua-bold.fntdata"/><Relationship Id="rId47" Type="http://schemas.openxmlformats.org/officeDocument/2006/relationships/font" Target="fonts/BookAntiqua-regular.fntdata"/><Relationship Id="rId49" Type="http://schemas.openxmlformats.org/officeDocument/2006/relationships/font" Target="fonts/BookAntiqua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font" Target="fonts/Roboto-regular.fntdata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ArialBlack-regular.fntdata"/><Relationship Id="rId50" Type="http://schemas.openxmlformats.org/officeDocument/2006/relationships/font" Target="fonts/BookAntiqua-boldItalic.fntdata"/><Relationship Id="rId52" Type="http://customschemas.google.com/relationships/presentationmetadata" Target="metadata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23992" y="0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3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67" name="Google Shape;367;p1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 Narrow"/>
              <a:buNone/>
            </a:pPr>
            <a:fld id="{00000000-1234-1234-1234-123412341234}" type="slidenum">
              <a:rPr b="0" i="0" lang="it-IT" sz="1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0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10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1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11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2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12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3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4" name="Google Shape;484;p13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/>
              <a:t>Presenter’s note: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485" name="Google Shape;485;p13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4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95" name="Google Shape;495;p14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/>
              <a:t>Presenter’s note: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496" name="Google Shape;496;p14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5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07" name="Google Shape;507;p15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15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 Narrow"/>
              <a:buNone/>
            </a:pPr>
            <a:fld id="{00000000-1234-1234-1234-123412341234}" type="slidenum">
              <a:rPr b="0" i="0" lang="it-IT" sz="1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18" name="Google Shape;518;p16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/>
              <a:t>Presenter’s note: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519" name="Google Shape;519;p16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300">
                <a:solidFill>
                  <a:srgbClr val="000000"/>
                </a:solidFill>
              </a:rPr>
              <a:t>‹#›</a:t>
            </a:fld>
            <a:endParaRPr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33" name="Google Shape;533;p17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/>
              <a:t>Presenter’s note: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534" name="Google Shape;534;p17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300">
                <a:solidFill>
                  <a:srgbClr val="000000"/>
                </a:solidFill>
              </a:rPr>
              <a:t>‹#›</a:t>
            </a:fld>
            <a:endParaRPr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47" name="Google Shape;547;p18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18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57" name="Google Shape;557;p19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19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0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20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21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81" name="Google Shape;581;p22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22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3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23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4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01" name="Google Shape;601;p24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/>
              <a:t>Presenter’s note: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0" i="0"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602" name="Google Shape;602;p24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 Narrow"/>
              <a:buNone/>
            </a:pPr>
            <a:fld id="{00000000-1234-1234-1234-123412341234}" type="slidenum">
              <a:rPr b="0" i="0" lang="it-IT" sz="1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5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09" name="Google Shape;609;p25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/>
              <a:t>Presenter’s note: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0" i="0"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610" name="Google Shape;610;p25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 Narrow"/>
              <a:buNone/>
            </a:pPr>
            <a:fld id="{00000000-1234-1234-1234-123412341234}" type="slidenum">
              <a:rPr b="0" i="0" lang="it-IT" sz="1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6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28" name="Google Shape;628;p26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/>
              <a:t>Presenter’s note: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629" name="Google Shape;629;p26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 Narrow"/>
              <a:buNone/>
            </a:pPr>
            <a:fld id="{00000000-1234-1234-1234-123412341234}" type="slidenum">
              <a:rPr b="0" i="0" lang="it-IT" sz="1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7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42" name="Google Shape;642;p27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27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 Narrow"/>
              <a:buNone/>
            </a:pPr>
            <a:fld id="{00000000-1234-1234-1234-123412341234}" type="slidenum">
              <a:rPr b="0" i="0" lang="it-IT" sz="1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8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28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9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58" name="Google Shape;658;p29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29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4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4" name="Google Shape;414;p6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/>
              <a:t>Presenter’s note: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415" name="Google Shape;415;p6:notes"/>
          <p:cNvSpPr txBox="1"/>
          <p:nvPr>
            <p:ph idx="12" type="sldNum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it-IT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7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8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8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9:notes"/>
          <p:cNvSpPr txBox="1"/>
          <p:nvPr>
            <p:ph idx="1" type="body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9:notes"/>
          <p:cNvSpPr/>
          <p:nvPr>
            <p:ph idx="2" type="sldImg"/>
          </p:nvPr>
        </p:nvSpPr>
        <p:spPr>
          <a:xfrm>
            <a:off x="993775" y="768350"/>
            <a:ext cx="5116513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6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7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9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8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8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9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9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6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6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6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6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9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99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9" name="Google Shape;99;p9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9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9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0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10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0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0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0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0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0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0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0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2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02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102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102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02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0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0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0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0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0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0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0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0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05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105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10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0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0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6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6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06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106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10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0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0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07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10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0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0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8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08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10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10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0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7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7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9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109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2" name="Google Shape;172;p10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0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10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11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1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1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1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111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4" name="Google Shape;184;p1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1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112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112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1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1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1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3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13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7" name="Google Shape;197;p113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113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9" name="Google Shape;199;p113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1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1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1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1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1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0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0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9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9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115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1" name="Google Shape;211;p115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2" name="Google Shape;212;p11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11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11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116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116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9" name="Google Shape;219;p1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1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1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117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1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1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1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8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118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11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11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11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7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7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, testo e contenuto 2" type="txAndTwoObj">
  <p:cSld name="TEXT_AND_TWO_OBJECTS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7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" name="Google Shape;247;p76"/>
          <p:cNvSpPr txBox="1"/>
          <p:nvPr>
            <p:ph idx="2" type="body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76"/>
          <p:cNvSpPr txBox="1"/>
          <p:nvPr>
            <p:ph idx="3" type="body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7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7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7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7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" name="Google Shape;255;p7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7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7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9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119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61" name="Google Shape;261;p11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11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11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2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12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7" name="Google Shape;267;p12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12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12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2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12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12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12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12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12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1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1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9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2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122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0" name="Google Shape;280;p122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122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2" name="Google Shape;282;p122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" name="Google Shape;283;p12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12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12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2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12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12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12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4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124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94" name="Google Shape;294;p124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95" name="Google Shape;295;p12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12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12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2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125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125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02" name="Google Shape;302;p12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12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12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2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126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12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12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12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7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127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4" name="Google Shape;314;p12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12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12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5"/>
          <p:cNvSpPr txBox="1"/>
          <p:nvPr>
            <p:ph idx="10" type="dt"/>
          </p:nvPr>
        </p:nvSpPr>
        <p:spPr>
          <a:xfrm>
            <a:off x="457200" y="6245231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20" name="Google Shape;320;p75"/>
          <p:cNvSpPr txBox="1"/>
          <p:nvPr>
            <p:ph idx="11" type="ftr"/>
          </p:nvPr>
        </p:nvSpPr>
        <p:spPr>
          <a:xfrm>
            <a:off x="3124200" y="6245231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21" name="Google Shape;321;p75"/>
          <p:cNvSpPr txBox="1"/>
          <p:nvPr>
            <p:ph idx="12" type="sldNum"/>
          </p:nvPr>
        </p:nvSpPr>
        <p:spPr>
          <a:xfrm>
            <a:off x="6553200" y="6245231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 black">
  <p:cSld name="slides black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ner.png" id="323" name="Google Shape;323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80"/>
          <p:cNvSpPr txBox="1"/>
          <p:nvPr>
            <p:ph idx="1" type="body"/>
          </p:nvPr>
        </p:nvSpPr>
        <p:spPr>
          <a:xfrm>
            <a:off x="106366" y="69019"/>
            <a:ext cx="3078539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small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banner.png" id="325" name="Google Shape;325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6214995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80"/>
          <p:cNvSpPr txBox="1"/>
          <p:nvPr/>
        </p:nvSpPr>
        <p:spPr>
          <a:xfrm>
            <a:off x="1014083" y="6590581"/>
            <a:ext cx="8096751" cy="1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Book Antiqua"/>
              <a:buNone/>
            </a:pPr>
            <a:r>
              <a:rPr b="0" i="0" lang="it-IT" sz="1400" u="none" cap="small" strike="noStrik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EXPLORING THE COSMIC DAWN AND THE MULTI-MESSENGER TRANSIENT UNIVERSE</a:t>
            </a:r>
            <a:endParaRPr/>
          </a:p>
        </p:txBody>
      </p:sp>
      <p:pic>
        <p:nvPicPr>
          <p:cNvPr id="327" name="Google Shape;327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3" y="6068729"/>
            <a:ext cx="791482" cy="789277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80"/>
          <p:cNvSpPr txBox="1"/>
          <p:nvPr>
            <p:ph idx="12" type="sldNum"/>
          </p:nvPr>
        </p:nvSpPr>
        <p:spPr>
          <a:xfrm>
            <a:off x="8726021" y="6540239"/>
            <a:ext cx="447261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s black">
  <p:cSld name="1_slides black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ner.png" id="330" name="Google Shape;330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81"/>
          <p:cNvSpPr txBox="1"/>
          <p:nvPr>
            <p:ph idx="1" type="body"/>
          </p:nvPr>
        </p:nvSpPr>
        <p:spPr>
          <a:xfrm>
            <a:off x="106366" y="69019"/>
            <a:ext cx="3078539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None/>
              <a:defRPr b="0" i="0" sz="1800" u="none" cap="small" strike="noStrike">
                <a:solidFill>
                  <a:srgbClr val="00B0F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test_07.png" id="332" name="Google Shape;332;p81"/>
          <p:cNvPicPr preferRelativeResize="0"/>
          <p:nvPr/>
        </p:nvPicPr>
        <p:blipFill rotWithShape="1">
          <a:blip r:embed="rId3">
            <a:alphaModFix/>
          </a:blip>
          <a:srcRect b="24663" l="26766" r="10532" t="0"/>
          <a:stretch/>
        </p:blipFill>
        <p:spPr>
          <a:xfrm>
            <a:off x="8094844" y="23247"/>
            <a:ext cx="1049159" cy="343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nner.png" id="333" name="Google Shape;333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6214995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81"/>
          <p:cNvSpPr txBox="1"/>
          <p:nvPr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400"/>
              <a:buFont typeface="Verdana"/>
              <a:buNone/>
            </a:pPr>
            <a:r>
              <a:rPr b="0" i="0" lang="it-IT" sz="1400" u="none" cap="small" strike="noStrike">
                <a:solidFill>
                  <a:srgbClr val="BFBFBF"/>
                </a:solidFill>
                <a:latin typeface="Verdana"/>
                <a:ea typeface="Verdana"/>
                <a:cs typeface="Verdana"/>
                <a:sym typeface="Verdana"/>
              </a:rPr>
              <a:t>probing spacetime and matter under extreme conditions</a:t>
            </a:r>
            <a:endParaRPr/>
          </a:p>
        </p:txBody>
      </p:sp>
      <p:pic>
        <p:nvPicPr>
          <p:cNvPr descr="icon.png" id="335" name="Google Shape;335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5" y="6369142"/>
            <a:ext cx="454354" cy="45435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81"/>
          <p:cNvSpPr/>
          <p:nvPr/>
        </p:nvSpPr>
        <p:spPr>
          <a:xfrm rot="712316">
            <a:off x="6917" y="6249157"/>
            <a:ext cx="1181339" cy="19004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81"/>
          <p:cNvSpPr/>
          <p:nvPr/>
        </p:nvSpPr>
        <p:spPr>
          <a:xfrm rot="679645">
            <a:off x="7905696" y="446081"/>
            <a:ext cx="1181339" cy="56883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 black">
  <p:cSld name="2_slides black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ner.png" id="339" name="Google Shape;339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82"/>
          <p:cNvSpPr txBox="1"/>
          <p:nvPr>
            <p:ph idx="1" type="body"/>
          </p:nvPr>
        </p:nvSpPr>
        <p:spPr>
          <a:xfrm>
            <a:off x="106366" y="69019"/>
            <a:ext cx="3078539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small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banner.png" id="341" name="Google Shape;341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6214995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82"/>
          <p:cNvSpPr txBox="1"/>
          <p:nvPr/>
        </p:nvSpPr>
        <p:spPr>
          <a:xfrm>
            <a:off x="1014083" y="6590581"/>
            <a:ext cx="8096751" cy="200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Book Antiqua"/>
              <a:buNone/>
            </a:pPr>
            <a:r>
              <a:rPr b="0" i="0" lang="it-IT" sz="1400" u="none" cap="small" strike="noStrik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EXPLORING THE COSMIC DAWN AND THE MULTI-MESSENGER TRANSIENT UNIVERSE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3" y="6068729"/>
            <a:ext cx="791482" cy="789277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82"/>
          <p:cNvSpPr txBox="1"/>
          <p:nvPr>
            <p:ph idx="12" type="sldNum"/>
          </p:nvPr>
        </p:nvSpPr>
        <p:spPr>
          <a:xfrm>
            <a:off x="8726021" y="6540239"/>
            <a:ext cx="447261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2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92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9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lides black">
  <p:cSld name="2_slides black 2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ner.png" id="346" name="Google Shape;346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83"/>
          <p:cNvSpPr txBox="1"/>
          <p:nvPr>
            <p:ph idx="1" type="body"/>
          </p:nvPr>
        </p:nvSpPr>
        <p:spPr>
          <a:xfrm>
            <a:off x="106366" y="69019"/>
            <a:ext cx="3078539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small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banner.png" id="348" name="Google Shape;348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6214995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83"/>
          <p:cNvSpPr txBox="1"/>
          <p:nvPr/>
        </p:nvSpPr>
        <p:spPr>
          <a:xfrm>
            <a:off x="1014083" y="6590581"/>
            <a:ext cx="8096751" cy="1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Book Antiqua"/>
              <a:buNone/>
            </a:pPr>
            <a:r>
              <a:rPr b="0" i="0" lang="it-IT" sz="1400" u="none" cap="small" strike="noStrik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EXPLORING THE COSMIC DAWN AND THE MULTI-MESSENGER TRANSIENT UNIVERSE</a:t>
            </a:r>
            <a:endParaRPr/>
          </a:p>
        </p:txBody>
      </p:sp>
      <p:pic>
        <p:nvPicPr>
          <p:cNvPr id="350" name="Google Shape;35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3" y="6068729"/>
            <a:ext cx="791482" cy="78927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83"/>
          <p:cNvSpPr txBox="1"/>
          <p:nvPr>
            <p:ph idx="12" type="sldNum"/>
          </p:nvPr>
        </p:nvSpPr>
        <p:spPr>
          <a:xfrm>
            <a:off x="8726021" y="6540239"/>
            <a:ext cx="447261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, testo e contenuto" type="txAndObj">
  <p:cSld name="TEXT_AND_OBJEC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4" name="Google Shape;354;p84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84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84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57" name="Google Shape;357;p8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58" name="Google Shape;358;p84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1" name="Google Shape;361;p85"/>
          <p:cNvSpPr txBox="1"/>
          <p:nvPr>
            <p:ph idx="1" type="body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2" name="Google Shape;362;p8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63" name="Google Shape;363;p8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64" name="Google Shape;364;p8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3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93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93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93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93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9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5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5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6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96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9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6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65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3" name="Google Shape;13;p6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4" name="Google Shape;14;p6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6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6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88" name="Google Shape;88;p6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89" name="Google Shape;89;p6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1" name="Google Shape;161;p7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7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63" name="Google Shape;163;p7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64" name="Google Shape;164;p7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6" name="Google Shape;236;p72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7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38" name="Google Shape;238;p7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39" name="Google Shape;239;p7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5" Type="http://schemas.openxmlformats.org/officeDocument/2006/relationships/image" Target="../media/image15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5" Type="http://schemas.openxmlformats.org/officeDocument/2006/relationships/image" Target="../media/image15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5" Type="http://schemas.openxmlformats.org/officeDocument/2006/relationships/image" Target="../media/image15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Relationship Id="rId6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Relationship Id="rId6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png"/><Relationship Id="rId4" Type="http://schemas.openxmlformats.org/officeDocument/2006/relationships/image" Target="../media/image42.png"/><Relationship Id="rId5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Relationship Id="rId4" Type="http://schemas.openxmlformats.org/officeDocument/2006/relationships/image" Target="../media/image52.png"/><Relationship Id="rId5" Type="http://schemas.openxmlformats.org/officeDocument/2006/relationships/image" Target="../media/image4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"/>
          <p:cNvSpPr txBox="1"/>
          <p:nvPr/>
        </p:nvSpPr>
        <p:spPr>
          <a:xfrm>
            <a:off x="2133600" y="2743200"/>
            <a:ext cx="5181600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Book Antiqua"/>
              <a:buNone/>
            </a:pPr>
            <a:r>
              <a:rPr b="1" i="0" lang="it-IT" sz="34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Lorenzo Amati</a:t>
            </a:r>
            <a:endParaRPr b="1" i="0" sz="3400" u="sng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ook Antiqua"/>
              <a:buNone/>
            </a:pPr>
            <a:r>
              <a:rPr b="0" i="0" lang="it-IT" sz="24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on behalf of the                      THESEUS Consortium                                     </a:t>
            </a:r>
            <a:endParaRPr b="0" i="0" sz="24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371" name="Google Shape;37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68452"/>
            <a:ext cx="2947816" cy="1669457"/>
          </a:xfrm>
          <a:prstGeom prst="rect">
            <a:avLst/>
          </a:prstGeom>
          <a:noFill/>
          <a:ln>
            <a:noFill/>
          </a:ln>
        </p:spPr>
      </p:pic>
      <p:sp>
        <p:nvSpPr>
          <p:cNvPr descr="Politecnico di Milano - Wikipedia" id="372" name="Google Shape;372;p1"/>
          <p:cNvSpPr/>
          <p:nvPr/>
        </p:nvSpPr>
        <p:spPr>
          <a:xfrm>
            <a:off x="2286000" y="3809993"/>
            <a:ext cx="1828800" cy="18288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2568452"/>
            <a:ext cx="1862737" cy="1862737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"/>
          <p:cNvSpPr txBox="1"/>
          <p:nvPr/>
        </p:nvSpPr>
        <p:spPr>
          <a:xfrm>
            <a:off x="115588" y="115431"/>
            <a:ext cx="8952212" cy="2246769"/>
          </a:xfrm>
          <a:prstGeom prst="rect">
            <a:avLst/>
          </a:prstGeom>
          <a:noFill/>
          <a:ln cap="flat" cmpd="sng" w="444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60950" lIns="121900" spcFirstLastPara="1" rIns="121900" wrap="square" tIns="60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46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Cosmology and Multi-Messenger Astrophysics with Gamma-Ray Bursts</a:t>
            </a:r>
            <a:endParaRPr b="0" i="0" sz="2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375" name="Google Shape;37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588" y="4538995"/>
            <a:ext cx="8952212" cy="2242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0"/>
          <p:cNvSpPr txBox="1"/>
          <p:nvPr/>
        </p:nvSpPr>
        <p:spPr>
          <a:xfrm>
            <a:off x="3941646" y="4953009"/>
            <a:ext cx="14859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lang="it-IT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Robertson&amp;Ellis12</a:t>
            </a:r>
            <a:endParaRPr/>
          </a:p>
        </p:txBody>
      </p:sp>
      <p:pic>
        <p:nvPicPr>
          <p:cNvPr id="453" name="Google Shape;45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0376" y="1066805"/>
            <a:ext cx="5883275" cy="3706813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10"/>
          <p:cNvSpPr txBox="1"/>
          <p:nvPr/>
        </p:nvSpPr>
        <p:spPr>
          <a:xfrm>
            <a:off x="3975101" y="5395925"/>
            <a:ext cx="14859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lang="it-IT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Robertson&amp;Ellis12</a:t>
            </a:r>
            <a:endParaRPr/>
          </a:p>
        </p:txBody>
      </p:sp>
      <p:pic>
        <p:nvPicPr>
          <p:cNvPr id="455" name="Google Shape;45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434" y="3641617"/>
            <a:ext cx="8048239" cy="32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808" y="1182744"/>
            <a:ext cx="1395363" cy="1400856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0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Detecting and studying primordial invisible galaxies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1"/>
          <p:cNvSpPr txBox="1"/>
          <p:nvPr/>
        </p:nvSpPr>
        <p:spPr>
          <a:xfrm>
            <a:off x="3941646" y="4953009"/>
            <a:ext cx="14859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lang="it-IT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Robertson&amp;Ellis12</a:t>
            </a: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215902" y="-228598"/>
            <a:ext cx="8623299" cy="72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64" name="Google Shape;46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0376" y="1066805"/>
            <a:ext cx="5883275" cy="3706813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1"/>
          <p:cNvSpPr txBox="1"/>
          <p:nvPr/>
        </p:nvSpPr>
        <p:spPr>
          <a:xfrm>
            <a:off x="3975101" y="5395925"/>
            <a:ext cx="14859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lang="it-IT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Robertson&amp;Ellis12</a:t>
            </a:r>
            <a:endParaRPr/>
          </a:p>
        </p:txBody>
      </p:sp>
      <p:pic>
        <p:nvPicPr>
          <p:cNvPr id="466" name="Google Shape;46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434" y="3641617"/>
            <a:ext cx="8048239" cy="32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808" y="1182744"/>
            <a:ext cx="1395363" cy="1400856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1"/>
          <p:cNvSpPr/>
          <p:nvPr/>
        </p:nvSpPr>
        <p:spPr>
          <a:xfrm>
            <a:off x="5257802" y="1119191"/>
            <a:ext cx="3811679" cy="2462213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ook Antiqua"/>
              <a:buChar char="•"/>
            </a:pPr>
            <a:r>
              <a:rPr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neutral hydrogen fraction 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ook Antiqua"/>
              <a:buChar char="•"/>
            </a:pPr>
            <a:r>
              <a:rPr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escape fraction of UV photons from high-z galaxies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ook Antiqua"/>
              <a:buChar char="•"/>
            </a:pPr>
            <a:r>
              <a:rPr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early metallicity  of the ISM and IGM and its evolution</a:t>
            </a:r>
            <a:endParaRPr/>
          </a:p>
        </p:txBody>
      </p:sp>
      <p:sp>
        <p:nvSpPr>
          <p:cNvPr id="469" name="Google Shape;469;p11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Detecting and studying primordial invisible galaxies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2"/>
          <p:cNvSpPr txBox="1"/>
          <p:nvPr/>
        </p:nvSpPr>
        <p:spPr>
          <a:xfrm>
            <a:off x="3941646" y="4953006"/>
            <a:ext cx="14859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lang="it-IT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Robertson&amp;Ellis12</a:t>
            </a:r>
            <a:endParaRPr/>
          </a:p>
        </p:txBody>
      </p:sp>
      <p:pic>
        <p:nvPicPr>
          <p:cNvPr id="475" name="Google Shape;47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0374" y="1066803"/>
            <a:ext cx="5883275" cy="370681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2"/>
          <p:cNvSpPr txBox="1"/>
          <p:nvPr/>
        </p:nvSpPr>
        <p:spPr>
          <a:xfrm>
            <a:off x="3975101" y="5395922"/>
            <a:ext cx="14859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lang="it-IT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Robertson&amp;Ellis12</a:t>
            </a:r>
            <a:endParaRPr/>
          </a:p>
        </p:txBody>
      </p:sp>
      <p:pic>
        <p:nvPicPr>
          <p:cNvPr id="477" name="Google Shape;47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434" y="3641615"/>
            <a:ext cx="8048239" cy="32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808" y="1182744"/>
            <a:ext cx="1395363" cy="1400856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2"/>
          <p:cNvSpPr/>
          <p:nvPr/>
        </p:nvSpPr>
        <p:spPr>
          <a:xfrm>
            <a:off x="76200" y="3429002"/>
            <a:ext cx="4953000" cy="3139321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ook Antiqua"/>
              <a:buNone/>
            </a:pPr>
            <a:r>
              <a:rPr b="1"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Beyond even JWST capabilities: 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ook Antiqua"/>
              <a:buChar char="•"/>
            </a:pPr>
            <a:r>
              <a:rPr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Primordial galaxies detection and characterization Independent on mass and luminosity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ook Antiqua"/>
              <a:buChar char="•"/>
            </a:pPr>
            <a:r>
              <a:rPr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Allow absorption spectroscopy (needed because most metals are in neutral gas and and for dust ratio)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ook Antiqua"/>
              <a:buChar char="•"/>
            </a:pPr>
            <a:r>
              <a:rPr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Properties of primordial IGM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ook Antiqua"/>
              <a:buChar char="•"/>
            </a:pPr>
            <a:r>
              <a:rPr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Targets for JWST</a:t>
            </a:r>
            <a:endParaRPr/>
          </a:p>
        </p:txBody>
      </p:sp>
      <p:sp>
        <p:nvSpPr>
          <p:cNvPr id="480" name="Google Shape;480;p12"/>
          <p:cNvSpPr/>
          <p:nvPr/>
        </p:nvSpPr>
        <p:spPr>
          <a:xfrm>
            <a:off x="5257802" y="1119191"/>
            <a:ext cx="3811679" cy="2462213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ook Antiqua"/>
              <a:buChar char="•"/>
            </a:pPr>
            <a:r>
              <a:rPr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neutral hydrogen fraction 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ook Antiqua"/>
              <a:buChar char="•"/>
            </a:pPr>
            <a:r>
              <a:rPr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escape fraction of UV photons from high-z galaxies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ook Antiqua"/>
              <a:buChar char="•"/>
            </a:pPr>
            <a:r>
              <a:rPr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early metallicity  of the ISM and IGM and its evolution</a:t>
            </a:r>
            <a:endParaRPr/>
          </a:p>
        </p:txBody>
      </p:sp>
      <p:sp>
        <p:nvSpPr>
          <p:cNvPr id="481" name="Google Shape;481;p12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Detecting and studying primordial invisible galaxies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/>
          <p:nvPr/>
        </p:nvSpPr>
        <p:spPr>
          <a:xfrm>
            <a:off x="5" y="5"/>
            <a:ext cx="90011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Book Antiqua"/>
              <a:buNone/>
            </a:pP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GRBs and multi-messenger astrophysics </a:t>
            </a:r>
            <a:endParaRPr b="1" i="1" sz="3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488" name="Google Shape;488;p13"/>
          <p:cNvCxnSpPr/>
          <p:nvPr/>
        </p:nvCxnSpPr>
        <p:spPr>
          <a:xfrm>
            <a:off x="2147394" y="3310877"/>
            <a:ext cx="1" cy="627157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89" name="Google Shape;489;p13"/>
          <p:cNvSpPr txBox="1"/>
          <p:nvPr/>
        </p:nvSpPr>
        <p:spPr>
          <a:xfrm>
            <a:off x="91167" y="579664"/>
            <a:ext cx="9144000" cy="791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ook Antiqua"/>
              <a:buNone/>
            </a:pPr>
            <a:r>
              <a:rPr b="1"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GW170817 + SHORT GRB 170817A + KN AT2017GFO (~40 Mpc):</a:t>
            </a:r>
            <a:endParaRPr b="1" sz="2400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490" name="Google Shape;490;p13"/>
          <p:cNvPicPr preferRelativeResize="0"/>
          <p:nvPr/>
        </p:nvPicPr>
        <p:blipFill rotWithShape="1">
          <a:blip r:embed="rId3">
            <a:alphaModFix/>
          </a:blip>
          <a:srcRect b="0" l="0" r="0" t="21387"/>
          <a:stretch/>
        </p:blipFill>
        <p:spPr>
          <a:xfrm>
            <a:off x="0" y="1371606"/>
            <a:ext cx="9144000" cy="3383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9437" y="3833104"/>
            <a:ext cx="3514764" cy="3024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70817_kn_Spec.pdf" id="492" name="Google Shape;492;p13"/>
          <p:cNvPicPr preferRelativeResize="0"/>
          <p:nvPr/>
        </p:nvPicPr>
        <p:blipFill rotWithShape="1">
          <a:blip r:embed="rId5">
            <a:alphaModFix/>
          </a:blip>
          <a:srcRect b="7685" l="6508" r="6717" t="10597"/>
          <a:stretch/>
        </p:blipFill>
        <p:spPr>
          <a:xfrm>
            <a:off x="6918681" y="3783458"/>
            <a:ext cx="2290853" cy="2965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8" name="Google Shape;498;p14"/>
          <p:cNvCxnSpPr/>
          <p:nvPr/>
        </p:nvCxnSpPr>
        <p:spPr>
          <a:xfrm>
            <a:off x="2147394" y="3310877"/>
            <a:ext cx="1" cy="627157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99" name="Google Shape;499;p14"/>
          <p:cNvSpPr txBox="1"/>
          <p:nvPr/>
        </p:nvSpPr>
        <p:spPr>
          <a:xfrm>
            <a:off x="91167" y="579664"/>
            <a:ext cx="9144000" cy="791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ook Antiqua"/>
              <a:buNone/>
            </a:pPr>
            <a:r>
              <a:rPr b="1"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GW170817 + SHORT GRB 170817A + KN AT2017GFO (~40 Mpc):</a:t>
            </a:r>
            <a:endParaRPr b="1" sz="2400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500" name="Google Shape;500;p14"/>
          <p:cNvPicPr preferRelativeResize="0"/>
          <p:nvPr/>
        </p:nvPicPr>
        <p:blipFill rotWithShape="1">
          <a:blip r:embed="rId3">
            <a:alphaModFix/>
          </a:blip>
          <a:srcRect b="0" l="0" r="0" t="21387"/>
          <a:stretch/>
        </p:blipFill>
        <p:spPr>
          <a:xfrm>
            <a:off x="0" y="1371606"/>
            <a:ext cx="9144000" cy="3383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9437" y="3833104"/>
            <a:ext cx="3514764" cy="3024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70817_kn_Spec.pdf" id="502" name="Google Shape;502;p14"/>
          <p:cNvPicPr preferRelativeResize="0"/>
          <p:nvPr/>
        </p:nvPicPr>
        <p:blipFill rotWithShape="1">
          <a:blip r:embed="rId5">
            <a:alphaModFix/>
          </a:blip>
          <a:srcRect b="7685" l="6508" r="6717" t="10597"/>
          <a:stretch/>
        </p:blipFill>
        <p:spPr>
          <a:xfrm>
            <a:off x="6918681" y="3783458"/>
            <a:ext cx="2290853" cy="296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58357" y="1371601"/>
            <a:ext cx="4385649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14"/>
          <p:cNvSpPr txBox="1"/>
          <p:nvPr/>
        </p:nvSpPr>
        <p:spPr>
          <a:xfrm>
            <a:off x="5" y="5"/>
            <a:ext cx="90011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Book Antiqua"/>
              <a:buNone/>
            </a:pP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GRBs and multi-messenger astrophysics </a:t>
            </a:r>
            <a:endParaRPr b="1" i="1" sz="3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ESEUS" id="510" name="Google Shape;51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34566"/>
            <a:ext cx="7239000" cy="879324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15"/>
          <p:cNvSpPr txBox="1"/>
          <p:nvPr/>
        </p:nvSpPr>
        <p:spPr>
          <a:xfrm>
            <a:off x="370123" y="990600"/>
            <a:ext cx="8479967" cy="1828800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cap="small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- 2018-2021: ESA Phase-A study (2018-2021) as M5 candidate  </a:t>
            </a:r>
            <a:br>
              <a:rPr lang="it-IT" sz="2200" cap="small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br>
              <a:rPr lang="it-IT" sz="800" cap="small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lang="it-IT" sz="2200" cap="small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- 2022: Selected for Phase 0  study (2023) within M7 process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cap="small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cap="small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- 2023: Selected for Phase-A study (2024-2026) as M7 candidate</a:t>
            </a:r>
            <a:br>
              <a:rPr lang="it-IT" sz="2200" cap="small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br>
              <a:rPr lang="it-IT" sz="800" cap="small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lang="it-IT" sz="2200" cap="small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- M7 timeline: Phase-A (2024-2026), adoption 2028, launch 2037</a:t>
            </a:r>
            <a:endParaRPr sz="24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12" name="Google Shape;512;p15"/>
          <p:cNvSpPr/>
          <p:nvPr/>
        </p:nvSpPr>
        <p:spPr>
          <a:xfrm>
            <a:off x="425273" y="2895603"/>
            <a:ext cx="8424817" cy="2438401"/>
          </a:xfrm>
          <a:prstGeom prst="roundRect">
            <a:avLst>
              <a:gd fmla="val 16667" name="adj"/>
            </a:avLst>
          </a:prstGeom>
          <a:solidFill>
            <a:srgbClr val="0070C0">
              <a:alpha val="89803"/>
            </a:srgb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rgbClr val="FFFF00"/>
                </a:solidFill>
                <a:latin typeface="Book Antiqua"/>
                <a:ea typeface="Book Antiqua"/>
                <a:cs typeface="Book Antiqua"/>
                <a:sym typeface="Book Antiqua"/>
              </a:rPr>
              <a:t>Payload consortium</a:t>
            </a:r>
            <a:r>
              <a:rPr lang="it-IT" sz="2000">
                <a:solidFill>
                  <a:srgbClr val="F2F2F2"/>
                </a:solidFill>
                <a:latin typeface="Book Antiqua"/>
                <a:ea typeface="Book Antiqua"/>
                <a:cs typeface="Book Antiqua"/>
                <a:sym typeface="Book Antiqua"/>
              </a:rPr>
              <a:t>:  </a:t>
            </a:r>
            <a:r>
              <a:rPr lang="it-IT" sz="2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Italy, Germany, UK, France, Switzerland, Spain,  Poland, Denmark, Belgium, Czech Republic, The Netherlands, Norway, Slovenia, Ireland, Hungary</a:t>
            </a:r>
            <a:endParaRPr sz="20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rgbClr val="FFFF00"/>
                </a:solidFill>
                <a:latin typeface="Book Antiqua"/>
                <a:ea typeface="Book Antiqua"/>
                <a:cs typeface="Book Antiqua"/>
                <a:sym typeface="Book Antiqua"/>
              </a:rPr>
              <a:t>Leads: </a:t>
            </a:r>
            <a:r>
              <a:rPr lang="it-IT" sz="2000">
                <a:solidFill>
                  <a:srgbClr val="F2F2F2"/>
                </a:solidFill>
                <a:latin typeface="Book Antiqua"/>
                <a:ea typeface="Book Antiqua"/>
                <a:cs typeface="Book Antiqua"/>
                <a:sym typeface="Book Antiqua"/>
              </a:rPr>
              <a:t>  </a:t>
            </a:r>
            <a:r>
              <a:rPr lang="it-IT" sz="2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L. Amati (INAF – OAS Bologna, Italy, </a:t>
            </a:r>
            <a:r>
              <a:rPr lang="it-IT" sz="2000">
                <a:solidFill>
                  <a:srgbClr val="FFFF00"/>
                </a:solidFill>
                <a:latin typeface="Book Antiqua"/>
                <a:ea typeface="Book Antiqua"/>
                <a:cs typeface="Book Antiqua"/>
                <a:sym typeface="Book Antiqua"/>
              </a:rPr>
              <a:t>lead proposer</a:t>
            </a:r>
            <a:r>
              <a:rPr lang="it-IT" sz="2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),             A. Santangelo (Un. Tuebingen, D),  P. O’Brien (Un. Leicester, UK),             D. Gotz (CEA-Paris, France), E. Bozzo (Un. Genève, CH)</a:t>
            </a:r>
            <a:endParaRPr sz="20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2122707" y="5503684"/>
            <a:ext cx="480612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http://www.isdc.unige.ch/theseus/</a:t>
            </a:r>
            <a:endParaRPr/>
          </a:p>
        </p:txBody>
      </p:sp>
      <p:sp>
        <p:nvSpPr>
          <p:cNvPr id="514" name="Google Shape;514;p15"/>
          <p:cNvSpPr/>
          <p:nvPr/>
        </p:nvSpPr>
        <p:spPr>
          <a:xfrm>
            <a:off x="425273" y="5410203"/>
            <a:ext cx="8424817" cy="1337399"/>
          </a:xfrm>
          <a:prstGeom prst="roundRect">
            <a:avLst>
              <a:gd fmla="val 16667" name="adj"/>
            </a:avLst>
          </a:prstGeom>
          <a:solidFill>
            <a:srgbClr val="FF0000">
              <a:alpha val="89803"/>
            </a:srgb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15"/>
          <p:cNvSpPr/>
          <p:nvPr/>
        </p:nvSpPr>
        <p:spPr>
          <a:xfrm>
            <a:off x="425270" y="5410203"/>
            <a:ext cx="8337731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Amati et al. 2018 ( Adv.Sp.Res., arXiv:1710.04638 )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Stratta et al. 2018 (Adv.Sp.Res., arXiv:1712.08153)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Articles for SPIE 2020 and Exp..Astr. (all on arXiv)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rgbClr val="FFFF00"/>
                </a:solidFill>
                <a:latin typeface="Book Antiqua"/>
                <a:ea typeface="Book Antiqua"/>
                <a:cs typeface="Book Antiqua"/>
                <a:sym typeface="Book Antiqua"/>
              </a:rPr>
              <a:t>http://www.isdc.unige.ch/theseus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16"/>
          <p:cNvPicPr preferRelativeResize="0"/>
          <p:nvPr/>
        </p:nvPicPr>
        <p:blipFill rotWithShape="1">
          <a:blip r:embed="rId3">
            <a:alphaModFix/>
          </a:blip>
          <a:srcRect b="4217" l="11807" r="6934" t="1977"/>
          <a:stretch/>
        </p:blipFill>
        <p:spPr>
          <a:xfrm>
            <a:off x="5219700" y="1692728"/>
            <a:ext cx="3820887" cy="4479472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23" name="Google Shape;523;p16"/>
          <p:cNvSpPr txBox="1"/>
          <p:nvPr/>
        </p:nvSpPr>
        <p:spPr>
          <a:xfrm>
            <a:off x="-9144" y="1116135"/>
            <a:ext cx="9144000" cy="791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ook Antiqua"/>
              <a:buNone/>
            </a:pPr>
            <a:r>
              <a:rPr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THIS BREAKTHROUGH WILL BE ACHIEVED BY A MISSION CONCEPT OVERCOMING MAIN LIMITATIONS OF CURRENT FACILITIES  </a:t>
            </a:r>
            <a:endParaRPr/>
          </a:p>
        </p:txBody>
      </p:sp>
      <p:sp>
        <p:nvSpPr>
          <p:cNvPr id="524" name="Google Shape;524;p16"/>
          <p:cNvSpPr/>
          <p:nvPr/>
        </p:nvSpPr>
        <p:spPr>
          <a:xfrm>
            <a:off x="149243" y="2362203"/>
            <a:ext cx="4807839" cy="1474389"/>
          </a:xfrm>
          <a:prstGeom prst="roundRect">
            <a:avLst>
              <a:gd fmla="val 16667" name="adj"/>
            </a:avLst>
          </a:prstGeom>
          <a:solidFill>
            <a:schemeClr val="accent1">
              <a:alpha val="24705"/>
            </a:scheme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5" name="Google Shape;525;p16"/>
          <p:cNvSpPr txBox="1"/>
          <p:nvPr/>
        </p:nvSpPr>
        <p:spPr>
          <a:xfrm>
            <a:off x="149243" y="2394864"/>
            <a:ext cx="4807839" cy="14199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Set of innovative wide-field monitors with </a:t>
            </a:r>
            <a:r>
              <a:rPr b="1"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unprecedented combination of broad energy range from gamma-rays  </a:t>
            </a:r>
            <a:r>
              <a:rPr b="1" lang="it-IT" sz="20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down to soft X-rays</a:t>
            </a:r>
            <a:r>
              <a:rPr b="1"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, FOV and localization accuracy</a:t>
            </a:r>
            <a:endParaRPr/>
          </a:p>
        </p:txBody>
      </p:sp>
      <p:sp>
        <p:nvSpPr>
          <p:cNvPr id="526" name="Google Shape;526;p16"/>
          <p:cNvSpPr/>
          <p:nvPr/>
        </p:nvSpPr>
        <p:spPr>
          <a:xfrm>
            <a:off x="5112043" y="3521990"/>
            <a:ext cx="740232" cy="696687"/>
          </a:xfrm>
          <a:prstGeom prst="ellipse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7" name="Google Shape;527;p16"/>
          <p:cNvSpPr/>
          <p:nvPr/>
        </p:nvSpPr>
        <p:spPr>
          <a:xfrm>
            <a:off x="5219708" y="4261417"/>
            <a:ext cx="707573" cy="663235"/>
          </a:xfrm>
          <a:prstGeom prst="ellipse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8" name="Google Shape;528;p16"/>
          <p:cNvSpPr/>
          <p:nvPr/>
        </p:nvSpPr>
        <p:spPr>
          <a:xfrm>
            <a:off x="5755834" y="3285110"/>
            <a:ext cx="408211" cy="448527"/>
          </a:xfrm>
          <a:prstGeom prst="ellipse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9" name="Google Shape;529;p16"/>
          <p:cNvSpPr/>
          <p:nvPr/>
        </p:nvSpPr>
        <p:spPr>
          <a:xfrm>
            <a:off x="5875572" y="4205459"/>
            <a:ext cx="408211" cy="448527"/>
          </a:xfrm>
          <a:prstGeom prst="ellipse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30" name="Google Shape;530;p16"/>
          <p:cNvSpPr txBox="1"/>
          <p:nvPr/>
        </p:nvSpPr>
        <p:spPr>
          <a:xfrm>
            <a:off x="76202" y="177228"/>
            <a:ext cx="889037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Noto Sans Symbols"/>
              <a:buNone/>
            </a:pP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THESEUS Mission Concept                    </a:t>
            </a:r>
            <a:endParaRPr b="1" i="1" sz="32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17"/>
          <p:cNvPicPr preferRelativeResize="0"/>
          <p:nvPr/>
        </p:nvPicPr>
        <p:blipFill rotWithShape="1">
          <a:blip r:embed="rId3">
            <a:alphaModFix/>
          </a:blip>
          <a:srcRect b="4217" l="11807" r="6934" t="1977"/>
          <a:stretch/>
        </p:blipFill>
        <p:spPr>
          <a:xfrm>
            <a:off x="5219700" y="1692728"/>
            <a:ext cx="3820887" cy="4479472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38" name="Google Shape;538;p17"/>
          <p:cNvSpPr txBox="1"/>
          <p:nvPr/>
        </p:nvSpPr>
        <p:spPr>
          <a:xfrm>
            <a:off x="-9144" y="1116135"/>
            <a:ext cx="9144000" cy="791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ook Antiqua"/>
              <a:buNone/>
            </a:pPr>
            <a:r>
              <a:rPr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THIS BREAKTHROUGH WILL BE ACHIEVED BY A MISSION CONCEPT OVERCOMING MAIN LIMITATIONS OF CURRENT FACILITIES  </a:t>
            </a:r>
            <a:endParaRPr/>
          </a:p>
        </p:txBody>
      </p:sp>
      <p:sp>
        <p:nvSpPr>
          <p:cNvPr id="539" name="Google Shape;539;p17"/>
          <p:cNvSpPr/>
          <p:nvPr/>
        </p:nvSpPr>
        <p:spPr>
          <a:xfrm>
            <a:off x="149251" y="4351460"/>
            <a:ext cx="4807839" cy="1402407"/>
          </a:xfrm>
          <a:prstGeom prst="roundRect">
            <a:avLst>
              <a:gd fmla="val 14235" name="adj"/>
            </a:avLst>
          </a:prstGeom>
          <a:solidFill>
            <a:srgbClr val="FF0000">
              <a:alpha val="24705"/>
            </a:srgb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40" name="Google Shape;540;p17"/>
          <p:cNvSpPr txBox="1"/>
          <p:nvPr/>
        </p:nvSpPr>
        <p:spPr>
          <a:xfrm>
            <a:off x="149251" y="4382467"/>
            <a:ext cx="4807837" cy="1338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On-board </a:t>
            </a:r>
            <a:r>
              <a:rPr b="1" lang="it-IT" sz="20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autonomous fast follow-up in optical/NIR</a:t>
            </a:r>
            <a:r>
              <a:rPr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, arcsec location and </a:t>
            </a:r>
            <a:r>
              <a:rPr b="1" lang="it-IT" sz="20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1"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redshift measurement  </a:t>
            </a:r>
            <a:r>
              <a:rPr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of detected GRB/transients</a:t>
            </a:r>
            <a:endParaRPr/>
          </a:p>
        </p:txBody>
      </p:sp>
      <p:sp>
        <p:nvSpPr>
          <p:cNvPr id="541" name="Google Shape;541;p17"/>
          <p:cNvSpPr txBox="1"/>
          <p:nvPr/>
        </p:nvSpPr>
        <p:spPr>
          <a:xfrm>
            <a:off x="76202" y="177228"/>
            <a:ext cx="889037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Noto Sans Symbols"/>
              <a:buNone/>
            </a:pP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THESEUS Mission Concept                    </a:t>
            </a:r>
            <a:endParaRPr b="1" i="1" sz="32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42" name="Google Shape;542;p17"/>
          <p:cNvSpPr/>
          <p:nvPr/>
        </p:nvSpPr>
        <p:spPr>
          <a:xfrm>
            <a:off x="5753093" y="3433487"/>
            <a:ext cx="998768" cy="997965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149243" y="2362203"/>
            <a:ext cx="4807839" cy="1474389"/>
          </a:xfrm>
          <a:prstGeom prst="roundRect">
            <a:avLst>
              <a:gd fmla="val 16667" name="adj"/>
            </a:avLst>
          </a:prstGeom>
          <a:solidFill>
            <a:schemeClr val="accent1">
              <a:alpha val="24705"/>
            </a:scheme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44" name="Google Shape;544;p17"/>
          <p:cNvSpPr txBox="1"/>
          <p:nvPr/>
        </p:nvSpPr>
        <p:spPr>
          <a:xfrm>
            <a:off x="149243" y="2394864"/>
            <a:ext cx="4807839" cy="14199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Set of innovative wide-field monitors with </a:t>
            </a:r>
            <a:r>
              <a:rPr b="1"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unprecedented combination of broad energy range from gamma-rays  </a:t>
            </a:r>
            <a:r>
              <a:rPr b="1" lang="it-IT" sz="20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down to soft X-rays</a:t>
            </a:r>
            <a:r>
              <a:rPr b="1"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, FOV and localization accuracy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18"/>
          <p:cNvPicPr preferRelativeResize="0"/>
          <p:nvPr/>
        </p:nvPicPr>
        <p:blipFill rotWithShape="1">
          <a:blip r:embed="rId3">
            <a:alphaModFix/>
          </a:blip>
          <a:srcRect b="3573" l="0" r="4838" t="0"/>
          <a:stretch/>
        </p:blipFill>
        <p:spPr>
          <a:xfrm>
            <a:off x="4806729" y="1030003"/>
            <a:ext cx="4208657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3870" y="1676405"/>
            <a:ext cx="3961243" cy="44563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um_z_hist_notheseus.pdf" id="552" name="Google Shape;552;p18"/>
          <p:cNvPicPr preferRelativeResize="0"/>
          <p:nvPr/>
        </p:nvPicPr>
        <p:blipFill rotWithShape="1">
          <a:blip r:embed="rId5">
            <a:alphaModFix/>
          </a:blip>
          <a:srcRect b="0" l="0" r="28354" t="0"/>
          <a:stretch/>
        </p:blipFill>
        <p:spPr>
          <a:xfrm>
            <a:off x="39756" y="509871"/>
            <a:ext cx="4331155" cy="568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70920" y="761374"/>
            <a:ext cx="4773091" cy="5284371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18"/>
          <p:cNvSpPr txBox="1"/>
          <p:nvPr/>
        </p:nvSpPr>
        <p:spPr>
          <a:xfrm>
            <a:off x="179389" y="76210"/>
            <a:ext cx="865981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Expected performances: early Universe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19"/>
          <p:cNvPicPr preferRelativeResize="0"/>
          <p:nvPr/>
        </p:nvPicPr>
        <p:blipFill rotWithShape="1">
          <a:blip r:embed="rId3">
            <a:alphaModFix/>
          </a:blip>
          <a:srcRect b="3573" l="0" r="4838" t="0"/>
          <a:stretch/>
        </p:blipFill>
        <p:spPr>
          <a:xfrm>
            <a:off x="4806729" y="1030003"/>
            <a:ext cx="4208657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9601" y="817855"/>
            <a:ext cx="4724400" cy="531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00" y="501659"/>
            <a:ext cx="4292600" cy="5670551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19"/>
          <p:cNvSpPr txBox="1"/>
          <p:nvPr/>
        </p:nvSpPr>
        <p:spPr>
          <a:xfrm>
            <a:off x="179389" y="76210"/>
            <a:ext cx="865981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Expected performances: early Universe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2"/>
          <p:cNvPicPr preferRelativeResize="0"/>
          <p:nvPr/>
        </p:nvPicPr>
        <p:blipFill rotWithShape="1">
          <a:blip r:embed="rId3">
            <a:alphaModFix/>
          </a:blip>
          <a:srcRect b="0" l="0" r="0" t="5263"/>
          <a:stretch/>
        </p:blipFill>
        <p:spPr>
          <a:xfrm>
            <a:off x="3947259" y="1219200"/>
            <a:ext cx="4587143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"/>
          <p:cNvSpPr/>
          <p:nvPr/>
        </p:nvSpPr>
        <p:spPr>
          <a:xfrm>
            <a:off x="184366" y="3529227"/>
            <a:ext cx="3298371" cy="1558099"/>
          </a:xfrm>
          <a:prstGeom prst="roundRect">
            <a:avLst>
              <a:gd fmla="val 16667" name="adj"/>
            </a:avLst>
          </a:prstGeom>
          <a:solidFill>
            <a:srgbClr val="002060">
              <a:alpha val="89803"/>
            </a:srgb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2" name="Google Shape;382;p2"/>
          <p:cNvSpPr/>
          <p:nvPr/>
        </p:nvSpPr>
        <p:spPr>
          <a:xfrm>
            <a:off x="190071" y="5281827"/>
            <a:ext cx="3292664" cy="1499973"/>
          </a:xfrm>
          <a:prstGeom prst="roundRect">
            <a:avLst>
              <a:gd fmla="val 16667" name="adj"/>
            </a:avLst>
          </a:prstGeom>
          <a:solidFill>
            <a:srgbClr val="C00000">
              <a:alpha val="89803"/>
            </a:srgb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3" name="Google Shape;383;p2"/>
          <p:cNvSpPr txBox="1"/>
          <p:nvPr/>
        </p:nvSpPr>
        <p:spPr>
          <a:xfrm>
            <a:off x="442447" y="5314486"/>
            <a:ext cx="283346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rPr b="0" i="0" lang="it-IT" sz="2200" u="none" cap="none" strike="noStrik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Short GRBs: NS-NS or NS-BH mergers, </a:t>
            </a:r>
            <a:r>
              <a:rPr b="1" i="0" lang="it-IT" sz="2200" u="none" cap="none" strike="noStrik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association with GW sources </a:t>
            </a:r>
            <a:endParaRPr b="1" i="0" sz="2200" u="none" cap="none" strike="noStrike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84" name="Google Shape;384;p2"/>
          <p:cNvSpPr txBox="1"/>
          <p:nvPr/>
        </p:nvSpPr>
        <p:spPr>
          <a:xfrm>
            <a:off x="190071" y="3616313"/>
            <a:ext cx="3085836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rPr b="0" i="0" lang="it-IT" sz="2200" u="none" cap="none" strike="noStrik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Long GRBs: core collapse of pecular massive stars, </a:t>
            </a:r>
            <a:r>
              <a:rPr b="1" i="0" lang="it-IT" sz="2200" u="none" cap="none" strike="noStrik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association with SN </a:t>
            </a:r>
            <a:endParaRPr/>
          </a:p>
        </p:txBody>
      </p:sp>
      <p:pic>
        <p:nvPicPr>
          <p:cNvPr id="385" name="Google Shape;38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1172526"/>
            <a:ext cx="3406535" cy="227933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Book Antiqua"/>
              <a:buNone/>
            </a:pPr>
            <a:r>
              <a:rPr b="1" i="0" lang="it-IT" sz="32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Gamma-Ray Bursts: the most extreme phenomena in the Universe</a:t>
            </a:r>
            <a:endParaRPr b="1" i="0" sz="3200" u="none" cap="none" strike="noStrike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0"/>
          <p:cNvSpPr txBox="1"/>
          <p:nvPr/>
        </p:nvSpPr>
        <p:spPr>
          <a:xfrm>
            <a:off x="76199" y="990600"/>
            <a:ext cx="8770513" cy="4547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00"/>
              <a:buFont typeface="Book Antiqua"/>
              <a:buNone/>
            </a:pPr>
            <a:r>
              <a:rPr b="1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Most luminous and remote phenomena in the Universe,</a:t>
            </a:r>
            <a:r>
              <a:rPr b="0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0" i="0" lang="it-IT" sz="25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with isotropic-equivalent radiated energies in X-gamma rays up to more than </a:t>
            </a:r>
            <a:r>
              <a:rPr b="1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10</a:t>
            </a:r>
            <a:r>
              <a:rPr b="1" baseline="30000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54</a:t>
            </a:r>
            <a:r>
              <a:rPr b="1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 erg released in a few tens of seconds </a:t>
            </a:r>
            <a:r>
              <a:rPr b="0" i="0" lang="it-IT" sz="25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and a redshift distribution extending to at least </a:t>
            </a:r>
            <a:r>
              <a:rPr b="1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z = 9-10</a:t>
            </a:r>
            <a:r>
              <a:rPr b="0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.</a:t>
            </a:r>
            <a:endParaRPr b="0" i="0" sz="2500" u="none" cap="none" strike="noStrike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81000" lvl="0" marL="4572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b="0" i="0" sz="1200" u="none" cap="none" strike="noStrike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514350" lvl="0" marL="514350" marR="0" rtl="0" algn="just">
              <a:lnSpc>
                <a:spcPct val="80000"/>
              </a:lnSpc>
              <a:spcBef>
                <a:spcPts val="1250"/>
              </a:spcBef>
              <a:spcAft>
                <a:spcPts val="0"/>
              </a:spcAft>
              <a:buClr>
                <a:srgbClr val="C00000"/>
              </a:buClr>
              <a:buSzPts val="2500"/>
              <a:buFont typeface="Calibri"/>
              <a:buAutoNum type="alphaLcParenR"/>
            </a:pPr>
            <a:r>
              <a:rPr b="1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GRBs as tools for exploring the early Universe</a:t>
            </a:r>
            <a:r>
              <a:rPr b="0" i="0" lang="it-IT" sz="2500" u="none" cap="none" strike="noStrike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0" i="0" lang="it-IT" sz="25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at the end of the "dark ages" (</a:t>
            </a:r>
            <a:r>
              <a:rPr b="0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reionization, first stars, star formation rate and metallicity evolution in the first billion of years</a:t>
            </a:r>
            <a:r>
              <a:rPr b="0" i="0" lang="it-IT" sz="25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)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 Narrow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 Narrow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9250" lvl="0" marL="514350" marR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69" name="Google Shape;569;p20"/>
          <p:cNvSpPr txBox="1"/>
          <p:nvPr/>
        </p:nvSpPr>
        <p:spPr>
          <a:xfrm>
            <a:off x="76200" y="253425"/>
            <a:ext cx="899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 Black"/>
              <a:buNone/>
            </a:pPr>
            <a:r>
              <a:rPr b="1" i="0" lang="it-IT" sz="3200" u="none" cap="none" strike="noStrik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The power of GRBs for cosmology</a:t>
            </a:r>
            <a:endParaRPr b="1" i="0" sz="3200" u="none" cap="none" strike="noStrik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70" name="Google Shape;570;p20"/>
          <p:cNvSpPr/>
          <p:nvPr/>
        </p:nvSpPr>
        <p:spPr>
          <a:xfrm>
            <a:off x="76199" y="2438400"/>
            <a:ext cx="8770513" cy="1676400"/>
          </a:xfrm>
          <a:prstGeom prst="roundRect">
            <a:avLst>
              <a:gd fmla="val 16667" name="adj"/>
            </a:avLst>
          </a:prstGeom>
          <a:solidFill>
            <a:srgbClr val="FFFF00">
              <a:alpha val="14901"/>
            </a:srgbClr>
          </a:solidFill>
          <a:ln cap="flat" cmpd="sng" w="476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1"/>
          <p:cNvSpPr txBox="1"/>
          <p:nvPr/>
        </p:nvSpPr>
        <p:spPr>
          <a:xfrm>
            <a:off x="76199" y="990600"/>
            <a:ext cx="8770513" cy="57969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00"/>
              <a:buFont typeface="Book Antiqua"/>
              <a:buNone/>
            </a:pPr>
            <a:r>
              <a:rPr b="1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Most luminous and remote phenomena in the Universe,</a:t>
            </a:r>
            <a:r>
              <a:rPr b="0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0" i="0" lang="it-IT" sz="25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with isotropic-equivalent radiated energies in X-gamma rays up to more than </a:t>
            </a:r>
            <a:r>
              <a:rPr b="1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10</a:t>
            </a:r>
            <a:r>
              <a:rPr b="1" baseline="30000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54</a:t>
            </a:r>
            <a:r>
              <a:rPr b="1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 erg released in a few tens of seconds </a:t>
            </a:r>
            <a:r>
              <a:rPr b="0" i="0" lang="it-IT" sz="25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and a redshift distribution extending to at least </a:t>
            </a:r>
            <a:r>
              <a:rPr b="1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z = 9-10</a:t>
            </a:r>
            <a:r>
              <a:rPr b="0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.</a:t>
            </a:r>
            <a:endParaRPr b="0" i="0" sz="2500" u="none" cap="none" strike="noStrike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81000" lvl="0" marL="4572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b="0" i="0" sz="1200" u="none" cap="none" strike="noStrike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514350" lvl="0" marL="514350" marR="0" rtl="0" algn="just">
              <a:lnSpc>
                <a:spcPct val="80000"/>
              </a:lnSpc>
              <a:spcBef>
                <a:spcPts val="1250"/>
              </a:spcBef>
              <a:spcAft>
                <a:spcPts val="0"/>
              </a:spcAft>
              <a:buClr>
                <a:srgbClr val="C00000"/>
              </a:buClr>
              <a:buSzPts val="2500"/>
              <a:buFont typeface="Calibri"/>
              <a:buAutoNum type="alphaLcParenR"/>
            </a:pPr>
            <a:r>
              <a:rPr b="1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GRBs as tools for exploring the early Universe</a:t>
            </a:r>
            <a:r>
              <a:rPr b="0" i="0" lang="it-IT" sz="2500" u="none" cap="none" strike="noStrike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0" i="0" lang="it-IT" sz="25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at the end of the "dark ages" (</a:t>
            </a:r>
            <a:r>
              <a:rPr b="0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reionization, first stars, star formation rate and metallicity evolution in the first billion of years</a:t>
            </a:r>
            <a:r>
              <a:rPr b="0" i="0" lang="it-IT" sz="25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)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 Narrow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536575" lvl="0" marL="536575" marR="0" rtl="0" algn="just">
              <a:lnSpc>
                <a:spcPct val="80000"/>
              </a:lnSpc>
              <a:spcBef>
                <a:spcPts val="1250"/>
              </a:spcBef>
              <a:spcAft>
                <a:spcPts val="0"/>
              </a:spcAft>
              <a:buClr>
                <a:srgbClr val="C00000"/>
              </a:buClr>
              <a:buSzPts val="2500"/>
              <a:buFont typeface="Book Antiqua"/>
              <a:buNone/>
            </a:pPr>
            <a:r>
              <a:rPr b="1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b) Using GRBs to investigate the expansion rate and geometry of the Universe, </a:t>
            </a:r>
            <a:r>
              <a:rPr b="0" i="0" lang="it-IT" sz="25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thus getting clues to "</a:t>
            </a:r>
            <a:r>
              <a:rPr b="0" i="0" lang="it-IT" sz="25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dark energy" </a:t>
            </a:r>
            <a:r>
              <a:rPr b="0" i="0" lang="it-IT" sz="25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properties and evolution</a:t>
            </a:r>
            <a:endParaRPr/>
          </a:p>
          <a:p>
            <a:pPr indent="-349250" lvl="0" marL="514350" marR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9250" lvl="0" marL="514350" marR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76" name="Google Shape;576;p21"/>
          <p:cNvSpPr txBox="1"/>
          <p:nvPr/>
        </p:nvSpPr>
        <p:spPr>
          <a:xfrm>
            <a:off x="76200" y="253425"/>
            <a:ext cx="899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 Black"/>
              <a:buNone/>
            </a:pPr>
            <a:r>
              <a:rPr b="1" i="0" lang="it-IT" sz="3200" u="none" cap="none" strike="noStrik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The power of GRBs for cosmology</a:t>
            </a:r>
            <a:endParaRPr b="1" i="0" sz="3200" u="none" cap="none" strike="noStrik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76200" y="4267199"/>
            <a:ext cx="8770513" cy="2411613"/>
          </a:xfrm>
          <a:prstGeom prst="roundRect">
            <a:avLst>
              <a:gd fmla="val 16667" name="adj"/>
            </a:avLst>
          </a:prstGeom>
          <a:solidFill>
            <a:srgbClr val="FFFF00">
              <a:alpha val="14901"/>
            </a:srgbClr>
          </a:solidFill>
          <a:ln cap="flat" cmpd="sng" w="476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78" name="Google Shape;578;p21"/>
          <p:cNvSpPr txBox="1"/>
          <p:nvPr/>
        </p:nvSpPr>
        <p:spPr>
          <a:xfrm>
            <a:off x="-76200" y="5722203"/>
            <a:ext cx="89154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ok Antiqua"/>
              <a:buNone/>
            </a:pPr>
            <a:r>
              <a:rPr b="1" i="0" lang="it-IT" sz="2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Amati, Guidorzi, Frontera, Della Valle+ 2008;                                   Amati &amp; Della Valle 2013;</a:t>
            </a:r>
            <a:r>
              <a:rPr b="1" i="0" lang="it-IT" sz="2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 followed by </a:t>
            </a:r>
            <a:r>
              <a:rPr b="1" i="0" lang="it-IT" sz="24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many more</a:t>
            </a:r>
            <a:endParaRPr b="1" i="0" sz="2400" u="none" cap="none" strike="noStrik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 txBox="1"/>
          <p:nvPr/>
        </p:nvSpPr>
        <p:spPr>
          <a:xfrm>
            <a:off x="179389" y="76210"/>
            <a:ext cx="865981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… an investigation prompted in 2008 by a “motivational speech” by MdV</a:t>
            </a:r>
            <a:endParaRPr b="1" sz="3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585" name="Google Shape;58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418" y="1447800"/>
            <a:ext cx="6931753" cy="521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23"/>
          <p:cNvPicPr preferRelativeResize="0"/>
          <p:nvPr/>
        </p:nvPicPr>
        <p:blipFill rotWithShape="1">
          <a:blip r:embed="rId3">
            <a:alphaModFix/>
          </a:blip>
          <a:srcRect b="0" l="0" r="0" t="19824"/>
          <a:stretch/>
        </p:blipFill>
        <p:spPr>
          <a:xfrm>
            <a:off x="0" y="1045475"/>
            <a:ext cx="9144000" cy="3451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6600" y="4119583"/>
            <a:ext cx="2930236" cy="2688771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23"/>
          <p:cNvSpPr/>
          <p:nvPr/>
        </p:nvSpPr>
        <p:spPr>
          <a:xfrm>
            <a:off x="3200400" y="1045475"/>
            <a:ext cx="1981200" cy="1697731"/>
          </a:xfrm>
          <a:prstGeom prst="ellipse">
            <a:avLst/>
          </a:prstGeom>
          <a:noFill/>
          <a:ln cap="flat" cmpd="sng" w="41275">
            <a:solidFill>
              <a:srgbClr val="FF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593" name="Google Shape;593;p23"/>
          <p:cNvCxnSpPr/>
          <p:nvPr/>
        </p:nvCxnSpPr>
        <p:spPr>
          <a:xfrm>
            <a:off x="3733800" y="5334000"/>
            <a:ext cx="2895600" cy="16768"/>
          </a:xfrm>
          <a:prstGeom prst="straightConnector1">
            <a:avLst/>
          </a:prstGeom>
          <a:noFill/>
          <a:ln cap="flat" cmpd="sng" w="539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4" name="Google Shape;594;p23"/>
          <p:cNvSpPr txBox="1"/>
          <p:nvPr/>
        </p:nvSpPr>
        <p:spPr>
          <a:xfrm>
            <a:off x="0" y="1371600"/>
            <a:ext cx="3048000" cy="4924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4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THESEUS: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Noto Sans Symbols"/>
              <a:buChar char="✔"/>
            </a:pPr>
            <a:r>
              <a:rPr b="1"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short GRB detection over large FOV with arcmin localization</a:t>
            </a:r>
            <a:endParaRPr b="1" sz="2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1460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r>
              <a:t/>
            </a:r>
            <a:endParaRPr b="1" sz="2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Noto Sans Symbols"/>
              <a:buChar char="✔"/>
            </a:pPr>
            <a:r>
              <a:rPr b="1"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Kilonova and/or IR afterglow detection, arcsec localization, characterization</a:t>
            </a:r>
            <a:endParaRPr b="1" sz="2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1460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r>
              <a:t/>
            </a:r>
            <a:endParaRPr b="1" sz="2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Noto Sans Symbols"/>
              <a:buChar char="✔"/>
            </a:pPr>
            <a:r>
              <a:rPr b="1"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Possible detection of weaker </a:t>
            </a:r>
            <a:r>
              <a:rPr b="1" lang="it-IT" sz="24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isotropic X-ray emission</a:t>
            </a:r>
            <a:endParaRPr b="1" sz="24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595" name="Google Shape;595;p23"/>
          <p:cNvSpPr/>
          <p:nvPr/>
        </p:nvSpPr>
        <p:spPr>
          <a:xfrm>
            <a:off x="6705600" y="2209800"/>
            <a:ext cx="76200" cy="76200"/>
          </a:xfrm>
          <a:prstGeom prst="ellipse">
            <a:avLst/>
          </a:prstGeom>
          <a:noFill/>
          <a:ln cap="flat" cmpd="sng" w="41275">
            <a:solidFill>
              <a:srgbClr val="FF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96" name="Google Shape;596;p23"/>
          <p:cNvPicPr preferRelativeResize="0"/>
          <p:nvPr/>
        </p:nvPicPr>
        <p:blipFill rotWithShape="1">
          <a:blip r:embed="rId5">
            <a:alphaModFix/>
          </a:blip>
          <a:srcRect b="33759" l="0" r="36666" t="0"/>
          <a:stretch/>
        </p:blipFill>
        <p:spPr>
          <a:xfrm>
            <a:off x="6179793" y="4119579"/>
            <a:ext cx="2964217" cy="2440108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3"/>
          <p:cNvSpPr/>
          <p:nvPr/>
        </p:nvSpPr>
        <p:spPr>
          <a:xfrm>
            <a:off x="6705600" y="4462627"/>
            <a:ext cx="1981200" cy="1697731"/>
          </a:xfrm>
          <a:prstGeom prst="ellipse">
            <a:avLst/>
          </a:prstGeom>
          <a:noFill/>
          <a:ln cap="flat" cmpd="sng" w="41275">
            <a:solidFill>
              <a:srgbClr val="FF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98" name="Google Shape;598;p23"/>
          <p:cNvSpPr txBox="1"/>
          <p:nvPr/>
        </p:nvSpPr>
        <p:spPr>
          <a:xfrm>
            <a:off x="179388" y="76208"/>
            <a:ext cx="888841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Multi-messenger science with THESEUS</a:t>
            </a:r>
            <a:endParaRPr b="1" sz="3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4"/>
          <p:cNvSpPr txBox="1"/>
          <p:nvPr/>
        </p:nvSpPr>
        <p:spPr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Multi-messenger science with THESEUS</a:t>
            </a:r>
            <a:endParaRPr b="1" sz="3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05" name="Google Shape;60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801" y="1265583"/>
            <a:ext cx="6194172" cy="5612296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24"/>
          <p:cNvSpPr txBox="1"/>
          <p:nvPr/>
        </p:nvSpPr>
        <p:spPr>
          <a:xfrm>
            <a:off x="149207" y="457200"/>
            <a:ext cx="883920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49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0" i="0" lang="it-IT" sz="26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M7 timeline: great synergy with 3G GW detectors (ET, CE)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5"/>
          <p:cNvSpPr txBox="1"/>
          <p:nvPr>
            <p:ph idx="12" type="sldNum"/>
          </p:nvPr>
        </p:nvSpPr>
        <p:spPr>
          <a:xfrm>
            <a:off x="6553200" y="6534150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613" name="Google Shape;613;p25"/>
          <p:cNvSpPr/>
          <p:nvPr/>
        </p:nvSpPr>
        <p:spPr>
          <a:xfrm>
            <a:off x="3" y="844433"/>
            <a:ext cx="914399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INDEPENDENT DETECTION &amp; CHARACTERISATION OF THE MULTI-MESSENGER SOURCES</a:t>
            </a:r>
            <a:endParaRPr b="1" sz="20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14" name="Google Shape;61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882" y="2600277"/>
            <a:ext cx="2992991" cy="3360731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25"/>
          <p:cNvSpPr txBox="1"/>
          <p:nvPr/>
        </p:nvSpPr>
        <p:spPr>
          <a:xfrm>
            <a:off x="2503813" y="2356731"/>
            <a:ext cx="134952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Misaligned GRBs</a:t>
            </a:r>
            <a:endParaRPr/>
          </a:p>
        </p:txBody>
      </p:sp>
      <p:pic>
        <p:nvPicPr>
          <p:cNvPr descr="Faccia sorridente senza riempimento" id="616" name="Google Shape;61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7599" y="2100377"/>
            <a:ext cx="501557" cy="501557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25"/>
          <p:cNvSpPr txBox="1"/>
          <p:nvPr/>
        </p:nvSpPr>
        <p:spPr>
          <a:xfrm>
            <a:off x="717398" y="2101265"/>
            <a:ext cx="115748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Aligned GRBs</a:t>
            </a:r>
            <a:endParaRPr/>
          </a:p>
        </p:txBody>
      </p:sp>
      <p:pic>
        <p:nvPicPr>
          <p:cNvPr descr="Faccia sorridente senza riempimento" id="618" name="Google Shape;61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83315" y="2905457"/>
            <a:ext cx="501557" cy="501557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25"/>
          <p:cNvSpPr/>
          <p:nvPr/>
        </p:nvSpPr>
        <p:spPr>
          <a:xfrm>
            <a:off x="4013805" y="2356733"/>
            <a:ext cx="4895027" cy="1758069"/>
          </a:xfrm>
          <a:prstGeom prst="roundRect">
            <a:avLst>
              <a:gd fmla="val 6642" name="adj"/>
            </a:avLst>
          </a:prstGeom>
          <a:solidFill>
            <a:schemeClr val="accent1">
              <a:alpha val="24705"/>
            </a:scheme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20" name="Google Shape;620;p25"/>
          <p:cNvSpPr txBox="1"/>
          <p:nvPr/>
        </p:nvSpPr>
        <p:spPr>
          <a:xfrm>
            <a:off x="4088174" y="2422031"/>
            <a:ext cx="4981123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THESEUS + ET in 3 years: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891" lvl="0" marL="342891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lang="it-IT" sz="2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~70 aligned+misaligned short GRB</a:t>
            </a:r>
            <a:endParaRPr/>
          </a:p>
          <a:p>
            <a:pPr indent="-292091" lvl="0" marL="34289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891" lvl="0" marL="342891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it-IT" sz="2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additional long GRBs from mergers and possible GW-X-ray transients</a:t>
            </a:r>
            <a:endParaRPr/>
          </a:p>
        </p:txBody>
      </p:sp>
      <p:sp>
        <p:nvSpPr>
          <p:cNvPr id="621" name="Google Shape;621;p25"/>
          <p:cNvSpPr/>
          <p:nvPr/>
        </p:nvSpPr>
        <p:spPr>
          <a:xfrm>
            <a:off x="800197" y="1543131"/>
            <a:ext cx="2677912" cy="457773"/>
          </a:xfrm>
          <a:prstGeom prst="roundRect">
            <a:avLst>
              <a:gd fmla="val 16667" name="adj"/>
            </a:avLst>
          </a:prstGeom>
          <a:solidFill>
            <a:srgbClr val="9ABCE6">
              <a:alpha val="24705"/>
            </a:srgb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184144" lvl="0" marL="285744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22" name="Google Shape;622;p25"/>
          <p:cNvSpPr txBox="1"/>
          <p:nvPr/>
        </p:nvSpPr>
        <p:spPr>
          <a:xfrm>
            <a:off x="800197" y="1605669"/>
            <a:ext cx="267791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Lessons from GRB170817A</a:t>
            </a:r>
            <a:endParaRPr/>
          </a:p>
        </p:txBody>
      </p:sp>
      <p:sp>
        <p:nvSpPr>
          <p:cNvPr id="623" name="Google Shape;623;p25"/>
          <p:cNvSpPr/>
          <p:nvPr/>
        </p:nvSpPr>
        <p:spPr>
          <a:xfrm>
            <a:off x="4013802" y="4398218"/>
            <a:ext cx="4895027" cy="1758108"/>
          </a:xfrm>
          <a:prstGeom prst="roundRect">
            <a:avLst>
              <a:gd fmla="val 16667" name="adj"/>
            </a:avLst>
          </a:prstGeom>
          <a:solidFill>
            <a:srgbClr val="FF0000">
              <a:alpha val="24705"/>
            </a:srgb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184144" lvl="0" marL="285744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24" name="Google Shape;624;p25"/>
          <p:cNvSpPr txBox="1"/>
          <p:nvPr/>
        </p:nvSpPr>
        <p:spPr>
          <a:xfrm>
            <a:off x="4035576" y="4436594"/>
            <a:ext cx="4895027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Higher redshift events – </a:t>
            </a:r>
            <a:r>
              <a:rPr lang="it-IT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it-IT" sz="20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/𝛾 is likely only route to EM detection: </a:t>
            </a:r>
            <a:r>
              <a:rPr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larger statistical studies including source evolution, probe of dark energy and test modified gravity on cosmological scales</a:t>
            </a:r>
            <a:endParaRPr b="1" sz="20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25" name="Google Shape;625;p25"/>
          <p:cNvSpPr txBox="1"/>
          <p:nvPr/>
        </p:nvSpPr>
        <p:spPr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Multi-messenger science with THESEUS</a:t>
            </a:r>
            <a:endParaRPr b="1" sz="3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632" name="Google Shape;632;p26"/>
          <p:cNvSpPr txBox="1"/>
          <p:nvPr/>
        </p:nvSpPr>
        <p:spPr>
          <a:xfrm>
            <a:off x="232577" y="2362200"/>
            <a:ext cx="275574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Relativistic jet formation, equation of state, fundamental physics</a:t>
            </a:r>
            <a:endParaRPr/>
          </a:p>
        </p:txBody>
      </p:sp>
      <p:sp>
        <p:nvSpPr>
          <p:cNvPr id="633" name="Google Shape;633;p26"/>
          <p:cNvSpPr txBox="1"/>
          <p:nvPr/>
        </p:nvSpPr>
        <p:spPr>
          <a:xfrm>
            <a:off x="3192727" y="3005794"/>
            <a:ext cx="26331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Cosmic sites of r-process nucleosynthesis</a:t>
            </a:r>
            <a:endParaRPr/>
          </a:p>
        </p:txBody>
      </p:sp>
      <p:sp>
        <p:nvSpPr>
          <p:cNvPr id="634" name="Google Shape;634;p26"/>
          <p:cNvSpPr txBox="1"/>
          <p:nvPr/>
        </p:nvSpPr>
        <p:spPr>
          <a:xfrm>
            <a:off x="6212886" y="3459038"/>
            <a:ext cx="28183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New independent route to measure cosmological parameters</a:t>
            </a:r>
            <a:endParaRPr/>
          </a:p>
        </p:txBody>
      </p:sp>
      <p:pic>
        <p:nvPicPr>
          <p:cNvPr id="635" name="Google Shape;63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3363" y="3710314"/>
            <a:ext cx="2743200" cy="169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132" y="3333360"/>
            <a:ext cx="2818371" cy="173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32882" y="4382368"/>
            <a:ext cx="3103687" cy="212391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26"/>
          <p:cNvSpPr/>
          <p:nvPr/>
        </p:nvSpPr>
        <p:spPr>
          <a:xfrm>
            <a:off x="3" y="1197114"/>
            <a:ext cx="914399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INDEPENDENT DETECTION &amp; CHARACTERISATION OF THE MULTI-MESSENGER SOURCES</a:t>
            </a:r>
            <a:endParaRPr b="1" sz="20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39" name="Google Shape;639;p26"/>
          <p:cNvSpPr txBox="1"/>
          <p:nvPr/>
        </p:nvSpPr>
        <p:spPr>
          <a:xfrm>
            <a:off x="228610" y="304800"/>
            <a:ext cx="868040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Multi-messenger science with THESEUS</a:t>
            </a:r>
            <a:endParaRPr b="1" sz="3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7"/>
          <p:cNvSpPr txBox="1"/>
          <p:nvPr/>
        </p:nvSpPr>
        <p:spPr>
          <a:xfrm>
            <a:off x="228610" y="3"/>
            <a:ext cx="86804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Explori</a:t>
            </a: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ng the transient sky</a:t>
            </a:r>
            <a:endParaRPr b="1" sz="3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46" name="Google Shape;64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895" y="3581400"/>
            <a:ext cx="4252072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7786" y="3581400"/>
            <a:ext cx="453081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27"/>
          <p:cNvSpPr txBox="1"/>
          <p:nvPr/>
        </p:nvSpPr>
        <p:spPr>
          <a:xfrm>
            <a:off x="149207" y="457200"/>
            <a:ext cx="8839204" cy="601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49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44" lvl="1" marL="285744" marR="0" rtl="0" algn="l">
              <a:spcBef>
                <a:spcPts val="460"/>
              </a:spcBef>
              <a:spcAft>
                <a:spcPts val="0"/>
              </a:spcAft>
              <a:buClr>
                <a:srgbClr val="C00000"/>
              </a:buClr>
              <a:buSzPts val="2300"/>
              <a:buFont typeface="Courier New"/>
              <a:buChar char="o"/>
            </a:pPr>
            <a:r>
              <a:rPr b="1" i="0" lang="it-IT" sz="23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GRBs extreme emission physics</a:t>
            </a:r>
            <a:r>
              <a:rPr b="0" i="0" lang="it-IT" sz="23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, central engine, sub-classes &amp; progenitors,</a:t>
            </a:r>
            <a:r>
              <a:rPr b="1" i="0" lang="it-IT" sz="23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1" i="0" lang="it-IT" sz="23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cosmological parameters &amp; fundamental physics </a:t>
            </a:r>
            <a:endParaRPr/>
          </a:p>
          <a:p>
            <a:pPr indent="-247644" lvl="1" marL="285744" marR="0" rtl="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urier New"/>
              <a:buNone/>
            </a:pPr>
            <a:r>
              <a:t/>
            </a:r>
            <a:endParaRPr b="0" i="0" sz="600" u="none" cap="none" strike="noStrike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85744" lvl="1" marL="285744" marR="0" rtl="0" algn="l"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ourier New"/>
              <a:buChar char="o"/>
            </a:pPr>
            <a:r>
              <a:rPr b="0" i="0" lang="it-IT" sz="23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Study of </a:t>
            </a:r>
            <a:r>
              <a:rPr b="1" i="0" lang="it-IT" sz="23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many classes of X-ray sources </a:t>
            </a:r>
            <a:r>
              <a:rPr b="0" i="0" lang="it-IT" sz="23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by exploiting the </a:t>
            </a:r>
            <a:r>
              <a:rPr b="1" i="0" lang="it-IT" sz="23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simultaneous broad band X-ray and NIR observations</a:t>
            </a:r>
            <a:endParaRPr/>
          </a:p>
          <a:p>
            <a:pPr indent="-285744" lvl="1" marL="285744" marR="0" rtl="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85744" lvl="1" marL="285744" marR="0" rtl="0" algn="l">
              <a:spcBef>
                <a:spcPts val="46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ourier New"/>
              <a:buChar char="o"/>
            </a:pPr>
            <a:r>
              <a:rPr b="0" i="0" lang="it-IT" sz="23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Provide a </a:t>
            </a:r>
            <a:r>
              <a:rPr b="1" i="0" lang="it-IT" sz="23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flexible follow-up observatory </a:t>
            </a:r>
            <a:r>
              <a:rPr b="0" i="0" lang="it-IT" sz="23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for fast transient events with </a:t>
            </a:r>
            <a:r>
              <a:rPr b="1" i="0" lang="it-IT" sz="23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multi-wavelength ToO capabilities </a:t>
            </a:r>
            <a:r>
              <a:rPr b="0" i="0" lang="it-IT" sz="23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and </a:t>
            </a:r>
            <a:r>
              <a:rPr b="1" i="0" lang="it-IT" sz="23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guest-observer programmes</a:t>
            </a:r>
            <a:endParaRPr b="0" i="0" sz="2300" u="none" cap="none" strike="noStrike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8"/>
          <p:cNvSpPr txBox="1"/>
          <p:nvPr/>
        </p:nvSpPr>
        <p:spPr>
          <a:xfrm>
            <a:off x="6" y="76202"/>
            <a:ext cx="906779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THESEUS: crucial synergies in the late ‘30s</a:t>
            </a:r>
            <a:endParaRPr b="1" sz="3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654" name="Google Shape;65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205" y="587381"/>
            <a:ext cx="7096125" cy="5127625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28"/>
          <p:cNvSpPr/>
          <p:nvPr/>
        </p:nvSpPr>
        <p:spPr>
          <a:xfrm>
            <a:off x="76206" y="5689942"/>
            <a:ext cx="8991599" cy="1015663"/>
          </a:xfrm>
          <a:prstGeom prst="rect">
            <a:avLst/>
          </a:prstGeom>
          <a:solidFill>
            <a:schemeClr val="lt1"/>
          </a:solidFill>
          <a:ln cap="flat" cmpd="sng" w="349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The «</a:t>
            </a:r>
            <a:r>
              <a:rPr b="1"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M7»  timeline </a:t>
            </a:r>
            <a:r>
              <a:rPr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will allow to </a:t>
            </a:r>
            <a:r>
              <a:rPr b="1"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widely broaden the mission scientific impact</a:t>
            </a:r>
            <a:r>
              <a:rPr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by taking advantage of the </a:t>
            </a:r>
            <a:r>
              <a:rPr b="1"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perfectly matched synergies</a:t>
            </a:r>
            <a:r>
              <a:rPr b="1" lang="it-IT" sz="20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it-IT" sz="2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with major facilities coming fully operative in the 2030s  </a:t>
            </a:r>
            <a:r>
              <a:rPr b="1" lang="it-IT" sz="20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(e.g., 3G GW detectors)</a:t>
            </a:r>
            <a:endParaRPr b="1" sz="2000">
              <a:solidFill>
                <a:srgbClr val="C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9"/>
          <p:cNvSpPr txBox="1"/>
          <p:nvPr>
            <p:ph idx="4294967295" type="title"/>
          </p:nvPr>
        </p:nvSpPr>
        <p:spPr>
          <a:xfrm>
            <a:off x="0" y="-76200"/>
            <a:ext cx="7980363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b="1" lang="it-IT" sz="36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In summary</a:t>
            </a:r>
            <a:endParaRPr b="1" sz="36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62" name="Google Shape;662;p29"/>
          <p:cNvSpPr txBox="1"/>
          <p:nvPr/>
        </p:nvSpPr>
        <p:spPr>
          <a:xfrm>
            <a:off x="124692" y="492001"/>
            <a:ext cx="8915400" cy="6518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8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❖"/>
            </a:pPr>
            <a:r>
              <a:rPr lang="it-IT" sz="8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GRBs are a key phenomenon for </a:t>
            </a:r>
            <a:r>
              <a:rPr b="1" lang="it-IT" sz="8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cosmology</a:t>
            </a:r>
            <a:r>
              <a:rPr lang="it-IT" sz="8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r>
              <a:rPr b="1" lang="it-IT" sz="8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multi-messenger astrophysics </a:t>
            </a:r>
            <a:r>
              <a:rPr lang="it-IT" sz="8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and </a:t>
            </a:r>
            <a:r>
              <a:rPr b="1" lang="it-IT" sz="8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fundamental physics</a:t>
            </a:r>
            <a:endParaRPr/>
          </a:p>
          <a:p>
            <a:pPr indent="0" lvl="0" marL="0" marR="0" rtl="0" algn="l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it-IT" sz="40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/>
          </a:p>
          <a:p>
            <a:pPr indent="-342900" lvl="0" marL="342900" marR="0" rtl="0" algn="l"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❖"/>
            </a:pPr>
            <a:r>
              <a:rPr lang="it-IT" sz="8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Next generation GRB missions, like </a:t>
            </a:r>
            <a:r>
              <a:rPr b="1" lang="it-IT" sz="8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THESEUS</a:t>
            </a:r>
            <a:r>
              <a:rPr lang="it-IT" sz="8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, developed by a large European collaboration and under advanced study by ESA </a:t>
            </a:r>
            <a:r>
              <a:rPr b="1" lang="it-IT" sz="8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will fully exploit these potentialities and also provide unprecedented clues to GRB physics and a substantial contribution to time-domain astronomy</a:t>
            </a:r>
            <a:endParaRPr/>
          </a:p>
          <a:p>
            <a:pPr indent="0" lvl="0" marL="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4000">
              <a:solidFill>
                <a:srgbClr val="0000FF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marR="0" rtl="0" algn="l"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❖"/>
            </a:pPr>
            <a:r>
              <a:rPr lang="it-IT" sz="8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The “M7” timeline will allow an </a:t>
            </a:r>
            <a:r>
              <a:rPr b="1" lang="it-IT" sz="8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unprecedented great synergy with future very large observing fa</a:t>
            </a:r>
            <a:r>
              <a:rPr lang="it-IT" sz="8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cilities, thus </a:t>
            </a:r>
            <a:r>
              <a:rPr b="1" lang="it-IT" sz="8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 importantly enhancing their science return</a:t>
            </a:r>
            <a:endParaRPr/>
          </a:p>
          <a:p>
            <a:pPr indent="0" lvl="0" marL="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40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marR="0" rtl="0" algn="l"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❖"/>
            </a:pPr>
            <a:r>
              <a:rPr lang="it-IT" sz="8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Because of the wide scope of its </a:t>
            </a:r>
            <a:r>
              <a:rPr lang="it-IT" sz="8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science goals, the great synergies and timeline and a </a:t>
            </a:r>
            <a:r>
              <a:rPr b="1" lang="it-IT" sz="8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guest-observer programme</a:t>
            </a:r>
            <a:r>
              <a:rPr lang="it-IT" sz="88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r>
              <a:rPr b="1" lang="it-IT" sz="8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THESEUS scientific return will involve an unprecedented wide scientific community.</a:t>
            </a:r>
            <a:endParaRPr/>
          </a:p>
          <a:p>
            <a:pPr indent="-279400" lvl="0" marL="3429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t/>
            </a:r>
            <a:endParaRPr b="1" sz="4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Noto Sans Symbols"/>
              <a:buChar char="❖"/>
            </a:pPr>
            <a:r>
              <a:rPr b="1" lang="it-IT" sz="80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THESEUS: ESA/M7 Phase 0/A study, selection 2026, launch by 2037</a:t>
            </a:r>
            <a:endParaRPr b="1" sz="80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None/>
            </a:pPr>
            <a:r>
              <a:rPr b="1" lang="it-IT" sz="80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SPIE articles on instruments, Adv.Sp.Res. &amp; Exp.Astr. articles on science 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None/>
            </a:pPr>
            <a:r>
              <a:rPr b="1" i="1" lang="it-IT" sz="80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http://www.isdc.unige.ch/theseus/</a:t>
            </a:r>
            <a:endParaRPr/>
          </a:p>
          <a:p>
            <a:pPr indent="-203200" lvl="0" marL="342900" marR="0" rtl="0" algn="ctr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t/>
            </a:r>
            <a:endParaRPr sz="8800" u="sng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429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t/>
            </a:r>
            <a:endParaRPr sz="60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29"/>
          <p:cNvSpPr/>
          <p:nvPr/>
        </p:nvSpPr>
        <p:spPr>
          <a:xfrm>
            <a:off x="124691" y="5334000"/>
            <a:ext cx="8915400" cy="1143000"/>
          </a:xfrm>
          <a:prstGeom prst="rect">
            <a:avLst/>
          </a:prstGeom>
          <a:noFill/>
          <a:ln cap="flat" cmpd="sng" w="53975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/>
          <p:cNvPicPr preferRelativeResize="0"/>
          <p:nvPr/>
        </p:nvPicPr>
        <p:blipFill rotWithShape="1">
          <a:blip r:embed="rId3">
            <a:alphaModFix/>
          </a:blip>
          <a:srcRect b="0" l="0" r="0" t="5263"/>
          <a:stretch/>
        </p:blipFill>
        <p:spPr>
          <a:xfrm>
            <a:off x="3947259" y="1219200"/>
            <a:ext cx="4587143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"/>
          <p:cNvSpPr/>
          <p:nvPr/>
        </p:nvSpPr>
        <p:spPr>
          <a:xfrm>
            <a:off x="184366" y="3529227"/>
            <a:ext cx="3298371" cy="1558099"/>
          </a:xfrm>
          <a:prstGeom prst="roundRect">
            <a:avLst>
              <a:gd fmla="val 16667" name="adj"/>
            </a:avLst>
          </a:prstGeom>
          <a:solidFill>
            <a:srgbClr val="002060">
              <a:alpha val="89803"/>
            </a:srgb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3" name="Google Shape;393;p3"/>
          <p:cNvSpPr/>
          <p:nvPr/>
        </p:nvSpPr>
        <p:spPr>
          <a:xfrm>
            <a:off x="190071" y="5281827"/>
            <a:ext cx="3292664" cy="1499973"/>
          </a:xfrm>
          <a:prstGeom prst="roundRect">
            <a:avLst>
              <a:gd fmla="val 16667" name="adj"/>
            </a:avLst>
          </a:prstGeom>
          <a:solidFill>
            <a:srgbClr val="C00000">
              <a:alpha val="89803"/>
            </a:srgb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Narrow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4" name="Google Shape;394;p3"/>
          <p:cNvSpPr txBox="1"/>
          <p:nvPr/>
        </p:nvSpPr>
        <p:spPr>
          <a:xfrm>
            <a:off x="442447" y="5314486"/>
            <a:ext cx="283346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rPr b="0" i="0" lang="it-IT" sz="2200" u="none" cap="none" strike="noStrik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Short GRBs: NS-NS or NS-BH mergers, </a:t>
            </a:r>
            <a:r>
              <a:rPr b="1" i="0" lang="it-IT" sz="2200" u="none" cap="none" strike="noStrik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association with GW sources </a:t>
            </a:r>
            <a:endParaRPr b="1" i="0" sz="2200" u="none" cap="none" strike="noStrike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95" name="Google Shape;395;p3"/>
          <p:cNvSpPr txBox="1"/>
          <p:nvPr/>
        </p:nvSpPr>
        <p:spPr>
          <a:xfrm>
            <a:off x="190071" y="3616313"/>
            <a:ext cx="3085836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rPr b="0" i="0" lang="it-IT" sz="2200" u="none" cap="none" strike="noStrik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Long GRBs: core collapse of pecular massive stars, </a:t>
            </a:r>
            <a:r>
              <a:rPr b="1" i="0" lang="it-IT" sz="2200" u="none" cap="none" strike="noStrik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association with SN </a:t>
            </a:r>
            <a:endParaRPr/>
          </a:p>
        </p:txBody>
      </p:sp>
      <p:pic>
        <p:nvPicPr>
          <p:cNvPr id="396" name="Google Shape;39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1172526"/>
            <a:ext cx="3406535" cy="227933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Book Antiqua"/>
              <a:buNone/>
            </a:pPr>
            <a:r>
              <a:rPr b="1" i="0" lang="it-IT" sz="32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Gamma-Ray Bursts: the most extreme phenomena in the Universe</a:t>
            </a:r>
            <a:endParaRPr b="1" i="0" sz="3200" u="none" cap="none" strike="noStrike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398" name="Google Shape;39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000" y="1690619"/>
            <a:ext cx="8077443" cy="4543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"/>
          <p:cNvSpPr txBox="1"/>
          <p:nvPr>
            <p:ph idx="4294967295" type="title"/>
          </p:nvPr>
        </p:nvSpPr>
        <p:spPr>
          <a:xfrm>
            <a:off x="420624" y="67056"/>
            <a:ext cx="7979664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b="1" lang="it-IT" sz="36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The ESA Cosmic Vision Programme</a:t>
            </a:r>
            <a:endParaRPr b="1" sz="36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04" name="Google Shape;404;p4"/>
          <p:cNvSpPr txBox="1"/>
          <p:nvPr>
            <p:ph idx="4294967295" type="body"/>
          </p:nvPr>
        </p:nvSpPr>
        <p:spPr>
          <a:xfrm>
            <a:off x="381000" y="524256"/>
            <a:ext cx="8686800" cy="6257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rgbClr val="0000FF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Noto Sans Symbols"/>
              <a:buChar char="❖"/>
            </a:pPr>
            <a:r>
              <a:rPr b="1" lang="it-IT">
                <a:solidFill>
                  <a:srgbClr val="0000FF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it-IT">
                <a:solidFill>
                  <a:srgbClr val="0000FF"/>
                </a:solidFill>
                <a:latin typeface="Book Antiqua"/>
                <a:ea typeface="Book Antiqua"/>
                <a:cs typeface="Book Antiqua"/>
                <a:sym typeface="Book Antiqua"/>
              </a:rPr>
              <a:t>Selected missions</a:t>
            </a:r>
            <a:endParaRPr>
              <a:solidFill>
                <a:srgbClr val="0000FF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Char char="•"/>
            </a:pPr>
            <a:r>
              <a:rPr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S1: CHEOPS (exoplanets, 2019)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Char char="•"/>
            </a:pPr>
            <a:r>
              <a:rPr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M1: Solar Orbiter (solar astrophysics, 2020)</a:t>
            </a:r>
            <a:endParaRPr sz="28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Char char="•"/>
            </a:pPr>
            <a:r>
              <a:rPr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M2: Euclid (cosmology, 2023)</a:t>
            </a:r>
            <a:endParaRPr sz="28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Char char="•"/>
            </a:pPr>
            <a:r>
              <a:rPr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L1: JUICE (exploration of Jupiter system, 2023)</a:t>
            </a:r>
            <a:endParaRPr sz="28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Char char="•"/>
            </a:pPr>
            <a:r>
              <a:rPr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S2: SMILE (solar wind-magneto/ionosphere, 2025) </a:t>
            </a:r>
            <a:endParaRPr sz="28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Char char="•"/>
            </a:pPr>
            <a:r>
              <a:rPr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M3: PLATO (exoplanets, 2026)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Char char="•"/>
            </a:pPr>
            <a:r>
              <a:rPr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F1: COMET INTERCEPTOR (solar system origin, 2026)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Char char="•"/>
            </a:pPr>
            <a:r>
              <a:rPr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M4: ARIEL (exoplanets, 2028) 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Char char="•"/>
            </a:pPr>
            <a:r>
              <a:rPr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F2: ARRAKIHS (cosmology through faint galaxies, 2030)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Char char="•"/>
            </a:pPr>
            <a:r>
              <a:rPr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M5: ENVISION (exploration of Venus, 2032)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Char char="•"/>
            </a:pPr>
            <a:r>
              <a:rPr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L2: LISA (gravitational wave observatory, 2035) </a:t>
            </a:r>
            <a:endParaRPr sz="28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Char char="•"/>
            </a:pPr>
            <a:r>
              <a:rPr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L3: NEWATHENA (X-ray obs., cosmology, MMA,  2037) 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8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8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8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"/>
          <p:cNvSpPr txBox="1"/>
          <p:nvPr>
            <p:ph idx="4294967295" type="body"/>
          </p:nvPr>
        </p:nvSpPr>
        <p:spPr>
          <a:xfrm>
            <a:off x="338328" y="732283"/>
            <a:ext cx="8153400" cy="5928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Noto Sans Symbols"/>
              <a:buChar char="❖"/>
            </a:pPr>
            <a:r>
              <a:rPr b="1" lang="it-IT">
                <a:solidFill>
                  <a:srgbClr val="0000FF"/>
                </a:solidFill>
              </a:rPr>
              <a:t> </a:t>
            </a:r>
            <a:r>
              <a:rPr lang="it-IT">
                <a:solidFill>
                  <a:srgbClr val="0000FF"/>
                </a:solidFill>
              </a:rPr>
              <a:t>Selected missions</a:t>
            </a:r>
            <a:endParaRPr>
              <a:solidFill>
                <a:srgbClr val="0000FF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it-IT" sz="2800">
                <a:solidFill>
                  <a:srgbClr val="FF0000"/>
                </a:solidFill>
              </a:rPr>
              <a:t>M1: Solar Orbiter (solar astrophysics, 2017)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it-IT" sz="2800">
                <a:solidFill>
                  <a:srgbClr val="FF0000"/>
                </a:solidFill>
              </a:rPr>
              <a:t>M2: Euclid (cosmology, 2020)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it-IT" sz="2800">
                <a:solidFill>
                  <a:srgbClr val="FF0000"/>
                </a:solidFill>
              </a:rPr>
              <a:t>L1: JUICE (exploration of Jupiter system, 2022)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it-IT" sz="2800">
                <a:solidFill>
                  <a:srgbClr val="FF0000"/>
                </a:solidFill>
              </a:rPr>
              <a:t>S1: CHEOPS (exoplanets, 2017)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it-IT" sz="2800">
                <a:solidFill>
                  <a:srgbClr val="FF0000"/>
                </a:solidFill>
              </a:rPr>
              <a:t>M3: PLATO (exoplanets, 2024)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it-IT" sz="2800">
                <a:solidFill>
                  <a:srgbClr val="FF0000"/>
                </a:solidFill>
              </a:rPr>
              <a:t>L2: ATHENA (X-ray observatory, cosmology 2028)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it-IT" sz="2800">
                <a:solidFill>
                  <a:srgbClr val="FF0000"/>
                </a:solidFill>
              </a:rPr>
              <a:t>[L3: gravitational wawes observatory (eLISA) 2032 ]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410" name="Google Shape;410;p5"/>
          <p:cNvSpPr txBox="1"/>
          <p:nvPr/>
        </p:nvSpPr>
        <p:spPr>
          <a:xfrm>
            <a:off x="152408" y="1467281"/>
            <a:ext cx="8884691" cy="4524315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Book Antiqua"/>
              <a:buNone/>
            </a:pPr>
            <a:r>
              <a:rPr b="1" i="0" lang="it-IT" sz="3600" u="none" cap="none" strike="noStrike">
                <a:solidFill>
                  <a:srgbClr val="0000FF"/>
                </a:solidFill>
                <a:latin typeface="Book Antiqua"/>
                <a:ea typeface="Book Antiqua"/>
                <a:cs typeface="Book Antiqua"/>
                <a:sym typeface="Book Antiqua"/>
              </a:rPr>
              <a:t>Resonant keywords</a:t>
            </a:r>
            <a:r>
              <a:rPr b="1" i="0" lang="it-IT" sz="3600" u="none" cap="none" strike="noStrike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: cosmology </a:t>
            </a:r>
            <a:r>
              <a:rPr b="0" i="0" lang="it-IT" sz="3600" u="none" cap="none" strike="noStrike">
                <a:solidFill>
                  <a:srgbClr val="0000FF"/>
                </a:solidFill>
                <a:latin typeface="Book Antiqua"/>
                <a:ea typeface="Book Antiqua"/>
                <a:cs typeface="Book Antiqua"/>
                <a:sym typeface="Book Antiqua"/>
              </a:rPr>
              <a:t>(</a:t>
            </a:r>
            <a:r>
              <a:rPr b="0" i="0" lang="it-IT" sz="3600" u="none" cap="none" strike="noStrike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dark energy, dark matter, re-ionization, structures formation and evolution</a:t>
            </a:r>
            <a:r>
              <a:rPr b="0" i="0" lang="it-IT" sz="3600" u="none" cap="none" strike="noStrike">
                <a:solidFill>
                  <a:srgbClr val="0000FF"/>
                </a:solidFill>
                <a:latin typeface="Book Antiqua"/>
                <a:ea typeface="Book Antiqua"/>
                <a:cs typeface="Book Antiqua"/>
                <a:sym typeface="Book Antiqua"/>
              </a:rPr>
              <a:t>)</a:t>
            </a:r>
            <a:r>
              <a:rPr b="1" i="0" lang="it-IT" sz="3600" u="none" cap="none" strike="noStrike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, fundamental physics </a:t>
            </a:r>
            <a:r>
              <a:rPr b="0" i="0" lang="it-IT" sz="3600" u="none" cap="none" strike="noStrike">
                <a:solidFill>
                  <a:srgbClr val="0000FF"/>
                </a:solidFill>
                <a:latin typeface="Book Antiqua"/>
                <a:ea typeface="Book Antiqua"/>
                <a:cs typeface="Book Antiqua"/>
                <a:sym typeface="Book Antiqua"/>
              </a:rPr>
              <a:t>(relativity, quantum gravity, QCD, </a:t>
            </a:r>
            <a:r>
              <a:rPr b="0" i="0" lang="it-IT" sz="3600" u="none" cap="none" strike="noStrike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gravitational wave universe</a:t>
            </a:r>
            <a:r>
              <a:rPr b="0" i="0" lang="it-IT" sz="3600" u="none" cap="none" strike="noStrike">
                <a:solidFill>
                  <a:srgbClr val="0000FF"/>
                </a:solidFill>
                <a:latin typeface="Book Antiqua"/>
                <a:ea typeface="Book Antiqua"/>
                <a:cs typeface="Book Antiqua"/>
                <a:sym typeface="Book Antiqua"/>
              </a:rPr>
              <a:t>)</a:t>
            </a:r>
            <a:r>
              <a:rPr b="1" i="0" lang="it-IT" sz="3600" u="none" cap="none" strike="noStrike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,  life </a:t>
            </a:r>
            <a:r>
              <a:rPr b="0" i="0" lang="it-IT" sz="3600" u="none" cap="none" strike="noStrike">
                <a:solidFill>
                  <a:srgbClr val="0000FF"/>
                </a:solidFill>
                <a:latin typeface="Book Antiqua"/>
                <a:ea typeface="Book Antiqua"/>
                <a:cs typeface="Book Antiqua"/>
                <a:sym typeface="Book Antiqua"/>
              </a:rPr>
              <a:t>(</a:t>
            </a:r>
            <a:r>
              <a:rPr b="0" i="0" lang="it-IT" sz="3600" u="none" cap="none" strike="noStrike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exoplanets</a:t>
            </a:r>
            <a:r>
              <a:rPr b="0" i="0" lang="it-IT" sz="3600" u="none" cap="none" strike="noStrike">
                <a:solidFill>
                  <a:srgbClr val="0000FF"/>
                </a:solidFill>
                <a:latin typeface="Book Antiqua"/>
                <a:ea typeface="Book Antiqua"/>
                <a:cs typeface="Book Antiqua"/>
                <a:sym typeface="Book Antiqua"/>
              </a:rPr>
              <a:t> formation + evolution + census, </a:t>
            </a:r>
            <a:r>
              <a:rPr b="0" i="0" lang="it-IT" sz="3600" u="none" cap="none" strike="noStrike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solar system exploration</a:t>
            </a:r>
            <a:r>
              <a:rPr b="1" i="0" lang="it-IT" sz="3600" u="none" cap="none" strike="noStrike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)</a:t>
            </a:r>
            <a:endParaRPr/>
          </a:p>
        </p:txBody>
      </p:sp>
      <p:sp>
        <p:nvSpPr>
          <p:cNvPr id="411" name="Google Shape;411;p5"/>
          <p:cNvSpPr txBox="1"/>
          <p:nvPr/>
        </p:nvSpPr>
        <p:spPr>
          <a:xfrm>
            <a:off x="420624" y="67056"/>
            <a:ext cx="7979664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Book Antiqua"/>
              <a:buNone/>
            </a:pPr>
            <a:r>
              <a:rPr b="1" i="0" lang="it-IT" sz="36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The ESA Cosmic Vision Programme</a:t>
            </a:r>
            <a:endParaRPr b="1" i="0" sz="3600" u="none" cap="none" strike="noStrike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"/>
          <p:cNvSpPr txBox="1"/>
          <p:nvPr/>
        </p:nvSpPr>
        <p:spPr>
          <a:xfrm>
            <a:off x="0" y="557884"/>
            <a:ext cx="9144000" cy="522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18" name="Google Shape;418;p6"/>
          <p:cNvSpPr txBox="1"/>
          <p:nvPr/>
        </p:nvSpPr>
        <p:spPr>
          <a:xfrm>
            <a:off x="1" y="903268"/>
            <a:ext cx="5867399" cy="5878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 Narrow"/>
              <a:buNone/>
            </a:pPr>
            <a:r>
              <a:t/>
            </a:r>
            <a:endParaRPr b="1" i="0" sz="8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it-IT" sz="26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Probe the </a:t>
            </a:r>
            <a:r>
              <a:rPr b="1" i="0" lang="it-IT" sz="26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early Universe (first stars, first galaxies, cosmic reionization)</a:t>
            </a:r>
            <a:r>
              <a:rPr b="0" i="0" lang="it-IT" sz="26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, by unveiling and exploiting the population of </a:t>
            </a:r>
            <a:r>
              <a:rPr b="1" i="0" lang="it-IT" sz="26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extremely distant cosmic                Gamma - Ray Bursts (GRB)</a:t>
            </a:r>
            <a:endParaRPr/>
          </a:p>
          <a:p>
            <a:pPr indent="-2794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794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 Narrow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it-IT" sz="26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Provide a</a:t>
            </a:r>
            <a:r>
              <a:rPr b="1" i="0" lang="it-IT" sz="26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fundamental contribution to multi-messenger astrophysics </a:t>
            </a:r>
            <a:r>
              <a:rPr b="1" i="0" lang="it-IT" sz="26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through GRB</a:t>
            </a:r>
            <a:r>
              <a:rPr b="1" i="0" lang="it-IT" sz="2600" u="none" cap="none" strike="noStrike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1" i="0" lang="it-IT" sz="26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produced by merging neutron stars </a:t>
            </a:r>
            <a:r>
              <a:rPr b="0" i="0" lang="it-IT" sz="26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and </a:t>
            </a:r>
            <a:r>
              <a:rPr b="0" i="0" lang="it-IT" sz="26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other X/gamma-ray transient sources</a:t>
            </a:r>
            <a:endParaRPr b="0" i="0" sz="2600" u="none" cap="none" strike="noStrike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419" name="Google Shape;41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1199" y="4191001"/>
            <a:ext cx="3275625" cy="254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"/>
          <p:cNvPicPr preferRelativeResize="0"/>
          <p:nvPr/>
        </p:nvPicPr>
        <p:blipFill rotWithShape="1">
          <a:blip r:embed="rId4">
            <a:alphaModFix/>
          </a:blip>
          <a:srcRect b="0" l="0" r="0" t="4959"/>
          <a:stretch/>
        </p:blipFill>
        <p:spPr>
          <a:xfrm>
            <a:off x="5867399" y="818890"/>
            <a:ext cx="3352799" cy="3295909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6"/>
          <p:cNvSpPr txBox="1"/>
          <p:nvPr/>
        </p:nvSpPr>
        <p:spPr>
          <a:xfrm>
            <a:off x="161925" y="146447"/>
            <a:ext cx="838200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400"/>
              <a:buFont typeface="Noto Sans Symbols"/>
              <a:buNone/>
            </a:pPr>
            <a:r>
              <a:rPr b="1" i="0" lang="it-IT" sz="34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Next generation GRB missions (‘30s)  </a:t>
            </a:r>
            <a:endParaRPr b="1" i="1" sz="3400" u="none" cap="none" strike="noStrike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"/>
          <p:cNvSpPr txBox="1"/>
          <p:nvPr>
            <p:ph type="title"/>
          </p:nvPr>
        </p:nvSpPr>
        <p:spPr>
          <a:xfrm>
            <a:off x="91347" y="52389"/>
            <a:ext cx="8853488" cy="6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Shedding light on the early Universe with GRBs</a:t>
            </a:r>
            <a:endParaRPr b="1" sz="3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27" name="Google Shape;427;p7"/>
          <p:cNvSpPr txBox="1"/>
          <p:nvPr>
            <p:ph idx="1" type="body"/>
          </p:nvPr>
        </p:nvSpPr>
        <p:spPr>
          <a:xfrm>
            <a:off x="152400" y="990600"/>
            <a:ext cx="42672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❑"/>
            </a:pPr>
            <a:r>
              <a:rPr b="1" lang="it-IT" sz="24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 Long GRBs: </a:t>
            </a:r>
            <a:r>
              <a:rPr lang="it-IT" sz="2400">
                <a:latin typeface="Book Antiqua"/>
                <a:ea typeface="Book Antiqua"/>
                <a:cs typeface="Book Antiqua"/>
                <a:sym typeface="Book Antiqua"/>
              </a:rPr>
              <a:t>huge luminosities, mostly emitted in the X and gamma-rays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❑"/>
            </a:pPr>
            <a:r>
              <a:rPr b="1" lang="it-IT" sz="24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 Redshift distribution </a:t>
            </a:r>
            <a:r>
              <a:rPr lang="it-IT" sz="2400">
                <a:latin typeface="Book Antiqua"/>
                <a:ea typeface="Book Antiqua"/>
                <a:cs typeface="Book Antiqua"/>
                <a:sym typeface="Book Antiqua"/>
              </a:rPr>
              <a:t>extending at least to </a:t>
            </a:r>
            <a:r>
              <a:rPr lang="it-IT" sz="24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z ~9 and association with exploding massive stars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Char char="❑"/>
            </a:pPr>
            <a:r>
              <a:rPr b="1" lang="it-IT" sz="24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 Powerful tools for cosmology:</a:t>
            </a:r>
            <a:r>
              <a:rPr lang="it-IT" sz="2400">
                <a:latin typeface="Book Antiqua"/>
                <a:ea typeface="Book Antiqua"/>
                <a:cs typeface="Book Antiqua"/>
                <a:sym typeface="Book Antiqua"/>
              </a:rPr>
              <a:t> SFR evolution, physics of re-ionization, high-z low luminosity galaxies, pop III stars </a:t>
            </a:r>
            <a:endParaRPr/>
          </a:p>
        </p:txBody>
      </p:sp>
      <p:pic>
        <p:nvPicPr>
          <p:cNvPr id="428" name="Google Shape;42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806" y="914400"/>
            <a:ext cx="3965575" cy="57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"/>
          <p:cNvSpPr/>
          <p:nvPr/>
        </p:nvSpPr>
        <p:spPr>
          <a:xfrm>
            <a:off x="225436" y="457200"/>
            <a:ext cx="8775779" cy="2785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FF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2200" u="none" cap="none" strike="noStrik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 statistical sample of high–z GRBs can provide fundamental information: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85744" lvl="0" marL="285744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it-IT" sz="22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measure independently the </a:t>
            </a:r>
            <a:r>
              <a:rPr b="1" i="0" lang="it-IT" sz="22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cosmic star–formation rate</a:t>
            </a:r>
            <a:r>
              <a:rPr b="0" i="0" lang="it-IT" sz="22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, even beyond the limits of current and future galaxy surveys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85744" lvl="0" marL="285744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0" i="0" lang="it-IT" sz="22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 directly (or indirectly) detect the </a:t>
            </a:r>
            <a:r>
              <a:rPr b="1" i="0" lang="it-IT" sz="2200" u="none" cap="none" strike="noStrike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first population of stars (pop III)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090429B_ann" id="434" name="Google Shape;43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0" y="3094383"/>
            <a:ext cx="5398264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8"/>
          <p:cNvSpPr txBox="1"/>
          <p:nvPr/>
        </p:nvSpPr>
        <p:spPr>
          <a:xfrm>
            <a:off x="6265672" y="3200403"/>
            <a:ext cx="1354328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 Narrow"/>
              <a:buNone/>
            </a:pPr>
            <a:r>
              <a:rPr b="1" i="0" lang="it-IT" sz="2600" u="none" cap="none" strike="noStrike">
                <a:solidFill>
                  <a:srgbClr val="FFFF00"/>
                </a:solidFill>
                <a:latin typeface="Arial Narrow"/>
                <a:ea typeface="Arial Narrow"/>
                <a:cs typeface="Arial Narrow"/>
                <a:sym typeface="Arial Narrow"/>
              </a:rPr>
              <a:t>Z = 9.4</a:t>
            </a:r>
            <a:endParaRPr/>
          </a:p>
        </p:txBody>
      </p:sp>
      <p:sp>
        <p:nvSpPr>
          <p:cNvPr id="436" name="Google Shape;436;p8"/>
          <p:cNvSpPr txBox="1"/>
          <p:nvPr>
            <p:ph type="title"/>
          </p:nvPr>
        </p:nvSpPr>
        <p:spPr>
          <a:xfrm>
            <a:off x="91347" y="52391"/>
            <a:ext cx="8853488" cy="6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Book Antiqua"/>
              <a:buNone/>
            </a:pPr>
            <a:r>
              <a:rPr b="1" lang="it-IT" sz="32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Shedding light on the early Universe with GRBs</a:t>
            </a:r>
            <a:endParaRPr b="1" sz="3200">
              <a:solidFill>
                <a:srgbClr val="C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437" name="Google Shape;437;p8"/>
          <p:cNvSpPr/>
          <p:nvPr/>
        </p:nvSpPr>
        <p:spPr>
          <a:xfrm>
            <a:off x="81410" y="5181603"/>
            <a:ext cx="228079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Copyright: Gemini Observatory / AURA / Levan, Tanvir, Cucchiara</a:t>
            </a:r>
            <a:endParaRPr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9"/>
          <p:cNvSpPr txBox="1"/>
          <p:nvPr/>
        </p:nvSpPr>
        <p:spPr>
          <a:xfrm>
            <a:off x="511188" y="5353792"/>
            <a:ext cx="798512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it-IT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</a:t>
            </a:r>
            <a:r>
              <a:rPr lang="it-IT" sz="200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 JWST</a:t>
            </a:r>
            <a:r>
              <a:rPr lang="it-IT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200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ELTs </a:t>
            </a:r>
            <a:r>
              <a:rPr lang="it-IT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surveys will be not able to probe the faint end of the galaxy Luminosity Function at high redshifts (z&gt;6-8)</a:t>
            </a:r>
            <a:endParaRPr/>
          </a:p>
        </p:txBody>
      </p:sp>
      <p:sp>
        <p:nvSpPr>
          <p:cNvPr id="443" name="Google Shape;443;p9"/>
          <p:cNvSpPr txBox="1"/>
          <p:nvPr/>
        </p:nvSpPr>
        <p:spPr>
          <a:xfrm>
            <a:off x="3941646" y="4953009"/>
            <a:ext cx="14859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lang="it-IT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Robertson&amp;Ellis12</a:t>
            </a:r>
            <a:endParaRPr/>
          </a:p>
        </p:txBody>
      </p:sp>
      <p:sp>
        <p:nvSpPr>
          <p:cNvPr id="444" name="Google Shape;444;p9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Detecting and studying primordial invisible galaxies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45" name="Google Shape;44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0376" y="1066805"/>
            <a:ext cx="5883275" cy="3706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808" y="1182744"/>
            <a:ext cx="1395363" cy="1400856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6_Struttura predefinita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8_Struttura predefinita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3_Struttura predefinita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7_Struttura predefinita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1601-01-01T00:00:00Z</dcterms:created>
  <dc:creator>Lorenzo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