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6.xml" ContentType="application/vnd.openxmlformats-officedocument.them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7.xml" ContentType="application/vnd.openxmlformats-officedocument.them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8.xml" ContentType="application/vnd.openxmlformats-officedocument.them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0" r:id="rId4"/>
    <p:sldMasterId id="2147483728" r:id="rId5"/>
    <p:sldMasterId id="2147483754" r:id="rId6"/>
    <p:sldMasterId id="2147483780" r:id="rId7"/>
    <p:sldMasterId id="2147483806" r:id="rId8"/>
    <p:sldMasterId id="2147483832" r:id="rId9"/>
    <p:sldMasterId id="2147483860" r:id="rId10"/>
    <p:sldMasterId id="2147483886" r:id="rId11"/>
  </p:sldMasterIdLst>
  <p:notesMasterIdLst>
    <p:notesMasterId r:id="rId29"/>
  </p:notesMasterIdLst>
  <p:sldIdLst>
    <p:sldId id="256" r:id="rId12"/>
    <p:sldId id="380" r:id="rId13"/>
    <p:sldId id="374" r:id="rId14"/>
    <p:sldId id="375" r:id="rId15"/>
    <p:sldId id="367" r:id="rId16"/>
    <p:sldId id="376" r:id="rId17"/>
    <p:sldId id="377" r:id="rId18"/>
    <p:sldId id="386" r:id="rId19"/>
    <p:sldId id="378" r:id="rId20"/>
    <p:sldId id="379" r:id="rId21"/>
    <p:sldId id="259" r:id="rId22"/>
    <p:sldId id="366" r:id="rId23"/>
    <p:sldId id="262" r:id="rId24"/>
    <p:sldId id="344" r:id="rId25"/>
    <p:sldId id="333" r:id="rId26"/>
    <p:sldId id="345" r:id="rId27"/>
    <p:sldId id="35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748D"/>
    <a:srgbClr val="FFFFFF"/>
    <a:srgbClr val="CB333B"/>
    <a:srgbClr val="00A9CE"/>
    <a:srgbClr val="E87722"/>
    <a:srgbClr val="BE531C"/>
    <a:srgbClr val="82AFC5"/>
    <a:srgbClr val="D5E4EC"/>
    <a:srgbClr val="FF0000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B730B-E6AB-4A46-8935-212F68EBBDD2}" v="22" dt="2025-03-31T09:22:02.069"/>
    <p1510:client id="{E4634C98-24EC-AC75-FAD3-E66D1305957A}" v="4" dt="2025-03-31T13:58:57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6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rsiainen, Miika" userId="S::u2272253@live.warwick.ac.uk::366eb95a-46cd-47ca-a34a-510411d429a4" providerId="AD" clId="Web-{E4634C98-24EC-AC75-FAD3-E66D1305957A}"/>
    <pc:docChg chg="delSld">
      <pc:chgData name="Pursiainen, Miika" userId="S::u2272253@live.warwick.ac.uk::366eb95a-46cd-47ca-a34a-510411d429a4" providerId="AD" clId="Web-{E4634C98-24EC-AC75-FAD3-E66D1305957A}" dt="2025-03-31T13:58:57.081" v="3"/>
      <pc:docMkLst>
        <pc:docMk/>
      </pc:docMkLst>
      <pc:sldChg chg="del">
        <pc:chgData name="Pursiainen, Miika" userId="S::u2272253@live.warwick.ac.uk::366eb95a-46cd-47ca-a34a-510411d429a4" providerId="AD" clId="Web-{E4634C98-24EC-AC75-FAD3-E66D1305957A}" dt="2025-03-31T13:58:50.784" v="1"/>
        <pc:sldMkLst>
          <pc:docMk/>
          <pc:sldMk cId="365928006" sldId="334"/>
        </pc:sldMkLst>
      </pc:sldChg>
      <pc:sldChg chg="del">
        <pc:chgData name="Pursiainen, Miika" userId="S::u2272253@live.warwick.ac.uk::366eb95a-46cd-47ca-a34a-510411d429a4" providerId="AD" clId="Web-{E4634C98-24EC-AC75-FAD3-E66D1305957A}" dt="2025-03-31T13:58:55.347" v="2"/>
        <pc:sldMkLst>
          <pc:docMk/>
          <pc:sldMk cId="721295146" sldId="341"/>
        </pc:sldMkLst>
      </pc:sldChg>
      <pc:sldChg chg="del">
        <pc:chgData name="Pursiainen, Miika" userId="S::u2272253@live.warwick.ac.uk::366eb95a-46cd-47ca-a34a-510411d429a4" providerId="AD" clId="Web-{E4634C98-24EC-AC75-FAD3-E66D1305957A}" dt="2025-03-31T13:58:57.081" v="3"/>
        <pc:sldMkLst>
          <pc:docMk/>
          <pc:sldMk cId="1990751859" sldId="381"/>
        </pc:sldMkLst>
      </pc:sldChg>
      <pc:sldChg chg="del">
        <pc:chgData name="Pursiainen, Miika" userId="S::u2272253@live.warwick.ac.uk::366eb95a-46cd-47ca-a34a-510411d429a4" providerId="AD" clId="Web-{E4634C98-24EC-AC75-FAD3-E66D1305957A}" dt="2025-03-31T13:58:48.581" v="0"/>
        <pc:sldMkLst>
          <pc:docMk/>
          <pc:sldMk cId="3421498266" sldId="3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12370-ACAE-4CB6-9216-4C702A570828}" type="datetimeFigureOut">
              <a:t>3/31/2025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22E6C-6C49-44B4-9B00-F0A477ADD66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76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Relationship Id="rId4" Type="http://schemas.microsoft.com/office/2007/relationships/hdphoto" Target="../media/hdphoto1.wdp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Relationship Id="rId4" Type="http://schemas.microsoft.com/office/2007/relationships/hdphoto" Target="../media/hdphoto3.wdp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7.xml"/><Relationship Id="rId4" Type="http://schemas.microsoft.com/office/2007/relationships/hdphoto" Target="../media/hdphoto4.wdp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9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0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1.xml"/><Relationship Id="rId4" Type="http://schemas.microsoft.com/office/2007/relationships/hdphoto" Target="../media/hdphoto1.wdp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2.xml"/><Relationship Id="rId4" Type="http://schemas.microsoft.com/office/2007/relationships/hdphoto" Target="../media/hdphoto1.wdp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3.xml"/><Relationship Id="rId4" Type="http://schemas.microsoft.com/office/2007/relationships/hdphoto" Target="../media/hdphoto1.wdp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0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2.xml"/><Relationship Id="rId4" Type="http://schemas.microsoft.com/office/2007/relationships/hdphoto" Target="../media/hdphoto1.wdp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Relationship Id="rId4" Type="http://schemas.microsoft.com/office/2007/relationships/hdphoto" Target="../media/hdphoto1.wdp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0.xml"/><Relationship Id="rId4" Type="http://schemas.microsoft.com/office/2007/relationships/hdphoto" Target="../media/hdphoto3.wdp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3.xml"/><Relationship Id="rId4" Type="http://schemas.microsoft.com/office/2007/relationships/hdphoto" Target="../media/hdphoto4.wdp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5.xml"/><Relationship Id="rId4" Type="http://schemas.openxmlformats.org/officeDocument/2006/relationships/image" Target="../media/image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6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7.xml"/><Relationship Id="rId4" Type="http://schemas.microsoft.com/office/2007/relationships/hdphoto" Target="../media/hdphoto1.wdp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8.xml"/><Relationship Id="rId4" Type="http://schemas.microsoft.com/office/2007/relationships/hdphoto" Target="../media/hdphoto1.wdp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9.xml"/><Relationship Id="rId4" Type="http://schemas.microsoft.com/office/2007/relationships/hdphoto" Target="../media/hdphoto1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6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8.xml"/><Relationship Id="rId4" Type="http://schemas.microsoft.com/office/2007/relationships/hdphoto" Target="../media/hdphoto1.wdp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4.xml"/><Relationship Id="rId4" Type="http://schemas.microsoft.com/office/2007/relationships/hdphoto" Target="../media/hdphoto1.wdp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6.xml"/><Relationship Id="rId4" Type="http://schemas.microsoft.com/office/2007/relationships/hdphoto" Target="../media/hdphoto3.wdp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58.xml"/><Relationship Id="rId4" Type="http://schemas.microsoft.com/office/2007/relationships/hdphoto" Target="../media/hdphoto2.wdp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59.xml"/><Relationship Id="rId4" Type="http://schemas.microsoft.com/office/2007/relationships/hdphoto" Target="../media/hdphoto2.wdp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1.xml"/><Relationship Id="rId4" Type="http://schemas.microsoft.com/office/2007/relationships/hdphoto" Target="../media/hdphoto5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2.xml"/><Relationship Id="rId4" Type="http://schemas.openxmlformats.org/officeDocument/2006/relationships/image" Target="../media/image18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4.xml"/><Relationship Id="rId4" Type="http://schemas.microsoft.com/office/2007/relationships/hdphoto" Target="../media/hdphoto5.wdp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5.xml"/><Relationship Id="rId4" Type="http://schemas.microsoft.com/office/2007/relationships/hdphoto" Target="../media/hdphoto5.wdp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6.xml"/><Relationship Id="rId4" Type="http://schemas.microsoft.com/office/2007/relationships/hdphoto" Target="../media/hdphoto5.wdp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7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8.xml"/><Relationship Id="rId4" Type="http://schemas.microsoft.com/office/2007/relationships/hdphoto" Target="../media/hdphoto1.wdp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69.xml"/><Relationship Id="rId4" Type="http://schemas.microsoft.com/office/2007/relationships/hdphoto" Target="../media/hdphoto1.wdp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0.xml"/><Relationship Id="rId4" Type="http://schemas.microsoft.com/office/2007/relationships/hdphoto" Target="../media/hdphoto1.wdp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1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2.xml"/><Relationship Id="rId4" Type="http://schemas.microsoft.com/office/2007/relationships/hdphoto" Target="../media/hdphoto1.wdp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3.xml"/><Relationship Id="rId4" Type="http://schemas.microsoft.com/office/2007/relationships/hdphoto" Target="../media/hdphoto1.wdp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4.xml"/><Relationship Id="rId4" Type="http://schemas.microsoft.com/office/2007/relationships/hdphoto" Target="../media/hdphoto5.wdp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5.xml"/><Relationship Id="rId4" Type="http://schemas.microsoft.com/office/2007/relationships/hdphoto" Target="../media/hdphoto1.wdp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9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1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3.xml"/><Relationship Id="rId4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8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8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8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88.xml"/><Relationship Id="rId4" Type="http://schemas.openxmlformats.org/officeDocument/2006/relationships/image" Target="../media/image4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89.xml"/><Relationship Id="rId4" Type="http://schemas.openxmlformats.org/officeDocument/2006/relationships/image" Target="../media/image4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0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2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3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8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9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0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5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0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5.xml"/><Relationship Id="rId4" Type="http://schemas.microsoft.com/office/2007/relationships/hdphoto" Target="../media/hdphoto2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7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9.xml"/><Relationship Id="rId4" Type="http://schemas.microsoft.com/office/2007/relationships/hdphoto" Target="../media/hdphoto1.wdp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0.xml"/><Relationship Id="rId4" Type="http://schemas.microsoft.com/office/2007/relationships/hdphoto" Target="../media/hdphoto1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1.xml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7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8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Relationship Id="rId4" Type="http://schemas.microsoft.com/office/2007/relationships/hdphoto" Target="../media/hdphoto1.wdp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4" Type="http://schemas.microsoft.com/office/2007/relationships/hdphoto" Target="../media/hdphoto3.wdp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1.xml"/><Relationship Id="rId4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3.xml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5.xml"/><Relationship Id="rId4" Type="http://schemas.microsoft.com/office/2007/relationships/hdphoto" Target="../media/hdphoto1.wdp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6.xml"/><Relationship Id="rId4" Type="http://schemas.microsoft.com/office/2007/relationships/hdphoto" Target="../media/hdphoto1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7.xml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4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96.xml"/><Relationship Id="rId4" Type="http://schemas.microsoft.com/office/2007/relationships/hdphoto" Target="../media/hdphoto1.wdp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528BD3-4CF6-AC3B-CF6A-4414EC35BF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D070CA6F-4365-5A46-5DA4-21DAA3E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398959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7142F01-A14D-1FED-E8D7-3CD7540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088031"/>
      </p:ext>
    </p:extLst>
  </p:cSld>
  <p:clrMapOvr>
    <a:masterClrMapping/>
  </p:clrMapOvr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95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5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154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350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92F1844-445C-D1D8-0214-8D980269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92C3C5-B2E4-0CB0-4482-299BB3D75F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F09EFA-F5F7-E682-33C6-620F705DDC9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D05137-F705-B7C0-D5AC-85C787BD98F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B841A-51B1-DD11-53A5-6CEE96A4914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EE51C-F59D-A67D-0F46-2A86250ED5E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6851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565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40A3A165-C5DD-7085-AA3A-715215B4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A973C-E1F1-1085-9DD6-FED79A51CFEA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CD2909-B5FD-21E1-FCAA-CD5C3B09D74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CE852-56BF-B005-0F25-39B98283BA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26265-8815-ABF3-34B1-FC008452291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8893-5791-A47A-8D5C-A0070CBB197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35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D070CA6F-4365-5A46-5DA4-21DAA3E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50989E2-1353-0DE7-37C6-2D5D421EF74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74574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5EDBC723-2355-9FFD-1B28-EDA36F48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E1F7D06-6BB8-E45F-D16F-E86D01E52D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478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72A1CB10-FA18-F746-5E59-0581CECE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15535C1-7CA2-4B53-2453-2624F0AF3701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43254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090A3-C8CB-492F-3E90-2B30223A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872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0658EE0F-E821-7465-F130-72AB25DC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44766"/>
      </p:ext>
    </p:extLst>
  </p:cSld>
  <p:clrMapOvr>
    <a:masterClrMapping/>
  </p:clrMapOvr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883F13CB-442E-F12E-9EE3-7E403C77D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249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5C7CE-065F-AD32-8AE1-654E94F37765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DBC61A05-8253-C869-9809-8E3097CCEA3D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5" name="Picture 4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3DC423C4-6861-9C6E-2707-C0A967675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1241231"/>
      </p:ext>
    </p:extLst>
  </p:cSld>
  <p:clrMapOvr>
    <a:masterClrMapping/>
  </p:clrMapOvr>
  <p:hf hd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611392-9887-6F0A-F534-BA299185E6C2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A3E85899-B818-E9E3-1704-68DD0EB1F976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17" name="Picture 16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92B59ADE-8C21-2FC6-7372-648A2D33C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68837532"/>
      </p:ext>
    </p:extLst>
  </p:cSld>
  <p:clrMapOvr>
    <a:masterClrMapping/>
  </p:clrMapOvr>
  <p:hf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F90906-584B-2D5F-FAB4-6695D586E9D9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4CCED74E-1CD9-6E1C-650F-F6FA36BEF854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21" name="Picture 20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42CB962B-4F60-3B09-1414-02BC4C0A9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84186337"/>
      </p:ext>
    </p:extLst>
  </p:cSld>
  <p:clrMapOvr>
    <a:masterClrMapping/>
  </p:clrMapOvr>
  <p:hf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45496" cy="37819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827847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587551D-2C39-3C55-B642-0B2C14D0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659512"/>
      </p:ext>
    </p:extLst>
  </p:cSld>
  <p:clrMapOvr>
    <a:masterClrMapping/>
  </p:clrMapOvr>
  <p:hf hd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7142F01-A14D-1FED-E8D7-3CD7540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187553"/>
      </p:ext>
    </p:extLst>
  </p:cSld>
  <p:clrMapOvr>
    <a:masterClrMapping/>
  </p:clrMapOvr>
  <p:hf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0658EE0F-E821-7465-F130-72AB25DC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013565"/>
      </p:ext>
    </p:extLst>
  </p:cSld>
  <p:clrMapOvr>
    <a:masterClrMapping/>
  </p:clrMapOvr>
  <p:hf hd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24232" cy="33566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727451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1989A41-8997-463C-8C86-AB42F19E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114180"/>
      </p:ext>
    </p:extLst>
  </p:cSld>
  <p:clrMapOvr>
    <a:masterClrMapping/>
  </p:clrMapOvr>
  <p:hf hd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3"/>
          </a:solidFill>
        </p:spPr>
        <p:txBody>
          <a:bodyPr vert="horz" wrap="square" lIns="288000" tIns="504000" rIns="216000" bIns="45720" rtlCol="0">
            <a:noAutofit/>
          </a:bodyPr>
          <a:lstStyle>
            <a:lvl1pPr>
              <a:defRPr lang="en-US" smtClean="0">
                <a:solidFill>
                  <a:schemeClr val="bg2"/>
                </a:solidFill>
              </a:defRPr>
            </a:lvl1pPr>
            <a:lvl2pPr>
              <a:buClr>
                <a:schemeClr val="accent1"/>
              </a:buClr>
              <a:defRPr lang="en-US" smtClean="0">
                <a:solidFill>
                  <a:schemeClr val="bg2"/>
                </a:solidFill>
              </a:defRPr>
            </a:lvl2pPr>
            <a:lvl3pPr>
              <a:buClr>
                <a:schemeClr val="accent1"/>
              </a:buClr>
              <a:defRPr lang="en-US" smtClean="0">
                <a:solidFill>
                  <a:schemeClr val="bg2"/>
                </a:solidFill>
              </a:defRPr>
            </a:lvl3pPr>
            <a:lvl4pPr>
              <a:buClr>
                <a:schemeClr val="accent1"/>
              </a:buClr>
              <a:defRPr lang="en-US" smtClean="0">
                <a:solidFill>
                  <a:schemeClr val="bg2"/>
                </a:solidFill>
              </a:defRPr>
            </a:lvl4pPr>
            <a:lvl5pPr>
              <a:buClr>
                <a:schemeClr val="accent1"/>
              </a:buClr>
              <a:defRPr lang="en-GB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3"/>
          </a:solidFill>
        </p:spPr>
        <p:txBody>
          <a:bodyPr vert="horz" wrap="square" lIns="288000" tIns="504000" rIns="216000" bIns="45720" rtlCol="0">
            <a:noAutofit/>
          </a:bodyPr>
          <a:lstStyle>
            <a:lvl1pPr>
              <a:defRPr lang="en-US" smtClean="0">
                <a:solidFill>
                  <a:schemeClr val="bg2"/>
                </a:solidFill>
              </a:defRPr>
            </a:lvl1pPr>
            <a:lvl2pPr>
              <a:buClr>
                <a:schemeClr val="accent1"/>
              </a:buClr>
              <a:defRPr lang="en-US" smtClean="0">
                <a:solidFill>
                  <a:schemeClr val="bg2"/>
                </a:solidFill>
              </a:defRPr>
            </a:lvl2pPr>
            <a:lvl3pPr>
              <a:buClr>
                <a:schemeClr val="accent1"/>
              </a:buClr>
              <a:defRPr lang="en-US" smtClean="0">
                <a:solidFill>
                  <a:schemeClr val="bg2"/>
                </a:solidFill>
              </a:defRPr>
            </a:lvl3pPr>
            <a:lvl4pPr>
              <a:buClr>
                <a:schemeClr val="accent1"/>
              </a:buClr>
              <a:defRPr lang="en-US" smtClean="0">
                <a:solidFill>
                  <a:schemeClr val="bg2"/>
                </a:solidFill>
              </a:defRPr>
            </a:lvl4pPr>
            <a:lvl5pPr>
              <a:buClr>
                <a:schemeClr val="accent1"/>
              </a:buClr>
              <a:defRPr lang="en-GB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3"/>
          </a:solidFill>
        </p:spPr>
        <p:txBody>
          <a:bodyPr vert="horz" wrap="square" lIns="288000" tIns="504000" rIns="216000" bIns="45720" rtlCol="0">
            <a:noAutofit/>
          </a:bodyPr>
          <a:lstStyle>
            <a:lvl1pPr>
              <a:defRPr lang="en-US" smtClean="0">
                <a:solidFill>
                  <a:schemeClr val="bg2"/>
                </a:solidFill>
              </a:defRPr>
            </a:lvl1pPr>
            <a:lvl2pPr>
              <a:defRPr lang="en-US" smtClean="0">
                <a:solidFill>
                  <a:schemeClr val="bg2"/>
                </a:solidFill>
              </a:defRPr>
            </a:lvl2pPr>
            <a:lvl3pPr>
              <a:defRPr lang="en-US" smtClean="0">
                <a:solidFill>
                  <a:schemeClr val="bg2"/>
                </a:solidFill>
              </a:defRPr>
            </a:lvl3pPr>
            <a:lvl4pPr>
              <a:defRPr lang="en-US" smtClean="0">
                <a:solidFill>
                  <a:schemeClr val="bg2"/>
                </a:solidFill>
              </a:defRPr>
            </a:lvl4pPr>
            <a:lvl5pPr>
              <a:defRPr lang="en-GB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89F9DBC-EDD4-97CC-638B-D4B3F786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C1FA72-45A4-73AE-89FE-5220D139A213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CEEC13-52E5-F083-3396-72211E222FB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254A9A-3015-15E7-6C74-B33A070F815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949B4D-A009-348D-4A96-0819BB3086C5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62E8D3-E436-724C-74D3-695526981466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33771635"/>
      </p:ext>
    </p:extLst>
  </p:cSld>
  <p:clrMapOvr>
    <a:masterClrMapping/>
  </p:clrMapOvr>
  <p:hf hd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2EB1A3-7036-4947-4249-9A6C4291D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53040" y="0"/>
            <a:ext cx="8038960" cy="6858000"/>
          </a:xfrm>
          <a:custGeom>
            <a:avLst/>
            <a:gdLst>
              <a:gd name="connsiteX0" fmla="*/ 0 w 8038960"/>
              <a:gd name="connsiteY0" fmla="*/ 0 h 6858000"/>
              <a:gd name="connsiteX1" fmla="*/ 8038960 w 8038960"/>
              <a:gd name="connsiteY1" fmla="*/ 0 h 6858000"/>
              <a:gd name="connsiteX2" fmla="*/ 8038960 w 8038960"/>
              <a:gd name="connsiteY2" fmla="*/ 6858000 h 6858000"/>
              <a:gd name="connsiteX3" fmla="*/ 3964992 w 8038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8960" h="6858000">
                <a:moveTo>
                  <a:pt x="0" y="0"/>
                </a:moveTo>
                <a:lnTo>
                  <a:pt x="8038960" y="0"/>
                </a:lnTo>
                <a:lnTo>
                  <a:pt x="8038960" y="6858000"/>
                </a:lnTo>
                <a:lnTo>
                  <a:pt x="3964992" y="6858000"/>
                </a:lnTo>
                <a:close/>
              </a:path>
            </a:pathLst>
          </a:custGeom>
          <a:noFill/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B8DBDC2-E576-B391-677D-BBAC5AB1C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71395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2" y="6330950"/>
            <a:ext cx="4434865" cy="356930"/>
          </a:xfrm>
        </p:spPr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727451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1989A41-8997-463C-8C86-AB42F19E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004738"/>
      </p:ext>
    </p:extLst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A43392-B67A-2D5D-F46C-8E26CB2187F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bIns="792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1432" y="6330949"/>
            <a:ext cx="5474137" cy="36512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1C2A0759-78D7-A029-8245-6E1C819C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9563FA-14B9-4919-E106-8B0B59684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 flipV="1">
            <a:off x="8966200" y="0"/>
            <a:ext cx="3225800" cy="5588000"/>
          </a:xfrm>
          <a:custGeom>
            <a:avLst/>
            <a:gdLst>
              <a:gd name="connsiteX0" fmla="*/ 0 w 3225800"/>
              <a:gd name="connsiteY0" fmla="*/ 0 h 5588000"/>
              <a:gd name="connsiteX1" fmla="*/ 3225800 w 3225800"/>
              <a:gd name="connsiteY1" fmla="*/ 5588000 h 5588000"/>
              <a:gd name="connsiteX2" fmla="*/ 0 w 3225800"/>
              <a:gd name="connsiteY2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800" h="5588000">
                <a:moveTo>
                  <a:pt x="0" y="0"/>
                </a:moveTo>
                <a:lnTo>
                  <a:pt x="3225800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6F9FD50-6FB1-6F5C-4AEC-819F1E717E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6400" y="390842"/>
            <a:ext cx="1223964" cy="814389"/>
          </a:xfrm>
          <a:blipFill>
            <a:blip r:embed="rId4">
              <a:lum bright="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898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289E477-866F-3114-8486-EE68695A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20910"/>
      </p:ext>
    </p:extLst>
  </p:cSld>
  <p:clrMapOvr>
    <a:masterClrMapping/>
  </p:clrMapOvr>
  <p:hf hd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25F43DC9-9EDC-0E60-9499-DEFF0870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607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374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6934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69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76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768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92F1844-445C-D1D8-0214-8D980269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92C3C5-B2E4-0CB0-4482-299BB3D75F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F09EFA-F5F7-E682-33C6-620F705DDC9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D05137-F705-B7C0-D5AC-85C787BD98F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B841A-51B1-DD11-53A5-6CEE96A4914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EE51C-F59D-A67D-0F46-2A86250ED5E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07371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7729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1"/>
          </a:solidFill>
        </p:spPr>
        <p:txBody>
          <a:bodyPr vert="horz" wrap="square" lIns="288000" tIns="504000" rIns="216000" bIns="4572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1"/>
          </a:solidFill>
        </p:spPr>
        <p:txBody>
          <a:bodyPr vert="horz" wrap="square" lIns="288000" tIns="504000" rIns="216000" bIns="4572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1"/>
          </a:solidFill>
        </p:spPr>
        <p:txBody>
          <a:bodyPr vert="horz" wrap="square" lIns="288000" tIns="504000" rIns="216000" bIns="45720" rtlCol="0">
            <a:noAutofit/>
          </a:bodyPr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bg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89F9DBC-EDD4-97CC-638B-D4B3F786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2CCE1-FFBF-26E0-1D03-CDAABD92F8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FA02C8-562C-86B6-29DF-9A4D2A6A04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6396F2-A3EB-833C-9C74-606B06E0DF4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0BC600-DA5F-5070-790A-797725BC66C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85EA4D-CD0C-C636-D9B0-E5772986DC0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2651063"/>
      </p:ext>
    </p:extLst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40A3A165-C5DD-7085-AA3A-715215B4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A973C-E1F1-1085-9DD6-FED79A51CFEA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CD2909-B5FD-21E1-FCAA-CD5C3B09D74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CE852-56BF-B005-0F25-39B98283BA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26265-8815-ABF3-34B1-FC008452291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8893-5791-A47A-8D5C-A0070CBB197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717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D070CA6F-4365-5A46-5DA4-21DAA3E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EEA5B55A-F056-77FE-860F-CD35DAC313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80809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5EDBC723-2355-9FFD-1B28-EDA36F48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DB5ABCE-32D3-4D7C-4032-83590C3BAA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166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72A1CB10-FA18-F746-5E59-0581CECE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FCF4B08-D8E3-3D4F-78E1-3003B5910B9F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83471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090A3-C8CB-492F-3E90-2B30223A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7999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883F13CB-442E-F12E-9EE3-7E403C77D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512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5C7CE-065F-AD32-8AE1-654E94F37765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DBC61A05-8253-C869-9809-8E3097CCEA3D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5" name="Picture 4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3DC423C4-6861-9C6E-2707-C0A967675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66457571"/>
      </p:ext>
    </p:extLst>
  </p:cSld>
  <p:clrMapOvr>
    <a:masterClrMapping/>
  </p:clrMapOvr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34D64F-39FB-8253-59F3-52A6B0CAF7B8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803AB2DE-C646-1F51-5EF9-E5CDF0B38C14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17" name="Picture 16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64510EE8-9FA2-9237-3A47-6FB922F07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63953439"/>
      </p:ext>
    </p:extLst>
  </p:cSld>
  <p:clrMapOvr>
    <a:masterClrMapping/>
  </p:clrMapOvr>
  <p:hf hd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29A55E-0516-AA22-5CAE-B3B32D9995FE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61088543-7380-3DC5-E61F-CF4564B00135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21" name="Picture 20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86C40597-2EAD-F31C-C9DF-9762F32C8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51711741"/>
      </p:ext>
    </p:extLst>
  </p:cSld>
  <p:clrMapOvr>
    <a:masterClrMapping/>
  </p:clrMapOvr>
  <p:hf hd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24232" cy="367563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827847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587551D-2C39-3C55-B642-0B2C14D0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13532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2EB1A3-7036-4947-4249-9A6C4291D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53040" y="0"/>
            <a:ext cx="8038960" cy="6858000"/>
          </a:xfrm>
          <a:custGeom>
            <a:avLst/>
            <a:gdLst>
              <a:gd name="connsiteX0" fmla="*/ 0 w 8038960"/>
              <a:gd name="connsiteY0" fmla="*/ 0 h 6858000"/>
              <a:gd name="connsiteX1" fmla="*/ 8038960 w 8038960"/>
              <a:gd name="connsiteY1" fmla="*/ 0 h 6858000"/>
              <a:gd name="connsiteX2" fmla="*/ 8038960 w 8038960"/>
              <a:gd name="connsiteY2" fmla="*/ 6858000 h 6858000"/>
              <a:gd name="connsiteX3" fmla="*/ 3964992 w 8038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8960" h="6858000">
                <a:moveTo>
                  <a:pt x="0" y="0"/>
                </a:moveTo>
                <a:lnTo>
                  <a:pt x="8038960" y="0"/>
                </a:lnTo>
                <a:lnTo>
                  <a:pt x="8038960" y="6858000"/>
                </a:lnTo>
                <a:lnTo>
                  <a:pt x="3964992" y="6858000"/>
                </a:lnTo>
                <a:close/>
              </a:path>
            </a:pathLst>
          </a:custGeom>
          <a:noFill/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B8DBDC2-E576-B391-677D-BBAC5AB1C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326421"/>
      </p:ext>
    </p:extLst>
  </p:cSld>
  <p:clrMapOvr>
    <a:masterClrMapping/>
  </p:clrMapOvr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7142F01-A14D-1FED-E8D7-3CD7540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314459"/>
      </p:ext>
    </p:extLst>
  </p:cSld>
  <p:clrMapOvr>
    <a:masterClrMapping/>
  </p:clrMapOvr>
  <p:hf hd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0658EE0F-E821-7465-F130-72AB25DC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097858"/>
      </p:ext>
    </p:extLst>
  </p:cSld>
  <p:clrMapOvr>
    <a:masterClrMapping/>
  </p:clrMapOvr>
  <p:hf hd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24232" cy="367563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727451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1989A41-8997-463C-8C86-AB42F19E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736696"/>
      </p:ext>
    </p:extLst>
  </p:cSld>
  <p:clrMapOvr>
    <a:masterClrMapping/>
  </p:clrMapOvr>
  <p:hf hd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4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4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4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4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89F9DBC-EDD4-97CC-638B-D4B3F786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7A086D-BA2D-3387-1F71-EC1954DCE146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A15479-1A5F-0895-AF7C-44754A5CE213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79D7A3-EB98-64C5-042E-B6445B7DD82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7210DE-51A9-013C-BAE5-37BBA79DF863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C2960B-004B-DEC9-BE9E-82C6AC0E271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737195"/>
      </p:ext>
    </p:extLst>
  </p:cSld>
  <p:clrMapOvr>
    <a:masterClrMapping/>
  </p:clrMapOvr>
  <p:hf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2EB1A3-7036-4947-4249-9A6C4291D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53040" y="0"/>
            <a:ext cx="8038960" cy="6858000"/>
          </a:xfrm>
          <a:custGeom>
            <a:avLst/>
            <a:gdLst>
              <a:gd name="connsiteX0" fmla="*/ 0 w 8038960"/>
              <a:gd name="connsiteY0" fmla="*/ 0 h 6858000"/>
              <a:gd name="connsiteX1" fmla="*/ 8038960 w 8038960"/>
              <a:gd name="connsiteY1" fmla="*/ 0 h 6858000"/>
              <a:gd name="connsiteX2" fmla="*/ 8038960 w 8038960"/>
              <a:gd name="connsiteY2" fmla="*/ 6858000 h 6858000"/>
              <a:gd name="connsiteX3" fmla="*/ 3964992 w 8038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8960" h="6858000">
                <a:moveTo>
                  <a:pt x="0" y="0"/>
                </a:moveTo>
                <a:lnTo>
                  <a:pt x="8038960" y="0"/>
                </a:lnTo>
                <a:lnTo>
                  <a:pt x="8038960" y="6858000"/>
                </a:lnTo>
                <a:lnTo>
                  <a:pt x="3964992" y="6858000"/>
                </a:lnTo>
                <a:close/>
              </a:path>
            </a:pathLst>
          </a:custGeom>
          <a:noFill/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B8DBDC2-E576-B391-677D-BBAC5AB1C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965619"/>
      </p:ext>
    </p:extLst>
  </p:cSld>
  <p:clrMapOvr>
    <a:masterClrMapping/>
  </p:clrMapOvr>
  <p:hf hd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A43392-B67A-2D5D-F46C-8E26CB2187F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bIns="792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1432" y="6330949"/>
            <a:ext cx="5474137" cy="36512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1C2A0759-78D7-A029-8245-6E1C819C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9563FA-14B9-4919-E106-8B0B59684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 flipV="1">
            <a:off x="8966200" y="0"/>
            <a:ext cx="3225800" cy="5588000"/>
          </a:xfrm>
          <a:custGeom>
            <a:avLst/>
            <a:gdLst>
              <a:gd name="connsiteX0" fmla="*/ 0 w 3225800"/>
              <a:gd name="connsiteY0" fmla="*/ 0 h 5588000"/>
              <a:gd name="connsiteX1" fmla="*/ 3225800 w 3225800"/>
              <a:gd name="connsiteY1" fmla="*/ 5588000 h 5588000"/>
              <a:gd name="connsiteX2" fmla="*/ 0 w 3225800"/>
              <a:gd name="connsiteY2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800" h="5588000">
                <a:moveTo>
                  <a:pt x="0" y="0"/>
                </a:moveTo>
                <a:lnTo>
                  <a:pt x="3225800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6F9FD50-6FB1-6F5C-4AEC-819F1E717E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6400" y="390842"/>
            <a:ext cx="1223964" cy="814389"/>
          </a:xfrm>
          <a:blipFill>
            <a:blip r:embed="rId4">
              <a:lum bright="-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10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289E477-866F-3114-8486-EE68695A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053849"/>
      </p:ext>
    </p:extLst>
  </p:cSld>
  <p:clrMapOvr>
    <a:masterClrMapping/>
  </p:clrMapOvr>
  <p:hf hd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25F43DC9-9EDC-0E60-9499-DEFF0870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396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1256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9622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A43392-B67A-2D5D-F46C-8E26CB2187F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bIns="792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1432" y="6330949"/>
            <a:ext cx="5474137" cy="365125"/>
          </a:xfrm>
        </p:spPr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1C2A0759-78D7-A029-8245-6E1C819C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9563FA-14B9-4919-E106-8B0B59684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 flipV="1">
            <a:off x="8966200" y="0"/>
            <a:ext cx="3225800" cy="5588000"/>
          </a:xfrm>
          <a:custGeom>
            <a:avLst/>
            <a:gdLst>
              <a:gd name="connsiteX0" fmla="*/ 0 w 3225800"/>
              <a:gd name="connsiteY0" fmla="*/ 0 h 5588000"/>
              <a:gd name="connsiteX1" fmla="*/ 3225800 w 3225800"/>
              <a:gd name="connsiteY1" fmla="*/ 5588000 h 5588000"/>
              <a:gd name="connsiteX2" fmla="*/ 0 w 3225800"/>
              <a:gd name="connsiteY2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800" h="5588000">
                <a:moveTo>
                  <a:pt x="0" y="0"/>
                </a:moveTo>
                <a:lnTo>
                  <a:pt x="3225800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6F9FD50-6FB1-6F5C-4AEC-819F1E717E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6400" y="390842"/>
            <a:ext cx="1223964" cy="814389"/>
          </a:xfrm>
          <a:blipFill>
            <a:blip r:embed="rId4">
              <a:lum bright="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049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551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6855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504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92F1844-445C-D1D8-0214-8D980269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92C3C5-B2E4-0CB0-4482-299BB3D75F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F09EFA-F5F7-E682-33C6-620F705DDC9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D05137-F705-B7C0-D5AC-85C787BD98F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B841A-51B1-DD11-53A5-6CEE96A4914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EE51C-F59D-A67D-0F46-2A86250ED5E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22076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631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40A3A165-C5DD-7085-AA3A-715215B4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A973C-E1F1-1085-9DD6-FED79A51CFEA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CD2909-B5FD-21E1-FCAA-CD5C3B09D74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CE852-56BF-B005-0F25-39B98283BA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26265-8815-ABF3-34B1-FC008452291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8893-5791-A47A-8D5C-A0070CBB197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3048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000" cap="none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12A8F45-77B9-F5D0-BB2C-FE2A970B6BC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00515BC5-E305-D298-0D2F-D0838B495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0364" y="677920"/>
            <a:ext cx="1588784" cy="1057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76404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lour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4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E1FDFD6-ECEC-B4B9-A7BC-C972F1406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0364" y="677920"/>
            <a:ext cx="1588784" cy="1057128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3B0431F-B431-0950-04D3-52DC194931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D4E4B-7745-43D8-2E3F-42EF6BDE51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-936625" y="488473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741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>
                <a:solidFill>
                  <a:srgbClr val="41748D"/>
                </a:solidFill>
              </a:defRPr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>
            <a:solidFill>
              <a:srgbClr val="BE53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871360-CA7B-3A94-1D37-1882152DCD2D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5963363-C5C3-2E19-54F2-AC614B5F16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93170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085514-3A68-E0E9-A987-D536E1A8F1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>
                <a:solidFill>
                  <a:srgbClr val="41748D"/>
                </a:solidFill>
              </a:defRPr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lang="en-GB" dirty="0"/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lang="en-GB" dirty="0"/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lang="en-GB" dirty="0"/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lang="en-GB" dirty="0"/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lang="en-GB" dirty="0"/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lang="en-GB" dirty="0"/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>
            <a:solidFill>
              <a:srgbClr val="BE53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B9DA8184-50B4-E845-568B-0B31CEB35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945362" y="348710"/>
            <a:ext cx="957078" cy="63681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A8D87D8-3B9A-3263-BA25-DECE8F35BF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449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289E477-866F-3114-8486-EE68695A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680973"/>
      </p:ext>
    </p:extLst>
  </p:cSld>
  <p:clrMapOvr>
    <a:masterClrMapping/>
  </p:clrMapOvr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400" cap="none" baseline="0">
                <a:solidFill>
                  <a:srgbClr val="41748D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5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4121D2-D481-8C73-C195-4D37799571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3015" y="396868"/>
            <a:ext cx="1225402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723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4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marL="0" indent="0" algn="r">
              <a:buNone/>
              <a:defRPr sz="5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779329D7-AF7F-2B1A-2662-68ADF615A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45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rgbClr val="41748D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661" y="893445"/>
            <a:ext cx="7840662" cy="508000"/>
          </a:xfrm>
        </p:spPr>
        <p:txBody>
          <a:bodyPr/>
          <a:lstStyle>
            <a:lvl1pPr marL="0" indent="0">
              <a:buNone/>
              <a:defRPr b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>
                <a:solidFill>
                  <a:srgbClr val="41748D"/>
                </a:solidFill>
              </a:defRPr>
            </a:lvl1pPr>
            <a:lvl2pPr marL="360000" indent="-180000">
              <a:buFont typeface="Arial" panose="020B0604020202020204" pitchFamily="34" charset="0"/>
              <a:buChar char="•"/>
              <a:defRPr>
                <a:solidFill>
                  <a:srgbClr val="41748D"/>
                </a:solidFill>
              </a:defRPr>
            </a:lvl2pPr>
            <a:lvl3pPr>
              <a:defRPr>
                <a:solidFill>
                  <a:srgbClr val="41748D"/>
                </a:solidFill>
              </a:defRPr>
            </a:lvl3pPr>
            <a:lvl4pPr>
              <a:defRPr>
                <a:solidFill>
                  <a:srgbClr val="41748D"/>
                </a:solidFill>
              </a:defRPr>
            </a:lvl4pPr>
            <a:lvl5pPr>
              <a:defRPr>
                <a:solidFill>
                  <a:srgbClr val="41748D"/>
                </a:solidFill>
              </a:defRPr>
            </a:lvl5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BC61A05-8253-C869-9809-8E3097CCEA3D}"/>
              </a:ext>
            </a:extLst>
          </p:cNvPr>
          <p:cNvSpPr>
            <a:spLocks noChangeAspect="1"/>
          </p:cNvSpPr>
          <p:nvPr/>
        </p:nvSpPr>
        <p:spPr>
          <a:xfrm rot="10800000">
            <a:off x="10372477" y="-1"/>
            <a:ext cx="1819519" cy="3151921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F3D50928-5D16-FF6A-AF6E-F5891ADCE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1038840" y="256635"/>
            <a:ext cx="957078" cy="636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028165"/>
      </p:ext>
    </p:extLst>
  </p:cSld>
  <p:clrMapOvr>
    <a:masterClrMapping/>
  </p:clrMapOvr>
  <p:hf hd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>
                <a:solidFill>
                  <a:srgbClr val="41748D"/>
                </a:solidFill>
              </a:defRPr>
            </a:lvl1pPr>
            <a:lvl2pPr marL="360000" indent="-180000">
              <a:buFont typeface="Arial" panose="020B0604020202020204" pitchFamily="34" charset="0"/>
              <a:buChar char="•"/>
              <a:defRPr>
                <a:solidFill>
                  <a:srgbClr val="41748D"/>
                </a:solidFill>
              </a:defRPr>
            </a:lvl2pPr>
            <a:lvl3pPr>
              <a:defRPr>
                <a:solidFill>
                  <a:srgbClr val="41748D"/>
                </a:solidFill>
              </a:defRPr>
            </a:lvl3pPr>
            <a:lvl4pPr>
              <a:defRPr>
                <a:solidFill>
                  <a:srgbClr val="41748D"/>
                </a:solidFill>
              </a:defRPr>
            </a:lvl4pPr>
            <a:lvl5pPr>
              <a:defRPr>
                <a:solidFill>
                  <a:srgbClr val="41748D"/>
                </a:solidFill>
              </a:defRPr>
            </a:lvl5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3E28544B-DAB1-A510-45A8-A585212B9CBF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0372477" y="-1"/>
            <a:ext cx="1819519" cy="3151921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pic>
        <p:nvPicPr>
          <p:cNvPr id="17" name="Picture 16" descr="A black and purple triangle&#10;&#10;Description automatically generated">
            <a:extLst>
              <a:ext uri="{FF2B5EF4-FFF2-40B4-BE49-F238E27FC236}">
                <a16:creationId xmlns:a16="http://schemas.microsoft.com/office/drawing/2014/main" id="{9BC74464-BC8B-DC4A-56AF-52BC005C0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1038840" y="256635"/>
            <a:ext cx="957078" cy="6368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620059"/>
      </p:ext>
    </p:extLst>
  </p:cSld>
  <p:clrMapOvr>
    <a:masterClrMapping/>
  </p:clrMapOvr>
  <p:hf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rgbClr val="41748D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628405F-AD49-EF6B-4FEC-22F50A4F9B4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9981289" y="0"/>
            <a:ext cx="2210709" cy="382957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pic>
        <p:nvPicPr>
          <p:cNvPr id="19" name="Picture 18" descr="A black and purple triangle&#10;&#10;Description automatically generated">
            <a:extLst>
              <a:ext uri="{FF2B5EF4-FFF2-40B4-BE49-F238E27FC236}">
                <a16:creationId xmlns:a16="http://schemas.microsoft.com/office/drawing/2014/main" id="{AE401083-DC1B-4868-B198-07A7C8DB2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945362" y="348710"/>
            <a:ext cx="957078" cy="636810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F04613A-B6BC-7672-73B1-BCDD8CE088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575037"/>
      </p:ext>
    </p:extLst>
  </p:cSld>
  <p:clrMapOvr>
    <a:masterClrMapping/>
  </p:clrMapOvr>
  <p:hf hd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50"/>
            <a:ext cx="4424232" cy="346298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  <a:lvl2pPr marL="360000" indent="-1800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86968F-6287-D743-0DF3-3649185518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9649" y="403647"/>
            <a:ext cx="1225402" cy="816935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D66BEF9-10EF-A8D5-0210-8DE0375888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178441"/>
      </p:ext>
    </p:extLst>
  </p:cSld>
  <p:clrMapOvr>
    <a:masterClrMapping/>
  </p:clrMapOvr>
  <p:hf hd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17612" y="390842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221A3E01-1CC2-080B-2FEB-0740D261D2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73833FC-B907-55BC-C3DA-882A85B940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  <a:lvl2pPr marL="360000" indent="-1800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54DA813-97E3-25F9-6821-DC542AB686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0754757"/>
      </p:ext>
    </p:extLst>
  </p:cSld>
  <p:clrMapOvr>
    <a:masterClrMapping/>
  </p:clrMapOvr>
  <p:hf hd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3B096A65-FB23-38C4-D52D-0927CC286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85C6F52-C4EA-B797-E830-BAF8106129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  <a:lvl2pPr marL="360000" indent="-1800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6E7E04B-6335-2450-7D22-E36EF94FA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031156"/>
      </p:ext>
    </p:extLst>
  </p:cSld>
  <p:clrMapOvr>
    <a:masterClrMapping/>
  </p:clrMapOvr>
  <p:hf hd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24232" cy="33566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F681D2FF-2112-62FE-DDC3-73810AAF0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480F98D-1228-7F01-F730-BA723C6FF7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  <a:lvl2pPr marL="360000" indent="-1800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B6FE786-FB77-7CA5-DB96-592E8816B6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217863"/>
      </p:ext>
    </p:extLst>
  </p:cSld>
  <p:clrMapOvr>
    <a:masterClrMapping/>
  </p:clrMapOvr>
  <p:hf hd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6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6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6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5B722F-9A3E-DA79-61FE-AAB93CC14404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99F97D-3F91-EADE-21B2-6FF4435B69C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5B2ED1-51F0-1B23-85C1-E25EBB550CE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06F239-1BA4-4E31-9A41-356203A6AD3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207A0-935B-C8DD-9762-F6E3A4251CCF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52065547-5A69-2B55-69E5-0F97516C2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8875AF8-AAAC-6EE2-EC5F-99D3ADCC48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53651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BADAD2-4955-F862-7697-6FA1B97A879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6400" y="390842"/>
            <a:ext cx="1223964" cy="814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68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 i="1" u="none">
                <a:solidFill>
                  <a:srgbClr val="41748D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4F3A1D02-3CC5-AA4F-1F4E-98416A306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31C0EE61-5A93-8781-F5F8-68BCEDD53A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6959001"/>
      </p:ext>
    </p:extLst>
  </p:cSld>
  <p:clrMapOvr>
    <a:masterClrMapping/>
  </p:clrMapOvr>
  <p:hf hd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200">
                <a:solidFill>
                  <a:srgbClr val="41748D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6341" y="6328392"/>
            <a:ext cx="5474137" cy="36512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41748D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5929604-5B46-C3A7-C58D-2A8DDCBEE3A4}"/>
              </a:ext>
            </a:extLst>
          </p:cNvPr>
          <p:cNvSpPr/>
          <p:nvPr userDrawn="1"/>
        </p:nvSpPr>
        <p:spPr>
          <a:xfrm rot="10800000">
            <a:off x="8966200" y="0"/>
            <a:ext cx="3225800" cy="5588000"/>
          </a:xfrm>
          <a:prstGeom prst="rtTriangle">
            <a:avLst/>
          </a:prstGeom>
          <a:solidFill>
            <a:srgbClr val="41748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black and purple triangle&#10;&#10;Description automatically generated">
            <a:extLst>
              <a:ext uri="{FF2B5EF4-FFF2-40B4-BE49-F238E27FC236}">
                <a16:creationId xmlns:a16="http://schemas.microsoft.com/office/drawing/2014/main" id="{92011314-F70E-40B1-BEC7-77D3AA8CB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09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6EF5BA07-5295-856C-63FD-CDB6DF32D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1038840" y="256635"/>
            <a:ext cx="957078" cy="636810"/>
          </a:xfrm>
          <a:prstGeom prst="rect">
            <a:avLst/>
          </a:prstGeom>
        </p:spPr>
      </p:pic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6B59462C-CCE2-6D90-DD68-D7EB84F5205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>
                <a:solidFill>
                  <a:srgbClr val="41748D"/>
                </a:solidFill>
              </a:defRPr>
            </a:lvl1pPr>
            <a:lvl2pPr marL="360000" indent="-180000">
              <a:buFont typeface="Arial" panose="020B0604020202020204" pitchFamily="34" charset="0"/>
              <a:buChar char="•"/>
              <a:defRPr>
                <a:solidFill>
                  <a:srgbClr val="41748D"/>
                </a:solidFill>
              </a:defRPr>
            </a:lvl2pPr>
            <a:lvl3pPr>
              <a:defRPr>
                <a:solidFill>
                  <a:srgbClr val="41748D"/>
                </a:solidFill>
              </a:defRPr>
            </a:lvl3pPr>
            <a:lvl4pPr>
              <a:defRPr>
                <a:solidFill>
                  <a:srgbClr val="41748D"/>
                </a:solidFill>
              </a:defRPr>
            </a:lvl4pPr>
            <a:lvl5pPr>
              <a:defRPr>
                <a:solidFill>
                  <a:srgbClr val="41748D"/>
                </a:solidFill>
              </a:defRPr>
            </a:lvl5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9305D9-3B38-1CBF-71F0-0A2633C19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4B0FCB8-61B3-2367-FD81-4708D2836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4974" y="893445"/>
            <a:ext cx="7840662" cy="508000"/>
          </a:xfrm>
        </p:spPr>
        <p:txBody>
          <a:bodyPr/>
          <a:lstStyle>
            <a:lvl1pPr marL="0" indent="0">
              <a:buNone/>
              <a:defRPr b="0" i="0">
                <a:solidFill>
                  <a:srgbClr val="41748D"/>
                </a:solidFill>
              </a:defRPr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318215"/>
      </p:ext>
    </p:extLst>
  </p:cSld>
  <p:clrMapOvr>
    <a:masterClrMapping/>
  </p:clrMapOvr>
  <p:hf hd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4FA8906-BA4E-F42E-D9C0-EECAE4602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953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37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403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690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89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658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92C3C5-B2E4-0CB0-4482-299BB3D75F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F09EFA-F5F7-E682-33C6-620F705DDC9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D05137-F705-B7C0-D5AC-85C787BD98F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B841A-51B1-DD11-53A5-6CEE96A4914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EE51C-F59D-A67D-0F46-2A86250ED5E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18CBD6A1-DCAD-135A-0146-35DB2E4CC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278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171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594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A973C-E1F1-1085-9DD6-FED79A51CFEA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CD2909-B5FD-21E1-FCAA-CD5C3B09D74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CE852-56BF-B005-0F25-39B98283BA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26265-8815-ABF3-34B1-FC008452291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8893-5791-A47A-8D5C-A0070CBB197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67DC8EC8-07EB-27D4-C418-3BDBF3428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77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753" y="1155600"/>
            <a:ext cx="4725976" cy="4546800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6539" y="1155600"/>
            <a:ext cx="4409674" cy="4546800"/>
          </a:xfrm>
        </p:spPr>
        <p:txBody>
          <a:bodyPr/>
          <a:lstStyle>
            <a:lvl1pPr>
              <a:defRPr sz="2400"/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  <a:endParaRPr lang="en-DK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A585C-A462-B348-9509-FEA33C340E71}" type="slidenum">
              <a:rPr lang="en-DK" smtClean="0"/>
              <a:t>‹#›</a:t>
            </a:fld>
            <a:endParaRPr lang="en-DK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7F2DC1F-3A3A-4A4F-8548-E3A5F0535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57474" y="248302"/>
            <a:ext cx="9313586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430946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D070CA6F-4365-5A46-5DA4-21DAA3E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5A84D9F-0121-34AB-8997-C34013DC93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23329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5EDBC723-2355-9FFD-1B28-EDA36F48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039F4A9-D8CA-40EE-7AAC-FCDDA72850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242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72A1CB10-FA18-F746-5E59-0581CECE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758348-F182-4750-124C-AA98CD81E576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34405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090A3-C8CB-492F-3E90-2B30223A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25705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883F13CB-442E-F12E-9EE3-7E403C77D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794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5C7CE-065F-AD32-8AE1-654E94F37765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DBC61A05-8253-C869-9809-8E3097CCEA3D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5" name="Picture 4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3DC423C4-6861-9C6E-2707-C0A967675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0019098"/>
      </p:ext>
    </p:extLst>
  </p:cSld>
  <p:clrMapOvr>
    <a:masterClrMapping/>
  </p:clrMapOvr>
  <p:hf hd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F2BB5C-5546-4D1C-C205-D55ED6A0643B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18F36E84-4A38-613C-18F7-22FADC8FBE6B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16" name="Picture 15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3DF83B20-A248-43C2-B605-4829186D0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49679548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2221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A8F44-B006-5391-A3E1-18C6CECF36A1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CB94AC52-4964-D4D9-959F-72B5668CF896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20" name="Picture 19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0836C59B-AAFE-D7A4-02FE-F6A3EE92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90306030"/>
      </p:ext>
    </p:extLst>
  </p:cSld>
  <p:clrMapOvr>
    <a:masterClrMapping/>
  </p:clrMapOvr>
  <p:hf hd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2" y="6330950"/>
            <a:ext cx="4445497" cy="356930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827847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587551D-2C39-3C55-B642-0B2C14D0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845574"/>
      </p:ext>
    </p:extLst>
  </p:cSld>
  <p:clrMapOvr>
    <a:masterClrMapping/>
  </p:clrMapOvr>
  <p:hf hd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7142F01-A14D-1FED-E8D7-3CD7540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557644"/>
      </p:ext>
    </p:extLst>
  </p:cSld>
  <p:clrMapOvr>
    <a:masterClrMapping/>
  </p:clrMapOvr>
  <p:hf hd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0658EE0F-E821-7465-F130-72AB25DC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50251"/>
      </p:ext>
    </p:extLst>
  </p:cSld>
  <p:clrMapOvr>
    <a:masterClrMapping/>
  </p:clrMapOvr>
  <p:hf hd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24232" cy="367563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727451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1989A41-8997-463C-8C86-AB42F19E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780126"/>
      </p:ext>
    </p:extLst>
  </p:cSld>
  <p:clrMapOvr>
    <a:masterClrMapping/>
  </p:clrMapOvr>
  <p:hf hd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2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  <a:lvl2pPr>
              <a:defRPr lang="en-US" dirty="0">
                <a:solidFill>
                  <a:schemeClr val="accent1"/>
                </a:solidFill>
              </a:defRPr>
            </a:lvl2pPr>
            <a:lvl3pPr>
              <a:defRPr lang="en-US" dirty="0">
                <a:solidFill>
                  <a:schemeClr val="accent1"/>
                </a:solidFill>
              </a:defRPr>
            </a:lvl3pPr>
            <a:lvl4pPr>
              <a:defRPr lang="en-US" dirty="0">
                <a:solidFill>
                  <a:schemeClr val="accent1"/>
                </a:solidFill>
              </a:defRPr>
            </a:lvl4pPr>
            <a:lvl5pPr>
              <a:defRPr lang="en-GB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2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  <a:lvl2pPr>
              <a:defRPr lang="en-US" dirty="0">
                <a:solidFill>
                  <a:schemeClr val="accent1"/>
                </a:solidFill>
              </a:defRPr>
            </a:lvl2pPr>
            <a:lvl3pPr>
              <a:defRPr lang="en-US" dirty="0">
                <a:solidFill>
                  <a:schemeClr val="accent1"/>
                </a:solidFill>
              </a:defRPr>
            </a:lvl3pPr>
            <a:lvl4pPr>
              <a:defRPr lang="en-US" dirty="0">
                <a:solidFill>
                  <a:schemeClr val="accent1"/>
                </a:solidFill>
              </a:defRPr>
            </a:lvl4pPr>
            <a:lvl5pPr>
              <a:defRPr lang="en-GB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2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  <a:lvl2pPr>
              <a:defRPr lang="en-US" dirty="0">
                <a:solidFill>
                  <a:schemeClr val="accent1"/>
                </a:solidFill>
              </a:defRPr>
            </a:lvl2pPr>
            <a:lvl3pPr>
              <a:defRPr lang="en-US" dirty="0">
                <a:solidFill>
                  <a:schemeClr val="accent1"/>
                </a:solidFill>
              </a:defRPr>
            </a:lvl3pPr>
            <a:lvl4pPr>
              <a:defRPr lang="en-US" dirty="0">
                <a:solidFill>
                  <a:schemeClr val="accent1"/>
                </a:solidFill>
              </a:defRPr>
            </a:lvl4pPr>
            <a:lvl5pPr>
              <a:defRPr lang="en-GB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89F9DBC-EDD4-97CC-638B-D4B3F786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4FD6AA1-5B65-4199-97DF-E2FFAAB77048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385304-1526-3B82-7D4A-5A8964E1C4B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B6F85B-ED4D-CEFA-F032-BE496D297AEE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200E60-2E3C-45D6-C83C-23DD581280E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67B417-70CB-682A-5B31-9AE9653F34CD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7028331"/>
      </p:ext>
    </p:extLst>
  </p:cSld>
  <p:clrMapOvr>
    <a:masterClrMapping/>
  </p:clrMapOvr>
  <p:hf hd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2EB1A3-7036-4947-4249-9A6C4291D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53040" y="0"/>
            <a:ext cx="8038960" cy="6858000"/>
          </a:xfrm>
          <a:custGeom>
            <a:avLst/>
            <a:gdLst>
              <a:gd name="connsiteX0" fmla="*/ 0 w 8038960"/>
              <a:gd name="connsiteY0" fmla="*/ 0 h 6858000"/>
              <a:gd name="connsiteX1" fmla="*/ 8038960 w 8038960"/>
              <a:gd name="connsiteY1" fmla="*/ 0 h 6858000"/>
              <a:gd name="connsiteX2" fmla="*/ 8038960 w 8038960"/>
              <a:gd name="connsiteY2" fmla="*/ 6858000 h 6858000"/>
              <a:gd name="connsiteX3" fmla="*/ 3964992 w 8038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8960" h="6858000">
                <a:moveTo>
                  <a:pt x="0" y="0"/>
                </a:moveTo>
                <a:lnTo>
                  <a:pt x="8038960" y="0"/>
                </a:lnTo>
                <a:lnTo>
                  <a:pt x="8038960" y="6858000"/>
                </a:lnTo>
                <a:lnTo>
                  <a:pt x="3964992" y="6858000"/>
                </a:lnTo>
                <a:close/>
              </a:path>
            </a:pathLst>
          </a:custGeom>
          <a:noFill/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B8DBDC2-E576-B391-677D-BBAC5AB1C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15004"/>
      </p:ext>
    </p:extLst>
  </p:cSld>
  <p:clrMapOvr>
    <a:masterClrMapping/>
  </p:clrMapOvr>
  <p:hf hd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A43392-B67A-2D5D-F46C-8E26CB2187F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bIns="792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1432" y="6330949"/>
            <a:ext cx="5474137" cy="36512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1C2A0759-78D7-A029-8245-6E1C819C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9563FA-14B9-4919-E106-8B0B59684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 flipV="1">
            <a:off x="8966200" y="0"/>
            <a:ext cx="3225800" cy="5588000"/>
          </a:xfrm>
          <a:custGeom>
            <a:avLst/>
            <a:gdLst>
              <a:gd name="connsiteX0" fmla="*/ 0 w 3225800"/>
              <a:gd name="connsiteY0" fmla="*/ 0 h 5588000"/>
              <a:gd name="connsiteX1" fmla="*/ 3225800 w 3225800"/>
              <a:gd name="connsiteY1" fmla="*/ 5588000 h 5588000"/>
              <a:gd name="connsiteX2" fmla="*/ 0 w 3225800"/>
              <a:gd name="connsiteY2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800" h="5588000">
                <a:moveTo>
                  <a:pt x="0" y="0"/>
                </a:moveTo>
                <a:lnTo>
                  <a:pt x="3225800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pic>
        <p:nvPicPr>
          <p:cNvPr id="12" name="Picture 11" descr="A black and purple triangle&#10;&#10;Description automatically generated">
            <a:extLst>
              <a:ext uri="{FF2B5EF4-FFF2-40B4-BE49-F238E27FC236}">
                <a16:creationId xmlns:a16="http://schemas.microsoft.com/office/drawing/2014/main" id="{534DF519-E848-7AD3-580A-7CDD18376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644371" y="426284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100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289E477-866F-3114-8486-EE68695A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067679"/>
      </p:ext>
    </p:extLst>
  </p:cSld>
  <p:clrMapOvr>
    <a:masterClrMapping/>
  </p:clrMapOvr>
  <p:hf hd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25F43DC9-9EDC-0E60-9499-DEFF0870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295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87998D-719B-1B90-2E87-C4F3BA3B27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6194745-32A6-0FAE-1D3F-AAE591D193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447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809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6276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7121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469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26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381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92F1844-445C-D1D8-0214-8D980269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92C3C5-B2E4-0CB0-4482-299BB3D75F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F09EFA-F5F7-E682-33C6-620F705DDC9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D05137-F705-B7C0-D5AC-85C787BD98F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B841A-51B1-DD11-53A5-6CEE96A4914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EE51C-F59D-A67D-0F46-2A86250ED5E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7851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657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40A3A165-C5DD-7085-AA3A-715215B4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A973C-E1F1-1085-9DD6-FED79A51CFEA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CD2909-B5FD-21E1-FCAA-CD5C3B09D74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CE852-56BF-B005-0F25-39B98283BA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26265-8815-ABF3-34B1-FC008452291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8893-5791-A47A-8D5C-A0070CBB197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5841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U_M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6DE9E-87C6-6545-8C60-55FB28FDD4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A585C-A462-B348-9509-FEA33C340E71}" type="slidenum">
              <a:rPr lang="en-DK" smtClean="0"/>
              <a:t>‹#›</a:t>
            </a:fld>
            <a:endParaRPr lang="en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9E5E38-1AD8-5F48-8049-43F5159132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1394" y="2532341"/>
            <a:ext cx="10841439" cy="1114554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16000" indent="0">
              <a:buNone/>
              <a:defRPr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1"/>
            <a:r>
              <a:rPr lang="en-GB" noProof="0"/>
              <a:t>Click to edit Master subtitle style</a:t>
            </a:r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A72E9C-A18A-634E-A2C9-445798B2FC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395" y="1830666"/>
            <a:ext cx="10841439" cy="663575"/>
          </a:xfrm>
        </p:spPr>
        <p:txBody>
          <a:bodyPr anchor="t" anchorCtr="0"/>
          <a:lstStyle>
            <a:lvl1pPr>
              <a:lnSpc>
                <a:spcPct val="93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1AFF07-062C-DF4C-8D79-D6BD69AE2EA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51394" y="3784599"/>
            <a:ext cx="4410751" cy="2455899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778325"/>
      </p:ext>
    </p:extLst>
  </p:cSld>
  <p:clrMapOvr>
    <a:masterClrMapping/>
  </p:clrMapOvr>
  <p:hf hd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8442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915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796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A9899-B3B2-89A7-B0CC-C6DD65955A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F9B6DF-B52E-E903-F6AA-34865ABE16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E5D286-2706-F6B5-4001-49379724296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11BB22-F118-EF82-3F90-DD31320C116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D98133-B13B-E05F-D3F0-FA2AAB0886CA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520860AF-8ECB-AA14-447F-288467AAED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20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862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D049F0-FEA5-6940-DE3B-5028FD0F9BF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9F6967-EFFC-3DC5-6419-FF7DBC0EFD2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55190-89B6-8718-B410-E7B0A754479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A3EB97-BAC7-EFB0-E17A-193559850B45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6B4693-2F73-3191-667E-6E59AB03C89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87998D-719B-1B90-2E87-C4F3BA3B27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661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TU_M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6DE9E-87C6-6545-8C60-55FB28FDD4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A585C-A462-B348-9509-FEA33C340E71}" type="slidenum">
              <a:rPr lang="en-DK" smtClean="0"/>
              <a:t>‹#›</a:t>
            </a:fld>
            <a:endParaRPr lang="en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9E5E38-1AD8-5F48-8049-43F5159132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1394" y="2532341"/>
            <a:ext cx="10841439" cy="1114554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16000" indent="0">
              <a:buNone/>
              <a:defRPr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1"/>
            <a:r>
              <a:rPr lang="en-GB" noProof="0"/>
              <a:t>Click to edit Master subtitle style</a:t>
            </a:r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A72E9C-A18A-634E-A2C9-445798B2FC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395" y="1830666"/>
            <a:ext cx="10841439" cy="663575"/>
          </a:xfrm>
        </p:spPr>
        <p:txBody>
          <a:bodyPr anchor="t" anchorCtr="0"/>
          <a:lstStyle>
            <a:lvl1pPr>
              <a:lnSpc>
                <a:spcPct val="93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1AFF07-062C-DF4C-8D79-D6BD69AE2EA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51394" y="3784599"/>
            <a:ext cx="4410751" cy="2455899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3791652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41452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C205-3228-B084-FE44-81819B27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51F77-7CDB-C5D0-7BF4-34A81820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58A23-A077-5462-FAA9-6BD5999E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AA59E-1592-E3C6-D7EF-2CFEEF3F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8915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D070CA6F-4365-5A46-5DA4-21DAA3E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5A84D9F-0121-34AB-8997-C34013DC93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764962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72A1CB10-FA18-F746-5E59-0581CECE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CBC6BD3-A97E-6424-EBD7-5FB15FCE7033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04646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5EDBC723-2355-9FFD-1B28-EDA36F48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039F4A9-D8CA-40EE-7AAC-FCDDA72850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283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72A1CB10-FA18-F746-5E59-0581CECE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758348-F182-4750-124C-AA98CD81E576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41893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090A3-C8CB-492F-3E90-2B30223A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836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883F13CB-442E-F12E-9EE3-7E403C77D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157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5C7CE-065F-AD32-8AE1-654E94F37765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DBC61A05-8253-C869-9809-8E3097CCEA3D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5" name="Picture 4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3DC423C4-6861-9C6E-2707-C0A967675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08521431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F2BB5C-5546-4D1C-C205-D55ED6A0643B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18F36E84-4A38-613C-18F7-22FADC8FBE6B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16" name="Picture 15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3DF83B20-A248-43C2-B605-4829186D0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28699729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A8F44-B006-5391-A3E1-18C6CECF36A1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CB94AC52-4964-D4D9-959F-72B5668CF896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20" name="Picture 19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0836C59B-AAFE-D7A4-02FE-F6A3EE92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66298268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2" y="6330950"/>
            <a:ext cx="4445497" cy="356930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827847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587551D-2C39-3C55-B642-0B2C14D0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720648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7142F01-A14D-1FED-E8D7-3CD7540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2559714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0658EE0F-E821-7465-F130-72AB25DC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89316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090A3-C8CB-492F-3E90-2B30223A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8349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24232" cy="367563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727451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1989A41-8997-463C-8C86-AB42F19E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491605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2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  <a:lvl2pPr>
              <a:defRPr lang="en-US" dirty="0">
                <a:solidFill>
                  <a:schemeClr val="accent1"/>
                </a:solidFill>
              </a:defRPr>
            </a:lvl2pPr>
            <a:lvl3pPr>
              <a:defRPr lang="en-US" dirty="0">
                <a:solidFill>
                  <a:schemeClr val="accent1"/>
                </a:solidFill>
              </a:defRPr>
            </a:lvl3pPr>
            <a:lvl4pPr>
              <a:defRPr lang="en-US" dirty="0">
                <a:solidFill>
                  <a:schemeClr val="accent1"/>
                </a:solidFill>
              </a:defRPr>
            </a:lvl4pPr>
            <a:lvl5pPr>
              <a:defRPr lang="en-GB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2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  <a:lvl2pPr>
              <a:defRPr lang="en-US" dirty="0">
                <a:solidFill>
                  <a:schemeClr val="accent1"/>
                </a:solidFill>
              </a:defRPr>
            </a:lvl2pPr>
            <a:lvl3pPr>
              <a:defRPr lang="en-US" dirty="0">
                <a:solidFill>
                  <a:schemeClr val="accent1"/>
                </a:solidFill>
              </a:defRPr>
            </a:lvl3pPr>
            <a:lvl4pPr>
              <a:defRPr lang="en-US" dirty="0">
                <a:solidFill>
                  <a:schemeClr val="accent1"/>
                </a:solidFill>
              </a:defRPr>
            </a:lvl4pPr>
            <a:lvl5pPr>
              <a:defRPr lang="en-GB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2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  <a:lvl2pPr>
              <a:defRPr lang="en-US" dirty="0">
                <a:solidFill>
                  <a:schemeClr val="accent1"/>
                </a:solidFill>
              </a:defRPr>
            </a:lvl2pPr>
            <a:lvl3pPr>
              <a:defRPr lang="en-US" dirty="0">
                <a:solidFill>
                  <a:schemeClr val="accent1"/>
                </a:solidFill>
              </a:defRPr>
            </a:lvl3pPr>
            <a:lvl4pPr>
              <a:defRPr lang="en-US" dirty="0">
                <a:solidFill>
                  <a:schemeClr val="accent1"/>
                </a:solidFill>
              </a:defRPr>
            </a:lvl4pPr>
            <a:lvl5pPr>
              <a:defRPr lang="en-GB" dirty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89F9DBC-EDD4-97CC-638B-D4B3F786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4FD6AA1-5B65-4199-97DF-E2FFAAB77048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385304-1526-3B82-7D4A-5A8964E1C4B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B6F85B-ED4D-CEFA-F032-BE496D297AEE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200E60-2E3C-45D6-C83C-23DD581280E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67B417-70CB-682A-5B31-9AE9653F34CD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1697194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2EB1A3-7036-4947-4249-9A6C4291D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53040" y="0"/>
            <a:ext cx="8038960" cy="6858000"/>
          </a:xfrm>
          <a:custGeom>
            <a:avLst/>
            <a:gdLst>
              <a:gd name="connsiteX0" fmla="*/ 0 w 8038960"/>
              <a:gd name="connsiteY0" fmla="*/ 0 h 6858000"/>
              <a:gd name="connsiteX1" fmla="*/ 8038960 w 8038960"/>
              <a:gd name="connsiteY1" fmla="*/ 0 h 6858000"/>
              <a:gd name="connsiteX2" fmla="*/ 8038960 w 8038960"/>
              <a:gd name="connsiteY2" fmla="*/ 6858000 h 6858000"/>
              <a:gd name="connsiteX3" fmla="*/ 3964992 w 8038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8960" h="6858000">
                <a:moveTo>
                  <a:pt x="0" y="0"/>
                </a:moveTo>
                <a:lnTo>
                  <a:pt x="8038960" y="0"/>
                </a:lnTo>
                <a:lnTo>
                  <a:pt x="8038960" y="6858000"/>
                </a:lnTo>
                <a:lnTo>
                  <a:pt x="3964992" y="6858000"/>
                </a:lnTo>
                <a:close/>
              </a:path>
            </a:pathLst>
          </a:custGeom>
          <a:noFill/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B8DBDC2-E576-B391-677D-BBAC5AB1C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46960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A43392-B67A-2D5D-F46C-8E26CB2187F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bIns="792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1432" y="6330949"/>
            <a:ext cx="5474137" cy="36512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1C2A0759-78D7-A029-8245-6E1C819C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9563FA-14B9-4919-E106-8B0B59684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 flipV="1">
            <a:off x="8966200" y="0"/>
            <a:ext cx="3225800" cy="5588000"/>
          </a:xfrm>
          <a:custGeom>
            <a:avLst/>
            <a:gdLst>
              <a:gd name="connsiteX0" fmla="*/ 0 w 3225800"/>
              <a:gd name="connsiteY0" fmla="*/ 0 h 5588000"/>
              <a:gd name="connsiteX1" fmla="*/ 3225800 w 3225800"/>
              <a:gd name="connsiteY1" fmla="*/ 5588000 h 5588000"/>
              <a:gd name="connsiteX2" fmla="*/ 0 w 3225800"/>
              <a:gd name="connsiteY2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800" h="5588000">
                <a:moveTo>
                  <a:pt x="0" y="0"/>
                </a:moveTo>
                <a:lnTo>
                  <a:pt x="3225800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pic>
        <p:nvPicPr>
          <p:cNvPr id="12" name="Picture 11" descr="A black and purple triangle&#10;&#10;Description automatically generated">
            <a:extLst>
              <a:ext uri="{FF2B5EF4-FFF2-40B4-BE49-F238E27FC236}">
                <a16:creationId xmlns:a16="http://schemas.microsoft.com/office/drawing/2014/main" id="{534DF519-E848-7AD3-580A-7CDD18376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644371" y="426284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213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289E477-866F-3114-8486-EE68695A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311441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25F43DC9-9EDC-0E60-9499-DEFF0870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112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0853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7724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09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379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3E624FA-ADDA-3111-5843-8DB4151A82E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6400" y="390842"/>
            <a:ext cx="1223964" cy="8143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2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2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2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8845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59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92F1844-445C-D1D8-0214-8D980269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92C3C5-B2E4-0CB0-4482-299BB3D75F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F09EFA-F5F7-E682-33C6-620F705DDC9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D05137-F705-B7C0-D5AC-85C787BD98F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B841A-51B1-DD11-53A5-6CEE96A4914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EE51C-F59D-A67D-0F46-2A86250ED5E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185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411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40A3A165-C5DD-7085-AA3A-715215B4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A973C-E1F1-1085-9DD6-FED79A51CFEA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CD2909-B5FD-21E1-FCAA-CD5C3B09D74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CE852-56BF-B005-0F25-39B98283BA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26265-8815-ABF3-34B1-FC008452291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8893-5791-A47A-8D5C-A0070CBB197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030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TU_M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6DE9E-87C6-6545-8C60-55FB28FDD4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A585C-A462-B348-9509-FEA33C340E71}" type="slidenum">
              <a:rPr lang="en-DK" smtClean="0"/>
              <a:t>‹#›</a:t>
            </a:fld>
            <a:endParaRPr lang="en-DK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9E5E38-1AD8-5F48-8049-43F5159132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1394" y="2532341"/>
            <a:ext cx="10841439" cy="1114554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16000" indent="0">
              <a:buNone/>
              <a:defRPr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1"/>
            <a:r>
              <a:rPr lang="en-GB" noProof="0"/>
              <a:t>Click to edit Master subtitle style</a:t>
            </a:r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A72E9C-A18A-634E-A2C9-445798B2FC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395" y="1830666"/>
            <a:ext cx="10841439" cy="663575"/>
          </a:xfrm>
        </p:spPr>
        <p:txBody>
          <a:bodyPr anchor="t" anchorCtr="0"/>
          <a:lstStyle>
            <a:lvl1pPr>
              <a:lnSpc>
                <a:spcPct val="93000"/>
              </a:lnSpc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1AFF07-062C-DF4C-8D79-D6BD69AE2EA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251394" y="3784599"/>
            <a:ext cx="4410751" cy="2455899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150000"/>
              </a:lnSpc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070628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82386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D070CA6F-4365-5A46-5DA4-21DAA3E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12A8F45-77B9-F5D0-BB2C-FE2A970B6BC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67706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E1FDFD6-ECEC-B4B9-A7BC-C972F1406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0364" y="677920"/>
            <a:ext cx="1588784" cy="1057128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3B0431F-B431-0950-04D3-52DC194931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272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72A1CB10-FA18-F746-5E59-0581CECE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871360-CA7B-3A94-1D37-1882152DCD2D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33996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090A3-C8CB-492F-3E90-2B30223A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6091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BC61A05-8253-C869-9809-8E3097CCEA3D}"/>
              </a:ext>
            </a:extLst>
          </p:cNvPr>
          <p:cNvSpPr/>
          <p:nvPr/>
        </p:nvSpPr>
        <p:spPr>
          <a:xfrm rot="10800000">
            <a:off x="8966200" y="0"/>
            <a:ext cx="3225800" cy="558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EAF9089-5394-8B5C-06D5-A0E311DC5BE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6400" y="390842"/>
            <a:ext cx="1223964" cy="814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412475"/>
      </p:ext>
    </p:extLst>
  </p:cSld>
  <p:clrMapOvr>
    <a:masterClrMapping/>
  </p:clrMapOvr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779329D7-AF7F-2B1A-2662-68ADF615A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481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BC61A05-8253-C869-9809-8E3097CCEA3D}"/>
              </a:ext>
            </a:extLst>
          </p:cNvPr>
          <p:cNvSpPr/>
          <p:nvPr/>
        </p:nvSpPr>
        <p:spPr>
          <a:xfrm rot="10800000">
            <a:off x="8966200" y="0"/>
            <a:ext cx="3225800" cy="558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F3D50928-5D16-FF6A-AF6E-F5891ADCE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513219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448C5033-6EB2-BF8E-6B91-12853985213A}"/>
              </a:ext>
            </a:extLst>
          </p:cNvPr>
          <p:cNvSpPr/>
          <p:nvPr/>
        </p:nvSpPr>
        <p:spPr>
          <a:xfrm rot="10800000">
            <a:off x="8966200" y="0"/>
            <a:ext cx="3225800" cy="558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pic>
        <p:nvPicPr>
          <p:cNvPr id="14" name="Picture 13" descr="A black and purple triangle&#10;&#10;Description automatically generated">
            <a:extLst>
              <a:ext uri="{FF2B5EF4-FFF2-40B4-BE49-F238E27FC236}">
                <a16:creationId xmlns:a16="http://schemas.microsoft.com/office/drawing/2014/main" id="{DE6D62F9-4CA3-DB7F-839F-C2F7BB5932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083557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0FE8A72-855C-4810-AF74-6DDCC81A194A}"/>
              </a:ext>
            </a:extLst>
          </p:cNvPr>
          <p:cNvSpPr/>
          <p:nvPr/>
        </p:nvSpPr>
        <p:spPr>
          <a:xfrm rot="10800000">
            <a:off x="8966200" y="0"/>
            <a:ext cx="3225800" cy="558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pic>
        <p:nvPicPr>
          <p:cNvPr id="18" name="Picture 17" descr="A black and purple triangle&#10;&#10;Description automatically generated">
            <a:extLst>
              <a:ext uri="{FF2B5EF4-FFF2-40B4-BE49-F238E27FC236}">
                <a16:creationId xmlns:a16="http://schemas.microsoft.com/office/drawing/2014/main" id="{02686373-1102-B275-25AC-6FC32E341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062580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50"/>
            <a:ext cx="4424232" cy="346298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827847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587551D-2C39-3C55-B642-0B2C14D0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012996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7142F01-A14D-1FED-E8D7-3CD7540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254981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0658EE0F-E821-7465-F130-72AB25DC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968642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3" y="6330949"/>
            <a:ext cx="4424232" cy="33566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727451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1989A41-8997-463C-8C86-AB42F19E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444468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6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6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6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89F9DBC-EDD4-97CC-638B-D4B3F786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45B722F-9A3E-DA79-61FE-AAB93CC14404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99F97D-3F91-EADE-21B2-6FF4435B69C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5B2ED1-51F0-1B23-85C1-E25EBB550CE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06F239-1BA4-4E31-9A41-356203A6AD3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207A0-935B-C8DD-9762-F6E3A4251CCF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1796690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2EB1A3-7036-4947-4249-9A6C4291D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53040" y="0"/>
            <a:ext cx="8038960" cy="6858000"/>
          </a:xfrm>
          <a:custGeom>
            <a:avLst/>
            <a:gdLst>
              <a:gd name="connsiteX0" fmla="*/ 0 w 8038960"/>
              <a:gd name="connsiteY0" fmla="*/ 0 h 6858000"/>
              <a:gd name="connsiteX1" fmla="*/ 8038960 w 8038960"/>
              <a:gd name="connsiteY1" fmla="*/ 0 h 6858000"/>
              <a:gd name="connsiteX2" fmla="*/ 8038960 w 8038960"/>
              <a:gd name="connsiteY2" fmla="*/ 6858000 h 6858000"/>
              <a:gd name="connsiteX3" fmla="*/ 3964992 w 8038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8960" h="6858000">
                <a:moveTo>
                  <a:pt x="0" y="0"/>
                </a:moveTo>
                <a:lnTo>
                  <a:pt x="8038960" y="0"/>
                </a:lnTo>
                <a:lnTo>
                  <a:pt x="8038960" y="6858000"/>
                </a:lnTo>
                <a:lnTo>
                  <a:pt x="3964992" y="6858000"/>
                </a:lnTo>
                <a:close/>
              </a:path>
            </a:pathLst>
          </a:custGeom>
          <a:noFill/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B8DBDC2-E576-B391-677D-BBAC5AB1C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74198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BC61A05-8253-C869-9809-8E3097CCEA3D}"/>
              </a:ext>
            </a:extLst>
          </p:cNvPr>
          <p:cNvSpPr/>
          <p:nvPr/>
        </p:nvSpPr>
        <p:spPr>
          <a:xfrm rot="10800000">
            <a:off x="8966200" y="0"/>
            <a:ext cx="3225800" cy="558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EAF9089-5394-8B5C-06D5-A0E311DC5BE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6400" y="390842"/>
            <a:ext cx="1223964" cy="814389"/>
          </a:xfrm>
          <a:prstGeom prst="rect">
            <a:avLst/>
          </a:prstGeom>
        </p:spPr>
      </p:pic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82900298"/>
      </p:ext>
    </p:extLst>
  </p:cSld>
  <p:clrMapOvr>
    <a:masterClrMapping/>
  </p:clrMapOvr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A43392-B67A-2D5D-F46C-8E26CB2187F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bIns="792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1432" y="6330949"/>
            <a:ext cx="5474137" cy="36512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1C2A0759-78D7-A029-8245-6E1C819C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9563FA-14B9-4919-E106-8B0B59684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 flipV="1">
            <a:off x="8966200" y="0"/>
            <a:ext cx="3225800" cy="5588000"/>
          </a:xfrm>
          <a:custGeom>
            <a:avLst/>
            <a:gdLst>
              <a:gd name="connsiteX0" fmla="*/ 0 w 3225800"/>
              <a:gd name="connsiteY0" fmla="*/ 0 h 5588000"/>
              <a:gd name="connsiteX1" fmla="*/ 3225800 w 3225800"/>
              <a:gd name="connsiteY1" fmla="*/ 5588000 h 5588000"/>
              <a:gd name="connsiteX2" fmla="*/ 0 w 3225800"/>
              <a:gd name="connsiteY2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800" h="5588000">
                <a:moveTo>
                  <a:pt x="0" y="0"/>
                </a:moveTo>
                <a:lnTo>
                  <a:pt x="3225800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4A313-A495-3F7A-8B34-C12E7A1371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718800" y="5432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061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289E477-866F-3114-8486-EE68695A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84480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4FA8906-BA4E-F42E-D9C0-EECAE4602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680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56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64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B4901-3D87-BA88-2DF5-7187417C17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10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Video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EA51839B-7161-8DBD-F7D1-02E67725D1F4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video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365652-DAE9-2EFC-D762-DAC602DD1CC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F1162-1DEC-B2E1-0D5E-762134DF9FCF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C2D990-AF5F-DD1C-4963-96DEDDFAE55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74C6C4-5F5C-3AFE-9051-CD2F025EED0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VIDEO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B28849-D146-298A-CC50-F0E4B229582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If there is already a video present, delete </a:t>
              </a:r>
              <a:br>
                <a:rPr lang="en-US" sz="1200">
                  <a:solidFill>
                    <a:schemeClr val="tx1"/>
                  </a:solidFill>
                  <a:latin typeface="+mn-lt"/>
                </a:rPr>
              </a:br>
              <a:r>
                <a:rPr lang="en-US" sz="1200">
                  <a:solidFill>
                    <a:schemeClr val="tx1"/>
                  </a:solidFill>
                  <a:latin typeface="+mn-lt"/>
                </a:rPr>
                <a:t>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the icon in the middle of the placeholder and choose a video from file, or select the placeholder and paste an video in using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Format Video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tab in the ribbon and use the tools to edit the video.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resize and move the video within the placeholder, using the white circles in the corners of the video. Click on the drop down arrow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Right click the video and choose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15D82-FE8C-DFDA-93EF-12937E7C73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90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 No Partn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7" name="Picture 6" descr="A black and purple triangle&#10;&#10;Description automatically generated">
            <a:extLst>
              <a:ext uri="{FF2B5EF4-FFF2-40B4-BE49-F238E27FC236}">
                <a16:creationId xmlns:a16="http://schemas.microsoft.com/office/drawing/2014/main" id="{31B5A21A-4F0D-0994-FCA9-13151A74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B9DE8C-3439-9569-073F-074B5FA5DB3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16337-78C2-3C47-1C86-158F9D788744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CDE491-A55F-B9DD-EB5D-4D5A549C378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939E1C-799B-0A69-DAA7-A204F20B281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E4E3B0-3F56-66FB-6517-B89F8ABB285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1EDC27E-1CA8-D683-4481-2230402E2F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230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 No Partn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DA519AD-A2D1-C834-C760-7B31987EB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92C3C5-B2E4-0CB0-4482-299BB3D75F12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F09EFA-F5F7-E682-33C6-620F705DDC9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D05137-F705-B7C0-D5AC-85C787BD98FB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BB841A-51B1-DD11-53A5-6CEE96A4914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EE51C-F59D-A67D-0F46-2A86250ED5E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18CBD6A1-DCAD-135A-0146-35DB2E4CC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191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B548C9AC-BCF5-51FE-2836-E8AFAF234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0A8D77-5378-63BA-9926-00E6C63BB4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F3BB5C-94E2-C279-DD21-9BF28E34248E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A42BE7-9F4B-179B-DA24-65C12C340EDF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CC094F-20FD-45E3-0447-ED321F3ACD36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9B0806-A32D-E9F6-1A04-D2B5C5DFD359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54AEC-00E0-65ED-5EF0-286AE37C97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D62B3C-B227-2C79-517E-4B7AC888D8FE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D264348-9633-9893-C33D-60F167EB7F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865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BC61A05-8253-C869-9809-8E3097CCEA3D}"/>
              </a:ext>
            </a:extLst>
          </p:cNvPr>
          <p:cNvSpPr/>
          <p:nvPr/>
        </p:nvSpPr>
        <p:spPr>
          <a:xfrm rot="10800000">
            <a:off x="8966200" y="0"/>
            <a:ext cx="3225800" cy="558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EAF9089-5394-8B5C-06D5-A0E311DC5BE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6400" y="390842"/>
            <a:ext cx="1223964" cy="814389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8590763"/>
      </p:ext>
    </p:extLst>
  </p:cSld>
  <p:clrMapOvr>
    <a:masterClrMapping/>
  </p:clrMapOvr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olou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FE9A9EA-D005-0594-2B0A-7806ECBC8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958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thank you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6B2CACF-942F-06F1-7DB8-BA716808C9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53614" y="5686063"/>
            <a:ext cx="1936750" cy="696913"/>
          </a:xfrm>
        </p:spPr>
        <p:txBody>
          <a:bodyPr/>
          <a:lstStyle>
            <a:lvl1pPr algn="ctr">
              <a:defRPr sz="1200"/>
            </a:lvl1pPr>
          </a:lstStyle>
          <a:p>
            <a:r>
              <a:rPr lang="en-GB"/>
              <a:t>Add partner logo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DA4408-30C4-6C74-B259-C1F5B271E647}"/>
              </a:ext>
            </a:extLst>
          </p:cNvPr>
          <p:cNvCxnSpPr>
            <a:cxnSpLocks/>
          </p:cNvCxnSpPr>
          <p:nvPr/>
        </p:nvCxnSpPr>
        <p:spPr>
          <a:xfrm>
            <a:off x="9637185" y="5685698"/>
            <a:ext cx="0" cy="6972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F12B62-201B-1063-AD01-C30225E54F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1583" cy="6858000"/>
          </a:xfrm>
          <a:custGeom>
            <a:avLst/>
            <a:gdLst>
              <a:gd name="connsiteX0" fmla="*/ 0 w 8061583"/>
              <a:gd name="connsiteY0" fmla="*/ 0 h 6858000"/>
              <a:gd name="connsiteX1" fmla="*/ 8061583 w 8061583"/>
              <a:gd name="connsiteY1" fmla="*/ 0 h 6858000"/>
              <a:gd name="connsiteX2" fmla="*/ 4104437 w 8061583"/>
              <a:gd name="connsiteY2" fmla="*/ 6858000 h 6858000"/>
              <a:gd name="connsiteX3" fmla="*/ 0 w 80615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1583" h="6858000">
                <a:moveTo>
                  <a:pt x="0" y="0"/>
                </a:moveTo>
                <a:lnTo>
                  <a:pt x="8061583" y="0"/>
                </a:lnTo>
                <a:lnTo>
                  <a:pt x="410443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864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insert image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A973C-E1F1-1085-9DD6-FED79A51CFEA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CD2909-B5FD-21E1-FCAA-CD5C3B09D741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FCE852-56BF-B005-0F25-39B98283BA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26265-8815-ABF3-34B1-FC008452291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C8893-5791-A47A-8D5C-A0070CBB197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67DC8EC8-07EB-27D4-C418-3BDBF3428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8372252" y="5685698"/>
            <a:ext cx="1048505" cy="697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29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/>
            </a:lvl1pPr>
          </a:lstStyle>
          <a:p>
            <a:r>
              <a:rPr lang="en-US"/>
              <a:t>add title</a:t>
            </a:r>
            <a:endParaRPr lang="en-GB"/>
          </a:p>
        </p:txBody>
      </p:sp>
      <p:pic>
        <p:nvPicPr>
          <p:cNvPr id="8" name="Picture 7" descr="A black and purple triangle&#10;&#10;Description automatically generated">
            <a:extLst>
              <a:ext uri="{FF2B5EF4-FFF2-40B4-BE49-F238E27FC236}">
                <a16:creationId xmlns:a16="http://schemas.microsoft.com/office/drawing/2014/main" id="{D070CA6F-4365-5A46-5DA4-21DAA3EA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EEFC06-A3AB-0A9A-BA8D-148DA6885FA0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E3EBC-A041-8237-4EAB-FA338ABFC50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469F97-E274-48C6-4E3C-9782DBE2DBA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35897-9D8E-2CCF-20C0-79C0D40E55D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4F2674-C6AF-06F1-8294-68E774832E61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96D1B8D-880F-0224-C11A-A32E0444EB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51843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BDB8-5D1E-8892-C236-0B4719AE4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414631"/>
            <a:ext cx="4366697" cy="1563010"/>
          </a:xfrm>
        </p:spPr>
        <p:txBody>
          <a:bodyPr anchor="b"/>
          <a:lstStyle>
            <a:lvl1pPr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1E8856A-B61A-7ABA-1863-4D6C7BDCE0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3" y="4222115"/>
            <a:ext cx="4366697" cy="99060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subheading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7C86CB-6691-7199-BEF8-587CB4338C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66" y="5842635"/>
            <a:ext cx="4366697" cy="36512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date / location / additional info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00A33-66C9-0523-4624-FBF39B070B2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9DDCA-3B6B-D327-76E9-24D39D92D779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21FE20-2F4D-2161-DD09-F713874550B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B56AB7-EFD6-1D7B-3986-60CFF0E7ADB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93F7CC-66A2-0901-1016-8EE174FF37A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3" name="Picture 2" descr="A black and purple triangle&#10;&#10;Description automatically generated">
            <a:extLst>
              <a:ext uri="{FF2B5EF4-FFF2-40B4-BE49-F238E27FC236}">
                <a16:creationId xmlns:a16="http://schemas.microsoft.com/office/drawing/2014/main" id="{5EDBC723-2355-9FFD-1B28-EDA36F48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513595" y="682624"/>
            <a:ext cx="1577143" cy="1049383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DED245D-130D-6B8C-CFF9-549B8476E5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14845" y="0"/>
            <a:ext cx="8177156" cy="6858000"/>
          </a:xfrm>
          <a:custGeom>
            <a:avLst/>
            <a:gdLst>
              <a:gd name="connsiteX0" fmla="*/ 0 w 8611595"/>
              <a:gd name="connsiteY0" fmla="*/ 0 h 6858000"/>
              <a:gd name="connsiteX1" fmla="*/ 8611595 w 8611595"/>
              <a:gd name="connsiteY1" fmla="*/ 0 h 6858000"/>
              <a:gd name="connsiteX2" fmla="*/ 8611595 w 8611595"/>
              <a:gd name="connsiteY2" fmla="*/ 6858000 h 6858000"/>
              <a:gd name="connsiteX3" fmla="*/ 3964992 w 861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595" h="6858000">
                <a:moveTo>
                  <a:pt x="0" y="0"/>
                </a:moveTo>
                <a:lnTo>
                  <a:pt x="8611595" y="0"/>
                </a:lnTo>
                <a:lnTo>
                  <a:pt x="8611595" y="6858000"/>
                </a:lnTo>
                <a:lnTo>
                  <a:pt x="3964992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445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4F350-6337-6A13-DF05-B03234292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502117"/>
            <a:ext cx="4505549" cy="512927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Add agenda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BE90-18AE-8AA3-4690-5549FE4C4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9" name="Picture 8" descr="A black and purple triangle&#10;&#10;Description automatically generated">
            <a:extLst>
              <a:ext uri="{FF2B5EF4-FFF2-40B4-BE49-F238E27FC236}">
                <a16:creationId xmlns:a16="http://schemas.microsoft.com/office/drawing/2014/main" id="{72A1CB10-FA18-F746-5E59-0581CECE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986167-9126-301D-3AA1-CA57CB56B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584" y="1797047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BC575C8-BECD-D8FD-87D9-B7054070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5511" y="1797047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2A88F-F1DE-8B48-F046-1CF70409E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4" y="2420816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DF51CEA-E8A2-F84B-9491-651456B64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5511" y="2420816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A30E17D-5F20-ECF7-771F-1352B7EC52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584" y="3044585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AC7C30-99E6-01E9-0FF7-612D3C000B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5511" y="3044585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18D8EFE-7E86-775F-87C6-51F1E137E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584" y="3668354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6CB7180-7459-3317-7EC0-A132549CD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5511" y="3668354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C4E4E6A-3E33-88C5-53A6-1DF90D2F94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584" y="429212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345DABA-B890-24FF-3204-FFC66880A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25511" y="429212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90748E6-BD50-7F62-3FB0-59D8D2628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584" y="4915893"/>
            <a:ext cx="512762" cy="512763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EBF624F-E2DA-9BF4-CE5C-33A85FD51D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5511" y="4915893"/>
            <a:ext cx="3919590" cy="512763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section title</a:t>
            </a: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FC753A-01D3-3698-A03E-2FC9D9E6BABC}"/>
              </a:ext>
            </a:extLst>
          </p:cNvPr>
          <p:cNvCxnSpPr>
            <a:cxnSpLocks/>
          </p:cNvCxnSpPr>
          <p:nvPr/>
        </p:nvCxnSpPr>
        <p:spPr>
          <a:xfrm>
            <a:off x="969427" y="1896531"/>
            <a:ext cx="0" cy="32808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E6F19-D458-3891-4D4D-D8EBF62EA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37BD50-2EEA-E5CC-6BFE-F8C21426AAEB}"/>
              </a:ext>
            </a:extLst>
          </p:cNvPr>
          <p:cNvSpPr/>
          <p:nvPr/>
        </p:nvSpPr>
        <p:spPr>
          <a:xfrm rot="10800000">
            <a:off x="6430875" y="1798442"/>
            <a:ext cx="5761124" cy="4897631"/>
          </a:xfrm>
          <a:custGeom>
            <a:avLst/>
            <a:gdLst>
              <a:gd name="connsiteX0" fmla="*/ 5761124 w 5761124"/>
              <a:gd name="connsiteY0" fmla="*/ 4897631 h 4897631"/>
              <a:gd name="connsiteX1" fmla="*/ 1526308 w 5761124"/>
              <a:gd name="connsiteY1" fmla="*/ 4897631 h 4897631"/>
              <a:gd name="connsiteX2" fmla="*/ 322514 w 5761124"/>
              <a:gd name="connsiteY2" fmla="*/ 4897631 h 4897631"/>
              <a:gd name="connsiteX3" fmla="*/ 0 w 5761124"/>
              <a:gd name="connsiteY3" fmla="*/ 4897631 h 4897631"/>
              <a:gd name="connsiteX4" fmla="*/ 0 w 5761124"/>
              <a:gd name="connsiteY4" fmla="*/ 2148660 h 4897631"/>
              <a:gd name="connsiteX5" fmla="*/ 924410 w 5761124"/>
              <a:gd name="connsiteY5" fmla="*/ 3813578 h 4897631"/>
              <a:gd name="connsiteX6" fmla="*/ 3041819 w 5761124"/>
              <a:gd name="connsiteY6" fmla="*/ 0 h 48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1124" h="4897631">
                <a:moveTo>
                  <a:pt x="5761124" y="4897631"/>
                </a:moveTo>
                <a:lnTo>
                  <a:pt x="1526308" y="4897631"/>
                </a:lnTo>
                <a:lnTo>
                  <a:pt x="322514" y="4897631"/>
                </a:lnTo>
                <a:lnTo>
                  <a:pt x="0" y="4897631"/>
                </a:lnTo>
                <a:lnTo>
                  <a:pt x="0" y="2148660"/>
                </a:lnTo>
                <a:lnTo>
                  <a:pt x="924410" y="3813578"/>
                </a:lnTo>
                <a:lnTo>
                  <a:pt x="304181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62705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F09090A3-C8CB-492F-3E90-2B30223A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FACF13-EFF0-A2E8-47BA-79F08E81FF8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9362-CE50-C349-3940-31787ADA9A82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59E734-4787-5A45-2225-4D4508750F50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60C9CB-0DF7-9D67-65C4-3BF9F2376002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B3D745-C455-1AA2-D1C4-E55A923D6DEB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4990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66FE13F-E318-B323-121E-0093806FB8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463184" cy="6858000"/>
          </a:xfrm>
          <a:custGeom>
            <a:avLst/>
            <a:gdLst>
              <a:gd name="connsiteX0" fmla="*/ 0 w 8463184"/>
              <a:gd name="connsiteY0" fmla="*/ 0 h 6858000"/>
              <a:gd name="connsiteX1" fmla="*/ 8463184 w 8463184"/>
              <a:gd name="connsiteY1" fmla="*/ 0 h 6858000"/>
              <a:gd name="connsiteX2" fmla="*/ 4498192 w 8463184"/>
              <a:gd name="connsiteY2" fmla="*/ 6858000 h 6858000"/>
              <a:gd name="connsiteX3" fmla="*/ 0 w 84631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3184" h="6858000">
                <a:moveTo>
                  <a:pt x="0" y="0"/>
                </a:moveTo>
                <a:lnTo>
                  <a:pt x="8463184" y="0"/>
                </a:lnTo>
                <a:lnTo>
                  <a:pt x="44981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5" name="Content Placeholder 4" descr="A person with purple head wrap&#10;&#10;Description automatically generated" hidden="1">
            <a:extLst>
              <a:ext uri="{FF2B5EF4-FFF2-40B4-BE49-F238E27FC236}">
                <a16:creationId xmlns:a16="http://schemas.microsoft.com/office/drawing/2014/main" id="{0DCC5397-4FE3-DCA6-F0A6-FD1CC255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D28CE-22AC-6B94-6EF4-745475FCD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641" y="3464560"/>
            <a:ext cx="4625777" cy="1381760"/>
          </a:xfrm>
        </p:spPr>
        <p:txBody>
          <a:bodyPr anchor="t"/>
          <a:lstStyle>
            <a:lvl1pPr algn="r">
              <a:defRPr sz="3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section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36773-F154-9E31-2695-ABA42ED87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93808" y="6330949"/>
            <a:ext cx="408461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3D1D70-1096-1E03-D135-EE98CCD5F7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22680" y="1956118"/>
            <a:ext cx="1455737" cy="1011237"/>
          </a:xfrm>
        </p:spPr>
        <p:txBody>
          <a:bodyPr/>
          <a:lstStyle>
            <a:lvl1pPr algn="r">
              <a:defRPr sz="6750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017DC4-71D6-284B-C9A4-3ED060893E8C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CD9013-E5AC-FBD3-1656-59F18C5701B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48A63-E7D3-2440-30F7-80BA7E335B5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9B9DDB-BF0B-1316-5412-FCF5671AF5A0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8BABBC-EF32-8FF6-D9CD-9FAA2A70446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4" name="Picture 3" descr="A black and purple triangle&#10;&#10;Description automatically generated">
            <a:extLst>
              <a:ext uri="{FF2B5EF4-FFF2-40B4-BE49-F238E27FC236}">
                <a16:creationId xmlns:a16="http://schemas.microsoft.com/office/drawing/2014/main" id="{883F13CB-442E-F12E-9EE3-7E403C77D6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153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2" y="1641565"/>
            <a:ext cx="9030456" cy="4527459"/>
          </a:xfrm>
        </p:spPr>
        <p:txBody>
          <a:bodyPr numCol="2" spcCol="540000"/>
          <a:lstStyle>
            <a:lvl1pPr>
              <a:defRPr/>
            </a:lvl1pPr>
          </a:lstStyle>
          <a:p>
            <a:pPr lvl="0"/>
            <a:r>
              <a:rPr lang="en-US"/>
              <a:t>Add text to appear in two column layout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5C7CE-065F-AD32-8AE1-654E94F37765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DBC61A05-8253-C869-9809-8E3097CCEA3D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5" name="Picture 4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3DC423C4-6861-9C6E-2707-C0A967675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44305116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9D4F0DBA-7193-79F1-9CED-9BF29EFD98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1641566"/>
            <a:ext cx="9030456" cy="45274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to appear in single column layout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37F9B-189A-EEF0-82B5-C8E3F921FD7D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BEDA01-A9F0-6298-AB90-F00B31BE5FDA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9516E-98D5-7607-2085-7FF801BF7372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27B3A-E23C-DAB3-31A8-041BC3FF486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02D99-B2D2-3578-1E37-5BA070ECF7D3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ED4337-6F2C-651D-D973-C5C1EA941E6A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16A8F1D9-A544-47C8-0A2C-C80F74A46B49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16" name="Picture 15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D3530EFC-44B7-2610-7232-860BA72EA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22971147"/>
      </p:ext>
    </p:extLst>
  </p:cSld>
  <p:clrMapOvr>
    <a:masterClrMapping/>
  </p:clrMapOvr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CE84618-6178-61CF-AE53-D0A07CF23E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358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071F504-9E35-F89F-D3A9-72668739AD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58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A357CB5-059F-A73C-2716-2186BE18F9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33462" y="2338566"/>
            <a:ext cx="3721538" cy="38304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 or click icon to insert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2B0E8B1-83D4-CC60-882C-8AADC5DA97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462" y="1641565"/>
            <a:ext cx="3721538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heading (two lines max)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7595AB-3E7F-500E-5874-B5ECB73A19A1}"/>
              </a:ext>
            </a:extLst>
          </p:cNvPr>
          <p:cNvCxnSpPr/>
          <p:nvPr/>
        </p:nvCxnSpPr>
        <p:spPr>
          <a:xfrm>
            <a:off x="4334291" y="1752600"/>
            <a:ext cx="0" cy="4191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F7F20-0914-55A5-D38B-A62BCAC240C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3F19AD-12D6-D2A3-00D7-079E3686E450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297A6B-E741-56EC-DC10-0239315573A3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6AA31-66CE-6175-C626-E6AD49A3AD89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79672-8B2C-BA26-E86A-AF4A723A33C8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1ADF51-ED23-7D9A-18A1-D7BA4F0F1C63}"/>
              </a:ext>
            </a:extLst>
          </p:cNvPr>
          <p:cNvGrpSpPr/>
          <p:nvPr/>
        </p:nvGrpSpPr>
        <p:grpSpPr>
          <a:xfrm>
            <a:off x="8966200" y="0"/>
            <a:ext cx="3225800" cy="5588000"/>
            <a:chOff x="8966200" y="0"/>
            <a:chExt cx="3225800" cy="5588000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B980D404-E9D4-FACF-7F32-045EE60D1582}"/>
                </a:ext>
              </a:extLst>
            </p:cNvPr>
            <p:cNvSpPr/>
            <p:nvPr/>
          </p:nvSpPr>
          <p:spPr>
            <a:xfrm rot="10800000">
              <a:off x="8966200" y="0"/>
              <a:ext cx="3225800" cy="55880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GB"/>
            </a:p>
          </p:txBody>
        </p:sp>
        <p:pic>
          <p:nvPicPr>
            <p:cNvPr id="20" name="Picture 19" descr="A black and purple triangle&#10;&#10;Description automatically generated">
              <a:extLst>
                <a:ext uri="{FF2B5EF4-FFF2-40B4-BE49-F238E27FC236}">
                  <a16:creationId xmlns:a16="http://schemas.microsoft.com/office/drawing/2014/main" id="{BF000745-DFD9-BA7A-0371-79CE308CC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145"/>
            <a:stretch/>
          </p:blipFill>
          <p:spPr>
            <a:xfrm>
              <a:off x="10566400" y="390842"/>
              <a:ext cx="1223964" cy="8143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76383817"/>
      </p:ext>
    </p:extLst>
  </p:cSld>
  <p:clrMapOvr>
    <a:masterClrMapping/>
  </p:clrMapOvr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2" y="6330949"/>
            <a:ext cx="4413599" cy="356930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827847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587551D-2C39-3C55-B642-0B2C14D0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999233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82821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2" y="6330949"/>
            <a:ext cx="4434865" cy="367563"/>
          </a:xfrm>
        </p:spPr>
        <p:txBody>
          <a:bodyPr/>
          <a:lstStyle/>
          <a:p>
            <a:r>
              <a:rPr lang="en-US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827847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D1A5BE-C335-973A-A239-290D818BA7BD}"/>
              </a:ext>
            </a:extLst>
          </p:cNvPr>
          <p:cNvSpPr/>
          <p:nvPr/>
        </p:nvSpPr>
        <p:spPr>
          <a:xfrm>
            <a:off x="5087908" y="4972051"/>
            <a:ext cx="7104092" cy="1885950"/>
          </a:xfrm>
          <a:custGeom>
            <a:avLst/>
            <a:gdLst>
              <a:gd name="connsiteX0" fmla="*/ 1090373 w 7104092"/>
              <a:gd name="connsiteY0" fmla="*/ 0 h 1885950"/>
              <a:gd name="connsiteX1" fmla="*/ 7104092 w 7104092"/>
              <a:gd name="connsiteY1" fmla="*/ 0 h 1885950"/>
              <a:gd name="connsiteX2" fmla="*/ 7104092 w 7104092"/>
              <a:gd name="connsiteY2" fmla="*/ 1885950 h 1885950"/>
              <a:gd name="connsiteX3" fmla="*/ 0 w 7104092"/>
              <a:gd name="connsiteY3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4092" h="1885950">
                <a:moveTo>
                  <a:pt x="1090373" y="0"/>
                </a:moveTo>
                <a:lnTo>
                  <a:pt x="7104092" y="0"/>
                </a:lnTo>
                <a:lnTo>
                  <a:pt x="7104092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2F811C-30CC-0227-9ED1-DF33736E8B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64605" y="0"/>
            <a:ext cx="8027395" cy="4972050"/>
          </a:xfrm>
          <a:custGeom>
            <a:avLst/>
            <a:gdLst>
              <a:gd name="connsiteX0" fmla="*/ 0 w 8027395"/>
              <a:gd name="connsiteY0" fmla="*/ 0 h 4972050"/>
              <a:gd name="connsiteX1" fmla="*/ 8027395 w 8027395"/>
              <a:gd name="connsiteY1" fmla="*/ 0 h 4972050"/>
              <a:gd name="connsiteX2" fmla="*/ 8027395 w 8027395"/>
              <a:gd name="connsiteY2" fmla="*/ 4972050 h 4972050"/>
              <a:gd name="connsiteX3" fmla="*/ 2874619 w 8027395"/>
              <a:gd name="connsiteY3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7395" h="4972050">
                <a:moveTo>
                  <a:pt x="0" y="0"/>
                </a:moveTo>
                <a:lnTo>
                  <a:pt x="8027395" y="0"/>
                </a:lnTo>
                <a:lnTo>
                  <a:pt x="8027395" y="4972050"/>
                </a:lnTo>
                <a:lnTo>
                  <a:pt x="2874619" y="49720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50545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7CDB8-F09E-F5C8-C636-A1A05BEAA9C7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716D0F-5595-51DB-0864-27F7430F7E3C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077BCC-49FC-D1FE-F600-E0F018E8D196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06D4-9729-8897-4E0B-F422C5A6AF6D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BA3EC-6124-0E22-56F3-FE0619DE5DB9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587551D-2C39-3C55-B642-0B2C14D0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349719"/>
      </p:ext>
    </p:extLst>
  </p:cSld>
  <p:clrMapOvr>
    <a:masterClrMapping/>
  </p:clrMapOvr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D8A86BA-4695-B8B6-2073-C91C320FD6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6102074" cy="3905250"/>
          </a:xfrm>
          <a:custGeom>
            <a:avLst/>
            <a:gdLst>
              <a:gd name="connsiteX0" fmla="*/ 0 w 6102074"/>
              <a:gd name="connsiteY0" fmla="*/ 0 h 3905250"/>
              <a:gd name="connsiteX1" fmla="*/ 6102074 w 6102074"/>
              <a:gd name="connsiteY1" fmla="*/ 0 h 3905250"/>
              <a:gd name="connsiteX2" fmla="*/ 6102074 w 6102074"/>
              <a:gd name="connsiteY2" fmla="*/ 3905250 h 3905250"/>
              <a:gd name="connsiteX3" fmla="*/ 2257843 w 6102074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74" h="3905250">
                <a:moveTo>
                  <a:pt x="0" y="0"/>
                </a:moveTo>
                <a:lnTo>
                  <a:pt x="6102074" y="0"/>
                </a:lnTo>
                <a:lnTo>
                  <a:pt x="6102074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E28153-5FEF-38AF-79AC-C8ABA8FC26E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E6154D-518C-B579-93E5-1E6E8273FCB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2035A8-ACB5-0C6D-1575-13290F69310D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6D428E-A6C5-BB75-662D-7B42D104BC0F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7BA33E-9CED-FBCC-7588-F68896FD81F4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7142F01-A14D-1FED-E8D7-3CD7540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065983"/>
      </p:ext>
    </p:extLst>
  </p:cSld>
  <p:clrMapOvr>
    <a:masterClrMapping/>
  </p:clrMapOvr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5474136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5473609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547360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E3D4653-FBFF-CA9E-AC27-05F365FD9B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89926" y="0"/>
            <a:ext cx="3735566" cy="3905250"/>
          </a:xfrm>
          <a:custGeom>
            <a:avLst/>
            <a:gdLst>
              <a:gd name="connsiteX0" fmla="*/ 0 w 3735566"/>
              <a:gd name="connsiteY0" fmla="*/ 0 h 3905250"/>
              <a:gd name="connsiteX1" fmla="*/ 3735566 w 3735566"/>
              <a:gd name="connsiteY1" fmla="*/ 0 h 3905250"/>
              <a:gd name="connsiteX2" fmla="*/ 3735566 w 3735566"/>
              <a:gd name="connsiteY2" fmla="*/ 3905250 h 3905250"/>
              <a:gd name="connsiteX3" fmla="*/ 2257843 w 373556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5566" h="3905250">
                <a:moveTo>
                  <a:pt x="0" y="0"/>
                </a:moveTo>
                <a:lnTo>
                  <a:pt x="3735566" y="0"/>
                </a:lnTo>
                <a:lnTo>
                  <a:pt x="3735566" y="3905250"/>
                </a:lnTo>
                <a:lnTo>
                  <a:pt x="2257843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EA13534-6BF9-6C2D-1502-6B101138C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4482" y="3968750"/>
            <a:ext cx="3807519" cy="2889250"/>
          </a:xfrm>
          <a:custGeom>
            <a:avLst/>
            <a:gdLst>
              <a:gd name="connsiteX0" fmla="*/ 0 w 3807519"/>
              <a:gd name="connsiteY0" fmla="*/ 0 h 2889250"/>
              <a:gd name="connsiteX1" fmla="*/ 3807519 w 3807519"/>
              <a:gd name="connsiteY1" fmla="*/ 0 h 2889250"/>
              <a:gd name="connsiteX2" fmla="*/ 3807519 w 3807519"/>
              <a:gd name="connsiteY2" fmla="*/ 2889250 h 2889250"/>
              <a:gd name="connsiteX3" fmla="*/ 1670436 w 3807519"/>
              <a:gd name="connsiteY3" fmla="*/ 288925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7519" h="2889250">
                <a:moveTo>
                  <a:pt x="0" y="0"/>
                </a:moveTo>
                <a:lnTo>
                  <a:pt x="3807519" y="0"/>
                </a:lnTo>
                <a:lnTo>
                  <a:pt x="3807519" y="2889250"/>
                </a:lnTo>
                <a:lnTo>
                  <a:pt x="1670436" y="2889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26A9E3-2CE7-17EA-94BA-AF62FCACA4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8994" y="0"/>
            <a:ext cx="2303006" cy="3905250"/>
          </a:xfrm>
          <a:custGeom>
            <a:avLst/>
            <a:gdLst>
              <a:gd name="connsiteX0" fmla="*/ 0 w 2303006"/>
              <a:gd name="connsiteY0" fmla="*/ 0 h 3905250"/>
              <a:gd name="connsiteX1" fmla="*/ 2303006 w 2303006"/>
              <a:gd name="connsiteY1" fmla="*/ 0 h 3905250"/>
              <a:gd name="connsiteX2" fmla="*/ 2303006 w 2303006"/>
              <a:gd name="connsiteY2" fmla="*/ 3905250 h 3905250"/>
              <a:gd name="connsiteX3" fmla="*/ 0 w 2303006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3006" h="3905250">
                <a:moveTo>
                  <a:pt x="0" y="0"/>
                </a:moveTo>
                <a:lnTo>
                  <a:pt x="2303006" y="0"/>
                </a:lnTo>
                <a:lnTo>
                  <a:pt x="2303006" y="3905250"/>
                </a:lnTo>
                <a:lnTo>
                  <a:pt x="0" y="390525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83C520-C41B-AE29-D3EF-C2A6F12CAFDB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516C7-BAFF-A425-0C1E-88C701547A65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0AAF-CD63-3FBC-83D4-3397464F1C0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A96D33-FB5F-235D-B0FE-3C748665E948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9733EA-F4B3-A15F-C978-B266EEABE48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0658EE0F-E821-7465-F130-72AB25DC1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743378"/>
      </p:ext>
    </p:extLst>
  </p:cSld>
  <p:clrMapOvr>
    <a:masterClrMapping/>
  </p:clrMapOvr>
  <p:hf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4" y="472593"/>
            <a:ext cx="3727810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3582" y="6330950"/>
            <a:ext cx="4413599" cy="346298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3727451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C46A3-88D5-4217-97B8-DFAB1BDB7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581" y="1641565"/>
            <a:ext cx="4406069" cy="4527459"/>
          </a:xfrm>
        </p:spPr>
        <p:txBody>
          <a:bodyPr numCol="1" spcCol="360000"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773EE0-56FD-857D-BE01-E630F22C77E7}"/>
              </a:ext>
            </a:extLst>
          </p:cNvPr>
          <p:cNvSpPr/>
          <p:nvPr/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1748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1748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0DB124B-A0F9-82FE-23CC-8CDEA6626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700" y="5694521"/>
            <a:ext cx="4438650" cy="819150"/>
          </a:xfrm>
        </p:spPr>
        <p:txBody>
          <a:bodyPr anchor="ctr"/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highlight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2467A3-4D51-98A6-BF0D-DE7289A5EB7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3954463" y="-19616"/>
            <a:ext cx="2518145" cy="5369808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20">
            <a:extLst>
              <a:ext uri="{FF2B5EF4-FFF2-40B4-BE49-F238E27FC236}">
                <a16:creationId xmlns:a16="http://schemas.microsoft.com/office/drawing/2014/main" id="{75CFD3FE-DBC4-0EAA-E8E2-227FE5A580F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39879" y="812115"/>
            <a:ext cx="3839792" cy="4020922"/>
          </a:xfrm>
        </p:spPr>
        <p:txBody>
          <a:bodyPr bIns="648000" anchor="ctr"/>
          <a:lstStyle>
            <a:lvl1pPr algn="ctr">
              <a:defRPr sz="1200"/>
            </a:lvl1pPr>
          </a:lstStyle>
          <a:p>
            <a:r>
              <a:rPr lang="en-GB"/>
              <a:t>Click icon to insert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E360A4-A3BE-6FEF-4947-AFB9A7FBD6D6}"/>
              </a:ext>
            </a:extLst>
          </p:cNvPr>
          <p:cNvGrpSpPr/>
          <p:nvPr/>
        </p:nvGrpSpPr>
        <p:grpSpPr>
          <a:xfrm>
            <a:off x="-3626001" y="0"/>
            <a:ext cx="3513653" cy="2943225"/>
            <a:chOff x="-3626001" y="0"/>
            <a:chExt cx="3513653" cy="29432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7C7C9-1964-A295-F401-29ACFC3A53BB}"/>
                </a:ext>
              </a:extLst>
            </p:cNvPr>
            <p:cNvSpPr/>
            <p:nvPr/>
          </p:nvSpPr>
          <p:spPr>
            <a:xfrm>
              <a:off x="-3626001" y="0"/>
              <a:ext cx="3507557" cy="294322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210DD-05E8-9A8A-94CB-CD3A67BE10B8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CC476E-B103-8E83-A714-6CE3529171F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 CHART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94A69-C5C1-DA94-B8FB-BB8D1A92E50D}"/>
                </a:ext>
              </a:extLst>
            </p:cNvPr>
            <p:cNvSpPr txBox="1"/>
            <p:nvPr/>
          </p:nvSpPr>
          <p:spPr>
            <a:xfrm>
              <a:off x="-3560063" y="1006196"/>
              <a:ext cx="3140964" cy="17846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icon in the middle of the placeholder.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Click on the chart type you wish to use.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1"/>
                  </a:solidFill>
                  <a:latin typeface="+mn-lt"/>
                </a:rPr>
                <a:t>Edit your data under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Design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 err="1">
                  <a:solidFill>
                    <a:schemeClr val="tx1"/>
                  </a:solidFill>
                  <a:latin typeface="+mn-lt"/>
                </a:rPr>
                <a:t>Stylise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your chart under Format in the </a:t>
              </a:r>
              <a:r>
                <a:rPr lang="en-US" sz="1200" b="1">
                  <a:solidFill>
                    <a:schemeClr val="tx1"/>
                  </a:solidFill>
                  <a:latin typeface="+mn-lt"/>
                </a:rPr>
                <a:t>Chart Tools</a:t>
              </a:r>
              <a:r>
                <a:rPr lang="en-US" sz="1200">
                  <a:solidFill>
                    <a:schemeClr val="tx1"/>
                  </a:solidFill>
                  <a:latin typeface="+mn-lt"/>
                </a:rPr>
                <a:t> ribbons.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1989A41-8997-463C-8C86-AB42F19E1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885237"/>
      </p:ext>
    </p:extLst>
  </p:cSld>
  <p:clrMapOvr>
    <a:masterClrMapping/>
  </p:clrMapOvr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con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000538-60E4-C8AB-E925-C494E8455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6100" y="2184400"/>
            <a:ext cx="3308350" cy="3289300"/>
          </a:xfrm>
          <a:solidFill>
            <a:schemeClr val="accent5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EDFF97C-A0D0-5AAF-2029-3EB30D20E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883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9EBAE3-C54E-9388-CB54-08278F15C5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248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5383CF5-75AA-1EF5-69C0-D82F717FBC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825" y="2184400"/>
            <a:ext cx="3308350" cy="3289300"/>
          </a:xfrm>
          <a:solidFill>
            <a:schemeClr val="accent5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01E9B1F-E264-4331-7A15-B4369072C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4557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67D8D77D-EFB1-6AF2-9663-A1E99AAAE0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48212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2DDD5F56-676F-99A0-7C98-840D299005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550" y="2184400"/>
            <a:ext cx="3308350" cy="3289300"/>
          </a:xfrm>
          <a:solidFill>
            <a:schemeClr val="accent5"/>
          </a:solidFill>
        </p:spPr>
        <p:txBody>
          <a:bodyPr vert="horz" lIns="288000" tIns="504000" rIns="21600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text</a:t>
            </a:r>
          </a:p>
          <a:p>
            <a:pPr lvl="1">
              <a:buClr>
                <a:schemeClr val="tx1"/>
              </a:buClr>
            </a:pPr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5089AE3D-0216-7372-42C5-554A58E4A0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50282" y="1801813"/>
            <a:ext cx="773112" cy="77311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/>
          <a:lstStyle>
            <a:lvl1pPr>
              <a:defRPr>
                <a:ln>
                  <a:solidFill>
                    <a:schemeClr val="accent1"/>
                  </a:solidFill>
                </a:ln>
              </a:defRPr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5EE02A8C-E7D1-C518-CBC2-2F17DA7AC1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3937" y="1896305"/>
            <a:ext cx="585802" cy="584128"/>
          </a:xfrm>
          <a:prstGeom prst="ellipse">
            <a:avLst/>
          </a:prstGeom>
        </p:spPr>
        <p:txBody>
          <a:bodyPr lIns="0" rIns="0" bIns="576000"/>
          <a:lstStyle>
            <a:lvl1pPr algn="ctr">
              <a:defRPr sz="1200"/>
            </a:lvl1pPr>
          </a:lstStyle>
          <a:p>
            <a:r>
              <a:rPr lang="en-GB"/>
              <a:t>Icon</a:t>
            </a:r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989F9DBC-EDD4-97CC-638B-D4B3F786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385467-AA31-8D0A-486A-97D6EC9359F3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65D3FD-14AC-075C-24AC-1141E722266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5755B2-1293-8BF8-4569-0131D0FBE4D5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8A1459-E057-E1AE-E1F8-D801F8C2809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DEFB2C-1BD9-56E2-B91B-757ED6687B3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1163121"/>
      </p:ext>
    </p:extLst>
  </p:cSld>
  <p:clrMapOvr>
    <a:masterClrMapping/>
  </p:clrMapOvr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2396084"/>
            <a:ext cx="4315897" cy="1830476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quote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2EB1A3-7036-4947-4249-9A6C4291D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53040" y="0"/>
            <a:ext cx="8038960" cy="6858000"/>
          </a:xfrm>
          <a:custGeom>
            <a:avLst/>
            <a:gdLst>
              <a:gd name="connsiteX0" fmla="*/ 0 w 8038960"/>
              <a:gd name="connsiteY0" fmla="*/ 0 h 6858000"/>
              <a:gd name="connsiteX1" fmla="*/ 8038960 w 8038960"/>
              <a:gd name="connsiteY1" fmla="*/ 0 h 6858000"/>
              <a:gd name="connsiteX2" fmla="*/ 8038960 w 8038960"/>
              <a:gd name="connsiteY2" fmla="*/ 6858000 h 6858000"/>
              <a:gd name="connsiteX3" fmla="*/ 3964992 w 80389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8960" h="6858000">
                <a:moveTo>
                  <a:pt x="0" y="0"/>
                </a:moveTo>
                <a:lnTo>
                  <a:pt x="8038960" y="0"/>
                </a:lnTo>
                <a:lnTo>
                  <a:pt x="8038960" y="6858000"/>
                </a:lnTo>
                <a:lnTo>
                  <a:pt x="3964992" y="6858000"/>
                </a:lnTo>
                <a:close/>
              </a:path>
            </a:pathLst>
          </a:custGeom>
          <a:noFill/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84CC794-E93A-86EB-9716-B1AE51482A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155" y="1686560"/>
            <a:ext cx="716909" cy="458392"/>
          </a:xfrm>
          <a:custGeom>
            <a:avLst/>
            <a:gdLst/>
            <a:ahLst/>
            <a:cxnLst/>
            <a:rect l="l" t="t" r="r" b="b"/>
            <a:pathLst>
              <a:path w="1069795" h="684028">
                <a:moveTo>
                  <a:pt x="751814" y="0"/>
                </a:moveTo>
                <a:lnTo>
                  <a:pt x="1069795" y="0"/>
                </a:lnTo>
                <a:lnTo>
                  <a:pt x="891085" y="684028"/>
                </a:lnTo>
                <a:lnTo>
                  <a:pt x="527502" y="684028"/>
                </a:lnTo>
                <a:close/>
                <a:moveTo>
                  <a:pt x="229241" y="0"/>
                </a:moveTo>
                <a:lnTo>
                  <a:pt x="547222" y="0"/>
                </a:lnTo>
                <a:lnTo>
                  <a:pt x="361117" y="684028"/>
                </a:lnTo>
                <a:lnTo>
                  <a:pt x="0" y="68402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56EA86E-26B7-D57F-56C1-784C8AE472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38" y="4363403"/>
            <a:ext cx="4315142" cy="508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Add source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C2D7A-3ECB-FA64-1DFF-D4E592BF097D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3C8B57-A0A7-0C2B-B362-1818AB93625D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963A3C-816C-D1FF-C6E9-4DDB10D1B9CF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45D50-5C4B-B85F-0E6B-9174452C14AC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ABDF14-75C2-7C06-DD3D-EFE5AD0CCBE8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5B8DBDC2-E576-B391-677D-BBAC5AB1C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651305"/>
      </p:ext>
    </p:extLst>
  </p:cSld>
  <p:clrMapOvr>
    <a:masterClrMapping/>
  </p:clrMapOvr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5FD0-EA6F-2F78-3CA8-E761768C1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7201" y="2076450"/>
            <a:ext cx="6197598" cy="2705100"/>
          </a:xfrm>
          <a:solidFill>
            <a:schemeClr val="tx1"/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Add statement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A43392-B67A-2D5D-F46C-8E26CB2187F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</p:spPr>
        <p:txBody>
          <a:bodyPr bIns="792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insert image &gt; Right Click &gt; Send to 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1A7A36-7636-04C1-003C-CAC969C9C1F1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EB9268-99D8-8D68-9368-A069A625EF8A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391B7-080B-7418-2B91-FCFD284C5E17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65270-4D44-634E-09BE-45F67322792B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tx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71B73-870E-30AF-0010-BB6A935E3425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bg1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bg1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bg1"/>
                  </a:solidFill>
                  <a:latin typeface="+mn-lt"/>
                </a:rPr>
                <a:t>if it is obscuring any other elements.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D790E-FEC8-12FA-FE70-3982C6DCC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31432" y="6330949"/>
            <a:ext cx="5474137" cy="365125"/>
          </a:xfrm>
        </p:spPr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ADA5-FE49-3FD5-F354-D7118B18B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1C2A0759-78D7-A029-8245-6E1C819CF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99563FA-14B9-4919-E106-8B0B59684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 flipV="1">
            <a:off x="8966200" y="0"/>
            <a:ext cx="3225800" cy="5588000"/>
          </a:xfrm>
          <a:custGeom>
            <a:avLst/>
            <a:gdLst>
              <a:gd name="connsiteX0" fmla="*/ 0 w 3225800"/>
              <a:gd name="connsiteY0" fmla="*/ 0 h 5588000"/>
              <a:gd name="connsiteX1" fmla="*/ 3225800 w 3225800"/>
              <a:gd name="connsiteY1" fmla="*/ 5588000 h 5588000"/>
              <a:gd name="connsiteX2" fmla="*/ 0 w 3225800"/>
              <a:gd name="connsiteY2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800" h="5588000">
                <a:moveTo>
                  <a:pt x="0" y="0"/>
                </a:moveTo>
                <a:lnTo>
                  <a:pt x="3225800" y="5588000"/>
                </a:lnTo>
                <a:lnTo>
                  <a:pt x="0" y="55880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6F9FD50-6FB1-6F5C-4AEC-819F1E717E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6400" y="390842"/>
            <a:ext cx="1223964" cy="814389"/>
          </a:xfrm>
          <a:blipFill>
            <a:blip r:embed="rId4">
              <a:lum bright="-10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730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5" name="Picture 4" descr="A black and purple triangle&#10;&#10;Description automatically generated">
            <a:extLst>
              <a:ext uri="{FF2B5EF4-FFF2-40B4-BE49-F238E27FC236}">
                <a16:creationId xmlns:a16="http://schemas.microsoft.com/office/drawing/2014/main" id="{E289E477-866F-3114-8486-EE68695A78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297630"/>
      </p:ext>
    </p:extLst>
  </p:cSld>
  <p:clrMapOvr>
    <a:masterClrMapping/>
  </p:clrMapOvr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C1C0-487A-B785-0EA6-A4112C75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583" y="472593"/>
            <a:ext cx="7841417" cy="5129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A74D-D6BE-3755-0782-1F9DB1FB0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9F40-818A-13AA-DF6F-3BB4CE6DC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90BBA-18D3-D3A1-0D88-0F02E882C8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338" y="944563"/>
            <a:ext cx="7840662" cy="5080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Add subheading</a:t>
            </a:r>
            <a:endParaRPr lang="en-GB"/>
          </a:p>
        </p:txBody>
      </p:sp>
      <p:pic>
        <p:nvPicPr>
          <p:cNvPr id="6" name="Picture 5" descr="A black and purple triangle&#10;&#10;Description automatically generated">
            <a:extLst>
              <a:ext uri="{FF2B5EF4-FFF2-40B4-BE49-F238E27FC236}">
                <a16:creationId xmlns:a16="http://schemas.microsoft.com/office/drawing/2014/main" id="{25F43DC9-9EDC-0E60-9499-DEFF087077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/>
        </p:blipFill>
        <p:spPr>
          <a:xfrm>
            <a:off x="10566400" y="390842"/>
            <a:ext cx="1223964" cy="814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313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58EC27-3E24-F724-F000-B8342EDF2E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0860" y="5350192"/>
            <a:ext cx="6591140" cy="1507808"/>
          </a:xfrm>
          <a:custGeom>
            <a:avLst/>
            <a:gdLst>
              <a:gd name="connsiteX0" fmla="*/ 879504 w 6591140"/>
              <a:gd name="connsiteY0" fmla="*/ 0 h 1507808"/>
              <a:gd name="connsiteX1" fmla="*/ 6591140 w 6591140"/>
              <a:gd name="connsiteY1" fmla="*/ 0 h 1507808"/>
              <a:gd name="connsiteX2" fmla="*/ 6591140 w 6591140"/>
              <a:gd name="connsiteY2" fmla="*/ 1507808 h 1507808"/>
              <a:gd name="connsiteX3" fmla="*/ 0 w 6591140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1140" h="1507808">
                <a:moveTo>
                  <a:pt x="879504" y="0"/>
                </a:moveTo>
                <a:lnTo>
                  <a:pt x="6591140" y="0"/>
                </a:lnTo>
                <a:lnTo>
                  <a:pt x="6591140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1260000" anchor="ctr">
            <a:noAutofit/>
          </a:bodyPr>
          <a:lstStyle>
            <a:lvl1pPr>
              <a:defRPr sz="18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6908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Alt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61D285-409F-9DEC-0B95-30E301D341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bIns="648000" anchor="ctr">
            <a:noAutofit/>
          </a:bodyPr>
          <a:lstStyle>
            <a:lvl1pPr algn="ctr">
              <a:defRPr sz="12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D815A-BCD0-8EE1-D91A-4D5E04735C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365567" cy="1507808"/>
          </a:xfrm>
          <a:custGeom>
            <a:avLst/>
            <a:gdLst>
              <a:gd name="connsiteX0" fmla="*/ 0 w 6365567"/>
              <a:gd name="connsiteY0" fmla="*/ 0 h 1507808"/>
              <a:gd name="connsiteX1" fmla="*/ 6365567 w 6365567"/>
              <a:gd name="connsiteY1" fmla="*/ 0 h 1507808"/>
              <a:gd name="connsiteX2" fmla="*/ 5486063 w 6365567"/>
              <a:gd name="connsiteY2" fmla="*/ 1507808 h 1507808"/>
              <a:gd name="connsiteX3" fmla="*/ 0 w 6365567"/>
              <a:gd name="connsiteY3" fmla="*/ 1507808 h 15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5567" h="1507808">
                <a:moveTo>
                  <a:pt x="0" y="0"/>
                </a:moveTo>
                <a:lnTo>
                  <a:pt x="6365567" y="0"/>
                </a:lnTo>
                <a:lnTo>
                  <a:pt x="5486063" y="1507808"/>
                </a:lnTo>
                <a:lnTo>
                  <a:pt x="0" y="1507808"/>
                </a:lnTo>
                <a:close/>
              </a:path>
            </a:pathLst>
          </a:custGeom>
          <a:solidFill>
            <a:schemeClr val="accent5"/>
          </a:solidFill>
        </p:spPr>
        <p:txBody>
          <a:bodyPr vert="horz" wrap="square" lIns="900000" tIns="45720" rIns="91440" bIns="45720" rtlCol="0" anchor="ctr">
            <a:noAutofit/>
          </a:bodyPr>
          <a:lstStyle>
            <a:lvl1pPr>
              <a:defRPr lang="en-GB" sz="18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312553-A210-E683-B189-DD886093AF69}"/>
              </a:ext>
            </a:extLst>
          </p:cNvPr>
          <p:cNvGrpSpPr/>
          <p:nvPr/>
        </p:nvGrpSpPr>
        <p:grpSpPr>
          <a:xfrm>
            <a:off x="-3626001" y="0"/>
            <a:ext cx="3513653" cy="4531360"/>
            <a:chOff x="-3626001" y="0"/>
            <a:chExt cx="3513653" cy="4531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0B538F-9918-D8A2-44CE-97FC55849190}"/>
                </a:ext>
              </a:extLst>
            </p:cNvPr>
            <p:cNvSpPr/>
            <p:nvPr/>
          </p:nvSpPr>
          <p:spPr>
            <a:xfrm>
              <a:off x="-3626001" y="0"/>
              <a:ext cx="3507557" cy="4531360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C6BA4B-821B-0778-A999-74288840B7FC}"/>
                </a:ext>
              </a:extLst>
            </p:cNvPr>
            <p:cNvSpPr/>
            <p:nvPr/>
          </p:nvSpPr>
          <p:spPr>
            <a:xfrm>
              <a:off x="-3626001" y="0"/>
              <a:ext cx="3507557" cy="890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1C8818-5024-2801-0CFA-2F9E9B30414E}"/>
                </a:ext>
              </a:extLst>
            </p:cNvPr>
            <p:cNvSpPr txBox="1"/>
            <p:nvPr/>
          </p:nvSpPr>
          <p:spPr>
            <a:xfrm>
              <a:off x="-3560064" y="77902"/>
              <a:ext cx="3447716" cy="7342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>
                <a:lnSpc>
                  <a:spcPct val="70000"/>
                </a:lnSpc>
                <a:spcBef>
                  <a:spcPct val="0"/>
                </a:spcBef>
                <a:buNone/>
                <a:defRPr sz="11500" cap="all" baseline="0"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lnSpc>
                  <a:spcPct val="100000"/>
                </a:lnSpc>
              </a:pP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How to insert </a:t>
              </a:r>
              <a:b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</a:br>
              <a:r>
                <a:rPr lang="en-GB" sz="2400">
                  <a:solidFill>
                    <a:schemeClr val="bg1"/>
                  </a:solidFill>
                  <a:latin typeface="+mn-lt"/>
                  <a:ea typeface="Inter Semi Bold" panose="02000703000000020004" pitchFamily="50" charset="0"/>
                  <a:cs typeface="Inter Semi Bold" panose="02000703000000020004" pitchFamily="50" charset="0"/>
                </a:rPr>
                <a:t>an image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ED1437-2555-00A0-F479-764F7B6C1E22}"/>
                </a:ext>
              </a:extLst>
            </p:cNvPr>
            <p:cNvSpPr txBox="1"/>
            <p:nvPr/>
          </p:nvSpPr>
          <p:spPr>
            <a:xfrm>
              <a:off x="-3560064" y="1006196"/>
              <a:ext cx="3340989" cy="2746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If there is already an image present, delete this first.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the icon in the middle of the placeholder and choose an image from file, or select the placeholder and paste an image in using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Ctrl + V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Click on the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Format Picture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tab in the ribbon and use the tools to edit the image.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Crop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resize and move the image within the placeholder, using the white circles in the corners of the image. Click on the drop down arrow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Fit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or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Fill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 to fit the image to the placeholder as needed.</a:t>
              </a:r>
            </a:p>
            <a:p>
              <a:pPr marL="342900" indent="-342900" algn="l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+mj-lt"/>
                <a:buAutoNum type="arabicPeriod"/>
              </a:pPr>
              <a:r>
                <a:rPr lang="en-US" sz="1200">
                  <a:solidFill>
                    <a:schemeClr val="tx2"/>
                  </a:solidFill>
                  <a:latin typeface="+mn-lt"/>
                </a:rPr>
                <a:t>Right click the image and choose </a:t>
              </a:r>
              <a:r>
                <a:rPr lang="en-US" sz="1200" b="1">
                  <a:solidFill>
                    <a:schemeClr val="tx2"/>
                  </a:solidFill>
                  <a:latin typeface="+mn-lt"/>
                </a:rPr>
                <a:t>Send to back </a:t>
              </a:r>
              <a:r>
                <a:rPr lang="en-US" sz="1200">
                  <a:solidFill>
                    <a:schemeClr val="tx2"/>
                  </a:solidFill>
                  <a:latin typeface="+mn-lt"/>
                </a:rPr>
                <a:t>if it is obscuring any other elements.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4830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ags" Target="../tags/tag2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tags" Target="../tags/tag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tags" Target="../tags/tag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tags" Target="../tags/tag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tags" Target="../tags/tag1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29" Type="http://schemas.openxmlformats.org/officeDocument/2006/relationships/tags" Target="../tags/tag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slideLayout" Target="../slideLayouts/slideLayout1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tags" Target="../tags/tag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123197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699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186645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858" r:id="rId26"/>
    <p:sldLayoutId id="2147483859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137326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388178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03364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3649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  <a:endParaRPr lang="en-GB"/>
          </a:p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400">
                <a:solidFill>
                  <a:srgbClr val="41748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4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258507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914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  <p:sldLayoutId id="2147483883" r:id="rId24"/>
    <p:sldLayoutId id="2147483884" r:id="rId25"/>
    <p:sldLayoutId id="2147483885" r:id="rId26"/>
    <p:sldLayoutId id="2147483915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u="sng" kern="120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rgbClr val="41748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1800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None/>
        <a:defRPr sz="2000" kern="1200">
          <a:solidFill>
            <a:srgbClr val="41748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rgbClr val="41748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41748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rgbClr val="41748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8964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1748D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17BBB-14D1-E0D8-045B-A6F5284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9497497" cy="512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7A105-965F-FC65-72F5-3ECA3DF6C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583" y="1657985"/>
            <a:ext cx="949749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715D-FBDB-06BD-AFCD-B960E70D3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582" y="6330949"/>
            <a:ext cx="54741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Padova - 01/04/2025 - Miika Pursiainen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33B6-40F8-318B-FDF0-081CCC707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8840" y="6330949"/>
            <a:ext cx="86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>
                <a:solidFill>
                  <a:schemeClr val="accent1"/>
                </a:solidFill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177967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65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B120B7-A78C-DB64-A90A-F7F2D194D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2414631"/>
            <a:ext cx="4662260" cy="1563010"/>
          </a:xfrm>
        </p:spPr>
        <p:txBody>
          <a:bodyPr anchor="b">
            <a:normAutofit/>
          </a:bodyPr>
          <a:lstStyle/>
          <a:p>
            <a:r>
              <a:rPr lang="en-GB">
                <a:latin typeface="Times New Roman"/>
                <a:cs typeface="Times New Roman"/>
              </a:rPr>
              <a:t>AT2024wpp and the Herd Of Spherical Cows</a:t>
            </a:r>
            <a:endParaRPr lang="en-GB" b="0">
              <a:latin typeface="Times New Roman"/>
              <a:cs typeface="Times New Roman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34BD96A-9ECD-375F-38B8-2B39902FEB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266" y="6018637"/>
            <a:ext cx="5250904" cy="450265"/>
          </a:xfrm>
        </p:spPr>
        <p:txBody>
          <a:bodyPr/>
          <a:lstStyle/>
          <a:p>
            <a:pPr marL="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GB">
                <a:latin typeface="Times New Roman"/>
                <a:cs typeface="Times New Roman"/>
              </a:rPr>
              <a:t>Miika Pursiainen</a:t>
            </a:r>
          </a:p>
          <a:p>
            <a:pPr marL="0" indent="0">
              <a:buNone/>
            </a:pPr>
            <a:r>
              <a:rPr lang="en-GB" sz="2000" i="1">
                <a:latin typeface="Times New Roman"/>
                <a:cs typeface="Times New Roman"/>
              </a:rPr>
              <a:t>An Extraordinary Journey into the Transient Sky</a:t>
            </a:r>
          </a:p>
          <a:p>
            <a:pPr marL="0" indent="0">
              <a:buNone/>
            </a:pPr>
            <a:r>
              <a:rPr lang="en-GB" sz="2000">
                <a:latin typeface="Times New Roman"/>
                <a:cs typeface="Times New Roman"/>
              </a:rPr>
              <a:t>01/04/2025</a:t>
            </a:r>
          </a:p>
          <a:p>
            <a:pPr marL="0" indent="0">
              <a:buNone/>
            </a:pPr>
            <a:r>
              <a:rPr lang="en-GB" sz="2000">
                <a:latin typeface="Times New Roman"/>
                <a:cs typeface="Times New Roman"/>
              </a:rPr>
              <a:t>Padova, Italy</a:t>
            </a:r>
          </a:p>
        </p:txBody>
      </p:sp>
      <p:sp>
        <p:nvSpPr>
          <p:cNvPr id="27" name="Slide Number Placeholder 7">
            <a:extLst>
              <a:ext uri="{FF2B5EF4-FFF2-40B4-BE49-F238E27FC236}">
                <a16:creationId xmlns:a16="http://schemas.microsoft.com/office/drawing/2014/main" id="{F63B57E6-1F81-0D8A-7394-D3862774E0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28400" y="6330950"/>
            <a:ext cx="863600" cy="365125"/>
          </a:xfrm>
        </p:spPr>
        <p:txBody>
          <a:bodyPr/>
          <a:lstStyle/>
          <a:p>
            <a:fld id="{E8F1A65C-595C-4736-BF40-F7D31E789466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4" name="Picture Placeholder 3" descr="A bright light in space&#10;&#10;AI-generated content may be incorrect.">
            <a:extLst>
              <a:ext uri="{FF2B5EF4-FFF2-40B4-BE49-F238E27FC236}">
                <a16:creationId xmlns:a16="http://schemas.microsoft.com/office/drawing/2014/main" id="{22582D48-793A-EC6A-9609-8FB710939F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255" r="10255"/>
          <a:stretch/>
        </p:blipFill>
        <p:spPr/>
      </p:pic>
    </p:spTree>
    <p:extLst>
      <p:ext uri="{BB962C8B-B14F-4D97-AF65-F5344CB8AC3E}">
        <p14:creationId xmlns:p14="http://schemas.microsoft.com/office/powerpoint/2010/main" val="100883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FBC5-156F-F956-0691-A1BECE25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3611706" cy="512927"/>
          </a:xfrm>
        </p:spPr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Summary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08967-2C20-F975-E3FC-9EEA56F7D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47BA5-F749-5D9D-4871-93263F7A1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57E87-BD8C-C9A6-F1C7-99B56A137F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974" y="935198"/>
            <a:ext cx="3926279" cy="46624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>
              <a:latin typeface="Times New Roman"/>
              <a:cs typeface="Times New Roman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1A2F46-65DA-5D24-9B4F-85BA807C36C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3582" y="1813291"/>
            <a:ext cx="4584529" cy="40576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en-GB">
                <a:latin typeface="Times New Roman"/>
                <a:cs typeface="Times New Roman"/>
              </a:rPr>
              <a:t>Polarimetry is a powerful tool to probe transient geometry</a:t>
            </a:r>
          </a:p>
          <a:p>
            <a:pPr marL="356870" lvl="2"/>
            <a:endParaRPr lang="en-GB"/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HV outflow in Cows spherical</a:t>
            </a:r>
          </a:p>
          <a:p>
            <a:pPr marL="179705" indent="-179705"/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Important piece of the puzzle</a:t>
            </a:r>
            <a:endParaRPr lang="en-GB"/>
          </a:p>
          <a:p>
            <a:pPr marL="359410" lvl="1" indent="-179705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5895D-2963-BB15-9A36-FDA3402321F9}"/>
              </a:ext>
            </a:extLst>
          </p:cNvPr>
          <p:cNvGrpSpPr/>
          <p:nvPr/>
        </p:nvGrpSpPr>
        <p:grpSpPr>
          <a:xfrm>
            <a:off x="7007074" y="256326"/>
            <a:ext cx="2495439" cy="1887772"/>
            <a:chOff x="6361615" y="269773"/>
            <a:chExt cx="2495439" cy="1887772"/>
          </a:xfrm>
        </p:grpSpPr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9CF096E7-C9DB-7ADA-92C8-50CF79BAF287}"/>
                </a:ext>
              </a:extLst>
            </p:cNvPr>
            <p:cNvSpPr txBox="1"/>
            <p:nvPr/>
          </p:nvSpPr>
          <p:spPr>
            <a:xfrm>
              <a:off x="8120046" y="269773"/>
              <a:ext cx="473529" cy="66684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432"/>
                </a:spcBef>
              </a:pPr>
              <a:r>
                <a:rPr lang="en-GB" sz="20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P</a:t>
              </a:r>
              <a:endParaRPr lang="en-US" sz="2000" i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spcBef>
                  <a:spcPts val="432"/>
                </a:spcBef>
              </a:pPr>
              <a:endParaRPr lang="en-GB" sz="20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</p:txBody>
        </p:sp>
        <p:sp>
          <p:nvSpPr>
            <p:cNvPr id="30" name="Oval 27">
              <a:extLst>
                <a:ext uri="{FF2B5EF4-FFF2-40B4-BE49-F238E27FC236}">
                  <a16:creationId xmlns:a16="http://schemas.microsoft.com/office/drawing/2014/main" id="{26D72B44-E4F0-A526-2CBF-8EBC614A1B87}"/>
                </a:ext>
              </a:extLst>
            </p:cNvPr>
            <p:cNvSpPr/>
            <p:nvPr/>
          </p:nvSpPr>
          <p:spPr bwMode="auto">
            <a:xfrm>
              <a:off x="6554095" y="1168365"/>
              <a:ext cx="1093660" cy="989180"/>
            </a:xfrm>
            <a:prstGeom prst="ellipse">
              <a:avLst/>
            </a:prstGeom>
            <a:solidFill>
              <a:srgbClr val="BE531C">
                <a:alpha val="75000"/>
              </a:srgbClr>
            </a:solidFill>
            <a:ln w="28575" cap="flat" cmpd="sng" algn="ctr">
              <a:solidFill>
                <a:srgbClr val="BE531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000" b="1">
                  <a:solidFill>
                    <a:schemeClr val="bg1">
                      <a:lumMod val="95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0.9</a:t>
              </a:r>
              <a:endParaRPr lang="en-GB" sz="2000" b="1" i="0" u="none" strike="noStrike" cap="none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/>
                <a:ea typeface="ＭＳ Ｐゴシック" pitchFamily="-80" charset="-128"/>
                <a:cs typeface="Arial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8011AE8-BB3E-02D7-7D59-D155C2C0683E}"/>
                </a:ext>
              </a:extLst>
            </p:cNvPr>
            <p:cNvSpPr txBox="1"/>
            <p:nvPr/>
          </p:nvSpPr>
          <p:spPr>
            <a:xfrm>
              <a:off x="6361615" y="271314"/>
              <a:ext cx="1478619" cy="10259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432"/>
                </a:spcBef>
              </a:pPr>
              <a:r>
                <a:rPr lang="en-GB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Ellipticity </a:t>
              </a:r>
              <a:endParaRPr lang="en-US" sz="200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endParaRPr>
            </a:p>
            <a:p>
              <a:pPr algn="ctr">
                <a:spcBef>
                  <a:spcPts val="432"/>
                </a:spcBef>
              </a:pPr>
              <a:r>
                <a:rPr lang="en-GB" sz="20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(b/a)</a:t>
              </a:r>
              <a:endParaRPr lang="en-GB" sz="2000" b="1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  <a:p>
              <a:pPr>
                <a:spcBef>
                  <a:spcPts val="432"/>
                </a:spcBef>
              </a:pPr>
              <a:endParaRPr lang="en-GB" sz="20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</p:txBody>
        </p:sp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CCB6A860-67E1-72B9-6892-851CBD9F4794}"/>
                </a:ext>
              </a:extLst>
            </p:cNvPr>
            <p:cNvSpPr txBox="1"/>
            <p:nvPr/>
          </p:nvSpPr>
          <p:spPr>
            <a:xfrm>
              <a:off x="8126707" y="1505593"/>
              <a:ext cx="73034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432"/>
                </a:spcBef>
              </a:pPr>
              <a:r>
                <a:rPr lang="en-GB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0.5%</a:t>
              </a:r>
              <a:endParaRPr 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B8B9D4-DB5E-2E71-0141-2E4159CA0537}"/>
              </a:ext>
            </a:extLst>
          </p:cNvPr>
          <p:cNvGrpSpPr/>
          <p:nvPr/>
        </p:nvGrpSpPr>
        <p:grpSpPr>
          <a:xfrm>
            <a:off x="4712744" y="2329325"/>
            <a:ext cx="6745566" cy="4423947"/>
            <a:chOff x="4712744" y="2329325"/>
            <a:chExt cx="6745566" cy="44239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B7E197-E5F9-07B8-6AEB-8AFD40FC843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712744" y="3298352"/>
              <a:ext cx="6745566" cy="3454920"/>
              <a:chOff x="5608112" y="3826299"/>
              <a:chExt cx="5879472" cy="3011327"/>
            </a:xfrm>
          </p:grpSpPr>
          <p:pic>
            <p:nvPicPr>
              <p:cNvPr id="36" name="Picture 35" descr="A diagram of a red circle with green lines and dots&#10;&#10;Description automatically generated">
                <a:extLst>
                  <a:ext uri="{FF2B5EF4-FFF2-40B4-BE49-F238E27FC236}">
                    <a16:creationId xmlns:a16="http://schemas.microsoft.com/office/drawing/2014/main" id="{9295B123-9AFE-B91B-BC88-1C0999B33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89375" y="3826299"/>
                <a:ext cx="3198209" cy="3011327"/>
              </a:xfrm>
              <a:prstGeom prst="rect">
                <a:avLst/>
              </a:prstGeom>
            </p:spPr>
          </p:pic>
          <p:pic>
            <p:nvPicPr>
              <p:cNvPr id="37" name="Picture 36" descr="A diagram of a circle with numbers and a red circle&#10;&#10;Description automatically generated">
                <a:extLst>
                  <a:ext uri="{FF2B5EF4-FFF2-40B4-BE49-F238E27FC236}">
                    <a16:creationId xmlns:a16="http://schemas.microsoft.com/office/drawing/2014/main" id="{293F637E-7A53-B23F-DA63-425263C3C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8112" y="3826299"/>
                <a:ext cx="3198209" cy="30113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6A2D6DA-7C5A-7E6D-4BCD-B0E37120D1A3}"/>
                    </a:ext>
                  </a:extLst>
                </p:cNvPr>
                <p:cNvSpPr txBox="1"/>
                <p:nvPr/>
              </p:nvSpPr>
              <p:spPr>
                <a:xfrm>
                  <a:off x="6547409" y="2329325"/>
                  <a:ext cx="3773212" cy="887186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txBody>
                <a:bodyPr wrap="none" lIns="91440" tIns="45720" rIns="91440" bIns="45720" rtlCol="0" anchor="t">
                  <a:noAutofit/>
                </a:bodyPr>
                <a:lstStyle/>
                <a:p>
                  <a:pPr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b="1" i="1" dirty="0" smtClean="0">
                            <a:solidFill>
                              <a:srgbClr val="41748D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𝑷</m:t>
                        </m:r>
                        <m:r>
                          <a:rPr lang="en-GB" sz="3600" b="1" i="1" dirty="0" smtClean="0">
                            <a:solidFill>
                              <a:srgbClr val="41748D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= </m:t>
                        </m:r>
                        <m:rad>
                          <m:radPr>
                            <m:degHide m:val="on"/>
                            <m:ctrlPr>
                              <a:rPr lang="en-GB" sz="3600" b="1" i="1" dirty="0" smtClean="0">
                                <a:solidFill>
                                  <a:srgbClr val="41748D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𝑸</m:t>
                                </m:r>
                              </m:e>
                              <m:sup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GB" sz="3600" b="1" i="1" dirty="0">
                                <a:solidFill>
                                  <a:srgbClr val="41748D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+ </m:t>
                            </m:r>
                            <m:sSup>
                              <m:sSupPr>
                                <m:ctrlP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GB" sz="3600" b="1">
                    <a:solidFill>
                      <a:srgbClr val="41748D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6A2D6DA-7C5A-7E6D-4BCD-B0E37120D1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7409" y="2329325"/>
                  <a:ext cx="3773212" cy="8871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386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aph of a function&#10;&#10;Description automatically generated">
            <a:extLst>
              <a:ext uri="{FF2B5EF4-FFF2-40B4-BE49-F238E27FC236}">
                <a16:creationId xmlns:a16="http://schemas.microsoft.com/office/drawing/2014/main" id="{9DE5C8C7-1FA3-9D2C-25AE-AE1EF6B573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98" b="798"/>
          <a:stretch/>
        </p:blipFill>
        <p:spPr/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2CEB816B-3D77-5B8C-610B-A9262A74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Extra Slides</a:t>
            </a:r>
            <a:endParaRPr lang="en-US" err="1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67974AB-A8B0-41ED-005A-A059B37791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GB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3423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CA2E93-70D5-A8AD-8019-1678BCED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Optical Polarimetry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76AC2-BF93-EB5E-A726-A08C918FC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198BAA-4553-197E-FA7E-7BDCA53512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37D2B-637D-54CE-C1ED-D99CF9E20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Basics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87D2D9B-FED2-2630-1958-CC1046D7DFE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GB">
                <a:latin typeface="Times New Roman"/>
                <a:cs typeface="Times New Roman"/>
              </a:rPr>
              <a:t>Linear Polarisation</a:t>
            </a:r>
            <a:endParaRPr lang="en-GB"/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5928942C-21FF-4345-FCE1-4E38BBE5C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92" y="2047609"/>
            <a:ext cx="4969216" cy="4090961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1D798949-810F-1EF5-4C75-666537B1C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001" y="2047608"/>
            <a:ext cx="4969216" cy="4090962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A23BD99-3F06-ACCA-09C8-6E5FC1FFBB66}"/>
              </a:ext>
            </a:extLst>
          </p:cNvPr>
          <p:cNvSpPr txBox="1">
            <a:spLocks/>
          </p:cNvSpPr>
          <p:nvPr/>
        </p:nvSpPr>
        <p:spPr>
          <a:xfrm>
            <a:off x="5989379" y="1593888"/>
            <a:ext cx="3360154" cy="317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3571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5365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7175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8964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>
                <a:latin typeface="Times New Roman"/>
                <a:cs typeface="Times New Roman"/>
              </a:rPr>
              <a:t>Circular Polarisation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ADEC29-87D5-E8D0-0D1F-F2AD54E3935A}"/>
              </a:ext>
            </a:extLst>
          </p:cNvPr>
          <p:cNvSpPr/>
          <p:nvPr/>
        </p:nvSpPr>
        <p:spPr>
          <a:xfrm>
            <a:off x="5889962" y="1681934"/>
            <a:ext cx="5150098" cy="4549864"/>
          </a:xfrm>
          <a:prstGeom prst="rect">
            <a:avLst/>
          </a:prstGeom>
          <a:solidFill>
            <a:srgbClr val="41748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91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76B756-75B4-32F6-88D8-EA063804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Optical Polarimetry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5513-968F-F4DC-4408-E4588A447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pic>
        <p:nvPicPr>
          <p:cNvPr id="14" name="Picture Placeholder 13" descr="A close up of a red and black striped surface&#10;&#10;Description automatically generated">
            <a:extLst>
              <a:ext uri="{FF2B5EF4-FFF2-40B4-BE49-F238E27FC236}">
                <a16:creationId xmlns:a16="http://schemas.microsoft.com/office/drawing/2014/main" id="{F70466B1-23C3-9258-75CB-C52B4365C1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7337" b="17337"/>
          <a:stretch/>
        </p:blipFill>
        <p:spPr>
          <a:xfrm>
            <a:off x="6826805" y="0"/>
            <a:ext cx="5365195" cy="3436327"/>
          </a:xfr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D98665-81D6-F75B-3A99-97A87591A5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CD3BA4-6BD3-4ABA-B8C6-091B78FB25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numCol="2" spcCol="540000" rtlCol="0" anchor="t">
            <a:noAutofit/>
          </a:bodyPr>
          <a:lstStyle/>
          <a:p>
            <a:pPr marL="0" indent="0">
              <a:buNone/>
            </a:pPr>
            <a:r>
              <a:rPr lang="en-GB">
                <a:latin typeface="Times New Roman"/>
                <a:cs typeface="Times New Roman"/>
              </a:rPr>
              <a:t>Observations</a:t>
            </a:r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D7F817-0A45-130A-96FE-4883B2497847}"/>
              </a:ext>
            </a:extLst>
          </p:cNvPr>
          <p:cNvCxnSpPr/>
          <p:nvPr/>
        </p:nvCxnSpPr>
        <p:spPr>
          <a:xfrm>
            <a:off x="2114011" y="2798782"/>
            <a:ext cx="1773" cy="916172"/>
          </a:xfrm>
          <a:prstGeom prst="straightConnector1">
            <a:avLst/>
          </a:prstGeom>
          <a:ln w="57150" cap="rnd" cmpd="sng">
            <a:solidFill>
              <a:srgbClr val="BE531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438DA31-E96A-F46D-9132-8C976680D211}"/>
              </a:ext>
            </a:extLst>
          </p:cNvPr>
          <p:cNvCxnSpPr>
            <a:cxnSpLocks/>
          </p:cNvCxnSpPr>
          <p:nvPr/>
        </p:nvCxnSpPr>
        <p:spPr>
          <a:xfrm>
            <a:off x="3701438" y="3256868"/>
            <a:ext cx="916172" cy="1772"/>
          </a:xfrm>
          <a:prstGeom prst="straightConnector1">
            <a:avLst/>
          </a:prstGeom>
          <a:ln w="57150" cap="rnd" cmpd="sng">
            <a:solidFill>
              <a:srgbClr val="BE531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82FBC3-5DEF-A5F6-69DD-FAD79A32B39C}"/>
              </a:ext>
            </a:extLst>
          </p:cNvPr>
          <p:cNvCxnSpPr/>
          <p:nvPr/>
        </p:nvCxnSpPr>
        <p:spPr>
          <a:xfrm>
            <a:off x="1793261" y="4745483"/>
            <a:ext cx="641519" cy="639194"/>
          </a:xfrm>
          <a:prstGeom prst="straightConnector1">
            <a:avLst/>
          </a:prstGeom>
          <a:ln w="57150" cap="rnd" cmpd="sng">
            <a:solidFill>
              <a:srgbClr val="BE531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43C358-43F8-DB6F-0E94-A55F3BC8FF1B}"/>
              </a:ext>
            </a:extLst>
          </p:cNvPr>
          <p:cNvCxnSpPr>
            <a:cxnSpLocks/>
          </p:cNvCxnSpPr>
          <p:nvPr/>
        </p:nvCxnSpPr>
        <p:spPr>
          <a:xfrm flipH="1">
            <a:off x="3837017" y="4747255"/>
            <a:ext cx="647174" cy="639422"/>
          </a:xfrm>
          <a:prstGeom prst="straightConnector1">
            <a:avLst/>
          </a:prstGeom>
          <a:ln w="57150" cap="rnd" cmpd="sng">
            <a:solidFill>
              <a:srgbClr val="BE531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ircular object with lights in it&#10;&#10;Description automatically generated">
            <a:extLst>
              <a:ext uri="{FF2B5EF4-FFF2-40B4-BE49-F238E27FC236}">
                <a16:creationId xmlns:a16="http://schemas.microsoft.com/office/drawing/2014/main" id="{2D0E2B4B-432B-1EC4-05A8-286384B5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94" y="3535480"/>
            <a:ext cx="3385219" cy="332179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6223A04-578C-2B15-1F42-C556AAC5EF83}"/>
              </a:ext>
            </a:extLst>
          </p:cNvPr>
          <p:cNvSpPr/>
          <p:nvPr/>
        </p:nvSpPr>
        <p:spPr>
          <a:xfrm>
            <a:off x="8804375" y="2837026"/>
            <a:ext cx="3382037" cy="590994"/>
          </a:xfrm>
          <a:prstGeom prst="roundRect">
            <a:avLst/>
          </a:prstGeom>
          <a:solidFill>
            <a:srgbClr val="82AFC5">
              <a:alpha val="85000"/>
            </a:srgbClr>
          </a:solidFill>
          <a:ln>
            <a:solidFill>
              <a:srgbClr val="41748D">
                <a:alpha val="8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800"/>
              </a:spcAft>
            </a:pPr>
            <a:r>
              <a:rPr lang="en-GB" sz="1600">
                <a:solidFill>
                  <a:schemeClr val="tx1"/>
                </a:solidFill>
                <a:latin typeface="Times New Roman"/>
                <a:cs typeface="Times New Roman"/>
              </a:rPr>
              <a:t>VLT/FORS2 </a:t>
            </a:r>
            <a:r>
              <a:rPr lang="en-GB" sz="1600" err="1">
                <a:solidFill>
                  <a:schemeClr val="tx1"/>
                </a:solidFill>
                <a:latin typeface="Times New Roman"/>
                <a:cs typeface="Times New Roman"/>
              </a:rPr>
              <a:t>Impol</a:t>
            </a:r>
            <a:r>
              <a:rPr lang="en-GB" sz="1600">
                <a:solidFill>
                  <a:schemeClr val="tx1"/>
                </a:solidFill>
                <a:latin typeface="Times New Roman"/>
                <a:cs typeface="Times New Roman"/>
              </a:rPr>
              <a:t> AT2017gfo Covino et al. (2017)</a:t>
            </a:r>
            <a:endParaRPr lang="en-US" sz="1600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29C17D6-29BC-0FDB-C54B-DAF302A40A85}"/>
              </a:ext>
            </a:extLst>
          </p:cNvPr>
          <p:cNvSpPr/>
          <p:nvPr/>
        </p:nvSpPr>
        <p:spPr>
          <a:xfrm>
            <a:off x="8804202" y="6265679"/>
            <a:ext cx="3382037" cy="590994"/>
          </a:xfrm>
          <a:prstGeom prst="roundRect">
            <a:avLst/>
          </a:prstGeom>
          <a:solidFill>
            <a:srgbClr val="82AFC5">
              <a:alpha val="85000"/>
            </a:srgbClr>
          </a:solidFill>
          <a:ln>
            <a:solidFill>
              <a:srgbClr val="4174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800"/>
              </a:spcAft>
            </a:pPr>
            <a:r>
              <a:rPr lang="en-GB" sz="1600">
                <a:solidFill>
                  <a:schemeClr val="tx1"/>
                </a:solidFill>
                <a:latin typeface="Times New Roman"/>
                <a:cs typeface="Times New Roman"/>
              </a:rPr>
              <a:t>NOT/ALFOSC </a:t>
            </a:r>
            <a:r>
              <a:rPr lang="en-GB" sz="1600" err="1">
                <a:solidFill>
                  <a:schemeClr val="tx1"/>
                </a:solidFill>
                <a:latin typeface="Times New Roman"/>
                <a:cs typeface="Times New Roman"/>
              </a:rPr>
              <a:t>Impol</a:t>
            </a:r>
            <a:r>
              <a:rPr lang="en-GB" sz="1600">
                <a:solidFill>
                  <a:schemeClr val="tx1"/>
                </a:solidFill>
                <a:latin typeface="Times New Roman"/>
                <a:cs typeface="Times New Roman"/>
              </a:rPr>
              <a:t> SN2024cld</a:t>
            </a:r>
            <a:br>
              <a:rPr lang="en-GB" sz="1600">
                <a:latin typeface="Times New Roman"/>
                <a:cs typeface="Times New Roman"/>
              </a:rPr>
            </a:br>
            <a:r>
              <a:rPr lang="en-GB" sz="1600" err="1">
                <a:solidFill>
                  <a:schemeClr val="tx1"/>
                </a:solidFill>
                <a:latin typeface="Times New Roman"/>
                <a:cs typeface="Times New Roman"/>
              </a:rPr>
              <a:t>Killestein</a:t>
            </a:r>
            <a:r>
              <a:rPr lang="en-GB" sz="1600">
                <a:solidFill>
                  <a:schemeClr val="tx1"/>
                </a:solidFill>
                <a:latin typeface="Times New Roman"/>
                <a:cs typeface="Times New Roman"/>
              </a:rPr>
              <a:t> et al. (in prep)</a:t>
            </a:r>
            <a:endParaRPr lang="en-US" sz="1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B6A5E-694D-0914-2065-AD80CDD2B35D}"/>
              </a:ext>
            </a:extLst>
          </p:cNvPr>
          <p:cNvSpPr txBox="1"/>
          <p:nvPr/>
        </p:nvSpPr>
        <p:spPr>
          <a:xfrm>
            <a:off x="3399144" y="190172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800"/>
              </a:spcAft>
            </a:pPr>
            <a:r>
              <a:rPr lang="en-GB">
                <a:solidFill>
                  <a:srgbClr val="BE531C"/>
                </a:solidFill>
                <a:latin typeface="Times New Roman"/>
                <a:ea typeface="Calibri"/>
                <a:cs typeface="Calibri"/>
              </a:rPr>
              <a:t>Direction of polarisation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CC84B4-AA15-0475-38E6-0B0E043F4F63}"/>
              </a:ext>
            </a:extLst>
          </p:cNvPr>
          <p:cNvCxnSpPr/>
          <p:nvPr/>
        </p:nvCxnSpPr>
        <p:spPr>
          <a:xfrm flipH="1">
            <a:off x="4042366" y="2357105"/>
            <a:ext cx="73541" cy="666307"/>
          </a:xfrm>
          <a:prstGeom prst="straightConnector1">
            <a:avLst/>
          </a:prstGeom>
          <a:ln w="12700">
            <a:solidFill>
              <a:srgbClr val="BE5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7E65B4-98FC-6BEA-165C-00B4E60F1EE8}"/>
              </a:ext>
            </a:extLst>
          </p:cNvPr>
          <p:cNvCxnSpPr>
            <a:cxnSpLocks/>
          </p:cNvCxnSpPr>
          <p:nvPr/>
        </p:nvCxnSpPr>
        <p:spPr>
          <a:xfrm flipH="1">
            <a:off x="2407610" y="2171035"/>
            <a:ext cx="950727" cy="506819"/>
          </a:xfrm>
          <a:prstGeom prst="straightConnector1">
            <a:avLst/>
          </a:prstGeom>
          <a:ln w="12700">
            <a:solidFill>
              <a:srgbClr val="BE5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CA829E-0364-B118-F494-40B6A131B229}"/>
              </a:ext>
            </a:extLst>
          </p:cNvPr>
          <p:cNvSpPr txBox="1"/>
          <p:nvPr/>
        </p:nvSpPr>
        <p:spPr>
          <a:xfrm>
            <a:off x="5044532" y="3028776"/>
            <a:ext cx="52365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800"/>
              </a:spcAft>
            </a:pPr>
            <a:r>
              <a:rPr lang="en-GB" sz="2200">
                <a:solidFill>
                  <a:srgbClr val="BE531C"/>
                </a:solidFill>
                <a:latin typeface="Times New Roman"/>
                <a:ea typeface="Calibri"/>
                <a:cs typeface="Calibri"/>
              </a:rPr>
              <a:t>0</a:t>
            </a:r>
            <a:r>
              <a:rPr lang="en-GB" sz="2200" b="1">
                <a:solidFill>
                  <a:srgbClr val="BE531C"/>
                </a:solidFill>
                <a:latin typeface="Times New Roman"/>
                <a:ea typeface="+mn-lt"/>
                <a:cs typeface="+mn-lt"/>
              </a:rPr>
              <a:t>°</a:t>
            </a:r>
            <a:endParaRPr lang="en-US" sz="2200">
              <a:latin typeface="Times New Roman"/>
              <a:ea typeface="+mn-lt"/>
              <a:cs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2C431-8D7B-09F6-2E94-0E4E14AF21FB}"/>
              </a:ext>
            </a:extLst>
          </p:cNvPr>
          <p:cNvSpPr txBox="1"/>
          <p:nvPr/>
        </p:nvSpPr>
        <p:spPr>
          <a:xfrm>
            <a:off x="5046304" y="4771630"/>
            <a:ext cx="5812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800"/>
              </a:spcAft>
            </a:pPr>
            <a:r>
              <a:rPr lang="en-GB" sz="2200">
                <a:solidFill>
                  <a:srgbClr val="BE531C"/>
                </a:solidFill>
                <a:latin typeface="Times New Roman"/>
                <a:ea typeface="Calibri"/>
                <a:cs typeface="Calibri"/>
              </a:rPr>
              <a:t>45</a:t>
            </a:r>
            <a:r>
              <a:rPr lang="en-GB" sz="2200" b="1">
                <a:solidFill>
                  <a:srgbClr val="BE531C"/>
                </a:solidFill>
                <a:latin typeface="Times New Roman"/>
                <a:ea typeface="Calibri"/>
                <a:cs typeface="Times New Roman"/>
              </a:rPr>
              <a:t>°</a:t>
            </a:r>
            <a:endParaRPr lang="en-US" sz="2200">
              <a:ea typeface="Calibri"/>
              <a:cs typeface="Calibri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EF15A5-DFBF-3EA6-F0BF-48705D555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1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6B283-822F-4FF2-6DEF-9C483267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Optical Polarimetry</a:t>
            </a:r>
            <a:endParaRPr lang="en-GB" u="none"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39843-DC3E-5A6D-B328-E48DFF38C5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31D909-669C-C8D7-B3B1-0583A47073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D990F-5760-ADFA-55FF-B5BC0FC77D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Quantifying Polarisation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7AFFCE-5459-12A6-ED1F-C4D223721FA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3582" y="1488315"/>
            <a:ext cx="3633818" cy="9813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en-GB">
                <a:latin typeface="Times New Roman"/>
                <a:cs typeface="Times New Roman"/>
              </a:rPr>
              <a:t>Stokes Q and U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Direction &amp; Amount </a:t>
            </a:r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D9DA32-5CAA-AB24-2A6F-AD736B86875E}"/>
              </a:ext>
            </a:extLst>
          </p:cNvPr>
          <p:cNvCxnSpPr/>
          <p:nvPr/>
        </p:nvCxnSpPr>
        <p:spPr>
          <a:xfrm>
            <a:off x="1644757" y="2622274"/>
            <a:ext cx="1773" cy="916172"/>
          </a:xfrm>
          <a:prstGeom prst="straightConnector1">
            <a:avLst/>
          </a:prstGeom>
          <a:ln w="57150" cap="rnd" cmpd="sng">
            <a:solidFill>
              <a:srgbClr val="E8772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90840D-1571-ABAE-1DB4-21E1F34EDB97}"/>
              </a:ext>
            </a:extLst>
          </p:cNvPr>
          <p:cNvCxnSpPr>
            <a:cxnSpLocks/>
          </p:cNvCxnSpPr>
          <p:nvPr/>
        </p:nvCxnSpPr>
        <p:spPr>
          <a:xfrm>
            <a:off x="2909303" y="3080360"/>
            <a:ext cx="916172" cy="1772"/>
          </a:xfrm>
          <a:prstGeom prst="straightConnector1">
            <a:avLst/>
          </a:prstGeom>
          <a:ln w="57150" cap="rnd" cmpd="sng">
            <a:solidFill>
              <a:srgbClr val="BE531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58E97D-5873-5036-7574-B1D2CC3E16D5}"/>
              </a:ext>
            </a:extLst>
          </p:cNvPr>
          <p:cNvCxnSpPr/>
          <p:nvPr/>
        </p:nvCxnSpPr>
        <p:spPr>
          <a:xfrm>
            <a:off x="1302482" y="4573280"/>
            <a:ext cx="641519" cy="639194"/>
          </a:xfrm>
          <a:prstGeom prst="straightConnector1">
            <a:avLst/>
          </a:prstGeom>
          <a:ln w="57150" cap="rnd" cmpd="sng">
            <a:solidFill>
              <a:srgbClr val="00A9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842B65-4DA7-940D-6DD7-D188386820F0}"/>
              </a:ext>
            </a:extLst>
          </p:cNvPr>
          <p:cNvCxnSpPr>
            <a:cxnSpLocks/>
          </p:cNvCxnSpPr>
          <p:nvPr/>
        </p:nvCxnSpPr>
        <p:spPr>
          <a:xfrm flipH="1">
            <a:off x="3039717" y="4575052"/>
            <a:ext cx="652338" cy="639422"/>
          </a:xfrm>
          <a:prstGeom prst="straightConnector1">
            <a:avLst/>
          </a:prstGeom>
          <a:ln w="57150" cap="rnd" cmpd="sng">
            <a:solidFill>
              <a:srgbClr val="41748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4">
            <a:extLst>
              <a:ext uri="{FF2B5EF4-FFF2-40B4-BE49-F238E27FC236}">
                <a16:creationId xmlns:a16="http://schemas.microsoft.com/office/drawing/2014/main" id="{82B5F3F3-F4DF-492F-6184-92C0838A5838}"/>
              </a:ext>
            </a:extLst>
          </p:cNvPr>
          <p:cNvSpPr txBox="1"/>
          <p:nvPr/>
        </p:nvSpPr>
        <p:spPr>
          <a:xfrm>
            <a:off x="2329795" y="2640614"/>
            <a:ext cx="318637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4000">
                <a:solidFill>
                  <a:srgbClr val="BE531C"/>
                </a:solidFill>
                <a:latin typeface="Times New Roman"/>
                <a:ea typeface="Calibri"/>
                <a:cs typeface="Calibri"/>
              </a:rPr>
              <a:t>-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55311F77-27FD-6C1C-E3F4-6D3641854845}"/>
              </a:ext>
            </a:extLst>
          </p:cNvPr>
          <p:cNvSpPr txBox="1"/>
          <p:nvPr/>
        </p:nvSpPr>
        <p:spPr>
          <a:xfrm>
            <a:off x="2329794" y="4517629"/>
            <a:ext cx="31863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4000">
                <a:solidFill>
                  <a:srgbClr val="41748D"/>
                </a:solidFill>
                <a:latin typeface="Times New Roman"/>
                <a:ea typeface="Calibri"/>
                <a:cs typeface="Calibri"/>
              </a:rPr>
              <a:t>-</a:t>
            </a: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BCD9B826-4FF5-52E5-2AF9-355D67DFF152}"/>
              </a:ext>
            </a:extLst>
          </p:cNvPr>
          <p:cNvSpPr txBox="1"/>
          <p:nvPr/>
        </p:nvSpPr>
        <p:spPr>
          <a:xfrm>
            <a:off x="353760" y="2743934"/>
            <a:ext cx="1028977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3200">
                <a:solidFill>
                  <a:srgbClr val="BE531C"/>
                </a:solidFill>
                <a:latin typeface="Times New Roman"/>
                <a:ea typeface="Calibri"/>
                <a:cs typeface="Calibri"/>
              </a:rPr>
              <a:t>Q = </a:t>
            </a:r>
            <a:endParaRPr lang="en-US" sz="32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6CE5244F-1C85-D4D8-0AF3-CBF41BAE782D}"/>
              </a:ext>
            </a:extLst>
          </p:cNvPr>
          <p:cNvSpPr txBox="1"/>
          <p:nvPr/>
        </p:nvSpPr>
        <p:spPr>
          <a:xfrm>
            <a:off x="353759" y="4612340"/>
            <a:ext cx="1028977" cy="5890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3200">
                <a:solidFill>
                  <a:srgbClr val="41748D"/>
                </a:solidFill>
                <a:latin typeface="Times New Roman"/>
                <a:ea typeface="Calibri"/>
                <a:cs typeface="Calibri"/>
              </a:rPr>
              <a:t>U = </a:t>
            </a:r>
            <a:endParaRPr lang="en-US" sz="3200">
              <a:solidFill>
                <a:srgbClr val="41748D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diagram of a circle with a triangle and a red line&#10;&#10;Description automatically generated">
            <a:extLst>
              <a:ext uri="{FF2B5EF4-FFF2-40B4-BE49-F238E27FC236}">
                <a16:creationId xmlns:a16="http://schemas.microsoft.com/office/drawing/2014/main" id="{331992F7-A78C-8FB7-1722-C44E92608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49" y="1183897"/>
            <a:ext cx="5479621" cy="51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6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2DFD-8C04-4167-5BA4-F7F7077E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Optical Polarimetry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A696E3-3F47-8AC9-2AA3-38272E72E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4A376-1176-85D1-695D-825C9E16BD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A6ECA-D2D9-DD65-773C-1FFBF9030C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Sources of Polarisation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65B926-B1EE-D15F-984F-69E915C76EF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93789" y="1730631"/>
            <a:ext cx="4893887" cy="45274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GB">
                <a:latin typeface="Times New Roman"/>
                <a:cs typeface="Times New Roman"/>
              </a:rPr>
              <a:t>Majority of emission is unpolarised</a:t>
            </a:r>
            <a:endParaRPr lang="en-US"/>
          </a:p>
          <a:p>
            <a:pPr marL="342900" indent="-342900">
              <a:buChar char="•"/>
            </a:pPr>
            <a:endParaRPr lang="en-GB">
              <a:latin typeface="Times New Roman"/>
              <a:cs typeface="Times New Roman"/>
            </a:endParaRPr>
          </a:p>
          <a:p>
            <a:pPr marL="342900" indent="-342900">
              <a:buChar char="•"/>
            </a:pPr>
            <a:r>
              <a:rPr lang="en-GB">
                <a:latin typeface="Times New Roman"/>
                <a:cs typeface="Times New Roman"/>
              </a:rPr>
              <a:t>Sources</a:t>
            </a:r>
            <a:endParaRPr lang="en-GB"/>
          </a:p>
          <a:p>
            <a:pPr marL="685800" lvl="1" indent="-342900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Scattering by Electrons (Thomson)</a:t>
            </a:r>
            <a:endParaRPr lang="en-GB"/>
          </a:p>
          <a:p>
            <a:pPr marL="685800" lvl="1" indent="-342900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Scattering by Molecules (Rayleigh)</a:t>
            </a:r>
            <a:endParaRPr lang="en-GB"/>
          </a:p>
          <a:p>
            <a:pPr marL="685800" lvl="1" indent="-342900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Scattering by Small Grains (Dust)</a:t>
            </a:r>
            <a:endParaRPr lang="en-GB"/>
          </a:p>
          <a:p>
            <a:pPr marL="685800" lvl="1" indent="-342900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Strong magnetic fields (Circular)...</a:t>
            </a:r>
            <a:endParaRPr lang="en-GB"/>
          </a:p>
          <a:p>
            <a:pPr marL="457200" indent="-457200">
              <a:buChar char="•"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B4BE68-74FB-8624-3158-136661A16F5B}"/>
              </a:ext>
            </a:extLst>
          </p:cNvPr>
          <p:cNvSpPr/>
          <p:nvPr/>
        </p:nvSpPr>
        <p:spPr>
          <a:xfrm>
            <a:off x="460431" y="1804588"/>
            <a:ext cx="4731172" cy="3030418"/>
          </a:xfrm>
          <a:prstGeom prst="rect">
            <a:avLst/>
          </a:prstGeom>
          <a:solidFill>
            <a:srgbClr val="D5E4E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8FF5AB-042F-73F4-66F4-2D5121A64325}"/>
              </a:ext>
            </a:extLst>
          </p:cNvPr>
          <p:cNvSpPr/>
          <p:nvPr/>
        </p:nvSpPr>
        <p:spPr>
          <a:xfrm>
            <a:off x="720071" y="3173421"/>
            <a:ext cx="4260793" cy="333216"/>
          </a:xfrm>
          <a:prstGeom prst="roundRect">
            <a:avLst/>
          </a:prstGeom>
          <a:solidFill>
            <a:srgbClr val="FFFFFF">
              <a:alpha val="85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lvl="1">
              <a:spcAft>
                <a:spcPts val="800"/>
              </a:spcAft>
            </a:pPr>
            <a:r>
              <a:rPr lang="en-GB" sz="2000">
                <a:solidFill>
                  <a:srgbClr val="41748D"/>
                </a:solidFill>
                <a:latin typeface="Times New Roman"/>
                <a:cs typeface="Times New Roman"/>
              </a:rPr>
              <a:t>Scattering by Electrons (Thomson)</a:t>
            </a:r>
            <a:endParaRPr lang="en-GB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A body of water with trees and clouds&#10;&#10;Description automatically generated">
            <a:extLst>
              <a:ext uri="{FF2B5EF4-FFF2-40B4-BE49-F238E27FC236}">
                <a16:creationId xmlns:a16="http://schemas.microsoft.com/office/drawing/2014/main" id="{7167019B-4E4E-DCCE-D8AA-62F3F05A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331" y="1405249"/>
            <a:ext cx="5003132" cy="4324596"/>
          </a:xfrm>
          <a:prstGeom prst="rect">
            <a:avLst/>
          </a:prstGeom>
          <a:ln w="57150">
            <a:solidFill>
              <a:srgbClr val="41748D"/>
            </a:solidFill>
          </a:ln>
        </p:spPr>
      </p:pic>
    </p:spTree>
    <p:extLst>
      <p:ext uri="{BB962C8B-B14F-4D97-AF65-F5344CB8AC3E}">
        <p14:creationId xmlns:p14="http://schemas.microsoft.com/office/powerpoint/2010/main" val="3562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4B0C2-16C0-C017-86C0-D5FB14003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Optical Polarimetry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41C52-2A28-B303-3378-5AC22B2C45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E7EA-3598-C60F-BED9-195EF54D27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A144B6-A312-3AD0-60F4-AA65ED07E1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Electron Scattering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D8496D-7426-7971-0D4E-E9CA304CA4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3582" y="1488314"/>
            <a:ext cx="9030456" cy="4535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GB">
                <a:latin typeface="Times New Roman"/>
                <a:cs typeface="Times New Roman"/>
              </a:rPr>
              <a:t>Polarisation perpendicular scattering plane</a:t>
            </a:r>
            <a:endParaRPr lang="en-GB"/>
          </a:p>
        </p:txBody>
      </p:sp>
      <p:pic>
        <p:nvPicPr>
          <p:cNvPr id="8" name="Picture 7" descr="A diagram of a circle with arrows pointing to the center&#10;&#10;Description automatically generated">
            <a:extLst>
              <a:ext uri="{FF2B5EF4-FFF2-40B4-BE49-F238E27FC236}">
                <a16:creationId xmlns:a16="http://schemas.microsoft.com/office/drawing/2014/main" id="{E777BABC-B7C3-FAE6-203E-F0153ACE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9" y="2141264"/>
            <a:ext cx="3758091" cy="4027106"/>
          </a:xfrm>
          <a:prstGeom prst="rect">
            <a:avLst/>
          </a:prstGeom>
        </p:spPr>
      </p:pic>
      <p:pic>
        <p:nvPicPr>
          <p:cNvPr id="5" name="Picture 4" descr="A diagram of a circle with arrows pointing at the center&#10;&#10;Description automatically generated">
            <a:extLst>
              <a:ext uri="{FF2B5EF4-FFF2-40B4-BE49-F238E27FC236}">
                <a16:creationId xmlns:a16="http://schemas.microsoft.com/office/drawing/2014/main" id="{653B0A9A-124D-65AE-C2A2-81B80270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891" y="2217888"/>
            <a:ext cx="4597094" cy="39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C073-3310-8A17-4435-353EA5E5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4" y="472593"/>
            <a:ext cx="3243875" cy="512927"/>
          </a:xfrm>
        </p:spPr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Optical Polarimetry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30CF9-ADDE-5D21-1B9E-C3FD85F0B1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93465-07B2-E4F6-8232-DAC83DA33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B3A2F-F111-0081-1D07-E23C98F866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974" y="893445"/>
            <a:ext cx="1697836" cy="508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Supernovae</a:t>
            </a:r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B2E228-CF74-FF56-E5AF-6BC53EB5CCA6}"/>
              </a:ext>
            </a:extLst>
          </p:cNvPr>
          <p:cNvGrpSpPr/>
          <p:nvPr/>
        </p:nvGrpSpPr>
        <p:grpSpPr>
          <a:xfrm>
            <a:off x="347841" y="2509390"/>
            <a:ext cx="3152628" cy="3888856"/>
            <a:chOff x="347841" y="2509390"/>
            <a:chExt cx="3152628" cy="3888856"/>
          </a:xfrm>
        </p:grpSpPr>
        <p:pic>
          <p:nvPicPr>
            <p:cNvPr id="23" name="Picture 22" descr="A circular pattern with orange and blue lines&#10;&#10;Description automatically generated">
              <a:extLst>
                <a:ext uri="{FF2B5EF4-FFF2-40B4-BE49-F238E27FC236}">
                  <a16:creationId xmlns:a16="http://schemas.microsoft.com/office/drawing/2014/main" id="{666F4475-FE5B-4180-8C7D-4EDE065F8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841" y="3277877"/>
              <a:ext cx="3152628" cy="3120369"/>
            </a:xfrm>
            <a:prstGeom prst="rect">
              <a:avLst/>
            </a:prstGeom>
          </p:spPr>
        </p:pic>
        <p:sp>
          <p:nvSpPr>
            <p:cNvPr id="26" name="TextBox 28">
              <a:extLst>
                <a:ext uri="{FF2B5EF4-FFF2-40B4-BE49-F238E27FC236}">
                  <a16:creationId xmlns:a16="http://schemas.microsoft.com/office/drawing/2014/main" id="{58CA9030-BDFE-13A0-4EF4-9015670CDA50}"/>
                </a:ext>
              </a:extLst>
            </p:cNvPr>
            <p:cNvSpPr txBox="1"/>
            <p:nvPr/>
          </p:nvSpPr>
          <p:spPr>
            <a:xfrm>
              <a:off x="690061" y="2514057"/>
              <a:ext cx="1233312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800"/>
                </a:spcAft>
              </a:pPr>
              <a:r>
                <a:rPr lang="en-GB" sz="3200">
                  <a:solidFill>
                    <a:srgbClr val="BE531C"/>
                  </a:solidFill>
                  <a:latin typeface="Times New Roman"/>
                  <a:ea typeface="Calibri"/>
                  <a:cs typeface="Calibri"/>
                </a:rPr>
                <a:t>Q = 0 </a:t>
              </a:r>
              <a:endPara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8" name="TextBox 30">
              <a:extLst>
                <a:ext uri="{FF2B5EF4-FFF2-40B4-BE49-F238E27FC236}">
                  <a16:creationId xmlns:a16="http://schemas.microsoft.com/office/drawing/2014/main" id="{614E6302-10A3-135F-0638-DDA7C8413795}"/>
                </a:ext>
              </a:extLst>
            </p:cNvPr>
            <p:cNvSpPr txBox="1"/>
            <p:nvPr/>
          </p:nvSpPr>
          <p:spPr>
            <a:xfrm>
              <a:off x="2022498" y="2509390"/>
              <a:ext cx="1301423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800"/>
                </a:spcAft>
              </a:pPr>
              <a:r>
                <a:rPr lang="en-GB" sz="3200">
                  <a:solidFill>
                    <a:srgbClr val="41748D"/>
                  </a:solidFill>
                  <a:latin typeface="Times New Roman"/>
                  <a:ea typeface="Calibri"/>
                  <a:cs typeface="Calibri"/>
                </a:rPr>
                <a:t>U = 0</a:t>
              </a:r>
              <a:endParaRPr lang="en-US" sz="3200">
                <a:solidFill>
                  <a:srgbClr val="41748D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2B1F74-6F18-1D37-F03F-0E749C91B6BA}"/>
              </a:ext>
            </a:extLst>
          </p:cNvPr>
          <p:cNvGrpSpPr/>
          <p:nvPr/>
        </p:nvGrpSpPr>
        <p:grpSpPr>
          <a:xfrm>
            <a:off x="4455831" y="2509389"/>
            <a:ext cx="3152627" cy="3888857"/>
            <a:chOff x="4455831" y="2509389"/>
            <a:chExt cx="3152627" cy="388885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6A47FE-A45B-F9FB-0703-71667F5EC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831" y="3277877"/>
              <a:ext cx="3152627" cy="312036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5520CD-1EDD-3C43-1722-326E9A3B5551}"/>
                </a:ext>
              </a:extLst>
            </p:cNvPr>
            <p:cNvSpPr txBox="1"/>
            <p:nvPr/>
          </p:nvSpPr>
          <p:spPr>
            <a:xfrm>
              <a:off x="4798050" y="2514056"/>
              <a:ext cx="1233312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800"/>
                </a:spcAft>
              </a:pPr>
              <a:r>
                <a:rPr lang="en-GB" sz="3200">
                  <a:solidFill>
                    <a:srgbClr val="BE531C"/>
                  </a:solidFill>
                  <a:latin typeface="Times New Roman"/>
                  <a:ea typeface="Calibri"/>
                  <a:cs typeface="Calibri"/>
                </a:rPr>
                <a:t>Q &gt; 0 </a:t>
              </a:r>
              <a:endPara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AB716FF6-99B5-62F8-C868-84276CFCC13F}"/>
                </a:ext>
              </a:extLst>
            </p:cNvPr>
            <p:cNvSpPr txBox="1"/>
            <p:nvPr/>
          </p:nvSpPr>
          <p:spPr>
            <a:xfrm>
              <a:off x="6151771" y="2509389"/>
              <a:ext cx="1301423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800"/>
                </a:spcAft>
              </a:pPr>
              <a:r>
                <a:rPr lang="en-GB" sz="3200">
                  <a:solidFill>
                    <a:srgbClr val="41748D"/>
                  </a:solidFill>
                  <a:latin typeface="Times New Roman"/>
                  <a:ea typeface="Calibri"/>
                  <a:cs typeface="Calibri"/>
                </a:rPr>
                <a:t>U = 0</a:t>
              </a:r>
              <a:endParaRPr lang="en-US" sz="3200">
                <a:solidFill>
                  <a:srgbClr val="41748D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30FDDA-11D3-E2B3-E01F-DD5D4D01561B}"/>
              </a:ext>
            </a:extLst>
          </p:cNvPr>
          <p:cNvGrpSpPr/>
          <p:nvPr/>
        </p:nvGrpSpPr>
        <p:grpSpPr>
          <a:xfrm>
            <a:off x="8461652" y="2509389"/>
            <a:ext cx="3152628" cy="3888857"/>
            <a:chOff x="8461652" y="2509389"/>
            <a:chExt cx="3152628" cy="3888857"/>
          </a:xfrm>
        </p:grpSpPr>
        <p:pic>
          <p:nvPicPr>
            <p:cNvPr id="25" name="Picture 24" descr="A circular pattern with lines and a black circle&#10;&#10;Description automatically generated">
              <a:extLst>
                <a:ext uri="{FF2B5EF4-FFF2-40B4-BE49-F238E27FC236}">
                  <a16:creationId xmlns:a16="http://schemas.microsoft.com/office/drawing/2014/main" id="{4C67354D-3B10-EEEE-B02D-73A87CD70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1652" y="3277878"/>
              <a:ext cx="3152628" cy="312036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22A33AA-9DF7-C8CA-D7FE-2B82D71F5295}"/>
                </a:ext>
              </a:extLst>
            </p:cNvPr>
            <p:cNvSpPr txBox="1"/>
            <p:nvPr/>
          </p:nvSpPr>
          <p:spPr>
            <a:xfrm>
              <a:off x="8803871" y="2514056"/>
              <a:ext cx="1233312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800"/>
                </a:spcAft>
              </a:pPr>
              <a:r>
                <a:rPr lang="en-GB" sz="3200">
                  <a:solidFill>
                    <a:srgbClr val="BE531C"/>
                  </a:solidFill>
                  <a:latin typeface="Times New Roman"/>
                  <a:ea typeface="Calibri"/>
                  <a:cs typeface="Calibri"/>
                </a:rPr>
                <a:t>Q &gt; 0 </a:t>
              </a:r>
              <a:endParaRPr lang="en-US" sz="320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DFCA329E-4240-7B4F-25BE-865555985CE0}"/>
                </a:ext>
              </a:extLst>
            </p:cNvPr>
            <p:cNvSpPr txBox="1"/>
            <p:nvPr/>
          </p:nvSpPr>
          <p:spPr>
            <a:xfrm>
              <a:off x="10127794" y="2509389"/>
              <a:ext cx="1301423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800"/>
                </a:spcAft>
              </a:pPr>
              <a:r>
                <a:rPr lang="en-GB" sz="3200">
                  <a:solidFill>
                    <a:srgbClr val="41748D"/>
                  </a:solidFill>
                  <a:latin typeface="Times New Roman"/>
                  <a:ea typeface="Calibri"/>
                  <a:cs typeface="Calibri"/>
                </a:rPr>
                <a:t>U = 0</a:t>
              </a:r>
              <a:endParaRPr lang="en-US" sz="3200">
                <a:solidFill>
                  <a:srgbClr val="41748D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D0384C-6D01-0DEB-1E4C-4F07E626DE37}"/>
              </a:ext>
            </a:extLst>
          </p:cNvPr>
          <p:cNvGrpSpPr/>
          <p:nvPr/>
        </p:nvGrpSpPr>
        <p:grpSpPr>
          <a:xfrm>
            <a:off x="2969671" y="1145555"/>
            <a:ext cx="6537875" cy="1110220"/>
            <a:chOff x="2999470" y="1145555"/>
            <a:chExt cx="6537875" cy="111022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02EB647-34DF-72FA-F83D-64A20953209E}"/>
                </a:ext>
              </a:extLst>
            </p:cNvPr>
            <p:cNvGrpSpPr/>
            <p:nvPr/>
          </p:nvGrpSpPr>
          <p:grpSpPr>
            <a:xfrm>
              <a:off x="3048430" y="1255783"/>
              <a:ext cx="6271357" cy="916172"/>
              <a:chOff x="3363447" y="1196185"/>
              <a:chExt cx="6271357" cy="91617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1513D2A-6777-217D-BD94-0D5394A00AE9}"/>
                  </a:ext>
                </a:extLst>
              </p:cNvPr>
              <p:cNvGrpSpPr/>
              <p:nvPr/>
            </p:nvGrpSpPr>
            <p:grpSpPr>
              <a:xfrm>
                <a:off x="3363447" y="1196185"/>
                <a:ext cx="2969391" cy="916172"/>
                <a:chOff x="3363447" y="1196185"/>
                <a:chExt cx="2969391" cy="916172"/>
              </a:xfrm>
            </p:grpSpPr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21E6C7D2-2495-A08A-860F-B6C250349AE2}"/>
                    </a:ext>
                  </a:extLst>
                </p:cNvPr>
                <p:cNvCxnSpPr/>
                <p:nvPr/>
              </p:nvCxnSpPr>
              <p:spPr>
                <a:xfrm>
                  <a:off x="4654444" y="1196185"/>
                  <a:ext cx="1773" cy="916172"/>
                </a:xfrm>
                <a:prstGeom prst="straightConnector1">
                  <a:avLst/>
                </a:prstGeom>
                <a:ln w="57150" cap="rnd" cmpd="sng">
                  <a:solidFill>
                    <a:srgbClr val="E8772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4517173B-9A80-F383-BDF3-65F0E332D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16666" y="1615958"/>
                  <a:ext cx="916172" cy="1772"/>
                </a:xfrm>
                <a:prstGeom prst="straightConnector1">
                  <a:avLst/>
                </a:prstGeom>
                <a:ln w="57150" cap="rnd" cmpd="sng">
                  <a:solidFill>
                    <a:srgbClr val="BE531C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24">
                  <a:extLst>
                    <a:ext uri="{FF2B5EF4-FFF2-40B4-BE49-F238E27FC236}">
                      <a16:creationId xmlns:a16="http://schemas.microsoft.com/office/drawing/2014/main" id="{AE391EE2-92BC-B35C-342A-C215B87B3DA2}"/>
                    </a:ext>
                  </a:extLst>
                </p:cNvPr>
                <p:cNvSpPr txBox="1"/>
                <p:nvPr/>
              </p:nvSpPr>
              <p:spPr>
                <a:xfrm>
                  <a:off x="4888242" y="1197497"/>
                  <a:ext cx="318637" cy="707886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Aft>
                      <a:spcPts val="800"/>
                    </a:spcAft>
                  </a:pPr>
                  <a:r>
                    <a:rPr lang="en-GB" sz="4000">
                      <a:solidFill>
                        <a:srgbClr val="BE531C"/>
                      </a:solidFill>
                      <a:latin typeface="Times New Roman"/>
                      <a:ea typeface="Calibri"/>
                      <a:cs typeface="Calibri"/>
                    </a:rPr>
                    <a:t>-</a:t>
                  </a:r>
                </a:p>
              </p:txBody>
            </p:sp>
            <p:sp>
              <p:nvSpPr>
                <p:cNvPr id="20" name="TextBox 28">
                  <a:extLst>
                    <a:ext uri="{FF2B5EF4-FFF2-40B4-BE49-F238E27FC236}">
                      <a16:creationId xmlns:a16="http://schemas.microsoft.com/office/drawing/2014/main" id="{3B33938B-38A2-C75F-F6A3-99C210336AA0}"/>
                    </a:ext>
                  </a:extLst>
                </p:cNvPr>
                <p:cNvSpPr txBox="1"/>
                <p:nvPr/>
              </p:nvSpPr>
              <p:spPr>
                <a:xfrm>
                  <a:off x="3363447" y="1317845"/>
                  <a:ext cx="1028977" cy="584775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Aft>
                      <a:spcPts val="800"/>
                    </a:spcAft>
                  </a:pPr>
                  <a:r>
                    <a:rPr lang="en-GB" sz="3200">
                      <a:solidFill>
                        <a:srgbClr val="BE531C"/>
                      </a:solidFill>
                      <a:latin typeface="Times New Roman"/>
                      <a:ea typeface="Calibri"/>
                      <a:cs typeface="Calibri"/>
                    </a:rPr>
                    <a:t>Q = </a:t>
                  </a:r>
                  <a:endParaRPr lang="en-US"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9E92DD7-D729-4A91-A96C-C3B291D9284F}"/>
                  </a:ext>
                </a:extLst>
              </p:cNvPr>
              <p:cNvGrpSpPr/>
              <p:nvPr/>
            </p:nvGrpSpPr>
            <p:grpSpPr>
              <a:xfrm>
                <a:off x="6794575" y="1197182"/>
                <a:ext cx="2840229" cy="735158"/>
                <a:chOff x="7105335" y="1214210"/>
                <a:chExt cx="2840229" cy="735158"/>
              </a:xfrm>
            </p:grpSpPr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75B970F0-D408-1E5C-316B-450D706551EF}"/>
                    </a:ext>
                  </a:extLst>
                </p:cNvPr>
                <p:cNvCxnSpPr/>
                <p:nvPr/>
              </p:nvCxnSpPr>
              <p:spPr>
                <a:xfrm>
                  <a:off x="7939119" y="1274118"/>
                  <a:ext cx="641519" cy="639194"/>
                </a:xfrm>
                <a:prstGeom prst="straightConnector1">
                  <a:avLst/>
                </a:prstGeom>
                <a:ln w="57150" cap="rnd" cmpd="sng">
                  <a:solidFill>
                    <a:srgbClr val="00A9CE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66DB80D-2A90-F571-53AC-67EF7797C6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293226" y="1309946"/>
                  <a:ext cx="652338" cy="639422"/>
                </a:xfrm>
                <a:prstGeom prst="straightConnector1">
                  <a:avLst/>
                </a:prstGeom>
                <a:ln w="57150" cap="rnd" cmpd="sng">
                  <a:solidFill>
                    <a:srgbClr val="41748D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27">
                  <a:extLst>
                    <a:ext uri="{FF2B5EF4-FFF2-40B4-BE49-F238E27FC236}">
                      <a16:creationId xmlns:a16="http://schemas.microsoft.com/office/drawing/2014/main" id="{6B858A10-F826-BE51-6FBF-B9FB11074434}"/>
                    </a:ext>
                  </a:extLst>
                </p:cNvPr>
                <p:cNvSpPr txBox="1"/>
                <p:nvPr/>
              </p:nvSpPr>
              <p:spPr>
                <a:xfrm>
                  <a:off x="8766353" y="1214210"/>
                  <a:ext cx="318637" cy="707886"/>
                </a:xfrm>
                <a:prstGeom prst="rect">
                  <a:avLst/>
                </a:prstGeom>
                <a:noFill/>
                <a:ln>
                  <a:solidFill>
                    <a:srgbClr val="FFFFFF"/>
                  </a:solidFill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Aft>
                      <a:spcPts val="800"/>
                    </a:spcAft>
                  </a:pPr>
                  <a:r>
                    <a:rPr lang="en-GB" sz="4000">
                      <a:solidFill>
                        <a:srgbClr val="41748D"/>
                      </a:solidFill>
                      <a:latin typeface="Times New Roman"/>
                      <a:ea typeface="Calibri"/>
                      <a:cs typeface="Calibri"/>
                    </a:rPr>
                    <a:t>-</a:t>
                  </a:r>
                </a:p>
              </p:txBody>
            </p:sp>
            <p:sp>
              <p:nvSpPr>
                <p:cNvPr id="22" name="TextBox 30">
                  <a:extLst>
                    <a:ext uri="{FF2B5EF4-FFF2-40B4-BE49-F238E27FC236}">
                      <a16:creationId xmlns:a16="http://schemas.microsoft.com/office/drawing/2014/main" id="{B3D44A1B-6D90-2039-2104-73421BB63234}"/>
                    </a:ext>
                  </a:extLst>
                </p:cNvPr>
                <p:cNvSpPr txBox="1"/>
                <p:nvPr/>
              </p:nvSpPr>
              <p:spPr>
                <a:xfrm>
                  <a:off x="7105335" y="1334463"/>
                  <a:ext cx="1028977" cy="589080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Aft>
                      <a:spcPts val="800"/>
                    </a:spcAft>
                  </a:pPr>
                  <a:r>
                    <a:rPr lang="en-GB" sz="3200">
                      <a:solidFill>
                        <a:srgbClr val="41748D"/>
                      </a:solidFill>
                      <a:latin typeface="Times New Roman"/>
                      <a:ea typeface="Calibri"/>
                      <a:cs typeface="Calibri"/>
                    </a:rPr>
                    <a:t>U = </a:t>
                  </a:r>
                  <a:endParaRPr lang="en-US" sz="3200">
                    <a:solidFill>
                      <a:srgbClr val="41748D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0F238E-343E-2413-FC26-8B142A6D5A61}"/>
                </a:ext>
              </a:extLst>
            </p:cNvPr>
            <p:cNvSpPr/>
            <p:nvPr/>
          </p:nvSpPr>
          <p:spPr>
            <a:xfrm>
              <a:off x="2999470" y="1145555"/>
              <a:ext cx="6537875" cy="1110220"/>
            </a:xfrm>
            <a:prstGeom prst="rect">
              <a:avLst/>
            </a:prstGeom>
            <a:noFill/>
            <a:ln w="28575">
              <a:solidFill>
                <a:srgbClr val="CB33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96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05BA-C0C6-4136-55DD-E8A624C44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2953C7-A076-CFDB-C02D-C2A8284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2414631"/>
            <a:ext cx="4662260" cy="1563010"/>
          </a:xfrm>
        </p:spPr>
        <p:txBody>
          <a:bodyPr anchor="b">
            <a:normAutofit/>
          </a:bodyPr>
          <a:lstStyle/>
          <a:p>
            <a:r>
              <a:rPr lang="en-GB">
                <a:latin typeface="Times New Roman"/>
                <a:cs typeface="Times New Roman"/>
              </a:rPr>
              <a:t>AT2024wpp and the Herd Of Spherical Cows</a:t>
            </a:r>
            <a:endParaRPr lang="en-GB" b="0">
              <a:latin typeface="Times New Roman"/>
              <a:cs typeface="Times New Roman"/>
            </a:endParaRPr>
          </a:p>
        </p:txBody>
      </p:sp>
      <p:sp>
        <p:nvSpPr>
          <p:cNvPr id="27" name="Slide Number Placeholder 7">
            <a:extLst>
              <a:ext uri="{FF2B5EF4-FFF2-40B4-BE49-F238E27FC236}">
                <a16:creationId xmlns:a16="http://schemas.microsoft.com/office/drawing/2014/main" id="{06746467-C0CF-426F-2A58-07921F2BD4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28400" y="6330950"/>
            <a:ext cx="863600" cy="365125"/>
          </a:xfrm>
        </p:spPr>
        <p:txBody>
          <a:bodyPr/>
          <a:lstStyle/>
          <a:p>
            <a:fld id="{E8F1A65C-595C-4736-BF40-F7D31E789466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28E4033-3927-5371-5421-08E4DE17BA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8032" r="8032"/>
          <a:stretch/>
        </p:blipFill>
        <p:spPr/>
      </p:pic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209262D8-579A-D166-C1BE-F8D48A9A2D09}"/>
              </a:ext>
            </a:extLst>
          </p:cNvPr>
          <p:cNvSpPr txBox="1">
            <a:spLocks/>
          </p:cNvSpPr>
          <p:nvPr/>
        </p:nvSpPr>
        <p:spPr>
          <a:xfrm>
            <a:off x="413266" y="6018637"/>
            <a:ext cx="5250904" cy="450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8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3571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5365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7175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8964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>
              <a:latin typeface="Times New Roman"/>
              <a:cs typeface="Times New Roman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>
                <a:latin typeface="Times New Roman"/>
                <a:cs typeface="Times New Roman"/>
              </a:rPr>
              <a:t>Miika Pursiainen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i="1">
                <a:latin typeface="Times New Roman"/>
                <a:cs typeface="Times New Roman"/>
              </a:rPr>
              <a:t>An Extraordinary Journey into the Transient Sky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latin typeface="Times New Roman"/>
                <a:cs typeface="Times New Roman"/>
              </a:rPr>
              <a:t>01/04/2025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latin typeface="Times New Roman"/>
                <a:cs typeface="Times New Roman"/>
              </a:rPr>
              <a:t>Padova, Italy</a:t>
            </a:r>
          </a:p>
        </p:txBody>
      </p:sp>
    </p:spTree>
    <p:extLst>
      <p:ext uri="{BB962C8B-B14F-4D97-AF65-F5344CB8AC3E}">
        <p14:creationId xmlns:p14="http://schemas.microsoft.com/office/powerpoint/2010/main" val="331747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FBC5-156F-F956-0691-A1BECE25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The Herd of Cow-like Events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08967-2C20-F975-E3FC-9EEA56F7D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47BA5-F749-5D9D-4871-93263F7A1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57E87-BD8C-C9A6-F1C7-99B56A137F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AT2018cow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1A2F46-65DA-5D24-9B4F-85BA807C36C7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en-GB">
                <a:latin typeface="Times New Roman"/>
                <a:cs typeface="Times New Roman"/>
              </a:rPr>
              <a:t>Extremely peculiar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Near-by: Amazing data-sets</a:t>
            </a:r>
          </a:p>
          <a:p>
            <a:pPr marL="359410" lvl="1" indent="-179705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&gt;30 papers!</a:t>
            </a:r>
            <a:endParaRPr lang="en-US">
              <a:latin typeface="Times New Roman"/>
              <a:cs typeface="Times New Roman"/>
            </a:endParaRPr>
          </a:p>
          <a:p>
            <a:pPr marL="716915" lvl="4">
              <a:buClr>
                <a:srgbClr val="41748D"/>
              </a:buClr>
            </a:pPr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Fast and bright</a:t>
            </a:r>
            <a:endParaRPr lang="en-GB"/>
          </a:p>
          <a:p>
            <a:pPr marL="359410" lvl="1" indent="-179705"/>
            <a:r>
              <a:rPr lang="en-GB" sz="1600">
                <a:latin typeface="Times New Roman"/>
                <a:cs typeface="Times New Roman"/>
              </a:rPr>
              <a:t>e.g. Prentice et al. (2018), Perley et al. (2019)</a:t>
            </a:r>
            <a:endParaRPr lang="en-GB" sz="1600"/>
          </a:p>
          <a:p>
            <a:pPr marL="716915" lvl="4" indent="-179705">
              <a:buClr>
                <a:srgbClr val="41748D"/>
              </a:buClr>
            </a:pPr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Radio to X-rays</a:t>
            </a:r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Compact object &amp; accretion?</a:t>
            </a:r>
          </a:p>
          <a:p>
            <a:pPr marL="359410" lvl="1" indent="-179705"/>
            <a:r>
              <a:rPr lang="en-GB" sz="1600">
                <a:latin typeface="Times New Roman"/>
                <a:cs typeface="Times New Roman"/>
              </a:rPr>
              <a:t>e.g. </a:t>
            </a:r>
            <a:r>
              <a:rPr lang="en-GB" sz="1600" err="1">
                <a:latin typeface="Times New Roman"/>
                <a:cs typeface="Times New Roman"/>
              </a:rPr>
              <a:t>Margutti</a:t>
            </a:r>
            <a:r>
              <a:rPr lang="en-GB" sz="1600">
                <a:latin typeface="Times New Roman"/>
                <a:cs typeface="Times New Roman"/>
              </a:rPr>
              <a:t> et al. (2019), Ho et al. (2019)</a:t>
            </a:r>
          </a:p>
          <a:p>
            <a:pPr marL="359410" lvl="1" indent="-179705">
              <a:buClr>
                <a:srgbClr val="41748D"/>
              </a:buClr>
            </a:pPr>
            <a:endParaRPr lang="en-GB"/>
          </a:p>
          <a:p>
            <a:pPr marL="179705" indent="-179705"/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graph of a graph with blue dots&#10;&#10;Description automatically generated">
            <a:extLst>
              <a:ext uri="{FF2B5EF4-FFF2-40B4-BE49-F238E27FC236}">
                <a16:creationId xmlns:a16="http://schemas.microsoft.com/office/drawing/2014/main" id="{A0CCA524-1318-598E-137E-E08A8D507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709" y="1134687"/>
            <a:ext cx="4935768" cy="53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1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FBC5-156F-F956-0691-A1BECE25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The Herd of Cow-like Events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08967-2C20-F975-E3FC-9EEA56F7D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47BA5-F749-5D9D-4871-93263F7A1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57E87-BD8C-C9A6-F1C7-99B56A137F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What are they?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C2FF011-1450-9819-2A6F-6C496AFD8943}"/>
              </a:ext>
            </a:extLst>
          </p:cNvPr>
          <p:cNvSpPr txBox="1">
            <a:spLocks/>
          </p:cNvSpPr>
          <p:nvPr/>
        </p:nvSpPr>
        <p:spPr>
          <a:xfrm>
            <a:off x="413582" y="1414546"/>
            <a:ext cx="5068931" cy="4722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3571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5365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7175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8964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/>
            <a:r>
              <a:rPr lang="en-GB">
                <a:latin typeface="Times New Roman"/>
                <a:cs typeface="Times New Roman"/>
              </a:rPr>
              <a:t>Now ~7 in literature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Also known as LFBOTs</a:t>
            </a:r>
          </a:p>
          <a:p>
            <a:pPr marL="895985" lvl="5" indent="-179705">
              <a:lnSpc>
                <a:spcPct val="100000"/>
              </a:lnSpc>
              <a:spcBef>
                <a:spcPts val="0"/>
              </a:spcBef>
            </a:pPr>
            <a:endParaRPr lang="en-GB">
              <a:solidFill>
                <a:srgbClr val="41748D"/>
              </a:solidFill>
              <a:latin typeface="Times New Roman"/>
              <a:cs typeface="Times New Roman"/>
            </a:endParaRPr>
          </a:p>
          <a:p>
            <a:pPr marL="179705" indent="-179705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Mechanism not yet understood</a:t>
            </a:r>
          </a:p>
          <a:p>
            <a:pPr marL="359410" lvl="1" indent="-179705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TDEs with IMBH?</a:t>
            </a:r>
          </a:p>
          <a:p>
            <a:pPr marL="359410" lvl="1" indent="-179705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BH + WR star merger?</a:t>
            </a:r>
            <a:endParaRPr lang="en-GB"/>
          </a:p>
          <a:p>
            <a:pPr lvl="4">
              <a:spcAft>
                <a:spcPts val="0"/>
              </a:spcAft>
              <a:buClr>
                <a:srgbClr val="41748D"/>
              </a:buClr>
            </a:pPr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Stratified ejecta &amp; compact object</a:t>
            </a:r>
            <a:endParaRPr lang="en-GB"/>
          </a:p>
          <a:p>
            <a:pPr marL="359410" lvl="1" indent="-179705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Equatorial torus (~4000km/s)</a:t>
            </a:r>
            <a:endParaRPr lang="en-GB"/>
          </a:p>
          <a:p>
            <a:pPr marL="359410" lvl="1" indent="-179705">
              <a:buClr>
                <a:srgbClr val="41748D"/>
              </a:buClr>
            </a:pPr>
            <a:r>
              <a:rPr lang="en-GB">
                <a:latin typeface="Times New Roman"/>
                <a:cs typeface="Times New Roman"/>
              </a:rPr>
              <a:t>Polar outflow (0.1c)</a:t>
            </a:r>
          </a:p>
          <a:p>
            <a:pPr lvl="4">
              <a:spcAft>
                <a:spcPts val="0"/>
              </a:spcAft>
              <a:buClr>
                <a:srgbClr val="41748D"/>
              </a:buClr>
            </a:pPr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Perfect for polarimetry!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0" indent="0">
              <a:buNone/>
            </a:pP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D2875C-4326-2079-4305-7603B5D4B8DC}"/>
              </a:ext>
            </a:extLst>
          </p:cNvPr>
          <p:cNvGrpSpPr/>
          <p:nvPr/>
        </p:nvGrpSpPr>
        <p:grpSpPr>
          <a:xfrm>
            <a:off x="5888702" y="1415404"/>
            <a:ext cx="4874138" cy="5059262"/>
            <a:chOff x="5888702" y="1415404"/>
            <a:chExt cx="4874138" cy="50592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A20330-3860-66C7-3B67-D7F0EFC1D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8702" y="1415404"/>
              <a:ext cx="4874138" cy="469750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954911-2D61-2AA8-4DF4-AE3945523736}"/>
                </a:ext>
              </a:extLst>
            </p:cNvPr>
            <p:cNvSpPr/>
            <p:nvPr/>
          </p:nvSpPr>
          <p:spPr>
            <a:xfrm>
              <a:off x="7148124" y="6109542"/>
              <a:ext cx="2475024" cy="365124"/>
            </a:xfrm>
            <a:prstGeom prst="roundRect">
              <a:avLst/>
            </a:prstGeom>
            <a:solidFill>
              <a:srgbClr val="82AFC5">
                <a:alpha val="85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800"/>
                </a:spcAft>
              </a:pPr>
              <a:r>
                <a:rPr lang="en-GB" err="1">
                  <a:solidFill>
                    <a:schemeClr val="tx1"/>
                  </a:solidFill>
                  <a:latin typeface="Times New Roman"/>
                  <a:cs typeface="Times New Roman"/>
                </a:rPr>
                <a:t>Margutti</a:t>
              </a:r>
              <a:r>
                <a:rPr lang="en-GB">
                  <a:solidFill>
                    <a:schemeClr val="tx1"/>
                  </a:solidFill>
                  <a:latin typeface="Times New Roman"/>
                  <a:cs typeface="Times New Roman"/>
                </a:rPr>
                <a:t> et al. (2019)</a:t>
              </a:r>
              <a:endParaRPr lang="en-GB">
                <a:solidFill>
                  <a:schemeClr val="tx1"/>
                </a:solidFill>
                <a:latin typeface="Times New Roman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19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9E6F-AADB-A6EB-A35E-9289010A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83" y="472593"/>
            <a:ext cx="3537607" cy="512927"/>
          </a:xfrm>
        </p:spPr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Optical Polarimetry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30861-270B-3208-88BD-BF39478F1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80522-45C3-8448-DEA6-F82B5A8C0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F9428-860E-D075-1C66-841469EB7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974" y="893445"/>
            <a:ext cx="2668428" cy="508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Times New Roman"/>
                <a:cs typeface="Times New Roman"/>
              </a:rPr>
              <a:t>Electron Scattering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7BCDF3-B6B0-1CAF-952D-061507BD91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3582" y="1952344"/>
            <a:ext cx="4475483" cy="44550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en-US" err="1">
                <a:latin typeface="Times New Roman"/>
                <a:cs typeface="Times New Roman"/>
              </a:rPr>
              <a:t>Polarisation</a:t>
            </a:r>
            <a:r>
              <a:rPr lang="en-US">
                <a:latin typeface="Times New Roman"/>
                <a:cs typeface="Times New Roman"/>
              </a:rPr>
              <a:t> of an Ellipsoid</a:t>
            </a:r>
          </a:p>
          <a:p>
            <a:pPr marL="179705" indent="-179705"/>
            <a:endParaRPr lang="en-US"/>
          </a:p>
          <a:p>
            <a:pPr marL="179705" indent="-179705"/>
            <a:r>
              <a:rPr lang="en-US">
                <a:latin typeface="Times New Roman"/>
                <a:cs typeface="Times New Roman"/>
              </a:rPr>
              <a:t>Probes the Geometry</a:t>
            </a:r>
            <a:endParaRPr lang="en-US"/>
          </a:p>
          <a:p>
            <a:pPr marL="179705" indent="-179705"/>
            <a:endParaRPr lang="en-US">
              <a:latin typeface="Times New Roman"/>
              <a:cs typeface="Times New Roman"/>
            </a:endParaRPr>
          </a:p>
          <a:p>
            <a:pPr marL="179705" indent="-179705"/>
            <a:r>
              <a:rPr lang="en-US">
                <a:latin typeface="Times New Roman"/>
                <a:cs typeface="Times New Roman"/>
              </a:rPr>
              <a:t>Viewing Angle Dependent</a:t>
            </a:r>
            <a:endParaRPr lang="en-US" err="1"/>
          </a:p>
        </p:txBody>
      </p:sp>
      <p:grpSp>
        <p:nvGrpSpPr>
          <p:cNvPr id="24" name="Ryhmä 1" descr=" 11">
            <a:extLst>
              <a:ext uri="{FF2B5EF4-FFF2-40B4-BE49-F238E27FC236}">
                <a16:creationId xmlns:a16="http://schemas.microsoft.com/office/drawing/2014/main" id="{78C54859-D192-CE2E-A319-A24D235877E8}"/>
              </a:ext>
            </a:extLst>
          </p:cNvPr>
          <p:cNvGrpSpPr/>
          <p:nvPr/>
        </p:nvGrpSpPr>
        <p:grpSpPr>
          <a:xfrm>
            <a:off x="5892027" y="294193"/>
            <a:ext cx="4470192" cy="6267194"/>
            <a:chOff x="6633619" y="137474"/>
            <a:chExt cx="4470192" cy="6267194"/>
          </a:xfrm>
        </p:grpSpPr>
        <p:grpSp>
          <p:nvGrpSpPr>
            <p:cNvPr id="8" name="Ryhmä 2">
              <a:extLst>
                <a:ext uri="{FF2B5EF4-FFF2-40B4-BE49-F238E27FC236}">
                  <a16:creationId xmlns:a16="http://schemas.microsoft.com/office/drawing/2014/main" id="{050E0C67-B291-94CD-3B42-9B6E6D56D6EF}"/>
                </a:ext>
              </a:extLst>
            </p:cNvPr>
            <p:cNvGrpSpPr/>
            <p:nvPr/>
          </p:nvGrpSpPr>
          <p:grpSpPr>
            <a:xfrm>
              <a:off x="6633619" y="137474"/>
              <a:ext cx="3476865" cy="5957780"/>
              <a:chOff x="6633619" y="137474"/>
              <a:chExt cx="3476865" cy="5957780"/>
            </a:xfrm>
          </p:grpSpPr>
          <p:sp>
            <p:nvSpPr>
              <p:cNvPr id="10" name="TextBox 21">
                <a:extLst>
                  <a:ext uri="{FF2B5EF4-FFF2-40B4-BE49-F238E27FC236}">
                    <a16:creationId xmlns:a16="http://schemas.microsoft.com/office/drawing/2014/main" id="{734A8DAF-9492-AC38-567C-2C625EF6BC09}"/>
                  </a:ext>
                </a:extLst>
              </p:cNvPr>
              <p:cNvSpPr txBox="1"/>
              <p:nvPr/>
            </p:nvSpPr>
            <p:spPr>
              <a:xfrm>
                <a:off x="9534624" y="259020"/>
                <a:ext cx="473529" cy="66684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432"/>
                  </a:spcBef>
                </a:pPr>
                <a:r>
                  <a:rPr lang="en-GB" sz="2000" b="1" i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/>
                    <a:ea typeface="ＭＳ Ｐゴシック"/>
                    <a:cs typeface="Arial"/>
                  </a:rPr>
                  <a:t>P</a:t>
                </a:r>
                <a:endParaRPr lang="en-US" i="1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>
                  <a:spcBef>
                    <a:spcPts val="432"/>
                  </a:spcBef>
                </a:pPr>
                <a:endParaRPr lang="en-GB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cs typeface="Arial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38690A5-6398-CEB0-455D-CD1722E68F20}"/>
                  </a:ext>
                </a:extLst>
              </p:cNvPr>
              <p:cNvGrpSpPr/>
              <p:nvPr/>
            </p:nvGrpSpPr>
            <p:grpSpPr>
              <a:xfrm>
                <a:off x="6633619" y="1002512"/>
                <a:ext cx="2284129" cy="5092742"/>
                <a:chOff x="6633619" y="1002512"/>
                <a:chExt cx="2284129" cy="5092742"/>
              </a:xfrm>
            </p:grpSpPr>
            <p:sp>
              <p:nvSpPr>
                <p:cNvPr id="19" name="Oval 22">
                  <a:extLst>
                    <a:ext uri="{FF2B5EF4-FFF2-40B4-BE49-F238E27FC236}">
                      <a16:creationId xmlns:a16="http://schemas.microsoft.com/office/drawing/2014/main" id="{60E7287B-CDD2-1789-E388-83CF4301422E}"/>
                    </a:ext>
                  </a:extLst>
                </p:cNvPr>
                <p:cNvSpPr/>
                <p:nvPr/>
              </p:nvSpPr>
              <p:spPr bwMode="auto">
                <a:xfrm>
                  <a:off x="6633619" y="5180855"/>
                  <a:ext cx="2284129" cy="914399"/>
                </a:xfrm>
                <a:prstGeom prst="ellipse">
                  <a:avLst/>
                </a:prstGeom>
                <a:solidFill>
                  <a:srgbClr val="BE531C">
                    <a:alpha val="75000"/>
                  </a:srgbClr>
                </a:solidFill>
                <a:ln w="28575" cap="flat" cmpd="sng" algn="ctr">
                  <a:solidFill>
                    <a:srgbClr val="BE531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432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2000" b="1">
                      <a:solidFill>
                        <a:schemeClr val="bg1">
                          <a:lumMod val="95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0.4</a:t>
                  </a:r>
                  <a:endParaRPr lang="en-GB" sz="2000" b="1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/>
                    <a:ea typeface="ＭＳ Ｐゴシック" pitchFamily="-80" charset="-128"/>
                    <a:cs typeface="Arial"/>
                  </a:endParaRPr>
                </a:p>
              </p:txBody>
            </p:sp>
            <p:sp>
              <p:nvSpPr>
                <p:cNvPr id="20" name="Oval 27">
                  <a:extLst>
                    <a:ext uri="{FF2B5EF4-FFF2-40B4-BE49-F238E27FC236}">
                      <a16:creationId xmlns:a16="http://schemas.microsoft.com/office/drawing/2014/main" id="{607A35EE-FCA6-7829-E9D0-49FAC06766A7}"/>
                    </a:ext>
                  </a:extLst>
                </p:cNvPr>
                <p:cNvSpPr/>
                <p:nvPr/>
              </p:nvSpPr>
              <p:spPr bwMode="auto">
                <a:xfrm>
                  <a:off x="6861518" y="4135454"/>
                  <a:ext cx="1825994" cy="914399"/>
                </a:xfrm>
                <a:prstGeom prst="ellipse">
                  <a:avLst/>
                </a:prstGeom>
                <a:solidFill>
                  <a:srgbClr val="BE531C">
                    <a:alpha val="75000"/>
                  </a:srgbClr>
                </a:solidFill>
                <a:ln w="28575" cap="flat" cmpd="sng" algn="ctr">
                  <a:solidFill>
                    <a:srgbClr val="BE531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432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2000" b="1">
                      <a:solidFill>
                        <a:schemeClr val="bg1">
                          <a:lumMod val="95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0.5</a:t>
                  </a:r>
                  <a:endParaRPr lang="en-GB" sz="2000" b="1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/>
                    <a:ea typeface="ＭＳ Ｐゴシック" pitchFamily="-80" charset="-128"/>
                    <a:cs typeface="Arial"/>
                  </a:endParaRPr>
                </a:p>
              </p:txBody>
            </p:sp>
            <p:sp>
              <p:nvSpPr>
                <p:cNvPr id="21" name="Oval 28">
                  <a:extLst>
                    <a:ext uri="{FF2B5EF4-FFF2-40B4-BE49-F238E27FC236}">
                      <a16:creationId xmlns:a16="http://schemas.microsoft.com/office/drawing/2014/main" id="{F21F8C31-E822-0978-FF39-2DD140E4DF31}"/>
                    </a:ext>
                  </a:extLst>
                </p:cNvPr>
                <p:cNvSpPr/>
                <p:nvPr/>
              </p:nvSpPr>
              <p:spPr bwMode="auto">
                <a:xfrm>
                  <a:off x="7063682" y="3089259"/>
                  <a:ext cx="1414607" cy="914399"/>
                </a:xfrm>
                <a:prstGeom prst="ellipse">
                  <a:avLst/>
                </a:prstGeom>
                <a:solidFill>
                  <a:srgbClr val="BE531C">
                    <a:alpha val="75000"/>
                  </a:srgbClr>
                </a:solidFill>
                <a:ln w="28575" cap="flat" cmpd="sng" algn="ctr">
                  <a:solidFill>
                    <a:srgbClr val="BE531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432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2000" b="1">
                      <a:solidFill>
                        <a:schemeClr val="bg1">
                          <a:lumMod val="95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0.65</a:t>
                  </a:r>
                  <a:endParaRPr lang="en-GB" sz="2000" b="1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/>
                    <a:ea typeface="ＭＳ Ｐゴシック" pitchFamily="-80" charset="-128"/>
                    <a:cs typeface="Arial"/>
                  </a:endParaRPr>
                </a:p>
              </p:txBody>
            </p:sp>
            <p:sp>
              <p:nvSpPr>
                <p:cNvPr id="22" name="Oval 29">
                  <a:extLst>
                    <a:ext uri="{FF2B5EF4-FFF2-40B4-BE49-F238E27FC236}">
                      <a16:creationId xmlns:a16="http://schemas.microsoft.com/office/drawing/2014/main" id="{9476B93A-01C6-3B98-9D46-35FFDAB9BF2D}"/>
                    </a:ext>
                  </a:extLst>
                </p:cNvPr>
                <p:cNvSpPr/>
                <p:nvPr/>
              </p:nvSpPr>
              <p:spPr bwMode="auto">
                <a:xfrm>
                  <a:off x="7199187" y="2045003"/>
                  <a:ext cx="1143466" cy="914399"/>
                </a:xfrm>
                <a:prstGeom prst="ellipse">
                  <a:avLst/>
                </a:prstGeom>
                <a:solidFill>
                  <a:srgbClr val="BE531C">
                    <a:alpha val="75000"/>
                  </a:srgbClr>
                </a:solidFill>
                <a:ln w="28575" cap="flat" cmpd="sng" algn="ctr">
                  <a:solidFill>
                    <a:srgbClr val="BE531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432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2000" b="1">
                      <a:solidFill>
                        <a:schemeClr val="bg1">
                          <a:lumMod val="95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0.8</a:t>
                  </a:r>
                  <a:endParaRPr lang="en-GB" sz="2000" b="1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23" name="Oval 30">
                  <a:extLst>
                    <a:ext uri="{FF2B5EF4-FFF2-40B4-BE49-F238E27FC236}">
                      <a16:creationId xmlns:a16="http://schemas.microsoft.com/office/drawing/2014/main" id="{8F5BE5EB-0080-AD95-FE25-E4FE62CF8FBA}"/>
                    </a:ext>
                  </a:extLst>
                </p:cNvPr>
                <p:cNvSpPr/>
                <p:nvPr/>
              </p:nvSpPr>
              <p:spPr bwMode="auto">
                <a:xfrm>
                  <a:off x="7316058" y="1002512"/>
                  <a:ext cx="914399" cy="914399"/>
                </a:xfrm>
                <a:prstGeom prst="ellipse">
                  <a:avLst/>
                </a:prstGeom>
                <a:solidFill>
                  <a:srgbClr val="BE531C">
                    <a:alpha val="75000"/>
                  </a:srgbClr>
                </a:solidFill>
                <a:ln w="28575" cap="flat" cmpd="sng" algn="ctr">
                  <a:solidFill>
                    <a:srgbClr val="BE531C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0000" tIns="46800" rIns="90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ts val="432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GB" sz="2000" b="1">
                      <a:solidFill>
                        <a:schemeClr val="bg1">
                          <a:lumMod val="95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1.0</a:t>
                  </a:r>
                  <a:endParaRPr lang="en-GB" sz="2000" b="1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effectLst/>
                    <a:latin typeface="Times New Roman"/>
                    <a:ea typeface="ＭＳ Ｐゴシック" pitchFamily="-80" charset="-128"/>
                    <a:cs typeface="Times New Roman"/>
                  </a:endParaRPr>
                </a:p>
              </p:txBody>
            </p:sp>
          </p:grpSp>
          <p:sp>
            <p:nvSpPr>
              <p:cNvPr id="12" name="TextBox 31">
                <a:extLst>
                  <a:ext uri="{FF2B5EF4-FFF2-40B4-BE49-F238E27FC236}">
                    <a16:creationId xmlns:a16="http://schemas.microsoft.com/office/drawing/2014/main" id="{A54077CA-C7ED-F793-3BC5-7AD210C567DE}"/>
                  </a:ext>
                </a:extLst>
              </p:cNvPr>
              <p:cNvSpPr txBox="1"/>
              <p:nvPr/>
            </p:nvSpPr>
            <p:spPr>
              <a:xfrm>
                <a:off x="7033583" y="137474"/>
                <a:ext cx="1478619" cy="102592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432"/>
                  </a:spcBef>
                </a:pPr>
                <a:r>
                  <a:rPr lang="en-GB"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/>
                    <a:ea typeface="ＭＳ Ｐゴシック"/>
                    <a:cs typeface="Arial"/>
                  </a:rPr>
                  <a:t>Ellipticity </a:t>
                </a:r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cs typeface="Arial"/>
                </a:endParaRPr>
              </a:p>
              <a:p>
                <a:pPr algn="ctr">
                  <a:spcBef>
                    <a:spcPts val="432"/>
                  </a:spcBef>
                </a:pPr>
                <a:r>
                  <a:rPr lang="en-GB" sz="2000" b="1" i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/>
                    <a:ea typeface="ＭＳ Ｐゴシック"/>
                    <a:cs typeface="Arial"/>
                  </a:rPr>
                  <a:t>(b/a)</a:t>
                </a:r>
                <a:endParaRPr lang="en-GB" sz="20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cs typeface="Arial"/>
                </a:endParaRPr>
              </a:p>
              <a:p>
                <a:pPr>
                  <a:spcBef>
                    <a:spcPts val="432"/>
                  </a:spcBef>
                </a:pPr>
                <a:endParaRPr lang="en-GB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cs typeface="Arial"/>
                </a:endParaRPr>
              </a:p>
            </p:txBody>
          </p:sp>
          <p:grpSp>
            <p:nvGrpSpPr>
              <p:cNvPr id="13" name="Group 7">
                <a:extLst>
                  <a:ext uri="{FF2B5EF4-FFF2-40B4-BE49-F238E27FC236}">
                    <a16:creationId xmlns:a16="http://schemas.microsoft.com/office/drawing/2014/main" id="{B88764FC-436F-0319-9556-5DCE388E8108}"/>
                  </a:ext>
                </a:extLst>
              </p:cNvPr>
              <p:cNvGrpSpPr/>
              <p:nvPr/>
            </p:nvGrpSpPr>
            <p:grpSpPr>
              <a:xfrm>
                <a:off x="9588901" y="1304333"/>
                <a:ext cx="521583" cy="4486645"/>
                <a:chOff x="9588901" y="1304333"/>
                <a:chExt cx="521583" cy="4486645"/>
              </a:xfrm>
            </p:grpSpPr>
            <p:sp>
              <p:nvSpPr>
                <p:cNvPr id="14" name="TextBox 14">
                  <a:extLst>
                    <a:ext uri="{FF2B5EF4-FFF2-40B4-BE49-F238E27FC236}">
                      <a16:creationId xmlns:a16="http://schemas.microsoft.com/office/drawing/2014/main" id="{DDC69D3C-CF23-5D40-99C9-D2A80ACBED88}"/>
                    </a:ext>
                  </a:extLst>
                </p:cNvPr>
                <p:cNvSpPr txBox="1"/>
                <p:nvPr/>
              </p:nvSpPr>
              <p:spPr>
                <a:xfrm>
                  <a:off x="9591097" y="3388817"/>
                  <a:ext cx="481781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spcBef>
                      <a:spcPts val="432"/>
                    </a:spcBef>
                  </a:pPr>
                  <a:r>
                    <a:rPr lang="en-GB" sz="2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2%</a:t>
                  </a:r>
                  <a:endParaRPr lang="en-US"/>
                </a:p>
              </p:txBody>
            </p:sp>
            <p:sp>
              <p:nvSpPr>
                <p:cNvPr id="15" name="TextBox 17">
                  <a:extLst>
                    <a:ext uri="{FF2B5EF4-FFF2-40B4-BE49-F238E27FC236}">
                      <a16:creationId xmlns:a16="http://schemas.microsoft.com/office/drawing/2014/main" id="{D22D5EC5-19A2-59E6-1F9B-77BE15AE703B}"/>
                    </a:ext>
                  </a:extLst>
                </p:cNvPr>
                <p:cNvSpPr txBox="1"/>
                <p:nvPr/>
              </p:nvSpPr>
              <p:spPr>
                <a:xfrm>
                  <a:off x="9589374" y="2347331"/>
                  <a:ext cx="521110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spcBef>
                      <a:spcPts val="432"/>
                    </a:spcBef>
                  </a:pPr>
                  <a:r>
                    <a:rPr lang="en-GB" sz="2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1%</a:t>
                  </a:r>
                  <a:endParaRPr lang="en-US"/>
                </a:p>
              </p:txBody>
            </p:sp>
            <p:sp>
              <p:nvSpPr>
                <p:cNvPr id="16" name="TextBox 19">
                  <a:extLst>
                    <a:ext uri="{FF2B5EF4-FFF2-40B4-BE49-F238E27FC236}">
                      <a16:creationId xmlns:a16="http://schemas.microsoft.com/office/drawing/2014/main" id="{AD022DA9-92BC-9708-E6EA-0163235FEFCB}"/>
                    </a:ext>
                  </a:extLst>
                </p:cNvPr>
                <p:cNvSpPr txBox="1"/>
                <p:nvPr/>
              </p:nvSpPr>
              <p:spPr>
                <a:xfrm>
                  <a:off x="9588901" y="1304333"/>
                  <a:ext cx="521110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spcBef>
                      <a:spcPts val="432"/>
                    </a:spcBef>
                  </a:pPr>
                  <a:r>
                    <a:rPr lang="en-GB" sz="2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0%</a:t>
                  </a:r>
                  <a:endParaRPr lang="en-US"/>
                </a:p>
              </p:txBody>
            </p:sp>
            <p:sp>
              <p:nvSpPr>
                <p:cNvPr id="17" name="TextBox 2">
                  <a:extLst>
                    <a:ext uri="{FF2B5EF4-FFF2-40B4-BE49-F238E27FC236}">
                      <a16:creationId xmlns:a16="http://schemas.microsoft.com/office/drawing/2014/main" id="{58319206-D90B-4747-E222-73D83A2D594D}"/>
                    </a:ext>
                  </a:extLst>
                </p:cNvPr>
                <p:cNvSpPr txBox="1"/>
                <p:nvPr/>
              </p:nvSpPr>
              <p:spPr>
                <a:xfrm>
                  <a:off x="9608921" y="4436009"/>
                  <a:ext cx="481781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spcBef>
                      <a:spcPts val="432"/>
                    </a:spcBef>
                  </a:pPr>
                  <a:r>
                    <a:rPr lang="en-GB" sz="2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3%</a:t>
                  </a:r>
                  <a:endPara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8" name="TextBox 6">
                  <a:extLst>
                    <a:ext uri="{FF2B5EF4-FFF2-40B4-BE49-F238E27FC236}">
                      <a16:creationId xmlns:a16="http://schemas.microsoft.com/office/drawing/2014/main" id="{291A6F0F-8D25-3E3D-7FCA-13452F2DAC39}"/>
                    </a:ext>
                  </a:extLst>
                </p:cNvPr>
                <p:cNvSpPr txBox="1"/>
                <p:nvPr/>
              </p:nvSpPr>
              <p:spPr>
                <a:xfrm>
                  <a:off x="9608921" y="5483201"/>
                  <a:ext cx="481781" cy="30777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>
                    <a:spcBef>
                      <a:spcPts val="432"/>
                    </a:spcBef>
                  </a:pPr>
                  <a:r>
                    <a:rPr lang="en-GB" sz="20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Times New Roman"/>
                      <a:ea typeface="ＭＳ Ｐゴシック"/>
                      <a:cs typeface="Arial"/>
                    </a:rPr>
                    <a:t>4%</a:t>
                  </a:r>
                  <a:endPara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D0F1FA2-0C60-C8C7-F356-25D898BB7084}"/>
                </a:ext>
              </a:extLst>
            </p:cNvPr>
            <p:cNvSpPr txBox="1"/>
            <p:nvPr/>
          </p:nvSpPr>
          <p:spPr>
            <a:xfrm>
              <a:off x="8360611" y="6096891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432"/>
                </a:spcBef>
              </a:pPr>
              <a:r>
                <a:rPr lang="en-GB" sz="2000" b="1">
                  <a:solidFill>
                    <a:srgbClr val="7F7F7F"/>
                  </a:solidFill>
                  <a:latin typeface="Times New Roman"/>
                </a:rPr>
                <a:t>(</a:t>
              </a:r>
              <a:r>
                <a:rPr lang="en-GB" sz="2000" b="1" err="1">
                  <a:solidFill>
                    <a:srgbClr val="7F7F7F"/>
                  </a:solidFill>
                  <a:latin typeface="Times New Roman"/>
                </a:rPr>
                <a:t>Höflich</a:t>
              </a:r>
              <a:r>
                <a:rPr lang="en-GB" sz="2000" b="1">
                  <a:solidFill>
                    <a:srgbClr val="7F7F7F"/>
                  </a:solidFill>
                  <a:latin typeface="Times New Roman"/>
                </a:rPr>
                <a:t> 1991)</a:t>
              </a:r>
              <a:r>
                <a:rPr lang="en-GB" sz="2000">
                  <a:solidFill>
                    <a:srgbClr val="7F7F7F"/>
                  </a:solidFill>
                  <a:latin typeface="Times New Roman"/>
                </a:rPr>
                <a:t>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54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FBC5-156F-F956-0691-A1BECE25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The Herd of Cow-like Events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08967-2C20-F975-E3FC-9EEA56F7D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47BA5-F749-5D9D-4871-93263F7A1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57E87-BD8C-C9A6-F1C7-99B56A137F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Polarimetry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1A2F46-65DA-5D24-9B4F-85BA807C36C7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C2FF011-1450-9819-2A6F-6C496AFD8943}"/>
              </a:ext>
            </a:extLst>
          </p:cNvPr>
          <p:cNvSpPr txBox="1">
            <a:spLocks/>
          </p:cNvSpPr>
          <p:nvPr/>
        </p:nvSpPr>
        <p:spPr>
          <a:xfrm>
            <a:off x="411544" y="1739301"/>
            <a:ext cx="4588604" cy="4501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3571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5365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7175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8964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/>
            <a:r>
              <a:rPr lang="en-GB">
                <a:latin typeface="Times New Roman"/>
                <a:cs typeface="Times New Roman"/>
              </a:rPr>
              <a:t>Only Cow has polarimetry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High at ~5% early on!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At &gt;7d consistent 0%</a:t>
            </a:r>
          </a:p>
          <a:p>
            <a:pPr marL="179705" indent="-179705"/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Photosphere very thin!</a:t>
            </a:r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Quickly replaced by more spherical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Shock breakout in disk?</a:t>
            </a:r>
            <a:endParaRPr lang="en-GB"/>
          </a:p>
          <a:p>
            <a:pPr marL="179705" indent="-179705"/>
            <a:endParaRPr lang="en-GB">
              <a:latin typeface="Times New Roman"/>
              <a:cs typeface="Times New Roman"/>
            </a:endParaRPr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179705" indent="-179705"/>
            <a:endParaRPr lang="en-GB"/>
          </a:p>
          <a:p>
            <a:pPr marL="0" indent="0">
              <a:buNone/>
            </a:pPr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7C2B96-7988-43A1-2270-A27FC0ED8DC1}"/>
              </a:ext>
            </a:extLst>
          </p:cNvPr>
          <p:cNvGrpSpPr/>
          <p:nvPr/>
        </p:nvGrpSpPr>
        <p:grpSpPr>
          <a:xfrm>
            <a:off x="8305977" y="2058523"/>
            <a:ext cx="2890677" cy="1777270"/>
            <a:chOff x="5276722" y="4067216"/>
            <a:chExt cx="2890677" cy="1777270"/>
          </a:xfrm>
        </p:grpSpPr>
        <p:sp>
          <p:nvSpPr>
            <p:cNvPr id="15" name="Oval 22">
              <a:extLst>
                <a:ext uri="{FF2B5EF4-FFF2-40B4-BE49-F238E27FC236}">
                  <a16:creationId xmlns:a16="http://schemas.microsoft.com/office/drawing/2014/main" id="{6DBCC5A9-1F46-6AE7-1692-9D28400E9348}"/>
                </a:ext>
              </a:extLst>
            </p:cNvPr>
            <p:cNvSpPr/>
            <p:nvPr/>
          </p:nvSpPr>
          <p:spPr bwMode="auto">
            <a:xfrm>
              <a:off x="5276722" y="4930087"/>
              <a:ext cx="2284129" cy="914399"/>
            </a:xfrm>
            <a:prstGeom prst="ellipse">
              <a:avLst/>
            </a:prstGeom>
            <a:solidFill>
              <a:srgbClr val="BE531C">
                <a:alpha val="75000"/>
              </a:srgbClr>
            </a:solidFill>
            <a:ln w="28575" cap="flat" cmpd="sng" algn="ctr">
              <a:solidFill>
                <a:srgbClr val="BE531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1">
                  <a:solidFill>
                    <a:schemeClr val="bg1">
                      <a:lumMod val="95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0.4</a:t>
              </a:r>
              <a:endParaRPr lang="en-GB" sz="2400" b="1" i="0" u="none" strike="noStrike" cap="none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/>
                <a:ea typeface="ＭＳ Ｐゴシック" pitchFamily="-80" charset="-128"/>
                <a:cs typeface="Arial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3E486E84-0DB4-E078-9E59-B6634C6697FE}"/>
                </a:ext>
              </a:extLst>
            </p:cNvPr>
            <p:cNvSpPr txBox="1"/>
            <p:nvPr/>
          </p:nvSpPr>
          <p:spPr>
            <a:xfrm>
              <a:off x="7685618" y="5179460"/>
              <a:ext cx="48178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432"/>
                </a:spcBef>
              </a:pPr>
              <a:r>
                <a:rPr lang="en-GB" sz="2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4%</a:t>
              </a:r>
              <a:endParaRPr 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C950822E-2835-6E6C-2260-10F71D6BEF76}"/>
                </a:ext>
              </a:extLst>
            </p:cNvPr>
            <p:cNvSpPr txBox="1"/>
            <p:nvPr/>
          </p:nvSpPr>
          <p:spPr>
            <a:xfrm>
              <a:off x="7562342" y="4067216"/>
              <a:ext cx="497976" cy="7899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432"/>
                </a:spcBef>
              </a:pPr>
              <a:r>
                <a:rPr lang="en-GB" sz="24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P</a:t>
              </a:r>
              <a:endParaRPr lang="en-US" sz="2000" i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spcBef>
                  <a:spcPts val="432"/>
                </a:spcBef>
              </a:pPr>
              <a:endParaRPr lang="en-GB" sz="24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</p:txBody>
        </p:sp>
        <p:sp>
          <p:nvSpPr>
            <p:cNvPr id="21" name="TextBox 31">
              <a:extLst>
                <a:ext uri="{FF2B5EF4-FFF2-40B4-BE49-F238E27FC236}">
                  <a16:creationId xmlns:a16="http://schemas.microsoft.com/office/drawing/2014/main" id="{FE90B9FE-FBFD-C092-4E2C-B20A09601899}"/>
                </a:ext>
              </a:extLst>
            </p:cNvPr>
            <p:cNvSpPr txBox="1"/>
            <p:nvPr/>
          </p:nvSpPr>
          <p:spPr>
            <a:xfrm>
              <a:off x="5675473" y="4067216"/>
              <a:ext cx="1478619" cy="12105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432"/>
                </a:spcBef>
              </a:pPr>
              <a:r>
                <a:rPr lang="en-GB" sz="2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Ellipticity </a:t>
              </a:r>
              <a:endParaRPr lang="en-US" sz="200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endParaRPr>
            </a:p>
            <a:p>
              <a:pPr algn="ctr">
                <a:spcBef>
                  <a:spcPts val="432"/>
                </a:spcBef>
              </a:pPr>
              <a:r>
                <a:rPr lang="en-GB" sz="24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(b/a)</a:t>
              </a:r>
              <a:endParaRPr lang="en-GB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  <a:p>
              <a:pPr>
                <a:spcBef>
                  <a:spcPts val="432"/>
                </a:spcBef>
              </a:pPr>
              <a:endParaRPr lang="en-GB" sz="24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EBC363-A32C-11AA-89C9-5A614080BBD6}"/>
              </a:ext>
            </a:extLst>
          </p:cNvPr>
          <p:cNvGrpSpPr/>
          <p:nvPr/>
        </p:nvGrpSpPr>
        <p:grpSpPr>
          <a:xfrm>
            <a:off x="8305977" y="4142349"/>
            <a:ext cx="3163693" cy="454755"/>
            <a:chOff x="8305977" y="4291963"/>
            <a:chExt cx="3163693" cy="454755"/>
          </a:xfrm>
        </p:grpSpPr>
        <p:sp>
          <p:nvSpPr>
            <p:cNvPr id="24" name="Oval 22">
              <a:extLst>
                <a:ext uri="{FF2B5EF4-FFF2-40B4-BE49-F238E27FC236}">
                  <a16:creationId xmlns:a16="http://schemas.microsoft.com/office/drawing/2014/main" id="{8D2A44C6-F8B3-87D0-BF12-A9FB407A5023}"/>
                </a:ext>
              </a:extLst>
            </p:cNvPr>
            <p:cNvSpPr/>
            <p:nvPr/>
          </p:nvSpPr>
          <p:spPr bwMode="auto">
            <a:xfrm>
              <a:off x="8305977" y="4291963"/>
              <a:ext cx="2284129" cy="454755"/>
            </a:xfrm>
            <a:prstGeom prst="ellipse">
              <a:avLst/>
            </a:prstGeom>
            <a:solidFill>
              <a:srgbClr val="BE531C">
                <a:alpha val="75000"/>
              </a:srgbClr>
            </a:solidFill>
            <a:ln w="28575" cap="flat" cmpd="sng" algn="ctr">
              <a:solidFill>
                <a:srgbClr val="BE531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1">
                  <a:solidFill>
                    <a:schemeClr val="bg1">
                      <a:lumMod val="95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0.2</a:t>
              </a:r>
              <a:endParaRPr lang="en-GB" sz="2400" b="1" i="0" u="none" strike="noStrike" cap="none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/>
                <a:ea typeface="ＭＳ Ｐゴシック" pitchFamily="-80" charset="-128"/>
                <a:cs typeface="Arial"/>
              </a:endParaRP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E7276B8-BBE8-B5A1-111A-3EA792A59AAD}"/>
                </a:ext>
              </a:extLst>
            </p:cNvPr>
            <p:cNvSpPr txBox="1"/>
            <p:nvPr/>
          </p:nvSpPr>
          <p:spPr>
            <a:xfrm>
              <a:off x="10686349" y="4366116"/>
              <a:ext cx="78332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432"/>
                </a:spcBef>
              </a:pPr>
              <a:r>
                <a:rPr lang="en-GB" sz="2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4.5%</a:t>
              </a:r>
              <a:endParaRPr 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8C0BDE-B1C8-884A-A70B-2148A0FE628E}"/>
              </a:ext>
            </a:extLst>
          </p:cNvPr>
          <p:cNvGrpSpPr/>
          <p:nvPr/>
        </p:nvGrpSpPr>
        <p:grpSpPr>
          <a:xfrm>
            <a:off x="5197336" y="1817386"/>
            <a:ext cx="2750315" cy="3193904"/>
            <a:chOff x="5197336" y="1817386"/>
            <a:chExt cx="2750315" cy="3193904"/>
          </a:xfrm>
        </p:grpSpPr>
        <p:pic>
          <p:nvPicPr>
            <p:cNvPr id="7" name="Picture 6" descr="A graph with red lines&#10;&#10;Description automatically generated">
              <a:extLst>
                <a:ext uri="{FF2B5EF4-FFF2-40B4-BE49-F238E27FC236}">
                  <a16:creationId xmlns:a16="http://schemas.microsoft.com/office/drawing/2014/main" id="{08629D18-A26E-077F-B496-4B44BAA51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7336" y="2196371"/>
              <a:ext cx="2750315" cy="2814919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9FACC5D-F05A-D1E3-00E8-F7D2BB07D09D}"/>
                </a:ext>
              </a:extLst>
            </p:cNvPr>
            <p:cNvSpPr/>
            <p:nvPr/>
          </p:nvSpPr>
          <p:spPr>
            <a:xfrm>
              <a:off x="5643573" y="1817386"/>
              <a:ext cx="2111893" cy="359617"/>
            </a:xfrm>
            <a:prstGeom prst="roundRect">
              <a:avLst/>
            </a:prstGeom>
            <a:solidFill>
              <a:srgbClr val="82AFC5">
                <a:alpha val="85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800"/>
                </a:spcAft>
              </a:pPr>
              <a:r>
                <a:rPr lang="en-GB">
                  <a:solidFill>
                    <a:schemeClr val="tx1"/>
                  </a:solidFill>
                  <a:latin typeface="Times New Roman"/>
                  <a:cs typeface="Times New Roman"/>
                </a:rPr>
                <a:t>Maund et al. (2023)</a:t>
              </a:r>
              <a:endParaRPr lang="en-GB">
                <a:solidFill>
                  <a:schemeClr val="tx1"/>
                </a:solidFill>
                <a:latin typeface="Times New Roman"/>
                <a:ea typeface="Calibri"/>
                <a:cs typeface="Times New Roman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7CE56AD-2421-EC63-1B91-33187C35AA4E}"/>
              </a:ext>
            </a:extLst>
          </p:cNvPr>
          <p:cNvGrpSpPr/>
          <p:nvPr/>
        </p:nvGrpSpPr>
        <p:grpSpPr>
          <a:xfrm>
            <a:off x="5226922" y="1746501"/>
            <a:ext cx="5534652" cy="4494578"/>
            <a:chOff x="5226922" y="1746501"/>
            <a:chExt cx="5534652" cy="4494578"/>
          </a:xfrm>
        </p:grpSpPr>
        <p:pic>
          <p:nvPicPr>
            <p:cNvPr id="32" name="Picture 31" descr="A bright light in space&#10;&#10;Description automatically generated">
              <a:extLst>
                <a:ext uri="{FF2B5EF4-FFF2-40B4-BE49-F238E27FC236}">
                  <a16:creationId xmlns:a16="http://schemas.microsoft.com/office/drawing/2014/main" id="{FADA204B-2183-EB4D-5320-98EB1BBA4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6922" y="1746501"/>
              <a:ext cx="5534652" cy="4494578"/>
            </a:xfrm>
            <a:prstGeom prst="rect">
              <a:avLst/>
            </a:prstGeom>
            <a:noFill/>
            <a:ln w="57150" cap="rnd" cmpd="sng">
              <a:solidFill>
                <a:srgbClr val="41748D"/>
              </a:solidFill>
              <a:extLst>
                <a:ext uri="{C807C97D-BFC1-408E-A445-0C87EB9F89A2}">
                  <ask:lineSketchStyleProps xmlns:ask="http://schemas.microsoft.com/office/drawing/2018/sketchyshapes" sd="3499211612">
                    <a:custGeom>
                      <a:avLst/>
                      <a:gdLst>
                        <a:gd name="connsiteX0" fmla="*/ 0 w 5534652"/>
                        <a:gd name="connsiteY0" fmla="*/ 0 h 4494578"/>
                        <a:gd name="connsiteX1" fmla="*/ 636485 w 5534652"/>
                        <a:gd name="connsiteY1" fmla="*/ 0 h 4494578"/>
                        <a:gd name="connsiteX2" fmla="*/ 1217623 w 5534652"/>
                        <a:gd name="connsiteY2" fmla="*/ 0 h 4494578"/>
                        <a:gd name="connsiteX3" fmla="*/ 1798762 w 5534652"/>
                        <a:gd name="connsiteY3" fmla="*/ 0 h 4494578"/>
                        <a:gd name="connsiteX4" fmla="*/ 2324554 w 5534652"/>
                        <a:gd name="connsiteY4" fmla="*/ 0 h 4494578"/>
                        <a:gd name="connsiteX5" fmla="*/ 2850346 w 5534652"/>
                        <a:gd name="connsiteY5" fmla="*/ 0 h 4494578"/>
                        <a:gd name="connsiteX6" fmla="*/ 3376138 w 5534652"/>
                        <a:gd name="connsiteY6" fmla="*/ 0 h 4494578"/>
                        <a:gd name="connsiteX7" fmla="*/ 4123316 w 5534652"/>
                        <a:gd name="connsiteY7" fmla="*/ 0 h 4494578"/>
                        <a:gd name="connsiteX8" fmla="*/ 4649108 w 5534652"/>
                        <a:gd name="connsiteY8" fmla="*/ 0 h 4494578"/>
                        <a:gd name="connsiteX9" fmla="*/ 5534652 w 5534652"/>
                        <a:gd name="connsiteY9" fmla="*/ 0 h 4494578"/>
                        <a:gd name="connsiteX10" fmla="*/ 5534652 w 5534652"/>
                        <a:gd name="connsiteY10" fmla="*/ 552191 h 4494578"/>
                        <a:gd name="connsiteX11" fmla="*/ 5534652 w 5534652"/>
                        <a:gd name="connsiteY11" fmla="*/ 1104382 h 4494578"/>
                        <a:gd name="connsiteX12" fmla="*/ 5534652 w 5534652"/>
                        <a:gd name="connsiteY12" fmla="*/ 1656573 h 4494578"/>
                        <a:gd name="connsiteX13" fmla="*/ 5534652 w 5534652"/>
                        <a:gd name="connsiteY13" fmla="*/ 2298656 h 4494578"/>
                        <a:gd name="connsiteX14" fmla="*/ 5534652 w 5534652"/>
                        <a:gd name="connsiteY14" fmla="*/ 2985684 h 4494578"/>
                        <a:gd name="connsiteX15" fmla="*/ 5534652 w 5534652"/>
                        <a:gd name="connsiteY15" fmla="*/ 3672712 h 4494578"/>
                        <a:gd name="connsiteX16" fmla="*/ 5534652 w 5534652"/>
                        <a:gd name="connsiteY16" fmla="*/ 4494578 h 4494578"/>
                        <a:gd name="connsiteX17" fmla="*/ 5008860 w 5534652"/>
                        <a:gd name="connsiteY17" fmla="*/ 4494578 h 4494578"/>
                        <a:gd name="connsiteX18" fmla="*/ 4427722 w 5534652"/>
                        <a:gd name="connsiteY18" fmla="*/ 4494578 h 4494578"/>
                        <a:gd name="connsiteX19" fmla="*/ 3791237 w 5534652"/>
                        <a:gd name="connsiteY19" fmla="*/ 4494578 h 4494578"/>
                        <a:gd name="connsiteX20" fmla="*/ 3099405 w 5534652"/>
                        <a:gd name="connsiteY20" fmla="*/ 4494578 h 4494578"/>
                        <a:gd name="connsiteX21" fmla="*/ 2462920 w 5534652"/>
                        <a:gd name="connsiteY21" fmla="*/ 4494578 h 4494578"/>
                        <a:gd name="connsiteX22" fmla="*/ 1937128 w 5534652"/>
                        <a:gd name="connsiteY22" fmla="*/ 4494578 h 4494578"/>
                        <a:gd name="connsiteX23" fmla="*/ 1245297 w 5534652"/>
                        <a:gd name="connsiteY23" fmla="*/ 4494578 h 4494578"/>
                        <a:gd name="connsiteX24" fmla="*/ 0 w 5534652"/>
                        <a:gd name="connsiteY24" fmla="*/ 4494578 h 4494578"/>
                        <a:gd name="connsiteX25" fmla="*/ 0 w 5534652"/>
                        <a:gd name="connsiteY25" fmla="*/ 3807550 h 4494578"/>
                        <a:gd name="connsiteX26" fmla="*/ 0 w 5534652"/>
                        <a:gd name="connsiteY26" fmla="*/ 3255359 h 4494578"/>
                        <a:gd name="connsiteX27" fmla="*/ 0 w 5534652"/>
                        <a:gd name="connsiteY27" fmla="*/ 2658222 h 4494578"/>
                        <a:gd name="connsiteX28" fmla="*/ 0 w 5534652"/>
                        <a:gd name="connsiteY28" fmla="*/ 2106031 h 4494578"/>
                        <a:gd name="connsiteX29" fmla="*/ 0 w 5534652"/>
                        <a:gd name="connsiteY29" fmla="*/ 1508894 h 4494578"/>
                        <a:gd name="connsiteX30" fmla="*/ 0 w 5534652"/>
                        <a:gd name="connsiteY30" fmla="*/ 1001649 h 4494578"/>
                        <a:gd name="connsiteX31" fmla="*/ 0 w 5534652"/>
                        <a:gd name="connsiteY31" fmla="*/ 0 h 4494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5534652" h="4494578" extrusionOk="0">
                          <a:moveTo>
                            <a:pt x="0" y="0"/>
                          </a:moveTo>
                          <a:cubicBezTo>
                            <a:pt x="232966" y="24735"/>
                            <a:pt x="464302" y="-5362"/>
                            <a:pt x="636485" y="0"/>
                          </a:cubicBezTo>
                          <a:cubicBezTo>
                            <a:pt x="808669" y="5362"/>
                            <a:pt x="987187" y="-20645"/>
                            <a:pt x="1217623" y="0"/>
                          </a:cubicBezTo>
                          <a:cubicBezTo>
                            <a:pt x="1448059" y="20645"/>
                            <a:pt x="1682043" y="9728"/>
                            <a:pt x="1798762" y="0"/>
                          </a:cubicBezTo>
                          <a:cubicBezTo>
                            <a:pt x="1915481" y="-9728"/>
                            <a:pt x="2109193" y="-8813"/>
                            <a:pt x="2324554" y="0"/>
                          </a:cubicBezTo>
                          <a:cubicBezTo>
                            <a:pt x="2539915" y="8813"/>
                            <a:pt x="2649188" y="4157"/>
                            <a:pt x="2850346" y="0"/>
                          </a:cubicBezTo>
                          <a:cubicBezTo>
                            <a:pt x="3051504" y="-4157"/>
                            <a:pt x="3140605" y="-25056"/>
                            <a:pt x="3376138" y="0"/>
                          </a:cubicBezTo>
                          <a:cubicBezTo>
                            <a:pt x="3611671" y="25056"/>
                            <a:pt x="3967506" y="-12516"/>
                            <a:pt x="4123316" y="0"/>
                          </a:cubicBezTo>
                          <a:cubicBezTo>
                            <a:pt x="4279126" y="12516"/>
                            <a:pt x="4438871" y="14856"/>
                            <a:pt x="4649108" y="0"/>
                          </a:cubicBezTo>
                          <a:cubicBezTo>
                            <a:pt x="4859345" y="-14856"/>
                            <a:pt x="5181057" y="-23444"/>
                            <a:pt x="5534652" y="0"/>
                          </a:cubicBezTo>
                          <a:cubicBezTo>
                            <a:pt x="5522113" y="170407"/>
                            <a:pt x="5516488" y="410153"/>
                            <a:pt x="5534652" y="552191"/>
                          </a:cubicBezTo>
                          <a:cubicBezTo>
                            <a:pt x="5552816" y="694229"/>
                            <a:pt x="5549079" y="975166"/>
                            <a:pt x="5534652" y="1104382"/>
                          </a:cubicBezTo>
                          <a:cubicBezTo>
                            <a:pt x="5520225" y="1233598"/>
                            <a:pt x="5537969" y="1407479"/>
                            <a:pt x="5534652" y="1656573"/>
                          </a:cubicBezTo>
                          <a:cubicBezTo>
                            <a:pt x="5531335" y="1905667"/>
                            <a:pt x="5559276" y="2036024"/>
                            <a:pt x="5534652" y="2298656"/>
                          </a:cubicBezTo>
                          <a:cubicBezTo>
                            <a:pt x="5510028" y="2561288"/>
                            <a:pt x="5508274" y="2847780"/>
                            <a:pt x="5534652" y="2985684"/>
                          </a:cubicBezTo>
                          <a:cubicBezTo>
                            <a:pt x="5561030" y="3123588"/>
                            <a:pt x="5561633" y="3516991"/>
                            <a:pt x="5534652" y="3672712"/>
                          </a:cubicBezTo>
                          <a:cubicBezTo>
                            <a:pt x="5507671" y="3828433"/>
                            <a:pt x="5503263" y="4219827"/>
                            <a:pt x="5534652" y="4494578"/>
                          </a:cubicBezTo>
                          <a:cubicBezTo>
                            <a:pt x="5395948" y="4509377"/>
                            <a:pt x="5118461" y="4479177"/>
                            <a:pt x="5008860" y="4494578"/>
                          </a:cubicBezTo>
                          <a:cubicBezTo>
                            <a:pt x="4899259" y="4509979"/>
                            <a:pt x="4666846" y="4483833"/>
                            <a:pt x="4427722" y="4494578"/>
                          </a:cubicBezTo>
                          <a:cubicBezTo>
                            <a:pt x="4188598" y="4505323"/>
                            <a:pt x="3973897" y="4479268"/>
                            <a:pt x="3791237" y="4494578"/>
                          </a:cubicBezTo>
                          <a:cubicBezTo>
                            <a:pt x="3608577" y="4509888"/>
                            <a:pt x="3244898" y="4490449"/>
                            <a:pt x="3099405" y="4494578"/>
                          </a:cubicBezTo>
                          <a:cubicBezTo>
                            <a:pt x="2953912" y="4498707"/>
                            <a:pt x="2724154" y="4463824"/>
                            <a:pt x="2462920" y="4494578"/>
                          </a:cubicBezTo>
                          <a:cubicBezTo>
                            <a:pt x="2201686" y="4525332"/>
                            <a:pt x="2064349" y="4511630"/>
                            <a:pt x="1937128" y="4494578"/>
                          </a:cubicBezTo>
                          <a:cubicBezTo>
                            <a:pt x="1809907" y="4477526"/>
                            <a:pt x="1476385" y="4474424"/>
                            <a:pt x="1245297" y="4494578"/>
                          </a:cubicBezTo>
                          <a:cubicBezTo>
                            <a:pt x="1014209" y="4514732"/>
                            <a:pt x="551621" y="4499178"/>
                            <a:pt x="0" y="4494578"/>
                          </a:cubicBezTo>
                          <a:cubicBezTo>
                            <a:pt x="28680" y="4268467"/>
                            <a:pt x="14178" y="4046361"/>
                            <a:pt x="0" y="3807550"/>
                          </a:cubicBezTo>
                          <a:cubicBezTo>
                            <a:pt x="-14178" y="3568739"/>
                            <a:pt x="-5963" y="3377919"/>
                            <a:pt x="0" y="3255359"/>
                          </a:cubicBezTo>
                          <a:cubicBezTo>
                            <a:pt x="5963" y="3132799"/>
                            <a:pt x="11612" y="2834977"/>
                            <a:pt x="0" y="2658222"/>
                          </a:cubicBezTo>
                          <a:cubicBezTo>
                            <a:pt x="-11612" y="2481467"/>
                            <a:pt x="17864" y="2352009"/>
                            <a:pt x="0" y="2106031"/>
                          </a:cubicBezTo>
                          <a:cubicBezTo>
                            <a:pt x="-17864" y="1860053"/>
                            <a:pt x="-3371" y="1766855"/>
                            <a:pt x="0" y="1508894"/>
                          </a:cubicBezTo>
                          <a:cubicBezTo>
                            <a:pt x="3371" y="1250933"/>
                            <a:pt x="9054" y="1111289"/>
                            <a:pt x="0" y="1001649"/>
                          </a:cubicBezTo>
                          <a:cubicBezTo>
                            <a:pt x="-9054" y="892010"/>
                            <a:pt x="-35473" y="31145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FF99706-E369-AE6F-C132-E2814D31924F}"/>
                </a:ext>
              </a:extLst>
            </p:cNvPr>
            <p:cNvSpPr/>
            <p:nvPr/>
          </p:nvSpPr>
          <p:spPr>
            <a:xfrm>
              <a:off x="6570133" y="5808293"/>
              <a:ext cx="4120592" cy="369332"/>
            </a:xfrm>
            <a:prstGeom prst="roundRect">
              <a:avLst/>
            </a:prstGeom>
            <a:solidFill>
              <a:srgbClr val="82AFC5">
                <a:alpha val="85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800"/>
                </a:spcAft>
              </a:pPr>
              <a:r>
                <a:rPr lang="en-GB">
                  <a:solidFill>
                    <a:schemeClr val="tx1"/>
                  </a:solidFill>
                  <a:latin typeface="Times New Roman"/>
                  <a:cs typeface="Times New Roman"/>
                </a:rPr>
                <a:t>Credit: Phil Drury, University of Sheffield</a:t>
              </a:r>
              <a:endParaRPr lang="en-GB">
                <a:solidFill>
                  <a:schemeClr val="tx1"/>
                </a:solidFill>
                <a:latin typeface="Times New Roman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3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4721F73-D348-03FA-BAC6-847BDD05F5B6}"/>
              </a:ext>
            </a:extLst>
          </p:cNvPr>
          <p:cNvGrpSpPr/>
          <p:nvPr/>
        </p:nvGrpSpPr>
        <p:grpSpPr>
          <a:xfrm>
            <a:off x="5177421" y="219295"/>
            <a:ext cx="7025015" cy="1513251"/>
            <a:chOff x="4407679" y="888005"/>
            <a:chExt cx="7208859" cy="1568621"/>
          </a:xfrm>
        </p:grpSpPr>
        <p:pic>
          <p:nvPicPr>
            <p:cNvPr id="23" name="Picture 2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F6CBD9D2-AEDB-04C9-93F7-86ACCAF58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7680" y="1348082"/>
              <a:ext cx="7208858" cy="1108544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4" name="Picture 23" descr="A group of small dots in a red sky&#10;&#10;AI-generated content may be incorrect.">
              <a:extLst>
                <a:ext uri="{FF2B5EF4-FFF2-40B4-BE49-F238E27FC236}">
                  <a16:creationId xmlns:a16="http://schemas.microsoft.com/office/drawing/2014/main" id="{A6DE2775-7334-D3D9-B7F3-A8F2E5193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7679" y="888005"/>
              <a:ext cx="7208858" cy="463994"/>
            </a:xfrm>
            <a:prstGeom prst="rect">
              <a:avLst/>
            </a:prstGeom>
            <a:ln w="28575">
              <a:noFill/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B1BB7F-D301-BE8A-BA16-8EAF831818DE}"/>
              </a:ext>
            </a:extLst>
          </p:cNvPr>
          <p:cNvGrpSpPr/>
          <p:nvPr/>
        </p:nvGrpSpPr>
        <p:grpSpPr>
          <a:xfrm>
            <a:off x="5177423" y="1201944"/>
            <a:ext cx="7025013" cy="1766204"/>
            <a:chOff x="4298831" y="3990133"/>
            <a:chExt cx="6858000" cy="1724451"/>
          </a:xfrm>
        </p:grpSpPr>
        <p:pic>
          <p:nvPicPr>
            <p:cNvPr id="29" name="Picture 28" descr="A black and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3CDB574D-4DDF-9DEE-A19F-6C8BFEB8A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8831" y="4432237"/>
              <a:ext cx="6858000" cy="1282347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0" name="Picture 29" descr="A group of small dots in a red sky&#10;&#10;AI-generated content may be incorrect.">
              <a:extLst>
                <a:ext uri="{FF2B5EF4-FFF2-40B4-BE49-F238E27FC236}">
                  <a16:creationId xmlns:a16="http://schemas.microsoft.com/office/drawing/2014/main" id="{D2CD028C-E00A-BEF3-366C-36162AFB6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8831" y="3990133"/>
              <a:ext cx="6858000" cy="442218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08967-2C20-F975-E3FC-9EEA56F7D9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1A2F46-65DA-5D24-9B4F-85BA807C36C7}"/>
              </a:ext>
            </a:extLst>
          </p:cNvPr>
          <p:cNvSpPr>
            <a:spLocks noGrp="1" noChangeAspect="1"/>
          </p:cNvSpPr>
          <p:nvPr>
            <p:ph sz="quarter" idx="17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en-GB">
                <a:latin typeface="Times New Roman"/>
                <a:cs typeface="Times New Roman"/>
              </a:rPr>
              <a:t>Discovered by ZTF 25/09</a:t>
            </a:r>
          </a:p>
          <a:p>
            <a:pPr marL="716915" lvl="4" indent="-179705">
              <a:buClr>
                <a:srgbClr val="41748D"/>
              </a:buClr>
            </a:pPr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Redshift -&gt; Bright! </a:t>
            </a:r>
            <a:endParaRPr lang="en-GB"/>
          </a:p>
          <a:p>
            <a:pPr marL="716915" lvl="4" indent="-179705"/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X-rays </a:t>
            </a:r>
          </a:p>
          <a:p>
            <a:pPr marL="535940" lvl="3" indent="-179705"/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Radio</a:t>
            </a:r>
            <a:endParaRPr lang="en-GB"/>
          </a:p>
          <a:p>
            <a:pPr marL="716915" lvl="4" indent="-179705"/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-&gt; Another one for the herd!</a:t>
            </a:r>
            <a:endParaRPr lang="en-GB"/>
          </a:p>
          <a:p>
            <a:pPr lvl="3"/>
            <a:endParaRPr lang="en-GB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GB">
              <a:latin typeface="Times New Roman"/>
              <a:cs typeface="Times New Roman"/>
            </a:endParaRPr>
          </a:p>
          <a:p>
            <a:pPr marL="179705" indent="-179705"/>
            <a:endParaRPr lang="en-GB">
              <a:latin typeface="Times New Roman"/>
              <a:cs typeface="Times New Roman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2FBC5-156F-F956-0691-A1BECE25D5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The Herd of Cow-like Events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57E87-BD8C-C9A6-F1C7-99B56A137F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AT2024wpp - Discovery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47BA5-F749-5D9D-4871-93263F7A10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11328400" y="6330950"/>
            <a:ext cx="863600" cy="365125"/>
          </a:xfrm>
        </p:spPr>
        <p:txBody>
          <a:bodyPr/>
          <a:lstStyle/>
          <a:p>
            <a:fld id="{E8F1A65C-595C-4736-BF40-F7D31E789466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1F1FE5-97C2-73A9-0D1E-1597F2312D50}"/>
              </a:ext>
            </a:extLst>
          </p:cNvPr>
          <p:cNvGrpSpPr/>
          <p:nvPr/>
        </p:nvGrpSpPr>
        <p:grpSpPr>
          <a:xfrm>
            <a:off x="5177423" y="2176220"/>
            <a:ext cx="7025013" cy="1348967"/>
            <a:chOff x="4079575" y="3724471"/>
            <a:chExt cx="6858000" cy="1317652"/>
          </a:xfrm>
        </p:grpSpPr>
        <p:pic>
          <p:nvPicPr>
            <p:cNvPr id="26" name="Picture 25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D1BA5ADD-D1BC-8B51-30A0-232248CC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9575" y="4166575"/>
              <a:ext cx="6858000" cy="87554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7" name="Picture 26" descr="A group of small dots in a red sky&#10;&#10;AI-generated content may be incorrect.">
              <a:extLst>
                <a:ext uri="{FF2B5EF4-FFF2-40B4-BE49-F238E27FC236}">
                  <a16:creationId xmlns:a16="http://schemas.microsoft.com/office/drawing/2014/main" id="{665A0106-3614-E872-8261-FAD639B96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9575" y="3724471"/>
              <a:ext cx="6858000" cy="442218"/>
            </a:xfrm>
            <a:prstGeom prst="rect">
              <a:avLst/>
            </a:prstGeom>
            <a:ln w="28575">
              <a:noFill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0F61EB3-0806-E1FA-FB81-0893C394C73D}"/>
              </a:ext>
            </a:extLst>
          </p:cNvPr>
          <p:cNvGrpSpPr/>
          <p:nvPr/>
        </p:nvGrpSpPr>
        <p:grpSpPr>
          <a:xfrm>
            <a:off x="5177423" y="3148939"/>
            <a:ext cx="7025013" cy="1516964"/>
            <a:chOff x="190500" y="2986304"/>
            <a:chExt cx="6858000" cy="1485649"/>
          </a:xfrm>
        </p:grpSpPr>
        <p:pic>
          <p:nvPicPr>
            <p:cNvPr id="39" name="Picture 38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8A82B6E-81CA-3EA7-A402-87DF92C8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500" y="3428408"/>
              <a:ext cx="6858000" cy="104354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40" name="Picture 39" descr="A group of small dots in a red sky&#10;&#10;AI-generated content may be incorrect.">
              <a:extLst>
                <a:ext uri="{FF2B5EF4-FFF2-40B4-BE49-F238E27FC236}">
                  <a16:creationId xmlns:a16="http://schemas.microsoft.com/office/drawing/2014/main" id="{BB7884AB-C847-BE25-0B20-0800DED79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0500" y="2986304"/>
              <a:ext cx="6858000" cy="442218"/>
            </a:xfrm>
            <a:prstGeom prst="rect">
              <a:avLst/>
            </a:prstGeom>
            <a:ln w="28575">
              <a:noFill/>
            </a:ln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666C4D-ED21-0006-043C-0791669481C3}"/>
              </a:ext>
            </a:extLst>
          </p:cNvPr>
          <p:cNvGrpSpPr/>
          <p:nvPr/>
        </p:nvGrpSpPr>
        <p:grpSpPr>
          <a:xfrm>
            <a:off x="5177425" y="4135487"/>
            <a:ext cx="7025013" cy="1271824"/>
            <a:chOff x="1509623" y="5272666"/>
            <a:chExt cx="6858000" cy="1240509"/>
          </a:xfrm>
        </p:grpSpPr>
        <p:pic>
          <p:nvPicPr>
            <p:cNvPr id="32" name="Picture 31" descr="A black screen with white text&#10;&#10;AI-generated content may be incorrect.">
              <a:extLst>
                <a:ext uri="{FF2B5EF4-FFF2-40B4-BE49-F238E27FC236}">
                  <a16:creationId xmlns:a16="http://schemas.microsoft.com/office/drawing/2014/main" id="{9F439751-4F98-81CE-0BCB-1209C8186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09623" y="5714770"/>
              <a:ext cx="6858000" cy="79840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4" name="Picture 33" descr="A group of small dots in a red sky&#10;&#10;AI-generated content may be incorrect.">
              <a:extLst>
                <a:ext uri="{FF2B5EF4-FFF2-40B4-BE49-F238E27FC236}">
                  <a16:creationId xmlns:a16="http://schemas.microsoft.com/office/drawing/2014/main" id="{1C1ED8BA-169F-983A-8A26-D7C745A3D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9623" y="5272666"/>
              <a:ext cx="6858000" cy="442218"/>
            </a:xfrm>
            <a:prstGeom prst="rect">
              <a:avLst/>
            </a:prstGeom>
            <a:ln w="28575"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432FB5-AD8E-C907-7630-689FF66DA8F9}"/>
              </a:ext>
            </a:extLst>
          </p:cNvPr>
          <p:cNvGrpSpPr/>
          <p:nvPr/>
        </p:nvGrpSpPr>
        <p:grpSpPr>
          <a:xfrm>
            <a:off x="5177423" y="5224084"/>
            <a:ext cx="7025013" cy="1387610"/>
            <a:chOff x="902179" y="2923381"/>
            <a:chExt cx="6858000" cy="1356295"/>
          </a:xfrm>
        </p:grpSpPr>
        <p:pic>
          <p:nvPicPr>
            <p:cNvPr id="36" name="Picture 35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D13B3134-F47A-82B5-7F93-027E8B44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2179" y="3365485"/>
              <a:ext cx="6858000" cy="914191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37" name="Picture 36" descr="A group of small dots in a red sky&#10;&#10;AI-generated content may be incorrect.">
              <a:extLst>
                <a:ext uri="{FF2B5EF4-FFF2-40B4-BE49-F238E27FC236}">
                  <a16:creationId xmlns:a16="http://schemas.microsoft.com/office/drawing/2014/main" id="{2CA8BFE0-7A8B-E3CD-A779-FCB19A389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2179" y="2923381"/>
              <a:ext cx="6858000" cy="442218"/>
            </a:xfrm>
            <a:prstGeom prst="rect">
              <a:avLst/>
            </a:prstGeom>
            <a:ln w="2857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4277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06558-69A4-340A-557D-4F829150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9E3FF-E2E9-1932-E12B-A404E31045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The Herd of Cow-like Events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6FD7B-C123-AEA2-871A-D30B8ED2B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DC237-99AB-E027-5F43-545CC02316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97307-043F-EC3F-964E-F32EE5B4F3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AT2024wpp in the Optical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Placeholder 4">
                <a:extLst>
                  <a:ext uri="{FF2B5EF4-FFF2-40B4-BE49-F238E27FC236}">
                    <a16:creationId xmlns:a16="http://schemas.microsoft.com/office/drawing/2014/main" id="{EE3B1D52-E75D-B511-565C-56977F764F52}"/>
                  </a:ext>
                </a:extLst>
              </p:cNvPr>
              <p:cNvSpPr>
                <a:spLocks noGrp="1"/>
              </p:cNvSpPr>
              <p:nvPr>
                <p:ph sz="quarter" idx="17"/>
              </p:nvPr>
            </p:nvSpPr>
            <p:spPr/>
            <p:txBody>
              <a:bodyPr/>
              <a:lstStyle/>
              <a:p>
                <a:pPr marL="359410" indent="-179705"/>
                <a:r>
                  <a:rPr lang="en-GB" dirty="0">
                    <a:latin typeface="Times New Roman"/>
                    <a:cs typeface="Times New Roman"/>
                  </a:rPr>
                  <a:t>Light curve</a:t>
                </a:r>
                <a:endParaRPr lang="en-GB" sz="2000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535985" lvl="3" indent="-179705"/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Times New Roman"/>
                      </a:rPr>
                      <m:t>𝑡</m:t>
                    </m:r>
                    <m:r>
                      <a:rPr lang="en-GB" sz="2000" i="1" baseline="-25000" dirty="0" err="1">
                        <a:latin typeface="Cambria Math" panose="02040503050406030204" pitchFamily="18" charset="0"/>
                        <a:cs typeface="Times New Roman"/>
                      </a:rPr>
                      <m:t>𝑟𝑖𝑠𝑒</m:t>
                    </m:r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</m:t>
                    </m:r>
                    <m:r>
                      <a:rPr lang="en-GB" sz="2000" i="1" dirty="0">
                        <a:latin typeface="Cambria Math" panose="02040503050406030204" pitchFamily="18" charset="0"/>
                        <a:cs typeface="Times New Roman"/>
                      </a:rPr>
                      <m:t>4.3</m:t>
                    </m:r>
                    <m:r>
                      <a:rPr lang="en-GB" sz="2000" i="1" dirty="0">
                        <a:latin typeface="Cambria Math" panose="02040503050406030204" pitchFamily="18" charset="0"/>
                        <a:cs typeface="Times New Roman"/>
                      </a:rPr>
                      <m:t>𝑑</m:t>
                    </m:r>
                  </m:oMath>
                </a14:m>
                <a:r>
                  <a:rPr lang="en-GB" sz="2000" i="1" dirty="0">
                    <a:latin typeface="Cambria Math" panose="02040503050406030204" pitchFamily="18" charset="0"/>
                    <a:cs typeface="Times New Roman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cs typeface="Times New Roman"/>
                      </a:rPr>
                      <m:t>𝑀</m:t>
                    </m:r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~−</m:t>
                    </m:r>
                    <m:r>
                      <a:rPr lang="en-GB" sz="2000" i="1" dirty="0">
                        <a:latin typeface="Cambria Math" panose="02040503050406030204" pitchFamily="18" charset="0"/>
                        <a:cs typeface="Times New Roman"/>
                      </a:rPr>
                      <m:t>21.9</m:t>
                    </m:r>
                  </m:oMath>
                </a14:m>
                <a:endParaRPr lang="en-GB" sz="2000" i="1" dirty="0">
                  <a:latin typeface="Cambria Math" panose="02040503050406030204" pitchFamily="18" charset="0"/>
                  <a:cs typeface="Times New Roman"/>
                </a:endParaRPr>
              </a:p>
              <a:p>
                <a:pPr marL="535985" lvl="3" indent="-179705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Δ</m:t>
                    </m:r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𝑚</m:t>
                    </m:r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 ~0.25 </m:t>
                    </m:r>
                    <m:r>
                      <a:rPr lang="en-GB" sz="2000" i="1" dirty="0">
                        <a:latin typeface="Cambria Math" panose="02040503050406030204" pitchFamily="18" charset="0"/>
                        <a:cs typeface="Times New Roman"/>
                      </a:rPr>
                      <m:t>𝑚𝑎𝑔</m:t>
                    </m:r>
                    <m:r>
                      <a:rPr lang="en-GB" sz="2000" i="1" dirty="0">
                        <a:latin typeface="Cambria Math" panose="02040503050406030204" pitchFamily="18" charset="0"/>
                        <a:cs typeface="Times New Roman"/>
                      </a:rPr>
                      <m:t>/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  <a:cs typeface="Times New Roman"/>
                      </a:rPr>
                      <m:t>𝑑</m:t>
                    </m:r>
                  </m:oMath>
                </a14:m>
                <a:endParaRPr lang="en-GB" sz="2000" dirty="0">
                  <a:latin typeface="Times New Roman"/>
                  <a:cs typeface="Times New Roman"/>
                </a:endParaRPr>
              </a:p>
              <a:p>
                <a:pPr marL="537255" lvl="4"/>
                <a:r>
                  <a:rPr lang="en-GB" sz="2000" dirty="0">
                    <a:latin typeface="Times New Roman"/>
                    <a:cs typeface="Times New Roman"/>
                  </a:rPr>
                  <a:t>Consistently blue</a:t>
                </a:r>
              </a:p>
              <a:p>
                <a:pPr marL="716105" lvl="5"/>
                <a:endParaRPr lang="en-GB" sz="2200" dirty="0">
                  <a:latin typeface="Times New Roman"/>
                  <a:cs typeface="Times New Roman"/>
                </a:endParaRPr>
              </a:p>
              <a:p>
                <a:pPr marL="356280" lvl="3"/>
                <a:r>
                  <a:rPr lang="en-GB" sz="2400" dirty="0">
                    <a:latin typeface="Times New Roman"/>
                    <a:cs typeface="Times New Roman"/>
                  </a:rPr>
                  <a:t>Time on NOT from 01/10</a:t>
                </a:r>
              </a:p>
              <a:p>
                <a:pPr marL="716105" lvl="5"/>
                <a:endParaRPr lang="en-GB" sz="2200" dirty="0">
                  <a:latin typeface="Times New Roman"/>
                  <a:cs typeface="Times New Roman"/>
                </a:endParaRPr>
              </a:p>
              <a:p>
                <a:pPr marL="356280" lvl="3"/>
                <a:r>
                  <a:rPr lang="en-GB" sz="2400" dirty="0">
                    <a:latin typeface="Times New Roman"/>
                    <a:cs typeface="Times New Roman"/>
                  </a:rPr>
                  <a:t>Featureless and blue </a:t>
                </a:r>
                <a:r>
                  <a:rPr lang="en-GB" sz="2200" dirty="0">
                    <a:latin typeface="Times New Roman"/>
                    <a:cs typeface="Times New Roman"/>
                  </a:rPr>
                  <a:t>spectra</a:t>
                </a:r>
              </a:p>
              <a:p>
                <a:pPr marL="716105" lvl="5"/>
                <a:endParaRPr lang="en-GB" sz="2000" dirty="0"/>
              </a:p>
              <a:p>
                <a:pPr marL="356280" lvl="3"/>
                <a:r>
                  <a:rPr lang="en-GB" sz="2400" dirty="0"/>
                  <a:t>Polarisation</a:t>
                </a:r>
                <a:r>
                  <a:rPr lang="en-GB" sz="2400" i="1" dirty="0"/>
                  <a:t> </a:t>
                </a:r>
                <a:r>
                  <a:rPr lang="en-GB" sz="2400" dirty="0"/>
                  <a:t>&lt; 0.5%</a:t>
                </a:r>
                <a:r>
                  <a:rPr lang="en-US" sz="2400" dirty="0"/>
                  <a:t>​</a:t>
                </a:r>
              </a:p>
              <a:p>
                <a:pPr marL="537255" lvl="4"/>
                <a:endParaRPr lang="en-GB" sz="2000" dirty="0">
                  <a:latin typeface="Times New Roman"/>
                  <a:cs typeface="Times New Roman"/>
                </a:endParaRPr>
              </a:p>
              <a:p>
                <a:pPr marL="356280" lvl="3"/>
                <a:endParaRPr lang="en-GB" sz="2200" dirty="0">
                  <a:latin typeface="Times New Roman"/>
                  <a:cs typeface="Times New Roman"/>
                </a:endParaRPr>
              </a:p>
              <a:p>
                <a:pPr marL="537255" lvl="4"/>
                <a:endParaRPr lang="en-GB" sz="2200" dirty="0">
                  <a:latin typeface="Times New Roman"/>
                  <a:cs typeface="Times New Roman"/>
                </a:endParaRPr>
              </a:p>
              <a:p>
                <a:pPr marL="537255" lvl="4"/>
                <a:endParaRPr lang="en-GB" sz="26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6" name="Text Placeholder 4">
                <a:extLst>
                  <a:ext uri="{FF2B5EF4-FFF2-40B4-BE49-F238E27FC236}">
                    <a16:creationId xmlns:a16="http://schemas.microsoft.com/office/drawing/2014/main" id="{EE3B1D52-E75D-B511-565C-56977F764F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7"/>
              </p:nvPr>
            </p:nvSpPr>
            <p:spPr>
              <a:blipFill>
                <a:blip r:embed="rId2"/>
                <a:stretch>
                  <a:fillRect t="-1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515C402-3B19-1D3E-F636-D6F794FD99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135" y="937219"/>
            <a:ext cx="4052148" cy="5305476"/>
          </a:xfrm>
          <a:prstGeom prst="rect">
            <a:avLst/>
          </a:prstGeom>
        </p:spPr>
      </p:pic>
      <p:pic>
        <p:nvPicPr>
          <p:cNvPr id="8" name="Picture 7" descr="A graph of a rest-frame phase&#10;&#10;Description automatically generated">
            <a:extLst>
              <a:ext uri="{FF2B5EF4-FFF2-40B4-BE49-F238E27FC236}">
                <a16:creationId xmlns:a16="http://schemas.microsoft.com/office/drawing/2014/main" id="{DC3D17D5-2768-D54B-96F3-485212F710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823" y="1540152"/>
            <a:ext cx="5040000" cy="4450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8EBB2-54BB-93FC-D513-F414E7F1D8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823" y="1538645"/>
            <a:ext cx="5040000" cy="4453063"/>
          </a:xfrm>
          <a:prstGeom prst="rect">
            <a:avLst/>
          </a:prstGeom>
        </p:spPr>
      </p:pic>
      <p:pic>
        <p:nvPicPr>
          <p:cNvPr id="19" name="Picture 18" descr="A graph of a rest frame phase&#10;&#10;Description automatically generated">
            <a:extLst>
              <a:ext uri="{FF2B5EF4-FFF2-40B4-BE49-F238E27FC236}">
                <a16:creationId xmlns:a16="http://schemas.microsoft.com/office/drawing/2014/main" id="{F021611A-70FB-97D0-E9FC-6AF0B04776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823" y="1539273"/>
            <a:ext cx="5040000" cy="4451807"/>
          </a:xfrm>
          <a:prstGeom prst="rect">
            <a:avLst/>
          </a:prstGeom>
        </p:spPr>
      </p:pic>
      <p:pic>
        <p:nvPicPr>
          <p:cNvPr id="20" name="Picture 19" descr="A graph of different colored triangles&#10;&#10;Description automatically generated">
            <a:extLst>
              <a:ext uri="{FF2B5EF4-FFF2-40B4-BE49-F238E27FC236}">
                <a16:creationId xmlns:a16="http://schemas.microsoft.com/office/drawing/2014/main" id="{B5C44A19-2FF4-4ED8-F9A5-C8D3A50620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823" y="1539273"/>
            <a:ext cx="5040000" cy="445180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89F2CF5-4BBC-9749-9DE9-EF2FFB36B22C}"/>
              </a:ext>
            </a:extLst>
          </p:cNvPr>
          <p:cNvGrpSpPr/>
          <p:nvPr/>
        </p:nvGrpSpPr>
        <p:grpSpPr>
          <a:xfrm>
            <a:off x="7007074" y="256326"/>
            <a:ext cx="2495439" cy="1887772"/>
            <a:chOff x="6361615" y="269773"/>
            <a:chExt cx="2495439" cy="1887772"/>
          </a:xfrm>
        </p:grpSpPr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E0FB85DB-D271-AEA5-89EC-EEA541082156}"/>
                </a:ext>
              </a:extLst>
            </p:cNvPr>
            <p:cNvSpPr txBox="1"/>
            <p:nvPr/>
          </p:nvSpPr>
          <p:spPr>
            <a:xfrm>
              <a:off x="8120046" y="269773"/>
              <a:ext cx="473529" cy="66684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432"/>
                </a:spcBef>
              </a:pPr>
              <a:r>
                <a:rPr lang="en-GB" sz="20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P</a:t>
              </a:r>
              <a:endParaRPr lang="en-US" sz="2000" i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spcBef>
                  <a:spcPts val="432"/>
                </a:spcBef>
              </a:pPr>
              <a:endParaRPr lang="en-GB" sz="20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</p:txBody>
        </p:sp>
        <p:sp>
          <p:nvSpPr>
            <p:cNvPr id="13" name="Oval 27">
              <a:extLst>
                <a:ext uri="{FF2B5EF4-FFF2-40B4-BE49-F238E27FC236}">
                  <a16:creationId xmlns:a16="http://schemas.microsoft.com/office/drawing/2014/main" id="{439DA7F8-FC53-5860-0A21-B7170A2F551A}"/>
                </a:ext>
              </a:extLst>
            </p:cNvPr>
            <p:cNvSpPr/>
            <p:nvPr/>
          </p:nvSpPr>
          <p:spPr bwMode="auto">
            <a:xfrm>
              <a:off x="6554095" y="1168365"/>
              <a:ext cx="1093660" cy="989180"/>
            </a:xfrm>
            <a:prstGeom prst="ellipse">
              <a:avLst/>
            </a:prstGeom>
            <a:solidFill>
              <a:srgbClr val="BE531C">
                <a:alpha val="75000"/>
              </a:srgbClr>
            </a:solidFill>
            <a:ln w="28575" cap="flat" cmpd="sng" algn="ctr">
              <a:solidFill>
                <a:srgbClr val="BE531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000" b="1">
                  <a:solidFill>
                    <a:schemeClr val="bg1">
                      <a:lumMod val="95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0.9</a:t>
              </a:r>
              <a:endParaRPr lang="en-GB" sz="2000" b="1" i="0" u="none" strike="noStrike" cap="none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/>
                <a:ea typeface="ＭＳ Ｐゴシック" pitchFamily="-80" charset="-128"/>
                <a:cs typeface="Arial"/>
              </a:endParaRPr>
            </a:p>
          </p:txBody>
        </p:sp>
        <p:sp>
          <p:nvSpPr>
            <p:cNvPr id="14" name="TextBox 31">
              <a:extLst>
                <a:ext uri="{FF2B5EF4-FFF2-40B4-BE49-F238E27FC236}">
                  <a16:creationId xmlns:a16="http://schemas.microsoft.com/office/drawing/2014/main" id="{12BF77B3-6DFE-CD56-757B-B7CFE18682A8}"/>
                </a:ext>
              </a:extLst>
            </p:cNvPr>
            <p:cNvSpPr txBox="1"/>
            <p:nvPr/>
          </p:nvSpPr>
          <p:spPr>
            <a:xfrm>
              <a:off x="6361615" y="271314"/>
              <a:ext cx="1478619" cy="10259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432"/>
                </a:spcBef>
              </a:pPr>
              <a:r>
                <a:rPr lang="en-GB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Ellipticity </a:t>
              </a:r>
              <a:endParaRPr lang="en-US" sz="200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endParaRPr>
            </a:p>
            <a:p>
              <a:pPr algn="ctr">
                <a:spcBef>
                  <a:spcPts val="432"/>
                </a:spcBef>
              </a:pPr>
              <a:r>
                <a:rPr lang="en-GB" sz="2000" b="1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(b/a)</a:t>
              </a:r>
              <a:endParaRPr lang="en-GB" sz="2000" b="1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  <a:p>
              <a:pPr>
                <a:spcBef>
                  <a:spcPts val="432"/>
                </a:spcBef>
              </a:pPr>
              <a:endParaRPr lang="en-GB" sz="20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Arial"/>
              </a:endParaRPr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4C0915B0-5B88-6B4E-2F30-C44986DD7B37}"/>
                </a:ext>
              </a:extLst>
            </p:cNvPr>
            <p:cNvSpPr txBox="1"/>
            <p:nvPr/>
          </p:nvSpPr>
          <p:spPr>
            <a:xfrm>
              <a:off x="8126707" y="1505593"/>
              <a:ext cx="73034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ts val="432"/>
                </a:spcBef>
              </a:pPr>
              <a:r>
                <a:rPr lang="en-GB"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/>
                  <a:ea typeface="ＭＳ Ｐゴシック"/>
                  <a:cs typeface="Arial"/>
                </a:rPr>
                <a:t>0.5%</a:t>
              </a:r>
              <a:endParaRPr lang="en-US" sz="20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BA64E-30B1-E78E-3A6F-A09557E7E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6595" y="1216040"/>
            <a:ext cx="4831354" cy="52443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FAFD331-7EDA-FCDD-07A5-A43D71FEAE4C}"/>
              </a:ext>
            </a:extLst>
          </p:cNvPr>
          <p:cNvGrpSpPr/>
          <p:nvPr/>
        </p:nvGrpSpPr>
        <p:grpSpPr>
          <a:xfrm>
            <a:off x="4712744" y="2329325"/>
            <a:ext cx="6745566" cy="4423947"/>
            <a:chOff x="4712744" y="2329325"/>
            <a:chExt cx="6745566" cy="44239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3BB9DB-965D-D935-D5F1-017D742F0D33}"/>
                </a:ext>
              </a:extLst>
            </p:cNvPr>
            <p:cNvGrpSpPr>
              <a:grpSpLocks/>
            </p:cNvGrpSpPr>
            <p:nvPr/>
          </p:nvGrpSpPr>
          <p:grpSpPr>
            <a:xfrm>
              <a:off x="4712744" y="3298352"/>
              <a:ext cx="6745566" cy="3454920"/>
              <a:chOff x="5608112" y="3826299"/>
              <a:chExt cx="5879472" cy="3011327"/>
            </a:xfrm>
          </p:grpSpPr>
          <p:pic>
            <p:nvPicPr>
              <p:cNvPr id="16" name="Picture 15" descr="A diagram of a red circle with green lines and dots&#10;&#10;Description automatically generated">
                <a:extLst>
                  <a:ext uri="{FF2B5EF4-FFF2-40B4-BE49-F238E27FC236}">
                    <a16:creationId xmlns:a16="http://schemas.microsoft.com/office/drawing/2014/main" id="{09D4B389-EF3A-F64B-F302-0C8EE380B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9375" y="3826299"/>
                <a:ext cx="3198209" cy="3011327"/>
              </a:xfrm>
              <a:prstGeom prst="rect">
                <a:avLst/>
              </a:prstGeom>
            </p:spPr>
          </p:pic>
          <p:pic>
            <p:nvPicPr>
              <p:cNvPr id="17" name="Picture 16" descr="A diagram of a circle with numbers and a red circle&#10;&#10;Description automatically generated">
                <a:extLst>
                  <a:ext uri="{FF2B5EF4-FFF2-40B4-BE49-F238E27FC236}">
                    <a16:creationId xmlns:a16="http://schemas.microsoft.com/office/drawing/2014/main" id="{DECB24B4-C582-B9B4-E028-E20154ED0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8112" y="3826299"/>
                <a:ext cx="3198209" cy="30113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30B665F-62BF-B712-6069-EF683D18B57C}"/>
                    </a:ext>
                  </a:extLst>
                </p:cNvPr>
                <p:cNvSpPr txBox="1"/>
                <p:nvPr/>
              </p:nvSpPr>
              <p:spPr>
                <a:xfrm>
                  <a:off x="6547409" y="2329325"/>
                  <a:ext cx="3773212" cy="887186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txBody>
                <a:bodyPr wrap="none" lIns="91440" tIns="45720" rIns="91440" bIns="45720" rtlCol="0" anchor="t">
                  <a:noAutofit/>
                </a:bodyPr>
                <a:lstStyle/>
                <a:p>
                  <a:pPr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b="1" i="1" dirty="0" smtClean="0">
                            <a:solidFill>
                              <a:srgbClr val="41748D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𝑷</m:t>
                        </m:r>
                        <m:r>
                          <a:rPr lang="en-GB" sz="3600" b="1" i="1" dirty="0" smtClean="0">
                            <a:solidFill>
                              <a:srgbClr val="41748D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= </m:t>
                        </m:r>
                        <m:rad>
                          <m:radPr>
                            <m:degHide m:val="on"/>
                            <m:ctrlPr>
                              <a:rPr lang="en-GB" sz="3600" b="1" i="1" dirty="0" smtClean="0">
                                <a:solidFill>
                                  <a:srgbClr val="41748D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𝑸</m:t>
                                </m:r>
                              </m:e>
                              <m:sup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GB" sz="3600" b="1" i="1" dirty="0">
                                <a:solidFill>
                                  <a:srgbClr val="41748D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+ </m:t>
                            </m:r>
                            <m:sSup>
                              <m:sSupPr>
                                <m:ctrlP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sSupPr>
                              <m:e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𝑼</m:t>
                                </m:r>
                              </m:e>
                              <m:sup>
                                <m:r>
                                  <a:rPr lang="en-GB" sz="3600" b="1" i="1" dirty="0">
                                    <a:solidFill>
                                      <a:srgbClr val="41748D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GB" sz="3600" b="1">
                    <a:solidFill>
                      <a:srgbClr val="41748D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30B665F-62BF-B712-6069-EF683D18B5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7409" y="2329325"/>
                  <a:ext cx="3773212" cy="8871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 descr="A blue and white logo with a star&#10;&#10;Description automatically generated">
            <a:extLst>
              <a:ext uri="{FF2B5EF4-FFF2-40B4-BE49-F238E27FC236}">
                <a16:creationId xmlns:a16="http://schemas.microsoft.com/office/drawing/2014/main" id="{5A1CC28B-1160-8ADB-28A3-EE5AFAE40C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6034" y="2123777"/>
            <a:ext cx="1466180" cy="14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FBC5-156F-F956-0691-A1BECE25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imes New Roman"/>
                <a:cs typeface="Times New Roman"/>
              </a:rPr>
              <a:t>The Herd of Cow-like Events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08967-2C20-F975-E3FC-9EEA56F7D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Padova - 01/04/2025 - Miika Pursiainen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47BA5-F749-5D9D-4871-93263F7A10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F1A65C-595C-4736-BF40-F7D31E789466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57E87-BD8C-C9A6-F1C7-99B56A137F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Times New Roman"/>
                <a:cs typeface="Times New Roman"/>
              </a:rPr>
              <a:t>AT2024wpp vs. AT2018cow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C2FF011-1450-9819-2A6F-6C496AFD8943}"/>
              </a:ext>
            </a:extLst>
          </p:cNvPr>
          <p:cNvSpPr txBox="1">
            <a:spLocks/>
          </p:cNvSpPr>
          <p:nvPr/>
        </p:nvSpPr>
        <p:spPr>
          <a:xfrm>
            <a:off x="412718" y="1524616"/>
            <a:ext cx="4947192" cy="4501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357188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5365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7175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8964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174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/>
            <a:r>
              <a:rPr lang="en-GB">
                <a:latin typeface="Times New Roman"/>
                <a:cs typeface="Times New Roman"/>
              </a:rPr>
              <a:t>At &gt;7d both </a:t>
            </a:r>
            <a:r>
              <a:rPr lang="en-GB" i="1" u="sng">
                <a:latin typeface="Times New Roman"/>
                <a:cs typeface="Times New Roman"/>
              </a:rPr>
              <a:t>P</a:t>
            </a:r>
            <a:r>
              <a:rPr lang="en-GB" u="sng">
                <a:latin typeface="Times New Roman"/>
                <a:cs typeface="Times New Roman"/>
              </a:rPr>
              <a:t>~0%</a:t>
            </a:r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Photosphere in HV outflow</a:t>
            </a:r>
            <a:endParaRPr lang="en-GB"/>
          </a:p>
          <a:p>
            <a:pPr lvl="3">
              <a:buClr>
                <a:srgbClr val="41748D"/>
              </a:buClr>
            </a:pPr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Two options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Preferential viewing angle?</a:t>
            </a:r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Spherically symmetric?</a:t>
            </a:r>
          </a:p>
          <a:p>
            <a:pPr lvl="3" indent="-179705"/>
            <a:endParaRPr lang="en-GB">
              <a:latin typeface="Times New Roman"/>
              <a:cs typeface="Times New Roman"/>
            </a:endParaRPr>
          </a:p>
          <a:p>
            <a:pPr marL="179705" indent="-179705"/>
            <a:r>
              <a:rPr lang="en-GB">
                <a:latin typeface="Times New Roman"/>
                <a:cs typeface="Times New Roman"/>
              </a:rPr>
              <a:t>HV outflows are spherical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More needed to probe the stratification</a:t>
            </a:r>
            <a:endParaRPr lang="en-GB"/>
          </a:p>
          <a:p>
            <a:pPr marL="359410" lvl="1" indent="-179705"/>
            <a:r>
              <a:rPr lang="en-GB">
                <a:latin typeface="Times New Roman"/>
                <a:cs typeface="Times New Roman"/>
              </a:rPr>
              <a:t>Pursiainen &amp; </a:t>
            </a:r>
            <a:r>
              <a:rPr lang="en-GB" err="1">
                <a:latin typeface="Times New Roman"/>
                <a:cs typeface="Times New Roman"/>
              </a:rPr>
              <a:t>Killestein</a:t>
            </a:r>
            <a:r>
              <a:rPr lang="en-GB">
                <a:latin typeface="Times New Roman"/>
                <a:cs typeface="Times New Roman"/>
              </a:rPr>
              <a:t> et al. 2025</a:t>
            </a:r>
          </a:p>
          <a:p>
            <a:pPr marL="359410" lvl="1" indent="-179705"/>
            <a:endParaRPr lang="en-GB"/>
          </a:p>
          <a:p>
            <a:pPr marL="179705" indent="-179705"/>
            <a:endParaRPr lang="en-GB"/>
          </a:p>
          <a:p>
            <a:pPr marL="0" indent="0">
              <a:buNone/>
            </a:pP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D2875C-4326-2079-4305-7603B5D4B8DC}"/>
              </a:ext>
            </a:extLst>
          </p:cNvPr>
          <p:cNvGrpSpPr/>
          <p:nvPr/>
        </p:nvGrpSpPr>
        <p:grpSpPr>
          <a:xfrm>
            <a:off x="5888702" y="1415404"/>
            <a:ext cx="4874138" cy="5004805"/>
            <a:chOff x="5888702" y="1415404"/>
            <a:chExt cx="4874138" cy="50048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A20330-3860-66C7-3B67-D7F0EFC1D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8702" y="1415404"/>
              <a:ext cx="4874138" cy="469750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954911-2D61-2AA8-4DF4-AE3945523736}"/>
                </a:ext>
              </a:extLst>
            </p:cNvPr>
            <p:cNvSpPr/>
            <p:nvPr/>
          </p:nvSpPr>
          <p:spPr>
            <a:xfrm>
              <a:off x="7125546" y="6055084"/>
              <a:ext cx="2520180" cy="365125"/>
            </a:xfrm>
            <a:prstGeom prst="roundRect">
              <a:avLst/>
            </a:prstGeom>
            <a:solidFill>
              <a:srgbClr val="82AFC5">
                <a:alpha val="85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800"/>
                </a:spcAft>
              </a:pPr>
              <a:r>
                <a:rPr lang="en-GB" err="1">
                  <a:solidFill>
                    <a:schemeClr val="tx1"/>
                  </a:solidFill>
                  <a:latin typeface="Times New Roman"/>
                  <a:cs typeface="Times New Roman"/>
                </a:rPr>
                <a:t>Margutti</a:t>
              </a:r>
              <a:r>
                <a:rPr lang="en-GB">
                  <a:solidFill>
                    <a:schemeClr val="tx1"/>
                  </a:solidFill>
                  <a:latin typeface="Times New Roman"/>
                  <a:cs typeface="Times New Roman"/>
                </a:rPr>
                <a:t> et al. (2019)</a:t>
              </a:r>
              <a:endParaRPr lang="en-GB">
                <a:solidFill>
                  <a:schemeClr val="tx1"/>
                </a:solidFill>
                <a:latin typeface="Times New Roman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3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rwickMasterSlide">
  <a:themeElements>
    <a:clrScheme name="University of Warwick Colours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3C1053"/>
      </a:accent1>
      <a:accent2>
        <a:srgbClr val="6DCDB8"/>
      </a:accent2>
      <a:accent3>
        <a:srgbClr val="CB333B"/>
      </a:accent3>
      <a:accent4>
        <a:srgbClr val="F1BE48"/>
      </a:accent4>
      <a:accent5>
        <a:srgbClr val="E87722"/>
      </a:accent5>
      <a:accent6>
        <a:srgbClr val="00A9CE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rwickMasterSlide" id="{A3DAF11F-79D6-4949-86E6-2ADCACBB7149}" vid="{E86DC9FD-743C-48EC-A2B3-3D7D3EC338C5}"/>
    </a:ext>
  </a:extLst>
</a:theme>
</file>

<file path=ppt/theme/theme2.xml><?xml version="1.0" encoding="utf-8"?>
<a:theme xmlns:a="http://schemas.openxmlformats.org/drawingml/2006/main" name="Bright Teal">
  <a:themeElements>
    <a:clrScheme name="University of Warwick Colours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3C1053"/>
      </a:accent1>
      <a:accent2>
        <a:srgbClr val="6DCDB8"/>
      </a:accent2>
      <a:accent3>
        <a:srgbClr val="CB333B"/>
      </a:accent3>
      <a:accent4>
        <a:srgbClr val="F1BE48"/>
      </a:accent4>
      <a:accent5>
        <a:srgbClr val="E87722"/>
      </a:accent5>
      <a:accent6>
        <a:srgbClr val="00A9CE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W PowerPoint Template.pptx" id="{297DD32F-A8CA-4B1C-8165-BEDAD9EEEB3C}" vid="{354E357C-859A-4614-8A2D-C90D06BDD0E7}"/>
    </a:ext>
  </a:extLst>
</a:theme>
</file>

<file path=ppt/theme/theme3.xml><?xml version="1.0" encoding="utf-8"?>
<a:theme xmlns:a="http://schemas.openxmlformats.org/drawingml/2006/main" name="Bright Blue">
  <a:themeElements>
    <a:clrScheme name="University of Warwick Colours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3C1053"/>
      </a:accent1>
      <a:accent2>
        <a:srgbClr val="6DCDB8"/>
      </a:accent2>
      <a:accent3>
        <a:srgbClr val="CB333B"/>
      </a:accent3>
      <a:accent4>
        <a:srgbClr val="F1BE48"/>
      </a:accent4>
      <a:accent5>
        <a:srgbClr val="E87722"/>
      </a:accent5>
      <a:accent6>
        <a:srgbClr val="00A9CE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W PowerPoint Template.pptx" id="{297DD32F-A8CA-4B1C-8165-BEDAD9EEEB3C}" vid="{732FAF07-4AEC-49C5-80C8-9A7AB155F0B7}"/>
    </a:ext>
  </a:extLst>
</a:theme>
</file>

<file path=ppt/theme/theme4.xml><?xml version="1.0" encoding="utf-8"?>
<a:theme xmlns:a="http://schemas.openxmlformats.org/drawingml/2006/main" name="Bright Orange">
  <a:themeElements>
    <a:clrScheme name="University of Warwick Colours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3C1053"/>
      </a:accent1>
      <a:accent2>
        <a:srgbClr val="6DCDB8"/>
      </a:accent2>
      <a:accent3>
        <a:srgbClr val="CB333B"/>
      </a:accent3>
      <a:accent4>
        <a:srgbClr val="F1BE48"/>
      </a:accent4>
      <a:accent5>
        <a:srgbClr val="E87722"/>
      </a:accent5>
      <a:accent6>
        <a:srgbClr val="00A9CE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W PowerPoint Template.pptx" id="{297DD32F-A8CA-4B1C-8165-BEDAD9EEEB3C}" vid="{1026240F-7360-42FC-A9DA-A44170D985CB}"/>
    </a:ext>
  </a:extLst>
</a:theme>
</file>

<file path=ppt/theme/theme5.xml><?xml version="1.0" encoding="utf-8"?>
<a:theme xmlns:a="http://schemas.openxmlformats.org/drawingml/2006/main" name="Dark Ruby">
  <a:themeElements>
    <a:clrScheme name="Uni Of Warwick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3C1053"/>
      </a:accent1>
      <a:accent2>
        <a:srgbClr val="6DCDB8"/>
      </a:accent2>
      <a:accent3>
        <a:srgbClr val="9D2235"/>
      </a:accent3>
      <a:accent4>
        <a:srgbClr val="F1BE48"/>
      </a:accent4>
      <a:accent5>
        <a:srgbClr val="E87722"/>
      </a:accent5>
      <a:accent6>
        <a:srgbClr val="00A9CE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W PowerPoint Template.pptx" id="{297DD32F-A8CA-4B1C-8165-BEDAD9EEEB3C}" vid="{72A9E9CC-1D69-4533-9D26-0FE921900D47}"/>
    </a:ext>
  </a:extLst>
</a:theme>
</file>

<file path=ppt/theme/theme6.xml><?xml version="1.0" encoding="utf-8"?>
<a:theme xmlns:a="http://schemas.openxmlformats.org/drawingml/2006/main" name="Bright Gold">
  <a:themeElements>
    <a:clrScheme name="University of Warwick Colours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3C1053"/>
      </a:accent1>
      <a:accent2>
        <a:srgbClr val="6DCDB8"/>
      </a:accent2>
      <a:accent3>
        <a:srgbClr val="CB333B"/>
      </a:accent3>
      <a:accent4>
        <a:srgbClr val="F1BE48"/>
      </a:accent4>
      <a:accent5>
        <a:srgbClr val="E87722"/>
      </a:accent5>
      <a:accent6>
        <a:srgbClr val="00A9CE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W PowerPoint Template.pptx" id="{297DD32F-A8CA-4B1C-8165-BEDAD9EEEB3C}" vid="{C207D76F-168D-4246-91B2-54AF695E71CF}"/>
    </a:ext>
  </a:extLst>
</a:theme>
</file>

<file path=ppt/theme/theme7.xml><?xml version="1.0" encoding="utf-8"?>
<a:theme xmlns:a="http://schemas.openxmlformats.org/drawingml/2006/main" name="Dark Blue">
  <a:themeElements>
    <a:clrScheme name="Custom 7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41748D"/>
      </a:accent1>
      <a:accent2>
        <a:srgbClr val="6DCDB8"/>
      </a:accent2>
      <a:accent3>
        <a:srgbClr val="CB333B"/>
      </a:accent3>
      <a:accent4>
        <a:srgbClr val="F1BE48"/>
      </a:accent4>
      <a:accent5>
        <a:srgbClr val="E87722"/>
      </a:accent5>
      <a:accent6>
        <a:srgbClr val="41748D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W PowerPoint Template.pptx" id="{297DD32F-A8CA-4B1C-8165-BEDAD9EEEB3C}" vid="{732FAF07-4AEC-49C5-80C8-9A7AB155F0B7}"/>
    </a:ext>
  </a:extLst>
</a:theme>
</file>

<file path=ppt/theme/theme8.xml><?xml version="1.0" encoding="utf-8"?>
<a:theme xmlns:a="http://schemas.openxmlformats.org/drawingml/2006/main" name="Dark Teal">
  <a:themeElements>
    <a:clrScheme name="Custom 3">
      <a:dk1>
        <a:sysClr val="windowText" lastClr="000000"/>
      </a:dk1>
      <a:lt1>
        <a:sysClr val="window" lastClr="FFFFFF"/>
      </a:lt1>
      <a:dk2>
        <a:srgbClr val="3F4246"/>
      </a:dk2>
      <a:lt2>
        <a:srgbClr val="FFFFFF"/>
      </a:lt2>
      <a:accent1>
        <a:srgbClr val="3C1053"/>
      </a:accent1>
      <a:accent2>
        <a:srgbClr val="507F70"/>
      </a:accent2>
      <a:accent3>
        <a:srgbClr val="CB333B"/>
      </a:accent3>
      <a:accent4>
        <a:srgbClr val="F1BE48"/>
      </a:accent4>
      <a:accent5>
        <a:srgbClr val="E87722"/>
      </a:accent5>
      <a:accent6>
        <a:srgbClr val="00A9CE"/>
      </a:accent6>
      <a:hlink>
        <a:srgbClr val="00A9CE"/>
      </a:hlink>
      <a:folHlink>
        <a:srgbClr val="CB333B"/>
      </a:folHlink>
    </a:clrScheme>
    <a:fontScheme name="Warwic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100000"/>
          </a:lnSpc>
          <a:spcBef>
            <a:spcPts val="0"/>
          </a:spcBef>
          <a:spcAft>
            <a:spcPts val="8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oW PowerPoint Template.pptx" id="{297DD32F-A8CA-4B1C-8165-BEDAD9EEEB3C}" vid="{354E357C-859A-4614-8A2D-C90D06BDD0E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66225991262F40A72AD980FAA56B6B" ma:contentTypeVersion="15" ma:contentTypeDescription="Create a new document." ma:contentTypeScope="" ma:versionID="119c66e6786bd6257a15efe831d29c6a">
  <xsd:schema xmlns:xsd="http://www.w3.org/2001/XMLSchema" xmlns:xs="http://www.w3.org/2001/XMLSchema" xmlns:p="http://schemas.microsoft.com/office/2006/metadata/properties" xmlns:ns3="b532943b-a3a4-410e-ad41-6401e380a0c9" xmlns:ns4="4c9bd99a-667a-4b8a-be15-e5ef43e12a4d" targetNamespace="http://schemas.microsoft.com/office/2006/metadata/properties" ma:root="true" ma:fieldsID="1e64ff2d778ee5872535c6df398f430e" ns3:_="" ns4:_="">
    <xsd:import namespace="b532943b-a3a4-410e-ad41-6401e380a0c9"/>
    <xsd:import namespace="4c9bd99a-667a-4b8a-be15-e5ef43e12a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3:MediaLengthInSecond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2943b-a3a4-410e-ad41-6401e380a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bd99a-667a-4b8a-be15-e5ef43e12a4d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532943b-a3a4-410e-ad41-6401e380a0c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6F70D-2376-46E8-9CE8-E187E441F9EB}">
  <ds:schemaRefs>
    <ds:schemaRef ds:uri="4c9bd99a-667a-4b8a-be15-e5ef43e12a4d"/>
    <ds:schemaRef ds:uri="b532943b-a3a4-410e-ad41-6401e380a0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BA405A-D6EC-4FCE-A41C-D3956BC0AE3B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4c9bd99a-667a-4b8a-be15-e5ef43e12a4d"/>
    <ds:schemaRef ds:uri="b532943b-a3a4-410e-ad41-6401e380a0c9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F762D98-C5E8-43CC-BE58-93F3C5DE12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WarwickMasterSlide</Template>
  <TotalTime>0</TotalTime>
  <Words>833</Words>
  <Application>Microsoft Office PowerPoint</Application>
  <PresentationFormat>Widescreen</PresentationFormat>
  <Paragraphs>271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WarwickMasterSlide</vt:lpstr>
      <vt:lpstr>Bright Teal</vt:lpstr>
      <vt:lpstr>Bright Blue</vt:lpstr>
      <vt:lpstr>Bright Orange</vt:lpstr>
      <vt:lpstr>Dark Ruby</vt:lpstr>
      <vt:lpstr>Bright Gold</vt:lpstr>
      <vt:lpstr>Dark Blue</vt:lpstr>
      <vt:lpstr>Dark Teal</vt:lpstr>
      <vt:lpstr>AT2024wpp and the Herd Of Spherical Cows</vt:lpstr>
      <vt:lpstr>AT2024wpp and the Herd Of Spherical Cows</vt:lpstr>
      <vt:lpstr>The Herd of Cow-like Events</vt:lpstr>
      <vt:lpstr>The Herd of Cow-like Events</vt:lpstr>
      <vt:lpstr>Optical Polarimetry</vt:lpstr>
      <vt:lpstr>The Herd of Cow-like Events</vt:lpstr>
      <vt:lpstr>The Herd of Cow-like Events</vt:lpstr>
      <vt:lpstr>The Herd of Cow-like Events</vt:lpstr>
      <vt:lpstr>The Herd of Cow-like Events</vt:lpstr>
      <vt:lpstr>Summary</vt:lpstr>
      <vt:lpstr>Extra Slides</vt:lpstr>
      <vt:lpstr>Optical Polarimetry</vt:lpstr>
      <vt:lpstr>Optical Polarimetry</vt:lpstr>
      <vt:lpstr>Optical Polarimetry</vt:lpstr>
      <vt:lpstr>Optical Polarimetry</vt:lpstr>
      <vt:lpstr>Optical Polarimetry</vt:lpstr>
      <vt:lpstr>Optical Polarimetry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Pursiainen, Miika</dc:creator>
  <cp:lastModifiedBy>Pursiainen, Miika</cp:lastModifiedBy>
  <cp:revision>3</cp:revision>
  <dcterms:created xsi:type="dcterms:W3CDTF">2023-10-06T12:05:46Z</dcterms:created>
  <dcterms:modified xsi:type="dcterms:W3CDTF">2025-03-31T13:58:59Z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0x0101003666225991262F40A72AD980FAA56B6B</vt:lpwstr>
  </property>
</Properties>
</file>