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60" d="100"/>
          <a:sy n="60" d="100"/>
        </p:scale>
        <p:origin x="8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0" name="Shape 25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8" name="Shape 3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Aptos"/>
                <a:ea typeface="Aptos"/>
                <a:cs typeface="Aptos"/>
                <a:sym typeface="Aptos"/>
              </a:defRPr>
            </a:lvl1pPr>
          </a:lstStyle>
          <a:p>
            <a:r>
              <a:t>update graphics with the left side observer so its not backwards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4" name="Shape 3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Aptos"/>
                <a:ea typeface="Aptos"/>
                <a:cs typeface="Aptos"/>
                <a:sym typeface="Aptos"/>
              </a:defRPr>
            </a:lvl1pPr>
          </a:lstStyle>
          <a:p>
            <a:r>
              <a:t>update graphics with the left side observer so its not backwards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0" name="Shape 3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Aptos"/>
                <a:ea typeface="Aptos"/>
                <a:cs typeface="Aptos"/>
                <a:sym typeface="Aptos"/>
              </a:defRPr>
            </a:lvl1pPr>
          </a:lstStyle>
          <a:p>
            <a:r>
              <a:t>update graphics with the left side observer so its not backwards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54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54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54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5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gradFill flip="none" rotWithShape="1">
          <a:gsLst>
            <a:gs pos="0">
              <a:srgbClr val="000000"/>
            </a:gs>
            <a:gs pos="100000">
              <a:srgbClr val="31031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9671" y="13037343"/>
            <a:ext cx="424658" cy="462757"/>
          </a:xfrm>
          <a:prstGeom prst="rect">
            <a:avLst/>
          </a:prstGeom>
        </p:spPr>
        <p:txBody>
          <a:bodyPr lIns="53578" tIns="53578" rIns="53578" bIns="53578"/>
          <a:lstStyle>
            <a:lvl1pPr defTabSz="642937">
              <a:lnSpc>
                <a:spcPts val="2800"/>
              </a:lnSpc>
              <a:tabLst>
                <a:tab pos="1498600" algn="l"/>
              </a:tabLst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Body Level One…"/>
          <p:cNvSpPr txBox="1">
            <a:spLocks noGrp="1"/>
          </p:cNvSpPr>
          <p:nvPr>
            <p:ph type="body" idx="1"/>
          </p:nvPr>
        </p:nvSpPr>
        <p:spPr>
          <a:xfrm>
            <a:off x="4833937" y="1785937"/>
            <a:ext cx="14716126" cy="1014412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1106714" indent="-789214" defTabSz="821531">
              <a:spcBef>
                <a:spcPts val="6700"/>
              </a:spcBef>
              <a:buSzPct val="171000"/>
              <a:defRPr sz="5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551214" indent="-789214" defTabSz="821531">
              <a:spcBef>
                <a:spcPts val="6700"/>
              </a:spcBef>
              <a:buSzPct val="171000"/>
              <a:defRPr sz="5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995714" indent="-789214" defTabSz="821531">
              <a:spcBef>
                <a:spcPts val="6700"/>
              </a:spcBef>
              <a:buSzPct val="171000"/>
              <a:defRPr sz="5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440214" indent="-789214" defTabSz="821531">
              <a:spcBef>
                <a:spcPts val="6700"/>
              </a:spcBef>
              <a:buSzPct val="171000"/>
              <a:defRPr sz="5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884714" indent="-789214" defTabSz="821531">
              <a:spcBef>
                <a:spcPts val="6700"/>
              </a:spcBef>
              <a:buSzPct val="171000"/>
              <a:defRPr sz="5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gradFill flip="none" rotWithShape="1">
          <a:gsLst>
            <a:gs pos="0">
              <a:srgbClr val="000000">
                <a:alpha val="0"/>
              </a:srgbClr>
            </a:gs>
            <a:gs pos="100000">
              <a:srgbClr val="31031B">
                <a:alpha val="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Text"/>
          <p:cNvSpPr txBox="1">
            <a:spLocks noGrp="1"/>
          </p:cNvSpPr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defTabSz="642937">
              <a:lnSpc>
                <a:spcPts val="14100"/>
              </a:lnSpc>
              <a:spcBef>
                <a:spcPts val="200"/>
              </a:spcBef>
              <a:tabLst>
                <a:tab pos="1714500" algn="l"/>
              </a:tabLst>
              <a:defRPr sz="11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9671" y="13037343"/>
            <a:ext cx="424658" cy="462757"/>
          </a:xfrm>
          <a:prstGeom prst="rect">
            <a:avLst/>
          </a:prstGeom>
        </p:spPr>
        <p:txBody>
          <a:bodyPr lIns="53578" tIns="53578" rIns="53578" bIns="53578"/>
          <a:lstStyle>
            <a:lvl1pPr defTabSz="642937">
              <a:lnSpc>
                <a:spcPts val="2800"/>
              </a:lnSpc>
              <a:tabLst>
                <a:tab pos="1498600" algn="l"/>
              </a:tabLst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gradFill flip="none" rotWithShape="1">
          <a:gsLst>
            <a:gs pos="0">
              <a:srgbClr val="000000">
                <a:alpha val="0"/>
              </a:srgbClr>
            </a:gs>
            <a:gs pos="100000">
              <a:srgbClr val="31031B">
                <a:alpha val="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9671" y="13037343"/>
            <a:ext cx="424658" cy="462757"/>
          </a:xfrm>
          <a:prstGeom prst="rect">
            <a:avLst/>
          </a:prstGeom>
        </p:spPr>
        <p:txBody>
          <a:bodyPr lIns="53578" tIns="53578" rIns="53578" bIns="53578"/>
          <a:lstStyle>
            <a:lvl1pPr defTabSz="642937">
              <a:lnSpc>
                <a:spcPts val="2800"/>
              </a:lnSpc>
              <a:tabLst>
                <a:tab pos="1498600" algn="l"/>
              </a:tabLst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gradFill flip="none" rotWithShape="1">
          <a:gsLst>
            <a:gs pos="0">
              <a:srgbClr val="000000">
                <a:alpha val="0"/>
              </a:srgbClr>
            </a:gs>
            <a:gs pos="100000">
              <a:srgbClr val="3C072C">
                <a:alpha val="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642937">
              <a:lnSpc>
                <a:spcPts val="14100"/>
              </a:lnSpc>
              <a:spcBef>
                <a:spcPts val="200"/>
              </a:spcBef>
              <a:tabLst>
                <a:tab pos="1714500" algn="l"/>
              </a:tabLst>
              <a:defRPr sz="11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lIns="71437" tIns="71437" rIns="71437" bIns="71437" anchor="t">
            <a:noAutofit/>
          </a:bodyPr>
          <a:lstStyle>
            <a:lvl1pPr marL="0" indent="0" algn="ctr" defTabSz="642937">
              <a:lnSpc>
                <a:spcPts val="6000"/>
              </a:lnSpc>
              <a:spcBef>
                <a:spcPts val="200"/>
              </a:spcBef>
              <a:buSzTx/>
              <a:buNone/>
              <a:tabLst>
                <a:tab pos="1714500" algn="l"/>
              </a:tabLst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642937">
              <a:lnSpc>
                <a:spcPts val="6000"/>
              </a:lnSpc>
              <a:spcBef>
                <a:spcPts val="200"/>
              </a:spcBef>
              <a:buSzTx/>
              <a:buNone/>
              <a:tabLst>
                <a:tab pos="1714500" algn="l"/>
              </a:tabLst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642937">
              <a:lnSpc>
                <a:spcPts val="6000"/>
              </a:lnSpc>
              <a:spcBef>
                <a:spcPts val="200"/>
              </a:spcBef>
              <a:buSzTx/>
              <a:buNone/>
              <a:tabLst>
                <a:tab pos="1714500" algn="l"/>
              </a:tabLst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642937">
              <a:lnSpc>
                <a:spcPts val="6000"/>
              </a:lnSpc>
              <a:spcBef>
                <a:spcPts val="200"/>
              </a:spcBef>
              <a:buSzTx/>
              <a:buNone/>
              <a:tabLst>
                <a:tab pos="1714500" algn="l"/>
              </a:tabLst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642937">
              <a:lnSpc>
                <a:spcPts val="6000"/>
              </a:lnSpc>
              <a:spcBef>
                <a:spcPts val="200"/>
              </a:spcBef>
              <a:buSzTx/>
              <a:buNone/>
              <a:tabLst>
                <a:tab pos="1714500" algn="l"/>
              </a:tabLst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9671" y="13037343"/>
            <a:ext cx="424658" cy="462757"/>
          </a:xfrm>
          <a:prstGeom prst="rect">
            <a:avLst/>
          </a:prstGeom>
        </p:spPr>
        <p:txBody>
          <a:bodyPr lIns="53578" tIns="53578" rIns="53578" bIns="53578"/>
          <a:lstStyle>
            <a:lvl1pPr defTabSz="642937">
              <a:lnSpc>
                <a:spcPts val="2800"/>
              </a:lnSpc>
              <a:tabLst>
                <a:tab pos="1498600" algn="l"/>
              </a:tabLst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itle Text"/>
          <p:cNvSpPr txBox="1">
            <a:spLocks noGrp="1"/>
          </p:cNvSpPr>
          <p:nvPr>
            <p:ph type="title"/>
          </p:nvPr>
        </p:nvSpPr>
        <p:spPr>
          <a:xfrm>
            <a:off x="4833937" y="178593"/>
            <a:ext cx="14716126" cy="10179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defTabSz="642937">
              <a:lnSpc>
                <a:spcPts val="7900"/>
              </a:lnSpc>
              <a:spcBef>
                <a:spcPts val="200"/>
              </a:spcBef>
              <a:tabLst>
                <a:tab pos="1714500" algn="l"/>
              </a:tabLst>
              <a:defRPr sz="6600">
                <a:solidFill>
                  <a:srgbClr val="0056D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9671" y="13037343"/>
            <a:ext cx="424658" cy="462757"/>
          </a:xfrm>
          <a:prstGeom prst="rect">
            <a:avLst/>
          </a:prstGeom>
        </p:spPr>
        <p:txBody>
          <a:bodyPr lIns="53578" tIns="53578" rIns="53578" bIns="53578"/>
          <a:lstStyle>
            <a:lvl1pPr defTabSz="642937">
              <a:lnSpc>
                <a:spcPts val="2800"/>
              </a:lnSpc>
              <a:tabLst>
                <a:tab pos="1498600" algn="l"/>
              </a:tabLst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gradFill flip="none" rotWithShape="1">
          <a:gsLst>
            <a:gs pos="0">
              <a:srgbClr val="000000">
                <a:alpha val="0"/>
              </a:srgbClr>
            </a:gs>
            <a:gs pos="100000">
              <a:srgbClr val="31031B">
                <a:alpha val="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Body Level One…"/>
          <p:cNvSpPr txBox="1">
            <a:spLocks noGrp="1"/>
          </p:cNvSpPr>
          <p:nvPr>
            <p:ph type="body" idx="1"/>
          </p:nvPr>
        </p:nvSpPr>
        <p:spPr>
          <a:xfrm>
            <a:off x="4833937" y="1785937"/>
            <a:ext cx="14716126" cy="1014412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1080202" indent="-762702" defTabSz="642937">
              <a:lnSpc>
                <a:spcPts val="6900"/>
              </a:lnSpc>
              <a:spcBef>
                <a:spcPts val="7000"/>
              </a:spcBef>
              <a:buSzPct val="171429"/>
              <a:tabLst>
                <a:tab pos="2133600" algn="l"/>
              </a:tabLst>
              <a:defRPr sz="5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537402" indent="-762702" defTabSz="642937">
              <a:lnSpc>
                <a:spcPts val="6900"/>
              </a:lnSpc>
              <a:spcBef>
                <a:spcPts val="7000"/>
              </a:spcBef>
              <a:buSzPct val="171429"/>
              <a:tabLst>
                <a:tab pos="2768600" algn="l"/>
              </a:tabLst>
              <a:defRPr sz="5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981902" indent="-762702" defTabSz="642937">
              <a:lnSpc>
                <a:spcPts val="6900"/>
              </a:lnSpc>
              <a:spcBef>
                <a:spcPts val="7000"/>
              </a:spcBef>
              <a:buSzPct val="171429"/>
              <a:tabLst>
                <a:tab pos="3390900" algn="l"/>
              </a:tabLst>
              <a:defRPr sz="5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426402" indent="-762702" defTabSz="642937">
              <a:lnSpc>
                <a:spcPts val="6900"/>
              </a:lnSpc>
              <a:spcBef>
                <a:spcPts val="7000"/>
              </a:spcBef>
              <a:buSzPct val="171429"/>
              <a:tabLst>
                <a:tab pos="4025900" algn="l"/>
              </a:tabLst>
              <a:defRPr sz="5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883602" indent="-762702" defTabSz="642937">
              <a:lnSpc>
                <a:spcPts val="6900"/>
              </a:lnSpc>
              <a:spcBef>
                <a:spcPts val="7000"/>
              </a:spcBef>
              <a:buSzPct val="171429"/>
              <a:tabLst>
                <a:tab pos="4660900" algn="l"/>
              </a:tabLst>
              <a:defRPr sz="5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9671" y="13037343"/>
            <a:ext cx="424658" cy="462757"/>
          </a:xfrm>
          <a:prstGeom prst="rect">
            <a:avLst/>
          </a:prstGeom>
        </p:spPr>
        <p:txBody>
          <a:bodyPr lIns="53578" tIns="53578" rIns="53578" bIns="53578"/>
          <a:lstStyle>
            <a:lvl1pPr defTabSz="642937">
              <a:lnSpc>
                <a:spcPts val="2800"/>
              </a:lnSpc>
              <a:tabLst>
                <a:tab pos="1498600" algn="l"/>
              </a:tabLst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Text"/>
          <p:cNvSpPr txBox="1">
            <a:spLocks noGrp="1"/>
          </p:cNvSpPr>
          <p:nvPr>
            <p:ph type="title"/>
          </p:nvPr>
        </p:nvSpPr>
        <p:spPr>
          <a:xfrm>
            <a:off x="4387453" y="249237"/>
            <a:ext cx="15609094" cy="1836819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defTabSz="821531">
              <a:defRPr sz="8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9484"/>
            <a:ext cx="494513" cy="5111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9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itle Text"/>
          <p:cNvSpPr txBox="1">
            <a:spLocks noGrp="1"/>
          </p:cNvSpPr>
          <p:nvPr>
            <p:ph type="title"/>
          </p:nvPr>
        </p:nvSpPr>
        <p:spPr>
          <a:xfrm>
            <a:off x="4381499" y="3438525"/>
            <a:ext cx="15621001" cy="3486151"/>
          </a:xfrm>
          <a:prstGeom prst="rect">
            <a:avLst/>
          </a:prstGeom>
        </p:spPr>
        <p:txBody>
          <a:bodyPr lIns="38100" tIns="38100" rIns="38100" bIns="38100" anchor="b"/>
          <a:lstStyle>
            <a:lvl1pPr>
              <a:defRPr sz="10800"/>
            </a:lvl1pPr>
          </a:lstStyle>
          <a:p>
            <a:r>
              <a:t>Title Text</a:t>
            </a:r>
          </a:p>
        </p:txBody>
      </p:sp>
      <p:sp>
        <p:nvSpPr>
          <p:cNvPr id="20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81499" y="7019925"/>
            <a:ext cx="15621001" cy="1190626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7441" y="11525250"/>
            <a:ext cx="399593" cy="410997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itle Text"/>
          <p:cNvSpPr txBox="1">
            <a:spLocks noGrp="1"/>
          </p:cNvSpPr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lIns="91439" tIns="91439" rIns="91439" bIns="91439" anchor="b"/>
          <a:lstStyle>
            <a:lvl1pPr defTabSz="1828800">
              <a:lnSpc>
                <a:spcPct val="90000"/>
              </a:lnSpc>
              <a:defRPr sz="12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3052" y="12802235"/>
            <a:ext cx="504548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 Text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lnSpc>
                <a:spcPct val="90000"/>
              </a:lnSpc>
              <a:defRPr sz="88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24" name="Body Level One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457200" indent="-457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1pPr>
            <a:lvl2pPr marL="990600" indent="-5334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2pPr>
            <a:lvl3pPr marL="1554479" indent="-640079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3pPr>
            <a:lvl4pPr marL="20828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4pPr>
            <a:lvl5pPr marL="25400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3052" y="12802235"/>
            <a:ext cx="504548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itle Text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lnSpc>
                <a:spcPct val="90000"/>
              </a:lnSpc>
              <a:defRPr sz="8800"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r>
              <a:t>Title Text</a:t>
            </a:r>
          </a:p>
        </p:txBody>
      </p:sp>
      <p:sp>
        <p:nvSpPr>
          <p:cNvPr id="233" name="Body Level One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457200" indent="-457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Aptos"/>
                <a:ea typeface="Aptos"/>
                <a:cs typeface="Aptos"/>
                <a:sym typeface="Aptos"/>
              </a:defRPr>
            </a:lvl1pPr>
            <a:lvl2pPr marL="990600" indent="-5334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Aptos"/>
                <a:ea typeface="Aptos"/>
                <a:cs typeface="Aptos"/>
                <a:sym typeface="Aptos"/>
              </a:defRPr>
            </a:lvl2pPr>
            <a:lvl3pPr marL="1554479" indent="-640079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Aptos"/>
                <a:ea typeface="Aptos"/>
                <a:cs typeface="Aptos"/>
                <a:sym typeface="Aptos"/>
              </a:defRPr>
            </a:lvl3pPr>
            <a:lvl4pPr marL="20828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Aptos"/>
                <a:ea typeface="Aptos"/>
                <a:cs typeface="Aptos"/>
                <a:sym typeface="Aptos"/>
              </a:defRPr>
            </a:lvl4pPr>
            <a:lvl5pPr marL="25400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Aptos"/>
                <a:ea typeface="Aptos"/>
                <a:cs typeface="Aptos"/>
                <a:sym typeface="Apto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186384" y="12795884"/>
            <a:ext cx="521217" cy="5638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757575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bg>
      <p:bgPr>
        <a:solidFill>
          <a:srgbClr val="0707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itle Text"/>
          <p:cNvSpPr txBox="1">
            <a:spLocks noGrp="1"/>
          </p:cNvSpPr>
          <p:nvPr>
            <p:ph type="title"/>
          </p:nvPr>
        </p:nvSpPr>
        <p:spPr>
          <a:xfrm>
            <a:off x="831199" y="1186733"/>
            <a:ext cx="22721602" cy="1527201"/>
          </a:xfrm>
          <a:prstGeom prst="rect">
            <a:avLst/>
          </a:prstGeom>
        </p:spPr>
        <p:txBody>
          <a:bodyPr lIns="243799" tIns="243799" rIns="243799" bIns="243799" anchor="t"/>
          <a:lstStyle>
            <a:lvl1pPr algn="l" defTabSz="2438400">
              <a:defRPr sz="7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42" name="Body Level One…"/>
          <p:cNvSpPr txBox="1">
            <a:spLocks noGrp="1"/>
          </p:cNvSpPr>
          <p:nvPr>
            <p:ph type="body" idx="1"/>
          </p:nvPr>
        </p:nvSpPr>
        <p:spPr>
          <a:xfrm>
            <a:off x="831199" y="3073266"/>
            <a:ext cx="22721602" cy="9110401"/>
          </a:xfrm>
          <a:prstGeom prst="rect">
            <a:avLst/>
          </a:prstGeom>
        </p:spPr>
        <p:txBody>
          <a:bodyPr lIns="243799" tIns="243799" rIns="243799" bIns="243799" anchor="t"/>
          <a:lstStyle>
            <a:lvl1pPr marL="1028700" indent="-914400" defTabSz="2438400">
              <a:lnSpc>
                <a:spcPct val="115000"/>
              </a:lnSpc>
              <a:spcBef>
                <a:spcPts val="0"/>
              </a:spcBef>
              <a:buClr>
                <a:srgbClr val="CCCCCC"/>
              </a:buClr>
              <a:buSzPts val="4800"/>
              <a:buFont typeface="Arial"/>
              <a:buChar char="●"/>
              <a:defRPr sz="4800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685471" indent="-1088571" defTabSz="2438400">
              <a:lnSpc>
                <a:spcPct val="115000"/>
              </a:lnSpc>
              <a:spcBef>
                <a:spcPts val="0"/>
              </a:spcBef>
              <a:buClr>
                <a:srgbClr val="CCCCCC"/>
              </a:buClr>
              <a:buSzPts val="4800"/>
              <a:buFont typeface="Arial"/>
              <a:buChar char="○"/>
              <a:defRPr sz="4800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142671" indent="-1088571" defTabSz="2438400">
              <a:lnSpc>
                <a:spcPct val="115000"/>
              </a:lnSpc>
              <a:spcBef>
                <a:spcPts val="0"/>
              </a:spcBef>
              <a:buClr>
                <a:srgbClr val="CCCCCC"/>
              </a:buClr>
              <a:buSzPts val="4800"/>
              <a:buFont typeface="Arial"/>
              <a:buChar char="■"/>
              <a:defRPr sz="4800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599871" indent="-1088571" defTabSz="2438400">
              <a:lnSpc>
                <a:spcPct val="115000"/>
              </a:lnSpc>
              <a:spcBef>
                <a:spcPts val="0"/>
              </a:spcBef>
              <a:buClr>
                <a:srgbClr val="CCCCCC"/>
              </a:buClr>
              <a:buSzPts val="4800"/>
              <a:buFont typeface="Arial"/>
              <a:buChar char="●"/>
              <a:defRPr sz="4800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57071" indent="-1088571" defTabSz="2438400">
              <a:lnSpc>
                <a:spcPct val="115000"/>
              </a:lnSpc>
              <a:spcBef>
                <a:spcPts val="0"/>
              </a:spcBef>
              <a:buClr>
                <a:srgbClr val="CCCCCC"/>
              </a:buClr>
              <a:buSzPts val="4800"/>
              <a:buFont typeface="Arial"/>
              <a:buChar char="○"/>
              <a:defRPr sz="4800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593221" y="12524796"/>
            <a:ext cx="867584" cy="870499"/>
          </a:xfrm>
          <a:prstGeom prst="rect">
            <a:avLst/>
          </a:prstGeom>
        </p:spPr>
        <p:txBody>
          <a:bodyPr lIns="243799" tIns="243799" rIns="243799" bIns="243799" anchor="ctr">
            <a:normAutofit/>
          </a:bodyPr>
          <a:lstStyle>
            <a:lvl1pPr algn="l" defTabSz="2438400">
              <a:defRPr sz="2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21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22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Picture 4" descr="Picture 4"/>
          <p:cNvPicPr>
            <a:picLocks noChangeAspect="1"/>
          </p:cNvPicPr>
          <p:nvPr/>
        </p:nvPicPr>
        <p:blipFill>
          <a:blip r:embed="rId2">
            <a:alphaModFix amt="95000"/>
          </a:blip>
          <a:stretch>
            <a:fillRect/>
          </a:stretch>
        </p:blipFill>
        <p:spPr>
          <a:xfrm rot="5400000">
            <a:off x="5333996" y="-5334002"/>
            <a:ext cx="13716001" cy="243840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7" name="Group 4"/>
          <p:cNvGrpSpPr/>
          <p:nvPr/>
        </p:nvGrpSpPr>
        <p:grpSpPr>
          <a:xfrm>
            <a:off x="7498267" y="11913715"/>
            <a:ext cx="6813799" cy="1324166"/>
            <a:chOff x="0" y="0"/>
            <a:chExt cx="6813797" cy="1324165"/>
          </a:xfrm>
        </p:grpSpPr>
        <p:sp>
          <p:nvSpPr>
            <p:cNvPr id="253" name="Oval 5"/>
            <p:cNvSpPr/>
            <p:nvPr/>
          </p:nvSpPr>
          <p:spPr>
            <a:xfrm rot="5400000">
              <a:off x="6784" y="-6785"/>
              <a:ext cx="484060" cy="497629"/>
            </a:xfrm>
            <a:prstGeom prst="ellipse">
              <a:avLst/>
            </a:prstGeom>
            <a:noFill/>
            <a:ln w="76200" cap="flat">
              <a:solidFill>
                <a:srgbClr val="02FF07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46600" b="0">
                  <a:solidFill>
                    <a:srgbClr val="02FF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54" name="TextBox 6"/>
            <p:cNvSpPr/>
            <p:nvPr/>
          </p:nvSpPr>
          <p:spPr>
            <a:xfrm>
              <a:off x="402582" y="341510"/>
              <a:ext cx="641121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l" defTabSz="1828800">
                <a:defRPr sz="5600" b="0">
                  <a:solidFill>
                    <a:srgbClr val="02FF07"/>
                  </a:solidFill>
                </a:defRPr>
              </a:lvl1pPr>
            </a:lstStyle>
            <a:p>
              <a:r>
                <a:t>SN 2021aefx</a:t>
              </a:r>
            </a:p>
          </p:txBody>
        </p:sp>
        <p:sp>
          <p:nvSpPr>
            <p:cNvPr id="255" name="Straight Connector 7"/>
            <p:cNvSpPr/>
            <p:nvPr/>
          </p:nvSpPr>
          <p:spPr>
            <a:xfrm flipH="1">
              <a:off x="248814" y="596967"/>
              <a:ext cx="1" cy="727199"/>
            </a:xfrm>
            <a:prstGeom prst="line">
              <a:avLst/>
            </a:prstGeom>
            <a:noFill/>
            <a:ln w="76200" cap="flat">
              <a:solidFill>
                <a:srgbClr val="04FF05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56" name="Straight Connector 8"/>
            <p:cNvSpPr/>
            <p:nvPr/>
          </p:nvSpPr>
          <p:spPr>
            <a:xfrm>
              <a:off x="619064" y="240743"/>
              <a:ext cx="727199" cy="1"/>
            </a:xfrm>
            <a:prstGeom prst="line">
              <a:avLst/>
            </a:prstGeom>
            <a:noFill/>
            <a:ln w="76200" cap="flat">
              <a:solidFill>
                <a:srgbClr val="04FF05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pic>
        <p:nvPicPr>
          <p:cNvPr id="258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71174">
            <a:off x="-639824" y="5929224"/>
            <a:ext cx="7498272" cy="8044123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TextBox 22"/>
          <p:cNvSpPr txBox="1"/>
          <p:nvPr/>
        </p:nvSpPr>
        <p:spPr>
          <a:xfrm>
            <a:off x="13345404" y="12484897"/>
            <a:ext cx="10910579" cy="1163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algn="r" defTabSz="1828800">
              <a:defRPr sz="3600" b="0">
                <a:solidFill>
                  <a:srgbClr val="F2F2F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JWST/MIRI image of NGC 1566</a:t>
            </a:r>
          </a:p>
          <a:p>
            <a:pPr algn="r" defTabSz="1828800">
              <a:defRPr sz="2800" b="0">
                <a:solidFill>
                  <a:srgbClr val="F2F2F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data via JWST GO 2107 (PI: Janice Lee), processing by Judy Schmidt    </a:t>
            </a:r>
          </a:p>
        </p:txBody>
      </p:sp>
      <p:sp>
        <p:nvSpPr>
          <p:cNvPr id="260" name="JWST Observations of White Dwarf Supernovae"/>
          <p:cNvSpPr txBox="1">
            <a:spLocks noGrp="1"/>
          </p:cNvSpPr>
          <p:nvPr>
            <p:ph type="title"/>
          </p:nvPr>
        </p:nvSpPr>
        <p:spPr>
          <a:xfrm>
            <a:off x="459966" y="-15474"/>
            <a:ext cx="20540729" cy="145374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6400"/>
            </a:lvl1pPr>
          </a:lstStyle>
          <a:p>
            <a:r>
              <a:t>JWST Observations of White Dwarf Supernovae</a:t>
            </a:r>
          </a:p>
        </p:txBody>
      </p:sp>
      <p:pic>
        <p:nvPicPr>
          <p:cNvPr id="261" name="rulogo.png" descr="ru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0694" y="176359"/>
            <a:ext cx="3055480" cy="1070077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An Extraordinary Journey into the Transient Sky…"/>
          <p:cNvSpPr txBox="1"/>
          <p:nvPr/>
        </p:nvSpPr>
        <p:spPr>
          <a:xfrm>
            <a:off x="459966" y="1954585"/>
            <a:ext cx="13720424" cy="128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l">
              <a:defRPr sz="36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An Extraordinary Journey into the Transient Sky</a:t>
            </a:r>
          </a:p>
          <a:p>
            <a:pPr algn="l">
              <a:defRPr sz="36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April 1, 2025 Padova, Italy</a:t>
            </a:r>
          </a:p>
        </p:txBody>
      </p:sp>
      <p:sp>
        <p:nvSpPr>
          <p:cNvPr id="263" name="Saurabh W. Jha"/>
          <p:cNvSpPr txBox="1"/>
          <p:nvPr/>
        </p:nvSpPr>
        <p:spPr>
          <a:xfrm>
            <a:off x="459966" y="1073263"/>
            <a:ext cx="11259605" cy="1008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l">
              <a:defRPr sz="4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Saurabh W. Jha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roup 11"/>
          <p:cNvGrpSpPr/>
          <p:nvPr/>
        </p:nvGrpSpPr>
        <p:grpSpPr>
          <a:xfrm>
            <a:off x="16644986" y="-165856"/>
            <a:ext cx="7742712" cy="7358556"/>
            <a:chOff x="0" y="0"/>
            <a:chExt cx="7742710" cy="7358555"/>
          </a:xfrm>
        </p:grpSpPr>
        <p:grpSp>
          <p:nvGrpSpPr>
            <p:cNvPr id="369" name="Cloud 12"/>
            <p:cNvGrpSpPr/>
            <p:nvPr/>
          </p:nvGrpSpPr>
          <p:grpSpPr>
            <a:xfrm>
              <a:off x="-1" y="-1"/>
              <a:ext cx="7742712" cy="7358557"/>
              <a:chOff x="0" y="0"/>
              <a:chExt cx="7742710" cy="7358555"/>
            </a:xfrm>
          </p:grpSpPr>
          <p:sp>
            <p:nvSpPr>
              <p:cNvPr id="367" name="Shape"/>
              <p:cNvSpPr/>
              <p:nvPr/>
            </p:nvSpPr>
            <p:spPr>
              <a:xfrm>
                <a:off x="0" y="-1"/>
                <a:ext cx="7742711" cy="73585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0684" extrusionOk="0">
                    <a:moveTo>
                      <a:pt x="1901" y="6800"/>
                    </a:moveTo>
                    <a:lnTo>
                      <a:pt x="1901" y="6800"/>
                    </a:lnTo>
                    <a:cubicBezTo>
                      <a:pt x="1658" y="4397"/>
                      <a:pt x="2907" y="2184"/>
                      <a:pt x="4691" y="1857"/>
                    </a:cubicBezTo>
                    <a:cubicBezTo>
                      <a:pt x="5414" y="1724"/>
                      <a:pt x="6149" y="1922"/>
                      <a:pt x="6778" y="2419"/>
                    </a:cubicBezTo>
                    <a:cubicBezTo>
                      <a:pt x="7445" y="725"/>
                      <a:pt x="9003" y="82"/>
                      <a:pt x="10259" y="981"/>
                    </a:cubicBezTo>
                    <a:cubicBezTo>
                      <a:pt x="10478" y="1139"/>
                      <a:pt x="10680" y="1338"/>
                      <a:pt x="10857" y="1573"/>
                    </a:cubicBezTo>
                    <a:lnTo>
                      <a:pt x="10857" y="1573"/>
                    </a:lnTo>
                    <a:cubicBezTo>
                      <a:pt x="11377" y="169"/>
                      <a:pt x="12642" y="-401"/>
                      <a:pt x="13683" y="299"/>
                    </a:cubicBezTo>
                    <a:cubicBezTo>
                      <a:pt x="13971" y="493"/>
                      <a:pt x="14223" y="774"/>
                      <a:pt x="14418" y="1119"/>
                    </a:cubicBezTo>
                    <a:cubicBezTo>
                      <a:pt x="15255" y="-209"/>
                      <a:pt x="16734" y="-373"/>
                      <a:pt x="17722" y="753"/>
                    </a:cubicBezTo>
                    <a:cubicBezTo>
                      <a:pt x="18137" y="1226"/>
                      <a:pt x="18417" y="1878"/>
                      <a:pt x="18513" y="2598"/>
                    </a:cubicBezTo>
                    <a:lnTo>
                      <a:pt x="18513" y="2598"/>
                    </a:lnTo>
                    <a:cubicBezTo>
                      <a:pt x="19885" y="3102"/>
                      <a:pt x="20694" y="5013"/>
                      <a:pt x="20321" y="6865"/>
                    </a:cubicBezTo>
                    <a:cubicBezTo>
                      <a:pt x="20289" y="7020"/>
                      <a:pt x="20250" y="7173"/>
                      <a:pt x="20203" y="7321"/>
                    </a:cubicBezTo>
                    <a:lnTo>
                      <a:pt x="20203" y="7321"/>
                    </a:lnTo>
                    <a:cubicBezTo>
                      <a:pt x="21303" y="9251"/>
                      <a:pt x="21034" y="12017"/>
                      <a:pt x="19601" y="13499"/>
                    </a:cubicBezTo>
                    <a:cubicBezTo>
                      <a:pt x="19156" y="13961"/>
                      <a:pt x="18629" y="14259"/>
                      <a:pt x="18072" y="14367"/>
                    </a:cubicBezTo>
                    <a:cubicBezTo>
                      <a:pt x="18072" y="16443"/>
                      <a:pt x="16822" y="18126"/>
                      <a:pt x="15280" y="18126"/>
                    </a:cubicBezTo>
                    <a:cubicBezTo>
                      <a:pt x="14757" y="18126"/>
                      <a:pt x="14245" y="17928"/>
                      <a:pt x="13801" y="17556"/>
                    </a:cubicBezTo>
                    <a:lnTo>
                      <a:pt x="13801" y="17556"/>
                    </a:lnTo>
                    <a:cubicBezTo>
                      <a:pt x="13280" y="19883"/>
                      <a:pt x="11460" y="21199"/>
                      <a:pt x="9738" y="20494"/>
                    </a:cubicBezTo>
                    <a:cubicBezTo>
                      <a:pt x="9016" y="20199"/>
                      <a:pt x="8392" y="19574"/>
                      <a:pt x="7973" y="18727"/>
                    </a:cubicBezTo>
                    <a:cubicBezTo>
                      <a:pt x="6209" y="20160"/>
                      <a:pt x="3920" y="19389"/>
                      <a:pt x="2859" y="17004"/>
                    </a:cubicBezTo>
                    <a:cubicBezTo>
                      <a:pt x="2846" y="16974"/>
                      <a:pt x="2833" y="16944"/>
                      <a:pt x="2820" y="16914"/>
                    </a:cubicBezTo>
                    <a:lnTo>
                      <a:pt x="2820" y="16914"/>
                    </a:lnTo>
                    <a:cubicBezTo>
                      <a:pt x="1666" y="17096"/>
                      <a:pt x="620" y="15986"/>
                      <a:pt x="485" y="14435"/>
                    </a:cubicBezTo>
                    <a:cubicBezTo>
                      <a:pt x="412" y="13608"/>
                      <a:pt x="615" y="12780"/>
                      <a:pt x="1038" y="12172"/>
                    </a:cubicBezTo>
                    <a:lnTo>
                      <a:pt x="1038" y="12172"/>
                    </a:lnTo>
                    <a:cubicBezTo>
                      <a:pt x="39" y="11379"/>
                      <a:pt x="-297" y="9639"/>
                      <a:pt x="288" y="8285"/>
                    </a:cubicBezTo>
                    <a:cubicBezTo>
                      <a:pt x="626" y="7504"/>
                      <a:pt x="1218" y="6988"/>
                      <a:pt x="1883" y="6895"/>
                    </a:cubicBezTo>
                    <a:close/>
                  </a:path>
                </a:pathLst>
              </a:custGeom>
              <a:solidFill>
                <a:srgbClr val="D9D9D9">
                  <a:alpha val="50195"/>
                </a:srgbClr>
              </a:solidFill>
              <a:ln w="25400" cap="flat">
                <a:solidFill>
                  <a:srgbClr val="D9D9D9">
                    <a:alpha val="50195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 sz="36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68" name="Shape"/>
              <p:cNvSpPr/>
              <p:nvPr/>
            </p:nvSpPr>
            <p:spPr>
              <a:xfrm>
                <a:off x="393158" y="374176"/>
                <a:ext cx="7094907" cy="6247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0" y="14010"/>
                    </a:moveTo>
                    <a:cubicBezTo>
                      <a:pt x="899" y="14066"/>
                      <a:pt x="417" y="13902"/>
                      <a:pt x="0" y="13542"/>
                    </a:cubicBezTo>
                    <a:moveTo>
                      <a:pt x="2598" y="19137"/>
                    </a:moveTo>
                    <a:lnTo>
                      <a:pt x="2598" y="19137"/>
                    </a:lnTo>
                    <a:cubicBezTo>
                      <a:pt x="2405" y="19250"/>
                      <a:pt x="2202" y="19325"/>
                      <a:pt x="1994" y="19361"/>
                    </a:cubicBezTo>
                    <a:moveTo>
                      <a:pt x="7802" y="21600"/>
                    </a:moveTo>
                    <a:lnTo>
                      <a:pt x="7802" y="21600"/>
                    </a:lnTo>
                    <a:cubicBezTo>
                      <a:pt x="7657" y="21279"/>
                      <a:pt x="7535" y="20936"/>
                      <a:pt x="7438" y="20577"/>
                    </a:cubicBezTo>
                    <a:moveTo>
                      <a:pt x="14532" y="19050"/>
                    </a:moveTo>
                    <a:cubicBezTo>
                      <a:pt x="14510" y="19430"/>
                      <a:pt x="14462" y="19806"/>
                      <a:pt x="14386" y="20172"/>
                    </a:cubicBezTo>
                    <a:moveTo>
                      <a:pt x="17421" y="12116"/>
                    </a:moveTo>
                    <a:cubicBezTo>
                      <a:pt x="18505" y="12890"/>
                      <a:pt x="19193" y="14504"/>
                      <a:pt x="19193" y="16273"/>
                    </a:cubicBezTo>
                    <a:moveTo>
                      <a:pt x="21600" y="7649"/>
                    </a:moveTo>
                    <a:cubicBezTo>
                      <a:pt x="21423" y="8256"/>
                      <a:pt x="21153" y="8794"/>
                      <a:pt x="20811" y="9222"/>
                    </a:cubicBezTo>
                    <a:moveTo>
                      <a:pt x="19707" y="1814"/>
                    </a:moveTo>
                    <a:cubicBezTo>
                      <a:pt x="19737" y="2059"/>
                      <a:pt x="19751" y="2307"/>
                      <a:pt x="19749" y="2556"/>
                    </a:cubicBezTo>
                    <a:moveTo>
                      <a:pt x="14668" y="947"/>
                    </a:moveTo>
                    <a:cubicBezTo>
                      <a:pt x="14771" y="605"/>
                      <a:pt x="14907" y="286"/>
                      <a:pt x="15073" y="0"/>
                    </a:cubicBezTo>
                    <a:moveTo>
                      <a:pt x="10888" y="1399"/>
                    </a:moveTo>
                    <a:lnTo>
                      <a:pt x="10888" y="1399"/>
                    </a:lnTo>
                    <a:cubicBezTo>
                      <a:pt x="10930" y="1115"/>
                      <a:pt x="10996" y="841"/>
                      <a:pt x="11084" y="582"/>
                    </a:cubicBezTo>
                    <a:moveTo>
                      <a:pt x="6452" y="1676"/>
                    </a:moveTo>
                    <a:cubicBezTo>
                      <a:pt x="6709" y="1897"/>
                      <a:pt x="6947" y="2163"/>
                      <a:pt x="7160" y="2469"/>
                    </a:cubicBezTo>
                    <a:moveTo>
                      <a:pt x="1072" y="7905"/>
                    </a:moveTo>
                    <a:lnTo>
                      <a:pt x="1072" y="7905"/>
                    </a:lnTo>
                    <a:cubicBezTo>
                      <a:pt x="1016" y="7632"/>
                      <a:pt x="974" y="7353"/>
                      <a:pt x="948" y="7071"/>
                    </a:cubicBezTo>
                  </a:path>
                </a:pathLst>
              </a:custGeom>
              <a:noFill/>
              <a:ln w="25400" cap="flat">
                <a:solidFill>
                  <a:srgbClr val="D9D9D9">
                    <a:alpha val="50195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 sz="36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grpSp>
          <p:nvGrpSpPr>
            <p:cNvPr id="372" name="Cloud 13"/>
            <p:cNvGrpSpPr/>
            <p:nvPr/>
          </p:nvGrpSpPr>
          <p:grpSpPr>
            <a:xfrm>
              <a:off x="1039421" y="892599"/>
              <a:ext cx="5653750" cy="5558259"/>
              <a:chOff x="0" y="0"/>
              <a:chExt cx="5653748" cy="5558257"/>
            </a:xfrm>
          </p:grpSpPr>
          <p:sp>
            <p:nvSpPr>
              <p:cNvPr id="370" name="Shape"/>
              <p:cNvSpPr/>
              <p:nvPr/>
            </p:nvSpPr>
            <p:spPr>
              <a:xfrm>
                <a:off x="-1" y="0"/>
                <a:ext cx="5653750" cy="55582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0684" extrusionOk="0">
                    <a:moveTo>
                      <a:pt x="1901" y="6800"/>
                    </a:moveTo>
                    <a:lnTo>
                      <a:pt x="1901" y="6800"/>
                    </a:lnTo>
                    <a:cubicBezTo>
                      <a:pt x="1658" y="4397"/>
                      <a:pt x="2907" y="2184"/>
                      <a:pt x="4691" y="1857"/>
                    </a:cubicBezTo>
                    <a:cubicBezTo>
                      <a:pt x="5414" y="1724"/>
                      <a:pt x="6149" y="1922"/>
                      <a:pt x="6778" y="2419"/>
                    </a:cubicBezTo>
                    <a:cubicBezTo>
                      <a:pt x="7445" y="725"/>
                      <a:pt x="9003" y="82"/>
                      <a:pt x="10259" y="981"/>
                    </a:cubicBezTo>
                    <a:cubicBezTo>
                      <a:pt x="10478" y="1139"/>
                      <a:pt x="10680" y="1338"/>
                      <a:pt x="10857" y="1573"/>
                    </a:cubicBezTo>
                    <a:lnTo>
                      <a:pt x="10857" y="1573"/>
                    </a:lnTo>
                    <a:cubicBezTo>
                      <a:pt x="11377" y="169"/>
                      <a:pt x="12642" y="-401"/>
                      <a:pt x="13683" y="299"/>
                    </a:cubicBezTo>
                    <a:cubicBezTo>
                      <a:pt x="13971" y="493"/>
                      <a:pt x="14223" y="774"/>
                      <a:pt x="14418" y="1119"/>
                    </a:cubicBezTo>
                    <a:cubicBezTo>
                      <a:pt x="15255" y="-209"/>
                      <a:pt x="16734" y="-373"/>
                      <a:pt x="17722" y="753"/>
                    </a:cubicBezTo>
                    <a:cubicBezTo>
                      <a:pt x="18137" y="1226"/>
                      <a:pt x="18417" y="1878"/>
                      <a:pt x="18513" y="2598"/>
                    </a:cubicBezTo>
                    <a:lnTo>
                      <a:pt x="18513" y="2598"/>
                    </a:lnTo>
                    <a:cubicBezTo>
                      <a:pt x="19885" y="3102"/>
                      <a:pt x="20694" y="5013"/>
                      <a:pt x="20321" y="6865"/>
                    </a:cubicBezTo>
                    <a:cubicBezTo>
                      <a:pt x="20289" y="7020"/>
                      <a:pt x="20250" y="7173"/>
                      <a:pt x="20203" y="7321"/>
                    </a:cubicBezTo>
                    <a:lnTo>
                      <a:pt x="20203" y="7321"/>
                    </a:lnTo>
                    <a:cubicBezTo>
                      <a:pt x="21303" y="9251"/>
                      <a:pt x="21034" y="12017"/>
                      <a:pt x="19601" y="13499"/>
                    </a:cubicBezTo>
                    <a:cubicBezTo>
                      <a:pt x="19156" y="13961"/>
                      <a:pt x="18629" y="14259"/>
                      <a:pt x="18072" y="14367"/>
                    </a:cubicBezTo>
                    <a:cubicBezTo>
                      <a:pt x="18072" y="16443"/>
                      <a:pt x="16822" y="18126"/>
                      <a:pt x="15280" y="18126"/>
                    </a:cubicBezTo>
                    <a:cubicBezTo>
                      <a:pt x="14757" y="18126"/>
                      <a:pt x="14245" y="17928"/>
                      <a:pt x="13801" y="17556"/>
                    </a:cubicBezTo>
                    <a:cubicBezTo>
                      <a:pt x="13280" y="19883"/>
                      <a:pt x="11460" y="21199"/>
                      <a:pt x="9738" y="20494"/>
                    </a:cubicBezTo>
                    <a:cubicBezTo>
                      <a:pt x="9016" y="20199"/>
                      <a:pt x="8392" y="19574"/>
                      <a:pt x="7973" y="18727"/>
                    </a:cubicBezTo>
                    <a:cubicBezTo>
                      <a:pt x="6209" y="20160"/>
                      <a:pt x="3920" y="19389"/>
                      <a:pt x="2859" y="17004"/>
                    </a:cubicBezTo>
                    <a:cubicBezTo>
                      <a:pt x="2846" y="16974"/>
                      <a:pt x="2833" y="16944"/>
                      <a:pt x="2820" y="16914"/>
                    </a:cubicBezTo>
                    <a:lnTo>
                      <a:pt x="2820" y="16914"/>
                    </a:lnTo>
                    <a:cubicBezTo>
                      <a:pt x="1666" y="17096"/>
                      <a:pt x="620" y="15986"/>
                      <a:pt x="485" y="14435"/>
                    </a:cubicBezTo>
                    <a:cubicBezTo>
                      <a:pt x="412" y="13608"/>
                      <a:pt x="615" y="12780"/>
                      <a:pt x="1038" y="12172"/>
                    </a:cubicBezTo>
                    <a:lnTo>
                      <a:pt x="1038" y="12172"/>
                    </a:lnTo>
                    <a:cubicBezTo>
                      <a:pt x="39" y="11379"/>
                      <a:pt x="-297" y="9639"/>
                      <a:pt x="288" y="8285"/>
                    </a:cubicBezTo>
                    <a:cubicBezTo>
                      <a:pt x="626" y="7504"/>
                      <a:pt x="1218" y="6988"/>
                      <a:pt x="1883" y="689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 sz="36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71" name="Shape"/>
              <p:cNvSpPr/>
              <p:nvPr/>
            </p:nvSpPr>
            <p:spPr>
              <a:xfrm>
                <a:off x="287085" y="282632"/>
                <a:ext cx="5180721" cy="4719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0" y="14010"/>
                    </a:moveTo>
                    <a:cubicBezTo>
                      <a:pt x="899" y="14066"/>
                      <a:pt x="417" y="13902"/>
                      <a:pt x="0" y="13542"/>
                    </a:cubicBezTo>
                    <a:moveTo>
                      <a:pt x="2598" y="19137"/>
                    </a:moveTo>
                    <a:cubicBezTo>
                      <a:pt x="2405" y="19250"/>
                      <a:pt x="2202" y="19325"/>
                      <a:pt x="1994" y="19361"/>
                    </a:cubicBezTo>
                    <a:moveTo>
                      <a:pt x="7802" y="21600"/>
                    </a:moveTo>
                    <a:lnTo>
                      <a:pt x="7802" y="21600"/>
                    </a:lnTo>
                    <a:cubicBezTo>
                      <a:pt x="7657" y="21279"/>
                      <a:pt x="7535" y="20936"/>
                      <a:pt x="7438" y="20577"/>
                    </a:cubicBezTo>
                    <a:moveTo>
                      <a:pt x="14532" y="19050"/>
                    </a:moveTo>
                    <a:cubicBezTo>
                      <a:pt x="14510" y="19430"/>
                      <a:pt x="14462" y="19806"/>
                      <a:pt x="14386" y="20172"/>
                    </a:cubicBezTo>
                    <a:moveTo>
                      <a:pt x="17421" y="12116"/>
                    </a:moveTo>
                    <a:cubicBezTo>
                      <a:pt x="18505" y="12890"/>
                      <a:pt x="19193" y="14504"/>
                      <a:pt x="19193" y="16273"/>
                    </a:cubicBezTo>
                    <a:moveTo>
                      <a:pt x="21600" y="7649"/>
                    </a:moveTo>
                    <a:cubicBezTo>
                      <a:pt x="21423" y="8256"/>
                      <a:pt x="21153" y="8794"/>
                      <a:pt x="20811" y="9222"/>
                    </a:cubicBezTo>
                    <a:moveTo>
                      <a:pt x="19707" y="1814"/>
                    </a:moveTo>
                    <a:cubicBezTo>
                      <a:pt x="19737" y="2059"/>
                      <a:pt x="19751" y="2307"/>
                      <a:pt x="19749" y="2556"/>
                    </a:cubicBezTo>
                    <a:moveTo>
                      <a:pt x="14668" y="947"/>
                    </a:moveTo>
                    <a:cubicBezTo>
                      <a:pt x="14771" y="605"/>
                      <a:pt x="14907" y="286"/>
                      <a:pt x="15073" y="0"/>
                    </a:cubicBezTo>
                    <a:moveTo>
                      <a:pt x="10888" y="1399"/>
                    </a:moveTo>
                    <a:cubicBezTo>
                      <a:pt x="10930" y="1115"/>
                      <a:pt x="10996" y="841"/>
                      <a:pt x="11084" y="582"/>
                    </a:cubicBezTo>
                    <a:moveTo>
                      <a:pt x="6452" y="1676"/>
                    </a:moveTo>
                    <a:cubicBezTo>
                      <a:pt x="6709" y="1897"/>
                      <a:pt x="6947" y="2163"/>
                      <a:pt x="7160" y="2469"/>
                    </a:cubicBezTo>
                    <a:moveTo>
                      <a:pt x="1072" y="7905"/>
                    </a:moveTo>
                    <a:lnTo>
                      <a:pt x="1072" y="7905"/>
                    </a:lnTo>
                    <a:cubicBezTo>
                      <a:pt x="1016" y="7632"/>
                      <a:pt x="974" y="7353"/>
                      <a:pt x="948" y="7071"/>
                    </a:cubicBezTo>
                  </a:path>
                </a:pathLst>
              </a:custGeom>
              <a:noFill/>
              <a:ln w="254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 sz="36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grpSp>
          <p:nvGrpSpPr>
            <p:cNvPr id="377" name="Group 14"/>
            <p:cNvGrpSpPr/>
            <p:nvPr/>
          </p:nvGrpSpPr>
          <p:grpSpPr>
            <a:xfrm>
              <a:off x="1998979" y="2180199"/>
              <a:ext cx="3408398" cy="3142446"/>
              <a:chOff x="0" y="0"/>
              <a:chExt cx="3408397" cy="3142445"/>
            </a:xfrm>
          </p:grpSpPr>
          <p:sp>
            <p:nvSpPr>
              <p:cNvPr id="373" name="Oval 17"/>
              <p:cNvSpPr/>
              <p:nvPr/>
            </p:nvSpPr>
            <p:spPr>
              <a:xfrm>
                <a:off x="2097353" y="289621"/>
                <a:ext cx="1311045" cy="1311045"/>
              </a:xfrm>
              <a:prstGeom prst="ellipse">
                <a:avLst/>
              </a:prstGeom>
              <a:solidFill>
                <a:srgbClr val="808080"/>
              </a:solidFill>
              <a:ln w="25400" cap="flat">
                <a:solidFill>
                  <a:srgbClr val="3B3838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 sz="36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74" name="Explosion 1 18"/>
              <p:cNvSpPr/>
              <p:nvPr/>
            </p:nvSpPr>
            <p:spPr>
              <a:xfrm>
                <a:off x="2809150" y="1075605"/>
                <a:ext cx="567819" cy="6316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5800"/>
                    </a:moveTo>
                    <a:lnTo>
                      <a:pt x="14522" y="0"/>
                    </a:lnTo>
                    <a:lnTo>
                      <a:pt x="14155" y="5325"/>
                    </a:lnTo>
                    <a:lnTo>
                      <a:pt x="18380" y="4457"/>
                    </a:lnTo>
                    <a:lnTo>
                      <a:pt x="16702" y="7315"/>
                    </a:lnTo>
                    <a:lnTo>
                      <a:pt x="21097" y="8137"/>
                    </a:lnTo>
                    <a:lnTo>
                      <a:pt x="17607" y="10475"/>
                    </a:lnTo>
                    <a:lnTo>
                      <a:pt x="21600" y="13290"/>
                    </a:lnTo>
                    <a:lnTo>
                      <a:pt x="16837" y="12942"/>
                    </a:lnTo>
                    <a:lnTo>
                      <a:pt x="18145" y="18095"/>
                    </a:lnTo>
                    <a:lnTo>
                      <a:pt x="14020" y="14457"/>
                    </a:lnTo>
                    <a:lnTo>
                      <a:pt x="13247" y="19737"/>
                    </a:lnTo>
                    <a:lnTo>
                      <a:pt x="10532" y="14935"/>
                    </a:lnTo>
                    <a:lnTo>
                      <a:pt x="8485" y="21600"/>
                    </a:lnTo>
                    <a:lnTo>
                      <a:pt x="7715" y="15627"/>
                    </a:lnTo>
                    <a:lnTo>
                      <a:pt x="4762" y="17617"/>
                    </a:lnTo>
                    <a:lnTo>
                      <a:pt x="5667" y="13937"/>
                    </a:lnTo>
                    <a:lnTo>
                      <a:pt x="135" y="14587"/>
                    </a:lnTo>
                    <a:lnTo>
                      <a:pt x="3722" y="11775"/>
                    </a:lnTo>
                    <a:lnTo>
                      <a:pt x="0" y="8615"/>
                    </a:lnTo>
                    <a:lnTo>
                      <a:pt x="4627" y="7617"/>
                    </a:lnTo>
                    <a:lnTo>
                      <a:pt x="370" y="2295"/>
                    </a:lnTo>
                    <a:lnTo>
                      <a:pt x="7312" y="6320"/>
                    </a:lnTo>
                    <a:lnTo>
                      <a:pt x="8352" y="2295"/>
                    </a:lnTo>
                    <a:close/>
                  </a:path>
                </a:pathLst>
              </a:custGeom>
              <a:solidFill>
                <a:srgbClr val="FFD966"/>
              </a:solidFill>
              <a:ln w="25400" cap="flat">
                <a:solidFill>
                  <a:srgbClr val="BF9000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 sz="36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75" name="Teardrop 19"/>
              <p:cNvSpPr/>
              <p:nvPr/>
            </p:nvSpPr>
            <p:spPr>
              <a:xfrm rot="2252130">
                <a:off x="444712" y="486492"/>
                <a:ext cx="2211241" cy="2211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152"/>
                    </a:moveTo>
                    <a:cubicBezTo>
                      <a:pt x="0" y="8487"/>
                      <a:pt x="3782" y="4704"/>
                      <a:pt x="8448" y="4704"/>
                    </a:cubicBezTo>
                    <a:cubicBezTo>
                      <a:pt x="12832" y="4704"/>
                      <a:pt x="17216" y="3136"/>
                      <a:pt x="21600" y="0"/>
                    </a:cubicBezTo>
                    <a:cubicBezTo>
                      <a:pt x="18464" y="4384"/>
                      <a:pt x="16896" y="8768"/>
                      <a:pt x="16896" y="13152"/>
                    </a:cubicBezTo>
                    <a:cubicBezTo>
                      <a:pt x="16896" y="17818"/>
                      <a:pt x="13113" y="21600"/>
                      <a:pt x="8448" y="21600"/>
                    </a:cubicBezTo>
                    <a:cubicBezTo>
                      <a:pt x="3782" y="21600"/>
                      <a:pt x="0" y="17818"/>
                      <a:pt x="0" y="13152"/>
                    </a:cubicBezTo>
                    <a:close/>
                  </a:path>
                </a:pathLst>
              </a:custGeom>
              <a:solidFill>
                <a:srgbClr val="A6A6A6"/>
              </a:solidFill>
              <a:ln w="25400" cap="flat">
                <a:solidFill>
                  <a:srgbClr val="808080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 sz="36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76" name="Arc 20"/>
              <p:cNvSpPr/>
              <p:nvPr/>
            </p:nvSpPr>
            <p:spPr>
              <a:xfrm rot="18680806">
                <a:off x="1372148" y="230751"/>
                <a:ext cx="905171" cy="642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9332" y="0"/>
                      <a:pt x="17793" y="8460"/>
                      <a:pt x="21600" y="21600"/>
                    </a:cubicBezTo>
                  </a:path>
                </a:pathLst>
              </a:custGeom>
              <a:noFill/>
              <a:ln w="63500" cap="flat">
                <a:solidFill>
                  <a:srgbClr val="000000"/>
                </a:solidFill>
                <a:prstDash val="solid"/>
                <a:miter lim="800000"/>
                <a:headEnd type="triangle" w="med" len="med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 sz="36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378" name="Arc 16"/>
            <p:cNvSpPr/>
            <p:nvPr/>
          </p:nvSpPr>
          <p:spPr>
            <a:xfrm rot="8638267">
              <a:off x="3496691" y="3921305"/>
              <a:ext cx="1264486" cy="560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8755" y="0"/>
                    <a:pt x="16902" y="8147"/>
                    <a:pt x="21600" y="21600"/>
                  </a:cubicBezTo>
                </a:path>
              </a:pathLst>
            </a:custGeom>
            <a:noFill/>
            <a:ln w="63500" cap="flat">
              <a:solidFill>
                <a:srgbClr val="000000"/>
              </a:solidFill>
              <a:prstDash val="solid"/>
              <a:miter lim="800000"/>
              <a:headEnd type="triangle" w="med" len="med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380" name="Rounded Rectangle 26"/>
          <p:cNvSpPr/>
          <p:nvPr/>
        </p:nvSpPr>
        <p:spPr>
          <a:xfrm>
            <a:off x="1494264" y="2314480"/>
            <a:ext cx="14526008" cy="3563900"/>
          </a:xfrm>
          <a:prstGeom prst="roundRect">
            <a:avLst>
              <a:gd name="adj" fmla="val 8052"/>
            </a:avLst>
          </a:prstGeom>
          <a:solidFill>
            <a:srgbClr val="D9D9D9">
              <a:alpha val="50000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81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156189" y="2474155"/>
            <a:ext cx="15404678" cy="2211587"/>
          </a:xfrm>
          <a:prstGeom prst="rect">
            <a:avLst/>
          </a:prstGeom>
        </p:spPr>
        <p:txBody>
          <a:bodyPr numCol="2" spcCol="76200"/>
          <a:lstStyle/>
          <a:p>
            <a:pPr marL="0" indent="0" algn="ctr">
              <a:buSzTx/>
              <a:buNone/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Dust!</a:t>
            </a:r>
          </a:p>
          <a:p>
            <a:pPr marL="0" indent="0" algn="ctr">
              <a:buSzTx/>
              <a:buNone/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Central O, Ne</a:t>
            </a:r>
          </a:p>
          <a:p>
            <a:pPr marL="0" indent="0" algn="ctr">
              <a:buSzTx/>
              <a:buNone/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Asymmetric line profiles</a:t>
            </a:r>
          </a:p>
          <a:p>
            <a:pPr marL="0" indent="0" algn="ctr">
              <a:buSzTx/>
              <a:buNone/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Strong Ar, Ca emission</a:t>
            </a:r>
          </a:p>
        </p:txBody>
      </p:sp>
      <p:pic>
        <p:nvPicPr>
          <p:cNvPr id="382" name="Content Placeholder 4" descr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91" y="6418819"/>
            <a:ext cx="17269420" cy="7035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Picture 4" descr="Picture 4"/>
          <p:cNvPicPr>
            <a:picLocks noChangeAspect="1"/>
          </p:cNvPicPr>
          <p:nvPr/>
        </p:nvPicPr>
        <p:blipFill>
          <a:blip r:embed="rId3"/>
          <a:srcRect l="48781" t="49401"/>
          <a:stretch>
            <a:fillRect/>
          </a:stretch>
        </p:blipFill>
        <p:spPr>
          <a:xfrm>
            <a:off x="17724547" y="7154472"/>
            <a:ext cx="6397715" cy="6262052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TextBox 22"/>
          <p:cNvSpPr txBox="1"/>
          <p:nvPr/>
        </p:nvSpPr>
        <p:spPr>
          <a:xfrm>
            <a:off x="19988359" y="6763319"/>
            <a:ext cx="4158305" cy="728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r" defTabSz="1828800">
              <a:defRPr sz="3600" b="0">
                <a:latin typeface="Roboto Lt"/>
                <a:ea typeface="Roboto Lt"/>
                <a:cs typeface="Roboto Lt"/>
                <a:sym typeface="Roboto Light"/>
              </a:defRPr>
            </a:lvl1pPr>
          </a:lstStyle>
          <a:p>
            <a:r>
              <a:t>Kwok et al. (2024)</a:t>
            </a:r>
          </a:p>
        </p:txBody>
      </p:sp>
      <p:sp>
        <p:nvSpPr>
          <p:cNvPr id="385" name="TextBox 23"/>
          <p:cNvSpPr txBox="1"/>
          <p:nvPr/>
        </p:nvSpPr>
        <p:spPr>
          <a:xfrm>
            <a:off x="13397476" y="6008616"/>
            <a:ext cx="4464553" cy="728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3600" b="0">
                <a:latin typeface="Roboto Lt"/>
                <a:ea typeface="Roboto Lt"/>
                <a:cs typeface="Roboto Lt"/>
                <a:sym typeface="Roboto Light"/>
              </a:defRPr>
            </a:lvl1pPr>
          </a:lstStyle>
          <a:p>
            <a:r>
              <a:t>Siebert et al. (2024)</a:t>
            </a:r>
          </a:p>
        </p:txBody>
      </p:sp>
      <p:sp>
        <p:nvSpPr>
          <p:cNvPr id="386" name="TextBox 25"/>
          <p:cNvSpPr txBox="1"/>
          <p:nvPr/>
        </p:nvSpPr>
        <p:spPr>
          <a:xfrm>
            <a:off x="151737" y="4619621"/>
            <a:ext cx="17348277" cy="1033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56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Violent WD-WD merger within C/O CSM</a:t>
            </a:r>
          </a:p>
        </p:txBody>
      </p:sp>
      <p:sp>
        <p:nvSpPr>
          <p:cNvPr id="387" name="Title 1"/>
          <p:cNvSpPr txBox="1">
            <a:spLocks noGrp="1"/>
          </p:cNvSpPr>
          <p:nvPr>
            <p:ph type="title"/>
          </p:nvPr>
        </p:nvSpPr>
        <p:spPr>
          <a:xfrm>
            <a:off x="203200" y="-1"/>
            <a:ext cx="19545466" cy="265112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SN 2022pul: a peculiar 03fg-like WDSN</a:t>
            </a:r>
          </a:p>
        </p:txBody>
      </p:sp>
      <p:pic>
        <p:nvPicPr>
          <p:cNvPr id="388" name="Picture 10" descr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126586">
            <a:off x="21393098" y="-609018"/>
            <a:ext cx="3097701" cy="3323204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TextBox 23"/>
          <p:cNvSpPr txBox="1"/>
          <p:nvPr/>
        </p:nvSpPr>
        <p:spPr>
          <a:xfrm>
            <a:off x="20923360" y="5653401"/>
            <a:ext cx="4464552" cy="576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2600" b="0">
                <a:latin typeface="Roboto Lt"/>
                <a:ea typeface="Roboto Lt"/>
                <a:cs typeface="Roboto Lt"/>
                <a:sym typeface="Roboto Light"/>
              </a:defRPr>
            </a:lvl1pPr>
          </a:lstStyle>
          <a:p>
            <a:r>
              <a:t>Blondin et al. (2023)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" grpId="4" animBg="1" advAuto="0"/>
      <p:bldP spid="381" grpId="1" build="p" bldLvl="5" animBg="1" advAuto="0"/>
      <p:bldP spid="383" grpId="2" animBg="1" advAuto="0"/>
      <p:bldP spid="384" grpId="3" animBg="1" advAuto="0"/>
      <p:bldP spid="386" grpId="5" animBg="1" advAuto="0"/>
      <p:bldP spid="389" grpId="6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3" name="Group 1"/>
          <p:cNvGrpSpPr/>
          <p:nvPr/>
        </p:nvGrpSpPr>
        <p:grpSpPr>
          <a:xfrm>
            <a:off x="16649700" y="-165100"/>
            <a:ext cx="7747001" cy="7362632"/>
            <a:chOff x="0" y="0"/>
            <a:chExt cx="7747000" cy="7362631"/>
          </a:xfrm>
        </p:grpSpPr>
        <p:grpSp>
          <p:nvGrpSpPr>
            <p:cNvPr id="393" name="Cloud 2"/>
            <p:cNvGrpSpPr/>
            <p:nvPr/>
          </p:nvGrpSpPr>
          <p:grpSpPr>
            <a:xfrm>
              <a:off x="0" y="0"/>
              <a:ext cx="7747001" cy="7362632"/>
              <a:chOff x="0" y="0"/>
              <a:chExt cx="7747000" cy="7362631"/>
            </a:xfrm>
          </p:grpSpPr>
          <p:sp>
            <p:nvSpPr>
              <p:cNvPr id="391" name="Shape"/>
              <p:cNvSpPr/>
              <p:nvPr/>
            </p:nvSpPr>
            <p:spPr>
              <a:xfrm>
                <a:off x="0" y="0"/>
                <a:ext cx="7747001" cy="73626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0684" extrusionOk="0">
                    <a:moveTo>
                      <a:pt x="1901" y="6800"/>
                    </a:moveTo>
                    <a:lnTo>
                      <a:pt x="1901" y="6800"/>
                    </a:lnTo>
                    <a:cubicBezTo>
                      <a:pt x="1658" y="4397"/>
                      <a:pt x="2907" y="2184"/>
                      <a:pt x="4691" y="1857"/>
                    </a:cubicBezTo>
                    <a:cubicBezTo>
                      <a:pt x="5414" y="1724"/>
                      <a:pt x="6149" y="1922"/>
                      <a:pt x="6778" y="2419"/>
                    </a:cubicBezTo>
                    <a:lnTo>
                      <a:pt x="6778" y="2419"/>
                    </a:lnTo>
                    <a:cubicBezTo>
                      <a:pt x="7445" y="725"/>
                      <a:pt x="9003" y="82"/>
                      <a:pt x="10259" y="981"/>
                    </a:cubicBezTo>
                    <a:cubicBezTo>
                      <a:pt x="10478" y="1139"/>
                      <a:pt x="10680" y="1338"/>
                      <a:pt x="10857" y="1573"/>
                    </a:cubicBezTo>
                    <a:lnTo>
                      <a:pt x="10857" y="1573"/>
                    </a:lnTo>
                    <a:cubicBezTo>
                      <a:pt x="11377" y="169"/>
                      <a:pt x="12642" y="-401"/>
                      <a:pt x="13683" y="299"/>
                    </a:cubicBezTo>
                    <a:cubicBezTo>
                      <a:pt x="13971" y="493"/>
                      <a:pt x="14223" y="774"/>
                      <a:pt x="14418" y="1119"/>
                    </a:cubicBezTo>
                    <a:cubicBezTo>
                      <a:pt x="15255" y="-209"/>
                      <a:pt x="16734" y="-373"/>
                      <a:pt x="17722" y="753"/>
                    </a:cubicBezTo>
                    <a:cubicBezTo>
                      <a:pt x="18137" y="1226"/>
                      <a:pt x="18417" y="1878"/>
                      <a:pt x="18513" y="2598"/>
                    </a:cubicBezTo>
                    <a:lnTo>
                      <a:pt x="18513" y="2598"/>
                    </a:lnTo>
                    <a:cubicBezTo>
                      <a:pt x="19885" y="3102"/>
                      <a:pt x="20694" y="5013"/>
                      <a:pt x="20321" y="6865"/>
                    </a:cubicBezTo>
                    <a:cubicBezTo>
                      <a:pt x="20289" y="7020"/>
                      <a:pt x="20250" y="7173"/>
                      <a:pt x="20203" y="7321"/>
                    </a:cubicBezTo>
                    <a:lnTo>
                      <a:pt x="20203" y="7321"/>
                    </a:lnTo>
                    <a:cubicBezTo>
                      <a:pt x="21303" y="9251"/>
                      <a:pt x="21034" y="12017"/>
                      <a:pt x="19601" y="13499"/>
                    </a:cubicBezTo>
                    <a:cubicBezTo>
                      <a:pt x="19156" y="13961"/>
                      <a:pt x="18629" y="14259"/>
                      <a:pt x="18072" y="14367"/>
                    </a:cubicBezTo>
                    <a:cubicBezTo>
                      <a:pt x="18072" y="16443"/>
                      <a:pt x="16822" y="18126"/>
                      <a:pt x="15280" y="18126"/>
                    </a:cubicBezTo>
                    <a:cubicBezTo>
                      <a:pt x="14757" y="18126"/>
                      <a:pt x="14245" y="17928"/>
                      <a:pt x="13801" y="17556"/>
                    </a:cubicBezTo>
                    <a:lnTo>
                      <a:pt x="13801" y="17556"/>
                    </a:lnTo>
                    <a:cubicBezTo>
                      <a:pt x="13280" y="19883"/>
                      <a:pt x="11460" y="21199"/>
                      <a:pt x="9738" y="20494"/>
                    </a:cubicBezTo>
                    <a:cubicBezTo>
                      <a:pt x="9016" y="20199"/>
                      <a:pt x="8392" y="19574"/>
                      <a:pt x="7973" y="18727"/>
                    </a:cubicBezTo>
                    <a:cubicBezTo>
                      <a:pt x="6209" y="20160"/>
                      <a:pt x="3920" y="19389"/>
                      <a:pt x="2859" y="17004"/>
                    </a:cubicBezTo>
                    <a:cubicBezTo>
                      <a:pt x="2846" y="16974"/>
                      <a:pt x="2833" y="16944"/>
                      <a:pt x="2820" y="16914"/>
                    </a:cubicBezTo>
                    <a:lnTo>
                      <a:pt x="2820" y="16914"/>
                    </a:lnTo>
                    <a:cubicBezTo>
                      <a:pt x="1666" y="17096"/>
                      <a:pt x="620" y="15986"/>
                      <a:pt x="485" y="14435"/>
                    </a:cubicBezTo>
                    <a:cubicBezTo>
                      <a:pt x="412" y="13608"/>
                      <a:pt x="615" y="12780"/>
                      <a:pt x="1038" y="12172"/>
                    </a:cubicBezTo>
                    <a:lnTo>
                      <a:pt x="1038" y="12172"/>
                    </a:lnTo>
                    <a:cubicBezTo>
                      <a:pt x="39" y="11379"/>
                      <a:pt x="-297" y="9639"/>
                      <a:pt x="288" y="8285"/>
                    </a:cubicBezTo>
                    <a:cubicBezTo>
                      <a:pt x="626" y="7504"/>
                      <a:pt x="1218" y="6988"/>
                      <a:pt x="1883" y="6895"/>
                    </a:cubicBezTo>
                    <a:close/>
                  </a:path>
                </a:pathLst>
              </a:custGeom>
              <a:solidFill>
                <a:srgbClr val="D9D9D9">
                  <a:alpha val="50195"/>
                </a:srgbClr>
              </a:solidFill>
              <a:ln w="25400" cap="flat">
                <a:solidFill>
                  <a:srgbClr val="D9D9D9">
                    <a:alpha val="50195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 sz="36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92" name="Shape"/>
              <p:cNvSpPr/>
              <p:nvPr/>
            </p:nvSpPr>
            <p:spPr>
              <a:xfrm>
                <a:off x="393376" y="374383"/>
                <a:ext cx="7098838" cy="6251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0" y="14010"/>
                    </a:moveTo>
                    <a:cubicBezTo>
                      <a:pt x="899" y="14066"/>
                      <a:pt x="417" y="13902"/>
                      <a:pt x="0" y="13542"/>
                    </a:cubicBezTo>
                    <a:moveTo>
                      <a:pt x="2598" y="19137"/>
                    </a:moveTo>
                    <a:lnTo>
                      <a:pt x="2598" y="19137"/>
                    </a:lnTo>
                    <a:cubicBezTo>
                      <a:pt x="2405" y="19250"/>
                      <a:pt x="2202" y="19325"/>
                      <a:pt x="1994" y="19361"/>
                    </a:cubicBezTo>
                    <a:moveTo>
                      <a:pt x="7802" y="21600"/>
                    </a:moveTo>
                    <a:lnTo>
                      <a:pt x="7802" y="21600"/>
                    </a:lnTo>
                    <a:cubicBezTo>
                      <a:pt x="7657" y="21279"/>
                      <a:pt x="7535" y="20936"/>
                      <a:pt x="7438" y="20577"/>
                    </a:cubicBezTo>
                    <a:moveTo>
                      <a:pt x="14532" y="19050"/>
                    </a:moveTo>
                    <a:cubicBezTo>
                      <a:pt x="14510" y="19430"/>
                      <a:pt x="14462" y="19806"/>
                      <a:pt x="14386" y="20172"/>
                    </a:cubicBezTo>
                    <a:moveTo>
                      <a:pt x="17421" y="12116"/>
                    </a:moveTo>
                    <a:cubicBezTo>
                      <a:pt x="18505" y="12890"/>
                      <a:pt x="19193" y="14504"/>
                      <a:pt x="19193" y="16273"/>
                    </a:cubicBezTo>
                    <a:moveTo>
                      <a:pt x="21600" y="7649"/>
                    </a:moveTo>
                    <a:cubicBezTo>
                      <a:pt x="21423" y="8256"/>
                      <a:pt x="21153" y="8794"/>
                      <a:pt x="20811" y="9222"/>
                    </a:cubicBezTo>
                    <a:moveTo>
                      <a:pt x="19707" y="1814"/>
                    </a:moveTo>
                    <a:cubicBezTo>
                      <a:pt x="19737" y="2059"/>
                      <a:pt x="19751" y="2307"/>
                      <a:pt x="19749" y="2556"/>
                    </a:cubicBezTo>
                    <a:moveTo>
                      <a:pt x="14668" y="947"/>
                    </a:moveTo>
                    <a:cubicBezTo>
                      <a:pt x="14771" y="605"/>
                      <a:pt x="14907" y="286"/>
                      <a:pt x="15073" y="0"/>
                    </a:cubicBezTo>
                    <a:moveTo>
                      <a:pt x="10888" y="1399"/>
                    </a:moveTo>
                    <a:lnTo>
                      <a:pt x="10888" y="1399"/>
                    </a:lnTo>
                    <a:cubicBezTo>
                      <a:pt x="10930" y="1115"/>
                      <a:pt x="10996" y="841"/>
                      <a:pt x="11084" y="582"/>
                    </a:cubicBezTo>
                    <a:moveTo>
                      <a:pt x="6452" y="1676"/>
                    </a:moveTo>
                    <a:cubicBezTo>
                      <a:pt x="6709" y="1897"/>
                      <a:pt x="6947" y="2163"/>
                      <a:pt x="7160" y="2469"/>
                    </a:cubicBezTo>
                    <a:moveTo>
                      <a:pt x="1072" y="7905"/>
                    </a:moveTo>
                    <a:lnTo>
                      <a:pt x="1072" y="7905"/>
                    </a:lnTo>
                    <a:cubicBezTo>
                      <a:pt x="1016" y="7632"/>
                      <a:pt x="974" y="7353"/>
                      <a:pt x="948" y="7071"/>
                    </a:cubicBezTo>
                  </a:path>
                </a:pathLst>
              </a:custGeom>
              <a:noFill/>
              <a:ln w="25400" cap="flat">
                <a:solidFill>
                  <a:srgbClr val="D9D9D9">
                    <a:alpha val="50195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 sz="36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grpSp>
          <p:nvGrpSpPr>
            <p:cNvPr id="396" name="Cloud 3"/>
            <p:cNvGrpSpPr/>
            <p:nvPr/>
          </p:nvGrpSpPr>
          <p:grpSpPr>
            <a:xfrm>
              <a:off x="1039998" y="893094"/>
              <a:ext cx="5656881" cy="5561337"/>
              <a:chOff x="0" y="0"/>
              <a:chExt cx="5656879" cy="5561336"/>
            </a:xfrm>
          </p:grpSpPr>
          <p:sp>
            <p:nvSpPr>
              <p:cNvPr id="394" name="Shape"/>
              <p:cNvSpPr/>
              <p:nvPr/>
            </p:nvSpPr>
            <p:spPr>
              <a:xfrm>
                <a:off x="0" y="-1"/>
                <a:ext cx="5656880" cy="5561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0684" extrusionOk="0">
                    <a:moveTo>
                      <a:pt x="1901" y="6800"/>
                    </a:moveTo>
                    <a:lnTo>
                      <a:pt x="1901" y="6800"/>
                    </a:lnTo>
                    <a:cubicBezTo>
                      <a:pt x="1658" y="4397"/>
                      <a:pt x="2907" y="2184"/>
                      <a:pt x="4691" y="1857"/>
                    </a:cubicBezTo>
                    <a:cubicBezTo>
                      <a:pt x="5414" y="1724"/>
                      <a:pt x="6149" y="1922"/>
                      <a:pt x="6778" y="2419"/>
                    </a:cubicBezTo>
                    <a:cubicBezTo>
                      <a:pt x="7445" y="725"/>
                      <a:pt x="9003" y="82"/>
                      <a:pt x="10259" y="981"/>
                    </a:cubicBezTo>
                    <a:cubicBezTo>
                      <a:pt x="10478" y="1139"/>
                      <a:pt x="10680" y="1338"/>
                      <a:pt x="10857" y="1573"/>
                    </a:cubicBezTo>
                    <a:lnTo>
                      <a:pt x="10857" y="1573"/>
                    </a:lnTo>
                    <a:cubicBezTo>
                      <a:pt x="11377" y="169"/>
                      <a:pt x="12642" y="-401"/>
                      <a:pt x="13683" y="299"/>
                    </a:cubicBezTo>
                    <a:cubicBezTo>
                      <a:pt x="13971" y="493"/>
                      <a:pt x="14223" y="774"/>
                      <a:pt x="14418" y="1119"/>
                    </a:cubicBezTo>
                    <a:cubicBezTo>
                      <a:pt x="15255" y="-209"/>
                      <a:pt x="16734" y="-373"/>
                      <a:pt x="17722" y="753"/>
                    </a:cubicBezTo>
                    <a:cubicBezTo>
                      <a:pt x="18137" y="1226"/>
                      <a:pt x="18417" y="1878"/>
                      <a:pt x="18513" y="2598"/>
                    </a:cubicBezTo>
                    <a:lnTo>
                      <a:pt x="18513" y="2598"/>
                    </a:lnTo>
                    <a:cubicBezTo>
                      <a:pt x="19885" y="3102"/>
                      <a:pt x="20694" y="5013"/>
                      <a:pt x="20321" y="6865"/>
                    </a:cubicBezTo>
                    <a:cubicBezTo>
                      <a:pt x="20289" y="7020"/>
                      <a:pt x="20250" y="7173"/>
                      <a:pt x="20203" y="7321"/>
                    </a:cubicBezTo>
                    <a:lnTo>
                      <a:pt x="20203" y="7321"/>
                    </a:lnTo>
                    <a:cubicBezTo>
                      <a:pt x="21303" y="9251"/>
                      <a:pt x="21034" y="12017"/>
                      <a:pt x="19601" y="13499"/>
                    </a:cubicBezTo>
                    <a:cubicBezTo>
                      <a:pt x="19156" y="13961"/>
                      <a:pt x="18629" y="14259"/>
                      <a:pt x="18072" y="14367"/>
                    </a:cubicBezTo>
                    <a:cubicBezTo>
                      <a:pt x="18072" y="16443"/>
                      <a:pt x="16822" y="18126"/>
                      <a:pt x="15280" y="18126"/>
                    </a:cubicBezTo>
                    <a:cubicBezTo>
                      <a:pt x="14757" y="18126"/>
                      <a:pt x="14245" y="17928"/>
                      <a:pt x="13801" y="17556"/>
                    </a:cubicBezTo>
                    <a:lnTo>
                      <a:pt x="13801" y="17556"/>
                    </a:lnTo>
                    <a:cubicBezTo>
                      <a:pt x="13280" y="19883"/>
                      <a:pt x="11460" y="21199"/>
                      <a:pt x="9738" y="20494"/>
                    </a:cubicBezTo>
                    <a:cubicBezTo>
                      <a:pt x="9016" y="20199"/>
                      <a:pt x="8392" y="19574"/>
                      <a:pt x="7973" y="18727"/>
                    </a:cubicBezTo>
                    <a:cubicBezTo>
                      <a:pt x="6209" y="20160"/>
                      <a:pt x="3920" y="19389"/>
                      <a:pt x="2859" y="17004"/>
                    </a:cubicBezTo>
                    <a:cubicBezTo>
                      <a:pt x="2846" y="16974"/>
                      <a:pt x="2833" y="16944"/>
                      <a:pt x="2820" y="16914"/>
                    </a:cubicBezTo>
                    <a:lnTo>
                      <a:pt x="2820" y="16914"/>
                    </a:lnTo>
                    <a:cubicBezTo>
                      <a:pt x="1666" y="17096"/>
                      <a:pt x="620" y="15986"/>
                      <a:pt x="485" y="14435"/>
                    </a:cubicBezTo>
                    <a:cubicBezTo>
                      <a:pt x="412" y="13608"/>
                      <a:pt x="615" y="12780"/>
                      <a:pt x="1038" y="12172"/>
                    </a:cubicBezTo>
                    <a:lnTo>
                      <a:pt x="1038" y="12172"/>
                    </a:lnTo>
                    <a:cubicBezTo>
                      <a:pt x="39" y="11379"/>
                      <a:pt x="-297" y="9639"/>
                      <a:pt x="288" y="8285"/>
                    </a:cubicBezTo>
                    <a:cubicBezTo>
                      <a:pt x="626" y="7504"/>
                      <a:pt x="1218" y="6988"/>
                      <a:pt x="1883" y="689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 sz="36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95" name="Shape"/>
              <p:cNvSpPr/>
              <p:nvPr/>
            </p:nvSpPr>
            <p:spPr>
              <a:xfrm>
                <a:off x="287244" y="282789"/>
                <a:ext cx="5183591" cy="4721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0" y="14010"/>
                    </a:moveTo>
                    <a:cubicBezTo>
                      <a:pt x="899" y="14066"/>
                      <a:pt x="417" y="13902"/>
                      <a:pt x="0" y="13542"/>
                    </a:cubicBezTo>
                    <a:moveTo>
                      <a:pt x="2598" y="19137"/>
                    </a:moveTo>
                    <a:cubicBezTo>
                      <a:pt x="2405" y="19250"/>
                      <a:pt x="2202" y="19325"/>
                      <a:pt x="1994" y="19361"/>
                    </a:cubicBezTo>
                    <a:moveTo>
                      <a:pt x="7802" y="21600"/>
                    </a:moveTo>
                    <a:lnTo>
                      <a:pt x="7802" y="21600"/>
                    </a:lnTo>
                    <a:cubicBezTo>
                      <a:pt x="7657" y="21279"/>
                      <a:pt x="7535" y="20936"/>
                      <a:pt x="7438" y="20577"/>
                    </a:cubicBezTo>
                    <a:moveTo>
                      <a:pt x="14532" y="19050"/>
                    </a:moveTo>
                    <a:cubicBezTo>
                      <a:pt x="14510" y="19430"/>
                      <a:pt x="14462" y="19806"/>
                      <a:pt x="14386" y="20172"/>
                    </a:cubicBezTo>
                    <a:moveTo>
                      <a:pt x="17421" y="12116"/>
                    </a:moveTo>
                    <a:cubicBezTo>
                      <a:pt x="18505" y="12890"/>
                      <a:pt x="19193" y="14504"/>
                      <a:pt x="19193" y="16273"/>
                    </a:cubicBezTo>
                    <a:moveTo>
                      <a:pt x="21600" y="7649"/>
                    </a:moveTo>
                    <a:cubicBezTo>
                      <a:pt x="21423" y="8256"/>
                      <a:pt x="21153" y="8794"/>
                      <a:pt x="20811" y="9222"/>
                    </a:cubicBezTo>
                    <a:moveTo>
                      <a:pt x="19707" y="1814"/>
                    </a:moveTo>
                    <a:cubicBezTo>
                      <a:pt x="19737" y="2059"/>
                      <a:pt x="19751" y="2307"/>
                      <a:pt x="19749" y="2556"/>
                    </a:cubicBezTo>
                    <a:moveTo>
                      <a:pt x="14668" y="947"/>
                    </a:moveTo>
                    <a:cubicBezTo>
                      <a:pt x="14771" y="605"/>
                      <a:pt x="14907" y="286"/>
                      <a:pt x="15073" y="0"/>
                    </a:cubicBezTo>
                    <a:moveTo>
                      <a:pt x="10888" y="1399"/>
                    </a:moveTo>
                    <a:lnTo>
                      <a:pt x="10888" y="1399"/>
                    </a:lnTo>
                    <a:cubicBezTo>
                      <a:pt x="10930" y="1115"/>
                      <a:pt x="10996" y="841"/>
                      <a:pt x="11084" y="582"/>
                    </a:cubicBezTo>
                    <a:moveTo>
                      <a:pt x="6452" y="1676"/>
                    </a:moveTo>
                    <a:cubicBezTo>
                      <a:pt x="6709" y="1897"/>
                      <a:pt x="6947" y="2163"/>
                      <a:pt x="7160" y="2469"/>
                    </a:cubicBezTo>
                    <a:moveTo>
                      <a:pt x="1072" y="7905"/>
                    </a:moveTo>
                    <a:lnTo>
                      <a:pt x="1072" y="7905"/>
                    </a:lnTo>
                    <a:cubicBezTo>
                      <a:pt x="1016" y="7632"/>
                      <a:pt x="974" y="7353"/>
                      <a:pt x="948" y="7071"/>
                    </a:cubicBezTo>
                  </a:path>
                </a:pathLst>
              </a:custGeom>
              <a:noFill/>
              <a:ln w="254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 sz="36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grpSp>
          <p:nvGrpSpPr>
            <p:cNvPr id="401" name="Group 4"/>
            <p:cNvGrpSpPr/>
            <p:nvPr/>
          </p:nvGrpSpPr>
          <p:grpSpPr>
            <a:xfrm>
              <a:off x="2000085" y="1605988"/>
              <a:ext cx="4091676" cy="3719607"/>
              <a:chOff x="0" y="0"/>
              <a:chExt cx="4091675" cy="3719606"/>
            </a:xfrm>
          </p:grpSpPr>
          <p:sp>
            <p:nvSpPr>
              <p:cNvPr id="397" name="Oval 9"/>
              <p:cNvSpPr/>
              <p:nvPr/>
            </p:nvSpPr>
            <p:spPr>
              <a:xfrm>
                <a:off x="2098516" y="865199"/>
                <a:ext cx="1311771" cy="1311772"/>
              </a:xfrm>
              <a:prstGeom prst="ellipse">
                <a:avLst/>
              </a:prstGeom>
              <a:solidFill>
                <a:srgbClr val="808080"/>
              </a:solidFill>
              <a:ln w="25400" cap="flat">
                <a:solidFill>
                  <a:srgbClr val="3B3838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 sz="36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98" name="Explosion 1 16"/>
              <p:cNvSpPr/>
              <p:nvPr/>
            </p:nvSpPr>
            <p:spPr>
              <a:xfrm>
                <a:off x="1417124" y="0"/>
                <a:ext cx="2674552" cy="3146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5800"/>
                    </a:moveTo>
                    <a:lnTo>
                      <a:pt x="14522" y="0"/>
                    </a:lnTo>
                    <a:lnTo>
                      <a:pt x="14155" y="5325"/>
                    </a:lnTo>
                    <a:lnTo>
                      <a:pt x="18380" y="4457"/>
                    </a:lnTo>
                    <a:lnTo>
                      <a:pt x="16702" y="7315"/>
                    </a:lnTo>
                    <a:lnTo>
                      <a:pt x="21097" y="8137"/>
                    </a:lnTo>
                    <a:lnTo>
                      <a:pt x="17607" y="10475"/>
                    </a:lnTo>
                    <a:lnTo>
                      <a:pt x="21600" y="13290"/>
                    </a:lnTo>
                    <a:lnTo>
                      <a:pt x="16837" y="12942"/>
                    </a:lnTo>
                    <a:lnTo>
                      <a:pt x="18145" y="18095"/>
                    </a:lnTo>
                    <a:lnTo>
                      <a:pt x="14020" y="14457"/>
                    </a:lnTo>
                    <a:lnTo>
                      <a:pt x="13247" y="19737"/>
                    </a:lnTo>
                    <a:lnTo>
                      <a:pt x="10532" y="14935"/>
                    </a:lnTo>
                    <a:lnTo>
                      <a:pt x="8485" y="21600"/>
                    </a:lnTo>
                    <a:lnTo>
                      <a:pt x="7715" y="15627"/>
                    </a:lnTo>
                    <a:lnTo>
                      <a:pt x="4762" y="17617"/>
                    </a:lnTo>
                    <a:lnTo>
                      <a:pt x="5667" y="13937"/>
                    </a:lnTo>
                    <a:lnTo>
                      <a:pt x="135" y="14587"/>
                    </a:lnTo>
                    <a:lnTo>
                      <a:pt x="3722" y="11775"/>
                    </a:lnTo>
                    <a:lnTo>
                      <a:pt x="0" y="8615"/>
                    </a:lnTo>
                    <a:lnTo>
                      <a:pt x="4627" y="7617"/>
                    </a:lnTo>
                    <a:lnTo>
                      <a:pt x="370" y="2295"/>
                    </a:lnTo>
                    <a:lnTo>
                      <a:pt x="7312" y="6320"/>
                    </a:lnTo>
                    <a:lnTo>
                      <a:pt x="8352" y="2295"/>
                    </a:lnTo>
                    <a:close/>
                  </a:path>
                </a:pathLst>
              </a:custGeom>
              <a:solidFill>
                <a:srgbClr val="FFD966"/>
              </a:solidFill>
              <a:ln w="25400" cap="flat">
                <a:solidFill>
                  <a:srgbClr val="BF9000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 sz="36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99" name="Teardrop 17"/>
              <p:cNvSpPr/>
              <p:nvPr/>
            </p:nvSpPr>
            <p:spPr>
              <a:xfrm rot="2252130">
                <a:off x="444958" y="1062180"/>
                <a:ext cx="2212468" cy="2212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152"/>
                    </a:moveTo>
                    <a:cubicBezTo>
                      <a:pt x="0" y="8487"/>
                      <a:pt x="3782" y="4704"/>
                      <a:pt x="8448" y="4704"/>
                    </a:cubicBezTo>
                    <a:cubicBezTo>
                      <a:pt x="12832" y="4704"/>
                      <a:pt x="17216" y="3136"/>
                      <a:pt x="21600" y="0"/>
                    </a:cubicBezTo>
                    <a:cubicBezTo>
                      <a:pt x="18464" y="4384"/>
                      <a:pt x="16896" y="8768"/>
                      <a:pt x="16896" y="13152"/>
                    </a:cubicBezTo>
                    <a:cubicBezTo>
                      <a:pt x="16896" y="17818"/>
                      <a:pt x="13113" y="21600"/>
                      <a:pt x="8448" y="21600"/>
                    </a:cubicBezTo>
                    <a:cubicBezTo>
                      <a:pt x="3782" y="21600"/>
                      <a:pt x="0" y="17818"/>
                      <a:pt x="0" y="13152"/>
                    </a:cubicBezTo>
                    <a:close/>
                  </a:path>
                </a:pathLst>
              </a:custGeom>
              <a:solidFill>
                <a:srgbClr val="A6A6A6"/>
              </a:solidFill>
              <a:ln w="25400" cap="flat">
                <a:solidFill>
                  <a:srgbClr val="808080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 sz="36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00" name="Arc 18"/>
              <p:cNvSpPr/>
              <p:nvPr/>
            </p:nvSpPr>
            <p:spPr>
              <a:xfrm rot="18680806">
                <a:off x="1372909" y="806297"/>
                <a:ext cx="905673" cy="642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9332" y="0"/>
                      <a:pt x="17793" y="8460"/>
                      <a:pt x="21600" y="21600"/>
                    </a:cubicBezTo>
                  </a:path>
                </a:pathLst>
              </a:custGeom>
              <a:noFill/>
              <a:ln w="63500" cap="flat">
                <a:solidFill>
                  <a:srgbClr val="000000"/>
                </a:solidFill>
                <a:prstDash val="solid"/>
                <a:miter lim="800000"/>
                <a:headEnd type="triangle" w="med" len="med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 sz="36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402" name="Arc 5"/>
            <p:cNvSpPr/>
            <p:nvPr/>
          </p:nvSpPr>
          <p:spPr>
            <a:xfrm rot="8638267">
              <a:off x="3498626" y="3923477"/>
              <a:ext cx="1265187" cy="561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8755" y="0"/>
                    <a:pt x="16902" y="8147"/>
                    <a:pt x="21600" y="21600"/>
                  </a:cubicBezTo>
                </a:path>
              </a:pathLst>
            </a:custGeom>
            <a:noFill/>
            <a:ln w="63500" cap="flat">
              <a:solidFill>
                <a:srgbClr val="000000"/>
              </a:solidFill>
              <a:prstDash val="solid"/>
              <a:miter lim="800000"/>
              <a:headEnd type="triangle" w="med" len="med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404" name="Rounded Rectangle 26"/>
          <p:cNvSpPr/>
          <p:nvPr/>
        </p:nvSpPr>
        <p:spPr>
          <a:xfrm>
            <a:off x="1494264" y="2314480"/>
            <a:ext cx="14526008" cy="3563900"/>
          </a:xfrm>
          <a:prstGeom prst="roundRect">
            <a:avLst>
              <a:gd name="adj" fmla="val 8052"/>
            </a:avLst>
          </a:prstGeom>
          <a:solidFill>
            <a:srgbClr val="D9D9D9">
              <a:alpha val="50000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05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156189" y="2474155"/>
            <a:ext cx="15404678" cy="2211587"/>
          </a:xfrm>
          <a:prstGeom prst="rect">
            <a:avLst/>
          </a:prstGeom>
        </p:spPr>
        <p:txBody>
          <a:bodyPr numCol="2" spcCol="76200"/>
          <a:lstStyle/>
          <a:p>
            <a:pPr marL="0" indent="0" algn="ctr">
              <a:buSzTx/>
              <a:buNone/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Dust!</a:t>
            </a:r>
          </a:p>
          <a:p>
            <a:pPr marL="0" indent="0" algn="ctr">
              <a:buSzTx/>
              <a:buNone/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Central O, Ne</a:t>
            </a:r>
          </a:p>
          <a:p>
            <a:pPr marL="0" indent="0" algn="ctr">
              <a:buSzTx/>
              <a:buNone/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Asymmetric line profiles</a:t>
            </a:r>
          </a:p>
          <a:p>
            <a:pPr marL="0" indent="0" algn="ctr">
              <a:buSzTx/>
              <a:buNone/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Strong Ar, Ca emission</a:t>
            </a:r>
          </a:p>
        </p:txBody>
      </p:sp>
      <p:pic>
        <p:nvPicPr>
          <p:cNvPr id="406" name="Content Placeholder 4" descr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91" y="6418819"/>
            <a:ext cx="17269420" cy="7035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" name="Picture 4" descr="Picture 4"/>
          <p:cNvPicPr>
            <a:picLocks noChangeAspect="1"/>
          </p:cNvPicPr>
          <p:nvPr/>
        </p:nvPicPr>
        <p:blipFill>
          <a:blip r:embed="rId3"/>
          <a:srcRect l="48781" t="49401"/>
          <a:stretch>
            <a:fillRect/>
          </a:stretch>
        </p:blipFill>
        <p:spPr>
          <a:xfrm>
            <a:off x="17724547" y="7154472"/>
            <a:ext cx="6397715" cy="6262052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TextBox 23"/>
          <p:cNvSpPr txBox="1"/>
          <p:nvPr/>
        </p:nvSpPr>
        <p:spPr>
          <a:xfrm>
            <a:off x="13397476" y="6008616"/>
            <a:ext cx="4464553" cy="728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3600" b="0">
                <a:latin typeface="Roboto Lt"/>
                <a:ea typeface="Roboto Lt"/>
                <a:cs typeface="Roboto Lt"/>
                <a:sym typeface="Roboto Light"/>
              </a:defRPr>
            </a:lvl1pPr>
          </a:lstStyle>
          <a:p>
            <a:r>
              <a:t>Siebert et al. (2024)</a:t>
            </a:r>
          </a:p>
        </p:txBody>
      </p:sp>
      <p:sp>
        <p:nvSpPr>
          <p:cNvPr id="409" name="TextBox 25"/>
          <p:cNvSpPr txBox="1"/>
          <p:nvPr/>
        </p:nvSpPr>
        <p:spPr>
          <a:xfrm>
            <a:off x="151737" y="4619621"/>
            <a:ext cx="17348277" cy="1033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56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Violent WD-WD merger within C/O CSM</a:t>
            </a:r>
          </a:p>
        </p:txBody>
      </p:sp>
      <p:pic>
        <p:nvPicPr>
          <p:cNvPr id="410" name="Picture 10" descr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126586">
            <a:off x="21393098" y="-609018"/>
            <a:ext cx="3097701" cy="3323204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TextBox 22"/>
          <p:cNvSpPr txBox="1"/>
          <p:nvPr/>
        </p:nvSpPr>
        <p:spPr>
          <a:xfrm>
            <a:off x="19988359" y="6763319"/>
            <a:ext cx="4158305" cy="728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r" defTabSz="1828800">
              <a:defRPr sz="3600" b="0">
                <a:latin typeface="Roboto Lt"/>
                <a:ea typeface="Roboto Lt"/>
                <a:cs typeface="Roboto Lt"/>
                <a:sym typeface="Roboto Light"/>
              </a:defRPr>
            </a:lvl1pPr>
          </a:lstStyle>
          <a:p>
            <a:r>
              <a:t>Kwok et al. (2024)</a:t>
            </a:r>
          </a:p>
        </p:txBody>
      </p:sp>
      <p:sp>
        <p:nvSpPr>
          <p:cNvPr id="412" name="TextBox 23"/>
          <p:cNvSpPr txBox="1"/>
          <p:nvPr/>
        </p:nvSpPr>
        <p:spPr>
          <a:xfrm>
            <a:off x="20923360" y="5653401"/>
            <a:ext cx="4464552" cy="576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2600" b="0">
                <a:latin typeface="Roboto Lt"/>
                <a:ea typeface="Roboto Lt"/>
                <a:cs typeface="Roboto Lt"/>
                <a:sym typeface="Roboto Light"/>
              </a:defRPr>
            </a:lvl1pPr>
          </a:lstStyle>
          <a:p>
            <a:r>
              <a:t>Blondin et al. (2023)</a:t>
            </a:r>
          </a:p>
        </p:txBody>
      </p:sp>
      <p:sp>
        <p:nvSpPr>
          <p:cNvPr id="413" name="Title 1"/>
          <p:cNvSpPr txBox="1">
            <a:spLocks noGrp="1"/>
          </p:cNvSpPr>
          <p:nvPr>
            <p:ph type="title"/>
          </p:nvPr>
        </p:nvSpPr>
        <p:spPr>
          <a:xfrm>
            <a:off x="203200" y="-1"/>
            <a:ext cx="19545466" cy="265112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SN 2022pul: a peculiar 03fg-like WDSN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5" name="Group 1"/>
          <p:cNvGrpSpPr/>
          <p:nvPr/>
        </p:nvGrpSpPr>
        <p:grpSpPr>
          <a:xfrm>
            <a:off x="16649700" y="-165100"/>
            <a:ext cx="7747001" cy="7362632"/>
            <a:chOff x="0" y="0"/>
            <a:chExt cx="7747000" cy="7362631"/>
          </a:xfrm>
        </p:grpSpPr>
        <p:grpSp>
          <p:nvGrpSpPr>
            <p:cNvPr id="417" name="Cloud 2"/>
            <p:cNvGrpSpPr/>
            <p:nvPr/>
          </p:nvGrpSpPr>
          <p:grpSpPr>
            <a:xfrm>
              <a:off x="0" y="0"/>
              <a:ext cx="7747001" cy="7362632"/>
              <a:chOff x="0" y="0"/>
              <a:chExt cx="7747000" cy="7362631"/>
            </a:xfrm>
          </p:grpSpPr>
          <p:sp>
            <p:nvSpPr>
              <p:cNvPr id="415" name="Shape"/>
              <p:cNvSpPr/>
              <p:nvPr/>
            </p:nvSpPr>
            <p:spPr>
              <a:xfrm>
                <a:off x="0" y="0"/>
                <a:ext cx="7747001" cy="73626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0684" extrusionOk="0">
                    <a:moveTo>
                      <a:pt x="1901" y="6800"/>
                    </a:moveTo>
                    <a:lnTo>
                      <a:pt x="1901" y="6800"/>
                    </a:lnTo>
                    <a:cubicBezTo>
                      <a:pt x="1658" y="4397"/>
                      <a:pt x="2907" y="2184"/>
                      <a:pt x="4691" y="1857"/>
                    </a:cubicBezTo>
                    <a:cubicBezTo>
                      <a:pt x="5414" y="1724"/>
                      <a:pt x="6149" y="1922"/>
                      <a:pt x="6778" y="2419"/>
                    </a:cubicBezTo>
                    <a:lnTo>
                      <a:pt x="6778" y="2419"/>
                    </a:lnTo>
                    <a:cubicBezTo>
                      <a:pt x="7445" y="725"/>
                      <a:pt x="9003" y="82"/>
                      <a:pt x="10259" y="981"/>
                    </a:cubicBezTo>
                    <a:cubicBezTo>
                      <a:pt x="10478" y="1139"/>
                      <a:pt x="10680" y="1338"/>
                      <a:pt x="10857" y="1573"/>
                    </a:cubicBezTo>
                    <a:lnTo>
                      <a:pt x="10857" y="1573"/>
                    </a:lnTo>
                    <a:cubicBezTo>
                      <a:pt x="11377" y="169"/>
                      <a:pt x="12642" y="-401"/>
                      <a:pt x="13683" y="299"/>
                    </a:cubicBezTo>
                    <a:cubicBezTo>
                      <a:pt x="13971" y="493"/>
                      <a:pt x="14223" y="774"/>
                      <a:pt x="14418" y="1119"/>
                    </a:cubicBezTo>
                    <a:cubicBezTo>
                      <a:pt x="15255" y="-209"/>
                      <a:pt x="16734" y="-373"/>
                      <a:pt x="17722" y="753"/>
                    </a:cubicBezTo>
                    <a:cubicBezTo>
                      <a:pt x="18137" y="1226"/>
                      <a:pt x="18417" y="1878"/>
                      <a:pt x="18513" y="2598"/>
                    </a:cubicBezTo>
                    <a:lnTo>
                      <a:pt x="18513" y="2598"/>
                    </a:lnTo>
                    <a:cubicBezTo>
                      <a:pt x="19885" y="3102"/>
                      <a:pt x="20694" y="5013"/>
                      <a:pt x="20321" y="6865"/>
                    </a:cubicBezTo>
                    <a:cubicBezTo>
                      <a:pt x="20289" y="7020"/>
                      <a:pt x="20250" y="7173"/>
                      <a:pt x="20203" y="7321"/>
                    </a:cubicBezTo>
                    <a:lnTo>
                      <a:pt x="20203" y="7321"/>
                    </a:lnTo>
                    <a:cubicBezTo>
                      <a:pt x="21303" y="9251"/>
                      <a:pt x="21034" y="12017"/>
                      <a:pt x="19601" y="13499"/>
                    </a:cubicBezTo>
                    <a:cubicBezTo>
                      <a:pt x="19156" y="13961"/>
                      <a:pt x="18629" y="14259"/>
                      <a:pt x="18072" y="14367"/>
                    </a:cubicBezTo>
                    <a:cubicBezTo>
                      <a:pt x="18072" y="16443"/>
                      <a:pt x="16822" y="18126"/>
                      <a:pt x="15280" y="18126"/>
                    </a:cubicBezTo>
                    <a:cubicBezTo>
                      <a:pt x="14757" y="18126"/>
                      <a:pt x="14245" y="17928"/>
                      <a:pt x="13801" y="17556"/>
                    </a:cubicBezTo>
                    <a:lnTo>
                      <a:pt x="13801" y="17556"/>
                    </a:lnTo>
                    <a:cubicBezTo>
                      <a:pt x="13280" y="19883"/>
                      <a:pt x="11460" y="21199"/>
                      <a:pt x="9738" y="20494"/>
                    </a:cubicBezTo>
                    <a:cubicBezTo>
                      <a:pt x="9016" y="20199"/>
                      <a:pt x="8392" y="19574"/>
                      <a:pt x="7973" y="18727"/>
                    </a:cubicBezTo>
                    <a:cubicBezTo>
                      <a:pt x="6209" y="20160"/>
                      <a:pt x="3920" y="19389"/>
                      <a:pt x="2859" y="17004"/>
                    </a:cubicBezTo>
                    <a:cubicBezTo>
                      <a:pt x="2846" y="16974"/>
                      <a:pt x="2833" y="16944"/>
                      <a:pt x="2820" y="16914"/>
                    </a:cubicBezTo>
                    <a:lnTo>
                      <a:pt x="2820" y="16914"/>
                    </a:lnTo>
                    <a:cubicBezTo>
                      <a:pt x="1666" y="17096"/>
                      <a:pt x="620" y="15986"/>
                      <a:pt x="485" y="14435"/>
                    </a:cubicBezTo>
                    <a:cubicBezTo>
                      <a:pt x="412" y="13608"/>
                      <a:pt x="615" y="12780"/>
                      <a:pt x="1038" y="12172"/>
                    </a:cubicBezTo>
                    <a:lnTo>
                      <a:pt x="1038" y="12172"/>
                    </a:lnTo>
                    <a:cubicBezTo>
                      <a:pt x="39" y="11379"/>
                      <a:pt x="-297" y="9639"/>
                      <a:pt x="288" y="8285"/>
                    </a:cubicBezTo>
                    <a:cubicBezTo>
                      <a:pt x="626" y="7504"/>
                      <a:pt x="1218" y="6988"/>
                      <a:pt x="1883" y="6895"/>
                    </a:cubicBezTo>
                    <a:close/>
                  </a:path>
                </a:pathLst>
              </a:custGeom>
              <a:solidFill>
                <a:srgbClr val="D9D9D9">
                  <a:alpha val="50195"/>
                </a:srgbClr>
              </a:solidFill>
              <a:ln w="25400" cap="flat">
                <a:solidFill>
                  <a:srgbClr val="D9D9D9">
                    <a:alpha val="50195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 sz="36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16" name="Shape"/>
              <p:cNvSpPr/>
              <p:nvPr/>
            </p:nvSpPr>
            <p:spPr>
              <a:xfrm>
                <a:off x="393376" y="374383"/>
                <a:ext cx="7098838" cy="6251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0" y="14010"/>
                    </a:moveTo>
                    <a:cubicBezTo>
                      <a:pt x="899" y="14066"/>
                      <a:pt x="417" y="13902"/>
                      <a:pt x="0" y="13542"/>
                    </a:cubicBezTo>
                    <a:moveTo>
                      <a:pt x="2598" y="19137"/>
                    </a:moveTo>
                    <a:lnTo>
                      <a:pt x="2598" y="19137"/>
                    </a:lnTo>
                    <a:cubicBezTo>
                      <a:pt x="2405" y="19250"/>
                      <a:pt x="2202" y="19325"/>
                      <a:pt x="1994" y="19361"/>
                    </a:cubicBezTo>
                    <a:moveTo>
                      <a:pt x="7802" y="21600"/>
                    </a:moveTo>
                    <a:lnTo>
                      <a:pt x="7802" y="21600"/>
                    </a:lnTo>
                    <a:cubicBezTo>
                      <a:pt x="7657" y="21279"/>
                      <a:pt x="7535" y="20936"/>
                      <a:pt x="7438" y="20577"/>
                    </a:cubicBezTo>
                    <a:moveTo>
                      <a:pt x="14532" y="19050"/>
                    </a:moveTo>
                    <a:cubicBezTo>
                      <a:pt x="14510" y="19430"/>
                      <a:pt x="14462" y="19806"/>
                      <a:pt x="14386" y="20172"/>
                    </a:cubicBezTo>
                    <a:moveTo>
                      <a:pt x="17421" y="12116"/>
                    </a:moveTo>
                    <a:cubicBezTo>
                      <a:pt x="18505" y="12890"/>
                      <a:pt x="19193" y="14504"/>
                      <a:pt x="19193" y="16273"/>
                    </a:cubicBezTo>
                    <a:moveTo>
                      <a:pt x="21600" y="7649"/>
                    </a:moveTo>
                    <a:cubicBezTo>
                      <a:pt x="21423" y="8256"/>
                      <a:pt x="21153" y="8794"/>
                      <a:pt x="20811" y="9222"/>
                    </a:cubicBezTo>
                    <a:moveTo>
                      <a:pt x="19707" y="1814"/>
                    </a:moveTo>
                    <a:cubicBezTo>
                      <a:pt x="19737" y="2059"/>
                      <a:pt x="19751" y="2307"/>
                      <a:pt x="19749" y="2556"/>
                    </a:cubicBezTo>
                    <a:moveTo>
                      <a:pt x="14668" y="947"/>
                    </a:moveTo>
                    <a:cubicBezTo>
                      <a:pt x="14771" y="605"/>
                      <a:pt x="14907" y="286"/>
                      <a:pt x="15073" y="0"/>
                    </a:cubicBezTo>
                    <a:moveTo>
                      <a:pt x="10888" y="1399"/>
                    </a:moveTo>
                    <a:lnTo>
                      <a:pt x="10888" y="1399"/>
                    </a:lnTo>
                    <a:cubicBezTo>
                      <a:pt x="10930" y="1115"/>
                      <a:pt x="10996" y="841"/>
                      <a:pt x="11084" y="582"/>
                    </a:cubicBezTo>
                    <a:moveTo>
                      <a:pt x="6452" y="1676"/>
                    </a:moveTo>
                    <a:cubicBezTo>
                      <a:pt x="6709" y="1897"/>
                      <a:pt x="6947" y="2163"/>
                      <a:pt x="7160" y="2469"/>
                    </a:cubicBezTo>
                    <a:moveTo>
                      <a:pt x="1072" y="7905"/>
                    </a:moveTo>
                    <a:lnTo>
                      <a:pt x="1072" y="7905"/>
                    </a:lnTo>
                    <a:cubicBezTo>
                      <a:pt x="1016" y="7632"/>
                      <a:pt x="974" y="7353"/>
                      <a:pt x="948" y="7071"/>
                    </a:cubicBezTo>
                  </a:path>
                </a:pathLst>
              </a:custGeom>
              <a:noFill/>
              <a:ln w="25400" cap="flat">
                <a:solidFill>
                  <a:srgbClr val="D9D9D9">
                    <a:alpha val="50195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 sz="36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grpSp>
          <p:nvGrpSpPr>
            <p:cNvPr id="420" name="Cloud 3"/>
            <p:cNvGrpSpPr/>
            <p:nvPr/>
          </p:nvGrpSpPr>
          <p:grpSpPr>
            <a:xfrm>
              <a:off x="1039998" y="893094"/>
              <a:ext cx="5656881" cy="5561337"/>
              <a:chOff x="0" y="0"/>
              <a:chExt cx="5656879" cy="5561336"/>
            </a:xfrm>
          </p:grpSpPr>
          <p:sp>
            <p:nvSpPr>
              <p:cNvPr id="418" name="Shape"/>
              <p:cNvSpPr/>
              <p:nvPr/>
            </p:nvSpPr>
            <p:spPr>
              <a:xfrm>
                <a:off x="0" y="-1"/>
                <a:ext cx="5656880" cy="5561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0684" extrusionOk="0">
                    <a:moveTo>
                      <a:pt x="1901" y="6800"/>
                    </a:moveTo>
                    <a:lnTo>
                      <a:pt x="1901" y="6800"/>
                    </a:lnTo>
                    <a:cubicBezTo>
                      <a:pt x="1658" y="4397"/>
                      <a:pt x="2907" y="2184"/>
                      <a:pt x="4691" y="1857"/>
                    </a:cubicBezTo>
                    <a:cubicBezTo>
                      <a:pt x="5414" y="1724"/>
                      <a:pt x="6149" y="1922"/>
                      <a:pt x="6778" y="2419"/>
                    </a:cubicBezTo>
                    <a:cubicBezTo>
                      <a:pt x="7445" y="725"/>
                      <a:pt x="9003" y="82"/>
                      <a:pt x="10259" y="981"/>
                    </a:cubicBezTo>
                    <a:cubicBezTo>
                      <a:pt x="10478" y="1139"/>
                      <a:pt x="10680" y="1338"/>
                      <a:pt x="10857" y="1573"/>
                    </a:cubicBezTo>
                    <a:lnTo>
                      <a:pt x="10857" y="1573"/>
                    </a:lnTo>
                    <a:cubicBezTo>
                      <a:pt x="11377" y="169"/>
                      <a:pt x="12642" y="-401"/>
                      <a:pt x="13683" y="299"/>
                    </a:cubicBezTo>
                    <a:cubicBezTo>
                      <a:pt x="13971" y="493"/>
                      <a:pt x="14223" y="774"/>
                      <a:pt x="14418" y="1119"/>
                    </a:cubicBezTo>
                    <a:cubicBezTo>
                      <a:pt x="15255" y="-209"/>
                      <a:pt x="16734" y="-373"/>
                      <a:pt x="17722" y="753"/>
                    </a:cubicBezTo>
                    <a:cubicBezTo>
                      <a:pt x="18137" y="1226"/>
                      <a:pt x="18417" y="1878"/>
                      <a:pt x="18513" y="2598"/>
                    </a:cubicBezTo>
                    <a:lnTo>
                      <a:pt x="18513" y="2598"/>
                    </a:lnTo>
                    <a:cubicBezTo>
                      <a:pt x="19885" y="3102"/>
                      <a:pt x="20694" y="5013"/>
                      <a:pt x="20321" y="6865"/>
                    </a:cubicBezTo>
                    <a:cubicBezTo>
                      <a:pt x="20289" y="7020"/>
                      <a:pt x="20250" y="7173"/>
                      <a:pt x="20203" y="7321"/>
                    </a:cubicBezTo>
                    <a:lnTo>
                      <a:pt x="20203" y="7321"/>
                    </a:lnTo>
                    <a:cubicBezTo>
                      <a:pt x="21303" y="9251"/>
                      <a:pt x="21034" y="12017"/>
                      <a:pt x="19601" y="13499"/>
                    </a:cubicBezTo>
                    <a:cubicBezTo>
                      <a:pt x="19156" y="13961"/>
                      <a:pt x="18629" y="14259"/>
                      <a:pt x="18072" y="14367"/>
                    </a:cubicBezTo>
                    <a:cubicBezTo>
                      <a:pt x="18072" y="16443"/>
                      <a:pt x="16822" y="18126"/>
                      <a:pt x="15280" y="18126"/>
                    </a:cubicBezTo>
                    <a:cubicBezTo>
                      <a:pt x="14757" y="18126"/>
                      <a:pt x="14245" y="17928"/>
                      <a:pt x="13801" y="17556"/>
                    </a:cubicBezTo>
                    <a:lnTo>
                      <a:pt x="13801" y="17556"/>
                    </a:lnTo>
                    <a:cubicBezTo>
                      <a:pt x="13280" y="19883"/>
                      <a:pt x="11460" y="21199"/>
                      <a:pt x="9738" y="20494"/>
                    </a:cubicBezTo>
                    <a:cubicBezTo>
                      <a:pt x="9016" y="20199"/>
                      <a:pt x="8392" y="19574"/>
                      <a:pt x="7973" y="18727"/>
                    </a:cubicBezTo>
                    <a:cubicBezTo>
                      <a:pt x="6209" y="20160"/>
                      <a:pt x="3920" y="19389"/>
                      <a:pt x="2859" y="17004"/>
                    </a:cubicBezTo>
                    <a:cubicBezTo>
                      <a:pt x="2846" y="16974"/>
                      <a:pt x="2833" y="16944"/>
                      <a:pt x="2820" y="16914"/>
                    </a:cubicBezTo>
                    <a:lnTo>
                      <a:pt x="2820" y="16914"/>
                    </a:lnTo>
                    <a:cubicBezTo>
                      <a:pt x="1666" y="17096"/>
                      <a:pt x="620" y="15986"/>
                      <a:pt x="485" y="14435"/>
                    </a:cubicBezTo>
                    <a:cubicBezTo>
                      <a:pt x="412" y="13608"/>
                      <a:pt x="615" y="12780"/>
                      <a:pt x="1038" y="12172"/>
                    </a:cubicBezTo>
                    <a:lnTo>
                      <a:pt x="1038" y="12172"/>
                    </a:lnTo>
                    <a:cubicBezTo>
                      <a:pt x="39" y="11379"/>
                      <a:pt x="-297" y="9639"/>
                      <a:pt x="288" y="8285"/>
                    </a:cubicBezTo>
                    <a:cubicBezTo>
                      <a:pt x="626" y="7504"/>
                      <a:pt x="1218" y="6988"/>
                      <a:pt x="1883" y="689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 sz="36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19" name="Shape"/>
              <p:cNvSpPr/>
              <p:nvPr/>
            </p:nvSpPr>
            <p:spPr>
              <a:xfrm>
                <a:off x="287244" y="282789"/>
                <a:ext cx="5183591" cy="4721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0" y="14010"/>
                    </a:moveTo>
                    <a:cubicBezTo>
                      <a:pt x="899" y="14066"/>
                      <a:pt x="417" y="13902"/>
                      <a:pt x="0" y="13542"/>
                    </a:cubicBezTo>
                    <a:moveTo>
                      <a:pt x="2598" y="19137"/>
                    </a:moveTo>
                    <a:cubicBezTo>
                      <a:pt x="2405" y="19250"/>
                      <a:pt x="2202" y="19325"/>
                      <a:pt x="1994" y="19361"/>
                    </a:cubicBezTo>
                    <a:moveTo>
                      <a:pt x="7802" y="21600"/>
                    </a:moveTo>
                    <a:lnTo>
                      <a:pt x="7802" y="21600"/>
                    </a:lnTo>
                    <a:cubicBezTo>
                      <a:pt x="7657" y="21279"/>
                      <a:pt x="7535" y="20936"/>
                      <a:pt x="7438" y="20577"/>
                    </a:cubicBezTo>
                    <a:moveTo>
                      <a:pt x="14532" y="19050"/>
                    </a:moveTo>
                    <a:cubicBezTo>
                      <a:pt x="14510" y="19430"/>
                      <a:pt x="14462" y="19806"/>
                      <a:pt x="14386" y="20172"/>
                    </a:cubicBezTo>
                    <a:moveTo>
                      <a:pt x="17421" y="12116"/>
                    </a:moveTo>
                    <a:cubicBezTo>
                      <a:pt x="18505" y="12890"/>
                      <a:pt x="19193" y="14504"/>
                      <a:pt x="19193" y="16273"/>
                    </a:cubicBezTo>
                    <a:moveTo>
                      <a:pt x="21600" y="7649"/>
                    </a:moveTo>
                    <a:cubicBezTo>
                      <a:pt x="21423" y="8256"/>
                      <a:pt x="21153" y="8794"/>
                      <a:pt x="20811" y="9222"/>
                    </a:cubicBezTo>
                    <a:moveTo>
                      <a:pt x="19707" y="1814"/>
                    </a:moveTo>
                    <a:cubicBezTo>
                      <a:pt x="19737" y="2059"/>
                      <a:pt x="19751" y="2307"/>
                      <a:pt x="19749" y="2556"/>
                    </a:cubicBezTo>
                    <a:moveTo>
                      <a:pt x="14668" y="947"/>
                    </a:moveTo>
                    <a:cubicBezTo>
                      <a:pt x="14771" y="605"/>
                      <a:pt x="14907" y="286"/>
                      <a:pt x="15073" y="0"/>
                    </a:cubicBezTo>
                    <a:moveTo>
                      <a:pt x="10888" y="1399"/>
                    </a:moveTo>
                    <a:lnTo>
                      <a:pt x="10888" y="1399"/>
                    </a:lnTo>
                    <a:cubicBezTo>
                      <a:pt x="10930" y="1115"/>
                      <a:pt x="10996" y="841"/>
                      <a:pt x="11084" y="582"/>
                    </a:cubicBezTo>
                    <a:moveTo>
                      <a:pt x="6452" y="1676"/>
                    </a:moveTo>
                    <a:cubicBezTo>
                      <a:pt x="6709" y="1897"/>
                      <a:pt x="6947" y="2163"/>
                      <a:pt x="7160" y="2469"/>
                    </a:cubicBezTo>
                    <a:moveTo>
                      <a:pt x="1072" y="7905"/>
                    </a:moveTo>
                    <a:lnTo>
                      <a:pt x="1072" y="7905"/>
                    </a:lnTo>
                    <a:cubicBezTo>
                      <a:pt x="1016" y="7632"/>
                      <a:pt x="974" y="7353"/>
                      <a:pt x="948" y="7071"/>
                    </a:cubicBezTo>
                  </a:path>
                </a:pathLst>
              </a:custGeom>
              <a:noFill/>
              <a:ln w="254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 sz="36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grpSp>
          <p:nvGrpSpPr>
            <p:cNvPr id="423" name="Group 4"/>
            <p:cNvGrpSpPr/>
            <p:nvPr/>
          </p:nvGrpSpPr>
          <p:grpSpPr>
            <a:xfrm>
              <a:off x="2275685" y="1047835"/>
              <a:ext cx="4302173" cy="5061381"/>
              <a:chOff x="0" y="0"/>
              <a:chExt cx="4302171" cy="5061379"/>
            </a:xfrm>
          </p:grpSpPr>
          <p:sp>
            <p:nvSpPr>
              <p:cNvPr id="421" name="Oval 9"/>
              <p:cNvSpPr/>
              <p:nvPr/>
            </p:nvSpPr>
            <p:spPr>
              <a:xfrm>
                <a:off x="1822916" y="1423352"/>
                <a:ext cx="1311771" cy="1311771"/>
              </a:xfrm>
              <a:prstGeom prst="ellipse">
                <a:avLst/>
              </a:prstGeom>
              <a:solidFill>
                <a:srgbClr val="808080"/>
              </a:solidFill>
              <a:ln w="25400" cap="flat">
                <a:solidFill>
                  <a:srgbClr val="3B3838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 sz="36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22" name="Explosion 1 16"/>
              <p:cNvSpPr/>
              <p:nvPr/>
            </p:nvSpPr>
            <p:spPr>
              <a:xfrm>
                <a:off x="-1" y="0"/>
                <a:ext cx="4302173" cy="5061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5800"/>
                    </a:moveTo>
                    <a:lnTo>
                      <a:pt x="14522" y="0"/>
                    </a:lnTo>
                    <a:lnTo>
                      <a:pt x="14155" y="5325"/>
                    </a:lnTo>
                    <a:lnTo>
                      <a:pt x="18380" y="4457"/>
                    </a:lnTo>
                    <a:lnTo>
                      <a:pt x="16702" y="7315"/>
                    </a:lnTo>
                    <a:lnTo>
                      <a:pt x="21097" y="8137"/>
                    </a:lnTo>
                    <a:lnTo>
                      <a:pt x="17607" y="10475"/>
                    </a:lnTo>
                    <a:lnTo>
                      <a:pt x="21600" y="13290"/>
                    </a:lnTo>
                    <a:lnTo>
                      <a:pt x="16837" y="12942"/>
                    </a:lnTo>
                    <a:lnTo>
                      <a:pt x="18145" y="18095"/>
                    </a:lnTo>
                    <a:lnTo>
                      <a:pt x="14020" y="14457"/>
                    </a:lnTo>
                    <a:lnTo>
                      <a:pt x="13247" y="19737"/>
                    </a:lnTo>
                    <a:lnTo>
                      <a:pt x="10532" y="14935"/>
                    </a:lnTo>
                    <a:lnTo>
                      <a:pt x="8485" y="21600"/>
                    </a:lnTo>
                    <a:lnTo>
                      <a:pt x="7715" y="15627"/>
                    </a:lnTo>
                    <a:lnTo>
                      <a:pt x="4762" y="17617"/>
                    </a:lnTo>
                    <a:lnTo>
                      <a:pt x="5667" y="13937"/>
                    </a:lnTo>
                    <a:lnTo>
                      <a:pt x="135" y="14587"/>
                    </a:lnTo>
                    <a:lnTo>
                      <a:pt x="3722" y="11775"/>
                    </a:lnTo>
                    <a:lnTo>
                      <a:pt x="0" y="8615"/>
                    </a:lnTo>
                    <a:lnTo>
                      <a:pt x="4627" y="7617"/>
                    </a:lnTo>
                    <a:lnTo>
                      <a:pt x="370" y="2295"/>
                    </a:lnTo>
                    <a:lnTo>
                      <a:pt x="7312" y="6320"/>
                    </a:lnTo>
                    <a:lnTo>
                      <a:pt x="8352" y="2295"/>
                    </a:lnTo>
                    <a:close/>
                  </a:path>
                </a:pathLst>
              </a:custGeom>
              <a:solidFill>
                <a:srgbClr val="FFD966"/>
              </a:solidFill>
              <a:ln w="25400" cap="flat">
                <a:solidFill>
                  <a:srgbClr val="BF9000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 sz="36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424" name="Explosion 1 5"/>
            <p:cNvSpPr/>
            <p:nvPr/>
          </p:nvSpPr>
          <p:spPr>
            <a:xfrm>
              <a:off x="1833417" y="2190340"/>
              <a:ext cx="2793055" cy="3285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5800"/>
                  </a:moveTo>
                  <a:lnTo>
                    <a:pt x="14522" y="0"/>
                  </a:lnTo>
                  <a:lnTo>
                    <a:pt x="14155" y="5325"/>
                  </a:lnTo>
                  <a:lnTo>
                    <a:pt x="18380" y="4457"/>
                  </a:lnTo>
                  <a:lnTo>
                    <a:pt x="16702" y="7315"/>
                  </a:lnTo>
                  <a:lnTo>
                    <a:pt x="21097" y="8137"/>
                  </a:lnTo>
                  <a:lnTo>
                    <a:pt x="17607" y="10475"/>
                  </a:lnTo>
                  <a:lnTo>
                    <a:pt x="21600" y="13290"/>
                  </a:lnTo>
                  <a:lnTo>
                    <a:pt x="16837" y="12942"/>
                  </a:lnTo>
                  <a:lnTo>
                    <a:pt x="18145" y="18095"/>
                  </a:lnTo>
                  <a:lnTo>
                    <a:pt x="14020" y="14457"/>
                  </a:lnTo>
                  <a:lnTo>
                    <a:pt x="13247" y="19737"/>
                  </a:lnTo>
                  <a:lnTo>
                    <a:pt x="10532" y="14935"/>
                  </a:lnTo>
                  <a:lnTo>
                    <a:pt x="8485" y="21600"/>
                  </a:lnTo>
                  <a:lnTo>
                    <a:pt x="7715" y="15627"/>
                  </a:lnTo>
                  <a:lnTo>
                    <a:pt x="4762" y="17617"/>
                  </a:lnTo>
                  <a:lnTo>
                    <a:pt x="5667" y="13937"/>
                  </a:lnTo>
                  <a:lnTo>
                    <a:pt x="135" y="14587"/>
                  </a:lnTo>
                  <a:lnTo>
                    <a:pt x="3722" y="11775"/>
                  </a:lnTo>
                  <a:lnTo>
                    <a:pt x="0" y="8615"/>
                  </a:lnTo>
                  <a:lnTo>
                    <a:pt x="4627" y="7617"/>
                  </a:lnTo>
                  <a:lnTo>
                    <a:pt x="370" y="2295"/>
                  </a:lnTo>
                  <a:lnTo>
                    <a:pt x="7312" y="6320"/>
                  </a:lnTo>
                  <a:lnTo>
                    <a:pt x="8352" y="2295"/>
                  </a:lnTo>
                  <a:close/>
                </a:path>
              </a:pathLst>
            </a:custGeom>
            <a:solidFill>
              <a:srgbClr val="FFD966"/>
            </a:solidFill>
            <a:ln w="25400" cap="flat">
              <a:solidFill>
                <a:srgbClr val="BF900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426" name="Rounded Rectangle 26"/>
          <p:cNvSpPr/>
          <p:nvPr/>
        </p:nvSpPr>
        <p:spPr>
          <a:xfrm>
            <a:off x="1494264" y="2314480"/>
            <a:ext cx="14526008" cy="3563900"/>
          </a:xfrm>
          <a:prstGeom prst="roundRect">
            <a:avLst>
              <a:gd name="adj" fmla="val 8052"/>
            </a:avLst>
          </a:prstGeom>
          <a:solidFill>
            <a:srgbClr val="D9D9D9">
              <a:alpha val="50000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27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156189" y="2474155"/>
            <a:ext cx="15404678" cy="2211587"/>
          </a:xfrm>
          <a:prstGeom prst="rect">
            <a:avLst/>
          </a:prstGeom>
        </p:spPr>
        <p:txBody>
          <a:bodyPr numCol="2" spcCol="76200"/>
          <a:lstStyle/>
          <a:p>
            <a:pPr marL="0" indent="0" algn="ctr">
              <a:buSzTx/>
              <a:buNone/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Dust!</a:t>
            </a:r>
          </a:p>
          <a:p>
            <a:pPr marL="0" indent="0" algn="ctr">
              <a:buSzTx/>
              <a:buNone/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Central O, Ne</a:t>
            </a:r>
          </a:p>
          <a:p>
            <a:pPr marL="0" indent="0" algn="ctr">
              <a:buSzTx/>
              <a:buNone/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Asymmetric line profiles</a:t>
            </a:r>
          </a:p>
          <a:p>
            <a:pPr marL="0" indent="0" algn="ctr">
              <a:buSzTx/>
              <a:buNone/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Strong Ar, Ca emission</a:t>
            </a:r>
          </a:p>
        </p:txBody>
      </p:sp>
      <p:pic>
        <p:nvPicPr>
          <p:cNvPr id="428" name="Content Placeholder 4" descr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91" y="6418819"/>
            <a:ext cx="17269420" cy="7035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Picture 4" descr="Picture 4"/>
          <p:cNvPicPr>
            <a:picLocks noChangeAspect="1"/>
          </p:cNvPicPr>
          <p:nvPr/>
        </p:nvPicPr>
        <p:blipFill>
          <a:blip r:embed="rId3"/>
          <a:srcRect l="48781" t="49401"/>
          <a:stretch>
            <a:fillRect/>
          </a:stretch>
        </p:blipFill>
        <p:spPr>
          <a:xfrm>
            <a:off x="17724547" y="7154472"/>
            <a:ext cx="6397715" cy="6262052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TextBox 23"/>
          <p:cNvSpPr txBox="1"/>
          <p:nvPr/>
        </p:nvSpPr>
        <p:spPr>
          <a:xfrm>
            <a:off x="13397476" y="6008616"/>
            <a:ext cx="4464553" cy="728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3600" b="0">
                <a:latin typeface="Roboto Lt"/>
                <a:ea typeface="Roboto Lt"/>
                <a:cs typeface="Roboto Lt"/>
                <a:sym typeface="Roboto Light"/>
              </a:defRPr>
            </a:lvl1pPr>
          </a:lstStyle>
          <a:p>
            <a:r>
              <a:t>Siebert et al. (2024)</a:t>
            </a:r>
          </a:p>
        </p:txBody>
      </p:sp>
      <p:sp>
        <p:nvSpPr>
          <p:cNvPr id="431" name="TextBox 25"/>
          <p:cNvSpPr txBox="1"/>
          <p:nvPr/>
        </p:nvSpPr>
        <p:spPr>
          <a:xfrm>
            <a:off x="151737" y="4619621"/>
            <a:ext cx="17348277" cy="1033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56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Violent WD-WD merger within C/O CSM</a:t>
            </a:r>
          </a:p>
        </p:txBody>
      </p:sp>
      <p:pic>
        <p:nvPicPr>
          <p:cNvPr id="432" name="Picture 10" descr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126586">
            <a:off x="21393098" y="-609018"/>
            <a:ext cx="3097701" cy="3323204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TextBox 22"/>
          <p:cNvSpPr txBox="1"/>
          <p:nvPr/>
        </p:nvSpPr>
        <p:spPr>
          <a:xfrm>
            <a:off x="19988359" y="6763319"/>
            <a:ext cx="4158305" cy="728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r" defTabSz="1828800">
              <a:defRPr sz="3600" b="0">
                <a:latin typeface="Roboto Lt"/>
                <a:ea typeface="Roboto Lt"/>
                <a:cs typeface="Roboto Lt"/>
                <a:sym typeface="Roboto Light"/>
              </a:defRPr>
            </a:lvl1pPr>
          </a:lstStyle>
          <a:p>
            <a:r>
              <a:t>Kwok et al. (2024)</a:t>
            </a:r>
          </a:p>
        </p:txBody>
      </p:sp>
      <p:sp>
        <p:nvSpPr>
          <p:cNvPr id="434" name="TextBox 23"/>
          <p:cNvSpPr txBox="1"/>
          <p:nvPr/>
        </p:nvSpPr>
        <p:spPr>
          <a:xfrm>
            <a:off x="20923360" y="5653401"/>
            <a:ext cx="4464552" cy="576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2600" b="0">
                <a:latin typeface="Roboto Lt"/>
                <a:ea typeface="Roboto Lt"/>
                <a:cs typeface="Roboto Lt"/>
                <a:sym typeface="Roboto Light"/>
              </a:defRPr>
            </a:lvl1pPr>
          </a:lstStyle>
          <a:p>
            <a:r>
              <a:t>Blondin et al. (2023)</a:t>
            </a:r>
          </a:p>
        </p:txBody>
      </p:sp>
      <p:sp>
        <p:nvSpPr>
          <p:cNvPr id="435" name="Title 1"/>
          <p:cNvSpPr txBox="1">
            <a:spLocks noGrp="1"/>
          </p:cNvSpPr>
          <p:nvPr>
            <p:ph type="title"/>
          </p:nvPr>
        </p:nvSpPr>
        <p:spPr>
          <a:xfrm>
            <a:off x="203200" y="-1"/>
            <a:ext cx="19545466" cy="265112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SN 2022pul: a peculiar 03fg-like WDSN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Title 1"/>
          <p:cNvSpPr txBox="1">
            <a:spLocks noGrp="1"/>
          </p:cNvSpPr>
          <p:nvPr>
            <p:ph type="title"/>
          </p:nvPr>
        </p:nvSpPr>
        <p:spPr>
          <a:xfrm>
            <a:off x="1676400" y="0"/>
            <a:ext cx="21031200" cy="2651126"/>
          </a:xfrm>
          <a:prstGeom prst="rect">
            <a:avLst/>
          </a:prstGeom>
        </p:spPr>
        <p:txBody>
          <a:bodyPr/>
          <a:lstStyle>
            <a:lvl1pPr>
              <a:defRPr sz="8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Spectral evolution in SN 2022pul</a:t>
            </a:r>
          </a:p>
        </p:txBody>
      </p:sp>
      <p:pic>
        <p:nvPicPr>
          <p:cNvPr id="438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44" y="2416542"/>
            <a:ext cx="22505276" cy="10482999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TextBox 16"/>
          <p:cNvSpPr txBox="1"/>
          <p:nvPr/>
        </p:nvSpPr>
        <p:spPr>
          <a:xfrm>
            <a:off x="17864159" y="12182185"/>
            <a:ext cx="5372662" cy="1148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algn="r" defTabSz="1828800">
              <a:defRPr sz="3200" b="0">
                <a:latin typeface="Helvetica"/>
                <a:ea typeface="Helvetica"/>
                <a:cs typeface="Helvetica"/>
                <a:sym typeface="Helvetica"/>
              </a:defRPr>
            </a:pPr>
            <a:r>
              <a:t>Johanssen et al. (in prep.)</a:t>
            </a:r>
            <a:br/>
            <a:r>
              <a:t>Kwok et al. (in prep.)</a:t>
            </a:r>
          </a:p>
        </p:txBody>
      </p:sp>
      <p:pic>
        <p:nvPicPr>
          <p:cNvPr id="440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126586">
            <a:off x="21393098" y="-609018"/>
            <a:ext cx="3097701" cy="33232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Title 1"/>
          <p:cNvSpPr txBox="1">
            <a:spLocks noGrp="1"/>
          </p:cNvSpPr>
          <p:nvPr>
            <p:ph type="title"/>
          </p:nvPr>
        </p:nvSpPr>
        <p:spPr>
          <a:xfrm>
            <a:off x="91957" y="0"/>
            <a:ext cx="22018743" cy="2651126"/>
          </a:xfrm>
          <a:prstGeom prst="rect">
            <a:avLst/>
          </a:prstGeom>
        </p:spPr>
        <p:txBody>
          <a:bodyPr/>
          <a:lstStyle>
            <a:lvl1pPr>
              <a:defRPr sz="8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Cooling CSM dust in the normal SN Ia 2023qov</a:t>
            </a:r>
          </a:p>
        </p:txBody>
      </p:sp>
      <p:sp>
        <p:nvSpPr>
          <p:cNvPr id="443" name="TextBox 16"/>
          <p:cNvSpPr txBox="1"/>
          <p:nvPr/>
        </p:nvSpPr>
        <p:spPr>
          <a:xfrm>
            <a:off x="15700193" y="12676188"/>
            <a:ext cx="7516868" cy="665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r" defTabSz="1828800">
              <a:defRPr sz="32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Macrie, Larison, Sears et al. (in prep)</a:t>
            </a:r>
          </a:p>
        </p:txBody>
      </p:sp>
      <p:pic>
        <p:nvPicPr>
          <p:cNvPr id="444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126586">
            <a:off x="21393098" y="-609018"/>
            <a:ext cx="3097701" cy="33232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7" name="Group"/>
          <p:cNvGrpSpPr/>
          <p:nvPr/>
        </p:nvGrpSpPr>
        <p:grpSpPr>
          <a:xfrm>
            <a:off x="424000" y="4153358"/>
            <a:ext cx="23536000" cy="7040145"/>
            <a:chOff x="0" y="0"/>
            <a:chExt cx="23535999" cy="7040144"/>
          </a:xfrm>
        </p:grpSpPr>
        <p:grpSp>
          <p:nvGrpSpPr>
            <p:cNvPr id="465" name="Group"/>
            <p:cNvGrpSpPr/>
            <p:nvPr/>
          </p:nvGrpSpPr>
          <p:grpSpPr>
            <a:xfrm>
              <a:off x="0" y="0"/>
              <a:ext cx="23536000" cy="6275579"/>
              <a:chOff x="0" y="0"/>
              <a:chExt cx="23535999" cy="6275578"/>
            </a:xfrm>
          </p:grpSpPr>
          <p:pic>
            <p:nvPicPr>
              <p:cNvPr id="445" name="Google Shape;211;p25" descr="Google Shape;211;p25"/>
              <p:cNvPicPr>
                <a:picLocks noChangeAspect="1"/>
              </p:cNvPicPr>
              <p:nvPr/>
            </p:nvPicPr>
            <p:blipFill>
              <a:blip r:embed="rId3"/>
              <a:srcRect b="10697"/>
              <a:stretch>
                <a:fillRect/>
              </a:stretch>
            </p:blipFill>
            <p:spPr>
              <a:xfrm>
                <a:off x="0" y="56332"/>
                <a:ext cx="23536000" cy="621924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46" name="Google Shape;213;p25"/>
              <p:cNvSpPr/>
              <p:nvPr/>
            </p:nvSpPr>
            <p:spPr>
              <a:xfrm>
                <a:off x="1152133" y="4114800"/>
                <a:ext cx="116240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43799" tIns="243799" rIns="243799" bIns="243799" numCol="1" anchor="t">
                <a:spAutoFit/>
              </a:bodyPr>
              <a:lstStyle>
                <a:lvl1pPr defTabSz="2438400">
                  <a:defRPr sz="3200" b="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Fe</a:t>
                </a:r>
              </a:p>
            </p:txBody>
          </p:sp>
          <p:sp>
            <p:nvSpPr>
              <p:cNvPr id="447" name="Google Shape;214;p25"/>
              <p:cNvSpPr/>
              <p:nvPr/>
            </p:nvSpPr>
            <p:spPr>
              <a:xfrm>
                <a:off x="1678933" y="3384999"/>
                <a:ext cx="156560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43799" tIns="243799" rIns="243799" bIns="243799" numCol="1" anchor="t">
                <a:spAutoFit/>
              </a:bodyPr>
              <a:lstStyle>
                <a:lvl1pPr defTabSz="2438400">
                  <a:defRPr sz="3200" b="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Fe, Ni</a:t>
                </a:r>
              </a:p>
            </p:txBody>
          </p:sp>
          <p:sp>
            <p:nvSpPr>
              <p:cNvPr id="448" name="Google Shape;215;p25"/>
              <p:cNvSpPr/>
              <p:nvPr/>
            </p:nvSpPr>
            <p:spPr>
              <a:xfrm>
                <a:off x="3244533" y="3130000"/>
                <a:ext cx="188080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43799" tIns="243799" rIns="243799" bIns="243799" numCol="1" anchor="t">
                <a:spAutoFit/>
              </a:bodyPr>
              <a:lstStyle>
                <a:lvl1pPr defTabSz="2438400">
                  <a:defRPr sz="3200" b="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Fe, Co</a:t>
                </a:r>
              </a:p>
            </p:txBody>
          </p:sp>
          <p:sp>
            <p:nvSpPr>
              <p:cNvPr id="449" name="Google Shape;216;p25"/>
              <p:cNvSpPr/>
              <p:nvPr/>
            </p:nvSpPr>
            <p:spPr>
              <a:xfrm>
                <a:off x="5482400" y="4114800"/>
                <a:ext cx="188080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43799" tIns="243799" rIns="243799" bIns="243799" numCol="1" anchor="t">
                <a:spAutoFit/>
              </a:bodyPr>
              <a:lstStyle>
                <a:lvl1pPr defTabSz="2438400">
                  <a:defRPr sz="3200" b="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Fe</a:t>
                </a:r>
              </a:p>
            </p:txBody>
          </p:sp>
          <p:sp>
            <p:nvSpPr>
              <p:cNvPr id="450" name="Google Shape;217;p25"/>
              <p:cNvSpPr/>
              <p:nvPr/>
            </p:nvSpPr>
            <p:spPr>
              <a:xfrm>
                <a:off x="6851267" y="4561332"/>
                <a:ext cx="188080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43799" tIns="243799" rIns="243799" bIns="243799" numCol="1" anchor="t">
                <a:spAutoFit/>
              </a:bodyPr>
              <a:lstStyle>
                <a:lvl1pPr defTabSz="2438400">
                  <a:defRPr sz="3200" b="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Co</a:t>
                </a:r>
              </a:p>
            </p:txBody>
          </p:sp>
          <p:sp>
            <p:nvSpPr>
              <p:cNvPr id="451" name="Google Shape;218;p25"/>
              <p:cNvSpPr/>
              <p:nvPr/>
            </p:nvSpPr>
            <p:spPr>
              <a:xfrm>
                <a:off x="7363200" y="4114800"/>
                <a:ext cx="188080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43799" tIns="243799" rIns="243799" bIns="243799" numCol="1" anchor="t">
                <a:spAutoFit/>
              </a:bodyPr>
              <a:lstStyle>
                <a:lvl1pPr defTabSz="2438400">
                  <a:defRPr sz="3200" b="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Fe</a:t>
                </a:r>
              </a:p>
            </p:txBody>
          </p:sp>
          <p:sp>
            <p:nvSpPr>
              <p:cNvPr id="452" name="Google Shape;219;p25"/>
              <p:cNvSpPr/>
              <p:nvPr/>
            </p:nvSpPr>
            <p:spPr>
              <a:xfrm>
                <a:off x="8732067" y="4369799"/>
                <a:ext cx="188080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43799" tIns="243799" rIns="243799" bIns="243799" numCol="1" anchor="t">
                <a:spAutoFit/>
              </a:bodyPr>
              <a:lstStyle>
                <a:lvl1pPr defTabSz="2438400">
                  <a:defRPr sz="3200" b="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Ni, Fe</a:t>
                </a:r>
              </a:p>
            </p:txBody>
          </p:sp>
          <p:sp>
            <p:nvSpPr>
              <p:cNvPr id="453" name="Google Shape;220;p25"/>
              <p:cNvSpPr/>
              <p:nvPr/>
            </p:nvSpPr>
            <p:spPr>
              <a:xfrm>
                <a:off x="9526133" y="3867133"/>
                <a:ext cx="188080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43799" tIns="243799" rIns="243799" bIns="243799" numCol="1" anchor="t">
                <a:spAutoFit/>
              </a:bodyPr>
              <a:lstStyle>
                <a:lvl1pPr defTabSz="2438400">
                  <a:defRPr sz="3200" b="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Fe</a:t>
                </a:r>
              </a:p>
            </p:txBody>
          </p:sp>
          <p:sp>
            <p:nvSpPr>
              <p:cNvPr id="454" name="Google Shape;221;p25"/>
              <p:cNvSpPr/>
              <p:nvPr/>
            </p:nvSpPr>
            <p:spPr>
              <a:xfrm>
                <a:off x="11353400" y="4046266"/>
                <a:ext cx="188080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43799" tIns="243799" rIns="243799" bIns="243799" numCol="1" anchor="t">
                <a:spAutoFit/>
              </a:bodyPr>
              <a:lstStyle>
                <a:lvl1pPr defTabSz="2438400">
                  <a:defRPr sz="3200" b="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Fe</a:t>
                </a:r>
              </a:p>
            </p:txBody>
          </p:sp>
          <p:sp>
            <p:nvSpPr>
              <p:cNvPr id="455" name="Google Shape;222;p25"/>
              <p:cNvSpPr/>
              <p:nvPr/>
            </p:nvSpPr>
            <p:spPr>
              <a:xfrm>
                <a:off x="12281132" y="3046066"/>
                <a:ext cx="188080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43799" tIns="243799" rIns="243799" bIns="243799" numCol="1" anchor="t">
                <a:spAutoFit/>
              </a:bodyPr>
              <a:lstStyle>
                <a:lvl1pPr defTabSz="2438400">
                  <a:defRPr sz="3200" b="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Ca, Fe</a:t>
                </a:r>
              </a:p>
            </p:txBody>
          </p:sp>
          <p:sp>
            <p:nvSpPr>
              <p:cNvPr id="456" name="Google Shape;223;p25"/>
              <p:cNvSpPr/>
              <p:nvPr/>
            </p:nvSpPr>
            <p:spPr>
              <a:xfrm>
                <a:off x="17152601" y="631733"/>
                <a:ext cx="188080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43799" tIns="243799" rIns="243799" bIns="243799" numCol="1" anchor="t">
                <a:spAutoFit/>
              </a:bodyPr>
              <a:lstStyle>
                <a:lvl1pPr defTabSz="2438400">
                  <a:defRPr sz="3200" b="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Ni</a:t>
                </a:r>
              </a:p>
            </p:txBody>
          </p:sp>
          <p:sp>
            <p:nvSpPr>
              <p:cNvPr id="457" name="Google Shape;224;p25"/>
              <p:cNvSpPr/>
              <p:nvPr/>
            </p:nvSpPr>
            <p:spPr>
              <a:xfrm>
                <a:off x="17719467" y="543466"/>
                <a:ext cx="188080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43799" tIns="243799" rIns="243799" bIns="243799" numCol="1" anchor="t">
                <a:spAutoFit/>
              </a:bodyPr>
              <a:lstStyle>
                <a:lvl1pPr defTabSz="2438400">
                  <a:defRPr sz="3200" b="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Ar</a:t>
                </a:r>
              </a:p>
            </p:txBody>
          </p:sp>
          <p:sp>
            <p:nvSpPr>
              <p:cNvPr id="458" name="Google Shape;225;p25"/>
              <p:cNvSpPr/>
              <p:nvPr/>
            </p:nvSpPr>
            <p:spPr>
              <a:xfrm>
                <a:off x="18152600" y="134399"/>
                <a:ext cx="188080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43799" tIns="243799" rIns="243799" bIns="243799" numCol="1" anchor="t">
                <a:spAutoFit/>
              </a:bodyPr>
              <a:lstStyle>
                <a:lvl1pPr defTabSz="2438400">
                  <a:defRPr sz="3200" b="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Ni</a:t>
                </a:r>
              </a:p>
            </p:txBody>
          </p:sp>
          <p:sp>
            <p:nvSpPr>
              <p:cNvPr id="459" name="Google Shape;226;p25"/>
              <p:cNvSpPr/>
              <p:nvPr/>
            </p:nvSpPr>
            <p:spPr>
              <a:xfrm>
                <a:off x="19033401" y="1050733"/>
                <a:ext cx="188080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43799" tIns="243799" rIns="243799" bIns="243799" numCol="1" anchor="t">
                <a:spAutoFit/>
              </a:bodyPr>
              <a:lstStyle>
                <a:lvl1pPr defTabSz="2438400">
                  <a:defRPr sz="3200" b="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Ni</a:t>
                </a:r>
              </a:p>
            </p:txBody>
          </p:sp>
          <p:sp>
            <p:nvSpPr>
              <p:cNvPr id="460" name="Google Shape;227;p25"/>
              <p:cNvSpPr/>
              <p:nvPr/>
            </p:nvSpPr>
            <p:spPr>
              <a:xfrm>
                <a:off x="19600268" y="723666"/>
                <a:ext cx="188080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43799" tIns="243799" rIns="243799" bIns="243799" numCol="1" anchor="t">
                <a:spAutoFit/>
              </a:bodyPr>
              <a:lstStyle>
                <a:lvl1pPr defTabSz="2438400">
                  <a:defRPr sz="3200" b="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Ar</a:t>
                </a:r>
              </a:p>
            </p:txBody>
          </p:sp>
          <p:sp>
            <p:nvSpPr>
              <p:cNvPr id="461" name="Google Shape;228;p25"/>
              <p:cNvSpPr/>
              <p:nvPr/>
            </p:nvSpPr>
            <p:spPr>
              <a:xfrm>
                <a:off x="20380934" y="1505266"/>
                <a:ext cx="188080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43799" tIns="243799" rIns="243799" bIns="243799" numCol="1" anchor="t">
                <a:spAutoFit/>
              </a:bodyPr>
              <a:lstStyle>
                <a:lvl1pPr defTabSz="2438400">
                  <a:defRPr sz="3200" b="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Co</a:t>
                </a:r>
              </a:p>
            </p:txBody>
          </p:sp>
          <p:sp>
            <p:nvSpPr>
              <p:cNvPr id="462" name="Google Shape;229;p25"/>
              <p:cNvSpPr/>
              <p:nvPr/>
            </p:nvSpPr>
            <p:spPr>
              <a:xfrm>
                <a:off x="21084734" y="1505266"/>
                <a:ext cx="188080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43799" tIns="243799" rIns="243799" bIns="243799" numCol="1" anchor="t">
                <a:spAutoFit/>
              </a:bodyPr>
              <a:lstStyle>
                <a:lvl1pPr defTabSz="2438400">
                  <a:defRPr sz="3200" b="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Ni</a:t>
                </a:r>
              </a:p>
            </p:txBody>
          </p:sp>
          <p:sp>
            <p:nvSpPr>
              <p:cNvPr id="463" name="Google Shape;230;p25"/>
              <p:cNvSpPr/>
              <p:nvPr/>
            </p:nvSpPr>
            <p:spPr>
              <a:xfrm>
                <a:off x="21481067" y="0"/>
                <a:ext cx="1880801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43799" tIns="243799" rIns="243799" bIns="243799" numCol="1" anchor="t">
                <a:spAutoFit/>
              </a:bodyPr>
              <a:lstStyle>
                <a:lvl1pPr defTabSz="2438400">
                  <a:defRPr sz="3200" b="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Co</a:t>
                </a:r>
              </a:p>
            </p:txBody>
          </p:sp>
          <p:sp>
            <p:nvSpPr>
              <p:cNvPr id="464" name="Google Shape;231;p25"/>
              <p:cNvSpPr/>
              <p:nvPr/>
            </p:nvSpPr>
            <p:spPr>
              <a:xfrm>
                <a:off x="17881534" y="4772466"/>
                <a:ext cx="471280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43799" tIns="243799" rIns="243799" bIns="243799" numCol="1" anchor="t">
                <a:spAutoFit/>
              </a:bodyPr>
              <a:lstStyle>
                <a:lvl1pPr defTabSz="2438400">
                  <a:defRPr sz="3200" b="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Dust Continuum</a:t>
                </a:r>
              </a:p>
            </p:txBody>
          </p:sp>
        </p:grpSp>
        <p:pic>
          <p:nvPicPr>
            <p:cNvPr id="466" name="Picture 4" descr="Picture 4"/>
            <p:cNvPicPr>
              <a:picLocks noChangeAspect="1"/>
            </p:cNvPicPr>
            <p:nvPr/>
          </p:nvPicPr>
          <p:blipFill>
            <a:blip r:embed="rId4"/>
            <a:srcRect l="43286" t="92706" r="37311"/>
            <a:stretch>
              <a:fillRect/>
            </a:stretch>
          </p:blipFill>
          <p:spPr>
            <a:xfrm>
              <a:off x="9584790" y="6275578"/>
              <a:ext cx="4366482" cy="7645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etting Late Early: MIR Spectra of SN Iax"/>
          <p:cNvSpPr txBox="1">
            <a:spLocks noGrp="1"/>
          </p:cNvSpPr>
          <p:nvPr>
            <p:ph type="title"/>
          </p:nvPr>
        </p:nvSpPr>
        <p:spPr>
          <a:xfrm>
            <a:off x="638707" y="-327577"/>
            <a:ext cx="23106586" cy="265112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Getting Late Early: MIR Spectra of SN Iax</a:t>
            </a:r>
          </a:p>
        </p:txBody>
      </p:sp>
      <p:pic>
        <p:nvPicPr>
          <p:cNvPr id="470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07" y="1786160"/>
            <a:ext cx="22533933" cy="11829345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TextBox 16"/>
          <p:cNvSpPr txBox="1"/>
          <p:nvPr/>
        </p:nvSpPr>
        <p:spPr>
          <a:xfrm>
            <a:off x="17799977" y="12950024"/>
            <a:ext cx="5372663" cy="665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r" defTabSz="1828800">
              <a:defRPr sz="32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Kwok et al. (in prep.)</a:t>
            </a:r>
          </a:p>
        </p:txBody>
      </p:sp>
      <p:pic>
        <p:nvPicPr>
          <p:cNvPr id="472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126586">
            <a:off x="21393098" y="-609018"/>
            <a:ext cx="3097701" cy="33232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N Ia vs. SN Iax in the MIR"/>
          <p:cNvSpPr txBox="1">
            <a:spLocks noGrp="1"/>
          </p:cNvSpPr>
          <p:nvPr>
            <p:ph type="title"/>
          </p:nvPr>
        </p:nvSpPr>
        <p:spPr>
          <a:xfrm>
            <a:off x="638707" y="-327577"/>
            <a:ext cx="23106586" cy="265112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SN Ia vs. SN Iax in the MIR</a:t>
            </a:r>
          </a:p>
        </p:txBody>
      </p:sp>
      <p:pic>
        <p:nvPicPr>
          <p:cNvPr id="475" name="Content Placeholder 4" descr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48" y="3842602"/>
            <a:ext cx="23855704" cy="91074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1" name="Group"/>
          <p:cNvGrpSpPr/>
          <p:nvPr/>
        </p:nvGrpSpPr>
        <p:grpSpPr>
          <a:xfrm>
            <a:off x="1032066" y="2063124"/>
            <a:ext cx="22873576" cy="6063937"/>
            <a:chOff x="0" y="-190500"/>
            <a:chExt cx="22873574" cy="6063936"/>
          </a:xfrm>
        </p:grpSpPr>
        <p:sp>
          <p:nvSpPr>
            <p:cNvPr id="476" name="Oval"/>
            <p:cNvSpPr/>
            <p:nvPr/>
          </p:nvSpPr>
          <p:spPr>
            <a:xfrm>
              <a:off x="12644592" y="3181995"/>
              <a:ext cx="1068309" cy="1231639"/>
            </a:xfrm>
            <a:prstGeom prst="ellipse">
              <a:avLst/>
            </a:prstGeom>
            <a:solidFill>
              <a:srgbClr val="929292">
                <a:alpha val="5004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7" name="Oval"/>
            <p:cNvSpPr/>
            <p:nvPr/>
          </p:nvSpPr>
          <p:spPr>
            <a:xfrm>
              <a:off x="9550691" y="4191576"/>
              <a:ext cx="1068309" cy="1231639"/>
            </a:xfrm>
            <a:prstGeom prst="ellipse">
              <a:avLst/>
            </a:prstGeom>
            <a:solidFill>
              <a:srgbClr val="929292">
                <a:alpha val="5004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8" name="Oval"/>
            <p:cNvSpPr/>
            <p:nvPr/>
          </p:nvSpPr>
          <p:spPr>
            <a:xfrm>
              <a:off x="12606492" y="4641798"/>
              <a:ext cx="1068309" cy="1231639"/>
            </a:xfrm>
            <a:prstGeom prst="ellipse">
              <a:avLst/>
            </a:prstGeom>
            <a:solidFill>
              <a:srgbClr val="929292">
                <a:alpha val="5004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9" name="Oval"/>
            <p:cNvSpPr/>
            <p:nvPr/>
          </p:nvSpPr>
          <p:spPr>
            <a:xfrm>
              <a:off x="9733396" y="3326592"/>
              <a:ext cx="885604" cy="771366"/>
            </a:xfrm>
            <a:prstGeom prst="ellipse">
              <a:avLst/>
            </a:prstGeom>
            <a:solidFill>
              <a:srgbClr val="929292">
                <a:alpha val="5004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0" name="TextBox 16"/>
            <p:cNvSpPr txBox="1"/>
            <p:nvPr/>
          </p:nvSpPr>
          <p:spPr>
            <a:xfrm>
              <a:off x="0" y="-190501"/>
              <a:ext cx="22873575" cy="8280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l" defTabSz="1828800">
                <a:defRPr sz="4200" b="0">
                  <a:solidFill>
                    <a:srgbClr val="5E5E5E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flat topped IME and peaked IGE profiles in normal/91bg-likes → stratified ejecta → detonation</a:t>
              </a:r>
            </a:p>
          </p:txBody>
        </p:sp>
      </p:grpSp>
      <p:grpSp>
        <p:nvGrpSpPr>
          <p:cNvPr id="485" name="Group"/>
          <p:cNvGrpSpPr/>
          <p:nvPr/>
        </p:nvGrpSpPr>
        <p:grpSpPr>
          <a:xfrm>
            <a:off x="1032066" y="2926843"/>
            <a:ext cx="22401650" cy="8281553"/>
            <a:chOff x="0" y="0"/>
            <a:chExt cx="22401648" cy="8281551"/>
          </a:xfrm>
        </p:grpSpPr>
        <p:sp>
          <p:nvSpPr>
            <p:cNvPr id="482" name="Oval"/>
            <p:cNvSpPr/>
            <p:nvPr/>
          </p:nvSpPr>
          <p:spPr>
            <a:xfrm>
              <a:off x="9733396" y="5931048"/>
              <a:ext cx="702900" cy="958856"/>
            </a:xfrm>
            <a:prstGeom prst="ellipse">
              <a:avLst/>
            </a:prstGeom>
            <a:solidFill>
              <a:srgbClr val="6CAFA2">
                <a:alpha val="5004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3" name="Oval"/>
            <p:cNvSpPr/>
            <p:nvPr/>
          </p:nvSpPr>
          <p:spPr>
            <a:xfrm>
              <a:off x="9733396" y="7322696"/>
              <a:ext cx="702900" cy="958856"/>
            </a:xfrm>
            <a:prstGeom prst="ellipse">
              <a:avLst/>
            </a:prstGeom>
            <a:solidFill>
              <a:srgbClr val="C0818B">
                <a:alpha val="5004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4" name="TextBox 16"/>
            <p:cNvSpPr txBox="1"/>
            <p:nvPr/>
          </p:nvSpPr>
          <p:spPr>
            <a:xfrm>
              <a:off x="0" y="-1"/>
              <a:ext cx="22401649" cy="8280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l" defTabSz="1828800">
                <a:defRPr sz="4200" b="0">
                  <a:solidFill>
                    <a:srgbClr val="942193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peaked IME and IGE profiles in SN Iax → mixed ejecta → deflagration?</a:t>
              </a:r>
            </a:p>
          </p:txBody>
        </p:sp>
      </p:grpSp>
      <p:sp>
        <p:nvSpPr>
          <p:cNvPr id="486" name="TextBox 16"/>
          <p:cNvSpPr txBox="1"/>
          <p:nvPr/>
        </p:nvSpPr>
        <p:spPr>
          <a:xfrm>
            <a:off x="18532979" y="12617285"/>
            <a:ext cx="5372663" cy="665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r" defTabSz="1828800">
              <a:defRPr sz="32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Kwok et al. (in prep.)</a:t>
            </a:r>
          </a:p>
        </p:txBody>
      </p:sp>
      <p:pic>
        <p:nvPicPr>
          <p:cNvPr id="487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126586">
            <a:off x="21393098" y="-609018"/>
            <a:ext cx="3097701" cy="33232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" grpId="1" animBg="1" advAuto="0"/>
      <p:bldP spid="485" grpId="2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etting Late Early: SN Iax as Deflagrations"/>
          <p:cNvSpPr txBox="1">
            <a:spLocks noGrp="1"/>
          </p:cNvSpPr>
          <p:nvPr>
            <p:ph type="title"/>
          </p:nvPr>
        </p:nvSpPr>
        <p:spPr>
          <a:xfrm>
            <a:off x="638707" y="-327577"/>
            <a:ext cx="23106586" cy="265112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Getting Late Early: SN Iax as Deflagrations</a:t>
            </a:r>
          </a:p>
        </p:txBody>
      </p:sp>
      <p:sp>
        <p:nvSpPr>
          <p:cNvPr id="490" name="TextBox 16"/>
          <p:cNvSpPr txBox="1"/>
          <p:nvPr/>
        </p:nvSpPr>
        <p:spPr>
          <a:xfrm>
            <a:off x="17799977" y="12950025"/>
            <a:ext cx="5372662" cy="665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r" defTabSz="1828800">
              <a:defRPr sz="32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Kwok et al. (in prep.)</a:t>
            </a:r>
          </a:p>
        </p:txBody>
      </p:sp>
      <p:pic>
        <p:nvPicPr>
          <p:cNvPr id="491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126586">
            <a:off x="21393098" y="-609018"/>
            <a:ext cx="3097701" cy="3323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92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65" y="2138663"/>
            <a:ext cx="22533932" cy="10811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3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749" y="3574861"/>
            <a:ext cx="15378910" cy="6566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94" name="pasted-movie.png" descr="pasted-movi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9662" y="3465702"/>
            <a:ext cx="11200665" cy="48072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" grpId="1" animBg="1" advAuto="0"/>
      <p:bldP spid="494" grpId="2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3F9A1-93AB-810C-301B-6001D1D69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6E66A6-F5A7-62D1-E68C-BDAC0CFE2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66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4352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4628" y="3319505"/>
            <a:ext cx="7335041" cy="9768469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Rounded Rectangle 17"/>
          <p:cNvSpPr/>
          <p:nvPr/>
        </p:nvSpPr>
        <p:spPr>
          <a:xfrm>
            <a:off x="226741" y="2403687"/>
            <a:ext cx="17226297" cy="3394945"/>
          </a:xfrm>
          <a:prstGeom prst="roundRect">
            <a:avLst>
              <a:gd name="adj" fmla="val 8052"/>
            </a:avLst>
          </a:prstGeom>
          <a:solidFill>
            <a:srgbClr val="D9D9D9">
              <a:alpha val="50000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7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226741" y="2486684"/>
            <a:ext cx="15745296" cy="274514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SzTx/>
              <a:buNone/>
              <a:defRPr sz="5000">
                <a:latin typeface="Helvetica"/>
                <a:ea typeface="Helvetica"/>
                <a:cs typeface="Helvetica"/>
                <a:sym typeface="Helvetica"/>
              </a:defRPr>
            </a:pPr>
            <a:r>
              <a:t>Strong, stable </a:t>
            </a:r>
            <a:r>
              <a:rPr baseline="30880"/>
              <a:t>58</a:t>
            </a:r>
            <a:r>
              <a:t>Ni → </a:t>
            </a:r>
            <a:r>
              <a:rPr b="1">
                <a:solidFill>
                  <a:srgbClr val="4472C4"/>
                </a:solidFill>
              </a:rPr>
              <a:t>high-mass</a:t>
            </a:r>
            <a:r>
              <a:t> white dwarf </a:t>
            </a:r>
          </a:p>
        </p:txBody>
      </p:sp>
      <p:grpSp>
        <p:nvGrpSpPr>
          <p:cNvPr id="272" name="Group 6"/>
          <p:cNvGrpSpPr/>
          <p:nvPr/>
        </p:nvGrpSpPr>
        <p:grpSpPr>
          <a:xfrm>
            <a:off x="546358" y="6151915"/>
            <a:ext cx="17233890" cy="7457367"/>
            <a:chOff x="0" y="0"/>
            <a:chExt cx="17233889" cy="7457365"/>
          </a:xfrm>
        </p:grpSpPr>
        <p:pic>
          <p:nvPicPr>
            <p:cNvPr id="268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5481116" cy="7457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9" name="TextBox 8"/>
            <p:cNvSpPr/>
            <p:nvPr/>
          </p:nvSpPr>
          <p:spPr>
            <a:xfrm>
              <a:off x="10388197" y="6825419"/>
              <a:ext cx="684569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defTabSz="1828800">
                <a:defRPr sz="3600" b="0">
                  <a:solidFill>
                    <a:srgbClr val="80808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unobserved before JWST</a:t>
              </a:r>
            </a:p>
          </p:txBody>
        </p:sp>
        <p:sp>
          <p:nvSpPr>
            <p:cNvPr id="270" name="Straight Connector 9"/>
            <p:cNvSpPr/>
            <p:nvPr/>
          </p:nvSpPr>
          <p:spPr>
            <a:xfrm flipV="1">
              <a:off x="12960221" y="6613091"/>
              <a:ext cx="2393952" cy="5317"/>
            </a:xfrm>
            <a:prstGeom prst="line">
              <a:avLst/>
            </a:prstGeom>
            <a:noFill/>
            <a:ln w="381000" cap="flat">
              <a:solidFill>
                <a:srgbClr val="808080">
                  <a:alpha val="50000"/>
                </a:srgbClr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71" name="Straight Connector 10"/>
            <p:cNvSpPr/>
            <p:nvPr/>
          </p:nvSpPr>
          <p:spPr>
            <a:xfrm>
              <a:off x="7207694" y="6618407"/>
              <a:ext cx="2336229" cy="1"/>
            </a:xfrm>
            <a:prstGeom prst="line">
              <a:avLst/>
            </a:prstGeom>
            <a:noFill/>
            <a:ln w="381000" cap="flat">
              <a:solidFill>
                <a:srgbClr val="808080">
                  <a:alpha val="50000"/>
                </a:srgbClr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73" name="TextBox 15"/>
          <p:cNvSpPr txBox="1"/>
          <p:nvPr/>
        </p:nvSpPr>
        <p:spPr>
          <a:xfrm>
            <a:off x="21454371" y="2895788"/>
            <a:ext cx="2729476" cy="665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r" defTabSz="1828800">
              <a:defRPr sz="3200" b="0">
                <a:solidFill>
                  <a:srgbClr val="C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SN 2021aefx</a:t>
            </a:r>
          </a:p>
        </p:txBody>
      </p:sp>
      <p:sp>
        <p:nvSpPr>
          <p:cNvPr id="274" name="TextBox 16"/>
          <p:cNvSpPr txBox="1"/>
          <p:nvPr/>
        </p:nvSpPr>
        <p:spPr>
          <a:xfrm>
            <a:off x="20185312" y="13050519"/>
            <a:ext cx="3998535" cy="665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r" defTabSz="1828800">
              <a:defRPr sz="32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Kwok et al. (2023)</a:t>
            </a:r>
          </a:p>
        </p:txBody>
      </p:sp>
      <p:sp>
        <p:nvSpPr>
          <p:cNvPr id="275" name="TextBox 16"/>
          <p:cNvSpPr txBox="1"/>
          <p:nvPr/>
        </p:nvSpPr>
        <p:spPr>
          <a:xfrm>
            <a:off x="546358" y="12951935"/>
            <a:ext cx="3998535" cy="665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r" defTabSz="1828800">
              <a:defRPr sz="32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Kwok et al. (in prep.)</a:t>
            </a:r>
          </a:p>
        </p:txBody>
      </p:sp>
      <p:pic>
        <p:nvPicPr>
          <p:cNvPr id="276" name="Screen Shot 2023-09-27 at 11.06.26 pm.png" descr="Screen Shot 2023-09-27 at 11.06.26 pm.png"/>
          <p:cNvPicPr>
            <a:picLocks noChangeAspect="1"/>
          </p:cNvPicPr>
          <p:nvPr/>
        </p:nvPicPr>
        <p:blipFill>
          <a:blip r:embed="rId4"/>
          <a:srcRect t="1430" r="526"/>
          <a:stretch>
            <a:fillRect/>
          </a:stretch>
        </p:blipFill>
        <p:spPr>
          <a:xfrm>
            <a:off x="68793" y="6023133"/>
            <a:ext cx="17092074" cy="7607789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TextBox 16"/>
          <p:cNvSpPr txBox="1"/>
          <p:nvPr/>
        </p:nvSpPr>
        <p:spPr>
          <a:xfrm>
            <a:off x="546358" y="13002735"/>
            <a:ext cx="3998535" cy="665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r" defTabSz="1828800">
              <a:defRPr sz="32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Kwok et al. (2023)</a:t>
            </a:r>
          </a:p>
        </p:txBody>
      </p:sp>
      <p:sp>
        <p:nvSpPr>
          <p:cNvPr id="278" name="TextBox 15"/>
          <p:cNvSpPr txBox="1"/>
          <p:nvPr/>
        </p:nvSpPr>
        <p:spPr>
          <a:xfrm>
            <a:off x="18891496" y="10717051"/>
            <a:ext cx="1085914" cy="551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2400" b="0">
                <a:solidFill>
                  <a:srgbClr val="0096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[Ni IV]</a:t>
            </a:r>
          </a:p>
        </p:txBody>
      </p:sp>
      <p:pic>
        <p:nvPicPr>
          <p:cNvPr id="279" name="Lindsey_profile.jpg" descr="Lindsey_profile.jpg"/>
          <p:cNvPicPr>
            <a:picLocks noChangeAspect="1"/>
          </p:cNvPicPr>
          <p:nvPr/>
        </p:nvPicPr>
        <p:blipFill>
          <a:blip r:embed="rId5"/>
          <a:srcRect l="18382" t="2665" r="14863"/>
          <a:stretch>
            <a:fillRect/>
          </a:stretch>
        </p:blipFill>
        <p:spPr>
          <a:xfrm>
            <a:off x="15077740" y="2406825"/>
            <a:ext cx="2375103" cy="2656581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TextBox 16"/>
          <p:cNvSpPr txBox="1"/>
          <p:nvPr/>
        </p:nvSpPr>
        <p:spPr>
          <a:xfrm>
            <a:off x="203200" y="5133151"/>
            <a:ext cx="17184078" cy="665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r" defTabSz="1828800">
              <a:defRPr sz="32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Kwok et al. (2023); DerKacy et al. (2023, 2024); Mayker Chen et al. (2023); Ashall et al. (2024)</a:t>
            </a:r>
          </a:p>
        </p:txBody>
      </p:sp>
      <p:sp>
        <p:nvSpPr>
          <p:cNvPr id="281" name="Title 1"/>
          <p:cNvSpPr txBox="1">
            <a:spLocks noGrp="1"/>
          </p:cNvSpPr>
          <p:nvPr>
            <p:ph type="title"/>
          </p:nvPr>
        </p:nvSpPr>
        <p:spPr>
          <a:xfrm>
            <a:off x="203200" y="-1"/>
            <a:ext cx="22953458" cy="265112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JWST observations of normal SN Ia 2021aefx</a:t>
            </a:r>
          </a:p>
        </p:txBody>
      </p:sp>
      <p:pic>
        <p:nvPicPr>
          <p:cNvPr id="282" name="Picture 10" descr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126586">
            <a:off x="21393098" y="-609018"/>
            <a:ext cx="3097701" cy="33232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1" build="p" bldLvl="5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Rounded Rectangle 17"/>
          <p:cNvSpPr/>
          <p:nvPr/>
        </p:nvSpPr>
        <p:spPr>
          <a:xfrm>
            <a:off x="226741" y="2403687"/>
            <a:ext cx="17226297" cy="3394945"/>
          </a:xfrm>
          <a:prstGeom prst="roundRect">
            <a:avLst>
              <a:gd name="adj" fmla="val 8052"/>
            </a:avLst>
          </a:prstGeom>
          <a:solidFill>
            <a:srgbClr val="D9D9D9">
              <a:alpha val="50000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5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226741" y="2486684"/>
            <a:ext cx="15745296" cy="274514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SzTx/>
              <a:buNone/>
              <a:defRPr sz="5000">
                <a:latin typeface="Helvetica"/>
                <a:ea typeface="Helvetica"/>
                <a:cs typeface="Helvetica"/>
                <a:sym typeface="Helvetica"/>
              </a:defRPr>
            </a:pPr>
            <a:r>
              <a:t>Strong, stable </a:t>
            </a:r>
            <a:r>
              <a:rPr baseline="30880"/>
              <a:t>58</a:t>
            </a:r>
            <a:r>
              <a:t>Ni → </a:t>
            </a:r>
            <a:r>
              <a:rPr b="1">
                <a:solidFill>
                  <a:srgbClr val="4472C4"/>
                </a:solidFill>
              </a:rPr>
              <a:t>high-mass</a:t>
            </a:r>
            <a:r>
              <a:t> white dwarf </a:t>
            </a:r>
          </a:p>
        </p:txBody>
      </p:sp>
      <p:grpSp>
        <p:nvGrpSpPr>
          <p:cNvPr id="293" name="Group"/>
          <p:cNvGrpSpPr/>
          <p:nvPr/>
        </p:nvGrpSpPr>
        <p:grpSpPr>
          <a:xfrm>
            <a:off x="366810" y="6233471"/>
            <a:ext cx="10877340" cy="7171856"/>
            <a:chOff x="0" y="0"/>
            <a:chExt cx="10877339" cy="7171855"/>
          </a:xfrm>
        </p:grpSpPr>
        <p:grpSp>
          <p:nvGrpSpPr>
            <p:cNvPr id="288" name="Group 7"/>
            <p:cNvGrpSpPr/>
            <p:nvPr/>
          </p:nvGrpSpPr>
          <p:grpSpPr>
            <a:xfrm>
              <a:off x="5545775" y="87192"/>
              <a:ext cx="5331565" cy="7084663"/>
              <a:chOff x="0" y="0"/>
              <a:chExt cx="5331564" cy="7084661"/>
            </a:xfrm>
          </p:grpSpPr>
          <p:pic>
            <p:nvPicPr>
              <p:cNvPr id="286" name="Picture 1" descr="Picture 1"/>
              <p:cNvPicPr>
                <a:picLocks noChangeAspect="1"/>
              </p:cNvPicPr>
              <p:nvPr/>
            </p:nvPicPr>
            <p:blipFill>
              <a:blip r:embed="rId2"/>
              <a:srcRect l="5955" t="47894" r="920" b="535"/>
              <a:stretch>
                <a:fillRect/>
              </a:stretch>
            </p:blipFill>
            <p:spPr>
              <a:xfrm>
                <a:off x="214213" y="0"/>
                <a:ext cx="5117352" cy="70846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87" name="Picture 5" descr="Picture 5"/>
              <p:cNvPicPr>
                <a:picLocks noChangeAspect="1"/>
              </p:cNvPicPr>
              <p:nvPr/>
            </p:nvPicPr>
            <p:blipFill>
              <a:blip r:embed="rId2"/>
              <a:srcRect l="1" t="40058" r="92203" b="45688"/>
              <a:stretch>
                <a:fillRect/>
              </a:stretch>
            </p:blipFill>
            <p:spPr>
              <a:xfrm>
                <a:off x="0" y="2232912"/>
                <a:ext cx="428425" cy="195815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92" name="Group 13"/>
            <p:cNvGrpSpPr/>
            <p:nvPr/>
          </p:nvGrpSpPr>
          <p:grpSpPr>
            <a:xfrm>
              <a:off x="0" y="-1"/>
              <a:ext cx="5595674" cy="7171857"/>
              <a:chOff x="0" y="0"/>
              <a:chExt cx="5595673" cy="7171854"/>
            </a:xfrm>
          </p:grpSpPr>
          <p:pic>
            <p:nvPicPr>
              <p:cNvPr id="289" name="Picture 2" descr="Picture 2"/>
              <p:cNvPicPr>
                <a:picLocks noChangeAspect="1"/>
              </p:cNvPicPr>
              <p:nvPr/>
            </p:nvPicPr>
            <p:blipFill>
              <a:blip r:embed="rId2"/>
              <a:srcRect l="6875" b="51969"/>
              <a:stretch>
                <a:fillRect/>
              </a:stretch>
            </p:blipFill>
            <p:spPr>
              <a:xfrm>
                <a:off x="478324" y="-1"/>
                <a:ext cx="5117350" cy="659836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0" name="Picture 4" descr="Picture 4"/>
              <p:cNvPicPr>
                <a:picLocks noChangeAspect="1"/>
              </p:cNvPicPr>
              <p:nvPr/>
            </p:nvPicPr>
            <p:blipFill>
              <a:blip r:embed="rId2"/>
              <a:srcRect l="5955" t="95148" r="920" b="534"/>
              <a:stretch>
                <a:fillRect/>
              </a:stretch>
            </p:blipFill>
            <p:spPr>
              <a:xfrm>
                <a:off x="428424" y="6578740"/>
                <a:ext cx="5117351" cy="593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1" name="Picture 6" descr="Picture 6"/>
              <p:cNvPicPr>
                <a:picLocks noChangeAspect="1"/>
              </p:cNvPicPr>
              <p:nvPr/>
            </p:nvPicPr>
            <p:blipFill>
              <a:blip r:embed="rId2"/>
              <a:srcRect t="40058" r="92203" b="45688"/>
              <a:stretch>
                <a:fillRect/>
              </a:stretch>
            </p:blipFill>
            <p:spPr>
              <a:xfrm>
                <a:off x="0" y="2473730"/>
                <a:ext cx="428425" cy="19581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296" name="Group"/>
          <p:cNvGrpSpPr/>
          <p:nvPr/>
        </p:nvGrpSpPr>
        <p:grpSpPr>
          <a:xfrm>
            <a:off x="15462597" y="6381378"/>
            <a:ext cx="7356511" cy="7206719"/>
            <a:chOff x="0" y="0"/>
            <a:chExt cx="7356509" cy="7206717"/>
          </a:xfrm>
        </p:grpSpPr>
        <p:pic>
          <p:nvPicPr>
            <p:cNvPr id="294" name="Content Placeholder 4" descr="Content Placeholder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7356510" cy="72067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5" name="Oval 24"/>
            <p:cNvSpPr/>
            <p:nvPr/>
          </p:nvSpPr>
          <p:spPr>
            <a:xfrm>
              <a:off x="1447919" y="398448"/>
              <a:ext cx="2331641" cy="1169365"/>
            </a:xfrm>
            <a:prstGeom prst="ellipse">
              <a:avLst/>
            </a:prstGeom>
            <a:noFill/>
            <a:ln w="76200" cap="flat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 b="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defRPr>
              </a:pPr>
              <a:endParaRPr/>
            </a:p>
          </p:txBody>
        </p:sp>
      </p:grpSp>
      <p:sp>
        <p:nvSpPr>
          <p:cNvPr id="297" name="TextBox 25"/>
          <p:cNvSpPr txBox="1"/>
          <p:nvPr/>
        </p:nvSpPr>
        <p:spPr>
          <a:xfrm>
            <a:off x="17122128" y="5912110"/>
            <a:ext cx="5448707" cy="654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200" b="0"/>
            </a:lvl1pPr>
          </a:lstStyle>
          <a:p>
            <a:r>
              <a:t>Seitenzahl &amp; Townsley (2017)</a:t>
            </a:r>
          </a:p>
        </p:txBody>
      </p:sp>
      <p:sp>
        <p:nvSpPr>
          <p:cNvPr id="298" name="TextBox 15"/>
          <p:cNvSpPr txBox="1"/>
          <p:nvPr/>
        </p:nvSpPr>
        <p:spPr>
          <a:xfrm>
            <a:off x="11244149" y="6858000"/>
            <a:ext cx="2729476" cy="665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3200" b="0">
                <a:solidFill>
                  <a:srgbClr val="C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SN 2021aefx</a:t>
            </a:r>
          </a:p>
        </p:txBody>
      </p:sp>
      <p:sp>
        <p:nvSpPr>
          <p:cNvPr id="299" name="TextBox 16"/>
          <p:cNvSpPr txBox="1"/>
          <p:nvPr/>
        </p:nvSpPr>
        <p:spPr>
          <a:xfrm>
            <a:off x="11244149" y="12240550"/>
            <a:ext cx="3998535" cy="665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32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Kwok et al. (2023)</a:t>
            </a:r>
          </a:p>
        </p:txBody>
      </p:sp>
      <p:sp>
        <p:nvSpPr>
          <p:cNvPr id="300" name="Title 1"/>
          <p:cNvSpPr txBox="1">
            <a:spLocks noGrp="1"/>
          </p:cNvSpPr>
          <p:nvPr>
            <p:ph type="title"/>
          </p:nvPr>
        </p:nvSpPr>
        <p:spPr>
          <a:xfrm>
            <a:off x="203200" y="-1"/>
            <a:ext cx="22953458" cy="265112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JWST observations of normal SN Ia 2021aefx</a:t>
            </a:r>
          </a:p>
        </p:txBody>
      </p:sp>
      <p:pic>
        <p:nvPicPr>
          <p:cNvPr id="301" name="Lindsey_profile.jpg" descr="Lindsey_profile.jpg"/>
          <p:cNvPicPr>
            <a:picLocks noChangeAspect="1"/>
          </p:cNvPicPr>
          <p:nvPr/>
        </p:nvPicPr>
        <p:blipFill>
          <a:blip r:embed="rId4"/>
          <a:srcRect l="18382" t="2665" r="14863"/>
          <a:stretch>
            <a:fillRect/>
          </a:stretch>
        </p:blipFill>
        <p:spPr>
          <a:xfrm>
            <a:off x="15077740" y="2406825"/>
            <a:ext cx="2375103" cy="2656581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TextBox 16"/>
          <p:cNvSpPr txBox="1"/>
          <p:nvPr/>
        </p:nvSpPr>
        <p:spPr>
          <a:xfrm>
            <a:off x="203200" y="5133151"/>
            <a:ext cx="17184078" cy="665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r" defTabSz="1828800">
              <a:defRPr sz="32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Kwok et al. (2023); DerKacy et al. (2023, 2024); Mayker Chen et al. (2023); Ashall et al. (2024)</a:t>
            </a:r>
          </a:p>
        </p:txBody>
      </p:sp>
      <p:pic>
        <p:nvPicPr>
          <p:cNvPr id="303" name="Picture 10" descr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126586">
            <a:off x="21393098" y="-609018"/>
            <a:ext cx="3097701" cy="33232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" grpId="1" build="p" bldLvl="5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4628" y="3319505"/>
            <a:ext cx="7335041" cy="9768469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Rounded Rectangle 17"/>
          <p:cNvSpPr/>
          <p:nvPr/>
        </p:nvSpPr>
        <p:spPr>
          <a:xfrm>
            <a:off x="226741" y="2403687"/>
            <a:ext cx="17226297" cy="3394945"/>
          </a:xfrm>
          <a:prstGeom prst="roundRect">
            <a:avLst>
              <a:gd name="adj" fmla="val 8052"/>
            </a:avLst>
          </a:prstGeom>
          <a:solidFill>
            <a:srgbClr val="D9D9D9">
              <a:alpha val="50000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311" name="Group 6"/>
          <p:cNvGrpSpPr/>
          <p:nvPr/>
        </p:nvGrpSpPr>
        <p:grpSpPr>
          <a:xfrm>
            <a:off x="546358" y="6151915"/>
            <a:ext cx="17233890" cy="7457367"/>
            <a:chOff x="0" y="0"/>
            <a:chExt cx="17233889" cy="7457365"/>
          </a:xfrm>
        </p:grpSpPr>
        <p:pic>
          <p:nvPicPr>
            <p:cNvPr id="307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5481116" cy="7457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8" name="TextBox 8"/>
            <p:cNvSpPr/>
            <p:nvPr/>
          </p:nvSpPr>
          <p:spPr>
            <a:xfrm>
              <a:off x="10388197" y="6825419"/>
              <a:ext cx="684569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defTabSz="1828800">
                <a:defRPr sz="3600" b="0">
                  <a:solidFill>
                    <a:srgbClr val="80808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unobserved before JWST</a:t>
              </a:r>
            </a:p>
          </p:txBody>
        </p:sp>
        <p:sp>
          <p:nvSpPr>
            <p:cNvPr id="309" name="Straight Connector 9"/>
            <p:cNvSpPr/>
            <p:nvPr/>
          </p:nvSpPr>
          <p:spPr>
            <a:xfrm flipV="1">
              <a:off x="12960221" y="6613091"/>
              <a:ext cx="2393952" cy="5317"/>
            </a:xfrm>
            <a:prstGeom prst="line">
              <a:avLst/>
            </a:prstGeom>
            <a:noFill/>
            <a:ln w="381000" cap="flat">
              <a:solidFill>
                <a:srgbClr val="808080">
                  <a:alpha val="50000"/>
                </a:srgbClr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10" name="Straight Connector 10"/>
            <p:cNvSpPr/>
            <p:nvPr/>
          </p:nvSpPr>
          <p:spPr>
            <a:xfrm>
              <a:off x="7207694" y="6618407"/>
              <a:ext cx="2336229" cy="1"/>
            </a:xfrm>
            <a:prstGeom prst="line">
              <a:avLst/>
            </a:prstGeom>
            <a:noFill/>
            <a:ln w="381000" cap="flat">
              <a:solidFill>
                <a:srgbClr val="808080">
                  <a:alpha val="50000"/>
                </a:srgbClr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312" name="TextBox 15"/>
          <p:cNvSpPr txBox="1"/>
          <p:nvPr/>
        </p:nvSpPr>
        <p:spPr>
          <a:xfrm>
            <a:off x="21454371" y="2895788"/>
            <a:ext cx="2729476" cy="665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r" defTabSz="1828800">
              <a:defRPr sz="3200" b="0">
                <a:solidFill>
                  <a:srgbClr val="C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SN 2021aefx</a:t>
            </a:r>
          </a:p>
        </p:txBody>
      </p:sp>
      <p:sp>
        <p:nvSpPr>
          <p:cNvPr id="313" name="TextBox 16"/>
          <p:cNvSpPr txBox="1"/>
          <p:nvPr/>
        </p:nvSpPr>
        <p:spPr>
          <a:xfrm>
            <a:off x="20185312" y="13050519"/>
            <a:ext cx="3998535" cy="665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r" defTabSz="1828800">
              <a:defRPr sz="32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Kwok et al. (2023)</a:t>
            </a:r>
          </a:p>
        </p:txBody>
      </p:sp>
      <p:sp>
        <p:nvSpPr>
          <p:cNvPr id="314" name="TextBox 16"/>
          <p:cNvSpPr txBox="1"/>
          <p:nvPr/>
        </p:nvSpPr>
        <p:spPr>
          <a:xfrm>
            <a:off x="546358" y="12951935"/>
            <a:ext cx="3998535" cy="665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r" defTabSz="1828800">
              <a:defRPr sz="32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Kwok et al. (in prep.)</a:t>
            </a:r>
          </a:p>
        </p:txBody>
      </p:sp>
      <p:pic>
        <p:nvPicPr>
          <p:cNvPr id="315" name="Screen Shot 2023-09-27 at 11.06.26 pm.png" descr="Screen Shot 2023-09-27 at 11.06.26 pm.png"/>
          <p:cNvPicPr>
            <a:picLocks noChangeAspect="1"/>
          </p:cNvPicPr>
          <p:nvPr/>
        </p:nvPicPr>
        <p:blipFill>
          <a:blip r:embed="rId4"/>
          <a:srcRect t="1430" r="526"/>
          <a:stretch>
            <a:fillRect/>
          </a:stretch>
        </p:blipFill>
        <p:spPr>
          <a:xfrm>
            <a:off x="68793" y="6023133"/>
            <a:ext cx="17092074" cy="7607789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TextBox 16"/>
          <p:cNvSpPr txBox="1"/>
          <p:nvPr/>
        </p:nvSpPr>
        <p:spPr>
          <a:xfrm>
            <a:off x="546358" y="13002735"/>
            <a:ext cx="3998535" cy="665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r" defTabSz="1828800">
              <a:defRPr sz="32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Kwok et al. (2023)</a:t>
            </a:r>
          </a:p>
        </p:txBody>
      </p:sp>
      <p:sp>
        <p:nvSpPr>
          <p:cNvPr id="317" name="TextBox 15"/>
          <p:cNvSpPr txBox="1"/>
          <p:nvPr/>
        </p:nvSpPr>
        <p:spPr>
          <a:xfrm>
            <a:off x="18891496" y="10717051"/>
            <a:ext cx="1085914" cy="551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2400" b="0">
                <a:solidFill>
                  <a:srgbClr val="0096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[Ni IV]</a:t>
            </a:r>
          </a:p>
        </p:txBody>
      </p:sp>
      <p:pic>
        <p:nvPicPr>
          <p:cNvPr id="318" name="Lindsey_profile.jpg" descr="Lindsey_profile.jpg"/>
          <p:cNvPicPr>
            <a:picLocks noChangeAspect="1"/>
          </p:cNvPicPr>
          <p:nvPr/>
        </p:nvPicPr>
        <p:blipFill>
          <a:blip r:embed="rId5"/>
          <a:srcRect l="18382" t="2665" r="14863"/>
          <a:stretch>
            <a:fillRect/>
          </a:stretch>
        </p:blipFill>
        <p:spPr>
          <a:xfrm>
            <a:off x="15077740" y="2406825"/>
            <a:ext cx="2375103" cy="2656581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TextBox 16"/>
          <p:cNvSpPr txBox="1"/>
          <p:nvPr/>
        </p:nvSpPr>
        <p:spPr>
          <a:xfrm>
            <a:off x="203200" y="5133151"/>
            <a:ext cx="17184078" cy="665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r" defTabSz="1828800">
              <a:defRPr sz="32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Kwok et al. (2023); DerKacy et al. (2023, 2024); Mayker Chen et al. (2023); Ashall et al. (2024)</a:t>
            </a:r>
          </a:p>
        </p:txBody>
      </p:sp>
      <p:sp>
        <p:nvSpPr>
          <p:cNvPr id="320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226741" y="2486684"/>
            <a:ext cx="15745296" cy="274514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SzTx/>
              <a:buNone/>
              <a:defRPr sz="5000">
                <a:latin typeface="Helvetica"/>
                <a:ea typeface="Helvetica"/>
                <a:cs typeface="Helvetica"/>
                <a:sym typeface="Helvetica"/>
              </a:defRPr>
            </a:pPr>
            <a:r>
              <a:t>Strong, stable </a:t>
            </a:r>
            <a:r>
              <a:rPr baseline="30880"/>
              <a:t>58</a:t>
            </a:r>
            <a:r>
              <a:t>Ni → </a:t>
            </a:r>
            <a:r>
              <a:rPr b="1">
                <a:solidFill>
                  <a:srgbClr val="4472C4"/>
                </a:solidFill>
              </a:rPr>
              <a:t>high-mass</a:t>
            </a:r>
            <a:r>
              <a:t> white dwarf </a:t>
            </a:r>
          </a:p>
          <a:p>
            <a:pPr marL="0" indent="0">
              <a:buSzTx/>
              <a:buNone/>
              <a:defRPr sz="5000">
                <a:latin typeface="Helvetica"/>
                <a:ea typeface="Helvetica"/>
                <a:cs typeface="Helvetica"/>
                <a:sym typeface="Helvetica"/>
              </a:defRPr>
            </a:pPr>
            <a:r>
              <a:t>Broad, flat-topped Ar, Ca → layered ejecta structure</a:t>
            </a:r>
            <a:br/>
            <a:r>
              <a:t>        → some type of </a:t>
            </a:r>
            <a:r>
              <a:rPr b="1">
                <a:solidFill>
                  <a:srgbClr val="C00000"/>
                </a:solidFill>
              </a:rPr>
              <a:t>detonation</a:t>
            </a:r>
            <a:r>
              <a:t> involved</a:t>
            </a:r>
          </a:p>
        </p:txBody>
      </p:sp>
      <p:sp>
        <p:nvSpPr>
          <p:cNvPr id="321" name="Title 1"/>
          <p:cNvSpPr txBox="1">
            <a:spLocks noGrp="1"/>
          </p:cNvSpPr>
          <p:nvPr>
            <p:ph type="title"/>
          </p:nvPr>
        </p:nvSpPr>
        <p:spPr>
          <a:xfrm>
            <a:off x="203200" y="-1"/>
            <a:ext cx="22953458" cy="265112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JWST observations of normal SN Ia 2021aefx</a:t>
            </a:r>
          </a:p>
        </p:txBody>
      </p:sp>
      <p:pic>
        <p:nvPicPr>
          <p:cNvPr id="322" name="Picture 10" descr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126586">
            <a:off x="21393098" y="-609018"/>
            <a:ext cx="3097701" cy="33232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" grpId="1" build="p" bldLvl="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sphere.mp4" descr="sphere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778866"/>
            <a:ext cx="23476874" cy="11937135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TextBox 3"/>
          <p:cNvSpPr txBox="1"/>
          <p:nvPr/>
        </p:nvSpPr>
        <p:spPr>
          <a:xfrm>
            <a:off x="1271527" y="-1"/>
            <a:ext cx="22540977" cy="1554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8800" b="0">
                <a:latin typeface="Aptos"/>
                <a:ea typeface="Aptos"/>
                <a:cs typeface="Aptos"/>
                <a:sym typeface="Aptos"/>
              </a:defRPr>
            </a:lvl1pPr>
          </a:lstStyle>
          <a:p>
            <a:r>
              <a:t>Ejecta Geometry from Emission Line Profiles</a:t>
            </a:r>
          </a:p>
        </p:txBody>
      </p:sp>
      <p:sp>
        <p:nvSpPr>
          <p:cNvPr id="326" name="TextBox 5"/>
          <p:cNvSpPr txBox="1"/>
          <p:nvPr/>
        </p:nvSpPr>
        <p:spPr>
          <a:xfrm>
            <a:off x="264899" y="12885587"/>
            <a:ext cx="5035026" cy="74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600" b="0">
                <a:latin typeface="Aptos Light"/>
                <a:ea typeface="Aptos Light"/>
                <a:cs typeface="Aptos Light"/>
                <a:sym typeface="Aptos Light"/>
              </a:defRPr>
            </a:lvl1pPr>
          </a:lstStyle>
          <a:p>
            <a:r>
              <a:t>graphics by Lindsey Kwok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" fill="hold"/>
                                        <p:tgtEl>
                                          <p:spTgt spid="3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24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sphere_hole.mp4" descr="sphere_hole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778864"/>
            <a:ext cx="23488903" cy="11937135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TextBox 3"/>
          <p:cNvSpPr txBox="1"/>
          <p:nvPr/>
        </p:nvSpPr>
        <p:spPr>
          <a:xfrm>
            <a:off x="1271527" y="-1"/>
            <a:ext cx="22540977" cy="1554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8800" b="0">
                <a:latin typeface="Aptos"/>
                <a:ea typeface="Aptos"/>
                <a:cs typeface="Aptos"/>
                <a:sym typeface="Aptos"/>
              </a:defRPr>
            </a:lvl1pPr>
          </a:lstStyle>
          <a:p>
            <a:r>
              <a:t>Ejecta Geometry from Emission Line Profiles</a:t>
            </a:r>
          </a:p>
        </p:txBody>
      </p:sp>
      <p:sp>
        <p:nvSpPr>
          <p:cNvPr id="332" name="TextBox 5"/>
          <p:cNvSpPr txBox="1"/>
          <p:nvPr/>
        </p:nvSpPr>
        <p:spPr>
          <a:xfrm>
            <a:off x="264899" y="12885587"/>
            <a:ext cx="5035026" cy="74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600" b="0">
                <a:latin typeface="Aptos Light"/>
                <a:ea typeface="Aptos Light"/>
                <a:cs typeface="Aptos Light"/>
                <a:sym typeface="Aptos Light"/>
              </a:defRPr>
            </a:lvl1pPr>
          </a:lstStyle>
          <a:p>
            <a:r>
              <a:t>graphics by Lindsey Kwok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" fill="hold"/>
                                        <p:tgtEl>
                                          <p:spTgt spid="3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30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asphere_hole.mp4" descr="asphere_hole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778864"/>
            <a:ext cx="23488903" cy="11937135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TextBox 3"/>
          <p:cNvSpPr txBox="1"/>
          <p:nvPr/>
        </p:nvSpPr>
        <p:spPr>
          <a:xfrm>
            <a:off x="1271527" y="-1"/>
            <a:ext cx="22540977" cy="1554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8800" b="0">
                <a:latin typeface="Aptos"/>
                <a:ea typeface="Aptos"/>
                <a:cs typeface="Aptos"/>
                <a:sym typeface="Aptos"/>
              </a:defRPr>
            </a:lvl1pPr>
          </a:lstStyle>
          <a:p>
            <a:r>
              <a:t>Ejecta Geometry from Emission Line Profiles</a:t>
            </a:r>
          </a:p>
        </p:txBody>
      </p:sp>
      <p:sp>
        <p:nvSpPr>
          <p:cNvPr id="338" name="TextBox 5"/>
          <p:cNvSpPr txBox="1"/>
          <p:nvPr/>
        </p:nvSpPr>
        <p:spPr>
          <a:xfrm>
            <a:off x="264899" y="12885587"/>
            <a:ext cx="5035026" cy="74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600" b="0">
                <a:latin typeface="Aptos Light"/>
                <a:ea typeface="Aptos Light"/>
                <a:cs typeface="Aptos Light"/>
                <a:sym typeface="Aptos Light"/>
              </a:defRPr>
            </a:lvl1pPr>
          </a:lstStyle>
          <a:p>
            <a:r>
              <a:t>graphics by Lindsey Kwok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" fill="hold"/>
                                        <p:tgtEl>
                                          <p:spTgt spid="3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36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Rounded Rectangle 6"/>
          <p:cNvSpPr/>
          <p:nvPr/>
        </p:nvSpPr>
        <p:spPr>
          <a:xfrm>
            <a:off x="496772" y="2099876"/>
            <a:ext cx="9212316" cy="3915937"/>
          </a:xfrm>
          <a:prstGeom prst="roundRect">
            <a:avLst>
              <a:gd name="adj" fmla="val 6833"/>
            </a:avLst>
          </a:prstGeom>
          <a:solidFill>
            <a:srgbClr val="D9D9D9">
              <a:alpha val="50000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 b="0">
                <a:solidFill>
                  <a:srgbClr val="FFFFFF"/>
                </a:solidFill>
                <a:latin typeface="Aptos Light"/>
                <a:ea typeface="Aptos Light"/>
                <a:cs typeface="Aptos Light"/>
                <a:sym typeface="Aptos Light"/>
              </a:defRPr>
            </a:pPr>
            <a:endParaRPr/>
          </a:p>
        </p:txBody>
      </p:sp>
      <p:grpSp>
        <p:nvGrpSpPr>
          <p:cNvPr id="348" name="Group 40"/>
          <p:cNvGrpSpPr/>
          <p:nvPr/>
        </p:nvGrpSpPr>
        <p:grpSpPr>
          <a:xfrm>
            <a:off x="610998" y="6049279"/>
            <a:ext cx="9013669" cy="6782752"/>
            <a:chOff x="0" y="0"/>
            <a:chExt cx="9013668" cy="6782750"/>
          </a:xfrm>
        </p:grpSpPr>
        <p:grpSp>
          <p:nvGrpSpPr>
            <p:cNvPr id="345" name="Picture 34"/>
            <p:cNvGrpSpPr/>
            <p:nvPr/>
          </p:nvGrpSpPr>
          <p:grpSpPr>
            <a:xfrm>
              <a:off x="0" y="270591"/>
              <a:ext cx="8928387" cy="6512160"/>
              <a:chOff x="0" y="0"/>
              <a:chExt cx="8928386" cy="6512158"/>
            </a:xfrm>
          </p:grpSpPr>
          <p:sp>
            <p:nvSpPr>
              <p:cNvPr id="343" name="Rectangle"/>
              <p:cNvSpPr/>
              <p:nvPr/>
            </p:nvSpPr>
            <p:spPr>
              <a:xfrm>
                <a:off x="0" y="0"/>
                <a:ext cx="8928387" cy="6512159"/>
              </a:xfrm>
              <a:prstGeom prst="rect">
                <a:avLst/>
              </a:prstGeom>
              <a:solidFill>
                <a:srgbClr val="EDEDE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800">
                  <a:defRPr sz="3600" b="0">
                    <a:latin typeface="Aptos"/>
                    <a:ea typeface="Aptos"/>
                    <a:cs typeface="Aptos"/>
                    <a:sym typeface="Aptos"/>
                  </a:defRPr>
                </a:pPr>
                <a:endParaRPr/>
              </a:p>
            </p:txBody>
          </p:sp>
          <p:pic>
            <p:nvPicPr>
              <p:cNvPr id="344" name="image68.png" descr="image68.png"/>
              <p:cNvPicPr>
                <a:picLocks noChangeAspect="1"/>
              </p:cNvPicPr>
              <p:nvPr/>
            </p:nvPicPr>
            <p:blipFill>
              <a:blip r:embed="rId2"/>
              <a:srcRect l="49247"/>
              <a:stretch>
                <a:fillRect/>
              </a:stretch>
            </p:blipFill>
            <p:spPr>
              <a:xfrm>
                <a:off x="0" y="0"/>
                <a:ext cx="8928387" cy="6512159"/>
              </a:xfrm>
              <a:prstGeom prst="rect">
                <a:avLst/>
              </a:prstGeom>
              <a:ln w="177800" cap="sq">
                <a:solidFill>
                  <a:srgbClr val="FFFFFF"/>
                </a:solidFill>
                <a:prstDash val="solid"/>
                <a:miter lim="800000"/>
              </a:ln>
              <a:effectLst>
                <a:outerShdw blurRad="127000" rotWithShape="0">
                  <a:srgbClr val="000000">
                    <a:alpha val="25000"/>
                  </a:srgbClr>
                </a:outerShdw>
              </a:effectLst>
            </p:spPr>
          </p:pic>
        </p:grpSp>
        <p:sp>
          <p:nvSpPr>
            <p:cNvPr id="346" name="TextBox 38"/>
            <p:cNvSpPr txBox="1"/>
            <p:nvPr/>
          </p:nvSpPr>
          <p:spPr>
            <a:xfrm>
              <a:off x="7076044" y="5785586"/>
              <a:ext cx="1900556" cy="9321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4800" b="0">
                  <a:solidFill>
                    <a:srgbClr val="E3363A"/>
                  </a:solidFill>
                  <a:latin typeface="Aptos Light"/>
                  <a:ea typeface="Aptos Light"/>
                  <a:cs typeface="Aptos Light"/>
                  <a:sym typeface="Aptos Light"/>
                </a:defRPr>
              </a:lvl1pPr>
            </a:lstStyle>
            <a:p>
              <a:r>
                <a:t>21aefx</a:t>
              </a:r>
            </a:p>
          </p:txBody>
        </p:sp>
        <p:sp>
          <p:nvSpPr>
            <p:cNvPr id="347" name="TextBox 39"/>
            <p:cNvSpPr txBox="1"/>
            <p:nvPr/>
          </p:nvSpPr>
          <p:spPr>
            <a:xfrm>
              <a:off x="7064000" y="0"/>
              <a:ext cx="1949669" cy="9321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4800" b="0">
                  <a:solidFill>
                    <a:srgbClr val="1865B1"/>
                  </a:solidFill>
                  <a:latin typeface="Aptos Light"/>
                  <a:ea typeface="Aptos Light"/>
                  <a:cs typeface="Aptos Light"/>
                  <a:sym typeface="Aptos Light"/>
                </a:defRPr>
              </a:lvl1pPr>
            </a:lstStyle>
            <a:p>
              <a:r>
                <a:t>22aaiq</a:t>
              </a:r>
            </a:p>
          </p:txBody>
        </p:sp>
      </p:grpSp>
      <p:sp>
        <p:nvSpPr>
          <p:cNvPr id="349" name="TextBox 11"/>
          <p:cNvSpPr txBox="1"/>
          <p:nvPr/>
        </p:nvSpPr>
        <p:spPr>
          <a:xfrm>
            <a:off x="501951" y="12260294"/>
            <a:ext cx="3908223" cy="678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3200" b="0">
                <a:latin typeface="Aptos Light"/>
                <a:ea typeface="Aptos Light"/>
                <a:cs typeface="Aptos Light"/>
                <a:sym typeface="Aptos Light"/>
              </a:defRPr>
            </a:lvl1pPr>
          </a:lstStyle>
          <a:p>
            <a:r>
              <a:t>DerKacy et al. (2023)</a:t>
            </a:r>
          </a:p>
        </p:txBody>
      </p:sp>
      <p:grpSp>
        <p:nvGrpSpPr>
          <p:cNvPr id="357" name="Group"/>
          <p:cNvGrpSpPr/>
          <p:nvPr/>
        </p:nvGrpSpPr>
        <p:grpSpPr>
          <a:xfrm>
            <a:off x="10092125" y="2734873"/>
            <a:ext cx="14176540" cy="10607739"/>
            <a:chOff x="0" y="0"/>
            <a:chExt cx="14176538" cy="10607737"/>
          </a:xfrm>
        </p:grpSpPr>
        <p:sp>
          <p:nvSpPr>
            <p:cNvPr id="350" name="Rounded Rectangle 4"/>
            <p:cNvSpPr/>
            <p:nvPr/>
          </p:nvSpPr>
          <p:spPr>
            <a:xfrm>
              <a:off x="7208988" y="0"/>
              <a:ext cx="6967551" cy="9929559"/>
            </a:xfrm>
            <a:prstGeom prst="roundRect">
              <a:avLst>
                <a:gd name="adj" fmla="val 6877"/>
              </a:avLst>
            </a:prstGeom>
            <a:solidFill>
              <a:srgbClr val="2168B3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 b="0">
                  <a:solidFill>
                    <a:srgbClr val="1865B1"/>
                  </a:solidFill>
                  <a:latin typeface="Aptos Light"/>
                  <a:ea typeface="Aptos Light"/>
                  <a:cs typeface="Aptos Light"/>
                  <a:sym typeface="Aptos Light"/>
                </a:defRPr>
              </a:pPr>
              <a:endParaRPr/>
            </a:p>
          </p:txBody>
        </p:sp>
        <p:sp>
          <p:nvSpPr>
            <p:cNvPr id="351" name="Rounded Rectangle 3"/>
            <p:cNvSpPr/>
            <p:nvPr/>
          </p:nvSpPr>
          <p:spPr>
            <a:xfrm>
              <a:off x="0" y="29390"/>
              <a:ext cx="7060704" cy="9900168"/>
            </a:xfrm>
            <a:prstGeom prst="roundRect">
              <a:avLst>
                <a:gd name="adj" fmla="val 6678"/>
              </a:avLst>
            </a:prstGeom>
            <a:solidFill>
              <a:srgbClr val="C00000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 b="0">
                  <a:solidFill>
                    <a:srgbClr val="E3363A"/>
                  </a:solidFill>
                  <a:latin typeface="Aptos Light"/>
                  <a:ea typeface="Aptos Light"/>
                  <a:cs typeface="Aptos Light"/>
                  <a:sym typeface="Aptos Light"/>
                </a:defRPr>
              </a:pPr>
              <a:endParaRPr/>
            </a:p>
          </p:txBody>
        </p:sp>
        <p:pic>
          <p:nvPicPr>
            <p:cNvPr id="352" name="Picture 22" descr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36329" y="851290"/>
              <a:ext cx="6512865" cy="86365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3" name="Picture 16" descr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1425" y="843706"/>
              <a:ext cx="6490791" cy="86441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4" name="TextBox 24"/>
            <p:cNvSpPr txBox="1"/>
            <p:nvPr/>
          </p:nvSpPr>
          <p:spPr>
            <a:xfrm>
              <a:off x="8906371" y="29390"/>
              <a:ext cx="3766761" cy="932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defTabSz="1828800">
                <a:defRPr sz="4800" b="0">
                  <a:latin typeface="Aptos Light"/>
                  <a:ea typeface="Aptos Light"/>
                  <a:cs typeface="Aptos Light"/>
                  <a:sym typeface="Aptos Light"/>
                </a:defRPr>
              </a:lvl1pPr>
            </a:lstStyle>
            <a:p>
              <a:r>
                <a:t>SN 2022aaiq</a:t>
              </a:r>
            </a:p>
          </p:txBody>
        </p:sp>
        <p:sp>
          <p:nvSpPr>
            <p:cNvPr id="355" name="TextBox 25"/>
            <p:cNvSpPr txBox="1"/>
            <p:nvPr/>
          </p:nvSpPr>
          <p:spPr>
            <a:xfrm>
              <a:off x="1746782" y="58780"/>
              <a:ext cx="3824677" cy="932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defTabSz="1828800">
                <a:defRPr sz="4800" b="0">
                  <a:latin typeface="Aptos Light"/>
                  <a:ea typeface="Aptos Light"/>
                  <a:cs typeface="Aptos Light"/>
                  <a:sym typeface="Aptos Light"/>
                </a:defRPr>
              </a:lvl1pPr>
            </a:lstStyle>
            <a:p>
              <a:r>
                <a:t>SN 2021aefx</a:t>
              </a:r>
            </a:p>
          </p:txBody>
        </p:sp>
        <p:sp>
          <p:nvSpPr>
            <p:cNvPr id="356" name="TextBox 12"/>
            <p:cNvSpPr txBox="1"/>
            <p:nvPr/>
          </p:nvSpPr>
          <p:spPr>
            <a:xfrm>
              <a:off x="10679815" y="9929557"/>
              <a:ext cx="3272553" cy="678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3200" b="0">
                  <a:latin typeface="Aptos Light"/>
                  <a:ea typeface="Aptos Light"/>
                  <a:cs typeface="Aptos Light"/>
                  <a:sym typeface="Aptos Light"/>
                </a:defRPr>
              </a:lvl1pPr>
            </a:lstStyle>
            <a:p>
              <a:r>
                <a:t>Kwok et al. in prep</a:t>
              </a:r>
            </a:p>
          </p:txBody>
        </p:sp>
      </p:grpSp>
      <p:sp>
        <p:nvSpPr>
          <p:cNvPr id="358" name="variations in viewing angle should produce different slopes for IME line profiles…"/>
          <p:cNvSpPr txBox="1">
            <a:spLocks noGrp="1"/>
          </p:cNvSpPr>
          <p:nvPr>
            <p:ph type="body" sz="quarter" idx="1"/>
          </p:nvPr>
        </p:nvSpPr>
        <p:spPr>
          <a:xfrm>
            <a:off x="688350" y="2486684"/>
            <a:ext cx="8829160" cy="341437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SzTx/>
              <a:buNone/>
              <a:defRPr sz="5000">
                <a:latin typeface="Helvetica"/>
                <a:ea typeface="Helvetica"/>
                <a:cs typeface="Helvetica"/>
                <a:sym typeface="Helvetica"/>
              </a:defRPr>
            </a:pPr>
            <a:r>
              <a:t>variations in viewing angle</a:t>
            </a:r>
            <a:br/>
            <a:r>
              <a:t>should produce different slopes for IME line profiles</a:t>
            </a:r>
          </a:p>
          <a:p>
            <a:pPr marL="0" indent="0" algn="ctr">
              <a:buSzTx/>
              <a:buNone/>
              <a:defRPr sz="5000" i="1">
                <a:latin typeface="Helvetica"/>
                <a:ea typeface="Helvetica"/>
                <a:cs typeface="Helvetica"/>
                <a:sym typeface="Helvetica"/>
              </a:defRPr>
            </a:pPr>
            <a:r>
              <a:t>as seen in JWST data!</a:t>
            </a:r>
          </a:p>
        </p:txBody>
      </p:sp>
      <p:sp>
        <p:nvSpPr>
          <p:cNvPr id="359" name="JWST observations of Normal SN Ia"/>
          <p:cNvSpPr txBox="1">
            <a:spLocks noGrp="1"/>
          </p:cNvSpPr>
          <p:nvPr>
            <p:ph type="title"/>
          </p:nvPr>
        </p:nvSpPr>
        <p:spPr>
          <a:xfrm>
            <a:off x="203200" y="-1"/>
            <a:ext cx="22017168" cy="265112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JWST observations of Normal SN Ia</a:t>
            </a:r>
          </a:p>
        </p:txBody>
      </p:sp>
      <p:pic>
        <p:nvPicPr>
          <p:cNvPr id="360" name="Picture 10" descr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126586">
            <a:off x="21393098" y="-609018"/>
            <a:ext cx="3097701" cy="33232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the thermonuclear supernova zoo"/>
          <p:cNvSpPr txBox="1">
            <a:spLocks noGrp="1"/>
          </p:cNvSpPr>
          <p:nvPr>
            <p:ph type="title"/>
          </p:nvPr>
        </p:nvSpPr>
        <p:spPr>
          <a:xfrm>
            <a:off x="398660" y="0"/>
            <a:ext cx="14231246" cy="321276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8800"/>
            </a:lvl1pPr>
          </a:lstStyle>
          <a:p>
            <a:r>
              <a:t>the thermonuclear supernova zoo</a:t>
            </a:r>
          </a:p>
        </p:txBody>
      </p:sp>
      <p:pic>
        <p:nvPicPr>
          <p:cNvPr id="363" name="fig-taubenberger.pdf" descr="fig-taubenberger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1244" y="220524"/>
            <a:ext cx="9637513" cy="13274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fig-hsiao.pdf" descr="fig-hsiao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60" y="6524673"/>
            <a:ext cx="13433924" cy="6970803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exploding white dwarfs:  much more than just normal SN Ia!…"/>
          <p:cNvSpPr txBox="1"/>
          <p:nvPr/>
        </p:nvSpPr>
        <p:spPr>
          <a:xfrm>
            <a:off x="398660" y="3212763"/>
            <a:ext cx="10025203" cy="308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642937">
              <a:defRPr sz="4800" b="0">
                <a:latin typeface="Helvetica"/>
                <a:ea typeface="Helvetica"/>
                <a:cs typeface="Helvetica"/>
                <a:sym typeface="Helvetica"/>
              </a:defRPr>
            </a:pPr>
            <a:r>
              <a:t>exploding white dwarfs: </a:t>
            </a:r>
            <a:br/>
            <a:r>
              <a:t>much more than just normal SN Ia!</a:t>
            </a:r>
          </a:p>
          <a:p>
            <a:pPr algn="l" defTabSz="642937">
              <a:defRPr sz="48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 defTabSz="642937">
              <a:defRPr sz="4800" b="0">
                <a:latin typeface="Helvetica"/>
                <a:ea typeface="Helvetica"/>
                <a:cs typeface="Helvetica"/>
                <a:sym typeface="Helvetica"/>
              </a:defRPr>
            </a:pPr>
            <a:r>
              <a:t>what can the outliers teach us?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713</Words>
  <Application>Microsoft Macintosh PowerPoint</Application>
  <PresentationFormat>Custom</PresentationFormat>
  <Paragraphs>112</Paragraphs>
  <Slides>18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Calibri Light</vt:lpstr>
      <vt:lpstr>Gill Sans</vt:lpstr>
      <vt:lpstr>Helvetica Light</vt:lpstr>
      <vt:lpstr>Helvetica Neue</vt:lpstr>
      <vt:lpstr>Helvetica Neue Light</vt:lpstr>
      <vt:lpstr>Helvetica Neue Medium</vt:lpstr>
      <vt:lpstr>White</vt:lpstr>
      <vt:lpstr>JWST Observations of White Dwarf Supernovae</vt:lpstr>
      <vt:lpstr>JWST observations of normal SN Ia 2021aefx</vt:lpstr>
      <vt:lpstr>JWST observations of normal SN Ia 2021aefx</vt:lpstr>
      <vt:lpstr>JWST observations of normal SN Ia 2021aefx</vt:lpstr>
      <vt:lpstr>PowerPoint Presentation</vt:lpstr>
      <vt:lpstr>PowerPoint Presentation</vt:lpstr>
      <vt:lpstr>PowerPoint Presentation</vt:lpstr>
      <vt:lpstr>JWST observations of Normal SN Ia</vt:lpstr>
      <vt:lpstr>the thermonuclear supernova zoo</vt:lpstr>
      <vt:lpstr>SN 2022pul: a peculiar 03fg-like WDSN</vt:lpstr>
      <vt:lpstr>SN 2022pul: a peculiar 03fg-like WDSN</vt:lpstr>
      <vt:lpstr>SN 2022pul: a peculiar 03fg-like WDSN</vt:lpstr>
      <vt:lpstr>Spectral evolution in SN 2022pul</vt:lpstr>
      <vt:lpstr>Cooling CSM dust in the normal SN Ia 2023qov</vt:lpstr>
      <vt:lpstr>Getting Late Early: MIR Spectra of SN Iax</vt:lpstr>
      <vt:lpstr>SN Ia vs. SN Iax in the MIR</vt:lpstr>
      <vt:lpstr>Getting Late Early: SN Iax as Deflagrations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Saurabh Jha</cp:lastModifiedBy>
  <cp:revision>1</cp:revision>
  <dcterms:modified xsi:type="dcterms:W3CDTF">2025-03-31T23:36:07Z</dcterms:modified>
</cp:coreProperties>
</file>