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02"/>
    <p:restoredTop sz="94763"/>
  </p:normalViewPr>
  <p:slideViewPr>
    <p:cSldViewPr snapToGrid="0">
      <p:cViewPr varScale="1">
        <p:scale>
          <a:sx n="82" d="100"/>
          <a:sy n="82" d="100"/>
        </p:scale>
        <p:origin x="192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9A48A3-E374-461F-B6FE-A4BF82F8A96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26EC98C-7CF5-4ED1-AEBD-A64F0E93B9F0}">
      <dgm:prSet/>
      <dgm:spPr/>
      <dgm:t>
        <a:bodyPr/>
        <a:lstStyle/>
        <a:p>
          <a:r>
            <a:rPr lang="en-US" dirty="0"/>
            <a:t>We are using the opening of high-resolution observations in the MIR to advance our understanding of all Types of supernovae</a:t>
          </a:r>
        </a:p>
      </dgm:t>
    </dgm:pt>
    <dgm:pt modelId="{00A291AE-9A80-4150-A6B3-A2355A073A78}" type="parTrans" cxnId="{DA3B924D-1422-436C-8294-348628182B48}">
      <dgm:prSet/>
      <dgm:spPr/>
      <dgm:t>
        <a:bodyPr/>
        <a:lstStyle/>
        <a:p>
          <a:endParaRPr lang="en-US"/>
        </a:p>
      </dgm:t>
    </dgm:pt>
    <dgm:pt modelId="{3C4F63C0-F021-4969-9CA1-5D6FA9B7B2FB}" type="sibTrans" cxnId="{DA3B924D-1422-436C-8294-348628182B48}">
      <dgm:prSet/>
      <dgm:spPr/>
      <dgm:t>
        <a:bodyPr/>
        <a:lstStyle/>
        <a:p>
          <a:endParaRPr lang="en-US"/>
        </a:p>
      </dgm:t>
    </dgm:pt>
    <dgm:pt modelId="{146471EA-B34A-4E9E-98A6-E2403CCE4E3C}">
      <dgm:prSet/>
      <dgm:spPr/>
      <dgm:t>
        <a:bodyPr/>
        <a:lstStyle/>
        <a:p>
          <a:r>
            <a:rPr lang="en-US"/>
            <a:t>SNe Ia : DerKacy+23 (2021aefx), DerKacy+24 (2022xkq), Ashall+24 (21aefx)</a:t>
          </a:r>
        </a:p>
      </dgm:t>
    </dgm:pt>
    <dgm:pt modelId="{80DF14DC-5D16-4DE6-9BC3-3D4CC2E5FD6C}" type="parTrans" cxnId="{9BB3057A-7872-44C3-A98D-E6389EDC3BD9}">
      <dgm:prSet/>
      <dgm:spPr/>
      <dgm:t>
        <a:bodyPr/>
        <a:lstStyle/>
        <a:p>
          <a:endParaRPr lang="en-US"/>
        </a:p>
      </dgm:t>
    </dgm:pt>
    <dgm:pt modelId="{C37DDF89-07B1-4239-B5A1-44C6DE4EDA8B}" type="sibTrans" cxnId="{9BB3057A-7872-44C3-A98D-E6389EDC3BD9}">
      <dgm:prSet/>
      <dgm:spPr/>
      <dgm:t>
        <a:bodyPr/>
        <a:lstStyle/>
        <a:p>
          <a:endParaRPr lang="en-US"/>
        </a:p>
      </dgm:t>
    </dgm:pt>
    <dgm:pt modelId="{CB782A52-08C7-4D81-A075-B376BC901BE3}">
      <dgm:prSet/>
      <dgm:spPr/>
      <dgm:t>
        <a:bodyPr/>
        <a:lstStyle/>
        <a:p>
          <a:r>
            <a:rPr lang="en-US"/>
            <a:t>SNe II (2023ixf and 2024ggi)</a:t>
          </a:r>
        </a:p>
      </dgm:t>
    </dgm:pt>
    <dgm:pt modelId="{E7DBDB62-6158-42B9-8CB9-A6E31E7086CA}" type="parTrans" cxnId="{AA3CEF7C-2584-4357-B167-740C5C5A20A1}">
      <dgm:prSet/>
      <dgm:spPr/>
      <dgm:t>
        <a:bodyPr/>
        <a:lstStyle/>
        <a:p>
          <a:endParaRPr lang="en-US"/>
        </a:p>
      </dgm:t>
    </dgm:pt>
    <dgm:pt modelId="{385AEB59-CCDA-434C-A5B9-104D554AB08F}" type="sibTrans" cxnId="{AA3CEF7C-2584-4357-B167-740C5C5A20A1}">
      <dgm:prSet/>
      <dgm:spPr/>
      <dgm:t>
        <a:bodyPr/>
        <a:lstStyle/>
        <a:p>
          <a:endParaRPr lang="en-US"/>
        </a:p>
      </dgm:t>
    </dgm:pt>
    <dgm:pt modelId="{9DDFE0FA-BBA9-4B9C-94E7-46948A4AF85A}">
      <dgm:prSet/>
      <dgm:spPr/>
      <dgm:t>
        <a:bodyPr/>
        <a:lstStyle/>
        <a:p>
          <a:r>
            <a:rPr lang="en-US"/>
            <a:t>SNe Ibc (see Melissa Shahbandeh’s talk)</a:t>
          </a:r>
        </a:p>
      </dgm:t>
    </dgm:pt>
    <dgm:pt modelId="{408E9F60-3D1D-4B99-A966-45272512A225}" type="parTrans" cxnId="{4BEFD43C-4863-4731-9886-5A95F1B8B0DB}">
      <dgm:prSet/>
      <dgm:spPr/>
      <dgm:t>
        <a:bodyPr/>
        <a:lstStyle/>
        <a:p>
          <a:endParaRPr lang="en-US"/>
        </a:p>
      </dgm:t>
    </dgm:pt>
    <dgm:pt modelId="{75C041EA-2072-419D-B253-C6B22D19EB4A}" type="sibTrans" cxnId="{4BEFD43C-4863-4731-9886-5A95F1B8B0DB}">
      <dgm:prSet/>
      <dgm:spPr/>
      <dgm:t>
        <a:bodyPr/>
        <a:lstStyle/>
        <a:p>
          <a:endParaRPr lang="en-US"/>
        </a:p>
      </dgm:t>
    </dgm:pt>
    <dgm:pt modelId="{F6B30B7B-DD34-3F47-BB7F-2A68941B5DC3}" type="pres">
      <dgm:prSet presAssocID="{7C9A48A3-E374-461F-B6FE-A4BF82F8A967}" presName="linear" presStyleCnt="0">
        <dgm:presLayoutVars>
          <dgm:animLvl val="lvl"/>
          <dgm:resizeHandles val="exact"/>
        </dgm:presLayoutVars>
      </dgm:prSet>
      <dgm:spPr/>
    </dgm:pt>
    <dgm:pt modelId="{9DA08BB7-4488-2E46-8336-B0596AF006F1}" type="pres">
      <dgm:prSet presAssocID="{426EC98C-7CF5-4ED1-AEBD-A64F0E93B9F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8574B82-4640-FC4A-94F2-D36610B053DC}" type="pres">
      <dgm:prSet presAssocID="{3C4F63C0-F021-4969-9CA1-5D6FA9B7B2FB}" presName="spacer" presStyleCnt="0"/>
      <dgm:spPr/>
    </dgm:pt>
    <dgm:pt modelId="{E563CD2A-3CE4-8147-A758-54CA16DEECD2}" type="pres">
      <dgm:prSet presAssocID="{146471EA-B34A-4E9E-98A6-E2403CCE4E3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04D216B-E013-174D-906C-318F7F6B4A29}" type="pres">
      <dgm:prSet presAssocID="{C37DDF89-07B1-4239-B5A1-44C6DE4EDA8B}" presName="spacer" presStyleCnt="0"/>
      <dgm:spPr/>
    </dgm:pt>
    <dgm:pt modelId="{1751AC8F-1E2B-0F4F-90D2-928B4ED44551}" type="pres">
      <dgm:prSet presAssocID="{CB782A52-08C7-4D81-A075-B376BC901BE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791735E-EA78-6549-9DF2-84F5F5F303D9}" type="pres">
      <dgm:prSet presAssocID="{385AEB59-CCDA-434C-A5B9-104D554AB08F}" presName="spacer" presStyleCnt="0"/>
      <dgm:spPr/>
    </dgm:pt>
    <dgm:pt modelId="{BEC1110C-A2CC-6041-BFEF-23F44B1E4978}" type="pres">
      <dgm:prSet presAssocID="{9DDFE0FA-BBA9-4B9C-94E7-46948A4AF85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1DB8537-7181-8F48-8153-77B8814D2151}" type="presOf" srcId="{CB782A52-08C7-4D81-A075-B376BC901BE3}" destId="{1751AC8F-1E2B-0F4F-90D2-928B4ED44551}" srcOrd="0" destOrd="0" presId="urn:microsoft.com/office/officeart/2005/8/layout/vList2"/>
    <dgm:cxn modelId="{4BEFD43C-4863-4731-9886-5A95F1B8B0DB}" srcId="{7C9A48A3-E374-461F-B6FE-A4BF82F8A967}" destId="{9DDFE0FA-BBA9-4B9C-94E7-46948A4AF85A}" srcOrd="3" destOrd="0" parTransId="{408E9F60-3D1D-4B99-A966-45272512A225}" sibTransId="{75C041EA-2072-419D-B253-C6B22D19EB4A}"/>
    <dgm:cxn modelId="{DA3B924D-1422-436C-8294-348628182B48}" srcId="{7C9A48A3-E374-461F-B6FE-A4BF82F8A967}" destId="{426EC98C-7CF5-4ED1-AEBD-A64F0E93B9F0}" srcOrd="0" destOrd="0" parTransId="{00A291AE-9A80-4150-A6B3-A2355A073A78}" sibTransId="{3C4F63C0-F021-4969-9CA1-5D6FA9B7B2FB}"/>
    <dgm:cxn modelId="{8005AA72-60E8-2846-95C8-1CFD47D2319B}" type="presOf" srcId="{426EC98C-7CF5-4ED1-AEBD-A64F0E93B9F0}" destId="{9DA08BB7-4488-2E46-8336-B0596AF006F1}" srcOrd="0" destOrd="0" presId="urn:microsoft.com/office/officeart/2005/8/layout/vList2"/>
    <dgm:cxn modelId="{9BB3057A-7872-44C3-A98D-E6389EDC3BD9}" srcId="{7C9A48A3-E374-461F-B6FE-A4BF82F8A967}" destId="{146471EA-B34A-4E9E-98A6-E2403CCE4E3C}" srcOrd="1" destOrd="0" parTransId="{80DF14DC-5D16-4DE6-9BC3-3D4CC2E5FD6C}" sibTransId="{C37DDF89-07B1-4239-B5A1-44C6DE4EDA8B}"/>
    <dgm:cxn modelId="{AA3CEF7C-2584-4357-B167-740C5C5A20A1}" srcId="{7C9A48A3-E374-461F-B6FE-A4BF82F8A967}" destId="{CB782A52-08C7-4D81-A075-B376BC901BE3}" srcOrd="2" destOrd="0" parTransId="{E7DBDB62-6158-42B9-8CB9-A6E31E7086CA}" sibTransId="{385AEB59-CCDA-434C-A5B9-104D554AB08F}"/>
    <dgm:cxn modelId="{5A043784-2726-D545-8370-E556B1445D03}" type="presOf" srcId="{9DDFE0FA-BBA9-4B9C-94E7-46948A4AF85A}" destId="{BEC1110C-A2CC-6041-BFEF-23F44B1E4978}" srcOrd="0" destOrd="0" presId="urn:microsoft.com/office/officeart/2005/8/layout/vList2"/>
    <dgm:cxn modelId="{455D17A1-757B-954F-A8FA-4948894E94AD}" type="presOf" srcId="{7C9A48A3-E374-461F-B6FE-A4BF82F8A967}" destId="{F6B30B7B-DD34-3F47-BB7F-2A68941B5DC3}" srcOrd="0" destOrd="0" presId="urn:microsoft.com/office/officeart/2005/8/layout/vList2"/>
    <dgm:cxn modelId="{1B4F86BD-8B47-F842-87D8-131C6B8F7E1C}" type="presOf" srcId="{146471EA-B34A-4E9E-98A6-E2403CCE4E3C}" destId="{E563CD2A-3CE4-8147-A758-54CA16DEECD2}" srcOrd="0" destOrd="0" presId="urn:microsoft.com/office/officeart/2005/8/layout/vList2"/>
    <dgm:cxn modelId="{57DDBCAF-5607-3641-B041-768DCFC4F354}" type="presParOf" srcId="{F6B30B7B-DD34-3F47-BB7F-2A68941B5DC3}" destId="{9DA08BB7-4488-2E46-8336-B0596AF006F1}" srcOrd="0" destOrd="0" presId="urn:microsoft.com/office/officeart/2005/8/layout/vList2"/>
    <dgm:cxn modelId="{B0D6FAE6-5657-B343-98DE-5EF65056DC64}" type="presParOf" srcId="{F6B30B7B-DD34-3F47-BB7F-2A68941B5DC3}" destId="{E8574B82-4640-FC4A-94F2-D36610B053DC}" srcOrd="1" destOrd="0" presId="urn:microsoft.com/office/officeart/2005/8/layout/vList2"/>
    <dgm:cxn modelId="{00C2F914-2A8E-1C4E-B43A-125BF13B884B}" type="presParOf" srcId="{F6B30B7B-DD34-3F47-BB7F-2A68941B5DC3}" destId="{E563CD2A-3CE4-8147-A758-54CA16DEECD2}" srcOrd="2" destOrd="0" presId="urn:microsoft.com/office/officeart/2005/8/layout/vList2"/>
    <dgm:cxn modelId="{7D591EE9-A77C-2149-A5B6-02BB89EBEA3B}" type="presParOf" srcId="{F6B30B7B-DD34-3F47-BB7F-2A68941B5DC3}" destId="{204D216B-E013-174D-906C-318F7F6B4A29}" srcOrd="3" destOrd="0" presId="urn:microsoft.com/office/officeart/2005/8/layout/vList2"/>
    <dgm:cxn modelId="{76ABB31E-A209-604F-B3D2-28C582642C33}" type="presParOf" srcId="{F6B30B7B-DD34-3F47-BB7F-2A68941B5DC3}" destId="{1751AC8F-1E2B-0F4F-90D2-928B4ED44551}" srcOrd="4" destOrd="0" presId="urn:microsoft.com/office/officeart/2005/8/layout/vList2"/>
    <dgm:cxn modelId="{9C0C42D6-0880-914C-922F-19F955ED5CF3}" type="presParOf" srcId="{F6B30B7B-DD34-3F47-BB7F-2A68941B5DC3}" destId="{D791735E-EA78-6549-9DF2-84F5F5F303D9}" srcOrd="5" destOrd="0" presId="urn:microsoft.com/office/officeart/2005/8/layout/vList2"/>
    <dgm:cxn modelId="{C763D398-9E9D-FD4E-A588-1806CA7E95F2}" type="presParOf" srcId="{F6B30B7B-DD34-3F47-BB7F-2A68941B5DC3}" destId="{BEC1110C-A2CC-6041-BFEF-23F44B1E497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779DC7-625A-402A-8AC7-E72B5918BAF1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0A6E375-BC91-4EE5-88C1-FDF6899AF8B4}">
      <dgm:prSet/>
      <dgm:spPr/>
      <dgm:t>
        <a:bodyPr/>
        <a:lstStyle/>
        <a:p>
          <a:r>
            <a:rPr lang="en-US"/>
            <a:t>JWST opens a new window in the NIR+MIR for all types of SNe</a:t>
          </a:r>
        </a:p>
      </dgm:t>
    </dgm:pt>
    <dgm:pt modelId="{11C17E00-FCF4-4668-B566-74D749986B57}" type="parTrans" cxnId="{CB7D8F3E-248B-441D-ABE8-E8B8140A2BB6}">
      <dgm:prSet/>
      <dgm:spPr/>
      <dgm:t>
        <a:bodyPr/>
        <a:lstStyle/>
        <a:p>
          <a:endParaRPr lang="en-US"/>
        </a:p>
      </dgm:t>
    </dgm:pt>
    <dgm:pt modelId="{8852C1DD-E24E-4C06-9397-35643635A6DF}" type="sibTrans" cxnId="{CB7D8F3E-248B-441D-ABE8-E8B8140A2BB6}">
      <dgm:prSet/>
      <dgm:spPr/>
      <dgm:t>
        <a:bodyPr/>
        <a:lstStyle/>
        <a:p>
          <a:endParaRPr lang="en-US"/>
        </a:p>
      </dgm:t>
    </dgm:pt>
    <dgm:pt modelId="{199C741D-1503-4B70-9A66-15EEEED01EB2}">
      <dgm:prSet/>
      <dgm:spPr/>
      <dgm:t>
        <a:bodyPr/>
        <a:lstStyle/>
        <a:p>
          <a:r>
            <a:rPr lang="en-US"/>
            <a:t>Near Chandra DDT explosions can reproduce the NIR+MIR spectra of both normal bright and subluminous SNe Ia</a:t>
          </a:r>
        </a:p>
      </dgm:t>
    </dgm:pt>
    <dgm:pt modelId="{A5A79BC4-0B49-4D9E-B50A-A99461820328}" type="parTrans" cxnId="{0AB6FF79-3DE7-47C9-8FA7-D0071E18BC03}">
      <dgm:prSet/>
      <dgm:spPr/>
      <dgm:t>
        <a:bodyPr/>
        <a:lstStyle/>
        <a:p>
          <a:endParaRPr lang="en-US"/>
        </a:p>
      </dgm:t>
    </dgm:pt>
    <dgm:pt modelId="{A373AD4B-E293-4D09-8996-E0AF7D33967E}" type="sibTrans" cxnId="{0AB6FF79-3DE7-47C9-8FA7-D0071E18BC03}">
      <dgm:prSet/>
      <dgm:spPr/>
      <dgm:t>
        <a:bodyPr/>
        <a:lstStyle/>
        <a:p>
          <a:endParaRPr lang="en-US"/>
        </a:p>
      </dgm:t>
    </dgm:pt>
    <dgm:pt modelId="{CDB42697-0D98-4803-B58D-CD2CA30438E5}">
      <dgm:prSet/>
      <dgm:spPr/>
      <dgm:t>
        <a:bodyPr/>
        <a:lstStyle/>
        <a:p>
          <a:pPr algn="l"/>
          <a:r>
            <a:rPr lang="en-US" dirty="0"/>
            <a:t>Some SN IIP are well reproduced by simple spherical NLTE synthetic spectral modeling.</a:t>
          </a:r>
        </a:p>
        <a:p>
          <a:pPr algn="l"/>
          <a:r>
            <a:rPr lang="en-US" dirty="0"/>
            <a:t>Clumping effects from Cool Dense Shell need to </a:t>
          </a:r>
          <a:r>
            <a:rPr lang="en-US"/>
            <a:t>be addressed</a:t>
          </a:r>
          <a:endParaRPr lang="en-US" dirty="0"/>
        </a:p>
      </dgm:t>
    </dgm:pt>
    <dgm:pt modelId="{AE087F70-532D-41E3-A058-5029B8EA6003}" type="parTrans" cxnId="{967ACA5D-3B3C-45DA-B7BB-12087C744FB0}">
      <dgm:prSet/>
      <dgm:spPr/>
      <dgm:t>
        <a:bodyPr/>
        <a:lstStyle/>
        <a:p>
          <a:endParaRPr lang="en-US"/>
        </a:p>
      </dgm:t>
    </dgm:pt>
    <dgm:pt modelId="{3A08689C-D3DA-4C3E-9415-F2D866F41806}" type="sibTrans" cxnId="{967ACA5D-3B3C-45DA-B7BB-12087C744FB0}">
      <dgm:prSet/>
      <dgm:spPr/>
      <dgm:t>
        <a:bodyPr/>
        <a:lstStyle/>
        <a:p>
          <a:endParaRPr lang="en-US"/>
        </a:p>
      </dgm:t>
    </dgm:pt>
    <dgm:pt modelId="{2509F4EB-38CF-4FB5-824B-7D5D064C088B}">
      <dgm:prSet/>
      <dgm:spPr/>
      <dgm:t>
        <a:bodyPr/>
        <a:lstStyle/>
        <a:p>
          <a:r>
            <a:rPr lang="en-US"/>
            <a:t>Questions?</a:t>
          </a:r>
        </a:p>
      </dgm:t>
    </dgm:pt>
    <dgm:pt modelId="{C9A9F757-DFAE-4A24-B7EA-1B271131F162}" type="parTrans" cxnId="{88B8A00E-906A-4B81-A923-894B30B0E3F7}">
      <dgm:prSet/>
      <dgm:spPr/>
      <dgm:t>
        <a:bodyPr/>
        <a:lstStyle/>
        <a:p>
          <a:endParaRPr lang="en-US"/>
        </a:p>
      </dgm:t>
    </dgm:pt>
    <dgm:pt modelId="{8C129727-0E2E-4F0D-BA86-D353AF69ED5C}" type="sibTrans" cxnId="{88B8A00E-906A-4B81-A923-894B30B0E3F7}">
      <dgm:prSet/>
      <dgm:spPr/>
      <dgm:t>
        <a:bodyPr/>
        <a:lstStyle/>
        <a:p>
          <a:endParaRPr lang="en-US"/>
        </a:p>
      </dgm:t>
    </dgm:pt>
    <dgm:pt modelId="{3C049AF3-E142-9A43-9871-0BC5BE90BF50}" type="pres">
      <dgm:prSet presAssocID="{24779DC7-625A-402A-8AC7-E72B5918BAF1}" presName="vert0" presStyleCnt="0">
        <dgm:presLayoutVars>
          <dgm:dir/>
          <dgm:animOne val="branch"/>
          <dgm:animLvl val="lvl"/>
        </dgm:presLayoutVars>
      </dgm:prSet>
      <dgm:spPr/>
    </dgm:pt>
    <dgm:pt modelId="{88CAE180-C77D-5548-8408-BD21513769CA}" type="pres">
      <dgm:prSet presAssocID="{80A6E375-BC91-4EE5-88C1-FDF6899AF8B4}" presName="thickLine" presStyleLbl="alignNode1" presStyleIdx="0" presStyleCnt="4"/>
      <dgm:spPr/>
    </dgm:pt>
    <dgm:pt modelId="{F099728F-4A10-604F-9DF1-B990DE1CC682}" type="pres">
      <dgm:prSet presAssocID="{80A6E375-BC91-4EE5-88C1-FDF6899AF8B4}" presName="horz1" presStyleCnt="0"/>
      <dgm:spPr/>
    </dgm:pt>
    <dgm:pt modelId="{7001FC88-1E70-6042-9FEA-FF6B9F9AB2AE}" type="pres">
      <dgm:prSet presAssocID="{80A6E375-BC91-4EE5-88C1-FDF6899AF8B4}" presName="tx1" presStyleLbl="revTx" presStyleIdx="0" presStyleCnt="4"/>
      <dgm:spPr/>
    </dgm:pt>
    <dgm:pt modelId="{F447C5A0-38A3-FF45-A823-43DC4493166A}" type="pres">
      <dgm:prSet presAssocID="{80A6E375-BC91-4EE5-88C1-FDF6899AF8B4}" presName="vert1" presStyleCnt="0"/>
      <dgm:spPr/>
    </dgm:pt>
    <dgm:pt modelId="{25EEEC4D-42FA-0043-A3CA-208B4230C501}" type="pres">
      <dgm:prSet presAssocID="{199C741D-1503-4B70-9A66-15EEEED01EB2}" presName="thickLine" presStyleLbl="alignNode1" presStyleIdx="1" presStyleCnt="4"/>
      <dgm:spPr/>
    </dgm:pt>
    <dgm:pt modelId="{EA620886-C401-4F4A-9687-15EB53556B1F}" type="pres">
      <dgm:prSet presAssocID="{199C741D-1503-4B70-9A66-15EEEED01EB2}" presName="horz1" presStyleCnt="0"/>
      <dgm:spPr/>
    </dgm:pt>
    <dgm:pt modelId="{07038E52-2D28-884F-9243-E164E9AA75C4}" type="pres">
      <dgm:prSet presAssocID="{199C741D-1503-4B70-9A66-15EEEED01EB2}" presName="tx1" presStyleLbl="revTx" presStyleIdx="1" presStyleCnt="4"/>
      <dgm:spPr/>
    </dgm:pt>
    <dgm:pt modelId="{EAA50251-651A-074C-96C4-0C42AC983962}" type="pres">
      <dgm:prSet presAssocID="{199C741D-1503-4B70-9A66-15EEEED01EB2}" presName="vert1" presStyleCnt="0"/>
      <dgm:spPr/>
    </dgm:pt>
    <dgm:pt modelId="{7371BD2A-C76C-AB4B-BF9E-F663405DF64F}" type="pres">
      <dgm:prSet presAssocID="{CDB42697-0D98-4803-B58D-CD2CA30438E5}" presName="thickLine" presStyleLbl="alignNode1" presStyleIdx="2" presStyleCnt="4"/>
      <dgm:spPr/>
    </dgm:pt>
    <dgm:pt modelId="{1993F09A-BA82-9D43-97A8-B0EE2F00F40B}" type="pres">
      <dgm:prSet presAssocID="{CDB42697-0D98-4803-B58D-CD2CA30438E5}" presName="horz1" presStyleCnt="0"/>
      <dgm:spPr/>
    </dgm:pt>
    <dgm:pt modelId="{1404AF3D-098A-8041-ABBF-F45A19CF76AC}" type="pres">
      <dgm:prSet presAssocID="{CDB42697-0D98-4803-B58D-CD2CA30438E5}" presName="tx1" presStyleLbl="revTx" presStyleIdx="2" presStyleCnt="4" custScaleY="128786"/>
      <dgm:spPr/>
    </dgm:pt>
    <dgm:pt modelId="{669CE6E5-A013-D44F-B31F-2FCE4542BA17}" type="pres">
      <dgm:prSet presAssocID="{CDB42697-0D98-4803-B58D-CD2CA30438E5}" presName="vert1" presStyleCnt="0"/>
      <dgm:spPr/>
    </dgm:pt>
    <dgm:pt modelId="{28B9A81D-54E1-9A41-AD62-481A1F4B69AC}" type="pres">
      <dgm:prSet presAssocID="{2509F4EB-38CF-4FB5-824B-7D5D064C088B}" presName="thickLine" presStyleLbl="alignNode1" presStyleIdx="3" presStyleCnt="4"/>
      <dgm:spPr/>
    </dgm:pt>
    <dgm:pt modelId="{1D64AEC4-08FE-B04B-AD03-032FA9A4F6CC}" type="pres">
      <dgm:prSet presAssocID="{2509F4EB-38CF-4FB5-824B-7D5D064C088B}" presName="horz1" presStyleCnt="0"/>
      <dgm:spPr/>
    </dgm:pt>
    <dgm:pt modelId="{EB70E79E-9164-1F42-B2F2-959E0E6C34EE}" type="pres">
      <dgm:prSet presAssocID="{2509F4EB-38CF-4FB5-824B-7D5D064C088B}" presName="tx1" presStyleLbl="revTx" presStyleIdx="3" presStyleCnt="4"/>
      <dgm:spPr/>
    </dgm:pt>
    <dgm:pt modelId="{263D00D2-C0A5-0549-838F-DF6E97EB28E0}" type="pres">
      <dgm:prSet presAssocID="{2509F4EB-38CF-4FB5-824B-7D5D064C088B}" presName="vert1" presStyleCnt="0"/>
      <dgm:spPr/>
    </dgm:pt>
  </dgm:ptLst>
  <dgm:cxnLst>
    <dgm:cxn modelId="{8FF71702-62CA-F243-AAD0-D8FA7BFBB2F5}" type="presOf" srcId="{CDB42697-0D98-4803-B58D-CD2CA30438E5}" destId="{1404AF3D-098A-8041-ABBF-F45A19CF76AC}" srcOrd="0" destOrd="0" presId="urn:microsoft.com/office/officeart/2008/layout/LinedList"/>
    <dgm:cxn modelId="{88B8A00E-906A-4B81-A923-894B30B0E3F7}" srcId="{24779DC7-625A-402A-8AC7-E72B5918BAF1}" destId="{2509F4EB-38CF-4FB5-824B-7D5D064C088B}" srcOrd="3" destOrd="0" parTransId="{C9A9F757-DFAE-4A24-B7EA-1B271131F162}" sibTransId="{8C129727-0E2E-4F0D-BA86-D353AF69ED5C}"/>
    <dgm:cxn modelId="{355EEC23-A9A5-E747-ACC0-3AFB216B9FC9}" type="presOf" srcId="{80A6E375-BC91-4EE5-88C1-FDF6899AF8B4}" destId="{7001FC88-1E70-6042-9FEA-FF6B9F9AB2AE}" srcOrd="0" destOrd="0" presId="urn:microsoft.com/office/officeart/2008/layout/LinedList"/>
    <dgm:cxn modelId="{CB7D8F3E-248B-441D-ABE8-E8B8140A2BB6}" srcId="{24779DC7-625A-402A-8AC7-E72B5918BAF1}" destId="{80A6E375-BC91-4EE5-88C1-FDF6899AF8B4}" srcOrd="0" destOrd="0" parTransId="{11C17E00-FCF4-4668-B566-74D749986B57}" sibTransId="{8852C1DD-E24E-4C06-9397-35643635A6DF}"/>
    <dgm:cxn modelId="{278B9B59-6818-E04C-8CDA-0235B5443DA1}" type="presOf" srcId="{199C741D-1503-4B70-9A66-15EEEED01EB2}" destId="{07038E52-2D28-884F-9243-E164E9AA75C4}" srcOrd="0" destOrd="0" presId="urn:microsoft.com/office/officeart/2008/layout/LinedList"/>
    <dgm:cxn modelId="{967ACA5D-3B3C-45DA-B7BB-12087C744FB0}" srcId="{24779DC7-625A-402A-8AC7-E72B5918BAF1}" destId="{CDB42697-0D98-4803-B58D-CD2CA30438E5}" srcOrd="2" destOrd="0" parTransId="{AE087F70-532D-41E3-A058-5029B8EA6003}" sibTransId="{3A08689C-D3DA-4C3E-9415-F2D866F41806}"/>
    <dgm:cxn modelId="{0AB6FF79-3DE7-47C9-8FA7-D0071E18BC03}" srcId="{24779DC7-625A-402A-8AC7-E72B5918BAF1}" destId="{199C741D-1503-4B70-9A66-15EEEED01EB2}" srcOrd="1" destOrd="0" parTransId="{A5A79BC4-0B49-4D9E-B50A-A99461820328}" sibTransId="{A373AD4B-E293-4D09-8996-E0AF7D33967E}"/>
    <dgm:cxn modelId="{9191C2C6-C5DE-9F4A-8CE4-A426A5F8BD84}" type="presOf" srcId="{2509F4EB-38CF-4FB5-824B-7D5D064C088B}" destId="{EB70E79E-9164-1F42-B2F2-959E0E6C34EE}" srcOrd="0" destOrd="0" presId="urn:microsoft.com/office/officeart/2008/layout/LinedList"/>
    <dgm:cxn modelId="{33488DE5-8BC0-BD4E-AEFB-1C0A3F74003F}" type="presOf" srcId="{24779DC7-625A-402A-8AC7-E72B5918BAF1}" destId="{3C049AF3-E142-9A43-9871-0BC5BE90BF50}" srcOrd="0" destOrd="0" presId="urn:microsoft.com/office/officeart/2008/layout/LinedList"/>
    <dgm:cxn modelId="{3610C76D-22BF-2B47-86BC-9843E1487A10}" type="presParOf" srcId="{3C049AF3-E142-9A43-9871-0BC5BE90BF50}" destId="{88CAE180-C77D-5548-8408-BD21513769CA}" srcOrd="0" destOrd="0" presId="urn:microsoft.com/office/officeart/2008/layout/LinedList"/>
    <dgm:cxn modelId="{9C176E35-16E9-8745-B68C-258696F86BD3}" type="presParOf" srcId="{3C049AF3-E142-9A43-9871-0BC5BE90BF50}" destId="{F099728F-4A10-604F-9DF1-B990DE1CC682}" srcOrd="1" destOrd="0" presId="urn:microsoft.com/office/officeart/2008/layout/LinedList"/>
    <dgm:cxn modelId="{9DC6F35D-AC17-714C-B949-7E4F470237D8}" type="presParOf" srcId="{F099728F-4A10-604F-9DF1-B990DE1CC682}" destId="{7001FC88-1E70-6042-9FEA-FF6B9F9AB2AE}" srcOrd="0" destOrd="0" presId="urn:microsoft.com/office/officeart/2008/layout/LinedList"/>
    <dgm:cxn modelId="{D3151D55-AEB3-5744-9A8A-41400090FF8F}" type="presParOf" srcId="{F099728F-4A10-604F-9DF1-B990DE1CC682}" destId="{F447C5A0-38A3-FF45-A823-43DC4493166A}" srcOrd="1" destOrd="0" presId="urn:microsoft.com/office/officeart/2008/layout/LinedList"/>
    <dgm:cxn modelId="{65C6A2BA-12B6-3E4B-B899-81592949ADAF}" type="presParOf" srcId="{3C049AF3-E142-9A43-9871-0BC5BE90BF50}" destId="{25EEEC4D-42FA-0043-A3CA-208B4230C501}" srcOrd="2" destOrd="0" presId="urn:microsoft.com/office/officeart/2008/layout/LinedList"/>
    <dgm:cxn modelId="{5E2BB7BE-9E8D-3F42-AC18-B0AE9BAFB732}" type="presParOf" srcId="{3C049AF3-E142-9A43-9871-0BC5BE90BF50}" destId="{EA620886-C401-4F4A-9687-15EB53556B1F}" srcOrd="3" destOrd="0" presId="urn:microsoft.com/office/officeart/2008/layout/LinedList"/>
    <dgm:cxn modelId="{01BC3EEA-3CE7-1641-A64E-78490D290DD2}" type="presParOf" srcId="{EA620886-C401-4F4A-9687-15EB53556B1F}" destId="{07038E52-2D28-884F-9243-E164E9AA75C4}" srcOrd="0" destOrd="0" presId="urn:microsoft.com/office/officeart/2008/layout/LinedList"/>
    <dgm:cxn modelId="{F60028C3-781E-064D-9263-324F75B4B888}" type="presParOf" srcId="{EA620886-C401-4F4A-9687-15EB53556B1F}" destId="{EAA50251-651A-074C-96C4-0C42AC983962}" srcOrd="1" destOrd="0" presId="urn:microsoft.com/office/officeart/2008/layout/LinedList"/>
    <dgm:cxn modelId="{FBD55DDD-5122-8943-83AE-A075A2481FE8}" type="presParOf" srcId="{3C049AF3-E142-9A43-9871-0BC5BE90BF50}" destId="{7371BD2A-C76C-AB4B-BF9E-F663405DF64F}" srcOrd="4" destOrd="0" presId="urn:microsoft.com/office/officeart/2008/layout/LinedList"/>
    <dgm:cxn modelId="{77E7E801-5582-E846-A9F0-EBE8F16CC373}" type="presParOf" srcId="{3C049AF3-E142-9A43-9871-0BC5BE90BF50}" destId="{1993F09A-BA82-9D43-97A8-B0EE2F00F40B}" srcOrd="5" destOrd="0" presId="urn:microsoft.com/office/officeart/2008/layout/LinedList"/>
    <dgm:cxn modelId="{21FCB1DE-BB88-4D41-8C5B-8B80DE69C047}" type="presParOf" srcId="{1993F09A-BA82-9D43-97A8-B0EE2F00F40B}" destId="{1404AF3D-098A-8041-ABBF-F45A19CF76AC}" srcOrd="0" destOrd="0" presId="urn:microsoft.com/office/officeart/2008/layout/LinedList"/>
    <dgm:cxn modelId="{969A21B8-66B6-B846-AD68-7E8409C57771}" type="presParOf" srcId="{1993F09A-BA82-9D43-97A8-B0EE2F00F40B}" destId="{669CE6E5-A013-D44F-B31F-2FCE4542BA17}" srcOrd="1" destOrd="0" presId="urn:microsoft.com/office/officeart/2008/layout/LinedList"/>
    <dgm:cxn modelId="{54FEFDEE-C028-384F-9C27-079E7227B3F6}" type="presParOf" srcId="{3C049AF3-E142-9A43-9871-0BC5BE90BF50}" destId="{28B9A81D-54E1-9A41-AD62-481A1F4B69AC}" srcOrd="6" destOrd="0" presId="urn:microsoft.com/office/officeart/2008/layout/LinedList"/>
    <dgm:cxn modelId="{6FBEB6E8-3C7A-6243-A9F0-2D05923D7C25}" type="presParOf" srcId="{3C049AF3-E142-9A43-9871-0BC5BE90BF50}" destId="{1D64AEC4-08FE-B04B-AD03-032FA9A4F6CC}" srcOrd="7" destOrd="0" presId="urn:microsoft.com/office/officeart/2008/layout/LinedList"/>
    <dgm:cxn modelId="{7A801BDA-0D53-9C48-8C23-C43325D8CB62}" type="presParOf" srcId="{1D64AEC4-08FE-B04B-AD03-032FA9A4F6CC}" destId="{EB70E79E-9164-1F42-B2F2-959E0E6C34EE}" srcOrd="0" destOrd="0" presId="urn:microsoft.com/office/officeart/2008/layout/LinedList"/>
    <dgm:cxn modelId="{599E69C3-1359-2941-909A-89BA276AD055}" type="presParOf" srcId="{1D64AEC4-08FE-B04B-AD03-032FA9A4F6CC}" destId="{263D00D2-C0A5-0549-838F-DF6E97EB28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08BB7-4488-2E46-8336-B0596AF006F1}">
      <dsp:nvSpPr>
        <dsp:cNvPr id="0" name=""/>
        <dsp:cNvSpPr/>
      </dsp:nvSpPr>
      <dsp:spPr>
        <a:xfrm>
          <a:off x="0" y="98059"/>
          <a:ext cx="6666833" cy="12647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We are using the opening of high-resolution observations in the MIR to advance our understanding of all Types of supernovae</a:t>
          </a:r>
        </a:p>
      </dsp:txBody>
      <dsp:txXfrm>
        <a:off x="61741" y="159800"/>
        <a:ext cx="6543351" cy="1141288"/>
      </dsp:txXfrm>
    </dsp:sp>
    <dsp:sp modelId="{E563CD2A-3CE4-8147-A758-54CA16DEECD2}">
      <dsp:nvSpPr>
        <dsp:cNvPr id="0" name=""/>
        <dsp:cNvSpPr/>
      </dsp:nvSpPr>
      <dsp:spPr>
        <a:xfrm>
          <a:off x="0" y="1429069"/>
          <a:ext cx="6666833" cy="1264770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SNe Ia : DerKacy+23 (2021aefx), DerKacy+24 (2022xkq), Ashall+24 (21aefx)</a:t>
          </a:r>
        </a:p>
      </dsp:txBody>
      <dsp:txXfrm>
        <a:off x="61741" y="1490810"/>
        <a:ext cx="6543351" cy="1141288"/>
      </dsp:txXfrm>
    </dsp:sp>
    <dsp:sp modelId="{1751AC8F-1E2B-0F4F-90D2-928B4ED44551}">
      <dsp:nvSpPr>
        <dsp:cNvPr id="0" name=""/>
        <dsp:cNvSpPr/>
      </dsp:nvSpPr>
      <dsp:spPr>
        <a:xfrm>
          <a:off x="0" y="2760080"/>
          <a:ext cx="6666833" cy="1264770"/>
        </a:xfrm>
        <a:prstGeom prst="roundRect">
          <a:avLst/>
        </a:prstGeom>
        <a:gradFill rotWithShape="0">
          <a:gsLst>
            <a:gs pos="0">
              <a:schemeClr val="accent2">
                <a:hueOff val="4295742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2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2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SNe II (2023ixf and 2024ggi)</a:t>
          </a:r>
        </a:p>
      </dsp:txBody>
      <dsp:txXfrm>
        <a:off x="61741" y="2821821"/>
        <a:ext cx="6543351" cy="1141288"/>
      </dsp:txXfrm>
    </dsp:sp>
    <dsp:sp modelId="{BEC1110C-A2CC-6041-BFEF-23F44B1E4978}">
      <dsp:nvSpPr>
        <dsp:cNvPr id="0" name=""/>
        <dsp:cNvSpPr/>
      </dsp:nvSpPr>
      <dsp:spPr>
        <a:xfrm>
          <a:off x="0" y="4091090"/>
          <a:ext cx="6666833" cy="1264770"/>
        </a:xfrm>
        <a:prstGeom prst="roundRect">
          <a:avLst/>
        </a:prstGeom>
        <a:gradFill rotWithShape="0">
          <a:gsLst>
            <a:gs pos="0">
              <a:schemeClr val="accent2">
                <a:hueOff val="6443612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2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2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SNe Ibc (see Melissa Shahbandeh’s talk)</a:t>
          </a:r>
        </a:p>
      </dsp:txBody>
      <dsp:txXfrm>
        <a:off x="61741" y="4152831"/>
        <a:ext cx="6543351" cy="11412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AE180-C77D-5548-8408-BD21513769CA}">
      <dsp:nvSpPr>
        <dsp:cNvPr id="0" name=""/>
        <dsp:cNvSpPr/>
      </dsp:nvSpPr>
      <dsp:spPr>
        <a:xfrm>
          <a:off x="0" y="739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1FC88-1E70-6042-9FEA-FF6B9F9AB2AE}">
      <dsp:nvSpPr>
        <dsp:cNvPr id="0" name=""/>
        <dsp:cNvSpPr/>
      </dsp:nvSpPr>
      <dsp:spPr>
        <a:xfrm>
          <a:off x="0" y="739"/>
          <a:ext cx="6900512" cy="1290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JWST opens a new window in the NIR+MIR for all types of SNe</a:t>
          </a:r>
        </a:p>
      </dsp:txBody>
      <dsp:txXfrm>
        <a:off x="0" y="739"/>
        <a:ext cx="6900512" cy="1290775"/>
      </dsp:txXfrm>
    </dsp:sp>
    <dsp:sp modelId="{25EEEC4D-42FA-0043-A3CA-208B4230C501}">
      <dsp:nvSpPr>
        <dsp:cNvPr id="0" name=""/>
        <dsp:cNvSpPr/>
      </dsp:nvSpPr>
      <dsp:spPr>
        <a:xfrm>
          <a:off x="0" y="1291514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38E52-2D28-884F-9243-E164E9AA75C4}">
      <dsp:nvSpPr>
        <dsp:cNvPr id="0" name=""/>
        <dsp:cNvSpPr/>
      </dsp:nvSpPr>
      <dsp:spPr>
        <a:xfrm>
          <a:off x="0" y="1291514"/>
          <a:ext cx="6900512" cy="1290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Near Chandra DDT explosions can reproduce the NIR+MIR spectra of both normal bright and subluminous SNe Ia</a:t>
          </a:r>
        </a:p>
      </dsp:txBody>
      <dsp:txXfrm>
        <a:off x="0" y="1291514"/>
        <a:ext cx="6900512" cy="1290775"/>
      </dsp:txXfrm>
    </dsp:sp>
    <dsp:sp modelId="{7371BD2A-C76C-AB4B-BF9E-F663405DF64F}">
      <dsp:nvSpPr>
        <dsp:cNvPr id="0" name=""/>
        <dsp:cNvSpPr/>
      </dsp:nvSpPr>
      <dsp:spPr>
        <a:xfrm>
          <a:off x="0" y="258228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04AF3D-098A-8041-ABBF-F45A19CF76AC}">
      <dsp:nvSpPr>
        <dsp:cNvPr id="0" name=""/>
        <dsp:cNvSpPr/>
      </dsp:nvSpPr>
      <dsp:spPr>
        <a:xfrm>
          <a:off x="0" y="2582289"/>
          <a:ext cx="6893773" cy="1662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Some SN IIP are well reproduced by simple spherical NLTE synthetic spectral modeling.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Clumping effects from Cool Dense Shell need to </a:t>
          </a:r>
          <a:r>
            <a:rPr lang="en-US" sz="2400" kern="1200"/>
            <a:t>be addressed</a:t>
          </a:r>
          <a:endParaRPr lang="en-US" sz="2400" kern="1200" dirty="0"/>
        </a:p>
      </dsp:txBody>
      <dsp:txXfrm>
        <a:off x="0" y="2582289"/>
        <a:ext cx="6893773" cy="1662337"/>
      </dsp:txXfrm>
    </dsp:sp>
    <dsp:sp modelId="{28B9A81D-54E1-9A41-AD62-481A1F4B69AC}">
      <dsp:nvSpPr>
        <dsp:cNvPr id="0" name=""/>
        <dsp:cNvSpPr/>
      </dsp:nvSpPr>
      <dsp:spPr>
        <a:xfrm>
          <a:off x="0" y="4244626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70E79E-9164-1F42-B2F2-959E0E6C34EE}">
      <dsp:nvSpPr>
        <dsp:cNvPr id="0" name=""/>
        <dsp:cNvSpPr/>
      </dsp:nvSpPr>
      <dsp:spPr>
        <a:xfrm>
          <a:off x="0" y="4244626"/>
          <a:ext cx="6900512" cy="1290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Questions?</a:t>
          </a:r>
        </a:p>
      </dsp:txBody>
      <dsp:txXfrm>
        <a:off x="0" y="4244626"/>
        <a:ext cx="6900512" cy="1290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56EC3-7990-E145-B2BB-839E6E132A2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DC164-414E-A840-A345-39CC2CCD6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3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DC164-414E-A840-A345-39CC2CCD66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38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03F27-05A8-58B4-BA23-6657DA2E3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CE634B-216C-576E-1146-09A58E3ED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5CD5E-FC2A-0415-C0B8-EFD21AAE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7896-FB15-E94D-AE5F-C145B71E2E78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0C921-8C6F-AF25-C49F-E9720E50C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70617-F71E-88B1-1A17-888997368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6318-8A1C-3642-9116-81B8BC006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4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1DD2B-66A4-59E0-5467-3161A2DBC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5D6CAE-DBBC-37D9-2AB7-5A05DF8E3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3BE2D-0D33-C566-F34F-CF5ADAC6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7896-FB15-E94D-AE5F-C145B71E2E78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4A8C6-C7B2-742A-3245-5B89DE2E4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E7B89-2143-0A8D-8467-4D55751EF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6318-8A1C-3642-9116-81B8BC006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54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0B1C20-250A-7A4E-6CFC-FDD3E170D3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C693D-697F-5380-4B07-EA5A0D606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2E223-4D25-9C1E-1FC7-2F4E18AD2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7896-FB15-E94D-AE5F-C145B71E2E78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7BE1B-8EC9-4297-A630-F4C69DD0D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5623A-46F6-DACE-C391-E42C0F6CC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6318-8A1C-3642-9116-81B8BC006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2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9D6DA-89D3-1978-1F1C-6F40A1E89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42BC2-FD1A-9681-977C-C3D56C49E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8803A-4BC6-18F7-D7C5-9EDB7BCC7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7896-FB15-E94D-AE5F-C145B71E2E78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94B43-EA88-6811-B9B4-0C5B05697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501E7-3365-1E54-8703-5C5AB409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6318-8A1C-3642-9116-81B8BC006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02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9D243-9A36-3710-D061-11041C6B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F9847-E053-E845-0BCA-9CCBBB07F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DD438-C8FD-5F94-CDED-1E5E6F359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7896-FB15-E94D-AE5F-C145B71E2E78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D9C48-DF98-1A58-D1D1-996BD53EE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1EDC3-40C1-4E5C-5108-0FF2268C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6318-8A1C-3642-9116-81B8BC006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19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10DCB-C82A-A926-1839-55F8D032C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864B0-E652-6C76-4F56-203C4F06C0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9F3C25-9D28-A4A4-9364-57D662C12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D79BD-D7F2-F4C2-2A61-13E815D3E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7896-FB15-E94D-AE5F-C145B71E2E78}" type="datetimeFigureOut">
              <a:rPr lang="en-US" smtClean="0"/>
              <a:t>3/31/25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139AF-555B-8D3A-57DD-E746A7B2D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15DC60-9714-09C7-FA50-50FC03086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6318-8A1C-3642-9116-81B8BC006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2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D06A1-6D14-6C75-37EE-137557ACD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E01CB-9534-E2BE-DC5E-6514FE466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3089DF-F54E-E769-B1CD-0F4C5FAAD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3E9BD-E670-7E8A-9B3E-292AE9FAC5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311A4F-F58C-3AEC-62E6-D2B8E6DF82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4D5E92-8715-BA2F-D455-CA675001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7896-FB15-E94D-AE5F-C145B71E2E78}" type="datetimeFigureOut">
              <a:rPr lang="en-US" smtClean="0"/>
              <a:t>3/31/25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897753-EB97-893C-917E-88732B5A4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C8D91A-5D16-05A3-39DC-EC7176562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6318-8A1C-3642-9116-81B8BC006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1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931FE-823B-2D53-25E8-63195B918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BB17F-89AF-28A4-986B-3046A98BC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7896-FB15-E94D-AE5F-C145B71E2E78}" type="datetimeFigureOut">
              <a:rPr lang="en-US" smtClean="0"/>
              <a:t>3/31/25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81FFAE-28F5-512C-B295-DD15B011A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EB472-C98B-EDAF-39D9-86D9F4E58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6318-8A1C-3642-9116-81B8BC006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7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56A2B6-8972-CF19-C8E8-BFFEF6B76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7896-FB15-E94D-AE5F-C145B71E2E78}" type="datetimeFigureOut">
              <a:rPr lang="en-US" smtClean="0"/>
              <a:t>3/31/25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22F4E4-B5B7-61FD-0472-C891CF1D1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DA909-8A2B-35EF-4681-4B830466C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6318-8A1C-3642-9116-81B8BC006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49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B62C5-22B7-02BB-7E35-16E1C280B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E14F5-CB02-5BE8-DC99-64B6BF721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1182B9-F5E2-AF3D-A63B-C4EEF13CE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B766B-9A80-53BA-9213-D6D4167B7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7896-FB15-E94D-AE5F-C145B71E2E78}" type="datetimeFigureOut">
              <a:rPr lang="en-US" smtClean="0"/>
              <a:t>3/31/25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20E6A-4C3B-813F-B1F4-0AE4D4436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72521-F5E4-67B9-2F4B-03768412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6318-8A1C-3642-9116-81B8BC006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7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B1C74-B666-FE61-30C5-AFF1E6668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A391A9-5CE0-2004-8531-29EE64A80A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089A2-BFAA-BFDB-E358-673E76F12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3898D-C270-DB76-7CCF-2D6EE13F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7896-FB15-E94D-AE5F-C145B71E2E78}" type="datetimeFigureOut">
              <a:rPr lang="en-US" smtClean="0"/>
              <a:t>3/31/25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81EA8-6720-1688-15C3-23069A55D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7A22B-C2E8-FA9A-014B-A188698D7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6318-8A1C-3642-9116-81B8BC006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67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099BDA-9714-51F2-BDB4-3EBE208A8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FFBDF-6CB9-1F10-7349-7B186D2F0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8F0E0-D853-4718-38BD-8637FF79E4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2C7896-FB15-E94D-AE5F-C145B71E2E78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8C917-969A-79D4-AB5C-C0CFE1FE2C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FBE12-0331-BCE3-DAD0-50731B81C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766318-8A1C-3642-9116-81B8BC006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1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0A9E55F-729A-4FCE-9FE3-BAE7A7BEF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of a science institute&#10;&#10;AI-generated content may be incorrect.">
            <a:extLst>
              <a:ext uri="{FF2B5EF4-FFF2-40B4-BE49-F238E27FC236}">
                <a16:creationId xmlns:a16="http://schemas.microsoft.com/office/drawing/2014/main" id="{F9701E88-A2F1-6CD1-7F60-F66EB01F1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399" y="1258076"/>
            <a:ext cx="2662766" cy="266276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C4CC9E5-F58C-181E-0BBF-6817FBAE8E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03865" y="4225392"/>
            <a:ext cx="1909300" cy="86786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462B9B4-A230-4FCE-AD96-E79B8B458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8300" y="0"/>
            <a:ext cx="67437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90545-E3A5-D092-58BF-391642E52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3157" y="517794"/>
            <a:ext cx="5108565" cy="2911208"/>
          </a:xfrm>
        </p:spPr>
        <p:txBody>
          <a:bodyPr anchor="b">
            <a:normAutofit/>
          </a:bodyPr>
          <a:lstStyle/>
          <a:p>
            <a:r>
              <a:rPr lang="en-US" sz="3200" dirty="0">
                <a:solidFill>
                  <a:srgbClr val="595959"/>
                </a:solidFill>
              </a:rPr>
              <a:t>MIRSNAC Overview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B99544-03C0-DC11-3EEC-E536628CEF44}"/>
              </a:ext>
            </a:extLst>
          </p:cNvPr>
          <p:cNvSpPr txBox="1"/>
          <p:nvPr/>
        </p:nvSpPr>
        <p:spPr>
          <a:xfrm>
            <a:off x="1395424" y="430306"/>
            <a:ext cx="2892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Eddie Baron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185B42-B0D4-0645-C00F-C23D565DA0BC}"/>
              </a:ext>
            </a:extLst>
          </p:cNvPr>
          <p:cNvSpPr txBox="1"/>
          <p:nvPr/>
        </p:nvSpPr>
        <p:spPr>
          <a:xfrm>
            <a:off x="6737312" y="1447580"/>
            <a:ext cx="50483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JWST Observations of </a:t>
            </a:r>
          </a:p>
          <a:p>
            <a:r>
              <a:rPr lang="en-US" sz="4000" dirty="0"/>
              <a:t>Supernovae</a:t>
            </a:r>
          </a:p>
        </p:txBody>
      </p:sp>
    </p:spTree>
    <p:extLst>
      <p:ext uri="{BB962C8B-B14F-4D97-AF65-F5344CB8AC3E}">
        <p14:creationId xmlns:p14="http://schemas.microsoft.com/office/powerpoint/2010/main" val="2972829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710477-D33C-36CD-A6AE-A56187DAA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Optical Spectral Sequence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aph of different types of data&#10;&#10;AI-generated content may be incorrect.">
            <a:extLst>
              <a:ext uri="{FF2B5EF4-FFF2-40B4-BE49-F238E27FC236}">
                <a16:creationId xmlns:a16="http://schemas.microsoft.com/office/drawing/2014/main" id="{0C6DC81F-08DF-BAB4-0C5B-8F1FAC705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4769" y="508346"/>
            <a:ext cx="4047902" cy="63496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FDB4B8-75FD-5C6E-B078-09755FB0BC21}"/>
              </a:ext>
            </a:extLst>
          </p:cNvPr>
          <p:cNvSpPr txBox="1"/>
          <p:nvPr/>
        </p:nvSpPr>
        <p:spPr>
          <a:xfrm>
            <a:off x="10783614" y="6484883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Ertini+25</a:t>
            </a:r>
          </a:p>
        </p:txBody>
      </p:sp>
    </p:spTree>
    <p:extLst>
      <p:ext uri="{BB962C8B-B14F-4D97-AF65-F5344CB8AC3E}">
        <p14:creationId xmlns:p14="http://schemas.microsoft.com/office/powerpoint/2010/main" val="515467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45C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416FFF-E058-2EE1-FB4A-335FE86EF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JWST </a:t>
            </a:r>
            <a:r>
              <a:rPr lang="en-US" sz="2600" dirty="0">
                <a:solidFill>
                  <a:srgbClr val="FFFFFF"/>
                </a:solidFill>
              </a:rPr>
              <a:t>+IRTF + Optical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5" descr="A graph showing different colors of a graph&#10;&#10;AI-generated content may be incorrect.">
            <a:extLst>
              <a:ext uri="{FF2B5EF4-FFF2-40B4-BE49-F238E27FC236}">
                <a16:creationId xmlns:a16="http://schemas.microsoft.com/office/drawing/2014/main" id="{A30D6A7B-98B6-69D4-4A82-38CF57211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2434" y="482600"/>
            <a:ext cx="8509456" cy="58927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839540-4241-FC50-E0D8-311F21E7E8B9}"/>
              </a:ext>
            </a:extLst>
          </p:cNvPr>
          <p:cNvSpPr txBox="1"/>
          <p:nvPr/>
        </p:nvSpPr>
        <p:spPr>
          <a:xfrm>
            <a:off x="5029200" y="568712"/>
            <a:ext cx="5514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Approx 55 days post explosion</a:t>
            </a:r>
          </a:p>
        </p:txBody>
      </p:sp>
    </p:spTree>
    <p:extLst>
      <p:ext uri="{BB962C8B-B14F-4D97-AF65-F5344CB8AC3E}">
        <p14:creationId xmlns:p14="http://schemas.microsoft.com/office/powerpoint/2010/main" val="3901528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31BE3-3583-784D-1CD7-1486A9314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Simple PHOENIX model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52D64E-7229-39AF-9E7C-2BB349B191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26418" y="552091"/>
                <a:ext cx="6224335" cy="5431536"/>
              </a:xfrm>
            </p:spPr>
            <p:txBody>
              <a:bodyPr anchor="ctr"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∝</m:t>
                    </m:r>
                    <m:sSup>
                      <m:sSupPr>
                        <m:ctrlP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−13</m:t>
                        </m:r>
                      </m:sup>
                    </m:sSup>
                  </m:oMath>
                </a14:m>
                <a:endParaRPr lang="en-US" sz="2200" dirty="0"/>
              </a:p>
              <a:p>
                <a:r>
                  <a:rPr lang="en-US" sz="2200" dirty="0"/>
                  <a:t>M = 9.1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200" kern="100">
                            <a:effectLst/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Times New Roman" panose="02020603050405020304" pitchFamily="18" charset="0"/>
                          </a:rPr>
                          <m:t>☉</m:t>
                        </m:r>
                      </m:sub>
                    </m:sSub>
                  </m:oMath>
                </a14:m>
                <a:endParaRPr lang="en-US" sz="2200" dirty="0"/>
              </a:p>
              <a:p>
                <a:r>
                  <a:rPr lang="en-US" sz="2200" dirty="0"/>
                  <a:t>E = 0.5 foe</a:t>
                </a:r>
              </a:p>
              <a:p>
                <a:r>
                  <a:rPr lang="en-US" sz="2200" dirty="0"/>
                  <a:t>L = </a:t>
                </a:r>
                <a14:m>
                  <m:oMath xmlns:m="http://schemas.openxmlformats.org/officeDocument/2006/math"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2 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2200" kern="100" dirty="0">
                    <a:latin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☉</m:t>
                        </m:r>
                      </m:sub>
                    </m:sSub>
                  </m:oMath>
                </a14:m>
                <a:endParaRPr lang="en-US" sz="2200" dirty="0"/>
              </a:p>
              <a:p>
                <a:r>
                  <a:rPr lang="en-US" sz="2200" dirty="0"/>
                  <a:t>Solar Abundances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52D64E-7229-39AF-9E7C-2BB349B19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26418" y="552091"/>
                <a:ext cx="6224335" cy="5431536"/>
              </a:xfrm>
              <a:blipFill>
                <a:blip r:embed="rId2"/>
                <a:stretch>
                  <a:fillRect l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058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FC386-EDBF-DD63-A72E-8EAECD450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PHOENIX model vs Data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28DFE5-BBB8-0CC0-860E-BFD8D7511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5124120" y="74090"/>
            <a:ext cx="6339017" cy="63390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7C38F6-10A3-0EB5-3E9B-873F9548C20C}"/>
              </a:ext>
            </a:extLst>
          </p:cNvPr>
          <p:cNvSpPr txBox="1"/>
          <p:nvPr/>
        </p:nvSpPr>
        <p:spPr>
          <a:xfrm>
            <a:off x="10331669" y="6488668"/>
            <a:ext cx="158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Baron+in</a:t>
            </a:r>
            <a:r>
              <a:rPr lang="en-US" dirty="0"/>
              <a:t> prep</a:t>
            </a:r>
          </a:p>
        </p:txBody>
      </p:sp>
    </p:spTree>
    <p:extLst>
      <p:ext uri="{BB962C8B-B14F-4D97-AF65-F5344CB8AC3E}">
        <p14:creationId xmlns:p14="http://schemas.microsoft.com/office/powerpoint/2010/main" val="3442059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D1581-3FE2-E49C-57D5-4BC316CC2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Summary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203C8314-26AF-0F98-5295-817853F0F4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5752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278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Content Placeholder 14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2DE85FCF-23A4-449A-9B7A-2DA2A48160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66" r="2570" b="-1"/>
          <a:stretch/>
        </p:blipFill>
        <p:spPr>
          <a:xfrm>
            <a:off x="417684" y="847492"/>
            <a:ext cx="2226371" cy="2535786"/>
          </a:xfrm>
          <a:prstGeom prst="rect">
            <a:avLst/>
          </a:prstGeom>
        </p:spPr>
      </p:pic>
      <p:pic>
        <p:nvPicPr>
          <p:cNvPr id="11" name="Picture 10" descr="A person with long black hair&#10;&#10;AI-generated content may be incorrect.">
            <a:extLst>
              <a:ext uri="{FF2B5EF4-FFF2-40B4-BE49-F238E27FC236}">
                <a16:creationId xmlns:a16="http://schemas.microsoft.com/office/drawing/2014/main" id="{BB729D4F-0723-1A45-315D-F931BFDE6E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1" b="1813"/>
          <a:stretch/>
        </p:blipFill>
        <p:spPr>
          <a:xfrm>
            <a:off x="2934456" y="983537"/>
            <a:ext cx="1971830" cy="2245854"/>
          </a:xfrm>
          <a:prstGeom prst="rect">
            <a:avLst/>
          </a:prstGeom>
        </p:spPr>
      </p:pic>
      <p:pic>
        <p:nvPicPr>
          <p:cNvPr id="7" name="Picture 6" descr="A person smiling for a picture&#10;&#10;AI-generated content may be incorrect.">
            <a:extLst>
              <a:ext uri="{FF2B5EF4-FFF2-40B4-BE49-F238E27FC236}">
                <a16:creationId xmlns:a16="http://schemas.microsoft.com/office/drawing/2014/main" id="{9EF2361B-B289-4376-B9D4-05F15E6BC0B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03" r="9860" b="2"/>
          <a:stretch/>
        </p:blipFill>
        <p:spPr>
          <a:xfrm>
            <a:off x="5072907" y="816268"/>
            <a:ext cx="2227388" cy="2535787"/>
          </a:xfrm>
          <a:prstGeom prst="rect">
            <a:avLst/>
          </a:prstGeom>
        </p:spPr>
      </p:pic>
      <p:pic>
        <p:nvPicPr>
          <p:cNvPr id="9" name="Picture 8" descr="A person with a mustache and glasses&#10;&#10;AI-generated content may be incorrect.">
            <a:extLst>
              <a:ext uri="{FF2B5EF4-FFF2-40B4-BE49-F238E27FC236}">
                <a16:creationId xmlns:a16="http://schemas.microsoft.com/office/drawing/2014/main" id="{300EB38E-9765-EAF3-4423-C8DEA7C8FBC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675" r="17534" b="1"/>
          <a:stretch/>
        </p:blipFill>
        <p:spPr>
          <a:xfrm>
            <a:off x="7567666" y="839068"/>
            <a:ext cx="2051076" cy="23350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DAFCC3-2B04-900B-263E-B66B35B4918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2830" b="12830"/>
          <a:stretch/>
        </p:blipFill>
        <p:spPr>
          <a:xfrm>
            <a:off x="-1018" y="3474720"/>
            <a:ext cx="6044438" cy="338328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846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AEED48-499A-B5B3-7DD1-A60F9F5B2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653" y="3799272"/>
            <a:ext cx="5193748" cy="637124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MIRSNAC Collaboration</a:t>
            </a:r>
          </a:p>
        </p:txBody>
      </p:sp>
      <p:sp>
        <p:nvSpPr>
          <p:cNvPr id="23" name="Content Placeholder 18">
            <a:extLst>
              <a:ext uri="{FF2B5EF4-FFF2-40B4-BE49-F238E27FC236}">
                <a16:creationId xmlns:a16="http://schemas.microsoft.com/office/drawing/2014/main" id="{900E8AC0-D615-EE49-FA55-65B623BA1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648" y="4510585"/>
            <a:ext cx="5366610" cy="1758732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Students				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Tyco Mera-Evans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Elham </a:t>
            </a:r>
            <a:r>
              <a:rPr lang="en-US" sz="1800" dirty="0" err="1">
                <a:solidFill>
                  <a:srgbClr val="FFFFFF"/>
                </a:solidFill>
              </a:rPr>
              <a:t>Fereidoui</a:t>
            </a:r>
            <a:endParaRPr lang="en-US" sz="1800" dirty="0">
              <a:solidFill>
                <a:srgbClr val="FFFFFF"/>
              </a:solidFill>
            </a:endParaRP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Cameron Pfeffer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2B52A6-4C5A-3E08-43C1-ED19C71828EA}"/>
              </a:ext>
            </a:extLst>
          </p:cNvPr>
          <p:cNvSpPr txBox="1"/>
          <p:nvPr/>
        </p:nvSpPr>
        <p:spPr>
          <a:xfrm>
            <a:off x="9518573" y="4682169"/>
            <a:ext cx="22220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Postdocs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/>
              <a:t>Kyle Medlar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/>
              <a:t>Sagiv Shiber</a:t>
            </a:r>
            <a:endParaRPr lang="en-US" dirty="0"/>
          </a:p>
        </p:txBody>
      </p:sp>
      <p:pic>
        <p:nvPicPr>
          <p:cNvPr id="10" name="Picture 9" descr="A person wearing sunglasses and smiling&#10;&#10;AI-generated content may be incorrect.">
            <a:extLst>
              <a:ext uri="{FF2B5EF4-FFF2-40B4-BE49-F238E27FC236}">
                <a16:creationId xmlns:a16="http://schemas.microsoft.com/office/drawing/2014/main" id="{787EBA8D-1B53-3C16-D6EA-0D75628FB2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6301" y="476187"/>
            <a:ext cx="21717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63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277D3-0BFC-C124-DA9E-D31B344CC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All Types of Supernovae	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E674AFEA-D0E4-D483-D902-2ACC2278D8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43089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8623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5C4010-FAA6-6DEC-060B-3D8F860F2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2616761" cy="17190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SNe </a:t>
            </a:r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Ia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Hoeflich Model</a:t>
            </a:r>
          </a:p>
        </p:txBody>
      </p:sp>
      <p:sp>
        <p:nvSpPr>
          <p:cNvPr id="4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82669E-4BFA-87D4-0A6A-CC0CB6C8370B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/>
              <a:t>Bose+25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756B68-EE54-8650-187E-685921931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885" r="929"/>
          <a:stretch/>
        </p:blipFill>
        <p:spPr>
          <a:xfrm>
            <a:off x="3898374" y="136555"/>
            <a:ext cx="7128668" cy="653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6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C1AEB-25FD-D72F-4694-6388C5DA7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SN 2022xkq: Low Luminosity SN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Ia</a:t>
            </a:r>
            <a:endParaRPr lang="en-US" sz="3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A graph of a red and black graph&#10;&#10;AI-generated content may be incorrect.">
            <a:extLst>
              <a:ext uri="{FF2B5EF4-FFF2-40B4-BE49-F238E27FC236}">
                <a16:creationId xmlns:a16="http://schemas.microsoft.com/office/drawing/2014/main" id="{EE627784-C97F-F27F-E8DA-F27E7CD48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25" y="2139255"/>
            <a:ext cx="11327549" cy="41062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967175-FE30-4E0C-87CC-1B25B9BC7BFC}"/>
              </a:ext>
            </a:extLst>
          </p:cNvPr>
          <p:cNvSpPr txBox="1"/>
          <p:nvPr/>
        </p:nvSpPr>
        <p:spPr>
          <a:xfrm>
            <a:off x="9785131" y="6245491"/>
            <a:ext cx="139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DerKacy+24</a:t>
            </a:r>
          </a:p>
        </p:txBody>
      </p:sp>
    </p:spTree>
    <p:extLst>
      <p:ext uri="{BB962C8B-B14F-4D97-AF65-F5344CB8AC3E}">
        <p14:creationId xmlns:p14="http://schemas.microsoft.com/office/powerpoint/2010/main" val="2304036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AA58D-27D8-F47F-64A6-3CD39C876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SN 2021aefx: Normal Bright Ia</a:t>
            </a:r>
          </a:p>
        </p:txBody>
      </p:sp>
      <p:pic>
        <p:nvPicPr>
          <p:cNvPr id="5" name="Content Placeholder 4" descr="A graph of a graph showing a number of different types of light&#10;&#10;AI-generated content may be incorrect.">
            <a:extLst>
              <a:ext uri="{FF2B5EF4-FFF2-40B4-BE49-F238E27FC236}">
                <a16:creationId xmlns:a16="http://schemas.microsoft.com/office/drawing/2014/main" id="{6F04F43E-131D-A9F2-A446-2895341FB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8846" y="1675227"/>
            <a:ext cx="7354307" cy="43941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47EEB7-B7D0-E8A9-8FAF-D3C48910B470}"/>
              </a:ext>
            </a:extLst>
          </p:cNvPr>
          <p:cNvSpPr txBox="1"/>
          <p:nvPr/>
        </p:nvSpPr>
        <p:spPr>
          <a:xfrm>
            <a:off x="9196552" y="6390290"/>
            <a:ext cx="139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DerKacy+23</a:t>
            </a:r>
          </a:p>
        </p:txBody>
      </p:sp>
    </p:spTree>
    <p:extLst>
      <p:ext uri="{BB962C8B-B14F-4D97-AF65-F5344CB8AC3E}">
        <p14:creationId xmlns:p14="http://schemas.microsoft.com/office/powerpoint/2010/main" val="1409940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6BB2A-86D1-7B73-25F6-25729F4BD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SN 2021aefx day +415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aph of a graph showing a number of different types of light&#10;&#10;AI-generated content may be incorrect.">
            <a:extLst>
              <a:ext uri="{FF2B5EF4-FFF2-40B4-BE49-F238E27FC236}">
                <a16:creationId xmlns:a16="http://schemas.microsoft.com/office/drawing/2014/main" id="{0A328730-8731-6984-16D7-C889D9575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691766"/>
            <a:ext cx="7214616" cy="54470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410FC4-9CD2-1B07-0C1F-B5490C0EEFD0}"/>
              </a:ext>
            </a:extLst>
          </p:cNvPr>
          <p:cNvSpPr txBox="1"/>
          <p:nvPr/>
        </p:nvSpPr>
        <p:spPr>
          <a:xfrm>
            <a:off x="9890234" y="6232634"/>
            <a:ext cx="1175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Ashall+24</a:t>
            </a:r>
          </a:p>
        </p:txBody>
      </p:sp>
    </p:spTree>
    <p:extLst>
      <p:ext uri="{BB962C8B-B14F-4D97-AF65-F5344CB8AC3E}">
        <p14:creationId xmlns:p14="http://schemas.microsoft.com/office/powerpoint/2010/main" val="1822364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B20BAB-0B22-A213-3EA7-4AEA15889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MIR Spectra of SNe Ia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aph of different types of graph&#10;&#10;AI-generated content may be incorrect.">
            <a:extLst>
              <a:ext uri="{FF2B5EF4-FFF2-40B4-BE49-F238E27FC236}">
                <a16:creationId xmlns:a16="http://schemas.microsoft.com/office/drawing/2014/main" id="{77343307-476F-8892-1799-4F689CEED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1972" y="283529"/>
            <a:ext cx="4104839" cy="62909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99BA9B-B1DF-5C18-E306-34CD234363AC}"/>
              </a:ext>
            </a:extLst>
          </p:cNvPr>
          <p:cNvSpPr txBox="1"/>
          <p:nvPr/>
        </p:nvSpPr>
        <p:spPr>
          <a:xfrm>
            <a:off x="10731062" y="6574470"/>
            <a:ext cx="1175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Ashall+24</a:t>
            </a:r>
          </a:p>
        </p:txBody>
      </p:sp>
    </p:spTree>
    <p:extLst>
      <p:ext uri="{BB962C8B-B14F-4D97-AF65-F5344CB8AC3E}">
        <p14:creationId xmlns:p14="http://schemas.microsoft.com/office/powerpoint/2010/main" val="3465455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3918C8-90FB-BC02-445C-C7DBA4E64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SN 2024ggi SN IIP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D341B-26E1-2108-5414-7A108843D016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Ertini+25</a:t>
            </a:r>
          </a:p>
        </p:txBody>
      </p:sp>
      <p:pic>
        <p:nvPicPr>
          <p:cNvPr id="5" name="Content Placeholder 4" descr="A graph of different colored dots&#10;&#10;AI-generated content may be incorrect.">
            <a:extLst>
              <a:ext uri="{FF2B5EF4-FFF2-40B4-BE49-F238E27FC236}">
                <a16:creationId xmlns:a16="http://schemas.microsoft.com/office/drawing/2014/main" id="{BF3691D9-9B85-E9FA-A2C1-2039600EF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9936" y="935029"/>
            <a:ext cx="7498080" cy="541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53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245</Words>
  <Application>Microsoft Macintosh PowerPoint</Application>
  <PresentationFormat>Widescreen</PresentationFormat>
  <Paragraphs>48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Cambria Math</vt:lpstr>
      <vt:lpstr>Wingdings</vt:lpstr>
      <vt:lpstr>Office Theme</vt:lpstr>
      <vt:lpstr>MIRSNAC Overview</vt:lpstr>
      <vt:lpstr>MIRSNAC Collaboration</vt:lpstr>
      <vt:lpstr>All Types of Supernovae </vt:lpstr>
      <vt:lpstr>SNe Ia: Hoeflich Model</vt:lpstr>
      <vt:lpstr>SN 2022xkq: Low Luminosity SN Ia</vt:lpstr>
      <vt:lpstr>SN 2021aefx: Normal Bright Ia</vt:lpstr>
      <vt:lpstr>SN 2021aefx day +415</vt:lpstr>
      <vt:lpstr>MIR Spectra of SNe Ia</vt:lpstr>
      <vt:lpstr>SN 2024ggi SN IIP</vt:lpstr>
      <vt:lpstr>Optical Spectral Sequence</vt:lpstr>
      <vt:lpstr>JWST +IRTF + Optical</vt:lpstr>
      <vt:lpstr>Simple PHOENIX model </vt:lpstr>
      <vt:lpstr>PHOENIX model vs Data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Baron, Eddie</dc:creator>
  <cp:lastModifiedBy>Baron, Eddie</cp:lastModifiedBy>
  <cp:revision>20</cp:revision>
  <dcterms:created xsi:type="dcterms:W3CDTF">2025-03-12T12:55:31Z</dcterms:created>
  <dcterms:modified xsi:type="dcterms:W3CDTF">2025-03-31T07:42:23Z</dcterms:modified>
</cp:coreProperties>
</file>