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8"/>
  </p:notesMasterIdLst>
  <p:sldIdLst>
    <p:sldId id="257" r:id="rId2"/>
    <p:sldId id="447" r:id="rId3"/>
    <p:sldId id="432" r:id="rId4"/>
    <p:sldId id="276" r:id="rId5"/>
    <p:sldId id="275" r:id="rId6"/>
    <p:sldId id="434" r:id="rId7"/>
    <p:sldId id="402" r:id="rId8"/>
    <p:sldId id="1913" r:id="rId9"/>
    <p:sldId id="407" r:id="rId10"/>
    <p:sldId id="259" r:id="rId11"/>
    <p:sldId id="1915" r:id="rId12"/>
    <p:sldId id="1916" r:id="rId13"/>
    <p:sldId id="1923" r:id="rId14"/>
    <p:sldId id="1928" r:id="rId15"/>
    <p:sldId id="1926" r:id="rId16"/>
    <p:sldId id="1924" r:id="rId17"/>
    <p:sldId id="1925" r:id="rId18"/>
    <p:sldId id="451" r:id="rId19"/>
    <p:sldId id="433" r:id="rId20"/>
    <p:sldId id="1917" r:id="rId21"/>
    <p:sldId id="258" r:id="rId22"/>
    <p:sldId id="1920" r:id="rId23"/>
    <p:sldId id="1921" r:id="rId24"/>
    <p:sldId id="264" r:id="rId25"/>
    <p:sldId id="265" r:id="rId26"/>
    <p:sldId id="266" r:id="rId27"/>
    <p:sldId id="268" r:id="rId28"/>
    <p:sldId id="270" r:id="rId29"/>
    <p:sldId id="271" r:id="rId30"/>
    <p:sldId id="272" r:id="rId31"/>
    <p:sldId id="1922" r:id="rId32"/>
    <p:sldId id="446" r:id="rId33"/>
    <p:sldId id="1930" r:id="rId34"/>
    <p:sldId id="1929" r:id="rId35"/>
    <p:sldId id="256" r:id="rId36"/>
    <p:sldId id="32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75"/>
    <p:restoredTop sz="91267"/>
  </p:normalViewPr>
  <p:slideViewPr>
    <p:cSldViewPr snapToGrid="0" snapToObjects="1">
      <p:cViewPr varScale="1">
        <p:scale>
          <a:sx n="101" d="100"/>
          <a:sy n="101" d="100"/>
        </p:scale>
        <p:origin x="560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2AB30-37A8-774A-9B33-66C45D9829CA}" type="datetimeFigureOut">
              <a:rPr lang="en-US" smtClean="0"/>
              <a:t>3/31/25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F569-E1BD-9B49-9220-A24883856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8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4F569-E1BD-9B49-9220-A24883856C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61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E774-1E2C-2D4B-A6F8-85C9A4D5B3A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89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569-E1BD-9B49-9220-A24883856C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26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4F569-E1BD-9B49-9220-A24883856C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00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4F569-E1BD-9B49-9220-A24883856C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45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4F569-E1BD-9B49-9220-A24883856C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00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BDCD7-C108-3F0E-3FE3-15EFBFBEF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13E3C3-A786-6F82-C4E1-5871F27747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50498F-24A8-7A98-230B-05DE528046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F4387-D821-DD14-8F6C-263F3DC00A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4F569-E1BD-9B49-9220-A24883856C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60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Missing Dave and Scott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3501A-AF25-394C-96CB-64A27C559D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08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1" name="Shape 4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One advantage of a systematic statistical survey is that it allows one to probe the phase space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FDCED-BC57-224E-88AA-08B44569CCE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3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DCA7-C7BB-2E41-8904-B3CF7180F1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411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DCA7-C7BB-2E41-8904-B3CF7180F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DCA7-C7BB-2E41-8904-B3CF7180F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59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098632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46400" y="6437792"/>
            <a:ext cx="4256349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Mansi M. Kasliwal / An Extraordinary Journey Into the Transient Sky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604253" y="6437790"/>
            <a:ext cx="1427748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863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390145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906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8280" y="6356350"/>
            <a:ext cx="8005119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Mansi M. Kasliwal / An Extraordinary Journey Into the Transient Sky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581400" cy="365125"/>
          </a:xfrm>
        </p:spPr>
        <p:txBody>
          <a:bodyPr/>
          <a:lstStyle/>
          <a:p>
            <a:fld id="{F728DCA7-C7BB-2E41-8904-B3CF7180F16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297" y="6413828"/>
            <a:ext cx="1032635" cy="25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52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DCA7-C7BB-2E41-8904-B3CF7180F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60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DCA7-C7BB-2E41-8904-B3CF7180F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24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DCA7-C7BB-2E41-8904-B3CF7180F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30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DCA7-C7BB-2E41-8904-B3CF7180F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88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DCA7-C7BB-2E41-8904-B3CF7180F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84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DCA7-C7BB-2E41-8904-B3CF7180F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54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DCA7-C7BB-2E41-8904-B3CF7180F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6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Mansi M. Kasliwal / An Extraordinary Journey Into the Transient Sky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8DCA7-C7BB-2E41-8904-B3CF7180F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7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tiff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12" Type="http://schemas.openxmlformats.org/officeDocument/2006/relationships/image" Target="../media/image31.tif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4.png"/><Relationship Id="rId10" Type="http://schemas.openxmlformats.org/officeDocument/2006/relationships/image" Target="../media/image29.jpeg"/><Relationship Id="rId4" Type="http://schemas.openxmlformats.org/officeDocument/2006/relationships/image" Target="../media/image23.jpg"/><Relationship Id="rId9" Type="http://schemas.openxmlformats.org/officeDocument/2006/relationships/image" Target="../media/image28.jpeg"/><Relationship Id="rId1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0378" y="3410858"/>
            <a:ext cx="7453223" cy="841827"/>
          </a:xfrm>
        </p:spPr>
        <p:txBody>
          <a:bodyPr>
            <a:normAutofit fontScale="90000"/>
          </a:bodyPr>
          <a:lstStyle/>
          <a:p>
            <a:r>
              <a:rPr lang="en-US" dirty="0"/>
              <a:t>Mansi M. Kasliwal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6960" y="4252685"/>
            <a:ext cx="7543800" cy="1640115"/>
          </a:xfrm>
        </p:spPr>
        <p:txBody>
          <a:bodyPr>
            <a:normAutofit/>
          </a:bodyPr>
          <a:lstStyle/>
          <a:p>
            <a:r>
              <a:rPr lang="en-US"/>
              <a:t>Professor </a:t>
            </a:r>
            <a:r>
              <a:rPr lang="en-US" dirty="0"/>
              <a:t>of Astronomy</a:t>
            </a:r>
          </a:p>
          <a:p>
            <a:r>
              <a:rPr lang="en-US" dirty="0"/>
              <a:t>California Institute of Technology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24" y="5507035"/>
            <a:ext cx="1005840" cy="1005840"/>
          </a:xfrm>
          <a:prstGeom prst="rect">
            <a:avLst/>
          </a:prstGeom>
        </p:spPr>
      </p:pic>
      <p:pic>
        <p:nvPicPr>
          <p:cNvPr id="1026" name="Picture 2" descr="mage result for caltech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606" y="5507035"/>
            <a:ext cx="1005840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e result for nasa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42" y="5582949"/>
            <a:ext cx="1005840" cy="85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360" y="5578758"/>
            <a:ext cx="914400" cy="862397"/>
          </a:xfrm>
          <a:prstGeom prst="rect">
            <a:avLst/>
          </a:prstGeom>
        </p:spPr>
      </p:pic>
      <p:pic>
        <p:nvPicPr>
          <p:cNvPr id="1030" name="Picture 6" descr="mage result for heising simons founda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839" y="5802560"/>
            <a:ext cx="2190703" cy="41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ge result for packard foundation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620" y="5645964"/>
            <a:ext cx="1923782" cy="72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974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EE31B-497F-F47E-589C-8F58345ED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025" y="353252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Are we missing some </a:t>
            </a:r>
            <a:r>
              <a:rPr lang="en-US" dirty="0" err="1"/>
              <a:t>LRNe</a:t>
            </a:r>
            <a:r>
              <a:rPr lang="en-US" dirty="0"/>
              <a:t>?</a:t>
            </a:r>
            <a:br>
              <a:rPr lang="en-US" dirty="0"/>
            </a:br>
            <a:r>
              <a:rPr lang="en-US" sz="2200" dirty="0"/>
              <a:t>Optical searches are biased against finding the dustiest </a:t>
            </a:r>
            <a:r>
              <a:rPr lang="en-US" sz="2200" dirty="0" err="1"/>
              <a:t>LRNe</a:t>
            </a:r>
            <a:endParaRPr lang="en-US" sz="22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EDDE0AD-6AE1-0852-B30E-352C1394F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53" y="1678815"/>
            <a:ext cx="6004948" cy="373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A48ECDD-7010-154F-D2E3-5E9139A77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328" y="1685597"/>
            <a:ext cx="4394303" cy="371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894956-BB89-B2FB-8D47-FC376651BBBE}"/>
              </a:ext>
            </a:extLst>
          </p:cNvPr>
          <p:cNvSpPr txBox="1"/>
          <p:nvPr/>
        </p:nvSpPr>
        <p:spPr>
          <a:xfrm>
            <a:off x="1874322" y="5397641"/>
            <a:ext cx="2381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solidFill>
                  <a:schemeClr val="bg1"/>
                </a:solidFill>
                <a:latin typeface="Arial" panose="020B0604020202020204" pitchFamily="34" charset="0"/>
              </a:rPr>
              <a:t>Blagorodnova</a:t>
            </a:r>
            <a:r>
              <a:rPr lang="en-US" sz="1000" i="1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en-US" sz="1000" i="1" dirty="0" err="1">
                <a:solidFill>
                  <a:schemeClr val="bg1"/>
                </a:solidFill>
                <a:latin typeface="Arial" panose="020B0604020202020204" pitchFamily="34" charset="0"/>
              </a:rPr>
              <a:t>Karambelkar</a:t>
            </a:r>
            <a:r>
              <a:rPr lang="en-US" sz="1000" i="1" dirty="0">
                <a:solidFill>
                  <a:schemeClr val="bg1"/>
                </a:solidFill>
                <a:latin typeface="Arial" panose="020B0604020202020204" pitchFamily="34" charset="0"/>
              </a:rPr>
              <a:t> et al. 2021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1F4176-1099-ECF7-F773-6DF6DB99E2C2}"/>
              </a:ext>
            </a:extLst>
          </p:cNvPr>
          <p:cNvSpPr txBox="1"/>
          <p:nvPr/>
        </p:nvSpPr>
        <p:spPr>
          <a:xfrm>
            <a:off x="9513541" y="5485509"/>
            <a:ext cx="1349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  <a:latin typeface="Arial" panose="020B0604020202020204" pitchFamily="34" charset="0"/>
              </a:rPr>
              <a:t>MacLeod et al. 2022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EFCBB8-B9A1-545F-7A9B-C26A9A208D92}"/>
              </a:ext>
            </a:extLst>
          </p:cNvPr>
          <p:cNvSpPr txBox="1"/>
          <p:nvPr/>
        </p:nvSpPr>
        <p:spPr>
          <a:xfrm>
            <a:off x="10470907" y="1781563"/>
            <a:ext cx="1841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Viraj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Karambelkar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4" descr="iraj Karambelkar (150260003)">
            <a:extLst>
              <a:ext uri="{FF2B5EF4-FFF2-40B4-BE49-F238E27FC236}">
                <a16:creationId xmlns:a16="http://schemas.microsoft.com/office/drawing/2014/main" id="{2DE5C721-A3D8-C230-FBED-CAC04EABE5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70907" y="0"/>
            <a:ext cx="1721093" cy="1691640"/>
          </a:xfrm>
          <a:prstGeom prst="rect">
            <a:avLst/>
          </a:prstGeom>
          <a:noFill/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66CD93-A127-F4C5-B48E-FA88E8E0E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218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EF210-B5F4-B1F1-FD39-D20A5216F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envelope ejection in an AGB star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D653D2-728A-0672-30A2-CD911BE39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A986DC-6BE4-0054-201D-920599606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310" y="1106482"/>
            <a:ext cx="7608207" cy="5249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541C23-BDA4-3729-6C63-785C00D8E59D}"/>
              </a:ext>
            </a:extLst>
          </p:cNvPr>
          <p:cNvSpPr txBox="1"/>
          <p:nvPr/>
        </p:nvSpPr>
        <p:spPr>
          <a:xfrm>
            <a:off x="10470907" y="1781563"/>
            <a:ext cx="1841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Viraj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Karambelkar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4" descr="iraj Karambelkar (150260003)">
            <a:extLst>
              <a:ext uri="{FF2B5EF4-FFF2-40B4-BE49-F238E27FC236}">
                <a16:creationId xmlns:a16="http://schemas.microsoft.com/office/drawing/2014/main" id="{651DF99A-033D-A522-7DA5-13CF67702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70907" y="0"/>
            <a:ext cx="1721093" cy="169164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DBAE19-8CC9-54C3-2E32-5AC47CAC823B}"/>
              </a:ext>
            </a:extLst>
          </p:cNvPr>
          <p:cNvSpPr txBox="1"/>
          <p:nvPr/>
        </p:nvSpPr>
        <p:spPr>
          <a:xfrm rot="16200000">
            <a:off x="8736591" y="4915250"/>
            <a:ext cx="2512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Karambelkar</a:t>
            </a:r>
            <a:r>
              <a:rPr lang="en-US" dirty="0">
                <a:solidFill>
                  <a:schemeClr val="bg1"/>
                </a:solidFill>
              </a:rPr>
              <a:t> et al. 2025a</a:t>
            </a:r>
          </a:p>
        </p:txBody>
      </p:sp>
    </p:spTree>
    <p:extLst>
      <p:ext uri="{BB962C8B-B14F-4D97-AF65-F5344CB8AC3E}">
        <p14:creationId xmlns:p14="http://schemas.microsoft.com/office/powerpoint/2010/main" val="2378465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07FBE-2319-F36B-8602-FDE461DF8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dust contribution with JWST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7C5066-0843-3445-441F-2F0253C1F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258755-335A-C645-0873-5EAEDB54F62F}"/>
              </a:ext>
            </a:extLst>
          </p:cNvPr>
          <p:cNvSpPr txBox="1"/>
          <p:nvPr/>
        </p:nvSpPr>
        <p:spPr>
          <a:xfrm>
            <a:off x="10470907" y="1781563"/>
            <a:ext cx="1841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Viraj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Karambelkar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4" descr="iraj Karambelkar (150260003)">
            <a:extLst>
              <a:ext uri="{FF2B5EF4-FFF2-40B4-BE49-F238E27FC236}">
                <a16:creationId xmlns:a16="http://schemas.microsoft.com/office/drawing/2014/main" id="{04FF420C-1482-1FE3-F959-467E57787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70907" y="0"/>
            <a:ext cx="1721093" cy="169164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C7060C-48BF-71FD-1CAE-F822AB0C1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1205592"/>
            <a:ext cx="7113814" cy="50883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F69826-D6BE-6C74-17DD-13CBD0330CCD}"/>
              </a:ext>
            </a:extLst>
          </p:cNvPr>
          <p:cNvSpPr txBox="1"/>
          <p:nvPr/>
        </p:nvSpPr>
        <p:spPr>
          <a:xfrm rot="16200000">
            <a:off x="6373114" y="4522418"/>
            <a:ext cx="329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Karambelkar</a:t>
            </a:r>
            <a:r>
              <a:rPr lang="en-US" dirty="0">
                <a:solidFill>
                  <a:schemeClr val="bg1"/>
                </a:solidFill>
              </a:rPr>
              <a:t> et al. 2025b, in prep</a:t>
            </a:r>
          </a:p>
        </p:txBody>
      </p:sp>
    </p:spTree>
    <p:extLst>
      <p:ext uri="{BB962C8B-B14F-4D97-AF65-F5344CB8AC3E}">
        <p14:creationId xmlns:p14="http://schemas.microsoft.com/office/powerpoint/2010/main" val="387798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B34CB-ECAC-0FF0-D46D-9EC5CFA83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34D3-130B-3E0E-4DD4-63882B4F2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Cosmic Dust Budget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798D0E-DF2D-762F-E064-2FE7AEEB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837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9C20A-11BB-A285-1347-426448C03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Cosmic Dust Budget Problem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FE2CA0-F87C-8A20-715B-BA39CED0E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  <a:endParaRPr lang="en-US" dirty="0"/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108A4709-1C2F-B638-A895-DA6674BE1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916" y="1398883"/>
            <a:ext cx="5727084" cy="4683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2CB536-DBAD-C36F-0B37-F123CC205DE5}"/>
              </a:ext>
            </a:extLst>
          </p:cNvPr>
          <p:cNvSpPr txBox="1"/>
          <p:nvPr/>
        </p:nvSpPr>
        <p:spPr>
          <a:xfrm rot="16200000">
            <a:off x="5990783" y="4905476"/>
            <a:ext cx="2319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Schneider and Maiolino 2024</a:t>
            </a:r>
          </a:p>
        </p:txBody>
      </p:sp>
    </p:spTree>
    <p:extLst>
      <p:ext uri="{BB962C8B-B14F-4D97-AF65-F5344CB8AC3E}">
        <p14:creationId xmlns:p14="http://schemas.microsoft.com/office/powerpoint/2010/main" val="1406707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9C503F-6301-606D-8B6B-E3677E2D0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23" y="32392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RATs with ZTF + WINTER:</a:t>
            </a:r>
            <a:br>
              <a:rPr lang="en-US" dirty="0"/>
            </a:br>
            <a:r>
              <a:rPr lang="en-US" dirty="0"/>
              <a:t>Red Astronomical Transient Survey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68AE50-FDCB-A15D-F991-804EE4B48584}"/>
              </a:ext>
            </a:extLst>
          </p:cNvPr>
          <p:cNvSpPr txBox="1"/>
          <p:nvPr/>
        </p:nvSpPr>
        <p:spPr>
          <a:xfrm>
            <a:off x="8725435" y="6506164"/>
            <a:ext cx="2432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Schneider and Maiolino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896FD6-AF6B-2B4E-F3E3-43EC3CA7D651}"/>
              </a:ext>
            </a:extLst>
          </p:cNvPr>
          <p:cNvSpPr txBox="1"/>
          <p:nvPr/>
        </p:nvSpPr>
        <p:spPr>
          <a:xfrm>
            <a:off x="9890610" y="2100251"/>
            <a:ext cx="2165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Sam Rose: PhD student</a:t>
            </a:r>
          </a:p>
        </p:txBody>
      </p:sp>
      <p:pic>
        <p:nvPicPr>
          <p:cNvPr id="19" name="Picture 18" descr="A person standing on a white machine&#10;&#10;AI-generated content may be incorrect.">
            <a:extLst>
              <a:ext uri="{FF2B5EF4-FFF2-40B4-BE49-F238E27FC236}">
                <a16:creationId xmlns:a16="http://schemas.microsoft.com/office/drawing/2014/main" id="{2B0075BE-AF66-A5C2-B1F6-D7B1BD1E3B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923" t="6516" r="17985" b="23265"/>
          <a:stretch/>
        </p:blipFill>
        <p:spPr>
          <a:xfrm rot="5400000">
            <a:off x="10035508" y="24738"/>
            <a:ext cx="1977396" cy="2165466"/>
          </a:xfrm>
          <a:prstGeom prst="rect">
            <a:avLst/>
          </a:prstGeom>
        </p:spPr>
      </p:pic>
      <p:pic>
        <p:nvPicPr>
          <p:cNvPr id="5" name="Picture 4" descr="A graph of numbers and numbers&#10;&#10;AI-generated content may be incorrect.">
            <a:extLst>
              <a:ext uri="{FF2B5EF4-FFF2-40B4-BE49-F238E27FC236}">
                <a16:creationId xmlns:a16="http://schemas.microsoft.com/office/drawing/2014/main" id="{8E4E3D57-9ABE-F613-4B15-8D4C465D62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9640"/>
          <a:stretch/>
        </p:blipFill>
        <p:spPr>
          <a:xfrm>
            <a:off x="5501145" y="1854642"/>
            <a:ext cx="4686855" cy="3834126"/>
          </a:xfrm>
          <a:prstGeom prst="rect">
            <a:avLst/>
          </a:prstGeom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B1E1BD20-A682-9439-3E49-946DD878F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5923" y="1854642"/>
            <a:ext cx="5314359" cy="383412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AE9FF9-0774-505C-DD4E-E0FE000CAA7B}"/>
              </a:ext>
            </a:extLst>
          </p:cNvPr>
          <p:cNvSpPr txBox="1"/>
          <p:nvPr/>
        </p:nvSpPr>
        <p:spPr>
          <a:xfrm>
            <a:off x="2412779" y="5782981"/>
            <a:ext cx="5961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Systematic follow-up underway to constrain dust contribution.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EF2E3D5-8320-ED79-BA4B-0EE59AD11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585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5687-F032-2141-9118-B2B5874E4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82" y="188851"/>
            <a:ext cx="5581291" cy="1325563"/>
          </a:xfrm>
        </p:spPr>
        <p:txBody>
          <a:bodyPr>
            <a:noAutofit/>
          </a:bodyPr>
          <a:lstStyle/>
          <a:p>
            <a:r>
              <a:rPr lang="en-US" sz="3200" dirty="0"/>
              <a:t>Are intermediate luminosity red transients (ILRT) electron capture SNe?</a:t>
            </a:r>
          </a:p>
        </p:txBody>
      </p:sp>
      <p:pic>
        <p:nvPicPr>
          <p:cNvPr id="7" name="Content Placeholder 6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CCCBB5C0-46C3-F196-EF6F-E5721A5C8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9625" r="5046"/>
          <a:stretch/>
        </p:blipFill>
        <p:spPr>
          <a:xfrm>
            <a:off x="5688074" y="62284"/>
            <a:ext cx="4202536" cy="3999891"/>
          </a:xfrm>
        </p:spPr>
      </p:pic>
      <p:pic>
        <p:nvPicPr>
          <p:cNvPr id="4" name="Picture 3" descr="A person standing on a white machine&#10;&#10;AI-generated content may be incorrect.">
            <a:extLst>
              <a:ext uri="{FF2B5EF4-FFF2-40B4-BE49-F238E27FC236}">
                <a16:creationId xmlns:a16="http://schemas.microsoft.com/office/drawing/2014/main" id="{A2EC0510-A213-A13F-17DB-3456E8E03C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923" t="6516" r="17985" b="23265"/>
          <a:stretch/>
        </p:blipFill>
        <p:spPr>
          <a:xfrm rot="5400000">
            <a:off x="10035508" y="24738"/>
            <a:ext cx="1977396" cy="21654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E3EDEE-73C6-A384-2135-FDAE2D8426C3}"/>
              </a:ext>
            </a:extLst>
          </p:cNvPr>
          <p:cNvSpPr txBox="1"/>
          <p:nvPr/>
        </p:nvSpPr>
        <p:spPr>
          <a:xfrm>
            <a:off x="9890610" y="2100251"/>
            <a:ext cx="2165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Sam Rose: PhD student</a:t>
            </a:r>
          </a:p>
        </p:txBody>
      </p:sp>
      <p:pic>
        <p:nvPicPr>
          <p:cNvPr id="9" name="Picture 8" descr="A diagram of a nuclear explosion&#10;&#10;AI-generated content may be incorrect.">
            <a:extLst>
              <a:ext uri="{FF2B5EF4-FFF2-40B4-BE49-F238E27FC236}">
                <a16:creationId xmlns:a16="http://schemas.microsoft.com/office/drawing/2014/main" id="{D4540A28-2AA6-C27D-1DC9-12198CEFC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23" y="1841157"/>
            <a:ext cx="5581291" cy="46475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3C4F6C-AF01-3F38-1B23-41E059CF6D7E}"/>
              </a:ext>
            </a:extLst>
          </p:cNvPr>
          <p:cNvSpPr txBox="1"/>
          <p:nvPr/>
        </p:nvSpPr>
        <p:spPr>
          <a:xfrm>
            <a:off x="576994" y="6539222"/>
            <a:ext cx="6305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Stay tuned for </a:t>
            </a:r>
            <a:r>
              <a:rPr lang="en-US" i="1" dirty="0"/>
              <a:t>JWST</a:t>
            </a:r>
            <a:r>
              <a:rPr lang="en-US" dirty="0"/>
              <a:t> Cycle 4 Observations (GO  7321, PI Rose)!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59B154-42FD-E016-CB28-3DC9E616669A}"/>
              </a:ext>
            </a:extLst>
          </p:cNvPr>
          <p:cNvSpPr txBox="1"/>
          <p:nvPr/>
        </p:nvSpPr>
        <p:spPr>
          <a:xfrm>
            <a:off x="229782" y="6391139"/>
            <a:ext cx="1580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credit: S. Rose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DB0869-D0AB-8A19-F2C8-5D0D9416290D}"/>
              </a:ext>
            </a:extLst>
          </p:cNvPr>
          <p:cNvSpPr txBox="1"/>
          <p:nvPr/>
        </p:nvSpPr>
        <p:spPr>
          <a:xfrm>
            <a:off x="5909761" y="3744219"/>
            <a:ext cx="960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Rose+ 2025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C12CEF-ECF4-78E1-66C0-B58599A829CC}"/>
              </a:ext>
            </a:extLst>
          </p:cNvPr>
          <p:cNvSpPr txBox="1"/>
          <p:nvPr/>
        </p:nvSpPr>
        <p:spPr>
          <a:xfrm>
            <a:off x="6390020" y="2496065"/>
            <a:ext cx="1489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JWST</a:t>
            </a:r>
            <a:r>
              <a:rPr lang="en-US" sz="1600" dirty="0"/>
              <a:t>/MIRI LRS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E3D57B1-55F2-70C7-E262-9A80D0D82680}"/>
              </a:ext>
            </a:extLst>
          </p:cNvPr>
          <p:cNvSpPr txBox="1">
            <a:spLocks/>
          </p:cNvSpPr>
          <p:nvPr/>
        </p:nvSpPr>
        <p:spPr>
          <a:xfrm>
            <a:off x="6173149" y="4041210"/>
            <a:ext cx="5358451" cy="2558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ym typeface="Wingdings" pitchFamily="2" charset="2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A072266-1298-9899-665D-9323FF0A7CF0}"/>
              </a:ext>
            </a:extLst>
          </p:cNvPr>
          <p:cNvSpPr txBox="1">
            <a:spLocks/>
          </p:cNvSpPr>
          <p:nvPr/>
        </p:nvSpPr>
        <p:spPr>
          <a:xfrm>
            <a:off x="5688075" y="4313512"/>
            <a:ext cx="5007140" cy="1776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PAH features in the MIRI spectrum of ILRT AT 2019abn suggest an SAGB progenitor consistent with electron-capture (Rose et al. 2025)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D54BE9-7512-E9D0-1C2A-6F6607E3D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222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587C7-44DC-A88C-ECEA-FB400E24C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61" y="141771"/>
            <a:ext cx="9385510" cy="1325563"/>
          </a:xfrm>
        </p:spPr>
        <p:txBody>
          <a:bodyPr/>
          <a:lstStyle/>
          <a:p>
            <a:r>
              <a:rPr lang="en-US" dirty="0"/>
              <a:t>Carbon-rich dust from Wolf </a:t>
            </a:r>
            <a:r>
              <a:rPr lang="en-US" dirty="0" err="1"/>
              <a:t>Rayet</a:t>
            </a:r>
            <a:r>
              <a:rPr lang="en-US" dirty="0"/>
              <a:t> stars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3E987-A722-C63F-A529-DA91C0F8B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68" y="1467334"/>
            <a:ext cx="307797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SPIRITS 19q dust formation rate of    8 x 10</a:t>
            </a:r>
            <a:r>
              <a:rPr lang="en-US" baseline="30000" dirty="0"/>
              <a:t>-6</a:t>
            </a:r>
            <a:r>
              <a:rPr lang="en-US" dirty="0"/>
              <a:t> M</a:t>
            </a:r>
            <a:r>
              <a:rPr lang="en-US" baseline="-25000" dirty="0"/>
              <a:t>☉</a:t>
            </a:r>
            <a:r>
              <a:rPr lang="en-US" dirty="0"/>
              <a:t>/</a:t>
            </a:r>
            <a:r>
              <a:rPr lang="en-US" dirty="0" err="1"/>
              <a:t>yr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 is comparable to the entire population of AGB stars in the LMC!</a:t>
            </a:r>
          </a:p>
        </p:txBody>
      </p:sp>
      <p:pic>
        <p:nvPicPr>
          <p:cNvPr id="4" name="Picture 3" descr="A person standing on a white machine&#10;&#10;AI-generated content may be incorrect.">
            <a:extLst>
              <a:ext uri="{FF2B5EF4-FFF2-40B4-BE49-F238E27FC236}">
                <a16:creationId xmlns:a16="http://schemas.microsoft.com/office/drawing/2014/main" id="{CCE94D1B-DE65-0BCA-C1BA-1E6EEA7FF7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923" t="6516" r="17985" b="23265"/>
          <a:stretch/>
        </p:blipFill>
        <p:spPr>
          <a:xfrm rot="5400000">
            <a:off x="10035508" y="24738"/>
            <a:ext cx="1977396" cy="21654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998576-B34F-995A-4720-BED0F4668E88}"/>
              </a:ext>
            </a:extLst>
          </p:cNvPr>
          <p:cNvSpPr txBox="1"/>
          <p:nvPr/>
        </p:nvSpPr>
        <p:spPr>
          <a:xfrm>
            <a:off x="9890610" y="2100251"/>
            <a:ext cx="2165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Sam Rose: PhD student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A00BF4-E053-534D-B48F-35D0F653395C}"/>
              </a:ext>
            </a:extLst>
          </p:cNvPr>
          <p:cNvSpPr txBox="1"/>
          <p:nvPr/>
        </p:nvSpPr>
        <p:spPr>
          <a:xfrm>
            <a:off x="8347360" y="2688649"/>
            <a:ext cx="1500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credit: R. Lau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00D636-BB15-6444-D794-2E15E1F14C1A}"/>
              </a:ext>
            </a:extLst>
          </p:cNvPr>
          <p:cNvGrpSpPr/>
          <p:nvPr/>
        </p:nvGrpSpPr>
        <p:grpSpPr>
          <a:xfrm>
            <a:off x="3509092" y="1433784"/>
            <a:ext cx="6103965" cy="4917137"/>
            <a:chOff x="7710476" y="2923497"/>
            <a:chExt cx="4360268" cy="3387533"/>
          </a:xfrm>
        </p:grpSpPr>
        <p:pic>
          <p:nvPicPr>
            <p:cNvPr id="7" name="Content Placeholder 11" descr="A graph of a graph&#10;&#10;AI-generated content may be incorrect.">
              <a:extLst>
                <a:ext uri="{FF2B5EF4-FFF2-40B4-BE49-F238E27FC236}">
                  <a16:creationId xmlns:a16="http://schemas.microsoft.com/office/drawing/2014/main" id="{5A26FA28-AB05-7083-723F-D6EB4FC90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10476" y="2923497"/>
              <a:ext cx="4360268" cy="334052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65490A-9C39-FA99-697C-F36EE909B053}"/>
                </a:ext>
              </a:extLst>
            </p:cNvPr>
            <p:cNvSpPr txBox="1"/>
            <p:nvPr/>
          </p:nvSpPr>
          <p:spPr>
            <a:xfrm>
              <a:off x="8078134" y="6034031"/>
              <a:ext cx="11300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Rose+ in prep.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28C94A6-D913-2588-D667-B6511420C00C}"/>
                </a:ext>
              </a:extLst>
            </p:cNvPr>
            <p:cNvSpPr txBox="1"/>
            <p:nvPr/>
          </p:nvSpPr>
          <p:spPr>
            <a:xfrm>
              <a:off x="8637444" y="3869953"/>
              <a:ext cx="18217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JWST</a:t>
              </a:r>
              <a:r>
                <a:rPr lang="en-US" sz="1600" dirty="0"/>
                <a:t>/NIRSpec IFU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3965261-A961-2704-76CD-929ECDF198D6}"/>
              </a:ext>
            </a:extLst>
          </p:cNvPr>
          <p:cNvSpPr txBox="1"/>
          <p:nvPr/>
        </p:nvSpPr>
        <p:spPr>
          <a:xfrm rot="16200000">
            <a:off x="8914855" y="5355771"/>
            <a:ext cx="1866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Rose et al. in prep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CC35279-F72F-1A5D-F294-A8F1867A2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278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64099-D1B1-A7A1-339B-B9B861087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Supernovae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330E11-C94D-414C-B8CB-2E5C77E2F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029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8DDA2-CDAD-4A28-6BAE-9469F7ED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10K supernova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1C0123-D018-C48C-0A12-5CB81E0F7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DEB694-5FD7-FE4E-7844-AE2627808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273"/>
            <a:ext cx="12192000" cy="620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F9DE334-41FC-5CC7-DCD6-9437FFB71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94"/>
            <a:ext cx="32446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218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58B4A-5FA2-774C-8260-301D5C7F7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Congratulations, Enrico </a:t>
            </a:r>
            <a:r>
              <a:rPr lang="en-US" dirty="0" err="1"/>
              <a:t>Cappellaro</a:t>
            </a:r>
            <a:r>
              <a:rPr lang="en-US" dirty="0"/>
              <a:t>, Massimo Della Valle, Laura </a:t>
            </a:r>
            <a:r>
              <a:rPr lang="en-US" dirty="0" err="1"/>
              <a:t>Greggio</a:t>
            </a:r>
            <a:r>
              <a:rPr lang="en-US" dirty="0"/>
              <a:t>, Massimo </a:t>
            </a:r>
            <a:r>
              <a:rPr lang="en-US" dirty="0" err="1"/>
              <a:t>Turatto</a:t>
            </a:r>
            <a:r>
              <a:rPr lang="en-US" dirty="0"/>
              <a:t>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82AB5-FC61-2051-6921-A500C0337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  <a:endParaRPr lang="en-US" dirty="0"/>
          </a:p>
        </p:txBody>
      </p:sp>
      <p:pic>
        <p:nvPicPr>
          <p:cNvPr id="8" name="Picture 2" descr="Tremosine, benemerenza civica all'astrofisico Massimo Della Valle -  Gardapost">
            <a:extLst>
              <a:ext uri="{FF2B5EF4-FFF2-40B4-BE49-F238E27FC236}">
                <a16:creationId xmlns:a16="http://schemas.microsoft.com/office/drawing/2014/main" id="{30295530-0B9A-9CFF-1B8B-75F637658C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87" y="1482088"/>
            <a:ext cx="7315199" cy="4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Picture 1.png">
            <a:extLst>
              <a:ext uri="{FF2B5EF4-FFF2-40B4-BE49-F238E27FC236}">
                <a16:creationId xmlns:a16="http://schemas.microsoft.com/office/drawing/2014/main" id="{E5838A78-3C37-3A28-C080-3F3432F03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749" y="1449451"/>
            <a:ext cx="6105965" cy="48767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DBEE48-C2F3-E770-A7AE-5BCD4841702F}"/>
              </a:ext>
            </a:extLst>
          </p:cNvPr>
          <p:cNvSpPr txBox="1"/>
          <p:nvPr/>
        </p:nvSpPr>
        <p:spPr>
          <a:xfrm rot="16200000">
            <a:off x="9539959" y="3931017"/>
            <a:ext cx="458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Kasliwal et al. 2010 (first chapter of PhD thesis)</a:t>
            </a:r>
          </a:p>
        </p:txBody>
      </p:sp>
      <p:pic>
        <p:nvPicPr>
          <p:cNvPr id="14" name="Picture 13" descr="Picture 3.png">
            <a:extLst>
              <a:ext uri="{FF2B5EF4-FFF2-40B4-BE49-F238E27FC236}">
                <a16:creationId xmlns:a16="http://schemas.microsoft.com/office/drawing/2014/main" id="{C6F92115-A3AB-E30A-DE40-38AA8F1CEA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918" y="1509644"/>
            <a:ext cx="3613456" cy="521208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15" name="Picture 14" descr="Picture 4.png">
            <a:extLst>
              <a:ext uri="{FF2B5EF4-FFF2-40B4-BE49-F238E27FC236}">
                <a16:creationId xmlns:a16="http://schemas.microsoft.com/office/drawing/2014/main" id="{F40A75F8-E582-8B9E-5C87-B9016024A6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5108" y="1514724"/>
            <a:ext cx="3278810" cy="520700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7397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245" name="Double-click to edi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6" name="Screenshot 2025-01-14 at 2.46.58 AM.png" descr="Screenshot 2025-01-14 at 2.46.5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02" y="144711"/>
            <a:ext cx="11779405" cy="6568578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Rectangle"/>
          <p:cNvSpPr/>
          <p:nvPr/>
        </p:nvSpPr>
        <p:spPr>
          <a:xfrm>
            <a:off x="1330574" y="4104090"/>
            <a:ext cx="720740" cy="74400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48" name="For low-mass stars"/>
          <p:cNvSpPr txBox="1"/>
          <p:nvPr/>
        </p:nvSpPr>
        <p:spPr>
          <a:xfrm>
            <a:off x="663940" y="412804"/>
            <a:ext cx="4262488" cy="42981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 lnSpcReduction="10000"/>
          </a:bodyPr>
          <a:lstStyle>
            <a:lvl1pPr algn="ctr" defTabSz="800735">
              <a:spcBef>
                <a:spcPts val="0"/>
              </a:spcBef>
              <a:defRPr sz="5044" b="1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2522"/>
              <a:t>For low-mass stars</a:t>
            </a:r>
          </a:p>
        </p:txBody>
      </p:sp>
      <p:sp>
        <p:nvSpPr>
          <p:cNvPr id="253" name="For high-mass stars"/>
          <p:cNvSpPr txBox="1"/>
          <p:nvPr/>
        </p:nvSpPr>
        <p:spPr>
          <a:xfrm>
            <a:off x="663940" y="4302979"/>
            <a:ext cx="4262488" cy="3462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 lnSpcReduction="10000"/>
          </a:bodyPr>
          <a:lstStyle>
            <a:lvl1pPr algn="ctr" defTabSz="619125">
              <a:spcBef>
                <a:spcPts val="0"/>
              </a:spcBef>
              <a:defRPr sz="3900" b="1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1950"/>
              <a:t>For high-mass stars</a:t>
            </a:r>
          </a:p>
        </p:txBody>
      </p:sp>
      <p:sp>
        <p:nvSpPr>
          <p:cNvPr id="254" name="For intermediate-mass stars"/>
          <p:cNvSpPr txBox="1"/>
          <p:nvPr/>
        </p:nvSpPr>
        <p:spPr>
          <a:xfrm>
            <a:off x="1064603" y="2357892"/>
            <a:ext cx="4262488" cy="42981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 algn="ctr" defTabSz="775969">
              <a:spcBef>
                <a:spcPts val="0"/>
              </a:spcBef>
              <a:defRPr sz="4888" b="1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2444"/>
              <a:t>For intermediate-mass stars</a:t>
            </a:r>
          </a:p>
        </p:txBody>
      </p:sp>
      <p:pic>
        <p:nvPicPr>
          <p:cNvPr id="258" name="Screenshot 2025-01-14 at 3.24.15 AM.png" descr="Screenshot 2025-01-14 at 3.24.1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729" y="3154066"/>
            <a:ext cx="730251" cy="660401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Arrow"/>
          <p:cNvSpPr/>
          <p:nvPr/>
        </p:nvSpPr>
        <p:spPr>
          <a:xfrm rot="2493453">
            <a:off x="3643203" y="3915992"/>
            <a:ext cx="837690" cy="429815"/>
          </a:xfrm>
          <a:prstGeom prst="rightArrow">
            <a:avLst>
              <a:gd name="adj1" fmla="val 32000"/>
              <a:gd name="adj2" fmla="val 76355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260" name="Screenshot 2025-01-14 at 3.25.10 AM.png" descr="Screenshot 2025-01-14 at 3.25.10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496" y="3015117"/>
            <a:ext cx="1047751" cy="1060451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ONeMg Core"/>
          <p:cNvSpPr txBox="1"/>
          <p:nvPr/>
        </p:nvSpPr>
        <p:spPr>
          <a:xfrm>
            <a:off x="4986857" y="2805877"/>
            <a:ext cx="2035095" cy="26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rPr sz="1400"/>
              <a:t>ONeMg Core</a:t>
            </a:r>
          </a:p>
        </p:txBody>
      </p:sp>
      <p:sp>
        <p:nvSpPr>
          <p:cNvPr id="262" name="Arrow"/>
          <p:cNvSpPr/>
          <p:nvPr/>
        </p:nvSpPr>
        <p:spPr>
          <a:xfrm rot="18994178">
            <a:off x="6513834" y="2682888"/>
            <a:ext cx="1492336" cy="429815"/>
          </a:xfrm>
          <a:prstGeom prst="rightArrow">
            <a:avLst>
              <a:gd name="adj1" fmla="val 29448"/>
              <a:gd name="adj2" fmla="val 69026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63" name="Arrow"/>
          <p:cNvSpPr/>
          <p:nvPr/>
        </p:nvSpPr>
        <p:spPr>
          <a:xfrm rot="1989135">
            <a:off x="6577526" y="3907915"/>
            <a:ext cx="1492336" cy="429815"/>
          </a:xfrm>
          <a:prstGeom prst="rightArrow">
            <a:avLst>
              <a:gd name="adj1" fmla="val 29448"/>
              <a:gd name="adj2" fmla="val 69026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64" name="Electron-capture Supernova"/>
          <p:cNvSpPr txBox="1"/>
          <p:nvPr/>
        </p:nvSpPr>
        <p:spPr>
          <a:xfrm>
            <a:off x="7099736" y="3531518"/>
            <a:ext cx="2035095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ctr">
              <a:defRPr sz="3400" b="1">
                <a:solidFill>
                  <a:schemeClr val="accent2">
                    <a:hueOff val="-85259"/>
                    <a:satOff val="14347"/>
                    <a:lumOff val="22373"/>
                  </a:schemeClr>
                </a:solidFill>
              </a:defRPr>
            </a:lvl1pPr>
          </a:lstStyle>
          <a:p>
            <a:r>
              <a:rPr sz="1700"/>
              <a:t>Electron-capture Supernova</a:t>
            </a:r>
          </a:p>
        </p:txBody>
      </p:sp>
      <p:pic>
        <p:nvPicPr>
          <p:cNvPr id="265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7035" y="4524257"/>
            <a:ext cx="1793896" cy="1721020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Neutron star or Black Hole"/>
          <p:cNvSpPr txBox="1"/>
          <p:nvPr/>
        </p:nvSpPr>
        <p:spPr>
          <a:xfrm>
            <a:off x="9654763" y="6281416"/>
            <a:ext cx="2109937" cy="28212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sz="1500"/>
              <a:t>Neutron star or Black Hole</a:t>
            </a:r>
          </a:p>
        </p:txBody>
      </p:sp>
      <p:sp>
        <p:nvSpPr>
          <p:cNvPr id="267" name="Arrow"/>
          <p:cNvSpPr/>
          <p:nvPr/>
        </p:nvSpPr>
        <p:spPr>
          <a:xfrm>
            <a:off x="3683893" y="3332859"/>
            <a:ext cx="837690" cy="429815"/>
          </a:xfrm>
          <a:prstGeom prst="rightArrow">
            <a:avLst>
              <a:gd name="adj1" fmla="val 32000"/>
              <a:gd name="adj2" fmla="val 76355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68" name="Arrow"/>
          <p:cNvSpPr/>
          <p:nvPr/>
        </p:nvSpPr>
        <p:spPr>
          <a:xfrm rot="19653567">
            <a:off x="3702338" y="2814948"/>
            <a:ext cx="837690" cy="429815"/>
          </a:xfrm>
          <a:prstGeom prst="rightArrow">
            <a:avLst>
              <a:gd name="adj1" fmla="val 32000"/>
              <a:gd name="adj2" fmla="val 76355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75" name="Rectangle"/>
          <p:cNvSpPr/>
          <p:nvPr/>
        </p:nvSpPr>
        <p:spPr>
          <a:xfrm>
            <a:off x="9289886" y="1565890"/>
            <a:ext cx="2023049" cy="635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6302E2-40C5-83E6-C052-8389211F4141}"/>
              </a:ext>
            </a:extLst>
          </p:cNvPr>
          <p:cNvSpPr txBox="1"/>
          <p:nvPr/>
        </p:nvSpPr>
        <p:spPr>
          <a:xfrm>
            <a:off x="5207640" y="2409197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8-12 M</a:t>
            </a:r>
            <a:r>
              <a:rPr lang="en-US" baseline="-25000" dirty="0">
                <a:solidFill>
                  <a:schemeClr val="bg1"/>
                </a:solidFill>
              </a:rPr>
              <a:t>☉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Low Luminosity…"/>
          <p:cNvSpPr/>
          <p:nvPr/>
        </p:nvSpPr>
        <p:spPr>
          <a:xfrm>
            <a:off x="106260" y="1896430"/>
            <a:ext cx="2827389" cy="3785424"/>
          </a:xfrm>
          <a:prstGeom prst="roundRect">
            <a:avLst>
              <a:gd name="adj" fmla="val 15762"/>
            </a:avLst>
          </a:pr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defRPr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2150"/>
              <a:t>Low Luminosity </a:t>
            </a:r>
          </a:p>
          <a:p>
            <a:pPr algn="ctr">
              <a:defRPr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2150"/>
              <a:t>Type IIP SN</a:t>
            </a:r>
          </a:p>
        </p:txBody>
      </p:sp>
      <p:sp>
        <p:nvSpPr>
          <p:cNvPr id="282" name="Ultra-stripped SN"/>
          <p:cNvSpPr/>
          <p:nvPr/>
        </p:nvSpPr>
        <p:spPr>
          <a:xfrm>
            <a:off x="3075312" y="1896430"/>
            <a:ext cx="2970943" cy="3785424"/>
          </a:xfrm>
          <a:prstGeom prst="roundRect">
            <a:avLst>
              <a:gd name="adj" fmla="val 15000"/>
            </a:avLst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4400" b="1">
                <a:solidFill>
                  <a:srgbClr val="FFFFFF"/>
                </a:solidFill>
              </a:defRPr>
            </a:lvl1pPr>
          </a:lstStyle>
          <a:p>
            <a:r>
              <a:rPr sz="2200"/>
              <a:t>Ultra-stripped SN</a:t>
            </a:r>
          </a:p>
        </p:txBody>
      </p:sp>
      <p:sp>
        <p:nvSpPr>
          <p:cNvPr id="283" name="Double-peaked…"/>
          <p:cNvSpPr/>
          <p:nvPr/>
        </p:nvSpPr>
        <p:spPr>
          <a:xfrm>
            <a:off x="6207509" y="1896430"/>
            <a:ext cx="2929089" cy="3785424"/>
          </a:xfrm>
          <a:prstGeom prst="roundRect">
            <a:avLst>
              <a:gd name="adj" fmla="val 15214"/>
            </a:avLst>
          </a:prstGeom>
          <a:gradFill>
            <a:gsLst>
              <a:gs pos="0">
                <a:schemeClr val="accent6"/>
              </a:gs>
              <a:gs pos="100000">
                <a:schemeClr val="accent6">
                  <a:hueOff val="-146070"/>
                  <a:satOff val="-10048"/>
                  <a:lumOff val="-30626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defRPr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2150" dirty="0"/>
              <a:t>Double-peaked </a:t>
            </a:r>
          </a:p>
          <a:p>
            <a:pPr algn="ctr">
              <a:defRPr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2150" dirty="0"/>
              <a:t>Type </a:t>
            </a:r>
            <a:r>
              <a:rPr sz="2150" dirty="0" err="1"/>
              <a:t>Ibc</a:t>
            </a:r>
            <a:r>
              <a:rPr sz="2150" dirty="0"/>
              <a:t> SN</a:t>
            </a:r>
          </a:p>
        </p:txBody>
      </p:sp>
      <p:sp>
        <p:nvSpPr>
          <p:cNvPr id="284" name="Ca-rich Type IIb SN"/>
          <p:cNvSpPr/>
          <p:nvPr/>
        </p:nvSpPr>
        <p:spPr>
          <a:xfrm>
            <a:off x="9278803" y="1896430"/>
            <a:ext cx="2827389" cy="3785424"/>
          </a:xfrm>
          <a:prstGeom prst="roundRect">
            <a:avLst>
              <a:gd name="adj" fmla="val 15762"/>
            </a:avLst>
          </a:prstGeom>
          <a:gradFill>
            <a:gsLst>
              <a:gs pos="0">
                <a:schemeClr val="accent5"/>
              </a:gs>
              <a:gs pos="100000">
                <a:schemeClr val="accent5">
                  <a:lumOff val="-29866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2150"/>
              <a:t>Ca-rich Type IIb SN</a:t>
            </a:r>
          </a:p>
        </p:txBody>
      </p:sp>
      <p:sp>
        <p:nvSpPr>
          <p:cNvPr id="285" name="What do 8–12 M  stars explode a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defTabSz="371475">
              <a:defRPr sz="10080"/>
            </a:pPr>
            <a:r>
              <a:rPr lang="en-US" sz="6000" dirty="0"/>
              <a:t>How</a:t>
            </a:r>
            <a:r>
              <a:rPr sz="6000" dirty="0"/>
              <a:t> do 8–12 M</a:t>
            </a:r>
            <a:r>
              <a:rPr lang="en-US" sz="9600" baseline="-25000" dirty="0"/>
              <a:t>☉ </a:t>
            </a:r>
            <a:r>
              <a:rPr sz="6000" dirty="0"/>
              <a:t>stars explode?</a:t>
            </a:r>
            <a:endParaRPr sz="900" dirty="0"/>
          </a:p>
        </p:txBody>
      </p:sp>
      <p:sp>
        <p:nvSpPr>
          <p:cNvPr id="286" name="1"/>
          <p:cNvSpPr/>
          <p:nvPr/>
        </p:nvSpPr>
        <p:spPr>
          <a:xfrm>
            <a:off x="166284" y="1956044"/>
            <a:ext cx="645728" cy="65135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61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050"/>
              <a:t>1</a:t>
            </a:r>
          </a:p>
        </p:txBody>
      </p:sp>
      <p:sp>
        <p:nvSpPr>
          <p:cNvPr id="287" name="2"/>
          <p:cNvSpPr/>
          <p:nvPr/>
        </p:nvSpPr>
        <p:spPr>
          <a:xfrm>
            <a:off x="3170945" y="1956044"/>
            <a:ext cx="645728" cy="65135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61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050"/>
              <a:t>2</a:t>
            </a:r>
          </a:p>
        </p:txBody>
      </p:sp>
      <p:sp>
        <p:nvSpPr>
          <p:cNvPr id="288" name="3"/>
          <p:cNvSpPr/>
          <p:nvPr/>
        </p:nvSpPr>
        <p:spPr>
          <a:xfrm>
            <a:off x="6318163" y="1956044"/>
            <a:ext cx="645728" cy="65135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61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050"/>
              <a:t>3</a:t>
            </a:r>
          </a:p>
        </p:txBody>
      </p:sp>
      <p:sp>
        <p:nvSpPr>
          <p:cNvPr id="289" name="4"/>
          <p:cNvSpPr/>
          <p:nvPr/>
        </p:nvSpPr>
        <p:spPr>
          <a:xfrm>
            <a:off x="9465380" y="1956044"/>
            <a:ext cx="645728" cy="65135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61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050"/>
              <a:t>4</a:t>
            </a:r>
          </a:p>
        </p:txBody>
      </p:sp>
      <p:grpSp>
        <p:nvGrpSpPr>
          <p:cNvPr id="292" name="Das et al. 2025a"/>
          <p:cNvGrpSpPr/>
          <p:nvPr/>
        </p:nvGrpSpPr>
        <p:grpSpPr>
          <a:xfrm>
            <a:off x="87327" y="4878155"/>
            <a:ext cx="2865256" cy="828846"/>
            <a:chOff x="0" y="0"/>
            <a:chExt cx="5730509" cy="1657690"/>
          </a:xfrm>
        </p:grpSpPr>
        <p:sp>
          <p:nvSpPr>
            <p:cNvPr id="291" name="Das et al. 2025a"/>
            <p:cNvSpPr/>
            <p:nvPr/>
          </p:nvSpPr>
          <p:spPr>
            <a:xfrm>
              <a:off x="38100" y="38100"/>
              <a:ext cx="5654310" cy="15814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spcBef>
                  <a:spcPts val="0"/>
                </a:spcBef>
                <a:defRPr sz="380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1900"/>
                <a:t>Das et al. 2025a</a:t>
              </a:r>
            </a:p>
          </p:txBody>
        </p:sp>
        <p:pic>
          <p:nvPicPr>
            <p:cNvPr id="290" name="Das et al. 2025a Das et al. 2025a" descr="Das et al. 2025a Das et al. 2025a"/>
            <p:cNvPicPr>
              <a:picLocks/>
            </p:cNvPicPr>
            <p:nvPr/>
          </p:nvPicPr>
          <p:blipFill>
            <a:blip r:embed="rId2">
              <a:alphaModFix amt="20000"/>
            </a:blip>
            <a:stretch>
              <a:fillRect/>
            </a:stretch>
          </p:blipFill>
          <p:spPr>
            <a:xfrm>
              <a:off x="0" y="-1"/>
              <a:ext cx="5730510" cy="1657692"/>
            </a:xfrm>
            <a:prstGeom prst="rect">
              <a:avLst/>
            </a:prstGeom>
            <a:effectLst/>
          </p:spPr>
        </p:pic>
      </p:grpSp>
      <p:grpSp>
        <p:nvGrpSpPr>
          <p:cNvPr id="295" name="Das et al. 2024b"/>
          <p:cNvGrpSpPr/>
          <p:nvPr/>
        </p:nvGrpSpPr>
        <p:grpSpPr>
          <a:xfrm>
            <a:off x="3052348" y="4878155"/>
            <a:ext cx="3012956" cy="828846"/>
            <a:chOff x="0" y="0"/>
            <a:chExt cx="6025910" cy="1657690"/>
          </a:xfrm>
        </p:grpSpPr>
        <p:sp>
          <p:nvSpPr>
            <p:cNvPr id="294" name="Das et al. 2024b"/>
            <p:cNvSpPr/>
            <p:nvPr/>
          </p:nvSpPr>
          <p:spPr>
            <a:xfrm>
              <a:off x="38100" y="38100"/>
              <a:ext cx="5949711" cy="15814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spcBef>
                  <a:spcPts val="0"/>
                </a:spcBef>
                <a:defRPr sz="380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1900"/>
                <a:t>Das et al. 2024b</a:t>
              </a:r>
            </a:p>
          </p:txBody>
        </p:sp>
        <p:pic>
          <p:nvPicPr>
            <p:cNvPr id="293" name="Das et al. 2024b Das et al. 2024b" descr="Das et al. 2024b Das et al. 2024b"/>
            <p:cNvPicPr>
              <a:picLocks/>
            </p:cNvPicPr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0" y="-1"/>
              <a:ext cx="6025911" cy="1657692"/>
            </a:xfrm>
            <a:prstGeom prst="rect">
              <a:avLst/>
            </a:prstGeom>
            <a:effectLst/>
          </p:spPr>
        </p:pic>
      </p:grpSp>
      <p:grpSp>
        <p:nvGrpSpPr>
          <p:cNvPr id="298" name="Das et al. 2024a"/>
          <p:cNvGrpSpPr/>
          <p:nvPr/>
        </p:nvGrpSpPr>
        <p:grpSpPr>
          <a:xfrm>
            <a:off x="6168984" y="4878155"/>
            <a:ext cx="2987090" cy="828846"/>
            <a:chOff x="0" y="0"/>
            <a:chExt cx="5974178" cy="1657690"/>
          </a:xfrm>
        </p:grpSpPr>
        <p:sp>
          <p:nvSpPr>
            <p:cNvPr id="297" name="Das et al. 2024a"/>
            <p:cNvSpPr/>
            <p:nvPr/>
          </p:nvSpPr>
          <p:spPr>
            <a:xfrm>
              <a:off x="38100" y="38100"/>
              <a:ext cx="5897979" cy="15814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spcBef>
                  <a:spcPts val="0"/>
                </a:spcBef>
                <a:defRPr sz="380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1900"/>
                <a:t>Das et al. 2024a</a:t>
              </a:r>
            </a:p>
          </p:txBody>
        </p:sp>
        <p:pic>
          <p:nvPicPr>
            <p:cNvPr id="296" name="Das et al. 2024a Das et al. 2024a" descr="Das et al. 2024a Das et al. 2024a"/>
            <p:cNvPicPr>
              <a:picLocks/>
            </p:cNvPicPr>
            <p:nvPr/>
          </p:nvPicPr>
          <p:blipFill>
            <a:blip r:embed="rId4">
              <a:alphaModFix amt="20000"/>
            </a:blip>
            <a:stretch>
              <a:fillRect/>
            </a:stretch>
          </p:blipFill>
          <p:spPr>
            <a:xfrm>
              <a:off x="0" y="-1"/>
              <a:ext cx="5974179" cy="1657692"/>
            </a:xfrm>
            <a:prstGeom prst="rect">
              <a:avLst/>
            </a:prstGeom>
            <a:effectLst/>
          </p:spPr>
        </p:pic>
      </p:grpSp>
      <p:grpSp>
        <p:nvGrpSpPr>
          <p:cNvPr id="301" name="Das et al. 2023"/>
          <p:cNvGrpSpPr/>
          <p:nvPr/>
        </p:nvGrpSpPr>
        <p:grpSpPr>
          <a:xfrm>
            <a:off x="9259753" y="4878155"/>
            <a:ext cx="2865489" cy="828846"/>
            <a:chOff x="0" y="0"/>
            <a:chExt cx="5730977" cy="1657690"/>
          </a:xfrm>
        </p:grpSpPr>
        <p:sp>
          <p:nvSpPr>
            <p:cNvPr id="300" name="Das et al. 2023"/>
            <p:cNvSpPr/>
            <p:nvPr/>
          </p:nvSpPr>
          <p:spPr>
            <a:xfrm>
              <a:off x="38100" y="38100"/>
              <a:ext cx="5654778" cy="15814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spcBef>
                  <a:spcPts val="0"/>
                </a:spcBef>
                <a:defRPr sz="380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1900"/>
                <a:t>Das et al. 2023</a:t>
              </a:r>
            </a:p>
          </p:txBody>
        </p:sp>
        <p:pic>
          <p:nvPicPr>
            <p:cNvPr id="299" name="Das et al. 2023 Das et al. 2023" descr="Das et al. 2023 Das et al. 2023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5730978" cy="1657692"/>
            </a:xfrm>
            <a:prstGeom prst="rect">
              <a:avLst/>
            </a:prstGeom>
            <a:effectLst/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509A257-AB14-9A60-B10B-7BB381DC83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7234" y="0"/>
            <a:ext cx="1531686" cy="17013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7E9059-4A51-B5F4-2F2B-5F7C8FD5798A}"/>
              </a:ext>
            </a:extLst>
          </p:cNvPr>
          <p:cNvSpPr txBox="1"/>
          <p:nvPr/>
        </p:nvSpPr>
        <p:spPr>
          <a:xfrm>
            <a:off x="10724137" y="1689725"/>
            <a:ext cx="1664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Kaustav</a:t>
            </a:r>
            <a:r>
              <a:rPr lang="en-US" dirty="0">
                <a:solidFill>
                  <a:schemeClr val="bg1"/>
                </a:solidFill>
              </a:rPr>
              <a:t> Das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Low Luminosity…"/>
          <p:cNvSpPr/>
          <p:nvPr/>
        </p:nvSpPr>
        <p:spPr>
          <a:xfrm>
            <a:off x="106260" y="1896430"/>
            <a:ext cx="2827389" cy="3785424"/>
          </a:xfrm>
          <a:prstGeom prst="roundRect">
            <a:avLst>
              <a:gd name="adj" fmla="val 15762"/>
            </a:avLst>
          </a:pr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defRPr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2150"/>
              <a:t>Low Luminosity </a:t>
            </a:r>
          </a:p>
          <a:p>
            <a:pPr algn="ctr">
              <a:defRPr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2150"/>
              <a:t>Type IIP SN</a:t>
            </a:r>
          </a:p>
        </p:txBody>
      </p:sp>
      <p:sp>
        <p:nvSpPr>
          <p:cNvPr id="314" name="Ultra-stripped SN"/>
          <p:cNvSpPr/>
          <p:nvPr/>
        </p:nvSpPr>
        <p:spPr>
          <a:xfrm>
            <a:off x="3075312" y="1896430"/>
            <a:ext cx="2970943" cy="3785424"/>
          </a:xfrm>
          <a:prstGeom prst="roundRect">
            <a:avLst>
              <a:gd name="adj" fmla="val 15000"/>
            </a:avLst>
          </a:prstGeom>
          <a:gradFill>
            <a:gsLst>
              <a:gs pos="0">
                <a:schemeClr val="accent4">
                  <a:alpha val="20000"/>
                </a:schemeClr>
              </a:gs>
              <a:gs pos="100000">
                <a:schemeClr val="accent4">
                  <a:hueOff val="-1081314"/>
                  <a:satOff val="4338"/>
                  <a:lumOff val="-8931"/>
                  <a:alpha val="2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4400" b="1">
                <a:solidFill>
                  <a:srgbClr val="FFFFFF"/>
                </a:solidFill>
              </a:defRPr>
            </a:lvl1pPr>
          </a:lstStyle>
          <a:p>
            <a:r>
              <a:rPr sz="2200"/>
              <a:t>Ultra-stripped SN</a:t>
            </a:r>
          </a:p>
        </p:txBody>
      </p:sp>
      <p:sp>
        <p:nvSpPr>
          <p:cNvPr id="315" name="Double-peaked…"/>
          <p:cNvSpPr/>
          <p:nvPr/>
        </p:nvSpPr>
        <p:spPr>
          <a:xfrm>
            <a:off x="6207509" y="1896430"/>
            <a:ext cx="2929089" cy="3785424"/>
          </a:xfrm>
          <a:prstGeom prst="roundRect">
            <a:avLst>
              <a:gd name="adj" fmla="val 15214"/>
            </a:avLst>
          </a:prstGeom>
          <a:gradFill>
            <a:gsLst>
              <a:gs pos="0">
                <a:schemeClr val="accent6">
                  <a:alpha val="20000"/>
                </a:schemeClr>
              </a:gs>
              <a:gs pos="100000">
                <a:schemeClr val="accent6">
                  <a:hueOff val="-146070"/>
                  <a:satOff val="-10048"/>
                  <a:lumOff val="-30626"/>
                  <a:alpha val="2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defRPr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2150"/>
              <a:t>Double-peaked </a:t>
            </a:r>
          </a:p>
          <a:p>
            <a:pPr algn="ctr">
              <a:defRPr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2150"/>
              <a:t>Type Ibc SN</a:t>
            </a:r>
          </a:p>
        </p:txBody>
      </p:sp>
      <p:sp>
        <p:nvSpPr>
          <p:cNvPr id="316" name="Ca-rich Type IIb SN"/>
          <p:cNvSpPr/>
          <p:nvPr/>
        </p:nvSpPr>
        <p:spPr>
          <a:xfrm>
            <a:off x="9278803" y="1896430"/>
            <a:ext cx="2827389" cy="3785424"/>
          </a:xfrm>
          <a:prstGeom prst="roundRect">
            <a:avLst>
              <a:gd name="adj" fmla="val 15762"/>
            </a:avLst>
          </a:prstGeom>
          <a:gradFill>
            <a:gsLst>
              <a:gs pos="0">
                <a:schemeClr val="accent5">
                  <a:alpha val="20000"/>
                </a:schemeClr>
              </a:gs>
              <a:gs pos="100000">
                <a:schemeClr val="accent5">
                  <a:lumOff val="-29866"/>
                  <a:alpha val="2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2150"/>
              <a:t>Ca-rich Type IIb SN</a:t>
            </a:r>
          </a:p>
        </p:txBody>
      </p:sp>
      <p:sp>
        <p:nvSpPr>
          <p:cNvPr id="318" name="1"/>
          <p:cNvSpPr/>
          <p:nvPr/>
        </p:nvSpPr>
        <p:spPr>
          <a:xfrm>
            <a:off x="166284" y="1956044"/>
            <a:ext cx="645728" cy="65135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61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050"/>
              <a:t>1</a:t>
            </a:r>
          </a:p>
        </p:txBody>
      </p:sp>
      <p:sp>
        <p:nvSpPr>
          <p:cNvPr id="319" name="2"/>
          <p:cNvSpPr/>
          <p:nvPr/>
        </p:nvSpPr>
        <p:spPr>
          <a:xfrm>
            <a:off x="3170945" y="1956044"/>
            <a:ext cx="645728" cy="65135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61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050"/>
              <a:t>2</a:t>
            </a:r>
          </a:p>
        </p:txBody>
      </p:sp>
      <p:sp>
        <p:nvSpPr>
          <p:cNvPr id="320" name="3"/>
          <p:cNvSpPr/>
          <p:nvPr/>
        </p:nvSpPr>
        <p:spPr>
          <a:xfrm>
            <a:off x="6318163" y="1956044"/>
            <a:ext cx="645728" cy="65135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61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050"/>
              <a:t>3</a:t>
            </a:r>
          </a:p>
        </p:txBody>
      </p:sp>
      <p:sp>
        <p:nvSpPr>
          <p:cNvPr id="321" name="4"/>
          <p:cNvSpPr/>
          <p:nvPr/>
        </p:nvSpPr>
        <p:spPr>
          <a:xfrm>
            <a:off x="9465380" y="1956044"/>
            <a:ext cx="645728" cy="65135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61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050"/>
              <a:t>4</a:t>
            </a:r>
          </a:p>
        </p:txBody>
      </p:sp>
      <p:grpSp>
        <p:nvGrpSpPr>
          <p:cNvPr id="324" name="Das et al. 2025a"/>
          <p:cNvGrpSpPr/>
          <p:nvPr/>
        </p:nvGrpSpPr>
        <p:grpSpPr>
          <a:xfrm>
            <a:off x="87327" y="4878155"/>
            <a:ext cx="2865256" cy="828846"/>
            <a:chOff x="0" y="0"/>
            <a:chExt cx="5730509" cy="1657690"/>
          </a:xfrm>
        </p:grpSpPr>
        <p:sp>
          <p:nvSpPr>
            <p:cNvPr id="323" name="Das et al. 2025a"/>
            <p:cNvSpPr/>
            <p:nvPr/>
          </p:nvSpPr>
          <p:spPr>
            <a:xfrm>
              <a:off x="38100" y="38100"/>
              <a:ext cx="5654310" cy="15814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spcBef>
                  <a:spcPts val="0"/>
                </a:spcBef>
                <a:defRPr sz="380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1900"/>
                <a:t>Das et al. 2025a</a:t>
              </a:r>
            </a:p>
          </p:txBody>
        </p:sp>
        <p:pic>
          <p:nvPicPr>
            <p:cNvPr id="322" name="Das et al. 2025a Das et al. 2025a" descr="Das et al. 2025a Das et al. 2025a"/>
            <p:cNvPicPr>
              <a:picLocks/>
            </p:cNvPicPr>
            <p:nvPr/>
          </p:nvPicPr>
          <p:blipFill>
            <a:blip r:embed="rId2">
              <a:alphaModFix amt="20000"/>
            </a:blip>
            <a:stretch>
              <a:fillRect/>
            </a:stretch>
          </p:blipFill>
          <p:spPr>
            <a:xfrm>
              <a:off x="0" y="-1"/>
              <a:ext cx="5730510" cy="1657692"/>
            </a:xfrm>
            <a:prstGeom prst="rect">
              <a:avLst/>
            </a:prstGeom>
            <a:effectLst/>
          </p:spPr>
        </p:pic>
      </p:grpSp>
      <p:grpSp>
        <p:nvGrpSpPr>
          <p:cNvPr id="327" name="Das et al. 2024b"/>
          <p:cNvGrpSpPr/>
          <p:nvPr/>
        </p:nvGrpSpPr>
        <p:grpSpPr>
          <a:xfrm>
            <a:off x="3052348" y="4878155"/>
            <a:ext cx="3012956" cy="828846"/>
            <a:chOff x="0" y="0"/>
            <a:chExt cx="6025910" cy="1657690"/>
          </a:xfrm>
        </p:grpSpPr>
        <p:sp>
          <p:nvSpPr>
            <p:cNvPr id="326" name="Das et al. 2024b"/>
            <p:cNvSpPr/>
            <p:nvPr/>
          </p:nvSpPr>
          <p:spPr>
            <a:xfrm>
              <a:off x="38100" y="38100"/>
              <a:ext cx="5949711" cy="1581491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spcBef>
                  <a:spcPts val="0"/>
                </a:spcBef>
                <a:defRPr sz="380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1900"/>
                <a:t>Das et al. 2024b</a:t>
              </a:r>
            </a:p>
          </p:txBody>
        </p:sp>
        <p:pic>
          <p:nvPicPr>
            <p:cNvPr id="325" name="Das et al. 2024b Das et al. 2024b" descr="Das et al. 2024b Das et al. 2024b"/>
            <p:cNvPicPr>
              <a:picLocks/>
            </p:cNvPicPr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0" y="-1"/>
              <a:ext cx="6025911" cy="1657692"/>
            </a:xfrm>
            <a:prstGeom prst="rect">
              <a:avLst/>
            </a:prstGeom>
            <a:effectLst/>
          </p:spPr>
        </p:pic>
      </p:grpSp>
      <p:grpSp>
        <p:nvGrpSpPr>
          <p:cNvPr id="330" name="Das et al. 2024a"/>
          <p:cNvGrpSpPr/>
          <p:nvPr/>
        </p:nvGrpSpPr>
        <p:grpSpPr>
          <a:xfrm>
            <a:off x="6168984" y="4878155"/>
            <a:ext cx="2987090" cy="828846"/>
            <a:chOff x="0" y="0"/>
            <a:chExt cx="5974178" cy="1657690"/>
          </a:xfrm>
        </p:grpSpPr>
        <p:sp>
          <p:nvSpPr>
            <p:cNvPr id="329" name="Das et al. 2024a"/>
            <p:cNvSpPr/>
            <p:nvPr/>
          </p:nvSpPr>
          <p:spPr>
            <a:xfrm>
              <a:off x="38100" y="38100"/>
              <a:ext cx="5897979" cy="1581491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spcBef>
                  <a:spcPts val="0"/>
                </a:spcBef>
                <a:defRPr sz="380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1900"/>
                <a:t>Das et al. 2024a</a:t>
              </a:r>
            </a:p>
          </p:txBody>
        </p:sp>
        <p:pic>
          <p:nvPicPr>
            <p:cNvPr id="328" name="Das et al. 2024a Das et al. 2024a" descr="Das et al. 2024a Das et al. 2024a"/>
            <p:cNvPicPr>
              <a:picLocks/>
            </p:cNvPicPr>
            <p:nvPr/>
          </p:nvPicPr>
          <p:blipFill>
            <a:blip r:embed="rId4">
              <a:alphaModFix amt="20000"/>
            </a:blip>
            <a:stretch>
              <a:fillRect/>
            </a:stretch>
          </p:blipFill>
          <p:spPr>
            <a:xfrm>
              <a:off x="0" y="-1"/>
              <a:ext cx="5974179" cy="1657692"/>
            </a:xfrm>
            <a:prstGeom prst="rect">
              <a:avLst/>
            </a:prstGeom>
            <a:effectLst/>
          </p:spPr>
        </p:pic>
      </p:grpSp>
      <p:grpSp>
        <p:nvGrpSpPr>
          <p:cNvPr id="333" name="Das et al. 2023"/>
          <p:cNvGrpSpPr/>
          <p:nvPr/>
        </p:nvGrpSpPr>
        <p:grpSpPr>
          <a:xfrm>
            <a:off x="9259753" y="4878155"/>
            <a:ext cx="2865489" cy="828846"/>
            <a:chOff x="0" y="0"/>
            <a:chExt cx="5730977" cy="1657690"/>
          </a:xfrm>
        </p:grpSpPr>
        <p:sp>
          <p:nvSpPr>
            <p:cNvPr id="332" name="Das et al. 2023"/>
            <p:cNvSpPr/>
            <p:nvPr/>
          </p:nvSpPr>
          <p:spPr>
            <a:xfrm>
              <a:off x="38100" y="38100"/>
              <a:ext cx="5654778" cy="1581491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spcBef>
                  <a:spcPts val="0"/>
                </a:spcBef>
                <a:defRPr sz="380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1900"/>
                <a:t>Das et al. 2023</a:t>
              </a:r>
            </a:p>
          </p:txBody>
        </p:sp>
        <p:pic>
          <p:nvPicPr>
            <p:cNvPr id="331" name="Das et al. 2023 Das et al. 2023" descr="Das et al. 2023 Das et al. 2023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5730978" cy="1657692"/>
            </a:xfrm>
            <a:prstGeom prst="rect">
              <a:avLst/>
            </a:prstGeom>
            <a:effectLst/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A9FD43D6-1059-490A-1E62-9E6DB66CF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What do 8–12 M  stars explode as?">
            <a:extLst>
              <a:ext uri="{FF2B5EF4-FFF2-40B4-BE49-F238E27FC236}">
                <a16:creationId xmlns:a16="http://schemas.microsoft.com/office/drawing/2014/main" id="{569BB2B7-3BCF-C76C-B280-909B10F8F48B}"/>
              </a:ext>
            </a:extLst>
          </p:cNvPr>
          <p:cNvSpPr txBox="1">
            <a:spLocks/>
          </p:cNvSpPr>
          <p:nvPr/>
        </p:nvSpPr>
        <p:spPr>
          <a:xfrm>
            <a:off x="568000" y="745767"/>
            <a:ext cx="11360800" cy="76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defTabSz="371475">
              <a:defRPr sz="10080"/>
            </a:pPr>
            <a:r>
              <a:rPr lang="en-US" sz="6000" dirty="0"/>
              <a:t>How do 8–12 M</a:t>
            </a:r>
            <a:r>
              <a:rPr lang="en-US" sz="9600" baseline="-25000" dirty="0"/>
              <a:t>☉ </a:t>
            </a:r>
            <a:r>
              <a:rPr lang="en-US" sz="6000" dirty="0"/>
              <a:t>stars explode?</a:t>
            </a:r>
            <a:endParaRPr lang="en-US" sz="9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Largest sample of Type IIP SNe (230) from a systematic volume-limited survey, triples number of low-luminosity Type IIP SNe (36)"/>
          <p:cNvSpPr txBox="1">
            <a:spLocks noGrp="1"/>
          </p:cNvSpPr>
          <p:nvPr>
            <p:ph type="title"/>
          </p:nvPr>
        </p:nvSpPr>
        <p:spPr>
          <a:xfrm>
            <a:off x="984102" y="5902557"/>
            <a:ext cx="11072925" cy="854787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193992">
              <a:defRPr sz="5264"/>
            </a:pPr>
            <a:r>
              <a:rPr sz="3200" dirty="0"/>
              <a:t>Largest sample of Type IIP </a:t>
            </a:r>
            <a:r>
              <a:rPr sz="3200" dirty="0" err="1"/>
              <a:t>SNe</a:t>
            </a:r>
            <a:r>
              <a:rPr sz="3200" dirty="0"/>
              <a:t> (230) from a systematic volume-limited survey, triples number of low-luminosity Type IIP </a:t>
            </a:r>
            <a:r>
              <a:rPr sz="3200" dirty="0" err="1"/>
              <a:t>SNe</a:t>
            </a:r>
            <a:r>
              <a:rPr sz="3200" dirty="0"/>
              <a:t> (36)</a:t>
            </a:r>
          </a:p>
        </p:txBody>
      </p:sp>
      <p:sp>
        <p:nvSpPr>
          <p:cNvPr id="337" name="Before the CLU experiment"/>
          <p:cNvSpPr txBox="1"/>
          <p:nvPr/>
        </p:nvSpPr>
        <p:spPr>
          <a:xfrm>
            <a:off x="1306946" y="961571"/>
            <a:ext cx="5089076" cy="374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4200"/>
            </a:lvl1pPr>
          </a:lstStyle>
          <a:p>
            <a:r>
              <a:rPr sz="2100"/>
              <a:t>Before the CLU experiment</a:t>
            </a:r>
          </a:p>
        </p:txBody>
      </p:sp>
      <p:sp>
        <p:nvSpPr>
          <p:cNvPr id="338" name="After the CLU experiment"/>
          <p:cNvSpPr txBox="1"/>
          <p:nvPr/>
        </p:nvSpPr>
        <p:spPr>
          <a:xfrm>
            <a:off x="7107382" y="940984"/>
            <a:ext cx="5089076" cy="374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4200"/>
            </a:lvl1pPr>
          </a:lstStyle>
          <a:p>
            <a:r>
              <a:rPr sz="2100"/>
              <a:t>After the CLU experiment</a:t>
            </a:r>
          </a:p>
        </p:txBody>
      </p:sp>
      <p:sp>
        <p:nvSpPr>
          <p:cNvPr id="342" name="Fate of single stars in 8-12 M :…"/>
          <p:cNvSpPr/>
          <p:nvPr/>
        </p:nvSpPr>
        <p:spPr>
          <a:xfrm>
            <a:off x="12127" y="-25324"/>
            <a:ext cx="12167746" cy="929968"/>
          </a:xfrm>
          <a:prstGeom prst="roundRect">
            <a:avLst>
              <a:gd name="adj" fmla="val 10242"/>
            </a:avLst>
          </a:prstGeom>
          <a:solidFill>
            <a:schemeClr val="accent1">
              <a:lumOff val="1684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defRPr sz="4600" b="1"/>
            </a:pPr>
            <a:r>
              <a:rPr sz="3600" dirty="0"/>
              <a:t>Low Luminosity Type IIP SN</a:t>
            </a:r>
          </a:p>
        </p:txBody>
      </p:sp>
      <p:sp>
        <p:nvSpPr>
          <p:cNvPr id="343" name="Das et al. 2025a"/>
          <p:cNvSpPr txBox="1"/>
          <p:nvPr/>
        </p:nvSpPr>
        <p:spPr>
          <a:xfrm>
            <a:off x="9603288" y="537877"/>
            <a:ext cx="3902498" cy="366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4100"/>
            </a:lvl1pPr>
          </a:lstStyle>
          <a:p>
            <a:r>
              <a:rPr sz="2050" dirty="0"/>
              <a:t>Das et al. 2025a</a:t>
            </a:r>
            <a:r>
              <a:rPr lang="en-US" sz="2050" dirty="0"/>
              <a:t>, 2025b</a:t>
            </a:r>
            <a:endParaRPr sz="205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B9D19B-E26F-D00D-A372-925B0EBB44B2}"/>
              </a:ext>
            </a:extLst>
          </p:cNvPr>
          <p:cNvGrpSpPr/>
          <p:nvPr/>
        </p:nvGrpSpPr>
        <p:grpSpPr>
          <a:xfrm>
            <a:off x="12127" y="1351080"/>
            <a:ext cx="6556468" cy="4572065"/>
            <a:chOff x="5525960" y="1319922"/>
            <a:chExt cx="6556468" cy="4572065"/>
          </a:xfrm>
        </p:grpSpPr>
        <p:pic>
          <p:nvPicPr>
            <p:cNvPr id="339" name="Screenshot 2025-01-04 at 7.17.45 PM.png" descr="Screenshot 2025-01-04 at 7.17.45 P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25960" y="1319922"/>
              <a:ext cx="6556468" cy="457206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40" name="Line"/>
            <p:cNvSpPr/>
            <p:nvPr/>
          </p:nvSpPr>
          <p:spPr>
            <a:xfrm flipV="1">
              <a:off x="8434849" y="1510813"/>
              <a:ext cx="1" cy="3836374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endParaRPr sz="900"/>
            </a:p>
          </p:txBody>
        </p:sp>
        <p:sp>
          <p:nvSpPr>
            <p:cNvPr id="341" name="Line"/>
            <p:cNvSpPr/>
            <p:nvPr/>
          </p:nvSpPr>
          <p:spPr>
            <a:xfrm flipH="1">
              <a:off x="7916373" y="2395599"/>
              <a:ext cx="484808" cy="1"/>
            </a:xfrm>
            <a:prstGeom prst="line">
              <a:avLst/>
            </a:prstGeom>
            <a:ln w="114300">
              <a:solidFill>
                <a:srgbClr val="000000"/>
              </a:solidFill>
              <a:miter lim="400000"/>
              <a:tailEnd type="triangle"/>
            </a:ln>
          </p:spPr>
          <p:txBody>
            <a:bodyPr lIns="25400" tIns="25400" rIns="25400" bIns="25400" anchor="ctr"/>
            <a:lstStyle/>
            <a:p>
              <a:endParaRPr sz="900"/>
            </a:p>
          </p:txBody>
        </p:sp>
        <p:sp>
          <p:nvSpPr>
            <p:cNvPr id="344" name="&lt; 1.5% fainter…"/>
            <p:cNvSpPr txBox="1"/>
            <p:nvPr/>
          </p:nvSpPr>
          <p:spPr>
            <a:xfrm>
              <a:off x="6425347" y="3157131"/>
              <a:ext cx="1378583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/>
            <a:p>
              <a:pPr>
                <a:defRPr sz="3200" b="1">
                  <a:solidFill>
                    <a:schemeClr val="accent5">
                      <a:lumOff val="-29866"/>
                    </a:schemeClr>
                  </a:solidFill>
                </a:defRPr>
              </a:pPr>
              <a:r>
                <a:rPr sz="1600"/>
                <a:t>&lt; 1.5% fainter</a:t>
              </a:r>
            </a:p>
            <a:p>
              <a:pPr>
                <a:defRPr sz="3200" b="1">
                  <a:solidFill>
                    <a:schemeClr val="accent5">
                      <a:lumOff val="-29866"/>
                    </a:schemeClr>
                  </a:solidFill>
                </a:defRPr>
              </a:pPr>
              <a:r>
                <a:rPr sz="1600"/>
                <a:t> than -14.5 mag</a:t>
              </a:r>
            </a:p>
          </p:txBody>
        </p:sp>
        <p:sp>
          <p:nvSpPr>
            <p:cNvPr id="345" name="Rate of LLIIP SNe…"/>
            <p:cNvSpPr txBox="1"/>
            <p:nvPr/>
          </p:nvSpPr>
          <p:spPr>
            <a:xfrm>
              <a:off x="9616506" y="1508738"/>
              <a:ext cx="1938031" cy="6078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/>
            <a:p>
              <a:pPr>
                <a:defRPr sz="3200">
                  <a:solidFill>
                    <a:schemeClr val="accent5">
                      <a:lumOff val="-29866"/>
                    </a:schemeClr>
                  </a:solidFill>
                </a:defRPr>
              </a:pPr>
              <a:r>
                <a:rPr sz="1600" b="1" dirty="0"/>
                <a:t>Rate of LLIIP </a:t>
              </a:r>
              <a:r>
                <a:rPr sz="1600" b="1" dirty="0" err="1"/>
                <a:t>SNe</a:t>
              </a:r>
              <a:endParaRPr sz="1600" b="1" dirty="0"/>
            </a:p>
            <a:p>
              <a:pPr>
                <a:spcBef>
                  <a:spcPts val="500"/>
                </a:spcBef>
                <a:defRPr sz="3200">
                  <a:solidFill>
                    <a:schemeClr val="accent5">
                      <a:lumOff val="-29866"/>
                    </a:schemeClr>
                  </a:solidFill>
                </a:defRPr>
              </a:pPr>
              <a:r>
                <a:rPr sz="1600" b="1" dirty="0"/>
                <a:t> only ~9% of all </a:t>
              </a:r>
              <a:r>
                <a:rPr sz="1600" b="1" dirty="0" err="1"/>
                <a:t>CCSNe</a:t>
              </a:r>
              <a:endParaRPr sz="1600" b="1" dirty="0"/>
            </a:p>
          </p:txBody>
        </p:sp>
      </p:grpSp>
      <p:pic>
        <p:nvPicPr>
          <p:cNvPr id="4" name="Screenshot 2025-01-16 at 2.45.46 AM.png" descr="Screenshot 2025-01-16 at 2.45.46 AM.png">
            <a:extLst>
              <a:ext uri="{FF2B5EF4-FFF2-40B4-BE49-F238E27FC236}">
                <a16:creationId xmlns:a16="http://schemas.microsoft.com/office/drawing/2014/main" id="{693B2F81-8666-AEAE-338B-F64919D30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643" y="1351079"/>
            <a:ext cx="5956062" cy="45720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Low Luminosity…"/>
          <p:cNvSpPr/>
          <p:nvPr/>
        </p:nvSpPr>
        <p:spPr>
          <a:xfrm>
            <a:off x="106260" y="1896430"/>
            <a:ext cx="2827389" cy="3785424"/>
          </a:xfrm>
          <a:prstGeom prst="roundRect">
            <a:avLst>
              <a:gd name="adj" fmla="val 15762"/>
            </a:avLst>
          </a:prstGeom>
          <a:gradFill>
            <a:gsLst>
              <a:gs pos="0">
                <a:schemeClr val="accent1">
                  <a:lumOff val="16847"/>
                  <a:alpha val="20000"/>
                </a:schemeClr>
              </a:gs>
              <a:gs pos="100000">
                <a:schemeClr val="accent1">
                  <a:lumOff val="-13575"/>
                  <a:alpha val="2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defRPr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2150"/>
              <a:t>Low Luminosity </a:t>
            </a:r>
          </a:p>
          <a:p>
            <a:pPr algn="ctr">
              <a:defRPr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2150"/>
              <a:t>Type IIP SN</a:t>
            </a:r>
          </a:p>
        </p:txBody>
      </p:sp>
      <p:sp>
        <p:nvSpPr>
          <p:cNvPr id="371" name="Ultra-stripped SN"/>
          <p:cNvSpPr/>
          <p:nvPr/>
        </p:nvSpPr>
        <p:spPr>
          <a:xfrm>
            <a:off x="3075312" y="1896430"/>
            <a:ext cx="2970943" cy="3785424"/>
          </a:xfrm>
          <a:prstGeom prst="roundRect">
            <a:avLst>
              <a:gd name="adj" fmla="val 15000"/>
            </a:avLst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4400" b="1">
                <a:solidFill>
                  <a:srgbClr val="FFFFFF"/>
                </a:solidFill>
              </a:defRPr>
            </a:lvl1pPr>
          </a:lstStyle>
          <a:p>
            <a:r>
              <a:rPr sz="2200"/>
              <a:t>Ultra-stripped SN</a:t>
            </a:r>
          </a:p>
        </p:txBody>
      </p:sp>
      <p:sp>
        <p:nvSpPr>
          <p:cNvPr id="372" name="Double-peaked…"/>
          <p:cNvSpPr/>
          <p:nvPr/>
        </p:nvSpPr>
        <p:spPr>
          <a:xfrm>
            <a:off x="6207509" y="1896430"/>
            <a:ext cx="2929089" cy="3785424"/>
          </a:xfrm>
          <a:prstGeom prst="roundRect">
            <a:avLst>
              <a:gd name="adj" fmla="val 15214"/>
            </a:avLst>
          </a:prstGeom>
          <a:gradFill>
            <a:gsLst>
              <a:gs pos="0">
                <a:schemeClr val="accent6">
                  <a:alpha val="20000"/>
                </a:schemeClr>
              </a:gs>
              <a:gs pos="100000">
                <a:schemeClr val="accent6">
                  <a:hueOff val="-146070"/>
                  <a:satOff val="-10048"/>
                  <a:lumOff val="-30626"/>
                  <a:alpha val="2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defRPr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2150"/>
              <a:t>Double-peaked </a:t>
            </a:r>
          </a:p>
          <a:p>
            <a:pPr algn="ctr">
              <a:defRPr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2150"/>
              <a:t>Type Ibc SN</a:t>
            </a:r>
          </a:p>
        </p:txBody>
      </p:sp>
      <p:sp>
        <p:nvSpPr>
          <p:cNvPr id="373" name="Ca-rich Type IIb SN"/>
          <p:cNvSpPr/>
          <p:nvPr/>
        </p:nvSpPr>
        <p:spPr>
          <a:xfrm>
            <a:off x="9278803" y="1896430"/>
            <a:ext cx="2827389" cy="3785424"/>
          </a:xfrm>
          <a:prstGeom prst="roundRect">
            <a:avLst>
              <a:gd name="adj" fmla="val 15762"/>
            </a:avLst>
          </a:prstGeom>
          <a:gradFill>
            <a:gsLst>
              <a:gs pos="0">
                <a:schemeClr val="accent5">
                  <a:alpha val="20000"/>
                </a:schemeClr>
              </a:gs>
              <a:gs pos="100000">
                <a:schemeClr val="accent5">
                  <a:lumOff val="-29866"/>
                  <a:alpha val="2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2150"/>
              <a:t>Ca-rich Type IIb SN</a:t>
            </a:r>
          </a:p>
        </p:txBody>
      </p:sp>
      <p:sp>
        <p:nvSpPr>
          <p:cNvPr id="374" name="What do 8–12 M  stars explode as?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865300" cy="76360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371475">
              <a:defRPr sz="10080"/>
            </a:pPr>
            <a:r>
              <a:rPr sz="6000" dirty="0"/>
              <a:t>What do 8–12 </a:t>
            </a:r>
            <a:r>
              <a:rPr lang="en-US" sz="6000" dirty="0"/>
              <a:t>M </a:t>
            </a:r>
            <a:r>
              <a:rPr sz="6000" dirty="0"/>
              <a:t>stars explode as?</a:t>
            </a:r>
          </a:p>
        </p:txBody>
      </p:sp>
      <p:sp>
        <p:nvSpPr>
          <p:cNvPr id="375" name="1"/>
          <p:cNvSpPr/>
          <p:nvPr/>
        </p:nvSpPr>
        <p:spPr>
          <a:xfrm>
            <a:off x="166284" y="1956044"/>
            <a:ext cx="645728" cy="65135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61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050"/>
              <a:t>1</a:t>
            </a:r>
          </a:p>
        </p:txBody>
      </p:sp>
      <p:sp>
        <p:nvSpPr>
          <p:cNvPr id="376" name="2"/>
          <p:cNvSpPr/>
          <p:nvPr/>
        </p:nvSpPr>
        <p:spPr>
          <a:xfrm>
            <a:off x="3170945" y="1956044"/>
            <a:ext cx="645728" cy="65135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61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050"/>
              <a:t>2</a:t>
            </a:r>
          </a:p>
        </p:txBody>
      </p:sp>
      <p:sp>
        <p:nvSpPr>
          <p:cNvPr id="377" name="3"/>
          <p:cNvSpPr/>
          <p:nvPr/>
        </p:nvSpPr>
        <p:spPr>
          <a:xfrm>
            <a:off x="6318163" y="1956044"/>
            <a:ext cx="645728" cy="65135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61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050"/>
              <a:t>3</a:t>
            </a:r>
          </a:p>
        </p:txBody>
      </p:sp>
      <p:sp>
        <p:nvSpPr>
          <p:cNvPr id="378" name="4"/>
          <p:cNvSpPr/>
          <p:nvPr/>
        </p:nvSpPr>
        <p:spPr>
          <a:xfrm>
            <a:off x="9465380" y="1956044"/>
            <a:ext cx="645728" cy="65135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61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050"/>
              <a:t>4</a:t>
            </a:r>
          </a:p>
        </p:txBody>
      </p:sp>
      <p:grpSp>
        <p:nvGrpSpPr>
          <p:cNvPr id="381" name="Das et al. 2025a"/>
          <p:cNvGrpSpPr/>
          <p:nvPr/>
        </p:nvGrpSpPr>
        <p:grpSpPr>
          <a:xfrm>
            <a:off x="87327" y="4878155"/>
            <a:ext cx="2865256" cy="828846"/>
            <a:chOff x="0" y="0"/>
            <a:chExt cx="5730509" cy="1657690"/>
          </a:xfrm>
        </p:grpSpPr>
        <p:sp>
          <p:nvSpPr>
            <p:cNvPr id="380" name="Das et al. 2025a"/>
            <p:cNvSpPr/>
            <p:nvPr/>
          </p:nvSpPr>
          <p:spPr>
            <a:xfrm>
              <a:off x="38100" y="38100"/>
              <a:ext cx="5654310" cy="1581491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spcBef>
                  <a:spcPts val="0"/>
                </a:spcBef>
                <a:defRPr sz="380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1900"/>
                <a:t>Das et al. 2025a</a:t>
              </a:r>
            </a:p>
          </p:txBody>
        </p:sp>
        <p:pic>
          <p:nvPicPr>
            <p:cNvPr id="379" name="Das et al. 2025a Das et al. 2025a" descr="Das et al. 2025a Das et al. 2025a"/>
            <p:cNvPicPr>
              <a:picLocks/>
            </p:cNvPicPr>
            <p:nvPr/>
          </p:nvPicPr>
          <p:blipFill>
            <a:blip r:embed="rId2">
              <a:alphaModFix amt="20000"/>
            </a:blip>
            <a:stretch>
              <a:fillRect/>
            </a:stretch>
          </p:blipFill>
          <p:spPr>
            <a:xfrm>
              <a:off x="0" y="-1"/>
              <a:ext cx="5730510" cy="1657692"/>
            </a:xfrm>
            <a:prstGeom prst="rect">
              <a:avLst/>
            </a:prstGeom>
            <a:effectLst/>
          </p:spPr>
        </p:pic>
      </p:grpSp>
      <p:grpSp>
        <p:nvGrpSpPr>
          <p:cNvPr id="384" name="Das et al. 2024b"/>
          <p:cNvGrpSpPr/>
          <p:nvPr/>
        </p:nvGrpSpPr>
        <p:grpSpPr>
          <a:xfrm>
            <a:off x="3052348" y="4878155"/>
            <a:ext cx="3012956" cy="828846"/>
            <a:chOff x="0" y="0"/>
            <a:chExt cx="6025910" cy="1657690"/>
          </a:xfrm>
        </p:grpSpPr>
        <p:sp>
          <p:nvSpPr>
            <p:cNvPr id="383" name="Das et al. 2024b"/>
            <p:cNvSpPr/>
            <p:nvPr/>
          </p:nvSpPr>
          <p:spPr>
            <a:xfrm>
              <a:off x="38100" y="38100"/>
              <a:ext cx="5949711" cy="15814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spcBef>
                  <a:spcPts val="0"/>
                </a:spcBef>
                <a:defRPr sz="380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1900"/>
                <a:t>Das et al. 2024b</a:t>
              </a:r>
            </a:p>
          </p:txBody>
        </p:sp>
        <p:pic>
          <p:nvPicPr>
            <p:cNvPr id="382" name="Das et al. 2024b Das et al. 2024b" descr="Das et al. 2024b Das et al. 2024b"/>
            <p:cNvPicPr>
              <a:picLocks/>
            </p:cNvPicPr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0" y="-1"/>
              <a:ext cx="6025911" cy="1657692"/>
            </a:xfrm>
            <a:prstGeom prst="rect">
              <a:avLst/>
            </a:prstGeom>
            <a:effectLst/>
          </p:spPr>
        </p:pic>
      </p:grpSp>
      <p:grpSp>
        <p:nvGrpSpPr>
          <p:cNvPr id="387" name="Das et al. 2024a"/>
          <p:cNvGrpSpPr/>
          <p:nvPr/>
        </p:nvGrpSpPr>
        <p:grpSpPr>
          <a:xfrm>
            <a:off x="6168984" y="4878155"/>
            <a:ext cx="2987090" cy="828846"/>
            <a:chOff x="0" y="0"/>
            <a:chExt cx="5974178" cy="1657690"/>
          </a:xfrm>
        </p:grpSpPr>
        <p:sp>
          <p:nvSpPr>
            <p:cNvPr id="386" name="Das et al. 2024a"/>
            <p:cNvSpPr/>
            <p:nvPr/>
          </p:nvSpPr>
          <p:spPr>
            <a:xfrm>
              <a:off x="38100" y="38100"/>
              <a:ext cx="5897979" cy="1581491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spcBef>
                  <a:spcPts val="0"/>
                </a:spcBef>
                <a:defRPr sz="380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1900"/>
                <a:t>Das et al. 2024a</a:t>
              </a:r>
            </a:p>
          </p:txBody>
        </p:sp>
        <p:pic>
          <p:nvPicPr>
            <p:cNvPr id="385" name="Das et al. 2024a Das et al. 2024a" descr="Das et al. 2024a Das et al. 2024a"/>
            <p:cNvPicPr>
              <a:picLocks/>
            </p:cNvPicPr>
            <p:nvPr/>
          </p:nvPicPr>
          <p:blipFill>
            <a:blip r:embed="rId4">
              <a:alphaModFix amt="20000"/>
            </a:blip>
            <a:stretch>
              <a:fillRect/>
            </a:stretch>
          </p:blipFill>
          <p:spPr>
            <a:xfrm>
              <a:off x="0" y="-1"/>
              <a:ext cx="5974179" cy="1657692"/>
            </a:xfrm>
            <a:prstGeom prst="rect">
              <a:avLst/>
            </a:prstGeom>
            <a:effectLst/>
          </p:spPr>
        </p:pic>
      </p:grpSp>
      <p:grpSp>
        <p:nvGrpSpPr>
          <p:cNvPr id="390" name="Das et al. 2023"/>
          <p:cNvGrpSpPr/>
          <p:nvPr/>
        </p:nvGrpSpPr>
        <p:grpSpPr>
          <a:xfrm>
            <a:off x="9259753" y="4878155"/>
            <a:ext cx="2865489" cy="828846"/>
            <a:chOff x="0" y="0"/>
            <a:chExt cx="5730977" cy="1657690"/>
          </a:xfrm>
        </p:grpSpPr>
        <p:sp>
          <p:nvSpPr>
            <p:cNvPr id="389" name="Das et al. 2023"/>
            <p:cNvSpPr/>
            <p:nvPr/>
          </p:nvSpPr>
          <p:spPr>
            <a:xfrm>
              <a:off x="38100" y="38100"/>
              <a:ext cx="5654778" cy="1581491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spcBef>
                  <a:spcPts val="0"/>
                </a:spcBef>
                <a:defRPr sz="380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1900"/>
                <a:t>Das et al. 2023</a:t>
              </a:r>
            </a:p>
          </p:txBody>
        </p:sp>
        <p:pic>
          <p:nvPicPr>
            <p:cNvPr id="388" name="Das et al. 2023 Das et al. 2023" descr="Das et al. 2023 Das et al. 2023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5730978" cy="165769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Screenshot 2025-01-15 at 1.46.54 AM.png" descr="Screenshot 2025-01-15 at 1.46.5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723" y="1264075"/>
            <a:ext cx="8979548" cy="4494976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94" name="Interacting binary stars with 8—12 M  form…"/>
              <p:cNvSpPr txBox="1"/>
              <p:nvPr/>
            </p:nvSpPr>
            <p:spPr>
              <a:xfrm>
                <a:off x="2252063" y="-24639"/>
                <a:ext cx="8074198" cy="106054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25400" tIns="25400" rIns="25400" bIns="25400" anchor="ctr">
                <a:spAutoFit/>
              </a:bodyPr>
              <a:lstStyle/>
              <a:p>
                <a:pPr algn="ctr">
                  <a:defRPr sz="6200" b="1"/>
                </a:pPr>
                <a:r>
                  <a:rPr lang="en-US" sz="3100">
                    <a:solidFill>
                      <a:schemeClr val="bg1"/>
                    </a:solidFill>
                  </a:rPr>
                  <a:t>Interacting binary stars with 8—12 M</a:t>
                </a:r>
                <a14:m>
                  <m:oMath xmlns:m="http://schemas.openxmlformats.org/officeDocument/2006/math">
                    <m:r>
                      <a:rPr lang="en-US" sz="3125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⊙</m:t>
                    </m:r>
                  </m:oMath>
                </a14:m>
                <a:r>
                  <a:rPr lang="en-US" sz="3100">
                    <a:solidFill>
                      <a:schemeClr val="bg1"/>
                    </a:solidFill>
                  </a:rPr>
                  <a:t> form </a:t>
                </a:r>
              </a:p>
              <a:p>
                <a:pPr algn="ctr">
                  <a:spcBef>
                    <a:spcPts val="400"/>
                  </a:spcBef>
                  <a:defRPr sz="6200" b="1"/>
                </a:pPr>
                <a:r>
                  <a:rPr lang="en-US" sz="3100">
                    <a:solidFill>
                      <a:schemeClr val="bg1"/>
                    </a:solidFill>
                  </a:rPr>
                  <a:t>He -stars &lt; 2.6 M</a:t>
                </a:r>
                <a14:m>
                  <m:oMath xmlns:m="http://schemas.openxmlformats.org/officeDocument/2006/math">
                    <m:r>
                      <a:rPr lang="en-US" sz="3125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⊙</m:t>
                    </m:r>
                  </m:oMath>
                </a14:m>
                <a:r>
                  <a:rPr lang="en-US" sz="3100">
                    <a:solidFill>
                      <a:schemeClr val="bg1"/>
                    </a:solidFill>
                  </a:rPr>
                  <a:t> with CO core mass &lt; 1.5 M</a:t>
                </a:r>
                <a14:m>
                  <m:oMath xmlns:m="http://schemas.openxmlformats.org/officeDocument/2006/math">
                    <m:r>
                      <a:rPr lang="en-US" sz="3125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⊙</m:t>
                    </m:r>
                  </m:oMath>
                </a14:m>
                <a:endParaRPr lang="en-US" sz="225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94" name="Interacting binary stars with 8—12 M  form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2063" y="-24639"/>
                <a:ext cx="8074198" cy="1060547"/>
              </a:xfrm>
              <a:prstGeom prst="rect">
                <a:avLst/>
              </a:prstGeom>
              <a:blipFill>
                <a:blip r:embed="rId3"/>
                <a:stretch>
                  <a:fillRect l="-2198" t="-9524" r="-1256" b="-2023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5" name="Clue: Look for the faint and fast-evolving stripped SNe"/>
          <p:cNvSpPr txBox="1"/>
          <p:nvPr/>
        </p:nvSpPr>
        <p:spPr>
          <a:xfrm>
            <a:off x="2103223" y="6127124"/>
            <a:ext cx="8630183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000" b="1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sz="3000" dirty="0">
                <a:solidFill>
                  <a:schemeClr val="bg1"/>
                </a:solidFill>
              </a:rPr>
              <a:t>Clue: Look for the faint and fast-evolving stripped </a:t>
            </a:r>
            <a:r>
              <a:rPr sz="3000" dirty="0" err="1">
                <a:solidFill>
                  <a:schemeClr val="bg1"/>
                </a:solidFill>
              </a:rPr>
              <a:t>SNe</a:t>
            </a:r>
            <a:endParaRPr sz="30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435796-C192-D4D0-8570-0A1D94A3A009}"/>
              </a:ext>
            </a:extLst>
          </p:cNvPr>
          <p:cNvSpPr txBox="1"/>
          <p:nvPr/>
        </p:nvSpPr>
        <p:spPr>
          <a:xfrm>
            <a:off x="8192721" y="5757792"/>
            <a:ext cx="177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Tauris et al. 2015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N 2023zaw: Fastest evolving sub-luminous transient discovered to date (Das et al. 2024a)"/>
          <p:cNvSpPr txBox="1"/>
          <p:nvPr/>
        </p:nvSpPr>
        <p:spPr>
          <a:xfrm>
            <a:off x="854211" y="-79715"/>
            <a:ext cx="10726837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pPr algn="ctr">
              <a:defRPr sz="610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3050" dirty="0">
                <a:solidFill>
                  <a:schemeClr val="bg1"/>
                </a:solidFill>
              </a:rPr>
              <a:t>SN 2023zaw: Fastest evolving sub-luminous transient to date </a:t>
            </a:r>
            <a:endParaRPr lang="en-US" sz="3050" dirty="0">
              <a:solidFill>
                <a:schemeClr val="bg1"/>
              </a:solidFill>
            </a:endParaRPr>
          </a:p>
          <a:p>
            <a:pPr algn="ctr">
              <a:defRPr sz="610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3050" dirty="0">
                <a:solidFill>
                  <a:schemeClr val="bg1"/>
                </a:solidFill>
              </a:rPr>
              <a:t>Das et al. 2024a</a:t>
            </a:r>
          </a:p>
        </p:txBody>
      </p:sp>
      <p:sp>
        <p:nvSpPr>
          <p:cNvPr id="400" name="Line"/>
          <p:cNvSpPr/>
          <p:nvPr/>
        </p:nvSpPr>
        <p:spPr>
          <a:xfrm>
            <a:off x="-27967" y="6524462"/>
            <a:ext cx="1224793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900"/>
          </a:p>
        </p:txBody>
      </p:sp>
      <p:grpSp>
        <p:nvGrpSpPr>
          <p:cNvPr id="403" name="Screenshot 2024-08-08 at 1.04.37 AM.png"/>
          <p:cNvGrpSpPr/>
          <p:nvPr/>
        </p:nvGrpSpPr>
        <p:grpSpPr>
          <a:xfrm>
            <a:off x="183329" y="1238516"/>
            <a:ext cx="5504455" cy="4161795"/>
            <a:chOff x="0" y="0"/>
            <a:chExt cx="11008907" cy="8323588"/>
          </a:xfrm>
        </p:grpSpPr>
        <p:pic>
          <p:nvPicPr>
            <p:cNvPr id="402" name="Screenshot 2024-08-08 at 1.04.37 AM.png" descr="Screenshot 2024-08-08 at 1.04.37 AM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" y="50800"/>
              <a:ext cx="10907308" cy="822198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1" name="Screenshot 2024-08-08 at 1.04.37 AM.png" descr="Screenshot 2024-08-08 at 1.04.37 AM.pn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1008908" cy="8323589"/>
            </a:xfrm>
            <a:prstGeom prst="rect">
              <a:avLst/>
            </a:prstGeom>
            <a:effectLst/>
          </p:spPr>
        </p:pic>
      </p:grpSp>
      <p:pic>
        <p:nvPicPr>
          <p:cNvPr id="404" name="Circle Circle" descr="Circle Circl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950106" y="3652892"/>
            <a:ext cx="711201" cy="711201"/>
          </a:xfrm>
          <a:prstGeom prst="rect">
            <a:avLst/>
          </a:prstGeom>
        </p:spPr>
      </p:pic>
      <p:pic>
        <p:nvPicPr>
          <p:cNvPr id="408" name="Screenshot 2025-03-25 at 4.42.30 PM.png" descr="Screenshot 2025-03-25 at 4.42.30 PM.pn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753100" y="1253817"/>
            <a:ext cx="5976985" cy="4220145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The lowest nickel mass in a stripped-envelope SN"/>
          <p:cNvSpPr txBox="1">
            <a:spLocks noGrp="1"/>
          </p:cNvSpPr>
          <p:nvPr>
            <p:ph type="title"/>
          </p:nvPr>
        </p:nvSpPr>
        <p:spPr>
          <a:xfrm>
            <a:off x="1111512" y="5816907"/>
            <a:ext cx="10502901" cy="632037"/>
          </a:xfrm>
          <a:prstGeom prst="rect">
            <a:avLst/>
          </a:prstGeom>
          <a:ln w="9525">
            <a:round/>
          </a:ln>
        </p:spPr>
        <p:txBody>
          <a:bodyPr>
            <a:noAutofit/>
          </a:bodyPr>
          <a:lstStyle>
            <a:lvl1pPr defTabSz="462280">
              <a:defRPr sz="6272">
                <a:solidFill>
                  <a:srgbClr val="000000"/>
                </a:solidFill>
              </a:defRPr>
            </a:lvl1pPr>
          </a:lstStyle>
          <a:p>
            <a:r>
              <a:rPr sz="4000" dirty="0">
                <a:solidFill>
                  <a:schemeClr val="bg1"/>
                </a:solidFill>
              </a:rPr>
              <a:t>The lowest nickel mass in a stripped-envelope SN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Low Luminosity…"/>
          <p:cNvSpPr/>
          <p:nvPr/>
        </p:nvSpPr>
        <p:spPr>
          <a:xfrm>
            <a:off x="106260" y="1896430"/>
            <a:ext cx="2827389" cy="3785424"/>
          </a:xfrm>
          <a:prstGeom prst="roundRect">
            <a:avLst>
              <a:gd name="adj" fmla="val 15762"/>
            </a:avLst>
          </a:prstGeom>
          <a:gradFill>
            <a:gsLst>
              <a:gs pos="0">
                <a:schemeClr val="accent1">
                  <a:lumOff val="16847"/>
                  <a:alpha val="20000"/>
                </a:schemeClr>
              </a:gs>
              <a:gs pos="100000">
                <a:schemeClr val="accent1">
                  <a:lumOff val="-13575"/>
                  <a:alpha val="2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defRPr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2150"/>
              <a:t>Low Luminosity </a:t>
            </a:r>
          </a:p>
          <a:p>
            <a:pPr algn="ctr">
              <a:defRPr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2150"/>
              <a:t>Type IIP SN</a:t>
            </a:r>
          </a:p>
        </p:txBody>
      </p:sp>
      <p:sp>
        <p:nvSpPr>
          <p:cNvPr id="419" name="Ultra-stripped SN"/>
          <p:cNvSpPr/>
          <p:nvPr/>
        </p:nvSpPr>
        <p:spPr>
          <a:xfrm>
            <a:off x="3075312" y="1896430"/>
            <a:ext cx="2970943" cy="3785424"/>
          </a:xfrm>
          <a:prstGeom prst="roundRect">
            <a:avLst>
              <a:gd name="adj" fmla="val 15000"/>
            </a:avLst>
          </a:prstGeom>
          <a:gradFill>
            <a:gsLst>
              <a:gs pos="0">
                <a:schemeClr val="accent4">
                  <a:alpha val="20000"/>
                </a:schemeClr>
              </a:gs>
              <a:gs pos="100000">
                <a:schemeClr val="accent4">
                  <a:hueOff val="-1081314"/>
                  <a:satOff val="4338"/>
                  <a:lumOff val="-8931"/>
                  <a:alpha val="2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4400" b="1">
                <a:solidFill>
                  <a:srgbClr val="FFFFFF"/>
                </a:solidFill>
              </a:defRPr>
            </a:lvl1pPr>
          </a:lstStyle>
          <a:p>
            <a:r>
              <a:rPr sz="2200"/>
              <a:t>Ultra-stripped SN</a:t>
            </a:r>
          </a:p>
        </p:txBody>
      </p:sp>
      <p:sp>
        <p:nvSpPr>
          <p:cNvPr id="420" name="Double-peaked…"/>
          <p:cNvSpPr/>
          <p:nvPr/>
        </p:nvSpPr>
        <p:spPr>
          <a:xfrm>
            <a:off x="6207509" y="1896430"/>
            <a:ext cx="2929089" cy="3785424"/>
          </a:xfrm>
          <a:prstGeom prst="roundRect">
            <a:avLst>
              <a:gd name="adj" fmla="val 15214"/>
            </a:avLst>
          </a:prstGeom>
          <a:gradFill>
            <a:gsLst>
              <a:gs pos="0">
                <a:schemeClr val="accent6"/>
              </a:gs>
              <a:gs pos="100000">
                <a:schemeClr val="accent6">
                  <a:hueOff val="-146070"/>
                  <a:satOff val="-10048"/>
                  <a:lumOff val="-30626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defRPr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2150"/>
              <a:t>Double-peaked </a:t>
            </a:r>
          </a:p>
          <a:p>
            <a:pPr algn="ctr">
              <a:defRPr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2150"/>
              <a:t>Type Ibc SN</a:t>
            </a:r>
          </a:p>
        </p:txBody>
      </p:sp>
      <p:sp>
        <p:nvSpPr>
          <p:cNvPr id="421" name="Ca-rich Type IIb SN"/>
          <p:cNvSpPr/>
          <p:nvPr/>
        </p:nvSpPr>
        <p:spPr>
          <a:xfrm>
            <a:off x="9278803" y="1896430"/>
            <a:ext cx="2827389" cy="3785424"/>
          </a:xfrm>
          <a:prstGeom prst="roundRect">
            <a:avLst>
              <a:gd name="adj" fmla="val 15762"/>
            </a:avLst>
          </a:prstGeom>
          <a:gradFill>
            <a:gsLst>
              <a:gs pos="0">
                <a:schemeClr val="accent5">
                  <a:alpha val="20000"/>
                </a:schemeClr>
              </a:gs>
              <a:gs pos="100000">
                <a:schemeClr val="accent5">
                  <a:lumOff val="-29866"/>
                  <a:alpha val="2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2150"/>
              <a:t>Ca-rich Type IIb SN</a:t>
            </a:r>
          </a:p>
        </p:txBody>
      </p:sp>
      <p:sp>
        <p:nvSpPr>
          <p:cNvPr id="423" name="1"/>
          <p:cNvSpPr/>
          <p:nvPr/>
        </p:nvSpPr>
        <p:spPr>
          <a:xfrm>
            <a:off x="166284" y="1956044"/>
            <a:ext cx="645728" cy="65135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61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050"/>
              <a:t>1</a:t>
            </a:r>
          </a:p>
        </p:txBody>
      </p:sp>
      <p:sp>
        <p:nvSpPr>
          <p:cNvPr id="424" name="2"/>
          <p:cNvSpPr/>
          <p:nvPr/>
        </p:nvSpPr>
        <p:spPr>
          <a:xfrm>
            <a:off x="3170945" y="1956044"/>
            <a:ext cx="645728" cy="65135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61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050"/>
              <a:t>2</a:t>
            </a:r>
          </a:p>
        </p:txBody>
      </p:sp>
      <p:sp>
        <p:nvSpPr>
          <p:cNvPr id="425" name="3"/>
          <p:cNvSpPr/>
          <p:nvPr/>
        </p:nvSpPr>
        <p:spPr>
          <a:xfrm>
            <a:off x="6318163" y="1956044"/>
            <a:ext cx="645728" cy="65135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61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050"/>
              <a:t>3</a:t>
            </a:r>
          </a:p>
        </p:txBody>
      </p:sp>
      <p:sp>
        <p:nvSpPr>
          <p:cNvPr id="426" name="4"/>
          <p:cNvSpPr/>
          <p:nvPr/>
        </p:nvSpPr>
        <p:spPr>
          <a:xfrm>
            <a:off x="9465380" y="1956044"/>
            <a:ext cx="645728" cy="65135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61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050"/>
              <a:t>4</a:t>
            </a:r>
          </a:p>
        </p:txBody>
      </p:sp>
      <p:grpSp>
        <p:nvGrpSpPr>
          <p:cNvPr id="429" name="Das et al. 2025a"/>
          <p:cNvGrpSpPr/>
          <p:nvPr/>
        </p:nvGrpSpPr>
        <p:grpSpPr>
          <a:xfrm>
            <a:off x="87327" y="4878155"/>
            <a:ext cx="2865256" cy="828846"/>
            <a:chOff x="0" y="0"/>
            <a:chExt cx="5730509" cy="1657690"/>
          </a:xfrm>
        </p:grpSpPr>
        <p:sp>
          <p:nvSpPr>
            <p:cNvPr id="428" name="Das et al. 2025a"/>
            <p:cNvSpPr/>
            <p:nvPr/>
          </p:nvSpPr>
          <p:spPr>
            <a:xfrm>
              <a:off x="38100" y="38100"/>
              <a:ext cx="5654310" cy="1581491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spcBef>
                  <a:spcPts val="0"/>
                </a:spcBef>
                <a:defRPr sz="380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1900"/>
                <a:t>Das et al. 2025a</a:t>
              </a:r>
            </a:p>
          </p:txBody>
        </p:sp>
        <p:pic>
          <p:nvPicPr>
            <p:cNvPr id="427" name="Das et al. 2025a Das et al. 2025a" descr="Das et al. 2025a Das et al. 2025a"/>
            <p:cNvPicPr>
              <a:picLocks/>
            </p:cNvPicPr>
            <p:nvPr/>
          </p:nvPicPr>
          <p:blipFill>
            <a:blip r:embed="rId2">
              <a:alphaModFix amt="20000"/>
            </a:blip>
            <a:stretch>
              <a:fillRect/>
            </a:stretch>
          </p:blipFill>
          <p:spPr>
            <a:xfrm>
              <a:off x="0" y="-1"/>
              <a:ext cx="5730510" cy="1657692"/>
            </a:xfrm>
            <a:prstGeom prst="rect">
              <a:avLst/>
            </a:prstGeom>
            <a:effectLst/>
          </p:spPr>
        </p:pic>
      </p:grpSp>
      <p:grpSp>
        <p:nvGrpSpPr>
          <p:cNvPr id="432" name="Das et al. 2024b"/>
          <p:cNvGrpSpPr/>
          <p:nvPr/>
        </p:nvGrpSpPr>
        <p:grpSpPr>
          <a:xfrm>
            <a:off x="3052348" y="4878155"/>
            <a:ext cx="3012956" cy="828846"/>
            <a:chOff x="0" y="0"/>
            <a:chExt cx="6025910" cy="1657690"/>
          </a:xfrm>
        </p:grpSpPr>
        <p:sp>
          <p:nvSpPr>
            <p:cNvPr id="431" name="Das et al. 2024b"/>
            <p:cNvSpPr/>
            <p:nvPr/>
          </p:nvSpPr>
          <p:spPr>
            <a:xfrm>
              <a:off x="38100" y="38100"/>
              <a:ext cx="5949711" cy="1581491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spcBef>
                  <a:spcPts val="0"/>
                </a:spcBef>
                <a:defRPr sz="380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1900"/>
                <a:t>Das et al. 2024b</a:t>
              </a:r>
            </a:p>
          </p:txBody>
        </p:sp>
        <p:pic>
          <p:nvPicPr>
            <p:cNvPr id="430" name="Das et al. 2024b Das et al. 2024b" descr="Das et al. 2024b Das et al. 2024b"/>
            <p:cNvPicPr>
              <a:picLocks/>
            </p:cNvPicPr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0" y="-1"/>
              <a:ext cx="6025911" cy="1657692"/>
            </a:xfrm>
            <a:prstGeom prst="rect">
              <a:avLst/>
            </a:prstGeom>
            <a:effectLst/>
          </p:spPr>
        </p:pic>
      </p:grpSp>
      <p:grpSp>
        <p:nvGrpSpPr>
          <p:cNvPr id="435" name="Das et al. 2024a"/>
          <p:cNvGrpSpPr/>
          <p:nvPr/>
        </p:nvGrpSpPr>
        <p:grpSpPr>
          <a:xfrm>
            <a:off x="6168984" y="4878155"/>
            <a:ext cx="2987090" cy="828846"/>
            <a:chOff x="0" y="0"/>
            <a:chExt cx="5974178" cy="1657690"/>
          </a:xfrm>
        </p:grpSpPr>
        <p:sp>
          <p:nvSpPr>
            <p:cNvPr id="434" name="Das et al. 2024a"/>
            <p:cNvSpPr/>
            <p:nvPr/>
          </p:nvSpPr>
          <p:spPr>
            <a:xfrm>
              <a:off x="38100" y="38100"/>
              <a:ext cx="5897979" cy="15814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spcBef>
                  <a:spcPts val="0"/>
                </a:spcBef>
                <a:defRPr sz="380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1900"/>
                <a:t>Das et al. 2024a</a:t>
              </a:r>
            </a:p>
          </p:txBody>
        </p:sp>
        <p:pic>
          <p:nvPicPr>
            <p:cNvPr id="433" name="Das et al. 2024a Das et al. 2024a" descr="Das et al. 2024a Das et al. 2024a"/>
            <p:cNvPicPr>
              <a:picLocks/>
            </p:cNvPicPr>
            <p:nvPr/>
          </p:nvPicPr>
          <p:blipFill>
            <a:blip r:embed="rId4">
              <a:alphaModFix amt="20000"/>
            </a:blip>
            <a:stretch>
              <a:fillRect/>
            </a:stretch>
          </p:blipFill>
          <p:spPr>
            <a:xfrm>
              <a:off x="0" y="-1"/>
              <a:ext cx="5974179" cy="1657692"/>
            </a:xfrm>
            <a:prstGeom prst="rect">
              <a:avLst/>
            </a:prstGeom>
            <a:effectLst/>
          </p:spPr>
        </p:pic>
      </p:grpSp>
      <p:grpSp>
        <p:nvGrpSpPr>
          <p:cNvPr id="438" name="Das et al. 2023"/>
          <p:cNvGrpSpPr/>
          <p:nvPr/>
        </p:nvGrpSpPr>
        <p:grpSpPr>
          <a:xfrm>
            <a:off x="9259753" y="4878155"/>
            <a:ext cx="2865489" cy="828846"/>
            <a:chOff x="0" y="0"/>
            <a:chExt cx="5730977" cy="1657690"/>
          </a:xfrm>
        </p:grpSpPr>
        <p:sp>
          <p:nvSpPr>
            <p:cNvPr id="437" name="Das et al. 2023"/>
            <p:cNvSpPr/>
            <p:nvPr/>
          </p:nvSpPr>
          <p:spPr>
            <a:xfrm>
              <a:off x="38100" y="38100"/>
              <a:ext cx="5654778" cy="1581491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spcBef>
                  <a:spcPts val="0"/>
                </a:spcBef>
                <a:defRPr sz="380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1900"/>
                <a:t>Das et al. 2023</a:t>
              </a:r>
            </a:p>
          </p:txBody>
        </p:sp>
        <p:pic>
          <p:nvPicPr>
            <p:cNvPr id="436" name="Das et al. 2023 Das et al. 2023" descr="Das et al. 2023 Das et al. 2023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5730978" cy="1657692"/>
            </a:xfrm>
            <a:prstGeom prst="rect">
              <a:avLst/>
            </a:prstGeom>
            <a:effectLst/>
          </p:spPr>
        </p:pic>
      </p:grpSp>
      <p:sp>
        <p:nvSpPr>
          <p:cNvPr id="2" name="What do 8–12 M  stars explode as?">
            <a:extLst>
              <a:ext uri="{FF2B5EF4-FFF2-40B4-BE49-F238E27FC236}">
                <a16:creationId xmlns:a16="http://schemas.microsoft.com/office/drawing/2014/main" id="{05CEC51F-ED0E-CD9E-938C-D8276706C1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defTabSz="371475">
              <a:defRPr sz="10080"/>
            </a:pPr>
            <a:r>
              <a:rPr lang="en-US" sz="6000" dirty="0"/>
              <a:t>How</a:t>
            </a:r>
            <a:r>
              <a:rPr sz="6000" dirty="0"/>
              <a:t> do 8–12 M</a:t>
            </a:r>
            <a:r>
              <a:rPr lang="en-US" sz="9600" baseline="-25000" dirty="0"/>
              <a:t>☉ </a:t>
            </a:r>
            <a:r>
              <a:rPr sz="6000" dirty="0"/>
              <a:t>stars explode?</a:t>
            </a:r>
            <a:endParaRPr sz="9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Double-peaked Type Ibc SNe (Das et al. 2023b)"/>
          <p:cNvGrpSpPr/>
          <p:nvPr/>
        </p:nvGrpSpPr>
        <p:grpSpPr>
          <a:xfrm>
            <a:off x="192768" y="41274"/>
            <a:ext cx="11806466" cy="763603"/>
            <a:chOff x="0" y="-1"/>
            <a:chExt cx="23612929" cy="1527204"/>
          </a:xfrm>
        </p:grpSpPr>
        <p:sp>
          <p:nvSpPr>
            <p:cNvPr id="448" name="Double-peaked Type Ibc SNe (Das et al. 2023b)"/>
            <p:cNvSpPr txBox="1"/>
            <p:nvPr/>
          </p:nvSpPr>
          <p:spPr>
            <a:xfrm>
              <a:off x="291004" y="309631"/>
              <a:ext cx="23030923" cy="907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spcBef>
                  <a:spcPts val="0"/>
                </a:spcBef>
                <a:defRPr sz="5900" b="1"/>
              </a:lvl1pPr>
            </a:lstStyle>
            <a:p>
              <a:r>
                <a:rPr sz="2950"/>
                <a:t>Double-peaked Type Ibc SNe (Das et al. 2024b)</a:t>
              </a:r>
            </a:p>
          </p:txBody>
        </p:sp>
        <p:pic>
          <p:nvPicPr>
            <p:cNvPr id="449" name="Double-peaked Type Ibc SNe (Das et al. 2023b) Double-peaked Type Ibc SNe (Das et al. 2023b)" descr="Double-peaked Type Ibc SNe (Das et al. 2023b) Double-peaked Type Ibc SNe (Das et al. 2023b)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23612929" cy="15272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1" name="Google Shape;639;p70"/>
          <p:cNvSpPr txBox="1"/>
          <p:nvPr/>
        </p:nvSpPr>
        <p:spPr>
          <a:xfrm>
            <a:off x="6583205" y="1331657"/>
            <a:ext cx="5486605" cy="763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normAutofit/>
          </a:bodyPr>
          <a:lstStyle>
            <a:lvl1pPr defTabSz="1609344">
              <a:spcBef>
                <a:spcPts val="0"/>
              </a:spcBef>
              <a:defRPr sz="43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150"/>
              <a:t>CORRELATION BETWEEN TWO PEAKS</a:t>
            </a:r>
          </a:p>
        </p:txBody>
      </p:sp>
      <p:grpSp>
        <p:nvGrpSpPr>
          <p:cNvPr id="456" name="Rate ~3-10% of Type Ibc SNe"/>
          <p:cNvGrpSpPr/>
          <p:nvPr/>
        </p:nvGrpSpPr>
        <p:grpSpPr>
          <a:xfrm>
            <a:off x="833736" y="6057824"/>
            <a:ext cx="10297172" cy="761109"/>
            <a:chOff x="0" y="0"/>
            <a:chExt cx="20594342" cy="1522216"/>
          </a:xfrm>
        </p:grpSpPr>
        <p:sp>
          <p:nvSpPr>
            <p:cNvPr id="454" name="Rounded Rectangle"/>
            <p:cNvSpPr/>
            <p:nvPr/>
          </p:nvSpPr>
          <p:spPr>
            <a:xfrm>
              <a:off x="0" y="0"/>
              <a:ext cx="20594342" cy="1522216"/>
            </a:xfrm>
            <a:prstGeom prst="roundRect">
              <a:avLst>
                <a:gd name="adj" fmla="val 50000"/>
              </a:avLst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  <a:endParaRPr sz="900"/>
            </a:p>
          </p:txBody>
        </p:sp>
        <p:sp>
          <p:nvSpPr>
            <p:cNvPr id="455" name="Rate ~1—3% of core-collapse SNe"/>
            <p:cNvSpPr txBox="1"/>
            <p:nvPr/>
          </p:nvSpPr>
          <p:spPr>
            <a:xfrm>
              <a:off x="248320" y="622609"/>
              <a:ext cx="20097702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/>
            </a:lstStyle>
            <a:p>
              <a:r>
                <a:rPr sz="900"/>
                <a:t>Rate ~1—3% of core-collapse SNe</a:t>
              </a:r>
            </a:p>
          </p:txBody>
        </p:sp>
      </p:grpSp>
      <p:sp>
        <p:nvSpPr>
          <p:cNvPr id="457" name="Low-mass stars in binary stars undergo late-time mass transfer"/>
          <p:cNvSpPr txBox="1"/>
          <p:nvPr/>
        </p:nvSpPr>
        <p:spPr>
          <a:xfrm>
            <a:off x="1705932" y="176849"/>
            <a:ext cx="9300816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b="1">
                <a:solidFill>
                  <a:srgbClr val="FE9301"/>
                </a:solidFill>
              </a:defRPr>
            </a:lvl1pPr>
          </a:lstStyle>
          <a:p>
            <a:r>
              <a:rPr sz="3600" dirty="0">
                <a:solidFill>
                  <a:schemeClr val="bg1"/>
                </a:solidFill>
              </a:rPr>
              <a:t>Sample of 14 double-peaked Type </a:t>
            </a:r>
            <a:r>
              <a:rPr sz="3600" dirty="0" err="1">
                <a:solidFill>
                  <a:schemeClr val="bg1"/>
                </a:solidFill>
              </a:rPr>
              <a:t>Ibc</a:t>
            </a:r>
            <a:r>
              <a:rPr sz="3600" dirty="0">
                <a:solidFill>
                  <a:schemeClr val="bg1"/>
                </a:solidFill>
              </a:rPr>
              <a:t> </a:t>
            </a:r>
            <a:r>
              <a:rPr sz="3600" dirty="0" err="1">
                <a:solidFill>
                  <a:schemeClr val="bg1"/>
                </a:solidFill>
              </a:rPr>
              <a:t>SNe</a:t>
            </a:r>
            <a:r>
              <a:rPr sz="3600" dirty="0">
                <a:solidFill>
                  <a:schemeClr val="bg1"/>
                </a:solidFill>
              </a:rPr>
              <a:t> in ZTF</a:t>
            </a:r>
            <a:endParaRPr lang="en-US" sz="3600" dirty="0">
              <a:solidFill>
                <a:schemeClr val="bg1"/>
              </a:solidFill>
            </a:endParaRPr>
          </a:p>
          <a:p>
            <a:endParaRPr sz="3600" dirty="0">
              <a:solidFill>
                <a:schemeClr val="bg1"/>
              </a:solidFill>
            </a:endParaRPr>
          </a:p>
        </p:txBody>
      </p:sp>
      <p:pic>
        <p:nvPicPr>
          <p:cNvPr id="458" name="Screenshot 2025-01-17 at 4.07.27 AM.png" descr="Screenshot 2025-01-17 at 4.07.2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70" y="1453695"/>
            <a:ext cx="6317798" cy="38820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Screenshot 2025-03-25 at 4.31.55 PM.png" descr="Screenshot 2025-03-25 at 4.31.55 PM.png">
            <a:extLst>
              <a:ext uri="{FF2B5EF4-FFF2-40B4-BE49-F238E27FC236}">
                <a16:creationId xmlns:a16="http://schemas.microsoft.com/office/drawing/2014/main" id="{C7EE918A-73CE-E563-585D-390C131E2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875" y="1471716"/>
            <a:ext cx="4458649" cy="3343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Screenshot 2025-03-25 at 4.32.00 PM.png" descr="Screenshot 2025-03-25 at 4.32.00 PM.png">
            <a:extLst>
              <a:ext uri="{FF2B5EF4-FFF2-40B4-BE49-F238E27FC236}">
                <a16:creationId xmlns:a16="http://schemas.microsoft.com/office/drawing/2014/main" id="{8E4E2386-ACDF-0C90-C881-FFF19681A4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21"/>
          <a:stretch>
            <a:fillRect/>
          </a:stretch>
        </p:blipFill>
        <p:spPr>
          <a:xfrm>
            <a:off x="6818096" y="4977266"/>
            <a:ext cx="3891017" cy="108055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Wu &amp; Fuller 2023">
            <a:extLst>
              <a:ext uri="{FF2B5EF4-FFF2-40B4-BE49-F238E27FC236}">
                <a16:creationId xmlns:a16="http://schemas.microsoft.com/office/drawing/2014/main" id="{FEFC610F-B4AA-E467-2393-93FD0DC957E2}"/>
              </a:ext>
            </a:extLst>
          </p:cNvPr>
          <p:cNvSpPr txBox="1"/>
          <p:nvPr/>
        </p:nvSpPr>
        <p:spPr>
          <a:xfrm rot="16200000">
            <a:off x="10557482" y="3836351"/>
            <a:ext cx="1728380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3600" i="1"/>
            </a:lvl1pPr>
          </a:lstStyle>
          <a:p>
            <a:r>
              <a:rPr sz="1800" dirty="0">
                <a:solidFill>
                  <a:schemeClr val="bg1"/>
                </a:solidFill>
              </a:rPr>
              <a:t>Wu &amp; Fuller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E3AF02-9168-CCF3-DD64-446F13FF3B00}"/>
              </a:ext>
            </a:extLst>
          </p:cNvPr>
          <p:cNvSpPr txBox="1"/>
          <p:nvPr/>
        </p:nvSpPr>
        <p:spPr>
          <a:xfrm>
            <a:off x="5059635" y="5359645"/>
            <a:ext cx="1677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Das et al. 2024a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Low Luminosity…"/>
          <p:cNvSpPr/>
          <p:nvPr/>
        </p:nvSpPr>
        <p:spPr>
          <a:xfrm>
            <a:off x="106260" y="1896430"/>
            <a:ext cx="2827389" cy="3785424"/>
          </a:xfrm>
          <a:prstGeom prst="roundRect">
            <a:avLst>
              <a:gd name="adj" fmla="val 15762"/>
            </a:avLst>
          </a:prstGeom>
          <a:gradFill>
            <a:gsLst>
              <a:gs pos="0">
                <a:schemeClr val="accent1">
                  <a:lumOff val="16847"/>
                  <a:alpha val="20000"/>
                </a:schemeClr>
              </a:gs>
              <a:gs pos="100000">
                <a:schemeClr val="accent1">
                  <a:lumOff val="-13575"/>
                  <a:alpha val="2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defRPr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2150"/>
              <a:t>Low Luminosity </a:t>
            </a:r>
          </a:p>
          <a:p>
            <a:pPr algn="ctr">
              <a:defRPr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2150"/>
              <a:t>Type IIP SN</a:t>
            </a:r>
          </a:p>
        </p:txBody>
      </p:sp>
      <p:sp>
        <p:nvSpPr>
          <p:cNvPr id="461" name="Ultra-stripped SN"/>
          <p:cNvSpPr/>
          <p:nvPr/>
        </p:nvSpPr>
        <p:spPr>
          <a:xfrm>
            <a:off x="3075312" y="1896430"/>
            <a:ext cx="2970943" cy="3785424"/>
          </a:xfrm>
          <a:prstGeom prst="roundRect">
            <a:avLst>
              <a:gd name="adj" fmla="val 15000"/>
            </a:avLst>
          </a:prstGeom>
          <a:gradFill>
            <a:gsLst>
              <a:gs pos="0">
                <a:schemeClr val="accent4">
                  <a:alpha val="20000"/>
                </a:schemeClr>
              </a:gs>
              <a:gs pos="100000">
                <a:schemeClr val="accent4">
                  <a:hueOff val="-1081314"/>
                  <a:satOff val="4338"/>
                  <a:lumOff val="-8931"/>
                  <a:alpha val="2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4400" b="1">
                <a:solidFill>
                  <a:srgbClr val="FFFFFF"/>
                </a:solidFill>
              </a:defRPr>
            </a:lvl1pPr>
          </a:lstStyle>
          <a:p>
            <a:r>
              <a:rPr sz="2200"/>
              <a:t>Ultra-stripped SN</a:t>
            </a:r>
          </a:p>
        </p:txBody>
      </p:sp>
      <p:sp>
        <p:nvSpPr>
          <p:cNvPr id="462" name="Double-peaked…"/>
          <p:cNvSpPr/>
          <p:nvPr/>
        </p:nvSpPr>
        <p:spPr>
          <a:xfrm>
            <a:off x="6207509" y="1896430"/>
            <a:ext cx="2929089" cy="3785424"/>
          </a:xfrm>
          <a:prstGeom prst="roundRect">
            <a:avLst>
              <a:gd name="adj" fmla="val 15214"/>
            </a:avLst>
          </a:prstGeom>
          <a:gradFill>
            <a:gsLst>
              <a:gs pos="0">
                <a:schemeClr val="accent6">
                  <a:alpha val="20000"/>
                </a:schemeClr>
              </a:gs>
              <a:gs pos="100000">
                <a:schemeClr val="accent6">
                  <a:hueOff val="-146070"/>
                  <a:satOff val="-10048"/>
                  <a:lumOff val="-30626"/>
                  <a:alpha val="2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defRPr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2150"/>
              <a:t>Double-peaked </a:t>
            </a:r>
          </a:p>
          <a:p>
            <a:pPr algn="ctr">
              <a:defRPr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2150"/>
              <a:t>Type Ibc SN</a:t>
            </a:r>
          </a:p>
        </p:txBody>
      </p:sp>
      <p:sp>
        <p:nvSpPr>
          <p:cNvPr id="463" name="Ca-rich Type IIb SN"/>
          <p:cNvSpPr/>
          <p:nvPr/>
        </p:nvSpPr>
        <p:spPr>
          <a:xfrm>
            <a:off x="9278803" y="1896430"/>
            <a:ext cx="2827389" cy="3785424"/>
          </a:xfrm>
          <a:prstGeom prst="roundRect">
            <a:avLst>
              <a:gd name="adj" fmla="val 15762"/>
            </a:avLst>
          </a:prstGeom>
          <a:gradFill>
            <a:gsLst>
              <a:gs pos="0">
                <a:schemeClr val="accent5"/>
              </a:gs>
              <a:gs pos="100000">
                <a:schemeClr val="accent5">
                  <a:lumOff val="-29866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2150"/>
              <a:t>Ca-rich Type IIb SN</a:t>
            </a:r>
          </a:p>
        </p:txBody>
      </p:sp>
      <p:sp>
        <p:nvSpPr>
          <p:cNvPr id="465" name="1"/>
          <p:cNvSpPr/>
          <p:nvPr/>
        </p:nvSpPr>
        <p:spPr>
          <a:xfrm>
            <a:off x="166284" y="1956044"/>
            <a:ext cx="645728" cy="65135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61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050"/>
              <a:t>1</a:t>
            </a:r>
          </a:p>
        </p:txBody>
      </p:sp>
      <p:sp>
        <p:nvSpPr>
          <p:cNvPr id="466" name="2"/>
          <p:cNvSpPr/>
          <p:nvPr/>
        </p:nvSpPr>
        <p:spPr>
          <a:xfrm>
            <a:off x="3170945" y="1956044"/>
            <a:ext cx="645728" cy="65135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61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050"/>
              <a:t>2</a:t>
            </a:r>
          </a:p>
        </p:txBody>
      </p:sp>
      <p:sp>
        <p:nvSpPr>
          <p:cNvPr id="467" name="3"/>
          <p:cNvSpPr/>
          <p:nvPr/>
        </p:nvSpPr>
        <p:spPr>
          <a:xfrm>
            <a:off x="6318163" y="1956044"/>
            <a:ext cx="645728" cy="65135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61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050"/>
              <a:t>3</a:t>
            </a:r>
          </a:p>
        </p:txBody>
      </p:sp>
      <p:sp>
        <p:nvSpPr>
          <p:cNvPr id="468" name="4"/>
          <p:cNvSpPr/>
          <p:nvPr/>
        </p:nvSpPr>
        <p:spPr>
          <a:xfrm>
            <a:off x="9465380" y="1956044"/>
            <a:ext cx="645728" cy="65135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61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050"/>
              <a:t>4</a:t>
            </a:r>
          </a:p>
        </p:txBody>
      </p:sp>
      <p:grpSp>
        <p:nvGrpSpPr>
          <p:cNvPr id="471" name="Das et al. 2025a"/>
          <p:cNvGrpSpPr/>
          <p:nvPr/>
        </p:nvGrpSpPr>
        <p:grpSpPr>
          <a:xfrm>
            <a:off x="87327" y="4878155"/>
            <a:ext cx="2865256" cy="828846"/>
            <a:chOff x="0" y="0"/>
            <a:chExt cx="5730509" cy="1657690"/>
          </a:xfrm>
        </p:grpSpPr>
        <p:sp>
          <p:nvSpPr>
            <p:cNvPr id="470" name="Das et al. 2025a"/>
            <p:cNvSpPr/>
            <p:nvPr/>
          </p:nvSpPr>
          <p:spPr>
            <a:xfrm>
              <a:off x="38100" y="38100"/>
              <a:ext cx="5654310" cy="1581491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spcBef>
                  <a:spcPts val="0"/>
                </a:spcBef>
                <a:defRPr sz="380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1900"/>
                <a:t>Das et al. 2025a</a:t>
              </a:r>
            </a:p>
          </p:txBody>
        </p:sp>
        <p:pic>
          <p:nvPicPr>
            <p:cNvPr id="469" name="Das et al. 2025a Das et al. 2025a" descr="Das et al. 2025a Das et al. 2025a"/>
            <p:cNvPicPr>
              <a:picLocks/>
            </p:cNvPicPr>
            <p:nvPr/>
          </p:nvPicPr>
          <p:blipFill>
            <a:blip r:embed="rId2">
              <a:alphaModFix amt="20000"/>
            </a:blip>
            <a:stretch>
              <a:fillRect/>
            </a:stretch>
          </p:blipFill>
          <p:spPr>
            <a:xfrm>
              <a:off x="0" y="-1"/>
              <a:ext cx="5730510" cy="1657692"/>
            </a:xfrm>
            <a:prstGeom prst="rect">
              <a:avLst/>
            </a:prstGeom>
            <a:effectLst/>
          </p:spPr>
        </p:pic>
      </p:grpSp>
      <p:grpSp>
        <p:nvGrpSpPr>
          <p:cNvPr id="474" name="Das et al. 2024b"/>
          <p:cNvGrpSpPr/>
          <p:nvPr/>
        </p:nvGrpSpPr>
        <p:grpSpPr>
          <a:xfrm>
            <a:off x="3052348" y="4878155"/>
            <a:ext cx="3012956" cy="828846"/>
            <a:chOff x="0" y="0"/>
            <a:chExt cx="6025910" cy="1657690"/>
          </a:xfrm>
        </p:grpSpPr>
        <p:sp>
          <p:nvSpPr>
            <p:cNvPr id="473" name="Das et al. 2024b"/>
            <p:cNvSpPr/>
            <p:nvPr/>
          </p:nvSpPr>
          <p:spPr>
            <a:xfrm>
              <a:off x="38100" y="38100"/>
              <a:ext cx="5949711" cy="1581491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spcBef>
                  <a:spcPts val="0"/>
                </a:spcBef>
                <a:defRPr sz="380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1900"/>
                <a:t>Das et al. 2024b</a:t>
              </a:r>
            </a:p>
          </p:txBody>
        </p:sp>
        <p:pic>
          <p:nvPicPr>
            <p:cNvPr id="472" name="Das et al. 2024b Das et al. 2024b" descr="Das et al. 2024b Das et al. 2024b"/>
            <p:cNvPicPr>
              <a:picLocks/>
            </p:cNvPicPr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0" y="-1"/>
              <a:ext cx="6025911" cy="1657692"/>
            </a:xfrm>
            <a:prstGeom prst="rect">
              <a:avLst/>
            </a:prstGeom>
            <a:effectLst/>
          </p:spPr>
        </p:pic>
      </p:grpSp>
      <p:grpSp>
        <p:nvGrpSpPr>
          <p:cNvPr id="477" name="Das et al. 2024a"/>
          <p:cNvGrpSpPr/>
          <p:nvPr/>
        </p:nvGrpSpPr>
        <p:grpSpPr>
          <a:xfrm>
            <a:off x="6168984" y="4878155"/>
            <a:ext cx="2987090" cy="828846"/>
            <a:chOff x="0" y="0"/>
            <a:chExt cx="5974178" cy="1657690"/>
          </a:xfrm>
        </p:grpSpPr>
        <p:sp>
          <p:nvSpPr>
            <p:cNvPr id="476" name="Das et al. 2024a"/>
            <p:cNvSpPr/>
            <p:nvPr/>
          </p:nvSpPr>
          <p:spPr>
            <a:xfrm>
              <a:off x="38100" y="38100"/>
              <a:ext cx="5897979" cy="1581491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spcBef>
                  <a:spcPts val="0"/>
                </a:spcBef>
                <a:defRPr sz="380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1900"/>
                <a:t>Das et al. 2024a</a:t>
              </a:r>
            </a:p>
          </p:txBody>
        </p:sp>
        <p:pic>
          <p:nvPicPr>
            <p:cNvPr id="475" name="Das et al. 2024a Das et al. 2024a" descr="Das et al. 2024a Das et al. 2024a"/>
            <p:cNvPicPr>
              <a:picLocks/>
            </p:cNvPicPr>
            <p:nvPr/>
          </p:nvPicPr>
          <p:blipFill>
            <a:blip r:embed="rId4">
              <a:alphaModFix amt="20000"/>
            </a:blip>
            <a:stretch>
              <a:fillRect/>
            </a:stretch>
          </p:blipFill>
          <p:spPr>
            <a:xfrm>
              <a:off x="0" y="-1"/>
              <a:ext cx="5974179" cy="1657692"/>
            </a:xfrm>
            <a:prstGeom prst="rect">
              <a:avLst/>
            </a:prstGeom>
            <a:effectLst/>
          </p:spPr>
        </p:pic>
      </p:grpSp>
      <p:grpSp>
        <p:nvGrpSpPr>
          <p:cNvPr id="480" name="Das et al. 2023"/>
          <p:cNvGrpSpPr/>
          <p:nvPr/>
        </p:nvGrpSpPr>
        <p:grpSpPr>
          <a:xfrm>
            <a:off x="9259753" y="4878155"/>
            <a:ext cx="2865489" cy="828846"/>
            <a:chOff x="0" y="0"/>
            <a:chExt cx="5730977" cy="1657690"/>
          </a:xfrm>
        </p:grpSpPr>
        <p:sp>
          <p:nvSpPr>
            <p:cNvPr id="479" name="Das et al. 2023"/>
            <p:cNvSpPr/>
            <p:nvPr/>
          </p:nvSpPr>
          <p:spPr>
            <a:xfrm>
              <a:off x="38100" y="38100"/>
              <a:ext cx="5654778" cy="15814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spcBef>
                  <a:spcPts val="0"/>
                </a:spcBef>
                <a:defRPr sz="380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1900"/>
                <a:t>Das et al. 2023</a:t>
              </a:r>
            </a:p>
          </p:txBody>
        </p:sp>
        <p:pic>
          <p:nvPicPr>
            <p:cNvPr id="478" name="Das et al. 2023 Das et al. 2023" descr="Das et al. 2023 Das et al. 2023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5730978" cy="1657692"/>
            </a:xfrm>
            <a:prstGeom prst="rect">
              <a:avLst/>
            </a:prstGeom>
            <a:effectLst/>
          </p:spPr>
        </p:pic>
      </p:grpSp>
      <p:sp>
        <p:nvSpPr>
          <p:cNvPr id="2" name="What do 8–12 M  stars explode as?">
            <a:extLst>
              <a:ext uri="{FF2B5EF4-FFF2-40B4-BE49-F238E27FC236}">
                <a16:creationId xmlns:a16="http://schemas.microsoft.com/office/drawing/2014/main" id="{E7F91D29-EC16-FF72-F073-3FF096DBBC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defTabSz="371475">
              <a:defRPr sz="10080"/>
            </a:pPr>
            <a:r>
              <a:rPr lang="en-US" sz="6000" dirty="0"/>
              <a:t>How</a:t>
            </a:r>
            <a:r>
              <a:rPr sz="6000" dirty="0"/>
              <a:t> do 8–12 M</a:t>
            </a:r>
            <a:r>
              <a:rPr lang="en-US" sz="9600" baseline="-25000" dirty="0"/>
              <a:t>☉ </a:t>
            </a:r>
            <a:r>
              <a:rPr sz="6000" dirty="0"/>
              <a:t>stars explode?</a:t>
            </a:r>
            <a:endParaRPr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2"/>
          <a:stretch/>
        </p:blipFill>
        <p:spPr>
          <a:xfrm>
            <a:off x="850552" y="15650"/>
            <a:ext cx="10503248" cy="6356576"/>
          </a:xfrm>
        </p:spPr>
      </p:pic>
      <p:pic>
        <p:nvPicPr>
          <p:cNvPr id="5" name="Picture 2" descr="https://cdn.shopify.com/s/files/1/0501/6712/0029/products/MirrorMug_1024x1024@2x.jpg?v=16055289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420" y="1357988"/>
            <a:ext cx="462928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552" y="5388603"/>
            <a:ext cx="10503248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i="1" dirty="0"/>
              <a:t>Time-Domain Discovery Engines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0553" y="79451"/>
            <a:ext cx="1050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Palomar Observatory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397757" y="2229633"/>
            <a:ext cx="2841198" cy="2880986"/>
            <a:chOff x="1397757" y="2229633"/>
            <a:chExt cx="2841198" cy="2880986"/>
          </a:xfrm>
        </p:grpSpPr>
        <p:grpSp>
          <p:nvGrpSpPr>
            <p:cNvPr id="8" name="Group 7"/>
            <p:cNvGrpSpPr/>
            <p:nvPr/>
          </p:nvGrpSpPr>
          <p:grpSpPr>
            <a:xfrm>
              <a:off x="1397757" y="2229633"/>
              <a:ext cx="2841198" cy="2880986"/>
              <a:chOff x="1397757" y="2229633"/>
              <a:chExt cx="2841198" cy="2880986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2242159" y="2229633"/>
                <a:ext cx="576197" cy="526093"/>
              </a:xfrm>
              <a:prstGeom prst="ellipse">
                <a:avLst/>
              </a:prstGeom>
              <a:solidFill>
                <a:schemeClr val="accent2">
                  <a:alpha val="65000"/>
                </a:schemeClr>
              </a:solidFill>
              <a:ln w="5080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7757" y="2968669"/>
                <a:ext cx="2841198" cy="2141950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1973765" y="3872308"/>
              <a:ext cx="1933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Zwicky</a:t>
              </a:r>
              <a:r>
                <a:rPr lang="en-US" sz="1400" dirty="0"/>
                <a:t> Transient Facility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726435" y="4429928"/>
            <a:ext cx="1507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Palomar </a:t>
            </a:r>
            <a:r>
              <a:rPr lang="en-US" sz="1400" dirty="0" err="1"/>
              <a:t>Gattini</a:t>
            </a:r>
            <a:r>
              <a:rPr lang="en-US" sz="1400" dirty="0"/>
              <a:t> IR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19BC5B3-1483-9FC2-F157-CF2C3AAFDEEB}"/>
              </a:ext>
            </a:extLst>
          </p:cNvPr>
          <p:cNvGrpSpPr/>
          <p:nvPr/>
        </p:nvGrpSpPr>
        <p:grpSpPr>
          <a:xfrm>
            <a:off x="9916709" y="2090803"/>
            <a:ext cx="1304521" cy="2225335"/>
            <a:chOff x="9916709" y="2090803"/>
            <a:chExt cx="1304521" cy="2225335"/>
          </a:xfrm>
        </p:grpSpPr>
        <p:sp>
          <p:nvSpPr>
            <p:cNvPr id="6" name="Oval 5"/>
            <p:cNvSpPr/>
            <p:nvPr/>
          </p:nvSpPr>
          <p:spPr>
            <a:xfrm>
              <a:off x="10407176" y="2090803"/>
              <a:ext cx="323589" cy="277660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 w="508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FAA5F8A-02D9-AE08-0F28-BF18E10B2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16709" y="2541862"/>
              <a:ext cx="1304521" cy="17742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393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Ca-rich Type IIb SNe (Das et al. 2023)"/>
          <p:cNvSpPr/>
          <p:nvPr/>
        </p:nvSpPr>
        <p:spPr>
          <a:xfrm>
            <a:off x="240393" y="88900"/>
            <a:ext cx="11711214" cy="691258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algn="ctr">
              <a:spcBef>
                <a:spcPts val="0"/>
              </a:spcBef>
              <a:defRPr sz="5900" b="1"/>
            </a:lvl1pPr>
          </a:lstStyle>
          <a:p>
            <a:r>
              <a:rPr sz="2950"/>
              <a:t>Ca-rich Type IIb SNe (Das et al. 2023)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6" name="In star-forming regions of star-forming galaxies…"/>
              <p:cNvSpPr/>
              <p:nvPr/>
            </p:nvSpPr>
            <p:spPr>
              <a:xfrm>
                <a:off x="5842489" y="1814444"/>
                <a:ext cx="5930411" cy="3444408"/>
              </a:xfrm>
              <a:prstGeom prst="roundRect">
                <a:avLst>
                  <a:gd name="adj" fmla="val 3828"/>
                </a:avLst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0" tIns="0" rIns="0" bIns="0" anchor="ctr"/>
              <a:lstStyle/>
              <a:p>
                <a:pPr marL="257969" indent="-257969">
                  <a:spcBef>
                    <a:spcPts val="1250"/>
                  </a:spcBef>
                  <a:buSzPct val="125000"/>
                  <a:buChar char="•"/>
                  <a:defRPr sz="400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r>
                  <a:rPr lang="en-US" sz="2000" dirty="0">
                    <a:solidFill>
                      <a:schemeClr val="bg1"/>
                    </a:solidFill>
                  </a:rPr>
                  <a:t>In star-forming regions of star-forming galaxies</a:t>
                </a:r>
              </a:p>
              <a:p>
                <a:pPr marL="257969" indent="-257969">
                  <a:spcBef>
                    <a:spcPts val="1250"/>
                  </a:spcBef>
                  <a:buSzPct val="125000"/>
                  <a:buChar char="•"/>
                  <a:defRPr sz="400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r>
                  <a:rPr lang="en-US" sz="2000" dirty="0">
                    <a:solidFill>
                      <a:schemeClr val="bg1"/>
                    </a:solidFill>
                  </a:rPr>
                  <a:t>Shows hydrogen in 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photospheric</a:t>
                </a:r>
                <a:r>
                  <a:rPr lang="en-US" sz="2000" dirty="0">
                    <a:solidFill>
                      <a:schemeClr val="bg1"/>
                    </a:solidFill>
                  </a:rPr>
                  <a:t> phase</a:t>
                </a:r>
              </a:p>
              <a:p>
                <a:pPr marL="257969" indent="-257969">
                  <a:spcBef>
                    <a:spcPts val="1250"/>
                  </a:spcBef>
                  <a:buSzPct val="125000"/>
                  <a:buChar char="•"/>
                  <a:defRPr sz="400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r>
                  <a:rPr lang="en-US" sz="2000" dirty="0">
                    <a:solidFill>
                      <a:schemeClr val="bg1"/>
                    </a:solidFill>
                  </a:rPr>
                  <a:t>Ejecta mass &lt; 1 M</a:t>
                </a:r>
                <a14:m>
                  <m:oMath xmlns:m="http://schemas.openxmlformats.org/officeDocument/2006/math">
                    <m:r>
                      <a:rPr lang="en-US" sz="2400" i="1" baseline="-250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⊙</m:t>
                    </m:r>
                  </m:oMath>
                </a14:m>
                <a:endParaRPr lang="en-US" sz="2000" baseline="-25000" dirty="0">
                  <a:solidFill>
                    <a:schemeClr val="bg1"/>
                  </a:solidFill>
                </a:endParaRPr>
              </a:p>
              <a:p>
                <a:pPr marL="257969" indent="-257969">
                  <a:spcBef>
                    <a:spcPts val="1250"/>
                  </a:spcBef>
                  <a:buSzPct val="125000"/>
                  <a:buChar char="•"/>
                  <a:defRPr sz="400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r>
                  <a:rPr lang="en-US" sz="2000" dirty="0">
                    <a:solidFill>
                      <a:schemeClr val="bg1"/>
                    </a:solidFill>
                  </a:rPr>
                  <a:t>Ca-rich nebular spectra</a:t>
                </a:r>
              </a:p>
              <a:p>
                <a:pPr marL="257969" indent="-257969">
                  <a:buSzPct val="125000"/>
                  <a:buChar char="•"/>
                  <a:defRPr sz="400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lang="en-US" sz="2000" baseline="-5999" dirty="0">
                  <a:solidFill>
                    <a:schemeClr val="bg1"/>
                  </a:solidFill>
                </a:endParaRPr>
              </a:p>
              <a:p>
                <a:pPr marL="257969" indent="-257969">
                  <a:buSzPct val="125000"/>
                  <a:buChar char="•"/>
                  <a:defRPr sz="400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lang="en-US" sz="2000" baseline="-5999" dirty="0">
                  <a:solidFill>
                    <a:schemeClr val="bg1"/>
                  </a:solidFill>
                </a:endParaRPr>
              </a:p>
              <a:p>
                <a:pPr>
                  <a:defRPr sz="400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lang="en-US" sz="2000" baseline="-5999" dirty="0">
                  <a:solidFill>
                    <a:schemeClr val="bg1"/>
                  </a:solidFill>
                </a:endParaRPr>
              </a:p>
              <a:p>
                <a:pPr marL="257969" indent="-257969">
                  <a:buSzPct val="125000"/>
                  <a:buChar char="•"/>
                  <a:defRPr sz="400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lang="en-US" sz="2000" baseline="-5999" dirty="0">
                  <a:solidFill>
                    <a:schemeClr val="bg1"/>
                  </a:solidFill>
                </a:endParaRPr>
              </a:p>
              <a:p>
                <a:pPr>
                  <a:defRPr sz="400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lang="en-US" sz="2000" baseline="-5999" dirty="0">
                  <a:solidFill>
                    <a:schemeClr val="bg1"/>
                  </a:solidFill>
                </a:endParaRPr>
              </a:p>
              <a:p>
                <a:pPr>
                  <a:defRPr sz="400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lang="en-US" sz="2000" baseline="-5999" dirty="0">
                  <a:solidFill>
                    <a:schemeClr val="bg1"/>
                  </a:solidFill>
                </a:endParaRPr>
              </a:p>
              <a:p>
                <a:pPr>
                  <a:defRPr sz="400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lang="en-US" sz="2000" baseline="-5999" dirty="0">
                  <a:solidFill>
                    <a:schemeClr val="bg1"/>
                  </a:solidFill>
                </a:endParaRPr>
              </a:p>
              <a:p>
                <a:pPr>
                  <a:defRPr sz="400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lang="en-US" sz="2000" baseline="-5999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86" name="In star-forming regions of star-forming galaxies…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2489" y="1814444"/>
                <a:ext cx="5930411" cy="3444408"/>
              </a:xfrm>
              <a:prstGeom prst="roundRect">
                <a:avLst>
                  <a:gd name="adj" fmla="val 3828"/>
                </a:avLst>
              </a:prstGeom>
              <a:blipFill>
                <a:blip r:embed="rId2"/>
                <a:stretch>
                  <a:fillRect l="-2564" t="-404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7" name="Google Shape;487;p58" descr="Google Shape;487;p58"/>
          <p:cNvPicPr>
            <a:picLocks noChangeAspect="1"/>
          </p:cNvPicPr>
          <p:nvPr/>
        </p:nvPicPr>
        <p:blipFill>
          <a:blip r:embed="rId3"/>
          <a:srcRect l="1018"/>
          <a:stretch>
            <a:fillRect/>
          </a:stretch>
        </p:blipFill>
        <p:spPr>
          <a:xfrm>
            <a:off x="204421" y="1907335"/>
            <a:ext cx="5525786" cy="3879192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New class of strongly-striped CCSNe"/>
          <p:cNvSpPr txBox="1">
            <a:spLocks noGrp="1"/>
          </p:cNvSpPr>
          <p:nvPr>
            <p:ph type="title"/>
          </p:nvPr>
        </p:nvSpPr>
        <p:spPr>
          <a:xfrm>
            <a:off x="49806" y="540878"/>
            <a:ext cx="12142194" cy="7636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>
              <a:defRPr sz="6600" b="1"/>
            </a:pPr>
            <a:r>
              <a:rPr lang="en-US" dirty="0"/>
              <a:t>Strongly Stripped Supernovae</a:t>
            </a:r>
            <a:endParaRPr dirty="0"/>
          </a:p>
        </p:txBody>
      </p:sp>
      <p:pic>
        <p:nvPicPr>
          <p:cNvPr id="489" name="Rectangle Rectangle" descr="Rectangle Rectangl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241096" y="1893361"/>
            <a:ext cx="1275164" cy="3444408"/>
          </a:xfrm>
          <a:prstGeom prst="rect">
            <a:avLst/>
          </a:prstGeom>
        </p:spPr>
      </p:pic>
      <p:pic>
        <p:nvPicPr>
          <p:cNvPr id="491" name="Screenshot 2025-03-25 at 4.55.33 PM.png" descr="Screenshot 2025-03-25 at 4.55.3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5437" y="3783757"/>
            <a:ext cx="2769067" cy="21381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BBABC-63D9-7A26-3AC3-839186DF5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 do the rates actually add up?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C06778-BCF3-9B15-E43D-3920B8BE1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FC9734A-3463-7716-B2B0-1A603AF8A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99" y="1536633"/>
            <a:ext cx="11326293" cy="4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647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80C49-09D6-3A2E-D4FF-180672E11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AD697C-4214-3DD1-D5BE-3588B5B16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6308FF-3700-F15C-DA8A-B4B76E1B08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79" r="17034"/>
          <a:stretch/>
        </p:blipFill>
        <p:spPr>
          <a:xfrm>
            <a:off x="148280" y="2090451"/>
            <a:ext cx="5298321" cy="33321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3DC877-DB02-656C-D65B-09571C921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265" y="2068041"/>
            <a:ext cx="5499659" cy="33980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C4F03D-26E0-88E5-5215-F53495187323}"/>
              </a:ext>
            </a:extLst>
          </p:cNvPr>
          <p:cNvSpPr txBox="1"/>
          <p:nvPr/>
        </p:nvSpPr>
        <p:spPr>
          <a:xfrm>
            <a:off x="838200" y="5558839"/>
            <a:ext cx="10700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CATS150: Complete within 150Mpc (PI </a:t>
            </a:r>
            <a:r>
              <a:rPr lang="en-US" sz="2400" dirty="0" err="1">
                <a:solidFill>
                  <a:schemeClr val="bg1"/>
                </a:solidFill>
              </a:rPr>
              <a:t>Kaustav</a:t>
            </a:r>
            <a:r>
              <a:rPr lang="en-US" sz="2400" dirty="0">
                <a:solidFill>
                  <a:schemeClr val="bg1"/>
                </a:solidFill>
              </a:rPr>
              <a:t> Das)  - Ongoing 1-year survey in 2025</a:t>
            </a:r>
          </a:p>
          <a:p>
            <a:r>
              <a:rPr lang="en-US" sz="2400" dirty="0">
                <a:solidFill>
                  <a:schemeClr val="bg1"/>
                </a:solidFill>
              </a:rPr>
              <a:t>Starting 2026, we plan to classify all transients in the </a:t>
            </a:r>
            <a:r>
              <a:rPr lang="en-US" sz="2400" dirty="0" err="1">
                <a:solidFill>
                  <a:schemeClr val="bg1"/>
                </a:solidFill>
              </a:rPr>
              <a:t>ZTF+Rubin</a:t>
            </a:r>
            <a:r>
              <a:rPr lang="en-US" sz="2400" dirty="0">
                <a:solidFill>
                  <a:schemeClr val="bg1"/>
                </a:solidFill>
              </a:rPr>
              <a:t> footprint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AB1F76-BA25-B803-99A0-028628DC4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0939" y="28574"/>
            <a:ext cx="1531686" cy="16511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ECA6EC-72F0-2566-F400-960DF490134B}"/>
              </a:ext>
            </a:extLst>
          </p:cNvPr>
          <p:cNvSpPr txBox="1"/>
          <p:nvPr/>
        </p:nvSpPr>
        <p:spPr>
          <a:xfrm>
            <a:off x="10593157" y="1620325"/>
            <a:ext cx="1664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Kaustav</a:t>
            </a:r>
            <a:r>
              <a:rPr lang="en-US" dirty="0">
                <a:solidFill>
                  <a:schemeClr val="bg1"/>
                </a:solidFill>
              </a:rPr>
              <a:t> Das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(Grad)</a:t>
            </a:r>
          </a:p>
        </p:txBody>
      </p:sp>
    </p:spTree>
    <p:extLst>
      <p:ext uri="{BB962C8B-B14F-4D97-AF65-F5344CB8AC3E}">
        <p14:creationId xmlns:p14="http://schemas.microsoft.com/office/powerpoint/2010/main" val="1109524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44AEC-6EC3-79F6-F5CE-94E06F1AE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3EE5B-3F50-7AF3-E156-4930CA765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Future Surveyors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F90D70-0371-7804-A97C-B1BD4686A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957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BB8F7-7D8C-5853-F615-86EC5D801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785" y="3796321"/>
            <a:ext cx="616675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Roman Alerts Promptly from Image Differencing</a:t>
            </a:r>
            <a:br>
              <a:rPr lang="en-US" dirty="0"/>
            </a:br>
            <a:r>
              <a:rPr lang="en-US" dirty="0"/>
              <a:t>http://</a:t>
            </a:r>
            <a:r>
              <a:rPr lang="en-US" dirty="0" err="1"/>
              <a:t>rapid.ipac.caltech.edu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99E443-65B6-AAFC-A19B-6945D2C2B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  <a:endParaRPr lang="en-US" dirty="0"/>
          </a:p>
        </p:txBody>
      </p:sp>
      <p:pic>
        <p:nvPicPr>
          <p:cNvPr id="2050" name="Picture 2" descr="RAPID Logo">
            <a:extLst>
              <a:ext uri="{FF2B5EF4-FFF2-40B4-BE49-F238E27FC236}">
                <a16:creationId xmlns:a16="http://schemas.microsoft.com/office/drawing/2014/main" id="{20C26186-0D23-1DC2-66E8-045E1508A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30624"/>
            <a:ext cx="4588329" cy="149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lose-up of a machine&#10;&#10;Description automatically generated">
            <a:extLst>
              <a:ext uri="{FF2B5EF4-FFF2-40B4-BE49-F238E27FC236}">
                <a16:creationId xmlns:a16="http://schemas.microsoft.com/office/drawing/2014/main" id="{142D46E6-626B-D1BE-6B9D-E4A2E495D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33510">
            <a:off x="7536517" y="1099991"/>
            <a:ext cx="3066321" cy="315964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AB24EA0-CD49-E6D7-6A28-10B36E4D69C6}"/>
              </a:ext>
            </a:extLst>
          </p:cNvPr>
          <p:cNvSpPr txBox="1">
            <a:spLocks/>
          </p:cNvSpPr>
          <p:nvPr/>
        </p:nvSpPr>
        <p:spPr>
          <a:xfrm>
            <a:off x="6803579" y="3887418"/>
            <a:ext cx="61667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Cryoscope</a:t>
            </a:r>
            <a:r>
              <a:rPr lang="en-US" dirty="0"/>
              <a:t> in Concordia</a:t>
            </a:r>
          </a:p>
          <a:p>
            <a:r>
              <a:rPr lang="en-US" dirty="0"/>
              <a:t>(Kasliwal et al. 2025)</a:t>
            </a:r>
          </a:p>
        </p:txBody>
      </p:sp>
    </p:spTree>
    <p:extLst>
      <p:ext uri="{BB962C8B-B14F-4D97-AF65-F5344CB8AC3E}">
        <p14:creationId xmlns:p14="http://schemas.microsoft.com/office/powerpoint/2010/main" val="3132169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FD39A3-CCAD-4C30-A08B-33FA400016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719883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3FA29A-0416-37E9-0359-197249DED9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0349" y="4981903"/>
            <a:ext cx="3185652" cy="16519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58FB60-3360-F102-5793-A36CAFAF741E}"/>
              </a:ext>
            </a:extLst>
          </p:cNvPr>
          <p:cNvSpPr txBox="1"/>
          <p:nvPr/>
        </p:nvSpPr>
        <p:spPr>
          <a:xfrm>
            <a:off x="7642950" y="557691"/>
            <a:ext cx="4111447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i="1" dirty="0">
                <a:solidFill>
                  <a:schemeClr val="accent1">
                    <a:lumMod val="75000"/>
                  </a:schemeClr>
                </a:solidFill>
              </a:rPr>
              <a:t>UVEX</a:t>
            </a:r>
          </a:p>
          <a:p>
            <a:endParaRPr lang="en-US" sz="4400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The Ultraviolet Explorer</a:t>
            </a:r>
          </a:p>
          <a:p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(PI Fiona Harrison)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0DD2F-CFD8-ECDF-73CF-D42D36DAB4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8856" y="82230"/>
            <a:ext cx="1862946" cy="23478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C65916-7285-2DDC-DF70-BF76EE2FEAD0}"/>
              </a:ext>
            </a:extLst>
          </p:cNvPr>
          <p:cNvSpPr txBox="1"/>
          <p:nvPr/>
        </p:nvSpPr>
        <p:spPr>
          <a:xfrm>
            <a:off x="7351295" y="5653813"/>
            <a:ext cx="4840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Selected by NASA as next MIDEX launch in 2030!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BA9B2D-82D6-66EA-E58E-DC1DDE0B973C}"/>
              </a:ext>
            </a:extLst>
          </p:cNvPr>
          <p:cNvSpPr txBox="1"/>
          <p:nvPr/>
        </p:nvSpPr>
        <p:spPr>
          <a:xfrm>
            <a:off x="7457460" y="4207263"/>
            <a:ext cx="52227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UVEX provides:</a:t>
            </a:r>
          </a:p>
          <a:p>
            <a:r>
              <a:rPr lang="en-US" sz="2000" i="1" dirty="0">
                <a:solidFill>
                  <a:schemeClr val="bg1"/>
                </a:solidFill>
              </a:rPr>
              <a:t>Sensitive wide-field imaging in NUV and FUV</a:t>
            </a:r>
          </a:p>
          <a:p>
            <a:r>
              <a:rPr lang="en-US" sz="2000" i="1" dirty="0">
                <a:solidFill>
                  <a:schemeClr val="bg1"/>
                </a:solidFill>
              </a:rPr>
              <a:t>Rapid </a:t>
            </a:r>
            <a:r>
              <a:rPr lang="en-US" sz="2000" i="1" dirty="0" err="1">
                <a:solidFill>
                  <a:schemeClr val="bg1"/>
                </a:solidFill>
              </a:rPr>
              <a:t>ToO</a:t>
            </a:r>
            <a:r>
              <a:rPr lang="en-US" sz="2000" i="1" dirty="0">
                <a:solidFill>
                  <a:schemeClr val="bg1"/>
                </a:solidFill>
              </a:rPr>
              <a:t> UV spectroscopy</a:t>
            </a:r>
          </a:p>
          <a:p>
            <a:r>
              <a:rPr lang="en-US" sz="2400" dirty="0"/>
              <a:t>	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D4D25A-EFD4-F0C5-DEA4-9C7F7EBA6FCD}"/>
              </a:ext>
            </a:extLst>
          </p:cNvPr>
          <p:cNvSpPr txBox="1"/>
          <p:nvPr/>
        </p:nvSpPr>
        <p:spPr>
          <a:xfrm>
            <a:off x="7351295" y="6115643"/>
            <a:ext cx="2397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</a:t>
            </a:r>
            <a:r>
              <a:rPr lang="en-US" dirty="0" err="1">
                <a:solidFill>
                  <a:schemeClr val="bg1"/>
                </a:solidFill>
              </a:rPr>
              <a:t>uvex.caltech.edu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4189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4582" y="4612927"/>
            <a:ext cx="358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bg1"/>
                </a:solidFill>
              </a:rPr>
              <a:t>Namaskar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082516"/>
            <a:ext cx="1393870" cy="2530410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505035" y="5715890"/>
            <a:ext cx="18004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नमस्कार</a:t>
            </a:r>
            <a:r>
              <a:rPr lang="en-US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1513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Zwicky Transient Facility</a:t>
            </a:r>
            <a:br>
              <a:rPr lang="en-US" dirty="0"/>
            </a:b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130" y="220909"/>
            <a:ext cx="4403832" cy="29395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939558"/>
            <a:ext cx="4713963" cy="3535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8" y="2939557"/>
            <a:ext cx="5389783" cy="359431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D6E2B3-C552-03AC-10DC-4C44ADEAECEF}"/>
              </a:ext>
            </a:extLst>
          </p:cNvPr>
          <p:cNvSpPr txBox="1"/>
          <p:nvPr/>
        </p:nvSpPr>
        <p:spPr>
          <a:xfrm>
            <a:off x="838200" y="1022959"/>
            <a:ext cx="5567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1034 refereed papers in 6 years</a:t>
            </a:r>
          </a:p>
          <a:p>
            <a:r>
              <a:rPr lang="en-US" sz="3200" dirty="0">
                <a:solidFill>
                  <a:schemeClr val="bg1"/>
                </a:solidFill>
              </a:rPr>
              <a:t>h-index  = 62</a:t>
            </a:r>
          </a:p>
          <a:p>
            <a:r>
              <a:rPr lang="en-US" sz="3200" dirty="0">
                <a:solidFill>
                  <a:schemeClr val="bg1"/>
                </a:solidFill>
              </a:rPr>
              <a:t>16,528 citations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315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2"/>
          <a:stretch/>
        </p:blipFill>
        <p:spPr>
          <a:xfrm>
            <a:off x="850552" y="15650"/>
            <a:ext cx="10503248" cy="635657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552" y="5388603"/>
            <a:ext cx="10503248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i="1" dirty="0"/>
              <a:t>Opening the dynamic infrared sky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0553" y="79451"/>
            <a:ext cx="1050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Palomar Observatory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7038646" y="4057723"/>
            <a:ext cx="576197" cy="526093"/>
          </a:xfrm>
          <a:prstGeom prst="ellipse">
            <a:avLst/>
          </a:prstGeom>
          <a:solidFill>
            <a:schemeClr val="accent2">
              <a:alpha val="65000"/>
            </a:schemeClr>
          </a:solidFill>
          <a:ln w="508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898840" y="2536094"/>
            <a:ext cx="323589" cy="277660"/>
          </a:xfrm>
          <a:prstGeom prst="ellipse">
            <a:avLst/>
          </a:prstGeom>
          <a:solidFill>
            <a:schemeClr val="accent2">
              <a:alpha val="65000"/>
            </a:schemeClr>
          </a:solidFill>
          <a:ln w="508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creen Shot 2019-12-19 at 8.37.04 PM.png" descr="Screen Shot 2019-12-19 at 8.37.0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611" y="1920265"/>
            <a:ext cx="2382921" cy="172237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/>
          <p:cNvSpPr txBox="1"/>
          <p:nvPr/>
        </p:nvSpPr>
        <p:spPr>
          <a:xfrm>
            <a:off x="7726435" y="4429928"/>
            <a:ext cx="1507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Palomar </a:t>
            </a:r>
            <a:r>
              <a:rPr lang="en-US" sz="1400" dirty="0" err="1"/>
              <a:t>Gattini</a:t>
            </a:r>
            <a:r>
              <a:rPr lang="en-US" sz="1400" dirty="0"/>
              <a:t> IR</a:t>
            </a:r>
          </a:p>
        </p:txBody>
      </p:sp>
      <p:pic>
        <p:nvPicPr>
          <p:cNvPr id="17" name="Picture 16" descr="A picture containing outdoor, sky, tree, building&#10;&#10;Description automatically generated">
            <a:extLst>
              <a:ext uri="{FF2B5EF4-FFF2-40B4-BE49-F238E27FC236}">
                <a16:creationId xmlns:a16="http://schemas.microsoft.com/office/drawing/2014/main" id="{7B49202C-4512-1536-BF5D-B2488C45E3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07" t="37452" r="48213"/>
          <a:stretch/>
        </p:blipFill>
        <p:spPr>
          <a:xfrm>
            <a:off x="7659382" y="3639540"/>
            <a:ext cx="2120722" cy="215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9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BC606-67D0-7284-9C8B-D432440A2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2EC37EE-1F25-C4F9-C04F-511508C5C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2"/>
          <a:stretch/>
        </p:blipFill>
        <p:spPr>
          <a:xfrm>
            <a:off x="850552" y="15650"/>
            <a:ext cx="10503248" cy="635657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08E83C-9BE0-3758-4D50-2C6F73DCB093}"/>
              </a:ext>
            </a:extLst>
          </p:cNvPr>
          <p:cNvSpPr txBox="1"/>
          <p:nvPr/>
        </p:nvSpPr>
        <p:spPr>
          <a:xfrm>
            <a:off x="850553" y="79451"/>
            <a:ext cx="1050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Palomar Observatory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21F1BEF-9280-C9DF-4242-DED42EFA5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A5C4DF8-2339-9510-F1E9-D6CC68B8D930}"/>
              </a:ext>
            </a:extLst>
          </p:cNvPr>
          <p:cNvSpPr/>
          <p:nvPr/>
        </p:nvSpPr>
        <p:spPr>
          <a:xfrm>
            <a:off x="6555917" y="2594534"/>
            <a:ext cx="1507272" cy="1429089"/>
          </a:xfrm>
          <a:prstGeom prst="ellipse">
            <a:avLst/>
          </a:prstGeom>
          <a:solidFill>
            <a:schemeClr val="accent2">
              <a:alpha val="65000"/>
            </a:schemeClr>
          </a:solidFill>
          <a:ln w="508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5B2C3C-812D-86E9-A0E4-302F81221442}"/>
              </a:ext>
            </a:extLst>
          </p:cNvPr>
          <p:cNvSpPr txBox="1"/>
          <p:nvPr/>
        </p:nvSpPr>
        <p:spPr>
          <a:xfrm>
            <a:off x="7726435" y="4429928"/>
            <a:ext cx="1507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Palomar </a:t>
            </a:r>
            <a:r>
              <a:rPr lang="en-US" sz="1400" dirty="0" err="1"/>
              <a:t>Gattini</a:t>
            </a:r>
            <a:r>
              <a:rPr lang="en-US" sz="1400" dirty="0"/>
              <a:t> IR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F0A976C-5A5C-82DA-60FA-E718ED8A2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5123432-258C-A547-56AC-78D985DD5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045" y="2202624"/>
            <a:ext cx="457358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602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Kasliwal Research Group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7" r="30364"/>
          <a:stretch/>
        </p:blipFill>
        <p:spPr>
          <a:xfrm>
            <a:off x="260021" y="3748752"/>
            <a:ext cx="1468760" cy="1691640"/>
          </a:xfrm>
        </p:spPr>
      </p:pic>
      <p:sp>
        <p:nvSpPr>
          <p:cNvPr id="9" name="TextBox 8"/>
          <p:cNvSpPr txBox="1"/>
          <p:nvPr/>
        </p:nvSpPr>
        <p:spPr>
          <a:xfrm>
            <a:off x="5007535" y="2929575"/>
            <a:ext cx="1840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Viraj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Karambelkar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(Grad)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45558" y="5445691"/>
            <a:ext cx="1477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Matt Hankins</a:t>
            </a:r>
          </a:p>
          <a:p>
            <a:r>
              <a:rPr lang="en-US" dirty="0">
                <a:solidFill>
                  <a:schemeClr val="bg1"/>
                </a:solidFill>
              </a:rPr>
              <a:t>(Now Faculty)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52050" y="5424156"/>
            <a:ext cx="204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Christoffer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Fremling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(Now Staff)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7190" y="5460131"/>
            <a:ext cx="1826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Kishalay</a:t>
            </a:r>
            <a:r>
              <a:rPr lang="en-US" dirty="0">
                <a:solidFill>
                  <a:schemeClr val="bg1"/>
                </a:solidFill>
              </a:rPr>
              <a:t> De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(Now Faculty)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82356" y="5443548"/>
            <a:ext cx="1470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Igor </a:t>
            </a:r>
            <a:r>
              <a:rPr lang="en-US" dirty="0" err="1">
                <a:solidFill>
                  <a:schemeClr val="bg1"/>
                </a:solidFill>
              </a:rPr>
              <a:t>Andreoni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(Now Faculty)</a:t>
            </a:r>
          </a:p>
        </p:txBody>
      </p:sp>
      <p:sp>
        <p:nvSpPr>
          <p:cNvPr id="17" name="AutoShape 8" descr="mage result for Lindsey Whitesides Caltech"/>
          <p:cNvSpPr>
            <a:spLocks noChangeAspect="1" noChangeArrowheads="1"/>
          </p:cNvSpPr>
          <p:nvPr/>
        </p:nvSpPr>
        <p:spPr bwMode="auto">
          <a:xfrm>
            <a:off x="1524000" y="0"/>
            <a:ext cx="25717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774006" y="5490232"/>
            <a:ext cx="1678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Kaew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Tinyanont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(Now Faculty)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294657" y="2983525"/>
            <a:ext cx="1488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Shreya </a:t>
            </a:r>
            <a:r>
              <a:rPr lang="en-US" dirty="0" err="1">
                <a:solidFill>
                  <a:schemeClr val="bg1"/>
                </a:solidFill>
              </a:rPr>
              <a:t>Anand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(Now Fellow)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8280" y="6117286"/>
            <a:ext cx="11895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Undergrads: Tawny Sit, Miranda Kong, Andy </a:t>
            </a:r>
            <a:r>
              <a:rPr lang="en-US" sz="1600" dirty="0" err="1">
                <a:solidFill>
                  <a:schemeClr val="bg1"/>
                </a:solidFill>
              </a:rPr>
              <a:t>Tzanidakis</a:t>
            </a:r>
            <a:r>
              <a:rPr lang="en-US" sz="1600" dirty="0">
                <a:solidFill>
                  <a:schemeClr val="bg1"/>
                </a:solidFill>
              </a:rPr>
              <a:t>, Gokul </a:t>
            </a:r>
            <a:r>
              <a:rPr lang="en-US" sz="1600" dirty="0" err="1">
                <a:solidFill>
                  <a:schemeClr val="bg1"/>
                </a:solidFill>
              </a:rPr>
              <a:t>Srinivasaragavan</a:t>
            </a:r>
            <a:r>
              <a:rPr lang="en-US" sz="1600" dirty="0">
                <a:solidFill>
                  <a:schemeClr val="bg1"/>
                </a:solidFill>
              </a:rPr>
              <a:t>, Stephanie Kwan, Lindsey </a:t>
            </a:r>
            <a:r>
              <a:rPr lang="en-US" sz="1600" dirty="0" err="1">
                <a:solidFill>
                  <a:schemeClr val="bg1"/>
                </a:solidFill>
              </a:rPr>
              <a:t>Whitesides</a:t>
            </a:r>
            <a:r>
              <a:rPr lang="en-US" sz="1600" dirty="0">
                <a:solidFill>
                  <a:schemeClr val="bg1"/>
                </a:solidFill>
              </a:rPr>
              <a:t>, Chris Cannella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7" r="5752"/>
          <a:stretch/>
        </p:blipFill>
        <p:spPr>
          <a:xfrm>
            <a:off x="8700181" y="3747034"/>
            <a:ext cx="1532672" cy="1691640"/>
          </a:xfrm>
          <a:prstGeom prst="rect">
            <a:avLst/>
          </a:prstGeom>
          <a:noFill/>
        </p:spPr>
      </p:pic>
      <p:pic>
        <p:nvPicPr>
          <p:cNvPr id="24" name="Picture 10" descr="Matthew Hankins portra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970" y="3720308"/>
            <a:ext cx="1270544" cy="1691640"/>
          </a:xfrm>
          <a:prstGeom prst="rect">
            <a:avLst/>
          </a:prstGeom>
          <a:noFill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16" y="3756570"/>
            <a:ext cx="1886148" cy="1691640"/>
          </a:xfrm>
          <a:prstGeom prst="rect">
            <a:avLst/>
          </a:prstGeom>
          <a:noFill/>
        </p:spPr>
      </p:pic>
      <p:pic>
        <p:nvPicPr>
          <p:cNvPr id="1028" name="Picture 4" descr="mage result for samaporn tinyano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905" y="3729163"/>
            <a:ext cx="1691640" cy="1691640"/>
          </a:xfrm>
          <a:prstGeom prst="rect">
            <a:avLst/>
          </a:prstGeom>
          <a:noFill/>
        </p:spPr>
      </p:pic>
      <p:pic>
        <p:nvPicPr>
          <p:cNvPr id="6" name="Picture 4" descr="iraj Karambelkar (150260003)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64673" y="1246307"/>
            <a:ext cx="1721093" cy="1691640"/>
          </a:xfrm>
          <a:prstGeom prst="rect">
            <a:avLst/>
          </a:prstGeom>
          <a:noFill/>
        </p:spPr>
      </p:pic>
      <p:pic>
        <p:nvPicPr>
          <p:cNvPr id="3074" name="Picture 2" descr="agnhild_lunna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867" y="3704487"/>
            <a:ext cx="1268730" cy="169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ites.google.com/site/ryanlauastro/_/rsrc/1507488497412/home/Self2.jpg?height=320&amp;width=27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527" y="3729163"/>
            <a:ext cx="1432608" cy="169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065226" y="5438674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Ragnhild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Lunnan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(Now Faculty)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537864" y="5539448"/>
            <a:ext cx="1245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Ryan Lau</a:t>
            </a:r>
          </a:p>
          <a:p>
            <a:r>
              <a:rPr lang="en-US" dirty="0">
                <a:solidFill>
                  <a:schemeClr val="bg1"/>
                </a:solidFill>
              </a:rPr>
              <a:t>(Now Staff)</a:t>
            </a:r>
          </a:p>
        </p:txBody>
      </p:sp>
      <p:pic>
        <p:nvPicPr>
          <p:cNvPr id="32" name="Picture 31" descr="A picture containing wall, indoor, person&#10;&#10;Description automatically generated">
            <a:extLst>
              <a:ext uri="{FF2B5EF4-FFF2-40B4-BE49-F238E27FC236}">
                <a16:creationId xmlns:a16="http://schemas.microsoft.com/office/drawing/2014/main" id="{822B6DA0-F1E5-5A4A-9E61-F886BE58587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0181428" y="1356976"/>
            <a:ext cx="1691640" cy="14703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4770" y="1249794"/>
            <a:ext cx="1531686" cy="170139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271673" y="2939519"/>
            <a:ext cx="1664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Kaustav</a:t>
            </a:r>
            <a:r>
              <a:rPr lang="en-US" dirty="0">
                <a:solidFill>
                  <a:schemeClr val="bg1"/>
                </a:solidFill>
              </a:rPr>
              <a:t> Das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(Grad)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  <a:endParaRPr lang="en-US" dirty="0"/>
          </a:p>
        </p:txBody>
      </p:sp>
      <p:pic>
        <p:nvPicPr>
          <p:cNvPr id="15" name="Picture 1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ECB2581A-3C9C-1F4C-BC9F-ADAC1490C8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52050" y="1246307"/>
            <a:ext cx="1439367" cy="17048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7F5E16A-5F71-3A49-B42C-CDEA85F45F96}"/>
              </a:ext>
            </a:extLst>
          </p:cNvPr>
          <p:cNvSpPr txBox="1"/>
          <p:nvPr/>
        </p:nvSpPr>
        <p:spPr>
          <a:xfrm>
            <a:off x="8574546" y="2929574"/>
            <a:ext cx="1423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Robert Stein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(Now Fellow)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B45A86-1B4C-3A41-B2AD-BE07DCA658A7}"/>
              </a:ext>
            </a:extLst>
          </p:cNvPr>
          <p:cNvSpPr txBox="1"/>
          <p:nvPr/>
        </p:nvSpPr>
        <p:spPr>
          <a:xfrm>
            <a:off x="6854825" y="2995128"/>
            <a:ext cx="1739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Tomas </a:t>
            </a:r>
            <a:r>
              <a:rPr lang="en-US" dirty="0" err="1">
                <a:solidFill>
                  <a:schemeClr val="bg1"/>
                </a:solidFill>
              </a:rPr>
              <a:t>Ahumada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(Postdoc)</a:t>
            </a:r>
          </a:p>
        </p:txBody>
      </p:sp>
      <p:pic>
        <p:nvPicPr>
          <p:cNvPr id="4" name="Google Shape;61;p13">
            <a:extLst>
              <a:ext uri="{FF2B5EF4-FFF2-40B4-BE49-F238E27FC236}">
                <a16:creationId xmlns:a16="http://schemas.microsoft.com/office/drawing/2014/main" id="{30B80D20-B0D2-FADD-A4D8-EC459AE40A98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l="6172" t="23760" r="59591" b="38703"/>
          <a:stretch/>
        </p:blipFill>
        <p:spPr>
          <a:xfrm>
            <a:off x="6951682" y="1255048"/>
            <a:ext cx="1488357" cy="1721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Samantha Rose, astro graduate">
            <a:extLst>
              <a:ext uri="{FF2B5EF4-FFF2-40B4-BE49-F238E27FC236}">
                <a16:creationId xmlns:a16="http://schemas.microsoft.com/office/drawing/2014/main" id="{2FFFF36F-E5C3-E8F0-DECC-F10F22477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21" y="1243873"/>
            <a:ext cx="1045292" cy="175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6B9742-2D0C-7365-66F8-69F24CB7965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8041" y="1244678"/>
            <a:ext cx="1551379" cy="16925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59BC4E-BB80-CAF5-9639-19E39653C061}"/>
              </a:ext>
            </a:extLst>
          </p:cNvPr>
          <p:cNvSpPr txBox="1"/>
          <p:nvPr/>
        </p:nvSpPr>
        <p:spPr>
          <a:xfrm>
            <a:off x="1407876" y="3021548"/>
            <a:ext cx="1627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Nicholas </a:t>
            </a:r>
            <a:r>
              <a:rPr lang="en-US" dirty="0" err="1">
                <a:solidFill>
                  <a:schemeClr val="bg1"/>
                </a:solidFill>
              </a:rPr>
              <a:t>Earley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(Grad)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BD11F9-CEF7-1BD0-14A3-13528EF3F3FE}"/>
              </a:ext>
            </a:extLst>
          </p:cNvPr>
          <p:cNvSpPr txBox="1"/>
          <p:nvPr/>
        </p:nvSpPr>
        <p:spPr>
          <a:xfrm>
            <a:off x="238559" y="3026392"/>
            <a:ext cx="1087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Sam Rose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(Grad)</a:t>
            </a:r>
          </a:p>
        </p:txBody>
      </p:sp>
    </p:spTree>
    <p:extLst>
      <p:ext uri="{BB962C8B-B14F-4D97-AF65-F5344CB8AC3E}">
        <p14:creationId xmlns:p14="http://schemas.microsoft.com/office/powerpoint/2010/main" val="3364561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1723B-483D-8FEA-478B-B011E9BEB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83BDC-B868-2527-8627-54E63E009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Stellar Mergers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2997DF-2AD3-E4EC-F98F-7C33639A4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489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C5D49-6CA1-243E-4D1B-0A9ED83E4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9061"/>
            <a:ext cx="11137692" cy="1325563"/>
          </a:xfrm>
        </p:spPr>
        <p:txBody>
          <a:bodyPr/>
          <a:lstStyle/>
          <a:p>
            <a:pPr algn="ctr"/>
            <a:r>
              <a:rPr lang="en-US" dirty="0"/>
              <a:t>Common Envelope Ejections with ZTF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CCC1-E469-0901-68D7-75F9C4522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Mansi M. Kasliwal / An Extraordinary Journey Into the Transient Sky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CDD6DE-FD0F-FFEA-7E6C-8BF8BFA5AC28}"/>
              </a:ext>
            </a:extLst>
          </p:cNvPr>
          <p:cNvSpPr txBox="1"/>
          <p:nvPr/>
        </p:nvSpPr>
        <p:spPr>
          <a:xfrm>
            <a:off x="385478" y="5588331"/>
            <a:ext cx="240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Karambelkar</a:t>
            </a:r>
            <a:r>
              <a:rPr lang="en-US" dirty="0">
                <a:solidFill>
                  <a:schemeClr val="bg1"/>
                </a:solidFill>
              </a:rPr>
              <a:t> et al.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322AE0-E288-A0CA-6874-30311244FB40}"/>
              </a:ext>
            </a:extLst>
          </p:cNvPr>
          <p:cNvSpPr txBox="1"/>
          <p:nvPr/>
        </p:nvSpPr>
        <p:spPr>
          <a:xfrm>
            <a:off x="10470907" y="1781563"/>
            <a:ext cx="1841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Viraj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Karambelkar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4" descr="iraj Karambelkar (150260003)">
            <a:extLst>
              <a:ext uri="{FF2B5EF4-FFF2-40B4-BE49-F238E27FC236}">
                <a16:creationId xmlns:a16="http://schemas.microsoft.com/office/drawing/2014/main" id="{30702E48-A566-582D-0AEE-B9F4FE8D6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70907" y="0"/>
            <a:ext cx="1721093" cy="1691640"/>
          </a:xfrm>
          <a:prstGeom prst="rect">
            <a:avLst/>
          </a:prstGeom>
          <a:noFill/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0C1E497-4ED6-673F-23D6-7EFFDF75A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"/>
          <a:stretch/>
        </p:blipFill>
        <p:spPr bwMode="auto">
          <a:xfrm>
            <a:off x="533286" y="1389108"/>
            <a:ext cx="5035559" cy="41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386B40-5BEA-F070-1787-94552CBFC6BB}"/>
              </a:ext>
            </a:extLst>
          </p:cNvPr>
          <p:cNvSpPr txBox="1"/>
          <p:nvPr/>
        </p:nvSpPr>
        <p:spPr>
          <a:xfrm>
            <a:off x="3051065" y="5637715"/>
            <a:ext cx="68197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Rates of the most luminous </a:t>
            </a:r>
            <a:r>
              <a:rPr lang="en-US" i="1" dirty="0" err="1">
                <a:solidFill>
                  <a:schemeClr val="accent2"/>
                </a:solidFill>
              </a:rPr>
              <a:t>LRNe</a:t>
            </a:r>
            <a:r>
              <a:rPr lang="en-US" i="1" dirty="0">
                <a:solidFill>
                  <a:schemeClr val="accent2"/>
                </a:solidFill>
              </a:rPr>
              <a:t> are consistent with them being progenitors of merging double compact object systems</a:t>
            </a:r>
          </a:p>
        </p:txBody>
      </p:sp>
      <p:pic>
        <p:nvPicPr>
          <p:cNvPr id="13" name="Content Placeholder 4" descr="Diagram, schematic&#10;&#10;Description automatically generated">
            <a:extLst>
              <a:ext uri="{FF2B5EF4-FFF2-40B4-BE49-F238E27FC236}">
                <a16:creationId xmlns:a16="http://schemas.microsoft.com/office/drawing/2014/main" id="{FC8F7A60-4FB7-1FF1-4380-0071C2715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87781" y="1389108"/>
            <a:ext cx="4549415" cy="408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5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38148</TotalTime>
  <Words>1298</Words>
  <Application>Microsoft Macintosh PowerPoint</Application>
  <PresentationFormat>Widescreen</PresentationFormat>
  <Paragraphs>256</Paragraphs>
  <Slides>36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Wingdings</vt:lpstr>
      <vt:lpstr>Office Theme</vt:lpstr>
      <vt:lpstr>Mansi M. Kasliwal</vt:lpstr>
      <vt:lpstr>Congratulations, Enrico Cappellaro, Massimo Della Valle, Laura Greggio, Massimo Turatto!</vt:lpstr>
      <vt:lpstr>Time-Domain Discovery Engines</vt:lpstr>
      <vt:lpstr>Zwicky Transient Facility </vt:lpstr>
      <vt:lpstr>Opening the dynamic infrared sky</vt:lpstr>
      <vt:lpstr>PowerPoint Presentation</vt:lpstr>
      <vt:lpstr>Kasliwal Research Group</vt:lpstr>
      <vt:lpstr>Stellar Mergers</vt:lpstr>
      <vt:lpstr>Common Envelope Ejections with ZTF</vt:lpstr>
      <vt:lpstr>Are we missing some LRNe? Optical searches are biased against finding the dustiest LRNe</vt:lpstr>
      <vt:lpstr>Common envelope ejection in an AGB star</vt:lpstr>
      <vt:lpstr>Measuring dust contribution with JWST</vt:lpstr>
      <vt:lpstr>Cosmic Dust Budget</vt:lpstr>
      <vt:lpstr>The Cosmic Dust Budget Problem</vt:lpstr>
      <vt:lpstr>RATs with ZTF + WINTER: Red Astronomical Transient Survey</vt:lpstr>
      <vt:lpstr>Are intermediate luminosity red transients (ILRT) electron capture SNe?</vt:lpstr>
      <vt:lpstr>Carbon-rich dust from Wolf Rayet stars</vt:lpstr>
      <vt:lpstr>Supernovae</vt:lpstr>
      <vt:lpstr>10K supernova</vt:lpstr>
      <vt:lpstr>PowerPoint Presentation</vt:lpstr>
      <vt:lpstr>How do 8–12 M☉ stars explode?</vt:lpstr>
      <vt:lpstr>PowerPoint Presentation</vt:lpstr>
      <vt:lpstr>Largest sample of Type IIP SNe (230) from a systematic volume-limited survey, triples number of low-luminosity Type IIP SNe (36)</vt:lpstr>
      <vt:lpstr>What do 8–12 M stars explode as?</vt:lpstr>
      <vt:lpstr>PowerPoint Presentation</vt:lpstr>
      <vt:lpstr>The lowest nickel mass in a stripped-envelope SN</vt:lpstr>
      <vt:lpstr>How do 8–12 M☉ stars explode?</vt:lpstr>
      <vt:lpstr>PowerPoint Presentation</vt:lpstr>
      <vt:lpstr>How do 8–12 M☉ stars explode?</vt:lpstr>
      <vt:lpstr>Strongly Stripped Supernovae</vt:lpstr>
      <vt:lpstr>So do the rates actually add up?</vt:lpstr>
      <vt:lpstr>PowerPoint Presentation</vt:lpstr>
      <vt:lpstr>Future Surveyors</vt:lpstr>
      <vt:lpstr>Roman Alerts Promptly from Image Differencing http://rapid.ipac.caltech.edu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Mansi Kasliwal</dc:creator>
  <cp:lastModifiedBy>Kasliwal, Mansi M.</cp:lastModifiedBy>
  <cp:revision>220</cp:revision>
  <dcterms:created xsi:type="dcterms:W3CDTF">2021-02-01T03:24:42Z</dcterms:created>
  <dcterms:modified xsi:type="dcterms:W3CDTF">2025-03-31T20:16:22Z</dcterms:modified>
</cp:coreProperties>
</file>