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304" r:id="rId3"/>
    <p:sldId id="306" r:id="rId4"/>
    <p:sldId id="309" r:id="rId5"/>
    <p:sldId id="307" r:id="rId6"/>
    <p:sldId id="318" r:id="rId7"/>
    <p:sldId id="319" r:id="rId8"/>
    <p:sldId id="320" r:id="rId9"/>
    <p:sldId id="321" r:id="rId10"/>
    <p:sldId id="322" r:id="rId11"/>
    <p:sldId id="293" r:id="rId12"/>
    <p:sldId id="317" r:id="rId13"/>
    <p:sldId id="330" r:id="rId14"/>
    <p:sldId id="329" r:id="rId15"/>
    <p:sldId id="323" r:id="rId16"/>
    <p:sldId id="325" r:id="rId17"/>
    <p:sldId id="331" r:id="rId18"/>
    <p:sldId id="324" r:id="rId19"/>
    <p:sldId id="326" r:id="rId20"/>
    <p:sldId id="327" r:id="rId21"/>
    <p:sldId id="311" r:id="rId22"/>
    <p:sldId id="328"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UCHET Patrice" initials="BP" lastIdx="1" clrIdx="0">
    <p:extLst>
      <p:ext uri="{19B8F6BF-5375-455C-9EA6-DF929625EA0E}">
        <p15:presenceInfo xmlns:p15="http://schemas.microsoft.com/office/powerpoint/2012/main" userId="BOUCHET Patri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FF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66" autoAdjust="0"/>
    <p:restoredTop sz="94660"/>
  </p:normalViewPr>
  <p:slideViewPr>
    <p:cSldViewPr snapToGrid="0">
      <p:cViewPr varScale="1">
        <p:scale>
          <a:sx n="83" d="100"/>
          <a:sy n="83" d="100"/>
        </p:scale>
        <p:origin x="590" y="67"/>
      </p:cViewPr>
      <p:guideLst/>
    </p:cSldViewPr>
  </p:slideViewPr>
  <p:notesTextViewPr>
    <p:cViewPr>
      <p:scale>
        <a:sx n="3" d="2"/>
        <a:sy n="3" d="2"/>
      </p:scale>
      <p:origin x="0" y="0"/>
    </p:cViewPr>
  </p:notesTextViewPr>
  <p:notesViewPr>
    <p:cSldViewPr snapToGrid="0">
      <p:cViewPr varScale="1">
        <p:scale>
          <a:sx n="65" d="100"/>
          <a:sy n="65" d="100"/>
        </p:scale>
        <p:origin x="2568"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B38CB-3C24-4873-857A-E61FEDDDEF5F}" type="datetimeFigureOut">
              <a:rPr lang="es-CL" smtClean="0"/>
              <a:t>01-04-2025</a:t>
            </a:fld>
            <a:endParaRPr lang="es-CL"/>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CL"/>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E3EC5-9BD4-4B2B-81D5-2CAC8F426115}" type="slidenum">
              <a:rPr lang="es-CL" smtClean="0"/>
              <a:t>‹N›</a:t>
            </a:fld>
            <a:endParaRPr lang="es-CL"/>
          </a:p>
        </p:txBody>
      </p:sp>
    </p:spTree>
    <p:extLst>
      <p:ext uri="{BB962C8B-B14F-4D97-AF65-F5344CB8AC3E}">
        <p14:creationId xmlns:p14="http://schemas.microsoft.com/office/powerpoint/2010/main" val="3745424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4294967295"/>
          </p:nvPr>
        </p:nvSpPr>
        <p:spPr bwMode="auto">
          <a:xfrm>
            <a:off x="4402138" y="9553575"/>
            <a:ext cx="3368675" cy="503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lstStyle/>
          <a:p>
            <a:pPr eaLnBrk="1">
              <a:lnSpc>
                <a:spcPct val="93000"/>
              </a:lnSpc>
              <a:buClr>
                <a:srgbClr val="000000"/>
              </a:buClr>
              <a:buSzPct val="100000"/>
              <a:buFont typeface="Times New Roman" panose="02020603050405020304" pitchFamily="18" charset="0"/>
              <a:buNone/>
            </a:pPr>
            <a:fld id="{AF19C736-592F-4846-87BC-C43163E10A87}" type="slidenum">
              <a:rPr lang="en-US" altLang="fr-FR"/>
              <a:pPr eaLnBrk="1">
                <a:lnSpc>
                  <a:spcPct val="93000"/>
                </a:lnSpc>
                <a:buClr>
                  <a:srgbClr val="000000"/>
                </a:buClr>
                <a:buSzPct val="100000"/>
                <a:buFont typeface="Times New Roman" panose="02020603050405020304" pitchFamily="18" charset="0"/>
                <a:buNone/>
              </a:pPr>
              <a:t>1</a:t>
            </a:fld>
            <a:endParaRPr lang="en-US" altLang="fr-FR"/>
          </a:p>
        </p:txBody>
      </p:sp>
      <p:sp>
        <p:nvSpPr>
          <p:cNvPr id="4099" name="Rectangle 2"/>
          <p:cNvSpPr>
            <a:spLocks noGrp="1" noRot="1" noChangeAspect="1" noChangeArrowheads="1" noTextEdit="1"/>
          </p:cNvSpPr>
          <p:nvPr>
            <p:ph type="sldImg"/>
          </p:nvPr>
        </p:nvSpPr>
        <p:spPr>
          <a:xfrm>
            <a:off x="534988" y="763588"/>
            <a:ext cx="6700837" cy="3770312"/>
          </a:xfrm>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fr-FR" altLang="fr-FR"/>
          </a:p>
        </p:txBody>
      </p:sp>
    </p:spTree>
    <p:extLst>
      <p:ext uri="{BB962C8B-B14F-4D97-AF65-F5344CB8AC3E}">
        <p14:creationId xmlns:p14="http://schemas.microsoft.com/office/powerpoint/2010/main" val="999801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457200" algn="l" defTabSz="457200">
              <a:lnSpc>
                <a:spcPct val="115000"/>
              </a:lnSpc>
              <a:spcBef>
                <a:spcPts val="1000"/>
              </a:spcBef>
              <a:defRPr sz="3000">
                <a:latin typeface="Times New Roman"/>
                <a:ea typeface="Times New Roman"/>
                <a:cs typeface="Times New Roman"/>
                <a:sym typeface="Times New Roman"/>
              </a:defRPr>
            </a:pPr>
            <a:r>
              <a:rPr lang="en-US" dirty="0">
                <a:latin typeface="Calibri"/>
                <a:ea typeface="Calibri"/>
                <a:cs typeface="Calibri"/>
                <a:sym typeface="Calibri"/>
              </a:rPr>
              <a:t>We want to understand how massive stars age and explode, </a:t>
            </a:r>
          </a:p>
          <a:p>
            <a:pPr marR="457200" algn="l" defTabSz="457200">
              <a:lnSpc>
                <a:spcPct val="115000"/>
              </a:lnSpc>
              <a:spcBef>
                <a:spcPts val="1000"/>
              </a:spcBef>
              <a:defRPr sz="3000">
                <a:latin typeface="Times New Roman"/>
                <a:ea typeface="Times New Roman"/>
                <a:cs typeface="Times New Roman"/>
                <a:sym typeface="Times New Roman"/>
              </a:defRPr>
            </a:pPr>
            <a:r>
              <a:rPr lang="en-US" dirty="0">
                <a:latin typeface="Calibri"/>
                <a:ea typeface="Calibri"/>
                <a:cs typeface="Calibri"/>
                <a:sym typeface="Calibri"/>
              </a:rPr>
              <a:t>how their </a:t>
            </a:r>
            <a:r>
              <a:rPr lang="en-US" dirty="0" err="1">
                <a:latin typeface="Calibri"/>
                <a:ea typeface="Calibri"/>
                <a:cs typeface="Calibri"/>
                <a:sym typeface="Calibri"/>
              </a:rPr>
              <a:t>ejecta</a:t>
            </a:r>
            <a:r>
              <a:rPr lang="en-US" dirty="0">
                <a:latin typeface="Calibri"/>
                <a:ea typeface="Calibri"/>
                <a:cs typeface="Calibri"/>
                <a:sym typeface="Calibri"/>
              </a:rPr>
              <a:t> form dust and molecules and how the blast </a:t>
            </a:r>
          </a:p>
          <a:p>
            <a:pPr marR="457200" algn="l" defTabSz="457200">
              <a:lnSpc>
                <a:spcPct val="115000"/>
              </a:lnSpc>
              <a:spcBef>
                <a:spcPts val="1000"/>
              </a:spcBef>
              <a:defRPr sz="3000">
                <a:latin typeface="Times New Roman"/>
                <a:ea typeface="Times New Roman"/>
                <a:cs typeface="Times New Roman"/>
                <a:sym typeface="Times New Roman"/>
              </a:defRPr>
            </a:pPr>
            <a:r>
              <a:rPr lang="en-US" dirty="0">
                <a:latin typeface="Calibri"/>
                <a:ea typeface="Calibri"/>
                <a:cs typeface="Calibri"/>
                <a:sym typeface="Calibri"/>
              </a:rPr>
              <a:t>wave from their violent explosion affects their surroundings.  </a:t>
            </a:r>
          </a:p>
          <a:p>
            <a:pPr marR="457200" algn="l" defTabSz="457200">
              <a:lnSpc>
                <a:spcPct val="115000"/>
              </a:lnSpc>
              <a:spcBef>
                <a:spcPts val="1000"/>
              </a:spcBef>
              <a:defRPr sz="3000">
                <a:latin typeface="Times New Roman"/>
                <a:ea typeface="Times New Roman"/>
                <a:cs typeface="Times New Roman"/>
                <a:sym typeface="Times New Roman"/>
              </a:defRPr>
            </a:pPr>
            <a:r>
              <a:rPr lang="en-US" dirty="0">
                <a:latin typeface="Calibri"/>
                <a:ea typeface="Calibri"/>
                <a:cs typeface="Calibri"/>
                <a:sym typeface="Calibri"/>
              </a:rPr>
              <a:t>JWST MIRI imaging, MRS spectroscopy and </a:t>
            </a:r>
            <a:r>
              <a:rPr lang="en-US" dirty="0" err="1">
                <a:latin typeface="Calibri"/>
                <a:ea typeface="Calibri"/>
                <a:cs typeface="Calibri"/>
                <a:sym typeface="Calibri"/>
              </a:rPr>
              <a:t>NIRSpec</a:t>
            </a:r>
            <a:r>
              <a:rPr lang="en-US" dirty="0">
                <a:latin typeface="Calibri"/>
                <a:ea typeface="Calibri"/>
                <a:cs typeface="Calibri"/>
                <a:sym typeface="Calibri"/>
              </a:rPr>
              <a:t> IFU </a:t>
            </a:r>
          </a:p>
          <a:p>
            <a:pPr marR="457200" algn="l" defTabSz="457200">
              <a:lnSpc>
                <a:spcPct val="115000"/>
              </a:lnSpc>
              <a:spcBef>
                <a:spcPts val="1000"/>
              </a:spcBef>
              <a:defRPr sz="3000">
                <a:latin typeface="Times New Roman"/>
                <a:ea typeface="Times New Roman"/>
                <a:cs typeface="Times New Roman"/>
                <a:sym typeface="Times New Roman"/>
              </a:defRPr>
            </a:pPr>
            <a:r>
              <a:rPr lang="en-US" dirty="0">
                <a:latin typeface="Calibri"/>
                <a:ea typeface="Calibri"/>
                <a:cs typeface="Calibri"/>
                <a:sym typeface="Calibri"/>
              </a:rPr>
              <a:t>spectroscopy will provide key emission line diagnostics and dust feature </a:t>
            </a:r>
          </a:p>
          <a:p>
            <a:pPr marR="457200" algn="l" defTabSz="457200">
              <a:lnSpc>
                <a:spcPct val="115000"/>
              </a:lnSpc>
              <a:spcBef>
                <a:spcPts val="1000"/>
              </a:spcBef>
              <a:defRPr sz="3000">
                <a:latin typeface="Times New Roman"/>
                <a:ea typeface="Times New Roman"/>
                <a:cs typeface="Times New Roman"/>
                <a:sym typeface="Times New Roman"/>
              </a:defRPr>
            </a:pPr>
            <a:r>
              <a:rPr lang="en-US" dirty="0">
                <a:latin typeface="Calibri"/>
                <a:ea typeface="Calibri"/>
                <a:cs typeface="Calibri"/>
                <a:sym typeface="Calibri"/>
              </a:rPr>
              <a:t>and continuum measurements of SN 1987A.  </a:t>
            </a:r>
          </a:p>
          <a:p>
            <a:pPr marR="457200" algn="l" defTabSz="457200">
              <a:lnSpc>
                <a:spcPct val="115000"/>
              </a:lnSpc>
              <a:spcBef>
                <a:spcPts val="1000"/>
              </a:spcBef>
              <a:defRPr sz="3000">
                <a:latin typeface="Times New Roman"/>
                <a:ea typeface="Times New Roman"/>
                <a:cs typeface="Times New Roman"/>
                <a:sym typeface="Times New Roman"/>
              </a:defRPr>
            </a:pPr>
            <a:r>
              <a:rPr lang="en-US" dirty="0">
                <a:latin typeface="Calibri"/>
                <a:ea typeface="Calibri"/>
                <a:cs typeface="Calibri"/>
                <a:sym typeface="Calibri"/>
              </a:rPr>
              <a:t>The central stellar </a:t>
            </a:r>
            <a:r>
              <a:rPr lang="en-US" dirty="0" err="1">
                <a:latin typeface="Calibri"/>
                <a:ea typeface="Calibri"/>
                <a:cs typeface="Calibri"/>
                <a:sym typeface="Calibri"/>
              </a:rPr>
              <a:t>ejecta</a:t>
            </a:r>
            <a:r>
              <a:rPr lang="en-US" dirty="0">
                <a:latin typeface="Calibri"/>
                <a:ea typeface="Calibri"/>
                <a:cs typeface="Calibri"/>
                <a:sym typeface="Calibri"/>
              </a:rPr>
              <a:t> of SN 1987A is surrounded by a ring of </a:t>
            </a:r>
          </a:p>
          <a:p>
            <a:pPr marR="457200" algn="l" defTabSz="457200">
              <a:lnSpc>
                <a:spcPct val="115000"/>
              </a:lnSpc>
              <a:spcBef>
                <a:spcPts val="1000"/>
              </a:spcBef>
              <a:defRPr sz="3000">
                <a:latin typeface="Times New Roman"/>
                <a:ea typeface="Times New Roman"/>
                <a:cs typeface="Times New Roman"/>
                <a:sym typeface="Times New Roman"/>
              </a:defRPr>
            </a:pPr>
            <a:r>
              <a:rPr lang="en-US" dirty="0">
                <a:latin typeface="Calibri"/>
                <a:ea typeface="Calibri"/>
                <a:cs typeface="Calibri"/>
                <a:sym typeface="Calibri"/>
              </a:rPr>
              <a:t>progenitor gas and dust that is being shocked by the blast wave of the explosion. </a:t>
            </a:r>
          </a:p>
          <a:p>
            <a:pPr marR="457200" algn="l" defTabSz="457200">
              <a:lnSpc>
                <a:spcPct val="115000"/>
              </a:lnSpc>
              <a:spcBef>
                <a:spcPts val="1000"/>
              </a:spcBef>
              <a:defRPr sz="3000">
                <a:latin typeface="Times New Roman"/>
                <a:ea typeface="Times New Roman"/>
                <a:cs typeface="Times New Roman"/>
                <a:sym typeface="Times New Roman"/>
              </a:defRPr>
            </a:pPr>
            <a:r>
              <a:rPr lang="en-US" dirty="0">
                <a:latin typeface="Calibri"/>
                <a:ea typeface="Calibri"/>
                <a:cs typeface="Calibri"/>
                <a:sym typeface="Calibri"/>
              </a:rPr>
              <a:t>A large quantity  (0.4-0.7 M</a:t>
            </a:r>
            <a:r>
              <a:rPr lang="en-US" baseline="-5999" dirty="0">
                <a:latin typeface="Wingdings"/>
                <a:ea typeface="Wingdings"/>
                <a:cs typeface="Wingdings"/>
                <a:sym typeface="Wingdings"/>
              </a:rPr>
              <a:t></a:t>
            </a:r>
            <a:r>
              <a:rPr lang="en-US" dirty="0"/>
              <a:t>) of dust in the stellar </a:t>
            </a:r>
            <a:r>
              <a:rPr lang="en-US" dirty="0" err="1"/>
              <a:t>ejecta</a:t>
            </a:r>
            <a:r>
              <a:rPr lang="en-US" dirty="0"/>
              <a:t> has an unknown </a:t>
            </a:r>
          </a:p>
          <a:p>
            <a:pPr marR="457200" algn="l" defTabSz="457200">
              <a:lnSpc>
                <a:spcPct val="115000"/>
              </a:lnSpc>
              <a:spcBef>
                <a:spcPts val="1000"/>
              </a:spcBef>
              <a:defRPr sz="3000">
                <a:latin typeface="Times New Roman"/>
                <a:ea typeface="Times New Roman"/>
                <a:cs typeface="Times New Roman"/>
                <a:sym typeface="Times New Roman"/>
              </a:defRPr>
            </a:pPr>
            <a:r>
              <a:rPr lang="en-US" dirty="0"/>
              <a:t>composition and our MIRI observations may provide the first constraints </a:t>
            </a:r>
          </a:p>
          <a:p>
            <a:pPr marR="457200" algn="l" defTabSz="457200">
              <a:lnSpc>
                <a:spcPct val="115000"/>
              </a:lnSpc>
              <a:spcBef>
                <a:spcPts val="1000"/>
              </a:spcBef>
              <a:defRPr sz="3000">
                <a:latin typeface="Times New Roman"/>
                <a:ea typeface="Times New Roman"/>
                <a:cs typeface="Times New Roman"/>
                <a:sym typeface="Times New Roman"/>
              </a:defRPr>
            </a:pPr>
            <a:r>
              <a:rPr lang="en-US" dirty="0"/>
              <a:t>through the imaging and MRS spectroscopy.   Both the MRS and </a:t>
            </a:r>
            <a:r>
              <a:rPr lang="en-US" dirty="0" err="1"/>
              <a:t>NIRSpec</a:t>
            </a:r>
            <a:r>
              <a:rPr lang="en-US" dirty="0"/>
              <a:t> </a:t>
            </a:r>
          </a:p>
          <a:p>
            <a:pPr marR="457200" algn="l" defTabSz="457200">
              <a:lnSpc>
                <a:spcPct val="115000"/>
              </a:lnSpc>
              <a:spcBef>
                <a:spcPts val="1000"/>
              </a:spcBef>
              <a:defRPr sz="3000">
                <a:latin typeface="Times New Roman"/>
                <a:ea typeface="Times New Roman"/>
                <a:cs typeface="Times New Roman"/>
                <a:sym typeface="Times New Roman"/>
              </a:defRPr>
            </a:pPr>
            <a:r>
              <a:rPr lang="en-US" dirty="0"/>
              <a:t>IFU spectroscopy will measure key shocked line diagnostics that will constrain </a:t>
            </a:r>
          </a:p>
          <a:p>
            <a:pPr marR="457200" algn="l" defTabSz="457200">
              <a:lnSpc>
                <a:spcPct val="115000"/>
              </a:lnSpc>
              <a:spcBef>
                <a:spcPts val="1000"/>
              </a:spcBef>
              <a:defRPr sz="3000">
                <a:latin typeface="Times New Roman"/>
                <a:ea typeface="Times New Roman"/>
                <a:cs typeface="Times New Roman"/>
                <a:sym typeface="Times New Roman"/>
              </a:defRPr>
            </a:pPr>
            <a:r>
              <a:rPr lang="en-US" dirty="0"/>
              <a:t>the shock physics as well as the elemental abundances in both the ring and the </a:t>
            </a:r>
          </a:p>
          <a:p>
            <a:pPr marR="457200" algn="l" defTabSz="457200">
              <a:lnSpc>
                <a:spcPct val="115000"/>
              </a:lnSpc>
              <a:spcBef>
                <a:spcPts val="1000"/>
              </a:spcBef>
              <a:defRPr sz="3000">
                <a:latin typeface="Times New Roman"/>
                <a:ea typeface="Times New Roman"/>
                <a:cs typeface="Times New Roman"/>
                <a:sym typeface="Times New Roman"/>
              </a:defRPr>
            </a:pPr>
            <a:r>
              <a:rPr lang="en-US" dirty="0"/>
              <a:t>stellar </a:t>
            </a:r>
            <a:r>
              <a:rPr lang="en-US" dirty="0" err="1"/>
              <a:t>ejecta</a:t>
            </a:r>
            <a:r>
              <a:rPr lang="en-US" dirty="0"/>
              <a:t>. The environment of SN1987A has significant star formation, which </a:t>
            </a:r>
          </a:p>
          <a:p>
            <a:pPr marR="457200" algn="l" defTabSz="457200">
              <a:lnSpc>
                <a:spcPct val="115000"/>
              </a:lnSpc>
              <a:spcBef>
                <a:spcPts val="1000"/>
              </a:spcBef>
              <a:defRPr sz="3000">
                <a:latin typeface="Times New Roman"/>
                <a:ea typeface="Times New Roman"/>
                <a:cs typeface="Times New Roman"/>
                <a:sym typeface="Times New Roman"/>
              </a:defRPr>
            </a:pPr>
            <a:r>
              <a:rPr lang="en-US" dirty="0"/>
              <a:t>has been studied using HST imaging during parallel HST imaging spectroscopic </a:t>
            </a:r>
          </a:p>
          <a:p>
            <a:pPr marR="457200" algn="l" defTabSz="457200">
              <a:lnSpc>
                <a:spcPct val="115000"/>
              </a:lnSpc>
              <a:spcBef>
                <a:spcPts val="1000"/>
              </a:spcBef>
              <a:defRPr sz="3000">
                <a:latin typeface="Times New Roman"/>
                <a:ea typeface="Times New Roman"/>
                <a:cs typeface="Times New Roman"/>
                <a:sym typeface="Times New Roman"/>
              </a:defRPr>
            </a:pPr>
            <a:r>
              <a:rPr lang="en-US" dirty="0"/>
              <a:t>observations of SN 1987A. This star formation will be studied using parallel fields </a:t>
            </a:r>
          </a:p>
          <a:p>
            <a:pPr marR="457200" algn="l" defTabSz="457200">
              <a:lnSpc>
                <a:spcPct val="115000"/>
              </a:lnSpc>
              <a:spcBef>
                <a:spcPts val="1000"/>
              </a:spcBef>
              <a:defRPr sz="3000">
                <a:latin typeface="Times New Roman"/>
                <a:ea typeface="Times New Roman"/>
                <a:cs typeface="Times New Roman"/>
                <a:sym typeface="Times New Roman"/>
              </a:defRPr>
            </a:pPr>
            <a:r>
              <a:rPr lang="en-US" dirty="0"/>
              <a:t>when SN 1987A is the prime target</a:t>
            </a:r>
          </a:p>
          <a:p>
            <a:endParaRPr lang="en-US" dirty="0"/>
          </a:p>
        </p:txBody>
      </p:sp>
    </p:spTree>
    <p:extLst>
      <p:ext uri="{BB962C8B-B14F-4D97-AF65-F5344CB8AC3E}">
        <p14:creationId xmlns:p14="http://schemas.microsoft.com/office/powerpoint/2010/main" val="649638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s-CL"/>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s-CL"/>
          </a:p>
        </p:txBody>
      </p:sp>
      <p:sp>
        <p:nvSpPr>
          <p:cNvPr id="4" name="Espace réservé de la date 3"/>
          <p:cNvSpPr>
            <a:spLocks noGrp="1"/>
          </p:cNvSpPr>
          <p:nvPr>
            <p:ph type="dt" sz="half" idx="10"/>
          </p:nvPr>
        </p:nvSpPr>
        <p:spPr/>
        <p:txBody>
          <a:bodyPr/>
          <a:lstStyle/>
          <a:p>
            <a:fld id="{F0CCE53D-327E-4D57-AE04-4E5B14B06800}" type="datetimeFigureOut">
              <a:rPr lang="es-CL" smtClean="0"/>
              <a:t>01-04-2025</a:t>
            </a:fld>
            <a:endParaRPr lang="es-CL"/>
          </a:p>
        </p:txBody>
      </p:sp>
      <p:sp>
        <p:nvSpPr>
          <p:cNvPr id="5" name="Espace réservé du pied de page 4"/>
          <p:cNvSpPr>
            <a:spLocks noGrp="1"/>
          </p:cNvSpPr>
          <p:nvPr>
            <p:ph type="ftr" sz="quarter" idx="11"/>
          </p:nvPr>
        </p:nvSpPr>
        <p:spPr/>
        <p:txBody>
          <a:bodyPr/>
          <a:lstStyle/>
          <a:p>
            <a:endParaRPr lang="es-CL"/>
          </a:p>
        </p:txBody>
      </p:sp>
      <p:sp>
        <p:nvSpPr>
          <p:cNvPr id="6" name="Espace réservé du numéro de diapositive 5"/>
          <p:cNvSpPr>
            <a:spLocks noGrp="1"/>
          </p:cNvSpPr>
          <p:nvPr>
            <p:ph type="sldNum" sz="quarter" idx="12"/>
          </p:nvPr>
        </p:nvSpPr>
        <p:spPr/>
        <p:txBody>
          <a:bodyPr/>
          <a:lstStyle/>
          <a:p>
            <a:fld id="{79FF1079-74B2-439A-9A2F-7DA76DD60949}" type="slidenum">
              <a:rPr lang="es-CL" smtClean="0"/>
              <a:t>‹N›</a:t>
            </a:fld>
            <a:endParaRPr lang="es-CL"/>
          </a:p>
        </p:txBody>
      </p:sp>
    </p:spTree>
    <p:extLst>
      <p:ext uri="{BB962C8B-B14F-4D97-AF65-F5344CB8AC3E}">
        <p14:creationId xmlns:p14="http://schemas.microsoft.com/office/powerpoint/2010/main" val="1772319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s-CL"/>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CL"/>
          </a:p>
        </p:txBody>
      </p:sp>
      <p:sp>
        <p:nvSpPr>
          <p:cNvPr id="4" name="Espace réservé de la date 3"/>
          <p:cNvSpPr>
            <a:spLocks noGrp="1"/>
          </p:cNvSpPr>
          <p:nvPr>
            <p:ph type="dt" sz="half" idx="10"/>
          </p:nvPr>
        </p:nvSpPr>
        <p:spPr/>
        <p:txBody>
          <a:bodyPr/>
          <a:lstStyle/>
          <a:p>
            <a:fld id="{F0CCE53D-327E-4D57-AE04-4E5B14B06800}" type="datetimeFigureOut">
              <a:rPr lang="es-CL" smtClean="0"/>
              <a:t>01-04-2025</a:t>
            </a:fld>
            <a:endParaRPr lang="es-CL"/>
          </a:p>
        </p:txBody>
      </p:sp>
      <p:sp>
        <p:nvSpPr>
          <p:cNvPr id="5" name="Espace réservé du pied de page 4"/>
          <p:cNvSpPr>
            <a:spLocks noGrp="1"/>
          </p:cNvSpPr>
          <p:nvPr>
            <p:ph type="ftr" sz="quarter" idx="11"/>
          </p:nvPr>
        </p:nvSpPr>
        <p:spPr/>
        <p:txBody>
          <a:bodyPr/>
          <a:lstStyle/>
          <a:p>
            <a:endParaRPr lang="es-CL"/>
          </a:p>
        </p:txBody>
      </p:sp>
      <p:sp>
        <p:nvSpPr>
          <p:cNvPr id="6" name="Espace réservé du numéro de diapositive 5"/>
          <p:cNvSpPr>
            <a:spLocks noGrp="1"/>
          </p:cNvSpPr>
          <p:nvPr>
            <p:ph type="sldNum" sz="quarter" idx="12"/>
          </p:nvPr>
        </p:nvSpPr>
        <p:spPr/>
        <p:txBody>
          <a:bodyPr/>
          <a:lstStyle/>
          <a:p>
            <a:fld id="{79FF1079-74B2-439A-9A2F-7DA76DD60949}" type="slidenum">
              <a:rPr lang="es-CL" smtClean="0"/>
              <a:t>‹N›</a:t>
            </a:fld>
            <a:endParaRPr lang="es-CL"/>
          </a:p>
        </p:txBody>
      </p:sp>
    </p:spTree>
    <p:extLst>
      <p:ext uri="{BB962C8B-B14F-4D97-AF65-F5344CB8AC3E}">
        <p14:creationId xmlns:p14="http://schemas.microsoft.com/office/powerpoint/2010/main" val="4085365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es-CL"/>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CL"/>
          </a:p>
        </p:txBody>
      </p:sp>
      <p:sp>
        <p:nvSpPr>
          <p:cNvPr id="4" name="Espace réservé de la date 3"/>
          <p:cNvSpPr>
            <a:spLocks noGrp="1"/>
          </p:cNvSpPr>
          <p:nvPr>
            <p:ph type="dt" sz="half" idx="10"/>
          </p:nvPr>
        </p:nvSpPr>
        <p:spPr/>
        <p:txBody>
          <a:bodyPr/>
          <a:lstStyle/>
          <a:p>
            <a:fld id="{F0CCE53D-327E-4D57-AE04-4E5B14B06800}" type="datetimeFigureOut">
              <a:rPr lang="es-CL" smtClean="0"/>
              <a:t>01-04-2025</a:t>
            </a:fld>
            <a:endParaRPr lang="es-CL"/>
          </a:p>
        </p:txBody>
      </p:sp>
      <p:sp>
        <p:nvSpPr>
          <p:cNvPr id="5" name="Espace réservé du pied de page 4"/>
          <p:cNvSpPr>
            <a:spLocks noGrp="1"/>
          </p:cNvSpPr>
          <p:nvPr>
            <p:ph type="ftr" sz="quarter" idx="11"/>
          </p:nvPr>
        </p:nvSpPr>
        <p:spPr/>
        <p:txBody>
          <a:bodyPr/>
          <a:lstStyle/>
          <a:p>
            <a:endParaRPr lang="es-CL"/>
          </a:p>
        </p:txBody>
      </p:sp>
      <p:sp>
        <p:nvSpPr>
          <p:cNvPr id="6" name="Espace réservé du numéro de diapositive 5"/>
          <p:cNvSpPr>
            <a:spLocks noGrp="1"/>
          </p:cNvSpPr>
          <p:nvPr>
            <p:ph type="sldNum" sz="quarter" idx="12"/>
          </p:nvPr>
        </p:nvSpPr>
        <p:spPr/>
        <p:txBody>
          <a:bodyPr/>
          <a:lstStyle/>
          <a:p>
            <a:fld id="{79FF1079-74B2-439A-9A2F-7DA76DD60949}" type="slidenum">
              <a:rPr lang="es-CL" smtClean="0"/>
              <a:t>‹N›</a:t>
            </a:fld>
            <a:endParaRPr lang="es-CL"/>
          </a:p>
        </p:txBody>
      </p:sp>
    </p:spTree>
    <p:extLst>
      <p:ext uri="{BB962C8B-B14F-4D97-AF65-F5344CB8AC3E}">
        <p14:creationId xmlns:p14="http://schemas.microsoft.com/office/powerpoint/2010/main" val="1404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40507660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190625" y="2268141"/>
            <a:ext cx="9810750" cy="2321719"/>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5026863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s-CL"/>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CL"/>
          </a:p>
        </p:txBody>
      </p:sp>
      <p:sp>
        <p:nvSpPr>
          <p:cNvPr id="4" name="Espace réservé de la date 3"/>
          <p:cNvSpPr>
            <a:spLocks noGrp="1"/>
          </p:cNvSpPr>
          <p:nvPr>
            <p:ph type="dt" sz="half" idx="10"/>
          </p:nvPr>
        </p:nvSpPr>
        <p:spPr/>
        <p:txBody>
          <a:bodyPr/>
          <a:lstStyle/>
          <a:p>
            <a:fld id="{F0CCE53D-327E-4D57-AE04-4E5B14B06800}" type="datetimeFigureOut">
              <a:rPr lang="es-CL" smtClean="0"/>
              <a:t>01-04-2025</a:t>
            </a:fld>
            <a:endParaRPr lang="es-CL"/>
          </a:p>
        </p:txBody>
      </p:sp>
      <p:sp>
        <p:nvSpPr>
          <p:cNvPr id="5" name="Espace réservé du pied de page 4"/>
          <p:cNvSpPr>
            <a:spLocks noGrp="1"/>
          </p:cNvSpPr>
          <p:nvPr>
            <p:ph type="ftr" sz="quarter" idx="11"/>
          </p:nvPr>
        </p:nvSpPr>
        <p:spPr/>
        <p:txBody>
          <a:bodyPr/>
          <a:lstStyle/>
          <a:p>
            <a:endParaRPr lang="es-CL"/>
          </a:p>
        </p:txBody>
      </p:sp>
      <p:sp>
        <p:nvSpPr>
          <p:cNvPr id="6" name="Espace réservé du numéro de diapositive 5"/>
          <p:cNvSpPr>
            <a:spLocks noGrp="1"/>
          </p:cNvSpPr>
          <p:nvPr>
            <p:ph type="sldNum" sz="quarter" idx="12"/>
          </p:nvPr>
        </p:nvSpPr>
        <p:spPr/>
        <p:txBody>
          <a:bodyPr/>
          <a:lstStyle/>
          <a:p>
            <a:fld id="{79FF1079-74B2-439A-9A2F-7DA76DD60949}" type="slidenum">
              <a:rPr lang="es-CL" smtClean="0"/>
              <a:t>‹N›</a:t>
            </a:fld>
            <a:endParaRPr lang="es-CL"/>
          </a:p>
        </p:txBody>
      </p:sp>
    </p:spTree>
    <p:extLst>
      <p:ext uri="{BB962C8B-B14F-4D97-AF65-F5344CB8AC3E}">
        <p14:creationId xmlns:p14="http://schemas.microsoft.com/office/powerpoint/2010/main" val="1239571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s-CL"/>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F0CCE53D-327E-4D57-AE04-4E5B14B06800}" type="datetimeFigureOut">
              <a:rPr lang="es-CL" smtClean="0"/>
              <a:t>01-04-2025</a:t>
            </a:fld>
            <a:endParaRPr lang="es-CL"/>
          </a:p>
        </p:txBody>
      </p:sp>
      <p:sp>
        <p:nvSpPr>
          <p:cNvPr id="5" name="Espace réservé du pied de page 4"/>
          <p:cNvSpPr>
            <a:spLocks noGrp="1"/>
          </p:cNvSpPr>
          <p:nvPr>
            <p:ph type="ftr" sz="quarter" idx="11"/>
          </p:nvPr>
        </p:nvSpPr>
        <p:spPr/>
        <p:txBody>
          <a:bodyPr/>
          <a:lstStyle/>
          <a:p>
            <a:endParaRPr lang="es-CL"/>
          </a:p>
        </p:txBody>
      </p:sp>
      <p:sp>
        <p:nvSpPr>
          <p:cNvPr id="6" name="Espace réservé du numéro de diapositive 5"/>
          <p:cNvSpPr>
            <a:spLocks noGrp="1"/>
          </p:cNvSpPr>
          <p:nvPr>
            <p:ph type="sldNum" sz="quarter" idx="12"/>
          </p:nvPr>
        </p:nvSpPr>
        <p:spPr/>
        <p:txBody>
          <a:bodyPr/>
          <a:lstStyle/>
          <a:p>
            <a:fld id="{79FF1079-74B2-439A-9A2F-7DA76DD60949}" type="slidenum">
              <a:rPr lang="es-CL" smtClean="0"/>
              <a:t>‹N›</a:t>
            </a:fld>
            <a:endParaRPr lang="es-CL"/>
          </a:p>
        </p:txBody>
      </p:sp>
    </p:spTree>
    <p:extLst>
      <p:ext uri="{BB962C8B-B14F-4D97-AF65-F5344CB8AC3E}">
        <p14:creationId xmlns:p14="http://schemas.microsoft.com/office/powerpoint/2010/main" val="3263297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s-CL"/>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CL"/>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CL"/>
          </a:p>
        </p:txBody>
      </p:sp>
      <p:sp>
        <p:nvSpPr>
          <p:cNvPr id="5" name="Espace réservé de la date 4"/>
          <p:cNvSpPr>
            <a:spLocks noGrp="1"/>
          </p:cNvSpPr>
          <p:nvPr>
            <p:ph type="dt" sz="half" idx="10"/>
          </p:nvPr>
        </p:nvSpPr>
        <p:spPr/>
        <p:txBody>
          <a:bodyPr/>
          <a:lstStyle/>
          <a:p>
            <a:fld id="{F0CCE53D-327E-4D57-AE04-4E5B14B06800}" type="datetimeFigureOut">
              <a:rPr lang="es-CL" smtClean="0"/>
              <a:t>01-04-2025</a:t>
            </a:fld>
            <a:endParaRPr lang="es-CL"/>
          </a:p>
        </p:txBody>
      </p:sp>
      <p:sp>
        <p:nvSpPr>
          <p:cNvPr id="6" name="Espace réservé du pied de page 5"/>
          <p:cNvSpPr>
            <a:spLocks noGrp="1"/>
          </p:cNvSpPr>
          <p:nvPr>
            <p:ph type="ftr" sz="quarter" idx="11"/>
          </p:nvPr>
        </p:nvSpPr>
        <p:spPr/>
        <p:txBody>
          <a:bodyPr/>
          <a:lstStyle/>
          <a:p>
            <a:endParaRPr lang="es-CL"/>
          </a:p>
        </p:txBody>
      </p:sp>
      <p:sp>
        <p:nvSpPr>
          <p:cNvPr id="7" name="Espace réservé du numéro de diapositive 6"/>
          <p:cNvSpPr>
            <a:spLocks noGrp="1"/>
          </p:cNvSpPr>
          <p:nvPr>
            <p:ph type="sldNum" sz="quarter" idx="12"/>
          </p:nvPr>
        </p:nvSpPr>
        <p:spPr/>
        <p:txBody>
          <a:bodyPr/>
          <a:lstStyle/>
          <a:p>
            <a:fld id="{79FF1079-74B2-439A-9A2F-7DA76DD60949}" type="slidenum">
              <a:rPr lang="es-CL" smtClean="0"/>
              <a:t>‹N›</a:t>
            </a:fld>
            <a:endParaRPr lang="es-CL"/>
          </a:p>
        </p:txBody>
      </p:sp>
    </p:spTree>
    <p:extLst>
      <p:ext uri="{BB962C8B-B14F-4D97-AF65-F5344CB8AC3E}">
        <p14:creationId xmlns:p14="http://schemas.microsoft.com/office/powerpoint/2010/main" val="291668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es-CL"/>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CL"/>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CL"/>
          </a:p>
        </p:txBody>
      </p:sp>
      <p:sp>
        <p:nvSpPr>
          <p:cNvPr id="7" name="Espace réservé de la date 6"/>
          <p:cNvSpPr>
            <a:spLocks noGrp="1"/>
          </p:cNvSpPr>
          <p:nvPr>
            <p:ph type="dt" sz="half" idx="10"/>
          </p:nvPr>
        </p:nvSpPr>
        <p:spPr/>
        <p:txBody>
          <a:bodyPr/>
          <a:lstStyle/>
          <a:p>
            <a:fld id="{F0CCE53D-327E-4D57-AE04-4E5B14B06800}" type="datetimeFigureOut">
              <a:rPr lang="es-CL" smtClean="0"/>
              <a:t>01-04-2025</a:t>
            </a:fld>
            <a:endParaRPr lang="es-CL"/>
          </a:p>
        </p:txBody>
      </p:sp>
      <p:sp>
        <p:nvSpPr>
          <p:cNvPr id="8" name="Espace réservé du pied de page 7"/>
          <p:cNvSpPr>
            <a:spLocks noGrp="1"/>
          </p:cNvSpPr>
          <p:nvPr>
            <p:ph type="ftr" sz="quarter" idx="11"/>
          </p:nvPr>
        </p:nvSpPr>
        <p:spPr/>
        <p:txBody>
          <a:bodyPr/>
          <a:lstStyle/>
          <a:p>
            <a:endParaRPr lang="es-CL"/>
          </a:p>
        </p:txBody>
      </p:sp>
      <p:sp>
        <p:nvSpPr>
          <p:cNvPr id="9" name="Espace réservé du numéro de diapositive 8"/>
          <p:cNvSpPr>
            <a:spLocks noGrp="1"/>
          </p:cNvSpPr>
          <p:nvPr>
            <p:ph type="sldNum" sz="quarter" idx="12"/>
          </p:nvPr>
        </p:nvSpPr>
        <p:spPr/>
        <p:txBody>
          <a:bodyPr/>
          <a:lstStyle/>
          <a:p>
            <a:fld id="{79FF1079-74B2-439A-9A2F-7DA76DD60949}" type="slidenum">
              <a:rPr lang="es-CL" smtClean="0"/>
              <a:t>‹N›</a:t>
            </a:fld>
            <a:endParaRPr lang="es-CL"/>
          </a:p>
        </p:txBody>
      </p:sp>
    </p:spTree>
    <p:extLst>
      <p:ext uri="{BB962C8B-B14F-4D97-AF65-F5344CB8AC3E}">
        <p14:creationId xmlns:p14="http://schemas.microsoft.com/office/powerpoint/2010/main" val="1505346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s-CL"/>
          </a:p>
        </p:txBody>
      </p:sp>
      <p:sp>
        <p:nvSpPr>
          <p:cNvPr id="3" name="Espace réservé de la date 2"/>
          <p:cNvSpPr>
            <a:spLocks noGrp="1"/>
          </p:cNvSpPr>
          <p:nvPr>
            <p:ph type="dt" sz="half" idx="10"/>
          </p:nvPr>
        </p:nvSpPr>
        <p:spPr/>
        <p:txBody>
          <a:bodyPr/>
          <a:lstStyle/>
          <a:p>
            <a:fld id="{F0CCE53D-327E-4D57-AE04-4E5B14B06800}" type="datetimeFigureOut">
              <a:rPr lang="es-CL" smtClean="0"/>
              <a:t>01-04-2025</a:t>
            </a:fld>
            <a:endParaRPr lang="es-CL"/>
          </a:p>
        </p:txBody>
      </p:sp>
      <p:sp>
        <p:nvSpPr>
          <p:cNvPr id="4" name="Espace réservé du pied de page 3"/>
          <p:cNvSpPr>
            <a:spLocks noGrp="1"/>
          </p:cNvSpPr>
          <p:nvPr>
            <p:ph type="ftr" sz="quarter" idx="11"/>
          </p:nvPr>
        </p:nvSpPr>
        <p:spPr/>
        <p:txBody>
          <a:bodyPr/>
          <a:lstStyle/>
          <a:p>
            <a:endParaRPr lang="es-CL"/>
          </a:p>
        </p:txBody>
      </p:sp>
      <p:sp>
        <p:nvSpPr>
          <p:cNvPr id="5" name="Espace réservé du numéro de diapositive 4"/>
          <p:cNvSpPr>
            <a:spLocks noGrp="1"/>
          </p:cNvSpPr>
          <p:nvPr>
            <p:ph type="sldNum" sz="quarter" idx="12"/>
          </p:nvPr>
        </p:nvSpPr>
        <p:spPr/>
        <p:txBody>
          <a:bodyPr/>
          <a:lstStyle/>
          <a:p>
            <a:fld id="{79FF1079-74B2-439A-9A2F-7DA76DD60949}" type="slidenum">
              <a:rPr lang="es-CL" smtClean="0"/>
              <a:t>‹N›</a:t>
            </a:fld>
            <a:endParaRPr lang="es-CL"/>
          </a:p>
        </p:txBody>
      </p:sp>
    </p:spTree>
    <p:extLst>
      <p:ext uri="{BB962C8B-B14F-4D97-AF65-F5344CB8AC3E}">
        <p14:creationId xmlns:p14="http://schemas.microsoft.com/office/powerpoint/2010/main" val="490534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0CCE53D-327E-4D57-AE04-4E5B14B06800}" type="datetimeFigureOut">
              <a:rPr lang="es-CL" smtClean="0"/>
              <a:t>01-04-2025</a:t>
            </a:fld>
            <a:endParaRPr lang="es-CL"/>
          </a:p>
        </p:txBody>
      </p:sp>
      <p:sp>
        <p:nvSpPr>
          <p:cNvPr id="3" name="Espace réservé du pied de page 2"/>
          <p:cNvSpPr>
            <a:spLocks noGrp="1"/>
          </p:cNvSpPr>
          <p:nvPr>
            <p:ph type="ftr" sz="quarter" idx="11"/>
          </p:nvPr>
        </p:nvSpPr>
        <p:spPr/>
        <p:txBody>
          <a:bodyPr/>
          <a:lstStyle/>
          <a:p>
            <a:endParaRPr lang="es-CL"/>
          </a:p>
        </p:txBody>
      </p:sp>
      <p:sp>
        <p:nvSpPr>
          <p:cNvPr id="4" name="Espace réservé du numéro de diapositive 3"/>
          <p:cNvSpPr>
            <a:spLocks noGrp="1"/>
          </p:cNvSpPr>
          <p:nvPr>
            <p:ph type="sldNum" sz="quarter" idx="12"/>
          </p:nvPr>
        </p:nvSpPr>
        <p:spPr/>
        <p:txBody>
          <a:bodyPr/>
          <a:lstStyle/>
          <a:p>
            <a:fld id="{79FF1079-74B2-439A-9A2F-7DA76DD60949}" type="slidenum">
              <a:rPr lang="es-CL" smtClean="0"/>
              <a:t>‹N›</a:t>
            </a:fld>
            <a:endParaRPr lang="es-CL"/>
          </a:p>
        </p:txBody>
      </p:sp>
    </p:spTree>
    <p:extLst>
      <p:ext uri="{BB962C8B-B14F-4D97-AF65-F5344CB8AC3E}">
        <p14:creationId xmlns:p14="http://schemas.microsoft.com/office/powerpoint/2010/main" val="2485469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s-CL"/>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CL"/>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F0CCE53D-327E-4D57-AE04-4E5B14B06800}" type="datetimeFigureOut">
              <a:rPr lang="es-CL" smtClean="0"/>
              <a:t>01-04-2025</a:t>
            </a:fld>
            <a:endParaRPr lang="es-CL"/>
          </a:p>
        </p:txBody>
      </p:sp>
      <p:sp>
        <p:nvSpPr>
          <p:cNvPr id="6" name="Espace réservé du pied de page 5"/>
          <p:cNvSpPr>
            <a:spLocks noGrp="1"/>
          </p:cNvSpPr>
          <p:nvPr>
            <p:ph type="ftr" sz="quarter" idx="11"/>
          </p:nvPr>
        </p:nvSpPr>
        <p:spPr/>
        <p:txBody>
          <a:bodyPr/>
          <a:lstStyle/>
          <a:p>
            <a:endParaRPr lang="es-CL"/>
          </a:p>
        </p:txBody>
      </p:sp>
      <p:sp>
        <p:nvSpPr>
          <p:cNvPr id="7" name="Espace réservé du numéro de diapositive 6"/>
          <p:cNvSpPr>
            <a:spLocks noGrp="1"/>
          </p:cNvSpPr>
          <p:nvPr>
            <p:ph type="sldNum" sz="quarter" idx="12"/>
          </p:nvPr>
        </p:nvSpPr>
        <p:spPr/>
        <p:txBody>
          <a:bodyPr/>
          <a:lstStyle/>
          <a:p>
            <a:fld id="{79FF1079-74B2-439A-9A2F-7DA76DD60949}" type="slidenum">
              <a:rPr lang="es-CL" smtClean="0"/>
              <a:t>‹N›</a:t>
            </a:fld>
            <a:endParaRPr lang="es-CL"/>
          </a:p>
        </p:txBody>
      </p:sp>
    </p:spTree>
    <p:extLst>
      <p:ext uri="{BB962C8B-B14F-4D97-AF65-F5344CB8AC3E}">
        <p14:creationId xmlns:p14="http://schemas.microsoft.com/office/powerpoint/2010/main" val="2106503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s-CL"/>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F0CCE53D-327E-4D57-AE04-4E5B14B06800}" type="datetimeFigureOut">
              <a:rPr lang="es-CL" smtClean="0"/>
              <a:t>01-04-2025</a:t>
            </a:fld>
            <a:endParaRPr lang="es-CL"/>
          </a:p>
        </p:txBody>
      </p:sp>
      <p:sp>
        <p:nvSpPr>
          <p:cNvPr id="6" name="Espace réservé du pied de page 5"/>
          <p:cNvSpPr>
            <a:spLocks noGrp="1"/>
          </p:cNvSpPr>
          <p:nvPr>
            <p:ph type="ftr" sz="quarter" idx="11"/>
          </p:nvPr>
        </p:nvSpPr>
        <p:spPr/>
        <p:txBody>
          <a:bodyPr/>
          <a:lstStyle/>
          <a:p>
            <a:endParaRPr lang="es-CL"/>
          </a:p>
        </p:txBody>
      </p:sp>
      <p:sp>
        <p:nvSpPr>
          <p:cNvPr id="7" name="Espace réservé du numéro de diapositive 6"/>
          <p:cNvSpPr>
            <a:spLocks noGrp="1"/>
          </p:cNvSpPr>
          <p:nvPr>
            <p:ph type="sldNum" sz="quarter" idx="12"/>
          </p:nvPr>
        </p:nvSpPr>
        <p:spPr/>
        <p:txBody>
          <a:bodyPr/>
          <a:lstStyle/>
          <a:p>
            <a:fld id="{79FF1079-74B2-439A-9A2F-7DA76DD60949}" type="slidenum">
              <a:rPr lang="es-CL" smtClean="0"/>
              <a:t>‹N›</a:t>
            </a:fld>
            <a:endParaRPr lang="es-CL"/>
          </a:p>
        </p:txBody>
      </p:sp>
    </p:spTree>
    <p:extLst>
      <p:ext uri="{BB962C8B-B14F-4D97-AF65-F5344CB8AC3E}">
        <p14:creationId xmlns:p14="http://schemas.microsoft.com/office/powerpoint/2010/main" val="1561953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s-CL"/>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CL"/>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CE53D-327E-4D57-AE04-4E5B14B06800}" type="datetimeFigureOut">
              <a:rPr lang="es-CL" smtClean="0"/>
              <a:t>01-04-2025</a:t>
            </a:fld>
            <a:endParaRPr lang="es-CL"/>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FF1079-74B2-439A-9A2F-7DA76DD60949}" type="slidenum">
              <a:rPr lang="es-CL" smtClean="0"/>
              <a:t>‹N›</a:t>
            </a:fld>
            <a:endParaRPr lang="es-CL"/>
          </a:p>
        </p:txBody>
      </p:sp>
    </p:spTree>
    <p:extLst>
      <p:ext uri="{BB962C8B-B14F-4D97-AF65-F5344CB8AC3E}">
        <p14:creationId xmlns:p14="http://schemas.microsoft.com/office/powerpoint/2010/main" val="751197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e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fr-FR" altLang="fr-FR"/>
          </a:p>
        </p:txBody>
      </p:sp>
      <p:sp>
        <p:nvSpPr>
          <p:cNvPr id="3075" name="Rectangle 3"/>
          <p:cNvSpPr>
            <a:spLocks noGrp="1" noChangeArrowheads="1"/>
          </p:cNvSpPr>
          <p:nvPr>
            <p:ph type="body" idx="1"/>
          </p:nvPr>
        </p:nvSpPr>
        <p:spPr/>
        <p:txBody>
          <a:bodyPr/>
          <a:lstStyle/>
          <a:p>
            <a:endParaRPr lang="fr-FR" altLang="fr-FR"/>
          </a:p>
        </p:txBody>
      </p:sp>
      <p:pic>
        <p:nvPicPr>
          <p:cNvPr id="3076" name="Picture 4" descr="lso+sn8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50" y="-34940"/>
            <a:ext cx="13182307" cy="122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5"/>
          <p:cNvSpPr>
            <a:spLocks noChangeArrowheads="1"/>
          </p:cNvSpPr>
          <p:nvPr/>
        </p:nvSpPr>
        <p:spPr bwMode="auto">
          <a:xfrm>
            <a:off x="2197249" y="122172"/>
            <a:ext cx="8608571" cy="6981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lnSpc>
                <a:spcPct val="93000"/>
              </a:lnSpc>
              <a:buClr>
                <a:srgbClr val="000000"/>
              </a:buClr>
              <a:buSzPct val="100000"/>
            </a:pPr>
            <a:r>
              <a:rPr lang="en-US" altLang="fr-FR" sz="4233" b="1" dirty="0">
                <a:solidFill>
                  <a:srgbClr val="FFFF00"/>
                </a:solidFill>
              </a:rPr>
              <a:t>SN 1987A : 13917.21 days outburst</a:t>
            </a:r>
          </a:p>
        </p:txBody>
      </p:sp>
      <p:pic>
        <p:nvPicPr>
          <p:cNvPr id="164871" name="Picture 7" descr="Time_magaz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05570">
            <a:off x="287338" y="561701"/>
            <a:ext cx="2449526" cy="286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3207773" y="823594"/>
            <a:ext cx="6202339" cy="577081"/>
          </a:xfrm>
          <a:prstGeom prst="rect">
            <a:avLst/>
          </a:prstGeom>
          <a:noFill/>
        </p:spPr>
        <p:txBody>
          <a:bodyPr wrap="none">
            <a:spAutoFit/>
          </a:bodyPr>
          <a:lstStyle/>
          <a:p>
            <a:pPr eaLnBrk="1">
              <a:lnSpc>
                <a:spcPct val="93000"/>
              </a:lnSpc>
              <a:buClr>
                <a:srgbClr val="000000"/>
              </a:buClr>
              <a:buSzPct val="100000"/>
              <a:buFont typeface="Times New Roman" panose="02020603050405020304" pitchFamily="18" charset="0"/>
              <a:buNone/>
              <a:defRPr/>
            </a:pPr>
            <a:r>
              <a:rPr lang="fr-FR" sz="3387" b="1" dirty="0">
                <a:solidFill>
                  <a:schemeClr val="bg1"/>
                </a:solidFill>
                <a:latin typeface="Arial" charset="0"/>
              </a:rPr>
              <a:t>38 </a:t>
            </a:r>
            <a:r>
              <a:rPr lang="fr-FR" sz="3387" b="1" dirty="0" err="1">
                <a:solidFill>
                  <a:schemeClr val="bg1"/>
                </a:solidFill>
                <a:latin typeface="Arial" charset="0"/>
              </a:rPr>
              <a:t>years</a:t>
            </a:r>
            <a:r>
              <a:rPr lang="fr-FR" sz="3387" b="1" dirty="0">
                <a:solidFill>
                  <a:schemeClr val="bg1"/>
                </a:solidFill>
                <a:latin typeface="Arial" charset="0"/>
              </a:rPr>
              <a:t> 1 </a:t>
            </a:r>
            <a:r>
              <a:rPr lang="fr-FR" sz="3387" b="1" dirty="0" err="1">
                <a:solidFill>
                  <a:schemeClr val="bg1"/>
                </a:solidFill>
                <a:latin typeface="Arial" charset="0"/>
              </a:rPr>
              <a:t>month</a:t>
            </a:r>
            <a:r>
              <a:rPr lang="fr-FR" sz="3387" b="1" dirty="0">
                <a:solidFill>
                  <a:schemeClr val="bg1"/>
                </a:solidFill>
                <a:latin typeface="Arial" charset="0"/>
              </a:rPr>
              <a:t> 7 </a:t>
            </a:r>
            <a:r>
              <a:rPr lang="fr-FR" sz="3387" b="1" dirty="0" err="1">
                <a:solidFill>
                  <a:schemeClr val="bg1"/>
                </a:solidFill>
                <a:latin typeface="Arial" charset="0"/>
              </a:rPr>
              <a:t>days</a:t>
            </a:r>
            <a:r>
              <a:rPr lang="fr-FR" sz="3387" b="1" dirty="0">
                <a:solidFill>
                  <a:schemeClr val="bg1"/>
                </a:solidFill>
                <a:latin typeface="Arial" charset="0"/>
              </a:rPr>
              <a:t> 10 h</a:t>
            </a:r>
          </a:p>
        </p:txBody>
      </p:sp>
      <p:sp>
        <p:nvSpPr>
          <p:cNvPr id="3081" name="ZoneTexte 2"/>
          <p:cNvSpPr txBox="1">
            <a:spLocks noChangeArrowheads="1"/>
          </p:cNvSpPr>
          <p:nvPr/>
        </p:nvSpPr>
        <p:spPr bwMode="auto">
          <a:xfrm>
            <a:off x="2177836" y="4298732"/>
            <a:ext cx="3912866" cy="185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s-CL" altLang="fr-FR" sz="1905" b="1" dirty="0">
                <a:solidFill>
                  <a:schemeClr val="bg1"/>
                </a:solidFill>
              </a:rPr>
              <a:t>Patrice.Bouchet@cea.fr</a:t>
            </a:r>
          </a:p>
          <a:p>
            <a:pPr algn="ctr"/>
            <a:r>
              <a:rPr lang="es-CL" altLang="fr-FR" sz="1905" b="1" dirty="0" err="1">
                <a:solidFill>
                  <a:schemeClr val="bg1"/>
                </a:solidFill>
              </a:rPr>
              <a:t>DAp</a:t>
            </a:r>
            <a:r>
              <a:rPr lang="es-CL" altLang="fr-FR" sz="1905" b="1" dirty="0">
                <a:solidFill>
                  <a:schemeClr val="bg1"/>
                </a:solidFill>
              </a:rPr>
              <a:t>/</a:t>
            </a:r>
            <a:r>
              <a:rPr lang="es-CL" altLang="fr-FR" sz="1905" b="1" dirty="0" err="1">
                <a:solidFill>
                  <a:schemeClr val="bg1"/>
                </a:solidFill>
              </a:rPr>
              <a:t>Irfu</a:t>
            </a:r>
            <a:r>
              <a:rPr lang="es-CL" altLang="fr-FR" sz="1905" b="1" dirty="0">
                <a:solidFill>
                  <a:schemeClr val="bg1"/>
                </a:solidFill>
              </a:rPr>
              <a:t>/CEA – </a:t>
            </a:r>
            <a:r>
              <a:rPr lang="es-CL" altLang="fr-FR" sz="1905" b="1" dirty="0" err="1">
                <a:solidFill>
                  <a:schemeClr val="bg1"/>
                </a:solidFill>
              </a:rPr>
              <a:t>Saclay</a:t>
            </a:r>
            <a:endParaRPr lang="es-CL" altLang="fr-FR" sz="1905" b="1" dirty="0">
              <a:solidFill>
                <a:schemeClr val="bg1"/>
              </a:solidFill>
            </a:endParaRPr>
          </a:p>
          <a:p>
            <a:pPr algn="ctr"/>
            <a:r>
              <a:rPr lang="es-CL" altLang="fr-FR" sz="1905" b="1" dirty="0">
                <a:solidFill>
                  <a:schemeClr val="bg1"/>
                </a:solidFill>
              </a:rPr>
              <a:t>JWST/MIRI Head Centre of </a:t>
            </a:r>
            <a:r>
              <a:rPr lang="es-CL" altLang="fr-FR" sz="1905" b="1" dirty="0" err="1">
                <a:solidFill>
                  <a:schemeClr val="bg1"/>
                </a:solidFill>
              </a:rPr>
              <a:t>Expertise</a:t>
            </a:r>
            <a:r>
              <a:rPr lang="es-CL" altLang="fr-FR" sz="1905" b="1" dirty="0">
                <a:solidFill>
                  <a:schemeClr val="bg1"/>
                </a:solidFill>
              </a:rPr>
              <a:t> </a:t>
            </a:r>
          </a:p>
          <a:p>
            <a:pPr algn="ctr"/>
            <a:r>
              <a:rPr lang="es-CL" altLang="fr-FR" sz="1905" b="1" dirty="0">
                <a:solidFill>
                  <a:schemeClr val="bg1"/>
                </a:solidFill>
              </a:rPr>
              <a:t>CNRS : UMR AIM</a:t>
            </a:r>
          </a:p>
          <a:p>
            <a:pPr algn="ctr"/>
            <a:r>
              <a:rPr lang="es-CL" altLang="fr-FR" sz="1905" b="1" dirty="0">
                <a:solidFill>
                  <a:schemeClr val="bg1"/>
                </a:solidFill>
              </a:rPr>
              <a:t>Paris-</a:t>
            </a:r>
            <a:r>
              <a:rPr lang="es-CL" altLang="fr-FR" sz="1905" b="1" dirty="0" err="1">
                <a:solidFill>
                  <a:schemeClr val="bg1"/>
                </a:solidFill>
              </a:rPr>
              <a:t>Saclay</a:t>
            </a:r>
            <a:r>
              <a:rPr lang="es-CL" altLang="fr-FR" sz="1905" b="1" dirty="0">
                <a:solidFill>
                  <a:schemeClr val="bg1"/>
                </a:solidFill>
              </a:rPr>
              <a:t> </a:t>
            </a:r>
            <a:r>
              <a:rPr lang="es-CL" altLang="fr-FR" sz="1905" b="1" dirty="0" err="1">
                <a:solidFill>
                  <a:schemeClr val="bg1"/>
                </a:solidFill>
              </a:rPr>
              <a:t>University</a:t>
            </a:r>
            <a:endParaRPr lang="es-CL" altLang="fr-FR" sz="1905" b="1" dirty="0">
              <a:solidFill>
                <a:schemeClr val="bg1"/>
              </a:solidFill>
            </a:endParaRPr>
          </a:p>
          <a:p>
            <a:pPr algn="ctr"/>
            <a:r>
              <a:rPr lang="es-CL" altLang="fr-FR" sz="1905" b="1" dirty="0">
                <a:solidFill>
                  <a:schemeClr val="bg1"/>
                </a:solidFill>
              </a:rPr>
              <a:t>Paris-Cité </a:t>
            </a:r>
            <a:r>
              <a:rPr lang="es-CL" altLang="fr-FR" sz="1905" b="1" dirty="0" err="1">
                <a:solidFill>
                  <a:schemeClr val="bg1"/>
                </a:solidFill>
              </a:rPr>
              <a:t>University</a:t>
            </a:r>
            <a:endParaRPr lang="es-CL" altLang="fr-FR" sz="1905" b="1" dirty="0">
              <a:solidFill>
                <a:schemeClr val="bg1"/>
              </a:solidFill>
            </a:endParaRPr>
          </a:p>
        </p:txBody>
      </p:sp>
      <p:sp>
        <p:nvSpPr>
          <p:cNvPr id="4" name="ZoneTexte 3"/>
          <p:cNvSpPr txBox="1"/>
          <p:nvPr/>
        </p:nvSpPr>
        <p:spPr>
          <a:xfrm>
            <a:off x="5867995" y="4336377"/>
            <a:ext cx="3122714" cy="385490"/>
          </a:xfrm>
          <a:prstGeom prst="rect">
            <a:avLst/>
          </a:prstGeom>
          <a:noFill/>
        </p:spPr>
        <p:txBody>
          <a:bodyPr wrap="none">
            <a:spAutoFit/>
          </a:bodyPr>
          <a:lstStyle/>
          <a:p>
            <a:pPr>
              <a:defRPr/>
            </a:pPr>
            <a:r>
              <a:rPr lang="es-CL" sz="1905" b="1" dirty="0">
                <a:solidFill>
                  <a:schemeClr val="bg1"/>
                </a:solidFill>
              </a:rPr>
              <a:t>+ John Danziger (INAF, </a:t>
            </a:r>
            <a:r>
              <a:rPr lang="es-CL" sz="1905" b="1" dirty="0" err="1">
                <a:solidFill>
                  <a:schemeClr val="bg1"/>
                </a:solidFill>
              </a:rPr>
              <a:t>Italy</a:t>
            </a:r>
            <a:r>
              <a:rPr lang="es-CL" sz="1905" b="1" dirty="0">
                <a:solidFill>
                  <a:schemeClr val="bg1"/>
                </a:solidFill>
              </a:rPr>
              <a:t>) </a:t>
            </a:r>
            <a:endParaRPr lang="es-CL" sz="1905" dirty="0">
              <a:solidFill>
                <a:schemeClr val="bg1"/>
              </a:solidFill>
            </a:endParaRPr>
          </a:p>
        </p:txBody>
      </p:sp>
      <p:sp>
        <p:nvSpPr>
          <p:cNvPr id="5" name="ZoneTexte 4"/>
          <p:cNvSpPr txBox="1"/>
          <p:nvPr/>
        </p:nvSpPr>
        <p:spPr>
          <a:xfrm>
            <a:off x="1333050" y="3582802"/>
            <a:ext cx="9195851" cy="461665"/>
          </a:xfrm>
          <a:prstGeom prst="rect">
            <a:avLst/>
          </a:prstGeom>
          <a:noFill/>
        </p:spPr>
        <p:txBody>
          <a:bodyPr wrap="none" rtlCol="0">
            <a:spAutoFit/>
          </a:bodyPr>
          <a:lstStyle/>
          <a:p>
            <a:r>
              <a:rPr lang="fr-FR" sz="2400" i="1" dirty="0">
                <a:solidFill>
                  <a:srgbClr val="00B0F0"/>
                </a:solidFill>
              </a:rPr>
              <a:t>An </a:t>
            </a:r>
            <a:r>
              <a:rPr lang="fr-FR" sz="2400" i="1" dirty="0" err="1">
                <a:solidFill>
                  <a:srgbClr val="00B0F0"/>
                </a:solidFill>
              </a:rPr>
              <a:t>Extraordinary</a:t>
            </a:r>
            <a:r>
              <a:rPr lang="fr-FR" sz="2400" i="1" dirty="0">
                <a:solidFill>
                  <a:srgbClr val="00B0F0"/>
                </a:solidFill>
              </a:rPr>
              <a:t> Journey </a:t>
            </a:r>
            <a:r>
              <a:rPr lang="fr-FR" sz="2400" i="1" dirty="0" err="1">
                <a:solidFill>
                  <a:srgbClr val="00B0F0"/>
                </a:solidFill>
              </a:rPr>
              <a:t>Into</a:t>
            </a:r>
            <a:r>
              <a:rPr lang="fr-FR" sz="2400" i="1" dirty="0">
                <a:solidFill>
                  <a:srgbClr val="00B0F0"/>
                </a:solidFill>
              </a:rPr>
              <a:t> The </a:t>
            </a:r>
            <a:r>
              <a:rPr lang="fr-FR" sz="2400" i="1" dirty="0" err="1">
                <a:solidFill>
                  <a:srgbClr val="00B0F0"/>
                </a:solidFill>
              </a:rPr>
              <a:t>Transient</a:t>
            </a:r>
            <a:r>
              <a:rPr lang="fr-FR" sz="2400" i="1" dirty="0">
                <a:solidFill>
                  <a:srgbClr val="00B0F0"/>
                </a:solidFill>
              </a:rPr>
              <a:t> </a:t>
            </a:r>
            <a:r>
              <a:rPr lang="fr-FR" sz="2400" i="1" dirty="0" err="1">
                <a:solidFill>
                  <a:srgbClr val="00B0F0"/>
                </a:solidFill>
              </a:rPr>
              <a:t>Sky</a:t>
            </a:r>
            <a:r>
              <a:rPr lang="fr-FR" sz="2400" i="1" dirty="0">
                <a:solidFill>
                  <a:srgbClr val="00B0F0"/>
                </a:solidFill>
              </a:rPr>
              <a:t>, </a:t>
            </a:r>
            <a:r>
              <a:rPr lang="fr-FR" sz="2400" i="1" dirty="0" err="1">
                <a:solidFill>
                  <a:srgbClr val="00B0F0"/>
                </a:solidFill>
              </a:rPr>
              <a:t>Padova</a:t>
            </a:r>
            <a:r>
              <a:rPr lang="fr-FR" sz="2400" i="1" dirty="0">
                <a:solidFill>
                  <a:srgbClr val="00B0F0"/>
                </a:solidFill>
              </a:rPr>
              <a:t>, April 1st., 2025</a:t>
            </a: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8719" y="1501759"/>
            <a:ext cx="1566488" cy="1566488"/>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7176" y="1462568"/>
            <a:ext cx="1327053" cy="1558374"/>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1950" y="1057383"/>
            <a:ext cx="1791850" cy="1712798"/>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1773" y="1502992"/>
            <a:ext cx="1333500" cy="1333500"/>
          </a:xfrm>
          <a:prstGeom prst="rect">
            <a:avLst/>
          </a:prstGeom>
        </p:spPr>
      </p:pic>
      <p:pic>
        <p:nvPicPr>
          <p:cNvPr id="6" name="Immagine 5" descr="Immagine che contiene persona, sorriso, Viso umano, vestiti&#10;&#10;Il contenuto generato dall'IA potrebbe non essere corretto.">
            <a:extLst>
              <a:ext uri="{FF2B5EF4-FFF2-40B4-BE49-F238E27FC236}">
                <a16:creationId xmlns:a16="http://schemas.microsoft.com/office/drawing/2014/main" id="{E430F9E5-384F-4865-2EE2-366E3D1CF5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41000" y="3275020"/>
            <a:ext cx="1625600" cy="1625600"/>
          </a:xfrm>
          <a:prstGeom prst="rect">
            <a:avLst/>
          </a:prstGeom>
        </p:spPr>
      </p:pic>
    </p:spTree>
    <p:extLst>
      <p:ext uri="{BB962C8B-B14F-4D97-AF65-F5344CB8AC3E}">
        <p14:creationId xmlns:p14="http://schemas.microsoft.com/office/powerpoint/2010/main" val="48129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4871"/>
                                        </p:tgtEl>
                                        <p:attrNameLst>
                                          <p:attrName>style.visibility</p:attrName>
                                        </p:attrNameLst>
                                      </p:cBhvr>
                                      <p:to>
                                        <p:strVal val="visible"/>
                                      </p:to>
                                    </p:set>
                                    <p:anim calcmode="lin" valueType="num">
                                      <p:cBhvr>
                                        <p:cTn id="7" dur="1000" fill="hold"/>
                                        <p:tgtEl>
                                          <p:spTgt spid="164871"/>
                                        </p:tgtEl>
                                        <p:attrNameLst>
                                          <p:attrName>ppt_w</p:attrName>
                                        </p:attrNameLst>
                                      </p:cBhvr>
                                      <p:tavLst>
                                        <p:tav tm="0">
                                          <p:val>
                                            <p:fltVal val="0"/>
                                          </p:val>
                                        </p:tav>
                                        <p:tav tm="100000">
                                          <p:val>
                                            <p:strVal val="#ppt_w"/>
                                          </p:val>
                                        </p:tav>
                                      </p:tavLst>
                                    </p:anim>
                                    <p:anim calcmode="lin" valueType="num">
                                      <p:cBhvr>
                                        <p:cTn id="8" dur="1000" fill="hold"/>
                                        <p:tgtEl>
                                          <p:spTgt spid="164871"/>
                                        </p:tgtEl>
                                        <p:attrNameLst>
                                          <p:attrName>ppt_h</p:attrName>
                                        </p:attrNameLst>
                                      </p:cBhvr>
                                      <p:tavLst>
                                        <p:tav tm="0">
                                          <p:val>
                                            <p:fltVal val="0"/>
                                          </p:val>
                                        </p:tav>
                                        <p:tav tm="100000">
                                          <p:val>
                                            <p:strVal val="#ppt_h"/>
                                          </p:val>
                                        </p:tav>
                                      </p:tavLst>
                                    </p:anim>
                                    <p:anim calcmode="lin" valueType="num">
                                      <p:cBhvr>
                                        <p:cTn id="9" dur="1000" fill="hold"/>
                                        <p:tgtEl>
                                          <p:spTgt spid="16487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487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4"/>
          <a:stretch>
            <a:fillRect/>
          </a:stretch>
        </p:blipFill>
        <p:spPr>
          <a:xfrm>
            <a:off x="473180" y="886607"/>
            <a:ext cx="4311587" cy="4973230"/>
          </a:xfrm>
          <a:prstGeom prst="rect">
            <a:avLst/>
          </a:prstGeom>
        </p:spPr>
      </p:pic>
      <p:sp>
        <p:nvSpPr>
          <p:cNvPr id="4" name="ZoneTexte 3"/>
          <p:cNvSpPr txBox="1"/>
          <p:nvPr/>
        </p:nvSpPr>
        <p:spPr>
          <a:xfrm>
            <a:off x="1463040" y="0"/>
            <a:ext cx="9498691" cy="584775"/>
          </a:xfrm>
          <a:prstGeom prst="rect">
            <a:avLst/>
          </a:prstGeom>
          <a:noFill/>
        </p:spPr>
        <p:txBody>
          <a:bodyPr wrap="none" rtlCol="0">
            <a:spAutoFit/>
          </a:bodyPr>
          <a:lstStyle/>
          <a:p>
            <a:r>
              <a:rPr lang="fr-FR" dirty="0"/>
              <a:t> </a:t>
            </a:r>
            <a:r>
              <a:rPr lang="fr-FR" sz="3200" b="1" dirty="0">
                <a:solidFill>
                  <a:srgbClr val="FF0000"/>
                </a:solidFill>
              </a:rPr>
              <a:t>MRS + </a:t>
            </a:r>
            <a:r>
              <a:rPr lang="fr-FR" sz="3200" b="1" dirty="0" err="1">
                <a:solidFill>
                  <a:srgbClr val="FF0000"/>
                </a:solidFill>
              </a:rPr>
              <a:t>NIRSpec</a:t>
            </a:r>
            <a:r>
              <a:rPr lang="fr-FR" sz="3200" b="1" dirty="0">
                <a:solidFill>
                  <a:srgbClr val="FF0000"/>
                </a:solidFill>
              </a:rPr>
              <a:t> : </a:t>
            </a:r>
            <a:r>
              <a:rPr lang="en-US" sz="3200" b="1" dirty="0">
                <a:solidFill>
                  <a:srgbClr val="FF0000"/>
                </a:solidFill>
              </a:rPr>
              <a:t>A long-standing mystery finally solved</a:t>
            </a:r>
            <a:endParaRPr lang="fr-FR" sz="3200" b="1" dirty="0">
              <a:solidFill>
                <a:srgbClr val="FF0000"/>
              </a:solidFill>
            </a:endParaRPr>
          </a:p>
        </p:txBody>
      </p:sp>
      <p:sp>
        <p:nvSpPr>
          <p:cNvPr id="5" name="ZoneTexte 4"/>
          <p:cNvSpPr txBox="1"/>
          <p:nvPr/>
        </p:nvSpPr>
        <p:spPr>
          <a:xfrm>
            <a:off x="331375" y="886607"/>
            <a:ext cx="11431714" cy="830997"/>
          </a:xfrm>
          <a:prstGeom prst="rect">
            <a:avLst/>
          </a:prstGeom>
          <a:solidFill>
            <a:schemeClr val="bg1"/>
          </a:solidFill>
        </p:spPr>
        <p:txBody>
          <a:bodyPr wrap="square" rtlCol="0">
            <a:spAutoFit/>
          </a:bodyPr>
          <a:lstStyle/>
          <a:p>
            <a:r>
              <a:rPr lang="en-US" sz="2400" dirty="0">
                <a:solidFill>
                  <a:srgbClr val="0070C0"/>
                </a:solidFill>
              </a:rPr>
              <a:t>The ionizing photons emitted by a neutron star must excite the emission lines of the heavy elements in the ejecta </a:t>
            </a:r>
            <a:r>
              <a:rPr lang="en-US" sz="2400" dirty="0">
                <a:solidFill>
                  <a:srgbClr val="0070C0"/>
                </a:solidFill>
                <a:sym typeface="Wingdings" panose="05000000000000000000" pitchFamily="2" charset="2"/>
              </a:rPr>
              <a:t></a:t>
            </a:r>
            <a:r>
              <a:rPr lang="en-US" sz="2400" dirty="0">
                <a:solidFill>
                  <a:srgbClr val="0070C0"/>
                </a:solidFill>
              </a:rPr>
              <a:t> search for these emissions in data from the MRS and </a:t>
            </a:r>
            <a:r>
              <a:rPr lang="en-US" sz="2400" dirty="0" err="1">
                <a:solidFill>
                  <a:srgbClr val="0070C0"/>
                </a:solidFill>
              </a:rPr>
              <a:t>NIRSpec</a:t>
            </a:r>
            <a:r>
              <a:rPr lang="en-US" sz="2400" dirty="0">
                <a:solidFill>
                  <a:srgbClr val="0070C0"/>
                </a:solidFill>
              </a:rPr>
              <a:t>. </a:t>
            </a:r>
            <a:endParaRPr lang="fr-FR" sz="2400" dirty="0">
              <a:solidFill>
                <a:srgbClr val="0070C0"/>
              </a:solidFill>
            </a:endParaRPr>
          </a:p>
        </p:txBody>
      </p:sp>
      <p:sp>
        <p:nvSpPr>
          <p:cNvPr id="6" name="ZoneTexte 5"/>
          <p:cNvSpPr txBox="1"/>
          <p:nvPr/>
        </p:nvSpPr>
        <p:spPr>
          <a:xfrm>
            <a:off x="4214050" y="513808"/>
            <a:ext cx="2941896" cy="461665"/>
          </a:xfrm>
          <a:prstGeom prst="rect">
            <a:avLst/>
          </a:prstGeom>
          <a:noFill/>
        </p:spPr>
        <p:txBody>
          <a:bodyPr wrap="none" rtlCol="0">
            <a:spAutoFit/>
          </a:bodyPr>
          <a:lstStyle/>
          <a:p>
            <a:r>
              <a:rPr lang="fr-FR" sz="2400" dirty="0"/>
              <a:t>(</a:t>
            </a:r>
            <a:r>
              <a:rPr lang="fr-FR" sz="2400" dirty="0" err="1"/>
              <a:t>Fransson</a:t>
            </a:r>
            <a:r>
              <a:rPr lang="fr-FR" sz="2400" dirty="0"/>
              <a:t> et al., 2024)</a:t>
            </a:r>
          </a:p>
        </p:txBody>
      </p:sp>
      <p:sp>
        <p:nvSpPr>
          <p:cNvPr id="8" name="ZoneTexte 7"/>
          <p:cNvSpPr txBox="1"/>
          <p:nvPr/>
        </p:nvSpPr>
        <p:spPr>
          <a:xfrm>
            <a:off x="4784767" y="4300977"/>
            <a:ext cx="7398963" cy="1569660"/>
          </a:xfrm>
          <a:prstGeom prst="rect">
            <a:avLst/>
          </a:prstGeom>
          <a:noFill/>
        </p:spPr>
        <p:txBody>
          <a:bodyPr wrap="square" rtlCol="0">
            <a:spAutoFit/>
          </a:bodyPr>
          <a:lstStyle/>
          <a:p>
            <a:pPr marL="285750" indent="-285750">
              <a:buFont typeface="Wingdings" panose="05000000000000000000" pitchFamily="2" charset="2"/>
              <a:buChar char="Ø"/>
            </a:pPr>
            <a:r>
              <a:rPr lang="en-US" dirty="0"/>
              <a:t> </a:t>
            </a:r>
            <a:r>
              <a:rPr lang="en-US" sz="2400" dirty="0">
                <a:solidFill>
                  <a:srgbClr val="00B050"/>
                </a:solidFill>
              </a:rPr>
              <a:t>Potential sources could be only : (1) photons from PWN generated by a NS; (2) photons that come directly from a cooling NS; (3) accretion on a compact object; or (4) shocks in a PWN.</a:t>
            </a:r>
            <a:endParaRPr lang="fr-FR" sz="2400" dirty="0">
              <a:solidFill>
                <a:srgbClr val="00B050"/>
              </a:solidFill>
            </a:endParaRPr>
          </a:p>
        </p:txBody>
      </p:sp>
      <p:sp>
        <p:nvSpPr>
          <p:cNvPr id="9" name="ZoneTexte 8"/>
          <p:cNvSpPr txBox="1"/>
          <p:nvPr/>
        </p:nvSpPr>
        <p:spPr>
          <a:xfrm>
            <a:off x="0" y="5913494"/>
            <a:ext cx="12289536" cy="954107"/>
          </a:xfrm>
          <a:prstGeom prst="rect">
            <a:avLst/>
          </a:prstGeom>
          <a:solidFill>
            <a:schemeClr val="bg1"/>
          </a:solidFill>
        </p:spPr>
        <p:txBody>
          <a:bodyPr wrap="square" rtlCol="0">
            <a:spAutoFit/>
          </a:bodyPr>
          <a:lstStyle/>
          <a:p>
            <a:r>
              <a:rPr lang="en-US" sz="2800" b="1" dirty="0">
                <a:solidFill>
                  <a:srgbClr val="FF0000"/>
                </a:solidFill>
                <a:sym typeface="Wingdings" panose="05000000000000000000" pitchFamily="2" charset="2"/>
              </a:rPr>
              <a:t> </a:t>
            </a:r>
            <a:r>
              <a:rPr lang="en-US" sz="2800" b="1" dirty="0">
                <a:solidFill>
                  <a:srgbClr val="FF0000"/>
                </a:solidFill>
              </a:rPr>
              <a:t>all possible explanations involve the presence of a young neutron star, or black hole, at the </a:t>
            </a:r>
            <a:r>
              <a:rPr lang="en-US" sz="2800" b="1" dirty="0" err="1">
                <a:solidFill>
                  <a:srgbClr val="FF0000"/>
                </a:solidFill>
              </a:rPr>
              <a:t>centre</a:t>
            </a:r>
            <a:r>
              <a:rPr lang="en-US" sz="2800" b="1" dirty="0">
                <a:solidFill>
                  <a:srgbClr val="FF0000"/>
                </a:solidFill>
              </a:rPr>
              <a:t> of the ejecta. </a:t>
            </a:r>
            <a:endParaRPr lang="fr-FR" sz="2800" b="1" dirty="0">
              <a:solidFill>
                <a:srgbClr val="FF0000"/>
              </a:solidFill>
            </a:endParaRPr>
          </a:p>
        </p:txBody>
      </p:sp>
      <p:sp>
        <p:nvSpPr>
          <p:cNvPr id="7" name="ZoneTexte 6"/>
          <p:cNvSpPr txBox="1"/>
          <p:nvPr/>
        </p:nvSpPr>
        <p:spPr>
          <a:xfrm>
            <a:off x="4784767" y="1691812"/>
            <a:ext cx="7245393" cy="2677656"/>
          </a:xfrm>
          <a:prstGeom prst="rect">
            <a:avLst/>
          </a:prstGeom>
          <a:noFill/>
        </p:spPr>
        <p:txBody>
          <a:bodyPr wrap="square" rtlCol="0">
            <a:spAutoFit/>
          </a:bodyPr>
          <a:lstStyle/>
          <a:p>
            <a:pPr marL="342900" indent="-342900" algn="just">
              <a:buFont typeface="Wingdings" panose="05000000000000000000" pitchFamily="2" charset="2"/>
              <a:buChar char="Ø"/>
            </a:pPr>
            <a:r>
              <a:rPr lang="en-US" sz="2400" b="1" dirty="0">
                <a:solidFill>
                  <a:srgbClr val="FF0000"/>
                </a:solidFill>
              </a:rPr>
              <a:t>Strongly ionized lines from Argon and Sulphur (the elements produced by the nuclear combustion of O and Si. </a:t>
            </a:r>
            <a:r>
              <a:rPr lang="en-US" sz="2400" dirty="0"/>
              <a:t>Already been detected but with insufficient resolutions (angular and spectral) to know whether they came from the ejecta or the ER. The observations have shown unambiguously that the emission is from a central source separate from the ring. </a:t>
            </a:r>
            <a:endParaRPr lang="fr-FR" sz="2400" dirty="0"/>
          </a:p>
        </p:txBody>
      </p:sp>
      <p:pic>
        <p:nvPicPr>
          <p:cNvPr id="10" name="Patrice_Bouchet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20143" y="1099782"/>
            <a:ext cx="6096000" cy="4572000"/>
          </a:xfrm>
          <a:prstGeom prst="rect">
            <a:avLst/>
          </a:prstGeom>
        </p:spPr>
      </p:pic>
    </p:spTree>
    <p:extLst>
      <p:ext uri="{BB962C8B-B14F-4D97-AF65-F5344CB8AC3E}">
        <p14:creationId xmlns:p14="http://schemas.microsoft.com/office/powerpoint/2010/main" val="10316033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376" y="2998925"/>
            <a:ext cx="5410655" cy="3657908"/>
          </a:xfrm>
          <a:prstGeom prst="rect">
            <a:avLst/>
          </a:prstGeom>
        </p:spPr>
      </p:pic>
      <p:pic>
        <p:nvPicPr>
          <p:cNvPr id="6" name="Image 5"/>
          <p:cNvPicPr>
            <a:picLocks noChangeAspect="1"/>
          </p:cNvPicPr>
          <p:nvPr/>
        </p:nvPicPr>
        <p:blipFill>
          <a:blip r:embed="rId3"/>
          <a:stretch>
            <a:fillRect/>
          </a:stretch>
        </p:blipFill>
        <p:spPr>
          <a:xfrm>
            <a:off x="1828441" y="456950"/>
            <a:ext cx="2058184" cy="458091"/>
          </a:xfrm>
          <a:prstGeom prst="rect">
            <a:avLst/>
          </a:prstGeom>
        </p:spPr>
      </p:pic>
      <p:cxnSp>
        <p:nvCxnSpPr>
          <p:cNvPr id="8" name="Connecteur droit avec flèche 7"/>
          <p:cNvCxnSpPr/>
          <p:nvPr/>
        </p:nvCxnSpPr>
        <p:spPr bwMode="auto">
          <a:xfrm>
            <a:off x="3047744" y="837982"/>
            <a:ext cx="635906" cy="0"/>
          </a:xfrm>
          <a:prstGeom prst="straightConnector1">
            <a:avLst/>
          </a:prstGeom>
          <a:solidFill>
            <a:srgbClr val="00B8FF"/>
          </a:solidFill>
          <a:ln w="28575" cap="flat" cmpd="sng" algn="ctr">
            <a:solidFill>
              <a:srgbClr val="FF0000"/>
            </a:solidFill>
            <a:prstDash val="solid"/>
            <a:round/>
            <a:headEnd type="none" w="med" len="med"/>
            <a:tailEnd type="triangle"/>
          </a:ln>
          <a:effectLst/>
        </p:spPr>
      </p:cxnSp>
      <p:cxnSp>
        <p:nvCxnSpPr>
          <p:cNvPr id="10" name="Connecteur droit avec flèche 9"/>
          <p:cNvCxnSpPr/>
          <p:nvPr/>
        </p:nvCxnSpPr>
        <p:spPr bwMode="auto">
          <a:xfrm>
            <a:off x="3047744" y="837982"/>
            <a:ext cx="76206" cy="457238"/>
          </a:xfrm>
          <a:prstGeom prst="straightConnector1">
            <a:avLst/>
          </a:prstGeom>
          <a:solidFill>
            <a:srgbClr val="00B8FF"/>
          </a:solidFill>
          <a:ln w="28575" cap="flat" cmpd="sng" algn="ctr">
            <a:solidFill>
              <a:srgbClr val="FF0000"/>
            </a:solidFill>
            <a:prstDash val="solid"/>
            <a:round/>
            <a:headEnd type="none" w="med" len="med"/>
            <a:tailEnd type="triangle"/>
          </a:ln>
          <a:effectLst/>
        </p:spPr>
      </p:cxnSp>
      <p:pic>
        <p:nvPicPr>
          <p:cNvPr id="11" name="Image 10"/>
          <p:cNvPicPr>
            <a:picLocks noChangeAspect="1"/>
          </p:cNvPicPr>
          <p:nvPr/>
        </p:nvPicPr>
        <p:blipFill>
          <a:blip r:embed="rId4"/>
          <a:stretch>
            <a:fillRect/>
          </a:stretch>
        </p:blipFill>
        <p:spPr>
          <a:xfrm>
            <a:off x="3504983" y="1599476"/>
            <a:ext cx="1135549" cy="458091"/>
          </a:xfrm>
          <a:prstGeom prst="rect">
            <a:avLst/>
          </a:prstGeom>
        </p:spPr>
      </p:pic>
      <p:pic>
        <p:nvPicPr>
          <p:cNvPr id="12" name="Image 11"/>
          <p:cNvPicPr>
            <a:picLocks noChangeAspect="1"/>
          </p:cNvPicPr>
          <p:nvPr/>
        </p:nvPicPr>
        <p:blipFill>
          <a:blip r:embed="rId5"/>
          <a:stretch>
            <a:fillRect/>
          </a:stretch>
        </p:blipFill>
        <p:spPr>
          <a:xfrm>
            <a:off x="3276363" y="5256099"/>
            <a:ext cx="2251742" cy="458091"/>
          </a:xfrm>
          <a:prstGeom prst="rect">
            <a:avLst/>
          </a:prstGeom>
        </p:spPr>
      </p:pic>
      <p:cxnSp>
        <p:nvCxnSpPr>
          <p:cNvPr id="14" name="Connecteur droit avec flèche 13"/>
          <p:cNvCxnSpPr>
            <a:stCxn id="12" idx="1"/>
          </p:cNvCxnSpPr>
          <p:nvPr/>
        </p:nvCxnSpPr>
        <p:spPr bwMode="auto">
          <a:xfrm flipH="1" flipV="1">
            <a:off x="2514299" y="5410366"/>
            <a:ext cx="762064" cy="74778"/>
          </a:xfrm>
          <a:prstGeom prst="straightConnector1">
            <a:avLst/>
          </a:prstGeom>
          <a:solidFill>
            <a:srgbClr val="00B8FF"/>
          </a:solidFill>
          <a:ln w="28575" cap="flat" cmpd="sng" algn="ctr">
            <a:solidFill>
              <a:srgbClr val="FF0000"/>
            </a:solidFill>
            <a:prstDash val="solid"/>
            <a:round/>
            <a:headEnd type="none" w="med" len="med"/>
            <a:tailEnd type="triangle"/>
          </a:ln>
          <a:effectLst/>
        </p:spPr>
      </p:cxn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9225" y="560712"/>
            <a:ext cx="3605820" cy="3297784"/>
          </a:xfrm>
          <a:prstGeom prst="rect">
            <a:avLst/>
          </a:prstGeom>
        </p:spPr>
      </p:pic>
      <p:sp>
        <p:nvSpPr>
          <p:cNvPr id="3" name="ZoneTexte 2"/>
          <p:cNvSpPr txBox="1"/>
          <p:nvPr/>
        </p:nvSpPr>
        <p:spPr>
          <a:xfrm>
            <a:off x="7276173" y="570497"/>
            <a:ext cx="949299" cy="369332"/>
          </a:xfrm>
          <a:prstGeom prst="rect">
            <a:avLst/>
          </a:prstGeom>
          <a:noFill/>
        </p:spPr>
        <p:txBody>
          <a:bodyPr wrap="none" rtlCol="0">
            <a:spAutoFit/>
          </a:bodyPr>
          <a:lstStyle/>
          <a:p>
            <a:r>
              <a:rPr lang="es-CL" dirty="0">
                <a:solidFill>
                  <a:schemeClr val="bg1"/>
                </a:solidFill>
              </a:rPr>
              <a:t>11.7 </a:t>
            </a:r>
            <a:r>
              <a:rPr lang="el-GR" dirty="0">
                <a:solidFill>
                  <a:schemeClr val="bg1"/>
                </a:solidFill>
                <a:latin typeface="Times New Roman" panose="02020603050405020304" pitchFamily="18" charset="0"/>
                <a:cs typeface="Times New Roman" panose="02020603050405020304" pitchFamily="18" charset="0"/>
              </a:rPr>
              <a:t>μ</a:t>
            </a:r>
            <a:r>
              <a:rPr lang="fr-FR" dirty="0">
                <a:solidFill>
                  <a:schemeClr val="bg1"/>
                </a:solidFill>
                <a:latin typeface="Times New Roman" panose="02020603050405020304" pitchFamily="18" charset="0"/>
                <a:cs typeface="Times New Roman" panose="02020603050405020304" pitchFamily="18" charset="0"/>
              </a:rPr>
              <a:t>m</a:t>
            </a:r>
            <a:endParaRPr lang="es-CL" dirty="0">
              <a:solidFill>
                <a:schemeClr val="bg1"/>
              </a:solidFill>
            </a:endParaRPr>
          </a:p>
        </p:txBody>
      </p:sp>
      <p:sp>
        <p:nvSpPr>
          <p:cNvPr id="7" name="ZoneTexte 6"/>
          <p:cNvSpPr txBox="1"/>
          <p:nvPr/>
        </p:nvSpPr>
        <p:spPr>
          <a:xfrm>
            <a:off x="7322377" y="1976334"/>
            <a:ext cx="949299" cy="369332"/>
          </a:xfrm>
          <a:prstGeom prst="rect">
            <a:avLst/>
          </a:prstGeom>
          <a:solidFill>
            <a:schemeClr val="tx1"/>
          </a:solidFill>
        </p:spPr>
        <p:txBody>
          <a:bodyPr wrap="none" rtlCol="0">
            <a:spAutoFit/>
          </a:bodyPr>
          <a:lstStyle/>
          <a:p>
            <a:r>
              <a:rPr lang="es-CL" dirty="0">
                <a:solidFill>
                  <a:schemeClr val="bg1"/>
                </a:solidFill>
              </a:rPr>
              <a:t>19.6 </a:t>
            </a:r>
            <a:r>
              <a:rPr lang="el-GR" dirty="0">
                <a:solidFill>
                  <a:schemeClr val="bg1"/>
                </a:solidFill>
                <a:latin typeface="Times New Roman" panose="02020603050405020304" pitchFamily="18" charset="0"/>
                <a:cs typeface="Times New Roman" panose="02020603050405020304" pitchFamily="18" charset="0"/>
              </a:rPr>
              <a:t>μ</a:t>
            </a:r>
            <a:r>
              <a:rPr lang="fr-FR" dirty="0">
                <a:solidFill>
                  <a:schemeClr val="bg1"/>
                </a:solidFill>
                <a:latin typeface="Times New Roman" panose="02020603050405020304" pitchFamily="18" charset="0"/>
                <a:cs typeface="Times New Roman" panose="02020603050405020304" pitchFamily="18" charset="0"/>
              </a:rPr>
              <a:t>m</a:t>
            </a:r>
            <a:endParaRPr lang="es-CL" dirty="0">
              <a:solidFill>
                <a:schemeClr val="bg1"/>
              </a:solidFill>
            </a:endParaRPr>
          </a:p>
        </p:txBody>
      </p:sp>
      <p:sp>
        <p:nvSpPr>
          <p:cNvPr id="9" name="ZoneTexte 8"/>
          <p:cNvSpPr txBox="1"/>
          <p:nvPr/>
        </p:nvSpPr>
        <p:spPr>
          <a:xfrm>
            <a:off x="7386455" y="212809"/>
            <a:ext cx="3222421" cy="369332"/>
          </a:xfrm>
          <a:prstGeom prst="rect">
            <a:avLst/>
          </a:prstGeom>
          <a:noFill/>
        </p:spPr>
        <p:txBody>
          <a:bodyPr wrap="none" rtlCol="0">
            <a:spAutoFit/>
          </a:bodyPr>
          <a:lstStyle/>
          <a:p>
            <a:r>
              <a:rPr lang="es-CL" b="1" dirty="0"/>
              <a:t>T-</a:t>
            </a:r>
            <a:r>
              <a:rPr lang="es-CL" b="1" dirty="0" err="1"/>
              <a:t>ReCS</a:t>
            </a:r>
            <a:r>
              <a:rPr lang="es-CL" b="1" dirty="0"/>
              <a:t>/</a:t>
            </a:r>
            <a:r>
              <a:rPr lang="es-CL" b="1" dirty="0" err="1"/>
              <a:t>Gemini</a:t>
            </a:r>
            <a:r>
              <a:rPr lang="es-CL" b="1" dirty="0"/>
              <a:t>         HST/F625W</a:t>
            </a:r>
          </a:p>
        </p:txBody>
      </p:sp>
      <p:pic>
        <p:nvPicPr>
          <p:cNvPr id="4" name="Espace réservé du contenu 3"/>
          <p:cNvPicPr>
            <a:picLocks noGrp="1" noChangeAspect="1"/>
          </p:cNvPicPr>
          <p:nvPr>
            <p:ph idx="1"/>
          </p:nvPr>
        </p:nvPicPr>
        <p:blipFill>
          <a:blip r:embed="rId7"/>
          <a:stretch>
            <a:fillRect/>
          </a:stretch>
        </p:blipFill>
        <p:spPr>
          <a:xfrm>
            <a:off x="1294996" y="212809"/>
            <a:ext cx="4953417" cy="2895844"/>
          </a:xfrm>
          <a:prstGeom prst="rect">
            <a:avLst/>
          </a:prstGeom>
        </p:spPr>
      </p:pic>
      <p:pic>
        <p:nvPicPr>
          <p:cNvPr id="13" name="Image 12"/>
          <p:cNvPicPr>
            <a:picLocks noChangeAspect="1"/>
          </p:cNvPicPr>
          <p:nvPr/>
        </p:nvPicPr>
        <p:blipFill>
          <a:blip r:embed="rId8"/>
          <a:stretch>
            <a:fillRect/>
          </a:stretch>
        </p:blipFill>
        <p:spPr>
          <a:xfrm>
            <a:off x="6766076" y="3902974"/>
            <a:ext cx="4572119" cy="2232650"/>
          </a:xfrm>
          <a:prstGeom prst="rect">
            <a:avLst/>
          </a:prstGeom>
        </p:spPr>
      </p:pic>
      <p:sp>
        <p:nvSpPr>
          <p:cNvPr id="15" name="ZoneTexte 14"/>
          <p:cNvSpPr txBox="1"/>
          <p:nvPr/>
        </p:nvSpPr>
        <p:spPr>
          <a:xfrm>
            <a:off x="726064" y="6287501"/>
            <a:ext cx="2999283" cy="400110"/>
          </a:xfrm>
          <a:prstGeom prst="rect">
            <a:avLst/>
          </a:prstGeom>
          <a:noFill/>
        </p:spPr>
        <p:txBody>
          <a:bodyPr wrap="none" rtlCol="0">
            <a:spAutoFit/>
          </a:bodyPr>
          <a:lstStyle/>
          <a:p>
            <a:r>
              <a:rPr lang="es-CL" sz="2000" b="1" dirty="0"/>
              <a:t>Bouchet et al., 2004, 2006</a:t>
            </a:r>
          </a:p>
        </p:txBody>
      </p:sp>
      <p:sp>
        <p:nvSpPr>
          <p:cNvPr id="16" name="ZoneTexte 15"/>
          <p:cNvSpPr txBox="1"/>
          <p:nvPr/>
        </p:nvSpPr>
        <p:spPr>
          <a:xfrm>
            <a:off x="2223864" y="570497"/>
            <a:ext cx="837602" cy="369332"/>
          </a:xfrm>
          <a:prstGeom prst="rect">
            <a:avLst/>
          </a:prstGeom>
          <a:noFill/>
        </p:spPr>
        <p:txBody>
          <a:bodyPr wrap="none" rtlCol="0">
            <a:spAutoFit/>
          </a:bodyPr>
          <a:lstStyle/>
          <a:p>
            <a:r>
              <a:rPr lang="es-CL" b="1" dirty="0" err="1"/>
              <a:t>Spitzer</a:t>
            </a:r>
            <a:endParaRPr lang="es-CL" b="1" dirty="0"/>
          </a:p>
        </p:txBody>
      </p:sp>
      <p:pic>
        <p:nvPicPr>
          <p:cNvPr id="17" name="Imag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247" y="624456"/>
            <a:ext cx="995749" cy="1748093"/>
          </a:xfrm>
          <a:prstGeom prst="rect">
            <a:avLst/>
          </a:prstGeom>
        </p:spPr>
      </p:pic>
      <p:pic>
        <p:nvPicPr>
          <p:cNvPr id="18" name="Imag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247" y="2660511"/>
            <a:ext cx="995749" cy="1317904"/>
          </a:xfrm>
          <a:prstGeom prst="rect">
            <a:avLst/>
          </a:prstGeom>
        </p:spPr>
      </p:pic>
      <p:sp>
        <p:nvSpPr>
          <p:cNvPr id="19" name="ZoneTexte 18"/>
          <p:cNvSpPr txBox="1"/>
          <p:nvPr/>
        </p:nvSpPr>
        <p:spPr>
          <a:xfrm>
            <a:off x="193200" y="295809"/>
            <a:ext cx="1431399" cy="369332"/>
          </a:xfrm>
          <a:prstGeom prst="rect">
            <a:avLst/>
          </a:prstGeom>
          <a:noFill/>
        </p:spPr>
        <p:txBody>
          <a:bodyPr wrap="square" rtlCol="0">
            <a:spAutoFit/>
          </a:bodyPr>
          <a:lstStyle/>
          <a:p>
            <a:r>
              <a:rPr lang="es-CL" b="1" dirty="0"/>
              <a:t>Rick </a:t>
            </a:r>
            <a:r>
              <a:rPr lang="es-CL" b="1" dirty="0" err="1"/>
              <a:t>Arendt</a:t>
            </a:r>
            <a:endParaRPr lang="es-CL" b="1" dirty="0"/>
          </a:p>
        </p:txBody>
      </p:sp>
      <p:sp>
        <p:nvSpPr>
          <p:cNvPr id="20" name="ZoneTexte 19"/>
          <p:cNvSpPr txBox="1"/>
          <p:nvPr/>
        </p:nvSpPr>
        <p:spPr>
          <a:xfrm>
            <a:off x="243692" y="2349442"/>
            <a:ext cx="1330415" cy="369332"/>
          </a:xfrm>
          <a:prstGeom prst="rect">
            <a:avLst/>
          </a:prstGeom>
          <a:noFill/>
        </p:spPr>
        <p:txBody>
          <a:bodyPr wrap="square" rtlCol="0">
            <a:spAutoFit/>
          </a:bodyPr>
          <a:lstStyle/>
          <a:p>
            <a:r>
              <a:rPr lang="es-CL" b="1" dirty="0"/>
              <a:t>Eli </a:t>
            </a:r>
            <a:r>
              <a:rPr lang="es-CL" b="1" dirty="0" err="1"/>
              <a:t>Dwek</a:t>
            </a:r>
            <a:endParaRPr lang="es-CL" b="1" dirty="0"/>
          </a:p>
        </p:txBody>
      </p:sp>
    </p:spTree>
    <p:extLst>
      <p:ext uri="{BB962C8B-B14F-4D97-AF65-F5344CB8AC3E}">
        <p14:creationId xmlns:p14="http://schemas.microsoft.com/office/powerpoint/2010/main" val="2547594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63981" y="0"/>
            <a:ext cx="7171739" cy="1325563"/>
          </a:xfrm>
        </p:spPr>
        <p:txBody>
          <a:bodyPr>
            <a:normAutofit/>
          </a:bodyPr>
          <a:lstStyle/>
          <a:p>
            <a:pPr algn="ctr"/>
            <a:r>
              <a:rPr lang="es-CL" sz="3200" b="1" dirty="0" err="1">
                <a:solidFill>
                  <a:srgbClr val="FF0000"/>
                </a:solidFill>
              </a:rPr>
              <a:t>Near</a:t>
            </a:r>
            <a:r>
              <a:rPr lang="es-CL" sz="3200" b="1" dirty="0">
                <a:solidFill>
                  <a:srgbClr val="FF0000"/>
                </a:solidFill>
              </a:rPr>
              <a:t>-IR </a:t>
            </a:r>
            <a:r>
              <a:rPr lang="es-CL" sz="3200" b="1" dirty="0" err="1">
                <a:solidFill>
                  <a:srgbClr val="FF0000"/>
                </a:solidFill>
              </a:rPr>
              <a:t>excess</a:t>
            </a:r>
            <a:r>
              <a:rPr lang="es-CL" sz="3200" b="1" dirty="0">
                <a:solidFill>
                  <a:srgbClr val="FF0000"/>
                </a:solidFill>
              </a:rPr>
              <a:t> </a:t>
            </a:r>
            <a:r>
              <a:rPr lang="es-CL" sz="3200" b="1" dirty="0" err="1">
                <a:solidFill>
                  <a:srgbClr val="FF0000"/>
                </a:solidFill>
              </a:rPr>
              <a:t>emission</a:t>
            </a:r>
            <a:r>
              <a:rPr lang="es-CL" sz="3200" b="1" dirty="0">
                <a:solidFill>
                  <a:srgbClr val="FF0000"/>
                </a:solidFill>
              </a:rPr>
              <a:t> </a:t>
            </a:r>
            <a:r>
              <a:rPr lang="es-CL" sz="3200" b="1" dirty="0" err="1">
                <a:solidFill>
                  <a:srgbClr val="FF0000"/>
                </a:solidFill>
              </a:rPr>
              <a:t>arises</a:t>
            </a:r>
            <a:r>
              <a:rPr lang="es-CL" sz="3200" b="1" dirty="0">
                <a:solidFill>
                  <a:srgbClr val="FF0000"/>
                </a:solidFill>
              </a:rPr>
              <a:t> </a:t>
            </a:r>
            <a:r>
              <a:rPr lang="es-CL" sz="3200" b="1" dirty="0" err="1">
                <a:solidFill>
                  <a:srgbClr val="FF0000"/>
                </a:solidFill>
              </a:rPr>
              <a:t>from</a:t>
            </a:r>
            <a:r>
              <a:rPr lang="es-CL" sz="3200" b="1" dirty="0">
                <a:solidFill>
                  <a:srgbClr val="FF0000"/>
                </a:solidFill>
              </a:rPr>
              <a:t> </a:t>
            </a:r>
            <a:r>
              <a:rPr lang="es-CL" sz="3200" b="1" dirty="0" err="1">
                <a:solidFill>
                  <a:srgbClr val="FF0000"/>
                </a:solidFill>
              </a:rPr>
              <a:t>the</a:t>
            </a:r>
            <a:r>
              <a:rPr lang="es-CL" sz="3200" b="1" dirty="0">
                <a:solidFill>
                  <a:srgbClr val="FF0000"/>
                </a:solidFill>
              </a:rPr>
              <a:t> ER! </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1472" y="1228437"/>
            <a:ext cx="8886140" cy="5329382"/>
          </a:xfrm>
        </p:spPr>
      </p:pic>
      <p:sp>
        <p:nvSpPr>
          <p:cNvPr id="5" name="ZoneTexte 4"/>
          <p:cNvSpPr txBox="1"/>
          <p:nvPr/>
        </p:nvSpPr>
        <p:spPr>
          <a:xfrm>
            <a:off x="138546" y="2207491"/>
            <a:ext cx="1205523" cy="954107"/>
          </a:xfrm>
          <a:prstGeom prst="rect">
            <a:avLst/>
          </a:prstGeom>
          <a:noFill/>
        </p:spPr>
        <p:txBody>
          <a:bodyPr wrap="none" rtlCol="0">
            <a:spAutoFit/>
          </a:bodyPr>
          <a:lstStyle/>
          <a:p>
            <a:r>
              <a:rPr lang="es-CL" sz="2800" b="1" dirty="0" err="1"/>
              <a:t>Spitzer</a:t>
            </a:r>
            <a:endParaRPr lang="es-CL" sz="2800" b="1" dirty="0"/>
          </a:p>
          <a:p>
            <a:pPr algn="ctr"/>
            <a:r>
              <a:rPr lang="es-CL" sz="2800" dirty="0"/>
              <a:t>IRAC</a:t>
            </a:r>
          </a:p>
        </p:txBody>
      </p:sp>
      <p:sp>
        <p:nvSpPr>
          <p:cNvPr id="6" name="ZoneTexte 5"/>
          <p:cNvSpPr txBox="1"/>
          <p:nvPr/>
        </p:nvSpPr>
        <p:spPr>
          <a:xfrm flipH="1">
            <a:off x="2055091" y="5218623"/>
            <a:ext cx="1417781" cy="954107"/>
          </a:xfrm>
          <a:prstGeom prst="rect">
            <a:avLst/>
          </a:prstGeom>
          <a:noFill/>
        </p:spPr>
        <p:txBody>
          <a:bodyPr wrap="square" rtlCol="0">
            <a:spAutoFit/>
          </a:bodyPr>
          <a:lstStyle/>
          <a:p>
            <a:pPr algn="ctr"/>
            <a:r>
              <a:rPr lang="es-CL" sz="2800" b="1" dirty="0"/>
              <a:t>HST</a:t>
            </a:r>
          </a:p>
          <a:p>
            <a:pPr algn="ctr"/>
            <a:r>
              <a:rPr lang="es-CL" sz="2800" dirty="0"/>
              <a:t>WFC3</a:t>
            </a:r>
          </a:p>
        </p:txBody>
      </p:sp>
      <p:sp>
        <p:nvSpPr>
          <p:cNvPr id="7" name="ZoneTexte 6"/>
          <p:cNvSpPr txBox="1"/>
          <p:nvPr/>
        </p:nvSpPr>
        <p:spPr>
          <a:xfrm>
            <a:off x="3472872" y="4978554"/>
            <a:ext cx="377026" cy="461665"/>
          </a:xfrm>
          <a:prstGeom prst="rect">
            <a:avLst/>
          </a:prstGeom>
          <a:noFill/>
        </p:spPr>
        <p:txBody>
          <a:bodyPr wrap="none" rtlCol="0">
            <a:spAutoFit/>
          </a:bodyPr>
          <a:lstStyle/>
          <a:p>
            <a:r>
              <a:rPr lang="es-CL" sz="2400" b="1" dirty="0">
                <a:solidFill>
                  <a:schemeClr val="bg1"/>
                </a:solidFill>
              </a:rPr>
              <a:t>H</a:t>
            </a:r>
          </a:p>
        </p:txBody>
      </p:sp>
      <p:sp>
        <p:nvSpPr>
          <p:cNvPr id="8" name="ZoneTexte 7"/>
          <p:cNvSpPr txBox="1"/>
          <p:nvPr/>
        </p:nvSpPr>
        <p:spPr>
          <a:xfrm>
            <a:off x="7075054" y="5009227"/>
            <a:ext cx="266420" cy="461665"/>
          </a:xfrm>
          <a:prstGeom prst="rect">
            <a:avLst/>
          </a:prstGeom>
          <a:noFill/>
        </p:spPr>
        <p:txBody>
          <a:bodyPr wrap="none" rtlCol="0">
            <a:spAutoFit/>
          </a:bodyPr>
          <a:lstStyle/>
          <a:p>
            <a:r>
              <a:rPr lang="es-CL" sz="2400" b="1" dirty="0">
                <a:solidFill>
                  <a:schemeClr val="bg1"/>
                </a:solidFill>
              </a:rPr>
              <a:t>I</a:t>
            </a:r>
          </a:p>
        </p:txBody>
      </p:sp>
      <p:sp>
        <p:nvSpPr>
          <p:cNvPr id="3" name="ZoneTexte 2"/>
          <p:cNvSpPr txBox="1"/>
          <p:nvPr/>
        </p:nvSpPr>
        <p:spPr>
          <a:xfrm flipH="1">
            <a:off x="741307" y="6182477"/>
            <a:ext cx="2791533" cy="400110"/>
          </a:xfrm>
          <a:prstGeom prst="rect">
            <a:avLst/>
          </a:prstGeom>
          <a:noFill/>
        </p:spPr>
        <p:txBody>
          <a:bodyPr wrap="square" rtlCol="0">
            <a:spAutoFit/>
          </a:bodyPr>
          <a:lstStyle/>
          <a:p>
            <a:r>
              <a:rPr lang="es-CL" sz="2000" b="1" dirty="0"/>
              <a:t>Bouchet et al., 2019</a:t>
            </a:r>
          </a:p>
        </p:txBody>
      </p:sp>
    </p:spTree>
    <p:extLst>
      <p:ext uri="{BB962C8B-B14F-4D97-AF65-F5344CB8AC3E}">
        <p14:creationId xmlns:p14="http://schemas.microsoft.com/office/powerpoint/2010/main" val="3157747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1731" y="1777100"/>
            <a:ext cx="5372850" cy="3362794"/>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229" y="1169543"/>
            <a:ext cx="6638095" cy="4371429"/>
          </a:xfrm>
          <a:prstGeom prst="rect">
            <a:avLst/>
          </a:prstGeom>
        </p:spPr>
      </p:pic>
      <p:sp>
        <p:nvSpPr>
          <p:cNvPr id="4" name="ZoneTexte 3"/>
          <p:cNvSpPr txBox="1"/>
          <p:nvPr/>
        </p:nvSpPr>
        <p:spPr>
          <a:xfrm>
            <a:off x="3244645" y="5540972"/>
            <a:ext cx="1553054" cy="584775"/>
          </a:xfrm>
          <a:prstGeom prst="rect">
            <a:avLst/>
          </a:prstGeom>
          <a:noFill/>
        </p:spPr>
        <p:txBody>
          <a:bodyPr wrap="none" rtlCol="0">
            <a:spAutoFit/>
          </a:bodyPr>
          <a:lstStyle/>
          <a:p>
            <a:r>
              <a:rPr lang="fr-FR" sz="3200" dirty="0" err="1">
                <a:solidFill>
                  <a:srgbClr val="FF0000"/>
                </a:solidFill>
              </a:rPr>
              <a:t>NIRSpec</a:t>
            </a:r>
            <a:endParaRPr lang="fr-FR" sz="3200" dirty="0">
              <a:solidFill>
                <a:srgbClr val="FF0000"/>
              </a:solidFill>
            </a:endParaRPr>
          </a:p>
        </p:txBody>
      </p:sp>
      <p:sp>
        <p:nvSpPr>
          <p:cNvPr id="5" name="ZoneTexte 4"/>
          <p:cNvSpPr txBox="1"/>
          <p:nvPr/>
        </p:nvSpPr>
        <p:spPr>
          <a:xfrm>
            <a:off x="8768156" y="5540971"/>
            <a:ext cx="1696065" cy="584775"/>
          </a:xfrm>
          <a:prstGeom prst="rect">
            <a:avLst/>
          </a:prstGeom>
          <a:noFill/>
        </p:spPr>
        <p:txBody>
          <a:bodyPr wrap="square" rtlCol="0">
            <a:spAutoFit/>
          </a:bodyPr>
          <a:lstStyle/>
          <a:p>
            <a:r>
              <a:rPr lang="fr-FR" sz="3200" dirty="0">
                <a:solidFill>
                  <a:srgbClr val="FF0000"/>
                </a:solidFill>
              </a:rPr>
              <a:t>MRS</a:t>
            </a:r>
          </a:p>
        </p:txBody>
      </p:sp>
      <p:sp>
        <p:nvSpPr>
          <p:cNvPr id="6" name="ZoneTexte 5"/>
          <p:cNvSpPr txBox="1"/>
          <p:nvPr/>
        </p:nvSpPr>
        <p:spPr>
          <a:xfrm>
            <a:off x="5574890" y="319160"/>
            <a:ext cx="1420325" cy="769441"/>
          </a:xfrm>
          <a:prstGeom prst="rect">
            <a:avLst/>
          </a:prstGeom>
          <a:noFill/>
        </p:spPr>
        <p:txBody>
          <a:bodyPr wrap="none" rtlCol="0">
            <a:spAutoFit/>
          </a:bodyPr>
          <a:lstStyle/>
          <a:p>
            <a:r>
              <a:rPr lang="fr-FR" sz="4400" b="1" dirty="0"/>
              <a:t>JWST</a:t>
            </a:r>
          </a:p>
        </p:txBody>
      </p:sp>
      <p:sp>
        <p:nvSpPr>
          <p:cNvPr id="7" name="ZoneTexte 6"/>
          <p:cNvSpPr txBox="1"/>
          <p:nvPr/>
        </p:nvSpPr>
        <p:spPr>
          <a:xfrm>
            <a:off x="2699657" y="6125746"/>
            <a:ext cx="2993063" cy="523220"/>
          </a:xfrm>
          <a:prstGeom prst="rect">
            <a:avLst/>
          </a:prstGeom>
          <a:noFill/>
        </p:spPr>
        <p:txBody>
          <a:bodyPr wrap="none" rtlCol="0">
            <a:spAutoFit/>
          </a:bodyPr>
          <a:lstStyle/>
          <a:p>
            <a:r>
              <a:rPr lang="fr-FR" sz="2800" dirty="0"/>
              <a:t>Larsson et al., 2024</a:t>
            </a:r>
          </a:p>
        </p:txBody>
      </p:sp>
      <p:sp>
        <p:nvSpPr>
          <p:cNvPr id="8" name="ZoneTexte 7"/>
          <p:cNvSpPr txBox="1"/>
          <p:nvPr/>
        </p:nvSpPr>
        <p:spPr>
          <a:xfrm flipH="1">
            <a:off x="7802115" y="6125746"/>
            <a:ext cx="2854999" cy="523220"/>
          </a:xfrm>
          <a:prstGeom prst="rect">
            <a:avLst/>
          </a:prstGeom>
          <a:noFill/>
        </p:spPr>
        <p:txBody>
          <a:bodyPr wrap="square" rtlCol="0">
            <a:spAutoFit/>
          </a:bodyPr>
          <a:lstStyle/>
          <a:p>
            <a:r>
              <a:rPr lang="fr-FR" sz="2800" dirty="0"/>
              <a:t>Jones et al., 2023 </a:t>
            </a:r>
          </a:p>
        </p:txBody>
      </p:sp>
    </p:spTree>
    <p:extLst>
      <p:ext uri="{BB962C8B-B14F-4D97-AF65-F5344CB8AC3E}">
        <p14:creationId xmlns:p14="http://schemas.microsoft.com/office/powerpoint/2010/main" val="73799269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33832" y="250393"/>
            <a:ext cx="9055510" cy="6334116"/>
          </a:xfrm>
          <a:prstGeom prst="rect">
            <a:avLst/>
          </a:prstGeom>
        </p:spPr>
      </p:pic>
      <p:sp>
        <p:nvSpPr>
          <p:cNvPr id="3" name="ZoneTexte 2"/>
          <p:cNvSpPr txBox="1"/>
          <p:nvPr/>
        </p:nvSpPr>
        <p:spPr>
          <a:xfrm>
            <a:off x="288134" y="6149450"/>
            <a:ext cx="3057568" cy="461665"/>
          </a:xfrm>
          <a:prstGeom prst="rect">
            <a:avLst/>
          </a:prstGeom>
          <a:noFill/>
        </p:spPr>
        <p:txBody>
          <a:bodyPr wrap="none" rtlCol="0">
            <a:spAutoFit/>
          </a:bodyPr>
          <a:lstStyle/>
          <a:p>
            <a:r>
              <a:rPr lang="fr-FR" sz="2400" dirty="0"/>
              <a:t>Bouchet et al., in </a:t>
            </a:r>
            <a:r>
              <a:rPr lang="fr-FR" sz="2400" dirty="0" err="1"/>
              <a:t>prep</a:t>
            </a:r>
            <a:r>
              <a:rPr lang="fr-FR" dirty="0"/>
              <a:t>.</a:t>
            </a:r>
          </a:p>
        </p:txBody>
      </p:sp>
      <p:sp>
        <p:nvSpPr>
          <p:cNvPr id="4" name="ZoneTexte 3"/>
          <p:cNvSpPr txBox="1"/>
          <p:nvPr/>
        </p:nvSpPr>
        <p:spPr>
          <a:xfrm>
            <a:off x="1816918" y="223787"/>
            <a:ext cx="9799763" cy="523220"/>
          </a:xfrm>
          <a:prstGeom prst="rect">
            <a:avLst/>
          </a:prstGeom>
          <a:solidFill>
            <a:schemeClr val="bg1"/>
          </a:solidFill>
        </p:spPr>
        <p:txBody>
          <a:bodyPr wrap="square" rtlCol="0">
            <a:spAutoFit/>
          </a:bodyPr>
          <a:lstStyle/>
          <a:p>
            <a:r>
              <a:rPr lang="fr-FR" sz="2800" b="1" dirty="0" err="1">
                <a:solidFill>
                  <a:srgbClr val="FF0000"/>
                </a:solidFill>
              </a:rPr>
              <a:t>Conventional</a:t>
            </a:r>
            <a:r>
              <a:rPr lang="fr-FR" sz="2800" b="1" dirty="0">
                <a:solidFill>
                  <a:srgbClr val="FF0000"/>
                </a:solidFill>
              </a:rPr>
              <a:t>, « Canonical » fit of the SED in the littérature.  </a:t>
            </a:r>
          </a:p>
        </p:txBody>
      </p:sp>
    </p:spTree>
    <p:extLst>
      <p:ext uri="{BB962C8B-B14F-4D97-AF65-F5344CB8AC3E}">
        <p14:creationId xmlns:p14="http://schemas.microsoft.com/office/powerpoint/2010/main" val="402083587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819" y="18118"/>
            <a:ext cx="7491816" cy="5766373"/>
          </a:xfrm>
          <a:prstGeom prst="rect">
            <a:avLst/>
          </a:prstGeom>
        </p:spPr>
      </p:pic>
      <p:sp>
        <p:nvSpPr>
          <p:cNvPr id="3" name="ZoneTexte 2"/>
          <p:cNvSpPr txBox="1"/>
          <p:nvPr/>
        </p:nvSpPr>
        <p:spPr>
          <a:xfrm>
            <a:off x="4675152" y="5553697"/>
            <a:ext cx="6503319" cy="523220"/>
          </a:xfrm>
          <a:prstGeom prst="rect">
            <a:avLst/>
          </a:prstGeom>
          <a:noFill/>
        </p:spPr>
        <p:txBody>
          <a:bodyPr wrap="none" rtlCol="0">
            <a:spAutoFit/>
          </a:bodyPr>
          <a:lstStyle/>
          <a:p>
            <a:r>
              <a:rPr lang="fr-FR" sz="2800" dirty="0"/>
              <a:t>SOFIA Observations : Matsuura et al., 2019 </a:t>
            </a:r>
          </a:p>
        </p:txBody>
      </p:sp>
      <p:sp>
        <p:nvSpPr>
          <p:cNvPr id="4" name="Ellipse 3"/>
          <p:cNvSpPr/>
          <p:nvPr/>
        </p:nvSpPr>
        <p:spPr>
          <a:xfrm rot="19165539">
            <a:off x="7469611" y="1158426"/>
            <a:ext cx="914400" cy="1643022"/>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5" name="ZoneTexte 4"/>
          <p:cNvSpPr txBox="1"/>
          <p:nvPr/>
        </p:nvSpPr>
        <p:spPr>
          <a:xfrm>
            <a:off x="7683727" y="1687549"/>
            <a:ext cx="682859" cy="584775"/>
          </a:xfrm>
          <a:prstGeom prst="rect">
            <a:avLst/>
          </a:prstGeom>
          <a:noFill/>
        </p:spPr>
        <p:txBody>
          <a:bodyPr wrap="square" rtlCol="0">
            <a:spAutoFit/>
          </a:bodyPr>
          <a:lstStyle/>
          <a:p>
            <a:r>
              <a:rPr lang="fr-FR" sz="3200" b="1" dirty="0">
                <a:solidFill>
                  <a:srgbClr val="FF0000"/>
                </a:solidFill>
              </a:rPr>
              <a:t>??</a:t>
            </a:r>
          </a:p>
        </p:txBody>
      </p:sp>
      <p:sp>
        <p:nvSpPr>
          <p:cNvPr id="6" name="ZoneTexte 5"/>
          <p:cNvSpPr txBox="1"/>
          <p:nvPr/>
        </p:nvSpPr>
        <p:spPr>
          <a:xfrm>
            <a:off x="2100943" y="6076917"/>
            <a:ext cx="9058214" cy="584775"/>
          </a:xfrm>
          <a:prstGeom prst="rect">
            <a:avLst/>
          </a:prstGeom>
          <a:noFill/>
        </p:spPr>
        <p:txBody>
          <a:bodyPr wrap="square" rtlCol="0">
            <a:spAutoFit/>
          </a:bodyPr>
          <a:lstStyle/>
          <a:p>
            <a:r>
              <a:rPr lang="fr-FR" sz="3200" b="1" dirty="0">
                <a:solidFill>
                  <a:srgbClr val="002060"/>
                </a:solidFill>
                <a:sym typeface="Wingdings" panose="05000000000000000000" pitchFamily="2" charset="2"/>
              </a:rPr>
              <a:t> </a:t>
            </a:r>
            <a:r>
              <a:rPr lang="fr-FR" sz="3200" b="1" dirty="0" err="1">
                <a:solidFill>
                  <a:srgbClr val="002060"/>
                </a:solidFill>
              </a:rPr>
              <a:t>Pavlovian</a:t>
            </a:r>
            <a:r>
              <a:rPr lang="fr-FR" sz="3200" b="1" dirty="0">
                <a:solidFill>
                  <a:srgbClr val="002060"/>
                </a:solidFill>
              </a:rPr>
              <a:t> </a:t>
            </a:r>
            <a:r>
              <a:rPr lang="fr-FR" sz="3200" b="1" dirty="0" err="1">
                <a:solidFill>
                  <a:srgbClr val="002060"/>
                </a:solidFill>
              </a:rPr>
              <a:t>conditioning</a:t>
            </a:r>
            <a:r>
              <a:rPr lang="fr-FR" sz="3200" b="1" dirty="0">
                <a:solidFill>
                  <a:srgbClr val="002060"/>
                </a:solidFill>
              </a:rPr>
              <a:t> : </a:t>
            </a:r>
            <a:r>
              <a:rPr lang="fr-FR" sz="3200" b="1" dirty="0" err="1">
                <a:solidFill>
                  <a:srgbClr val="FF0000"/>
                </a:solidFill>
              </a:rPr>
              <a:t>dust</a:t>
            </a:r>
            <a:r>
              <a:rPr lang="fr-FR" sz="3200" b="1" dirty="0">
                <a:solidFill>
                  <a:srgbClr val="FF0000"/>
                </a:solidFill>
              </a:rPr>
              <a:t>, or BB, or </a:t>
            </a:r>
            <a:r>
              <a:rPr lang="fr-FR" sz="3200" b="1" dirty="0" err="1">
                <a:solidFill>
                  <a:srgbClr val="FF0000"/>
                </a:solidFill>
              </a:rPr>
              <a:t>grey</a:t>
            </a:r>
            <a:r>
              <a:rPr lang="fr-FR" sz="3200" b="1" dirty="0">
                <a:solidFill>
                  <a:srgbClr val="FF0000"/>
                </a:solidFill>
              </a:rPr>
              <a:t> BB ?</a:t>
            </a:r>
          </a:p>
        </p:txBody>
      </p:sp>
      <p:sp>
        <p:nvSpPr>
          <p:cNvPr id="7" name="ZoneTexte 6"/>
          <p:cNvSpPr txBox="1"/>
          <p:nvPr/>
        </p:nvSpPr>
        <p:spPr>
          <a:xfrm>
            <a:off x="304604" y="1331644"/>
            <a:ext cx="3305114" cy="1569660"/>
          </a:xfrm>
          <a:prstGeom prst="rect">
            <a:avLst/>
          </a:prstGeom>
          <a:noFill/>
        </p:spPr>
        <p:txBody>
          <a:bodyPr wrap="square" rtlCol="0">
            <a:spAutoFit/>
          </a:bodyPr>
          <a:lstStyle/>
          <a:p>
            <a:r>
              <a:rPr lang="fr-FR" sz="2400" b="1" dirty="0">
                <a:solidFill>
                  <a:srgbClr val="0070C0"/>
                </a:solidFill>
              </a:rPr>
              <a:t>WISE: </a:t>
            </a:r>
            <a:r>
              <a:rPr lang="fr-FR" sz="2400" b="1" dirty="0" err="1">
                <a:solidFill>
                  <a:srgbClr val="0070C0"/>
                </a:solidFill>
              </a:rPr>
              <a:t>days</a:t>
            </a:r>
            <a:r>
              <a:rPr lang="fr-FR" sz="2400" b="1" dirty="0">
                <a:solidFill>
                  <a:srgbClr val="0070C0"/>
                </a:solidFill>
              </a:rPr>
              <a:t> 8330 – 8565</a:t>
            </a:r>
          </a:p>
          <a:p>
            <a:r>
              <a:rPr lang="fr-FR" sz="2400" b="1" dirty="0">
                <a:solidFill>
                  <a:srgbClr val="0070C0"/>
                </a:solidFill>
              </a:rPr>
              <a:t>Herschel : </a:t>
            </a:r>
            <a:r>
              <a:rPr lang="fr-FR" sz="2400" b="1" dirty="0" err="1">
                <a:solidFill>
                  <a:srgbClr val="0070C0"/>
                </a:solidFill>
              </a:rPr>
              <a:t>day</a:t>
            </a:r>
            <a:r>
              <a:rPr lang="fr-FR" sz="2400" b="1" dirty="0">
                <a:solidFill>
                  <a:srgbClr val="0070C0"/>
                </a:solidFill>
              </a:rPr>
              <a:t> 9090</a:t>
            </a:r>
          </a:p>
          <a:p>
            <a:r>
              <a:rPr lang="fr-FR" sz="2400" b="1" dirty="0">
                <a:solidFill>
                  <a:srgbClr val="0070C0"/>
                </a:solidFill>
              </a:rPr>
              <a:t>SOFIA : </a:t>
            </a:r>
            <a:r>
              <a:rPr lang="fr-FR" sz="2400" b="1" dirty="0" err="1">
                <a:solidFill>
                  <a:srgbClr val="0070C0"/>
                </a:solidFill>
              </a:rPr>
              <a:t>day</a:t>
            </a:r>
            <a:r>
              <a:rPr lang="fr-FR" sz="2400" b="1" dirty="0">
                <a:solidFill>
                  <a:srgbClr val="0070C0"/>
                </a:solidFill>
              </a:rPr>
              <a:t> 10732</a:t>
            </a:r>
          </a:p>
          <a:p>
            <a:r>
              <a:rPr lang="fr-FR" sz="2400" b="1" dirty="0">
                <a:solidFill>
                  <a:srgbClr val="0070C0"/>
                </a:solidFill>
              </a:rPr>
              <a:t> </a:t>
            </a:r>
          </a:p>
        </p:txBody>
      </p:sp>
      <p:sp>
        <p:nvSpPr>
          <p:cNvPr id="8" name="ZoneTexte 7"/>
          <p:cNvSpPr txBox="1"/>
          <p:nvPr/>
        </p:nvSpPr>
        <p:spPr>
          <a:xfrm>
            <a:off x="157120" y="3411892"/>
            <a:ext cx="3780699" cy="1077218"/>
          </a:xfrm>
          <a:prstGeom prst="rect">
            <a:avLst/>
          </a:prstGeom>
          <a:noFill/>
        </p:spPr>
        <p:txBody>
          <a:bodyPr wrap="square" rtlCol="0">
            <a:spAutoFit/>
          </a:bodyPr>
          <a:lstStyle/>
          <a:p>
            <a:r>
              <a:rPr lang="es-CL" altLang="fr-FR" sz="3200" b="1" dirty="0" err="1">
                <a:solidFill>
                  <a:srgbClr val="FF0000"/>
                </a:solidFill>
              </a:rPr>
              <a:t>T</a:t>
            </a:r>
            <a:r>
              <a:rPr lang="es-CL" altLang="fr-FR" sz="3200" b="1" baseline="-25000" dirty="0" err="1">
                <a:solidFill>
                  <a:srgbClr val="FF0000"/>
                </a:solidFill>
              </a:rPr>
              <a:t>Dust</a:t>
            </a:r>
            <a:r>
              <a:rPr lang="es-CL" altLang="fr-FR" sz="3200" b="1" dirty="0">
                <a:solidFill>
                  <a:srgbClr val="FF0000"/>
                </a:solidFill>
              </a:rPr>
              <a:t> = 85 K</a:t>
            </a:r>
          </a:p>
          <a:p>
            <a:r>
              <a:rPr lang="es-CL" altLang="fr-FR" sz="3200" b="1" dirty="0" err="1">
                <a:solidFill>
                  <a:srgbClr val="FF0000"/>
                </a:solidFill>
              </a:rPr>
              <a:t>M</a:t>
            </a:r>
            <a:r>
              <a:rPr lang="es-CL" altLang="fr-FR" sz="3200" b="1" baseline="-25000" dirty="0" err="1">
                <a:solidFill>
                  <a:srgbClr val="FF0000"/>
                </a:solidFill>
              </a:rPr>
              <a:t>Dust</a:t>
            </a:r>
            <a:r>
              <a:rPr lang="es-CL" altLang="fr-FR" sz="3200" b="1" dirty="0">
                <a:solidFill>
                  <a:srgbClr val="FF0000"/>
                </a:solidFill>
              </a:rPr>
              <a:t> = 3 – 4 10</a:t>
            </a:r>
            <a:r>
              <a:rPr lang="es-CL" altLang="fr-FR" sz="3200" b="1" baseline="30000" dirty="0">
                <a:solidFill>
                  <a:srgbClr val="FF0000"/>
                </a:solidFill>
              </a:rPr>
              <a:t>-4</a:t>
            </a:r>
            <a:r>
              <a:rPr lang="es-CL" altLang="fr-FR" sz="3200" b="1" dirty="0">
                <a:solidFill>
                  <a:srgbClr val="FF0000"/>
                </a:solidFill>
              </a:rPr>
              <a:t> M</a:t>
            </a:r>
            <a:r>
              <a:rPr lang="es-CL" altLang="fr-FR" sz="3200" b="1" baseline="-25000" dirty="0">
                <a:solidFill>
                  <a:srgbClr val="FF0000"/>
                </a:solidFill>
                <a:latin typeface="Cambria Math" panose="02040503050406030204" pitchFamily="18" charset="0"/>
              </a:rPr>
              <a:t>⊙</a:t>
            </a:r>
            <a:endParaRPr lang="fr-FR" sz="3200" b="1" dirty="0">
              <a:solidFill>
                <a:srgbClr val="FF0000"/>
              </a:solidFill>
            </a:endParaRPr>
          </a:p>
        </p:txBody>
      </p:sp>
      <p:cxnSp>
        <p:nvCxnSpPr>
          <p:cNvPr id="10" name="Connecteur droit avec flèche 9"/>
          <p:cNvCxnSpPr/>
          <p:nvPr/>
        </p:nvCxnSpPr>
        <p:spPr>
          <a:xfrm flipV="1">
            <a:off x="3436374" y="2493520"/>
            <a:ext cx="4588782" cy="12673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3830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455" y="0"/>
            <a:ext cx="6234545" cy="68580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87" y="0"/>
            <a:ext cx="6234545" cy="6858000"/>
          </a:xfrm>
          <a:prstGeom prst="rect">
            <a:avLst/>
          </a:prstGeom>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7454" y="21771"/>
            <a:ext cx="6234545" cy="6858000"/>
          </a:xfrm>
          <a:prstGeom prst="rect">
            <a:avLst/>
          </a:prstGeom>
        </p:spPr>
      </p:pic>
    </p:spTree>
    <p:extLst>
      <p:ext uri="{BB962C8B-B14F-4D97-AF65-F5344CB8AC3E}">
        <p14:creationId xmlns:p14="http://schemas.microsoft.com/office/powerpoint/2010/main" val="18014970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971"/>
            <a:ext cx="6234545" cy="6858000"/>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555" y="97971"/>
            <a:ext cx="6234545" cy="6858000"/>
          </a:xfrm>
          <a:prstGeom prst="rect">
            <a:avLst/>
          </a:prstGeom>
        </p:spPr>
      </p:pic>
    </p:spTree>
    <p:extLst>
      <p:ext uri="{BB962C8B-B14F-4D97-AF65-F5344CB8AC3E}">
        <p14:creationId xmlns:p14="http://schemas.microsoft.com/office/powerpoint/2010/main" val="27511903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6378" y="165603"/>
            <a:ext cx="4821739" cy="3013587"/>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907" y="221836"/>
            <a:ext cx="4994787" cy="3121742"/>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4620" y="3564492"/>
            <a:ext cx="4821739" cy="3013587"/>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7213" y="3381675"/>
            <a:ext cx="4994787" cy="3121742"/>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029" y="3558659"/>
            <a:ext cx="4721452" cy="2950907"/>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4602" y="3508576"/>
            <a:ext cx="4881718" cy="3051074"/>
          </a:xfrm>
          <a:prstGeom prst="rect">
            <a:avLst/>
          </a:prstGeom>
        </p:spPr>
      </p:pic>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8216" y="256312"/>
            <a:ext cx="4798143" cy="2998839"/>
          </a:xfrm>
          <a:prstGeom prst="rect">
            <a:avLst/>
          </a:prstGeom>
        </p:spPr>
      </p:pic>
      <p:pic>
        <p:nvPicPr>
          <p:cNvPr id="9" name="Imag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84602" y="317702"/>
            <a:ext cx="4607398" cy="2879624"/>
          </a:xfrm>
          <a:prstGeom prst="rect">
            <a:avLst/>
          </a:prstGeom>
        </p:spPr>
      </p:pic>
      <p:pic>
        <p:nvPicPr>
          <p:cNvPr id="10" name="Image 9"/>
          <p:cNvPicPr>
            <a:picLocks noChangeAspect="1"/>
          </p:cNvPicPr>
          <p:nvPr/>
        </p:nvPicPr>
        <p:blipFill>
          <a:blip r:embed="rId10"/>
          <a:stretch>
            <a:fillRect/>
          </a:stretch>
        </p:blipFill>
        <p:spPr>
          <a:xfrm>
            <a:off x="125205" y="321391"/>
            <a:ext cx="1971675" cy="2533650"/>
          </a:xfrm>
          <a:prstGeom prst="rect">
            <a:avLst/>
          </a:prstGeom>
        </p:spPr>
      </p:pic>
      <p:pic>
        <p:nvPicPr>
          <p:cNvPr id="11" name="Image 10"/>
          <p:cNvPicPr>
            <a:picLocks noChangeAspect="1"/>
          </p:cNvPicPr>
          <p:nvPr/>
        </p:nvPicPr>
        <p:blipFill>
          <a:blip r:embed="rId11"/>
          <a:stretch>
            <a:fillRect/>
          </a:stretch>
        </p:blipFill>
        <p:spPr>
          <a:xfrm>
            <a:off x="136509" y="3508576"/>
            <a:ext cx="1971675" cy="2533650"/>
          </a:xfrm>
          <a:prstGeom prst="rect">
            <a:avLst/>
          </a:prstGeom>
        </p:spPr>
      </p:pic>
      <p:sp>
        <p:nvSpPr>
          <p:cNvPr id="12" name="ZoneTexte 11"/>
          <p:cNvSpPr txBox="1"/>
          <p:nvPr/>
        </p:nvSpPr>
        <p:spPr>
          <a:xfrm flipH="1">
            <a:off x="360933" y="2855041"/>
            <a:ext cx="2021021" cy="400110"/>
          </a:xfrm>
          <a:prstGeom prst="rect">
            <a:avLst/>
          </a:prstGeom>
          <a:noFill/>
        </p:spPr>
        <p:txBody>
          <a:bodyPr wrap="square" rtlCol="0">
            <a:spAutoFit/>
          </a:bodyPr>
          <a:lstStyle/>
          <a:p>
            <a:r>
              <a:rPr lang="fr-FR" sz="2000" b="1" dirty="0"/>
              <a:t>Alain Coulais </a:t>
            </a:r>
          </a:p>
        </p:txBody>
      </p:sp>
      <p:sp>
        <p:nvSpPr>
          <p:cNvPr id="13" name="ZoneTexte 12"/>
          <p:cNvSpPr txBox="1"/>
          <p:nvPr/>
        </p:nvSpPr>
        <p:spPr>
          <a:xfrm>
            <a:off x="501443" y="6115346"/>
            <a:ext cx="2159166" cy="400110"/>
          </a:xfrm>
          <a:prstGeom prst="rect">
            <a:avLst/>
          </a:prstGeom>
          <a:noFill/>
        </p:spPr>
        <p:txBody>
          <a:bodyPr wrap="square" rtlCol="0">
            <a:spAutoFit/>
          </a:bodyPr>
          <a:lstStyle/>
          <a:p>
            <a:r>
              <a:rPr lang="fr-FR" sz="2000" b="1" dirty="0"/>
              <a:t>René Gastaud</a:t>
            </a:r>
          </a:p>
        </p:txBody>
      </p:sp>
    </p:spTree>
    <p:extLst>
      <p:ext uri="{BB962C8B-B14F-4D97-AF65-F5344CB8AC3E}">
        <p14:creationId xmlns:p14="http://schemas.microsoft.com/office/powerpoint/2010/main" val="16495487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373965" y="781147"/>
            <a:ext cx="5127183" cy="4130836"/>
          </a:xfrm>
          <a:prstGeom prst="rect">
            <a:avLst/>
          </a:prstGeom>
        </p:spPr>
      </p:pic>
      <p:sp>
        <p:nvSpPr>
          <p:cNvPr id="6" name="ZoneTexte 5"/>
          <p:cNvSpPr txBox="1"/>
          <p:nvPr/>
        </p:nvSpPr>
        <p:spPr>
          <a:xfrm>
            <a:off x="2109019" y="147572"/>
            <a:ext cx="8979494" cy="523220"/>
          </a:xfrm>
          <a:prstGeom prst="rect">
            <a:avLst/>
          </a:prstGeom>
          <a:noFill/>
        </p:spPr>
        <p:txBody>
          <a:bodyPr wrap="square" rtlCol="0">
            <a:spAutoFit/>
          </a:bodyPr>
          <a:lstStyle/>
          <a:p>
            <a:r>
              <a:rPr lang="fr-FR" sz="2800" b="1" dirty="0">
                <a:solidFill>
                  <a:srgbClr val="FF0000"/>
                </a:solidFill>
              </a:rPr>
              <a:t>Light </a:t>
            </a:r>
            <a:r>
              <a:rPr lang="fr-FR" sz="2800" b="1" dirty="0" err="1">
                <a:solidFill>
                  <a:srgbClr val="FF0000"/>
                </a:solidFill>
              </a:rPr>
              <a:t>Curves</a:t>
            </a:r>
            <a:r>
              <a:rPr lang="fr-FR" sz="2800" b="1" dirty="0">
                <a:solidFill>
                  <a:srgbClr val="FF0000"/>
                </a:solidFill>
              </a:rPr>
              <a:t> </a:t>
            </a:r>
            <a:r>
              <a:rPr lang="fr-FR" sz="2800" b="1" i="1" dirty="0" err="1">
                <a:solidFill>
                  <a:srgbClr val="FF0000"/>
                </a:solidFill>
              </a:rPr>
              <a:t>Spitzer</a:t>
            </a:r>
            <a:r>
              <a:rPr lang="fr-FR" sz="2800" b="1" dirty="0">
                <a:solidFill>
                  <a:srgbClr val="FF0000"/>
                </a:solidFill>
              </a:rPr>
              <a:t> Observations </a:t>
            </a:r>
            <a:r>
              <a:rPr lang="fr-FR" sz="2800" b="1" dirty="0" err="1">
                <a:solidFill>
                  <a:srgbClr val="FF0000"/>
                </a:solidFill>
              </a:rPr>
              <a:t>from</a:t>
            </a:r>
            <a:r>
              <a:rPr lang="fr-FR" sz="2800" b="1" dirty="0">
                <a:solidFill>
                  <a:srgbClr val="FF0000"/>
                </a:solidFill>
              </a:rPr>
              <a:t> Arendt et al. (2020)</a:t>
            </a:r>
          </a:p>
        </p:txBody>
      </p:sp>
      <p:sp>
        <p:nvSpPr>
          <p:cNvPr id="7" name="ZoneTexte 6"/>
          <p:cNvSpPr txBox="1"/>
          <p:nvPr/>
        </p:nvSpPr>
        <p:spPr>
          <a:xfrm>
            <a:off x="5981016" y="3543982"/>
            <a:ext cx="5827526" cy="1785104"/>
          </a:xfrm>
          <a:prstGeom prst="rect">
            <a:avLst/>
          </a:prstGeom>
          <a:noFill/>
        </p:spPr>
        <p:txBody>
          <a:bodyPr wrap="square" rtlCol="0">
            <a:spAutoFit/>
          </a:bodyPr>
          <a:lstStyle/>
          <a:p>
            <a:r>
              <a:rPr lang="fr-FR" sz="2800" dirty="0">
                <a:solidFill>
                  <a:schemeClr val="accent1">
                    <a:lumMod val="50000"/>
                  </a:schemeClr>
                </a:solidFill>
              </a:rPr>
              <a:t>A </a:t>
            </a:r>
            <a:r>
              <a:rPr lang="fr-FR" sz="2800" dirty="0" err="1">
                <a:solidFill>
                  <a:schemeClr val="accent1">
                    <a:lumMod val="50000"/>
                  </a:schemeClr>
                </a:solidFill>
              </a:rPr>
              <a:t>Gaussian</a:t>
            </a:r>
            <a:r>
              <a:rPr lang="fr-FR" sz="2800" dirty="0">
                <a:solidFill>
                  <a:schemeClr val="accent1">
                    <a:lumMod val="50000"/>
                  </a:schemeClr>
                </a:solidFill>
              </a:rPr>
              <a:t> </a:t>
            </a:r>
            <a:r>
              <a:rPr lang="fr-FR" sz="2800" dirty="0" err="1">
                <a:solidFill>
                  <a:schemeClr val="accent1">
                    <a:lumMod val="50000"/>
                  </a:schemeClr>
                </a:solidFill>
              </a:rPr>
              <a:t>function</a:t>
            </a:r>
            <a:r>
              <a:rPr lang="fr-FR" sz="2800" dirty="0">
                <a:solidFill>
                  <a:schemeClr val="accent1">
                    <a:lumMod val="50000"/>
                  </a:schemeClr>
                </a:solidFill>
              </a:rPr>
              <a:t> </a:t>
            </a:r>
            <a:r>
              <a:rPr lang="fr-FR" sz="2800" dirty="0" err="1">
                <a:solidFill>
                  <a:schemeClr val="accent1">
                    <a:lumMod val="50000"/>
                  </a:schemeClr>
                </a:solidFill>
              </a:rPr>
              <a:t>convolved</a:t>
            </a:r>
            <a:r>
              <a:rPr lang="fr-FR" sz="2800" dirty="0">
                <a:solidFill>
                  <a:schemeClr val="accent1">
                    <a:lumMod val="50000"/>
                  </a:schemeClr>
                </a:solidFill>
              </a:rPr>
              <a:t> </a:t>
            </a:r>
            <a:r>
              <a:rPr lang="fr-FR" sz="2800" dirty="0" err="1">
                <a:solidFill>
                  <a:schemeClr val="accent1">
                    <a:lumMod val="50000"/>
                  </a:schemeClr>
                </a:solidFill>
              </a:rPr>
              <a:t>with</a:t>
            </a:r>
            <a:r>
              <a:rPr lang="fr-FR" sz="2800" dirty="0">
                <a:solidFill>
                  <a:schemeClr val="accent1">
                    <a:lumMod val="50000"/>
                  </a:schemeClr>
                </a:solidFill>
              </a:rPr>
              <a:t> an </a:t>
            </a:r>
            <a:r>
              <a:rPr lang="fr-FR" sz="2800" dirty="0" err="1">
                <a:solidFill>
                  <a:schemeClr val="accent1">
                    <a:lumMod val="50000"/>
                  </a:schemeClr>
                </a:solidFill>
              </a:rPr>
              <a:t>exponential</a:t>
            </a:r>
            <a:r>
              <a:rPr lang="fr-FR" sz="2800" dirty="0">
                <a:solidFill>
                  <a:schemeClr val="accent1">
                    <a:lumMod val="50000"/>
                  </a:schemeClr>
                </a:solidFill>
              </a:rPr>
              <a:t> </a:t>
            </a:r>
            <a:r>
              <a:rPr lang="fr-FR" sz="2800" dirty="0" err="1">
                <a:solidFill>
                  <a:schemeClr val="accent1">
                    <a:lumMod val="50000"/>
                  </a:schemeClr>
                </a:solidFill>
              </a:rPr>
              <a:t>decay</a:t>
            </a:r>
            <a:r>
              <a:rPr lang="fr-FR" sz="2800" dirty="0">
                <a:solidFill>
                  <a:schemeClr val="accent1">
                    <a:lumMod val="50000"/>
                  </a:schemeClr>
                </a:solidFill>
              </a:rPr>
              <a:t> :</a:t>
            </a:r>
          </a:p>
          <a:p>
            <a:endParaRPr lang="fr-FR" dirty="0"/>
          </a:p>
          <a:p>
            <a:endParaRPr lang="fr-FR" dirty="0"/>
          </a:p>
          <a:p>
            <a:endParaRPr lang="fr-FR" dirty="0"/>
          </a:p>
        </p:txBody>
      </p:sp>
      <p:pic>
        <p:nvPicPr>
          <p:cNvPr id="8" name="Image 7"/>
          <p:cNvPicPr>
            <a:picLocks noChangeAspect="1"/>
          </p:cNvPicPr>
          <p:nvPr/>
        </p:nvPicPr>
        <p:blipFill>
          <a:blip r:embed="rId3"/>
          <a:stretch>
            <a:fillRect/>
          </a:stretch>
        </p:blipFill>
        <p:spPr>
          <a:xfrm>
            <a:off x="2651788" y="5108852"/>
            <a:ext cx="7939865" cy="1096697"/>
          </a:xfrm>
          <a:prstGeom prst="rect">
            <a:avLst/>
          </a:prstGeom>
        </p:spPr>
      </p:pic>
    </p:spTree>
    <p:extLst>
      <p:ext uri="{BB962C8B-B14F-4D97-AF65-F5344CB8AC3E}">
        <p14:creationId xmlns:p14="http://schemas.microsoft.com/office/powerpoint/2010/main" val="46306935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asted-image.png"/>
          <p:cNvPicPr>
            <a:picLocks noChangeAspect="1"/>
          </p:cNvPicPr>
          <p:nvPr/>
        </p:nvPicPr>
        <p:blipFill>
          <a:blip r:embed="rId2"/>
          <a:stretch>
            <a:fillRect/>
          </a:stretch>
        </p:blipFill>
        <p:spPr>
          <a:xfrm>
            <a:off x="2151958" y="470968"/>
            <a:ext cx="8109742" cy="6082307"/>
          </a:xfrm>
          <a:prstGeom prst="rect">
            <a:avLst/>
          </a:prstGeom>
          <a:ln w="12700">
            <a:miter lim="400000"/>
          </a:ln>
        </p:spPr>
      </p:pic>
      <p:sp>
        <p:nvSpPr>
          <p:cNvPr id="120" name="Shape 120"/>
          <p:cNvSpPr>
            <a:spLocks noGrp="1"/>
          </p:cNvSpPr>
          <p:nvPr>
            <p:ph type="ctrTitle"/>
          </p:nvPr>
        </p:nvSpPr>
        <p:spPr>
          <a:xfrm>
            <a:off x="2083744" y="371475"/>
            <a:ext cx="8454182" cy="1154387"/>
          </a:xfrm>
          <a:prstGeom prst="rect">
            <a:avLst/>
          </a:prstGeom>
        </p:spPr>
        <p:txBody>
          <a:bodyPr>
            <a:normAutofit/>
          </a:bodyPr>
          <a:lstStyle>
            <a:lvl1pPr algn="l">
              <a:defRPr sz="5900" b="1">
                <a:latin typeface="+mn-lt"/>
                <a:ea typeface="+mn-ea"/>
                <a:cs typeface="+mn-cs"/>
                <a:sym typeface="Helvetica"/>
              </a:defRPr>
            </a:lvl1pPr>
          </a:lstStyle>
          <a:p>
            <a:r>
              <a:rPr sz="3600" dirty="0">
                <a:solidFill>
                  <a:schemeClr val="bg1"/>
                </a:solidFill>
              </a:rPr>
              <a:t>SN 1987A</a:t>
            </a:r>
            <a:r>
              <a:rPr lang="fr-FR" sz="3600" dirty="0">
                <a:solidFill>
                  <a:schemeClr val="bg1"/>
                </a:solidFill>
              </a:rPr>
              <a:t> </a:t>
            </a:r>
            <a:r>
              <a:rPr lang="fr-FR" sz="3600" dirty="0" err="1">
                <a:solidFill>
                  <a:schemeClr val="bg1"/>
                </a:solidFill>
              </a:rPr>
              <a:t>with</a:t>
            </a:r>
            <a:r>
              <a:rPr lang="fr-FR" sz="3600" dirty="0">
                <a:solidFill>
                  <a:schemeClr val="bg1"/>
                </a:solidFill>
              </a:rPr>
              <a:t> JWST</a:t>
            </a:r>
            <a:r>
              <a:rPr sz="3600" dirty="0">
                <a:solidFill>
                  <a:schemeClr val="bg1"/>
                </a:solidFill>
              </a:rPr>
              <a:t>: The Formation &amp; Evolution of Dust in a Supernova Explosion</a:t>
            </a:r>
          </a:p>
        </p:txBody>
      </p:sp>
      <p:sp>
        <p:nvSpPr>
          <p:cNvPr id="121" name="Shape 121"/>
          <p:cNvSpPr>
            <a:spLocks noGrp="1"/>
          </p:cNvSpPr>
          <p:nvPr>
            <p:ph type="subTitle" sz="quarter" idx="1"/>
          </p:nvPr>
        </p:nvSpPr>
        <p:spPr>
          <a:xfrm>
            <a:off x="2151958" y="5758533"/>
            <a:ext cx="8109742" cy="794742"/>
          </a:xfrm>
          <a:prstGeom prst="rect">
            <a:avLst/>
          </a:prstGeom>
        </p:spPr>
        <p:txBody>
          <a:bodyPr>
            <a:normAutofit fontScale="92500" lnSpcReduction="20000"/>
          </a:bodyPr>
          <a:lstStyle>
            <a:lvl1pPr algn="l" defTabSz="508254">
              <a:defRPr sz="3306"/>
            </a:lvl1pPr>
          </a:lstStyle>
          <a:p>
            <a:r>
              <a:rPr dirty="0">
                <a:solidFill>
                  <a:srgbClr val="00FFFF"/>
                </a:solidFill>
              </a:rPr>
              <a:t>A Joint GTO Program with MIRI-EC </a:t>
            </a:r>
            <a:r>
              <a:rPr lang="fr-FR" dirty="0">
                <a:solidFill>
                  <a:srgbClr val="00FFFF"/>
                </a:solidFill>
              </a:rPr>
              <a:t>(</a:t>
            </a:r>
            <a:r>
              <a:rPr lang="fr-FR" dirty="0" err="1">
                <a:solidFill>
                  <a:srgbClr val="00FFFF"/>
                </a:solidFill>
              </a:rPr>
              <a:t>PI’s</a:t>
            </a:r>
            <a:r>
              <a:rPr lang="fr-FR" dirty="0">
                <a:solidFill>
                  <a:srgbClr val="00FFFF"/>
                </a:solidFill>
              </a:rPr>
              <a:t>: PB &amp; M. Barlow) </a:t>
            </a:r>
            <a:r>
              <a:rPr dirty="0">
                <a:solidFill>
                  <a:srgbClr val="00FFFF"/>
                </a:solidFill>
              </a:rPr>
              <a:t>and </a:t>
            </a:r>
            <a:r>
              <a:rPr dirty="0" err="1">
                <a:solidFill>
                  <a:srgbClr val="00FFFF"/>
                </a:solidFill>
              </a:rPr>
              <a:t>Meixner’s</a:t>
            </a:r>
            <a:r>
              <a:rPr dirty="0">
                <a:solidFill>
                  <a:srgbClr val="00FFFF"/>
                </a:solidFill>
              </a:rPr>
              <a:t> US MIRI Science T</a:t>
            </a:r>
            <a:r>
              <a:rPr lang="fr-FR" dirty="0" err="1">
                <a:solidFill>
                  <a:srgbClr val="00FFFF"/>
                </a:solidFill>
              </a:rPr>
              <a:t>ime</a:t>
            </a:r>
            <a:endParaRPr dirty="0">
              <a:solidFill>
                <a:srgbClr val="00FFFF"/>
              </a:solidFill>
            </a:endParaRPr>
          </a:p>
        </p:txBody>
      </p:sp>
    </p:spTree>
    <p:extLst>
      <p:ext uri="{BB962C8B-B14F-4D97-AF65-F5344CB8AC3E}">
        <p14:creationId xmlns:p14="http://schemas.microsoft.com/office/powerpoint/2010/main" val="1409905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385989"/>
            <a:ext cx="6029467" cy="3761558"/>
          </a:xfrm>
          <a:prstGeom prst="rect">
            <a:avLst/>
          </a:prstGeom>
        </p:spPr>
      </p:pic>
      <p:pic>
        <p:nvPicPr>
          <p:cNvPr id="3" name="Image 2"/>
          <p:cNvPicPr>
            <a:picLocks noChangeAspect="1"/>
          </p:cNvPicPr>
          <p:nvPr/>
        </p:nvPicPr>
        <p:blipFill>
          <a:blip r:embed="rId3"/>
          <a:stretch>
            <a:fillRect/>
          </a:stretch>
        </p:blipFill>
        <p:spPr>
          <a:xfrm>
            <a:off x="5954578" y="1385989"/>
            <a:ext cx="6023370" cy="3761558"/>
          </a:xfrm>
          <a:prstGeom prst="rect">
            <a:avLst/>
          </a:prstGeom>
        </p:spPr>
      </p:pic>
      <p:sp>
        <p:nvSpPr>
          <p:cNvPr id="4" name="ZoneTexte 3"/>
          <p:cNvSpPr txBox="1"/>
          <p:nvPr/>
        </p:nvSpPr>
        <p:spPr>
          <a:xfrm>
            <a:off x="2923784" y="427703"/>
            <a:ext cx="6061588" cy="584775"/>
          </a:xfrm>
          <a:prstGeom prst="rect">
            <a:avLst/>
          </a:prstGeom>
          <a:noFill/>
        </p:spPr>
        <p:txBody>
          <a:bodyPr wrap="square" rtlCol="0">
            <a:spAutoFit/>
          </a:bodyPr>
          <a:lstStyle/>
          <a:p>
            <a:r>
              <a:rPr lang="fr-FR" sz="3200" b="1" dirty="0">
                <a:solidFill>
                  <a:srgbClr val="FF0000"/>
                </a:solidFill>
              </a:rPr>
              <a:t>Light </a:t>
            </a:r>
            <a:r>
              <a:rPr lang="fr-FR" sz="3200" b="1" dirty="0" err="1">
                <a:solidFill>
                  <a:srgbClr val="FF0000"/>
                </a:solidFill>
              </a:rPr>
              <a:t>Curves</a:t>
            </a:r>
            <a:r>
              <a:rPr lang="fr-FR" sz="3200" b="1" dirty="0">
                <a:solidFill>
                  <a:srgbClr val="FF0000"/>
                </a:solidFill>
              </a:rPr>
              <a:t>: Data vs. Our Model</a:t>
            </a:r>
          </a:p>
        </p:txBody>
      </p:sp>
      <p:sp>
        <p:nvSpPr>
          <p:cNvPr id="5" name="ZoneTexte 4"/>
          <p:cNvSpPr txBox="1"/>
          <p:nvPr/>
        </p:nvSpPr>
        <p:spPr>
          <a:xfrm>
            <a:off x="2315496" y="5422981"/>
            <a:ext cx="1858842" cy="523220"/>
          </a:xfrm>
          <a:prstGeom prst="rect">
            <a:avLst/>
          </a:prstGeom>
          <a:noFill/>
        </p:spPr>
        <p:txBody>
          <a:bodyPr wrap="none" rtlCol="0">
            <a:spAutoFit/>
          </a:bodyPr>
          <a:lstStyle/>
          <a:p>
            <a:r>
              <a:rPr lang="fr-FR" sz="2800" b="1" dirty="0">
                <a:solidFill>
                  <a:srgbClr val="0070C0"/>
                </a:solidFill>
              </a:rPr>
              <a:t>Warm </a:t>
            </a:r>
            <a:r>
              <a:rPr lang="fr-FR" sz="2800" b="1" dirty="0" err="1">
                <a:solidFill>
                  <a:srgbClr val="0070C0"/>
                </a:solidFill>
              </a:rPr>
              <a:t>Dust</a:t>
            </a:r>
            <a:endParaRPr lang="fr-FR" sz="2800" b="1" dirty="0">
              <a:solidFill>
                <a:srgbClr val="0070C0"/>
              </a:solidFill>
            </a:endParaRPr>
          </a:p>
        </p:txBody>
      </p:sp>
      <p:sp>
        <p:nvSpPr>
          <p:cNvPr id="6" name="ZoneTexte 5"/>
          <p:cNvSpPr txBox="1"/>
          <p:nvPr/>
        </p:nvSpPr>
        <p:spPr>
          <a:xfrm flipH="1">
            <a:off x="8467047" y="5422981"/>
            <a:ext cx="1694591" cy="523220"/>
          </a:xfrm>
          <a:prstGeom prst="rect">
            <a:avLst/>
          </a:prstGeom>
          <a:noFill/>
        </p:spPr>
        <p:txBody>
          <a:bodyPr wrap="square" rtlCol="0">
            <a:spAutoFit/>
          </a:bodyPr>
          <a:lstStyle/>
          <a:p>
            <a:r>
              <a:rPr lang="fr-FR" sz="2800" b="1" dirty="0">
                <a:solidFill>
                  <a:srgbClr val="0070C0"/>
                </a:solidFill>
              </a:rPr>
              <a:t>Free </a:t>
            </a:r>
            <a:r>
              <a:rPr lang="fr-FR" sz="2800" b="1" dirty="0" err="1">
                <a:solidFill>
                  <a:srgbClr val="0070C0"/>
                </a:solidFill>
              </a:rPr>
              <a:t>Free</a:t>
            </a:r>
            <a:endParaRPr lang="fr-FR" sz="2800" b="1" dirty="0">
              <a:solidFill>
                <a:srgbClr val="0070C0"/>
              </a:solidFill>
            </a:endParaRPr>
          </a:p>
        </p:txBody>
      </p:sp>
    </p:spTree>
    <p:extLst>
      <p:ext uri="{BB962C8B-B14F-4D97-AF65-F5344CB8AC3E}">
        <p14:creationId xmlns:p14="http://schemas.microsoft.com/office/powerpoint/2010/main" val="22335631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12178208" cy="7555345"/>
          </a:xfrm>
          <a:prstGeom prst="rect">
            <a:avLst/>
          </a:prstGeom>
        </p:spPr>
      </p:pic>
      <p:sp>
        <p:nvSpPr>
          <p:cNvPr id="236" name="Shape 236"/>
          <p:cNvSpPr/>
          <p:nvPr/>
        </p:nvSpPr>
        <p:spPr>
          <a:xfrm>
            <a:off x="433137" y="1428760"/>
            <a:ext cx="11586411" cy="5066965"/>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457200" indent="-457200">
              <a:lnSpc>
                <a:spcPct val="120000"/>
              </a:lnSpc>
              <a:spcBef>
                <a:spcPts val="1406"/>
              </a:spcBef>
              <a:buSzPct val="100000"/>
              <a:buFont typeface="+mj-lt"/>
              <a:buAutoNum type="arabicPeriod"/>
              <a:defRPr sz="3300">
                <a:latin typeface="+mn-lt"/>
                <a:ea typeface="+mn-ea"/>
                <a:cs typeface="+mn-cs"/>
                <a:sym typeface="Helvetica"/>
              </a:defRPr>
            </a:pPr>
            <a:r>
              <a:rPr sz="3200" b="1" dirty="0">
                <a:solidFill>
                  <a:srgbClr val="FFFF00"/>
                </a:solidFill>
              </a:rPr>
              <a:t>Study the interaction of the blast wave with the equatorial ring. </a:t>
            </a:r>
          </a:p>
          <a:p>
            <a:pPr marL="160729" indent="-160729">
              <a:lnSpc>
                <a:spcPct val="120000"/>
              </a:lnSpc>
              <a:spcBef>
                <a:spcPts val="1406"/>
              </a:spcBef>
              <a:buSzPct val="100000"/>
              <a:buAutoNum type="arabicPeriod"/>
              <a:defRPr sz="3300">
                <a:latin typeface="+mn-lt"/>
                <a:ea typeface="+mn-ea"/>
                <a:cs typeface="+mn-cs"/>
                <a:sym typeface="Helvetica"/>
              </a:defRPr>
            </a:pPr>
            <a:r>
              <a:rPr sz="3200" b="1" dirty="0">
                <a:solidFill>
                  <a:srgbClr val="FFFF00"/>
                </a:solidFill>
              </a:rPr>
              <a:t> Determine the nature of the ring’s hot dust component.</a:t>
            </a:r>
            <a:endParaRPr lang="en-GB" sz="3200" b="1" dirty="0">
              <a:solidFill>
                <a:srgbClr val="FFFF00"/>
              </a:solidFill>
            </a:endParaRPr>
          </a:p>
          <a:p>
            <a:pPr marL="160729" indent="-160729">
              <a:lnSpc>
                <a:spcPct val="120000"/>
              </a:lnSpc>
              <a:spcBef>
                <a:spcPts val="1406"/>
              </a:spcBef>
              <a:buSzPct val="100000"/>
              <a:buAutoNum type="arabicPeriod"/>
              <a:defRPr sz="3300">
                <a:latin typeface="+mn-lt"/>
                <a:ea typeface="+mn-ea"/>
                <a:cs typeface="+mn-cs"/>
                <a:sym typeface="Helvetica"/>
              </a:defRPr>
            </a:pPr>
            <a:r>
              <a:rPr lang="en-GB" sz="3200" b="1" dirty="0">
                <a:solidFill>
                  <a:srgbClr val="FFFF00"/>
                </a:solidFill>
              </a:rPr>
              <a:t> Confirm SOFIA and/or free-free 30 </a:t>
            </a:r>
            <a:r>
              <a:rPr lang="el-GR" sz="3200" b="1" dirty="0">
                <a:solidFill>
                  <a:srgbClr val="FFFF00"/>
                </a:solidFill>
                <a:cs typeface="Times New Roman" panose="02020603050405020304" pitchFamily="18" charset="0"/>
              </a:rPr>
              <a:t>μ</a:t>
            </a:r>
            <a:r>
              <a:rPr lang="en-GB" sz="3200" b="1" dirty="0">
                <a:solidFill>
                  <a:srgbClr val="FFFF00"/>
                </a:solidFill>
                <a:cs typeface="Times New Roman" panose="02020603050405020304" pitchFamily="18" charset="0"/>
              </a:rPr>
              <a:t>m measurement</a:t>
            </a:r>
            <a:endParaRPr lang="en-GB" sz="3200" b="1" dirty="0">
              <a:solidFill>
                <a:srgbClr val="FFFF00"/>
              </a:solidFill>
            </a:endParaRPr>
          </a:p>
          <a:p>
            <a:pPr marL="160729" indent="-160729">
              <a:lnSpc>
                <a:spcPct val="120000"/>
              </a:lnSpc>
              <a:spcBef>
                <a:spcPts val="1406"/>
              </a:spcBef>
              <a:buSzPct val="100000"/>
              <a:buAutoNum type="arabicPeriod"/>
              <a:defRPr sz="3300">
                <a:latin typeface="+mn-lt"/>
                <a:ea typeface="+mn-ea"/>
                <a:cs typeface="+mn-cs"/>
                <a:sym typeface="Helvetica"/>
              </a:defRPr>
            </a:pPr>
            <a:r>
              <a:rPr sz="3200" b="1" dirty="0">
                <a:solidFill>
                  <a:srgbClr val="FFFF00"/>
                </a:solidFill>
              </a:rPr>
              <a:t> Study the evolution of the dust and molecules in the ejecta.</a:t>
            </a:r>
          </a:p>
          <a:p>
            <a:pPr marL="160729" indent="-160729">
              <a:lnSpc>
                <a:spcPct val="120000"/>
              </a:lnSpc>
              <a:spcBef>
                <a:spcPts val="1406"/>
              </a:spcBef>
              <a:buSzPct val="100000"/>
              <a:buAutoNum type="arabicPeriod"/>
              <a:defRPr sz="3300">
                <a:latin typeface="+mn-lt"/>
                <a:ea typeface="+mn-ea"/>
                <a:cs typeface="+mn-cs"/>
                <a:sym typeface="Helvetica"/>
              </a:defRPr>
            </a:pPr>
            <a:r>
              <a:rPr sz="3200" b="1" dirty="0">
                <a:solidFill>
                  <a:srgbClr val="FFFF00"/>
                </a:solidFill>
              </a:rPr>
              <a:t> Look for a remnant neutron star</a:t>
            </a:r>
            <a:r>
              <a:rPr lang="fr-FR" sz="3200" b="1" dirty="0">
                <a:solidFill>
                  <a:srgbClr val="FFFF00"/>
                </a:solidFill>
              </a:rPr>
              <a:t> ??</a:t>
            </a:r>
            <a:r>
              <a:rPr sz="3200" b="1" dirty="0">
                <a:solidFill>
                  <a:srgbClr val="FFFF00"/>
                </a:solidFill>
              </a:rPr>
              <a:t> </a:t>
            </a:r>
          </a:p>
          <a:p>
            <a:pPr marL="160729" indent="-160729">
              <a:lnSpc>
                <a:spcPct val="120000"/>
              </a:lnSpc>
              <a:spcBef>
                <a:spcPts val="1406"/>
              </a:spcBef>
              <a:buSzPct val="100000"/>
              <a:buAutoNum type="arabicPeriod"/>
              <a:defRPr sz="3300">
                <a:latin typeface="+mn-lt"/>
                <a:ea typeface="+mn-ea"/>
                <a:cs typeface="+mn-cs"/>
                <a:sym typeface="Helvetica"/>
              </a:defRPr>
            </a:pPr>
            <a:r>
              <a:rPr sz="3200" b="1" dirty="0">
                <a:solidFill>
                  <a:srgbClr val="FFFF00"/>
                </a:solidFill>
              </a:rPr>
              <a:t> Study the environment adjacent to SN1987A which has significant star formation (30 </a:t>
            </a:r>
            <a:r>
              <a:rPr sz="3200" b="1" dirty="0" err="1">
                <a:solidFill>
                  <a:srgbClr val="FFFF00"/>
                </a:solidFill>
              </a:rPr>
              <a:t>Dor</a:t>
            </a:r>
            <a:r>
              <a:rPr sz="3200" b="1" dirty="0">
                <a:solidFill>
                  <a:srgbClr val="FFFF00"/>
                </a:solidFill>
              </a:rPr>
              <a:t>!) using parallel fields.</a:t>
            </a:r>
          </a:p>
        </p:txBody>
      </p:sp>
      <p:sp>
        <p:nvSpPr>
          <p:cNvPr id="237" name="Shape 237"/>
          <p:cNvSpPr/>
          <p:nvPr/>
        </p:nvSpPr>
        <p:spPr>
          <a:xfrm>
            <a:off x="1441341" y="151442"/>
            <a:ext cx="4089304" cy="1062354"/>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noAutofit/>
          </a:bodyPr>
          <a:lstStyle>
            <a:lvl1pPr>
              <a:defRPr sz="5000" b="1">
                <a:latin typeface="+mn-lt"/>
                <a:ea typeface="+mn-ea"/>
                <a:cs typeface="+mn-cs"/>
                <a:sym typeface="Helvetica"/>
              </a:defRPr>
            </a:lvl1pPr>
          </a:lstStyle>
          <a:p>
            <a:r>
              <a:rPr sz="4400" dirty="0">
                <a:solidFill>
                  <a:schemeClr val="bg1"/>
                </a:solidFill>
              </a:rPr>
              <a:t>Science </a:t>
            </a:r>
            <a:r>
              <a:rPr lang="fr-FR" sz="4400" dirty="0">
                <a:solidFill>
                  <a:schemeClr val="bg1"/>
                </a:solidFill>
              </a:rPr>
              <a:t>G</a:t>
            </a:r>
            <a:r>
              <a:rPr sz="4400" dirty="0" err="1">
                <a:solidFill>
                  <a:schemeClr val="bg1"/>
                </a:solidFill>
              </a:rPr>
              <a:t>oals</a:t>
            </a:r>
            <a:endParaRPr sz="4400" dirty="0">
              <a:solidFill>
                <a:schemeClr val="bg1"/>
              </a:solidFill>
            </a:endParaRPr>
          </a:p>
        </p:txBody>
      </p:sp>
      <p:cxnSp>
        <p:nvCxnSpPr>
          <p:cNvPr id="4" name="Connecteur droit 3"/>
          <p:cNvCxnSpPr/>
          <p:nvPr/>
        </p:nvCxnSpPr>
        <p:spPr>
          <a:xfrm>
            <a:off x="274477" y="2521974"/>
            <a:ext cx="9842917" cy="1205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p:nvPicPr>
        <p:blipFill>
          <a:blip r:embed="rId3"/>
          <a:stretch>
            <a:fillRect/>
          </a:stretch>
        </p:blipFill>
        <p:spPr>
          <a:xfrm>
            <a:off x="191360" y="5560143"/>
            <a:ext cx="8303711" cy="148646"/>
          </a:xfrm>
          <a:prstGeom prst="rect">
            <a:avLst/>
          </a:prstGeom>
        </p:spPr>
      </p:pic>
    </p:spTree>
    <p:extLst>
      <p:ext uri="{BB962C8B-B14F-4D97-AF65-F5344CB8AC3E}">
        <p14:creationId xmlns:p14="http://schemas.microsoft.com/office/powerpoint/2010/main" val="17761586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148052" y="2413623"/>
            <a:ext cx="5043948" cy="4201023"/>
          </a:xfrm>
          <a:prstGeom prst="rect">
            <a:avLst/>
          </a:prstGeom>
        </p:spPr>
      </p:pic>
      <p:sp>
        <p:nvSpPr>
          <p:cNvPr id="4" name="ZoneTexte 3"/>
          <p:cNvSpPr txBox="1"/>
          <p:nvPr/>
        </p:nvSpPr>
        <p:spPr>
          <a:xfrm>
            <a:off x="2645679" y="5281581"/>
            <a:ext cx="4770730" cy="1200329"/>
          </a:xfrm>
          <a:prstGeom prst="rect">
            <a:avLst/>
          </a:prstGeom>
          <a:noFill/>
        </p:spPr>
        <p:txBody>
          <a:bodyPr wrap="none" rtlCol="0">
            <a:spAutoFit/>
          </a:bodyPr>
          <a:lstStyle/>
          <a:p>
            <a:r>
              <a:rPr lang="fr-FR" sz="3600" dirty="0">
                <a:solidFill>
                  <a:schemeClr val="accent1">
                    <a:lumMod val="50000"/>
                  </a:schemeClr>
                </a:solidFill>
              </a:rPr>
              <a:t>Merci à tous! Et Santé!</a:t>
            </a:r>
          </a:p>
          <a:p>
            <a:r>
              <a:rPr lang="it-IT" sz="3600" dirty="0">
                <a:solidFill>
                  <a:schemeClr val="accent1">
                    <a:lumMod val="50000"/>
                  </a:schemeClr>
                </a:solidFill>
              </a:rPr>
              <a:t>Grazie a tutti... e salute! </a:t>
            </a:r>
            <a:endParaRPr lang="fr-FR" sz="3600" dirty="0">
              <a:solidFill>
                <a:schemeClr val="accent1">
                  <a:lumMod val="50000"/>
                </a:schemeClr>
              </a:solidFill>
            </a:endParaRPr>
          </a:p>
        </p:txBody>
      </p:sp>
      <p:pic>
        <p:nvPicPr>
          <p:cNvPr id="5" name="Image 4"/>
          <p:cNvPicPr>
            <a:picLocks noChangeAspect="1"/>
          </p:cNvPicPr>
          <p:nvPr/>
        </p:nvPicPr>
        <p:blipFill>
          <a:blip r:embed="rId3"/>
          <a:stretch>
            <a:fillRect/>
          </a:stretch>
        </p:blipFill>
        <p:spPr>
          <a:xfrm>
            <a:off x="0" y="246934"/>
            <a:ext cx="5295900" cy="4267200"/>
          </a:xfrm>
          <a:prstGeom prst="rect">
            <a:avLst/>
          </a:prstGeom>
        </p:spPr>
      </p:pic>
      <p:pic>
        <p:nvPicPr>
          <p:cNvPr id="6" name="Image 5"/>
          <p:cNvPicPr>
            <a:picLocks noChangeAspect="1"/>
          </p:cNvPicPr>
          <p:nvPr/>
        </p:nvPicPr>
        <p:blipFill>
          <a:blip r:embed="rId4"/>
          <a:stretch>
            <a:fillRect/>
          </a:stretch>
        </p:blipFill>
        <p:spPr>
          <a:xfrm>
            <a:off x="4896465" y="1383890"/>
            <a:ext cx="2953364" cy="2658028"/>
          </a:xfrm>
          <a:prstGeom prst="rect">
            <a:avLst/>
          </a:prstGeom>
        </p:spPr>
      </p:pic>
      <p:pic>
        <p:nvPicPr>
          <p:cNvPr id="7" name="Image 6"/>
          <p:cNvPicPr>
            <a:picLocks noChangeAspect="1"/>
          </p:cNvPicPr>
          <p:nvPr/>
        </p:nvPicPr>
        <p:blipFill>
          <a:blip r:embed="rId5"/>
          <a:stretch>
            <a:fillRect/>
          </a:stretch>
        </p:blipFill>
        <p:spPr>
          <a:xfrm>
            <a:off x="9808291" y="2413623"/>
            <a:ext cx="1429980" cy="1285508"/>
          </a:xfrm>
          <a:prstGeom prst="rect">
            <a:avLst/>
          </a:prstGeom>
        </p:spPr>
      </p:pic>
      <p:pic>
        <p:nvPicPr>
          <p:cNvPr id="8" name="Image 7"/>
          <p:cNvPicPr>
            <a:picLocks noChangeAspect="1"/>
          </p:cNvPicPr>
          <p:nvPr/>
        </p:nvPicPr>
        <p:blipFill>
          <a:blip r:embed="rId5"/>
          <a:stretch>
            <a:fillRect/>
          </a:stretch>
        </p:blipFill>
        <p:spPr>
          <a:xfrm>
            <a:off x="2362" y="4498258"/>
            <a:ext cx="2624942" cy="2359742"/>
          </a:xfrm>
          <a:prstGeom prst="rect">
            <a:avLst/>
          </a:prstGeom>
        </p:spPr>
      </p:pic>
    </p:spTree>
    <p:extLst>
      <p:ext uri="{BB962C8B-B14F-4D97-AF65-F5344CB8AC3E}">
        <p14:creationId xmlns:p14="http://schemas.microsoft.com/office/powerpoint/2010/main" val="64821935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352550" y="-2000250"/>
            <a:ext cx="10839450" cy="10839450"/>
          </a:xfrm>
          <a:prstGeom prst="rect">
            <a:avLst/>
          </a:prstGeom>
        </p:spPr>
      </p:pic>
      <p:sp>
        <p:nvSpPr>
          <p:cNvPr id="156" name="Shape 156"/>
          <p:cNvSpPr>
            <a:spLocks noGrp="1"/>
          </p:cNvSpPr>
          <p:nvPr>
            <p:ph type="title"/>
          </p:nvPr>
        </p:nvSpPr>
        <p:spPr>
          <a:xfrm>
            <a:off x="3169285" y="0"/>
            <a:ext cx="8249829" cy="1062354"/>
          </a:xfrm>
          <a:prstGeom prst="rect">
            <a:avLst/>
          </a:prstGeom>
        </p:spPr>
        <p:txBody>
          <a:bodyPr>
            <a:normAutofit/>
          </a:bodyPr>
          <a:lstStyle/>
          <a:p>
            <a:pPr>
              <a:defRPr sz="5000" b="1">
                <a:latin typeface="+mn-lt"/>
                <a:ea typeface="+mn-ea"/>
                <a:cs typeface="+mn-cs"/>
                <a:sym typeface="Helvetica"/>
              </a:defRPr>
            </a:pPr>
            <a:r>
              <a:rPr dirty="0">
                <a:solidFill>
                  <a:schemeClr val="bg1"/>
                </a:solidFill>
              </a:rPr>
              <a:t>What </a:t>
            </a:r>
            <a:r>
              <a:rPr lang="fr-FR" dirty="0" err="1">
                <a:solidFill>
                  <a:schemeClr val="bg1"/>
                </a:solidFill>
              </a:rPr>
              <a:t>can</a:t>
            </a:r>
            <a:r>
              <a:rPr lang="fr-FR" dirty="0">
                <a:solidFill>
                  <a:schemeClr val="bg1"/>
                </a:solidFill>
              </a:rPr>
              <a:t> the</a:t>
            </a:r>
            <a:r>
              <a:rPr dirty="0">
                <a:solidFill>
                  <a:schemeClr val="bg1"/>
                </a:solidFill>
              </a:rPr>
              <a:t> JWST do for us?</a:t>
            </a:r>
          </a:p>
        </p:txBody>
      </p:sp>
      <p:sp>
        <p:nvSpPr>
          <p:cNvPr id="158" name="Shape 158"/>
          <p:cNvSpPr/>
          <p:nvPr/>
        </p:nvSpPr>
        <p:spPr>
          <a:xfrm>
            <a:off x="2792094" y="898214"/>
            <a:ext cx="8405496" cy="265745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marL="342900" indent="-342900">
              <a:buSzPct val="125000"/>
              <a:buFont typeface="Arial" panose="020B0604020202020204" pitchFamily="34" charset="0"/>
              <a:buChar char="•"/>
              <a:defRPr sz="3700">
                <a:latin typeface="+mn-lt"/>
                <a:ea typeface="+mn-ea"/>
                <a:cs typeface="+mn-cs"/>
                <a:sym typeface="Helvetica"/>
              </a:defRPr>
            </a:pPr>
            <a:r>
              <a:rPr sz="2400" dirty="0">
                <a:solidFill>
                  <a:schemeClr val="bg1"/>
                </a:solidFill>
                <a:latin typeface="Times New Roman" panose="02020603050405020304" pitchFamily="18" charset="0"/>
                <a:cs typeface="Times New Roman" panose="02020603050405020304" pitchFamily="18" charset="0"/>
              </a:rPr>
              <a:t>Exquisite resolution in the infrared (0.6-28 microns)            Accurately resolve both the ring and ejecta.</a:t>
            </a:r>
          </a:p>
          <a:p>
            <a:pPr marL="342900" indent="-342900">
              <a:buSzPct val="125000"/>
              <a:buFont typeface="Arial" panose="020B0604020202020204" pitchFamily="34" charset="0"/>
              <a:buChar char="•"/>
              <a:defRPr sz="3700">
                <a:latin typeface="+mn-lt"/>
                <a:ea typeface="+mn-ea"/>
                <a:cs typeface="+mn-cs"/>
                <a:sym typeface="Helvetica"/>
              </a:defRPr>
            </a:pPr>
            <a:r>
              <a:rPr sz="2400" dirty="0">
                <a:solidFill>
                  <a:schemeClr val="bg1"/>
                </a:solidFill>
                <a:latin typeface="Times New Roman" panose="02020603050405020304" pitchFamily="18" charset="0"/>
                <a:cs typeface="Times New Roman" panose="02020603050405020304" pitchFamily="18" charset="0"/>
              </a:rPr>
              <a:t>Sensitivity — detect faint emission from ejecta &amp; the warm dust emission from the circumstellar ring.                         </a:t>
            </a:r>
          </a:p>
          <a:p>
            <a:pPr marL="342900" indent="-342900">
              <a:buSzPct val="125000"/>
              <a:buFont typeface="Arial" panose="020B0604020202020204" pitchFamily="34" charset="0"/>
              <a:buChar char="•"/>
              <a:defRPr sz="3700">
                <a:latin typeface="+mn-lt"/>
                <a:ea typeface="+mn-ea"/>
                <a:cs typeface="+mn-cs"/>
                <a:sym typeface="Helvetica"/>
              </a:defRPr>
            </a:pPr>
            <a:r>
              <a:rPr sz="2400" dirty="0">
                <a:solidFill>
                  <a:schemeClr val="bg1"/>
                </a:solidFill>
                <a:latin typeface="Times New Roman" panose="02020603050405020304" pitchFamily="18" charset="0"/>
                <a:cs typeface="Times New Roman" panose="02020603050405020304" pitchFamily="18" charset="0"/>
              </a:rPr>
              <a:t>Medium and high resolution IFU imaging spectroscopy       provides line &amp; continuum measurements of the gas &amp; dust which is interacting with the expanding shock wave.</a:t>
            </a:r>
          </a:p>
        </p:txBody>
      </p:sp>
      <p:sp>
        <p:nvSpPr>
          <p:cNvPr id="6" name="ZoneTexte 5"/>
          <p:cNvSpPr txBox="1"/>
          <p:nvPr/>
        </p:nvSpPr>
        <p:spPr>
          <a:xfrm>
            <a:off x="2162175" y="3555673"/>
            <a:ext cx="9877425" cy="3046988"/>
          </a:xfrm>
          <a:prstGeom prst="rect">
            <a:avLst/>
          </a:prstGeom>
          <a:noFill/>
        </p:spPr>
        <p:txBody>
          <a:bodyPr wrap="square" rtlCol="0">
            <a:spAutoFit/>
          </a:bodyPr>
          <a:lstStyle/>
          <a:p>
            <a:r>
              <a:rPr lang="en-US" sz="2400" dirty="0">
                <a:solidFill>
                  <a:srgbClr val="00FFFF"/>
                </a:solidFill>
                <a:latin typeface="Times New Roman" panose="02020603050405020304" pitchFamily="18" charset="0"/>
                <a:cs typeface="Times New Roman" panose="02020603050405020304" pitchFamily="18" charset="0"/>
              </a:rPr>
              <a:t>We are going to observe the ring and ejecta of SN1987A at three epochs using:</a:t>
            </a:r>
          </a:p>
          <a:p>
            <a:endParaRPr lang="en-US" sz="2400" dirty="0">
              <a:solidFill>
                <a:srgbClr val="00FFFF"/>
              </a:solidFill>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400" dirty="0">
                <a:solidFill>
                  <a:srgbClr val="00FFFF"/>
                </a:solidFill>
                <a:latin typeface="Times New Roman" panose="02020603050405020304" pitchFamily="18" charset="0"/>
                <a:cs typeface="Times New Roman" panose="02020603050405020304" pitchFamily="18" charset="0"/>
              </a:rPr>
              <a:t>MIRI/</a:t>
            </a:r>
            <a:r>
              <a:rPr lang="en-US" sz="2400" dirty="0" err="1">
                <a:solidFill>
                  <a:srgbClr val="00FFFF"/>
                </a:solidFill>
                <a:latin typeface="Times New Roman" panose="02020603050405020304" pitchFamily="18" charset="0"/>
                <a:cs typeface="Times New Roman" panose="02020603050405020304" pitchFamily="18" charset="0"/>
              </a:rPr>
              <a:t>MIRIm</a:t>
            </a:r>
            <a:r>
              <a:rPr lang="en-US" sz="2400" dirty="0">
                <a:solidFill>
                  <a:srgbClr val="00FFFF"/>
                </a:solidFill>
                <a:latin typeface="Times New Roman" panose="02020603050405020304" pitchFamily="18" charset="0"/>
                <a:cs typeface="Times New Roman" panose="02020603050405020304" pitchFamily="18" charset="0"/>
              </a:rPr>
              <a:t> imaging (F560W, F1000W, F1800W &amp; F2550W)&amp; LRS</a:t>
            </a:r>
          </a:p>
          <a:p>
            <a:pPr marL="800100" lvl="1" indent="-342900">
              <a:buFont typeface="Arial" panose="020B0604020202020204" pitchFamily="34" charset="0"/>
              <a:buChar char="•"/>
            </a:pPr>
            <a:r>
              <a:rPr lang="en-US" sz="2400" dirty="0">
                <a:solidFill>
                  <a:srgbClr val="00FFFF"/>
                </a:solidFill>
                <a:latin typeface="Times New Roman" panose="02020603050405020304" pitchFamily="18" charset="0"/>
                <a:cs typeface="Times New Roman" panose="02020603050405020304" pitchFamily="18" charset="0"/>
              </a:rPr>
              <a:t>MIRI/MRS IFU and </a:t>
            </a:r>
            <a:r>
              <a:rPr lang="en-US" sz="2400" dirty="0" err="1">
                <a:solidFill>
                  <a:srgbClr val="00FFFF"/>
                </a:solidFill>
                <a:latin typeface="Times New Roman" panose="02020603050405020304" pitchFamily="18" charset="0"/>
                <a:cs typeface="Times New Roman" panose="02020603050405020304" pitchFamily="18" charset="0"/>
              </a:rPr>
              <a:t>NIRSpec</a:t>
            </a:r>
            <a:r>
              <a:rPr lang="en-US" sz="2400" dirty="0">
                <a:solidFill>
                  <a:srgbClr val="00FFFF"/>
                </a:solidFill>
                <a:latin typeface="Times New Roman" panose="02020603050405020304" pitchFamily="18" charset="0"/>
                <a:cs typeface="Times New Roman" panose="02020603050405020304" pitchFamily="18" charset="0"/>
              </a:rPr>
              <a:t> IFU imaging spectroscopy</a:t>
            </a:r>
          </a:p>
          <a:p>
            <a:pPr marL="800100" lvl="1" indent="-342900">
              <a:buFont typeface="Arial" panose="020B0604020202020204" pitchFamily="34" charset="0"/>
              <a:buChar char="•"/>
            </a:pPr>
            <a:r>
              <a:rPr lang="en-US" sz="2400" dirty="0">
                <a:solidFill>
                  <a:srgbClr val="00FFFF"/>
                </a:solidFill>
                <a:latin typeface="Times New Roman" panose="02020603050405020304" pitchFamily="18" charset="0"/>
                <a:cs typeface="Times New Roman" panose="02020603050405020304" pitchFamily="18" charset="0"/>
              </a:rPr>
              <a:t>Plus parallel observations with the MRS &amp; MIRI simultaneous imaging </a:t>
            </a:r>
            <a:r>
              <a:rPr lang="en-US" sz="2400" dirty="0">
                <a:latin typeface="Times New Roman" panose="02020603050405020304" pitchFamily="18" charset="0"/>
                <a:cs typeface="Times New Roman" panose="02020603050405020304" pitchFamily="18" charset="0"/>
              </a:rPr>
              <a:t>(when possible).  </a:t>
            </a:r>
          </a:p>
          <a:p>
            <a:pPr lvl="1"/>
            <a:r>
              <a:rPr lang="en-US" sz="2400" dirty="0">
                <a:latin typeface="Times New Roman" panose="02020603050405020304" pitchFamily="18" charset="0"/>
                <a:cs typeface="Times New Roman" panose="02020603050405020304" pitchFamily="18" charset="0"/>
              </a:rPr>
              <a:t>  88</a:t>
            </a:r>
          </a:p>
          <a:p>
            <a:pPr marL="800100" lvl="1" indent="-342900">
              <a:buFont typeface="Arial" panose="020B0604020202020204" pitchFamily="34" charset="0"/>
              <a:buChar char="•"/>
            </a:pPr>
            <a:r>
              <a:rPr lang="en-US" sz="2400" dirty="0">
                <a:solidFill>
                  <a:srgbClr val="FF0000"/>
                </a:solidFill>
                <a:latin typeface="Times New Roman" panose="02020603050405020304" pitchFamily="18" charset="0"/>
                <a:cs typeface="Times New Roman" panose="02020603050405020304" pitchFamily="18" charset="0"/>
              </a:rPr>
              <a:t>Total observing time : 18 hours</a:t>
            </a:r>
          </a:p>
        </p:txBody>
      </p:sp>
    </p:spTree>
    <p:extLst>
      <p:ext uri="{BB962C8B-B14F-4D97-AF65-F5344CB8AC3E}">
        <p14:creationId xmlns:p14="http://schemas.microsoft.com/office/powerpoint/2010/main" val="207295044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pasted-image.png"/>
          <p:cNvPicPr>
            <a:picLocks noChangeAspect="1"/>
          </p:cNvPicPr>
          <p:nvPr/>
        </p:nvPicPr>
        <p:blipFill>
          <a:blip r:embed="rId2"/>
          <a:stretch>
            <a:fillRect/>
          </a:stretch>
        </p:blipFill>
        <p:spPr>
          <a:xfrm>
            <a:off x="2257425" y="711994"/>
            <a:ext cx="9144000" cy="5643563"/>
          </a:xfrm>
          <a:prstGeom prst="rect">
            <a:avLst/>
          </a:prstGeom>
          <a:ln w="12700">
            <a:miter lim="400000"/>
          </a:ln>
        </p:spPr>
      </p:pic>
      <p:sp>
        <p:nvSpPr>
          <p:cNvPr id="2" name="ZoneTexte 1"/>
          <p:cNvSpPr txBox="1"/>
          <p:nvPr/>
        </p:nvSpPr>
        <p:spPr>
          <a:xfrm>
            <a:off x="2257425" y="711994"/>
            <a:ext cx="8886825" cy="1323439"/>
          </a:xfrm>
          <a:prstGeom prst="rect">
            <a:avLst/>
          </a:prstGeom>
          <a:noFill/>
        </p:spPr>
        <p:txBody>
          <a:bodyPr wrap="square" rtlCol="0">
            <a:spAutoFit/>
          </a:bodyPr>
          <a:lstStyle/>
          <a:p>
            <a:r>
              <a:rPr lang="es-CL" sz="2000" b="1" dirty="0" err="1">
                <a:solidFill>
                  <a:schemeClr val="bg1"/>
                </a:solidFill>
              </a:rPr>
              <a:t>When</a:t>
            </a:r>
            <a:r>
              <a:rPr lang="es-CL" sz="2000" b="1" dirty="0">
                <a:solidFill>
                  <a:schemeClr val="bg1"/>
                </a:solidFill>
              </a:rPr>
              <a:t> MRS </a:t>
            </a:r>
            <a:r>
              <a:rPr lang="es-CL" sz="2000" b="1" dirty="0" err="1">
                <a:solidFill>
                  <a:schemeClr val="bg1"/>
                </a:solidFill>
              </a:rPr>
              <a:t>is</a:t>
            </a:r>
            <a:r>
              <a:rPr lang="es-CL" sz="2000" b="1" dirty="0">
                <a:solidFill>
                  <a:schemeClr val="bg1"/>
                </a:solidFill>
              </a:rPr>
              <a:t> prime:</a:t>
            </a:r>
          </a:p>
          <a:p>
            <a:pPr marL="342900" indent="-342900">
              <a:buFont typeface="Wingdings" panose="05000000000000000000" pitchFamily="2" charset="2"/>
              <a:buChar char="Ø"/>
            </a:pPr>
            <a:r>
              <a:rPr lang="es-CL" sz="2000" dirty="0">
                <a:solidFill>
                  <a:srgbClr val="00FFFF"/>
                </a:solidFill>
              </a:rPr>
              <a:t> </a:t>
            </a:r>
            <a:r>
              <a:rPr lang="en-US" sz="2000" dirty="0">
                <a:solidFill>
                  <a:srgbClr val="00FFFF"/>
                </a:solidFill>
              </a:rPr>
              <a:t>MIRI simultaneous imaging in the 5.6, 7.7 and 25 micron filters to measure the dust emission from young stellar objects &amp; the surrounding interstellar medium.</a:t>
            </a:r>
          </a:p>
          <a:p>
            <a:endParaRPr lang="es-CL" sz="2000" dirty="0">
              <a:solidFill>
                <a:schemeClr val="bg1"/>
              </a:solidFill>
            </a:endParaRPr>
          </a:p>
        </p:txBody>
      </p:sp>
      <p:sp>
        <p:nvSpPr>
          <p:cNvPr id="3" name="ZoneTexte 2"/>
          <p:cNvSpPr txBox="1"/>
          <p:nvPr/>
        </p:nvSpPr>
        <p:spPr>
          <a:xfrm>
            <a:off x="4819650" y="22444"/>
            <a:ext cx="4427174" cy="584775"/>
          </a:xfrm>
          <a:prstGeom prst="rect">
            <a:avLst/>
          </a:prstGeom>
          <a:noFill/>
        </p:spPr>
        <p:txBody>
          <a:bodyPr wrap="none" rtlCol="0">
            <a:spAutoFit/>
          </a:bodyPr>
          <a:lstStyle/>
          <a:p>
            <a:r>
              <a:rPr lang="es-CL" sz="3200" dirty="0"/>
              <a:t>PARALLEL OBSERVATIONS</a:t>
            </a:r>
          </a:p>
        </p:txBody>
      </p:sp>
      <p:sp>
        <p:nvSpPr>
          <p:cNvPr id="4" name="ZoneTexte 3"/>
          <p:cNvSpPr txBox="1"/>
          <p:nvPr/>
        </p:nvSpPr>
        <p:spPr>
          <a:xfrm>
            <a:off x="2257426" y="5133975"/>
            <a:ext cx="9144000" cy="1323439"/>
          </a:xfrm>
          <a:prstGeom prst="rect">
            <a:avLst/>
          </a:prstGeom>
          <a:noFill/>
        </p:spPr>
        <p:txBody>
          <a:bodyPr wrap="square" rtlCol="0">
            <a:spAutoFit/>
          </a:bodyPr>
          <a:lstStyle/>
          <a:p>
            <a:pPr algn="r"/>
            <a:r>
              <a:rPr lang="en-US" sz="2000" b="1" dirty="0">
                <a:solidFill>
                  <a:schemeClr val="bg1"/>
                </a:solidFill>
              </a:rPr>
              <a:t>When </a:t>
            </a:r>
            <a:r>
              <a:rPr lang="en-US" sz="2000" b="1" dirty="0" err="1">
                <a:solidFill>
                  <a:schemeClr val="bg1"/>
                </a:solidFill>
              </a:rPr>
              <a:t>MIRIm</a:t>
            </a:r>
            <a:r>
              <a:rPr lang="en-US" sz="2000" b="1" dirty="0">
                <a:solidFill>
                  <a:schemeClr val="bg1"/>
                </a:solidFill>
              </a:rPr>
              <a:t> is prime</a:t>
            </a:r>
          </a:p>
          <a:p>
            <a:pPr marL="342900" indent="-342900" algn="r">
              <a:buFont typeface="Wingdings" panose="05000000000000000000" pitchFamily="2" charset="2"/>
              <a:buChar char="Ø"/>
            </a:pPr>
            <a:r>
              <a:rPr lang="en-US" sz="2000" b="1" dirty="0">
                <a:solidFill>
                  <a:schemeClr val="bg1"/>
                </a:solidFill>
              </a:rPr>
              <a:t> </a:t>
            </a:r>
            <a:r>
              <a:rPr lang="en-US" sz="2000" dirty="0">
                <a:solidFill>
                  <a:srgbClr val="00FFFF"/>
                </a:solidFill>
              </a:rPr>
              <a:t>The MRS will provide critical background measurements of both the telescope emission &amp; the ISM background. This is essential to reducing systematic issues with the MRS measurement of SN1987A.</a:t>
            </a:r>
          </a:p>
        </p:txBody>
      </p:sp>
    </p:spTree>
    <p:extLst>
      <p:ext uri="{BB962C8B-B14F-4D97-AF65-F5344CB8AC3E}">
        <p14:creationId xmlns:p14="http://schemas.microsoft.com/office/powerpoint/2010/main" val="1766796227"/>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p:nvPr/>
        </p:nvSpPr>
        <p:spPr>
          <a:xfrm>
            <a:off x="3206551" y="483539"/>
            <a:ext cx="7587783" cy="58073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700" b="1">
                <a:latin typeface="+mn-lt"/>
                <a:ea typeface="+mn-ea"/>
                <a:cs typeface="+mn-cs"/>
                <a:sym typeface="Helvetica"/>
              </a:defRPr>
            </a:lvl1pPr>
          </a:lstStyle>
          <a:p>
            <a:r>
              <a:rPr sz="3305" dirty="0"/>
              <a:t>SN1987A is in the continuous viewing zone</a:t>
            </a:r>
          </a:p>
        </p:txBody>
      </p:sp>
      <p:pic>
        <p:nvPicPr>
          <p:cNvPr id="161" name="pasted-image.png"/>
          <p:cNvPicPr>
            <a:picLocks noChangeAspect="1"/>
          </p:cNvPicPr>
          <p:nvPr/>
        </p:nvPicPr>
        <p:blipFill>
          <a:blip r:embed="rId2"/>
          <a:stretch>
            <a:fillRect/>
          </a:stretch>
        </p:blipFill>
        <p:spPr>
          <a:xfrm>
            <a:off x="2338662" y="1377161"/>
            <a:ext cx="8848177" cy="4512277"/>
          </a:xfrm>
          <a:prstGeom prst="rect">
            <a:avLst/>
          </a:prstGeom>
          <a:ln w="12700">
            <a:miter lim="400000"/>
          </a:ln>
        </p:spPr>
      </p:pic>
      <p:sp>
        <p:nvSpPr>
          <p:cNvPr id="162" name="Shape 162"/>
          <p:cNvSpPr/>
          <p:nvPr/>
        </p:nvSpPr>
        <p:spPr>
          <a:xfrm>
            <a:off x="3762024" y="4563070"/>
            <a:ext cx="564761" cy="574623"/>
          </a:xfrm>
          <a:prstGeom prst="star5">
            <a:avLst>
              <a:gd name="adj" fmla="val 19100"/>
              <a:gd name="hf" fmla="val 105146"/>
              <a:gd name="vf" fmla="val 110557"/>
            </a:avLst>
          </a:prstGeom>
          <a:solidFill>
            <a:schemeClr val="accent4">
              <a:hueOff val="102361"/>
              <a:satOff val="14118"/>
              <a:lumOff val="10675"/>
            </a:schemeClr>
          </a:solidFill>
          <a:ln w="12700">
            <a:miter lim="400000"/>
          </a:ln>
        </p:spPr>
        <p:txBody>
          <a:bodyPr lIns="35719" tIns="35719" rIns="35719" bIns="35719" anchor="ctr"/>
          <a:lstStyle/>
          <a:p>
            <a:pPr>
              <a:defRPr sz="2600"/>
            </a:pPr>
            <a:endParaRPr sz="1828"/>
          </a:p>
        </p:txBody>
      </p:sp>
      <p:sp>
        <p:nvSpPr>
          <p:cNvPr id="163" name="Shape 163"/>
          <p:cNvSpPr/>
          <p:nvPr/>
        </p:nvSpPr>
        <p:spPr>
          <a:xfrm>
            <a:off x="2978950" y="5993132"/>
            <a:ext cx="8207889"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r>
              <a:rPr sz="2250" dirty="0"/>
              <a:t>We can observe changes in SN1987A over a wide temporal base-line. </a:t>
            </a:r>
          </a:p>
        </p:txBody>
      </p:sp>
    </p:spTree>
    <p:extLst>
      <p:ext uri="{BB962C8B-B14F-4D97-AF65-F5344CB8AC3E}">
        <p14:creationId xmlns:p14="http://schemas.microsoft.com/office/powerpoint/2010/main" val="160473961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37235" y="954024"/>
            <a:ext cx="3524250" cy="3048000"/>
          </a:xfrm>
          <a:prstGeom prst="rect">
            <a:avLst/>
          </a:prstGeom>
        </p:spPr>
      </p:pic>
      <p:pic>
        <p:nvPicPr>
          <p:cNvPr id="3" name="Image 2"/>
          <p:cNvPicPr>
            <a:picLocks noChangeAspect="1"/>
          </p:cNvPicPr>
          <p:nvPr/>
        </p:nvPicPr>
        <p:blipFill>
          <a:blip r:embed="rId3"/>
          <a:stretch>
            <a:fillRect/>
          </a:stretch>
        </p:blipFill>
        <p:spPr>
          <a:xfrm>
            <a:off x="0" y="746760"/>
            <a:ext cx="5124450" cy="4191000"/>
          </a:xfrm>
          <a:prstGeom prst="rect">
            <a:avLst/>
          </a:prstGeom>
        </p:spPr>
      </p:pic>
      <p:pic>
        <p:nvPicPr>
          <p:cNvPr id="4" name="Image 3"/>
          <p:cNvPicPr>
            <a:picLocks noChangeAspect="1"/>
          </p:cNvPicPr>
          <p:nvPr/>
        </p:nvPicPr>
        <p:blipFill>
          <a:blip r:embed="rId4"/>
          <a:stretch>
            <a:fillRect/>
          </a:stretch>
        </p:blipFill>
        <p:spPr>
          <a:xfrm>
            <a:off x="6339840" y="695386"/>
            <a:ext cx="5718048" cy="4489561"/>
          </a:xfrm>
          <a:prstGeom prst="rect">
            <a:avLst/>
          </a:prstGeom>
        </p:spPr>
      </p:pic>
      <p:sp>
        <p:nvSpPr>
          <p:cNvPr id="5" name="ZoneTexte 4"/>
          <p:cNvSpPr txBox="1"/>
          <p:nvPr/>
        </p:nvSpPr>
        <p:spPr>
          <a:xfrm>
            <a:off x="4261485" y="61621"/>
            <a:ext cx="5120640" cy="584775"/>
          </a:xfrm>
          <a:prstGeom prst="rect">
            <a:avLst/>
          </a:prstGeom>
          <a:noFill/>
        </p:spPr>
        <p:txBody>
          <a:bodyPr wrap="square" rtlCol="0">
            <a:spAutoFit/>
          </a:bodyPr>
          <a:lstStyle/>
          <a:p>
            <a:pPr algn="ctr"/>
            <a:r>
              <a:rPr lang="fr-FR" sz="3200" b="1" dirty="0">
                <a:solidFill>
                  <a:srgbClr val="FF0000"/>
                </a:solidFill>
              </a:rPr>
              <a:t>MIRI Imager </a:t>
            </a:r>
            <a:r>
              <a:rPr lang="fr-FR" sz="2400" dirty="0"/>
              <a:t>(Bouchet et al., 2024)</a:t>
            </a:r>
          </a:p>
        </p:txBody>
      </p:sp>
      <p:sp>
        <p:nvSpPr>
          <p:cNvPr id="6" name="ZoneTexte 5"/>
          <p:cNvSpPr txBox="1"/>
          <p:nvPr/>
        </p:nvSpPr>
        <p:spPr>
          <a:xfrm>
            <a:off x="0" y="4968241"/>
            <a:ext cx="10765536" cy="1631216"/>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t>Detailed map of temperatures and morphology of the SNR. </a:t>
            </a:r>
          </a:p>
          <a:p>
            <a:pPr marL="342900" indent="-342900">
              <a:buFont typeface="Wingdings" panose="05000000000000000000" pitchFamily="2" charset="2"/>
              <a:buChar char="Ø"/>
            </a:pPr>
            <a:r>
              <a:rPr lang="en-US" sz="2000" dirty="0"/>
              <a:t>Some dust results from the evolution of the progenitor star (in the different rings), while others have condensed into the ejecta during the event:  Destruction of dust in some areas, and further condensation of dust in others. </a:t>
            </a:r>
          </a:p>
          <a:p>
            <a:pPr marL="342900" indent="-342900">
              <a:buFont typeface="Wingdings" panose="05000000000000000000" pitchFamily="2" charset="2"/>
              <a:buChar char="Ø"/>
            </a:pPr>
            <a:r>
              <a:rPr lang="en-US" sz="2000" dirty="0"/>
              <a:t>The initial shock wave has now reached the outer regions of the CSM</a:t>
            </a:r>
          </a:p>
        </p:txBody>
      </p:sp>
    </p:spTree>
    <p:extLst>
      <p:ext uri="{BB962C8B-B14F-4D97-AF65-F5344CB8AC3E}">
        <p14:creationId xmlns:p14="http://schemas.microsoft.com/office/powerpoint/2010/main" val="262730309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49364" y="816864"/>
            <a:ext cx="6551204" cy="5660327"/>
          </a:xfrm>
          <a:prstGeom prst="rect">
            <a:avLst/>
          </a:prstGeom>
        </p:spPr>
      </p:pic>
      <p:sp>
        <p:nvSpPr>
          <p:cNvPr id="3" name="ZoneTexte 2"/>
          <p:cNvSpPr txBox="1"/>
          <p:nvPr/>
        </p:nvSpPr>
        <p:spPr>
          <a:xfrm>
            <a:off x="3524966" y="183160"/>
            <a:ext cx="6595872" cy="584775"/>
          </a:xfrm>
          <a:prstGeom prst="rect">
            <a:avLst/>
          </a:prstGeom>
          <a:noFill/>
        </p:spPr>
        <p:txBody>
          <a:bodyPr wrap="square" rtlCol="0">
            <a:spAutoFit/>
          </a:bodyPr>
          <a:lstStyle/>
          <a:p>
            <a:pPr lvl="0" algn="ctr"/>
            <a:r>
              <a:rPr lang="fr-FR" sz="3200" b="1" dirty="0">
                <a:solidFill>
                  <a:srgbClr val="FF0000"/>
                </a:solidFill>
              </a:rPr>
              <a:t>MIRI MRS </a:t>
            </a:r>
            <a:r>
              <a:rPr lang="fr-FR" sz="2400" dirty="0">
                <a:solidFill>
                  <a:prstClr val="black"/>
                </a:solidFill>
              </a:rPr>
              <a:t>(Jones et al., 2023)</a:t>
            </a:r>
          </a:p>
        </p:txBody>
      </p:sp>
      <p:sp>
        <p:nvSpPr>
          <p:cNvPr id="4" name="ZoneTexte 3"/>
          <p:cNvSpPr txBox="1"/>
          <p:nvPr/>
        </p:nvSpPr>
        <p:spPr>
          <a:xfrm>
            <a:off x="6666456" y="816864"/>
            <a:ext cx="5525544" cy="6001643"/>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t>When an expanding gas hits dense regions, it cools down : properties of this gas when it comes into contact with the equatorial ring, and after the shock. </a:t>
            </a:r>
          </a:p>
          <a:p>
            <a:pPr marL="285750" indent="-285750">
              <a:buFont typeface="Wingdings" panose="05000000000000000000" pitchFamily="2" charset="2"/>
              <a:buChar char="Ø"/>
            </a:pPr>
            <a:r>
              <a:rPr lang="en-US" sz="2400" dirty="0"/>
              <a:t>Identification of chemical elements in less dense environments (the strong </a:t>
            </a:r>
            <a:r>
              <a:rPr lang="en-US" sz="2400" dirty="0" err="1"/>
              <a:t>ionisation</a:t>
            </a:r>
            <a:r>
              <a:rPr lang="en-US" sz="2400" dirty="0"/>
              <a:t> could have been produced by the progression of a shock wave sequence through the ring, or by the UV radiation associated with the origin of the event. </a:t>
            </a:r>
          </a:p>
          <a:p>
            <a:pPr marL="285750" indent="-285750">
              <a:buFont typeface="Wingdings" panose="05000000000000000000" pitchFamily="2" charset="2"/>
              <a:buChar char="Ø"/>
            </a:pPr>
            <a:r>
              <a:rPr lang="en-US" sz="2400" dirty="0"/>
              <a:t>The smallest dust grains are more easily destroyed than those of larger dimensions</a:t>
            </a:r>
          </a:p>
          <a:p>
            <a:pPr marL="285750" indent="-285750">
              <a:buFont typeface="Wingdings" panose="05000000000000000000" pitchFamily="2" charset="2"/>
              <a:buChar char="Ø"/>
            </a:pPr>
            <a:r>
              <a:rPr lang="en-US" sz="2400" dirty="0"/>
              <a:t>Identification and localization of the main elements that make up the ejecta </a:t>
            </a:r>
            <a:endParaRPr lang="fr-FR" sz="2400" dirty="0"/>
          </a:p>
        </p:txBody>
      </p:sp>
    </p:spTree>
    <p:extLst>
      <p:ext uri="{BB962C8B-B14F-4D97-AF65-F5344CB8AC3E}">
        <p14:creationId xmlns:p14="http://schemas.microsoft.com/office/powerpoint/2010/main" val="39356334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80415" y="154876"/>
            <a:ext cx="6803566" cy="6172772"/>
          </a:xfrm>
          <a:prstGeom prst="rect">
            <a:avLst/>
          </a:prstGeom>
        </p:spPr>
      </p:pic>
      <p:sp>
        <p:nvSpPr>
          <p:cNvPr id="3" name="Rectangle 2"/>
          <p:cNvSpPr/>
          <p:nvPr/>
        </p:nvSpPr>
        <p:spPr>
          <a:xfrm>
            <a:off x="4000857" y="154876"/>
            <a:ext cx="4482894" cy="584775"/>
          </a:xfrm>
          <a:prstGeom prst="rect">
            <a:avLst/>
          </a:prstGeom>
        </p:spPr>
        <p:txBody>
          <a:bodyPr wrap="none">
            <a:spAutoFit/>
          </a:bodyPr>
          <a:lstStyle/>
          <a:p>
            <a:pPr lvl="0" algn="ctr"/>
            <a:r>
              <a:rPr lang="fr-FR" sz="3200" b="1" dirty="0" err="1">
                <a:solidFill>
                  <a:srgbClr val="FF0000"/>
                </a:solidFill>
              </a:rPr>
              <a:t>NIRCam</a:t>
            </a:r>
            <a:r>
              <a:rPr lang="fr-FR" sz="3200" b="1" dirty="0">
                <a:solidFill>
                  <a:srgbClr val="FF0000"/>
                </a:solidFill>
              </a:rPr>
              <a:t> </a:t>
            </a:r>
            <a:r>
              <a:rPr lang="fr-FR" sz="2400" dirty="0">
                <a:solidFill>
                  <a:prstClr val="black"/>
                </a:solidFill>
              </a:rPr>
              <a:t>(Matsuura et al., 2024)</a:t>
            </a:r>
          </a:p>
        </p:txBody>
      </p:sp>
      <p:sp>
        <p:nvSpPr>
          <p:cNvPr id="5" name="ZoneTexte 4"/>
          <p:cNvSpPr txBox="1"/>
          <p:nvPr/>
        </p:nvSpPr>
        <p:spPr>
          <a:xfrm>
            <a:off x="36576" y="5913076"/>
            <a:ext cx="3964281" cy="923330"/>
          </a:xfrm>
          <a:prstGeom prst="rect">
            <a:avLst/>
          </a:prstGeom>
          <a:noFill/>
        </p:spPr>
        <p:txBody>
          <a:bodyPr wrap="square" rtlCol="0">
            <a:spAutoFit/>
          </a:bodyPr>
          <a:lstStyle/>
          <a:p>
            <a:r>
              <a:rPr lang="en-US" dirty="0" err="1"/>
              <a:t>NIRCam</a:t>
            </a:r>
            <a:r>
              <a:rPr lang="en-US" dirty="0"/>
              <a:t> filters : 1.5 and 1.6 µm in blue; 2 µm in yellow; 4 µm  in orange; 4.4 µm in red. </a:t>
            </a:r>
            <a:endParaRPr lang="fr-FR" dirty="0"/>
          </a:p>
        </p:txBody>
      </p:sp>
      <p:sp>
        <p:nvSpPr>
          <p:cNvPr id="6" name="ZoneTexte 5"/>
          <p:cNvSpPr txBox="1"/>
          <p:nvPr/>
        </p:nvSpPr>
        <p:spPr>
          <a:xfrm>
            <a:off x="5888736" y="833836"/>
            <a:ext cx="6303264" cy="2677656"/>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t>The inside of the ejecta is composed mainly of iron which radiates at 1.6 µm. </a:t>
            </a:r>
          </a:p>
          <a:p>
            <a:pPr marL="342900" indent="-342900">
              <a:buFont typeface="Wingdings" panose="05000000000000000000" pitchFamily="2" charset="2"/>
              <a:buChar char="Ø"/>
            </a:pPr>
            <a:r>
              <a:rPr lang="en-US" sz="2400" dirty="0"/>
              <a:t>A bar inside the ejecta (aligned ~ East-West) </a:t>
            </a:r>
          </a:p>
          <a:p>
            <a:pPr marL="342900" indent="-342900">
              <a:buFont typeface="Wingdings" panose="05000000000000000000" pitchFamily="2" charset="2"/>
              <a:buChar char="Ø"/>
            </a:pPr>
            <a:r>
              <a:rPr lang="en-US" sz="2400" dirty="0"/>
              <a:t>2 croissants (H2) between ejecta and ER. </a:t>
            </a:r>
          </a:p>
          <a:p>
            <a:pPr marL="342900" indent="-342900">
              <a:buFont typeface="Wingdings" panose="05000000000000000000" pitchFamily="2" charset="2"/>
              <a:buChar char="Ø"/>
            </a:pPr>
            <a:r>
              <a:rPr lang="en-US" sz="2400" dirty="0"/>
              <a:t>Hot spots also visible in the ER (bounded by the 2 ellipses), but </a:t>
            </a:r>
            <a:r>
              <a:rPr lang="en-US" sz="2400" dirty="0">
                <a:solidFill>
                  <a:srgbClr val="FF0000"/>
                </a:solidFill>
              </a:rPr>
              <a:t>also found outside this ring. </a:t>
            </a:r>
          </a:p>
          <a:p>
            <a:pPr marL="342900" indent="-342900">
              <a:buFont typeface="Wingdings" panose="05000000000000000000" pitchFamily="2" charset="2"/>
              <a:buChar char="Ø"/>
            </a:pPr>
            <a:r>
              <a:rPr lang="en-US" sz="2400" dirty="0"/>
              <a:t>Continuous bright emission outside the ring.</a:t>
            </a:r>
            <a:endParaRPr lang="fr-FR" sz="2400" dirty="0"/>
          </a:p>
        </p:txBody>
      </p:sp>
      <p:sp>
        <p:nvSpPr>
          <p:cNvPr id="17" name="ZoneTexte 16"/>
          <p:cNvSpPr txBox="1"/>
          <p:nvPr/>
        </p:nvSpPr>
        <p:spPr>
          <a:xfrm>
            <a:off x="5435751" y="3793960"/>
            <a:ext cx="6475833" cy="3046988"/>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solidFill>
                  <a:schemeClr val="accent5">
                    <a:lumMod val="75000"/>
                  </a:schemeClr>
                </a:solidFill>
              </a:rPr>
              <a:t>Between 1 and 2.3 µm : emission from chemical elements in the ejecta and in certain regions of the equatorial ring (hot spots). </a:t>
            </a:r>
          </a:p>
          <a:p>
            <a:pPr marL="342900" indent="-342900" algn="just">
              <a:buFont typeface="Arial" panose="020B0604020202020204" pitchFamily="34" charset="0"/>
              <a:buChar char="•"/>
            </a:pPr>
            <a:r>
              <a:rPr lang="en-US" sz="2400" dirty="0">
                <a:solidFill>
                  <a:schemeClr val="accent6">
                    <a:lumMod val="75000"/>
                  </a:schemeClr>
                </a:solidFill>
              </a:rPr>
              <a:t>Between 3 and 5 µm : continuous emission from dust in the ejecta (dust that could also mask parts the center of the supernova), and a synchrotron emission in the equatorial ring and its exterior.</a:t>
            </a:r>
          </a:p>
        </p:txBody>
      </p:sp>
    </p:spTree>
    <p:extLst>
      <p:ext uri="{BB962C8B-B14F-4D97-AF65-F5344CB8AC3E}">
        <p14:creationId xmlns:p14="http://schemas.microsoft.com/office/powerpoint/2010/main" val="41984604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145455" y="2724150"/>
            <a:ext cx="3933825" cy="4133850"/>
          </a:xfrm>
          <a:prstGeom prst="rect">
            <a:avLst/>
          </a:prstGeom>
        </p:spPr>
      </p:pic>
      <p:pic>
        <p:nvPicPr>
          <p:cNvPr id="3" name="Image 2"/>
          <p:cNvPicPr>
            <a:picLocks noChangeAspect="1"/>
          </p:cNvPicPr>
          <p:nvPr/>
        </p:nvPicPr>
        <p:blipFill>
          <a:blip r:embed="rId3"/>
          <a:stretch>
            <a:fillRect/>
          </a:stretch>
        </p:blipFill>
        <p:spPr>
          <a:xfrm rot="16200000">
            <a:off x="-983803" y="1447097"/>
            <a:ext cx="6025517" cy="3028450"/>
          </a:xfrm>
          <a:prstGeom prst="rect">
            <a:avLst/>
          </a:prstGeom>
        </p:spPr>
      </p:pic>
      <p:sp>
        <p:nvSpPr>
          <p:cNvPr id="5" name="Rectangle 4"/>
          <p:cNvSpPr/>
          <p:nvPr/>
        </p:nvSpPr>
        <p:spPr>
          <a:xfrm>
            <a:off x="4145455" y="0"/>
            <a:ext cx="4261359" cy="584775"/>
          </a:xfrm>
          <a:prstGeom prst="rect">
            <a:avLst/>
          </a:prstGeom>
        </p:spPr>
        <p:txBody>
          <a:bodyPr wrap="none">
            <a:spAutoFit/>
          </a:bodyPr>
          <a:lstStyle/>
          <a:p>
            <a:pPr lvl="0" algn="ctr"/>
            <a:r>
              <a:rPr lang="fr-FR" sz="3200" b="1" dirty="0" err="1">
                <a:solidFill>
                  <a:srgbClr val="FF0000"/>
                </a:solidFill>
              </a:rPr>
              <a:t>NIRSpec</a:t>
            </a:r>
            <a:r>
              <a:rPr lang="fr-FR" sz="3200" b="1" dirty="0">
                <a:solidFill>
                  <a:srgbClr val="FF0000"/>
                </a:solidFill>
              </a:rPr>
              <a:t> </a:t>
            </a:r>
            <a:r>
              <a:rPr lang="fr-FR" sz="2400" dirty="0">
                <a:solidFill>
                  <a:prstClr val="black"/>
                </a:solidFill>
              </a:rPr>
              <a:t>(Larsson et al., 2024)</a:t>
            </a:r>
          </a:p>
        </p:txBody>
      </p:sp>
      <p:sp>
        <p:nvSpPr>
          <p:cNvPr id="6" name="ZoneTexte 5"/>
          <p:cNvSpPr txBox="1"/>
          <p:nvPr/>
        </p:nvSpPr>
        <p:spPr>
          <a:xfrm flipH="1">
            <a:off x="4513120" y="584775"/>
            <a:ext cx="7132320" cy="2554545"/>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t>3-D maps of Fe emissions inside the ejecta :  geometry of the event  </a:t>
            </a:r>
          </a:p>
          <a:p>
            <a:pPr marL="342900" indent="-342900">
              <a:buFont typeface="+mj-lt"/>
              <a:buAutoNum type="arabicPeriod"/>
            </a:pPr>
            <a:r>
              <a:rPr lang="en-US" sz="2000" dirty="0"/>
              <a:t>strongly asymmetrical morphology that resembles a broken dipole dominated by two large clusters of high speeds (about 2300 km/s). </a:t>
            </a:r>
          </a:p>
          <a:p>
            <a:pPr marL="342900" indent="-342900">
              <a:buFont typeface="+mj-lt"/>
              <a:buAutoNum type="arabicPeriod"/>
            </a:pPr>
            <a:r>
              <a:rPr lang="en-US" sz="2000" dirty="0"/>
              <a:t>the inside of these ejecta began to interact with the reverse shock</a:t>
            </a:r>
          </a:p>
          <a:p>
            <a:r>
              <a:rPr lang="en-US" sz="2000" dirty="0"/>
              <a:t>                                                               </a:t>
            </a:r>
            <a:endParaRPr lang="fr-FR" sz="2000" dirty="0"/>
          </a:p>
        </p:txBody>
      </p:sp>
      <p:sp>
        <p:nvSpPr>
          <p:cNvPr id="7" name="ZoneTexte 6"/>
          <p:cNvSpPr txBox="1"/>
          <p:nvPr/>
        </p:nvSpPr>
        <p:spPr>
          <a:xfrm>
            <a:off x="768256" y="5604749"/>
            <a:ext cx="2938272" cy="369332"/>
          </a:xfrm>
          <a:prstGeom prst="rect">
            <a:avLst/>
          </a:prstGeom>
          <a:noFill/>
        </p:spPr>
        <p:txBody>
          <a:bodyPr wrap="square" rtlCol="0">
            <a:spAutoFit/>
          </a:bodyPr>
          <a:lstStyle/>
          <a:p>
            <a:r>
              <a:rPr lang="en-US" dirty="0"/>
              <a:t>3D visualization He in the RS</a:t>
            </a:r>
            <a:endParaRPr lang="fr-FR" dirty="0"/>
          </a:p>
        </p:txBody>
      </p:sp>
      <p:sp>
        <p:nvSpPr>
          <p:cNvPr id="8" name="ZoneTexte 7"/>
          <p:cNvSpPr txBox="1"/>
          <p:nvPr/>
        </p:nvSpPr>
        <p:spPr>
          <a:xfrm>
            <a:off x="8079280" y="2578488"/>
            <a:ext cx="3919298" cy="4247317"/>
          </a:xfrm>
          <a:prstGeom prst="rect">
            <a:avLst/>
          </a:prstGeom>
          <a:noFill/>
        </p:spPr>
        <p:txBody>
          <a:bodyPr wrap="square" rtlCol="0">
            <a:spAutoFit/>
          </a:bodyPr>
          <a:lstStyle/>
          <a:p>
            <a:pPr marL="285750" indent="-285750">
              <a:buFont typeface="Wingdings" panose="05000000000000000000" pitchFamily="2" charset="2"/>
              <a:buChar char="Ø"/>
            </a:pPr>
            <a:r>
              <a:rPr lang="en-US" dirty="0"/>
              <a:t>3-D maps of He in the reverse shock (any shock that propagates in a dense region generates an inverse shock) : traces the composition of the CSM.</a:t>
            </a:r>
          </a:p>
          <a:p>
            <a:pPr marL="285750" indent="-285750">
              <a:buFont typeface="Wingdings" panose="05000000000000000000" pitchFamily="2" charset="2"/>
              <a:buChar char="Ø"/>
            </a:pPr>
            <a:r>
              <a:rPr lang="en-US" dirty="0"/>
              <a:t>Many lines of H2: most likely excited by extreme ultraviolet radiation, but could also result from a combination of collisions and </a:t>
            </a:r>
            <a:r>
              <a:rPr lang="en-US" dirty="0" err="1"/>
              <a:t>recombinations</a:t>
            </a:r>
            <a:r>
              <a:rPr lang="en-US" dirty="0"/>
              <a:t> in the low-temperature ejecta layers. </a:t>
            </a:r>
          </a:p>
          <a:p>
            <a:pPr marL="285750" indent="-285750">
              <a:buFont typeface="Wingdings" panose="05000000000000000000" pitchFamily="2" charset="2"/>
              <a:buChar char="Ø"/>
            </a:pPr>
            <a:r>
              <a:rPr lang="en-US" dirty="0"/>
              <a:t>Several very strongly ionized coronal lines have been identified in the ER :  T &gt; 2 10</a:t>
            </a:r>
            <a:r>
              <a:rPr lang="en-US" baseline="30000" dirty="0"/>
              <a:t>6</a:t>
            </a:r>
            <a:r>
              <a:rPr lang="en-US" dirty="0"/>
              <a:t> K </a:t>
            </a:r>
            <a:r>
              <a:rPr lang="en-US" dirty="0">
                <a:sym typeface="Wingdings" panose="05000000000000000000" pitchFamily="2" charset="2"/>
              </a:rPr>
              <a:t> </a:t>
            </a:r>
            <a:r>
              <a:rPr lang="en-US" dirty="0"/>
              <a:t>associated with the radiation observed in high energies, especially in X-rays</a:t>
            </a:r>
            <a:endParaRPr lang="fr-FR" dirty="0"/>
          </a:p>
        </p:txBody>
      </p:sp>
    </p:spTree>
    <p:extLst>
      <p:ext uri="{BB962C8B-B14F-4D97-AF65-F5344CB8AC3E}">
        <p14:creationId xmlns:p14="http://schemas.microsoft.com/office/powerpoint/2010/main" val="3614903535"/>
      </p:ext>
    </p:extLst>
  </p:cSld>
  <p:clrMapOvr>
    <a:masterClrMapping/>
  </p:clrMapOvr>
  <p:transition spd="med"/>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42409</TotalTime>
  <Words>1450</Words>
  <Application>Microsoft Office PowerPoint</Application>
  <PresentationFormat>Widescreen</PresentationFormat>
  <Paragraphs>129</Paragraphs>
  <Slides>22</Slides>
  <Notes>2</Notes>
  <HiddenSlides>0</HiddenSlides>
  <MMClips>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22</vt:i4>
      </vt:variant>
    </vt:vector>
  </HeadingPairs>
  <TitlesOfParts>
    <vt:vector size="29" baseType="lpstr">
      <vt:lpstr>Arial</vt:lpstr>
      <vt:lpstr>Calibri</vt:lpstr>
      <vt:lpstr>Calibri Light</vt:lpstr>
      <vt:lpstr>Cambria Math</vt:lpstr>
      <vt:lpstr>Times New Roman</vt:lpstr>
      <vt:lpstr>Wingdings</vt:lpstr>
      <vt:lpstr>Thème Office</vt:lpstr>
      <vt:lpstr>Presentazione standard di PowerPoint</vt:lpstr>
      <vt:lpstr>SN 1987A with JWST: The Formation &amp; Evolution of Dust in a Supernova Explosion</vt:lpstr>
      <vt:lpstr>What can the JWST do for us?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Near-IR excess emission arises from the ER!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CEA Saclay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BOUCHET Patrice</dc:creator>
  <cp:lastModifiedBy>VINCENZO PETRECCA</cp:lastModifiedBy>
  <cp:revision>251</cp:revision>
  <dcterms:created xsi:type="dcterms:W3CDTF">2019-02-21T10:14:33Z</dcterms:created>
  <dcterms:modified xsi:type="dcterms:W3CDTF">2025-04-01T06:03:32Z</dcterms:modified>
</cp:coreProperties>
</file>