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63" r:id="rId8"/>
    <p:sldId id="264" r:id="rId9"/>
    <p:sldId id="265" r:id="rId10"/>
    <p:sldId id="268" r:id="rId11"/>
    <p:sldId id="267" r:id="rId12"/>
    <p:sldId id="266" r:id="rId13"/>
    <p:sldId id="270" r:id="rId14"/>
    <p:sldId id="262" r:id="rId15"/>
    <p:sldId id="271" r:id="rId16"/>
    <p:sldId id="259" r:id="rId17"/>
    <p:sldId id="269" r:id="rId18"/>
  </p:sldIdLst>
  <p:sldSz cx="12192000" cy="6858000"/>
  <p:notesSz cx="6858000" cy="9144000"/>
  <p:embeddedFontLst>
    <p:embeddedFont>
      <p:font typeface="Aptos Narrow" panose="020B0004020202020204" pitchFamily="34" charset="0"/>
      <p:regular r:id="rId20"/>
      <p:bold r:id="rId21"/>
      <p:italic r:id="rId22"/>
      <p:boldItalic r:id="rId23"/>
    </p:embeddedFont>
    <p:embeddedFont>
      <p:font typeface="Inter Light" panose="020B0604020202020204" charset="0"/>
      <p:regular r:id="rId24"/>
      <p:bold r:id="rId25"/>
    </p:embeddedFont>
    <p:embeddedFont>
      <p:font typeface="Titillium Web" panose="00000500000000000000" pitchFamily="2" charset="0"/>
      <p:regular r:id="rId26"/>
      <p:bold r:id="rId27"/>
      <p:italic r:id="rId28"/>
      <p:boldItalic r:id="rId29"/>
    </p:embeddedFont>
    <p:embeddedFont>
      <p:font typeface="Titillium Web SemiBold" panose="000007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0fCeHYf/regi5jh2OFkxojY3m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FFF"/>
    <a:srgbClr val="152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B423B-6346-4153-813D-EAA4F36B52DB}" v="8" dt="2024-09-23T14:28:20.0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54"/>
  </p:normalViewPr>
  <p:slideViewPr>
    <p:cSldViewPr snapToGrid="0">
      <p:cViewPr varScale="1">
        <p:scale>
          <a:sx n="106" d="100"/>
          <a:sy n="106" d="100"/>
        </p:scale>
        <p:origin x="79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microsoft.com/office/2016/11/relationships/changesInfo" Target="changesInfos/changesInfo1.xml"/><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Garinei" userId="fd038011-50d6-4fff-af72-a38fd2467c9e" providerId="ADAL" clId="{8EEB423B-6346-4153-813D-EAA4F36B52DB}"/>
    <pc:docChg chg="undo custSel addSld modSld">
      <pc:chgData name="Alberto Garinei" userId="fd038011-50d6-4fff-af72-a38fd2467c9e" providerId="ADAL" clId="{8EEB423B-6346-4153-813D-EAA4F36B52DB}" dt="2024-09-23T15:59:22.307" v="419" actId="20577"/>
      <pc:docMkLst>
        <pc:docMk/>
      </pc:docMkLst>
      <pc:sldChg chg="modSp mod">
        <pc:chgData name="Alberto Garinei" userId="fd038011-50d6-4fff-af72-a38fd2467c9e" providerId="ADAL" clId="{8EEB423B-6346-4153-813D-EAA4F36B52DB}" dt="2024-09-23T15:59:22.307" v="419" actId="20577"/>
        <pc:sldMkLst>
          <pc:docMk/>
          <pc:sldMk cId="0" sldId="256"/>
        </pc:sldMkLst>
        <pc:spChg chg="mod">
          <ac:chgData name="Alberto Garinei" userId="fd038011-50d6-4fff-af72-a38fd2467c9e" providerId="ADAL" clId="{8EEB423B-6346-4153-813D-EAA4F36B52DB}" dt="2024-09-23T15:59:22.307" v="419" actId="20577"/>
          <ac:spMkLst>
            <pc:docMk/>
            <pc:sldMk cId="0" sldId="256"/>
            <ac:spMk id="122" creationId="{00000000-0000-0000-0000-000000000000}"/>
          </ac:spMkLst>
        </pc:spChg>
      </pc:sldChg>
      <pc:sldChg chg="addSp modSp mod">
        <pc:chgData name="Alberto Garinei" userId="fd038011-50d6-4fff-af72-a38fd2467c9e" providerId="ADAL" clId="{8EEB423B-6346-4153-813D-EAA4F36B52DB}" dt="2024-09-23T15:47:58.126" v="322" actId="14734"/>
        <pc:sldMkLst>
          <pc:docMk/>
          <pc:sldMk cId="2765945878" sldId="262"/>
        </pc:sldMkLst>
        <pc:spChg chg="mod">
          <ac:chgData name="Alberto Garinei" userId="fd038011-50d6-4fff-af72-a38fd2467c9e" providerId="ADAL" clId="{8EEB423B-6346-4153-813D-EAA4F36B52DB}" dt="2024-09-23T14:11:33.354" v="41" actId="6549"/>
          <ac:spMkLst>
            <pc:docMk/>
            <pc:sldMk cId="2765945878" sldId="262"/>
            <ac:spMk id="152" creationId="{FA14AC54-35FC-367D-DC45-4BA424EB70E8}"/>
          </ac:spMkLst>
        </pc:spChg>
        <pc:graphicFrameChg chg="add mod modGraphic">
          <ac:chgData name="Alberto Garinei" userId="fd038011-50d6-4fff-af72-a38fd2467c9e" providerId="ADAL" clId="{8EEB423B-6346-4153-813D-EAA4F36B52DB}" dt="2024-09-23T15:47:58.126" v="322" actId="14734"/>
          <ac:graphicFrameMkLst>
            <pc:docMk/>
            <pc:sldMk cId="2765945878" sldId="262"/>
            <ac:graphicFrameMk id="3" creationId="{AAD6B4E3-1367-F732-B94C-82746E7E893D}"/>
          </ac:graphicFrameMkLst>
        </pc:graphicFrameChg>
      </pc:sldChg>
      <pc:sldChg chg="modSp mod">
        <pc:chgData name="Alberto Garinei" userId="fd038011-50d6-4fff-af72-a38fd2467c9e" providerId="ADAL" clId="{8EEB423B-6346-4153-813D-EAA4F36B52DB}" dt="2024-09-23T08:42:52.707" v="1" actId="6549"/>
        <pc:sldMkLst>
          <pc:docMk/>
          <pc:sldMk cId="2663989790" sldId="263"/>
        </pc:sldMkLst>
        <pc:spChg chg="mod">
          <ac:chgData name="Alberto Garinei" userId="fd038011-50d6-4fff-af72-a38fd2467c9e" providerId="ADAL" clId="{8EEB423B-6346-4153-813D-EAA4F36B52DB}" dt="2024-09-23T08:42:52.707" v="1" actId="6549"/>
          <ac:spMkLst>
            <pc:docMk/>
            <pc:sldMk cId="2663989790" sldId="263"/>
            <ac:spMk id="152" creationId="{00000000-0000-0000-0000-000000000000}"/>
          </ac:spMkLst>
        </pc:spChg>
        <pc:cxnChg chg="mod">
          <ac:chgData name="Alberto Garinei" userId="fd038011-50d6-4fff-af72-a38fd2467c9e" providerId="ADAL" clId="{8EEB423B-6346-4153-813D-EAA4F36B52DB}" dt="2024-09-23T08:42:52.707" v="1" actId="6549"/>
          <ac:cxnSpMkLst>
            <pc:docMk/>
            <pc:sldMk cId="2663989790" sldId="263"/>
            <ac:cxnSpMk id="5" creationId="{1547A5FC-D7A2-4330-84BC-59A5DBA6328F}"/>
          </ac:cxnSpMkLst>
        </pc:cxnChg>
      </pc:sldChg>
      <pc:sldChg chg="addSp modSp add mod">
        <pc:chgData name="Alberto Garinei" userId="fd038011-50d6-4fff-af72-a38fd2467c9e" providerId="ADAL" clId="{8EEB423B-6346-4153-813D-EAA4F36B52DB}" dt="2024-09-23T14:20:19.390" v="127" actId="113"/>
        <pc:sldMkLst>
          <pc:docMk/>
          <pc:sldMk cId="2721076181" sldId="271"/>
        </pc:sldMkLst>
        <pc:spChg chg="mod">
          <ac:chgData name="Alberto Garinei" userId="fd038011-50d6-4fff-af72-a38fd2467c9e" providerId="ADAL" clId="{8EEB423B-6346-4153-813D-EAA4F36B52DB}" dt="2024-09-23T14:11:45.340" v="45" actId="6549"/>
          <ac:spMkLst>
            <pc:docMk/>
            <pc:sldMk cId="2721076181" sldId="271"/>
            <ac:spMk id="152" creationId="{FA14AC54-35FC-367D-DC45-4BA424EB70E8}"/>
          </ac:spMkLst>
        </pc:spChg>
        <pc:graphicFrameChg chg="add mod modGraphic">
          <ac:chgData name="Alberto Garinei" userId="fd038011-50d6-4fff-af72-a38fd2467c9e" providerId="ADAL" clId="{8EEB423B-6346-4153-813D-EAA4F36B52DB}" dt="2024-09-23T14:20:19.390" v="127" actId="113"/>
          <ac:graphicFrameMkLst>
            <pc:docMk/>
            <pc:sldMk cId="2721076181" sldId="271"/>
            <ac:graphicFrameMk id="3" creationId="{06A24480-633A-3AD5-120B-B29C83358BB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Cover</a:t>
            </a:r>
            <a:endParaRPr/>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7798851-8EE5-F8EC-AFAC-EE88456B8038}"/>
            </a:ext>
          </a:extLst>
        </p:cNvPr>
        <p:cNvGrpSpPr/>
        <p:nvPr/>
      </p:nvGrpSpPr>
      <p:grpSpPr>
        <a:xfrm>
          <a:off x="0" y="0"/>
          <a:ext cx="0" cy="0"/>
          <a:chOff x="0" y="0"/>
          <a:chExt cx="0" cy="0"/>
        </a:xfrm>
      </p:grpSpPr>
      <p:sp>
        <p:nvSpPr>
          <p:cNvPr id="142" name="Google Shape;142;g27df92e4ca9_0_1:notes">
            <a:extLst>
              <a:ext uri="{FF2B5EF4-FFF2-40B4-BE49-F238E27FC236}">
                <a16:creationId xmlns:a16="http://schemas.microsoft.com/office/drawing/2014/main" id="{BEB9EF00-139C-A21B-49A6-14E62A54CB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a:extLst>
              <a:ext uri="{FF2B5EF4-FFF2-40B4-BE49-F238E27FC236}">
                <a16:creationId xmlns:a16="http://schemas.microsoft.com/office/drawing/2014/main" id="{D075FD0C-E21E-9227-CD0B-D795F541A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a:extLst>
              <a:ext uri="{FF2B5EF4-FFF2-40B4-BE49-F238E27FC236}">
                <a16:creationId xmlns:a16="http://schemas.microsoft.com/office/drawing/2014/main" id="{AF5C39C3-0224-06AB-81B2-A4297499E5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extLst>
      <p:ext uri="{BB962C8B-B14F-4D97-AF65-F5344CB8AC3E}">
        <p14:creationId xmlns:p14="http://schemas.microsoft.com/office/powerpoint/2010/main" val="376121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7798851-8EE5-F8EC-AFAC-EE88456B8038}"/>
            </a:ext>
          </a:extLst>
        </p:cNvPr>
        <p:cNvGrpSpPr/>
        <p:nvPr/>
      </p:nvGrpSpPr>
      <p:grpSpPr>
        <a:xfrm>
          <a:off x="0" y="0"/>
          <a:ext cx="0" cy="0"/>
          <a:chOff x="0" y="0"/>
          <a:chExt cx="0" cy="0"/>
        </a:xfrm>
      </p:grpSpPr>
      <p:sp>
        <p:nvSpPr>
          <p:cNvPr id="142" name="Google Shape;142;g27df92e4ca9_0_1:notes">
            <a:extLst>
              <a:ext uri="{FF2B5EF4-FFF2-40B4-BE49-F238E27FC236}">
                <a16:creationId xmlns:a16="http://schemas.microsoft.com/office/drawing/2014/main" id="{BEB9EF00-139C-A21B-49A6-14E62A54CB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a:extLst>
              <a:ext uri="{FF2B5EF4-FFF2-40B4-BE49-F238E27FC236}">
                <a16:creationId xmlns:a16="http://schemas.microsoft.com/office/drawing/2014/main" id="{D075FD0C-E21E-9227-CD0B-D795F541A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a:extLst>
              <a:ext uri="{FF2B5EF4-FFF2-40B4-BE49-F238E27FC236}">
                <a16:creationId xmlns:a16="http://schemas.microsoft.com/office/drawing/2014/main" id="{AF5C39C3-0224-06AB-81B2-A4297499E5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extLst>
      <p:ext uri="{BB962C8B-B14F-4D97-AF65-F5344CB8AC3E}">
        <p14:creationId xmlns:p14="http://schemas.microsoft.com/office/powerpoint/2010/main" val="314502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7798851-8EE5-F8EC-AFAC-EE88456B8038}"/>
            </a:ext>
          </a:extLst>
        </p:cNvPr>
        <p:cNvGrpSpPr/>
        <p:nvPr/>
      </p:nvGrpSpPr>
      <p:grpSpPr>
        <a:xfrm>
          <a:off x="0" y="0"/>
          <a:ext cx="0" cy="0"/>
          <a:chOff x="0" y="0"/>
          <a:chExt cx="0" cy="0"/>
        </a:xfrm>
      </p:grpSpPr>
      <p:sp>
        <p:nvSpPr>
          <p:cNvPr id="142" name="Google Shape;142;g27df92e4ca9_0_1:notes">
            <a:extLst>
              <a:ext uri="{FF2B5EF4-FFF2-40B4-BE49-F238E27FC236}">
                <a16:creationId xmlns:a16="http://schemas.microsoft.com/office/drawing/2014/main" id="{BEB9EF00-139C-A21B-49A6-14E62A54CB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a:extLst>
              <a:ext uri="{FF2B5EF4-FFF2-40B4-BE49-F238E27FC236}">
                <a16:creationId xmlns:a16="http://schemas.microsoft.com/office/drawing/2014/main" id="{D075FD0C-E21E-9227-CD0B-D795F541A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a:extLst>
              <a:ext uri="{FF2B5EF4-FFF2-40B4-BE49-F238E27FC236}">
                <a16:creationId xmlns:a16="http://schemas.microsoft.com/office/drawing/2014/main" id="{AF5C39C3-0224-06AB-81B2-A4297499E5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extLst>
      <p:ext uri="{BB962C8B-B14F-4D97-AF65-F5344CB8AC3E}">
        <p14:creationId xmlns:p14="http://schemas.microsoft.com/office/powerpoint/2010/main" val="193405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df92e4ca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7df92e4ca9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56" name="Google Shape;156;g27df92e4ca9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7798851-8EE5-F8EC-AFAC-EE88456B8038}"/>
            </a:ext>
          </a:extLst>
        </p:cNvPr>
        <p:cNvGrpSpPr/>
        <p:nvPr/>
      </p:nvGrpSpPr>
      <p:grpSpPr>
        <a:xfrm>
          <a:off x="0" y="0"/>
          <a:ext cx="0" cy="0"/>
          <a:chOff x="0" y="0"/>
          <a:chExt cx="0" cy="0"/>
        </a:xfrm>
      </p:grpSpPr>
      <p:sp>
        <p:nvSpPr>
          <p:cNvPr id="142" name="Google Shape;142;g27df92e4ca9_0_1:notes">
            <a:extLst>
              <a:ext uri="{FF2B5EF4-FFF2-40B4-BE49-F238E27FC236}">
                <a16:creationId xmlns:a16="http://schemas.microsoft.com/office/drawing/2014/main" id="{BEB9EF00-139C-A21B-49A6-14E62A54CB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a:extLst>
              <a:ext uri="{FF2B5EF4-FFF2-40B4-BE49-F238E27FC236}">
                <a16:creationId xmlns:a16="http://schemas.microsoft.com/office/drawing/2014/main" id="{D075FD0C-E21E-9227-CD0B-D795F541A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a:extLst>
              <a:ext uri="{FF2B5EF4-FFF2-40B4-BE49-F238E27FC236}">
                <a16:creationId xmlns:a16="http://schemas.microsoft.com/office/drawing/2014/main" id="{AF5C39C3-0224-06AB-81B2-A4297499E5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14</a:t>
            </a:fld>
            <a:endParaRPr/>
          </a:p>
        </p:txBody>
      </p:sp>
    </p:spTree>
    <p:extLst>
      <p:ext uri="{BB962C8B-B14F-4D97-AF65-F5344CB8AC3E}">
        <p14:creationId xmlns:p14="http://schemas.microsoft.com/office/powerpoint/2010/main" val="22519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 D</a:t>
            </a:r>
            <a:r>
              <a:rPr lang="en-US" sz="1200" dirty="0" err="1">
                <a:solidFill>
                  <a:srgbClr val="1528BC"/>
                </a:solidFill>
                <a:latin typeface="Titillium Web"/>
                <a:ea typeface="Titillium Web"/>
                <a:cs typeface="Titillium Web"/>
                <a:sym typeface="Titillium Web"/>
              </a:rPr>
              <a:t>etecting</a:t>
            </a:r>
            <a:r>
              <a:rPr lang="en-US" sz="1200" dirty="0">
                <a:solidFill>
                  <a:srgbClr val="1528BC"/>
                </a:solidFill>
                <a:latin typeface="Titillium Web"/>
                <a:ea typeface="Titillium Web"/>
                <a:cs typeface="Titillium Web"/>
                <a:sym typeface="Titillium Web"/>
              </a:rPr>
              <a:t> these phenomena is challenging due to their fleeting nature and the vast amount of data produced by gamma ray experiments. </a:t>
            </a:r>
            <a:endParaRPr dirty="0"/>
          </a:p>
        </p:txBody>
      </p:sp>
      <p:sp>
        <p:nvSpPr>
          <p:cNvPr id="132" name="Google Shape;1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extLst>
      <p:ext uri="{BB962C8B-B14F-4D97-AF65-F5344CB8AC3E}">
        <p14:creationId xmlns:p14="http://schemas.microsoft.com/office/powerpoint/2010/main" val="58857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r>
              <a:rPr lang="en-US" sz="1600" b="1" dirty="0"/>
              <a:t>Deep Learning</a:t>
            </a:r>
            <a:r>
              <a:rPr lang="en-US" sz="1600" dirty="0"/>
              <a:t> algorithms to process and analyze spatial and temporal data from telescopes and satellites. </a:t>
            </a:r>
          </a:p>
          <a:p>
            <a:pPr algn="just"/>
            <a:endParaRPr lang="en-US" sz="1600" dirty="0"/>
          </a:p>
          <a:p>
            <a:pPr algn="just"/>
            <a:r>
              <a:rPr lang="en-US" sz="1600" dirty="0"/>
              <a:t>Deep Learning architectures:</a:t>
            </a:r>
          </a:p>
          <a:p>
            <a:pPr marL="745143" lvl="1" indent="-342900" algn="just">
              <a:buFont typeface="Arial" panose="020B0604020202020204" pitchFamily="34" charset="0"/>
              <a:buChar char="•"/>
            </a:pPr>
            <a:r>
              <a:rPr lang="en-US" sz="1600" dirty="0"/>
              <a:t>Convolutional Neural Networks (</a:t>
            </a:r>
            <a:r>
              <a:rPr lang="en-US" sz="1600" b="1" dirty="0"/>
              <a:t>CNN</a:t>
            </a:r>
            <a:r>
              <a:rPr lang="en-US" sz="1600" dirty="0"/>
              <a:t>s) for images. CNNs are particularly effective in processing spatial and temporal data. They are used for:</a:t>
            </a:r>
          </a:p>
          <a:p>
            <a:pPr marL="1147388" lvl="2" indent="-342900" algn="just">
              <a:buFont typeface="+mj-lt"/>
              <a:buAutoNum type="alphaUcPeriod"/>
            </a:pPr>
            <a:r>
              <a:rPr lang="en-US" sz="1600" b="1" dirty="0"/>
              <a:t>Event Classification</a:t>
            </a:r>
            <a:r>
              <a:rPr lang="en-US" sz="1600" dirty="0"/>
              <a:t>: Distinguishing between genuine gamma-ray signals and background noise.</a:t>
            </a:r>
          </a:p>
          <a:p>
            <a:pPr marL="1147388" lvl="2" indent="-342900" algn="just">
              <a:buFont typeface="+mj-lt"/>
              <a:buAutoNum type="alphaUcPeriod"/>
            </a:pPr>
            <a:r>
              <a:rPr lang="en-US" sz="1600" b="1" dirty="0"/>
              <a:t>Pattern Recognition</a:t>
            </a:r>
            <a:r>
              <a:rPr lang="en-US" sz="1600" dirty="0"/>
              <a:t>: Identifying specific features in the data that correspond to different gamma-ray sources.</a:t>
            </a:r>
          </a:p>
          <a:p>
            <a:pPr marL="745143" lvl="1" indent="-342900" algn="just">
              <a:buFont typeface="Arial" panose="020B0604020202020204" pitchFamily="34" charset="0"/>
              <a:buChar char="•"/>
            </a:pPr>
            <a:endParaRPr lang="en-US" sz="1600" dirty="0"/>
          </a:p>
          <a:p>
            <a:pPr marL="745143" lvl="1" indent="-342900" algn="just">
              <a:buFont typeface="Arial" panose="020B0604020202020204" pitchFamily="34" charset="0"/>
              <a:buChar char="•"/>
            </a:pPr>
            <a:r>
              <a:rPr lang="en-US" sz="1600" dirty="0"/>
              <a:t>Recurrent Neural Networks (</a:t>
            </a:r>
            <a:r>
              <a:rPr lang="en-US" sz="1600" b="1" dirty="0"/>
              <a:t>RNN</a:t>
            </a:r>
            <a:r>
              <a:rPr lang="en-US" sz="1600" dirty="0"/>
              <a:t>s) and </a:t>
            </a:r>
            <a:r>
              <a:rPr lang="en-US" sz="1600" b="1" dirty="0"/>
              <a:t>LSTM</a:t>
            </a:r>
            <a:r>
              <a:rPr lang="en-US" sz="1600" dirty="0"/>
              <a:t> </a:t>
            </a:r>
            <a:r>
              <a:rPr lang="it-IT" sz="1600" b="0" i="0" dirty="0">
                <a:solidFill>
                  <a:srgbClr val="000000"/>
                </a:solidFill>
                <a:effectLst/>
              </a:rPr>
              <a:t>(Long Short-</a:t>
            </a:r>
            <a:r>
              <a:rPr lang="it-IT" sz="1600" b="0" i="0" dirty="0" err="1">
                <a:solidFill>
                  <a:srgbClr val="000000"/>
                </a:solidFill>
                <a:effectLst/>
              </a:rPr>
              <a:t>Term</a:t>
            </a:r>
            <a:r>
              <a:rPr lang="it-IT" sz="1600" b="0" i="0" dirty="0">
                <a:solidFill>
                  <a:srgbClr val="000000"/>
                </a:solidFill>
                <a:effectLst/>
              </a:rPr>
              <a:t> Memory)</a:t>
            </a:r>
            <a:r>
              <a:rPr lang="en-US" sz="1600" b="0" i="0" dirty="0">
                <a:solidFill>
                  <a:srgbClr val="000000"/>
                </a:solidFill>
                <a:effectLst/>
              </a:rPr>
              <a:t>. These networks are useful for analyzing temporal sequences in data:</a:t>
            </a:r>
          </a:p>
          <a:p>
            <a:pPr marL="1147388" lvl="2" indent="-342900" algn="just">
              <a:buFont typeface="+mj-lt"/>
              <a:buAutoNum type="alphaUcPeriod"/>
            </a:pPr>
            <a:r>
              <a:rPr lang="en-US" sz="1600" b="1" i="0" dirty="0">
                <a:solidFill>
                  <a:srgbClr val="000000"/>
                </a:solidFill>
                <a:effectLst/>
              </a:rPr>
              <a:t>Event Prediction</a:t>
            </a:r>
            <a:r>
              <a:rPr lang="en-US" sz="1600" b="0" i="0" dirty="0">
                <a:solidFill>
                  <a:srgbClr val="000000"/>
                </a:solidFill>
                <a:effectLst/>
              </a:rPr>
              <a:t>: Anticipating the arrival of new gamma-ray events based on temporal patterns.</a:t>
            </a:r>
          </a:p>
          <a:p>
            <a:pPr marL="1147388" lvl="2" indent="-342900" algn="just">
              <a:buFont typeface="+mj-lt"/>
              <a:buAutoNum type="alphaUcPeriod"/>
            </a:pPr>
            <a:r>
              <a:rPr lang="en-US" sz="1600" b="1" i="0" dirty="0">
                <a:solidFill>
                  <a:srgbClr val="000000"/>
                </a:solidFill>
                <a:effectLst/>
              </a:rPr>
              <a:t>Signal Analysis</a:t>
            </a:r>
            <a:r>
              <a:rPr lang="en-US" sz="1600" b="0" i="0" dirty="0">
                <a:solidFill>
                  <a:srgbClr val="000000"/>
                </a:solidFill>
                <a:effectLst/>
              </a:rPr>
              <a:t>: Interpreting temporal variations in detector data.</a:t>
            </a:r>
          </a:p>
          <a:p>
            <a:pPr marL="1147388" lvl="2" indent="-342900" algn="just">
              <a:buFont typeface="+mj-lt"/>
              <a:buAutoNum type="alphaUcPeriod"/>
            </a:pPr>
            <a:endParaRPr lang="en-US" sz="1600" dirty="0"/>
          </a:p>
          <a:p>
            <a:pPr marL="745143" lvl="1" indent="-342900" algn="just">
              <a:buFont typeface="Arial" panose="020B0604020202020204" pitchFamily="34" charset="0"/>
              <a:buChar char="•"/>
            </a:pPr>
            <a:r>
              <a:rPr lang="en-US" sz="1600" dirty="0"/>
              <a:t>Attention-based models like </a:t>
            </a:r>
            <a:r>
              <a:rPr lang="en-US" sz="1600" b="1" dirty="0"/>
              <a:t>Transformers</a:t>
            </a:r>
            <a:r>
              <a:rPr lang="en-US" sz="1600" dirty="0"/>
              <a:t> for photon emission </a:t>
            </a:r>
            <a:r>
              <a:rPr lang="en-US" sz="1600" b="1" dirty="0"/>
              <a:t>time series</a:t>
            </a:r>
            <a:r>
              <a:rPr lang="en-US" sz="1600" dirty="0"/>
              <a:t>.</a:t>
            </a:r>
          </a:p>
          <a:p>
            <a:pPr marL="745143" lvl="1" indent="-342900" algn="just">
              <a:buFont typeface="Arial" panose="020B0604020202020204" pitchFamily="34" charset="0"/>
              <a:buChar char="•"/>
            </a:pPr>
            <a:endParaRPr lang="en-US" sz="1600" dirty="0"/>
          </a:p>
          <a:p>
            <a:pPr marL="745143" lvl="1" indent="-342900" algn="just">
              <a:buFont typeface="Arial" panose="020B0604020202020204" pitchFamily="34" charset="0"/>
              <a:buChar char="•"/>
            </a:pPr>
            <a:r>
              <a:rPr lang="en-US" sz="1600" dirty="0"/>
              <a:t>Graph Neural Networks (</a:t>
            </a:r>
            <a:r>
              <a:rPr lang="en-US" sz="1600" b="1" dirty="0"/>
              <a:t>GNN</a:t>
            </a:r>
            <a:r>
              <a:rPr lang="en-US" sz="1600" dirty="0"/>
              <a:t>s) to model spatial relationships between astronomical events and recognize complex patterns not easily detectable with traditional methods. </a:t>
            </a: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extLst>
      <p:ext uri="{BB962C8B-B14F-4D97-AF65-F5344CB8AC3E}">
        <p14:creationId xmlns:p14="http://schemas.microsoft.com/office/powerpoint/2010/main" val="232746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extLst>
      <p:ext uri="{BB962C8B-B14F-4D97-AF65-F5344CB8AC3E}">
        <p14:creationId xmlns:p14="http://schemas.microsoft.com/office/powerpoint/2010/main" val="283498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extLst>
      <p:ext uri="{BB962C8B-B14F-4D97-AF65-F5344CB8AC3E}">
        <p14:creationId xmlns:p14="http://schemas.microsoft.com/office/powerpoint/2010/main" val="226695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extLst>
      <p:ext uri="{BB962C8B-B14F-4D97-AF65-F5344CB8AC3E}">
        <p14:creationId xmlns:p14="http://schemas.microsoft.com/office/powerpoint/2010/main" val="224482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extLst>
      <p:ext uri="{BB962C8B-B14F-4D97-AF65-F5344CB8AC3E}">
        <p14:creationId xmlns:p14="http://schemas.microsoft.com/office/powerpoint/2010/main" val="242237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0"/>
          <p:cNvSpPr>
            <a:spLocks noGrp="1"/>
          </p:cNvSpPr>
          <p:nvPr>
            <p:ph type="pic" idx="2"/>
          </p:nvPr>
        </p:nvSpPr>
        <p:spPr>
          <a:xfrm>
            <a:off x="5183188" y="987425"/>
            <a:ext cx="6172200" cy="4873625"/>
          </a:xfrm>
          <a:prstGeom prst="rect">
            <a:avLst/>
          </a:prstGeom>
          <a:noFill/>
          <a:ln>
            <a:noFill/>
          </a:ln>
        </p:spPr>
      </p:sp>
      <p:sp>
        <p:nvSpPr>
          <p:cNvPr id="95" name="Google Shape;95;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tandard slide">
  <p:cSld name="Standard slide">
    <p:bg>
      <p:bgPr>
        <a:blipFill>
          <a:blip r:embed="rId2">
            <a:alphaModFix amt="50000"/>
          </a:blip>
          <a:stretch>
            <a:fillRect/>
          </a:stretch>
        </a:blip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863149" y="1371599"/>
            <a:ext cx="10719251" cy="4700589"/>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Clr>
                <a:schemeClr val="accent5"/>
              </a:buClr>
              <a:buSzPts val="2800"/>
              <a:buChar char="•"/>
              <a:defRPr>
                <a:latin typeface="Inter Light"/>
                <a:ea typeface="Inter Light"/>
                <a:cs typeface="Inter Light"/>
                <a:sym typeface="Inter Light"/>
              </a:defRPr>
            </a:lvl1pPr>
            <a:lvl2pPr marL="914400" lvl="1" indent="-381000" algn="l">
              <a:lnSpc>
                <a:spcPct val="90000"/>
              </a:lnSpc>
              <a:spcBef>
                <a:spcPts val="500"/>
              </a:spcBef>
              <a:spcAft>
                <a:spcPts val="0"/>
              </a:spcAft>
              <a:buClr>
                <a:schemeClr val="accent5"/>
              </a:buClr>
              <a:buSzPts val="2400"/>
              <a:buChar char="•"/>
              <a:defRPr>
                <a:latin typeface="Inter Light"/>
                <a:ea typeface="Inter Light"/>
                <a:cs typeface="Inter Light"/>
                <a:sym typeface="Inter Light"/>
              </a:defRPr>
            </a:lvl2pPr>
            <a:lvl3pPr marL="1371600" lvl="2" indent="-355600" algn="l">
              <a:lnSpc>
                <a:spcPct val="90000"/>
              </a:lnSpc>
              <a:spcBef>
                <a:spcPts val="500"/>
              </a:spcBef>
              <a:spcAft>
                <a:spcPts val="0"/>
              </a:spcAft>
              <a:buClr>
                <a:schemeClr val="accent5"/>
              </a:buClr>
              <a:buSzPts val="2000"/>
              <a:buChar char="•"/>
              <a:defRPr>
                <a:latin typeface="Inter Light"/>
                <a:ea typeface="Inter Light"/>
                <a:cs typeface="Inter Light"/>
                <a:sym typeface="Inter Light"/>
              </a:defRPr>
            </a:lvl3pPr>
            <a:lvl4pPr marL="1828800" lvl="3" indent="-3429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4pPr>
            <a:lvl5pPr marL="2286000" lvl="4" indent="-3429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 name="Google Shape;113;p23"/>
          <p:cNvCxnSpPr/>
          <p:nvPr/>
        </p:nvCxnSpPr>
        <p:spPr>
          <a:xfrm>
            <a:off x="562924" y="5"/>
            <a:ext cx="0" cy="1078159"/>
          </a:xfrm>
          <a:prstGeom prst="straightConnector1">
            <a:avLst/>
          </a:prstGeom>
          <a:noFill/>
          <a:ln w="28575" cap="flat" cmpd="sng">
            <a:solidFill>
              <a:schemeClr val="accent2"/>
            </a:solidFill>
            <a:prstDash val="solid"/>
            <a:miter lim="800000"/>
            <a:headEnd type="none" w="sm" len="sm"/>
            <a:tailEnd type="none" w="sm" len="sm"/>
          </a:ln>
        </p:spPr>
      </p:cxnSp>
      <p:sp>
        <p:nvSpPr>
          <p:cNvPr id="114" name="Google Shape;114;p23"/>
          <p:cNvSpPr txBox="1">
            <a:spLocks noGrp="1"/>
          </p:cNvSpPr>
          <p:nvPr>
            <p:ph type="title"/>
          </p:nvPr>
        </p:nvSpPr>
        <p:spPr>
          <a:xfrm>
            <a:off x="863152" y="277800"/>
            <a:ext cx="10719250" cy="770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5"/>
              </a:buClr>
              <a:buSzPts val="4400"/>
              <a:buFont typeface="Inter Light"/>
              <a:buNone/>
              <a:defRPr b="0">
                <a:solidFill>
                  <a:schemeClr val="accent5"/>
                </a:solidFill>
                <a:latin typeface="Inter Light"/>
                <a:ea typeface="Inter Light"/>
                <a:cs typeface="Inter Light"/>
                <a:sym typeface="Inter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3"/>
          <p:cNvSpPr txBox="1"/>
          <p:nvPr/>
        </p:nvSpPr>
        <p:spPr>
          <a:xfrm>
            <a:off x="609287" y="6499456"/>
            <a:ext cx="885139" cy="14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IT" sz="900" b="0" i="0" u="none" strike="noStrike" cap="none">
                <a:solidFill>
                  <a:schemeClr val="lt1"/>
                </a:solidFill>
                <a:latin typeface="Inter Light"/>
                <a:ea typeface="Inter Light"/>
                <a:cs typeface="Inter Light"/>
                <a:sym typeface="Inter Light"/>
              </a:rPr>
              <a:t>Page </a:t>
            </a:r>
            <a:fld id="{00000000-1234-1234-1234-123412341234}" type="slidenum">
              <a:rPr lang="it-IT" sz="900" b="0" i="0" u="none" strike="noStrike" cap="none">
                <a:solidFill>
                  <a:schemeClr val="lt1"/>
                </a:solidFill>
                <a:latin typeface="Inter Light"/>
                <a:ea typeface="Inter Light"/>
                <a:cs typeface="Inter Light"/>
                <a:sym typeface="Inter Light"/>
              </a:rPr>
              <a:t>‹N›</a:t>
            </a:fld>
            <a:endParaRPr sz="900" b="0" i="0" u="none" strike="noStrike" cap="none">
              <a:solidFill>
                <a:schemeClr val="lt1"/>
              </a:solidFill>
              <a:latin typeface="Inter Light"/>
              <a:ea typeface="Inter Light"/>
              <a:cs typeface="Inter Light"/>
              <a:sym typeface="Inter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Vuota">
  <p:cSld name="3_Vuota">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Vuota" type="blank">
  <p:cSld name="BLANK">
    <p:spTree>
      <p:nvGrpSpPr>
        <p:cNvPr id="1"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a:stretch/>
        </p:blipFill>
        <p:spPr>
          <a:xfrm>
            <a:off x="0" y="3048"/>
            <a:ext cx="12197426" cy="68549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24"/>
        <p:cNvGrpSpPr/>
        <p:nvPr/>
      </p:nvGrpSpPr>
      <p:grpSpPr>
        <a:xfrm>
          <a:off x="0" y="0"/>
          <a:ext cx="0" cy="0"/>
          <a:chOff x="0" y="0"/>
          <a:chExt cx="0" cy="0"/>
        </a:xfrm>
      </p:grpSpPr>
      <p:grpSp>
        <p:nvGrpSpPr>
          <p:cNvPr id="25" name="Google Shape;25;p8"/>
          <p:cNvGrpSpPr/>
          <p:nvPr/>
        </p:nvGrpSpPr>
        <p:grpSpPr>
          <a:xfrm>
            <a:off x="0" y="6511282"/>
            <a:ext cx="12192000" cy="361767"/>
            <a:chOff x="0" y="6511282"/>
            <a:chExt cx="12192000" cy="361767"/>
          </a:xfrm>
        </p:grpSpPr>
        <p:pic>
          <p:nvPicPr>
            <p:cNvPr id="26" name="Google Shape;26;p8"/>
            <p:cNvPicPr preferRelativeResize="0"/>
            <p:nvPr/>
          </p:nvPicPr>
          <p:blipFill rotWithShape="1">
            <a:blip r:embed="rId2">
              <a:alphaModFix/>
            </a:blip>
            <a:srcRect/>
            <a:stretch/>
          </p:blipFill>
          <p:spPr>
            <a:xfrm>
              <a:off x="0" y="6511282"/>
              <a:ext cx="12192000" cy="361767"/>
            </a:xfrm>
            <a:prstGeom prst="rect">
              <a:avLst/>
            </a:prstGeom>
            <a:noFill/>
            <a:ln>
              <a:noFill/>
            </a:ln>
          </p:spPr>
        </p:pic>
        <p:sp>
          <p:nvSpPr>
            <p:cNvPr id="27" name="Google Shape;27;p8"/>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8" name="Google Shape;28;p8"/>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29" name="Google Shape;29;p8"/>
          <p:cNvPicPr preferRelativeResize="0"/>
          <p:nvPr/>
        </p:nvPicPr>
        <p:blipFill rotWithShape="1">
          <a:blip r:embed="rId3">
            <a:alphaModFix/>
          </a:blip>
          <a:srcRect/>
          <a:stretch/>
        </p:blipFill>
        <p:spPr>
          <a:xfrm>
            <a:off x="-1" y="0"/>
            <a:ext cx="12192001" cy="85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Vuota">
  <p:cSld name="4_Vuota">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34" name="Google Shape;34;p9"/>
          <p:cNvSpPr/>
          <p:nvPr/>
        </p:nvSpPr>
        <p:spPr>
          <a:xfrm>
            <a:off x="1" y="0"/>
            <a:ext cx="12192000" cy="3336053"/>
          </a:xfrm>
          <a:prstGeom prst="rect">
            <a:avLst/>
          </a:prstGeom>
          <a:solidFill>
            <a:srgbClr val="0B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9" descr="Immagine che contiene sfocatura&#10;&#10;Descrizione generata automaticamente"/>
          <p:cNvPicPr preferRelativeResize="0"/>
          <p:nvPr/>
        </p:nvPicPr>
        <p:blipFill rotWithShape="1">
          <a:blip r:embed="rId2">
            <a:alphaModFix/>
          </a:blip>
          <a:srcRect/>
          <a:stretch/>
        </p:blipFill>
        <p:spPr>
          <a:xfrm>
            <a:off x="0" y="609"/>
            <a:ext cx="12192000" cy="6856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Vuota">
  <p:cSld name="13_Vuota">
    <p:spTree>
      <p:nvGrpSpPr>
        <p:cNvPr id="1" name="Shape 36"/>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40" name="Google Shape;40;p10" descr="Immagine che contiene vetro&#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Vuota">
  <p:cSld name="14_Vuota">
    <p:spTree>
      <p:nvGrpSpPr>
        <p:cNvPr id="1" name="Shape 41"/>
        <p:cNvGrpSpPr/>
        <p:nvPr/>
      </p:nvGrpSpPr>
      <p:grpSpPr>
        <a:xfrm>
          <a:off x="0" y="0"/>
          <a:ext cx="0" cy="0"/>
          <a:chOff x="0" y="0"/>
          <a:chExt cx="0" cy="0"/>
        </a:xfrm>
      </p:grpSpPr>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45" name="Google Shape;45;p1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Vuota">
  <p:cSld name="15_Vuota">
    <p:spTree>
      <p:nvGrpSpPr>
        <p:cNvPr id="1" name="Shape 46"/>
        <p:cNvGrpSpPr/>
        <p:nvPr/>
      </p:nvGrpSpPr>
      <p:grpSpPr>
        <a:xfrm>
          <a:off x="0" y="0"/>
          <a:ext cx="0" cy="0"/>
          <a:chOff x="0" y="0"/>
          <a:chExt cx="0" cy="0"/>
        </a:xfrm>
      </p:grpSpPr>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50" name="Google Shape;50;p12"/>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Vuota">
  <p:cSld name="6_Vuota">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 descr="Immagine che contiene spazio, luce, laser, notte&#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2" name="Google Shape;122;p1"/>
          <p:cNvSpPr txBox="1"/>
          <p:nvPr/>
        </p:nvSpPr>
        <p:spPr>
          <a:xfrm>
            <a:off x="827875" y="2750450"/>
            <a:ext cx="9985500" cy="2219902"/>
          </a:xfrm>
          <a:prstGeom prst="rect">
            <a:avLst/>
          </a:prstGeom>
          <a:solidFill>
            <a:srgbClr val="002060"/>
          </a:solidFill>
          <a:ln>
            <a:noFill/>
          </a:ln>
        </p:spPr>
        <p:txBody>
          <a:bodyPr spcFirstLastPara="1" wrap="square" lIns="91425" tIns="45700" rIns="91425" bIns="45700" anchor="ctr" anchorCtr="0">
            <a:normAutofit fontScale="47500" lnSpcReduction="20000"/>
          </a:bodyPr>
          <a:lstStyle/>
          <a:p>
            <a:pPr marL="0" marR="0" lvl="0" indent="0" algn="ctr" rtl="0">
              <a:lnSpc>
                <a:spcPct val="90000"/>
              </a:lnSpc>
              <a:spcBef>
                <a:spcPts val="0"/>
              </a:spcBef>
              <a:spcAft>
                <a:spcPts val="0"/>
              </a:spcAft>
              <a:buClr>
                <a:schemeClr val="lt1"/>
              </a:buClr>
              <a:buSzPts val="3000"/>
              <a:buFont typeface="Titillium Web"/>
              <a:buNone/>
            </a:pPr>
            <a:r>
              <a:rPr lang="it-IT" sz="4400" i="1" dirty="0">
                <a:solidFill>
                  <a:schemeClr val="lt1"/>
                </a:solidFill>
                <a:latin typeface="Titillium Web"/>
                <a:ea typeface="Titillium Web"/>
                <a:cs typeface="Titillium Web"/>
                <a:sym typeface="Titillium Web"/>
              </a:rPr>
              <a:t>SPECTRA-AI</a:t>
            </a:r>
          </a:p>
          <a:p>
            <a:pPr marL="0" marR="0" lvl="0" indent="0" algn="ctr" rtl="0">
              <a:lnSpc>
                <a:spcPct val="90000"/>
              </a:lnSpc>
              <a:spcBef>
                <a:spcPts val="0"/>
              </a:spcBef>
              <a:spcAft>
                <a:spcPts val="0"/>
              </a:spcAft>
              <a:buClr>
                <a:schemeClr val="lt1"/>
              </a:buClr>
              <a:buSzPts val="3000"/>
              <a:buFont typeface="Titillium Web"/>
              <a:buNone/>
            </a:pPr>
            <a:endParaRPr lang="it-IT" sz="4400" i="1"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en-US" sz="4400" i="1" dirty="0">
                <a:solidFill>
                  <a:schemeClr val="lt1"/>
                </a:solidFill>
                <a:latin typeface="Titillium Web"/>
                <a:ea typeface="Titillium Web"/>
                <a:cs typeface="Titillium Web"/>
                <a:sym typeface="Titillium Web"/>
              </a:rPr>
              <a:t>Spectral Pattern Extraction for Classifying Transient Radiations in Astronomy with</a:t>
            </a:r>
          </a:p>
          <a:p>
            <a:pPr marL="0" marR="0" lvl="0" indent="0" algn="ctr" rtl="0">
              <a:lnSpc>
                <a:spcPct val="90000"/>
              </a:lnSpc>
              <a:spcBef>
                <a:spcPts val="0"/>
              </a:spcBef>
              <a:spcAft>
                <a:spcPts val="0"/>
              </a:spcAft>
              <a:buClr>
                <a:schemeClr val="lt1"/>
              </a:buClr>
              <a:buSzPts val="3000"/>
              <a:buFont typeface="Titillium Web"/>
              <a:buNone/>
            </a:pPr>
            <a:r>
              <a:rPr lang="en-US" sz="4400" i="1" dirty="0">
                <a:solidFill>
                  <a:schemeClr val="lt1"/>
                </a:solidFill>
                <a:latin typeface="Titillium Web"/>
                <a:ea typeface="Titillium Web"/>
                <a:cs typeface="Titillium Web"/>
                <a:sym typeface="Titillium Web"/>
              </a:rPr>
              <a:t>Artificial Intelligence</a:t>
            </a:r>
          </a:p>
          <a:p>
            <a:pPr marL="0" marR="0" lvl="0" indent="0" algn="ctr" rtl="0">
              <a:lnSpc>
                <a:spcPct val="90000"/>
              </a:lnSpc>
              <a:spcBef>
                <a:spcPts val="0"/>
              </a:spcBef>
              <a:spcAft>
                <a:spcPts val="0"/>
              </a:spcAft>
              <a:buClr>
                <a:schemeClr val="lt1"/>
              </a:buClr>
              <a:buSzPts val="3000"/>
              <a:buFont typeface="Titillium Web"/>
              <a:buNone/>
            </a:pPr>
            <a:endParaRPr lang="it-IT" sz="4400" i="1"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700" i="1">
                <a:solidFill>
                  <a:schemeClr val="lt1"/>
                </a:solidFill>
                <a:latin typeface="Titillium Web"/>
                <a:ea typeface="Titillium Web"/>
                <a:cs typeface="Titillium Web"/>
                <a:sym typeface="Titillium Web"/>
              </a:rPr>
              <a:t>Alberto Garinei - Guglielmo </a:t>
            </a:r>
            <a:r>
              <a:rPr lang="it-IT" sz="2700" i="1" dirty="0">
                <a:solidFill>
                  <a:schemeClr val="lt1"/>
                </a:solidFill>
                <a:latin typeface="Titillium Web"/>
                <a:ea typeface="Titillium Web"/>
                <a:cs typeface="Titillium Web"/>
                <a:sym typeface="Titillium Web"/>
              </a:rPr>
              <a:t>Marconi University</a:t>
            </a:r>
          </a:p>
          <a:p>
            <a:pPr marL="0" marR="0" lvl="0" indent="0" algn="ctr" rtl="0">
              <a:lnSpc>
                <a:spcPct val="90000"/>
              </a:lnSpc>
              <a:spcBef>
                <a:spcPts val="0"/>
              </a:spcBef>
              <a:spcAft>
                <a:spcPts val="0"/>
              </a:spcAft>
              <a:buClr>
                <a:schemeClr val="lt1"/>
              </a:buClr>
              <a:buSzPts val="3000"/>
              <a:buFont typeface="Titillium Web"/>
              <a:buNone/>
            </a:pPr>
            <a:endParaRPr lang="it-IT" sz="2700" i="1"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700" i="1" dirty="0" err="1">
                <a:solidFill>
                  <a:schemeClr val="lt1"/>
                </a:solidFill>
                <a:latin typeface="Titillium Web"/>
                <a:ea typeface="Titillium Web"/>
                <a:cs typeface="Titillium Web"/>
                <a:sym typeface="Titillium Web"/>
              </a:rPr>
              <a:t>Spoke</a:t>
            </a:r>
            <a:r>
              <a:rPr lang="it-IT" sz="2700" i="1" dirty="0">
                <a:solidFill>
                  <a:schemeClr val="lt1"/>
                </a:solidFill>
                <a:latin typeface="Titillium Web"/>
                <a:ea typeface="Titillium Web"/>
                <a:cs typeface="Titillium Web"/>
                <a:sym typeface="Titillium Web"/>
              </a:rPr>
              <a:t> 3 : </a:t>
            </a:r>
          </a:p>
          <a:p>
            <a:pPr marL="0" marR="0" lvl="0" indent="0" algn="ctr" rtl="0">
              <a:lnSpc>
                <a:spcPct val="90000"/>
              </a:lnSpc>
              <a:spcBef>
                <a:spcPts val="0"/>
              </a:spcBef>
              <a:spcAft>
                <a:spcPts val="0"/>
              </a:spcAft>
              <a:buClr>
                <a:schemeClr val="lt1"/>
              </a:buClr>
              <a:buSzPts val="3000"/>
              <a:buFont typeface="Titillium Web"/>
              <a:buNone/>
            </a:pPr>
            <a:endParaRPr lang="it-IT" sz="2700" i="1"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700" i="1" dirty="0">
                <a:solidFill>
                  <a:schemeClr val="lt1"/>
                </a:solidFill>
                <a:latin typeface="Titillium Web"/>
                <a:ea typeface="Titillium Web"/>
                <a:cs typeface="Titillium Web"/>
                <a:sym typeface="Titillium Web"/>
              </a:rPr>
              <a:t>Sara Cutini - INFN  PG </a:t>
            </a:r>
          </a:p>
          <a:p>
            <a:pPr marL="0" marR="0" lvl="0" indent="0" algn="ctr" rtl="0">
              <a:lnSpc>
                <a:spcPct val="90000"/>
              </a:lnSpc>
              <a:spcBef>
                <a:spcPts val="0"/>
              </a:spcBef>
              <a:spcAft>
                <a:spcPts val="0"/>
              </a:spcAft>
              <a:buClr>
                <a:schemeClr val="lt1"/>
              </a:buClr>
              <a:buSzPts val="3000"/>
              <a:buFont typeface="Titillium Web"/>
              <a:buNone/>
            </a:pPr>
            <a:endParaRPr lang="it-IT" sz="2700" i="1"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700" i="1" dirty="0">
                <a:solidFill>
                  <a:schemeClr val="lt1"/>
                </a:solidFill>
                <a:latin typeface="Titillium Web"/>
                <a:ea typeface="Titillium Web"/>
                <a:cs typeface="Titillium Web"/>
                <a:sym typeface="Titillium Web"/>
              </a:rPr>
              <a:t>Francesco Longo  - Università di Trieste - INFN</a:t>
            </a:r>
            <a:endParaRPr sz="2700" i="1" dirty="0">
              <a:solidFill>
                <a:schemeClr val="lt1"/>
              </a:solidFill>
              <a:latin typeface="Titillium Web"/>
              <a:ea typeface="Titillium Web"/>
              <a:cs typeface="Titillium Web"/>
              <a:sym typeface="Titillium Web"/>
            </a:endParaRPr>
          </a:p>
        </p:txBody>
      </p:sp>
      <p:grpSp>
        <p:nvGrpSpPr>
          <p:cNvPr id="123" name="Google Shape;123;p1"/>
          <p:cNvGrpSpPr/>
          <p:nvPr/>
        </p:nvGrpSpPr>
        <p:grpSpPr>
          <a:xfrm>
            <a:off x="0" y="6511282"/>
            <a:ext cx="12192000" cy="361767"/>
            <a:chOff x="0" y="6511282"/>
            <a:chExt cx="12192000" cy="361767"/>
          </a:xfrm>
        </p:grpSpPr>
        <p:pic>
          <p:nvPicPr>
            <p:cNvPr id="124" name="Google Shape;124;p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25" name="Google Shape;125;p1"/>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26" name="Google Shape;126;p1"/>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127" name="Google Shape;127;p1"/>
          <p:cNvPicPr preferRelativeResize="0"/>
          <p:nvPr/>
        </p:nvPicPr>
        <p:blipFill rotWithShape="1">
          <a:blip r:embed="rId5">
            <a:alphaModFix/>
          </a:blip>
          <a:srcRect/>
          <a:stretch/>
        </p:blipFill>
        <p:spPr>
          <a:xfrm>
            <a:off x="-1" y="-15050"/>
            <a:ext cx="12191999" cy="1181100"/>
          </a:xfrm>
          <a:prstGeom prst="rect">
            <a:avLst/>
          </a:prstGeom>
          <a:noFill/>
          <a:ln>
            <a:noFill/>
          </a:ln>
        </p:spPr>
      </p:pic>
      <p:sp>
        <p:nvSpPr>
          <p:cNvPr id="128" name="Google Shape;128;p1"/>
          <p:cNvSpPr txBox="1"/>
          <p:nvPr/>
        </p:nvSpPr>
        <p:spPr>
          <a:xfrm>
            <a:off x="345989" y="5917324"/>
            <a:ext cx="5029200" cy="515288"/>
          </a:xfrm>
          <a:prstGeom prst="rect">
            <a:avLst/>
          </a:prstGeom>
          <a:solidFill>
            <a:srgbClr val="E6007E"/>
          </a:solidFill>
          <a:ln>
            <a:noFill/>
          </a:ln>
        </p:spPr>
        <p:txBody>
          <a:bodyPr spcFirstLastPara="1" wrap="square" lIns="91425" tIns="45700" rIns="91425" bIns="45700" anchor="ctr" anchorCtr="0">
            <a:normAutofit/>
          </a:bodyPr>
          <a:lstStyle/>
          <a:p>
            <a:pPr marL="0" marR="0" lvl="0" indent="0" rtl="0">
              <a:lnSpc>
                <a:spcPct val="90000"/>
              </a:lnSpc>
              <a:spcBef>
                <a:spcPts val="0"/>
              </a:spcBef>
              <a:spcAft>
                <a:spcPts val="0"/>
              </a:spcAft>
              <a:buClr>
                <a:schemeClr val="lt1"/>
              </a:buClr>
              <a:buSzPts val="1800"/>
              <a:buFont typeface="Arial"/>
              <a:buNone/>
            </a:pPr>
            <a:r>
              <a:rPr lang="it-IT" sz="1800" b="1" dirty="0" err="1">
                <a:solidFill>
                  <a:schemeClr val="lt1"/>
                </a:solidFill>
                <a:latin typeface="Titillium Web SemiBold"/>
                <a:ea typeface="Titillium Web SemiBold"/>
                <a:cs typeface="Titillium Web SemiBold"/>
                <a:sym typeface="Titillium Web SemiBold"/>
              </a:rPr>
              <a:t>Spoke</a:t>
            </a:r>
            <a:r>
              <a:rPr lang="it-IT" sz="1800" b="1" dirty="0">
                <a:solidFill>
                  <a:schemeClr val="lt1"/>
                </a:solidFill>
                <a:latin typeface="Titillium Web SemiBold"/>
                <a:ea typeface="Titillium Web SemiBold"/>
                <a:cs typeface="Titillium Web SemiBold"/>
                <a:sym typeface="Titillium Web SemiBold"/>
              </a:rPr>
              <a:t> 3 Progetti Bandi a Cascata</a:t>
            </a:r>
            <a:r>
              <a:rPr lang="it-IT" sz="1800" b="1" i="0" u="none" strike="noStrike" cap="none" dirty="0">
                <a:solidFill>
                  <a:schemeClr val="lt1"/>
                </a:solidFill>
                <a:latin typeface="Titillium Web SemiBold"/>
                <a:ea typeface="Titillium Web SemiBold"/>
                <a:cs typeface="Titillium Web SemiBold"/>
                <a:sym typeface="Titillium Web SemiBold"/>
              </a:rPr>
              <a:t>,</a:t>
            </a:r>
            <a:r>
              <a:rPr lang="it-IT" sz="1800" b="0" i="0" u="none" strike="noStrike" cap="none" dirty="0">
                <a:solidFill>
                  <a:schemeClr val="lt1"/>
                </a:solidFill>
                <a:latin typeface="Titillium Web"/>
                <a:ea typeface="Titillium Web"/>
                <a:cs typeface="Titillium Web"/>
                <a:sym typeface="Titillium Web"/>
              </a:rPr>
              <a:t> 24/09</a:t>
            </a:r>
            <a:r>
              <a:rPr lang="it-IT" sz="1800" dirty="0">
                <a:solidFill>
                  <a:schemeClr val="lt1"/>
                </a:solidFill>
                <a:latin typeface="Titillium Web"/>
                <a:ea typeface="Titillium Web"/>
                <a:cs typeface="Titillium Web"/>
                <a:sym typeface="Titillium Web"/>
              </a:rPr>
              <a:t>,</a:t>
            </a:r>
            <a:r>
              <a:rPr lang="it-IT" sz="1800" b="0" i="0" u="none" strike="noStrike" cap="none" dirty="0">
                <a:solidFill>
                  <a:schemeClr val="lt1"/>
                </a:solidFill>
                <a:latin typeface="Titillium Web"/>
                <a:ea typeface="Titillium Web"/>
                <a:cs typeface="Titillium Web"/>
                <a:sym typeface="Titillium Web"/>
              </a:rPr>
              <a:t> 2024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F095BAB-B610-BE5C-5E56-D93767D3D89C}"/>
            </a:ext>
          </a:extLst>
        </p:cNvPr>
        <p:cNvGrpSpPr/>
        <p:nvPr/>
      </p:nvGrpSpPr>
      <p:grpSpPr>
        <a:xfrm>
          <a:off x="0" y="0"/>
          <a:ext cx="0" cy="0"/>
          <a:chOff x="0" y="0"/>
          <a:chExt cx="0" cy="0"/>
        </a:xfrm>
      </p:grpSpPr>
      <p:pic>
        <p:nvPicPr>
          <p:cNvPr id="146" name="Google Shape;146;g27df92e4ca9_0_1">
            <a:extLst>
              <a:ext uri="{FF2B5EF4-FFF2-40B4-BE49-F238E27FC236}">
                <a16:creationId xmlns:a16="http://schemas.microsoft.com/office/drawing/2014/main" id="{5A758C08-1050-CB10-7538-062079DB9420}"/>
              </a:ext>
            </a:extLst>
          </p:cNvPr>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a:extLst>
              <a:ext uri="{FF2B5EF4-FFF2-40B4-BE49-F238E27FC236}">
                <a16:creationId xmlns:a16="http://schemas.microsoft.com/office/drawing/2014/main" id="{5DF66048-C2FA-DC2F-BA1A-63D9FFC7E624}"/>
              </a:ext>
            </a:extLst>
          </p:cNvPr>
          <p:cNvGrpSpPr/>
          <p:nvPr/>
        </p:nvGrpSpPr>
        <p:grpSpPr>
          <a:xfrm>
            <a:off x="0" y="6511282"/>
            <a:ext cx="12192000" cy="361767"/>
            <a:chOff x="0" y="6511282"/>
            <a:chExt cx="12192000" cy="361767"/>
          </a:xfrm>
        </p:grpSpPr>
        <p:pic>
          <p:nvPicPr>
            <p:cNvPr id="148" name="Google Shape;148;g27df92e4ca9_0_1">
              <a:extLst>
                <a:ext uri="{FF2B5EF4-FFF2-40B4-BE49-F238E27FC236}">
                  <a16:creationId xmlns:a16="http://schemas.microsoft.com/office/drawing/2014/main" id="{9AA84CD4-9281-044E-B6DD-8C84D26C8B62}"/>
                </a:ext>
              </a:extLst>
            </p:cNvPr>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a:extLst>
                <a:ext uri="{FF2B5EF4-FFF2-40B4-BE49-F238E27FC236}">
                  <a16:creationId xmlns:a16="http://schemas.microsoft.com/office/drawing/2014/main" id="{0F14886A-48EF-859C-976A-0E19CC7AE559}"/>
                </a:ext>
              </a:extLst>
            </p:cNvPr>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a:extLst>
                <a:ext uri="{FF2B5EF4-FFF2-40B4-BE49-F238E27FC236}">
                  <a16:creationId xmlns:a16="http://schemas.microsoft.com/office/drawing/2014/main" id="{A5AAB694-3CB3-BF17-12DD-C8AEDE8B8C9A}"/>
                </a:ext>
              </a:extLst>
            </p:cNvPr>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a:extLst>
              <a:ext uri="{FF2B5EF4-FFF2-40B4-BE49-F238E27FC236}">
                <a16:creationId xmlns:a16="http://schemas.microsoft.com/office/drawing/2014/main" id="{0B512A48-19B9-600F-731B-3F5285A89C1C}"/>
              </a:ext>
            </a:extLst>
          </p:cNvPr>
          <p:cNvSpPr txBox="1"/>
          <p:nvPr/>
        </p:nvSpPr>
        <p:spPr>
          <a:xfrm>
            <a:off x="715250" y="1030225"/>
            <a:ext cx="10854300"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err="1">
                <a:solidFill>
                  <a:srgbClr val="1C7FFF"/>
                </a:solidFill>
                <a:latin typeface="Titillium Web"/>
                <a:ea typeface="Titillium Web"/>
                <a:cs typeface="Titillium Web"/>
                <a:sym typeface="Titillium Web"/>
              </a:rPr>
              <a:t>Involved</a:t>
            </a:r>
            <a:r>
              <a:rPr lang="it-IT" sz="3000" b="1" dirty="0">
                <a:solidFill>
                  <a:srgbClr val="1C7FFF"/>
                </a:solidFill>
                <a:latin typeface="Titillium Web"/>
                <a:ea typeface="Titillium Web"/>
                <a:cs typeface="Titillium Web"/>
                <a:sym typeface="Titillium Web"/>
              </a:rPr>
              <a:t> Staff and new recruitments</a:t>
            </a:r>
            <a:endParaRPr lang="it-IT" sz="2000" dirty="0">
              <a:latin typeface="Titillium Web"/>
              <a:ea typeface="Titillium Web"/>
              <a:cs typeface="Titillium Web"/>
              <a:sym typeface="Titillium Web"/>
            </a:endParaRPr>
          </a:p>
        </p:txBody>
      </p:sp>
      <p:sp>
        <p:nvSpPr>
          <p:cNvPr id="152" name="Google Shape;152;g27df92e4ca9_0_1">
            <a:extLst>
              <a:ext uri="{FF2B5EF4-FFF2-40B4-BE49-F238E27FC236}">
                <a16:creationId xmlns:a16="http://schemas.microsoft.com/office/drawing/2014/main" id="{FA14AC54-35FC-367D-DC45-4BA424EB70E8}"/>
              </a:ext>
            </a:extLst>
          </p:cNvPr>
          <p:cNvSpPr txBox="1"/>
          <p:nvPr/>
        </p:nvSpPr>
        <p:spPr>
          <a:xfrm>
            <a:off x="355650" y="1833988"/>
            <a:ext cx="11480700" cy="3139281"/>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it-IT" sz="2000" b="1" dirty="0" err="1">
                <a:solidFill>
                  <a:srgbClr val="1528BC"/>
                </a:solidFill>
                <a:latin typeface="Titillium Web"/>
                <a:ea typeface="Titillium Web"/>
                <a:cs typeface="Titillium Web"/>
                <a:sym typeface="Titillium Web"/>
              </a:rPr>
              <a:t>Involved</a:t>
            </a:r>
            <a:r>
              <a:rPr lang="it-IT" sz="2000" b="1" dirty="0">
                <a:solidFill>
                  <a:srgbClr val="1528BC"/>
                </a:solidFill>
                <a:latin typeface="Titillium Web"/>
                <a:ea typeface="Titillium Web"/>
                <a:cs typeface="Titillium Web"/>
                <a:sym typeface="Titillium Web"/>
              </a:rPr>
              <a:t> Staff:</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Alberto Garinei: Full Professor of </a:t>
            </a:r>
            <a:r>
              <a:rPr lang="it-IT" sz="2000" b="1" dirty="0" err="1">
                <a:solidFill>
                  <a:srgbClr val="1528BC"/>
                </a:solidFill>
                <a:latin typeface="Titillium Web"/>
                <a:ea typeface="Titillium Web"/>
                <a:cs typeface="Titillium Web"/>
                <a:sym typeface="Titillium Web"/>
              </a:rPr>
              <a:t>Mechanical</a:t>
            </a:r>
            <a:r>
              <a:rPr lang="it-IT" sz="2000" b="1" dirty="0">
                <a:solidFill>
                  <a:srgbClr val="1528BC"/>
                </a:solidFill>
                <a:latin typeface="Titillium Web"/>
                <a:ea typeface="Titillium Web"/>
                <a:cs typeface="Titillium Web"/>
                <a:sym typeface="Titillium Web"/>
              </a:rPr>
              <a:t> and Thermal </a:t>
            </a:r>
            <a:r>
              <a:rPr lang="it-IT" sz="2000" b="1" dirty="0" err="1">
                <a:solidFill>
                  <a:srgbClr val="1528BC"/>
                </a:solidFill>
                <a:latin typeface="Titillium Web"/>
                <a:ea typeface="Titillium Web"/>
                <a:cs typeface="Titillium Web"/>
                <a:sym typeface="Titillium Web"/>
              </a:rPr>
              <a:t>Measurements</a:t>
            </a:r>
            <a:r>
              <a:rPr lang="it-IT" sz="2000" b="1" dirty="0">
                <a:solidFill>
                  <a:srgbClr val="1528BC"/>
                </a:solidFill>
                <a:latin typeface="Titillium Web"/>
                <a:ea typeface="Titillium Web"/>
                <a:cs typeface="Titillium Web"/>
                <a:sym typeface="Titillium Web"/>
              </a:rPr>
              <a:t> </a:t>
            </a: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Francesca </a:t>
            </a:r>
            <a:r>
              <a:rPr lang="it-IT" sz="2000" b="1" dirty="0" err="1">
                <a:solidFill>
                  <a:srgbClr val="1528BC"/>
                </a:solidFill>
                <a:latin typeface="Titillium Web"/>
                <a:ea typeface="Titillium Web"/>
                <a:cs typeface="Titillium Web"/>
                <a:sym typeface="Titillium Web"/>
              </a:rPr>
              <a:t>Fallucchi</a:t>
            </a:r>
            <a:r>
              <a:rPr lang="it-IT" sz="2000" b="1" dirty="0">
                <a:solidFill>
                  <a:srgbClr val="1528BC"/>
                </a:solidFill>
                <a:latin typeface="Titillium Web"/>
                <a:ea typeface="Titillium Web"/>
                <a:cs typeface="Titillium Web"/>
                <a:sym typeface="Titillium Web"/>
              </a:rPr>
              <a:t>: </a:t>
            </a:r>
            <a:r>
              <a:rPr lang="en-US" sz="2000" b="1" dirty="0">
                <a:solidFill>
                  <a:srgbClr val="1528BC"/>
                </a:solidFill>
                <a:latin typeface="Titillium Web"/>
                <a:ea typeface="Titillium Web"/>
                <a:cs typeface="Titillium Web"/>
                <a:sym typeface="Titillium Web"/>
              </a:rPr>
              <a:t>Associate Professor of </a:t>
            </a:r>
            <a:r>
              <a:rPr lang="it-IT" sz="2000" b="1" dirty="0">
                <a:solidFill>
                  <a:srgbClr val="1528BC"/>
                </a:solidFill>
                <a:latin typeface="Titillium Web"/>
                <a:ea typeface="Titillium Web"/>
                <a:cs typeface="Titillium Web"/>
                <a:sym typeface="Titillium Web"/>
              </a:rPr>
              <a:t>Computer Science</a:t>
            </a: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Matteo Martini: </a:t>
            </a:r>
            <a:r>
              <a:rPr lang="en-US" sz="2000" b="1" dirty="0">
                <a:solidFill>
                  <a:srgbClr val="1528BC"/>
                </a:solidFill>
                <a:latin typeface="Titillium Web"/>
                <a:ea typeface="Titillium Web"/>
                <a:cs typeface="Titillium Web"/>
                <a:sym typeface="Titillium Web"/>
              </a:rPr>
              <a:t>Associate Professor of Experimental Physics</a:t>
            </a:r>
            <a:r>
              <a:rPr lang="it-IT" sz="2000" b="1" dirty="0">
                <a:solidFill>
                  <a:srgbClr val="1528BC"/>
                </a:solidFill>
                <a:latin typeface="Titillium Web"/>
                <a:ea typeface="Titillium Web"/>
                <a:cs typeface="Titillium Web"/>
                <a:sym typeface="Titillium Web"/>
              </a:rPr>
              <a:t> </a:t>
            </a:r>
          </a:p>
          <a:p>
            <a:pPr marL="179999" marR="0" lvl="0" indent="-127001" algn="l" rtl="0">
              <a:lnSpc>
                <a:spcPct val="90000"/>
              </a:lnSpc>
              <a:spcBef>
                <a:spcPts val="0"/>
              </a:spcBef>
              <a:spcAft>
                <a:spcPts val="0"/>
              </a:spcAft>
              <a:buClr>
                <a:srgbClr val="1528BC"/>
              </a:buClr>
              <a:buSzPts val="2000"/>
              <a:buFont typeface="Titillium Web"/>
              <a:buChar char="-"/>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err="1">
                <a:solidFill>
                  <a:srgbClr val="1528BC"/>
                </a:solidFill>
                <a:latin typeface="Titillium Web"/>
                <a:ea typeface="Titillium Web"/>
                <a:cs typeface="Titillium Web"/>
                <a:sym typeface="Titillium Web"/>
              </a:rPr>
              <a:t>Additional</a:t>
            </a:r>
            <a:r>
              <a:rPr lang="it-IT" sz="2000" b="1" dirty="0">
                <a:solidFill>
                  <a:srgbClr val="1528BC"/>
                </a:solidFill>
                <a:latin typeface="Titillium Web"/>
                <a:ea typeface="Titillium Web"/>
                <a:cs typeface="Titillium Web"/>
                <a:sym typeface="Titillium Web"/>
              </a:rPr>
              <a:t> staff:</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ea typeface="Titillium Web"/>
                <a:cs typeface="Titillium Web"/>
                <a:sym typeface="Titillium Web"/>
              </a:rPr>
              <a:t>Three Associate Professors of the Department of Engineering Sciences</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sz="2000" b="1" dirty="0">
              <a:solidFill>
                <a:srgbClr val="1528BC"/>
              </a:solidFill>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7D54A8E7-E403-8526-B35E-62BB718A0254}"/>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408341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F095BAB-B610-BE5C-5E56-D93767D3D89C}"/>
            </a:ext>
          </a:extLst>
        </p:cNvPr>
        <p:cNvGrpSpPr/>
        <p:nvPr/>
      </p:nvGrpSpPr>
      <p:grpSpPr>
        <a:xfrm>
          <a:off x="0" y="0"/>
          <a:ext cx="0" cy="0"/>
          <a:chOff x="0" y="0"/>
          <a:chExt cx="0" cy="0"/>
        </a:xfrm>
      </p:grpSpPr>
      <p:pic>
        <p:nvPicPr>
          <p:cNvPr id="146" name="Google Shape;146;g27df92e4ca9_0_1">
            <a:extLst>
              <a:ext uri="{FF2B5EF4-FFF2-40B4-BE49-F238E27FC236}">
                <a16:creationId xmlns:a16="http://schemas.microsoft.com/office/drawing/2014/main" id="{5A758C08-1050-CB10-7538-062079DB9420}"/>
              </a:ext>
            </a:extLst>
          </p:cNvPr>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a:extLst>
              <a:ext uri="{FF2B5EF4-FFF2-40B4-BE49-F238E27FC236}">
                <a16:creationId xmlns:a16="http://schemas.microsoft.com/office/drawing/2014/main" id="{5DF66048-C2FA-DC2F-BA1A-63D9FFC7E624}"/>
              </a:ext>
            </a:extLst>
          </p:cNvPr>
          <p:cNvGrpSpPr/>
          <p:nvPr/>
        </p:nvGrpSpPr>
        <p:grpSpPr>
          <a:xfrm>
            <a:off x="0" y="6511282"/>
            <a:ext cx="12192000" cy="361767"/>
            <a:chOff x="0" y="6511282"/>
            <a:chExt cx="12192000" cy="361767"/>
          </a:xfrm>
        </p:grpSpPr>
        <p:pic>
          <p:nvPicPr>
            <p:cNvPr id="148" name="Google Shape;148;g27df92e4ca9_0_1">
              <a:extLst>
                <a:ext uri="{FF2B5EF4-FFF2-40B4-BE49-F238E27FC236}">
                  <a16:creationId xmlns:a16="http://schemas.microsoft.com/office/drawing/2014/main" id="{9AA84CD4-9281-044E-B6DD-8C84D26C8B62}"/>
                </a:ext>
              </a:extLst>
            </p:cNvPr>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a:extLst>
                <a:ext uri="{FF2B5EF4-FFF2-40B4-BE49-F238E27FC236}">
                  <a16:creationId xmlns:a16="http://schemas.microsoft.com/office/drawing/2014/main" id="{0F14886A-48EF-859C-976A-0E19CC7AE559}"/>
                </a:ext>
              </a:extLst>
            </p:cNvPr>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a:extLst>
                <a:ext uri="{FF2B5EF4-FFF2-40B4-BE49-F238E27FC236}">
                  <a16:creationId xmlns:a16="http://schemas.microsoft.com/office/drawing/2014/main" id="{A5AAB694-3CB3-BF17-12DD-C8AEDE8B8C9A}"/>
                </a:ext>
              </a:extLst>
            </p:cNvPr>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a:extLst>
              <a:ext uri="{FF2B5EF4-FFF2-40B4-BE49-F238E27FC236}">
                <a16:creationId xmlns:a16="http://schemas.microsoft.com/office/drawing/2014/main" id="{0B512A48-19B9-600F-731B-3F5285A89C1C}"/>
              </a:ext>
            </a:extLst>
          </p:cNvPr>
          <p:cNvSpPr txBox="1"/>
          <p:nvPr/>
        </p:nvSpPr>
        <p:spPr>
          <a:xfrm>
            <a:off x="715250" y="1030225"/>
            <a:ext cx="10854300"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err="1">
                <a:solidFill>
                  <a:srgbClr val="1C7FFF"/>
                </a:solidFill>
                <a:latin typeface="Titillium Web"/>
                <a:ea typeface="Titillium Web"/>
                <a:cs typeface="Titillium Web"/>
                <a:sym typeface="Titillium Web"/>
              </a:rPr>
              <a:t>Involved</a:t>
            </a:r>
            <a:r>
              <a:rPr lang="it-IT" sz="3000" b="1" dirty="0">
                <a:solidFill>
                  <a:srgbClr val="1C7FFF"/>
                </a:solidFill>
                <a:latin typeface="Titillium Web"/>
                <a:ea typeface="Titillium Web"/>
                <a:cs typeface="Titillium Web"/>
                <a:sym typeface="Titillium Web"/>
              </a:rPr>
              <a:t> Staff and new recruitments</a:t>
            </a:r>
            <a:endParaRPr lang="it-IT" sz="2000" dirty="0">
              <a:latin typeface="Titillium Web"/>
              <a:ea typeface="Titillium Web"/>
              <a:cs typeface="Titillium Web"/>
              <a:sym typeface="Titillium Web"/>
            </a:endParaRPr>
          </a:p>
        </p:txBody>
      </p:sp>
      <p:sp>
        <p:nvSpPr>
          <p:cNvPr id="152" name="Google Shape;152;g27df92e4ca9_0_1">
            <a:extLst>
              <a:ext uri="{FF2B5EF4-FFF2-40B4-BE49-F238E27FC236}">
                <a16:creationId xmlns:a16="http://schemas.microsoft.com/office/drawing/2014/main" id="{FA14AC54-35FC-367D-DC45-4BA424EB70E8}"/>
              </a:ext>
            </a:extLst>
          </p:cNvPr>
          <p:cNvSpPr txBox="1"/>
          <p:nvPr/>
        </p:nvSpPr>
        <p:spPr>
          <a:xfrm>
            <a:off x="355650" y="1833988"/>
            <a:ext cx="11480700" cy="3416279"/>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it-IT" sz="2000" b="1" dirty="0" err="1">
                <a:solidFill>
                  <a:srgbClr val="1528BC"/>
                </a:solidFill>
                <a:latin typeface="Titillium Web"/>
                <a:ea typeface="Titillium Web"/>
                <a:cs typeface="Titillium Web"/>
                <a:sym typeface="Titillium Web"/>
              </a:rPr>
              <a:t>Involved</a:t>
            </a:r>
            <a:r>
              <a:rPr lang="it-IT" sz="2000" b="1" dirty="0">
                <a:solidFill>
                  <a:srgbClr val="1528BC"/>
                </a:solidFill>
                <a:latin typeface="Titillium Web"/>
                <a:ea typeface="Titillium Web"/>
                <a:cs typeface="Titillium Web"/>
                <a:sym typeface="Titillium Web"/>
              </a:rPr>
              <a:t> Staff:</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Alberto Garinei: Full Professor of </a:t>
            </a:r>
            <a:r>
              <a:rPr lang="it-IT" sz="2000" b="1" dirty="0" err="1">
                <a:solidFill>
                  <a:srgbClr val="1528BC"/>
                </a:solidFill>
                <a:latin typeface="Titillium Web"/>
                <a:ea typeface="Titillium Web"/>
                <a:cs typeface="Titillium Web"/>
                <a:sym typeface="Titillium Web"/>
              </a:rPr>
              <a:t>Mechanical</a:t>
            </a:r>
            <a:r>
              <a:rPr lang="it-IT" sz="2000" b="1" dirty="0">
                <a:solidFill>
                  <a:srgbClr val="1528BC"/>
                </a:solidFill>
                <a:latin typeface="Titillium Web"/>
                <a:ea typeface="Titillium Web"/>
                <a:cs typeface="Titillium Web"/>
                <a:sym typeface="Titillium Web"/>
              </a:rPr>
              <a:t> and Thermal </a:t>
            </a:r>
            <a:r>
              <a:rPr lang="it-IT" sz="2000" b="1" dirty="0" err="1">
                <a:solidFill>
                  <a:srgbClr val="1528BC"/>
                </a:solidFill>
                <a:latin typeface="Titillium Web"/>
                <a:ea typeface="Titillium Web"/>
                <a:cs typeface="Titillium Web"/>
                <a:sym typeface="Titillium Web"/>
              </a:rPr>
              <a:t>Measurements</a:t>
            </a:r>
            <a:r>
              <a:rPr lang="it-IT" sz="2000" b="1" dirty="0">
                <a:solidFill>
                  <a:srgbClr val="1528BC"/>
                </a:solidFill>
                <a:latin typeface="Titillium Web"/>
                <a:ea typeface="Titillium Web"/>
                <a:cs typeface="Titillium Web"/>
                <a:sym typeface="Titillium Web"/>
              </a:rPr>
              <a:t> </a:t>
            </a: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Francesca </a:t>
            </a:r>
            <a:r>
              <a:rPr lang="it-IT" sz="2000" b="1" dirty="0" err="1">
                <a:solidFill>
                  <a:srgbClr val="1528BC"/>
                </a:solidFill>
                <a:latin typeface="Titillium Web"/>
                <a:ea typeface="Titillium Web"/>
                <a:cs typeface="Titillium Web"/>
                <a:sym typeface="Titillium Web"/>
              </a:rPr>
              <a:t>Fallucchi</a:t>
            </a:r>
            <a:r>
              <a:rPr lang="it-IT" sz="2000" b="1" dirty="0">
                <a:solidFill>
                  <a:srgbClr val="1528BC"/>
                </a:solidFill>
                <a:latin typeface="Titillium Web"/>
                <a:ea typeface="Titillium Web"/>
                <a:cs typeface="Titillium Web"/>
                <a:sym typeface="Titillium Web"/>
              </a:rPr>
              <a:t>: </a:t>
            </a:r>
            <a:r>
              <a:rPr lang="en-US" sz="2000" b="1" dirty="0">
                <a:solidFill>
                  <a:srgbClr val="1528BC"/>
                </a:solidFill>
                <a:latin typeface="Titillium Web"/>
                <a:ea typeface="Titillium Web"/>
                <a:cs typeface="Titillium Web"/>
                <a:sym typeface="Titillium Web"/>
              </a:rPr>
              <a:t>Associate Professor of </a:t>
            </a:r>
            <a:r>
              <a:rPr lang="it-IT" sz="2000" b="1" dirty="0">
                <a:solidFill>
                  <a:srgbClr val="1528BC"/>
                </a:solidFill>
                <a:latin typeface="Titillium Web"/>
                <a:ea typeface="Titillium Web"/>
                <a:cs typeface="Titillium Web"/>
                <a:sym typeface="Titillium Web"/>
              </a:rPr>
              <a:t>Computer Science</a:t>
            </a:r>
          </a:p>
          <a:p>
            <a:pPr marL="179999" marR="0" lvl="0" indent="-127001" algn="l" rtl="0">
              <a:lnSpc>
                <a:spcPct val="90000"/>
              </a:lnSpc>
              <a:spcBef>
                <a:spcPts val="0"/>
              </a:spcBef>
              <a:spcAft>
                <a:spcPts val="0"/>
              </a:spcAft>
              <a:buClr>
                <a:srgbClr val="1528BC"/>
              </a:buClr>
              <a:buSzPts val="2000"/>
              <a:buFont typeface="Titillium Web"/>
              <a:buChar char="-"/>
            </a:pPr>
            <a:r>
              <a:rPr lang="it-IT" sz="2000" b="1" dirty="0">
                <a:solidFill>
                  <a:srgbClr val="1528BC"/>
                </a:solidFill>
                <a:latin typeface="Titillium Web"/>
                <a:ea typeface="Titillium Web"/>
                <a:cs typeface="Titillium Web"/>
                <a:sym typeface="Titillium Web"/>
              </a:rPr>
              <a:t>Prof. Matteo Martini: </a:t>
            </a:r>
            <a:r>
              <a:rPr lang="en-US" sz="2000" b="1" dirty="0">
                <a:solidFill>
                  <a:srgbClr val="1528BC"/>
                </a:solidFill>
                <a:latin typeface="Titillium Web"/>
                <a:ea typeface="Titillium Web"/>
                <a:cs typeface="Titillium Web"/>
                <a:sym typeface="Titillium Web"/>
              </a:rPr>
              <a:t>Associate Professor of Experimental Physics</a:t>
            </a:r>
            <a:r>
              <a:rPr lang="it-IT" sz="2000" b="1" dirty="0">
                <a:solidFill>
                  <a:srgbClr val="1528BC"/>
                </a:solidFill>
                <a:latin typeface="Titillium Web"/>
                <a:ea typeface="Titillium Web"/>
                <a:cs typeface="Titillium Web"/>
                <a:sym typeface="Titillium Web"/>
              </a:rPr>
              <a:t> </a:t>
            </a:r>
          </a:p>
          <a:p>
            <a:pPr marL="179999" marR="0" lvl="0" indent="-127001" algn="l" rtl="0">
              <a:lnSpc>
                <a:spcPct val="90000"/>
              </a:lnSpc>
              <a:spcBef>
                <a:spcPts val="0"/>
              </a:spcBef>
              <a:spcAft>
                <a:spcPts val="0"/>
              </a:spcAft>
              <a:buClr>
                <a:srgbClr val="1528BC"/>
              </a:buClr>
              <a:buSzPts val="2000"/>
              <a:buFont typeface="Titillium Web"/>
              <a:buChar char="-"/>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err="1">
                <a:solidFill>
                  <a:srgbClr val="1528BC"/>
                </a:solidFill>
                <a:latin typeface="Titillium Web"/>
                <a:ea typeface="Titillium Web"/>
                <a:cs typeface="Titillium Web"/>
                <a:sym typeface="Titillium Web"/>
              </a:rPr>
              <a:t>Additional</a:t>
            </a:r>
            <a:r>
              <a:rPr lang="it-IT" sz="2000" b="1" dirty="0">
                <a:solidFill>
                  <a:srgbClr val="1528BC"/>
                </a:solidFill>
                <a:latin typeface="Titillium Web"/>
                <a:ea typeface="Titillium Web"/>
                <a:cs typeface="Titillium Web"/>
                <a:sym typeface="Titillium Web"/>
              </a:rPr>
              <a:t> staff:</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ea typeface="Titillium Web"/>
                <a:cs typeface="Titillium Web"/>
                <a:sym typeface="Titillium Web"/>
              </a:rPr>
              <a:t>Three Associate Professors of the Department of Engineering Sciences</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sz="2000" b="1" dirty="0">
              <a:solidFill>
                <a:srgbClr val="1528BC"/>
              </a:solidFill>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7D54A8E7-E403-8526-B35E-62BB718A0254}"/>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graphicFrame>
        <p:nvGraphicFramePr>
          <p:cNvPr id="3" name="Tabella 2">
            <a:extLst>
              <a:ext uri="{FF2B5EF4-FFF2-40B4-BE49-F238E27FC236}">
                <a16:creationId xmlns:a16="http://schemas.microsoft.com/office/drawing/2014/main" id="{AAD6B4E3-1367-F732-B94C-82746E7E893D}"/>
              </a:ext>
            </a:extLst>
          </p:cNvPr>
          <p:cNvGraphicFramePr>
            <a:graphicFrameLocks noGrp="1"/>
          </p:cNvGraphicFramePr>
          <p:nvPr>
            <p:extLst>
              <p:ext uri="{D42A27DB-BD31-4B8C-83A1-F6EECF244321}">
                <p14:modId xmlns:p14="http://schemas.microsoft.com/office/powerpoint/2010/main" val="2867246056"/>
              </p:ext>
            </p:extLst>
          </p:nvPr>
        </p:nvGraphicFramePr>
        <p:xfrm>
          <a:off x="1671559" y="4627304"/>
          <a:ext cx="8048828" cy="1291815"/>
        </p:xfrm>
        <a:graphic>
          <a:graphicData uri="http://schemas.openxmlformats.org/drawingml/2006/table">
            <a:tbl>
              <a:tblPr>
                <a:tableStyleId>{5C22544A-7EE6-4342-B048-85BDC9FD1C3A}</a:tableStyleId>
              </a:tblPr>
              <a:tblGrid>
                <a:gridCol w="3110996">
                  <a:extLst>
                    <a:ext uri="{9D8B030D-6E8A-4147-A177-3AD203B41FA5}">
                      <a16:colId xmlns:a16="http://schemas.microsoft.com/office/drawing/2014/main" val="1343405261"/>
                    </a:ext>
                  </a:extLst>
                </a:gridCol>
                <a:gridCol w="1359497">
                  <a:extLst>
                    <a:ext uri="{9D8B030D-6E8A-4147-A177-3AD203B41FA5}">
                      <a16:colId xmlns:a16="http://schemas.microsoft.com/office/drawing/2014/main" val="1491378825"/>
                    </a:ext>
                  </a:extLst>
                </a:gridCol>
                <a:gridCol w="1050899">
                  <a:extLst>
                    <a:ext uri="{9D8B030D-6E8A-4147-A177-3AD203B41FA5}">
                      <a16:colId xmlns:a16="http://schemas.microsoft.com/office/drawing/2014/main" val="3199306379"/>
                    </a:ext>
                  </a:extLst>
                </a:gridCol>
                <a:gridCol w="1125964">
                  <a:extLst>
                    <a:ext uri="{9D8B030D-6E8A-4147-A177-3AD203B41FA5}">
                      <a16:colId xmlns:a16="http://schemas.microsoft.com/office/drawing/2014/main" val="3380952731"/>
                    </a:ext>
                  </a:extLst>
                </a:gridCol>
                <a:gridCol w="1401472">
                  <a:extLst>
                    <a:ext uri="{9D8B030D-6E8A-4147-A177-3AD203B41FA5}">
                      <a16:colId xmlns:a16="http://schemas.microsoft.com/office/drawing/2014/main" val="3071541753"/>
                    </a:ext>
                  </a:extLst>
                </a:gridCol>
              </a:tblGrid>
              <a:tr h="261567">
                <a:tc>
                  <a:txBody>
                    <a:bodyPr/>
                    <a:lstStyle/>
                    <a:p>
                      <a:pPr algn="ctr" fontAlgn="b"/>
                      <a:r>
                        <a:rPr lang="it-IT" sz="1100" b="1" i="0" u="none" strike="noStrike" dirty="0">
                          <a:solidFill>
                            <a:srgbClr val="000000"/>
                          </a:solidFill>
                          <a:effectLst/>
                          <a:latin typeface="+mj-lt"/>
                        </a:rPr>
                        <a:t>Staff</a:t>
                      </a:r>
                    </a:p>
                  </a:txBody>
                  <a:tcPr marL="4068" marR="4068" marT="4068" marB="0" anchor="b"/>
                </a:tc>
                <a:tc>
                  <a:txBody>
                    <a:bodyPr/>
                    <a:lstStyle/>
                    <a:p>
                      <a:pPr algn="ctr" fontAlgn="b"/>
                      <a:r>
                        <a:rPr lang="it-IT" sz="1100" b="1" i="0" u="none" strike="noStrike" dirty="0">
                          <a:solidFill>
                            <a:srgbClr val="000000"/>
                          </a:solidFill>
                          <a:effectLst/>
                          <a:latin typeface="+mj-lt"/>
                        </a:rPr>
                        <a:t>Level</a:t>
                      </a:r>
                    </a:p>
                  </a:txBody>
                  <a:tcPr marL="4068" marR="4068" marT="4068" marB="0" anchor="b"/>
                </a:tc>
                <a:tc>
                  <a:txBody>
                    <a:bodyPr/>
                    <a:lstStyle/>
                    <a:p>
                      <a:pPr algn="ctr" fontAlgn="b"/>
                      <a:r>
                        <a:rPr lang="it-IT" sz="1100" b="1" u="none" strike="noStrike" dirty="0" err="1">
                          <a:effectLst/>
                          <a:latin typeface="+mj-lt"/>
                        </a:rPr>
                        <a:t>Additional</a:t>
                      </a:r>
                      <a:r>
                        <a:rPr lang="it-IT" sz="1100" b="1" u="none" strike="noStrike" dirty="0">
                          <a:effectLst/>
                          <a:latin typeface="+mj-lt"/>
                        </a:rPr>
                        <a:t> staff</a:t>
                      </a:r>
                      <a:endParaRPr lang="it-IT" sz="1100" b="1" i="0" u="none" strike="noStrike" dirty="0">
                        <a:solidFill>
                          <a:srgbClr val="000000"/>
                        </a:solidFill>
                        <a:effectLst/>
                        <a:latin typeface="+mj-lt"/>
                      </a:endParaRPr>
                    </a:p>
                  </a:txBody>
                  <a:tcPr marL="4068" marR="4068" marT="4068" marB="0" anchor="b"/>
                </a:tc>
                <a:tc>
                  <a:txBody>
                    <a:bodyPr/>
                    <a:lstStyle/>
                    <a:p>
                      <a:pPr algn="ctr" fontAlgn="b"/>
                      <a:r>
                        <a:rPr lang="it-IT" sz="1100" b="1" i="0" u="none" strike="noStrike" dirty="0">
                          <a:solidFill>
                            <a:srgbClr val="000000"/>
                          </a:solidFill>
                          <a:effectLst/>
                          <a:latin typeface="+mj-lt"/>
                        </a:rPr>
                        <a:t>h</a:t>
                      </a:r>
                    </a:p>
                  </a:txBody>
                  <a:tcPr marL="4068" marR="4068" marT="4068" marB="0" anchor="b"/>
                </a:tc>
                <a:tc>
                  <a:txBody>
                    <a:bodyPr/>
                    <a:lstStyle/>
                    <a:p>
                      <a:pPr algn="ctr" fontAlgn="b"/>
                      <a:r>
                        <a:rPr lang="it-IT" sz="1100" b="1" u="none" strike="noStrike" dirty="0">
                          <a:effectLst/>
                          <a:latin typeface="+mj-lt"/>
                        </a:rPr>
                        <a:t>% </a:t>
                      </a:r>
                      <a:r>
                        <a:rPr lang="it-IT" sz="1100" b="1" u="none" strike="noStrike" dirty="0" err="1">
                          <a:effectLst/>
                          <a:latin typeface="+mj-lt"/>
                        </a:rPr>
                        <a:t>personnel</a:t>
                      </a:r>
                      <a:r>
                        <a:rPr lang="it-IT" sz="1100" b="1" u="none" strike="noStrike" dirty="0">
                          <a:effectLst/>
                          <a:latin typeface="+mj-lt"/>
                        </a:rPr>
                        <a:t> costs</a:t>
                      </a:r>
                      <a:endParaRPr lang="it-IT" sz="1100" b="1" i="0" u="none" strike="noStrike" dirty="0">
                        <a:solidFill>
                          <a:srgbClr val="000000"/>
                        </a:solidFill>
                        <a:effectLst/>
                        <a:latin typeface="+mj-lt"/>
                      </a:endParaRPr>
                    </a:p>
                  </a:txBody>
                  <a:tcPr marL="4068" marR="4068" marT="4068" marB="0" anchor="b"/>
                </a:tc>
                <a:extLst>
                  <a:ext uri="{0D108BD9-81ED-4DB2-BD59-A6C34878D82A}">
                    <a16:rowId xmlns:a16="http://schemas.microsoft.com/office/drawing/2014/main" val="378667970"/>
                  </a:ext>
                </a:extLst>
              </a:tr>
              <a:tr h="138563">
                <a:tc>
                  <a:txBody>
                    <a:bodyPr/>
                    <a:lstStyle/>
                    <a:p>
                      <a:pPr algn="ctr" fontAlgn="b"/>
                      <a:r>
                        <a:rPr lang="it-IT" sz="1100" u="none" strike="noStrike" dirty="0">
                          <a:effectLst/>
                          <a:latin typeface="+mj-lt"/>
                        </a:rPr>
                        <a:t>ALBERTO GARINEI</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u="none" strike="noStrike" dirty="0">
                          <a:effectLst/>
                          <a:latin typeface="+mj-lt"/>
                        </a:rPr>
                        <a:t>Full Professor</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b="0" i="0" u="none" strike="noStrike" dirty="0">
                          <a:solidFill>
                            <a:srgbClr val="000000"/>
                          </a:solidFill>
                          <a:effectLst/>
                          <a:latin typeface="+mj-lt"/>
                        </a:rPr>
                        <a:t>N</a:t>
                      </a:r>
                    </a:p>
                  </a:txBody>
                  <a:tcPr marL="4068" marR="4068" marT="4068" marB="0" anchor="b"/>
                </a:tc>
                <a:tc>
                  <a:txBody>
                    <a:bodyPr/>
                    <a:lstStyle/>
                    <a:p>
                      <a:pPr algn="ctr" fontAlgn="b"/>
                      <a:r>
                        <a:rPr lang="it-IT" sz="1100" u="none" strike="noStrike" dirty="0">
                          <a:effectLst/>
                          <a:latin typeface="+mj-lt"/>
                        </a:rPr>
                        <a:t>350</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u="none" strike="noStrike" dirty="0">
                          <a:effectLst/>
                          <a:latin typeface="+mj-lt"/>
                        </a:rPr>
                        <a:t>31%</a:t>
                      </a:r>
                      <a:endParaRPr lang="it-IT" sz="1100" b="0" i="0" u="none" strike="noStrike" dirty="0">
                        <a:solidFill>
                          <a:srgbClr val="000000"/>
                        </a:solidFill>
                        <a:effectLst/>
                        <a:latin typeface="+mj-lt"/>
                      </a:endParaRPr>
                    </a:p>
                  </a:txBody>
                  <a:tcPr marL="4068" marR="4068" marT="4068" marB="0" anchor="b"/>
                </a:tc>
                <a:extLst>
                  <a:ext uri="{0D108BD9-81ED-4DB2-BD59-A6C34878D82A}">
                    <a16:rowId xmlns:a16="http://schemas.microsoft.com/office/drawing/2014/main" val="1217719426"/>
                  </a:ext>
                </a:extLst>
              </a:tr>
              <a:tr h="138563">
                <a:tc>
                  <a:txBody>
                    <a:bodyPr/>
                    <a:lstStyle/>
                    <a:p>
                      <a:pPr algn="ctr" fontAlgn="b"/>
                      <a:r>
                        <a:rPr lang="it-IT" sz="1100" u="none" strike="noStrike" dirty="0">
                          <a:effectLst/>
                          <a:latin typeface="+mj-lt"/>
                        </a:rPr>
                        <a:t>MATTEO MARTINI</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b="0" i="0" u="none" strike="noStrike" dirty="0">
                          <a:solidFill>
                            <a:srgbClr val="000000"/>
                          </a:solidFill>
                          <a:effectLst/>
                          <a:latin typeface="+mj-lt"/>
                        </a:rPr>
                        <a:t>Associate Professor</a:t>
                      </a:r>
                    </a:p>
                  </a:txBody>
                  <a:tcPr marL="4068" marR="4068" marT="4068" marB="0" anchor="b"/>
                </a:tc>
                <a:tc>
                  <a:txBody>
                    <a:bodyPr/>
                    <a:lstStyle/>
                    <a:p>
                      <a:pPr algn="ctr" fontAlgn="b"/>
                      <a:r>
                        <a:rPr lang="it-IT" sz="1100" b="0" i="0" u="none" strike="noStrike" dirty="0">
                          <a:solidFill>
                            <a:srgbClr val="000000"/>
                          </a:solidFill>
                          <a:effectLst/>
                          <a:latin typeface="+mj-lt"/>
                        </a:rPr>
                        <a:t>N</a:t>
                      </a:r>
                    </a:p>
                  </a:txBody>
                  <a:tcPr marL="4068" marR="4068" marT="4068" marB="0" anchor="b"/>
                </a:tc>
                <a:tc>
                  <a:txBody>
                    <a:bodyPr/>
                    <a:lstStyle/>
                    <a:p>
                      <a:pPr algn="ctr" fontAlgn="b"/>
                      <a:r>
                        <a:rPr lang="it-IT" sz="1100" u="none" strike="noStrike" dirty="0">
                          <a:effectLst/>
                          <a:latin typeface="+mj-lt"/>
                        </a:rPr>
                        <a:t>250</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u="none" strike="noStrike">
                          <a:effectLst/>
                          <a:latin typeface="+mj-lt"/>
                        </a:rPr>
                        <a:t>14%</a:t>
                      </a:r>
                      <a:endParaRPr lang="it-IT" sz="1100" b="0" i="0" u="none" strike="noStrike">
                        <a:solidFill>
                          <a:srgbClr val="000000"/>
                        </a:solidFill>
                        <a:effectLst/>
                        <a:latin typeface="+mj-lt"/>
                      </a:endParaRPr>
                    </a:p>
                  </a:txBody>
                  <a:tcPr marL="4068" marR="4068" marT="4068" marB="0" anchor="b"/>
                </a:tc>
                <a:extLst>
                  <a:ext uri="{0D108BD9-81ED-4DB2-BD59-A6C34878D82A}">
                    <a16:rowId xmlns:a16="http://schemas.microsoft.com/office/drawing/2014/main" val="1205058066"/>
                  </a:ext>
                </a:extLst>
              </a:tr>
              <a:tr h="138563">
                <a:tc>
                  <a:txBody>
                    <a:bodyPr/>
                    <a:lstStyle/>
                    <a:p>
                      <a:pPr algn="ctr" fontAlgn="b"/>
                      <a:r>
                        <a:rPr lang="it-IT" sz="1100" u="none" strike="noStrike" dirty="0">
                          <a:effectLst/>
                          <a:latin typeface="+mj-lt"/>
                        </a:rPr>
                        <a:t>FRANCESCA FALLUCCHI</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b="0" i="0" u="none" strike="noStrike" dirty="0">
                          <a:solidFill>
                            <a:srgbClr val="000000"/>
                          </a:solidFill>
                          <a:effectLst/>
                          <a:latin typeface="+mj-lt"/>
                        </a:rPr>
                        <a:t>Associate Professor</a:t>
                      </a:r>
                    </a:p>
                  </a:txBody>
                  <a:tcPr marL="4068" marR="4068" marT="4068" marB="0" anchor="b"/>
                </a:tc>
                <a:tc>
                  <a:txBody>
                    <a:bodyPr/>
                    <a:lstStyle/>
                    <a:p>
                      <a:pPr algn="ctr" fontAlgn="b"/>
                      <a:r>
                        <a:rPr lang="it-IT" sz="1100" b="0" i="0" u="none" strike="noStrike" dirty="0">
                          <a:solidFill>
                            <a:srgbClr val="000000"/>
                          </a:solidFill>
                          <a:effectLst/>
                          <a:latin typeface="+mj-lt"/>
                        </a:rPr>
                        <a:t>N</a:t>
                      </a:r>
                    </a:p>
                  </a:txBody>
                  <a:tcPr marL="4068" marR="4068" marT="4068" marB="0" anchor="b"/>
                </a:tc>
                <a:tc>
                  <a:txBody>
                    <a:bodyPr/>
                    <a:lstStyle/>
                    <a:p>
                      <a:pPr algn="ctr" fontAlgn="b"/>
                      <a:r>
                        <a:rPr lang="it-IT" sz="1100" u="none" strike="noStrike" dirty="0">
                          <a:effectLst/>
                          <a:latin typeface="+mj-lt"/>
                        </a:rPr>
                        <a:t>250</a:t>
                      </a:r>
                      <a:endParaRPr lang="it-IT" sz="1100" b="0" i="0" u="none" strike="noStrike" dirty="0">
                        <a:solidFill>
                          <a:srgbClr val="000000"/>
                        </a:solidFill>
                        <a:effectLst/>
                        <a:latin typeface="+mj-lt"/>
                      </a:endParaRPr>
                    </a:p>
                  </a:txBody>
                  <a:tcPr marL="4068" marR="4068" marT="4068" marB="0" anchor="b"/>
                </a:tc>
                <a:tc>
                  <a:txBody>
                    <a:bodyPr/>
                    <a:lstStyle/>
                    <a:p>
                      <a:pPr algn="ctr" fontAlgn="b"/>
                      <a:r>
                        <a:rPr lang="it-IT" sz="1100" u="none" strike="noStrike" dirty="0">
                          <a:effectLst/>
                          <a:latin typeface="+mj-lt"/>
                        </a:rPr>
                        <a:t>14%</a:t>
                      </a:r>
                      <a:endParaRPr lang="it-IT" sz="1100" b="0" i="0" u="none" strike="noStrike" dirty="0">
                        <a:solidFill>
                          <a:srgbClr val="000000"/>
                        </a:solidFill>
                        <a:effectLst/>
                        <a:latin typeface="+mj-lt"/>
                      </a:endParaRPr>
                    </a:p>
                  </a:txBody>
                  <a:tcPr marL="4068" marR="4068" marT="4068" marB="0" anchor="b"/>
                </a:tc>
                <a:extLst>
                  <a:ext uri="{0D108BD9-81ED-4DB2-BD59-A6C34878D82A}">
                    <a16:rowId xmlns:a16="http://schemas.microsoft.com/office/drawing/2014/main" val="256243465"/>
                  </a:ext>
                </a:extLst>
              </a:tr>
              <a:tr h="138563">
                <a:tc>
                  <a:txBody>
                    <a:bodyPr/>
                    <a:lstStyle/>
                    <a:p>
                      <a:pPr algn="ctr" fontAlgn="b"/>
                      <a:r>
                        <a:rPr lang="it-IT" sz="1100" u="none" strike="noStrike" dirty="0">
                          <a:effectLst/>
                          <a:highlight>
                            <a:srgbClr val="FFFF00"/>
                          </a:highlight>
                          <a:latin typeface="+mj-lt"/>
                        </a:rPr>
                        <a:t>ERNESTO WILLIAM DE LUCA</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Associate Professor</a:t>
                      </a: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Y</a:t>
                      </a:r>
                    </a:p>
                  </a:txBody>
                  <a:tcPr marL="4068" marR="4068" marT="4068" marB="0" anchor="b"/>
                </a:tc>
                <a:tc>
                  <a:txBody>
                    <a:bodyPr/>
                    <a:lstStyle/>
                    <a:p>
                      <a:pPr algn="ctr" fontAlgn="b"/>
                      <a:r>
                        <a:rPr lang="it-IT" sz="1100" u="none" strike="noStrike" dirty="0">
                          <a:effectLst/>
                          <a:highlight>
                            <a:srgbClr val="FFFF00"/>
                          </a:highlight>
                          <a:latin typeface="+mj-lt"/>
                        </a:rPr>
                        <a:t>200</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u="none" strike="noStrike" dirty="0">
                          <a:effectLst/>
                          <a:highlight>
                            <a:srgbClr val="FFFF00"/>
                          </a:highlight>
                          <a:latin typeface="+mj-lt"/>
                        </a:rPr>
                        <a:t>12%</a:t>
                      </a:r>
                      <a:endParaRPr lang="it-IT" sz="1100" b="0" i="0" u="none" strike="noStrike" dirty="0">
                        <a:solidFill>
                          <a:srgbClr val="000000"/>
                        </a:solidFill>
                        <a:effectLst/>
                        <a:highlight>
                          <a:srgbClr val="FFFF00"/>
                        </a:highlight>
                        <a:latin typeface="+mj-lt"/>
                      </a:endParaRPr>
                    </a:p>
                  </a:txBody>
                  <a:tcPr marL="4068" marR="4068" marT="4068" marB="0" anchor="b"/>
                </a:tc>
                <a:extLst>
                  <a:ext uri="{0D108BD9-81ED-4DB2-BD59-A6C34878D82A}">
                    <a16:rowId xmlns:a16="http://schemas.microsoft.com/office/drawing/2014/main" val="2132549215"/>
                  </a:ext>
                </a:extLst>
              </a:tr>
              <a:tr h="138563">
                <a:tc>
                  <a:txBody>
                    <a:bodyPr/>
                    <a:lstStyle/>
                    <a:p>
                      <a:pPr algn="ctr" fontAlgn="b"/>
                      <a:r>
                        <a:rPr lang="it-IT" sz="1100" u="none" strike="noStrike" dirty="0">
                          <a:effectLst/>
                          <a:highlight>
                            <a:srgbClr val="FFFF00"/>
                          </a:highlight>
                          <a:latin typeface="+mj-lt"/>
                        </a:rPr>
                        <a:t>ROMEO GIULIANO</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Associate Professor</a:t>
                      </a: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Y</a:t>
                      </a:r>
                    </a:p>
                  </a:txBody>
                  <a:tcPr marL="4068" marR="4068" marT="4068" marB="0" anchor="b"/>
                </a:tc>
                <a:tc>
                  <a:txBody>
                    <a:bodyPr/>
                    <a:lstStyle/>
                    <a:p>
                      <a:pPr algn="ctr" fontAlgn="b"/>
                      <a:r>
                        <a:rPr lang="it-IT" sz="1100" u="none" strike="noStrike" dirty="0">
                          <a:effectLst/>
                          <a:highlight>
                            <a:srgbClr val="FFFF00"/>
                          </a:highlight>
                          <a:latin typeface="+mj-lt"/>
                        </a:rPr>
                        <a:t>250</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u="none" strike="noStrike" dirty="0">
                          <a:effectLst/>
                          <a:highlight>
                            <a:srgbClr val="FFFF00"/>
                          </a:highlight>
                          <a:latin typeface="+mj-lt"/>
                        </a:rPr>
                        <a:t>14%</a:t>
                      </a:r>
                      <a:endParaRPr lang="it-IT" sz="1100" b="0" i="0" u="none" strike="noStrike" dirty="0">
                        <a:solidFill>
                          <a:srgbClr val="000000"/>
                        </a:solidFill>
                        <a:effectLst/>
                        <a:highlight>
                          <a:srgbClr val="FFFF00"/>
                        </a:highlight>
                        <a:latin typeface="+mj-lt"/>
                      </a:endParaRPr>
                    </a:p>
                  </a:txBody>
                  <a:tcPr marL="4068" marR="4068" marT="4068" marB="0" anchor="b"/>
                </a:tc>
                <a:extLst>
                  <a:ext uri="{0D108BD9-81ED-4DB2-BD59-A6C34878D82A}">
                    <a16:rowId xmlns:a16="http://schemas.microsoft.com/office/drawing/2014/main" val="1322303661"/>
                  </a:ext>
                </a:extLst>
              </a:tr>
              <a:tr h="138563">
                <a:tc>
                  <a:txBody>
                    <a:bodyPr/>
                    <a:lstStyle/>
                    <a:p>
                      <a:pPr algn="ctr" fontAlgn="b"/>
                      <a:r>
                        <a:rPr lang="it-IT" sz="1100" u="none" strike="noStrike" dirty="0">
                          <a:effectLst/>
                          <a:highlight>
                            <a:srgbClr val="FFFF00"/>
                          </a:highlight>
                          <a:latin typeface="+mj-lt"/>
                        </a:rPr>
                        <a:t>UMBERTO DI MATTEO</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Associate Professor</a:t>
                      </a:r>
                    </a:p>
                  </a:txBody>
                  <a:tcPr marL="4068" marR="4068" marT="4068" marB="0" anchor="b"/>
                </a:tc>
                <a:tc>
                  <a:txBody>
                    <a:bodyPr/>
                    <a:lstStyle/>
                    <a:p>
                      <a:pPr algn="ctr" fontAlgn="b"/>
                      <a:r>
                        <a:rPr lang="it-IT" sz="1100" b="0" i="0" u="none" strike="noStrike" dirty="0">
                          <a:solidFill>
                            <a:srgbClr val="000000"/>
                          </a:solidFill>
                          <a:effectLst/>
                          <a:highlight>
                            <a:srgbClr val="FFFF00"/>
                          </a:highlight>
                          <a:latin typeface="+mj-lt"/>
                        </a:rPr>
                        <a:t>Y</a:t>
                      </a:r>
                    </a:p>
                  </a:txBody>
                  <a:tcPr marL="4068" marR="4068" marT="4068" marB="0" anchor="b"/>
                </a:tc>
                <a:tc>
                  <a:txBody>
                    <a:bodyPr/>
                    <a:lstStyle/>
                    <a:p>
                      <a:pPr algn="ctr" fontAlgn="b"/>
                      <a:r>
                        <a:rPr lang="it-IT" sz="1100" u="none" strike="noStrike" dirty="0">
                          <a:effectLst/>
                          <a:highlight>
                            <a:srgbClr val="FFFF00"/>
                          </a:highlight>
                          <a:latin typeface="+mj-lt"/>
                        </a:rPr>
                        <a:t>250</a:t>
                      </a:r>
                      <a:endParaRPr lang="it-IT" sz="1100" b="0" i="0" u="none" strike="noStrike" dirty="0">
                        <a:solidFill>
                          <a:srgbClr val="000000"/>
                        </a:solidFill>
                        <a:effectLst/>
                        <a:highlight>
                          <a:srgbClr val="FFFF00"/>
                        </a:highlight>
                        <a:latin typeface="+mj-lt"/>
                      </a:endParaRPr>
                    </a:p>
                  </a:txBody>
                  <a:tcPr marL="4068" marR="4068" marT="4068" marB="0" anchor="b"/>
                </a:tc>
                <a:tc>
                  <a:txBody>
                    <a:bodyPr/>
                    <a:lstStyle/>
                    <a:p>
                      <a:pPr algn="ctr" fontAlgn="b"/>
                      <a:r>
                        <a:rPr lang="it-IT" sz="1100" u="none" strike="noStrike" dirty="0">
                          <a:effectLst/>
                          <a:highlight>
                            <a:srgbClr val="FFFF00"/>
                          </a:highlight>
                          <a:latin typeface="+mj-lt"/>
                        </a:rPr>
                        <a:t>14%</a:t>
                      </a:r>
                      <a:endParaRPr lang="it-IT" sz="1100" b="0" i="0" u="none" strike="noStrike" dirty="0">
                        <a:solidFill>
                          <a:srgbClr val="000000"/>
                        </a:solidFill>
                        <a:effectLst/>
                        <a:highlight>
                          <a:srgbClr val="FFFF00"/>
                        </a:highlight>
                        <a:latin typeface="+mj-lt"/>
                      </a:endParaRPr>
                    </a:p>
                  </a:txBody>
                  <a:tcPr marL="4068" marR="4068" marT="4068" marB="0" anchor="b"/>
                </a:tc>
                <a:extLst>
                  <a:ext uri="{0D108BD9-81ED-4DB2-BD59-A6C34878D82A}">
                    <a16:rowId xmlns:a16="http://schemas.microsoft.com/office/drawing/2014/main" val="3203758409"/>
                  </a:ext>
                </a:extLst>
              </a:tr>
            </a:tbl>
          </a:graphicData>
        </a:graphic>
      </p:graphicFrame>
    </p:spTree>
    <p:extLst>
      <p:ext uri="{BB962C8B-B14F-4D97-AF65-F5344CB8AC3E}">
        <p14:creationId xmlns:p14="http://schemas.microsoft.com/office/powerpoint/2010/main" val="276594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F095BAB-B610-BE5C-5E56-D93767D3D89C}"/>
            </a:ext>
          </a:extLst>
        </p:cNvPr>
        <p:cNvGrpSpPr/>
        <p:nvPr/>
      </p:nvGrpSpPr>
      <p:grpSpPr>
        <a:xfrm>
          <a:off x="0" y="0"/>
          <a:ext cx="0" cy="0"/>
          <a:chOff x="0" y="0"/>
          <a:chExt cx="0" cy="0"/>
        </a:xfrm>
      </p:grpSpPr>
      <p:pic>
        <p:nvPicPr>
          <p:cNvPr id="146" name="Google Shape;146;g27df92e4ca9_0_1">
            <a:extLst>
              <a:ext uri="{FF2B5EF4-FFF2-40B4-BE49-F238E27FC236}">
                <a16:creationId xmlns:a16="http://schemas.microsoft.com/office/drawing/2014/main" id="{5A758C08-1050-CB10-7538-062079DB9420}"/>
              </a:ext>
            </a:extLst>
          </p:cNvPr>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a:extLst>
              <a:ext uri="{FF2B5EF4-FFF2-40B4-BE49-F238E27FC236}">
                <a16:creationId xmlns:a16="http://schemas.microsoft.com/office/drawing/2014/main" id="{5DF66048-C2FA-DC2F-BA1A-63D9FFC7E624}"/>
              </a:ext>
            </a:extLst>
          </p:cNvPr>
          <p:cNvGrpSpPr/>
          <p:nvPr/>
        </p:nvGrpSpPr>
        <p:grpSpPr>
          <a:xfrm>
            <a:off x="0" y="6511282"/>
            <a:ext cx="12192000" cy="361767"/>
            <a:chOff x="0" y="6511282"/>
            <a:chExt cx="12192000" cy="361767"/>
          </a:xfrm>
        </p:grpSpPr>
        <p:pic>
          <p:nvPicPr>
            <p:cNvPr id="148" name="Google Shape;148;g27df92e4ca9_0_1">
              <a:extLst>
                <a:ext uri="{FF2B5EF4-FFF2-40B4-BE49-F238E27FC236}">
                  <a16:creationId xmlns:a16="http://schemas.microsoft.com/office/drawing/2014/main" id="{9AA84CD4-9281-044E-B6DD-8C84D26C8B62}"/>
                </a:ext>
              </a:extLst>
            </p:cNvPr>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a:extLst>
                <a:ext uri="{FF2B5EF4-FFF2-40B4-BE49-F238E27FC236}">
                  <a16:creationId xmlns:a16="http://schemas.microsoft.com/office/drawing/2014/main" id="{0F14886A-48EF-859C-976A-0E19CC7AE559}"/>
                </a:ext>
              </a:extLst>
            </p:cNvPr>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a:extLst>
                <a:ext uri="{FF2B5EF4-FFF2-40B4-BE49-F238E27FC236}">
                  <a16:creationId xmlns:a16="http://schemas.microsoft.com/office/drawing/2014/main" id="{A5AAB694-3CB3-BF17-12DD-C8AEDE8B8C9A}"/>
                </a:ext>
              </a:extLst>
            </p:cNvPr>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a:extLst>
              <a:ext uri="{FF2B5EF4-FFF2-40B4-BE49-F238E27FC236}">
                <a16:creationId xmlns:a16="http://schemas.microsoft.com/office/drawing/2014/main" id="{0B512A48-19B9-600F-731B-3F5285A89C1C}"/>
              </a:ext>
            </a:extLst>
          </p:cNvPr>
          <p:cNvSpPr txBox="1"/>
          <p:nvPr/>
        </p:nvSpPr>
        <p:spPr>
          <a:xfrm>
            <a:off x="715250" y="1030225"/>
            <a:ext cx="10854300"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err="1">
                <a:solidFill>
                  <a:srgbClr val="1C7FFF"/>
                </a:solidFill>
                <a:latin typeface="Titillium Web"/>
                <a:ea typeface="Titillium Web"/>
                <a:cs typeface="Titillium Web"/>
                <a:sym typeface="Titillium Web"/>
              </a:rPr>
              <a:t>Involved</a:t>
            </a:r>
            <a:r>
              <a:rPr lang="it-IT" sz="3000" b="1" dirty="0">
                <a:solidFill>
                  <a:srgbClr val="1C7FFF"/>
                </a:solidFill>
                <a:latin typeface="Titillium Web"/>
                <a:ea typeface="Titillium Web"/>
                <a:cs typeface="Titillium Web"/>
                <a:sym typeface="Titillium Web"/>
              </a:rPr>
              <a:t> Staff and new recruitments</a:t>
            </a:r>
            <a:endParaRPr lang="it-IT" sz="2000" dirty="0">
              <a:latin typeface="Titillium Web"/>
              <a:ea typeface="Titillium Web"/>
              <a:cs typeface="Titillium Web"/>
              <a:sym typeface="Titillium Web"/>
            </a:endParaRPr>
          </a:p>
        </p:txBody>
      </p:sp>
      <p:sp>
        <p:nvSpPr>
          <p:cNvPr id="152" name="Google Shape;152;g27df92e4ca9_0_1">
            <a:extLst>
              <a:ext uri="{FF2B5EF4-FFF2-40B4-BE49-F238E27FC236}">
                <a16:creationId xmlns:a16="http://schemas.microsoft.com/office/drawing/2014/main" id="{FA14AC54-35FC-367D-DC45-4BA424EB70E8}"/>
              </a:ext>
            </a:extLst>
          </p:cNvPr>
          <p:cNvSpPr txBox="1"/>
          <p:nvPr/>
        </p:nvSpPr>
        <p:spPr>
          <a:xfrm>
            <a:off x="355650" y="1833988"/>
            <a:ext cx="11480700" cy="1200288"/>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sym typeface="Titillium Web"/>
              </a:rPr>
              <a:t>Preliminary budget: </a:t>
            </a:r>
            <a:r>
              <a:rPr lang="it-IT" sz="2000" b="1" dirty="0" err="1">
                <a:solidFill>
                  <a:srgbClr val="1528BC"/>
                </a:solidFill>
                <a:latin typeface="Titillium Web"/>
                <a:sym typeface="Titillium Web"/>
              </a:rPr>
              <a:t>personnel</a:t>
            </a:r>
            <a:r>
              <a:rPr lang="it-IT" sz="2000" b="1" dirty="0">
                <a:solidFill>
                  <a:srgbClr val="1528BC"/>
                </a:solidFill>
                <a:latin typeface="Titillium Web"/>
                <a:sym typeface="Titillium Web"/>
              </a:rPr>
              <a:t> and licensing costs</a:t>
            </a: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err="1">
                <a:solidFill>
                  <a:srgbClr val="1528BC"/>
                </a:solidFill>
                <a:latin typeface="Titillium Web"/>
                <a:sym typeface="Titillium Web"/>
              </a:rPr>
              <a:t>Updated</a:t>
            </a:r>
            <a:r>
              <a:rPr lang="it-IT" sz="2000" b="1" dirty="0">
                <a:solidFill>
                  <a:srgbClr val="1528BC"/>
                </a:solidFill>
                <a:latin typeface="Titillium Web"/>
                <a:sym typeface="Titillium Web"/>
              </a:rPr>
              <a:t> budget: </a:t>
            </a:r>
            <a:r>
              <a:rPr lang="it-IT" sz="2000" b="1" dirty="0" err="1">
                <a:solidFill>
                  <a:srgbClr val="1528BC"/>
                </a:solidFill>
                <a:latin typeface="Titillium Web"/>
                <a:sym typeface="Titillium Web"/>
              </a:rPr>
              <a:t>only</a:t>
            </a:r>
            <a:r>
              <a:rPr lang="it-IT" sz="2000" b="1" dirty="0">
                <a:solidFill>
                  <a:srgbClr val="1528BC"/>
                </a:solidFill>
                <a:latin typeface="Titillium Web"/>
                <a:sym typeface="Titillium Web"/>
              </a:rPr>
              <a:t> </a:t>
            </a:r>
            <a:r>
              <a:rPr lang="it-IT" sz="2000" b="1" dirty="0" err="1">
                <a:solidFill>
                  <a:srgbClr val="1528BC"/>
                </a:solidFill>
                <a:latin typeface="Titillium Web"/>
                <a:sym typeface="Titillium Web"/>
              </a:rPr>
              <a:t>personnel</a:t>
            </a:r>
            <a:r>
              <a:rPr lang="it-IT" sz="2000" b="1" dirty="0">
                <a:solidFill>
                  <a:srgbClr val="1528BC"/>
                </a:solidFill>
                <a:latin typeface="Titillium Web"/>
                <a:sym typeface="Titillium Web"/>
              </a:rPr>
              <a:t> costs</a:t>
            </a:r>
          </a:p>
          <a:p>
            <a:pPr marL="52998" marR="0" lvl="0" algn="l" rtl="0">
              <a:lnSpc>
                <a:spcPct val="90000"/>
              </a:lnSpc>
              <a:spcBef>
                <a:spcPts val="0"/>
              </a:spcBef>
              <a:spcAft>
                <a:spcPts val="0"/>
              </a:spcAft>
              <a:buClr>
                <a:srgbClr val="1528BC"/>
              </a:buClr>
              <a:buSzPts val="2000"/>
            </a:pPr>
            <a:endParaRPr sz="2000" b="1" dirty="0">
              <a:solidFill>
                <a:srgbClr val="1528BC"/>
              </a:solidFill>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7D54A8E7-E403-8526-B35E-62BB718A0254}"/>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graphicFrame>
        <p:nvGraphicFramePr>
          <p:cNvPr id="3" name="Tabella 2">
            <a:extLst>
              <a:ext uri="{FF2B5EF4-FFF2-40B4-BE49-F238E27FC236}">
                <a16:creationId xmlns:a16="http://schemas.microsoft.com/office/drawing/2014/main" id="{06A24480-633A-3AD5-120B-B29C83358BB1}"/>
              </a:ext>
            </a:extLst>
          </p:cNvPr>
          <p:cNvGraphicFramePr>
            <a:graphicFrameLocks noGrp="1"/>
          </p:cNvGraphicFramePr>
          <p:nvPr>
            <p:extLst>
              <p:ext uri="{D42A27DB-BD31-4B8C-83A1-F6EECF244321}">
                <p14:modId xmlns:p14="http://schemas.microsoft.com/office/powerpoint/2010/main" val="822540593"/>
              </p:ext>
            </p:extLst>
          </p:nvPr>
        </p:nvGraphicFramePr>
        <p:xfrm>
          <a:off x="2872703" y="2843758"/>
          <a:ext cx="5803900" cy="2600556"/>
        </p:xfrm>
        <a:graphic>
          <a:graphicData uri="http://schemas.openxmlformats.org/drawingml/2006/table">
            <a:tbl>
              <a:tblPr>
                <a:tableStyleId>{5C22544A-7EE6-4342-B048-85BDC9FD1C3A}</a:tableStyleId>
              </a:tblPr>
              <a:tblGrid>
                <a:gridCol w="2984500">
                  <a:extLst>
                    <a:ext uri="{9D8B030D-6E8A-4147-A177-3AD203B41FA5}">
                      <a16:colId xmlns:a16="http://schemas.microsoft.com/office/drawing/2014/main" val="1491310252"/>
                    </a:ext>
                  </a:extLst>
                </a:gridCol>
                <a:gridCol w="1447800">
                  <a:extLst>
                    <a:ext uri="{9D8B030D-6E8A-4147-A177-3AD203B41FA5}">
                      <a16:colId xmlns:a16="http://schemas.microsoft.com/office/drawing/2014/main" val="1802228353"/>
                    </a:ext>
                  </a:extLst>
                </a:gridCol>
                <a:gridCol w="1371600">
                  <a:extLst>
                    <a:ext uri="{9D8B030D-6E8A-4147-A177-3AD203B41FA5}">
                      <a16:colId xmlns:a16="http://schemas.microsoft.com/office/drawing/2014/main" val="3901739952"/>
                    </a:ext>
                  </a:extLst>
                </a:gridCol>
              </a:tblGrid>
              <a:tr h="185420">
                <a:tc>
                  <a:txBody>
                    <a:bodyPr/>
                    <a:lstStyle/>
                    <a:p>
                      <a:pPr algn="l"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BUDGET APPLICAZIONE</a:t>
                      </a:r>
                      <a:endParaRPr lang="it-IT" sz="1100" b="1"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a:effectLst/>
                        </a:rPr>
                        <a:t>BUDGET RIMODULATO</a:t>
                      </a:r>
                      <a:endParaRPr lang="it-IT" sz="1100" b="1" i="0" u="none" strike="noStrike">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656378186"/>
                  </a:ext>
                </a:extLst>
              </a:tr>
              <a:tr h="185420">
                <a:tc>
                  <a:txBody>
                    <a:bodyPr/>
                    <a:lstStyle/>
                    <a:p>
                      <a:pPr algn="l" fontAlgn="b"/>
                      <a:r>
                        <a:rPr lang="it-IT" sz="1100" u="none" strike="noStrike" dirty="0" err="1">
                          <a:effectLst/>
                        </a:rPr>
                        <a:t>Personnel</a:t>
                      </a:r>
                      <a:r>
                        <a:rPr lang="it-IT" sz="1100" u="none" strike="noStrike" dirty="0">
                          <a:effectLst/>
                        </a:rPr>
                        <a:t> costs</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78.640 €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a:effectLst/>
                        </a:rPr>
                        <a:t>                             82.988 € </a:t>
                      </a:r>
                      <a:endParaRPr lang="it-IT" sz="1100" b="0" i="0" u="none" strike="noStrike">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3081127051"/>
                  </a:ext>
                </a:extLst>
              </a:tr>
              <a:tr h="376840">
                <a:tc>
                  <a:txBody>
                    <a:bodyPr/>
                    <a:lstStyle/>
                    <a:p>
                      <a:pPr algn="l" fontAlgn="b"/>
                      <a:r>
                        <a:rPr lang="it-IT" sz="1100" u="none" strike="noStrike" dirty="0" err="1">
                          <a:effectLst/>
                        </a:rPr>
                        <a:t>Indirect</a:t>
                      </a:r>
                      <a:r>
                        <a:rPr lang="it-IT" sz="1100" u="none" strike="noStrike" dirty="0">
                          <a:effectLst/>
                        </a:rPr>
                        <a:t> costs</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11.796 €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12.448 € </a:t>
                      </a:r>
                      <a:endParaRPr lang="it-IT" sz="11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1777691476"/>
                  </a:ext>
                </a:extLst>
              </a:tr>
              <a:tr h="185420">
                <a:tc>
                  <a:txBody>
                    <a:bodyPr/>
                    <a:lstStyle/>
                    <a:p>
                      <a:pPr algn="l" fontAlgn="b"/>
                      <a:r>
                        <a:rPr lang="it-IT" sz="1100" u="none" strike="noStrike" dirty="0" err="1">
                          <a:effectLst/>
                        </a:rPr>
                        <a:t>Consultancy</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   € </a:t>
                      </a:r>
                      <a:endParaRPr lang="it-IT" sz="11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1524491012"/>
                  </a:ext>
                </a:extLst>
              </a:tr>
              <a:tr h="185420">
                <a:tc>
                  <a:txBody>
                    <a:bodyPr/>
                    <a:lstStyle/>
                    <a:p>
                      <a:pPr algn="l" fontAlgn="b"/>
                      <a:r>
                        <a:rPr lang="it-IT" sz="1100" u="none" strike="noStrike" dirty="0">
                          <a:effectLst/>
                        </a:rPr>
                        <a:t>Licensing and hosting</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5.000 €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   € </a:t>
                      </a:r>
                      <a:endParaRPr lang="it-IT" sz="11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2931407782"/>
                  </a:ext>
                </a:extLst>
              </a:tr>
              <a:tr h="334681">
                <a:tc>
                  <a:txBody>
                    <a:bodyPr/>
                    <a:lstStyle/>
                    <a:p>
                      <a:pPr algn="l" fontAlgn="b"/>
                      <a:r>
                        <a:rPr lang="it-IT" sz="1100" u="none" strike="noStrike" dirty="0" err="1">
                          <a:effectLst/>
                        </a:rPr>
                        <a:t>Materials</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32517151"/>
                  </a:ext>
                </a:extLst>
              </a:tr>
              <a:tr h="185420">
                <a:tc>
                  <a:txBody>
                    <a:bodyPr/>
                    <a:lstStyle/>
                    <a:p>
                      <a:pPr algn="l" fontAlgn="b"/>
                      <a:r>
                        <a:rPr lang="it-IT" sz="1100" u="none" strike="noStrike">
                          <a:effectLst/>
                        </a:rPr>
                        <a:t> </a:t>
                      </a:r>
                      <a:endParaRPr lang="it-IT" sz="1100" b="0" i="0" u="none" strike="noStrike">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1158835437"/>
                  </a:ext>
                </a:extLst>
              </a:tr>
              <a:tr h="190500">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it-IT" sz="1100" u="none" strike="noStrike" dirty="0">
                          <a:effectLst/>
                        </a:rPr>
                        <a:t> TOT</a:t>
                      </a:r>
                      <a:endParaRPr lang="it-IT" sz="1100" b="1"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b="1" u="none" strike="noStrike" dirty="0">
                          <a:effectLst/>
                        </a:rPr>
                        <a:t>                                95.436 € </a:t>
                      </a:r>
                      <a:endParaRPr lang="it-IT" sz="1100" b="1" i="0" u="none" strike="noStrike" dirty="0">
                        <a:solidFill>
                          <a:srgbClr val="000000"/>
                        </a:solidFill>
                        <a:effectLst/>
                        <a:latin typeface="Aptos Narrow" panose="020B0004020202020204" pitchFamily="34" charset="0"/>
                      </a:endParaRPr>
                    </a:p>
                  </a:txBody>
                  <a:tcPr marL="5443" marR="5443" marT="5443" marB="0" anchor="b"/>
                </a:tc>
                <a:tc>
                  <a:txBody>
                    <a:bodyPr/>
                    <a:lstStyle/>
                    <a:p>
                      <a:pPr algn="ctr" fontAlgn="b"/>
                      <a:r>
                        <a:rPr lang="it-IT" sz="1100" b="1" u="none" strike="noStrike" dirty="0">
                          <a:effectLst/>
                        </a:rPr>
                        <a:t>                             95.436 € </a:t>
                      </a:r>
                      <a:endParaRPr lang="it-IT" sz="1100" b="1"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3992175162"/>
                  </a:ext>
                </a:extLst>
              </a:tr>
            </a:tbl>
          </a:graphicData>
        </a:graphic>
      </p:graphicFrame>
    </p:spTree>
    <p:extLst>
      <p:ext uri="{BB962C8B-B14F-4D97-AF65-F5344CB8AC3E}">
        <p14:creationId xmlns:p14="http://schemas.microsoft.com/office/powerpoint/2010/main" val="27210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7df92e4ca9_0_12"/>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59" name="Google Shape;159;g27df92e4ca9_0_12"/>
          <p:cNvGrpSpPr/>
          <p:nvPr/>
        </p:nvGrpSpPr>
        <p:grpSpPr>
          <a:xfrm>
            <a:off x="0" y="6511282"/>
            <a:ext cx="12192000" cy="361767"/>
            <a:chOff x="0" y="6511282"/>
            <a:chExt cx="12192000" cy="361767"/>
          </a:xfrm>
        </p:grpSpPr>
        <p:pic>
          <p:nvPicPr>
            <p:cNvPr id="160" name="Google Shape;160;g27df92e4ca9_0_1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61" name="Google Shape;161;g27df92e4ca9_0_12"/>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62" name="Google Shape;162;g27df92e4ca9_0_12"/>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63" name="Google Shape;163;g27df92e4ca9_0_12"/>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err="1">
                <a:solidFill>
                  <a:srgbClr val="1C7FFF"/>
                </a:solidFill>
                <a:latin typeface="Titillium Web"/>
                <a:ea typeface="Titillium Web"/>
                <a:cs typeface="Titillium Web"/>
                <a:sym typeface="Titillium Web"/>
              </a:rPr>
              <a:t>Timescale</a:t>
            </a:r>
            <a:r>
              <a:rPr lang="it-IT" sz="3000" b="1" dirty="0">
                <a:solidFill>
                  <a:srgbClr val="1C7FFF"/>
                </a:solidFill>
                <a:latin typeface="Titillium Web"/>
                <a:ea typeface="Titillium Web"/>
                <a:cs typeface="Titillium Web"/>
                <a:sym typeface="Titillium Web"/>
              </a:rPr>
              <a:t>, Milestones, SAL</a:t>
            </a:r>
            <a:endParaRPr sz="2000" b="0" i="0" u="none" strike="noStrike" cap="none" dirty="0">
              <a:solidFill>
                <a:srgbClr val="000000"/>
              </a:solidFill>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11075B9D-B2C3-3BD9-F82B-C7C2DAE74335}"/>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pic>
        <p:nvPicPr>
          <p:cNvPr id="5" name="Immagine 4">
            <a:extLst>
              <a:ext uri="{FF2B5EF4-FFF2-40B4-BE49-F238E27FC236}">
                <a16:creationId xmlns:a16="http://schemas.microsoft.com/office/drawing/2014/main" id="{F6620D25-9CF1-93A9-3031-DC2B7C3D1B49}"/>
              </a:ext>
            </a:extLst>
          </p:cNvPr>
          <p:cNvPicPr>
            <a:picLocks noChangeAspect="1"/>
          </p:cNvPicPr>
          <p:nvPr/>
        </p:nvPicPr>
        <p:blipFill>
          <a:blip r:embed="rId7"/>
          <a:stretch>
            <a:fillRect/>
          </a:stretch>
        </p:blipFill>
        <p:spPr>
          <a:xfrm>
            <a:off x="1029478" y="1961220"/>
            <a:ext cx="9887843" cy="2273713"/>
          </a:xfrm>
          <a:prstGeom prst="rect">
            <a:avLst/>
          </a:prstGeom>
        </p:spPr>
      </p:pic>
      <p:sp>
        <p:nvSpPr>
          <p:cNvPr id="6" name="Google Shape;152;g27df92e4ca9_0_1">
            <a:extLst>
              <a:ext uri="{FF2B5EF4-FFF2-40B4-BE49-F238E27FC236}">
                <a16:creationId xmlns:a16="http://schemas.microsoft.com/office/drawing/2014/main" id="{99E67656-2C39-3174-4F07-B30589AE5CCB}"/>
              </a:ext>
            </a:extLst>
          </p:cNvPr>
          <p:cNvSpPr txBox="1"/>
          <p:nvPr/>
        </p:nvSpPr>
        <p:spPr>
          <a:xfrm>
            <a:off x="355647" y="4810355"/>
            <a:ext cx="11480700" cy="2031285"/>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ea typeface="Titillium Web"/>
                <a:cs typeface="Titillium Web"/>
                <a:sym typeface="Titillium Web"/>
              </a:rPr>
              <a:t>SAL 1 – M4: end of WP1.1 – </a:t>
            </a:r>
            <a:r>
              <a:rPr lang="it-IT" sz="2000" b="1" dirty="0" err="1">
                <a:solidFill>
                  <a:srgbClr val="1528BC"/>
                </a:solidFill>
                <a:latin typeface="Titillium Web"/>
                <a:ea typeface="Titillium Web"/>
                <a:cs typeface="Titillium Web"/>
                <a:sym typeface="Titillium Web"/>
              </a:rPr>
              <a:t>Algorithm</a:t>
            </a:r>
            <a:r>
              <a:rPr lang="it-IT" sz="2000" b="1" dirty="0">
                <a:solidFill>
                  <a:srgbClr val="1528BC"/>
                </a:solidFill>
                <a:latin typeface="Titillium Web"/>
                <a:ea typeface="Titillium Web"/>
                <a:cs typeface="Titillium Web"/>
                <a:sym typeface="Titillium Web"/>
              </a:rPr>
              <a:t> dataset and system </a:t>
            </a:r>
            <a:r>
              <a:rPr lang="it-IT" sz="2000" b="1" dirty="0" err="1">
                <a:solidFill>
                  <a:srgbClr val="1528BC"/>
                </a:solidFill>
                <a:latin typeface="Titillium Web"/>
                <a:ea typeface="Titillium Web"/>
                <a:cs typeface="Titillium Web"/>
                <a:sym typeface="Titillium Web"/>
              </a:rPr>
              <a:t>requirements</a:t>
            </a: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ea typeface="Titillium Web"/>
                <a:cs typeface="Titillium Web"/>
                <a:sym typeface="Titillium Web"/>
              </a:rPr>
              <a:t>SAL 2 – M8: end of WP1 -  First </a:t>
            </a:r>
            <a:r>
              <a:rPr lang="it-IT" sz="2000" b="1" dirty="0" err="1">
                <a:solidFill>
                  <a:srgbClr val="1528BC"/>
                </a:solidFill>
                <a:latin typeface="Titillium Web"/>
                <a:ea typeface="Titillium Web"/>
                <a:cs typeface="Titillium Web"/>
                <a:sym typeface="Titillium Web"/>
              </a:rPr>
              <a:t>algorithm</a:t>
            </a:r>
            <a:r>
              <a:rPr lang="it-IT" sz="2000" b="1" dirty="0">
                <a:solidFill>
                  <a:srgbClr val="1528BC"/>
                </a:solidFill>
                <a:latin typeface="Titillium Web"/>
                <a:ea typeface="Titillium Web"/>
                <a:cs typeface="Titillium Web"/>
                <a:sym typeface="Titillium Web"/>
              </a:rPr>
              <a:t> </a:t>
            </a:r>
            <a:r>
              <a:rPr lang="it-IT" sz="2000" b="1" dirty="0" err="1">
                <a:solidFill>
                  <a:srgbClr val="1528BC"/>
                </a:solidFill>
                <a:latin typeface="Titillium Web"/>
                <a:ea typeface="Titillium Web"/>
                <a:cs typeface="Titillium Web"/>
                <a:sym typeface="Titillium Web"/>
              </a:rPr>
              <a:t>prototype</a:t>
            </a: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it-IT" sz="2000" b="1" dirty="0">
                <a:solidFill>
                  <a:srgbClr val="1528BC"/>
                </a:solidFill>
                <a:latin typeface="Titillium Web"/>
                <a:ea typeface="Titillium Web"/>
                <a:cs typeface="Titillium Web"/>
                <a:sym typeface="Titillium Web"/>
              </a:rPr>
              <a:t>SAL 3 – M12: end of the project – </a:t>
            </a:r>
            <a:r>
              <a:rPr lang="it-IT" sz="2000" b="1" dirty="0" err="1">
                <a:solidFill>
                  <a:srgbClr val="1528BC"/>
                </a:solidFill>
                <a:latin typeface="Titillium Web"/>
                <a:ea typeface="Titillium Web"/>
                <a:cs typeface="Titillium Web"/>
                <a:sym typeface="Titillium Web"/>
              </a:rPr>
              <a:t>Validated</a:t>
            </a:r>
            <a:r>
              <a:rPr lang="it-IT" sz="2000" b="1" dirty="0">
                <a:solidFill>
                  <a:srgbClr val="1528BC"/>
                </a:solidFill>
                <a:latin typeface="Titillium Web"/>
                <a:ea typeface="Titillium Web"/>
                <a:cs typeface="Titillium Web"/>
                <a:sym typeface="Titillium Web"/>
              </a:rPr>
              <a:t> </a:t>
            </a:r>
            <a:r>
              <a:rPr lang="it-IT" sz="2000" b="1" dirty="0" err="1">
                <a:solidFill>
                  <a:srgbClr val="1528BC"/>
                </a:solidFill>
                <a:latin typeface="Titillium Web"/>
                <a:ea typeface="Titillium Web"/>
                <a:cs typeface="Titillium Web"/>
                <a:sym typeface="Titillium Web"/>
              </a:rPr>
              <a:t>algorithm</a:t>
            </a: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it-IT"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sz="2000" b="1" dirty="0">
              <a:solidFill>
                <a:srgbClr val="1528BC"/>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F095BAB-B610-BE5C-5E56-D93767D3D89C}"/>
            </a:ext>
          </a:extLst>
        </p:cNvPr>
        <p:cNvGrpSpPr/>
        <p:nvPr/>
      </p:nvGrpSpPr>
      <p:grpSpPr>
        <a:xfrm>
          <a:off x="0" y="0"/>
          <a:ext cx="0" cy="0"/>
          <a:chOff x="0" y="0"/>
          <a:chExt cx="0" cy="0"/>
        </a:xfrm>
      </p:grpSpPr>
      <p:pic>
        <p:nvPicPr>
          <p:cNvPr id="146" name="Google Shape;146;g27df92e4ca9_0_1">
            <a:extLst>
              <a:ext uri="{FF2B5EF4-FFF2-40B4-BE49-F238E27FC236}">
                <a16:creationId xmlns:a16="http://schemas.microsoft.com/office/drawing/2014/main" id="{5A758C08-1050-CB10-7538-062079DB9420}"/>
              </a:ext>
            </a:extLst>
          </p:cNvPr>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a:extLst>
              <a:ext uri="{FF2B5EF4-FFF2-40B4-BE49-F238E27FC236}">
                <a16:creationId xmlns:a16="http://schemas.microsoft.com/office/drawing/2014/main" id="{5DF66048-C2FA-DC2F-BA1A-63D9FFC7E624}"/>
              </a:ext>
            </a:extLst>
          </p:cNvPr>
          <p:cNvGrpSpPr/>
          <p:nvPr/>
        </p:nvGrpSpPr>
        <p:grpSpPr>
          <a:xfrm>
            <a:off x="0" y="6511282"/>
            <a:ext cx="12192000" cy="361767"/>
            <a:chOff x="0" y="6511282"/>
            <a:chExt cx="12192000" cy="361767"/>
          </a:xfrm>
        </p:grpSpPr>
        <p:pic>
          <p:nvPicPr>
            <p:cNvPr id="148" name="Google Shape;148;g27df92e4ca9_0_1">
              <a:extLst>
                <a:ext uri="{FF2B5EF4-FFF2-40B4-BE49-F238E27FC236}">
                  <a16:creationId xmlns:a16="http://schemas.microsoft.com/office/drawing/2014/main" id="{9AA84CD4-9281-044E-B6DD-8C84D26C8B62}"/>
                </a:ext>
              </a:extLst>
            </p:cNvPr>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a:extLst>
                <a:ext uri="{FF2B5EF4-FFF2-40B4-BE49-F238E27FC236}">
                  <a16:creationId xmlns:a16="http://schemas.microsoft.com/office/drawing/2014/main" id="{0F14886A-48EF-859C-976A-0E19CC7AE559}"/>
                </a:ext>
              </a:extLst>
            </p:cNvPr>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a:extLst>
                <a:ext uri="{FF2B5EF4-FFF2-40B4-BE49-F238E27FC236}">
                  <a16:creationId xmlns:a16="http://schemas.microsoft.com/office/drawing/2014/main" id="{A5AAB694-3CB3-BF17-12DD-C8AEDE8B8C9A}"/>
                </a:ext>
              </a:extLst>
            </p:cNvPr>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a:extLst>
              <a:ext uri="{FF2B5EF4-FFF2-40B4-BE49-F238E27FC236}">
                <a16:creationId xmlns:a16="http://schemas.microsoft.com/office/drawing/2014/main" id="{0B512A48-19B9-600F-731B-3F5285A89C1C}"/>
              </a:ext>
            </a:extLst>
          </p:cNvPr>
          <p:cNvSpPr txBox="1"/>
          <p:nvPr/>
        </p:nvSpPr>
        <p:spPr>
          <a:xfrm>
            <a:off x="2959505" y="3003881"/>
            <a:ext cx="6249809" cy="5077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it-IT" sz="3000" b="1" dirty="0">
                <a:solidFill>
                  <a:srgbClr val="1C7FFF"/>
                </a:solidFill>
                <a:latin typeface="Titillium Web"/>
                <a:ea typeface="Titillium Web"/>
                <a:cs typeface="Titillium Web"/>
                <a:sym typeface="Titillium Web"/>
              </a:rPr>
              <a:t>Thanks!</a:t>
            </a:r>
            <a:endParaRPr lang="it-IT" sz="2000" dirty="0">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7D54A8E7-E403-8526-B35E-62BB718A0254}"/>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202983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3" y="0"/>
            <a:ext cx="12192001" cy="850899"/>
          </a:xfrm>
          <a:prstGeom prst="rect">
            <a:avLst/>
          </a:prstGeom>
          <a:noFill/>
          <a:ln>
            <a:noFill/>
          </a:ln>
        </p:spPr>
      </p:pic>
      <p:grpSp>
        <p:nvGrpSpPr>
          <p:cNvPr id="135" name="Google Shape;135;p2"/>
          <p:cNvGrpSpPr/>
          <p:nvPr/>
        </p:nvGrpSpPr>
        <p:grpSpPr>
          <a:xfrm>
            <a:off x="0" y="6511282"/>
            <a:ext cx="12192000" cy="361767"/>
            <a:chOff x="0" y="6511282"/>
            <a:chExt cx="12192000" cy="361767"/>
          </a:xfrm>
        </p:grpSpPr>
        <p:pic>
          <p:nvPicPr>
            <p:cNvPr id="136" name="Google Shape;136;p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37" name="Google Shape;137;p2"/>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38" name="Google Shape;138;p2"/>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39" name="Google Shape;139;p2"/>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a:solidFill>
                  <a:srgbClr val="1C7FFF"/>
                </a:solidFill>
                <a:latin typeface="Titillium Web"/>
                <a:ea typeface="Titillium Web"/>
                <a:cs typeface="Titillium Web"/>
                <a:sym typeface="Titillium Web"/>
              </a:rPr>
              <a:t>Project </a:t>
            </a:r>
            <a:r>
              <a:rPr lang="it-IT" sz="3000" b="1" dirty="0" err="1">
                <a:solidFill>
                  <a:srgbClr val="1C7FFF"/>
                </a:solidFill>
                <a:latin typeface="Titillium Web"/>
                <a:ea typeface="Titillium Web"/>
                <a:cs typeface="Titillium Web"/>
                <a:sym typeface="Titillium Web"/>
              </a:rPr>
              <a:t>Overview</a:t>
            </a:r>
            <a:endParaRPr sz="2000" b="0" i="0" u="none" strike="noStrike" cap="none" dirty="0">
              <a:solidFill>
                <a:srgbClr val="000000"/>
              </a:solidFill>
              <a:latin typeface="Titillium Web"/>
              <a:ea typeface="Titillium Web"/>
              <a:cs typeface="Titillium Web"/>
              <a:sym typeface="Titillium Web"/>
            </a:endParaRPr>
          </a:p>
        </p:txBody>
      </p:sp>
      <p:sp>
        <p:nvSpPr>
          <p:cNvPr id="140" name="Google Shape;140;p2"/>
          <p:cNvSpPr txBox="1"/>
          <p:nvPr/>
        </p:nvSpPr>
        <p:spPr>
          <a:xfrm>
            <a:off x="192714" y="2413357"/>
            <a:ext cx="7738624" cy="2031285"/>
          </a:xfrm>
          <a:prstGeom prst="rect">
            <a:avLst/>
          </a:prstGeom>
          <a:noFill/>
          <a:ln>
            <a:noFill/>
          </a:ln>
        </p:spPr>
        <p:txBody>
          <a:bodyPr spcFirstLastPara="1" wrap="square" lIns="360000" tIns="45700" rIns="91425" bIns="45700" anchor="t" anchorCtr="0">
            <a:spAutoFit/>
          </a:bodyPr>
          <a:lstStyle/>
          <a:p>
            <a:pPr marL="52998" marR="0" lvl="0" algn="just" rtl="0">
              <a:lnSpc>
                <a:spcPct val="90000"/>
              </a:lnSpc>
              <a:spcBef>
                <a:spcPts val="0"/>
              </a:spcBef>
              <a:spcAft>
                <a:spcPts val="0"/>
              </a:spcAft>
              <a:buClr>
                <a:srgbClr val="1528BC"/>
              </a:buClr>
              <a:buSzPts val="2000"/>
            </a:pPr>
            <a:r>
              <a:rPr lang="en-US" sz="2000" dirty="0">
                <a:solidFill>
                  <a:srgbClr val="1528BC"/>
                </a:solidFill>
                <a:latin typeface="Titillium Web"/>
                <a:ea typeface="Titillium Web"/>
                <a:cs typeface="Titillium Web"/>
                <a:sym typeface="Titillium Web"/>
              </a:rPr>
              <a:t>The </a:t>
            </a:r>
            <a:r>
              <a:rPr lang="en-US" sz="2000" b="1" dirty="0">
                <a:solidFill>
                  <a:srgbClr val="1528BC"/>
                </a:solidFill>
                <a:latin typeface="Titillium Web"/>
                <a:ea typeface="Titillium Web"/>
                <a:cs typeface="Titillium Web"/>
                <a:sym typeface="Titillium Web"/>
              </a:rPr>
              <a:t>SPECTRA-AI</a:t>
            </a:r>
            <a:r>
              <a:rPr lang="en-US" sz="2000" dirty="0">
                <a:solidFill>
                  <a:srgbClr val="1528BC"/>
                </a:solidFill>
                <a:latin typeface="Titillium Web"/>
                <a:ea typeface="Titillium Web"/>
                <a:cs typeface="Titillium Web"/>
                <a:sym typeface="Titillium Web"/>
              </a:rPr>
              <a:t> project aims to innovate astronomical observation by applying Artificial Intelligence (AI) to identify and analyze transient astronomical sources using high-energy gamma ray data. </a:t>
            </a:r>
          </a:p>
          <a:p>
            <a:pPr marL="52998" marR="0" lvl="0" algn="just" rtl="0">
              <a:lnSpc>
                <a:spcPct val="90000"/>
              </a:lnSpc>
              <a:spcBef>
                <a:spcPts val="0"/>
              </a:spcBef>
              <a:spcAft>
                <a:spcPts val="0"/>
              </a:spcAft>
              <a:buClr>
                <a:srgbClr val="1528BC"/>
              </a:buClr>
              <a:buSzPts val="2000"/>
            </a:pPr>
            <a:endParaRPr lang="en-US" sz="2000" dirty="0">
              <a:solidFill>
                <a:srgbClr val="1528BC"/>
              </a:solidFill>
              <a:latin typeface="Titillium Web"/>
              <a:ea typeface="Titillium Web"/>
              <a:cs typeface="Titillium Web"/>
              <a:sym typeface="Titillium Web"/>
            </a:endParaRPr>
          </a:p>
          <a:p>
            <a:pPr marL="52998" marR="0" lvl="0" algn="just" rtl="0">
              <a:lnSpc>
                <a:spcPct val="90000"/>
              </a:lnSpc>
              <a:spcBef>
                <a:spcPts val="0"/>
              </a:spcBef>
              <a:spcAft>
                <a:spcPts val="0"/>
              </a:spcAft>
              <a:buClr>
                <a:srgbClr val="1528BC"/>
              </a:buClr>
              <a:buSzPts val="2000"/>
            </a:pPr>
            <a:endParaRPr lang="en-US" sz="2000" dirty="0">
              <a:solidFill>
                <a:srgbClr val="1528BC"/>
              </a:solidFill>
              <a:latin typeface="Titillium Web"/>
              <a:ea typeface="Titillium Web"/>
              <a:cs typeface="Titillium Web"/>
              <a:sym typeface="Titillium Web"/>
            </a:endParaRPr>
          </a:p>
          <a:p>
            <a:pPr marL="52998" marR="0" lvl="0" algn="just" rtl="0">
              <a:lnSpc>
                <a:spcPct val="90000"/>
              </a:lnSpc>
              <a:spcBef>
                <a:spcPts val="0"/>
              </a:spcBef>
              <a:spcAft>
                <a:spcPts val="0"/>
              </a:spcAft>
              <a:buClr>
                <a:srgbClr val="1528BC"/>
              </a:buClr>
              <a:buSzPts val="2000"/>
            </a:pPr>
            <a:r>
              <a:rPr lang="en-US" sz="2000" dirty="0">
                <a:solidFill>
                  <a:srgbClr val="1528BC"/>
                </a:solidFill>
                <a:latin typeface="Titillium Web"/>
                <a:ea typeface="Titillium Web"/>
                <a:cs typeface="Titillium Web"/>
                <a:sym typeface="Titillium Web"/>
              </a:rPr>
              <a:t>Transient sources, such as gamma ray bursts, supernovae, and solar flares, are crucial for understanding the high-energy universe. </a:t>
            </a:r>
          </a:p>
        </p:txBody>
      </p:sp>
      <p:pic>
        <p:nvPicPr>
          <p:cNvPr id="3" name="Immagine 2" descr="Immagine che contiene spazio, Oggetto astronomico, Policromia, pianeta&#10;&#10;Descrizione generata automaticamente">
            <a:extLst>
              <a:ext uri="{FF2B5EF4-FFF2-40B4-BE49-F238E27FC236}">
                <a16:creationId xmlns:a16="http://schemas.microsoft.com/office/drawing/2014/main" id="{E896A734-5A0C-2FF4-EBEB-DE59B4F5E326}"/>
              </a:ext>
            </a:extLst>
          </p:cNvPr>
          <p:cNvPicPr>
            <a:picLocks noChangeAspect="1"/>
          </p:cNvPicPr>
          <p:nvPr/>
        </p:nvPicPr>
        <p:blipFill>
          <a:blip r:embed="rId5"/>
          <a:srcRect r="41371"/>
          <a:stretch/>
        </p:blipFill>
        <p:spPr>
          <a:xfrm>
            <a:off x="8451849" y="848652"/>
            <a:ext cx="3740149" cy="5651923"/>
          </a:xfrm>
          <a:prstGeom prst="rect">
            <a:avLst/>
          </a:prstGeom>
        </p:spPr>
      </p:pic>
      <p:pic>
        <p:nvPicPr>
          <p:cNvPr id="4" name="Elemento grafico 3" descr="Satellite contorno">
            <a:extLst>
              <a:ext uri="{FF2B5EF4-FFF2-40B4-BE49-F238E27FC236}">
                <a16:creationId xmlns:a16="http://schemas.microsoft.com/office/drawing/2014/main" id="{E891FE83-DB32-03D8-076C-AD1A0FC52E72}"/>
              </a:ext>
            </a:extLst>
          </p:cNvPr>
          <p:cNvPicPr>
            <a:picLocks noChangeAspect="1"/>
          </p:cNvPicPr>
          <p:nvPr/>
        </p:nvPicPr>
        <p:blipFill>
          <a:blip r:embed="rId6">
            <a:alphaModFix amt="5000"/>
            <a:extLst>
              <a:ext uri="{96DAC541-7B7A-43D3-8B79-37D633B846F1}">
                <asvg:svgBlip xmlns:asvg="http://schemas.microsoft.com/office/drawing/2016/SVG/main" r:embed="rId7"/>
              </a:ext>
            </a:extLst>
          </a:blip>
          <a:stretch>
            <a:fillRect/>
          </a:stretch>
        </p:blipFill>
        <p:spPr>
          <a:xfrm rot="1314877">
            <a:off x="-615570" y="1123002"/>
            <a:ext cx="6976546" cy="69765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1602814" y="2885564"/>
            <a:ext cx="8986365" cy="2031285"/>
          </a:xfrm>
          <a:prstGeom prst="rect">
            <a:avLst/>
          </a:prstGeom>
          <a:noFill/>
          <a:ln>
            <a:noFill/>
          </a:ln>
        </p:spPr>
        <p:txBody>
          <a:bodyPr spcFirstLastPara="1" wrap="square" lIns="360000" tIns="45700" rIns="91425" bIns="45700" anchor="t" anchorCtr="0">
            <a:spAutoFit/>
          </a:bodyPr>
          <a:lstStyle/>
          <a:p>
            <a:pPr marL="395898" marR="0" lvl="0" indent="-342900" algn="just" rtl="0">
              <a:lnSpc>
                <a:spcPct val="90000"/>
              </a:lnSpc>
              <a:spcBef>
                <a:spcPts val="0"/>
              </a:spcBef>
              <a:spcAft>
                <a:spcPts val="0"/>
              </a:spcAft>
              <a:buClr>
                <a:srgbClr val="1528BC"/>
              </a:buClr>
              <a:buSzPts val="2000"/>
              <a:buFont typeface="Arial" panose="020B0604020202020204" pitchFamily="34" charset="0"/>
              <a:buChar char="•"/>
            </a:pPr>
            <a:r>
              <a:rPr lang="en-US" sz="2000" dirty="0">
                <a:solidFill>
                  <a:srgbClr val="1528BC"/>
                </a:solidFill>
                <a:latin typeface="Titillium Web"/>
                <a:ea typeface="Titillium Web"/>
                <a:cs typeface="Titillium Web"/>
                <a:sym typeface="Titillium Web"/>
              </a:rPr>
              <a:t>Innovative </a:t>
            </a:r>
            <a:r>
              <a:rPr lang="en-US" sz="2000" b="1" dirty="0">
                <a:solidFill>
                  <a:srgbClr val="1528BC"/>
                </a:solidFill>
                <a:latin typeface="Titillium Web"/>
                <a:ea typeface="Titillium Web"/>
                <a:cs typeface="Titillium Web"/>
                <a:sym typeface="Titillium Web"/>
              </a:rPr>
              <a:t>machine learning techniques</a:t>
            </a:r>
            <a:r>
              <a:rPr lang="en-US" sz="2000" dirty="0">
                <a:solidFill>
                  <a:srgbClr val="1528BC"/>
                </a:solidFill>
                <a:latin typeface="Titillium Web"/>
                <a:ea typeface="Titillium Web"/>
                <a:cs typeface="Titillium Web"/>
                <a:sym typeface="Titillium Web"/>
              </a:rPr>
              <a:t> will be developed with the aim of searching for astronomical sources in high-energy gamma ray experiments.</a:t>
            </a:r>
          </a:p>
          <a:p>
            <a:pPr marL="395898" marR="0" lvl="0" indent="-342900" algn="just" rtl="0">
              <a:lnSpc>
                <a:spcPct val="90000"/>
              </a:lnSpc>
              <a:spcBef>
                <a:spcPts val="0"/>
              </a:spcBef>
              <a:spcAft>
                <a:spcPts val="0"/>
              </a:spcAft>
              <a:buClr>
                <a:srgbClr val="1528BC"/>
              </a:buClr>
              <a:buSzPts val="2000"/>
              <a:buFont typeface="Arial" panose="020B0604020202020204" pitchFamily="34" charset="0"/>
              <a:buChar char="•"/>
            </a:pPr>
            <a:endParaRPr lang="en-US" sz="2000" dirty="0">
              <a:solidFill>
                <a:srgbClr val="1528BC"/>
              </a:solidFill>
              <a:latin typeface="Titillium Web"/>
              <a:ea typeface="Titillium Web"/>
              <a:cs typeface="Titillium Web"/>
              <a:sym typeface="Titillium Web"/>
            </a:endParaRPr>
          </a:p>
          <a:p>
            <a:pPr marL="395898" marR="0" lvl="0" indent="-342900" algn="just" rtl="0">
              <a:lnSpc>
                <a:spcPct val="90000"/>
              </a:lnSpc>
              <a:spcBef>
                <a:spcPts val="0"/>
              </a:spcBef>
              <a:spcAft>
                <a:spcPts val="0"/>
              </a:spcAft>
              <a:buClr>
                <a:srgbClr val="1528BC"/>
              </a:buClr>
              <a:buSzPts val="2000"/>
              <a:buFont typeface="Arial" panose="020B0604020202020204" pitchFamily="34" charset="0"/>
              <a:buChar char="•"/>
            </a:pPr>
            <a:r>
              <a:rPr lang="en-US" sz="2000" dirty="0">
                <a:solidFill>
                  <a:srgbClr val="1528BC"/>
                </a:solidFill>
                <a:latin typeface="Titillium Web"/>
                <a:ea typeface="Titillium Web"/>
                <a:cs typeface="Titillium Web"/>
                <a:sym typeface="Titillium Web"/>
              </a:rPr>
              <a:t>Big data processing and visualization, via adopting innovative approaches for the </a:t>
            </a:r>
            <a:r>
              <a:rPr lang="en-US" sz="2000" b="1" dirty="0">
                <a:solidFill>
                  <a:srgbClr val="1528BC"/>
                </a:solidFill>
                <a:latin typeface="Titillium Web"/>
                <a:ea typeface="Titillium Web"/>
                <a:cs typeface="Titillium Web"/>
                <a:sym typeface="Titillium Web"/>
              </a:rPr>
              <a:t>analysis of large and complex data volumes </a:t>
            </a:r>
            <a:r>
              <a:rPr lang="en-US" sz="2000" dirty="0">
                <a:solidFill>
                  <a:srgbClr val="1528BC"/>
                </a:solidFill>
                <a:latin typeface="Titillium Web"/>
                <a:ea typeface="Titillium Web"/>
                <a:cs typeface="Titillium Web"/>
                <a:sym typeface="Titillium Web"/>
              </a:rPr>
              <a:t>and for their exploration.</a:t>
            </a:r>
            <a:r>
              <a:rPr lang="it-IT" sz="2000" b="1" i="0" u="none" strike="noStrike" cap="none" dirty="0">
                <a:solidFill>
                  <a:srgbClr val="1528BC"/>
                </a:solidFill>
                <a:latin typeface="Titillium Web"/>
                <a:ea typeface="Titillium Web"/>
                <a:cs typeface="Titillium Web"/>
                <a:sym typeface="Titillium Web"/>
              </a:rPr>
              <a:t> </a:t>
            </a:r>
            <a:endParaRPr lang="it-IT" sz="2000" b="1" dirty="0">
              <a:solidFill>
                <a:srgbClr val="1528BC"/>
              </a:solidFill>
              <a:latin typeface="Titillium Web"/>
              <a:ea typeface="Titillium Web"/>
              <a:cs typeface="Titillium Web"/>
              <a:sym typeface="Titillium Web"/>
            </a:endParaRPr>
          </a:p>
          <a:p>
            <a:pPr marL="179999" marR="0" lvl="0" indent="-127001" algn="just" rtl="0">
              <a:lnSpc>
                <a:spcPct val="90000"/>
              </a:lnSpc>
              <a:spcBef>
                <a:spcPts val="0"/>
              </a:spcBef>
              <a:spcAft>
                <a:spcPts val="0"/>
              </a:spcAft>
              <a:buClr>
                <a:srgbClr val="1528BC"/>
              </a:buClr>
              <a:buSzPts val="2000"/>
              <a:buFont typeface="Titillium Web"/>
              <a:buChar char="-"/>
            </a:pPr>
            <a:endParaRPr sz="2000" b="1" dirty="0">
              <a:solidFill>
                <a:srgbClr val="1528BC"/>
              </a:solidFill>
              <a:latin typeface="Titillium Web"/>
              <a:ea typeface="Titillium Web"/>
              <a:cs typeface="Titillium Web"/>
              <a:sym typeface="Titillium Web"/>
            </a:endParaRPr>
          </a:p>
        </p:txBody>
      </p:sp>
      <p:pic>
        <p:nvPicPr>
          <p:cNvPr id="2" name="Elemento grafico 1" descr="Satellite contorno">
            <a:extLst>
              <a:ext uri="{FF2B5EF4-FFF2-40B4-BE49-F238E27FC236}">
                <a16:creationId xmlns:a16="http://schemas.microsoft.com/office/drawing/2014/main" id="{91879407-E819-6B5A-33D7-3816AA966473}"/>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355650" y="1833988"/>
            <a:ext cx="11480700" cy="1754286"/>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AI techniques</a:t>
            </a:r>
            <a:r>
              <a:rPr lang="en-US" sz="2000" dirty="0">
                <a:solidFill>
                  <a:srgbClr val="1528BC"/>
                </a:solidFill>
                <a:latin typeface="Titillium Web"/>
                <a:ea typeface="Titillium Web"/>
                <a:cs typeface="Titillium Web"/>
                <a:sym typeface="Titillium Web"/>
              </a:rPr>
              <a:t> in gamma-ray detection have already been successfully applied in various projects and space missions, such as:</a:t>
            </a:r>
          </a:p>
          <a:p>
            <a:pPr marL="52998" marR="0" lvl="0" algn="l" rtl="0">
              <a:lnSpc>
                <a:spcPct val="90000"/>
              </a:lnSpc>
              <a:spcBef>
                <a:spcPts val="0"/>
              </a:spcBef>
              <a:spcAft>
                <a:spcPts val="0"/>
              </a:spcAft>
              <a:buClr>
                <a:srgbClr val="1528BC"/>
              </a:buClr>
              <a:buSzPts val="2000"/>
            </a:pPr>
            <a:endParaRPr lang="en-US" sz="2000"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 typeface="Arial" panose="020B0604020202020204" pitchFamily="34" charset="0"/>
              <a:buChar char="•"/>
            </a:pPr>
            <a:r>
              <a:rPr lang="en-US" sz="2000" dirty="0">
                <a:solidFill>
                  <a:srgbClr val="1528BC"/>
                </a:solidFill>
                <a:latin typeface="Titillium Web"/>
                <a:ea typeface="Titillium Web"/>
                <a:cs typeface="Titillium Web"/>
                <a:sym typeface="Titillium Web"/>
              </a:rPr>
              <a:t>machine learning algorithms to classify gamma-ray sources and detect new emissions.</a:t>
            </a:r>
          </a:p>
          <a:p>
            <a:pPr marL="52998" marR="0" lvl="0" algn="l" rtl="0">
              <a:lnSpc>
                <a:spcPct val="90000"/>
              </a:lnSpc>
              <a:spcBef>
                <a:spcPts val="0"/>
              </a:spcBef>
              <a:spcAft>
                <a:spcPts val="0"/>
              </a:spcAft>
              <a:buClr>
                <a:srgbClr val="1528BC"/>
              </a:buClr>
              <a:buSzPts val="2000"/>
            </a:pPr>
            <a:endParaRPr lang="en-US" sz="2000"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 typeface="Arial" panose="020B0604020202020204" pitchFamily="34" charset="0"/>
              <a:buChar char="•"/>
            </a:pPr>
            <a:r>
              <a:rPr lang="en-US" sz="2000" dirty="0">
                <a:solidFill>
                  <a:srgbClr val="1528BC"/>
                </a:solidFill>
                <a:latin typeface="Titillium Web"/>
                <a:ea typeface="Titillium Web"/>
                <a:cs typeface="Titillium Web"/>
                <a:sym typeface="Titillium Web"/>
              </a:rPr>
              <a:t>neural networks to improve the accuracy in localizing and classifying gamma-ray sources.</a:t>
            </a:r>
          </a:p>
        </p:txBody>
      </p:sp>
      <p:sp>
        <p:nvSpPr>
          <p:cNvPr id="3" name="CasellaDiTesto 2">
            <a:extLst>
              <a:ext uri="{FF2B5EF4-FFF2-40B4-BE49-F238E27FC236}">
                <a16:creationId xmlns:a16="http://schemas.microsoft.com/office/drawing/2014/main" id="{9C76C2DC-3642-79DF-49E1-C31E21D65FD1}"/>
              </a:ext>
            </a:extLst>
          </p:cNvPr>
          <p:cNvSpPr txBox="1"/>
          <p:nvPr/>
        </p:nvSpPr>
        <p:spPr>
          <a:xfrm>
            <a:off x="1566860" y="5119889"/>
            <a:ext cx="9058274" cy="707886"/>
          </a:xfrm>
          <a:prstGeom prst="rect">
            <a:avLst/>
          </a:prstGeom>
          <a:noFill/>
        </p:spPr>
        <p:txBody>
          <a:bodyPr wrap="square">
            <a:spAutoFit/>
          </a:bodyPr>
          <a:lstStyle/>
          <a:p>
            <a:pPr algn="just"/>
            <a:r>
              <a:rPr lang="en-US" sz="2000" dirty="0">
                <a:solidFill>
                  <a:srgbClr val="1528BC"/>
                </a:solidFill>
                <a:latin typeface="Titillium Web" panose="00000500000000000000" pitchFamily="2" charset="0"/>
              </a:rPr>
              <a:t>Many of the artificial intelligence techniques currently employed in gamma-ray detection tend to </a:t>
            </a:r>
            <a:r>
              <a:rPr lang="en-US" sz="2000" b="1" dirty="0">
                <a:solidFill>
                  <a:srgbClr val="1528BC"/>
                </a:solidFill>
                <a:latin typeface="Titillium Web" panose="00000500000000000000" pitchFamily="2" charset="0"/>
              </a:rPr>
              <a:t>focus on only one aspect</a:t>
            </a:r>
            <a:r>
              <a:rPr lang="en-US" sz="2000" dirty="0">
                <a:solidFill>
                  <a:srgbClr val="1528BC"/>
                </a:solidFill>
                <a:latin typeface="Titillium Web" panose="00000500000000000000" pitchFamily="2" charset="0"/>
              </a:rPr>
              <a:t>: spatial, temporal, spectral/energetic.</a:t>
            </a:r>
          </a:p>
        </p:txBody>
      </p:sp>
      <p:cxnSp>
        <p:nvCxnSpPr>
          <p:cNvPr id="5" name="Connettore 2 4">
            <a:extLst>
              <a:ext uri="{FF2B5EF4-FFF2-40B4-BE49-F238E27FC236}">
                <a16:creationId xmlns:a16="http://schemas.microsoft.com/office/drawing/2014/main" id="{1547A5FC-D7A2-4330-84BC-59A5DBA6328F}"/>
              </a:ext>
            </a:extLst>
          </p:cNvPr>
          <p:cNvCxnSpPr>
            <a:stCxn id="152" idx="2"/>
            <a:endCxn id="3" idx="0"/>
          </p:cNvCxnSpPr>
          <p:nvPr/>
        </p:nvCxnSpPr>
        <p:spPr>
          <a:xfrm flipH="1">
            <a:off x="6095997" y="3588274"/>
            <a:ext cx="3" cy="1531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Elemento grafico 5" descr="Satellite contorno">
            <a:extLst>
              <a:ext uri="{FF2B5EF4-FFF2-40B4-BE49-F238E27FC236}">
                <a16:creationId xmlns:a16="http://schemas.microsoft.com/office/drawing/2014/main" id="{65EB825A-21DE-1745-2424-BFB5A5E0D208}"/>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266398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dirty="0">
                <a:solidFill>
                  <a:srgbClr val="1C7FFF"/>
                </a:solidFill>
                <a:latin typeface="Titillium Web"/>
                <a:ea typeface="Titillium Web"/>
                <a:cs typeface="Titillium Web"/>
                <a:sym typeface="Titillium Web"/>
              </a:rPr>
              <a:t>Technical </a:t>
            </a:r>
            <a:r>
              <a:rPr lang="it-IT" sz="3000" b="1" dirty="0" err="1">
                <a:solidFill>
                  <a:srgbClr val="1C7FFF"/>
                </a:solidFill>
                <a:latin typeface="Titillium Web"/>
                <a:ea typeface="Titillium Web"/>
                <a:cs typeface="Titillium Web"/>
                <a:sym typeface="Titillium Web"/>
              </a:rPr>
              <a:t>Objectives</a:t>
            </a:r>
            <a:r>
              <a:rPr lang="it-IT" sz="3000" b="1" dirty="0">
                <a:solidFill>
                  <a:srgbClr val="1C7FFF"/>
                </a:solidFill>
                <a:latin typeface="Titillium Web"/>
                <a:ea typeface="Titillium Web"/>
                <a:cs typeface="Titillium Web"/>
                <a:sym typeface="Titillium Web"/>
              </a:rPr>
              <a:t>, </a:t>
            </a:r>
            <a:r>
              <a:rPr lang="it-IT" sz="3000" b="1" dirty="0" err="1">
                <a:solidFill>
                  <a:srgbClr val="1C7FFF"/>
                </a:solidFill>
                <a:latin typeface="Titillium Web"/>
                <a:ea typeface="Titillium Web"/>
                <a:cs typeface="Titillium Web"/>
                <a:sym typeface="Titillium Web"/>
              </a:rPr>
              <a:t>Methodologies</a:t>
            </a:r>
            <a:r>
              <a:rPr lang="it-IT" sz="3000" b="1" dirty="0">
                <a:solidFill>
                  <a:srgbClr val="1C7FFF"/>
                </a:solidFill>
                <a:latin typeface="Titillium Web"/>
                <a:ea typeface="Titillium Web"/>
                <a:cs typeface="Titillium Web"/>
                <a:sym typeface="Titillium Web"/>
              </a:rPr>
              <a:t> and  Solutions</a:t>
            </a:r>
            <a:endParaRPr sz="2000" b="0" i="0" u="none" strike="noStrike" cap="none" dirty="0">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138176" y="1829651"/>
            <a:ext cx="11915647" cy="313892"/>
          </a:xfrm>
          <a:prstGeom prst="rect">
            <a:avLst/>
          </a:prstGeom>
          <a:noFill/>
          <a:ln>
            <a:noFill/>
          </a:ln>
        </p:spPr>
        <p:txBody>
          <a:bodyPr spcFirstLastPara="1" wrap="square" lIns="360000" tIns="45700" rIns="91425" bIns="45700" anchor="t" anchorCtr="0">
            <a:spAutoFit/>
          </a:bodyPr>
          <a:lstStyle/>
          <a:p>
            <a:pPr marL="52998" marR="0" lvl="0" algn="ctr" rtl="0">
              <a:lnSpc>
                <a:spcPct val="90000"/>
              </a:lnSpc>
              <a:spcBef>
                <a:spcPts val="0"/>
              </a:spcBef>
              <a:spcAft>
                <a:spcPts val="0"/>
              </a:spcAft>
              <a:buClr>
                <a:srgbClr val="1528BC"/>
              </a:buClr>
              <a:buSzPts val="2000"/>
            </a:pPr>
            <a:r>
              <a:rPr lang="en-US" sz="1600" i="0" u="none" strike="noStrike" cap="none" dirty="0">
                <a:solidFill>
                  <a:srgbClr val="1528BC"/>
                </a:solidFill>
                <a:latin typeface="Titillium Web"/>
                <a:ea typeface="Titillium Web"/>
                <a:cs typeface="Titillium Web"/>
                <a:sym typeface="Titillium Web"/>
              </a:rPr>
              <a:t>Deep Learning algorithms to process and analyze spatial, temporal and energetic data from telescopes and satellites. </a:t>
            </a:r>
            <a:endParaRPr sz="1600" b="1" dirty="0">
              <a:solidFill>
                <a:srgbClr val="1528BC"/>
              </a:solidFill>
              <a:latin typeface="Titillium Web"/>
              <a:ea typeface="Titillium Web"/>
              <a:cs typeface="Titillium Web"/>
              <a:sym typeface="Titillium Web"/>
            </a:endParaRPr>
          </a:p>
        </p:txBody>
      </p:sp>
      <p:sp>
        <p:nvSpPr>
          <p:cNvPr id="2" name="Ovale 1">
            <a:extLst>
              <a:ext uri="{FF2B5EF4-FFF2-40B4-BE49-F238E27FC236}">
                <a16:creationId xmlns:a16="http://schemas.microsoft.com/office/drawing/2014/main" id="{BA30ECEC-A977-8719-0E9B-9452E057DED3}"/>
              </a:ext>
            </a:extLst>
          </p:cNvPr>
          <p:cNvSpPr/>
          <p:nvPr/>
        </p:nvSpPr>
        <p:spPr>
          <a:xfrm>
            <a:off x="4981572" y="3429000"/>
            <a:ext cx="2228850" cy="1295400"/>
          </a:xfrm>
          <a:prstGeom prst="ellipse">
            <a:avLst/>
          </a:prstGeom>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Deep Learning architectures</a:t>
            </a:r>
          </a:p>
        </p:txBody>
      </p:sp>
      <p:sp>
        <p:nvSpPr>
          <p:cNvPr id="3" name="Rettangolo 2">
            <a:extLst>
              <a:ext uri="{FF2B5EF4-FFF2-40B4-BE49-F238E27FC236}">
                <a16:creationId xmlns:a16="http://schemas.microsoft.com/office/drawing/2014/main" id="{BC3A4089-962A-80EC-9C29-223399FE7234}"/>
              </a:ext>
            </a:extLst>
          </p:cNvPr>
          <p:cNvSpPr/>
          <p:nvPr/>
        </p:nvSpPr>
        <p:spPr>
          <a:xfrm>
            <a:off x="2976563" y="2688945"/>
            <a:ext cx="1819275" cy="818778"/>
          </a:xfrm>
          <a:prstGeom prst="rect">
            <a:avLst/>
          </a:prstGeom>
          <a:solidFill>
            <a:srgbClr val="1C7FFF"/>
          </a:solidFill>
          <a:ln>
            <a:solidFill>
              <a:srgbClr val="1C7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Convolutional Neural Networks (</a:t>
            </a:r>
            <a:r>
              <a:rPr lang="en-US" sz="1400" b="1" dirty="0"/>
              <a:t>CNN</a:t>
            </a:r>
            <a:r>
              <a:rPr lang="en-US" sz="1400" dirty="0"/>
              <a:t>)</a:t>
            </a:r>
            <a:endParaRPr lang="it-IT" dirty="0"/>
          </a:p>
        </p:txBody>
      </p:sp>
      <p:cxnSp>
        <p:nvCxnSpPr>
          <p:cNvPr id="5" name="Connettore 2 4">
            <a:extLst>
              <a:ext uri="{FF2B5EF4-FFF2-40B4-BE49-F238E27FC236}">
                <a16:creationId xmlns:a16="http://schemas.microsoft.com/office/drawing/2014/main" id="{8B625F7B-6B1C-268A-B960-01B4220D6B38}"/>
              </a:ext>
            </a:extLst>
          </p:cNvPr>
          <p:cNvCxnSpPr>
            <a:cxnSpLocks/>
            <a:stCxn id="2" idx="1"/>
            <a:endCxn id="3" idx="3"/>
          </p:cNvCxnSpPr>
          <p:nvPr/>
        </p:nvCxnSpPr>
        <p:spPr>
          <a:xfrm flipH="1" flipV="1">
            <a:off x="4795838" y="3098334"/>
            <a:ext cx="512142" cy="520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4214F549-7A4B-C69A-6BDE-759CB2D11CC9}"/>
              </a:ext>
            </a:extLst>
          </p:cNvPr>
          <p:cNvSpPr/>
          <p:nvPr/>
        </p:nvSpPr>
        <p:spPr>
          <a:xfrm>
            <a:off x="2228850" y="4366572"/>
            <a:ext cx="1819275" cy="818778"/>
          </a:xfrm>
          <a:prstGeom prst="rect">
            <a:avLst/>
          </a:prstGeom>
          <a:solidFill>
            <a:srgbClr val="1C7FFF"/>
          </a:solidFill>
          <a:ln>
            <a:solidFill>
              <a:srgbClr val="1C7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LSTM</a:t>
            </a:r>
            <a:r>
              <a:rPr lang="en-US" sz="1400" dirty="0"/>
              <a:t> </a:t>
            </a:r>
            <a:r>
              <a:rPr lang="it-IT" sz="1400" b="0" i="0" dirty="0">
                <a:solidFill>
                  <a:schemeClr val="bg1"/>
                </a:solidFill>
                <a:effectLst/>
              </a:rPr>
              <a:t>(Long Short-</a:t>
            </a:r>
            <a:r>
              <a:rPr lang="it-IT" sz="1400" b="0" i="0" dirty="0" err="1">
                <a:solidFill>
                  <a:schemeClr val="bg1"/>
                </a:solidFill>
                <a:effectLst/>
              </a:rPr>
              <a:t>Term</a:t>
            </a:r>
            <a:r>
              <a:rPr lang="it-IT" sz="1400" b="0" i="0" dirty="0">
                <a:solidFill>
                  <a:schemeClr val="bg1"/>
                </a:solidFill>
                <a:effectLst/>
              </a:rPr>
              <a:t> Memory)</a:t>
            </a:r>
            <a:endParaRPr lang="it-IT" dirty="0">
              <a:solidFill>
                <a:schemeClr val="bg1"/>
              </a:solidFill>
            </a:endParaRPr>
          </a:p>
        </p:txBody>
      </p:sp>
      <p:sp>
        <p:nvSpPr>
          <p:cNvPr id="8" name="Rettangolo 7">
            <a:extLst>
              <a:ext uri="{FF2B5EF4-FFF2-40B4-BE49-F238E27FC236}">
                <a16:creationId xmlns:a16="http://schemas.microsoft.com/office/drawing/2014/main" id="{B676D14C-0A14-FDDE-5747-DB8CBAFA88DD}"/>
              </a:ext>
            </a:extLst>
          </p:cNvPr>
          <p:cNvSpPr/>
          <p:nvPr/>
        </p:nvSpPr>
        <p:spPr>
          <a:xfrm>
            <a:off x="7396156" y="2697826"/>
            <a:ext cx="1819275" cy="818778"/>
          </a:xfrm>
          <a:prstGeom prst="rect">
            <a:avLst/>
          </a:prstGeom>
          <a:solidFill>
            <a:srgbClr val="1C7FFF"/>
          </a:solidFill>
          <a:ln>
            <a:solidFill>
              <a:srgbClr val="1C7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Recurrent Neural Networks (</a:t>
            </a:r>
            <a:r>
              <a:rPr lang="en-US" sz="1400" b="1" dirty="0"/>
              <a:t>RNN</a:t>
            </a:r>
            <a:r>
              <a:rPr lang="en-US" sz="1400" dirty="0"/>
              <a:t>)</a:t>
            </a:r>
            <a:endParaRPr lang="it-IT" dirty="0"/>
          </a:p>
        </p:txBody>
      </p:sp>
      <p:sp>
        <p:nvSpPr>
          <p:cNvPr id="9" name="Rettangolo 8">
            <a:extLst>
              <a:ext uri="{FF2B5EF4-FFF2-40B4-BE49-F238E27FC236}">
                <a16:creationId xmlns:a16="http://schemas.microsoft.com/office/drawing/2014/main" id="{776D7C25-467E-06D0-BB58-6ECDBA6D530F}"/>
              </a:ext>
            </a:extLst>
          </p:cNvPr>
          <p:cNvSpPr/>
          <p:nvPr/>
        </p:nvSpPr>
        <p:spPr>
          <a:xfrm>
            <a:off x="8143875" y="4326986"/>
            <a:ext cx="1819275" cy="818778"/>
          </a:xfrm>
          <a:prstGeom prst="rect">
            <a:avLst/>
          </a:prstGeom>
          <a:solidFill>
            <a:srgbClr val="1C7FFF"/>
          </a:solidFill>
          <a:ln>
            <a:solidFill>
              <a:srgbClr val="1C7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Attention-based models -</a:t>
            </a:r>
            <a:r>
              <a:rPr lang="en-US" sz="1400" b="1" dirty="0"/>
              <a:t>Transformers</a:t>
            </a:r>
            <a:endParaRPr lang="it-IT" dirty="0"/>
          </a:p>
        </p:txBody>
      </p:sp>
      <p:sp>
        <p:nvSpPr>
          <p:cNvPr id="11" name="Rettangolo 10">
            <a:extLst>
              <a:ext uri="{FF2B5EF4-FFF2-40B4-BE49-F238E27FC236}">
                <a16:creationId xmlns:a16="http://schemas.microsoft.com/office/drawing/2014/main" id="{452C7071-E805-3395-A762-6C16D98BB30E}"/>
              </a:ext>
            </a:extLst>
          </p:cNvPr>
          <p:cNvSpPr/>
          <p:nvPr/>
        </p:nvSpPr>
        <p:spPr>
          <a:xfrm>
            <a:off x="5186359" y="5299672"/>
            <a:ext cx="1819275" cy="818778"/>
          </a:xfrm>
          <a:prstGeom prst="rect">
            <a:avLst/>
          </a:prstGeom>
          <a:solidFill>
            <a:srgbClr val="1C7FFF"/>
          </a:solidFill>
          <a:ln>
            <a:solidFill>
              <a:srgbClr val="1C7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Graph Neural Networks (</a:t>
            </a:r>
            <a:r>
              <a:rPr lang="en-US" sz="1400" b="1" dirty="0"/>
              <a:t>GNN</a:t>
            </a:r>
            <a:r>
              <a:rPr lang="en-US" sz="1400" dirty="0"/>
              <a:t>)</a:t>
            </a:r>
            <a:endParaRPr lang="it-IT" dirty="0"/>
          </a:p>
        </p:txBody>
      </p:sp>
      <p:cxnSp>
        <p:nvCxnSpPr>
          <p:cNvPr id="15" name="Connettore 2 14">
            <a:extLst>
              <a:ext uri="{FF2B5EF4-FFF2-40B4-BE49-F238E27FC236}">
                <a16:creationId xmlns:a16="http://schemas.microsoft.com/office/drawing/2014/main" id="{A5562A58-B010-01F3-5458-1A1D9094DD97}"/>
              </a:ext>
            </a:extLst>
          </p:cNvPr>
          <p:cNvCxnSpPr>
            <a:stCxn id="2" idx="7"/>
            <a:endCxn id="8" idx="1"/>
          </p:cNvCxnSpPr>
          <p:nvPr/>
        </p:nvCxnSpPr>
        <p:spPr>
          <a:xfrm flipV="1">
            <a:off x="6884014" y="3107215"/>
            <a:ext cx="512142" cy="5114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E2A765B8-E02C-99C2-F0AB-EB0DB0B7F127}"/>
              </a:ext>
            </a:extLst>
          </p:cNvPr>
          <p:cNvCxnSpPr>
            <a:stCxn id="2" idx="3"/>
            <a:endCxn id="7" idx="3"/>
          </p:cNvCxnSpPr>
          <p:nvPr/>
        </p:nvCxnSpPr>
        <p:spPr>
          <a:xfrm flipH="1">
            <a:off x="4048125" y="4534693"/>
            <a:ext cx="1259855" cy="241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8537627B-BBB8-BF52-D629-D0AF732B0DB2}"/>
              </a:ext>
            </a:extLst>
          </p:cNvPr>
          <p:cNvCxnSpPr>
            <a:stCxn id="2" idx="4"/>
            <a:endCxn id="11" idx="0"/>
          </p:cNvCxnSpPr>
          <p:nvPr/>
        </p:nvCxnSpPr>
        <p:spPr>
          <a:xfrm>
            <a:off x="6095997" y="4724400"/>
            <a:ext cx="0" cy="5752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11CC6128-F201-0803-AECE-23D44E4D5291}"/>
              </a:ext>
            </a:extLst>
          </p:cNvPr>
          <p:cNvCxnSpPr>
            <a:stCxn id="2" idx="5"/>
            <a:endCxn id="9" idx="1"/>
          </p:cNvCxnSpPr>
          <p:nvPr/>
        </p:nvCxnSpPr>
        <p:spPr>
          <a:xfrm>
            <a:off x="6884014" y="4534693"/>
            <a:ext cx="1259861" cy="20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2" name="Elemento grafico 21" descr="Satellite contorno">
            <a:extLst>
              <a:ext uri="{FF2B5EF4-FFF2-40B4-BE49-F238E27FC236}">
                <a16:creationId xmlns:a16="http://schemas.microsoft.com/office/drawing/2014/main" id="{2DEEF333-0535-E182-D354-A7EF082422EB}"/>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19662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0" y="1778083"/>
            <a:ext cx="12192000" cy="300042"/>
          </a:xfrm>
          <a:prstGeom prst="rect">
            <a:avLst/>
          </a:prstGeom>
          <a:noFill/>
          <a:ln>
            <a:noFill/>
          </a:ln>
        </p:spPr>
        <p:txBody>
          <a:bodyPr spcFirstLastPara="1" wrap="square" lIns="360000" tIns="45700" rIns="91425" bIns="45700" anchor="t" anchorCtr="0">
            <a:spAutoFit/>
          </a:bodyPr>
          <a:lstStyle/>
          <a:p>
            <a:pPr marL="52998" marR="0" lvl="0" algn="just" rtl="0">
              <a:lnSpc>
                <a:spcPct val="90000"/>
              </a:lnSpc>
              <a:spcBef>
                <a:spcPts val="0"/>
              </a:spcBef>
              <a:spcAft>
                <a:spcPts val="0"/>
              </a:spcAft>
              <a:buClr>
                <a:srgbClr val="1528BC"/>
              </a:buClr>
              <a:buSzPts val="2000"/>
            </a:pPr>
            <a:r>
              <a:rPr lang="en-US" sz="1500" dirty="0">
                <a:solidFill>
                  <a:srgbClr val="1528BC"/>
                </a:solidFill>
                <a:latin typeface="Titillium Web"/>
                <a:ea typeface="Titillium Web"/>
                <a:cs typeface="Titillium Web"/>
                <a:sym typeface="Titillium Web"/>
              </a:rPr>
              <a:t>Achieve a more comprehensive and accurate understanding of gamma-ray events, it is essential to </a:t>
            </a:r>
            <a:r>
              <a:rPr lang="en-US" sz="1500" b="1" dirty="0">
                <a:solidFill>
                  <a:srgbClr val="1528BC"/>
                </a:solidFill>
                <a:latin typeface="Titillium Web"/>
                <a:ea typeface="Titillium Web"/>
                <a:cs typeface="Titillium Web"/>
                <a:sym typeface="Titillium Web"/>
              </a:rPr>
              <a:t>simultaneously</a:t>
            </a:r>
            <a:r>
              <a:rPr lang="en-US" sz="1500" dirty="0">
                <a:solidFill>
                  <a:srgbClr val="1528BC"/>
                </a:solidFill>
                <a:latin typeface="Titillium Web"/>
                <a:ea typeface="Titillium Web"/>
                <a:cs typeface="Titillium Web"/>
                <a:sym typeface="Titillium Web"/>
              </a:rPr>
              <a:t> consider all these aspects. </a:t>
            </a:r>
          </a:p>
        </p:txBody>
      </p:sp>
      <p:pic>
        <p:nvPicPr>
          <p:cNvPr id="6" name="Elemento grafico 5" descr="Satellite contorno">
            <a:extLst>
              <a:ext uri="{FF2B5EF4-FFF2-40B4-BE49-F238E27FC236}">
                <a16:creationId xmlns:a16="http://schemas.microsoft.com/office/drawing/2014/main" id="{CA36AB97-979E-D2E9-EA69-1D9D08CE4CC2}"/>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422212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0" y="1778083"/>
            <a:ext cx="12192000" cy="300042"/>
          </a:xfrm>
          <a:prstGeom prst="rect">
            <a:avLst/>
          </a:prstGeom>
          <a:noFill/>
          <a:ln>
            <a:noFill/>
          </a:ln>
        </p:spPr>
        <p:txBody>
          <a:bodyPr spcFirstLastPara="1" wrap="square" lIns="360000" tIns="45700" rIns="91425" bIns="45700" anchor="t" anchorCtr="0">
            <a:spAutoFit/>
          </a:bodyPr>
          <a:lstStyle/>
          <a:p>
            <a:pPr marL="52998" marR="0" lvl="0" algn="just" rtl="0">
              <a:lnSpc>
                <a:spcPct val="90000"/>
              </a:lnSpc>
              <a:spcBef>
                <a:spcPts val="0"/>
              </a:spcBef>
              <a:spcAft>
                <a:spcPts val="0"/>
              </a:spcAft>
              <a:buClr>
                <a:srgbClr val="1528BC"/>
              </a:buClr>
              <a:buSzPts val="2000"/>
            </a:pPr>
            <a:r>
              <a:rPr lang="en-US" sz="1500" dirty="0">
                <a:solidFill>
                  <a:srgbClr val="1528BC"/>
                </a:solidFill>
                <a:latin typeface="Titillium Web"/>
                <a:ea typeface="Titillium Web"/>
                <a:cs typeface="Titillium Web"/>
                <a:sym typeface="Titillium Web"/>
              </a:rPr>
              <a:t>Achieve a more comprehensive and accurate understanding of gamma-ray events, it is essential to </a:t>
            </a:r>
            <a:r>
              <a:rPr lang="en-US" sz="1500" b="1" dirty="0">
                <a:solidFill>
                  <a:srgbClr val="1528BC"/>
                </a:solidFill>
                <a:latin typeface="Titillium Web"/>
                <a:ea typeface="Titillium Web"/>
                <a:cs typeface="Titillium Web"/>
                <a:sym typeface="Titillium Web"/>
              </a:rPr>
              <a:t>simultaneously</a:t>
            </a:r>
            <a:r>
              <a:rPr lang="en-US" sz="1500" dirty="0">
                <a:solidFill>
                  <a:srgbClr val="1528BC"/>
                </a:solidFill>
                <a:latin typeface="Titillium Web"/>
                <a:ea typeface="Titillium Web"/>
                <a:cs typeface="Titillium Web"/>
                <a:sym typeface="Titillium Web"/>
              </a:rPr>
              <a:t> consider all these aspects. </a:t>
            </a:r>
          </a:p>
        </p:txBody>
      </p:sp>
      <p:sp>
        <p:nvSpPr>
          <p:cNvPr id="5" name="CasellaDiTesto 4">
            <a:extLst>
              <a:ext uri="{FF2B5EF4-FFF2-40B4-BE49-F238E27FC236}">
                <a16:creationId xmlns:a16="http://schemas.microsoft.com/office/drawing/2014/main" id="{B04A3411-5057-AA0E-2C3C-D31090D628E3}"/>
              </a:ext>
            </a:extLst>
          </p:cNvPr>
          <p:cNvSpPr txBox="1"/>
          <p:nvPr/>
        </p:nvSpPr>
        <p:spPr>
          <a:xfrm>
            <a:off x="3047997" y="2430899"/>
            <a:ext cx="6096000" cy="320088"/>
          </a:xfrm>
          <a:prstGeom prst="rect">
            <a:avLst/>
          </a:prstGeom>
          <a:noFill/>
        </p:spPr>
        <p:txBody>
          <a:bodyPr wrap="square">
            <a:spAutoFit/>
          </a:bodyPr>
          <a:lstStyle/>
          <a:p>
            <a:pPr marL="52998" marR="0" lvl="0" algn="ctr"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Multimodal Deep Learning Architectures</a:t>
            </a:r>
            <a:r>
              <a:rPr lang="it-IT" sz="1600" b="1" i="0" u="none" strike="noStrike" cap="none" dirty="0">
                <a:solidFill>
                  <a:srgbClr val="1528BC"/>
                </a:solidFill>
                <a:latin typeface="Titillium Web"/>
                <a:ea typeface="Titillium Web"/>
                <a:cs typeface="Titillium Web"/>
                <a:sym typeface="Titillium Web"/>
              </a:rPr>
              <a:t> </a:t>
            </a:r>
            <a:endParaRPr lang="it-IT" sz="1600" b="1" dirty="0">
              <a:solidFill>
                <a:srgbClr val="1528BC"/>
              </a:solidFill>
              <a:latin typeface="Titillium Web"/>
              <a:ea typeface="Titillium Web"/>
              <a:cs typeface="Titillium Web"/>
              <a:sym typeface="Titillium Web"/>
            </a:endParaRPr>
          </a:p>
        </p:txBody>
      </p:sp>
      <p:pic>
        <p:nvPicPr>
          <p:cNvPr id="6" name="Elemento grafico 5" descr="Satellite contorno">
            <a:extLst>
              <a:ext uri="{FF2B5EF4-FFF2-40B4-BE49-F238E27FC236}">
                <a16:creationId xmlns:a16="http://schemas.microsoft.com/office/drawing/2014/main" id="{CA36AB97-979E-D2E9-EA69-1D9D08CE4CC2}"/>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67169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0" y="1778083"/>
            <a:ext cx="12192000" cy="300042"/>
          </a:xfrm>
          <a:prstGeom prst="rect">
            <a:avLst/>
          </a:prstGeom>
          <a:noFill/>
          <a:ln>
            <a:noFill/>
          </a:ln>
        </p:spPr>
        <p:txBody>
          <a:bodyPr spcFirstLastPara="1" wrap="square" lIns="360000" tIns="45700" rIns="91425" bIns="45700" anchor="t" anchorCtr="0">
            <a:spAutoFit/>
          </a:bodyPr>
          <a:lstStyle/>
          <a:p>
            <a:pPr marL="52998" marR="0" lvl="0" algn="just" rtl="0">
              <a:lnSpc>
                <a:spcPct val="90000"/>
              </a:lnSpc>
              <a:spcBef>
                <a:spcPts val="0"/>
              </a:spcBef>
              <a:spcAft>
                <a:spcPts val="0"/>
              </a:spcAft>
              <a:buClr>
                <a:srgbClr val="1528BC"/>
              </a:buClr>
              <a:buSzPts val="2000"/>
            </a:pPr>
            <a:r>
              <a:rPr lang="en-US" sz="1500" dirty="0">
                <a:solidFill>
                  <a:srgbClr val="1528BC"/>
                </a:solidFill>
                <a:latin typeface="Titillium Web"/>
                <a:ea typeface="Titillium Web"/>
                <a:cs typeface="Titillium Web"/>
                <a:sym typeface="Titillium Web"/>
              </a:rPr>
              <a:t>Achieve a more comprehensive and accurate understanding of gamma-ray events, it is essential to </a:t>
            </a:r>
            <a:r>
              <a:rPr lang="en-US" sz="1500" b="1" dirty="0">
                <a:solidFill>
                  <a:srgbClr val="1528BC"/>
                </a:solidFill>
                <a:latin typeface="Titillium Web"/>
                <a:ea typeface="Titillium Web"/>
                <a:cs typeface="Titillium Web"/>
                <a:sym typeface="Titillium Web"/>
              </a:rPr>
              <a:t>simultaneously</a:t>
            </a:r>
            <a:r>
              <a:rPr lang="en-US" sz="1500" dirty="0">
                <a:solidFill>
                  <a:srgbClr val="1528BC"/>
                </a:solidFill>
                <a:latin typeface="Titillium Web"/>
                <a:ea typeface="Titillium Web"/>
                <a:cs typeface="Titillium Web"/>
                <a:sym typeface="Titillium Web"/>
              </a:rPr>
              <a:t> consider all these aspects. </a:t>
            </a:r>
          </a:p>
        </p:txBody>
      </p:sp>
      <p:sp>
        <p:nvSpPr>
          <p:cNvPr id="3" name="CasellaDiTesto 2">
            <a:extLst>
              <a:ext uri="{FF2B5EF4-FFF2-40B4-BE49-F238E27FC236}">
                <a16:creationId xmlns:a16="http://schemas.microsoft.com/office/drawing/2014/main" id="{13B2B8A7-FA94-8098-CC30-412EBB195BEB}"/>
              </a:ext>
            </a:extLst>
          </p:cNvPr>
          <p:cNvSpPr txBox="1"/>
          <p:nvPr/>
        </p:nvSpPr>
        <p:spPr>
          <a:xfrm>
            <a:off x="438536" y="3117612"/>
            <a:ext cx="11407728" cy="3006592"/>
          </a:xfrm>
          <a:prstGeom prst="rect">
            <a:avLst/>
          </a:prstGeom>
          <a:noFill/>
        </p:spPr>
        <p:txBody>
          <a:bodyPr wrap="square">
            <a:spAutoFit/>
          </a:bodyPr>
          <a:lstStyle/>
          <a:p>
            <a:pPr marL="52998" marR="0" lvl="0" algn="just" rtl="0">
              <a:lnSpc>
                <a:spcPct val="90000"/>
              </a:lnSpc>
              <a:spcBef>
                <a:spcPts val="0"/>
              </a:spcBef>
              <a:spcAft>
                <a:spcPts val="0"/>
              </a:spcAft>
              <a:buClr>
                <a:srgbClr val="1528BC"/>
              </a:buClr>
              <a:buSzPts val="2000"/>
            </a:pPr>
            <a:r>
              <a:rPr lang="en-US" sz="1500" dirty="0">
                <a:solidFill>
                  <a:srgbClr val="1528BC"/>
                </a:solidFill>
                <a:latin typeface="Titillium Web"/>
                <a:ea typeface="Titillium Web"/>
                <a:cs typeface="Titillium Web"/>
                <a:sym typeface="Titillium Web"/>
              </a:rPr>
              <a:t>Designed to handle multiple types of data simultaneously, each representing a specific aspect (spatial, temporal, spectral/energetic). </a:t>
            </a:r>
          </a:p>
          <a:p>
            <a:pPr marL="179999" marR="0" lvl="0" indent="-127001" algn="just" rtl="0">
              <a:lnSpc>
                <a:spcPct val="90000"/>
              </a:lnSpc>
              <a:spcBef>
                <a:spcPts val="0"/>
              </a:spcBef>
              <a:spcAft>
                <a:spcPts val="0"/>
              </a:spcAft>
              <a:buClr>
                <a:srgbClr val="1528BC"/>
              </a:buClr>
              <a:buSzPts val="2000"/>
              <a:buFont typeface="Titillium Web"/>
              <a:buChar char="-"/>
            </a:pPr>
            <a:endParaRPr lang="en-US" sz="1500" dirty="0">
              <a:solidFill>
                <a:srgbClr val="1528BC"/>
              </a:solidFill>
              <a:latin typeface="Titillium Web"/>
              <a:ea typeface="Titillium Web"/>
              <a:cs typeface="Titillium Web"/>
              <a:sym typeface="Titillium Web"/>
            </a:endParaRP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r>
              <a:rPr lang="en-US" sz="1500" dirty="0">
                <a:solidFill>
                  <a:srgbClr val="1528BC"/>
                </a:solidFill>
                <a:latin typeface="Titillium Web"/>
                <a:ea typeface="Titillium Web"/>
                <a:cs typeface="Titillium Web"/>
                <a:sym typeface="Titillium Web"/>
              </a:rPr>
              <a:t>Convolutional Neural Networks (</a:t>
            </a:r>
            <a:r>
              <a:rPr lang="en-US" sz="1500" b="1" dirty="0">
                <a:solidFill>
                  <a:srgbClr val="1528BC"/>
                </a:solidFill>
                <a:latin typeface="Titillium Web"/>
                <a:ea typeface="Titillium Web"/>
                <a:cs typeface="Titillium Web"/>
                <a:sym typeface="Titillium Web"/>
              </a:rPr>
              <a:t>CNNs</a:t>
            </a:r>
            <a:r>
              <a:rPr lang="en-US" sz="1500" dirty="0">
                <a:solidFill>
                  <a:srgbClr val="1528BC"/>
                </a:solidFill>
                <a:latin typeface="Titillium Web"/>
                <a:ea typeface="Titillium Web"/>
                <a:cs typeface="Titillium Web"/>
                <a:sym typeface="Titillium Web"/>
              </a:rPr>
              <a:t>) for the Spatial Axis.</a:t>
            </a: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endParaRPr lang="en-US" sz="1500" dirty="0">
              <a:solidFill>
                <a:srgbClr val="1528BC"/>
              </a:solidFill>
              <a:latin typeface="Titillium Web"/>
              <a:ea typeface="Titillium Web"/>
              <a:cs typeface="Titillium Web"/>
              <a:sym typeface="Titillium Web"/>
            </a:endParaRP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r>
              <a:rPr lang="en-US" sz="1500" dirty="0">
                <a:solidFill>
                  <a:srgbClr val="1528BC"/>
                </a:solidFill>
                <a:latin typeface="Titillium Web"/>
                <a:ea typeface="Titillium Web"/>
                <a:cs typeface="Titillium Web"/>
                <a:sym typeface="Titillium Web"/>
              </a:rPr>
              <a:t>Recurrent Neural Networks (</a:t>
            </a:r>
            <a:r>
              <a:rPr lang="en-US" sz="1500" b="1" dirty="0">
                <a:solidFill>
                  <a:srgbClr val="1528BC"/>
                </a:solidFill>
                <a:latin typeface="Titillium Web"/>
                <a:ea typeface="Titillium Web"/>
                <a:cs typeface="Titillium Web"/>
                <a:sym typeface="Titillium Web"/>
              </a:rPr>
              <a:t>RNNs</a:t>
            </a:r>
            <a:r>
              <a:rPr lang="en-US" sz="1500" dirty="0">
                <a:solidFill>
                  <a:srgbClr val="1528BC"/>
                </a:solidFill>
                <a:latin typeface="Titillium Web"/>
                <a:ea typeface="Titillium Web"/>
                <a:cs typeface="Titillium Web"/>
                <a:sym typeface="Titillium Web"/>
              </a:rPr>
              <a:t>) or </a:t>
            </a:r>
            <a:r>
              <a:rPr lang="en-US" sz="1500" b="1" dirty="0">
                <a:solidFill>
                  <a:srgbClr val="1528BC"/>
                </a:solidFill>
                <a:latin typeface="Titillium Web"/>
                <a:ea typeface="Titillium Web"/>
                <a:cs typeface="Titillium Web"/>
                <a:sym typeface="Titillium Web"/>
              </a:rPr>
              <a:t>LSTMs</a:t>
            </a:r>
            <a:r>
              <a:rPr lang="en-US" sz="1500" dirty="0">
                <a:solidFill>
                  <a:srgbClr val="1528BC"/>
                </a:solidFill>
                <a:latin typeface="Titillium Web"/>
                <a:ea typeface="Titillium Web"/>
                <a:cs typeface="Titillium Web"/>
                <a:sym typeface="Titillium Web"/>
              </a:rPr>
              <a:t> for the Temporal Axis.</a:t>
            </a: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endParaRPr lang="en-US" sz="1500" dirty="0">
              <a:solidFill>
                <a:srgbClr val="1528BC"/>
              </a:solidFill>
              <a:latin typeface="Titillium Web"/>
              <a:ea typeface="Titillium Web"/>
              <a:cs typeface="Titillium Web"/>
              <a:sym typeface="Titillium Web"/>
            </a:endParaRP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r>
              <a:rPr lang="en-US" sz="1500" b="1" dirty="0">
                <a:solidFill>
                  <a:srgbClr val="1528BC"/>
                </a:solidFill>
                <a:latin typeface="Titillium Web"/>
                <a:ea typeface="Titillium Web"/>
                <a:cs typeface="Titillium Web"/>
                <a:sym typeface="Titillium Web"/>
              </a:rPr>
              <a:t>Networks</a:t>
            </a:r>
            <a:r>
              <a:rPr lang="en-US" sz="1500" dirty="0">
                <a:solidFill>
                  <a:srgbClr val="1528BC"/>
                </a:solidFill>
                <a:latin typeface="Titillium Web"/>
                <a:ea typeface="Titillium Web"/>
                <a:cs typeface="Titillium Web"/>
                <a:sym typeface="Titillium Web"/>
              </a:rPr>
              <a:t> for the Spectral/Energetic Axis.</a:t>
            </a: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endParaRPr lang="en-US" sz="1500" dirty="0">
              <a:solidFill>
                <a:srgbClr val="1528BC"/>
              </a:solidFill>
              <a:latin typeface="Titillium Web"/>
              <a:ea typeface="Titillium Web"/>
              <a:cs typeface="Titillium Web"/>
              <a:sym typeface="Titillium Web"/>
            </a:endParaRP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r>
              <a:rPr lang="en-US" sz="1500" b="1" dirty="0">
                <a:solidFill>
                  <a:srgbClr val="1528BC"/>
                </a:solidFill>
                <a:latin typeface="Titillium Web"/>
                <a:ea typeface="Titillium Web"/>
                <a:cs typeface="Titillium Web"/>
                <a:sym typeface="Titillium Web"/>
              </a:rPr>
              <a:t>Data Fusion</a:t>
            </a:r>
            <a:r>
              <a:rPr lang="en-US" sz="1500" dirty="0">
                <a:solidFill>
                  <a:srgbClr val="1528BC"/>
                </a:solidFill>
                <a:latin typeface="Titillium Web"/>
                <a:ea typeface="Titillium Web"/>
                <a:cs typeface="Titillium Web"/>
                <a:sym typeface="Titillium Web"/>
              </a:rPr>
              <a:t>: Once each branch has extracted the relevant features from their respective aspects, this information is fused in one or more subsequent layers of the network, enabling the model to simultaneously consider spatial, temporal, spectral, and energetic information for more accurate classification or detection.</a:t>
            </a:r>
          </a:p>
          <a:p>
            <a:pPr marL="338748" marR="0" lvl="0" indent="-285750" algn="just" rtl="0">
              <a:lnSpc>
                <a:spcPct val="90000"/>
              </a:lnSpc>
              <a:spcBef>
                <a:spcPts val="0"/>
              </a:spcBef>
              <a:spcAft>
                <a:spcPts val="0"/>
              </a:spcAft>
              <a:buClr>
                <a:srgbClr val="1528BC"/>
              </a:buClr>
              <a:buSzPts val="2000"/>
              <a:buFont typeface="Arial" panose="020B0604020202020204" pitchFamily="34" charset="0"/>
              <a:buChar char="•"/>
            </a:pPr>
            <a:endParaRPr lang="en-US" sz="1500" dirty="0">
              <a:solidFill>
                <a:srgbClr val="1528BC"/>
              </a:solidFill>
              <a:latin typeface="Titillium Web"/>
              <a:sym typeface="Titillium Web"/>
            </a:endParaRPr>
          </a:p>
          <a:p>
            <a:pPr marL="52998" algn="just">
              <a:lnSpc>
                <a:spcPct val="90000"/>
              </a:lnSpc>
              <a:buClr>
                <a:srgbClr val="1528BC"/>
              </a:buClr>
              <a:buSzPts val="2000"/>
            </a:pPr>
            <a:r>
              <a:rPr lang="en-US" sz="1500" dirty="0">
                <a:solidFill>
                  <a:srgbClr val="1528BC"/>
                </a:solidFill>
                <a:latin typeface="Titillium Web"/>
                <a:ea typeface="Titillium Web"/>
                <a:cs typeface="Titillium Web"/>
                <a:sym typeface="Titillium Web"/>
              </a:rPr>
              <a:t>These architectures can be divided into </a:t>
            </a:r>
            <a:r>
              <a:rPr lang="en-US" sz="1500" b="1" dirty="0">
                <a:solidFill>
                  <a:srgbClr val="1528BC"/>
                </a:solidFill>
                <a:latin typeface="Titillium Web"/>
                <a:ea typeface="Titillium Web"/>
                <a:cs typeface="Titillium Web"/>
                <a:sym typeface="Titillium Web"/>
              </a:rPr>
              <a:t>different branches</a:t>
            </a:r>
            <a:r>
              <a:rPr lang="en-US" sz="1500" dirty="0">
                <a:solidFill>
                  <a:srgbClr val="1528BC"/>
                </a:solidFill>
                <a:latin typeface="Titillium Web"/>
                <a:ea typeface="Titillium Web"/>
                <a:cs typeface="Titillium Web"/>
                <a:sym typeface="Titillium Web"/>
              </a:rPr>
              <a:t>, each specialized in processing a particular type of data, and then combine the information at a subsequent layer.</a:t>
            </a:r>
          </a:p>
        </p:txBody>
      </p:sp>
      <p:sp>
        <p:nvSpPr>
          <p:cNvPr id="5" name="CasellaDiTesto 4">
            <a:extLst>
              <a:ext uri="{FF2B5EF4-FFF2-40B4-BE49-F238E27FC236}">
                <a16:creationId xmlns:a16="http://schemas.microsoft.com/office/drawing/2014/main" id="{B04A3411-5057-AA0E-2C3C-D31090D628E3}"/>
              </a:ext>
            </a:extLst>
          </p:cNvPr>
          <p:cNvSpPr txBox="1"/>
          <p:nvPr/>
        </p:nvSpPr>
        <p:spPr>
          <a:xfrm>
            <a:off x="3047997" y="2430899"/>
            <a:ext cx="6096000" cy="320088"/>
          </a:xfrm>
          <a:prstGeom prst="rect">
            <a:avLst/>
          </a:prstGeom>
          <a:noFill/>
        </p:spPr>
        <p:txBody>
          <a:bodyPr wrap="square">
            <a:spAutoFit/>
          </a:bodyPr>
          <a:lstStyle/>
          <a:p>
            <a:pPr marL="52998" marR="0" lvl="0" algn="ctr"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Multimodal Deep Learning Architectures</a:t>
            </a:r>
            <a:r>
              <a:rPr lang="it-IT" sz="1600" b="1" i="0" u="none" strike="noStrike" cap="none" dirty="0">
                <a:solidFill>
                  <a:srgbClr val="1528BC"/>
                </a:solidFill>
                <a:latin typeface="Titillium Web"/>
                <a:ea typeface="Titillium Web"/>
                <a:cs typeface="Titillium Web"/>
                <a:sym typeface="Titillium Web"/>
              </a:rPr>
              <a:t> </a:t>
            </a:r>
            <a:endParaRPr lang="it-IT" sz="1600" b="1" dirty="0">
              <a:solidFill>
                <a:srgbClr val="1528BC"/>
              </a:solidFill>
              <a:latin typeface="Titillium Web"/>
              <a:ea typeface="Titillium Web"/>
              <a:cs typeface="Titillium Web"/>
              <a:sym typeface="Titillium Web"/>
            </a:endParaRPr>
          </a:p>
        </p:txBody>
      </p:sp>
      <p:pic>
        <p:nvPicPr>
          <p:cNvPr id="6" name="Elemento grafico 5" descr="Satellite contorno">
            <a:extLst>
              <a:ext uri="{FF2B5EF4-FFF2-40B4-BE49-F238E27FC236}">
                <a16:creationId xmlns:a16="http://schemas.microsoft.com/office/drawing/2014/main" id="{CA36AB97-979E-D2E9-EA69-1D9D08CE4CC2}"/>
              </a:ext>
            </a:extLst>
          </p:cNvPr>
          <p:cNvPicPr>
            <a:picLocks noChangeAspect="1"/>
          </p:cNvPicPr>
          <p:nvPr/>
        </p:nvPicPr>
        <p:blipFill>
          <a:blip r:embed="rId5">
            <a:alphaModFix amt="5000"/>
            <a:extLst>
              <a:ext uri="{96DAC541-7B7A-43D3-8B79-37D633B846F1}">
                <asvg:svgBlip xmlns:asvg="http://schemas.microsoft.com/office/drawing/2016/SVG/main" r:embed="rId6"/>
              </a:ext>
            </a:extLst>
          </a:blip>
          <a:stretch>
            <a:fillRect/>
          </a:stretch>
        </p:blipFill>
        <p:spPr>
          <a:xfrm rot="1314877">
            <a:off x="-615570" y="1123002"/>
            <a:ext cx="6976546" cy="6976546"/>
          </a:xfrm>
          <a:prstGeom prst="rect">
            <a:avLst/>
          </a:prstGeom>
        </p:spPr>
      </p:pic>
    </p:spTree>
    <p:extLst>
      <p:ext uri="{BB962C8B-B14F-4D97-AF65-F5344CB8AC3E}">
        <p14:creationId xmlns:p14="http://schemas.microsoft.com/office/powerpoint/2010/main" val="112556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Immagine 1">
            <a:extLst>
              <a:ext uri="{FF2B5EF4-FFF2-40B4-BE49-F238E27FC236}">
                <a16:creationId xmlns:a16="http://schemas.microsoft.com/office/drawing/2014/main" id="{FC1D5F75-B889-9008-063A-6F030D01F1CC}"/>
              </a:ext>
            </a:extLst>
          </p:cNvPr>
          <p:cNvPicPr>
            <a:picLocks noChangeAspect="1"/>
          </p:cNvPicPr>
          <p:nvPr/>
        </p:nvPicPr>
        <p:blipFill>
          <a:blip r:embed="rId3"/>
          <a:srcRect l="3399" r="3399"/>
          <a:stretch/>
        </p:blipFill>
        <p:spPr>
          <a:xfrm>
            <a:off x="2808556" y="2550891"/>
            <a:ext cx="6667688" cy="3985690"/>
          </a:xfrm>
          <a:prstGeom prst="rect">
            <a:avLst/>
          </a:prstGeom>
          <a:solidFill>
            <a:schemeClr val="bg1"/>
          </a:solidFill>
        </p:spPr>
      </p:pic>
      <p:pic>
        <p:nvPicPr>
          <p:cNvPr id="146" name="Google Shape;146;g27df92e4ca9_0_1"/>
          <p:cNvPicPr preferRelativeResize="0"/>
          <p:nvPr/>
        </p:nvPicPr>
        <p:blipFill rotWithShape="1">
          <a:blip r:embed="rId4">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a:solidFill>
                  <a:srgbClr val="1C7FFF"/>
                </a:solidFill>
                <a:latin typeface="Titillium Web"/>
                <a:ea typeface="Titillium Web"/>
                <a:cs typeface="Titillium Web"/>
                <a:sym typeface="Titillium Web"/>
              </a:rPr>
              <a:t>Technical Objectives, Methodologies and  Solutions</a:t>
            </a:r>
            <a:endParaRPr sz="2000" b="0" i="0" u="none" strike="noStrike" cap="none">
              <a:solidFill>
                <a:srgbClr val="000000"/>
              </a:solidFill>
              <a:latin typeface="Titillium Web"/>
              <a:ea typeface="Titillium Web"/>
              <a:cs typeface="Titillium Web"/>
              <a:sym typeface="Titillium Web"/>
            </a:endParaRPr>
          </a:p>
        </p:txBody>
      </p:sp>
      <p:sp>
        <p:nvSpPr>
          <p:cNvPr id="5" name="CasellaDiTesto 4">
            <a:extLst>
              <a:ext uri="{FF2B5EF4-FFF2-40B4-BE49-F238E27FC236}">
                <a16:creationId xmlns:a16="http://schemas.microsoft.com/office/drawing/2014/main" id="{B04A3411-5057-AA0E-2C3C-D31090D628E3}"/>
              </a:ext>
            </a:extLst>
          </p:cNvPr>
          <p:cNvSpPr txBox="1"/>
          <p:nvPr/>
        </p:nvSpPr>
        <p:spPr>
          <a:xfrm>
            <a:off x="3047997" y="2430899"/>
            <a:ext cx="6096000" cy="320088"/>
          </a:xfrm>
          <a:prstGeom prst="rect">
            <a:avLst/>
          </a:prstGeom>
          <a:noFill/>
        </p:spPr>
        <p:txBody>
          <a:bodyPr wrap="square">
            <a:spAutoFit/>
          </a:bodyPr>
          <a:lstStyle/>
          <a:p>
            <a:pPr marL="52998" marR="0" lvl="0" algn="ctr"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Multimodal Deep Learning Architectures</a:t>
            </a:r>
            <a:r>
              <a:rPr lang="it-IT" sz="1600" b="1" i="0" u="none" strike="noStrike" cap="none" dirty="0">
                <a:solidFill>
                  <a:srgbClr val="1528BC"/>
                </a:solidFill>
                <a:latin typeface="Titillium Web"/>
                <a:ea typeface="Titillium Web"/>
                <a:cs typeface="Titillium Web"/>
                <a:sym typeface="Titillium Web"/>
              </a:rPr>
              <a:t> </a:t>
            </a:r>
            <a:endParaRPr lang="it-IT" sz="1600" b="1" dirty="0">
              <a:solidFill>
                <a:srgbClr val="1528BC"/>
              </a:solidFill>
              <a:latin typeface="Titillium Web"/>
              <a:ea typeface="Titillium Web"/>
              <a:cs typeface="Titillium Web"/>
              <a:sym typeface="Titillium Web"/>
            </a:endParaRPr>
          </a:p>
        </p:txBody>
      </p:sp>
      <p:sp>
        <p:nvSpPr>
          <p:cNvPr id="6" name="Google Shape;152;g27df92e4ca9_0_1">
            <a:extLst>
              <a:ext uri="{FF2B5EF4-FFF2-40B4-BE49-F238E27FC236}">
                <a16:creationId xmlns:a16="http://schemas.microsoft.com/office/drawing/2014/main" id="{B26F31DC-838F-3A61-42CD-6118D5800BEF}"/>
              </a:ext>
            </a:extLst>
          </p:cNvPr>
          <p:cNvSpPr txBox="1"/>
          <p:nvPr/>
        </p:nvSpPr>
        <p:spPr>
          <a:xfrm>
            <a:off x="0" y="1778083"/>
            <a:ext cx="12192000" cy="300042"/>
          </a:xfrm>
          <a:prstGeom prst="rect">
            <a:avLst/>
          </a:prstGeom>
          <a:noFill/>
          <a:ln>
            <a:noFill/>
          </a:ln>
        </p:spPr>
        <p:txBody>
          <a:bodyPr spcFirstLastPara="1" wrap="square" lIns="360000" tIns="45700" rIns="91425" bIns="45700" anchor="t" anchorCtr="0">
            <a:spAutoFit/>
          </a:bodyPr>
          <a:lstStyle/>
          <a:p>
            <a:pPr marL="52998" marR="0" lvl="0" algn="just" rtl="0">
              <a:lnSpc>
                <a:spcPct val="90000"/>
              </a:lnSpc>
              <a:spcBef>
                <a:spcPts val="0"/>
              </a:spcBef>
              <a:spcAft>
                <a:spcPts val="0"/>
              </a:spcAft>
              <a:buClr>
                <a:srgbClr val="1528BC"/>
              </a:buClr>
              <a:buSzPts val="2000"/>
            </a:pPr>
            <a:r>
              <a:rPr lang="en-US" sz="1500" dirty="0">
                <a:solidFill>
                  <a:srgbClr val="1528BC"/>
                </a:solidFill>
                <a:latin typeface="Titillium Web"/>
                <a:ea typeface="Titillium Web"/>
                <a:cs typeface="Titillium Web"/>
                <a:sym typeface="Titillium Web"/>
              </a:rPr>
              <a:t>Achieve a more comprehensive and accurate understanding of gamma-ray events, it is essential to </a:t>
            </a:r>
            <a:r>
              <a:rPr lang="en-US" sz="1500" b="1" dirty="0">
                <a:solidFill>
                  <a:srgbClr val="1528BC"/>
                </a:solidFill>
                <a:latin typeface="Titillium Web"/>
                <a:ea typeface="Titillium Web"/>
                <a:cs typeface="Titillium Web"/>
                <a:sym typeface="Titillium Web"/>
              </a:rPr>
              <a:t>simultaneously</a:t>
            </a:r>
            <a:r>
              <a:rPr lang="en-US" sz="1500" dirty="0">
                <a:solidFill>
                  <a:srgbClr val="1528BC"/>
                </a:solidFill>
                <a:latin typeface="Titillium Web"/>
                <a:ea typeface="Titillium Web"/>
                <a:cs typeface="Titillium Web"/>
                <a:sym typeface="Titillium Web"/>
              </a:rPr>
              <a:t> consider all these aspects. </a:t>
            </a:r>
          </a:p>
        </p:txBody>
      </p:sp>
    </p:spTree>
    <p:extLst>
      <p:ext uri="{BB962C8B-B14F-4D97-AF65-F5344CB8AC3E}">
        <p14:creationId xmlns:p14="http://schemas.microsoft.com/office/powerpoint/2010/main" val="2335580314"/>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EAFC6339B5DA448F6B57AB707C1EE2" ma:contentTypeVersion="18" ma:contentTypeDescription="Create a new document." ma:contentTypeScope="" ma:versionID="57e8d28e51a01340d73960473c4a298f">
  <xsd:schema xmlns:xsd="http://www.w3.org/2001/XMLSchema" xmlns:xs="http://www.w3.org/2001/XMLSchema" xmlns:p="http://schemas.microsoft.com/office/2006/metadata/properties" xmlns:ns2="fdb722e1-8cf4-4075-8065-c03dde79faaa" xmlns:ns3="54c18a65-4b2a-466d-ac1d-a1709e8ebd7e" targetNamespace="http://schemas.microsoft.com/office/2006/metadata/properties" ma:root="true" ma:fieldsID="127e263a940753e436eeafb3a02465ec" ns2:_="" ns3:_="">
    <xsd:import namespace="fdb722e1-8cf4-4075-8065-c03dde79faaa"/>
    <xsd:import namespace="54c18a65-4b2a-466d-ac1d-a1709e8ebd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22e1-8cf4-4075-8065-c03dde79fa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c2b4dd-d677-488b-8d38-d995eef753e4}" ma:internalName="TaxCatchAll" ma:showField="CatchAllData" ma:web="fdb722e1-8cf4-4075-8065-c03dde79fa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18a65-4b2a-466d-ac1d-a1709e8ebd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cc7bf6-3df4-459d-8e8a-ba89d234bf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c18a65-4b2a-466d-ac1d-a1709e8ebd7e">
      <Terms xmlns="http://schemas.microsoft.com/office/infopath/2007/PartnerControls"/>
    </lcf76f155ced4ddcb4097134ff3c332f>
    <TaxCatchAll xmlns="fdb722e1-8cf4-4075-8065-c03dde79faaa" xsi:nil="true"/>
  </documentManagement>
</p:properties>
</file>

<file path=customXml/itemProps1.xml><?xml version="1.0" encoding="utf-8"?>
<ds:datastoreItem xmlns:ds="http://schemas.openxmlformats.org/officeDocument/2006/customXml" ds:itemID="{A99F3D16-61FE-4A00-AE41-2692D572A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22e1-8cf4-4075-8065-c03dde79faaa"/>
    <ds:schemaRef ds:uri="54c18a65-4b2a-466d-ac1d-a1709e8eb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5BEA8F-CAD2-4E09-8617-D744390899F9}">
  <ds:schemaRefs>
    <ds:schemaRef ds:uri="http://schemas.microsoft.com/sharepoint/v3/contenttype/forms"/>
  </ds:schemaRefs>
</ds:datastoreItem>
</file>

<file path=customXml/itemProps3.xml><?xml version="1.0" encoding="utf-8"?>
<ds:datastoreItem xmlns:ds="http://schemas.openxmlformats.org/officeDocument/2006/customXml" ds:itemID="{2E4C92A9-FBCD-43B6-84F4-C4E499D4DB4C}">
  <ds:schemaRefs>
    <ds:schemaRef ds:uri="http://schemas.microsoft.com/office/2006/metadata/properties"/>
    <ds:schemaRef ds:uri="http://schemas.microsoft.com/office/infopath/2007/PartnerControls"/>
    <ds:schemaRef ds:uri="54c18a65-4b2a-466d-ac1d-a1709e8ebd7e"/>
    <ds:schemaRef ds:uri="fdb722e1-8cf4-4075-8065-c03dde79faaa"/>
  </ds:schemaRefs>
</ds:datastoreItem>
</file>

<file path=docProps/app.xml><?xml version="1.0" encoding="utf-8"?>
<Properties xmlns="http://schemas.openxmlformats.org/officeDocument/2006/extended-properties" xmlns:vt="http://schemas.openxmlformats.org/officeDocument/2006/docPropsVTypes">
  <TotalTime>526</TotalTime>
  <Words>1319</Words>
  <Application>Microsoft Office PowerPoint</Application>
  <PresentationFormat>Widescreen</PresentationFormat>
  <Paragraphs>219</Paragraphs>
  <Slides>14</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Aptos Narrow</vt:lpstr>
      <vt:lpstr>Titillium Web</vt:lpstr>
      <vt:lpstr>Inter Light</vt:lpstr>
      <vt:lpstr>Arial</vt:lpstr>
      <vt:lpstr>Calibri</vt:lpstr>
      <vt:lpstr>Titillium Web SemiBold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Alberto Garinei</cp:lastModifiedBy>
  <cp:revision>8</cp:revision>
  <dcterms:created xsi:type="dcterms:W3CDTF">2022-07-26T13:28:46Z</dcterms:created>
  <dcterms:modified xsi:type="dcterms:W3CDTF">2024-09-23T15:59:24Z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0x0101001EEAFC6339B5DA448F6B57AB707C1EE2</vt:lpwstr>
  </property>
  <property fmtid="{D5CDD505-2E9C-101B-9397-08002B2CF9AE}" pid="3" name="MediaServiceImageTags">
    <vt:lpwstr/>
  </property>
</Properties>
</file>