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5" r:id="rId4"/>
    <p:sldId id="268" r:id="rId5"/>
    <p:sldId id="262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F064-8CE0-41C4-8886-B2AEE66276B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A814B-82F7-48FC-B498-744A478EDC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831A3F1A-45E8-291D-1E52-6E8AAEFB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>
            <a:extLst>
              <a:ext uri="{FF2B5EF4-FFF2-40B4-BE49-F238E27FC236}">
                <a16:creationId xmlns:a16="http://schemas.microsoft.com/office/drawing/2014/main" id="{1417F606-7227-5EBE-E271-D4E9EF6493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>
            <a:extLst>
              <a:ext uri="{FF2B5EF4-FFF2-40B4-BE49-F238E27FC236}">
                <a16:creationId xmlns:a16="http://schemas.microsoft.com/office/drawing/2014/main" id="{D94B50D6-9A53-7C22-FF39-3117078A8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>
            <a:extLst>
              <a:ext uri="{FF2B5EF4-FFF2-40B4-BE49-F238E27FC236}">
                <a16:creationId xmlns:a16="http://schemas.microsoft.com/office/drawing/2014/main" id="{FFBF0444-3C48-44CE-0A70-B97DC7EB93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5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8D77A-A0D5-6141-2D7B-273812253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42802D-6C70-EAA4-998A-8CB5E5331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4B6D41-FB97-05C7-6D13-ABF8B716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75B0D0-D484-7DF0-78C5-8BAFA645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13168F-83DB-0AB6-8B70-5095B915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39247-5549-3F5D-8ED3-A2FDD418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4ACD0F-0F9B-964C-96E3-82FD6AC5A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28ECA-E550-F465-39AB-3C42CBCB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4DA779-27EB-C414-C41B-4775A061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D465E-0268-98B3-429B-8719874A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8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539393-1234-0E97-7F38-7C9FF85F5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50A64F-6282-D573-CE1C-E421BAF16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83DBED-6AE4-29F0-D990-8AA99A40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9B64C5-E272-E4F9-CFCE-69D12FAD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9E4DB-1340-6D75-FAF8-5C851587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70133-38DA-26AE-9949-2F79B3E5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DAFFC6-49B9-E30B-2D9E-C1009EF1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77036F-C794-2595-42F3-BD770387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B9B440-472A-46D5-32D3-D8AB7950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20FB64-E71B-05D8-266A-DC10DC66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24A08C-32C8-B998-14A6-372D6AEB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3FBA6C-198B-7628-3BF3-880270FB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CDB133-DF12-70E5-06A5-2F481F0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808CBE-F2AA-A347-4EE2-E2ADB519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AD39B2-281B-4D3A-DE97-72C604A0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2BE22-1A3E-9BFE-DBC5-968795BE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7C5BD-422E-B2DD-BF45-15F86973C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7E7A1-8219-EAA4-687B-1CC1B646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54B1D9-BF01-DB48-B4E0-BE44E9E0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4DE86A-4417-C055-D437-9C17523B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6B11C7-3D30-F565-57E2-8F8D42A4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AE036-CDDC-8F17-1EA2-BEA57CAE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032231-63D5-CA78-C430-51D7BA575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615866-6851-EEF8-1948-C5760B01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911EFC-FACF-B746-2118-513936D70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87BD5C-FDBA-6807-5B4F-ABE9658F1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D19FEC-B04B-9D9F-AB51-9C9C1B42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E9C327-DB0B-E18A-BB7E-7726DF72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052682-0F12-921D-B4A8-C34BDA4D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AD640C-0A36-7DCD-2457-3A66136A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1CCDE0-E320-D1BF-3E99-149025DD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6C3CCC-354F-D389-5E54-0DB69D49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A193CE-9F43-39CB-ECA6-B9AF7DE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B0A75E-2243-404F-22D6-D127F5B7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E0899D-C17D-EA64-BAE9-63DBF70B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0F1A42-B924-1FDC-667C-D7939268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F4318-4874-3A94-A8F2-A47F18BB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735CD7-669C-B6A3-140E-F70DE961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E836BA-030F-373A-3BB2-42773D349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2639B4-79E6-55CA-A3FF-6806058A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1A5899-50A6-BA62-DF91-F2F05D11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592BD5-5298-C8EF-95F2-2DECA476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FFE1E-1053-83B5-C2B4-60CE3BF4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F87132-2F0D-A620-CDBD-74600A4B1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92E1A4-4AE8-3944-6C5D-F96B2AA09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CE9098-AC0F-823F-D334-A50124C0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0B8EFE-8DD5-766E-5493-A4745F8A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7FAF0A-BF43-A8D9-A86B-9DFC9B73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CDFB9C-516B-3B6E-6FD6-9DC6586D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849BB5-C168-8F85-5622-71392C5C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182689-D10D-F669-15DC-6FEDA8CC7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F8B6D-BECB-4772-8499-19C3CE05270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F0B7E-F63E-3893-83B5-435EB01B2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B505F5-1FE7-938B-2003-1EF2E4495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2B8FF-4B62-472C-9C19-1AB9B4F4C2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en-US" sz="4400" i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IDL DM </a:t>
            </a:r>
            <a:r>
              <a:rPr lang="en-US" sz="44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</a:t>
            </a:r>
            <a:r>
              <a:rPr lang="en-US" sz="4400" i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tudy </a:t>
            </a:r>
            <a:r>
              <a:rPr lang="en-US" sz="44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Archiving Ingestion Tests</a:t>
            </a:r>
            <a:endParaRPr lang="it-IT" sz="44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27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Giacomo Coran – INAF </a:t>
            </a:r>
            <a:r>
              <a:rPr lang="it-IT" sz="2700" i="1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OATs</a:t>
            </a:r>
            <a:endParaRPr lang="it-IT" sz="27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dirty="0" err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II Technical Workshop</a:t>
            </a:r>
            <a:r>
              <a:rPr lang="it-IT" sz="1800" b="1" i="0" u="none" strike="noStrike" cap="none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 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Bologna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8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1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7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-19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18DC-2E20-D140-D7AF-D2DB7464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73F65A06-F74B-A110-AED0-0A68FCB4C8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5;p2">
            <a:extLst>
              <a:ext uri="{FF2B5EF4-FFF2-40B4-BE49-F238E27FC236}">
                <a16:creationId xmlns:a16="http://schemas.microsoft.com/office/drawing/2014/main" id="{6BE90E43-6E63-18D6-9906-C67DA0C62558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6" name="Google Shape;136;p2">
              <a:extLst>
                <a:ext uri="{FF2B5EF4-FFF2-40B4-BE49-F238E27FC236}">
                  <a16:creationId xmlns:a16="http://schemas.microsoft.com/office/drawing/2014/main" id="{799C31B4-220D-2BA5-843B-F9B413D027F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7;p2">
              <a:extLst>
                <a:ext uri="{FF2B5EF4-FFF2-40B4-BE49-F238E27FC236}">
                  <a16:creationId xmlns:a16="http://schemas.microsoft.com/office/drawing/2014/main" id="{846DF986-4EDD-21C9-2F5F-3CB1F3043E2C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;p2">
              <a:extLst>
                <a:ext uri="{FF2B5EF4-FFF2-40B4-BE49-F238E27FC236}">
                  <a16:creationId xmlns:a16="http://schemas.microsoft.com/office/drawing/2014/main" id="{F77F4A50-44B6-A2D5-B2C1-B043C5A962D2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61B1C9-45B7-AF5D-AED1-3139347B0113}"/>
              </a:ext>
            </a:extLst>
          </p:cNvPr>
          <p:cNvSpPr txBox="1"/>
          <p:nvPr/>
        </p:nvSpPr>
        <p:spPr>
          <a:xfrm>
            <a:off x="394447" y="1157497"/>
            <a:ext cx="8805715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BIRALES Test Case &amp; </a:t>
            </a:r>
            <a:r>
              <a:rPr lang="it-IT" sz="3000" b="1" dirty="0" err="1">
                <a:solidFill>
                  <a:srgbClr val="1C7FFF"/>
                </a:solidFill>
                <a:latin typeface="Titillium Web"/>
                <a:sym typeface="Arial"/>
              </a:rPr>
              <a:t>Efficient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 </a:t>
            </a:r>
            <a:r>
              <a:rPr lang="it-IT" sz="3000" b="1" dirty="0" err="1">
                <a:solidFill>
                  <a:srgbClr val="1C7FFF"/>
                </a:solidFill>
                <a:latin typeface="Titillium Web"/>
                <a:sym typeface="Arial"/>
              </a:rPr>
              <a:t>Physical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 Data Models</a:t>
            </a:r>
            <a:endParaRPr lang="en-US" sz="3000" b="1" dirty="0">
              <a:solidFill>
                <a:srgbClr val="1C7FFF"/>
              </a:solidFill>
              <a:latin typeface="Titillium Web"/>
              <a:sym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2471673-0460-2FC4-7FBF-B00604853850}"/>
              </a:ext>
            </a:extLst>
          </p:cNvPr>
          <p:cNvSpPr txBox="1"/>
          <p:nvPr/>
        </p:nvSpPr>
        <p:spPr>
          <a:xfrm>
            <a:off x="394447" y="1781119"/>
            <a:ext cx="11103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TDM files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archive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satellite &amp;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space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debris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tracking 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used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for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orbit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determination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Developement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of 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logical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data models for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this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use case</a:t>
            </a:r>
          </a:p>
          <a:p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BIRALES 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used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test case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develop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effective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physical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data model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8D12164-82E5-5F22-4B24-4333481E6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4"/>
          <a:stretch/>
        </p:blipFill>
        <p:spPr>
          <a:xfrm>
            <a:off x="7787922" y="3629050"/>
            <a:ext cx="2638340" cy="2835511"/>
          </a:xfrm>
          <a:prstGeom prst="rect">
            <a:avLst/>
          </a:prstGeom>
        </p:spPr>
      </p:pic>
      <p:pic>
        <p:nvPicPr>
          <p:cNvPr id="9" name="Immagine 8" descr="Immagine che contiene testo, schermata, menu, Carattere&#10;&#10;Descrizione generata automaticamente">
            <a:extLst>
              <a:ext uri="{FF2B5EF4-FFF2-40B4-BE49-F238E27FC236}">
                <a16:creationId xmlns:a16="http://schemas.microsoft.com/office/drawing/2014/main" id="{75D0B37D-007E-60F2-A085-992B40F49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0" y="3499721"/>
            <a:ext cx="4962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7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2C0EE-8B84-7C49-6592-45FBCCE2F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A06EE58F-C05E-AEBF-D2BE-62CC1A340B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5;p2">
            <a:extLst>
              <a:ext uri="{FF2B5EF4-FFF2-40B4-BE49-F238E27FC236}">
                <a16:creationId xmlns:a16="http://schemas.microsoft.com/office/drawing/2014/main" id="{D830FB1E-66DE-9B45-CE3C-9378869A0D52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6" name="Google Shape;136;p2">
              <a:extLst>
                <a:ext uri="{FF2B5EF4-FFF2-40B4-BE49-F238E27FC236}">
                  <a16:creationId xmlns:a16="http://schemas.microsoft.com/office/drawing/2014/main" id="{CE1FDB89-3963-0DFA-78E9-925A8E0DCD3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7;p2">
              <a:extLst>
                <a:ext uri="{FF2B5EF4-FFF2-40B4-BE49-F238E27FC236}">
                  <a16:creationId xmlns:a16="http://schemas.microsoft.com/office/drawing/2014/main" id="{E5BFFD45-349D-5FFE-8DA8-EBBB1559D173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;p2">
              <a:extLst>
                <a:ext uri="{FF2B5EF4-FFF2-40B4-BE49-F238E27FC236}">
                  <a16:creationId xmlns:a16="http://schemas.microsoft.com/office/drawing/2014/main" id="{2FD9C816-D74A-AF36-69DE-8681FC693351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A15E8E-220A-8AB9-7FA8-0346D1FF37AC}"/>
              </a:ext>
            </a:extLst>
          </p:cNvPr>
          <p:cNvSpPr txBox="1"/>
          <p:nvPr/>
        </p:nvSpPr>
        <p:spPr>
          <a:xfrm>
            <a:off x="394447" y="1146984"/>
            <a:ext cx="5291244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sym typeface="Arial"/>
              </a:rPr>
              <a:t>Logical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 Data Model</a:t>
            </a:r>
            <a:endParaRPr lang="en-US" sz="3000" b="1" dirty="0">
              <a:solidFill>
                <a:srgbClr val="1C7FFF"/>
              </a:solidFill>
              <a:latin typeface="Titillium Web"/>
              <a:sym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D3A2C8-6215-73C7-942D-4CC213283427}"/>
              </a:ext>
            </a:extLst>
          </p:cNvPr>
          <p:cNvSpPr txBox="1"/>
          <p:nvPr/>
        </p:nvSpPr>
        <p:spPr>
          <a:xfrm>
            <a:off x="419639" y="1773002"/>
            <a:ext cx="5697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Mapping in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ObsCoreDM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amplified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in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description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by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CharacterizationDM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DatasetDM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ProvenanceDM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documentation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Use of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EPNcore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metadata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dictionary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map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TDM metadata in the IVOA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Necessary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improvements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in metadata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description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respect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interoperability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Necessary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extension due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lack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of an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already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dedicated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data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Standardization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process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required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within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international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organizations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</p:txBody>
      </p:sp>
      <p:pic>
        <p:nvPicPr>
          <p:cNvPr id="9" name="Picture 8" descr="A diagram of a data flow&#10;&#10;Description automatically generated">
            <a:extLst>
              <a:ext uri="{FF2B5EF4-FFF2-40B4-BE49-F238E27FC236}">
                <a16:creationId xmlns:a16="http://schemas.microsoft.com/office/drawing/2014/main" id="{1FFE5F6F-0EAA-C8D9-4547-4315BCE5F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97" y="850899"/>
            <a:ext cx="4909915" cy="2792664"/>
          </a:xfrm>
          <a:prstGeom prst="rect">
            <a:avLst/>
          </a:prstGeom>
        </p:spPr>
      </p:pic>
      <p:pic>
        <p:nvPicPr>
          <p:cNvPr id="12" name="Picture 11" descr="A diagram of a company&#10;&#10;Description automatically generated">
            <a:extLst>
              <a:ext uri="{FF2B5EF4-FFF2-40B4-BE49-F238E27FC236}">
                <a16:creationId xmlns:a16="http://schemas.microsoft.com/office/drawing/2014/main" id="{0C6C6C66-FA35-D5FD-97F3-E2B281E5192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85" y="3643563"/>
            <a:ext cx="5333999" cy="28550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CC20B-0589-33A4-0AE3-091A05E52FB4}"/>
              </a:ext>
            </a:extLst>
          </p:cNvPr>
          <p:cNvSpPr txBox="1"/>
          <p:nvPr/>
        </p:nvSpPr>
        <p:spPr>
          <a:xfrm>
            <a:off x="7127497" y="996861"/>
            <a:ext cx="110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1528BC"/>
                </a:solidFill>
                <a:latin typeface="Titillium Web"/>
              </a:rPr>
              <a:t>Birales</a:t>
            </a:r>
            <a:endParaRPr lang="en-US" sz="1400" b="1" dirty="0">
              <a:solidFill>
                <a:srgbClr val="1528BC"/>
              </a:solidFill>
              <a:latin typeface="Titillium Web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09226-822B-0E84-00BE-39B738BC2152}"/>
              </a:ext>
            </a:extLst>
          </p:cNvPr>
          <p:cNvSpPr txBox="1"/>
          <p:nvPr/>
        </p:nvSpPr>
        <p:spPr>
          <a:xfrm>
            <a:off x="6095925" y="6081766"/>
            <a:ext cx="1225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528BC"/>
                </a:solidFill>
                <a:latin typeface="Titillium Web"/>
              </a:rPr>
              <a:t>Space </a:t>
            </a:r>
            <a:r>
              <a:rPr lang="it-IT" sz="1400" b="1" dirty="0" err="1">
                <a:solidFill>
                  <a:srgbClr val="1528BC"/>
                </a:solidFill>
                <a:latin typeface="Titillium Web"/>
              </a:rPr>
              <a:t>Debris</a:t>
            </a:r>
            <a:endParaRPr lang="en-US" sz="1400" b="1" dirty="0">
              <a:solidFill>
                <a:srgbClr val="1528BC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8956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18095-5DA2-C0DD-2979-12A245C0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DB3E23D8-4180-FEA4-459A-6BBCF4164C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5;p2">
            <a:extLst>
              <a:ext uri="{FF2B5EF4-FFF2-40B4-BE49-F238E27FC236}">
                <a16:creationId xmlns:a16="http://schemas.microsoft.com/office/drawing/2014/main" id="{AFE7AD58-5422-DACD-0DBC-FFC692385DC9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6" name="Google Shape;136;p2">
              <a:extLst>
                <a:ext uri="{FF2B5EF4-FFF2-40B4-BE49-F238E27FC236}">
                  <a16:creationId xmlns:a16="http://schemas.microsoft.com/office/drawing/2014/main" id="{45E9BDB4-9E18-1896-6BE9-E28627D22BC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7;p2">
              <a:extLst>
                <a:ext uri="{FF2B5EF4-FFF2-40B4-BE49-F238E27FC236}">
                  <a16:creationId xmlns:a16="http://schemas.microsoft.com/office/drawing/2014/main" id="{304ED32F-338F-EE6E-07ED-E2DD57B491CB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;p2">
              <a:extLst>
                <a:ext uri="{FF2B5EF4-FFF2-40B4-BE49-F238E27FC236}">
                  <a16:creationId xmlns:a16="http://schemas.microsoft.com/office/drawing/2014/main" id="{F155BB1D-2970-83DD-C892-8E54C61F1EC2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DC2F81-96C5-3915-5CA2-8EC4E6D8384C}"/>
              </a:ext>
            </a:extLst>
          </p:cNvPr>
          <p:cNvSpPr txBox="1"/>
          <p:nvPr/>
        </p:nvSpPr>
        <p:spPr>
          <a:xfrm>
            <a:off x="394447" y="1146984"/>
            <a:ext cx="5291244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Simulative Data Model</a:t>
            </a:r>
            <a:endParaRPr lang="en-US" sz="3000" b="1" dirty="0">
              <a:solidFill>
                <a:srgbClr val="1C7FFF"/>
              </a:solidFill>
              <a:latin typeface="Titillium Web"/>
              <a:sym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584A3A-736B-0C11-C1BF-32EA144EEE01}"/>
              </a:ext>
            </a:extLst>
          </p:cNvPr>
          <p:cNvSpPr txBox="1"/>
          <p:nvPr/>
        </p:nvSpPr>
        <p:spPr>
          <a:xfrm>
            <a:off x="419638" y="1773002"/>
            <a:ext cx="6069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Possible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physical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archiving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structure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rappresentation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ready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since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April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Missing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the IVOA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standardize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logical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model,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SimDM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since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under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refinement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locks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correction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of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physical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rappresentation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We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could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proceed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with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this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version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but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the standard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required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interoperability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would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not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be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met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</p:txBody>
      </p:sp>
      <p:pic>
        <p:nvPicPr>
          <p:cNvPr id="18" name="Immagine 17" descr="Immagine che contiene testo, schermata, giallo, Parallelo&#10;&#10;Descrizione generata automaticamente">
            <a:extLst>
              <a:ext uri="{FF2B5EF4-FFF2-40B4-BE49-F238E27FC236}">
                <a16:creationId xmlns:a16="http://schemas.microsoft.com/office/drawing/2014/main" id="{1732F2D6-3F6D-6096-4C87-4C21A851D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07" y="1734209"/>
            <a:ext cx="5540466" cy="39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60B8-2270-2AA0-DE17-DAD84BE3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ADE5BEDA-50C8-1AC0-87F2-42D2DF0AC95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5;p2">
            <a:extLst>
              <a:ext uri="{FF2B5EF4-FFF2-40B4-BE49-F238E27FC236}">
                <a16:creationId xmlns:a16="http://schemas.microsoft.com/office/drawing/2014/main" id="{58A19034-9B2C-A200-EF3C-CA113275071B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6" name="Google Shape;136;p2">
              <a:extLst>
                <a:ext uri="{FF2B5EF4-FFF2-40B4-BE49-F238E27FC236}">
                  <a16:creationId xmlns:a16="http://schemas.microsoft.com/office/drawing/2014/main" id="{29534A46-BBAE-0990-0DDE-8EB99C6889F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7;p2">
              <a:extLst>
                <a:ext uri="{FF2B5EF4-FFF2-40B4-BE49-F238E27FC236}">
                  <a16:creationId xmlns:a16="http://schemas.microsoft.com/office/drawing/2014/main" id="{65801E20-7872-0E32-48EC-07A63B0B245E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;p2">
              <a:extLst>
                <a:ext uri="{FF2B5EF4-FFF2-40B4-BE49-F238E27FC236}">
                  <a16:creationId xmlns:a16="http://schemas.microsoft.com/office/drawing/2014/main" id="{3C137B04-9EFB-6761-0A96-A4912ED8D169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09475-116D-43E8-0006-AB083780B1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96"/>
          <a:stretch/>
        </p:blipFill>
        <p:spPr>
          <a:xfrm>
            <a:off x="5740637" y="1639310"/>
            <a:ext cx="5989193" cy="1416423"/>
          </a:xfrm>
          <a:prstGeom prst="rect">
            <a:avLst/>
          </a:prstGeom>
        </p:spPr>
      </p:pic>
      <p:pic>
        <p:nvPicPr>
          <p:cNvPr id="13" name="Immagine 12" descr="Immagine che contiene testo, schermata, bianco e nero, nero&#10;&#10;Descrizione generata automaticamente">
            <a:extLst>
              <a:ext uri="{FF2B5EF4-FFF2-40B4-BE49-F238E27FC236}">
                <a16:creationId xmlns:a16="http://schemas.microsoft.com/office/drawing/2014/main" id="{58A2AF51-E7AC-2AEA-DD15-C517A809E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59" y="3429000"/>
            <a:ext cx="2568251" cy="20008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11ABC9-A429-D62B-0640-67FD3CAF8606}"/>
              </a:ext>
            </a:extLst>
          </p:cNvPr>
          <p:cNvSpPr txBox="1"/>
          <p:nvPr/>
        </p:nvSpPr>
        <p:spPr>
          <a:xfrm>
            <a:off x="394447" y="1304638"/>
            <a:ext cx="5291244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sym typeface="Arial"/>
              </a:rPr>
              <a:t>Ingestion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 </a:t>
            </a:r>
            <a:r>
              <a:rPr lang="it-IT" sz="3000" b="1" dirty="0" err="1">
                <a:solidFill>
                  <a:srgbClr val="1C7FFF"/>
                </a:solidFill>
                <a:latin typeface="Titillium Web"/>
                <a:sym typeface="Arial"/>
              </a:rPr>
              <a:t>Tests</a:t>
            </a:r>
            <a:endParaRPr lang="en-US" sz="3000" b="1" dirty="0">
              <a:solidFill>
                <a:srgbClr val="1C7FFF"/>
              </a:solidFill>
              <a:latin typeface="Titillium Web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6A54AF-D08B-249E-57BE-F30F663B37A3}"/>
              </a:ext>
            </a:extLst>
          </p:cNvPr>
          <p:cNvSpPr txBox="1"/>
          <p:nvPr/>
        </p:nvSpPr>
        <p:spPr>
          <a:xfrm>
            <a:off x="409126" y="2145357"/>
            <a:ext cx="4909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Modified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WP4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Importer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software for data and metadata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ingestion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Simple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integration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with the INFN blockchain,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optimizing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time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resources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Successful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ingestion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test with 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correctly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stored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in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MinIo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5C8C440-7461-CAAF-6964-D541035BD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728" y="3429000"/>
            <a:ext cx="4077207" cy="20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173E8-7561-A2FD-63AA-5279AF0B4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2FC6647C-11D0-4993-7ACE-C833EBDE1C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5;p2">
            <a:extLst>
              <a:ext uri="{FF2B5EF4-FFF2-40B4-BE49-F238E27FC236}">
                <a16:creationId xmlns:a16="http://schemas.microsoft.com/office/drawing/2014/main" id="{2EDE0F35-1C7D-0992-1AB0-735DFF7434D5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6" name="Google Shape;136;p2">
              <a:extLst>
                <a:ext uri="{FF2B5EF4-FFF2-40B4-BE49-F238E27FC236}">
                  <a16:creationId xmlns:a16="http://schemas.microsoft.com/office/drawing/2014/main" id="{5623C433-4F75-8D00-6137-77350709B5A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7;p2">
              <a:extLst>
                <a:ext uri="{FF2B5EF4-FFF2-40B4-BE49-F238E27FC236}">
                  <a16:creationId xmlns:a16="http://schemas.microsoft.com/office/drawing/2014/main" id="{B94BC668-39ED-5468-DECA-9F1BD7685CCD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;p2">
              <a:extLst>
                <a:ext uri="{FF2B5EF4-FFF2-40B4-BE49-F238E27FC236}">
                  <a16:creationId xmlns:a16="http://schemas.microsoft.com/office/drawing/2014/main" id="{C2E545D5-1F6B-3C2C-B5CD-407068F6BFA4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EC033A-1D8E-B54D-B5A2-29324A09E6C7}"/>
              </a:ext>
            </a:extLst>
          </p:cNvPr>
          <p:cNvSpPr txBox="1"/>
          <p:nvPr/>
        </p:nvSpPr>
        <p:spPr>
          <a:xfrm>
            <a:off x="425515" y="1285968"/>
            <a:ext cx="5291244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sym typeface="Arial"/>
              </a:rPr>
              <a:t>Conclusions</a:t>
            </a:r>
            <a:endParaRPr lang="en-US" sz="3000" b="1" dirty="0">
              <a:solidFill>
                <a:srgbClr val="1C7FFF"/>
              </a:solidFill>
              <a:latin typeface="Titillium Web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3C90B0-6C73-73EC-EB57-D9AF25D12A78}"/>
              </a:ext>
            </a:extLst>
          </p:cNvPr>
          <p:cNvSpPr txBox="1"/>
          <p:nvPr/>
        </p:nvSpPr>
        <p:spPr>
          <a:xfrm>
            <a:off x="422083" y="1951672"/>
            <a:ext cx="115658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2 out of 3 data sources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identified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Birales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space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debris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observations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Pluto and Ramses for the simulative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cases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(66%)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Identified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possible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solutions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for the data models,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both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physical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logical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(</a:t>
            </a:r>
            <a:r>
              <a:rPr lang="en-US" sz="2000" b="1" dirty="0">
                <a:solidFill>
                  <a:srgbClr val="1528BC"/>
                </a:solidFill>
                <a:latin typeface="Titillium Web"/>
              </a:rPr>
              <a:t>~50%)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Necessary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development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of 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standardized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data model,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extended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satisfy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satellites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space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debris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tracking (</a:t>
            </a:r>
            <a:r>
              <a:rPr lang="en-US" sz="2000" b="1" dirty="0">
                <a:solidFill>
                  <a:srgbClr val="1528BC"/>
                </a:solidFill>
                <a:latin typeface="Titillium Web"/>
              </a:rPr>
              <a:t>~20%)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Necessity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implement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correct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metadata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description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respect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international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astronomical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standards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Necessity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develop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the standard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define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interoperability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for simulative use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cases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(</a:t>
            </a:r>
            <a:r>
              <a:rPr lang="en-US" sz="2000" b="1" dirty="0">
                <a:solidFill>
                  <a:srgbClr val="1528BC"/>
                </a:solidFill>
                <a:latin typeface="Titillium Web"/>
              </a:rPr>
              <a:t>~15%)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Developed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ingestion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software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that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takes care for 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preprocess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metadata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extraction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(100%)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Successful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ingestion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processes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Birales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use case and Fermi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tests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(99%)</a:t>
            </a:r>
          </a:p>
        </p:txBody>
      </p:sp>
    </p:spTree>
    <p:extLst>
      <p:ext uri="{BB962C8B-B14F-4D97-AF65-F5344CB8AC3E}">
        <p14:creationId xmlns:p14="http://schemas.microsoft.com/office/powerpoint/2010/main" val="277202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C45E2-F7DD-479C-8539-D4B9E2612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E6626CE9-9AC7-2326-F9AC-84C7A33A03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35;p2">
            <a:extLst>
              <a:ext uri="{FF2B5EF4-FFF2-40B4-BE49-F238E27FC236}">
                <a16:creationId xmlns:a16="http://schemas.microsoft.com/office/drawing/2014/main" id="{9ADDA501-B042-94E5-E26B-F11A4E391F3C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6" name="Google Shape;136;p2">
              <a:extLst>
                <a:ext uri="{FF2B5EF4-FFF2-40B4-BE49-F238E27FC236}">
                  <a16:creationId xmlns:a16="http://schemas.microsoft.com/office/drawing/2014/main" id="{BA428C8B-294A-26A0-42D3-63D56B81DC9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7;p2">
              <a:extLst>
                <a:ext uri="{FF2B5EF4-FFF2-40B4-BE49-F238E27FC236}">
                  <a16:creationId xmlns:a16="http://schemas.microsoft.com/office/drawing/2014/main" id="{67726258-5F3A-2ABA-DF59-30C2C6B8872C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;p2">
              <a:extLst>
                <a:ext uri="{FF2B5EF4-FFF2-40B4-BE49-F238E27FC236}">
                  <a16:creationId xmlns:a16="http://schemas.microsoft.com/office/drawing/2014/main" id="{20DD4D43-0679-34AA-156A-87D5CBB8CD09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1FB9D0D8-F3BC-BD7B-3808-5C0AB426B309}"/>
              </a:ext>
            </a:extLst>
          </p:cNvPr>
          <p:cNvSpPr txBox="1"/>
          <p:nvPr/>
        </p:nvSpPr>
        <p:spPr>
          <a:xfrm>
            <a:off x="425515" y="1277210"/>
            <a:ext cx="5291244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it-IT" sz="3000" b="1" dirty="0">
                <a:solidFill>
                  <a:srgbClr val="1C7FFF"/>
                </a:solidFill>
                <a:latin typeface="Titillium Web"/>
                <a:sym typeface="Arial"/>
              </a:rPr>
              <a:t>Next Steps </a:t>
            </a:r>
            <a:endParaRPr lang="en-US" sz="3000" b="1" dirty="0">
              <a:solidFill>
                <a:srgbClr val="1C7FFF"/>
              </a:solidFill>
              <a:latin typeface="Titillium Web"/>
              <a:sym typeface="Arial"/>
            </a:endParaRP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760B9E63-CB29-E14E-1F56-6A79D368441A}"/>
              </a:ext>
            </a:extLst>
          </p:cNvPr>
          <p:cNvSpPr txBox="1"/>
          <p:nvPr/>
        </p:nvSpPr>
        <p:spPr>
          <a:xfrm>
            <a:off x="425516" y="2180855"/>
            <a:ext cx="11177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Definition of 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standardized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logical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data model for the community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space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debris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satellite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Developement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of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standardized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IVOA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conceptual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data model for the simulative use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cases</a:t>
            </a: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Definition of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final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set of radio data to use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as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radio test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528BC"/>
              </a:solidFill>
              <a:latin typeface="Titillium Web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Further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ingestions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tests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with more INAF data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next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sym typeface="Arial"/>
              </a:rPr>
              <a:t>months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7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38CC3733-4CD7-8908-CE62-3FF96513C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>
            <a:extLst>
              <a:ext uri="{FF2B5EF4-FFF2-40B4-BE49-F238E27FC236}">
                <a16:creationId xmlns:a16="http://schemas.microsoft.com/office/drawing/2014/main" id="{55B27C64-A845-ED62-A6B9-1443970113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>
            <a:extLst>
              <a:ext uri="{FF2B5EF4-FFF2-40B4-BE49-F238E27FC236}">
                <a16:creationId xmlns:a16="http://schemas.microsoft.com/office/drawing/2014/main" id="{2F2D0539-05B8-C1E0-FED6-E425EECB46EB}"/>
              </a:ext>
            </a:extLst>
          </p:cNvPr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72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 </a:t>
            </a:r>
            <a:r>
              <a:rPr lang="it-IT" sz="7200" i="1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</a:t>
            </a:r>
            <a:r>
              <a:rPr lang="it-IT" sz="72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lang="it-IT" sz="44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>
            <a:extLst>
              <a:ext uri="{FF2B5EF4-FFF2-40B4-BE49-F238E27FC236}">
                <a16:creationId xmlns:a16="http://schemas.microsoft.com/office/drawing/2014/main" id="{F8AEE9D6-2061-4B1B-5296-C587A09B43BF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>
              <a:extLst>
                <a:ext uri="{FF2B5EF4-FFF2-40B4-BE49-F238E27FC236}">
                  <a16:creationId xmlns:a16="http://schemas.microsoft.com/office/drawing/2014/main" id="{453F5B49-7907-3A1D-0DAD-46AA65B6AD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>
              <a:extLst>
                <a:ext uri="{FF2B5EF4-FFF2-40B4-BE49-F238E27FC236}">
                  <a16:creationId xmlns:a16="http://schemas.microsoft.com/office/drawing/2014/main" id="{DAD8094F-5628-8361-E402-748B81511090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>
              <a:extLst>
                <a:ext uri="{FF2B5EF4-FFF2-40B4-BE49-F238E27FC236}">
                  <a16:creationId xmlns:a16="http://schemas.microsoft.com/office/drawing/2014/main" id="{11100B28-0F13-A5BB-C902-EF69BE3843CB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>
            <a:extLst>
              <a:ext uri="{FF2B5EF4-FFF2-40B4-BE49-F238E27FC236}">
                <a16:creationId xmlns:a16="http://schemas.microsoft.com/office/drawing/2014/main" id="{5BF18409-EB70-A8C9-930A-CAD46D9277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>
            <a:extLst>
              <a:ext uri="{FF2B5EF4-FFF2-40B4-BE49-F238E27FC236}">
                <a16:creationId xmlns:a16="http://schemas.microsoft.com/office/drawing/2014/main" id="{BA8CF50E-9DB1-7F59-FC05-DC6FEA742B5E}"/>
              </a:ext>
            </a:extLst>
          </p:cNvPr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dirty="0" err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II Technical Workshop</a:t>
            </a:r>
            <a:r>
              <a:rPr lang="it-IT" sz="1800" b="1" i="0" u="none" strike="noStrike" cap="none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 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Bologna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8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1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7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-19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89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77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Titillium Web</vt:lpstr>
      <vt:lpstr>Titillium Web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Giacomo Coran</dc:creator>
  <cp:lastModifiedBy>Giacomo Coran</cp:lastModifiedBy>
  <cp:revision>5</cp:revision>
  <dcterms:created xsi:type="dcterms:W3CDTF">2024-12-18T14:09:55Z</dcterms:created>
  <dcterms:modified xsi:type="dcterms:W3CDTF">2024-12-18T23:58:16Z</dcterms:modified>
</cp:coreProperties>
</file>