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7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y="6858000" cx="12192000"/>
  <p:notesSz cx="6858000" cy="9144000"/>
  <p:embeddedFontLst>
    <p:embeddedFont>
      <p:font typeface="Titillium Web SemiBold"/>
      <p:regular r:id="rId18"/>
      <p:bold r:id="rId19"/>
      <p:italic r:id="rId20"/>
      <p:boldItalic r:id="rId21"/>
    </p:embeddedFont>
    <p:embeddedFont>
      <p:font typeface="Inter Light"/>
      <p:regular r:id="rId22"/>
      <p:bold r:id="rId23"/>
      <p:italic r:id="rId24"/>
      <p:boldItalic r:id="rId25"/>
    </p:embeddedFont>
    <p:embeddedFont>
      <p:font typeface="Titillium Web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TitilliumWebSemiBold-italic.fntdata"/><Relationship Id="rId22" Type="http://schemas.openxmlformats.org/officeDocument/2006/relationships/font" Target="fonts/InterLight-regular.fntdata"/><Relationship Id="rId21" Type="http://schemas.openxmlformats.org/officeDocument/2006/relationships/font" Target="fonts/TitilliumWebSemiBold-boldItalic.fntdata"/><Relationship Id="rId24" Type="http://schemas.openxmlformats.org/officeDocument/2006/relationships/font" Target="fonts/InterLight-italic.fntdata"/><Relationship Id="rId23" Type="http://schemas.openxmlformats.org/officeDocument/2006/relationships/font" Target="fonts/InterLight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TitilliumWeb-regular.fntdata"/><Relationship Id="rId25" Type="http://schemas.openxmlformats.org/officeDocument/2006/relationships/font" Target="fonts/InterLight-boldItalic.fntdata"/><Relationship Id="rId28" Type="http://schemas.openxmlformats.org/officeDocument/2006/relationships/font" Target="fonts/TitilliumWeb-italic.fntdata"/><Relationship Id="rId27" Type="http://schemas.openxmlformats.org/officeDocument/2006/relationships/font" Target="fonts/TitilliumWeb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TitilliumWeb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font" Target="fonts/TitilliumWebSemiBold-bold.fntdata"/><Relationship Id="rId18" Type="http://schemas.openxmlformats.org/officeDocument/2006/relationships/font" Target="fonts/TitilliumWebSemiBold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it-I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Cover</a:t>
            </a:r>
            <a:endParaRPr/>
          </a:p>
        </p:txBody>
      </p:sp>
      <p:sp>
        <p:nvSpPr>
          <p:cNvPr id="119" name="Google Shape;119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d28d1b1081_8_1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g2d28d1b1081_8_1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235" name="Google Shape;235;g2d28d1b1081_8_18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d28d1b1081_8_2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7" name="Google Shape;247;g2d28d1b1081_8_2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248" name="Google Shape;248;g2d28d1b1081_8_2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d28d1b1081_8_2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0" name="Google Shape;260;g2d28d1b1081_8_2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261" name="Google Shape;261;g2d28d1b1081_8_23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d19348f968_0_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g2d19348f968_0_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274" name="Google Shape;274;g2d19348f968_0_8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" name="Google Shape;13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32" name="Google Shape;132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d28d1b1081_8_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g2d28d1b1081_8_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45" name="Google Shape;145;g2d28d1b1081_8_4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d19348f968_0_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" name="Google Shape;157;g2d19348f968_0_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58" name="Google Shape;158;g2d19348f968_0_5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1fed1525ef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" name="Google Shape;169;g31fed1525ef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70" name="Google Shape;170;g31fed1525ef_0_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1fed1525ef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" name="Google Shape;181;g31fed1525ef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82" name="Google Shape;182;g31fed1525ef_0_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7df92e4ca9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3" name="Google Shape;193;g27df92e4ca9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94" name="Google Shape;194;g27df92e4ca9_0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d19348f968_0_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g2d19348f968_0_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210" name="Google Shape;210;g2d19348f968_0_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d28d1b1081_8_2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" name="Google Shape;221;g2d28d1b1081_8_2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222" name="Google Shape;222;g2d28d1b1081_8_25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1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1" name="Google Shape;6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 type="twoObj">
  <p:cSld name="TWO_OBJECTS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" name="Google Shape;67;p1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ronto" type="twoTxTwoObj">
  <p:cSld name="TWO_OBJECTS_WITH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4" name="Google Shape;74;p1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6" name="Google Shape;76;p1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to con didascalia" type="objTx">
  <p:cSld name="OBJECT_WITH_CAPTION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88" name="Google Shape;88;p1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9" name="Google Shape;89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con didascalia" type="picTx">
  <p:cSld name="PICTURE_WITH_CAPTION_TEX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1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6" name="Google Shape;96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x">
  <p:cSld name="VERTICAL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" name="Google Shape;102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olo e testo verticale" type="vertTitleAndTx">
  <p:cSld name="VERTICAL_TITLE_AND_VERTICAL_TEX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" name="Google Shape;108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ndard slide" showMasterSp="0">
  <p:cSld name="Standard slide">
    <p:bg>
      <p:bgPr>
        <a:blipFill>
          <a:blip r:embed="rId2">
            <a:alphaModFix amt="50000"/>
          </a:blip>
          <a:stretch>
            <a:fillRect/>
          </a:stretch>
        </a:blip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/>
          <p:nvPr>
            <p:ph idx="1" type="body"/>
          </p:nvPr>
        </p:nvSpPr>
        <p:spPr>
          <a:xfrm>
            <a:off x="863149" y="1371599"/>
            <a:ext cx="10719251" cy="47005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13" name="Google Shape;113;p20"/>
          <p:cNvCxnSpPr/>
          <p:nvPr/>
        </p:nvCxnSpPr>
        <p:spPr>
          <a:xfrm>
            <a:off x="562924" y="5"/>
            <a:ext cx="0" cy="1078159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4" name="Google Shape;114;p20"/>
          <p:cNvSpPr txBox="1"/>
          <p:nvPr>
            <p:ph type="title"/>
          </p:nvPr>
        </p:nvSpPr>
        <p:spPr>
          <a:xfrm>
            <a:off x="863152" y="277800"/>
            <a:ext cx="10719250" cy="77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Inter Light"/>
              <a:buNone/>
              <a:defRPr b="0">
                <a:solidFill>
                  <a:schemeClr val="accent5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20"/>
          <p:cNvSpPr txBox="1"/>
          <p:nvPr/>
        </p:nvSpPr>
        <p:spPr>
          <a:xfrm>
            <a:off x="609287" y="6499456"/>
            <a:ext cx="885139" cy="1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it-IT" sz="900" u="none" cap="none" strike="noStrik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Page </a:t>
            </a:r>
            <a:fld id="{00000000-1234-1234-1234-123412341234}" type="slidenum">
              <a:rPr b="0" i="0" lang="it-IT" sz="900" u="none" cap="none" strike="noStrik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‹#›</a:t>
            </a:fld>
            <a:endParaRPr b="0" i="0" sz="900" u="none" cap="none" strike="noStrik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Vuota">
  <p:cSld name="3_Vuota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Vuota" type="blank">
  <p:cSld name="BLANK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3048"/>
            <a:ext cx="12197426" cy="6854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>
  <p:cSld name="Vuota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5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26" name="Google Shape;26;p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Google Shape;27;p5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it-IT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i="0" lang="it-IT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5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it-IT" sz="1400" u="none" cap="none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9" name="Google Shape;2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12192001" cy="85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Vuota">
  <p:cSld name="4_Vuota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34" name="Google Shape;34;p6"/>
          <p:cNvSpPr/>
          <p:nvPr/>
        </p:nvSpPr>
        <p:spPr>
          <a:xfrm>
            <a:off x="1" y="0"/>
            <a:ext cx="12192000" cy="3336053"/>
          </a:xfrm>
          <a:prstGeom prst="rect">
            <a:avLst/>
          </a:prstGeom>
          <a:solidFill>
            <a:srgbClr val="0B112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magine che contiene sfocatura&#10;&#10;Descrizione generata automaticamente" id="35" name="Google Shape;35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09"/>
            <a:ext cx="12192000" cy="6856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Vuota">
  <p:cSld name="13_Vuota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descr="Immagine che contiene vetro&#10;&#10;Descrizione generata automaticamente" id="40" name="Google Shape;40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Vuota">
  <p:cSld name="14_Vuota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45" name="Google Shape;45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Vuota">
  <p:cSld name="15_Vuota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50" name="Google Shape;50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Vuota">
  <p:cSld name="6_Vuota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theme" Target="../theme/theme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Relationship Id="rId4" Type="http://schemas.openxmlformats.org/officeDocument/2006/relationships/image" Target="../media/image7.jpg"/><Relationship Id="rId5" Type="http://schemas.openxmlformats.org/officeDocument/2006/relationships/image" Target="../media/image1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g"/><Relationship Id="rId4" Type="http://schemas.openxmlformats.org/officeDocument/2006/relationships/image" Target="../media/image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Relationship Id="rId4" Type="http://schemas.openxmlformats.org/officeDocument/2006/relationships/image" Target="../media/image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Relationship Id="rId4" Type="http://schemas.openxmlformats.org/officeDocument/2006/relationships/image" Target="../media/image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jpg"/><Relationship Id="rId4" Type="http://schemas.openxmlformats.org/officeDocument/2006/relationships/image" Target="../media/image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7.jpg"/><Relationship Id="rId5" Type="http://schemas.openxmlformats.org/officeDocument/2006/relationships/image" Target="../media/image1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7.jpg"/><Relationship Id="rId5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7.jpg"/><Relationship Id="rId5" Type="http://schemas.openxmlformats.org/officeDocument/2006/relationships/hyperlink" Target="https://github.com/VisIVOLab/VisIVO-pvManager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image" Target="../media/image7.jpg"/><Relationship Id="rId5" Type="http://schemas.openxmlformats.org/officeDocument/2006/relationships/hyperlink" Target="https://github.com/VisIVOLab/VisIVO-pvManager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7.jpg"/><Relationship Id="rId5" Type="http://schemas.openxmlformats.org/officeDocument/2006/relationships/hyperlink" Target="https://github.com/VisIVOLab/VisIVO-pvManager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Relationship Id="rId4" Type="http://schemas.openxmlformats.org/officeDocument/2006/relationships/image" Target="../media/image7.jpg"/><Relationship Id="rId5" Type="http://schemas.openxmlformats.org/officeDocument/2006/relationships/image" Target="../media/image16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Relationship Id="rId4" Type="http://schemas.openxmlformats.org/officeDocument/2006/relationships/image" Target="../media/image7.jpg"/><Relationship Id="rId5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Relationship Id="rId4" Type="http://schemas.openxmlformats.org/officeDocument/2006/relationships/image" Target="../media/image7.jpg"/><Relationship Id="rId5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magine che contiene spazio, luce, laser, notte&#10;&#10;Descrizione generata automaticamente" id="121" name="Google Shape;12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1"/>
          <p:cNvSpPr txBox="1"/>
          <p:nvPr/>
        </p:nvSpPr>
        <p:spPr>
          <a:xfrm>
            <a:off x="827875" y="2750450"/>
            <a:ext cx="9985500" cy="1761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itillium Web"/>
              <a:buNone/>
            </a:pPr>
            <a:r>
              <a:rPr i="1" lang="it-IT" sz="44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WP3 Status Report</a:t>
            </a:r>
            <a:endParaRPr b="0" i="1" sz="4400" u="none" cap="none" strike="noStrike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itillium Web"/>
              <a:buNone/>
            </a:pPr>
            <a:r>
              <a:rPr i="1" lang="it-IT" sz="27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F. Vitello - F. Gargano</a:t>
            </a:r>
            <a:endParaRPr b="0" i="1" sz="2700" u="none" cap="none" strike="noStrike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23" name="Google Shape;123;p2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24" name="Google Shape;124;p2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" name="Google Shape;125;p21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it-IT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i="0" lang="it-IT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1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it-IT" sz="1400" u="none" cap="none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7" name="Google Shape;127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" y="-15050"/>
            <a:ext cx="12191999" cy="11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1"/>
          <p:cNvSpPr txBox="1"/>
          <p:nvPr/>
        </p:nvSpPr>
        <p:spPr>
          <a:xfrm>
            <a:off x="1" y="5917324"/>
            <a:ext cx="6201102" cy="515288"/>
          </a:xfrm>
          <a:prstGeom prst="rect">
            <a:avLst/>
          </a:prstGeom>
          <a:solidFill>
            <a:srgbClr val="E6007E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lang="it-IT" sz="1800">
                <a:solidFill>
                  <a:schemeClr val="lt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Spoke 3 II Technical Workshop, </a:t>
            </a:r>
            <a:r>
              <a:rPr lang="it-IT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Bologna Dec 17 -19, 2024</a:t>
            </a:r>
            <a:endParaRPr b="1" sz="1800">
              <a:solidFill>
                <a:schemeClr val="lt1"/>
              </a:solidFill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8" name="Google Shape;238;p30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239" name="Google Shape;239;p3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0" name="Google Shape;240;p30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it-IT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i="0" lang="it-IT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30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it-IT" sz="1400" u="none" cap="none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2" name="Google Shape;242;p30"/>
          <p:cNvSpPr txBox="1"/>
          <p:nvPr/>
        </p:nvSpPr>
        <p:spPr>
          <a:xfrm>
            <a:off x="715250" y="1030225"/>
            <a:ext cx="10854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it-IT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Milestone 6</a:t>
            </a:r>
            <a:endParaRPr b="1" sz="3000">
              <a:solidFill>
                <a:srgbClr val="1C7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43" name="Google Shape;243;p30"/>
          <p:cNvSpPr txBox="1"/>
          <p:nvPr/>
        </p:nvSpPr>
        <p:spPr>
          <a:xfrm>
            <a:off x="264050" y="1700525"/>
            <a:ext cx="11604900" cy="45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tillium Web"/>
              <a:buChar char="●"/>
            </a:pPr>
            <a:r>
              <a:rPr b="1" lang="it-IT" sz="19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TAR3.8 </a:t>
            </a:r>
            <a:r>
              <a:rPr lang="it-IT" sz="19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Machine Learning for complex N-body problems: preliminary code implementation</a:t>
            </a:r>
            <a:endParaRPr sz="19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925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tillium Web"/>
              <a:buChar char="○"/>
            </a:pPr>
            <a:r>
              <a:rPr b="1"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KPI: </a:t>
            </a:r>
            <a:r>
              <a:rPr lang="it-IT" sz="1900">
                <a:solidFill>
                  <a:schemeClr val="dk1"/>
                </a:solidFill>
                <a:highlight>
                  <a:srgbClr val="F9CB9C"/>
                </a:highlight>
                <a:latin typeface="Titillium Web"/>
                <a:ea typeface="Titillium Web"/>
                <a:cs typeface="Titillium Web"/>
                <a:sym typeface="Titillium Web"/>
              </a:rPr>
              <a:t>code release on private repository</a:t>
            </a:r>
            <a:r>
              <a:rPr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 and </a:t>
            </a:r>
            <a:r>
              <a:rPr lang="it-IT" sz="1900">
                <a:solidFill>
                  <a:schemeClr val="dk1"/>
                </a:solidFill>
                <a:highlight>
                  <a:srgbClr val="B6D7A8"/>
                </a:highlight>
                <a:latin typeface="Titillium Web"/>
                <a:ea typeface="Titillium Web"/>
                <a:cs typeface="Titillium Web"/>
                <a:sym typeface="Titillium Web"/>
              </a:rPr>
              <a:t>documentation</a:t>
            </a:r>
            <a:endParaRPr sz="1900">
              <a:solidFill>
                <a:schemeClr val="dk1"/>
              </a:solidFill>
              <a:highlight>
                <a:srgbClr val="B6D7A8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92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tillium Web"/>
              <a:buChar char="●"/>
            </a:pPr>
            <a:r>
              <a:rPr b="1" lang="it-IT" sz="19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TAR3.9 </a:t>
            </a:r>
            <a:r>
              <a:rPr lang="it-IT" sz="19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Astronomical images segmentation with Machine Learning: Produce an updated version of caesar-mrcnn source finder based on TensorFlow v2.</a:t>
            </a:r>
            <a:endParaRPr sz="19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925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tillium Web"/>
              <a:buChar char="○"/>
            </a:pPr>
            <a:r>
              <a:rPr b="1"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KPI: </a:t>
            </a:r>
            <a:r>
              <a:rPr lang="it-IT" sz="1900">
                <a:solidFill>
                  <a:schemeClr val="dk1"/>
                </a:solidFill>
                <a:highlight>
                  <a:srgbClr val="F9CB9C"/>
                </a:highlight>
                <a:latin typeface="Titillium Web"/>
                <a:ea typeface="Titillium Web"/>
                <a:cs typeface="Titillium Web"/>
                <a:sym typeface="Titillium Web"/>
              </a:rPr>
              <a:t>code release on public repository</a:t>
            </a:r>
            <a:endParaRPr sz="1900">
              <a:solidFill>
                <a:schemeClr val="dk1"/>
              </a:solidFill>
              <a:highlight>
                <a:srgbClr val="F9CB9C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92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tillium Web"/>
              <a:buChar char="●"/>
            </a:pPr>
            <a:r>
              <a:rPr b="1" lang="it-IT" sz="19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TAR3.10 </a:t>
            </a:r>
            <a:r>
              <a:rPr lang="it-IT" sz="19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Self-Supervised techniques in Radioastronomy: first code implementation and dataset collection</a:t>
            </a:r>
            <a:endParaRPr sz="19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9250" lvl="1" marL="914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tillium Web"/>
              <a:buChar char="○"/>
            </a:pPr>
            <a:r>
              <a:rPr b="1"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KPI: </a:t>
            </a:r>
            <a:r>
              <a:rPr lang="it-IT" sz="1900">
                <a:solidFill>
                  <a:schemeClr val="dk1"/>
                </a:solidFill>
                <a:highlight>
                  <a:srgbClr val="F9CB9C"/>
                </a:highlight>
                <a:latin typeface="Titillium Web"/>
                <a:ea typeface="Titillium Web"/>
                <a:cs typeface="Titillium Web"/>
                <a:sym typeface="Titillium Web"/>
              </a:rPr>
              <a:t>code release on public repository </a:t>
            </a:r>
            <a:r>
              <a:rPr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and </a:t>
            </a:r>
            <a:r>
              <a:rPr lang="it-IT" sz="1900">
                <a:solidFill>
                  <a:schemeClr val="dk1"/>
                </a:solidFill>
                <a:highlight>
                  <a:srgbClr val="B6D7A8"/>
                </a:highlight>
                <a:latin typeface="Titillium Web"/>
                <a:ea typeface="Titillium Web"/>
                <a:cs typeface="Titillium Web"/>
                <a:sym typeface="Titillium Web"/>
              </a:rPr>
              <a:t>documentation</a:t>
            </a:r>
            <a:endParaRPr sz="1900">
              <a:solidFill>
                <a:schemeClr val="dk1"/>
              </a:solidFill>
              <a:highlight>
                <a:srgbClr val="B6D7A8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92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tillium Web"/>
              <a:buChar char="●"/>
            </a:pPr>
            <a:r>
              <a:rPr b="1" lang="it-IT" sz="19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TAR3.11 </a:t>
            </a:r>
            <a:r>
              <a:rPr lang="it-IT" sz="19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Bayesian inference of cosmological parameters from BOSS data: problem analysis </a:t>
            </a:r>
            <a:endParaRPr sz="19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9250" lvl="1" marL="914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tillium Web"/>
              <a:buChar char="○"/>
            </a:pPr>
            <a:r>
              <a:rPr b="1"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KPI: </a:t>
            </a:r>
            <a:r>
              <a:rPr lang="it-IT" sz="1900">
                <a:solidFill>
                  <a:schemeClr val="dk1"/>
                </a:solidFill>
                <a:highlight>
                  <a:srgbClr val="A4C2F4"/>
                </a:highlight>
                <a:latin typeface="Titillium Web"/>
                <a:ea typeface="Titillium Web"/>
                <a:cs typeface="Titillium Web"/>
                <a:sym typeface="Titillium Web"/>
              </a:rPr>
              <a:t>publication</a:t>
            </a:r>
            <a:endParaRPr sz="1900">
              <a:solidFill>
                <a:schemeClr val="dk1"/>
              </a:solidFill>
              <a:highlight>
                <a:srgbClr val="A4C2F4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92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tillium Web"/>
              <a:buChar char="●"/>
            </a:pPr>
            <a:r>
              <a:rPr b="1" lang="it-IT" sz="19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TAR3.12 </a:t>
            </a:r>
            <a:r>
              <a:rPr lang="it-IT" sz="19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Generative Deep Learning Networks for cosmological simulations: generate the training data.</a:t>
            </a:r>
            <a:endParaRPr sz="19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9250" lvl="1" marL="914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tillium Web"/>
              <a:buChar char="○"/>
            </a:pPr>
            <a:r>
              <a:rPr b="1"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KPI: </a:t>
            </a:r>
            <a:r>
              <a:rPr lang="it-IT" sz="1900">
                <a:solidFill>
                  <a:schemeClr val="dk1"/>
                </a:solidFill>
                <a:highlight>
                  <a:srgbClr val="D5A6BD"/>
                </a:highlight>
                <a:latin typeface="Titillium Web"/>
                <a:ea typeface="Titillium Web"/>
                <a:cs typeface="Titillium Web"/>
                <a:sym typeface="Titillium Web"/>
              </a:rPr>
              <a:t>Dataset available</a:t>
            </a:r>
            <a:endParaRPr sz="1900">
              <a:solidFill>
                <a:schemeClr val="dk1"/>
              </a:solidFill>
              <a:highlight>
                <a:srgbClr val="D5A6BD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92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tillium Web"/>
              <a:buChar char="●"/>
            </a:pPr>
            <a:r>
              <a:rPr b="1" lang="it-IT" sz="19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TAR3.13 </a:t>
            </a:r>
            <a:r>
              <a:rPr lang="it-IT" sz="19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WP3 Activity monitoring</a:t>
            </a:r>
            <a:endParaRPr sz="19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9250" lvl="1" marL="914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tillium Web"/>
              <a:buChar char="○"/>
            </a:pPr>
            <a:r>
              <a:rPr b="1"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KPI</a:t>
            </a:r>
            <a:r>
              <a:rPr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: </a:t>
            </a:r>
            <a:r>
              <a:rPr lang="it-IT" sz="1900">
                <a:solidFill>
                  <a:schemeClr val="dk1"/>
                </a:solidFill>
                <a:highlight>
                  <a:srgbClr val="B6D7A8"/>
                </a:highlight>
                <a:latin typeface="Titillium Web"/>
                <a:ea typeface="Titillium Web"/>
                <a:cs typeface="Titillium Web"/>
                <a:sym typeface="Titillium Web"/>
              </a:rPr>
              <a:t>Periodic teleconferences minutes;</a:t>
            </a:r>
            <a:endParaRPr sz="1900">
              <a:solidFill>
                <a:schemeClr val="dk1"/>
              </a:solidFill>
              <a:highlight>
                <a:srgbClr val="B6D7A8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44" name="Google Shape;244;p30"/>
          <p:cNvSpPr txBox="1"/>
          <p:nvPr/>
        </p:nvSpPr>
        <p:spPr>
          <a:xfrm>
            <a:off x="5535200" y="850900"/>
            <a:ext cx="6656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>
                <a:solidFill>
                  <a:schemeClr val="dk1"/>
                </a:solidFill>
                <a:highlight>
                  <a:srgbClr val="F9CB9C"/>
                </a:highlight>
                <a:latin typeface="Calibri"/>
                <a:ea typeface="Calibri"/>
                <a:cs typeface="Calibri"/>
                <a:sym typeface="Calibri"/>
              </a:rPr>
              <a:t>Code</a:t>
            </a:r>
            <a:r>
              <a:rPr lang="it-I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|  </a:t>
            </a:r>
            <a:r>
              <a:rPr lang="it-IT" sz="2800">
                <a:solidFill>
                  <a:schemeClr val="dk1"/>
                </a:solidFill>
                <a:highlight>
                  <a:srgbClr val="B6D7A8"/>
                </a:highlight>
                <a:latin typeface="Calibri"/>
                <a:ea typeface="Calibri"/>
                <a:cs typeface="Calibri"/>
                <a:sym typeface="Calibri"/>
              </a:rPr>
              <a:t>Report</a:t>
            </a:r>
            <a:r>
              <a:rPr lang="it-I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| </a:t>
            </a:r>
            <a:r>
              <a:rPr lang="it-IT" sz="2800">
                <a:solidFill>
                  <a:schemeClr val="dk1"/>
                </a:solidFill>
                <a:highlight>
                  <a:srgbClr val="A4C2F4"/>
                </a:highlight>
                <a:latin typeface="Calibri"/>
                <a:ea typeface="Calibri"/>
                <a:cs typeface="Calibri"/>
                <a:sym typeface="Calibri"/>
              </a:rPr>
              <a:t>Pubblication</a:t>
            </a:r>
            <a:r>
              <a:rPr lang="it-IT" sz="2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 | </a:t>
            </a:r>
            <a:r>
              <a:rPr lang="it-IT" sz="2800">
                <a:solidFill>
                  <a:schemeClr val="dk1"/>
                </a:solidFill>
                <a:highlight>
                  <a:srgbClr val="D5A6BD"/>
                </a:highlight>
                <a:latin typeface="Calibri"/>
                <a:ea typeface="Calibri"/>
                <a:cs typeface="Calibri"/>
                <a:sym typeface="Calibri"/>
              </a:rPr>
              <a:t>Dataset</a:t>
            </a:r>
            <a:endParaRPr sz="2800">
              <a:solidFill>
                <a:schemeClr val="dk1"/>
              </a:solidFill>
              <a:highlight>
                <a:srgbClr val="D5A6BD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1" name="Google Shape;251;p3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252" name="Google Shape;252;p3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3" name="Google Shape;253;p31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it-IT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i="0" lang="it-IT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31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it-IT" sz="1400" u="none" cap="none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5" name="Google Shape;255;p31"/>
          <p:cNvSpPr txBox="1"/>
          <p:nvPr/>
        </p:nvSpPr>
        <p:spPr>
          <a:xfrm>
            <a:off x="715250" y="1030225"/>
            <a:ext cx="10854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it-IT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Milestone 7</a:t>
            </a:r>
            <a:endParaRPr b="1" sz="3000">
              <a:solidFill>
                <a:srgbClr val="1C7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56" name="Google Shape;256;p31"/>
          <p:cNvSpPr txBox="1"/>
          <p:nvPr/>
        </p:nvSpPr>
        <p:spPr>
          <a:xfrm>
            <a:off x="264050" y="1700525"/>
            <a:ext cx="11604900" cy="48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●"/>
            </a:pPr>
            <a:r>
              <a:rPr b="1"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TAR3.1</a:t>
            </a:r>
            <a:r>
              <a:rPr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 Neural Network for galactic emission: </a:t>
            </a:r>
            <a:r>
              <a:rPr lang="it-IT" sz="1800">
                <a:solidFill>
                  <a:schemeClr val="dk1"/>
                </a:solidFill>
                <a:highlight>
                  <a:srgbClr val="FFFFFF"/>
                </a:highlight>
                <a:latin typeface="Titillium Web"/>
                <a:ea typeface="Titillium Web"/>
                <a:cs typeface="Titillium Web"/>
                <a:sym typeface="Titillium Web"/>
              </a:rPr>
              <a:t>extend maps in unobserved areas.</a:t>
            </a:r>
            <a:r>
              <a:rPr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1" marL="914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○"/>
            </a:pPr>
            <a:r>
              <a:rPr b="1" lang="it-IT" sz="18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KPI</a:t>
            </a:r>
            <a:r>
              <a:rPr lang="it-IT" sz="18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: </a:t>
            </a:r>
            <a:r>
              <a:rPr lang="it-IT" sz="1800">
                <a:solidFill>
                  <a:schemeClr val="dk1"/>
                </a:solidFill>
                <a:highlight>
                  <a:srgbClr val="F9CB9C"/>
                </a:highlight>
                <a:latin typeface="Titillium Web"/>
                <a:ea typeface="Titillium Web"/>
                <a:cs typeface="Titillium Web"/>
                <a:sym typeface="Titillium Web"/>
              </a:rPr>
              <a:t>Github repository available</a:t>
            </a:r>
            <a:endParaRPr sz="1800">
              <a:solidFill>
                <a:schemeClr val="dk1"/>
              </a:solidFill>
              <a:highlight>
                <a:srgbClr val="F9CB9C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●"/>
            </a:pPr>
            <a:r>
              <a:rPr b="1"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TAR3.2</a:t>
            </a:r>
            <a:r>
              <a:rPr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 Space experiment: improved track reconstruction </a:t>
            </a: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1" marL="914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○"/>
            </a:pPr>
            <a:r>
              <a:rPr b="1" lang="it-IT" sz="18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KPI</a:t>
            </a:r>
            <a:r>
              <a:rPr lang="it-IT" sz="18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:</a:t>
            </a:r>
            <a:r>
              <a:rPr lang="it-IT" sz="1800">
                <a:solidFill>
                  <a:schemeClr val="dk1"/>
                </a:solidFill>
                <a:highlight>
                  <a:srgbClr val="F9CB9C"/>
                </a:highlight>
                <a:latin typeface="Titillium Web"/>
                <a:ea typeface="Titillium Web"/>
                <a:cs typeface="Titillium Web"/>
                <a:sym typeface="Titillium Web"/>
              </a:rPr>
              <a:t> Github repository available</a:t>
            </a:r>
            <a:endParaRPr sz="1800">
              <a:solidFill>
                <a:schemeClr val="dk1"/>
              </a:solidFill>
              <a:highlight>
                <a:srgbClr val="F9CB9C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●"/>
            </a:pPr>
            <a:r>
              <a:rPr b="1"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TAR3.3</a:t>
            </a:r>
            <a:r>
              <a:rPr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Deep Learning for Supernovae: model refinement and code development.</a:t>
            </a: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1" marL="914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○"/>
            </a:pPr>
            <a:r>
              <a:rPr b="1" lang="it-IT" sz="18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KPI</a:t>
            </a:r>
            <a:r>
              <a:rPr lang="it-IT" sz="1800">
                <a:solidFill>
                  <a:schemeClr val="dk1"/>
                </a:solidFill>
                <a:highlight>
                  <a:srgbClr val="F9CB9C"/>
                </a:highlight>
                <a:latin typeface="Titillium Web"/>
                <a:ea typeface="Titillium Web"/>
                <a:cs typeface="Titillium Web"/>
                <a:sym typeface="Titillium Web"/>
              </a:rPr>
              <a:t>: Code repository available</a:t>
            </a:r>
            <a:endParaRPr sz="1800">
              <a:solidFill>
                <a:schemeClr val="dk1"/>
              </a:solidFill>
              <a:highlight>
                <a:srgbClr val="F9CB9C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●"/>
            </a:pPr>
            <a:r>
              <a:rPr b="1"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TAR3.4</a:t>
            </a:r>
            <a:r>
              <a:rPr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GAIA: Application of Bayesian analysis to measure metallicity of RR Lyrae stars. </a:t>
            </a: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1" marL="914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○"/>
            </a:pPr>
            <a:r>
              <a:rPr b="1" lang="it-IT" sz="18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KPI</a:t>
            </a:r>
            <a:r>
              <a:rPr lang="it-IT" sz="18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: </a:t>
            </a:r>
            <a:r>
              <a:rPr lang="it-IT" sz="1800">
                <a:solidFill>
                  <a:schemeClr val="dk1"/>
                </a:solidFill>
                <a:highlight>
                  <a:srgbClr val="B6D7A8"/>
                </a:highlight>
                <a:latin typeface="Titillium Web"/>
                <a:ea typeface="Titillium Web"/>
                <a:cs typeface="Titillium Web"/>
                <a:sym typeface="Titillium Web"/>
              </a:rPr>
              <a:t>Documents</a:t>
            </a:r>
            <a:r>
              <a:rPr lang="it-IT" sz="18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 and</a:t>
            </a:r>
            <a:r>
              <a:rPr lang="it-IT" sz="1800">
                <a:solidFill>
                  <a:schemeClr val="dk1"/>
                </a:solidFill>
                <a:highlight>
                  <a:srgbClr val="F9CB9C"/>
                </a:highlight>
                <a:latin typeface="Titillium Web"/>
                <a:ea typeface="Titillium Web"/>
                <a:cs typeface="Titillium Web"/>
                <a:sym typeface="Titillium Web"/>
              </a:rPr>
              <a:t> Code Repository</a:t>
            </a:r>
            <a:endParaRPr sz="1800">
              <a:solidFill>
                <a:schemeClr val="dk1"/>
              </a:solidFill>
              <a:highlight>
                <a:srgbClr val="F9CB9C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●"/>
            </a:pPr>
            <a:r>
              <a:rPr b="1"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TAR3.5</a:t>
            </a:r>
            <a:r>
              <a:rPr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LiteBIRD experiment for HST: Development of the generative adversarial network prototype </a:t>
            </a: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1" marL="914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○"/>
            </a:pPr>
            <a:r>
              <a:rPr b="1" lang="it-IT" sz="18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KPI: </a:t>
            </a:r>
            <a:r>
              <a:rPr lang="it-IT" sz="1800">
                <a:solidFill>
                  <a:schemeClr val="dk1"/>
                </a:solidFill>
                <a:highlight>
                  <a:srgbClr val="F9CB9C"/>
                </a:highlight>
                <a:latin typeface="Titillium Web"/>
                <a:ea typeface="Titillium Web"/>
                <a:cs typeface="Titillium Web"/>
                <a:sym typeface="Titillium Web"/>
              </a:rPr>
              <a:t>Code release </a:t>
            </a:r>
            <a:r>
              <a:rPr lang="it-IT" sz="18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and</a:t>
            </a:r>
            <a:r>
              <a:rPr lang="it-IT" sz="1800">
                <a:solidFill>
                  <a:schemeClr val="dk1"/>
                </a:solidFill>
                <a:highlight>
                  <a:srgbClr val="F9CB9C"/>
                </a:highlight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1800">
                <a:solidFill>
                  <a:schemeClr val="dk1"/>
                </a:solidFill>
                <a:highlight>
                  <a:srgbClr val="B6D7A8"/>
                </a:highlight>
                <a:latin typeface="Titillium Web"/>
                <a:ea typeface="Titillium Web"/>
                <a:cs typeface="Titillium Web"/>
                <a:sym typeface="Titillium Web"/>
              </a:rPr>
              <a:t>documents</a:t>
            </a:r>
            <a:r>
              <a:rPr lang="it-IT" sz="1800">
                <a:solidFill>
                  <a:schemeClr val="dk1"/>
                </a:solidFill>
                <a:highlight>
                  <a:srgbClr val="F9CB9C"/>
                </a:highlight>
                <a:latin typeface="Titillium Web"/>
                <a:ea typeface="Titillium Web"/>
                <a:cs typeface="Titillium Web"/>
                <a:sym typeface="Titillium Web"/>
              </a:rPr>
              <a:t>: </a:t>
            </a:r>
            <a:endParaRPr sz="1800">
              <a:solidFill>
                <a:schemeClr val="dk1"/>
              </a:solidFill>
              <a:highlight>
                <a:srgbClr val="F9CB9C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●"/>
            </a:pPr>
            <a:r>
              <a:rPr b="1"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TAR3.6</a:t>
            </a:r>
            <a:r>
              <a:rPr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21-cm power spectrum: precision Bayesian inference algorithms validation </a:t>
            </a: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1" marL="914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○"/>
            </a:pPr>
            <a:r>
              <a:rPr b="1" lang="it-IT" sz="18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KPI</a:t>
            </a:r>
            <a:r>
              <a:rPr lang="it-IT" sz="18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: </a:t>
            </a:r>
            <a:r>
              <a:rPr lang="it-IT" sz="1800">
                <a:solidFill>
                  <a:schemeClr val="dk1"/>
                </a:solidFill>
                <a:highlight>
                  <a:srgbClr val="F9CB9C"/>
                </a:highlight>
                <a:latin typeface="Titillium Web"/>
                <a:ea typeface="Titillium Web"/>
                <a:cs typeface="Titillium Web"/>
                <a:sym typeface="Titillium Web"/>
              </a:rPr>
              <a:t>First code release, </a:t>
            </a:r>
            <a:r>
              <a:rPr lang="it-IT" sz="1800">
                <a:solidFill>
                  <a:schemeClr val="dk1"/>
                </a:solidFill>
                <a:highlight>
                  <a:srgbClr val="A4C2F4"/>
                </a:highlight>
                <a:latin typeface="Titillium Web"/>
                <a:ea typeface="Titillium Web"/>
                <a:cs typeface="Titillium Web"/>
                <a:sym typeface="Titillium Web"/>
              </a:rPr>
              <a:t>publication</a:t>
            </a:r>
            <a:endParaRPr sz="1800">
              <a:solidFill>
                <a:schemeClr val="dk1"/>
              </a:solidFill>
              <a:highlight>
                <a:srgbClr val="A4C2F4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●"/>
            </a:pPr>
            <a:r>
              <a:rPr b="1"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TAR3.7</a:t>
            </a:r>
            <a:r>
              <a:rPr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Machine Learning for complex N-body problems: code implementation on beta stage</a:t>
            </a: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1" marL="914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○"/>
            </a:pPr>
            <a:r>
              <a:rPr b="1" lang="it-IT" sz="18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KPI: </a:t>
            </a:r>
            <a:r>
              <a:rPr lang="it-IT" sz="1800">
                <a:solidFill>
                  <a:schemeClr val="dk1"/>
                </a:solidFill>
                <a:highlight>
                  <a:srgbClr val="F9CB9C"/>
                </a:highlight>
                <a:latin typeface="Titillium Web"/>
                <a:ea typeface="Titillium Web"/>
                <a:cs typeface="Titillium Web"/>
                <a:sym typeface="Titillium Web"/>
              </a:rPr>
              <a:t>code release on private repository</a:t>
            </a:r>
            <a:r>
              <a:rPr lang="it-IT" sz="18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 and </a:t>
            </a:r>
            <a:r>
              <a:rPr lang="it-IT" sz="1800">
                <a:solidFill>
                  <a:schemeClr val="dk1"/>
                </a:solidFill>
                <a:highlight>
                  <a:srgbClr val="B6D7A8"/>
                </a:highlight>
                <a:latin typeface="Titillium Web"/>
                <a:ea typeface="Titillium Web"/>
                <a:cs typeface="Titillium Web"/>
                <a:sym typeface="Titillium Web"/>
              </a:rPr>
              <a:t>documentation</a:t>
            </a:r>
            <a:endParaRPr sz="1800">
              <a:solidFill>
                <a:schemeClr val="dk1"/>
              </a:solidFill>
              <a:highlight>
                <a:srgbClr val="B6D7A8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●"/>
            </a:pPr>
            <a:r>
              <a:rPr b="1"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TAR3.8 </a:t>
            </a:r>
            <a:r>
              <a:rPr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Astronomical images segmentation with Machine Learning: Astronomical images segmentation with Machine Learning: caesar-mrcnn pre-traing runs</a:t>
            </a: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1" marL="914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○"/>
            </a:pPr>
            <a:r>
              <a:rPr b="1" lang="it-IT" sz="18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KPI: </a:t>
            </a:r>
            <a:r>
              <a:rPr lang="it-IT" sz="1800">
                <a:solidFill>
                  <a:schemeClr val="dk1"/>
                </a:solidFill>
                <a:highlight>
                  <a:srgbClr val="F9CB9C"/>
                </a:highlight>
                <a:latin typeface="Titillium Web"/>
                <a:ea typeface="Titillium Web"/>
                <a:cs typeface="Titillium Web"/>
                <a:sym typeface="Titillium Web"/>
              </a:rPr>
              <a:t>code release on public repository</a:t>
            </a:r>
            <a:r>
              <a:rPr lang="it-IT" sz="18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 and </a:t>
            </a:r>
            <a:r>
              <a:rPr lang="it-IT" sz="1800">
                <a:solidFill>
                  <a:schemeClr val="dk1"/>
                </a:solidFill>
                <a:highlight>
                  <a:srgbClr val="A4C2F4"/>
                </a:highlight>
                <a:latin typeface="Titillium Web"/>
                <a:ea typeface="Titillium Web"/>
                <a:cs typeface="Titillium Web"/>
                <a:sym typeface="Titillium Web"/>
              </a:rPr>
              <a:t>conference paper</a:t>
            </a:r>
            <a:endParaRPr b="1" sz="1800">
              <a:solidFill>
                <a:schemeClr val="dk1"/>
              </a:solidFill>
              <a:highlight>
                <a:srgbClr val="A4C2F4"/>
              </a:highlight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57" name="Google Shape;257;p31"/>
          <p:cNvSpPr txBox="1"/>
          <p:nvPr/>
        </p:nvSpPr>
        <p:spPr>
          <a:xfrm>
            <a:off x="5535200" y="850900"/>
            <a:ext cx="6656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>
                <a:solidFill>
                  <a:schemeClr val="dk1"/>
                </a:solidFill>
                <a:highlight>
                  <a:srgbClr val="F9CB9C"/>
                </a:highlight>
                <a:latin typeface="Calibri"/>
                <a:ea typeface="Calibri"/>
                <a:cs typeface="Calibri"/>
                <a:sym typeface="Calibri"/>
              </a:rPr>
              <a:t>Code</a:t>
            </a:r>
            <a:r>
              <a:rPr lang="it-I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|  </a:t>
            </a:r>
            <a:r>
              <a:rPr lang="it-IT" sz="2800">
                <a:solidFill>
                  <a:schemeClr val="dk1"/>
                </a:solidFill>
                <a:highlight>
                  <a:srgbClr val="B6D7A8"/>
                </a:highlight>
                <a:latin typeface="Calibri"/>
                <a:ea typeface="Calibri"/>
                <a:cs typeface="Calibri"/>
                <a:sym typeface="Calibri"/>
              </a:rPr>
              <a:t>Report</a:t>
            </a:r>
            <a:r>
              <a:rPr lang="it-I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| </a:t>
            </a:r>
            <a:r>
              <a:rPr lang="it-IT" sz="2800">
                <a:solidFill>
                  <a:schemeClr val="dk1"/>
                </a:solidFill>
                <a:highlight>
                  <a:srgbClr val="A4C2F4"/>
                </a:highlight>
                <a:latin typeface="Calibri"/>
                <a:ea typeface="Calibri"/>
                <a:cs typeface="Calibri"/>
                <a:sym typeface="Calibri"/>
              </a:rPr>
              <a:t>Pubblication</a:t>
            </a:r>
            <a:r>
              <a:rPr lang="it-IT" sz="2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 | </a:t>
            </a:r>
            <a:r>
              <a:rPr lang="it-IT" sz="2800">
                <a:solidFill>
                  <a:schemeClr val="dk1"/>
                </a:solidFill>
                <a:highlight>
                  <a:srgbClr val="D5A6BD"/>
                </a:highlight>
                <a:latin typeface="Calibri"/>
                <a:ea typeface="Calibri"/>
                <a:cs typeface="Calibri"/>
                <a:sym typeface="Calibri"/>
              </a:rPr>
              <a:t>Dataset</a:t>
            </a:r>
            <a:endParaRPr sz="2800">
              <a:solidFill>
                <a:schemeClr val="dk1"/>
              </a:solidFill>
              <a:highlight>
                <a:srgbClr val="D5A6BD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4" name="Google Shape;264;p32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265" name="Google Shape;265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6" name="Google Shape;266;p32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it-IT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i="0" lang="it-IT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32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it-IT" sz="1400" u="none" cap="none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8" name="Google Shape;268;p32"/>
          <p:cNvSpPr txBox="1"/>
          <p:nvPr/>
        </p:nvSpPr>
        <p:spPr>
          <a:xfrm>
            <a:off x="715250" y="1030225"/>
            <a:ext cx="10854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it-IT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Milestone 7</a:t>
            </a:r>
            <a:endParaRPr b="1" sz="3000">
              <a:solidFill>
                <a:srgbClr val="1C7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69" name="Google Shape;269;p32"/>
          <p:cNvSpPr txBox="1"/>
          <p:nvPr/>
        </p:nvSpPr>
        <p:spPr>
          <a:xfrm>
            <a:off x="264050" y="1471925"/>
            <a:ext cx="11604900" cy="37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●"/>
            </a:pPr>
            <a:r>
              <a:rPr b="1"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TAR3.9 </a:t>
            </a:r>
            <a:r>
              <a:rPr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Self-Supervised techniques in Radioastronomy: first code implementation and dataset collection</a:t>
            </a: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1" marL="914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○"/>
            </a:pPr>
            <a:r>
              <a:rPr b="1"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KPI: </a:t>
            </a:r>
            <a:r>
              <a:rPr lang="it-IT" sz="1800">
                <a:solidFill>
                  <a:schemeClr val="dk1"/>
                </a:solidFill>
                <a:highlight>
                  <a:srgbClr val="F9CB9C"/>
                </a:highlight>
                <a:latin typeface="Titillium Web"/>
                <a:ea typeface="Titillium Web"/>
                <a:cs typeface="Titillium Web"/>
                <a:sym typeface="Titillium Web"/>
              </a:rPr>
              <a:t>code release on public repository</a:t>
            </a:r>
            <a:r>
              <a:rPr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and </a:t>
            </a:r>
            <a:r>
              <a:rPr lang="it-IT" sz="1800">
                <a:solidFill>
                  <a:schemeClr val="dk1"/>
                </a:solidFill>
                <a:highlight>
                  <a:srgbClr val="B6D7A8"/>
                </a:highlight>
                <a:latin typeface="Titillium Web"/>
                <a:ea typeface="Titillium Web"/>
                <a:cs typeface="Titillium Web"/>
                <a:sym typeface="Titillium Web"/>
              </a:rPr>
              <a:t>documentation</a:t>
            </a:r>
            <a:endParaRPr sz="1800">
              <a:solidFill>
                <a:schemeClr val="dk1"/>
              </a:solidFill>
              <a:highlight>
                <a:srgbClr val="B6D7A8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●"/>
            </a:pPr>
            <a:r>
              <a:rPr b="1"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TAR3.10 </a:t>
            </a:r>
            <a:r>
              <a:rPr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Bayesian inference of cosmological parameters from BOSS data: The StratLearn method for photometric redshift estimation.</a:t>
            </a: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1" marL="914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○"/>
            </a:pPr>
            <a:r>
              <a:rPr b="1"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KPI: </a:t>
            </a:r>
            <a:r>
              <a:rPr lang="it-IT" sz="1800">
                <a:solidFill>
                  <a:schemeClr val="dk1"/>
                </a:solidFill>
                <a:highlight>
                  <a:srgbClr val="A4C2F4"/>
                </a:highlight>
                <a:latin typeface="Titillium Web"/>
                <a:ea typeface="Titillium Web"/>
                <a:cs typeface="Titillium Web"/>
                <a:sym typeface="Titillium Web"/>
              </a:rPr>
              <a:t>publication</a:t>
            </a:r>
            <a:r>
              <a:rPr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and code </a:t>
            </a:r>
            <a:r>
              <a:rPr lang="it-IT" sz="1800">
                <a:solidFill>
                  <a:schemeClr val="dk1"/>
                </a:solidFill>
                <a:highlight>
                  <a:srgbClr val="F9CB9C"/>
                </a:highlight>
                <a:latin typeface="Titillium Web"/>
                <a:ea typeface="Titillium Web"/>
                <a:cs typeface="Titillium Web"/>
                <a:sym typeface="Titillium Web"/>
              </a:rPr>
              <a:t>repository</a:t>
            </a:r>
            <a:endParaRPr sz="1800">
              <a:solidFill>
                <a:schemeClr val="dk1"/>
              </a:solidFill>
              <a:highlight>
                <a:srgbClr val="F9CB9C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●"/>
            </a:pPr>
            <a:r>
              <a:rPr b="1"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TAR3.11 </a:t>
            </a:r>
            <a:r>
              <a:rPr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Generative Deep Learning Networks for cosmological simulations: generate the simulation.</a:t>
            </a: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1" marL="914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○"/>
            </a:pPr>
            <a:r>
              <a:rPr b="1"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KPI: </a:t>
            </a:r>
            <a:r>
              <a:rPr lang="it-IT" sz="1800">
                <a:solidFill>
                  <a:schemeClr val="dk1"/>
                </a:solidFill>
                <a:highlight>
                  <a:srgbClr val="A4C2F4"/>
                </a:highlight>
                <a:latin typeface="Titillium Web"/>
                <a:ea typeface="Titillium Web"/>
                <a:cs typeface="Titillium Web"/>
                <a:sym typeface="Titillium Web"/>
              </a:rPr>
              <a:t>Publication</a:t>
            </a:r>
            <a:r>
              <a:rPr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and </a:t>
            </a:r>
            <a:r>
              <a:rPr lang="it-IT" sz="1800">
                <a:solidFill>
                  <a:schemeClr val="dk1"/>
                </a:solidFill>
                <a:highlight>
                  <a:srgbClr val="D5A6BD"/>
                </a:highlight>
                <a:latin typeface="Titillium Web"/>
                <a:ea typeface="Titillium Web"/>
                <a:cs typeface="Titillium Web"/>
                <a:sym typeface="Titillium Web"/>
              </a:rPr>
              <a:t>dataset available</a:t>
            </a:r>
            <a:endParaRPr sz="1800">
              <a:solidFill>
                <a:schemeClr val="dk1"/>
              </a:solidFill>
              <a:highlight>
                <a:srgbClr val="D5A6BD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●"/>
            </a:pPr>
            <a:r>
              <a:rPr b="1"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TAR3.12</a:t>
            </a:r>
            <a:r>
              <a:rPr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Map-Level Emulator of CMB systematics: definition of an appropriate machine learning algorithm.</a:t>
            </a: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1" marL="914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○"/>
            </a:pPr>
            <a:r>
              <a:rPr b="1"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KPI: </a:t>
            </a:r>
            <a:r>
              <a:rPr lang="it-IT" sz="1800">
                <a:solidFill>
                  <a:schemeClr val="dk1"/>
                </a:solidFill>
                <a:highlight>
                  <a:srgbClr val="D5A6BD"/>
                </a:highlight>
                <a:latin typeface="Titillium Web"/>
                <a:ea typeface="Titillium Web"/>
                <a:cs typeface="Titillium Web"/>
                <a:sym typeface="Titillium Web"/>
              </a:rPr>
              <a:t>Dataset available</a:t>
            </a:r>
            <a:endParaRPr sz="1800">
              <a:solidFill>
                <a:schemeClr val="dk1"/>
              </a:solidFill>
              <a:highlight>
                <a:srgbClr val="D5A6BD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●"/>
            </a:pPr>
            <a:r>
              <a:rPr b="1"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TAR3.13 </a:t>
            </a:r>
            <a:r>
              <a:rPr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Organization of the Kick-Off meeting of the project HAzard Mapping and vulnerability MONitoring (HaMMon)</a:t>
            </a: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1" marL="914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○"/>
            </a:pPr>
            <a:r>
              <a:rPr b="1"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KPI:</a:t>
            </a:r>
            <a:r>
              <a:rPr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kickoff meeting </a:t>
            </a: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●"/>
            </a:pPr>
            <a:r>
              <a:rPr b="1"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TAR3.14</a:t>
            </a:r>
            <a:r>
              <a:rPr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 WP3 Activity monitoring</a:t>
            </a: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1" marL="914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○"/>
            </a:pPr>
            <a:r>
              <a:rPr b="1"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KPI</a:t>
            </a:r>
            <a:r>
              <a:rPr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: </a:t>
            </a:r>
            <a:r>
              <a:rPr lang="it-IT" sz="1800">
                <a:solidFill>
                  <a:schemeClr val="dk1"/>
                </a:solidFill>
                <a:highlight>
                  <a:srgbClr val="B6D7A8"/>
                </a:highlight>
                <a:latin typeface="Titillium Web"/>
                <a:ea typeface="Titillium Web"/>
                <a:cs typeface="Titillium Web"/>
                <a:sym typeface="Titillium Web"/>
              </a:rPr>
              <a:t>Periodic teleconferences</a:t>
            </a:r>
            <a:endParaRPr sz="1800">
              <a:solidFill>
                <a:schemeClr val="dk1"/>
              </a:solidFill>
              <a:highlight>
                <a:srgbClr val="B6D7A8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●"/>
            </a:pPr>
            <a:r>
              <a:rPr b="1"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TAR3.15 </a:t>
            </a:r>
            <a:r>
              <a:rPr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Data Augmentation for TOD data</a:t>
            </a: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1" marL="914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○"/>
            </a:pPr>
            <a:r>
              <a:rPr b="1"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KPI</a:t>
            </a:r>
            <a:r>
              <a:rPr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: </a:t>
            </a:r>
            <a:r>
              <a:rPr lang="it-IT" sz="1800">
                <a:solidFill>
                  <a:schemeClr val="dk1"/>
                </a:solidFill>
                <a:highlight>
                  <a:srgbClr val="B6D7A8"/>
                </a:highlight>
                <a:latin typeface="Titillium Web"/>
                <a:ea typeface="Titillium Web"/>
                <a:cs typeface="Titillium Web"/>
                <a:sym typeface="Titillium Web"/>
              </a:rPr>
              <a:t>Reports</a:t>
            </a:r>
            <a:endParaRPr sz="1800">
              <a:solidFill>
                <a:schemeClr val="dk1"/>
              </a:solidFill>
              <a:highlight>
                <a:srgbClr val="B6D7A8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●"/>
            </a:pPr>
            <a:r>
              <a:rPr b="1"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TAR3.16 </a:t>
            </a:r>
            <a:r>
              <a:rPr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Weak Lensing</a:t>
            </a: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1" marL="914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○"/>
            </a:pPr>
            <a:r>
              <a:rPr b="1"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KPI</a:t>
            </a:r>
            <a:r>
              <a:rPr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: </a:t>
            </a:r>
            <a:r>
              <a:rPr lang="it-IT" sz="1800">
                <a:solidFill>
                  <a:schemeClr val="dk1"/>
                </a:solidFill>
                <a:highlight>
                  <a:srgbClr val="B6D7A8"/>
                </a:highlight>
                <a:latin typeface="Titillium Web"/>
                <a:ea typeface="Titillium Web"/>
                <a:cs typeface="Titillium Web"/>
                <a:sym typeface="Titillium Web"/>
              </a:rPr>
              <a:t>Documents</a:t>
            </a:r>
            <a:endParaRPr b="1" sz="1800">
              <a:solidFill>
                <a:schemeClr val="dk1"/>
              </a:solidFill>
              <a:highlight>
                <a:srgbClr val="B6D7A8"/>
              </a:highlight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70" name="Google Shape;270;p32"/>
          <p:cNvSpPr txBox="1"/>
          <p:nvPr/>
        </p:nvSpPr>
        <p:spPr>
          <a:xfrm>
            <a:off x="5535200" y="850900"/>
            <a:ext cx="6656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>
                <a:solidFill>
                  <a:schemeClr val="dk1"/>
                </a:solidFill>
                <a:highlight>
                  <a:srgbClr val="F9CB9C"/>
                </a:highlight>
                <a:latin typeface="Calibri"/>
                <a:ea typeface="Calibri"/>
                <a:cs typeface="Calibri"/>
                <a:sym typeface="Calibri"/>
              </a:rPr>
              <a:t>Code</a:t>
            </a:r>
            <a:r>
              <a:rPr lang="it-I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|  </a:t>
            </a:r>
            <a:r>
              <a:rPr lang="it-IT" sz="2800">
                <a:solidFill>
                  <a:schemeClr val="dk1"/>
                </a:solidFill>
                <a:highlight>
                  <a:srgbClr val="B6D7A8"/>
                </a:highlight>
                <a:latin typeface="Calibri"/>
                <a:ea typeface="Calibri"/>
                <a:cs typeface="Calibri"/>
                <a:sym typeface="Calibri"/>
              </a:rPr>
              <a:t>Report</a:t>
            </a:r>
            <a:r>
              <a:rPr lang="it-I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| </a:t>
            </a:r>
            <a:r>
              <a:rPr lang="it-IT" sz="2800">
                <a:solidFill>
                  <a:schemeClr val="dk1"/>
                </a:solidFill>
                <a:highlight>
                  <a:srgbClr val="A4C2F4"/>
                </a:highlight>
                <a:latin typeface="Calibri"/>
                <a:ea typeface="Calibri"/>
                <a:cs typeface="Calibri"/>
                <a:sym typeface="Calibri"/>
              </a:rPr>
              <a:t>Pubblication</a:t>
            </a:r>
            <a:r>
              <a:rPr lang="it-IT" sz="2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 | </a:t>
            </a:r>
            <a:r>
              <a:rPr lang="it-IT" sz="2800">
                <a:solidFill>
                  <a:schemeClr val="dk1"/>
                </a:solidFill>
                <a:highlight>
                  <a:srgbClr val="D5A6BD"/>
                </a:highlight>
                <a:latin typeface="Calibri"/>
                <a:ea typeface="Calibri"/>
                <a:cs typeface="Calibri"/>
                <a:sym typeface="Calibri"/>
              </a:rPr>
              <a:t>Dataset</a:t>
            </a:r>
            <a:endParaRPr sz="2800">
              <a:solidFill>
                <a:schemeClr val="dk1"/>
              </a:solidFill>
              <a:highlight>
                <a:srgbClr val="D5A6BD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7" name="Google Shape;277;p33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278" name="Google Shape;278;p3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9" name="Google Shape;279;p33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it-IT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i="0" lang="it-IT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3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it-IT" sz="1400" u="none" cap="none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1" name="Google Shape;281;p33"/>
          <p:cNvSpPr txBox="1"/>
          <p:nvPr/>
        </p:nvSpPr>
        <p:spPr>
          <a:xfrm>
            <a:off x="715250" y="1030225"/>
            <a:ext cx="10854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it-IT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Innovation Grants, KSP,  Cascade Funds</a:t>
            </a:r>
            <a:endParaRPr b="1" sz="3000">
              <a:solidFill>
                <a:srgbClr val="1C7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82" name="Google Shape;282;p33"/>
          <p:cNvSpPr txBox="1"/>
          <p:nvPr/>
        </p:nvSpPr>
        <p:spPr>
          <a:xfrm>
            <a:off x="355650" y="1833988"/>
            <a:ext cx="11480700" cy="40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360000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Innovation Grants: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it-IT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HaMMon (Hazard Mapping and vulnerability Monitoring)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it-IT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Fraud Detection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it-IT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series in the banking sector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Key Science Project: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b="1" lang="it-IT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projects </a:t>
            </a:r>
            <a:r>
              <a:rPr lang="it-IT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liked to WP3 Activities: </a:t>
            </a:r>
            <a:r>
              <a:rPr lang="it-IT" sz="22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SKA (and Pathfinders) Regional Center HPC Services, ISTEDDAS. Revealing the populations of compact remnants in dense stellar systems, Multi-wavelength inference from the first billion years, VisIVO</a:t>
            </a:r>
            <a:endParaRPr sz="22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Cascade Funds: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it-IT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~15 sub themes and objectives linked to WP3 activities;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" y="0"/>
            <a:ext cx="12192001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p22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36" name="Google Shape;136;p2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p22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it-IT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i="0" lang="it-IT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2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it-IT" sz="1400" u="none" cap="none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" name="Google Shape;139;p22"/>
          <p:cNvSpPr txBox="1"/>
          <p:nvPr/>
        </p:nvSpPr>
        <p:spPr>
          <a:xfrm>
            <a:off x="715251" y="1030225"/>
            <a:ext cx="7256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it-IT" sz="3000" u="none" cap="none" strike="noStrike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Scientific Rationale</a:t>
            </a:r>
            <a:endParaRPr b="0" i="0" sz="20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40" name="Google Shape;140;p22"/>
          <p:cNvSpPr txBox="1"/>
          <p:nvPr/>
        </p:nvSpPr>
        <p:spPr>
          <a:xfrm>
            <a:off x="355650" y="1834013"/>
            <a:ext cx="6945900" cy="37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360000" spcFirstLastPara="1" rIns="91425" wrap="square" tIns="45700">
            <a:spAutoFit/>
          </a:bodyPr>
          <a:lstStyle/>
          <a:p>
            <a:pPr indent="-361950" lvl="0" marL="457200" rtl="0" algn="just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-"/>
            </a:pPr>
            <a:r>
              <a:rPr lang="it-IT" sz="21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To </a:t>
            </a:r>
            <a:r>
              <a:rPr b="1" lang="it-IT" sz="21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develop new methods and/or optimize existing prototype Machine Learning applications</a:t>
            </a:r>
            <a:r>
              <a:rPr lang="it-IT" sz="21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 for the automated processing of large and complex data;</a:t>
            </a:r>
            <a:endParaRPr sz="2100">
              <a:solidFill>
                <a:schemeClr val="dk1"/>
              </a:solidFill>
              <a:highlight>
                <a:schemeClr val="lt1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619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-"/>
            </a:pPr>
            <a:r>
              <a:rPr lang="it-IT" sz="21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To </a:t>
            </a:r>
            <a:r>
              <a:rPr b="1" lang="it-IT" sz="21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develop and optimize existing solutions for high performance visualization</a:t>
            </a:r>
            <a:r>
              <a:rPr lang="it-IT" sz="21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, addressing on-site and remote visualization;</a:t>
            </a:r>
            <a:endParaRPr sz="2100">
              <a:solidFill>
                <a:schemeClr val="dk1"/>
              </a:solidFill>
              <a:highlight>
                <a:schemeClr val="lt1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619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-"/>
            </a:pPr>
            <a:r>
              <a:rPr lang="it-IT" sz="21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To </a:t>
            </a:r>
            <a:r>
              <a:rPr b="1" lang="it-IT" sz="21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develop integrated solutions starting from the outcome of the previous actions,</a:t>
            </a:r>
            <a:r>
              <a:rPr lang="it-IT" sz="21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 in order to provide a unique and optimized eco-system for big and complex data sets.</a:t>
            </a:r>
            <a:endParaRPr b="1" i="0" sz="2000" u="none" cap="none" strike="noStrike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41" name="Google Shape;14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53950" y="1690525"/>
            <a:ext cx="4585651" cy="458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8" name="Google Shape;148;p23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49" name="Google Shape;149;p2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0" name="Google Shape;150;p23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it-IT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i="0" lang="it-IT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3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it-IT" sz="1400" u="none" cap="none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2" name="Google Shape;152;p23"/>
          <p:cNvSpPr txBox="1"/>
          <p:nvPr/>
        </p:nvSpPr>
        <p:spPr>
          <a:xfrm>
            <a:off x="715251" y="1030225"/>
            <a:ext cx="7256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it-IT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WP3 Organization</a:t>
            </a:r>
            <a:endParaRPr sz="20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sz="3000">
              <a:solidFill>
                <a:srgbClr val="1C7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53" name="Google Shape;153;p23"/>
          <p:cNvSpPr txBox="1"/>
          <p:nvPr/>
        </p:nvSpPr>
        <p:spPr>
          <a:xfrm>
            <a:off x="355650" y="1834030"/>
            <a:ext cx="11480700" cy="42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360000" spcFirstLastPara="1" rIns="91425" wrap="square" tIns="45700">
            <a:spAutoFit/>
          </a:bodyPr>
          <a:lstStyle/>
          <a:p>
            <a:pPr indent="-342900" lvl="0" marL="45720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b="1"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Regular Meeting: </a:t>
            </a:r>
            <a:r>
              <a:rPr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first Tuesday of each month.</a:t>
            </a: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1" marL="91440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○"/>
            </a:pPr>
            <a:r>
              <a:rPr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Offline report writing + Discussion on the activities carried out during the month;</a:t>
            </a: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1" marL="91440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○"/>
            </a:pPr>
            <a:r>
              <a:rPr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Participation has been declining in recent months</a:t>
            </a:r>
            <a:r>
              <a:rPr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;</a:t>
            </a: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0" marL="45720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-"/>
            </a:pPr>
            <a:r>
              <a:rPr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35 declared </a:t>
            </a:r>
            <a:r>
              <a:rPr b="1"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use cases </a:t>
            </a:r>
            <a:r>
              <a:rPr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(15 are labeled as  certain)</a:t>
            </a: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○"/>
            </a:pPr>
            <a:r>
              <a:rPr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Time series: 1 use case;</a:t>
            </a: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○"/>
            </a:pPr>
            <a:r>
              <a:rPr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Feature extraction: 4 use cases;</a:t>
            </a: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○"/>
            </a:pPr>
            <a:r>
              <a:rPr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Bayesian inference: 3 use cases;</a:t>
            </a: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○"/>
            </a:pPr>
            <a:r>
              <a:rPr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Deep learning: 20 use cases;</a:t>
            </a: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○"/>
            </a:pPr>
            <a:r>
              <a:rPr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Visualization: 2 use cases;</a:t>
            </a: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○"/>
            </a:pPr>
            <a:r>
              <a:rPr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Data-reduction &amp; imaging: 1 use case;</a:t>
            </a: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○"/>
            </a:pPr>
            <a:r>
              <a:rPr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Web Tools: 1 use case;</a:t>
            </a: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○"/>
            </a:pPr>
            <a:r>
              <a:rPr lang="it-IT"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 Classified: 4 use cases.</a:t>
            </a: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54" name="Google Shape;154;p23"/>
          <p:cNvPicPr preferRelativeResize="0"/>
          <p:nvPr/>
        </p:nvPicPr>
        <p:blipFill rotWithShape="1">
          <a:blip r:embed="rId5">
            <a:alphaModFix/>
          </a:blip>
          <a:srcRect b="-2539" l="2290" r="-5446" t="2540"/>
          <a:stretch/>
        </p:blipFill>
        <p:spPr>
          <a:xfrm>
            <a:off x="7003950" y="3544025"/>
            <a:ext cx="4832401" cy="2898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1" name="Google Shape;161;p24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62" name="Google Shape;162;p2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3" name="Google Shape;163;p24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it-IT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i="0" lang="it-IT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4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it-IT" sz="1400" u="none" cap="none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5" name="Google Shape;165;p24"/>
          <p:cNvSpPr txBox="1"/>
          <p:nvPr/>
        </p:nvSpPr>
        <p:spPr>
          <a:xfrm>
            <a:off x="715250" y="1030225"/>
            <a:ext cx="10854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it-IT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Milestone 9</a:t>
            </a:r>
            <a:endParaRPr b="1" sz="3000">
              <a:solidFill>
                <a:srgbClr val="1C7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66" name="Google Shape;166;p24"/>
          <p:cNvSpPr txBox="1"/>
          <p:nvPr/>
        </p:nvSpPr>
        <p:spPr>
          <a:xfrm>
            <a:off x="264050" y="1700525"/>
            <a:ext cx="11798100" cy="48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tillium Web"/>
              <a:buChar char="●"/>
            </a:pPr>
            <a:r>
              <a:rPr b="1" lang="it-IT" sz="19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TAR3.1</a:t>
            </a:r>
            <a:r>
              <a:rPr lang="it-IT" sz="19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VisIVO KSP </a:t>
            </a:r>
            <a:endParaRPr sz="19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9250" lvl="1" marL="914400" marR="821689" rtl="0" algn="l">
              <a:spcBef>
                <a:spcPts val="5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tillium Web"/>
              <a:buChar char="○"/>
            </a:pPr>
            <a:r>
              <a:rPr b="1"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KPI:</a:t>
            </a:r>
            <a:r>
              <a:rPr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 Code release on GitHub</a:t>
            </a:r>
            <a:r>
              <a:rPr lang="it-IT" sz="1900">
                <a:solidFill>
                  <a:schemeClr val="dk1"/>
                </a:solidFill>
                <a:highlight>
                  <a:schemeClr val="lt1"/>
                </a:highlight>
                <a:uFill>
                  <a:noFill/>
                </a:uFill>
                <a:latin typeface="Titillium Web"/>
                <a:ea typeface="Titillium Web"/>
                <a:cs typeface="Titillium Web"/>
                <a:sym typeface="Titillium Web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endParaRPr sz="1900">
              <a:solidFill>
                <a:schemeClr val="dk1"/>
              </a:solidFill>
              <a:highlight>
                <a:schemeClr val="lt1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92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tillium Web"/>
              <a:buChar char="●"/>
            </a:pPr>
            <a:r>
              <a:rPr b="1" lang="it-IT" sz="19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TAR3.2 </a:t>
            </a:r>
            <a:r>
              <a:rPr lang="it-IT" sz="19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PULSAR timing array</a:t>
            </a:r>
            <a:endParaRPr sz="19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925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tillium Web"/>
              <a:buChar char="○"/>
            </a:pPr>
            <a:r>
              <a:rPr b="1"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KPI</a:t>
            </a:r>
            <a:r>
              <a:rPr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: (i) Incorporation of Ness AI in ENTERPRISE has been achieved (ii) 10+ hands-on courses were completed (iii) test-plots of Ness AI with Normalizing Flows for simple case studies </a:t>
            </a:r>
            <a:endParaRPr sz="1900">
              <a:solidFill>
                <a:schemeClr val="dk1"/>
              </a:solidFill>
              <a:highlight>
                <a:schemeClr val="lt1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92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tillium Web"/>
              <a:buChar char="●"/>
            </a:pPr>
            <a:r>
              <a:rPr b="1" lang="it-IT" sz="19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TAR3.3</a:t>
            </a:r>
            <a:r>
              <a:rPr lang="it-IT" sz="19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Radio U-NET</a:t>
            </a:r>
            <a:endParaRPr sz="19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925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tillium Web"/>
              <a:buChar char="○"/>
            </a:pPr>
            <a:r>
              <a:rPr b="1"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KPI</a:t>
            </a:r>
            <a:r>
              <a:rPr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: Code and documents</a:t>
            </a:r>
            <a:endParaRPr sz="1900">
              <a:solidFill>
                <a:schemeClr val="dk1"/>
              </a:solidFill>
              <a:highlight>
                <a:schemeClr val="lt1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92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tillium Web"/>
              <a:buChar char="●"/>
            </a:pPr>
            <a:r>
              <a:rPr b="1" lang="it-IT" sz="19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TAR3.4 </a:t>
            </a:r>
            <a:r>
              <a:rPr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Machine Learning for complex N-body problems </a:t>
            </a:r>
            <a:endParaRPr sz="1900">
              <a:solidFill>
                <a:schemeClr val="dk1"/>
              </a:solidFill>
              <a:highlight>
                <a:schemeClr val="lt1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925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tillium Web"/>
              <a:buChar char="○"/>
            </a:pPr>
            <a:r>
              <a:rPr b="1"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KPI</a:t>
            </a:r>
            <a:r>
              <a:rPr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: Codes and</a:t>
            </a:r>
            <a:r>
              <a:rPr lang="it-IT" sz="12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Documents</a:t>
            </a:r>
            <a:endParaRPr sz="1900">
              <a:solidFill>
                <a:schemeClr val="dk1"/>
              </a:solidFill>
              <a:highlight>
                <a:schemeClr val="lt1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92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tillium Web"/>
              <a:buChar char="●"/>
            </a:pPr>
            <a:r>
              <a:rPr b="1" lang="it-IT" sz="19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TAR3.5 </a:t>
            </a:r>
            <a:r>
              <a:rPr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Map-level emulator of CMB systematic</a:t>
            </a:r>
            <a:endParaRPr sz="1900">
              <a:solidFill>
                <a:schemeClr val="dk1"/>
              </a:solidFill>
              <a:highlight>
                <a:schemeClr val="lt1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925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tillium Web"/>
              <a:buChar char="○"/>
            </a:pPr>
            <a:r>
              <a:rPr b="1"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KPI</a:t>
            </a:r>
            <a:r>
              <a:rPr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: Plots of statistical tests and metrics documenting the increased accuracy of the emulator. Brief scientific document defining our strategy for scalability to large number of emulations.</a:t>
            </a:r>
            <a:endParaRPr sz="1900">
              <a:solidFill>
                <a:schemeClr val="dk1"/>
              </a:solidFill>
              <a:highlight>
                <a:srgbClr val="F9CB9C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92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tillium Web"/>
              <a:buChar char="●"/>
            </a:pPr>
            <a:r>
              <a:rPr b="1" lang="it-IT" sz="19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TAR3.6 </a:t>
            </a:r>
            <a:r>
              <a:rPr lang="it-IT" sz="19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Radial Velocities and metallicities from RR Lyrae spectra</a:t>
            </a:r>
            <a:endParaRPr sz="19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9250" lvl="1" marL="914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tillium Web"/>
              <a:buChar char="○"/>
            </a:pPr>
            <a:r>
              <a:rPr b="1" lang="it-IT" sz="19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KPI:</a:t>
            </a:r>
            <a:r>
              <a:rPr lang="it-IT" sz="19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Documents</a:t>
            </a:r>
            <a:endParaRPr sz="1900">
              <a:solidFill>
                <a:schemeClr val="dk1"/>
              </a:solidFill>
              <a:highlight>
                <a:srgbClr val="9FC5E8"/>
              </a:highlight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3" name="Google Shape;173;p25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74" name="Google Shape;174;p2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5" name="Google Shape;175;p25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it-IT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i="0" lang="it-IT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25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it-IT" sz="1400" u="none" cap="none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25"/>
          <p:cNvSpPr txBox="1"/>
          <p:nvPr/>
        </p:nvSpPr>
        <p:spPr>
          <a:xfrm>
            <a:off x="715250" y="1030225"/>
            <a:ext cx="10854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it-IT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Milestone 9</a:t>
            </a:r>
            <a:endParaRPr b="1" sz="3000">
              <a:solidFill>
                <a:srgbClr val="1C7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78" name="Google Shape;178;p25"/>
          <p:cNvSpPr txBox="1"/>
          <p:nvPr/>
        </p:nvSpPr>
        <p:spPr>
          <a:xfrm>
            <a:off x="264050" y="1700525"/>
            <a:ext cx="11798100" cy="48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just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tillium Web"/>
              <a:buChar char="●"/>
            </a:pPr>
            <a:r>
              <a:rPr b="1" lang="it-IT" sz="19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TAR3.7 </a:t>
            </a:r>
            <a:r>
              <a:rPr lang="it-IT" sz="19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GAN for TODs generation</a:t>
            </a:r>
            <a:endParaRPr sz="19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925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tillium Web"/>
              <a:buChar char="○"/>
            </a:pPr>
            <a:r>
              <a:rPr b="1" lang="it-IT" sz="19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KPI:</a:t>
            </a:r>
            <a:r>
              <a:rPr lang="it-IT" sz="19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 Code and document</a:t>
            </a:r>
            <a:endParaRPr sz="19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92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tillium Web"/>
              <a:buChar char="●"/>
            </a:pPr>
            <a:r>
              <a:rPr b="1" lang="it-IT" sz="19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TAR3.8</a:t>
            </a:r>
            <a:r>
              <a:rPr lang="it-IT" sz="19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Deep Learning for tracking reconstruction</a:t>
            </a:r>
            <a:endParaRPr sz="19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9250" lvl="1" marL="914400" marR="821689" rtl="0" algn="l">
              <a:spcBef>
                <a:spcPts val="5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tillium Web"/>
              <a:buChar char="○"/>
            </a:pPr>
            <a:r>
              <a:rPr b="1"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KPI:</a:t>
            </a:r>
            <a:r>
              <a:rPr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 Code release on GitHub</a:t>
            </a:r>
            <a:r>
              <a:rPr lang="it-IT" sz="1900">
                <a:solidFill>
                  <a:schemeClr val="dk1"/>
                </a:solidFill>
                <a:highlight>
                  <a:schemeClr val="lt1"/>
                </a:highlight>
                <a:uFill>
                  <a:noFill/>
                </a:uFill>
                <a:latin typeface="Titillium Web"/>
                <a:ea typeface="Titillium Web"/>
                <a:cs typeface="Titillium Web"/>
                <a:sym typeface="Titillium Web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endParaRPr sz="1900">
              <a:solidFill>
                <a:schemeClr val="dk1"/>
              </a:solidFill>
              <a:highlight>
                <a:schemeClr val="lt1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92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tillium Web"/>
              <a:buChar char="●"/>
            </a:pPr>
            <a:r>
              <a:rPr b="1" lang="it-IT" sz="19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TAR3.9 </a:t>
            </a:r>
            <a:r>
              <a:rPr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Supernovae characterization with Deep Learning</a:t>
            </a:r>
            <a:endParaRPr b="1" sz="19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925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tillium Web"/>
              <a:buChar char="○"/>
            </a:pPr>
            <a:r>
              <a:rPr b="1"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KPI</a:t>
            </a:r>
            <a:r>
              <a:rPr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: </a:t>
            </a:r>
            <a:r>
              <a:rPr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Codes and</a:t>
            </a:r>
            <a:r>
              <a:rPr lang="it-IT" sz="12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Documents</a:t>
            </a:r>
            <a:endParaRPr b="1" sz="1900">
              <a:solidFill>
                <a:schemeClr val="dk1"/>
              </a:solidFill>
              <a:highlight>
                <a:schemeClr val="lt1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92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tillium Web"/>
              <a:buChar char="●"/>
            </a:pPr>
            <a:r>
              <a:rPr b="1" lang="it-IT" sz="19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TAR3.10</a:t>
            </a:r>
            <a:r>
              <a:rPr lang="it-IT" sz="19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GAN models for Super Resolution cosmological simulations</a:t>
            </a:r>
            <a:endParaRPr sz="19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925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tillium Web"/>
              <a:buChar char="○"/>
            </a:pPr>
            <a:r>
              <a:rPr b="1"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KPI</a:t>
            </a:r>
            <a:r>
              <a:rPr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: Code </a:t>
            </a:r>
            <a:r>
              <a:rPr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release</a:t>
            </a:r>
            <a:endParaRPr sz="1900">
              <a:solidFill>
                <a:schemeClr val="dk1"/>
              </a:solidFill>
              <a:highlight>
                <a:schemeClr val="lt1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92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tillium Web"/>
              <a:buChar char="●"/>
            </a:pPr>
            <a:r>
              <a:rPr b="1" lang="it-IT" sz="19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TAR3.11 </a:t>
            </a:r>
            <a:r>
              <a:rPr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Deep Learning for particle identification in calorimeter in space</a:t>
            </a:r>
            <a:endParaRPr sz="1900">
              <a:solidFill>
                <a:schemeClr val="dk1"/>
              </a:solidFill>
              <a:highlight>
                <a:schemeClr val="lt1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925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tillium Web"/>
              <a:buChar char="○"/>
            </a:pPr>
            <a:r>
              <a:rPr b="1"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KPI</a:t>
            </a:r>
            <a:r>
              <a:rPr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: Codes </a:t>
            </a:r>
            <a:r>
              <a:rPr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release</a:t>
            </a:r>
            <a:endParaRPr sz="1900">
              <a:solidFill>
                <a:schemeClr val="dk1"/>
              </a:solidFill>
              <a:highlight>
                <a:schemeClr val="lt1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92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tillium Web"/>
              <a:buChar char="●"/>
            </a:pPr>
            <a:r>
              <a:rPr b="1" lang="it-IT" sz="19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TAR3.12 </a:t>
            </a:r>
            <a:r>
              <a:rPr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AI for source detection and classification</a:t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925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tillium Web"/>
              <a:buChar char="○"/>
            </a:pPr>
            <a:r>
              <a:rPr b="1"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KPI</a:t>
            </a:r>
            <a:r>
              <a:rPr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: </a:t>
            </a:r>
            <a:r>
              <a:rPr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Codes release and models</a:t>
            </a:r>
            <a:r>
              <a:rPr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sz="1900">
              <a:solidFill>
                <a:schemeClr val="dk1"/>
              </a:solidFill>
              <a:highlight>
                <a:srgbClr val="9FC5E8"/>
              </a:highlight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5" name="Google Shape;185;p26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86" name="Google Shape;186;p2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Google Shape;187;p26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it-IT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i="0" lang="it-IT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6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it-IT" sz="1400" u="none" cap="none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9" name="Google Shape;189;p26"/>
          <p:cNvSpPr txBox="1"/>
          <p:nvPr/>
        </p:nvSpPr>
        <p:spPr>
          <a:xfrm>
            <a:off x="715250" y="1030225"/>
            <a:ext cx="10854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it-IT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Milestone 9</a:t>
            </a:r>
            <a:endParaRPr b="1" sz="3000">
              <a:solidFill>
                <a:srgbClr val="1C7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90" name="Google Shape;190;p26"/>
          <p:cNvSpPr txBox="1"/>
          <p:nvPr/>
        </p:nvSpPr>
        <p:spPr>
          <a:xfrm>
            <a:off x="264050" y="1700525"/>
            <a:ext cx="11798100" cy="48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just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tillium Web"/>
              <a:buChar char="●"/>
            </a:pPr>
            <a:r>
              <a:rPr b="1" lang="it-IT" sz="19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TAR3.13 </a:t>
            </a:r>
            <a:r>
              <a:rPr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Generative ML for galaxy emission</a:t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9250" lvl="1" marL="914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tillium Web"/>
              <a:buChar char="○"/>
            </a:pPr>
            <a:r>
              <a:rPr b="1" lang="it-IT" sz="19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KPI:</a:t>
            </a:r>
            <a:r>
              <a:rPr lang="it-IT" sz="19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Codes release</a:t>
            </a:r>
            <a:endParaRPr sz="19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92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tillium Web"/>
              <a:buChar char="●"/>
            </a:pPr>
            <a:r>
              <a:rPr b="1" lang="it-IT" sz="19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TAR3.14 </a:t>
            </a:r>
            <a:r>
              <a:rPr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STRATLEARN: ML for photometry</a:t>
            </a:r>
            <a:endParaRPr sz="19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9250" lvl="1" marL="914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tillium Web"/>
              <a:buChar char="○"/>
            </a:pPr>
            <a:r>
              <a:rPr b="1" lang="it-IT" sz="19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KPI:</a:t>
            </a:r>
            <a:r>
              <a:rPr lang="it-IT" sz="19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 </a:t>
            </a:r>
            <a:r>
              <a:rPr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Documents</a:t>
            </a:r>
            <a:endParaRPr sz="1900">
              <a:solidFill>
                <a:schemeClr val="dk1"/>
              </a:solidFill>
              <a:highlight>
                <a:srgbClr val="9FC5E8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92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tillium Web"/>
              <a:buChar char="●"/>
            </a:pPr>
            <a:r>
              <a:rPr b="1" lang="it-IT" sz="19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TAR3.15</a:t>
            </a:r>
            <a:r>
              <a:rPr lang="it-IT" sz="19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Poisson-FOCuS</a:t>
            </a:r>
            <a:endParaRPr sz="1900">
              <a:solidFill>
                <a:schemeClr val="dk1"/>
              </a:solidFill>
              <a:highlight>
                <a:schemeClr val="lt1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9250" lvl="1" marL="914400" marR="821689" rtl="0" algn="l">
              <a:spcBef>
                <a:spcPts val="5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tillium Web"/>
              <a:buChar char="○"/>
            </a:pPr>
            <a:r>
              <a:rPr b="1"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KPI:</a:t>
            </a:r>
            <a:r>
              <a:rPr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 Code release on GitHub</a:t>
            </a:r>
            <a:r>
              <a:rPr lang="it-IT" sz="1900">
                <a:solidFill>
                  <a:schemeClr val="dk1"/>
                </a:solidFill>
                <a:highlight>
                  <a:schemeClr val="lt1"/>
                </a:highlight>
                <a:uFill>
                  <a:noFill/>
                </a:uFill>
                <a:latin typeface="Titillium Web"/>
                <a:ea typeface="Titillium Web"/>
                <a:cs typeface="Titillium Web"/>
                <a:sym typeface="Titillium Web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 and Poster</a:t>
            </a:r>
            <a:endParaRPr sz="1900">
              <a:solidFill>
                <a:schemeClr val="dk1"/>
              </a:solidFill>
              <a:highlight>
                <a:schemeClr val="lt1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92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tillium Web"/>
              <a:buChar char="●"/>
            </a:pPr>
            <a:r>
              <a:rPr b="1" lang="it-IT" sz="19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TAR3.16 </a:t>
            </a:r>
            <a:r>
              <a:rPr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WP3 Activity monitoring</a:t>
            </a:r>
            <a:endParaRPr sz="1900">
              <a:solidFill>
                <a:schemeClr val="dk1"/>
              </a:solidFill>
              <a:highlight>
                <a:schemeClr val="lt1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925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tillium Web"/>
              <a:buChar char="○"/>
            </a:pPr>
            <a:r>
              <a:rPr b="1"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KPI</a:t>
            </a:r>
            <a:r>
              <a:rPr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: </a:t>
            </a:r>
            <a:r>
              <a:rPr lang="it-IT" sz="19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Periodic teleconferences minutes</a:t>
            </a:r>
            <a:endParaRPr b="1" sz="1900">
              <a:solidFill>
                <a:schemeClr val="dk1"/>
              </a:solidFill>
              <a:highlight>
                <a:schemeClr val="lt1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457200" rtl="0"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highlight>
                <a:srgbClr val="9FC5E8"/>
              </a:highlight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27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98" name="Google Shape;198;p2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p27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it-IT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i="0" lang="it-IT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7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it-IT" sz="1400" u="none" cap="none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27"/>
          <p:cNvSpPr txBox="1"/>
          <p:nvPr/>
        </p:nvSpPr>
        <p:spPr>
          <a:xfrm>
            <a:off x="715251" y="1030225"/>
            <a:ext cx="7256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it-IT" sz="3000" u="none" cap="none" strike="noStrike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Timescale, Milestones and KPIs</a:t>
            </a:r>
            <a:endParaRPr b="0" i="0" sz="20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02" name="Google Shape;202;p27"/>
          <p:cNvSpPr txBox="1"/>
          <p:nvPr/>
        </p:nvSpPr>
        <p:spPr>
          <a:xfrm>
            <a:off x="101325" y="1653225"/>
            <a:ext cx="6609900" cy="27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360000" spcFirstLastPara="1" rIns="91425" wrap="square" tIns="45700">
            <a:spAutoFit/>
          </a:bodyPr>
          <a:lstStyle/>
          <a:p>
            <a:pPr indent="-3619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tillium Web"/>
              <a:buChar char="●"/>
            </a:pPr>
            <a:r>
              <a:rPr lang="it-IT" sz="21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 Spoke 3 General meeting (Catania, June 2023):</a:t>
            </a:r>
            <a:endParaRPr sz="2100">
              <a:solidFill>
                <a:schemeClr val="dk1"/>
              </a:solidFill>
              <a:highlight>
                <a:schemeClr val="lt1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1 talk</a:t>
            </a:r>
            <a:endParaRPr sz="2100">
              <a:solidFill>
                <a:schemeClr val="dk1"/>
              </a:solidFill>
              <a:highlight>
                <a:schemeClr val="lt1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619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tillium Web"/>
              <a:buChar char="●"/>
            </a:pPr>
            <a:r>
              <a:rPr lang="it-IT" sz="21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 Spoke 3 Technical meeting (Trieste, October 2023): 13 talks</a:t>
            </a:r>
            <a:endParaRPr sz="2100">
              <a:solidFill>
                <a:schemeClr val="dk1"/>
              </a:solidFill>
              <a:highlight>
                <a:schemeClr val="lt1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619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tillium Web"/>
              <a:buChar char="●"/>
            </a:pPr>
            <a:r>
              <a:rPr lang="it-IT" sz="21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21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Spoke 3 General meeting (Isola d’Elba, May 2024)</a:t>
            </a:r>
            <a:r>
              <a:rPr lang="it-IT" sz="21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: </a:t>
            </a:r>
            <a:r>
              <a:rPr lang="it-IT" sz="21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19 talks</a:t>
            </a:r>
            <a:endParaRPr sz="2100">
              <a:solidFill>
                <a:schemeClr val="dk1"/>
              </a:solidFill>
              <a:highlight>
                <a:schemeClr val="lt1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619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tillium Web"/>
              <a:buChar char="●"/>
            </a:pPr>
            <a:r>
              <a:rPr lang="it-IT" sz="2100">
                <a:solidFill>
                  <a:schemeClr val="dk1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 Spoke 3 Technical meeting (Bologna, December 2024): 13 talks + 2 KSP</a:t>
            </a:r>
            <a:endParaRPr sz="2100">
              <a:solidFill>
                <a:schemeClr val="dk1"/>
              </a:solidFill>
              <a:highlight>
                <a:schemeClr val="lt1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highlight>
                <a:schemeClr val="lt1"/>
              </a:highlight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03" name="Google Shape;20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03613" y="1872651"/>
            <a:ext cx="4996298" cy="229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03625" y="4153874"/>
            <a:ext cx="4894136" cy="2299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1325" y="4334675"/>
            <a:ext cx="7002299" cy="1978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03629" y="665675"/>
            <a:ext cx="4996275" cy="123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3" name="Google Shape;213;p28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214" name="Google Shape;214;p2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" name="Google Shape;215;p28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it-IT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i="0" lang="it-IT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8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it-IT" sz="1400" u="none" cap="none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7" name="Google Shape;217;p28"/>
          <p:cNvSpPr txBox="1"/>
          <p:nvPr/>
        </p:nvSpPr>
        <p:spPr>
          <a:xfrm>
            <a:off x="715250" y="1030225"/>
            <a:ext cx="10854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it-IT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Publications</a:t>
            </a:r>
            <a:endParaRPr b="1" sz="3000">
              <a:solidFill>
                <a:srgbClr val="1C7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18" name="Google Shape;21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690525"/>
            <a:ext cx="11887201" cy="4643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5" name="Google Shape;225;p29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226" name="Google Shape;226;p2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p29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it-IT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i="0" lang="it-IT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9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it-IT" sz="1400" u="none" cap="none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9" name="Google Shape;229;p29"/>
          <p:cNvSpPr txBox="1"/>
          <p:nvPr/>
        </p:nvSpPr>
        <p:spPr>
          <a:xfrm>
            <a:off x="715250" y="1030225"/>
            <a:ext cx="10854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it-IT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Publications</a:t>
            </a:r>
            <a:endParaRPr b="1" sz="3000">
              <a:solidFill>
                <a:srgbClr val="1C7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30" name="Google Shape;230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690525"/>
            <a:ext cx="11887201" cy="4643438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9"/>
          <p:cNvSpPr/>
          <p:nvPr/>
        </p:nvSpPr>
        <p:spPr>
          <a:xfrm>
            <a:off x="5689650" y="2545250"/>
            <a:ext cx="6350100" cy="2588700"/>
          </a:xfrm>
          <a:prstGeom prst="rect">
            <a:avLst/>
          </a:prstGeom>
          <a:solidFill>
            <a:srgbClr val="E6B8A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 only publications:</a:t>
            </a:r>
            <a:endParaRPr sz="20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Char char="-"/>
            </a:pPr>
            <a:r>
              <a:rPr lang="it-IT" sz="20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Codes (on private repositories);</a:t>
            </a:r>
            <a:endParaRPr sz="20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Char char="-"/>
            </a:pPr>
            <a:r>
              <a:rPr lang="it-IT" sz="20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Catalogue/datasets (on private drive/repositories);</a:t>
            </a:r>
            <a:endParaRPr sz="20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Char char="-"/>
            </a:pPr>
            <a:r>
              <a:rPr lang="it-IT" sz="20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Conference presentations;</a:t>
            </a:r>
            <a:endParaRPr sz="20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Char char="-"/>
            </a:pPr>
            <a:r>
              <a:rPr lang="it-IT" sz="20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Reports;</a:t>
            </a:r>
            <a:endParaRPr sz="20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