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8" r:id="rId2"/>
    <p:sldId id="276" r:id="rId3"/>
    <p:sldId id="275" r:id="rId4"/>
    <p:sldId id="277" r:id="rId5"/>
    <p:sldId id="256" r:id="rId6"/>
    <p:sldId id="270" r:id="rId7"/>
    <p:sldId id="271" r:id="rId8"/>
    <p:sldId id="272" r:id="rId9"/>
    <p:sldId id="273" r:id="rId10"/>
    <p:sldId id="274" r:id="rId11"/>
    <p:sldId id="267" r:id="rId12"/>
    <p:sldId id="261" r:id="rId13"/>
    <p:sldId id="268" r:id="rId14"/>
    <p:sldId id="269" r:id="rId15"/>
    <p:sldId id="263" r:id="rId16"/>
  </p:sldIdLst>
  <p:sldSz cx="18288000" cy="10287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Playfair Display" pitchFamily="2" charset="77"/>
      <p:regular r:id="rId19"/>
      <p:bold r:id="rId20"/>
      <p:italic r:id="rId21"/>
      <p:boldItalic r:id="rId22"/>
    </p:embeddedFont>
    <p:embeddedFont>
      <p:font typeface="Public Sans" pitchFamily="2" charset="77"/>
      <p:regular r:id="rId23"/>
    </p:embeddedFont>
    <p:embeddedFont>
      <p:font typeface="Public Sans Bold" pitchFamily="2" charset="77"/>
      <p:regular r:id="rId24"/>
    </p:embeddedFont>
    <p:embeddedFont>
      <p:font typeface="Titillium Web" pitchFamily="2" charset="77"/>
      <p:regular r:id="rId25"/>
      <p:bold r:id="rId26"/>
      <p:italic r:id="rId27"/>
      <p:boldItalic r:id="rId28"/>
    </p:embeddedFont>
    <p:embeddedFont>
      <p:font typeface="Titillium Web SemiBold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8" autoAdjust="0"/>
    <p:restoredTop sz="94593" autoAdjust="0"/>
  </p:normalViewPr>
  <p:slideViewPr>
    <p:cSldViewPr>
      <p:cViewPr>
        <p:scale>
          <a:sx n="58" d="100"/>
          <a:sy n="58" d="100"/>
        </p:scale>
        <p:origin x="304" y="9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0603B-CC6B-AA4A-B50D-078501A269B2}" type="datetimeFigureOut">
              <a:rPr lang="en-IT" smtClean="0"/>
              <a:t>17/12/24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6FF87-DD7E-1045-B764-390B2DBE39D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7972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Cover</a:t>
            </a: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4.jp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22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4.jpg"/><Relationship Id="rId5" Type="http://schemas.microsoft.com/office/2007/relationships/media" Target="../media/media4.mp4"/><Relationship Id="rId15" Type="http://schemas.openxmlformats.org/officeDocument/2006/relationships/image" Target="../media/image24.png"/><Relationship Id="rId10" Type="http://schemas.openxmlformats.org/officeDocument/2006/relationships/image" Target="../media/image2.jp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11" Type="http://schemas.openxmlformats.org/officeDocument/2006/relationships/image" Target="../media/image15.png"/><Relationship Id="rId5" Type="http://schemas.openxmlformats.org/officeDocument/2006/relationships/image" Target="../media/image4.jpg"/><Relationship Id="rId10" Type="http://schemas.openxmlformats.org/officeDocument/2006/relationships/image" Target="../media/image14.pn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4.jp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4.jpg"/><Relationship Id="rId4" Type="http://schemas.openxmlformats.org/officeDocument/2006/relationships/image" Target="../media/image10.svg"/><Relationship Id="rId9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" descr="Immagine che contiene spazio, luce, laser, nott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 txBox="1"/>
          <p:nvPr/>
        </p:nvSpPr>
        <p:spPr>
          <a:xfrm>
            <a:off x="1241813" y="4125675"/>
            <a:ext cx="14978250" cy="2641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 fontScale="85000" lnSpcReduction="10000"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3000"/>
            </a:pPr>
            <a:r>
              <a:rPr lang="it-IT" sz="6600" i="1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Constraints</a:t>
            </a:r>
            <a:r>
              <a:rPr lang="it-IT" sz="66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on  the </a:t>
            </a:r>
            <a:r>
              <a:rPr lang="it-IT" sz="6600" i="1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sinking</a:t>
            </a:r>
            <a:r>
              <a:rPr lang="it-IT" sz="66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6600" i="1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timescales</a:t>
            </a:r>
            <a:r>
              <a:rPr lang="it-IT" sz="66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massive black </a:t>
            </a:r>
            <a:r>
              <a:rPr lang="it-IT" sz="6600" i="1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holes</a:t>
            </a:r>
            <a:r>
              <a:rPr lang="it-IT" sz="66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-IT" sz="6600" i="1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using</a:t>
            </a:r>
            <a:r>
              <a:rPr lang="it-IT" sz="660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OpenGadget3 code </a:t>
            </a:r>
          </a:p>
          <a:p>
            <a:pPr algn="ctr">
              <a:lnSpc>
                <a:spcPct val="90000"/>
              </a:lnSpc>
              <a:buClr>
                <a:schemeClr val="lt1"/>
              </a:buClr>
              <a:buSzPts val="3000"/>
            </a:pPr>
            <a:endParaRPr sz="6600" i="1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algn="ctr">
              <a:lnSpc>
                <a:spcPct val="90000"/>
              </a:lnSpc>
              <a:buClr>
                <a:schemeClr val="lt1"/>
              </a:buClr>
              <a:buSzPts val="3000"/>
            </a:pPr>
            <a:r>
              <a:rPr lang="it-IT" sz="405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Alice Damiano, Stefano </a:t>
            </a:r>
            <a:r>
              <a:rPr lang="it-IT" sz="4050" i="1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Borgani</a:t>
            </a:r>
            <a:r>
              <a:rPr lang="it-IT" sz="4050" i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Milena Valentini, Luca Tornatore, Giuseppe Murante</a:t>
            </a:r>
          </a:p>
        </p:txBody>
      </p:sp>
      <p:grpSp>
        <p:nvGrpSpPr>
          <p:cNvPr id="123" name="Google Shape;123;p1"/>
          <p:cNvGrpSpPr/>
          <p:nvPr/>
        </p:nvGrpSpPr>
        <p:grpSpPr>
          <a:xfrm>
            <a:off x="0" y="9766932"/>
            <a:ext cx="18288000" cy="542651"/>
            <a:chOff x="0" y="6511282"/>
            <a:chExt cx="12192000" cy="361767"/>
          </a:xfrm>
        </p:grpSpPr>
        <p:pic>
          <p:nvPicPr>
            <p:cNvPr id="124" name="Google Shape;124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"/>
            <p:cNvSpPr txBox="1"/>
            <p:nvPr/>
          </p:nvSpPr>
          <p:spPr>
            <a:xfrm>
              <a:off x="6712747" y="6536581"/>
              <a:ext cx="531722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 algn="r">
                <a:buClr>
                  <a:srgbClr val="000000"/>
                </a:buClr>
                <a:buSzPts val="1400"/>
              </a:pPr>
              <a:r>
                <a:rPr lang="it-IT" sz="2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21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 txBox="1"/>
            <p:nvPr/>
          </p:nvSpPr>
          <p:spPr>
            <a:xfrm>
              <a:off x="467555" y="6530753"/>
              <a:ext cx="7919208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68550" rIns="137138" bIns="68550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it-IT" sz="21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-22575"/>
            <a:ext cx="18287999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2" y="8875986"/>
            <a:ext cx="9301653" cy="772932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 algn="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it-IT" sz="2700" b="1" dirty="0" err="1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</a:t>
            </a:r>
            <a:r>
              <a:rPr lang="it-IT" sz="2700" b="1" dirty="0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 3 II Technical Workshop, </a:t>
            </a:r>
            <a:r>
              <a:rPr lang="it-IT" sz="27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Bologna </a:t>
            </a:r>
            <a:r>
              <a:rPr lang="it-IT" sz="2700" dirty="0" err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Dec</a:t>
            </a:r>
            <a:r>
              <a:rPr lang="it-IT" sz="27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17 -19, 2024</a:t>
            </a: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29F0A-8B53-7D94-3703-8A911E699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A5030BA-C659-70BB-0C6D-D214368DC3FA}"/>
              </a:ext>
            </a:extLst>
          </p:cNvPr>
          <p:cNvSpPr/>
          <p:nvPr/>
        </p:nvSpPr>
        <p:spPr>
          <a:xfrm rot="-10800000" flipH="1">
            <a:off x="609600" y="1237874"/>
            <a:ext cx="2328352" cy="2328352"/>
          </a:xfrm>
          <a:custGeom>
            <a:avLst/>
            <a:gdLst/>
            <a:ahLst/>
            <a:cxnLst/>
            <a:rect l="l" t="t" r="r" b="b"/>
            <a:pathLst>
              <a:path w="2328352" h="2328352">
                <a:moveTo>
                  <a:pt x="2328352" y="0"/>
                </a:moveTo>
                <a:lnTo>
                  <a:pt x="0" y="0"/>
                </a:lnTo>
                <a:lnTo>
                  <a:pt x="0" y="2328352"/>
                </a:lnTo>
                <a:lnTo>
                  <a:pt x="2328352" y="2328352"/>
                </a:lnTo>
                <a:lnTo>
                  <a:pt x="232835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A567D5EE-912B-87C1-FE1A-B28AB74F4434}"/>
              </a:ext>
            </a:extLst>
          </p:cNvPr>
          <p:cNvSpPr/>
          <p:nvPr/>
        </p:nvSpPr>
        <p:spPr>
          <a:xfrm>
            <a:off x="3018187" y="2705100"/>
            <a:ext cx="11827179" cy="9524284"/>
          </a:xfrm>
          <a:custGeom>
            <a:avLst/>
            <a:gdLst/>
            <a:ahLst/>
            <a:cxnLst/>
            <a:rect l="l" t="t" r="r" b="b"/>
            <a:pathLst>
              <a:path w="7719358" h="7540531">
                <a:moveTo>
                  <a:pt x="0" y="0"/>
                </a:moveTo>
                <a:lnTo>
                  <a:pt x="7719358" y="0"/>
                </a:lnTo>
                <a:lnTo>
                  <a:pt x="7719358" y="7540531"/>
                </a:lnTo>
                <a:lnTo>
                  <a:pt x="0" y="754053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1DEF3BC6-5595-3F99-81B8-487C039764C2}"/>
              </a:ext>
            </a:extLst>
          </p:cNvPr>
          <p:cNvSpPr/>
          <p:nvPr/>
        </p:nvSpPr>
        <p:spPr>
          <a:xfrm flipV="1">
            <a:off x="2578769" y="2369538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0B8553B8-2CF7-5F18-9918-2BC7B89D7D23}"/>
              </a:ext>
            </a:extLst>
          </p:cNvPr>
          <p:cNvGrpSpPr/>
          <p:nvPr/>
        </p:nvGrpSpPr>
        <p:grpSpPr>
          <a:xfrm>
            <a:off x="827184" y="4352748"/>
            <a:ext cx="4658332" cy="4257307"/>
            <a:chOff x="-163133" y="-38100"/>
            <a:chExt cx="2750116" cy="121341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F2CBD66-B350-E031-17A6-2C9E4E7F954E}"/>
                </a:ext>
              </a:extLst>
            </p:cNvPr>
            <p:cNvSpPr/>
            <p:nvPr/>
          </p:nvSpPr>
          <p:spPr>
            <a:xfrm>
              <a:off x="-163133" y="956694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0713A73-FDEA-E945-B135-4480925F954D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826135EA-50BB-4D8C-922C-ED52CBBD6182}"/>
              </a:ext>
            </a:extLst>
          </p:cNvPr>
          <p:cNvSpPr txBox="1"/>
          <p:nvPr/>
        </p:nvSpPr>
        <p:spPr>
          <a:xfrm>
            <a:off x="2641418" y="1676944"/>
            <a:ext cx="16408332" cy="102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8261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Otis Library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3F08889-1C55-7488-9866-38B7AD108700}"/>
              </a:ext>
            </a:extLst>
          </p:cNvPr>
          <p:cNvSpPr txBox="1"/>
          <p:nvPr/>
        </p:nvSpPr>
        <p:spPr>
          <a:xfrm>
            <a:off x="2578769" y="2463467"/>
            <a:ext cx="16230600" cy="32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 b="1" spc="434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ORBITAL TIMESCALES FOR SINKING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C581F92-2011-0B1A-EABD-6B9F18E32A66}"/>
              </a:ext>
            </a:extLst>
          </p:cNvPr>
          <p:cNvSpPr txBox="1"/>
          <p:nvPr/>
        </p:nvSpPr>
        <p:spPr>
          <a:xfrm>
            <a:off x="15615812" y="1644766"/>
            <a:ext cx="4858217" cy="83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4000" spc="41" dirty="0">
                <a:solidFill>
                  <a:schemeClr val="accent2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Code flow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DCF12CD-2E47-D884-E708-84633B96AB8A}"/>
              </a:ext>
            </a:extLst>
          </p:cNvPr>
          <p:cNvSpPr txBox="1"/>
          <p:nvPr/>
        </p:nvSpPr>
        <p:spPr>
          <a:xfrm>
            <a:off x="1314611" y="8051757"/>
            <a:ext cx="3326918" cy="39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Halo </a:t>
            </a:r>
            <a:r>
              <a:rPr lang="en-US" sz="3161" spc="15" dirty="0" err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initialisation</a:t>
            </a:r>
            <a:endParaRPr lang="en-US" sz="3161" spc="15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" name="Google Shape;146;g27df92e4ca9_0_1">
            <a:extLst>
              <a:ext uri="{FF2B5EF4-FFF2-40B4-BE49-F238E27FC236}">
                <a16:creationId xmlns:a16="http://schemas.microsoft.com/office/drawing/2014/main" id="{7E6C2304-B78E-ACEC-6308-0DFF6D71575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47;g27df92e4ca9_0_1">
            <a:extLst>
              <a:ext uri="{FF2B5EF4-FFF2-40B4-BE49-F238E27FC236}">
                <a16:creationId xmlns:a16="http://schemas.microsoft.com/office/drawing/2014/main" id="{1F62F092-B710-05FC-63F7-EA2A6D73A8E6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17" name="Google Shape;148;g27df92e4ca9_0_1">
              <a:extLst>
                <a:ext uri="{FF2B5EF4-FFF2-40B4-BE49-F238E27FC236}">
                  <a16:creationId xmlns:a16="http://schemas.microsoft.com/office/drawing/2014/main" id="{123DC1E5-E383-B306-9FFD-676947755CA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49;g27df92e4ca9_0_1">
              <a:extLst>
                <a:ext uri="{FF2B5EF4-FFF2-40B4-BE49-F238E27FC236}">
                  <a16:creationId xmlns:a16="http://schemas.microsoft.com/office/drawing/2014/main" id="{59CD3F7C-1DEE-4CEF-4E25-30E99A808C5A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0;g27df92e4ca9_0_1">
              <a:extLst>
                <a:ext uri="{FF2B5EF4-FFF2-40B4-BE49-F238E27FC236}">
                  <a16:creationId xmlns:a16="http://schemas.microsoft.com/office/drawing/2014/main" id="{D7F1E45A-EC05-2114-CFD4-E23AE9BB556A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807C5820-2AC4-ABCB-BA67-2972154B8A10}"/>
              </a:ext>
            </a:extLst>
          </p:cNvPr>
          <p:cNvGrpSpPr/>
          <p:nvPr/>
        </p:nvGrpSpPr>
        <p:grpSpPr>
          <a:xfrm>
            <a:off x="1314611" y="4539877"/>
            <a:ext cx="3894579" cy="834364"/>
            <a:chOff x="0" y="0"/>
            <a:chExt cx="2586983" cy="218622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9776A54-DC76-C366-14BE-20C57DF405ED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CA7EAD6D-8129-19A2-3F65-4ADE7FA848A7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33" name="TextBox 14">
            <a:extLst>
              <a:ext uri="{FF2B5EF4-FFF2-40B4-BE49-F238E27FC236}">
                <a16:creationId xmlns:a16="http://schemas.microsoft.com/office/drawing/2014/main" id="{8F861F8C-0288-EFF2-95E6-76FA8251A586}"/>
              </a:ext>
            </a:extLst>
          </p:cNvPr>
          <p:cNvSpPr txBox="1"/>
          <p:nvPr/>
        </p:nvSpPr>
        <p:spPr>
          <a:xfrm>
            <a:off x="1773777" y="4610100"/>
            <a:ext cx="3103024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Black Hole </a:t>
            </a:r>
            <a:r>
              <a:rPr lang="en-US" sz="3161" spc="15" dirty="0" err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initialisation</a:t>
            </a:r>
            <a:endParaRPr lang="en-US" sz="3161" spc="15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4C033C9D-888B-7335-C4CA-07CAA6DC7DAE}"/>
              </a:ext>
            </a:extLst>
          </p:cNvPr>
          <p:cNvGrpSpPr/>
          <p:nvPr/>
        </p:nvGrpSpPr>
        <p:grpSpPr>
          <a:xfrm>
            <a:off x="10107423" y="2696273"/>
            <a:ext cx="5162390" cy="834364"/>
            <a:chOff x="0" y="0"/>
            <a:chExt cx="2586983" cy="218622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F7A54A42-CA4A-6123-FC05-2937C482BF34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D2FF3CBD-083A-CE75-EA89-ED54C4933AF7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29" name="TextBox 14">
            <a:extLst>
              <a:ext uri="{FF2B5EF4-FFF2-40B4-BE49-F238E27FC236}">
                <a16:creationId xmlns:a16="http://schemas.microsoft.com/office/drawing/2014/main" id="{9BC50A11-0157-EBF1-21D9-67C1EB8D312D}"/>
              </a:ext>
            </a:extLst>
          </p:cNvPr>
          <p:cNvSpPr txBox="1"/>
          <p:nvPr/>
        </p:nvSpPr>
        <p:spPr>
          <a:xfrm>
            <a:off x="10834646" y="2873711"/>
            <a:ext cx="438200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Solve the eq. of motion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6E89970-420D-AC28-4CC8-03BE5A62818E}"/>
              </a:ext>
            </a:extLst>
          </p:cNvPr>
          <p:cNvSpPr/>
          <p:nvPr/>
        </p:nvSpPr>
        <p:spPr>
          <a:xfrm>
            <a:off x="7210946" y="3464209"/>
            <a:ext cx="10467454" cy="6369760"/>
          </a:xfrm>
          <a:custGeom>
            <a:avLst/>
            <a:gdLst/>
            <a:ahLst/>
            <a:cxnLst/>
            <a:rect l="l" t="t" r="r" b="b"/>
            <a:pathLst>
              <a:path w="2586983" h="2222099">
                <a:moveTo>
                  <a:pt x="0" y="0"/>
                </a:moveTo>
                <a:lnTo>
                  <a:pt x="2586983" y="0"/>
                </a:lnTo>
                <a:lnTo>
                  <a:pt x="2586983" y="2222099"/>
                </a:lnTo>
                <a:lnTo>
                  <a:pt x="0" y="2222099"/>
                </a:lnTo>
                <a:close/>
              </a:path>
            </a:pathLst>
          </a:custGeom>
          <a:solidFill>
            <a:schemeClr val="bg2">
              <a:alpha val="0"/>
            </a:schemeClr>
          </a:solidFill>
          <a:ln w="142875" cap="sq">
            <a:solidFill>
              <a:srgbClr val="2B2C30">
                <a:alpha val="50980"/>
              </a:srgbClr>
            </a:solidFill>
            <a:prstDash val="solid"/>
            <a:miter/>
          </a:ln>
        </p:spPr>
        <p:txBody>
          <a:bodyPr/>
          <a:lstStyle/>
          <a:p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4C3B2-104A-73DF-1B62-64DE27B95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189" y="3945553"/>
            <a:ext cx="6898857" cy="5467983"/>
          </a:xfrm>
          <a:prstGeom prst="rect">
            <a:avLst/>
          </a:prstGeom>
          <a:ln w="38100"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9619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E960C-1A39-4122-78A6-BF753146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3FBA295-A390-FD17-C582-E5F7FB0CC6EC}"/>
              </a:ext>
            </a:extLst>
          </p:cNvPr>
          <p:cNvSpPr/>
          <p:nvPr/>
        </p:nvSpPr>
        <p:spPr>
          <a:xfrm flipV="1">
            <a:off x="1028706" y="4514765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330B0DC-2D49-EFFE-07E2-2D825EFAF794}"/>
              </a:ext>
            </a:extLst>
          </p:cNvPr>
          <p:cNvSpPr txBox="1"/>
          <p:nvPr/>
        </p:nvSpPr>
        <p:spPr>
          <a:xfrm>
            <a:off x="1024689" y="4534019"/>
            <a:ext cx="16230600" cy="60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OPENGADGET3, MAKEGALAXY CODES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403FD7-1B60-A757-76D2-31F478C38EF5}"/>
              </a:ext>
            </a:extLst>
          </p:cNvPr>
          <p:cNvSpPr txBox="1"/>
          <p:nvPr/>
        </p:nvSpPr>
        <p:spPr>
          <a:xfrm>
            <a:off x="830915" y="3059417"/>
            <a:ext cx="16408332" cy="181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0"/>
              </a:lnSpc>
            </a:pPr>
            <a:r>
              <a:rPr lang="en-US" sz="120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Numerical simulations</a:t>
            </a:r>
          </a:p>
        </p:txBody>
      </p:sp>
      <p:pic>
        <p:nvPicPr>
          <p:cNvPr id="5" name="Google Shape;146;g27df92e4ca9_0_1">
            <a:extLst>
              <a:ext uri="{FF2B5EF4-FFF2-40B4-BE49-F238E27FC236}">
                <a16:creationId xmlns:a16="http://schemas.microsoft.com/office/drawing/2014/main" id="{BCCAE955-09B1-519D-638B-9DABF0EF97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47;g27df92e4ca9_0_1">
            <a:extLst>
              <a:ext uri="{FF2B5EF4-FFF2-40B4-BE49-F238E27FC236}">
                <a16:creationId xmlns:a16="http://schemas.microsoft.com/office/drawing/2014/main" id="{85D4B7D3-D937-E527-0EB8-31E15D585F17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8" name="Google Shape;148;g27df92e4ca9_0_1">
              <a:extLst>
                <a:ext uri="{FF2B5EF4-FFF2-40B4-BE49-F238E27FC236}">
                  <a16:creationId xmlns:a16="http://schemas.microsoft.com/office/drawing/2014/main" id="{0D1408B6-A669-011E-7337-46499D0583F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49;g27df92e4ca9_0_1">
              <a:extLst>
                <a:ext uri="{FF2B5EF4-FFF2-40B4-BE49-F238E27FC236}">
                  <a16:creationId xmlns:a16="http://schemas.microsoft.com/office/drawing/2014/main" id="{86B47B4E-F0E9-A1D9-5342-E2ED077DF5E4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0;g27df92e4ca9_0_1">
              <a:extLst>
                <a:ext uri="{FF2B5EF4-FFF2-40B4-BE49-F238E27FC236}">
                  <a16:creationId xmlns:a16="http://schemas.microsoft.com/office/drawing/2014/main" id="{A5671AD2-6D4C-AEC2-547B-60AE16FBF5E9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044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7478" y="1584039"/>
            <a:ext cx="16408332" cy="102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8261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Numerical simulations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545427" y="225799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sp>
        <p:nvSpPr>
          <p:cNvPr id="5" name="TextBox 5"/>
          <p:cNvSpPr txBox="1"/>
          <p:nvPr/>
        </p:nvSpPr>
        <p:spPr>
          <a:xfrm>
            <a:off x="1085698" y="3886755"/>
            <a:ext cx="17528730" cy="35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4"/>
              </a:lnSpc>
              <a:spcBef>
                <a:spcPct val="0"/>
              </a:spcBef>
            </a:pPr>
            <a:r>
              <a:rPr lang="en-US" sz="2067" spc="469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BLACK HOLE SEEDED AT A GIVEN INITIAL POSITION AND VELOCITY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5698" y="3229104"/>
            <a:ext cx="17528730" cy="355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4"/>
              </a:lnSpc>
              <a:spcBef>
                <a:spcPct val="0"/>
              </a:spcBef>
            </a:pPr>
            <a:r>
              <a:rPr lang="en-US" sz="2067" b="1" spc="469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HALO SAMPLED AT INCREASING RESOLUTION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8103" y="2652832"/>
            <a:ext cx="11246297" cy="339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94"/>
              </a:lnSpc>
              <a:spcBef>
                <a:spcPct val="0"/>
              </a:spcBef>
            </a:pPr>
            <a:r>
              <a:rPr lang="en-US" sz="2067" spc="469" dirty="0">
                <a:solidFill>
                  <a:srgbClr val="2B2C30"/>
                </a:solidFill>
                <a:latin typeface="Public Sans"/>
                <a:ea typeface="Public Sans"/>
                <a:cs typeface="Public Sans"/>
                <a:sym typeface="Public Sans"/>
              </a:rPr>
              <a:t>INITIAL CONDITIONS OF THE HALO FROM</a:t>
            </a:r>
            <a:r>
              <a:rPr lang="en-US" sz="2067" b="1" spc="469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MAKEGALAXY CODE</a:t>
            </a:r>
          </a:p>
        </p:txBody>
      </p:sp>
      <p:grpSp>
        <p:nvGrpSpPr>
          <p:cNvPr id="8" name="Google Shape;147;g27df92e4ca9_0_1">
            <a:extLst>
              <a:ext uri="{FF2B5EF4-FFF2-40B4-BE49-F238E27FC236}">
                <a16:creationId xmlns:a16="http://schemas.microsoft.com/office/drawing/2014/main" id="{C5D69CF4-4004-1241-361F-9639304110B7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9" name="Google Shape;148;g27df92e4ca9_0_1">
              <a:extLst>
                <a:ext uri="{FF2B5EF4-FFF2-40B4-BE49-F238E27FC236}">
                  <a16:creationId xmlns:a16="http://schemas.microsoft.com/office/drawing/2014/main" id="{E1076197-7677-7B64-8D94-7CB6BEDEE76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9;g27df92e4ca9_0_1">
              <a:extLst>
                <a:ext uri="{FF2B5EF4-FFF2-40B4-BE49-F238E27FC236}">
                  <a16:creationId xmlns:a16="http://schemas.microsoft.com/office/drawing/2014/main" id="{A01ABC35-60D7-438B-7B9E-9A12BAC3FD9A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0;g27df92e4ca9_0_1">
              <a:extLst>
                <a:ext uri="{FF2B5EF4-FFF2-40B4-BE49-F238E27FC236}">
                  <a16:creationId xmlns:a16="http://schemas.microsoft.com/office/drawing/2014/main" id="{784A8063-1E1D-C54C-68B5-16A0E8995051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Google Shape;146;g27df92e4ca9_0_1">
            <a:extLst>
              <a:ext uri="{FF2B5EF4-FFF2-40B4-BE49-F238E27FC236}">
                <a16:creationId xmlns:a16="http://schemas.microsoft.com/office/drawing/2014/main" id="{BE73B47A-3D3A-A01E-B8C1-A1DBFED61CD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0DEDF0-5756-CFE6-A8D3-748CE02453F4}"/>
              </a:ext>
            </a:extLst>
          </p:cNvPr>
          <p:cNvSpPr/>
          <p:nvPr/>
        </p:nvSpPr>
        <p:spPr>
          <a:xfrm>
            <a:off x="-151476" y="4952083"/>
            <a:ext cx="18439476" cy="49084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3" name="video_1e4_DF.mp4">
            <a:hlinkClick r:id="" action="ppaction://media"/>
            <a:extLst>
              <a:ext uri="{FF2B5EF4-FFF2-40B4-BE49-F238E27FC236}">
                <a16:creationId xmlns:a16="http://schemas.microsoft.com/office/drawing/2014/main" id="{77B7DA07-23FD-F537-EFD5-2560E9ABA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t="4950" r="41909" b="37616"/>
          <a:stretch/>
        </p:blipFill>
        <p:spPr>
          <a:xfrm>
            <a:off x="-151476" y="5143500"/>
            <a:ext cx="5271626" cy="4684953"/>
          </a:xfrm>
          <a:prstGeom prst="rect">
            <a:avLst/>
          </a:prstGeom>
        </p:spPr>
      </p:pic>
      <p:pic>
        <p:nvPicPr>
          <p:cNvPr id="14" name="video_1e5_NODF.mp4">
            <a:hlinkClick r:id="" action="ppaction://media"/>
            <a:extLst>
              <a:ext uri="{FF2B5EF4-FFF2-40B4-BE49-F238E27FC236}">
                <a16:creationId xmlns:a16="http://schemas.microsoft.com/office/drawing/2014/main" id="{15083AF3-D7B8-6188-50BF-EDB4919B82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 l="4730" t="5120" r="41909" b="38992"/>
          <a:stretch/>
        </p:blipFill>
        <p:spPr>
          <a:xfrm>
            <a:off x="4876800" y="5146976"/>
            <a:ext cx="4985668" cy="4693817"/>
          </a:xfrm>
          <a:prstGeom prst="rect">
            <a:avLst/>
          </a:prstGeom>
        </p:spPr>
      </p:pic>
      <p:pic>
        <p:nvPicPr>
          <p:cNvPr id="15" name="video_1e6_NODF.mp4">
            <a:hlinkClick r:id="" action="ppaction://media"/>
            <a:extLst>
              <a:ext uri="{FF2B5EF4-FFF2-40B4-BE49-F238E27FC236}">
                <a16:creationId xmlns:a16="http://schemas.microsoft.com/office/drawing/2014/main" id="{3EA87A2B-D8F4-A626-3023-4026CF98C17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rcRect l="8543" t="4920" r="41909" b="38992"/>
          <a:stretch/>
        </p:blipFill>
        <p:spPr>
          <a:xfrm>
            <a:off x="9525000" y="5096090"/>
            <a:ext cx="4666308" cy="4748079"/>
          </a:xfrm>
          <a:prstGeom prst="rect">
            <a:avLst/>
          </a:prstGeom>
        </p:spPr>
      </p:pic>
      <p:pic>
        <p:nvPicPr>
          <p:cNvPr id="16" name="video_1e7_NODF.mp4">
            <a:hlinkClick r:id="" action="ppaction://media"/>
            <a:extLst>
              <a:ext uri="{FF2B5EF4-FFF2-40B4-BE49-F238E27FC236}">
                <a16:creationId xmlns:a16="http://schemas.microsoft.com/office/drawing/2014/main" id="{F1EFF625-87EC-AD39-1E21-20BE7D23587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rcRect l="9203" t="3370" r="44033" b="38992"/>
          <a:stretch/>
        </p:blipFill>
        <p:spPr>
          <a:xfrm>
            <a:off x="13927457" y="4991100"/>
            <a:ext cx="4360543" cy="48312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51EE73-F73C-F79C-5C07-0C657DA589A5}"/>
              </a:ext>
            </a:extLst>
          </p:cNvPr>
          <p:cNvSpPr txBox="1"/>
          <p:nvPr/>
        </p:nvSpPr>
        <p:spPr>
          <a:xfrm>
            <a:off x="12579983" y="2652832"/>
            <a:ext cx="502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accent2">
                    <a:lumMod val="75000"/>
                  </a:schemeClr>
                </a:solidFill>
                <a:latin typeface="Playfair Display" pitchFamily="2" charset="77"/>
              </a:rPr>
              <a:t>Springel&amp;White,MNRAS. 307, 62-178 (1999) 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9EE8458F-AE83-2613-CE71-E9067C55BB2E}"/>
              </a:ext>
            </a:extLst>
          </p:cNvPr>
          <p:cNvSpPr txBox="1"/>
          <p:nvPr/>
        </p:nvSpPr>
        <p:spPr>
          <a:xfrm>
            <a:off x="379633" y="4553816"/>
            <a:ext cx="17528730" cy="33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94"/>
              </a:lnSpc>
              <a:spcBef>
                <a:spcPct val="0"/>
              </a:spcBef>
            </a:pPr>
            <a:r>
              <a:rPr lang="en-US" sz="2067" spc="469" dirty="0">
                <a:solidFill>
                  <a:schemeClr val="accent3">
                    <a:lumMod val="50000"/>
                  </a:schemeClr>
                </a:solidFill>
                <a:latin typeface="Public Sans"/>
                <a:ea typeface="Public Sans"/>
                <a:cs typeface="Public Sans"/>
                <a:sym typeface="Public Sans"/>
              </a:rPr>
              <a:t>Simulations performed at INAF-</a:t>
            </a:r>
            <a:r>
              <a:rPr lang="en-US" sz="2067" spc="469" dirty="0" err="1">
                <a:solidFill>
                  <a:schemeClr val="accent3">
                    <a:lumMod val="50000"/>
                  </a:schemeClr>
                </a:solidFill>
                <a:latin typeface="Public Sans"/>
                <a:ea typeface="Public Sans"/>
                <a:cs typeface="Public Sans"/>
                <a:sym typeface="Public Sans"/>
              </a:rPr>
              <a:t>Pleiadi</a:t>
            </a:r>
            <a:r>
              <a:rPr lang="en-US" sz="2067" spc="469" dirty="0">
                <a:solidFill>
                  <a:schemeClr val="accent3">
                    <a:lumMod val="50000"/>
                  </a:schemeClr>
                </a:solidFill>
                <a:latin typeface="Public Sans"/>
                <a:ea typeface="Public Sans"/>
                <a:cs typeface="Public Sans"/>
                <a:sym typeface="Public Sans"/>
              </a:rPr>
              <a:t> (USCVIII calls), ISCRA-B Project CLASH on </a:t>
            </a:r>
            <a:r>
              <a:rPr lang="en-US" sz="2067" spc="469" dirty="0" err="1">
                <a:solidFill>
                  <a:schemeClr val="accent3">
                    <a:lumMod val="50000"/>
                  </a:schemeClr>
                </a:solidFill>
                <a:latin typeface="Public Sans"/>
                <a:ea typeface="Public Sans"/>
                <a:cs typeface="Public Sans"/>
                <a:sym typeface="Public Sans"/>
              </a:rPr>
              <a:t>LeonardoDCGP</a:t>
            </a:r>
            <a:endParaRPr lang="en-US" sz="2067" spc="469" dirty="0">
              <a:solidFill>
                <a:schemeClr val="accent3">
                  <a:lumMod val="50000"/>
                </a:schemeClr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78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66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9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283A6-41A0-BD4A-97B1-85F7C6C1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6856C32-6520-B2B3-868A-C9682E2412EE}"/>
              </a:ext>
            </a:extLst>
          </p:cNvPr>
          <p:cNvSpPr txBox="1"/>
          <p:nvPr/>
        </p:nvSpPr>
        <p:spPr>
          <a:xfrm>
            <a:off x="6378230" y="3794130"/>
            <a:ext cx="11551400" cy="825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36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application of the dynamical friction correction: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0911781-484B-E9AD-2862-839AD8039153}"/>
              </a:ext>
            </a:extLst>
          </p:cNvPr>
          <p:cNvSpPr/>
          <p:nvPr/>
        </p:nvSpPr>
        <p:spPr>
          <a:xfrm flipV="1">
            <a:off x="545427" y="225799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grpSp>
        <p:nvGrpSpPr>
          <p:cNvPr id="8" name="Google Shape;147;g27df92e4ca9_0_1">
            <a:extLst>
              <a:ext uri="{FF2B5EF4-FFF2-40B4-BE49-F238E27FC236}">
                <a16:creationId xmlns:a16="http://schemas.microsoft.com/office/drawing/2014/main" id="{41A82D75-4DB2-45CC-D2EF-6307B20C9D77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9" name="Google Shape;148;g27df92e4ca9_0_1">
              <a:extLst>
                <a:ext uri="{FF2B5EF4-FFF2-40B4-BE49-F238E27FC236}">
                  <a16:creationId xmlns:a16="http://schemas.microsoft.com/office/drawing/2014/main" id="{F802A5C8-C413-5D86-60BC-4EA9051355E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9;g27df92e4ca9_0_1">
              <a:extLst>
                <a:ext uri="{FF2B5EF4-FFF2-40B4-BE49-F238E27FC236}">
                  <a16:creationId xmlns:a16="http://schemas.microsoft.com/office/drawing/2014/main" id="{6D0F4CAB-C4B5-71B4-5774-CB408DCAB5E7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0;g27df92e4ca9_0_1">
              <a:extLst>
                <a:ext uri="{FF2B5EF4-FFF2-40B4-BE49-F238E27FC236}">
                  <a16:creationId xmlns:a16="http://schemas.microsoft.com/office/drawing/2014/main" id="{6E7AEE0B-9928-E79D-0C2F-7E38F81A0370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Google Shape;146;g27df92e4ca9_0_1">
            <a:extLst>
              <a:ext uri="{FF2B5EF4-FFF2-40B4-BE49-F238E27FC236}">
                <a16:creationId xmlns:a16="http://schemas.microsoft.com/office/drawing/2014/main" id="{57AD308E-9D96-7CC9-C01D-815107EE58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A64109-FDF6-84C1-2D6B-D79EDB108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33" y="2366707"/>
            <a:ext cx="5089867" cy="7461746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DA1D62D7-72D7-F37C-F339-9AC4D370080E}"/>
              </a:ext>
            </a:extLst>
          </p:cNvPr>
          <p:cNvSpPr txBox="1"/>
          <p:nvPr/>
        </p:nvSpPr>
        <p:spPr>
          <a:xfrm>
            <a:off x="701333" y="1590898"/>
            <a:ext cx="16408332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8261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results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A3A049CB-4918-D786-342B-4017D4C3A781}"/>
              </a:ext>
            </a:extLst>
          </p:cNvPr>
          <p:cNvSpPr txBox="1"/>
          <p:nvPr/>
        </p:nvSpPr>
        <p:spPr>
          <a:xfrm>
            <a:off x="6773046" y="4713999"/>
            <a:ext cx="10363200" cy="3315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894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2067" spc="469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LEADS TO DECREASING SINKING TIMESCALES</a:t>
            </a:r>
          </a:p>
          <a:p>
            <a:pPr algn="l">
              <a:lnSpc>
                <a:spcPts val="2894"/>
              </a:lnSpc>
              <a:spcBef>
                <a:spcPct val="0"/>
              </a:spcBef>
            </a:pPr>
            <a:endParaRPr lang="en-US" sz="2067" spc="469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marL="342900" indent="-342900" algn="l">
              <a:lnSpc>
                <a:spcPts val="2894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2067" spc="469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PRODUCE SINKING TIMESCALES CONVERGING FOR INCREASING RESOLUTION</a:t>
            </a:r>
          </a:p>
          <a:p>
            <a:pPr algn="l">
              <a:lnSpc>
                <a:spcPts val="2894"/>
              </a:lnSpc>
              <a:spcBef>
                <a:spcPct val="0"/>
              </a:spcBef>
            </a:pPr>
            <a:endParaRPr lang="en-US" sz="2067" spc="469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marL="342900" indent="-342900" algn="l">
              <a:lnSpc>
                <a:spcPts val="2894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2067" spc="469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PRODUCE SINKING TIMESCALES CONVERGING TO THE ANALYTICAL PREDICTIONS (OTIS)</a:t>
            </a:r>
          </a:p>
          <a:p>
            <a:pPr algn="l">
              <a:lnSpc>
                <a:spcPts val="2894"/>
              </a:lnSpc>
              <a:spcBef>
                <a:spcPct val="0"/>
              </a:spcBef>
            </a:pPr>
            <a:endParaRPr lang="en-US" sz="2067" spc="469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l">
              <a:lnSpc>
                <a:spcPts val="2894"/>
              </a:lnSpc>
              <a:spcBef>
                <a:spcPct val="0"/>
              </a:spcBef>
            </a:pPr>
            <a:endParaRPr lang="en-US" sz="2067" b="1" spc="469" dirty="0">
              <a:solidFill>
                <a:srgbClr val="2B2C30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71896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1F675-8743-ABE6-C49F-ADD24D0A5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CF5AB5C-DF8D-07D2-E255-DB0A479914CF}"/>
              </a:ext>
            </a:extLst>
          </p:cNvPr>
          <p:cNvSpPr/>
          <p:nvPr/>
        </p:nvSpPr>
        <p:spPr>
          <a:xfrm>
            <a:off x="1111586" y="3581610"/>
            <a:ext cx="6051213" cy="5463766"/>
          </a:xfrm>
          <a:prstGeom prst="rect">
            <a:avLst/>
          </a:prstGeom>
          <a:solidFill>
            <a:schemeClr val="bg1"/>
          </a:solidFill>
          <a:ln w="1365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D8DB693-A4EF-FBFA-CC72-A6BE3E96BDD1}"/>
              </a:ext>
            </a:extLst>
          </p:cNvPr>
          <p:cNvSpPr txBox="1"/>
          <p:nvPr/>
        </p:nvSpPr>
        <p:spPr>
          <a:xfrm>
            <a:off x="140827" y="9149550"/>
            <a:ext cx="18006342" cy="606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600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Black holes lighter than the surrounding particles sink.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4FC2551-0D01-B994-D2EE-0E4BD8242BEF}"/>
              </a:ext>
            </a:extLst>
          </p:cNvPr>
          <p:cNvSpPr/>
          <p:nvPr/>
        </p:nvSpPr>
        <p:spPr>
          <a:xfrm flipV="1">
            <a:off x="545427" y="225799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grpSp>
        <p:nvGrpSpPr>
          <p:cNvPr id="8" name="Google Shape;147;g27df92e4ca9_0_1">
            <a:extLst>
              <a:ext uri="{FF2B5EF4-FFF2-40B4-BE49-F238E27FC236}">
                <a16:creationId xmlns:a16="http://schemas.microsoft.com/office/drawing/2014/main" id="{2293E467-586A-205A-0306-224A001B704E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9" name="Google Shape;148;g27df92e4ca9_0_1">
              <a:extLst>
                <a:ext uri="{FF2B5EF4-FFF2-40B4-BE49-F238E27FC236}">
                  <a16:creationId xmlns:a16="http://schemas.microsoft.com/office/drawing/2014/main" id="{03D99DD5-09B1-2586-8228-67592141183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49;g27df92e4ca9_0_1">
              <a:extLst>
                <a:ext uri="{FF2B5EF4-FFF2-40B4-BE49-F238E27FC236}">
                  <a16:creationId xmlns:a16="http://schemas.microsoft.com/office/drawing/2014/main" id="{1B452577-D1F3-655E-8312-37FDC0D97A5C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50;g27df92e4ca9_0_1">
              <a:extLst>
                <a:ext uri="{FF2B5EF4-FFF2-40B4-BE49-F238E27FC236}">
                  <a16:creationId xmlns:a16="http://schemas.microsoft.com/office/drawing/2014/main" id="{9E5435D5-74A7-EB34-A89F-895015284FD7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Google Shape;146;g27df92e4ca9_0_1">
            <a:extLst>
              <a:ext uri="{FF2B5EF4-FFF2-40B4-BE49-F238E27FC236}">
                <a16:creationId xmlns:a16="http://schemas.microsoft.com/office/drawing/2014/main" id="{109C3F23-ED4B-0E12-5477-A5743335CA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EDDF790-5BDF-20D9-BAE6-E582B933B8FE}"/>
              </a:ext>
            </a:extLst>
          </p:cNvPr>
          <p:cNvSpPr txBox="1"/>
          <p:nvPr/>
        </p:nvSpPr>
        <p:spPr>
          <a:xfrm>
            <a:off x="625307" y="2234434"/>
            <a:ext cx="16230600" cy="60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THE LOW MASS RESOLUTION LIMIT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B1E4EF-0AFB-F1E1-9BBE-754C081C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218" y="5136458"/>
            <a:ext cx="4834982" cy="38362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70F8A7-207E-BA38-7E76-C32A09C65884}"/>
              </a:ext>
            </a:extLst>
          </p:cNvPr>
          <p:cNvSpPr/>
          <p:nvPr/>
        </p:nvSpPr>
        <p:spPr>
          <a:xfrm>
            <a:off x="7696200" y="3551460"/>
            <a:ext cx="9906000" cy="5463766"/>
          </a:xfrm>
          <a:prstGeom prst="rect">
            <a:avLst/>
          </a:prstGeom>
          <a:solidFill>
            <a:schemeClr val="bg1"/>
          </a:solidFill>
          <a:ln w="1365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F8F840-D77A-6F36-D8DC-2A24091D9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898" y="5573615"/>
            <a:ext cx="8165123" cy="3007048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B3A75B98-A9A8-549D-3775-ED3A8E30B92A}"/>
              </a:ext>
            </a:extLst>
          </p:cNvPr>
          <p:cNvGrpSpPr/>
          <p:nvPr/>
        </p:nvGrpSpPr>
        <p:grpSpPr>
          <a:xfrm>
            <a:off x="923783" y="3043113"/>
            <a:ext cx="6497260" cy="834364"/>
            <a:chOff x="0" y="0"/>
            <a:chExt cx="2586983" cy="218622"/>
          </a:xfrm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A67D619E-33FE-A07C-D07C-CC7503FA7324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C8EAE6B2-F1C9-D0AF-4C88-19BD2706B392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24" name="TextBox 14">
            <a:extLst>
              <a:ext uri="{FF2B5EF4-FFF2-40B4-BE49-F238E27FC236}">
                <a16:creationId xmlns:a16="http://schemas.microsoft.com/office/drawing/2014/main" id="{9F621760-DDB5-24A9-B542-2002CCB44C67}"/>
              </a:ext>
            </a:extLst>
          </p:cNvPr>
          <p:cNvSpPr txBox="1"/>
          <p:nvPr/>
        </p:nvSpPr>
        <p:spPr>
          <a:xfrm>
            <a:off x="1591218" y="3274346"/>
            <a:ext cx="5829825" cy="34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2400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Refinement of the density calculation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0529F722-2251-4CBF-74EF-88A008F96DC2}"/>
              </a:ext>
            </a:extLst>
          </p:cNvPr>
          <p:cNvSpPr txBox="1"/>
          <p:nvPr/>
        </p:nvSpPr>
        <p:spPr>
          <a:xfrm>
            <a:off x="1347151" y="4081613"/>
            <a:ext cx="5829825" cy="1092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2400" spc="15" dirty="0">
                <a:latin typeface="Playfair Display"/>
                <a:ea typeface="Playfair Display"/>
                <a:cs typeface="Playfair Display"/>
                <a:sym typeface="Playfair Display"/>
              </a:rPr>
              <a:t>Contributions to the dynamical friction correction from closer particles are heavier.</a:t>
            </a:r>
          </a:p>
        </p:txBody>
      </p:sp>
      <p:grpSp>
        <p:nvGrpSpPr>
          <p:cNvPr id="26" name="Group 8">
            <a:extLst>
              <a:ext uri="{FF2B5EF4-FFF2-40B4-BE49-F238E27FC236}">
                <a16:creationId xmlns:a16="http://schemas.microsoft.com/office/drawing/2014/main" id="{5E73AC4F-A279-4E7B-8B0C-AB1A3AB28A9A}"/>
              </a:ext>
            </a:extLst>
          </p:cNvPr>
          <p:cNvGrpSpPr/>
          <p:nvPr/>
        </p:nvGrpSpPr>
        <p:grpSpPr>
          <a:xfrm>
            <a:off x="7580925" y="3045186"/>
            <a:ext cx="10463996" cy="834364"/>
            <a:chOff x="0" y="0"/>
            <a:chExt cx="2586983" cy="218622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16CAE1D-F08B-7A22-F898-F32D7DD00698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2A6DBEF1-C1EC-B667-67BE-88FE768B8DE8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29" name="TextBox 14">
            <a:extLst>
              <a:ext uri="{FF2B5EF4-FFF2-40B4-BE49-F238E27FC236}">
                <a16:creationId xmlns:a16="http://schemas.microsoft.com/office/drawing/2014/main" id="{03447911-69D9-4C89-40F1-F3D5F6318ED5}"/>
              </a:ext>
            </a:extLst>
          </p:cNvPr>
          <p:cNvSpPr txBox="1"/>
          <p:nvPr/>
        </p:nvSpPr>
        <p:spPr>
          <a:xfrm>
            <a:off x="7927863" y="3320329"/>
            <a:ext cx="9906000" cy="348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2400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Enlargement of the region where the dynamical friction is corrected</a:t>
            </a: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9B0025A3-E197-DDBF-8369-EE8972F3EFD1}"/>
              </a:ext>
            </a:extLst>
          </p:cNvPr>
          <p:cNvSpPr txBox="1"/>
          <p:nvPr/>
        </p:nvSpPr>
        <p:spPr>
          <a:xfrm>
            <a:off x="8220108" y="4366420"/>
            <a:ext cx="8956306" cy="720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2400" spc="15" dirty="0">
                <a:latin typeface="Playfair Display"/>
                <a:ea typeface="Playfair Display"/>
                <a:cs typeface="Playfair Display"/>
                <a:sym typeface="Playfair Display"/>
              </a:rPr>
              <a:t>Due to the poor resolution, the dynamical friction is unresolved also beyond the softening length.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8442C994-8202-E55B-F2B1-E5620C1F2FB9}"/>
              </a:ext>
            </a:extLst>
          </p:cNvPr>
          <p:cNvSpPr txBox="1"/>
          <p:nvPr/>
        </p:nvSpPr>
        <p:spPr>
          <a:xfrm>
            <a:off x="701333" y="1590898"/>
            <a:ext cx="16408332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8261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results</a:t>
            </a:r>
          </a:p>
        </p:txBody>
      </p:sp>
    </p:spTree>
    <p:extLst>
      <p:ext uri="{BB962C8B-B14F-4D97-AF65-F5344CB8AC3E}">
        <p14:creationId xmlns:p14="http://schemas.microsoft.com/office/powerpoint/2010/main" val="2836153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DF732A9-1E97-FAA5-03D5-F92BDF3D5650}"/>
              </a:ext>
            </a:extLst>
          </p:cNvPr>
          <p:cNvSpPr txBox="1"/>
          <p:nvPr/>
        </p:nvSpPr>
        <p:spPr>
          <a:xfrm>
            <a:off x="701333" y="1590898"/>
            <a:ext cx="16408332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8261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Final steps</a:t>
            </a:r>
          </a:p>
        </p:txBody>
      </p:sp>
      <p:pic>
        <p:nvPicPr>
          <p:cNvPr id="3" name="Google Shape;146;g27df92e4ca9_0_1">
            <a:extLst>
              <a:ext uri="{FF2B5EF4-FFF2-40B4-BE49-F238E27FC236}">
                <a16:creationId xmlns:a16="http://schemas.microsoft.com/office/drawing/2014/main" id="{065C4FD4-4305-F076-7B19-15C5BA3828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147;g27df92e4ca9_0_1">
            <a:extLst>
              <a:ext uri="{FF2B5EF4-FFF2-40B4-BE49-F238E27FC236}">
                <a16:creationId xmlns:a16="http://schemas.microsoft.com/office/drawing/2014/main" id="{470D219B-38CB-6A66-88BD-D83767FB5E60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5" name="Google Shape;148;g27df92e4ca9_0_1">
              <a:extLst>
                <a:ext uri="{FF2B5EF4-FFF2-40B4-BE49-F238E27FC236}">
                  <a16:creationId xmlns:a16="http://schemas.microsoft.com/office/drawing/2014/main" id="{35BEA8DB-D881-753F-EA5F-587196BD281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49;g27df92e4ca9_0_1">
              <a:extLst>
                <a:ext uri="{FF2B5EF4-FFF2-40B4-BE49-F238E27FC236}">
                  <a16:creationId xmlns:a16="http://schemas.microsoft.com/office/drawing/2014/main" id="{1AC518DA-E845-89AC-126A-A2A582F7B56F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50;g27df92e4ca9_0_1">
              <a:extLst>
                <a:ext uri="{FF2B5EF4-FFF2-40B4-BE49-F238E27FC236}">
                  <a16:creationId xmlns:a16="http://schemas.microsoft.com/office/drawing/2014/main" id="{E10B446F-3906-AA00-E7B0-3466E5BFCF0E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6F691B57-DC03-7669-E8BE-4D8B02A64C19}"/>
              </a:ext>
            </a:extLst>
          </p:cNvPr>
          <p:cNvSpPr/>
          <p:nvPr/>
        </p:nvSpPr>
        <p:spPr>
          <a:xfrm flipV="1">
            <a:off x="545427" y="225799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1B62A48D-1C36-B64B-9CE4-46ED9F681383}"/>
              </a:ext>
            </a:extLst>
          </p:cNvPr>
          <p:cNvSpPr txBox="1"/>
          <p:nvPr/>
        </p:nvSpPr>
        <p:spPr>
          <a:xfrm>
            <a:off x="513831" y="2918982"/>
            <a:ext cx="1175916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HAVING A </a:t>
            </a:r>
            <a:r>
              <a:rPr lang="en-US" sz="2000" spc="843" dirty="0">
                <a:solidFill>
                  <a:schemeClr val="accent3">
                    <a:lumMod val="75000"/>
                  </a:schemeClr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FAST AND POWERFUL </a:t>
            </a:r>
            <a:r>
              <a:rPr lang="en-US" sz="20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WAY TO CONSTRAIN THE BLACK HOLE DYNAMICS IN THE </a:t>
            </a:r>
            <a:r>
              <a:rPr lang="en-US" sz="2000" spc="843" dirty="0">
                <a:solidFill>
                  <a:schemeClr val="accent2">
                    <a:lumMod val="75000"/>
                  </a:schemeClr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OPENGADGET3</a:t>
            </a:r>
            <a:r>
              <a:rPr lang="en-US" sz="20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CODE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CFC17B97-F6E7-9FB9-B06E-77C4E9DF2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07341" y="4937577"/>
            <a:ext cx="914400" cy="914400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4F8F6302-D624-8E9F-6406-8048EDCD63E4}"/>
              </a:ext>
            </a:extLst>
          </p:cNvPr>
          <p:cNvSpPr txBox="1"/>
          <p:nvPr/>
        </p:nvSpPr>
        <p:spPr>
          <a:xfrm>
            <a:off x="677172" y="3900817"/>
            <a:ext cx="661754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spc="843" dirty="0">
                <a:solidFill>
                  <a:srgbClr val="2B2C30"/>
                </a:solidFill>
                <a:latin typeface="Playfair Display" pitchFamily="2" charset="77"/>
                <a:ea typeface="Public Sans Bold"/>
                <a:cs typeface="Public Sans Bold"/>
                <a:sym typeface="Public Sans Bold"/>
              </a:rPr>
              <a:t>Testing and comparison with other techniques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7634330A-5C46-9FF7-EB2B-A9321BA206AC}"/>
              </a:ext>
            </a:extLst>
          </p:cNvPr>
          <p:cNvSpPr txBox="1"/>
          <p:nvPr/>
        </p:nvSpPr>
        <p:spPr>
          <a:xfrm>
            <a:off x="374743" y="4769020"/>
            <a:ext cx="1175916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TEST THE SINKING TIMESCALES AGAINST NUMERICAL PREDICTIONS </a:t>
            </a:r>
          </a:p>
        </p:txBody>
      </p:sp>
      <p:pic>
        <p:nvPicPr>
          <p:cNvPr id="15" name="Graphic 14" descr="Badge Tick1 with solid fill">
            <a:extLst>
              <a:ext uri="{FF2B5EF4-FFF2-40B4-BE49-F238E27FC236}">
                <a16:creationId xmlns:a16="http://schemas.microsoft.com/office/drawing/2014/main" id="{18A812C3-5BF4-4C27-73E8-67881BD52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07341" y="3048439"/>
            <a:ext cx="914400" cy="91440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600EF69F-EEB8-D135-AB3A-F7AE3880582A}"/>
              </a:ext>
            </a:extLst>
          </p:cNvPr>
          <p:cNvSpPr txBox="1"/>
          <p:nvPr/>
        </p:nvSpPr>
        <p:spPr>
          <a:xfrm>
            <a:off x="729211" y="5525361"/>
            <a:ext cx="768434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spc="843" dirty="0">
                <a:solidFill>
                  <a:srgbClr val="2B2C30"/>
                </a:solidFill>
                <a:latin typeface="Playfair Display" pitchFamily="2" charset="77"/>
                <a:ea typeface="Public Sans Bold"/>
                <a:cs typeface="Public Sans Bold"/>
                <a:sym typeface="Public Sans Bold"/>
              </a:rPr>
              <a:t>Develop analytical predictions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690F1EC3-B484-2735-D08C-94CAC20737D5}"/>
              </a:ext>
            </a:extLst>
          </p:cNvPr>
          <p:cNvSpPr txBox="1"/>
          <p:nvPr/>
        </p:nvSpPr>
        <p:spPr>
          <a:xfrm>
            <a:off x="725494" y="5965210"/>
            <a:ext cx="1035134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spc="843" dirty="0">
                <a:solidFill>
                  <a:srgbClr val="2B2C30"/>
                </a:solidFill>
                <a:latin typeface="Playfair Display" pitchFamily="2" charset="77"/>
                <a:ea typeface="Public Sans Bold"/>
                <a:cs typeface="Public Sans Bold"/>
                <a:sym typeface="Public Sans Bold"/>
              </a:rPr>
              <a:t>Reproduce simple set-up via numerical simulations and make stress-tests of the dynamical friction correction under decreasing resolution</a:t>
            </a: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0BED1294-FBD8-12E9-77A6-1D1EDE961CD3}"/>
              </a:ext>
            </a:extLst>
          </p:cNvPr>
          <p:cNvSpPr txBox="1"/>
          <p:nvPr/>
        </p:nvSpPr>
        <p:spPr>
          <a:xfrm>
            <a:off x="407766" y="7537319"/>
            <a:ext cx="1175916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INCREASE THE COMPLEXITY: MERGING SYSTEMS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5360A205-9A89-A6B3-851F-089955ACCEBD}"/>
              </a:ext>
            </a:extLst>
          </p:cNvPr>
          <p:cNvSpPr txBox="1"/>
          <p:nvPr/>
        </p:nvSpPr>
        <p:spPr>
          <a:xfrm>
            <a:off x="14057021" y="3144791"/>
            <a:ext cx="3987900" cy="1177566"/>
          </a:xfrm>
          <a:prstGeom prst="rect">
            <a:avLst/>
          </a:prstGeom>
        </p:spPr>
        <p:txBody>
          <a:bodyPr wrap="square" lIns="0" tIns="0" rIns="0" bIns="0" spcCol="57600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pc="41" dirty="0">
                <a:solidFill>
                  <a:srgbClr val="2B2C30"/>
                </a:solidFill>
                <a:latin typeface="Playfair Display" pitchFamily="2" charset="77"/>
                <a:ea typeface="Playfair Display"/>
                <a:cs typeface="Playfair Display"/>
                <a:sym typeface="Playfair Display"/>
              </a:rPr>
              <a:t>Damiano et al., </a:t>
            </a:r>
            <a:r>
              <a:rPr lang="en-GB" i="1" dirty="0">
                <a:effectLst/>
                <a:latin typeface="Playfair Display" pitchFamily="2" charset="77"/>
              </a:rPr>
              <a:t>A&amp;A, 692, A81 (2024)</a:t>
            </a:r>
            <a:endParaRPr lang="en-GB" dirty="0">
              <a:effectLst/>
              <a:latin typeface="Playfair Display" pitchFamily="2" charset="77"/>
            </a:endParaRPr>
          </a:p>
          <a:p>
            <a:pPr algn="l">
              <a:lnSpc>
                <a:spcPct val="200000"/>
              </a:lnSpc>
            </a:pPr>
            <a:endParaRPr lang="en-US" sz="2400" spc="41" dirty="0">
              <a:solidFill>
                <a:srgbClr val="2B2C3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265D3436-8F00-D06D-2A0F-55E12AF3CDF6}"/>
              </a:ext>
            </a:extLst>
          </p:cNvPr>
          <p:cNvSpPr txBox="1"/>
          <p:nvPr/>
        </p:nvSpPr>
        <p:spPr>
          <a:xfrm>
            <a:off x="14057021" y="5069034"/>
            <a:ext cx="3987900" cy="1177566"/>
          </a:xfrm>
          <a:prstGeom prst="rect">
            <a:avLst/>
          </a:prstGeom>
        </p:spPr>
        <p:txBody>
          <a:bodyPr wrap="square" lIns="0" tIns="0" rIns="0" bIns="0" spcCol="57600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pc="41" dirty="0">
                <a:solidFill>
                  <a:srgbClr val="2B2C30"/>
                </a:solidFill>
                <a:latin typeface="Playfair Display" pitchFamily="2" charset="77"/>
                <a:ea typeface="Playfair Display"/>
                <a:cs typeface="Playfair Display"/>
                <a:sym typeface="Playfair Display"/>
              </a:rPr>
              <a:t>Damiano et al</a:t>
            </a:r>
            <a:r>
              <a:rPr lang="en-GB" i="1" spc="41" dirty="0">
                <a:solidFill>
                  <a:srgbClr val="2B2C30"/>
                </a:solidFill>
                <a:latin typeface="Playfair Display" pitchFamily="2" charset="77"/>
                <a:ea typeface="Playfair Display"/>
                <a:cs typeface="Playfair Display"/>
                <a:sym typeface="Playfair Display"/>
              </a:rPr>
              <a:t>. (in prep)</a:t>
            </a:r>
            <a:endParaRPr lang="en-GB" dirty="0">
              <a:effectLst/>
              <a:latin typeface="Playfair Display" pitchFamily="2" charset="77"/>
            </a:endParaRPr>
          </a:p>
          <a:p>
            <a:pPr algn="l">
              <a:lnSpc>
                <a:spcPct val="200000"/>
              </a:lnSpc>
            </a:pPr>
            <a:endParaRPr lang="en-US" sz="2400" spc="41" dirty="0">
              <a:solidFill>
                <a:srgbClr val="2B2C3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EA774F5F-0256-5E3F-B042-D221B61734FB}"/>
              </a:ext>
            </a:extLst>
          </p:cNvPr>
          <p:cNvSpPr txBox="1"/>
          <p:nvPr/>
        </p:nvSpPr>
        <p:spPr>
          <a:xfrm>
            <a:off x="11132253" y="7284949"/>
            <a:ext cx="7206093" cy="1362168"/>
          </a:xfrm>
          <a:prstGeom prst="rect">
            <a:avLst/>
          </a:prstGeom>
        </p:spPr>
        <p:txBody>
          <a:bodyPr wrap="square" lIns="0" tIns="0" rIns="0" bIns="0" spcCol="57600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spc="41" dirty="0">
                <a:solidFill>
                  <a:schemeClr val="accent2">
                    <a:lumMod val="75000"/>
                  </a:schemeClr>
                </a:solidFill>
                <a:effectLst/>
                <a:latin typeface="Playfair Display" pitchFamily="2" charset="77"/>
                <a:sym typeface="Playfair Display"/>
              </a:rPr>
              <a:t>In collaboration with  Prof. Lucio Mayer at UZH</a:t>
            </a:r>
            <a:endParaRPr lang="en-GB" sz="2400" b="1" dirty="0">
              <a:solidFill>
                <a:schemeClr val="accent2">
                  <a:lumMod val="75000"/>
                </a:schemeClr>
              </a:solidFill>
              <a:effectLst/>
              <a:latin typeface="Playfair Display" pitchFamily="2" charset="77"/>
            </a:endParaRPr>
          </a:p>
          <a:p>
            <a:pPr algn="l">
              <a:lnSpc>
                <a:spcPct val="200000"/>
              </a:lnSpc>
            </a:pPr>
            <a:endParaRPr lang="en-US" sz="2400" spc="41" dirty="0">
              <a:solidFill>
                <a:srgbClr val="2B2C3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783BB18B-00BD-EDC6-7831-8F6FC6878A36}"/>
              </a:ext>
            </a:extLst>
          </p:cNvPr>
          <p:cNvCxnSpPr>
            <a:cxnSpLocks/>
          </p:cNvCxnSpPr>
          <p:nvPr/>
        </p:nvCxnSpPr>
        <p:spPr>
          <a:xfrm>
            <a:off x="8154908" y="5570547"/>
            <a:ext cx="2476499" cy="473629"/>
          </a:xfrm>
          <a:prstGeom prst="curvedConnector3">
            <a:avLst>
              <a:gd name="adj1" fmla="val 45497"/>
            </a:avLst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0B799723-E0FF-A9FC-A3B2-27F775D71241}"/>
              </a:ext>
            </a:extLst>
          </p:cNvPr>
          <p:cNvCxnSpPr>
            <a:cxnSpLocks/>
          </p:cNvCxnSpPr>
          <p:nvPr/>
        </p:nvCxnSpPr>
        <p:spPr>
          <a:xfrm>
            <a:off x="10194077" y="6349779"/>
            <a:ext cx="2476499" cy="473629"/>
          </a:xfrm>
          <a:prstGeom prst="curvedConnector3">
            <a:avLst>
              <a:gd name="adj1" fmla="val 45497"/>
            </a:avLst>
          </a:prstGeom>
          <a:ln w="635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3">
            <a:extLst>
              <a:ext uri="{FF2B5EF4-FFF2-40B4-BE49-F238E27FC236}">
                <a16:creationId xmlns:a16="http://schemas.microsoft.com/office/drawing/2014/main" id="{13E60573-4642-91B1-1B11-9961CEBE0232}"/>
              </a:ext>
            </a:extLst>
          </p:cNvPr>
          <p:cNvSpPr txBox="1"/>
          <p:nvPr/>
        </p:nvSpPr>
        <p:spPr>
          <a:xfrm>
            <a:off x="10821040" y="5569710"/>
            <a:ext cx="2423921" cy="623504"/>
          </a:xfrm>
          <a:prstGeom prst="rect">
            <a:avLst/>
          </a:prstGeom>
        </p:spPr>
        <p:txBody>
          <a:bodyPr wrap="square" lIns="0" tIns="0" rIns="0" bIns="0" spcCol="576000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4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Otis library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C9CB0C8A-CF40-08F5-398A-F7A11B747DAD}"/>
              </a:ext>
            </a:extLst>
          </p:cNvPr>
          <p:cNvSpPr txBox="1"/>
          <p:nvPr/>
        </p:nvSpPr>
        <p:spPr>
          <a:xfrm>
            <a:off x="12985957" y="6231239"/>
            <a:ext cx="5175063" cy="615553"/>
          </a:xfrm>
          <a:prstGeom prst="rect">
            <a:avLst/>
          </a:prstGeom>
        </p:spPr>
        <p:txBody>
          <a:bodyPr wrap="square" lIns="0" tIns="0" rIns="0" bIns="0" spcCol="576000" rtlCol="0" anchor="t">
            <a:spAutoFit/>
          </a:bodyPr>
          <a:lstStyle/>
          <a:p>
            <a:pPr algn="l"/>
            <a:r>
              <a:rPr lang="en-US" sz="20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Visualization tools in collaboration with</a:t>
            </a:r>
          </a:p>
          <a:p>
            <a:pPr algn="l"/>
            <a:r>
              <a:rPr lang="en-US" sz="20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it4I - </a:t>
            </a:r>
            <a:r>
              <a:rPr lang="en-US" sz="2000" spc="41" dirty="0" err="1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Ostraka</a:t>
            </a:r>
            <a:r>
              <a:rPr lang="en-US" sz="20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within the SPACE project 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DD2AF7B5-180E-2C61-0F21-B8F4A7CD0C94}"/>
              </a:ext>
            </a:extLst>
          </p:cNvPr>
          <p:cNvSpPr txBox="1"/>
          <p:nvPr/>
        </p:nvSpPr>
        <p:spPr>
          <a:xfrm>
            <a:off x="761074" y="8203620"/>
            <a:ext cx="1634859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spc="843" dirty="0">
                <a:solidFill>
                  <a:srgbClr val="2B2C30"/>
                </a:solidFill>
                <a:latin typeface="Playfair Display" pitchFamily="2" charset="77"/>
                <a:ea typeface="Public Sans Bold"/>
                <a:cs typeface="Public Sans Bold"/>
                <a:sym typeface="Public Sans Bold"/>
              </a:rPr>
              <a:t>The analytical library and the catalog of merging galaxies can provide a hybrid analytical-simulative interpretative background for the next generation of gravitational waves detectors.</a:t>
            </a: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7ADD4EC0-5CDE-05E7-8A44-B5CECAA97B28}"/>
              </a:ext>
            </a:extLst>
          </p:cNvPr>
          <p:cNvSpPr txBox="1"/>
          <p:nvPr/>
        </p:nvSpPr>
        <p:spPr>
          <a:xfrm>
            <a:off x="12985956" y="6918277"/>
            <a:ext cx="5175063" cy="307777"/>
          </a:xfrm>
          <a:prstGeom prst="rect">
            <a:avLst/>
          </a:prstGeom>
        </p:spPr>
        <p:txBody>
          <a:bodyPr wrap="square" lIns="0" tIns="0" rIns="0" bIns="0" spcCol="576000" rtlCol="0" anchor="t">
            <a:spAutoFit/>
          </a:bodyPr>
          <a:lstStyle/>
          <a:p>
            <a:pPr algn="l"/>
            <a:r>
              <a:rPr lang="en-US" sz="20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Possible visualization with </a:t>
            </a:r>
            <a:r>
              <a:rPr lang="en-US" sz="2000" spc="41" dirty="0" err="1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Visivo</a:t>
            </a:r>
            <a:r>
              <a:rPr lang="en-US" sz="20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1C285-15D2-03F5-9E0E-65BBFA3FB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FB64920-76DF-F555-5003-6C88DA90911F}"/>
              </a:ext>
            </a:extLst>
          </p:cNvPr>
          <p:cNvSpPr/>
          <p:nvPr/>
        </p:nvSpPr>
        <p:spPr>
          <a:xfrm flipV="1">
            <a:off x="736775" y="2671703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47DD58A-0FF4-B067-DE1B-5377F277871F}"/>
              </a:ext>
            </a:extLst>
          </p:cNvPr>
          <p:cNvSpPr txBox="1"/>
          <p:nvPr/>
        </p:nvSpPr>
        <p:spPr>
          <a:xfrm>
            <a:off x="701333" y="1219764"/>
            <a:ext cx="16408332" cy="161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0"/>
              </a:lnSpc>
            </a:pPr>
            <a:r>
              <a:rPr lang="en-US" sz="50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scientific case</a:t>
            </a:r>
          </a:p>
        </p:txBody>
      </p:sp>
      <p:pic>
        <p:nvPicPr>
          <p:cNvPr id="5" name="Google Shape;146;g27df92e4ca9_0_1">
            <a:extLst>
              <a:ext uri="{FF2B5EF4-FFF2-40B4-BE49-F238E27FC236}">
                <a16:creationId xmlns:a16="http://schemas.microsoft.com/office/drawing/2014/main" id="{457592A1-32CF-7788-0460-65B002AD87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47;g27df92e4ca9_0_1">
            <a:extLst>
              <a:ext uri="{FF2B5EF4-FFF2-40B4-BE49-F238E27FC236}">
                <a16:creationId xmlns:a16="http://schemas.microsoft.com/office/drawing/2014/main" id="{A2028687-8308-226C-CB21-919D4F305397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8" name="Google Shape;148;g27df92e4ca9_0_1">
              <a:extLst>
                <a:ext uri="{FF2B5EF4-FFF2-40B4-BE49-F238E27FC236}">
                  <a16:creationId xmlns:a16="http://schemas.microsoft.com/office/drawing/2014/main" id="{808BD433-55AF-4B5D-0A40-6C658FE2A70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49;g27df92e4ca9_0_1">
              <a:extLst>
                <a:ext uri="{FF2B5EF4-FFF2-40B4-BE49-F238E27FC236}">
                  <a16:creationId xmlns:a16="http://schemas.microsoft.com/office/drawing/2014/main" id="{0B717721-2C99-792E-5E5B-D9E9768F4B68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0;g27df92e4ca9_0_1">
              <a:extLst>
                <a:ext uri="{FF2B5EF4-FFF2-40B4-BE49-F238E27FC236}">
                  <a16:creationId xmlns:a16="http://schemas.microsoft.com/office/drawing/2014/main" id="{1B0B095C-11EE-345B-B42E-7A5AF35CF915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TextBox 3">
            <a:extLst>
              <a:ext uri="{FF2B5EF4-FFF2-40B4-BE49-F238E27FC236}">
                <a16:creationId xmlns:a16="http://schemas.microsoft.com/office/drawing/2014/main" id="{019F8023-31FA-B163-87CD-813B513BC7FE}"/>
              </a:ext>
            </a:extLst>
          </p:cNvPr>
          <p:cNvSpPr txBox="1"/>
          <p:nvPr/>
        </p:nvSpPr>
        <p:spPr>
          <a:xfrm>
            <a:off x="509031" y="3314700"/>
            <a:ext cx="1726993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THE ROLE OF </a:t>
            </a:r>
            <a:r>
              <a:rPr lang="en-US" sz="3200" spc="843" dirty="0">
                <a:solidFill>
                  <a:schemeClr val="accent3">
                    <a:lumMod val="75000"/>
                  </a:schemeClr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MASSIVE </a:t>
            </a:r>
            <a:r>
              <a:rPr lang="en-US" sz="3200" spc="843" dirty="0">
                <a:latin typeface="Public Sans Bold"/>
                <a:ea typeface="Public Sans Bold"/>
                <a:cs typeface="Public Sans Bold"/>
                <a:sym typeface="Public Sans Bold"/>
              </a:rPr>
              <a:t>BLACK HOLES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27A9B6F-C958-D728-1ADB-405DA7EB03A2}"/>
              </a:ext>
            </a:extLst>
          </p:cNvPr>
          <p:cNvSpPr txBox="1"/>
          <p:nvPr/>
        </p:nvSpPr>
        <p:spPr>
          <a:xfrm>
            <a:off x="486171" y="6899122"/>
            <a:ext cx="7975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Their inclusion in cosmological simulations is problematic.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E64CBDE-9441-1B74-9A4D-AC388D24E4D0}"/>
              </a:ext>
            </a:extLst>
          </p:cNvPr>
          <p:cNvGrpSpPr/>
          <p:nvPr/>
        </p:nvGrpSpPr>
        <p:grpSpPr>
          <a:xfrm>
            <a:off x="509031" y="3714782"/>
            <a:ext cx="20119315" cy="3811478"/>
            <a:chOff x="509031" y="3714782"/>
            <a:chExt cx="20119315" cy="3811478"/>
          </a:xfrm>
        </p:grpSpPr>
        <p:pic>
          <p:nvPicPr>
            <p:cNvPr id="11" name="Picture 10" descr="A comparison of graphs with red and blue dots&#10;&#10;Description automatically generated">
              <a:extLst>
                <a:ext uri="{FF2B5EF4-FFF2-40B4-BE49-F238E27FC236}">
                  <a16:creationId xmlns:a16="http://schemas.microsoft.com/office/drawing/2014/main" id="{F70DCEFC-E2F4-DB71-9915-B27D7CEB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1720" y="3714782"/>
              <a:ext cx="7975800" cy="3467627"/>
            </a:xfrm>
            <a:prstGeom prst="rect">
              <a:avLst/>
            </a:prstGeom>
          </p:spPr>
        </p:pic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79FF62C0-2124-30BE-958A-5C04E7C522CC}"/>
                </a:ext>
              </a:extLst>
            </p:cNvPr>
            <p:cNvSpPr txBox="1"/>
            <p:nvPr/>
          </p:nvSpPr>
          <p:spPr>
            <a:xfrm>
              <a:off x="509031" y="4405160"/>
              <a:ext cx="9795549" cy="2147063"/>
            </a:xfrm>
            <a:prstGeom prst="rect">
              <a:avLst/>
            </a:prstGeom>
          </p:spPr>
          <p:txBody>
            <a:bodyPr wrap="square" lIns="0" tIns="0" rIns="0" bIns="0" spcCol="57600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400" spc="41" dirty="0">
                  <a:solidFill>
                    <a:srgbClr val="2B2C3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The growths of massive black holes and their host galaxies are correlated. During their lifetimes, massive black holes accrete via </a:t>
              </a:r>
              <a:r>
                <a:rPr lang="en-US" sz="2400" spc="41" dirty="0">
                  <a:solidFill>
                    <a:schemeClr val="accent3">
                      <a:lumMod val="50000"/>
                    </a:scheme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gas accretion </a:t>
              </a:r>
              <a:r>
                <a:rPr lang="en-US" sz="2400" spc="41" dirty="0">
                  <a:solidFill>
                    <a:srgbClr val="2B2C3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and </a:t>
              </a:r>
              <a:r>
                <a:rPr lang="en-US" sz="2400" spc="4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merging</a:t>
              </a:r>
              <a:r>
                <a:rPr lang="en-US" sz="2400" spc="41" dirty="0">
                  <a:solidFill>
                    <a:srgbClr val="2B2C3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. During accretion episodes, thermal and kinetic feedback energy is released.</a:t>
              </a:r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7E44B7AB-AD89-3825-E0A6-C68BC22B7CD7}"/>
                </a:ext>
              </a:extLst>
            </p:cNvPr>
            <p:cNvSpPr txBox="1"/>
            <p:nvPr/>
          </p:nvSpPr>
          <p:spPr>
            <a:xfrm>
              <a:off x="14929582" y="6902691"/>
              <a:ext cx="5698764" cy="623569"/>
            </a:xfrm>
            <a:prstGeom prst="rect">
              <a:avLst/>
            </a:prstGeom>
          </p:spPr>
          <p:txBody>
            <a:bodyPr wrap="square" lIns="0" tIns="0" rIns="0" bIns="0" spcCol="576000" rtlCol="0" anchor="t">
              <a:spAutoFit/>
            </a:bodyPr>
            <a:lstStyle/>
            <a:p>
              <a:pPr algn="l">
                <a:lnSpc>
                  <a:spcPct val="200000"/>
                </a:lnSpc>
              </a:pPr>
              <a:r>
                <a:rPr lang="en-US" sz="2400" spc="41" dirty="0" err="1">
                  <a:solidFill>
                    <a:srgbClr val="2B2C3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Reines&amp;Volonteri</a:t>
              </a:r>
              <a:r>
                <a:rPr lang="en-US" sz="2400" spc="41" dirty="0">
                  <a:solidFill>
                    <a:srgbClr val="2B2C3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(2015)</a:t>
              </a:r>
            </a:p>
          </p:txBody>
        </p:sp>
      </p:grpSp>
      <p:sp>
        <p:nvSpPr>
          <p:cNvPr id="23" name="TextBox 3">
            <a:extLst>
              <a:ext uri="{FF2B5EF4-FFF2-40B4-BE49-F238E27FC236}">
                <a16:creationId xmlns:a16="http://schemas.microsoft.com/office/drawing/2014/main" id="{1F5C6D44-BBDC-C446-9C4F-B467AA446CB6}"/>
              </a:ext>
            </a:extLst>
          </p:cNvPr>
          <p:cNvSpPr txBox="1"/>
          <p:nvPr/>
        </p:nvSpPr>
        <p:spPr>
          <a:xfrm>
            <a:off x="739433" y="8172688"/>
            <a:ext cx="1652010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Because of spatial and mass resolution, simulations resort on sub-resolution models to constrain the black hole dynamics, </a:t>
            </a:r>
            <a:r>
              <a:rPr lang="en-US" sz="2400" spc="843" dirty="0" err="1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primarly</a:t>
            </a:r>
            <a:r>
              <a:rPr lang="en-US" sz="24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driven by the </a:t>
            </a:r>
            <a:r>
              <a:rPr lang="en-US" sz="2400" b="1" spc="843" dirty="0">
                <a:solidFill>
                  <a:schemeClr val="accent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dynamical friction force</a:t>
            </a:r>
            <a:r>
              <a:rPr lang="en-US" sz="24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207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ACD9-6E89-62F1-8A45-47741BFCB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781003F-8F9E-87E3-EF38-FD914244F54D}"/>
              </a:ext>
            </a:extLst>
          </p:cNvPr>
          <p:cNvSpPr/>
          <p:nvPr/>
        </p:nvSpPr>
        <p:spPr>
          <a:xfrm flipV="1">
            <a:off x="736775" y="2671703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4D6223-E9F6-ECDB-C8C0-F17BB49E658B}"/>
              </a:ext>
            </a:extLst>
          </p:cNvPr>
          <p:cNvSpPr txBox="1"/>
          <p:nvPr/>
        </p:nvSpPr>
        <p:spPr>
          <a:xfrm>
            <a:off x="701333" y="1219764"/>
            <a:ext cx="16408332" cy="161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0"/>
              </a:lnSpc>
            </a:pPr>
            <a:r>
              <a:rPr lang="en-US" sz="50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Technical objectives</a:t>
            </a:r>
          </a:p>
        </p:txBody>
      </p:sp>
      <p:pic>
        <p:nvPicPr>
          <p:cNvPr id="5" name="Google Shape;146;g27df92e4ca9_0_1">
            <a:extLst>
              <a:ext uri="{FF2B5EF4-FFF2-40B4-BE49-F238E27FC236}">
                <a16:creationId xmlns:a16="http://schemas.microsoft.com/office/drawing/2014/main" id="{49CB2B4D-A644-EF2E-53D4-2EDD49DB7B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47;g27df92e4ca9_0_1">
            <a:extLst>
              <a:ext uri="{FF2B5EF4-FFF2-40B4-BE49-F238E27FC236}">
                <a16:creationId xmlns:a16="http://schemas.microsoft.com/office/drawing/2014/main" id="{A4367B2B-D84F-B1D2-14BC-AA7CDB0B0673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8" name="Google Shape;148;g27df92e4ca9_0_1">
              <a:extLst>
                <a:ext uri="{FF2B5EF4-FFF2-40B4-BE49-F238E27FC236}">
                  <a16:creationId xmlns:a16="http://schemas.microsoft.com/office/drawing/2014/main" id="{552CB498-D3F4-7857-C77A-41BEBB353F3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49;g27df92e4ca9_0_1">
              <a:extLst>
                <a:ext uri="{FF2B5EF4-FFF2-40B4-BE49-F238E27FC236}">
                  <a16:creationId xmlns:a16="http://schemas.microsoft.com/office/drawing/2014/main" id="{46A1D75F-52D6-4790-4CBA-599BAA9A9C66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0;g27df92e4ca9_0_1">
              <a:extLst>
                <a:ext uri="{FF2B5EF4-FFF2-40B4-BE49-F238E27FC236}">
                  <a16:creationId xmlns:a16="http://schemas.microsoft.com/office/drawing/2014/main" id="{032E249F-8A3A-00A1-1721-C9443A3EDF5E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38265B41-BF91-AE1C-5840-37769572FECA}"/>
              </a:ext>
            </a:extLst>
          </p:cNvPr>
          <p:cNvSpPr txBox="1"/>
          <p:nvPr/>
        </p:nvSpPr>
        <p:spPr>
          <a:xfrm>
            <a:off x="772216" y="4276933"/>
            <a:ext cx="18049183" cy="380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Introducing a dynamical friction implementation </a:t>
            </a:r>
          </a:p>
          <a:p>
            <a:pPr algn="l">
              <a:lnSpc>
                <a:spcPct val="150000"/>
              </a:lnSpc>
            </a:pPr>
            <a:r>
              <a:rPr lang="en-US" sz="24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Testing the implementation against commonly adopted techniques </a:t>
            </a:r>
          </a:p>
          <a:p>
            <a:pPr algn="l">
              <a:lnSpc>
                <a:spcPct val="150000"/>
              </a:lnSpc>
            </a:pPr>
            <a:endParaRPr lang="en-US" sz="2400" spc="83" dirty="0">
              <a:solidFill>
                <a:srgbClr val="2B2C3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ct val="150000"/>
              </a:lnSpc>
            </a:pPr>
            <a:r>
              <a:rPr lang="en-US" sz="2400" b="1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Test if the dynamical friction implementation produces “realistic timescales”</a:t>
            </a:r>
          </a:p>
          <a:p>
            <a:pPr algn="l">
              <a:lnSpc>
                <a:spcPct val="150000"/>
              </a:lnSpc>
            </a:pPr>
            <a:r>
              <a:rPr lang="en-US" sz="24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Reproduction of a simple scenario:</a:t>
            </a:r>
          </a:p>
          <a:p>
            <a:pPr algn="l">
              <a:lnSpc>
                <a:spcPct val="150000"/>
              </a:lnSpc>
            </a:pPr>
            <a:r>
              <a:rPr lang="en-US" sz="24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Calculate analytically the evolution of a BH in this scenario</a:t>
            </a:r>
          </a:p>
          <a:p>
            <a:pPr algn="l">
              <a:lnSpc>
                <a:spcPct val="150000"/>
              </a:lnSpc>
            </a:pPr>
            <a:r>
              <a:rPr lang="en-US" sz="24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Carry on simulations in the same set-up and compare analytical predictions and numerical outcomes 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4A392476-F5A9-C44B-1ECA-B623E56B6E5E}"/>
              </a:ext>
            </a:extLst>
          </p:cNvPr>
          <p:cNvSpPr txBox="1"/>
          <p:nvPr/>
        </p:nvSpPr>
        <p:spPr>
          <a:xfrm>
            <a:off x="509033" y="2868299"/>
            <a:ext cx="1726993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HAVING A </a:t>
            </a:r>
            <a:r>
              <a:rPr lang="en-US" sz="3200" spc="843" dirty="0">
                <a:solidFill>
                  <a:schemeClr val="accent3">
                    <a:lumMod val="75000"/>
                  </a:schemeClr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FAST AND POWERFUL </a:t>
            </a:r>
            <a:r>
              <a:rPr lang="en-US" sz="32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WAY TO CONSTRAIN THE BLACK HOLE DYNAMICS IN THE </a:t>
            </a:r>
            <a:r>
              <a:rPr lang="en-US" sz="3200" spc="843" dirty="0">
                <a:solidFill>
                  <a:schemeClr val="accent2">
                    <a:lumMod val="75000"/>
                  </a:schemeClr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OPENGADGET3</a:t>
            </a:r>
            <a:r>
              <a:rPr lang="en-US" sz="32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CODE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2251A2-F341-4BE3-77DF-FDF4B53F1B49}"/>
              </a:ext>
            </a:extLst>
          </p:cNvPr>
          <p:cNvGrpSpPr/>
          <p:nvPr/>
        </p:nvGrpSpPr>
        <p:grpSpPr>
          <a:xfrm>
            <a:off x="11353800" y="4076700"/>
            <a:ext cx="6161983" cy="1414601"/>
            <a:chOff x="11353800" y="4076700"/>
            <a:chExt cx="6161983" cy="1414601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C86282FE-A8D4-5D01-C80E-7BFDF549D601}"/>
                </a:ext>
              </a:extLst>
            </p:cNvPr>
            <p:cNvSpPr/>
            <p:nvPr/>
          </p:nvSpPr>
          <p:spPr>
            <a:xfrm>
              <a:off x="11353800" y="4076700"/>
              <a:ext cx="152400" cy="1066800"/>
            </a:xfrm>
            <a:custGeom>
              <a:avLst/>
              <a:gdLst>
                <a:gd name="connsiteX0" fmla="*/ 0 w 152400"/>
                <a:gd name="connsiteY0" fmla="*/ 0 h 1066800"/>
                <a:gd name="connsiteX1" fmla="*/ 76200 w 152400"/>
                <a:gd name="connsiteY1" fmla="*/ 12699 h 1066800"/>
                <a:gd name="connsiteX2" fmla="*/ 76200 w 152400"/>
                <a:gd name="connsiteY2" fmla="*/ 520701 h 1066800"/>
                <a:gd name="connsiteX3" fmla="*/ 152400 w 152400"/>
                <a:gd name="connsiteY3" fmla="*/ 533400 h 1066800"/>
                <a:gd name="connsiteX4" fmla="*/ 76200 w 152400"/>
                <a:gd name="connsiteY4" fmla="*/ 546099 h 1066800"/>
                <a:gd name="connsiteX5" fmla="*/ 76200 w 152400"/>
                <a:gd name="connsiteY5" fmla="*/ 1054101 h 1066800"/>
                <a:gd name="connsiteX6" fmla="*/ 0 w 152400"/>
                <a:gd name="connsiteY6" fmla="*/ 1066800 h 1066800"/>
                <a:gd name="connsiteX7" fmla="*/ 0 w 152400"/>
                <a:gd name="connsiteY7" fmla="*/ 0 h 1066800"/>
                <a:gd name="connsiteX0" fmla="*/ 0 w 152400"/>
                <a:gd name="connsiteY0" fmla="*/ 0 h 1066800"/>
                <a:gd name="connsiteX1" fmla="*/ 76200 w 152400"/>
                <a:gd name="connsiteY1" fmla="*/ 12699 h 1066800"/>
                <a:gd name="connsiteX2" fmla="*/ 76200 w 152400"/>
                <a:gd name="connsiteY2" fmla="*/ 520701 h 1066800"/>
                <a:gd name="connsiteX3" fmla="*/ 152400 w 152400"/>
                <a:gd name="connsiteY3" fmla="*/ 533400 h 1066800"/>
                <a:gd name="connsiteX4" fmla="*/ 76200 w 152400"/>
                <a:gd name="connsiteY4" fmla="*/ 546099 h 1066800"/>
                <a:gd name="connsiteX5" fmla="*/ 76200 w 152400"/>
                <a:gd name="connsiteY5" fmla="*/ 1054101 h 1066800"/>
                <a:gd name="connsiteX6" fmla="*/ 0 w 152400"/>
                <a:gd name="connsiteY6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0" h="1066800" stroke="0" extrusionOk="0">
                  <a:moveTo>
                    <a:pt x="0" y="0"/>
                  </a:moveTo>
                  <a:cubicBezTo>
                    <a:pt x="41360" y="-447"/>
                    <a:pt x="75477" y="5957"/>
                    <a:pt x="76200" y="12699"/>
                  </a:cubicBezTo>
                  <a:cubicBezTo>
                    <a:pt x="43364" y="116583"/>
                    <a:pt x="31512" y="295489"/>
                    <a:pt x="76200" y="520701"/>
                  </a:cubicBezTo>
                  <a:cubicBezTo>
                    <a:pt x="72890" y="530947"/>
                    <a:pt x="110113" y="534524"/>
                    <a:pt x="152400" y="533400"/>
                  </a:cubicBezTo>
                  <a:cubicBezTo>
                    <a:pt x="109734" y="533082"/>
                    <a:pt x="77271" y="539598"/>
                    <a:pt x="76200" y="546099"/>
                  </a:cubicBezTo>
                  <a:cubicBezTo>
                    <a:pt x="54250" y="656017"/>
                    <a:pt x="121295" y="873261"/>
                    <a:pt x="76200" y="1054101"/>
                  </a:cubicBezTo>
                  <a:cubicBezTo>
                    <a:pt x="71505" y="1060395"/>
                    <a:pt x="37322" y="1071283"/>
                    <a:pt x="0" y="1066800"/>
                  </a:cubicBezTo>
                  <a:cubicBezTo>
                    <a:pt x="-70437" y="865433"/>
                    <a:pt x="85133" y="430675"/>
                    <a:pt x="0" y="0"/>
                  </a:cubicBezTo>
                  <a:close/>
                </a:path>
                <a:path w="152400" h="1066800" fill="none" extrusionOk="0">
                  <a:moveTo>
                    <a:pt x="0" y="0"/>
                  </a:moveTo>
                  <a:cubicBezTo>
                    <a:pt x="42304" y="123"/>
                    <a:pt x="77239" y="5936"/>
                    <a:pt x="76200" y="12699"/>
                  </a:cubicBezTo>
                  <a:cubicBezTo>
                    <a:pt x="39509" y="161310"/>
                    <a:pt x="105572" y="391082"/>
                    <a:pt x="76200" y="520701"/>
                  </a:cubicBezTo>
                  <a:cubicBezTo>
                    <a:pt x="78310" y="530855"/>
                    <a:pt x="110944" y="539908"/>
                    <a:pt x="152400" y="533400"/>
                  </a:cubicBezTo>
                  <a:cubicBezTo>
                    <a:pt x="110570" y="533792"/>
                    <a:pt x="76729" y="539734"/>
                    <a:pt x="76200" y="546099"/>
                  </a:cubicBezTo>
                  <a:cubicBezTo>
                    <a:pt x="67255" y="646670"/>
                    <a:pt x="69682" y="947502"/>
                    <a:pt x="76200" y="1054101"/>
                  </a:cubicBezTo>
                  <a:cubicBezTo>
                    <a:pt x="70591" y="1062035"/>
                    <a:pt x="37053" y="1063328"/>
                    <a:pt x="0" y="1066800"/>
                  </a:cubicBezTo>
                </a:path>
              </a:pathLst>
            </a:custGeom>
            <a:ln w="85725">
              <a:extLst>
                <a:ext uri="{C807C97D-BFC1-408E-A445-0C87EB9F89A2}">
                  <ask:lineSketchStyleProps xmlns:ask="http://schemas.microsoft.com/office/drawing/2018/sketchyshapes" sd="1219033472">
                    <a:prstGeom prst="rightBrac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60EA287-3CA3-0DAA-B638-7ABBEEC75C0D}"/>
                </a:ext>
              </a:extLst>
            </p:cNvPr>
            <p:cNvSpPr txBox="1"/>
            <p:nvPr/>
          </p:nvSpPr>
          <p:spPr>
            <a:xfrm>
              <a:off x="11817019" y="4129133"/>
              <a:ext cx="5698764" cy="1362168"/>
            </a:xfrm>
            <a:prstGeom prst="rect">
              <a:avLst/>
            </a:prstGeom>
          </p:spPr>
          <p:txBody>
            <a:bodyPr wrap="square" lIns="0" tIns="0" rIns="0" bIns="0" spcCol="576000" rtlCol="0" anchor="t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spc="41" dirty="0">
                  <a:solidFill>
                    <a:srgbClr val="2B2C30"/>
                  </a:solidFill>
                  <a:latin typeface="Playfair Display" pitchFamily="2" charset="77"/>
                  <a:ea typeface="Playfair Display"/>
                  <a:cs typeface="Playfair Display"/>
                  <a:sym typeface="Playfair Display"/>
                </a:rPr>
                <a:t>Damiano et al., </a:t>
              </a:r>
              <a:r>
                <a:rPr lang="en-GB" sz="2400" i="1" dirty="0">
                  <a:effectLst/>
                  <a:latin typeface="Playfair Display" pitchFamily="2" charset="77"/>
                </a:rPr>
                <a:t>A&amp;A, 692, A81 (2024)</a:t>
              </a:r>
              <a:endParaRPr lang="en-GB" sz="2400" dirty="0">
                <a:effectLst/>
                <a:latin typeface="Playfair Display" pitchFamily="2" charset="77"/>
              </a:endParaRPr>
            </a:p>
            <a:p>
              <a:pPr algn="l">
                <a:lnSpc>
                  <a:spcPct val="200000"/>
                </a:lnSpc>
              </a:pPr>
              <a:endParaRPr lang="en-US" sz="24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17" name="TextBox 3">
            <a:extLst>
              <a:ext uri="{FF2B5EF4-FFF2-40B4-BE49-F238E27FC236}">
                <a16:creationId xmlns:a16="http://schemas.microsoft.com/office/drawing/2014/main" id="{C3EFF892-C609-CE1C-F705-DDAB8CE287AF}"/>
              </a:ext>
            </a:extLst>
          </p:cNvPr>
          <p:cNvSpPr txBox="1"/>
          <p:nvPr/>
        </p:nvSpPr>
        <p:spPr>
          <a:xfrm>
            <a:off x="1053616" y="8574793"/>
            <a:ext cx="1726993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How the dynamics of massive black holes shapes the evolution of cosmic structures?</a:t>
            </a:r>
          </a:p>
        </p:txBody>
      </p:sp>
    </p:spTree>
    <p:extLst>
      <p:ext uri="{BB962C8B-B14F-4D97-AF65-F5344CB8AC3E}">
        <p14:creationId xmlns:p14="http://schemas.microsoft.com/office/powerpoint/2010/main" val="4061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FFECC-A6C5-0555-B3A5-27EBD32ED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D077352-2A7D-F85D-42C1-CE3E08D7BEEE}"/>
              </a:ext>
            </a:extLst>
          </p:cNvPr>
          <p:cNvSpPr/>
          <p:nvPr/>
        </p:nvSpPr>
        <p:spPr>
          <a:xfrm flipV="1">
            <a:off x="736775" y="2671703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213C9D3-93D2-1A7B-C483-8F7B030497D2}"/>
              </a:ext>
            </a:extLst>
          </p:cNvPr>
          <p:cNvSpPr txBox="1"/>
          <p:nvPr/>
        </p:nvSpPr>
        <p:spPr>
          <a:xfrm>
            <a:off x="701333" y="1219764"/>
            <a:ext cx="16408332" cy="161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0"/>
              </a:lnSpc>
            </a:pPr>
            <a:r>
              <a:rPr lang="en-US" sz="50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Methodology and results</a:t>
            </a:r>
          </a:p>
        </p:txBody>
      </p:sp>
      <p:pic>
        <p:nvPicPr>
          <p:cNvPr id="5" name="Google Shape;146;g27df92e4ca9_0_1">
            <a:extLst>
              <a:ext uri="{FF2B5EF4-FFF2-40B4-BE49-F238E27FC236}">
                <a16:creationId xmlns:a16="http://schemas.microsoft.com/office/drawing/2014/main" id="{04AEE558-0005-FD28-E00C-564DA834CD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47;g27df92e4ca9_0_1">
            <a:extLst>
              <a:ext uri="{FF2B5EF4-FFF2-40B4-BE49-F238E27FC236}">
                <a16:creationId xmlns:a16="http://schemas.microsoft.com/office/drawing/2014/main" id="{C8BEDF21-1A3B-6305-F921-6B9600157803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8" name="Google Shape;148;g27df92e4ca9_0_1">
              <a:extLst>
                <a:ext uri="{FF2B5EF4-FFF2-40B4-BE49-F238E27FC236}">
                  <a16:creationId xmlns:a16="http://schemas.microsoft.com/office/drawing/2014/main" id="{C723E8B7-435F-FA81-CA24-8013812095E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49;g27df92e4ca9_0_1">
              <a:extLst>
                <a:ext uri="{FF2B5EF4-FFF2-40B4-BE49-F238E27FC236}">
                  <a16:creationId xmlns:a16="http://schemas.microsoft.com/office/drawing/2014/main" id="{C9DEBF3C-EE11-A02C-448F-C0075D13A182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0;g27df92e4ca9_0_1">
              <a:extLst>
                <a:ext uri="{FF2B5EF4-FFF2-40B4-BE49-F238E27FC236}">
                  <a16:creationId xmlns:a16="http://schemas.microsoft.com/office/drawing/2014/main" id="{17628A6A-8EAC-1448-C4FC-1E2E5AA4A4E1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3">
            <a:extLst>
              <a:ext uri="{FF2B5EF4-FFF2-40B4-BE49-F238E27FC236}">
                <a16:creationId xmlns:a16="http://schemas.microsoft.com/office/drawing/2014/main" id="{766A45CD-E218-ED78-739E-E86CFA38506E}"/>
              </a:ext>
            </a:extLst>
          </p:cNvPr>
          <p:cNvSpPr txBox="1"/>
          <p:nvPr/>
        </p:nvSpPr>
        <p:spPr>
          <a:xfrm>
            <a:off x="11860081" y="2027998"/>
            <a:ext cx="5698764" cy="1362168"/>
          </a:xfrm>
          <a:prstGeom prst="rect">
            <a:avLst/>
          </a:prstGeom>
        </p:spPr>
        <p:txBody>
          <a:bodyPr wrap="square" lIns="0" tIns="0" rIns="0" bIns="0" spcCol="57600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spc="41" dirty="0">
                <a:solidFill>
                  <a:srgbClr val="2B2C30"/>
                </a:solidFill>
                <a:latin typeface="Playfair Display" pitchFamily="2" charset="77"/>
                <a:ea typeface="Playfair Display"/>
                <a:cs typeface="Playfair Display"/>
                <a:sym typeface="Playfair Display"/>
              </a:rPr>
              <a:t>Damiano et al., </a:t>
            </a:r>
            <a:r>
              <a:rPr lang="en-GB" sz="2400" i="1" dirty="0">
                <a:effectLst/>
                <a:latin typeface="Playfair Display" pitchFamily="2" charset="77"/>
              </a:rPr>
              <a:t>A&amp;A, 692, A81 (2024)</a:t>
            </a:r>
            <a:endParaRPr lang="en-GB" sz="2400" dirty="0">
              <a:effectLst/>
              <a:latin typeface="Playfair Display" pitchFamily="2" charset="77"/>
            </a:endParaRPr>
          </a:p>
          <a:p>
            <a:pPr algn="l">
              <a:lnSpc>
                <a:spcPct val="200000"/>
              </a:lnSpc>
            </a:pPr>
            <a:endParaRPr lang="en-US" sz="2400" spc="41" dirty="0">
              <a:solidFill>
                <a:srgbClr val="2B2C3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" name="Picture 12" descr="A screenshot of a diagram&#10;&#10;Description automatically generated">
            <a:extLst>
              <a:ext uri="{FF2B5EF4-FFF2-40B4-BE49-F238E27FC236}">
                <a16:creationId xmlns:a16="http://schemas.microsoft.com/office/drawing/2014/main" id="{13D81040-B341-34AD-53C6-46B5EA141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"/>
          <a:stretch/>
        </p:blipFill>
        <p:spPr>
          <a:xfrm>
            <a:off x="10087227" y="2760301"/>
            <a:ext cx="7391400" cy="69131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F478EC-78DE-EA8F-6B99-1C179E16FDC8}"/>
              </a:ext>
            </a:extLst>
          </p:cNvPr>
          <p:cNvSpPr txBox="1"/>
          <p:nvPr/>
        </p:nvSpPr>
        <p:spPr>
          <a:xfrm>
            <a:off x="809373" y="6171415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accent3"/>
                </a:solidFill>
                <a:latin typeface="Playfair Display" pitchFamily="2" charset="77"/>
              </a:rPr>
              <a:t>Central BHs</a:t>
            </a:r>
            <a:r>
              <a:rPr lang="en-IT" dirty="0">
                <a:latin typeface="Playfair Display" pitchFamily="2" charset="77"/>
              </a:rPr>
              <a:t>:  comparable displacement between dynamical mass and dynamical friction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5424FC-DDE3-9CBC-6ADA-62D283263903}"/>
              </a:ext>
            </a:extLst>
          </p:cNvPr>
          <p:cNvSpPr txBox="1"/>
          <p:nvPr/>
        </p:nvSpPr>
        <p:spPr>
          <a:xfrm>
            <a:off x="812391" y="7019957"/>
            <a:ext cx="883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  <a:effectLst/>
                <a:latin typeface="Playfair Display" pitchFamily="2" charset="77"/>
              </a:rPr>
              <a:t>Wandering BHs</a:t>
            </a:r>
            <a:r>
              <a:rPr lang="en-GB" dirty="0">
                <a:effectLst/>
                <a:latin typeface="Playfair Display" pitchFamily="2" charset="77"/>
              </a:rPr>
              <a:t>: overestimated in the repositioning technique with respect to the other prescriptions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70BD90-E64A-1418-64DE-7FD593387E43}"/>
              </a:ext>
            </a:extLst>
          </p:cNvPr>
          <p:cNvSpPr txBox="1"/>
          <p:nvPr/>
        </p:nvSpPr>
        <p:spPr>
          <a:xfrm>
            <a:off x="809373" y="7830721"/>
            <a:ext cx="7720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4">
                    <a:lumMod val="75000"/>
                  </a:schemeClr>
                </a:solidFill>
                <a:effectLst/>
                <a:latin typeface="Playfair Display" pitchFamily="2" charset="77"/>
              </a:rPr>
              <a:t>Mergers</a:t>
            </a:r>
            <a:r>
              <a:rPr lang="en-GB" dirty="0">
                <a:effectLst/>
                <a:latin typeface="Playfair Display" pitchFamily="2" charset="77"/>
              </a:rPr>
              <a:t>: repositioning produces more frequent and faster mergers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83CF4E-481A-F0AA-DF81-190CDABC49BE}"/>
              </a:ext>
            </a:extLst>
          </p:cNvPr>
          <p:cNvSpPr txBox="1"/>
          <p:nvPr/>
        </p:nvSpPr>
        <p:spPr>
          <a:xfrm>
            <a:off x="809373" y="8416038"/>
            <a:ext cx="8101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  <a:effectLst/>
                <a:latin typeface="Playfair Display" pitchFamily="2" charset="77"/>
              </a:rPr>
              <a:t> Black hole mass-stellar mass  relation </a:t>
            </a:r>
            <a:r>
              <a:rPr lang="en-GB" dirty="0">
                <a:effectLst/>
                <a:latin typeface="Playfair Display" pitchFamily="2" charset="77"/>
              </a:rPr>
              <a:t>is barely affected by the different dynamical prescription adopted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27BB3BAF-7288-B93F-07DD-B5FCBD62E39D}"/>
              </a:ext>
            </a:extLst>
          </p:cNvPr>
          <p:cNvSpPr txBox="1"/>
          <p:nvPr/>
        </p:nvSpPr>
        <p:spPr>
          <a:xfrm>
            <a:off x="365972" y="5641657"/>
            <a:ext cx="45488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Main results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6039E8-F200-57C2-8F31-6057B50B648E}"/>
              </a:ext>
            </a:extLst>
          </p:cNvPr>
          <p:cNvSpPr txBox="1"/>
          <p:nvPr/>
        </p:nvSpPr>
        <p:spPr>
          <a:xfrm>
            <a:off x="1752600" y="3621421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b="1" spc="843" dirty="0">
                <a:solidFill>
                  <a:srgbClr val="2B2C30"/>
                </a:solidFill>
                <a:latin typeface="Public Sans Bold"/>
                <a:sym typeface="Public Sans Bold"/>
              </a:rPr>
              <a:t>WE APPLY A CORRECTION TO THE GRAVITATIONAL ACCELERATION TO ACCOUNT FOR THE INTERACTIONS </a:t>
            </a:r>
          </a:p>
          <a:p>
            <a:pPr>
              <a:spcBef>
                <a:spcPct val="0"/>
              </a:spcBef>
            </a:pPr>
            <a:r>
              <a:rPr lang="en-US" b="1" spc="843" dirty="0">
                <a:solidFill>
                  <a:schemeClr val="accent2">
                    <a:lumMod val="75000"/>
                  </a:schemeClr>
                </a:solidFill>
                <a:latin typeface="Public Sans Bold"/>
                <a:sym typeface="Public Sans Bold"/>
              </a:rPr>
              <a:t>UNDER THE SOFTENING LENGTH. </a:t>
            </a:r>
            <a:endParaRPr lang="en-US" sz="1800" spc="843" dirty="0">
              <a:solidFill>
                <a:schemeClr val="accent2">
                  <a:lumMod val="75000"/>
                </a:schemeClr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8A667223-044A-8C37-2168-0AC8FD8ACE6D}"/>
              </a:ext>
            </a:extLst>
          </p:cNvPr>
          <p:cNvSpPr/>
          <p:nvPr/>
        </p:nvSpPr>
        <p:spPr>
          <a:xfrm flipV="1">
            <a:off x="321367" y="6006981"/>
            <a:ext cx="6841433" cy="44073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68905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01333" y="4514764"/>
            <a:ext cx="16557967" cy="4505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sp>
        <p:nvSpPr>
          <p:cNvPr id="3" name="TextBox 3"/>
          <p:cNvSpPr txBox="1"/>
          <p:nvPr/>
        </p:nvSpPr>
        <p:spPr>
          <a:xfrm>
            <a:off x="2971800" y="4614699"/>
            <a:ext cx="16230600" cy="60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  <a:spcBef>
                <a:spcPct val="0"/>
              </a:spcBef>
            </a:pP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O</a:t>
            </a:r>
            <a:r>
              <a:rPr lang="en-US" sz="2400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RBITAL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TI</a:t>
            </a:r>
            <a:r>
              <a:rPr lang="en-US" sz="2400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MESCALES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  <a:r>
              <a:rPr lang="en-US" sz="2400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FOR</a:t>
            </a:r>
            <a:r>
              <a:rPr lang="en-US" sz="3714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S</a:t>
            </a:r>
            <a:r>
              <a:rPr lang="en-US" sz="2400" b="1" spc="843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INKING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99601" y="3085340"/>
            <a:ext cx="1640833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50"/>
              </a:lnSpc>
            </a:pPr>
            <a:r>
              <a:rPr lang="en-US" sz="140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</a:t>
            </a:r>
            <a:r>
              <a:rPr lang="en-US" sz="16758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   </a:t>
            </a:r>
            <a:r>
              <a:rPr lang="en-US" sz="14000" spc="83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library</a:t>
            </a:r>
          </a:p>
        </p:txBody>
      </p:sp>
      <p:pic>
        <p:nvPicPr>
          <p:cNvPr id="5" name="Google Shape;146;g27df92e4ca9_0_1">
            <a:extLst>
              <a:ext uri="{FF2B5EF4-FFF2-40B4-BE49-F238E27FC236}">
                <a16:creationId xmlns:a16="http://schemas.microsoft.com/office/drawing/2014/main" id="{1E25386F-AD66-D378-6146-5C3617E490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47;g27df92e4ca9_0_1">
            <a:extLst>
              <a:ext uri="{FF2B5EF4-FFF2-40B4-BE49-F238E27FC236}">
                <a16:creationId xmlns:a16="http://schemas.microsoft.com/office/drawing/2014/main" id="{7CC0AC86-A229-C7B2-A62B-9C8A11BC4850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8" name="Google Shape;148;g27df92e4ca9_0_1">
              <a:extLst>
                <a:ext uri="{FF2B5EF4-FFF2-40B4-BE49-F238E27FC236}">
                  <a16:creationId xmlns:a16="http://schemas.microsoft.com/office/drawing/2014/main" id="{6F0EA76A-61E7-1928-C2D9-4BC3F25E866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49;g27df92e4ca9_0_1">
              <a:extLst>
                <a:ext uri="{FF2B5EF4-FFF2-40B4-BE49-F238E27FC236}">
                  <a16:creationId xmlns:a16="http://schemas.microsoft.com/office/drawing/2014/main" id="{1FA6A116-2374-544D-8F83-21E669E54EDC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50;g27df92e4ca9_0_1">
              <a:extLst>
                <a:ext uri="{FF2B5EF4-FFF2-40B4-BE49-F238E27FC236}">
                  <a16:creationId xmlns:a16="http://schemas.microsoft.com/office/drawing/2014/main" id="{F104BDA8-D717-F82D-6AAC-F02097ED6CD8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Freeform 2">
            <a:extLst>
              <a:ext uri="{FF2B5EF4-FFF2-40B4-BE49-F238E27FC236}">
                <a16:creationId xmlns:a16="http://schemas.microsoft.com/office/drawing/2014/main" id="{66CA42B3-E142-48F8-3D33-45ED6704C930}"/>
              </a:ext>
            </a:extLst>
          </p:cNvPr>
          <p:cNvSpPr/>
          <p:nvPr/>
        </p:nvSpPr>
        <p:spPr>
          <a:xfrm rot="-10800000" flipH="1">
            <a:off x="838201" y="4559823"/>
            <a:ext cx="2328352" cy="2328352"/>
          </a:xfrm>
          <a:custGeom>
            <a:avLst/>
            <a:gdLst/>
            <a:ahLst/>
            <a:cxnLst/>
            <a:rect l="l" t="t" r="r" b="b"/>
            <a:pathLst>
              <a:path w="2328352" h="2328352">
                <a:moveTo>
                  <a:pt x="2328352" y="0"/>
                </a:moveTo>
                <a:lnTo>
                  <a:pt x="0" y="0"/>
                </a:lnTo>
                <a:lnTo>
                  <a:pt x="0" y="2328352"/>
                </a:lnTo>
                <a:lnTo>
                  <a:pt x="2328352" y="2328352"/>
                </a:lnTo>
                <a:lnTo>
                  <a:pt x="232835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pic>
        <p:nvPicPr>
          <p:cNvPr id="54" name="Picture 53" descr="A purple and orange glowing lines&#10;&#10;Description automatically generated with medium confidence">
            <a:extLst>
              <a:ext uri="{FF2B5EF4-FFF2-40B4-BE49-F238E27FC236}">
                <a16:creationId xmlns:a16="http://schemas.microsoft.com/office/drawing/2014/main" id="{6CBB3F5B-1EA5-E7F8-C714-64C4A1FB3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57676" r="28954" b="16777"/>
          <a:stretch>
            <a:fillRect/>
          </a:stretch>
        </p:blipFill>
        <p:spPr>
          <a:xfrm>
            <a:off x="4267200" y="2089060"/>
            <a:ext cx="5482819" cy="2446084"/>
          </a:xfrm>
          <a:custGeom>
            <a:avLst/>
            <a:gdLst/>
            <a:ahLst/>
            <a:cxnLst/>
            <a:rect l="l" t="t" r="r" b="b"/>
            <a:pathLst>
              <a:path w="3708854" h="1654654">
                <a:moveTo>
                  <a:pt x="2644768" y="507654"/>
                </a:moveTo>
                <a:lnTo>
                  <a:pt x="2644768" y="1427378"/>
                </a:lnTo>
                <a:cubicBezTo>
                  <a:pt x="2644768" y="1485436"/>
                  <a:pt x="2656805" y="1525440"/>
                  <a:pt x="2680878" y="1547388"/>
                </a:cubicBezTo>
                <a:cubicBezTo>
                  <a:pt x="2704950" y="1569337"/>
                  <a:pt x="2746724" y="1580312"/>
                  <a:pt x="2806198" y="1580312"/>
                </a:cubicBezTo>
                <a:lnTo>
                  <a:pt x="2806198" y="1624917"/>
                </a:lnTo>
                <a:cubicBezTo>
                  <a:pt x="2675922" y="1619253"/>
                  <a:pt x="2590250" y="1616421"/>
                  <a:pt x="2549185" y="1616421"/>
                </a:cubicBezTo>
                <a:cubicBezTo>
                  <a:pt x="2508120" y="1616421"/>
                  <a:pt x="2422448" y="1619253"/>
                  <a:pt x="2292172" y="1624917"/>
                </a:cubicBezTo>
                <a:lnTo>
                  <a:pt x="2292172" y="1580312"/>
                </a:lnTo>
                <a:cubicBezTo>
                  <a:pt x="2351646" y="1580312"/>
                  <a:pt x="2393420" y="1569337"/>
                  <a:pt x="2417492" y="1547388"/>
                </a:cubicBezTo>
                <a:cubicBezTo>
                  <a:pt x="2441565" y="1525440"/>
                  <a:pt x="2453602" y="1485436"/>
                  <a:pt x="2453602" y="1427378"/>
                </a:cubicBezTo>
                <a:lnTo>
                  <a:pt x="2453602" y="762543"/>
                </a:lnTo>
                <a:cubicBezTo>
                  <a:pt x="2453602" y="697405"/>
                  <a:pt x="2441565" y="649967"/>
                  <a:pt x="2417492" y="620230"/>
                </a:cubicBezTo>
                <a:cubicBezTo>
                  <a:pt x="2393420" y="590493"/>
                  <a:pt x="2351646" y="575624"/>
                  <a:pt x="2292172" y="575624"/>
                </a:cubicBezTo>
                <a:lnTo>
                  <a:pt x="2292172" y="531019"/>
                </a:lnTo>
                <a:cubicBezTo>
                  <a:pt x="2337486" y="535267"/>
                  <a:pt x="2381383" y="537391"/>
                  <a:pt x="2423865" y="537391"/>
                </a:cubicBezTo>
                <a:cubicBezTo>
                  <a:pt x="2513076" y="537391"/>
                  <a:pt x="2586710" y="527479"/>
                  <a:pt x="2644768" y="507654"/>
                </a:cubicBezTo>
                <a:close/>
                <a:moveTo>
                  <a:pt x="3301031" y="501282"/>
                </a:moveTo>
                <a:cubicBezTo>
                  <a:pt x="3352009" y="501282"/>
                  <a:pt x="3397322" y="509070"/>
                  <a:pt x="3436972" y="524646"/>
                </a:cubicBezTo>
                <a:cubicBezTo>
                  <a:pt x="3476621" y="540223"/>
                  <a:pt x="3508482" y="558632"/>
                  <a:pt x="3532556" y="579872"/>
                </a:cubicBezTo>
                <a:cubicBezTo>
                  <a:pt x="3548132" y="591201"/>
                  <a:pt x="3560876" y="596865"/>
                  <a:pt x="3570789" y="596865"/>
                </a:cubicBezTo>
                <a:cubicBezTo>
                  <a:pt x="3596278" y="596865"/>
                  <a:pt x="3611854" y="565712"/>
                  <a:pt x="3617519" y="503406"/>
                </a:cubicBezTo>
                <a:lnTo>
                  <a:pt x="3666372" y="503406"/>
                </a:lnTo>
                <a:cubicBezTo>
                  <a:pt x="3660708" y="572792"/>
                  <a:pt x="3657876" y="693156"/>
                  <a:pt x="3657876" y="864498"/>
                </a:cubicBezTo>
                <a:lnTo>
                  <a:pt x="3609022" y="864498"/>
                </a:lnTo>
                <a:cubicBezTo>
                  <a:pt x="3593446" y="771039"/>
                  <a:pt x="3563354" y="693864"/>
                  <a:pt x="3518749" y="632974"/>
                </a:cubicBezTo>
                <a:cubicBezTo>
                  <a:pt x="3474143" y="572084"/>
                  <a:pt x="3407943" y="541639"/>
                  <a:pt x="3320148" y="541639"/>
                </a:cubicBezTo>
                <a:cubicBezTo>
                  <a:pt x="3269170" y="541639"/>
                  <a:pt x="3227396" y="556154"/>
                  <a:pt x="3194828" y="585183"/>
                </a:cubicBezTo>
                <a:cubicBezTo>
                  <a:pt x="3162258" y="614212"/>
                  <a:pt x="3145974" y="654215"/>
                  <a:pt x="3145974" y="705193"/>
                </a:cubicBezTo>
                <a:cubicBezTo>
                  <a:pt x="3145974" y="754754"/>
                  <a:pt x="3162966" y="796174"/>
                  <a:pt x="3196952" y="829451"/>
                </a:cubicBezTo>
                <a:cubicBezTo>
                  <a:pt x="3230937" y="862728"/>
                  <a:pt x="3285455" y="902732"/>
                  <a:pt x="3360506" y="949461"/>
                </a:cubicBezTo>
                <a:cubicBezTo>
                  <a:pt x="3373250" y="956542"/>
                  <a:pt x="3392367" y="968578"/>
                  <a:pt x="3417856" y="985571"/>
                </a:cubicBezTo>
                <a:cubicBezTo>
                  <a:pt x="3482994" y="1028052"/>
                  <a:pt x="3535388" y="1065578"/>
                  <a:pt x="3575037" y="1098147"/>
                </a:cubicBezTo>
                <a:cubicBezTo>
                  <a:pt x="3614686" y="1130716"/>
                  <a:pt x="3646902" y="1168241"/>
                  <a:pt x="3671682" y="1210723"/>
                </a:cubicBezTo>
                <a:cubicBezTo>
                  <a:pt x="3696463" y="1253204"/>
                  <a:pt x="3708854" y="1302058"/>
                  <a:pt x="3708854" y="1357284"/>
                </a:cubicBezTo>
                <a:cubicBezTo>
                  <a:pt x="3708854" y="1450743"/>
                  <a:pt x="3673806" y="1523670"/>
                  <a:pt x="3603712" y="1576063"/>
                </a:cubicBezTo>
                <a:cubicBezTo>
                  <a:pt x="3533618" y="1628457"/>
                  <a:pt x="3447593" y="1654654"/>
                  <a:pt x="3345637" y="1654654"/>
                </a:cubicBezTo>
                <a:cubicBezTo>
                  <a:pt x="3281915" y="1654654"/>
                  <a:pt x="3225981" y="1644742"/>
                  <a:pt x="3177835" y="1624917"/>
                </a:cubicBezTo>
                <a:cubicBezTo>
                  <a:pt x="3146682" y="1609341"/>
                  <a:pt x="3117653" y="1590224"/>
                  <a:pt x="3090748" y="1567567"/>
                </a:cubicBezTo>
                <a:cubicBezTo>
                  <a:pt x="3085084" y="1561903"/>
                  <a:pt x="3078712" y="1559071"/>
                  <a:pt x="3071632" y="1559071"/>
                </a:cubicBezTo>
                <a:cubicBezTo>
                  <a:pt x="3061719" y="1559071"/>
                  <a:pt x="3052868" y="1566151"/>
                  <a:pt x="3045080" y="1580312"/>
                </a:cubicBezTo>
                <a:cubicBezTo>
                  <a:pt x="3037292" y="1594472"/>
                  <a:pt x="3031274" y="1614297"/>
                  <a:pt x="3027026" y="1639786"/>
                </a:cubicBezTo>
                <a:lnTo>
                  <a:pt x="2978172" y="1639786"/>
                </a:lnTo>
                <a:cubicBezTo>
                  <a:pt x="2983836" y="1559071"/>
                  <a:pt x="2986668" y="1417466"/>
                  <a:pt x="2986668" y="1214971"/>
                </a:cubicBezTo>
                <a:lnTo>
                  <a:pt x="3035522" y="1214971"/>
                </a:lnTo>
                <a:cubicBezTo>
                  <a:pt x="3051098" y="1348079"/>
                  <a:pt x="3079420" y="1447557"/>
                  <a:pt x="3120485" y="1513403"/>
                </a:cubicBezTo>
                <a:cubicBezTo>
                  <a:pt x="3161550" y="1579250"/>
                  <a:pt x="3231645" y="1612173"/>
                  <a:pt x="3330768" y="1612173"/>
                </a:cubicBezTo>
                <a:cubicBezTo>
                  <a:pt x="3380330" y="1612173"/>
                  <a:pt x="3424228" y="1595888"/>
                  <a:pt x="3462461" y="1563319"/>
                </a:cubicBezTo>
                <a:cubicBezTo>
                  <a:pt x="3500694" y="1530750"/>
                  <a:pt x="3519811" y="1479772"/>
                  <a:pt x="3519811" y="1410386"/>
                </a:cubicBezTo>
                <a:cubicBezTo>
                  <a:pt x="3519811" y="1355160"/>
                  <a:pt x="3501048" y="1308430"/>
                  <a:pt x="3463523" y="1270197"/>
                </a:cubicBezTo>
                <a:cubicBezTo>
                  <a:pt x="3425998" y="1231963"/>
                  <a:pt x="3364753" y="1185942"/>
                  <a:pt x="3279791" y="1132132"/>
                </a:cubicBezTo>
                <a:cubicBezTo>
                  <a:pt x="3210404" y="1088234"/>
                  <a:pt x="3156948" y="1052125"/>
                  <a:pt x="3119423" y="1023804"/>
                </a:cubicBezTo>
                <a:cubicBezTo>
                  <a:pt x="3081898" y="995483"/>
                  <a:pt x="3050390" y="960790"/>
                  <a:pt x="3024902" y="919724"/>
                </a:cubicBezTo>
                <a:cubicBezTo>
                  <a:pt x="2999413" y="878659"/>
                  <a:pt x="2986668" y="830513"/>
                  <a:pt x="2986668" y="775287"/>
                </a:cubicBezTo>
                <a:cubicBezTo>
                  <a:pt x="2986668" y="686076"/>
                  <a:pt x="3016406" y="618106"/>
                  <a:pt x="3075880" y="571376"/>
                </a:cubicBezTo>
                <a:cubicBezTo>
                  <a:pt x="3135353" y="524646"/>
                  <a:pt x="3210404" y="501282"/>
                  <a:pt x="3301031" y="501282"/>
                </a:cubicBezTo>
                <a:close/>
                <a:moveTo>
                  <a:pt x="1872148" y="178422"/>
                </a:moveTo>
                <a:lnTo>
                  <a:pt x="1872148" y="533143"/>
                </a:lnTo>
                <a:lnTo>
                  <a:pt x="2186511" y="533143"/>
                </a:lnTo>
                <a:lnTo>
                  <a:pt x="2186511" y="575624"/>
                </a:lnTo>
                <a:lnTo>
                  <a:pt x="1872148" y="575624"/>
                </a:lnTo>
                <a:lnTo>
                  <a:pt x="1872148" y="1397641"/>
                </a:lnTo>
                <a:cubicBezTo>
                  <a:pt x="1872148" y="1461364"/>
                  <a:pt x="1883830" y="1507385"/>
                  <a:pt x="1907196" y="1535706"/>
                </a:cubicBezTo>
                <a:cubicBezTo>
                  <a:pt x="1930560" y="1564027"/>
                  <a:pt x="1964191" y="1578187"/>
                  <a:pt x="2008089" y="1578187"/>
                </a:cubicBezTo>
                <a:cubicBezTo>
                  <a:pt x="2051986" y="1578187"/>
                  <a:pt x="2089512" y="1560487"/>
                  <a:pt x="2120665" y="1525086"/>
                </a:cubicBezTo>
                <a:cubicBezTo>
                  <a:pt x="2151818" y="1489684"/>
                  <a:pt x="2178015" y="1431626"/>
                  <a:pt x="2199256" y="1350912"/>
                </a:cubicBezTo>
                <a:lnTo>
                  <a:pt x="2241737" y="1361532"/>
                </a:lnTo>
                <a:cubicBezTo>
                  <a:pt x="2206336" y="1556947"/>
                  <a:pt x="2114293" y="1654654"/>
                  <a:pt x="1965608" y="1654654"/>
                </a:cubicBezTo>
                <a:cubicBezTo>
                  <a:pt x="1917462" y="1654654"/>
                  <a:pt x="1877812" y="1648990"/>
                  <a:pt x="1846659" y="1637662"/>
                </a:cubicBezTo>
                <a:cubicBezTo>
                  <a:pt x="1815506" y="1626333"/>
                  <a:pt x="1787893" y="1608633"/>
                  <a:pt x="1763820" y="1584560"/>
                </a:cubicBezTo>
                <a:cubicBezTo>
                  <a:pt x="1732667" y="1553407"/>
                  <a:pt x="1711073" y="1515173"/>
                  <a:pt x="1699036" y="1469860"/>
                </a:cubicBezTo>
                <a:cubicBezTo>
                  <a:pt x="1687000" y="1424546"/>
                  <a:pt x="1680981" y="1363656"/>
                  <a:pt x="1680982" y="1287189"/>
                </a:cubicBezTo>
                <a:lnTo>
                  <a:pt x="1680982" y="575624"/>
                </a:lnTo>
                <a:lnTo>
                  <a:pt x="1477070" y="575624"/>
                </a:lnTo>
                <a:lnTo>
                  <a:pt x="1477070" y="533143"/>
                </a:lnTo>
                <a:lnTo>
                  <a:pt x="1680982" y="533143"/>
                </a:lnTo>
                <a:lnTo>
                  <a:pt x="1680982" y="208159"/>
                </a:lnTo>
                <a:cubicBezTo>
                  <a:pt x="1760280" y="205327"/>
                  <a:pt x="1824002" y="195415"/>
                  <a:pt x="1872148" y="178422"/>
                </a:cubicBezTo>
                <a:close/>
                <a:moveTo>
                  <a:pt x="666960" y="129568"/>
                </a:moveTo>
                <a:cubicBezTo>
                  <a:pt x="576332" y="129568"/>
                  <a:pt x="496680" y="161076"/>
                  <a:pt x="428001" y="224090"/>
                </a:cubicBezTo>
                <a:cubicBezTo>
                  <a:pt x="359323" y="287104"/>
                  <a:pt x="306221" y="375253"/>
                  <a:pt x="268696" y="488537"/>
                </a:cubicBezTo>
                <a:cubicBezTo>
                  <a:pt x="231170" y="601821"/>
                  <a:pt x="212408" y="731390"/>
                  <a:pt x="212408" y="877243"/>
                </a:cubicBezTo>
                <a:cubicBezTo>
                  <a:pt x="212408" y="1024512"/>
                  <a:pt x="233294" y="1154081"/>
                  <a:pt x="275068" y="1265949"/>
                </a:cubicBezTo>
                <a:cubicBezTo>
                  <a:pt x="316841" y="1377816"/>
                  <a:pt x="373129" y="1464196"/>
                  <a:pt x="443932" y="1525086"/>
                </a:cubicBezTo>
                <a:cubicBezTo>
                  <a:pt x="514734" y="1585976"/>
                  <a:pt x="594033" y="1616421"/>
                  <a:pt x="681828" y="1616421"/>
                </a:cubicBezTo>
                <a:cubicBezTo>
                  <a:pt x="772455" y="1616421"/>
                  <a:pt x="852108" y="1584914"/>
                  <a:pt x="920786" y="1521899"/>
                </a:cubicBezTo>
                <a:cubicBezTo>
                  <a:pt x="989465" y="1458885"/>
                  <a:pt x="1042567" y="1370736"/>
                  <a:pt x="1080092" y="1257452"/>
                </a:cubicBezTo>
                <a:cubicBezTo>
                  <a:pt x="1117617" y="1144168"/>
                  <a:pt x="1136380" y="1014600"/>
                  <a:pt x="1136380" y="868747"/>
                </a:cubicBezTo>
                <a:cubicBezTo>
                  <a:pt x="1136380" y="721477"/>
                  <a:pt x="1115493" y="591909"/>
                  <a:pt x="1073720" y="480041"/>
                </a:cubicBezTo>
                <a:cubicBezTo>
                  <a:pt x="1031946" y="368173"/>
                  <a:pt x="975658" y="281794"/>
                  <a:pt x="904856" y="220904"/>
                </a:cubicBezTo>
                <a:cubicBezTo>
                  <a:pt x="834053" y="160014"/>
                  <a:pt x="754755" y="129568"/>
                  <a:pt x="666960" y="129568"/>
                </a:cubicBezTo>
                <a:close/>
                <a:moveTo>
                  <a:pt x="675456" y="91335"/>
                </a:moveTo>
                <a:cubicBezTo>
                  <a:pt x="809981" y="91335"/>
                  <a:pt x="927867" y="121780"/>
                  <a:pt x="1029114" y="182670"/>
                </a:cubicBezTo>
                <a:cubicBezTo>
                  <a:pt x="1130362" y="243560"/>
                  <a:pt x="1208953" y="331710"/>
                  <a:pt x="1264887" y="447118"/>
                </a:cubicBezTo>
                <a:cubicBezTo>
                  <a:pt x="1320821" y="562526"/>
                  <a:pt x="1348788" y="700237"/>
                  <a:pt x="1348788" y="860250"/>
                </a:cubicBezTo>
                <a:cubicBezTo>
                  <a:pt x="1348788" y="1016016"/>
                  <a:pt x="1320113" y="1154081"/>
                  <a:pt x="1262763" y="1274445"/>
                </a:cubicBezTo>
                <a:cubicBezTo>
                  <a:pt x="1205413" y="1394809"/>
                  <a:pt x="1125406" y="1488268"/>
                  <a:pt x="1022742" y="1554823"/>
                </a:cubicBezTo>
                <a:cubicBezTo>
                  <a:pt x="920078" y="1621377"/>
                  <a:pt x="803608" y="1654654"/>
                  <a:pt x="673332" y="1654654"/>
                </a:cubicBezTo>
                <a:cubicBezTo>
                  <a:pt x="538807" y="1654654"/>
                  <a:pt x="420921" y="1624209"/>
                  <a:pt x="319673" y="1563319"/>
                </a:cubicBezTo>
                <a:cubicBezTo>
                  <a:pt x="218426" y="1502429"/>
                  <a:pt x="139835" y="1414280"/>
                  <a:pt x="83901" y="1298872"/>
                </a:cubicBezTo>
                <a:cubicBezTo>
                  <a:pt x="27967" y="1183464"/>
                  <a:pt x="0" y="1045753"/>
                  <a:pt x="0" y="885739"/>
                </a:cubicBezTo>
                <a:cubicBezTo>
                  <a:pt x="0" y="729974"/>
                  <a:pt x="28675" y="591909"/>
                  <a:pt x="86025" y="471544"/>
                </a:cubicBezTo>
                <a:cubicBezTo>
                  <a:pt x="143375" y="351180"/>
                  <a:pt x="223382" y="257721"/>
                  <a:pt x="326046" y="191167"/>
                </a:cubicBezTo>
                <a:cubicBezTo>
                  <a:pt x="428709" y="124612"/>
                  <a:pt x="545179" y="91335"/>
                  <a:pt x="675456" y="91335"/>
                </a:cubicBezTo>
                <a:close/>
                <a:moveTo>
                  <a:pt x="2534316" y="0"/>
                </a:moveTo>
                <a:cubicBezTo>
                  <a:pt x="2571134" y="0"/>
                  <a:pt x="2602995" y="13452"/>
                  <a:pt x="2629900" y="40357"/>
                </a:cubicBezTo>
                <a:cubicBezTo>
                  <a:pt x="2656805" y="67262"/>
                  <a:pt x="2670257" y="99123"/>
                  <a:pt x="2670257" y="135941"/>
                </a:cubicBezTo>
                <a:cubicBezTo>
                  <a:pt x="2670257" y="172758"/>
                  <a:pt x="2656805" y="204619"/>
                  <a:pt x="2629900" y="231524"/>
                </a:cubicBezTo>
                <a:cubicBezTo>
                  <a:pt x="2602995" y="258429"/>
                  <a:pt x="2571134" y="271881"/>
                  <a:pt x="2534316" y="271881"/>
                </a:cubicBezTo>
                <a:cubicBezTo>
                  <a:pt x="2497499" y="271881"/>
                  <a:pt x="2465638" y="258429"/>
                  <a:pt x="2438733" y="231524"/>
                </a:cubicBezTo>
                <a:cubicBezTo>
                  <a:pt x="2411828" y="204619"/>
                  <a:pt x="2398376" y="172758"/>
                  <a:pt x="2398376" y="135941"/>
                </a:cubicBezTo>
                <a:cubicBezTo>
                  <a:pt x="2398376" y="99123"/>
                  <a:pt x="2411828" y="67262"/>
                  <a:pt x="2438733" y="40357"/>
                </a:cubicBezTo>
                <a:cubicBezTo>
                  <a:pt x="2465638" y="13452"/>
                  <a:pt x="2497499" y="0"/>
                  <a:pt x="2534316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5F0A-D1BA-3C71-B8CA-2AC221666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B64B4C-D586-B8AB-D31B-F5024501B28E}"/>
              </a:ext>
            </a:extLst>
          </p:cNvPr>
          <p:cNvSpPr/>
          <p:nvPr/>
        </p:nvSpPr>
        <p:spPr>
          <a:xfrm rot="-10800000" flipH="1">
            <a:off x="609600" y="1237874"/>
            <a:ext cx="2328352" cy="2328352"/>
          </a:xfrm>
          <a:custGeom>
            <a:avLst/>
            <a:gdLst/>
            <a:ahLst/>
            <a:cxnLst/>
            <a:rect l="l" t="t" r="r" b="b"/>
            <a:pathLst>
              <a:path w="2328352" h="2328352">
                <a:moveTo>
                  <a:pt x="2328352" y="0"/>
                </a:moveTo>
                <a:lnTo>
                  <a:pt x="0" y="0"/>
                </a:lnTo>
                <a:lnTo>
                  <a:pt x="0" y="2328352"/>
                </a:lnTo>
                <a:lnTo>
                  <a:pt x="2328352" y="2328352"/>
                </a:lnTo>
                <a:lnTo>
                  <a:pt x="232835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6B7F5399-D58A-2299-A297-E581EA96543A}"/>
              </a:ext>
            </a:extLst>
          </p:cNvPr>
          <p:cNvSpPr/>
          <p:nvPr/>
        </p:nvSpPr>
        <p:spPr>
          <a:xfrm>
            <a:off x="3018187" y="2705100"/>
            <a:ext cx="11827179" cy="9524284"/>
          </a:xfrm>
          <a:custGeom>
            <a:avLst/>
            <a:gdLst/>
            <a:ahLst/>
            <a:cxnLst/>
            <a:rect l="l" t="t" r="r" b="b"/>
            <a:pathLst>
              <a:path w="7719358" h="7540531">
                <a:moveTo>
                  <a:pt x="0" y="0"/>
                </a:moveTo>
                <a:lnTo>
                  <a:pt x="7719358" y="0"/>
                </a:lnTo>
                <a:lnTo>
                  <a:pt x="7719358" y="7540531"/>
                </a:lnTo>
                <a:lnTo>
                  <a:pt x="0" y="754053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A1DCE90-7751-9475-854C-097C2325CF14}"/>
              </a:ext>
            </a:extLst>
          </p:cNvPr>
          <p:cNvSpPr/>
          <p:nvPr/>
        </p:nvSpPr>
        <p:spPr>
          <a:xfrm flipV="1">
            <a:off x="2578769" y="2369538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835974C-B190-B354-877C-A9CF2523D79E}"/>
              </a:ext>
            </a:extLst>
          </p:cNvPr>
          <p:cNvGrpSpPr/>
          <p:nvPr/>
        </p:nvGrpSpPr>
        <p:grpSpPr>
          <a:xfrm>
            <a:off x="524412" y="4622893"/>
            <a:ext cx="6286646" cy="3263177"/>
            <a:chOff x="0" y="-38100"/>
            <a:chExt cx="2586983" cy="1160263"/>
          </a:xfrm>
          <a:solidFill>
            <a:schemeClr val="bg2">
              <a:alpha val="0"/>
            </a:schemeClr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58983E6-4E58-7FFC-9B11-6E7C3D84BEED}"/>
                </a:ext>
              </a:extLst>
            </p:cNvPr>
            <p:cNvSpPr/>
            <p:nvPr/>
          </p:nvSpPr>
          <p:spPr>
            <a:xfrm>
              <a:off x="0" y="0"/>
              <a:ext cx="2586983" cy="1090270"/>
            </a:xfrm>
            <a:custGeom>
              <a:avLst/>
              <a:gdLst/>
              <a:ahLst/>
              <a:cxnLst/>
              <a:rect l="l" t="t" r="r" b="b"/>
              <a:pathLst>
                <a:path w="2586983" h="2222099">
                  <a:moveTo>
                    <a:pt x="0" y="0"/>
                  </a:moveTo>
                  <a:lnTo>
                    <a:pt x="2586983" y="0"/>
                  </a:lnTo>
                  <a:lnTo>
                    <a:pt x="2586983" y="2222099"/>
                  </a:lnTo>
                  <a:lnTo>
                    <a:pt x="0" y="2222099"/>
                  </a:lnTo>
                  <a:close/>
                </a:path>
              </a:pathLst>
            </a:custGeom>
            <a:grpFill/>
            <a:ln w="142875" cap="sq">
              <a:solidFill>
                <a:srgbClr val="2B2C30">
                  <a:alpha val="5098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33D73CA-F169-A7EC-9594-0FB22D405AFC}"/>
                </a:ext>
              </a:extLst>
            </p:cNvPr>
            <p:cNvSpPr txBox="1"/>
            <p:nvPr/>
          </p:nvSpPr>
          <p:spPr>
            <a:xfrm>
              <a:off x="0" y="-38100"/>
              <a:ext cx="2586983" cy="11602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5DE1438-CCE6-C0CE-CAAD-953CA260E740}"/>
              </a:ext>
            </a:extLst>
          </p:cNvPr>
          <p:cNvGrpSpPr/>
          <p:nvPr/>
        </p:nvGrpSpPr>
        <p:grpSpPr>
          <a:xfrm>
            <a:off x="1103510" y="4124499"/>
            <a:ext cx="4382006" cy="834364"/>
            <a:chOff x="0" y="0"/>
            <a:chExt cx="2586983" cy="21862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6149601-A471-A0F7-81BB-3A2A315A58E2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567A383-64FF-8C63-98CE-E3265F746EA2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143BF48B-5585-3E7C-9707-DA50EA657E11}"/>
              </a:ext>
            </a:extLst>
          </p:cNvPr>
          <p:cNvSpPr txBox="1"/>
          <p:nvPr/>
        </p:nvSpPr>
        <p:spPr>
          <a:xfrm>
            <a:off x="2641418" y="1676944"/>
            <a:ext cx="16408332" cy="102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8261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Otis Library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EBFA37F-C20E-23F6-5F6A-029EC78382F3}"/>
              </a:ext>
            </a:extLst>
          </p:cNvPr>
          <p:cNvSpPr txBox="1"/>
          <p:nvPr/>
        </p:nvSpPr>
        <p:spPr>
          <a:xfrm>
            <a:off x="2578769" y="2463467"/>
            <a:ext cx="16230600" cy="32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 b="1" spc="434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ORBITAL TIMESCALES FOR SINKING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8AA6280-1AC0-50C9-27CC-F626308EFF4E}"/>
              </a:ext>
            </a:extLst>
          </p:cNvPr>
          <p:cNvSpPr txBox="1"/>
          <p:nvPr/>
        </p:nvSpPr>
        <p:spPr>
          <a:xfrm>
            <a:off x="15615812" y="1644766"/>
            <a:ext cx="4858217" cy="83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4000" spc="41" dirty="0">
                <a:solidFill>
                  <a:schemeClr val="accent2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Code flow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F78A3F9-F9F4-D525-497D-6AFD1E516F7F}"/>
              </a:ext>
            </a:extLst>
          </p:cNvPr>
          <p:cNvSpPr txBox="1"/>
          <p:nvPr/>
        </p:nvSpPr>
        <p:spPr>
          <a:xfrm>
            <a:off x="1756191" y="4391737"/>
            <a:ext cx="3326918" cy="39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Halo </a:t>
            </a:r>
            <a:r>
              <a:rPr lang="en-US" sz="3161" spc="15" dirty="0" err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initialisation</a:t>
            </a:r>
            <a:endParaRPr lang="en-US" sz="3161" spc="15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" name="Google Shape;146;g27df92e4ca9_0_1">
            <a:extLst>
              <a:ext uri="{FF2B5EF4-FFF2-40B4-BE49-F238E27FC236}">
                <a16:creationId xmlns:a16="http://schemas.microsoft.com/office/drawing/2014/main" id="{2C9F044F-C8A9-32FC-26E2-AAB29499F5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47;g27df92e4ca9_0_1">
            <a:extLst>
              <a:ext uri="{FF2B5EF4-FFF2-40B4-BE49-F238E27FC236}">
                <a16:creationId xmlns:a16="http://schemas.microsoft.com/office/drawing/2014/main" id="{D268882D-77DD-1918-4EE9-40968E922AEF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17" name="Google Shape;148;g27df92e4ca9_0_1">
              <a:extLst>
                <a:ext uri="{FF2B5EF4-FFF2-40B4-BE49-F238E27FC236}">
                  <a16:creationId xmlns:a16="http://schemas.microsoft.com/office/drawing/2014/main" id="{8BE27638-40B1-9B21-CC89-0C846238ED2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49;g27df92e4ca9_0_1">
              <a:extLst>
                <a:ext uri="{FF2B5EF4-FFF2-40B4-BE49-F238E27FC236}">
                  <a16:creationId xmlns:a16="http://schemas.microsoft.com/office/drawing/2014/main" id="{80CC2105-E5F2-F48B-C105-B9468BF4ECDC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0;g27df92e4ca9_0_1">
              <a:extLst>
                <a:ext uri="{FF2B5EF4-FFF2-40B4-BE49-F238E27FC236}">
                  <a16:creationId xmlns:a16="http://schemas.microsoft.com/office/drawing/2014/main" id="{52D21076-642B-A59F-A9EF-FEAA40C53EA0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BAECEC0E-CE8E-D1CD-AE0F-C4B21B96C776}"/>
              </a:ext>
            </a:extLst>
          </p:cNvPr>
          <p:cNvSpPr txBox="1"/>
          <p:nvPr/>
        </p:nvSpPr>
        <p:spPr>
          <a:xfrm>
            <a:off x="701333" y="5200496"/>
            <a:ext cx="5698764" cy="2100832"/>
          </a:xfrm>
          <a:prstGeom prst="rect">
            <a:avLst/>
          </a:prstGeom>
        </p:spPr>
        <p:txBody>
          <a:bodyPr wrap="square" lIns="0" tIns="0" rIns="0" bIns="0" spcCol="576000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4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Requires the halo concentration, and one between virial mass, virial radius, virial velocity.</a:t>
            </a:r>
          </a:p>
        </p:txBody>
      </p:sp>
      <p:pic>
        <p:nvPicPr>
          <p:cNvPr id="25" name="Picture 24" descr="A graph of a curve&#10;&#10;Description automatically generated with medium confidence">
            <a:extLst>
              <a:ext uri="{FF2B5EF4-FFF2-40B4-BE49-F238E27FC236}">
                <a16:creationId xmlns:a16="http://schemas.microsoft.com/office/drawing/2014/main" id="{7805A230-E0D0-4498-0CE0-418C5CFA0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370" y="3458849"/>
            <a:ext cx="10064144" cy="4920698"/>
          </a:xfrm>
          <a:prstGeom prst="rect">
            <a:avLst/>
          </a:prstGeom>
          <a:ln w="88900">
            <a:solidFill>
              <a:srgbClr val="2B2C30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0EE33631-F08D-9D1C-AFBD-AFBDC730A073}"/>
                  </a:ext>
                </a:extLst>
              </p:cNvPr>
              <p:cNvSpPr txBox="1"/>
              <p:nvPr/>
            </p:nvSpPr>
            <p:spPr>
              <a:xfrm>
                <a:off x="9448800" y="3116562"/>
                <a:ext cx="3831710" cy="81439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7517"/>
                  </a:lnSpc>
                </a:pPr>
                <a:r>
                  <a:rPr lang="en-US" sz="2400" spc="41" dirty="0">
                    <a:solidFill>
                      <a:srgbClr val="2B2C3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Density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</m:ctrlPr>
                      </m:sSupPr>
                      <m:e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10</m:t>
                        </m:r>
                      </m:e>
                      <m:sup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10</m:t>
                        </m:r>
                      </m:sup>
                    </m:sSup>
                    <m:r>
                      <a:rPr lang="it-IT" sz="2400" b="0" i="1" spc="41" smtClean="0">
                        <a:solidFill>
                          <a:srgbClr val="2B2C30"/>
                        </a:solidFill>
                        <a:latin typeface="Cambria Math" panose="02040503050406030204" pitchFamily="18" charset="0"/>
                        <a:sym typeface="Playfair Display"/>
                      </a:rPr>
                      <m:t> </m:t>
                    </m:r>
                    <m:sSub>
                      <m:sSubPr>
                        <m:ctrlP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</m:ctrlPr>
                      </m:sSubPr>
                      <m:e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𝑀</m:t>
                        </m:r>
                      </m:e>
                      <m:sub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layfair Display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400" spc="41" dirty="0">
                    <a:solidFill>
                      <a:srgbClr val="2B2C3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</m:ctrlPr>
                      </m:sSupPr>
                      <m:e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𝑘𝑝𝑐</m:t>
                        </m:r>
                      </m:e>
                      <m:sup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spc="41" dirty="0">
                    <a:solidFill>
                      <a:srgbClr val="2B2C3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]</a:t>
                </a:r>
              </a:p>
            </p:txBody>
          </p:sp>
        </mc:Choice>
        <mc:Fallback>
          <p:sp>
            <p:nvSpPr>
              <p:cNvPr id="26" name="TextBox 13">
                <a:extLst>
                  <a:ext uri="{FF2B5EF4-FFF2-40B4-BE49-F238E27FC236}">
                    <a16:creationId xmlns:a16="http://schemas.microsoft.com/office/drawing/2014/main" id="{0EE33631-F08D-9D1C-AFBD-AFBDC730A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116562"/>
                <a:ext cx="3831710" cy="814390"/>
              </a:xfrm>
              <a:prstGeom prst="rect">
                <a:avLst/>
              </a:prstGeom>
              <a:blipFill>
                <a:blip r:embed="rId8"/>
                <a:stretch>
                  <a:fillRect l="-4967" b="-1846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1BC3B0DF-BF74-F508-A7BB-59DA22FF7237}"/>
                  </a:ext>
                </a:extLst>
              </p:cNvPr>
              <p:cNvSpPr txBox="1"/>
              <p:nvPr/>
            </p:nvSpPr>
            <p:spPr>
              <a:xfrm>
                <a:off x="13036179" y="3128166"/>
                <a:ext cx="2706090" cy="81439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7517"/>
                  </a:lnSpc>
                </a:pPr>
                <a:r>
                  <a:rPr lang="en-US" sz="2400" spc="41" dirty="0">
                    <a:solidFill>
                      <a:srgbClr val="2B2C3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Mass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</m:ctrlPr>
                      </m:sSupPr>
                      <m:e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10</m:t>
                        </m:r>
                      </m:e>
                      <m:sup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10</m:t>
                        </m:r>
                      </m:sup>
                    </m:sSup>
                    <m:r>
                      <a:rPr lang="it-IT" sz="2400" b="0" i="1" spc="41" smtClean="0">
                        <a:solidFill>
                          <a:srgbClr val="2B2C30"/>
                        </a:solidFill>
                        <a:latin typeface="Cambria Math" panose="02040503050406030204" pitchFamily="18" charset="0"/>
                        <a:sym typeface="Playfair Display"/>
                      </a:rPr>
                      <m:t> </m:t>
                    </m:r>
                    <m:sSub>
                      <m:sSubPr>
                        <m:ctrlP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</m:ctrlPr>
                      </m:sSubPr>
                      <m:e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𝑀</m:t>
                        </m:r>
                      </m:e>
                      <m:sub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layfair Display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400" spc="41" dirty="0">
                    <a:solidFill>
                      <a:srgbClr val="2B2C3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]</a:t>
                </a:r>
              </a:p>
            </p:txBody>
          </p:sp>
        </mc:Choice>
        <mc:Fallback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1BC3B0DF-BF74-F508-A7BB-59DA22FF7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6179" y="3128166"/>
                <a:ext cx="2706090" cy="814390"/>
              </a:xfrm>
              <a:prstGeom prst="rect">
                <a:avLst/>
              </a:prstGeom>
              <a:blipFill>
                <a:blip r:embed="rId9"/>
                <a:stretch>
                  <a:fillRect l="-7009" b="-1846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16C1B712-2B8B-C799-6696-5FE5CCE6B246}"/>
                  </a:ext>
                </a:extLst>
              </p:cNvPr>
              <p:cNvSpPr txBox="1"/>
              <p:nvPr/>
            </p:nvSpPr>
            <p:spPr>
              <a:xfrm>
                <a:off x="8574093" y="7138112"/>
                <a:ext cx="3064507" cy="7908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7517"/>
                  </a:lnSpc>
                </a:pPr>
                <a:r>
                  <a:rPr lang="en-US" sz="2400" spc="41" dirty="0">
                    <a:solidFill>
                      <a:srgbClr val="2B2C3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Potential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</m:ctrlPr>
                      </m:sSupPr>
                      <m:e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𝑘𝑚</m:t>
                        </m:r>
                      </m:e>
                      <m:sup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2</m:t>
                        </m:r>
                      </m:sup>
                    </m:sSup>
                    <m:r>
                      <a:rPr lang="it-IT" sz="2400" b="0" i="1" spc="41" smtClean="0">
                        <a:solidFill>
                          <a:srgbClr val="2B2C30"/>
                        </a:solidFill>
                        <a:latin typeface="Cambria Math" panose="02040503050406030204" pitchFamily="18" charset="0"/>
                        <a:sym typeface="Playfair Display"/>
                      </a:rPr>
                      <m:t>/</m:t>
                    </m:r>
                    <m:sSup>
                      <m:sSupPr>
                        <m:ctrlP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</m:ctrlPr>
                      </m:sSupPr>
                      <m:e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𝑠</m:t>
                        </m:r>
                      </m:e>
                      <m:sup>
                        <m:r>
                          <a:rPr lang="it-IT" sz="24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spc="41" dirty="0">
                    <a:solidFill>
                      <a:srgbClr val="2B2C3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]</a:t>
                </a:r>
              </a:p>
            </p:txBody>
          </p:sp>
        </mc:Choice>
        <mc:Fallback>
          <p:sp>
            <p:nvSpPr>
              <p:cNvPr id="30" name="TextBox 13">
                <a:extLst>
                  <a:ext uri="{FF2B5EF4-FFF2-40B4-BE49-F238E27FC236}">
                    <a16:creationId xmlns:a16="http://schemas.microsoft.com/office/drawing/2014/main" id="{16C1B712-2B8B-C799-6696-5FE5CCE6B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093" y="7138112"/>
                <a:ext cx="3064507" cy="790858"/>
              </a:xfrm>
              <a:prstGeom prst="rect">
                <a:avLst/>
              </a:prstGeom>
              <a:blipFill>
                <a:blip r:embed="rId10"/>
                <a:stretch>
                  <a:fillRect l="-6198" b="-2063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13">
                <a:extLst>
                  <a:ext uri="{FF2B5EF4-FFF2-40B4-BE49-F238E27FC236}">
                    <a16:creationId xmlns:a16="http://schemas.microsoft.com/office/drawing/2014/main" id="{EEE995FF-C2BE-C9D5-2B77-2621390D07F2}"/>
                  </a:ext>
                </a:extLst>
              </p:cNvPr>
              <p:cNvSpPr txBox="1"/>
              <p:nvPr/>
            </p:nvSpPr>
            <p:spPr>
              <a:xfrm>
                <a:off x="13832118" y="7191147"/>
                <a:ext cx="4550488" cy="79066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7517"/>
                  </a:lnSpc>
                </a:pPr>
                <a:r>
                  <a:rPr lang="en-US" sz="2000" spc="41" dirty="0">
                    <a:solidFill>
                      <a:srgbClr val="2B2C3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Velocity dispersion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</m:ctrlPr>
                      </m:sSupPr>
                      <m:e>
                        <m:r>
                          <a:rPr lang="it-IT" sz="20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𝑘𝑚</m:t>
                        </m:r>
                      </m:e>
                      <m:sup/>
                    </m:sSup>
                    <m:r>
                      <a:rPr lang="it-IT" sz="2000" b="0" i="1" spc="41" smtClean="0">
                        <a:solidFill>
                          <a:srgbClr val="2B2C30"/>
                        </a:solidFill>
                        <a:latin typeface="Cambria Math" panose="02040503050406030204" pitchFamily="18" charset="0"/>
                        <a:sym typeface="Playfair Display"/>
                      </a:rPr>
                      <m:t>/</m:t>
                    </m:r>
                    <m:sSup>
                      <m:sSupPr>
                        <m:ctrlPr>
                          <a:rPr lang="it-IT" sz="20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</m:ctrlPr>
                      </m:sSupPr>
                      <m:e>
                        <m:r>
                          <a:rPr lang="it-IT" sz="2000" b="0" i="1" spc="41" smtClean="0">
                            <a:solidFill>
                              <a:srgbClr val="2B2C30"/>
                            </a:solidFill>
                            <a:latin typeface="Cambria Math" panose="02040503050406030204" pitchFamily="18" charset="0"/>
                            <a:sym typeface="Playfair Display"/>
                          </a:rPr>
                          <m:t>𝑠</m:t>
                        </m:r>
                      </m:e>
                      <m:sup/>
                    </m:sSup>
                  </m:oMath>
                </a14:m>
                <a:r>
                  <a:rPr lang="en-US" sz="2000" spc="41" dirty="0">
                    <a:solidFill>
                      <a:srgbClr val="2B2C30"/>
                    </a:solidFill>
                    <a:latin typeface="Playfair Display"/>
                    <a:ea typeface="Playfair Display"/>
                    <a:cs typeface="Playfair Display"/>
                    <a:sym typeface="Playfair Display"/>
                  </a:rPr>
                  <a:t>]</a:t>
                </a:r>
              </a:p>
            </p:txBody>
          </p:sp>
        </mc:Choice>
        <mc:Fallback>
          <p:sp>
            <p:nvSpPr>
              <p:cNvPr id="31" name="TextBox 13">
                <a:extLst>
                  <a:ext uri="{FF2B5EF4-FFF2-40B4-BE49-F238E27FC236}">
                    <a16:creationId xmlns:a16="http://schemas.microsoft.com/office/drawing/2014/main" id="{EEE995FF-C2BE-C9D5-2B77-2621390D0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2118" y="7191147"/>
                <a:ext cx="4550488" cy="790666"/>
              </a:xfrm>
              <a:prstGeom prst="rect">
                <a:avLst/>
              </a:prstGeom>
              <a:blipFill>
                <a:blip r:embed="rId11"/>
                <a:stretch>
                  <a:fillRect l="-3343" b="-1746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3649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C73C7-02E3-1368-6164-5B2A9A99C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F67C669-31E6-5051-53D8-7594E5366CE5}"/>
              </a:ext>
            </a:extLst>
          </p:cNvPr>
          <p:cNvSpPr/>
          <p:nvPr/>
        </p:nvSpPr>
        <p:spPr>
          <a:xfrm rot="-10800000" flipH="1">
            <a:off x="609600" y="1237874"/>
            <a:ext cx="2328352" cy="2328352"/>
          </a:xfrm>
          <a:custGeom>
            <a:avLst/>
            <a:gdLst/>
            <a:ahLst/>
            <a:cxnLst/>
            <a:rect l="l" t="t" r="r" b="b"/>
            <a:pathLst>
              <a:path w="2328352" h="2328352">
                <a:moveTo>
                  <a:pt x="2328352" y="0"/>
                </a:moveTo>
                <a:lnTo>
                  <a:pt x="0" y="0"/>
                </a:lnTo>
                <a:lnTo>
                  <a:pt x="0" y="2328352"/>
                </a:lnTo>
                <a:lnTo>
                  <a:pt x="2328352" y="2328352"/>
                </a:lnTo>
                <a:lnTo>
                  <a:pt x="232835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F8FF57F-AC5F-C825-87FE-FB1EEA2801A4}"/>
              </a:ext>
            </a:extLst>
          </p:cNvPr>
          <p:cNvSpPr/>
          <p:nvPr/>
        </p:nvSpPr>
        <p:spPr>
          <a:xfrm>
            <a:off x="3018187" y="2705100"/>
            <a:ext cx="11827179" cy="9524284"/>
          </a:xfrm>
          <a:custGeom>
            <a:avLst/>
            <a:gdLst/>
            <a:ahLst/>
            <a:cxnLst/>
            <a:rect l="l" t="t" r="r" b="b"/>
            <a:pathLst>
              <a:path w="7719358" h="7540531">
                <a:moveTo>
                  <a:pt x="0" y="0"/>
                </a:moveTo>
                <a:lnTo>
                  <a:pt x="7719358" y="0"/>
                </a:lnTo>
                <a:lnTo>
                  <a:pt x="7719358" y="7540531"/>
                </a:lnTo>
                <a:lnTo>
                  <a:pt x="0" y="754053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FAE500E-3F1B-FA28-CAD5-7433AF1B6BD8}"/>
              </a:ext>
            </a:extLst>
          </p:cNvPr>
          <p:cNvSpPr/>
          <p:nvPr/>
        </p:nvSpPr>
        <p:spPr>
          <a:xfrm flipV="1">
            <a:off x="2578769" y="2369538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EE2641DD-6280-D590-8EB5-74FD3CE3B685}"/>
              </a:ext>
            </a:extLst>
          </p:cNvPr>
          <p:cNvGrpSpPr/>
          <p:nvPr/>
        </p:nvGrpSpPr>
        <p:grpSpPr>
          <a:xfrm>
            <a:off x="827184" y="4352748"/>
            <a:ext cx="4658332" cy="4257307"/>
            <a:chOff x="-163133" y="-38100"/>
            <a:chExt cx="2750116" cy="121341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BDE02A7-D2B9-D4D4-5479-C5D8417EE4A2}"/>
                </a:ext>
              </a:extLst>
            </p:cNvPr>
            <p:cNvSpPr/>
            <p:nvPr/>
          </p:nvSpPr>
          <p:spPr>
            <a:xfrm>
              <a:off x="-163133" y="956694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B6C7ECA-98C3-AEDE-9649-1A0417054A19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87F6EE02-86EC-19CD-6872-5D03C1F3E0CD}"/>
              </a:ext>
            </a:extLst>
          </p:cNvPr>
          <p:cNvSpPr txBox="1"/>
          <p:nvPr/>
        </p:nvSpPr>
        <p:spPr>
          <a:xfrm>
            <a:off x="2641418" y="1676944"/>
            <a:ext cx="16408332" cy="102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8261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Otis Library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DC45122-E60E-B07B-318C-9EA956A97B1C}"/>
              </a:ext>
            </a:extLst>
          </p:cNvPr>
          <p:cNvSpPr txBox="1"/>
          <p:nvPr/>
        </p:nvSpPr>
        <p:spPr>
          <a:xfrm>
            <a:off x="2578769" y="2463467"/>
            <a:ext cx="16230600" cy="32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 b="1" spc="434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ORBITAL TIMESCALES FOR SINKING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0E52E48-1F5F-2D4F-D56A-6F0223FB0BAD}"/>
              </a:ext>
            </a:extLst>
          </p:cNvPr>
          <p:cNvSpPr txBox="1"/>
          <p:nvPr/>
        </p:nvSpPr>
        <p:spPr>
          <a:xfrm>
            <a:off x="15615812" y="1644766"/>
            <a:ext cx="4858217" cy="83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4000" spc="41" dirty="0">
                <a:solidFill>
                  <a:schemeClr val="accent2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Code flow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E2323EE-0129-63D4-7E93-7B99BB60931F}"/>
              </a:ext>
            </a:extLst>
          </p:cNvPr>
          <p:cNvSpPr txBox="1"/>
          <p:nvPr/>
        </p:nvSpPr>
        <p:spPr>
          <a:xfrm>
            <a:off x="1314611" y="8051757"/>
            <a:ext cx="3326918" cy="39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Halo </a:t>
            </a:r>
            <a:r>
              <a:rPr lang="en-US" sz="3161" spc="15" dirty="0" err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initialisation</a:t>
            </a:r>
            <a:endParaRPr lang="en-US" sz="3161" spc="15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" name="Google Shape;146;g27df92e4ca9_0_1">
            <a:extLst>
              <a:ext uri="{FF2B5EF4-FFF2-40B4-BE49-F238E27FC236}">
                <a16:creationId xmlns:a16="http://schemas.microsoft.com/office/drawing/2014/main" id="{5DCA89AA-C8DE-7909-8524-90544BBDCD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47;g27df92e4ca9_0_1">
            <a:extLst>
              <a:ext uri="{FF2B5EF4-FFF2-40B4-BE49-F238E27FC236}">
                <a16:creationId xmlns:a16="http://schemas.microsoft.com/office/drawing/2014/main" id="{60B78231-9373-FC7E-286D-B030649CE0EE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17" name="Google Shape;148;g27df92e4ca9_0_1">
              <a:extLst>
                <a:ext uri="{FF2B5EF4-FFF2-40B4-BE49-F238E27FC236}">
                  <a16:creationId xmlns:a16="http://schemas.microsoft.com/office/drawing/2014/main" id="{A65B43D2-D13E-1B6B-8CF9-6262222AE97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49;g27df92e4ca9_0_1">
              <a:extLst>
                <a:ext uri="{FF2B5EF4-FFF2-40B4-BE49-F238E27FC236}">
                  <a16:creationId xmlns:a16="http://schemas.microsoft.com/office/drawing/2014/main" id="{8E27DD29-6FA6-1E2E-10B0-D4014F27739B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0;g27df92e4ca9_0_1">
              <a:extLst>
                <a:ext uri="{FF2B5EF4-FFF2-40B4-BE49-F238E27FC236}">
                  <a16:creationId xmlns:a16="http://schemas.microsoft.com/office/drawing/2014/main" id="{D3C178BE-3EB6-A77D-3BEB-C91622E580C2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D59105CD-8072-8159-AD60-CC24DC450F55}"/>
              </a:ext>
            </a:extLst>
          </p:cNvPr>
          <p:cNvGrpSpPr/>
          <p:nvPr/>
        </p:nvGrpSpPr>
        <p:grpSpPr>
          <a:xfrm>
            <a:off x="1314611" y="4539877"/>
            <a:ext cx="5162390" cy="834364"/>
            <a:chOff x="0" y="0"/>
            <a:chExt cx="2586983" cy="218622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F0B3FCA9-41E6-A122-EA68-F22DB0A8AD4E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75436937-7DA0-FE3A-60F2-D34CD26A36D0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33" name="TextBox 14">
            <a:extLst>
              <a:ext uri="{FF2B5EF4-FFF2-40B4-BE49-F238E27FC236}">
                <a16:creationId xmlns:a16="http://schemas.microsoft.com/office/drawing/2014/main" id="{02EF0073-3ABC-DBAD-3C25-9F343DC5730F}"/>
              </a:ext>
            </a:extLst>
          </p:cNvPr>
          <p:cNvSpPr txBox="1"/>
          <p:nvPr/>
        </p:nvSpPr>
        <p:spPr>
          <a:xfrm>
            <a:off x="1773776" y="4778439"/>
            <a:ext cx="438200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Black Hole </a:t>
            </a:r>
            <a:r>
              <a:rPr lang="en-US" sz="3161" spc="15" dirty="0" err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initialisation</a:t>
            </a:r>
            <a:endParaRPr lang="en-US" sz="3161" spc="15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34" name="Group 4">
            <a:extLst>
              <a:ext uri="{FF2B5EF4-FFF2-40B4-BE49-F238E27FC236}">
                <a16:creationId xmlns:a16="http://schemas.microsoft.com/office/drawing/2014/main" id="{5F4A59FC-3CB2-55CB-7A50-B48F81EA457A}"/>
              </a:ext>
            </a:extLst>
          </p:cNvPr>
          <p:cNvGrpSpPr/>
          <p:nvPr/>
        </p:nvGrpSpPr>
        <p:grpSpPr>
          <a:xfrm>
            <a:off x="407392" y="5266444"/>
            <a:ext cx="6286646" cy="2328354"/>
            <a:chOff x="0" y="-38100"/>
            <a:chExt cx="2586983" cy="1160263"/>
          </a:xfrm>
          <a:solidFill>
            <a:schemeClr val="bg2">
              <a:alpha val="0"/>
            </a:schemeClr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4D965D43-4DA4-10A4-1D45-5FD01290C2F1}"/>
                </a:ext>
              </a:extLst>
            </p:cNvPr>
            <p:cNvSpPr/>
            <p:nvPr/>
          </p:nvSpPr>
          <p:spPr>
            <a:xfrm>
              <a:off x="0" y="0"/>
              <a:ext cx="2586983" cy="1090270"/>
            </a:xfrm>
            <a:custGeom>
              <a:avLst/>
              <a:gdLst/>
              <a:ahLst/>
              <a:cxnLst/>
              <a:rect l="l" t="t" r="r" b="b"/>
              <a:pathLst>
                <a:path w="2586983" h="2222099">
                  <a:moveTo>
                    <a:pt x="0" y="0"/>
                  </a:moveTo>
                  <a:lnTo>
                    <a:pt x="2586983" y="0"/>
                  </a:lnTo>
                  <a:lnTo>
                    <a:pt x="2586983" y="2222099"/>
                  </a:lnTo>
                  <a:lnTo>
                    <a:pt x="0" y="2222099"/>
                  </a:lnTo>
                  <a:close/>
                </a:path>
              </a:pathLst>
            </a:custGeom>
            <a:grpFill/>
            <a:ln w="142875" cap="sq">
              <a:solidFill>
                <a:srgbClr val="2B2C30">
                  <a:alpha val="5098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IT"/>
            </a:p>
          </p:txBody>
        </p:sp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95EFAE22-5E63-7040-C06F-25376A2C089F}"/>
                </a:ext>
              </a:extLst>
            </p:cNvPr>
            <p:cNvSpPr txBox="1"/>
            <p:nvPr/>
          </p:nvSpPr>
          <p:spPr>
            <a:xfrm>
              <a:off x="0" y="-38100"/>
              <a:ext cx="2586983" cy="116026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40" name="TextBox 13">
            <a:extLst>
              <a:ext uri="{FF2B5EF4-FFF2-40B4-BE49-F238E27FC236}">
                <a16:creationId xmlns:a16="http://schemas.microsoft.com/office/drawing/2014/main" id="{8360CD2A-0B47-4EDC-4A25-8E90F7704E38}"/>
              </a:ext>
            </a:extLst>
          </p:cNvPr>
          <p:cNvSpPr txBox="1"/>
          <p:nvPr/>
        </p:nvSpPr>
        <p:spPr>
          <a:xfrm>
            <a:off x="701333" y="5625570"/>
            <a:ext cx="5698764" cy="1362232"/>
          </a:xfrm>
          <a:prstGeom prst="rect">
            <a:avLst/>
          </a:prstGeom>
        </p:spPr>
        <p:txBody>
          <a:bodyPr wrap="square" lIns="0" tIns="0" rIns="0" bIns="0" spcCol="576000" rtlCol="0" anchor="t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400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Requires the black hole mass, its initial velocity and initial position.</a:t>
            </a:r>
          </a:p>
        </p:txBody>
      </p:sp>
    </p:spTree>
    <p:extLst>
      <p:ext uri="{BB962C8B-B14F-4D97-AF65-F5344CB8AC3E}">
        <p14:creationId xmlns:p14="http://schemas.microsoft.com/office/powerpoint/2010/main" val="1477940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5D0F-DF5E-67B4-D962-2F4ABB959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9313301-5313-5BC3-0FB6-5EC9CCCE8D0C}"/>
              </a:ext>
            </a:extLst>
          </p:cNvPr>
          <p:cNvSpPr/>
          <p:nvPr/>
        </p:nvSpPr>
        <p:spPr>
          <a:xfrm rot="-10800000" flipH="1">
            <a:off x="609600" y="1237874"/>
            <a:ext cx="2328352" cy="2328352"/>
          </a:xfrm>
          <a:custGeom>
            <a:avLst/>
            <a:gdLst/>
            <a:ahLst/>
            <a:cxnLst/>
            <a:rect l="l" t="t" r="r" b="b"/>
            <a:pathLst>
              <a:path w="2328352" h="2328352">
                <a:moveTo>
                  <a:pt x="2328352" y="0"/>
                </a:moveTo>
                <a:lnTo>
                  <a:pt x="0" y="0"/>
                </a:lnTo>
                <a:lnTo>
                  <a:pt x="0" y="2328352"/>
                </a:lnTo>
                <a:lnTo>
                  <a:pt x="2328352" y="2328352"/>
                </a:lnTo>
                <a:lnTo>
                  <a:pt x="232835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36B24336-C9F9-7005-E159-034F6DC36530}"/>
              </a:ext>
            </a:extLst>
          </p:cNvPr>
          <p:cNvSpPr/>
          <p:nvPr/>
        </p:nvSpPr>
        <p:spPr>
          <a:xfrm>
            <a:off x="3018187" y="2705100"/>
            <a:ext cx="11827179" cy="9524284"/>
          </a:xfrm>
          <a:custGeom>
            <a:avLst/>
            <a:gdLst/>
            <a:ahLst/>
            <a:cxnLst/>
            <a:rect l="l" t="t" r="r" b="b"/>
            <a:pathLst>
              <a:path w="7719358" h="7540531">
                <a:moveTo>
                  <a:pt x="0" y="0"/>
                </a:moveTo>
                <a:lnTo>
                  <a:pt x="7719358" y="0"/>
                </a:lnTo>
                <a:lnTo>
                  <a:pt x="7719358" y="7540531"/>
                </a:lnTo>
                <a:lnTo>
                  <a:pt x="0" y="754053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DDB2C5E-AEC3-845E-AF74-957E84CD4FA0}"/>
              </a:ext>
            </a:extLst>
          </p:cNvPr>
          <p:cNvSpPr/>
          <p:nvPr/>
        </p:nvSpPr>
        <p:spPr>
          <a:xfrm flipV="1">
            <a:off x="2578769" y="2369538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C63833D1-BB18-9220-1994-A1C2F7841B61}"/>
              </a:ext>
            </a:extLst>
          </p:cNvPr>
          <p:cNvGrpSpPr/>
          <p:nvPr/>
        </p:nvGrpSpPr>
        <p:grpSpPr>
          <a:xfrm>
            <a:off x="827184" y="4352748"/>
            <a:ext cx="4658332" cy="4257307"/>
            <a:chOff x="-163133" y="-38100"/>
            <a:chExt cx="2750116" cy="121341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5A64D62-719B-073E-5451-27464C850580}"/>
                </a:ext>
              </a:extLst>
            </p:cNvPr>
            <p:cNvSpPr/>
            <p:nvPr/>
          </p:nvSpPr>
          <p:spPr>
            <a:xfrm>
              <a:off x="-163133" y="956694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79DEE33-38CB-9338-20ED-975DFF1239CB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E9AF20A7-D9C6-4F55-7975-71BC9ED577B5}"/>
              </a:ext>
            </a:extLst>
          </p:cNvPr>
          <p:cNvSpPr txBox="1"/>
          <p:nvPr/>
        </p:nvSpPr>
        <p:spPr>
          <a:xfrm>
            <a:off x="2641418" y="1676944"/>
            <a:ext cx="16408332" cy="102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8261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Otis Library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9D5A2F0-7EE5-1192-5F09-3A02F861CD16}"/>
              </a:ext>
            </a:extLst>
          </p:cNvPr>
          <p:cNvSpPr txBox="1"/>
          <p:nvPr/>
        </p:nvSpPr>
        <p:spPr>
          <a:xfrm>
            <a:off x="2578769" y="2463467"/>
            <a:ext cx="16230600" cy="32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 b="1" spc="434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ORBITAL TIMESCALES FOR SINKING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96EF792-EC82-0D36-4228-FC8C235C28E2}"/>
              </a:ext>
            </a:extLst>
          </p:cNvPr>
          <p:cNvSpPr txBox="1"/>
          <p:nvPr/>
        </p:nvSpPr>
        <p:spPr>
          <a:xfrm>
            <a:off x="15615812" y="1644766"/>
            <a:ext cx="4858217" cy="83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4000" spc="41" dirty="0">
                <a:solidFill>
                  <a:schemeClr val="accent2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Code flow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3BFFDD7-3272-7BCE-49BA-C7230E3F7E3E}"/>
              </a:ext>
            </a:extLst>
          </p:cNvPr>
          <p:cNvSpPr txBox="1"/>
          <p:nvPr/>
        </p:nvSpPr>
        <p:spPr>
          <a:xfrm>
            <a:off x="1314611" y="8051757"/>
            <a:ext cx="3326918" cy="39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Halo </a:t>
            </a:r>
            <a:r>
              <a:rPr lang="en-US" sz="3161" spc="15" dirty="0" err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initialisation</a:t>
            </a:r>
            <a:endParaRPr lang="en-US" sz="3161" spc="15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" name="Google Shape;146;g27df92e4ca9_0_1">
            <a:extLst>
              <a:ext uri="{FF2B5EF4-FFF2-40B4-BE49-F238E27FC236}">
                <a16:creationId xmlns:a16="http://schemas.microsoft.com/office/drawing/2014/main" id="{D4923C3D-E1F4-F01F-5771-496397C954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47;g27df92e4ca9_0_1">
            <a:extLst>
              <a:ext uri="{FF2B5EF4-FFF2-40B4-BE49-F238E27FC236}">
                <a16:creationId xmlns:a16="http://schemas.microsoft.com/office/drawing/2014/main" id="{0FFB5A7F-3BDF-737B-07BC-D3027D86C24C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17" name="Google Shape;148;g27df92e4ca9_0_1">
              <a:extLst>
                <a:ext uri="{FF2B5EF4-FFF2-40B4-BE49-F238E27FC236}">
                  <a16:creationId xmlns:a16="http://schemas.microsoft.com/office/drawing/2014/main" id="{759F573B-32B7-E170-EE59-58614BC3360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49;g27df92e4ca9_0_1">
              <a:extLst>
                <a:ext uri="{FF2B5EF4-FFF2-40B4-BE49-F238E27FC236}">
                  <a16:creationId xmlns:a16="http://schemas.microsoft.com/office/drawing/2014/main" id="{7B952692-7513-5392-B3BC-BAD561B5DEF6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0;g27df92e4ca9_0_1">
              <a:extLst>
                <a:ext uri="{FF2B5EF4-FFF2-40B4-BE49-F238E27FC236}">
                  <a16:creationId xmlns:a16="http://schemas.microsoft.com/office/drawing/2014/main" id="{4D16F897-15C1-6C1C-7884-52E3A09DD4BD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067295A4-74DF-26E2-D9EC-544BA3E47002}"/>
              </a:ext>
            </a:extLst>
          </p:cNvPr>
          <p:cNvGrpSpPr/>
          <p:nvPr/>
        </p:nvGrpSpPr>
        <p:grpSpPr>
          <a:xfrm>
            <a:off x="1314611" y="4539877"/>
            <a:ext cx="3894579" cy="834364"/>
            <a:chOff x="0" y="0"/>
            <a:chExt cx="2586983" cy="218622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E9DD305-AC1B-2681-0D85-05F98F10DF66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072C772A-6D9A-017A-0BCD-274291E1BF32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33" name="TextBox 14">
            <a:extLst>
              <a:ext uri="{FF2B5EF4-FFF2-40B4-BE49-F238E27FC236}">
                <a16:creationId xmlns:a16="http://schemas.microsoft.com/office/drawing/2014/main" id="{21B614FD-F3A4-000B-2537-A964D33450CB}"/>
              </a:ext>
            </a:extLst>
          </p:cNvPr>
          <p:cNvSpPr txBox="1"/>
          <p:nvPr/>
        </p:nvSpPr>
        <p:spPr>
          <a:xfrm>
            <a:off x="1773777" y="4610100"/>
            <a:ext cx="3103024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Black Hole </a:t>
            </a:r>
            <a:r>
              <a:rPr lang="en-US" sz="3161" spc="15" dirty="0" err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initialisation</a:t>
            </a:r>
            <a:endParaRPr lang="en-US" sz="3161" spc="15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5CE90CDA-4554-06BF-17B1-936B2606CB9B}"/>
              </a:ext>
            </a:extLst>
          </p:cNvPr>
          <p:cNvGrpSpPr/>
          <p:nvPr/>
        </p:nvGrpSpPr>
        <p:grpSpPr>
          <a:xfrm>
            <a:off x="10395116" y="2670245"/>
            <a:ext cx="5162390" cy="834364"/>
            <a:chOff x="0" y="0"/>
            <a:chExt cx="2586983" cy="218622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8ED804E4-18B1-90FA-8B3E-15FDA4732668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C7478874-0A29-214F-14AC-DD64825E0FD0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23" name="TextBox 14">
            <a:extLst>
              <a:ext uri="{FF2B5EF4-FFF2-40B4-BE49-F238E27FC236}">
                <a16:creationId xmlns:a16="http://schemas.microsoft.com/office/drawing/2014/main" id="{73EA7F9D-8D1B-B57F-FFB1-B82174BCB392}"/>
              </a:ext>
            </a:extLst>
          </p:cNvPr>
          <p:cNvSpPr txBox="1"/>
          <p:nvPr/>
        </p:nvSpPr>
        <p:spPr>
          <a:xfrm>
            <a:off x="11077056" y="2950457"/>
            <a:ext cx="438200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Solve the eq. of motion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8F8647C9-674F-87B6-2B18-C56A0E9C4B3A}"/>
              </a:ext>
            </a:extLst>
          </p:cNvPr>
          <p:cNvSpPr/>
          <p:nvPr/>
        </p:nvSpPr>
        <p:spPr>
          <a:xfrm>
            <a:off x="7599282" y="3362144"/>
            <a:ext cx="10467454" cy="6369760"/>
          </a:xfrm>
          <a:custGeom>
            <a:avLst/>
            <a:gdLst/>
            <a:ahLst/>
            <a:cxnLst/>
            <a:rect l="l" t="t" r="r" b="b"/>
            <a:pathLst>
              <a:path w="2586983" h="2222099">
                <a:moveTo>
                  <a:pt x="0" y="0"/>
                </a:moveTo>
                <a:lnTo>
                  <a:pt x="2586983" y="0"/>
                </a:lnTo>
                <a:lnTo>
                  <a:pt x="2586983" y="2222099"/>
                </a:lnTo>
                <a:lnTo>
                  <a:pt x="0" y="2222099"/>
                </a:lnTo>
                <a:close/>
              </a:path>
            </a:pathLst>
          </a:custGeom>
          <a:solidFill>
            <a:schemeClr val="bg2">
              <a:alpha val="0"/>
            </a:schemeClr>
          </a:solidFill>
          <a:ln w="142875" cap="sq">
            <a:solidFill>
              <a:srgbClr val="2B2C30">
                <a:alpha val="50980"/>
              </a:srgbClr>
            </a:solidFill>
            <a:prstDash val="solid"/>
            <a:miter/>
          </a:ln>
        </p:spPr>
        <p:txBody>
          <a:bodyPr/>
          <a:lstStyle/>
          <a:p>
            <a:endParaRPr lang="en-IT" dirty="0"/>
          </a:p>
        </p:txBody>
      </p:sp>
      <p:pic>
        <p:nvPicPr>
          <p:cNvPr id="32" name="Picture 3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4C51DE5-2CE0-CD62-DC57-6A26BF90A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710" y="5651379"/>
            <a:ext cx="4405044" cy="939311"/>
          </a:xfrm>
          <a:prstGeom prst="rect">
            <a:avLst/>
          </a:prstGeom>
          <a:ln w="38100">
            <a:solidFill>
              <a:srgbClr val="2B2C30"/>
            </a:solidFill>
          </a:ln>
        </p:spPr>
      </p:pic>
      <p:pic>
        <p:nvPicPr>
          <p:cNvPr id="38" name="Picture 3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7DE7322-A0F6-3471-12AE-ACF511D287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4"/>
          <a:stretch/>
        </p:blipFill>
        <p:spPr>
          <a:xfrm>
            <a:off x="11950611" y="6971301"/>
            <a:ext cx="5789510" cy="946161"/>
          </a:xfrm>
          <a:prstGeom prst="rect">
            <a:avLst/>
          </a:prstGeom>
          <a:ln w="38100">
            <a:solidFill>
              <a:srgbClr val="2B2C30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9BD5D4C-81CE-57F2-6569-63A3580D4C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7446" y="3544699"/>
            <a:ext cx="4032747" cy="613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7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D748E-DDC0-5F36-5C22-E7D53C525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3DA024-B392-1090-B9EF-8A804D498B8A}"/>
              </a:ext>
            </a:extLst>
          </p:cNvPr>
          <p:cNvSpPr/>
          <p:nvPr/>
        </p:nvSpPr>
        <p:spPr>
          <a:xfrm rot="-10800000" flipH="1">
            <a:off x="609600" y="1237874"/>
            <a:ext cx="2328352" cy="2328352"/>
          </a:xfrm>
          <a:custGeom>
            <a:avLst/>
            <a:gdLst/>
            <a:ahLst/>
            <a:cxnLst/>
            <a:rect l="l" t="t" r="r" b="b"/>
            <a:pathLst>
              <a:path w="2328352" h="2328352">
                <a:moveTo>
                  <a:pt x="2328352" y="0"/>
                </a:moveTo>
                <a:lnTo>
                  <a:pt x="0" y="0"/>
                </a:lnTo>
                <a:lnTo>
                  <a:pt x="0" y="2328352"/>
                </a:lnTo>
                <a:lnTo>
                  <a:pt x="2328352" y="2328352"/>
                </a:lnTo>
                <a:lnTo>
                  <a:pt x="232835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FF168484-8BFE-1AAC-1C87-72D0D6630100}"/>
              </a:ext>
            </a:extLst>
          </p:cNvPr>
          <p:cNvSpPr/>
          <p:nvPr/>
        </p:nvSpPr>
        <p:spPr>
          <a:xfrm>
            <a:off x="3018187" y="2705100"/>
            <a:ext cx="11827179" cy="9524284"/>
          </a:xfrm>
          <a:custGeom>
            <a:avLst/>
            <a:gdLst/>
            <a:ahLst/>
            <a:cxnLst/>
            <a:rect l="l" t="t" r="r" b="b"/>
            <a:pathLst>
              <a:path w="7719358" h="7540531">
                <a:moveTo>
                  <a:pt x="0" y="0"/>
                </a:moveTo>
                <a:lnTo>
                  <a:pt x="7719358" y="0"/>
                </a:lnTo>
                <a:lnTo>
                  <a:pt x="7719358" y="7540531"/>
                </a:lnTo>
                <a:lnTo>
                  <a:pt x="0" y="754053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30EC617-B049-2F5C-D9C7-AEB4B188A3C4}"/>
              </a:ext>
            </a:extLst>
          </p:cNvPr>
          <p:cNvSpPr/>
          <p:nvPr/>
        </p:nvSpPr>
        <p:spPr>
          <a:xfrm flipV="1">
            <a:off x="2578769" y="2369538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T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E8DE440A-9C24-2D6E-2C99-CF33BEB610CA}"/>
              </a:ext>
            </a:extLst>
          </p:cNvPr>
          <p:cNvGrpSpPr/>
          <p:nvPr/>
        </p:nvGrpSpPr>
        <p:grpSpPr>
          <a:xfrm>
            <a:off x="827184" y="4352748"/>
            <a:ext cx="4658332" cy="4257307"/>
            <a:chOff x="-163133" y="-38100"/>
            <a:chExt cx="2750116" cy="1213416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A5CFEE3-B331-828B-1F80-24CF80ABE1A0}"/>
                </a:ext>
              </a:extLst>
            </p:cNvPr>
            <p:cNvSpPr/>
            <p:nvPr/>
          </p:nvSpPr>
          <p:spPr>
            <a:xfrm>
              <a:off x="-163133" y="956694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3D6D4F1-192B-C83B-F784-ABE6119140E2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B4A3F56B-A4C1-B921-1598-78073A907C40}"/>
              </a:ext>
            </a:extLst>
          </p:cNvPr>
          <p:cNvSpPr txBox="1"/>
          <p:nvPr/>
        </p:nvSpPr>
        <p:spPr>
          <a:xfrm>
            <a:off x="2641418" y="1676944"/>
            <a:ext cx="16408332" cy="102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8261" spc="41" dirty="0">
                <a:solidFill>
                  <a:srgbClr val="2B2C3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Otis Library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509FD4F-992B-E556-BAC7-80DAA12E74CB}"/>
              </a:ext>
            </a:extLst>
          </p:cNvPr>
          <p:cNvSpPr txBox="1"/>
          <p:nvPr/>
        </p:nvSpPr>
        <p:spPr>
          <a:xfrm>
            <a:off x="2578769" y="2463467"/>
            <a:ext cx="16230600" cy="32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0"/>
              </a:lnSpc>
              <a:spcBef>
                <a:spcPct val="0"/>
              </a:spcBef>
            </a:pPr>
            <a:r>
              <a:rPr lang="en-US" sz="1914" b="1" spc="434" dirty="0">
                <a:solidFill>
                  <a:srgbClr val="2B2C3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ORBITAL TIMESCALES FOR SINKING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8FD8BBCE-B078-7ED9-5BCA-33FE103934AD}"/>
              </a:ext>
            </a:extLst>
          </p:cNvPr>
          <p:cNvSpPr txBox="1"/>
          <p:nvPr/>
        </p:nvSpPr>
        <p:spPr>
          <a:xfrm>
            <a:off x="15615812" y="1644766"/>
            <a:ext cx="4858217" cy="83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7"/>
              </a:lnSpc>
            </a:pPr>
            <a:r>
              <a:rPr lang="en-US" sz="4000" spc="41" dirty="0">
                <a:solidFill>
                  <a:schemeClr val="accent2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Code flow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EDCDD87-079A-B71D-1AE4-118A6FB8DFE7}"/>
              </a:ext>
            </a:extLst>
          </p:cNvPr>
          <p:cNvSpPr txBox="1"/>
          <p:nvPr/>
        </p:nvSpPr>
        <p:spPr>
          <a:xfrm>
            <a:off x="1314611" y="8051757"/>
            <a:ext cx="3326918" cy="39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Halo </a:t>
            </a:r>
            <a:r>
              <a:rPr lang="en-US" sz="3161" spc="15" dirty="0" err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initialisation</a:t>
            </a:r>
            <a:endParaRPr lang="en-US" sz="3161" spc="15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" name="Google Shape;146;g27df92e4ca9_0_1">
            <a:extLst>
              <a:ext uri="{FF2B5EF4-FFF2-40B4-BE49-F238E27FC236}">
                <a16:creationId xmlns:a16="http://schemas.microsoft.com/office/drawing/2014/main" id="{EF298056-B16C-700E-BD5F-E217539A607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" y="0"/>
            <a:ext cx="18288004" cy="140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47;g27df92e4ca9_0_1">
            <a:extLst>
              <a:ext uri="{FF2B5EF4-FFF2-40B4-BE49-F238E27FC236}">
                <a16:creationId xmlns:a16="http://schemas.microsoft.com/office/drawing/2014/main" id="{13953F12-64F5-9475-B619-777B1F03493A}"/>
              </a:ext>
            </a:extLst>
          </p:cNvPr>
          <p:cNvGrpSpPr/>
          <p:nvPr/>
        </p:nvGrpSpPr>
        <p:grpSpPr>
          <a:xfrm>
            <a:off x="0" y="9828453"/>
            <a:ext cx="18288000" cy="458548"/>
            <a:chOff x="0" y="6511282"/>
            <a:chExt cx="12192000" cy="361767"/>
          </a:xfrm>
        </p:grpSpPr>
        <p:pic>
          <p:nvPicPr>
            <p:cNvPr id="17" name="Google Shape;148;g27df92e4ca9_0_1">
              <a:extLst>
                <a:ext uri="{FF2B5EF4-FFF2-40B4-BE49-F238E27FC236}">
                  <a16:creationId xmlns:a16="http://schemas.microsoft.com/office/drawing/2014/main" id="{C58750FA-874A-13F1-9949-13FFEB9940C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49;g27df92e4ca9_0_1">
              <a:extLst>
                <a:ext uri="{FF2B5EF4-FFF2-40B4-BE49-F238E27FC236}">
                  <a16:creationId xmlns:a16="http://schemas.microsoft.com/office/drawing/2014/main" id="{EAD946AB-2D1C-0162-E625-B5C6DFE94610}"/>
                </a:ext>
              </a:extLst>
            </p:cNvPr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lang="it-IT" sz="14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50;g27df92e4ca9_0_1">
              <a:extLst>
                <a:ext uri="{FF2B5EF4-FFF2-40B4-BE49-F238E27FC236}">
                  <a16:creationId xmlns:a16="http://schemas.microsoft.com/office/drawing/2014/main" id="{D958D3D8-8FCA-B210-F186-9C918C4FF495}"/>
                </a:ext>
              </a:extLst>
            </p:cNvPr>
            <p:cNvSpPr txBox="1"/>
            <p:nvPr/>
          </p:nvSpPr>
          <p:spPr>
            <a:xfrm>
              <a:off x="467555" y="6530753"/>
              <a:ext cx="7919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it-IT" sz="1400" b="0" i="0" u="none" strike="noStrike" cap="none" dirty="0" err="1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lang="it-IT" sz="1400" b="0" i="0" u="none" strike="noStrike" cap="none" dirty="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6F6654C6-321D-6A25-1CDC-42E3DD5DCB18}"/>
              </a:ext>
            </a:extLst>
          </p:cNvPr>
          <p:cNvGrpSpPr/>
          <p:nvPr/>
        </p:nvGrpSpPr>
        <p:grpSpPr>
          <a:xfrm>
            <a:off x="1314611" y="4539877"/>
            <a:ext cx="3894579" cy="834364"/>
            <a:chOff x="0" y="0"/>
            <a:chExt cx="2586983" cy="218622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845E636-F804-60F7-074D-357693F492CF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6644B2DD-46DC-A766-012D-FBFD7AF1944B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33" name="TextBox 14">
            <a:extLst>
              <a:ext uri="{FF2B5EF4-FFF2-40B4-BE49-F238E27FC236}">
                <a16:creationId xmlns:a16="http://schemas.microsoft.com/office/drawing/2014/main" id="{18AFE790-DEE0-5526-E053-F176F86355AC}"/>
              </a:ext>
            </a:extLst>
          </p:cNvPr>
          <p:cNvSpPr txBox="1"/>
          <p:nvPr/>
        </p:nvSpPr>
        <p:spPr>
          <a:xfrm>
            <a:off x="1773777" y="4610100"/>
            <a:ext cx="3103024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Black Hole </a:t>
            </a:r>
            <a:r>
              <a:rPr lang="en-US" sz="3161" spc="15" dirty="0" err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initialisation</a:t>
            </a:r>
            <a:endParaRPr lang="en-US" sz="3161" spc="15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4" name="halo_sinking_10kpc_different_masses.mov">
            <a:hlinkClick r:id="" action="ppaction://media"/>
            <a:extLst>
              <a:ext uri="{FF2B5EF4-FFF2-40B4-BE49-F238E27FC236}">
                <a16:creationId xmlns:a16="http://schemas.microsoft.com/office/drawing/2014/main" id="{E4F4650E-220E-78F9-AEE8-A81A23D2E4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9092" y="4004710"/>
            <a:ext cx="9854819" cy="5588404"/>
          </a:xfrm>
          <a:prstGeom prst="rect">
            <a:avLst/>
          </a:prstGeom>
        </p:spPr>
      </p:pic>
      <p:grpSp>
        <p:nvGrpSpPr>
          <p:cNvPr id="26" name="Group 8">
            <a:extLst>
              <a:ext uri="{FF2B5EF4-FFF2-40B4-BE49-F238E27FC236}">
                <a16:creationId xmlns:a16="http://schemas.microsoft.com/office/drawing/2014/main" id="{C41D03F1-E6E2-D6F1-74DF-0E26CB6F0E0A}"/>
              </a:ext>
            </a:extLst>
          </p:cNvPr>
          <p:cNvGrpSpPr/>
          <p:nvPr/>
        </p:nvGrpSpPr>
        <p:grpSpPr>
          <a:xfrm>
            <a:off x="10107423" y="2696273"/>
            <a:ext cx="5162390" cy="834364"/>
            <a:chOff x="0" y="0"/>
            <a:chExt cx="2586983" cy="218622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C118AAC0-B08B-4033-C306-E650D1908AAF}"/>
                </a:ext>
              </a:extLst>
            </p:cNvPr>
            <p:cNvSpPr/>
            <p:nvPr/>
          </p:nvSpPr>
          <p:spPr>
            <a:xfrm>
              <a:off x="0" y="0"/>
              <a:ext cx="2586983" cy="218622"/>
            </a:xfrm>
            <a:custGeom>
              <a:avLst/>
              <a:gdLst/>
              <a:ahLst/>
              <a:cxnLst/>
              <a:rect l="l" t="t" r="r" b="b"/>
              <a:pathLst>
                <a:path w="2586983" h="218622">
                  <a:moveTo>
                    <a:pt x="0" y="0"/>
                  </a:moveTo>
                  <a:lnTo>
                    <a:pt x="2586983" y="0"/>
                  </a:lnTo>
                  <a:lnTo>
                    <a:pt x="2586983" y="218622"/>
                  </a:lnTo>
                  <a:lnTo>
                    <a:pt x="0" y="2186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IT" dirty="0"/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DB73C897-20BC-ACFB-E223-8D5DCF2006C6}"/>
                </a:ext>
              </a:extLst>
            </p:cNvPr>
            <p:cNvSpPr txBox="1"/>
            <p:nvPr/>
          </p:nvSpPr>
          <p:spPr>
            <a:xfrm>
              <a:off x="0" y="-38100"/>
              <a:ext cx="2586983" cy="25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0"/>
                </a:lnSpc>
              </a:pPr>
              <a:endParaRPr/>
            </a:p>
          </p:txBody>
        </p:sp>
      </p:grpSp>
      <p:sp>
        <p:nvSpPr>
          <p:cNvPr id="29" name="TextBox 14">
            <a:extLst>
              <a:ext uri="{FF2B5EF4-FFF2-40B4-BE49-F238E27FC236}">
                <a16:creationId xmlns:a16="http://schemas.microsoft.com/office/drawing/2014/main" id="{1BC47B37-E429-5F75-0E56-E512B50FFA5C}"/>
              </a:ext>
            </a:extLst>
          </p:cNvPr>
          <p:cNvSpPr txBox="1"/>
          <p:nvPr/>
        </p:nvSpPr>
        <p:spPr>
          <a:xfrm>
            <a:off x="10834646" y="2873711"/>
            <a:ext cx="438200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3161" spc="15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Solve the eq. of motion</a:t>
            </a: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3571D665-C8A9-8D33-4707-E74C9CEED148}"/>
              </a:ext>
            </a:extLst>
          </p:cNvPr>
          <p:cNvSpPr/>
          <p:nvPr/>
        </p:nvSpPr>
        <p:spPr>
          <a:xfrm>
            <a:off x="7210946" y="3574340"/>
            <a:ext cx="10467454" cy="6369760"/>
          </a:xfrm>
          <a:custGeom>
            <a:avLst/>
            <a:gdLst/>
            <a:ahLst/>
            <a:cxnLst/>
            <a:rect l="l" t="t" r="r" b="b"/>
            <a:pathLst>
              <a:path w="2586983" h="2222099">
                <a:moveTo>
                  <a:pt x="0" y="0"/>
                </a:moveTo>
                <a:lnTo>
                  <a:pt x="2586983" y="0"/>
                </a:lnTo>
                <a:lnTo>
                  <a:pt x="2586983" y="2222099"/>
                </a:lnTo>
                <a:lnTo>
                  <a:pt x="0" y="2222099"/>
                </a:lnTo>
                <a:close/>
              </a:path>
            </a:pathLst>
          </a:custGeom>
          <a:solidFill>
            <a:schemeClr val="bg2">
              <a:alpha val="0"/>
            </a:schemeClr>
          </a:solidFill>
          <a:ln w="142875" cap="sq">
            <a:solidFill>
              <a:srgbClr val="2B2C30">
                <a:alpha val="50980"/>
              </a:srgbClr>
            </a:solidFill>
            <a:prstDash val="solid"/>
            <a:miter/>
          </a:ln>
        </p:spPr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8430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4D2EF349-37B2-CA4B-8873-6B4487A36DDC}">
  <we:reference id="wa200004052" version="1.0.0.2" store="en-GB" storeType="OMEX"/>
  <we:alternateReferences>
    <we:reference id="wa200004052" version="1.0.0.2" store="WA200004052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3FF3F092-0159-F448-83DC-2D5F45BF0D26}">
  <we:reference id="wa104381909" version="3.14.4.0" store="en-GB" storeType="OMEX"/>
  <we:alternateReferences>
    <we:reference id="wa104381909" version="3.14.4.0" store="wa10438190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5102</TotalTime>
  <Words>1035</Words>
  <Application>Microsoft Macintosh PowerPoint</Application>
  <PresentationFormat>Custom</PresentationFormat>
  <Paragraphs>134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Courier New</vt:lpstr>
      <vt:lpstr>Titillium Web SemiBold</vt:lpstr>
      <vt:lpstr>Aptos</vt:lpstr>
      <vt:lpstr>Arial</vt:lpstr>
      <vt:lpstr>Public Sans</vt:lpstr>
      <vt:lpstr>Titillium Web</vt:lpstr>
      <vt:lpstr>Playfair Display</vt:lpstr>
      <vt:lpstr>Cambria Math</vt:lpstr>
      <vt:lpstr>Calibri</vt:lpstr>
      <vt:lpstr>Public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Otis Library</dc:title>
  <cp:lastModifiedBy>DAMIANO ALICE [PHD0400152]</cp:lastModifiedBy>
  <cp:revision>4</cp:revision>
  <dcterms:created xsi:type="dcterms:W3CDTF">2006-08-16T00:00:00Z</dcterms:created>
  <dcterms:modified xsi:type="dcterms:W3CDTF">2024-12-18T08:38:31Z</dcterms:modified>
  <dc:identifier>DAGZRiFDCXA</dc:identifier>
</cp:coreProperties>
</file>