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69" r:id="rId3"/>
    <p:sldId id="257" r:id="rId4"/>
    <p:sldId id="258" r:id="rId5"/>
    <p:sldId id="262" r:id="rId6"/>
    <p:sldId id="265" r:id="rId7"/>
    <p:sldId id="266" r:id="rId8"/>
    <p:sldId id="283" r:id="rId9"/>
    <p:sldId id="267" r:id="rId10"/>
    <p:sldId id="268" r:id="rId11"/>
    <p:sldId id="260" r:id="rId12"/>
    <p:sldId id="261" r:id="rId13"/>
    <p:sldId id="270" r:id="rId14"/>
    <p:sldId id="271" r:id="rId15"/>
    <p:sldId id="272" r:id="rId16"/>
    <p:sldId id="273" r:id="rId17"/>
    <p:sldId id="274" r:id="rId18"/>
    <p:sldId id="277" r:id="rId19"/>
    <p:sldId id="281" r:id="rId20"/>
    <p:sldId id="284" r:id="rId21"/>
    <p:sldId id="282" r:id="rId22"/>
    <p:sldId id="275" r:id="rId23"/>
    <p:sldId id="278" r:id="rId24"/>
    <p:sldId id="276" r:id="rId25"/>
    <p:sldId id="279"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Inter Light" panose="020B0604020202020204" charset="0"/>
      <p:regular r:id="rId32"/>
      <p:bold r:id="rId33"/>
    </p:embeddedFont>
    <p:embeddedFont>
      <p:font typeface="Titillium Web" panose="00000500000000000000" pitchFamily="2" charset="0"/>
      <p:regular r:id="rId34"/>
      <p:bold r:id="rId35"/>
      <p:italic r:id="rId36"/>
      <p:boldItalic r:id="rId37"/>
    </p:embeddedFont>
    <p:embeddedFont>
      <p:font typeface="Titillium Web SemiBold" panose="00000700000000000000"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j0fCeHYf/regi5jh2OFkxojY3m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8BC"/>
    <a:srgbClr val="1C7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85"/>
  </p:normalViewPr>
  <p:slideViewPr>
    <p:cSldViewPr snapToGrid="0">
      <p:cViewPr varScale="1">
        <p:scale>
          <a:sx n="103" d="100"/>
          <a:sy n="103" d="100"/>
        </p:scale>
        <p:origin x="7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CB79C4-3299-4FB4-9DB4-170632AF999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3CC7B845-410E-4EE5-A9E1-79BDE8968F75}">
      <dgm:prSet phldrT="[Testo]"/>
      <dgm:spPr/>
      <dgm:t>
        <a:bodyPr/>
        <a:lstStyle/>
        <a:p>
          <a:r>
            <a:rPr lang="en-GB" b="0" i="0" u="none" noProof="0" dirty="0"/>
            <a:t>1. Time Series → Features</a:t>
          </a:r>
          <a:endParaRPr lang="en-GB" b="0" noProof="0" dirty="0"/>
        </a:p>
      </dgm:t>
    </dgm:pt>
    <dgm:pt modelId="{25486AE3-2F45-4E55-A472-A8A48CF011A9}" type="parTrans" cxnId="{A6E7C256-780D-43F3-A57E-56788E8AAEC2}">
      <dgm:prSet/>
      <dgm:spPr/>
      <dgm:t>
        <a:bodyPr/>
        <a:lstStyle/>
        <a:p>
          <a:endParaRPr lang="en-GB"/>
        </a:p>
      </dgm:t>
    </dgm:pt>
    <dgm:pt modelId="{0190DCD5-7A89-4A7B-A7E2-8C3970A21F6D}" type="sibTrans" cxnId="{A6E7C256-780D-43F3-A57E-56788E8AAEC2}">
      <dgm:prSet/>
      <dgm:spPr/>
      <dgm:t>
        <a:bodyPr/>
        <a:lstStyle/>
        <a:p>
          <a:endParaRPr lang="en-GB"/>
        </a:p>
      </dgm:t>
    </dgm:pt>
    <dgm:pt modelId="{67150659-4FD8-4643-A21D-6C16E1DC3099}">
      <dgm:prSet phldrT="[Testo]"/>
      <dgm:spPr/>
      <dgm:t>
        <a:bodyPr/>
        <a:lstStyle/>
        <a:p>
          <a:r>
            <a:rPr lang="en-US" b="0" i="0" u="none" noProof="0" dirty="0"/>
            <a:t>2. Features → (</a:t>
          </a:r>
          <a:r>
            <a:rPr lang="en-US" b="0" i="0" u="none" noProof="0" dirty="0" err="1"/>
            <a:t>x,y</a:t>
          </a:r>
          <a:r>
            <a:rPr lang="en-US" b="0" i="0" u="none" noProof="0" dirty="0"/>
            <a:t>) SOM</a:t>
          </a:r>
          <a:endParaRPr lang="en-US" b="0" noProof="0" dirty="0"/>
        </a:p>
      </dgm:t>
    </dgm:pt>
    <dgm:pt modelId="{FBA945CB-83D9-4D92-AA15-94250B158194}" type="parTrans" cxnId="{839CED22-7F65-408A-A7BA-20EF3A9861CD}">
      <dgm:prSet/>
      <dgm:spPr/>
      <dgm:t>
        <a:bodyPr/>
        <a:lstStyle/>
        <a:p>
          <a:endParaRPr lang="en-GB"/>
        </a:p>
      </dgm:t>
    </dgm:pt>
    <dgm:pt modelId="{9A17AB67-2764-4136-B3A9-4C2F517173D2}" type="sibTrans" cxnId="{839CED22-7F65-408A-A7BA-20EF3A9861CD}">
      <dgm:prSet/>
      <dgm:spPr/>
      <dgm:t>
        <a:bodyPr/>
        <a:lstStyle/>
        <a:p>
          <a:endParaRPr lang="en-GB"/>
        </a:p>
      </dgm:t>
    </dgm:pt>
    <dgm:pt modelId="{09E8815B-496B-49CA-AAFC-400CCB216756}">
      <dgm:prSet phldrT="[Testo]"/>
      <dgm:spPr/>
      <dgm:t>
        <a:bodyPr/>
        <a:lstStyle/>
        <a:p>
          <a:r>
            <a:rPr lang="en-GB" b="0" i="0" u="none" noProof="0" dirty="0"/>
            <a:t>3. Features → Threshold %</a:t>
          </a:r>
          <a:endParaRPr lang="en-GB" b="0" noProof="0" dirty="0"/>
        </a:p>
      </dgm:t>
    </dgm:pt>
    <dgm:pt modelId="{97683DA3-AC0B-4733-A7A7-0C84504B5EE3}" type="parTrans" cxnId="{0A3E83ED-C674-4E75-84CB-0E7475EEFAD7}">
      <dgm:prSet/>
      <dgm:spPr/>
      <dgm:t>
        <a:bodyPr/>
        <a:lstStyle/>
        <a:p>
          <a:endParaRPr lang="en-GB"/>
        </a:p>
      </dgm:t>
    </dgm:pt>
    <dgm:pt modelId="{8478FB10-51B6-4405-A0C5-EBCEB1A26BF4}" type="sibTrans" cxnId="{0A3E83ED-C674-4E75-84CB-0E7475EEFAD7}">
      <dgm:prSet/>
      <dgm:spPr/>
      <dgm:t>
        <a:bodyPr/>
        <a:lstStyle/>
        <a:p>
          <a:endParaRPr lang="en-GB"/>
        </a:p>
      </dgm:t>
    </dgm:pt>
    <dgm:pt modelId="{BF1CA401-EFB3-4114-8B40-4E82FDEDDACE}">
      <dgm:prSet phldrT="[Testo]"/>
      <dgm:spPr/>
      <dgm:t>
        <a:bodyPr/>
        <a:lstStyle/>
        <a:p>
          <a:r>
            <a:rPr lang="en-US" b="0" i="1" u="none" dirty="0"/>
            <a:t>Function that allows to extract statistical features from the given input time series.</a:t>
          </a:r>
          <a:endParaRPr lang="it-IT" b="0" dirty="0"/>
        </a:p>
      </dgm:t>
    </dgm:pt>
    <dgm:pt modelId="{A58B82E2-A466-4CDA-BFE9-B2251F5D609F}" type="parTrans" cxnId="{8A8FBE0B-DE30-4D70-8B95-C082F37B0542}">
      <dgm:prSet/>
      <dgm:spPr/>
      <dgm:t>
        <a:bodyPr/>
        <a:lstStyle/>
        <a:p>
          <a:endParaRPr lang="en-GB"/>
        </a:p>
      </dgm:t>
    </dgm:pt>
    <dgm:pt modelId="{506B3931-15A0-4B21-9E2B-1E76D0A17E9F}" type="sibTrans" cxnId="{8A8FBE0B-DE30-4D70-8B95-C082F37B0542}">
      <dgm:prSet/>
      <dgm:spPr/>
      <dgm:t>
        <a:bodyPr/>
        <a:lstStyle/>
        <a:p>
          <a:endParaRPr lang="en-GB"/>
        </a:p>
      </dgm:t>
    </dgm:pt>
    <dgm:pt modelId="{4E3DF21F-01B6-4CB6-9D36-4582D4CA97E3}">
      <dgm:prSet phldrT="[Testo]"/>
      <dgm:spPr/>
      <dgm:t>
        <a:bodyPr/>
        <a:lstStyle/>
        <a:p>
          <a:r>
            <a:rPr lang="en-US" b="0" i="1" u="none" dirty="0"/>
            <a:t>Function that allows to map the data onto the SOM</a:t>
          </a:r>
          <a:r>
            <a:rPr lang="it-IT" b="0" i="1" u="none" dirty="0"/>
            <a:t>.</a:t>
          </a:r>
          <a:endParaRPr lang="it-IT" b="0" dirty="0"/>
        </a:p>
      </dgm:t>
    </dgm:pt>
    <dgm:pt modelId="{FD24040D-5B7A-4666-B334-38B358822CD3}" type="parTrans" cxnId="{BC19936A-F74C-45E5-95AA-7E168179CE2B}">
      <dgm:prSet/>
      <dgm:spPr/>
      <dgm:t>
        <a:bodyPr/>
        <a:lstStyle/>
        <a:p>
          <a:endParaRPr lang="en-GB"/>
        </a:p>
      </dgm:t>
    </dgm:pt>
    <dgm:pt modelId="{EC0E339B-9E64-4095-9006-A5D03F57614A}" type="sibTrans" cxnId="{BC19936A-F74C-45E5-95AA-7E168179CE2B}">
      <dgm:prSet/>
      <dgm:spPr/>
      <dgm:t>
        <a:bodyPr/>
        <a:lstStyle/>
        <a:p>
          <a:endParaRPr lang="en-GB"/>
        </a:p>
      </dgm:t>
    </dgm:pt>
    <dgm:pt modelId="{CEE0717D-C983-4289-871E-5F6C1D7657C6}">
      <dgm:prSet phldrT="[Testo]"/>
      <dgm:spPr/>
      <dgm:t>
        <a:bodyPr/>
        <a:lstStyle/>
        <a:p>
          <a:r>
            <a:rPr lang="en-US" b="0" i="1" u="none" dirty="0"/>
            <a:t>Function that allows to assign a percentage with which establishing if an ID is Outlier/Not-outlier</a:t>
          </a:r>
          <a:r>
            <a:rPr lang="it-IT" b="0" i="1" u="none" dirty="0"/>
            <a:t>.</a:t>
          </a:r>
          <a:endParaRPr lang="it-IT" b="0" dirty="0"/>
        </a:p>
      </dgm:t>
    </dgm:pt>
    <dgm:pt modelId="{68D465BF-5003-48AF-B93C-A54CFEEF750F}" type="parTrans" cxnId="{58C28550-5AD7-496B-8EAA-97327582CD19}">
      <dgm:prSet/>
      <dgm:spPr/>
      <dgm:t>
        <a:bodyPr/>
        <a:lstStyle/>
        <a:p>
          <a:endParaRPr lang="en-GB"/>
        </a:p>
      </dgm:t>
    </dgm:pt>
    <dgm:pt modelId="{43F54E74-0AB3-4E65-B79C-EA4B1C7DE172}" type="sibTrans" cxnId="{58C28550-5AD7-496B-8EAA-97327582CD19}">
      <dgm:prSet/>
      <dgm:spPr/>
      <dgm:t>
        <a:bodyPr/>
        <a:lstStyle/>
        <a:p>
          <a:endParaRPr lang="en-GB"/>
        </a:p>
      </dgm:t>
    </dgm:pt>
    <dgm:pt modelId="{4EAEBD65-EA7F-4A04-8A75-EC94ADC2F491}" type="pres">
      <dgm:prSet presAssocID="{5FCB79C4-3299-4FB4-9DB4-170632AF9999}" presName="linear" presStyleCnt="0">
        <dgm:presLayoutVars>
          <dgm:animLvl val="lvl"/>
          <dgm:resizeHandles val="exact"/>
        </dgm:presLayoutVars>
      </dgm:prSet>
      <dgm:spPr/>
    </dgm:pt>
    <dgm:pt modelId="{30B39978-C696-47E5-B689-9B213E566A05}" type="pres">
      <dgm:prSet presAssocID="{3CC7B845-410E-4EE5-A9E1-79BDE8968F75}" presName="parentText" presStyleLbl="node1" presStyleIdx="0" presStyleCnt="3">
        <dgm:presLayoutVars>
          <dgm:chMax val="0"/>
          <dgm:bulletEnabled val="1"/>
        </dgm:presLayoutVars>
      </dgm:prSet>
      <dgm:spPr/>
    </dgm:pt>
    <dgm:pt modelId="{957029B1-35EA-44CC-8360-83C3577B0FC6}" type="pres">
      <dgm:prSet presAssocID="{3CC7B845-410E-4EE5-A9E1-79BDE8968F75}" presName="childText" presStyleLbl="revTx" presStyleIdx="0" presStyleCnt="3">
        <dgm:presLayoutVars>
          <dgm:bulletEnabled val="1"/>
        </dgm:presLayoutVars>
      </dgm:prSet>
      <dgm:spPr/>
    </dgm:pt>
    <dgm:pt modelId="{798BF023-1C36-403E-93C6-EE12A66F796B}" type="pres">
      <dgm:prSet presAssocID="{67150659-4FD8-4643-A21D-6C16E1DC3099}" presName="parentText" presStyleLbl="node1" presStyleIdx="1" presStyleCnt="3">
        <dgm:presLayoutVars>
          <dgm:chMax val="0"/>
          <dgm:bulletEnabled val="1"/>
        </dgm:presLayoutVars>
      </dgm:prSet>
      <dgm:spPr/>
    </dgm:pt>
    <dgm:pt modelId="{770A07C5-960B-4951-A1F3-1C3E641625A8}" type="pres">
      <dgm:prSet presAssocID="{67150659-4FD8-4643-A21D-6C16E1DC3099}" presName="childText" presStyleLbl="revTx" presStyleIdx="1" presStyleCnt="3">
        <dgm:presLayoutVars>
          <dgm:bulletEnabled val="1"/>
        </dgm:presLayoutVars>
      </dgm:prSet>
      <dgm:spPr/>
    </dgm:pt>
    <dgm:pt modelId="{7637981E-4A98-4DCF-8E93-02998EEECF58}" type="pres">
      <dgm:prSet presAssocID="{09E8815B-496B-49CA-AAFC-400CCB216756}" presName="parentText" presStyleLbl="node1" presStyleIdx="2" presStyleCnt="3">
        <dgm:presLayoutVars>
          <dgm:chMax val="0"/>
          <dgm:bulletEnabled val="1"/>
        </dgm:presLayoutVars>
      </dgm:prSet>
      <dgm:spPr/>
    </dgm:pt>
    <dgm:pt modelId="{A9E0C344-8A34-4574-8F98-455C5CE7A642}" type="pres">
      <dgm:prSet presAssocID="{09E8815B-496B-49CA-AAFC-400CCB216756}" presName="childText" presStyleLbl="revTx" presStyleIdx="2" presStyleCnt="3">
        <dgm:presLayoutVars>
          <dgm:bulletEnabled val="1"/>
        </dgm:presLayoutVars>
      </dgm:prSet>
      <dgm:spPr/>
    </dgm:pt>
  </dgm:ptLst>
  <dgm:cxnLst>
    <dgm:cxn modelId="{8A8FBE0B-DE30-4D70-8B95-C082F37B0542}" srcId="{3CC7B845-410E-4EE5-A9E1-79BDE8968F75}" destId="{BF1CA401-EFB3-4114-8B40-4E82FDEDDACE}" srcOrd="0" destOrd="0" parTransId="{A58B82E2-A466-4CDA-BFE9-B2251F5D609F}" sibTransId="{506B3931-15A0-4B21-9E2B-1E76D0A17E9F}"/>
    <dgm:cxn modelId="{839CED22-7F65-408A-A7BA-20EF3A9861CD}" srcId="{5FCB79C4-3299-4FB4-9DB4-170632AF9999}" destId="{67150659-4FD8-4643-A21D-6C16E1DC3099}" srcOrd="1" destOrd="0" parTransId="{FBA945CB-83D9-4D92-AA15-94250B158194}" sibTransId="{9A17AB67-2764-4136-B3A9-4C2F517173D2}"/>
    <dgm:cxn modelId="{4B29AE23-66B9-43C7-9770-FEEBDEDA3CCD}" type="presOf" srcId="{67150659-4FD8-4643-A21D-6C16E1DC3099}" destId="{798BF023-1C36-403E-93C6-EE12A66F796B}" srcOrd="0" destOrd="0" presId="urn:microsoft.com/office/officeart/2005/8/layout/vList2"/>
    <dgm:cxn modelId="{31AA6330-ED0D-479B-B969-5E6BE956B184}" type="presOf" srcId="{4E3DF21F-01B6-4CB6-9D36-4582D4CA97E3}" destId="{770A07C5-960B-4951-A1F3-1C3E641625A8}" srcOrd="0" destOrd="0" presId="urn:microsoft.com/office/officeart/2005/8/layout/vList2"/>
    <dgm:cxn modelId="{4686D849-8BB5-4A9E-B6E9-68EDA9DAEB47}" type="presOf" srcId="{3CC7B845-410E-4EE5-A9E1-79BDE8968F75}" destId="{30B39978-C696-47E5-B689-9B213E566A05}" srcOrd="0" destOrd="0" presId="urn:microsoft.com/office/officeart/2005/8/layout/vList2"/>
    <dgm:cxn modelId="{BC19936A-F74C-45E5-95AA-7E168179CE2B}" srcId="{67150659-4FD8-4643-A21D-6C16E1DC3099}" destId="{4E3DF21F-01B6-4CB6-9D36-4582D4CA97E3}" srcOrd="0" destOrd="0" parTransId="{FD24040D-5B7A-4666-B334-38B358822CD3}" sibTransId="{EC0E339B-9E64-4095-9006-A5D03F57614A}"/>
    <dgm:cxn modelId="{58C28550-5AD7-496B-8EAA-97327582CD19}" srcId="{09E8815B-496B-49CA-AAFC-400CCB216756}" destId="{CEE0717D-C983-4289-871E-5F6C1D7657C6}" srcOrd="0" destOrd="0" parTransId="{68D465BF-5003-48AF-B93C-A54CFEEF750F}" sibTransId="{43F54E74-0AB3-4E65-B79C-EA4B1C7DE172}"/>
    <dgm:cxn modelId="{A6E7C256-780D-43F3-A57E-56788E8AAEC2}" srcId="{5FCB79C4-3299-4FB4-9DB4-170632AF9999}" destId="{3CC7B845-410E-4EE5-A9E1-79BDE8968F75}" srcOrd="0" destOrd="0" parTransId="{25486AE3-2F45-4E55-A472-A8A48CF011A9}" sibTransId="{0190DCD5-7A89-4A7B-A7E2-8C3970A21F6D}"/>
    <dgm:cxn modelId="{AFF7FDB7-773F-47A9-BD6E-9D0E616825B1}" type="presOf" srcId="{09E8815B-496B-49CA-AAFC-400CCB216756}" destId="{7637981E-4A98-4DCF-8E93-02998EEECF58}" srcOrd="0" destOrd="0" presId="urn:microsoft.com/office/officeart/2005/8/layout/vList2"/>
    <dgm:cxn modelId="{C23AC4BE-0274-47D4-BCC8-D3C63D650A65}" type="presOf" srcId="{CEE0717D-C983-4289-871E-5F6C1D7657C6}" destId="{A9E0C344-8A34-4574-8F98-455C5CE7A642}" srcOrd="0" destOrd="0" presId="urn:microsoft.com/office/officeart/2005/8/layout/vList2"/>
    <dgm:cxn modelId="{FF9AE2C9-A0AC-45ED-8110-1C9AB2E28D72}" type="presOf" srcId="{5FCB79C4-3299-4FB4-9DB4-170632AF9999}" destId="{4EAEBD65-EA7F-4A04-8A75-EC94ADC2F491}" srcOrd="0" destOrd="0" presId="urn:microsoft.com/office/officeart/2005/8/layout/vList2"/>
    <dgm:cxn modelId="{0A3E83ED-C674-4E75-84CB-0E7475EEFAD7}" srcId="{5FCB79C4-3299-4FB4-9DB4-170632AF9999}" destId="{09E8815B-496B-49CA-AAFC-400CCB216756}" srcOrd="2" destOrd="0" parTransId="{97683DA3-AC0B-4733-A7A7-0C84504B5EE3}" sibTransId="{8478FB10-51B6-4405-A0C5-EBCEB1A26BF4}"/>
    <dgm:cxn modelId="{4CB143FE-7CFB-4103-A590-FD3107948887}" type="presOf" srcId="{BF1CA401-EFB3-4114-8B40-4E82FDEDDACE}" destId="{957029B1-35EA-44CC-8360-83C3577B0FC6}" srcOrd="0" destOrd="0" presId="urn:microsoft.com/office/officeart/2005/8/layout/vList2"/>
    <dgm:cxn modelId="{F432F513-3999-4084-9A4F-59A19BBE5817}" type="presParOf" srcId="{4EAEBD65-EA7F-4A04-8A75-EC94ADC2F491}" destId="{30B39978-C696-47E5-B689-9B213E566A05}" srcOrd="0" destOrd="0" presId="urn:microsoft.com/office/officeart/2005/8/layout/vList2"/>
    <dgm:cxn modelId="{341ED6BA-FD05-46E0-AB06-645981AB88AC}" type="presParOf" srcId="{4EAEBD65-EA7F-4A04-8A75-EC94ADC2F491}" destId="{957029B1-35EA-44CC-8360-83C3577B0FC6}" srcOrd="1" destOrd="0" presId="urn:microsoft.com/office/officeart/2005/8/layout/vList2"/>
    <dgm:cxn modelId="{00D218CB-3077-4060-8D9E-60B354A93CFC}" type="presParOf" srcId="{4EAEBD65-EA7F-4A04-8A75-EC94ADC2F491}" destId="{798BF023-1C36-403E-93C6-EE12A66F796B}" srcOrd="2" destOrd="0" presId="urn:microsoft.com/office/officeart/2005/8/layout/vList2"/>
    <dgm:cxn modelId="{19C83F64-24B2-4534-8A69-14293649C4AE}" type="presParOf" srcId="{4EAEBD65-EA7F-4A04-8A75-EC94ADC2F491}" destId="{770A07C5-960B-4951-A1F3-1C3E641625A8}" srcOrd="3" destOrd="0" presId="urn:microsoft.com/office/officeart/2005/8/layout/vList2"/>
    <dgm:cxn modelId="{C8F897AF-5822-40B4-84E5-A43F02FBA23F}" type="presParOf" srcId="{4EAEBD65-EA7F-4A04-8A75-EC94ADC2F491}" destId="{7637981E-4A98-4DCF-8E93-02998EEECF58}" srcOrd="4" destOrd="0" presId="urn:microsoft.com/office/officeart/2005/8/layout/vList2"/>
    <dgm:cxn modelId="{DAD55746-2A57-4754-B8BB-06A93F3E3E3E}" type="presParOf" srcId="{4EAEBD65-EA7F-4A04-8A75-EC94ADC2F491}" destId="{A9E0C344-8A34-4574-8F98-455C5CE7A642}"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24E479-E767-4DB8-8094-CB6692FD586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69DA3AC8-4C9B-4ADF-8467-5758C44D2197}">
      <dgm:prSet/>
      <dgm:spPr/>
      <dgm:t>
        <a:bodyPr/>
        <a:lstStyle/>
        <a:p>
          <a:r>
            <a:rPr lang="it-IT" b="1" i="0" dirty="0" err="1"/>
            <a:t>Starting</a:t>
          </a:r>
          <a:r>
            <a:rPr lang="it-IT" b="1" i="0" dirty="0"/>
            <a:t> point</a:t>
          </a:r>
          <a:endParaRPr lang="it-IT" dirty="0"/>
        </a:p>
      </dgm:t>
    </dgm:pt>
    <dgm:pt modelId="{52292BF4-E0F6-4DBD-9F71-996AEA4DE38D}" type="parTrans" cxnId="{BEBBC54A-32A9-4737-A20C-CA2DFE85C845}">
      <dgm:prSet/>
      <dgm:spPr/>
      <dgm:t>
        <a:bodyPr/>
        <a:lstStyle/>
        <a:p>
          <a:endParaRPr lang="en-GB"/>
        </a:p>
      </dgm:t>
    </dgm:pt>
    <dgm:pt modelId="{C4EA4E02-0F6C-4DFF-9ED0-71DF1DE7D7DD}" type="sibTrans" cxnId="{BEBBC54A-32A9-4737-A20C-CA2DFE85C845}">
      <dgm:prSet/>
      <dgm:spPr/>
      <dgm:t>
        <a:bodyPr/>
        <a:lstStyle/>
        <a:p>
          <a:endParaRPr lang="en-GB"/>
        </a:p>
      </dgm:t>
    </dgm:pt>
    <dgm:pt modelId="{CE618676-3143-4365-920F-F8290AC06221}">
      <dgm:prSet/>
      <dgm:spPr/>
      <dgm:t>
        <a:bodyPr/>
        <a:lstStyle/>
        <a:p>
          <a:r>
            <a:rPr lang="it-IT" b="0" i="0" dirty="0"/>
            <a:t>folder «</a:t>
          </a:r>
          <a:r>
            <a:rPr lang="it-IT" b="0" i="1" dirty="0"/>
            <a:t>punto_2»</a:t>
          </a:r>
          <a:r>
            <a:rPr lang="en-US" b="0" i="0" dirty="0"/>
            <a:t>, containing all product transactions and all events from January to September 2023 relating to BT that have had at least one </a:t>
          </a:r>
          <a:r>
            <a:rPr lang="en-US" dirty="0"/>
            <a:t>fraudulent bank transfer</a:t>
          </a:r>
          <a:r>
            <a:rPr lang="en-US" b="0" i="0" dirty="0"/>
            <a:t>.</a:t>
          </a:r>
          <a:endParaRPr lang="it-IT" b="0" dirty="0"/>
        </a:p>
      </dgm:t>
    </dgm:pt>
    <dgm:pt modelId="{7B73C9A4-7109-4F4E-BA25-B35991BA3052}" type="parTrans" cxnId="{E27ABCAF-0D6D-4089-B597-E835C0A8143F}">
      <dgm:prSet/>
      <dgm:spPr/>
      <dgm:t>
        <a:bodyPr/>
        <a:lstStyle/>
        <a:p>
          <a:endParaRPr lang="en-GB"/>
        </a:p>
      </dgm:t>
    </dgm:pt>
    <dgm:pt modelId="{300037DB-C7B1-47FC-B926-0CDA61AE9633}" type="sibTrans" cxnId="{E27ABCAF-0D6D-4089-B597-E835C0A8143F}">
      <dgm:prSet/>
      <dgm:spPr/>
      <dgm:t>
        <a:bodyPr/>
        <a:lstStyle/>
        <a:p>
          <a:endParaRPr lang="en-GB"/>
        </a:p>
      </dgm:t>
    </dgm:pt>
    <dgm:pt modelId="{054BFF2D-3F70-4165-8CD7-0BA7AC79E7F5}">
      <dgm:prSet/>
      <dgm:spPr/>
      <dgm:t>
        <a:bodyPr/>
        <a:lstStyle/>
        <a:p>
          <a:r>
            <a:rPr lang="en-US" b="1" i="0" dirty="0"/>
            <a:t>Features exploration</a:t>
          </a:r>
          <a:endParaRPr lang="it-IT" dirty="0"/>
        </a:p>
      </dgm:t>
    </dgm:pt>
    <dgm:pt modelId="{F0A33952-00C2-4073-8E0A-6EB74E9BCE91}" type="parTrans" cxnId="{6E0047A6-73D6-43F6-9636-9110D424D190}">
      <dgm:prSet/>
      <dgm:spPr/>
      <dgm:t>
        <a:bodyPr/>
        <a:lstStyle/>
        <a:p>
          <a:endParaRPr lang="en-GB"/>
        </a:p>
      </dgm:t>
    </dgm:pt>
    <dgm:pt modelId="{ABB0B5DF-F4B8-46D6-AA6F-EAD516ADA8E0}" type="sibTrans" cxnId="{6E0047A6-73D6-43F6-9636-9110D424D190}">
      <dgm:prSet/>
      <dgm:spPr/>
      <dgm:t>
        <a:bodyPr/>
        <a:lstStyle/>
        <a:p>
          <a:endParaRPr lang="en-GB"/>
        </a:p>
      </dgm:t>
    </dgm:pt>
    <dgm:pt modelId="{4573B64A-D50F-4EF1-85EE-21D40596AAF5}">
      <dgm:prSet/>
      <dgm:spPr/>
      <dgm:t>
        <a:bodyPr/>
        <a:lstStyle/>
        <a:p>
          <a:r>
            <a:rPr lang="en-US" b="1" i="0" dirty="0"/>
            <a:t>Random forest experiment</a:t>
          </a:r>
          <a:endParaRPr lang="it-IT" dirty="0"/>
        </a:p>
      </dgm:t>
    </dgm:pt>
    <dgm:pt modelId="{D1D14E4D-85C3-492B-A025-3B5FE60356B0}" type="parTrans" cxnId="{AA93117F-A67C-4E7F-8209-09C09E8A652A}">
      <dgm:prSet/>
      <dgm:spPr/>
      <dgm:t>
        <a:bodyPr/>
        <a:lstStyle/>
        <a:p>
          <a:endParaRPr lang="en-GB"/>
        </a:p>
      </dgm:t>
    </dgm:pt>
    <dgm:pt modelId="{70012D5B-1D8B-4933-A42E-DC4E1098BD65}" type="sibTrans" cxnId="{AA93117F-A67C-4E7F-8209-09C09E8A652A}">
      <dgm:prSet/>
      <dgm:spPr/>
      <dgm:t>
        <a:bodyPr/>
        <a:lstStyle/>
        <a:p>
          <a:endParaRPr lang="en-GB"/>
        </a:p>
      </dgm:t>
    </dgm:pt>
    <dgm:pt modelId="{760DC3DE-8671-4B96-8F07-EB3821AB6CD7}">
      <dgm:prSet/>
      <dgm:spPr/>
      <dgm:t>
        <a:bodyPr/>
        <a:lstStyle/>
        <a:p>
          <a:r>
            <a:rPr lang="en-US" dirty="0"/>
            <a:t>Implement and evaluate a Random Forest model to classify fraudulent bank transfers</a:t>
          </a:r>
          <a:endParaRPr lang="it-IT" dirty="0"/>
        </a:p>
      </dgm:t>
    </dgm:pt>
    <dgm:pt modelId="{E0E26F2A-813C-4ABC-9EA7-62E3A73A7A75}" type="parTrans" cxnId="{E76395E4-2171-462A-98D3-C72EFAF5DF0F}">
      <dgm:prSet/>
      <dgm:spPr/>
      <dgm:t>
        <a:bodyPr/>
        <a:lstStyle/>
        <a:p>
          <a:endParaRPr lang="en-GB"/>
        </a:p>
      </dgm:t>
    </dgm:pt>
    <dgm:pt modelId="{EAD479B8-F78A-4AA5-8472-612D9C84DA19}" type="sibTrans" cxnId="{E76395E4-2171-462A-98D3-C72EFAF5DF0F}">
      <dgm:prSet/>
      <dgm:spPr/>
      <dgm:t>
        <a:bodyPr/>
        <a:lstStyle/>
        <a:p>
          <a:endParaRPr lang="en-GB"/>
        </a:p>
      </dgm:t>
    </dgm:pt>
    <dgm:pt modelId="{D8C94C8E-9688-48FB-9877-14A18029C119}">
      <dgm:prSet/>
      <dgm:spPr/>
      <dgm:t>
        <a:bodyPr/>
        <a:lstStyle/>
        <a:p>
          <a:r>
            <a:rPr lang="en-US" dirty="0"/>
            <a:t>Analyze the distribution and correlation of features to identify possible relevant predictors for fraudulent bank transfers.</a:t>
          </a:r>
          <a:endParaRPr lang="it-IT" dirty="0"/>
        </a:p>
      </dgm:t>
    </dgm:pt>
    <dgm:pt modelId="{89A60AA7-6068-44F3-84FA-ACCC3D0FB6F5}" type="parTrans" cxnId="{ACE722AA-EA66-450D-BF2B-519D18EE5449}">
      <dgm:prSet/>
      <dgm:spPr/>
      <dgm:t>
        <a:bodyPr/>
        <a:lstStyle/>
        <a:p>
          <a:endParaRPr lang="en-GB"/>
        </a:p>
      </dgm:t>
    </dgm:pt>
    <dgm:pt modelId="{7BE52840-4916-42A2-9CFD-28D9E18FFA53}" type="sibTrans" cxnId="{ACE722AA-EA66-450D-BF2B-519D18EE5449}">
      <dgm:prSet/>
      <dgm:spPr/>
      <dgm:t>
        <a:bodyPr/>
        <a:lstStyle/>
        <a:p>
          <a:endParaRPr lang="en-GB"/>
        </a:p>
      </dgm:t>
    </dgm:pt>
    <dgm:pt modelId="{F99FA42D-31D7-40CE-959E-2598399F80CF}" type="pres">
      <dgm:prSet presAssocID="{A124E479-E767-4DB8-8094-CB6692FD586A}" presName="linear" presStyleCnt="0">
        <dgm:presLayoutVars>
          <dgm:animLvl val="lvl"/>
          <dgm:resizeHandles val="exact"/>
        </dgm:presLayoutVars>
      </dgm:prSet>
      <dgm:spPr/>
    </dgm:pt>
    <dgm:pt modelId="{2117E76E-4AF0-4CE5-8CED-BCED2066C07E}" type="pres">
      <dgm:prSet presAssocID="{69DA3AC8-4C9B-4ADF-8467-5758C44D2197}" presName="parentText" presStyleLbl="node1" presStyleIdx="0" presStyleCnt="3">
        <dgm:presLayoutVars>
          <dgm:chMax val="0"/>
          <dgm:bulletEnabled val="1"/>
        </dgm:presLayoutVars>
      </dgm:prSet>
      <dgm:spPr/>
    </dgm:pt>
    <dgm:pt modelId="{06D841B5-0524-4F69-83B0-42C960FA8C3D}" type="pres">
      <dgm:prSet presAssocID="{69DA3AC8-4C9B-4ADF-8467-5758C44D2197}" presName="childText" presStyleLbl="revTx" presStyleIdx="0" presStyleCnt="3">
        <dgm:presLayoutVars>
          <dgm:bulletEnabled val="1"/>
        </dgm:presLayoutVars>
      </dgm:prSet>
      <dgm:spPr/>
    </dgm:pt>
    <dgm:pt modelId="{3EB02546-60FC-4B71-8E3E-29B618419512}" type="pres">
      <dgm:prSet presAssocID="{054BFF2D-3F70-4165-8CD7-0BA7AC79E7F5}" presName="parentText" presStyleLbl="node1" presStyleIdx="1" presStyleCnt="3">
        <dgm:presLayoutVars>
          <dgm:chMax val="0"/>
          <dgm:bulletEnabled val="1"/>
        </dgm:presLayoutVars>
      </dgm:prSet>
      <dgm:spPr/>
    </dgm:pt>
    <dgm:pt modelId="{6E57673D-94CE-4CF5-ACB2-71F539329A84}" type="pres">
      <dgm:prSet presAssocID="{054BFF2D-3F70-4165-8CD7-0BA7AC79E7F5}" presName="childText" presStyleLbl="revTx" presStyleIdx="1" presStyleCnt="3">
        <dgm:presLayoutVars>
          <dgm:bulletEnabled val="1"/>
        </dgm:presLayoutVars>
      </dgm:prSet>
      <dgm:spPr/>
    </dgm:pt>
    <dgm:pt modelId="{FF37849E-E19A-4633-A664-B899F54BA3C1}" type="pres">
      <dgm:prSet presAssocID="{4573B64A-D50F-4EF1-85EE-21D40596AAF5}" presName="parentText" presStyleLbl="node1" presStyleIdx="2" presStyleCnt="3">
        <dgm:presLayoutVars>
          <dgm:chMax val="0"/>
          <dgm:bulletEnabled val="1"/>
        </dgm:presLayoutVars>
      </dgm:prSet>
      <dgm:spPr/>
    </dgm:pt>
    <dgm:pt modelId="{8D28FD6F-21E0-4896-85A9-B7539BD09C3A}" type="pres">
      <dgm:prSet presAssocID="{4573B64A-D50F-4EF1-85EE-21D40596AAF5}" presName="childText" presStyleLbl="revTx" presStyleIdx="2" presStyleCnt="3">
        <dgm:presLayoutVars>
          <dgm:bulletEnabled val="1"/>
        </dgm:presLayoutVars>
      </dgm:prSet>
      <dgm:spPr/>
    </dgm:pt>
  </dgm:ptLst>
  <dgm:cxnLst>
    <dgm:cxn modelId="{3DA73D33-5541-4B92-92F9-1F9E1DEA5816}" type="presOf" srcId="{CE618676-3143-4365-920F-F8290AC06221}" destId="{06D841B5-0524-4F69-83B0-42C960FA8C3D}" srcOrd="0" destOrd="0" presId="urn:microsoft.com/office/officeart/2005/8/layout/vList2"/>
    <dgm:cxn modelId="{BEBBC54A-32A9-4737-A20C-CA2DFE85C845}" srcId="{A124E479-E767-4DB8-8094-CB6692FD586A}" destId="{69DA3AC8-4C9B-4ADF-8467-5758C44D2197}" srcOrd="0" destOrd="0" parTransId="{52292BF4-E0F6-4DBD-9F71-996AEA4DE38D}" sibTransId="{C4EA4E02-0F6C-4DFF-9ED0-71DF1DE7D7DD}"/>
    <dgm:cxn modelId="{D539D171-F74E-485A-B719-C0D2ACC9ACDF}" type="presOf" srcId="{054BFF2D-3F70-4165-8CD7-0BA7AC79E7F5}" destId="{3EB02546-60FC-4B71-8E3E-29B618419512}" srcOrd="0" destOrd="0" presId="urn:microsoft.com/office/officeart/2005/8/layout/vList2"/>
    <dgm:cxn modelId="{119F4053-71F8-4B0E-B500-9CFF44A32514}" type="presOf" srcId="{4573B64A-D50F-4EF1-85EE-21D40596AAF5}" destId="{FF37849E-E19A-4633-A664-B899F54BA3C1}" srcOrd="0" destOrd="0" presId="urn:microsoft.com/office/officeart/2005/8/layout/vList2"/>
    <dgm:cxn modelId="{AA93117F-A67C-4E7F-8209-09C09E8A652A}" srcId="{A124E479-E767-4DB8-8094-CB6692FD586A}" destId="{4573B64A-D50F-4EF1-85EE-21D40596AAF5}" srcOrd="2" destOrd="0" parTransId="{D1D14E4D-85C3-492B-A025-3B5FE60356B0}" sibTransId="{70012D5B-1D8B-4933-A42E-DC4E1098BD65}"/>
    <dgm:cxn modelId="{CAF6799D-5606-42FF-9A7B-900635AC8B25}" type="presOf" srcId="{760DC3DE-8671-4B96-8F07-EB3821AB6CD7}" destId="{8D28FD6F-21E0-4896-85A9-B7539BD09C3A}" srcOrd="0" destOrd="0" presId="urn:microsoft.com/office/officeart/2005/8/layout/vList2"/>
    <dgm:cxn modelId="{6E0047A6-73D6-43F6-9636-9110D424D190}" srcId="{A124E479-E767-4DB8-8094-CB6692FD586A}" destId="{054BFF2D-3F70-4165-8CD7-0BA7AC79E7F5}" srcOrd="1" destOrd="0" parTransId="{F0A33952-00C2-4073-8E0A-6EB74E9BCE91}" sibTransId="{ABB0B5DF-F4B8-46D6-AA6F-EAD516ADA8E0}"/>
    <dgm:cxn modelId="{ACE722AA-EA66-450D-BF2B-519D18EE5449}" srcId="{054BFF2D-3F70-4165-8CD7-0BA7AC79E7F5}" destId="{D8C94C8E-9688-48FB-9877-14A18029C119}" srcOrd="0" destOrd="0" parTransId="{89A60AA7-6068-44F3-84FA-ACCC3D0FB6F5}" sibTransId="{7BE52840-4916-42A2-9CFD-28D9E18FFA53}"/>
    <dgm:cxn modelId="{0B84B9AB-F567-438B-BA7C-3DDA6E15C5E3}" type="presOf" srcId="{69DA3AC8-4C9B-4ADF-8467-5758C44D2197}" destId="{2117E76E-4AF0-4CE5-8CED-BCED2066C07E}" srcOrd="0" destOrd="0" presId="urn:microsoft.com/office/officeart/2005/8/layout/vList2"/>
    <dgm:cxn modelId="{5E86B6AC-352C-46BD-8F6C-6787EF92A589}" type="presOf" srcId="{D8C94C8E-9688-48FB-9877-14A18029C119}" destId="{6E57673D-94CE-4CF5-ACB2-71F539329A84}" srcOrd="0" destOrd="0" presId="urn:microsoft.com/office/officeart/2005/8/layout/vList2"/>
    <dgm:cxn modelId="{E27ABCAF-0D6D-4089-B597-E835C0A8143F}" srcId="{69DA3AC8-4C9B-4ADF-8467-5758C44D2197}" destId="{CE618676-3143-4365-920F-F8290AC06221}" srcOrd="0" destOrd="0" parTransId="{7B73C9A4-7109-4F4E-BA25-B35991BA3052}" sibTransId="{300037DB-C7B1-47FC-B926-0CDA61AE9633}"/>
    <dgm:cxn modelId="{06BF1DCE-A6F4-4D9B-B060-D7ECC6652A35}" type="presOf" srcId="{A124E479-E767-4DB8-8094-CB6692FD586A}" destId="{F99FA42D-31D7-40CE-959E-2598399F80CF}" srcOrd="0" destOrd="0" presId="urn:microsoft.com/office/officeart/2005/8/layout/vList2"/>
    <dgm:cxn modelId="{E76395E4-2171-462A-98D3-C72EFAF5DF0F}" srcId="{4573B64A-D50F-4EF1-85EE-21D40596AAF5}" destId="{760DC3DE-8671-4B96-8F07-EB3821AB6CD7}" srcOrd="0" destOrd="0" parTransId="{E0E26F2A-813C-4ABC-9EA7-62E3A73A7A75}" sibTransId="{EAD479B8-F78A-4AA5-8472-612D9C84DA19}"/>
    <dgm:cxn modelId="{DD5638D6-DF25-4311-950D-1ED2516FE9D5}" type="presParOf" srcId="{F99FA42D-31D7-40CE-959E-2598399F80CF}" destId="{2117E76E-4AF0-4CE5-8CED-BCED2066C07E}" srcOrd="0" destOrd="0" presId="urn:microsoft.com/office/officeart/2005/8/layout/vList2"/>
    <dgm:cxn modelId="{7E437692-A1B9-4518-A85E-B00019CAEAB2}" type="presParOf" srcId="{F99FA42D-31D7-40CE-959E-2598399F80CF}" destId="{06D841B5-0524-4F69-83B0-42C960FA8C3D}" srcOrd="1" destOrd="0" presId="urn:microsoft.com/office/officeart/2005/8/layout/vList2"/>
    <dgm:cxn modelId="{930ABD2E-B943-490C-BAC9-3B715507331C}" type="presParOf" srcId="{F99FA42D-31D7-40CE-959E-2598399F80CF}" destId="{3EB02546-60FC-4B71-8E3E-29B618419512}" srcOrd="2" destOrd="0" presId="urn:microsoft.com/office/officeart/2005/8/layout/vList2"/>
    <dgm:cxn modelId="{A6A40DFB-9B68-4DB5-870F-31C165C0BDA0}" type="presParOf" srcId="{F99FA42D-31D7-40CE-959E-2598399F80CF}" destId="{6E57673D-94CE-4CF5-ACB2-71F539329A84}" srcOrd="3" destOrd="0" presId="urn:microsoft.com/office/officeart/2005/8/layout/vList2"/>
    <dgm:cxn modelId="{1209E71A-FEAD-4F20-BBF9-9207B2A7D5B7}" type="presParOf" srcId="{F99FA42D-31D7-40CE-959E-2598399F80CF}" destId="{FF37849E-E19A-4633-A664-B899F54BA3C1}" srcOrd="4" destOrd="0" presId="urn:microsoft.com/office/officeart/2005/8/layout/vList2"/>
    <dgm:cxn modelId="{31DDCCA1-CF55-44C4-B478-2C53C870626C}" type="presParOf" srcId="{F99FA42D-31D7-40CE-959E-2598399F80CF}" destId="{8D28FD6F-21E0-4896-85A9-B7539BD09C3A}"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CC4595-AD96-4DBE-9F54-2E5A51D5177B}"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CE84B42F-C40B-4CD7-ACE9-3587F7BB4BBC}">
      <dgm:prSet/>
      <dgm:spPr/>
      <dgm:t>
        <a:bodyPr/>
        <a:lstStyle/>
        <a:p>
          <a:r>
            <a:rPr lang="en-US" b="0" i="0"/>
            <a:t>Using any of the three methods, it is possible to recover up to 33% of fraudulent transactions, with an increase of just 0.3% in false positives.</a:t>
          </a:r>
          <a:endParaRPr lang="it-IT" b="0"/>
        </a:p>
      </dgm:t>
    </dgm:pt>
    <dgm:pt modelId="{FAF68D09-8958-41CD-B05E-1007EAD30234}" type="parTrans" cxnId="{512B4923-D0D8-487A-B8F2-F191D97859A3}">
      <dgm:prSet/>
      <dgm:spPr/>
      <dgm:t>
        <a:bodyPr/>
        <a:lstStyle/>
        <a:p>
          <a:endParaRPr lang="en-GB" b="0"/>
        </a:p>
      </dgm:t>
    </dgm:pt>
    <dgm:pt modelId="{90C3ED0A-9589-4A2D-AD89-0E66DBD311B3}" type="sibTrans" cxnId="{512B4923-D0D8-487A-B8F2-F191D97859A3}">
      <dgm:prSet/>
      <dgm:spPr/>
      <dgm:t>
        <a:bodyPr/>
        <a:lstStyle/>
        <a:p>
          <a:endParaRPr lang="en-GB" b="0"/>
        </a:p>
      </dgm:t>
    </dgm:pt>
    <dgm:pt modelId="{480EC617-2A41-4EDC-AF67-30FA8183C623}">
      <dgm:prSet/>
      <dgm:spPr/>
      <dgm:t>
        <a:bodyPr/>
        <a:lstStyle/>
        <a:p>
          <a:r>
            <a:rPr lang="en-US" b="0" i="0" dirty="0"/>
            <a:t>At this preliminary stage, some features have not yet been utilized, while others have been categorized.</a:t>
          </a:r>
          <a:endParaRPr lang="it-IT" b="0" dirty="0"/>
        </a:p>
      </dgm:t>
    </dgm:pt>
    <dgm:pt modelId="{F12B1CC4-9DBA-4489-81DF-89765989D992}" type="parTrans" cxnId="{11A1A044-731D-418E-A0E6-1359609538AC}">
      <dgm:prSet/>
      <dgm:spPr/>
      <dgm:t>
        <a:bodyPr/>
        <a:lstStyle/>
        <a:p>
          <a:endParaRPr lang="en-GB" b="0"/>
        </a:p>
      </dgm:t>
    </dgm:pt>
    <dgm:pt modelId="{3F83BA0C-C946-4DCE-BF50-3F0127307A4C}" type="sibTrans" cxnId="{11A1A044-731D-418E-A0E6-1359609538AC}">
      <dgm:prSet/>
      <dgm:spPr/>
      <dgm:t>
        <a:bodyPr/>
        <a:lstStyle/>
        <a:p>
          <a:endParaRPr lang="en-GB" b="0"/>
        </a:p>
      </dgm:t>
    </dgm:pt>
    <dgm:pt modelId="{D4DB50D7-7483-404F-BB62-C6895A484CFD}">
      <dgm:prSet/>
      <dgm:spPr/>
      <dgm:t>
        <a:bodyPr/>
        <a:lstStyle/>
        <a:p>
          <a:r>
            <a:rPr lang="en-US" b="0" i="0" dirty="0"/>
            <a:t>For example, </a:t>
          </a:r>
          <a:r>
            <a:rPr lang="en-US" b="0" i="0" dirty="0" err="1"/>
            <a:t>CountryCodeBIC</a:t>
          </a:r>
          <a:r>
            <a:rPr lang="en-US" b="0" i="0" dirty="0"/>
            <a:t> is set to 1 if it takes on the most frequent value, 0 otherwise.</a:t>
          </a:r>
          <a:endParaRPr lang="it-IT" b="0" dirty="0"/>
        </a:p>
      </dgm:t>
    </dgm:pt>
    <dgm:pt modelId="{2A49BA11-FD21-4E1A-AB01-B3F59D02C847}" type="parTrans" cxnId="{A994FEA4-78EB-4E11-9F9D-69B2CB9C2550}">
      <dgm:prSet/>
      <dgm:spPr/>
      <dgm:t>
        <a:bodyPr/>
        <a:lstStyle/>
        <a:p>
          <a:endParaRPr lang="en-GB" b="0"/>
        </a:p>
      </dgm:t>
    </dgm:pt>
    <dgm:pt modelId="{03D0C7DC-FFA7-40A8-B05E-E1CB81A569DE}" type="sibTrans" cxnId="{A994FEA4-78EB-4E11-9F9D-69B2CB9C2550}">
      <dgm:prSet/>
      <dgm:spPr/>
      <dgm:t>
        <a:bodyPr/>
        <a:lstStyle/>
        <a:p>
          <a:endParaRPr lang="en-GB" b="0"/>
        </a:p>
      </dgm:t>
    </dgm:pt>
    <dgm:pt modelId="{F8C351B7-0E34-4C3F-9A42-817E9345D2AA}">
      <dgm:prSet/>
      <dgm:spPr>
        <a:solidFill>
          <a:srgbClr val="FFC000"/>
        </a:solidFill>
      </dgm:spPr>
      <dgm:t>
        <a:bodyPr/>
        <a:lstStyle/>
        <a:p>
          <a:r>
            <a:rPr lang="en-US" b="0" i="0" dirty="0"/>
            <a:t>Future steps</a:t>
          </a:r>
          <a:endParaRPr lang="it-IT" b="0" dirty="0"/>
        </a:p>
      </dgm:t>
    </dgm:pt>
    <dgm:pt modelId="{BD801516-AA95-4FEB-BF25-9E091E1085A8}" type="parTrans" cxnId="{0DE066B0-B982-42A0-8A0C-624513D6090E}">
      <dgm:prSet/>
      <dgm:spPr/>
      <dgm:t>
        <a:bodyPr/>
        <a:lstStyle/>
        <a:p>
          <a:endParaRPr lang="en-GB" b="0"/>
        </a:p>
      </dgm:t>
    </dgm:pt>
    <dgm:pt modelId="{5EB35A9A-0485-41A7-B13A-965A4A65B4E5}" type="sibTrans" cxnId="{0DE066B0-B982-42A0-8A0C-624513D6090E}">
      <dgm:prSet/>
      <dgm:spPr/>
      <dgm:t>
        <a:bodyPr/>
        <a:lstStyle/>
        <a:p>
          <a:endParaRPr lang="en-GB" b="0"/>
        </a:p>
      </dgm:t>
    </dgm:pt>
    <dgm:pt modelId="{0EAFE10B-7D63-4091-BF69-542A5C300A00}">
      <dgm:prSet/>
      <dgm:spPr/>
      <dgm:t>
        <a:bodyPr/>
        <a:lstStyle/>
        <a:p>
          <a:r>
            <a:rPr lang="en-US" b="0" i="0" dirty="0"/>
            <a:t>Expanding the set of features used and the dataset.</a:t>
          </a:r>
          <a:endParaRPr lang="it-IT" b="0" dirty="0"/>
        </a:p>
      </dgm:t>
    </dgm:pt>
    <dgm:pt modelId="{5118A296-3716-46E5-AF87-C62755221055}" type="parTrans" cxnId="{9D4DFB6C-B786-4173-863B-F3F5B791F1C6}">
      <dgm:prSet/>
      <dgm:spPr/>
      <dgm:t>
        <a:bodyPr/>
        <a:lstStyle/>
        <a:p>
          <a:endParaRPr lang="en-GB" b="0"/>
        </a:p>
      </dgm:t>
    </dgm:pt>
    <dgm:pt modelId="{2A382C12-4AD4-4D72-A81D-3F7A3E30B82D}" type="sibTrans" cxnId="{9D4DFB6C-B786-4173-863B-F3F5B791F1C6}">
      <dgm:prSet/>
      <dgm:spPr/>
      <dgm:t>
        <a:bodyPr/>
        <a:lstStyle/>
        <a:p>
          <a:endParaRPr lang="en-GB" b="0"/>
        </a:p>
      </dgm:t>
    </dgm:pt>
    <dgm:pt modelId="{F9B3363B-191D-4919-A0ED-4E4762B1C90D}">
      <dgm:prSet/>
      <dgm:spPr/>
      <dgm:t>
        <a:bodyPr/>
        <a:lstStyle/>
        <a:p>
          <a:r>
            <a:rPr lang="en-US" b="0" i="0" dirty="0"/>
            <a:t>Adopting alternative approaches.</a:t>
          </a:r>
          <a:endParaRPr lang="it-IT" b="0" dirty="0"/>
        </a:p>
      </dgm:t>
    </dgm:pt>
    <dgm:pt modelId="{20717BA5-986D-455F-B02B-56716D143EAB}" type="parTrans" cxnId="{C99DFD81-C692-4B2D-BD92-D6E8F9942D87}">
      <dgm:prSet/>
      <dgm:spPr/>
      <dgm:t>
        <a:bodyPr/>
        <a:lstStyle/>
        <a:p>
          <a:endParaRPr lang="en-GB" b="0"/>
        </a:p>
      </dgm:t>
    </dgm:pt>
    <dgm:pt modelId="{236EF3EC-FF57-4648-BE33-7263014488B6}" type="sibTrans" cxnId="{C99DFD81-C692-4B2D-BD92-D6E8F9942D87}">
      <dgm:prSet/>
      <dgm:spPr/>
      <dgm:t>
        <a:bodyPr/>
        <a:lstStyle/>
        <a:p>
          <a:endParaRPr lang="en-GB" b="0"/>
        </a:p>
      </dgm:t>
    </dgm:pt>
    <dgm:pt modelId="{B4A47039-ABE2-448C-9A3C-A827DE768908}">
      <dgm:prSet/>
      <dgm:spPr/>
      <dgm:t>
        <a:bodyPr/>
        <a:lstStyle/>
        <a:p>
          <a:r>
            <a:rPr lang="en-US" b="0" i="0" dirty="0"/>
            <a:t>Including user profile features.</a:t>
          </a:r>
          <a:endParaRPr lang="it-IT" b="0" dirty="0"/>
        </a:p>
      </dgm:t>
    </dgm:pt>
    <dgm:pt modelId="{88AD9974-3078-414D-A995-FFC8B3FC5E02}" type="parTrans" cxnId="{7FDCD9B3-F329-4083-8BC6-96BFB92D15E2}">
      <dgm:prSet/>
      <dgm:spPr/>
      <dgm:t>
        <a:bodyPr/>
        <a:lstStyle/>
        <a:p>
          <a:endParaRPr lang="en-GB" b="0"/>
        </a:p>
      </dgm:t>
    </dgm:pt>
    <dgm:pt modelId="{D3186352-07ED-44D4-AFE2-154729C25D6C}" type="sibTrans" cxnId="{7FDCD9B3-F329-4083-8BC6-96BFB92D15E2}">
      <dgm:prSet/>
      <dgm:spPr/>
      <dgm:t>
        <a:bodyPr/>
        <a:lstStyle/>
        <a:p>
          <a:endParaRPr lang="en-GB" b="0"/>
        </a:p>
      </dgm:t>
    </dgm:pt>
    <dgm:pt modelId="{EB37ACA4-D5E4-4DFF-ACE8-3EAC9852B77A}">
      <dgm:prSet/>
      <dgm:spPr/>
      <dgm:t>
        <a:bodyPr/>
        <a:lstStyle/>
        <a:p>
          <a:r>
            <a:rPr lang="en-GB" b="0" noProof="0" dirty="0"/>
            <a:t>Preliminary results from Random Forest</a:t>
          </a:r>
        </a:p>
      </dgm:t>
    </dgm:pt>
    <dgm:pt modelId="{A342C2B9-CDBA-4B48-BA17-6D922D825D17}" type="parTrans" cxnId="{F23BE255-04B8-4A6C-9951-CB0DCE76166A}">
      <dgm:prSet/>
      <dgm:spPr/>
      <dgm:t>
        <a:bodyPr/>
        <a:lstStyle/>
        <a:p>
          <a:endParaRPr lang="en-GB" b="0"/>
        </a:p>
      </dgm:t>
    </dgm:pt>
    <dgm:pt modelId="{EACBE231-5082-412D-A32F-4F2BDDA35D51}" type="sibTrans" cxnId="{F23BE255-04B8-4A6C-9951-CB0DCE76166A}">
      <dgm:prSet/>
      <dgm:spPr/>
      <dgm:t>
        <a:bodyPr/>
        <a:lstStyle/>
        <a:p>
          <a:endParaRPr lang="en-GB" b="0"/>
        </a:p>
      </dgm:t>
    </dgm:pt>
    <dgm:pt modelId="{76C2AE5A-C42B-4CDB-85CF-85C7E39CD0EA}" type="pres">
      <dgm:prSet presAssocID="{58CC4595-AD96-4DBE-9F54-2E5A51D5177B}" presName="linear" presStyleCnt="0">
        <dgm:presLayoutVars>
          <dgm:animLvl val="lvl"/>
          <dgm:resizeHandles val="exact"/>
        </dgm:presLayoutVars>
      </dgm:prSet>
      <dgm:spPr/>
    </dgm:pt>
    <dgm:pt modelId="{D876AD21-B370-4930-A8A6-A25C1E2F286C}" type="pres">
      <dgm:prSet presAssocID="{EB37ACA4-D5E4-4DFF-ACE8-3EAC9852B77A}" presName="parentText" presStyleLbl="node1" presStyleIdx="0" presStyleCnt="2">
        <dgm:presLayoutVars>
          <dgm:chMax val="0"/>
          <dgm:bulletEnabled val="1"/>
        </dgm:presLayoutVars>
      </dgm:prSet>
      <dgm:spPr/>
    </dgm:pt>
    <dgm:pt modelId="{B0247F1F-5710-491C-9846-BF936214F53E}" type="pres">
      <dgm:prSet presAssocID="{EB37ACA4-D5E4-4DFF-ACE8-3EAC9852B77A}" presName="childText" presStyleLbl="revTx" presStyleIdx="0" presStyleCnt="2">
        <dgm:presLayoutVars>
          <dgm:bulletEnabled val="1"/>
        </dgm:presLayoutVars>
      </dgm:prSet>
      <dgm:spPr/>
    </dgm:pt>
    <dgm:pt modelId="{8304348E-6FCF-4DDE-819D-41AC2EABD34C}" type="pres">
      <dgm:prSet presAssocID="{F8C351B7-0E34-4C3F-9A42-817E9345D2AA}" presName="parentText" presStyleLbl="node1" presStyleIdx="1" presStyleCnt="2">
        <dgm:presLayoutVars>
          <dgm:chMax val="0"/>
          <dgm:bulletEnabled val="1"/>
        </dgm:presLayoutVars>
      </dgm:prSet>
      <dgm:spPr/>
    </dgm:pt>
    <dgm:pt modelId="{F3CD049E-5934-45C8-B5A5-0556B1B2F6B2}" type="pres">
      <dgm:prSet presAssocID="{F8C351B7-0E34-4C3F-9A42-817E9345D2AA}" presName="childText" presStyleLbl="revTx" presStyleIdx="1" presStyleCnt="2">
        <dgm:presLayoutVars>
          <dgm:bulletEnabled val="1"/>
        </dgm:presLayoutVars>
      </dgm:prSet>
      <dgm:spPr/>
    </dgm:pt>
  </dgm:ptLst>
  <dgm:cxnLst>
    <dgm:cxn modelId="{512B4923-D0D8-487A-B8F2-F191D97859A3}" srcId="{EB37ACA4-D5E4-4DFF-ACE8-3EAC9852B77A}" destId="{CE84B42F-C40B-4CD7-ACE9-3587F7BB4BBC}" srcOrd="0" destOrd="0" parTransId="{FAF68D09-8958-41CD-B05E-1007EAD30234}" sibTransId="{90C3ED0A-9589-4A2D-AD89-0E66DBD311B3}"/>
    <dgm:cxn modelId="{F7955730-F570-42F0-9FB2-03E1499ED25F}" type="presOf" srcId="{D4DB50D7-7483-404F-BB62-C6895A484CFD}" destId="{B0247F1F-5710-491C-9846-BF936214F53E}" srcOrd="0" destOrd="2" presId="urn:microsoft.com/office/officeart/2005/8/layout/vList2"/>
    <dgm:cxn modelId="{AFD28A37-62D6-4B55-A941-8E22E3EF455B}" type="presOf" srcId="{B4A47039-ABE2-448C-9A3C-A827DE768908}" destId="{F3CD049E-5934-45C8-B5A5-0556B1B2F6B2}" srcOrd="0" destOrd="2" presId="urn:microsoft.com/office/officeart/2005/8/layout/vList2"/>
    <dgm:cxn modelId="{0435263B-DC7B-44E4-9E5E-2FE86505EC2C}" type="presOf" srcId="{F8C351B7-0E34-4C3F-9A42-817E9345D2AA}" destId="{8304348E-6FCF-4DDE-819D-41AC2EABD34C}" srcOrd="0" destOrd="0" presId="urn:microsoft.com/office/officeart/2005/8/layout/vList2"/>
    <dgm:cxn modelId="{DDA00D5E-7A75-4C93-89A8-1ABDA8BC07F3}" type="presOf" srcId="{58CC4595-AD96-4DBE-9F54-2E5A51D5177B}" destId="{76C2AE5A-C42B-4CDB-85CF-85C7E39CD0EA}" srcOrd="0" destOrd="0" presId="urn:microsoft.com/office/officeart/2005/8/layout/vList2"/>
    <dgm:cxn modelId="{11A1A044-731D-418E-A0E6-1359609538AC}" srcId="{EB37ACA4-D5E4-4DFF-ACE8-3EAC9852B77A}" destId="{480EC617-2A41-4EDC-AF67-30FA8183C623}" srcOrd="1" destOrd="0" parTransId="{F12B1CC4-9DBA-4489-81DF-89765989D992}" sibTransId="{3F83BA0C-C946-4DCE-BF50-3F0127307A4C}"/>
    <dgm:cxn modelId="{24CCE349-596C-4FCB-834C-5C10966D5CCD}" type="presOf" srcId="{EB37ACA4-D5E4-4DFF-ACE8-3EAC9852B77A}" destId="{D876AD21-B370-4930-A8A6-A25C1E2F286C}" srcOrd="0" destOrd="0" presId="urn:microsoft.com/office/officeart/2005/8/layout/vList2"/>
    <dgm:cxn modelId="{9D4DFB6C-B786-4173-863B-F3F5B791F1C6}" srcId="{F8C351B7-0E34-4C3F-9A42-817E9345D2AA}" destId="{0EAFE10B-7D63-4091-BF69-542A5C300A00}" srcOrd="0" destOrd="0" parTransId="{5118A296-3716-46E5-AF87-C62755221055}" sibTransId="{2A382C12-4AD4-4D72-A81D-3F7A3E30B82D}"/>
    <dgm:cxn modelId="{818DCD4D-CE97-4491-8F1E-B09C14F92F30}" type="presOf" srcId="{CE84B42F-C40B-4CD7-ACE9-3587F7BB4BBC}" destId="{B0247F1F-5710-491C-9846-BF936214F53E}" srcOrd="0" destOrd="0" presId="urn:microsoft.com/office/officeart/2005/8/layout/vList2"/>
    <dgm:cxn modelId="{F23BE255-04B8-4A6C-9951-CB0DCE76166A}" srcId="{58CC4595-AD96-4DBE-9F54-2E5A51D5177B}" destId="{EB37ACA4-D5E4-4DFF-ACE8-3EAC9852B77A}" srcOrd="0" destOrd="0" parTransId="{A342C2B9-CDBA-4B48-BA17-6D922D825D17}" sibTransId="{EACBE231-5082-412D-A32F-4F2BDDA35D51}"/>
    <dgm:cxn modelId="{C99DFD81-C692-4B2D-BD92-D6E8F9942D87}" srcId="{F8C351B7-0E34-4C3F-9A42-817E9345D2AA}" destId="{F9B3363B-191D-4919-A0ED-4E4762B1C90D}" srcOrd="1" destOrd="0" parTransId="{20717BA5-986D-455F-B02B-56716D143EAB}" sibTransId="{236EF3EC-FF57-4648-BE33-7263014488B6}"/>
    <dgm:cxn modelId="{4EBF18A1-CC14-47F7-A958-61AE8CAB9B4F}" type="presOf" srcId="{F9B3363B-191D-4919-A0ED-4E4762B1C90D}" destId="{F3CD049E-5934-45C8-B5A5-0556B1B2F6B2}" srcOrd="0" destOrd="1" presId="urn:microsoft.com/office/officeart/2005/8/layout/vList2"/>
    <dgm:cxn modelId="{A994FEA4-78EB-4E11-9F9D-69B2CB9C2550}" srcId="{EB37ACA4-D5E4-4DFF-ACE8-3EAC9852B77A}" destId="{D4DB50D7-7483-404F-BB62-C6895A484CFD}" srcOrd="2" destOrd="0" parTransId="{2A49BA11-FD21-4E1A-AB01-B3F59D02C847}" sibTransId="{03D0C7DC-FFA7-40A8-B05E-E1CB81A569DE}"/>
    <dgm:cxn modelId="{0DE066B0-B982-42A0-8A0C-624513D6090E}" srcId="{58CC4595-AD96-4DBE-9F54-2E5A51D5177B}" destId="{F8C351B7-0E34-4C3F-9A42-817E9345D2AA}" srcOrd="1" destOrd="0" parTransId="{BD801516-AA95-4FEB-BF25-9E091E1085A8}" sibTransId="{5EB35A9A-0485-41A7-B13A-965A4A65B4E5}"/>
    <dgm:cxn modelId="{7FDCD9B3-F329-4083-8BC6-96BFB92D15E2}" srcId="{F8C351B7-0E34-4C3F-9A42-817E9345D2AA}" destId="{B4A47039-ABE2-448C-9A3C-A827DE768908}" srcOrd="2" destOrd="0" parTransId="{88AD9974-3078-414D-A995-FFC8B3FC5E02}" sibTransId="{D3186352-07ED-44D4-AFE2-154729C25D6C}"/>
    <dgm:cxn modelId="{F671DACB-6310-4C39-9AD7-1435F9034D30}" type="presOf" srcId="{480EC617-2A41-4EDC-AF67-30FA8183C623}" destId="{B0247F1F-5710-491C-9846-BF936214F53E}" srcOrd="0" destOrd="1" presId="urn:microsoft.com/office/officeart/2005/8/layout/vList2"/>
    <dgm:cxn modelId="{7EEFE6D3-13D8-4060-A34C-39EF9A0A8228}" type="presOf" srcId="{0EAFE10B-7D63-4091-BF69-542A5C300A00}" destId="{F3CD049E-5934-45C8-B5A5-0556B1B2F6B2}" srcOrd="0" destOrd="0" presId="urn:microsoft.com/office/officeart/2005/8/layout/vList2"/>
    <dgm:cxn modelId="{22187A69-2AEB-4B47-B5C5-E59F66C335E2}" type="presParOf" srcId="{76C2AE5A-C42B-4CDB-85CF-85C7E39CD0EA}" destId="{D876AD21-B370-4930-A8A6-A25C1E2F286C}" srcOrd="0" destOrd="0" presId="urn:microsoft.com/office/officeart/2005/8/layout/vList2"/>
    <dgm:cxn modelId="{43EDA023-46BA-4BA6-B62E-77210E8920AB}" type="presParOf" srcId="{76C2AE5A-C42B-4CDB-85CF-85C7E39CD0EA}" destId="{B0247F1F-5710-491C-9846-BF936214F53E}" srcOrd="1" destOrd="0" presId="urn:microsoft.com/office/officeart/2005/8/layout/vList2"/>
    <dgm:cxn modelId="{C612776F-86A1-43C0-B40D-B0F8E7E7D875}" type="presParOf" srcId="{76C2AE5A-C42B-4CDB-85CF-85C7E39CD0EA}" destId="{8304348E-6FCF-4DDE-819D-41AC2EABD34C}" srcOrd="2" destOrd="0" presId="urn:microsoft.com/office/officeart/2005/8/layout/vList2"/>
    <dgm:cxn modelId="{29A97C89-31F7-4F20-8C1B-1914B07CD333}" type="presParOf" srcId="{76C2AE5A-C42B-4CDB-85CF-85C7E39CD0EA}" destId="{F3CD049E-5934-45C8-B5A5-0556B1B2F6B2}"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39978-C696-47E5-B689-9B213E566A05}">
      <dsp:nvSpPr>
        <dsp:cNvPr id="0" name=""/>
        <dsp:cNvSpPr/>
      </dsp:nvSpPr>
      <dsp:spPr>
        <a:xfrm>
          <a:off x="0" y="66184"/>
          <a:ext cx="9070775" cy="56159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u="none" kern="1200" noProof="0" dirty="0"/>
            <a:t>1. Time Series → Features</a:t>
          </a:r>
          <a:endParaRPr lang="en-GB" sz="2400" b="0" kern="1200" noProof="0" dirty="0"/>
        </a:p>
      </dsp:txBody>
      <dsp:txXfrm>
        <a:off x="27415" y="93599"/>
        <a:ext cx="9015945" cy="506769"/>
      </dsp:txXfrm>
    </dsp:sp>
    <dsp:sp modelId="{957029B1-35EA-44CC-8360-83C3577B0FC6}">
      <dsp:nvSpPr>
        <dsp:cNvPr id="0" name=""/>
        <dsp:cNvSpPr/>
      </dsp:nvSpPr>
      <dsp:spPr>
        <a:xfrm>
          <a:off x="0" y="627784"/>
          <a:ext cx="9070775"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99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b="0" i="1" u="none" kern="1200" dirty="0"/>
            <a:t>Function that allows to extract statistical features from the given input time series.</a:t>
          </a:r>
          <a:endParaRPr lang="it-IT" sz="1900" b="0" kern="1200" dirty="0"/>
        </a:p>
      </dsp:txBody>
      <dsp:txXfrm>
        <a:off x="0" y="627784"/>
        <a:ext cx="9070775" cy="571320"/>
      </dsp:txXfrm>
    </dsp:sp>
    <dsp:sp modelId="{798BF023-1C36-403E-93C6-EE12A66F796B}">
      <dsp:nvSpPr>
        <dsp:cNvPr id="0" name=""/>
        <dsp:cNvSpPr/>
      </dsp:nvSpPr>
      <dsp:spPr>
        <a:xfrm>
          <a:off x="0" y="1199104"/>
          <a:ext cx="9070775" cy="56159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u="none" kern="1200" noProof="0" dirty="0"/>
            <a:t>2. Features → (</a:t>
          </a:r>
          <a:r>
            <a:rPr lang="en-US" sz="2400" b="0" i="0" u="none" kern="1200" noProof="0" dirty="0" err="1"/>
            <a:t>x,y</a:t>
          </a:r>
          <a:r>
            <a:rPr lang="en-US" sz="2400" b="0" i="0" u="none" kern="1200" noProof="0" dirty="0"/>
            <a:t>) SOM</a:t>
          </a:r>
          <a:endParaRPr lang="en-US" sz="2400" b="0" kern="1200" noProof="0" dirty="0"/>
        </a:p>
      </dsp:txBody>
      <dsp:txXfrm>
        <a:off x="27415" y="1226519"/>
        <a:ext cx="9015945" cy="506769"/>
      </dsp:txXfrm>
    </dsp:sp>
    <dsp:sp modelId="{770A07C5-960B-4951-A1F3-1C3E641625A8}">
      <dsp:nvSpPr>
        <dsp:cNvPr id="0" name=""/>
        <dsp:cNvSpPr/>
      </dsp:nvSpPr>
      <dsp:spPr>
        <a:xfrm>
          <a:off x="0" y="1760704"/>
          <a:ext cx="9070775"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99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b="0" i="1" u="none" kern="1200" dirty="0"/>
            <a:t>Function that allows to map the data onto the SOM</a:t>
          </a:r>
          <a:r>
            <a:rPr lang="it-IT" sz="1900" b="0" i="1" u="none" kern="1200" dirty="0"/>
            <a:t>.</a:t>
          </a:r>
          <a:endParaRPr lang="it-IT" sz="1900" b="0" kern="1200" dirty="0"/>
        </a:p>
      </dsp:txBody>
      <dsp:txXfrm>
        <a:off x="0" y="1760704"/>
        <a:ext cx="9070775" cy="397440"/>
      </dsp:txXfrm>
    </dsp:sp>
    <dsp:sp modelId="{7637981E-4A98-4DCF-8E93-02998EEECF58}">
      <dsp:nvSpPr>
        <dsp:cNvPr id="0" name=""/>
        <dsp:cNvSpPr/>
      </dsp:nvSpPr>
      <dsp:spPr>
        <a:xfrm>
          <a:off x="0" y="2158144"/>
          <a:ext cx="9070775" cy="56159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0" i="0" u="none" kern="1200" noProof="0" dirty="0"/>
            <a:t>3. Features → Threshold %</a:t>
          </a:r>
          <a:endParaRPr lang="en-GB" sz="2400" b="0" kern="1200" noProof="0" dirty="0"/>
        </a:p>
      </dsp:txBody>
      <dsp:txXfrm>
        <a:off x="27415" y="2185559"/>
        <a:ext cx="9015945" cy="506769"/>
      </dsp:txXfrm>
    </dsp:sp>
    <dsp:sp modelId="{A9E0C344-8A34-4574-8F98-455C5CE7A642}">
      <dsp:nvSpPr>
        <dsp:cNvPr id="0" name=""/>
        <dsp:cNvSpPr/>
      </dsp:nvSpPr>
      <dsp:spPr>
        <a:xfrm>
          <a:off x="0" y="2719744"/>
          <a:ext cx="9070775"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99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b="0" i="1" u="none" kern="1200" dirty="0"/>
            <a:t>Function that allows to assign a percentage with which establishing if an ID is Outlier/Not-outlier</a:t>
          </a:r>
          <a:r>
            <a:rPr lang="it-IT" sz="1900" b="0" i="1" u="none" kern="1200" dirty="0"/>
            <a:t>.</a:t>
          </a:r>
          <a:endParaRPr lang="it-IT" sz="1900" b="0" kern="1200" dirty="0"/>
        </a:p>
      </dsp:txBody>
      <dsp:txXfrm>
        <a:off x="0" y="2719744"/>
        <a:ext cx="9070775" cy="571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7E76E-4AF0-4CE5-8CED-BCED2066C07E}">
      <dsp:nvSpPr>
        <dsp:cNvPr id="0" name=""/>
        <dsp:cNvSpPr/>
      </dsp:nvSpPr>
      <dsp:spPr>
        <a:xfrm>
          <a:off x="0" y="116244"/>
          <a:ext cx="10408428" cy="608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it-IT" sz="2600" b="1" i="0" kern="1200" dirty="0" err="1"/>
            <a:t>Starting</a:t>
          </a:r>
          <a:r>
            <a:rPr lang="it-IT" sz="2600" b="1" i="0" kern="1200" dirty="0"/>
            <a:t> point</a:t>
          </a:r>
          <a:endParaRPr lang="it-IT" sz="2600" kern="1200" dirty="0"/>
        </a:p>
      </dsp:txBody>
      <dsp:txXfrm>
        <a:off x="29700" y="145944"/>
        <a:ext cx="10349028" cy="549000"/>
      </dsp:txXfrm>
    </dsp:sp>
    <dsp:sp modelId="{06D841B5-0524-4F69-83B0-42C960FA8C3D}">
      <dsp:nvSpPr>
        <dsp:cNvPr id="0" name=""/>
        <dsp:cNvSpPr/>
      </dsp:nvSpPr>
      <dsp:spPr>
        <a:xfrm>
          <a:off x="0" y="724644"/>
          <a:ext cx="10408428"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46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it-IT" sz="2000" b="0" i="0" kern="1200" dirty="0"/>
            <a:t>folder «</a:t>
          </a:r>
          <a:r>
            <a:rPr lang="it-IT" sz="2000" b="0" i="1" kern="1200" dirty="0"/>
            <a:t>punto_2»</a:t>
          </a:r>
          <a:r>
            <a:rPr lang="en-US" sz="2000" b="0" i="0" kern="1200" dirty="0"/>
            <a:t>, containing all product transactions and all events from January to September 2023 relating to BT that have had at least one </a:t>
          </a:r>
          <a:r>
            <a:rPr lang="en-US" sz="2000" kern="1200" dirty="0"/>
            <a:t>fraudulent bank transfer</a:t>
          </a:r>
          <a:r>
            <a:rPr lang="en-US" sz="2000" b="0" i="0" kern="1200" dirty="0"/>
            <a:t>.</a:t>
          </a:r>
          <a:endParaRPr lang="it-IT" sz="2000" b="0" kern="1200" dirty="0"/>
        </a:p>
      </dsp:txBody>
      <dsp:txXfrm>
        <a:off x="0" y="724644"/>
        <a:ext cx="10408428" cy="592020"/>
      </dsp:txXfrm>
    </dsp:sp>
    <dsp:sp modelId="{3EB02546-60FC-4B71-8E3E-29B618419512}">
      <dsp:nvSpPr>
        <dsp:cNvPr id="0" name=""/>
        <dsp:cNvSpPr/>
      </dsp:nvSpPr>
      <dsp:spPr>
        <a:xfrm>
          <a:off x="0" y="1316664"/>
          <a:ext cx="10408428" cy="6084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dirty="0"/>
            <a:t>Features exploration</a:t>
          </a:r>
          <a:endParaRPr lang="it-IT" sz="2600" kern="1200" dirty="0"/>
        </a:p>
      </dsp:txBody>
      <dsp:txXfrm>
        <a:off x="29700" y="1346364"/>
        <a:ext cx="10349028" cy="549000"/>
      </dsp:txXfrm>
    </dsp:sp>
    <dsp:sp modelId="{6E57673D-94CE-4CF5-ACB2-71F539329A84}">
      <dsp:nvSpPr>
        <dsp:cNvPr id="0" name=""/>
        <dsp:cNvSpPr/>
      </dsp:nvSpPr>
      <dsp:spPr>
        <a:xfrm>
          <a:off x="0" y="1925065"/>
          <a:ext cx="10408428"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46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Analyze the distribution and correlation of features to identify possible relevant predictors for fraudulent bank transfers.</a:t>
          </a:r>
          <a:endParaRPr lang="it-IT" sz="2000" kern="1200" dirty="0"/>
        </a:p>
      </dsp:txBody>
      <dsp:txXfrm>
        <a:off x="0" y="1925065"/>
        <a:ext cx="10408428" cy="592020"/>
      </dsp:txXfrm>
    </dsp:sp>
    <dsp:sp modelId="{FF37849E-E19A-4633-A664-B899F54BA3C1}">
      <dsp:nvSpPr>
        <dsp:cNvPr id="0" name=""/>
        <dsp:cNvSpPr/>
      </dsp:nvSpPr>
      <dsp:spPr>
        <a:xfrm>
          <a:off x="0" y="2517084"/>
          <a:ext cx="10408428" cy="6084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dirty="0"/>
            <a:t>Random forest experiment</a:t>
          </a:r>
          <a:endParaRPr lang="it-IT" sz="2600" kern="1200" dirty="0"/>
        </a:p>
      </dsp:txBody>
      <dsp:txXfrm>
        <a:off x="29700" y="2546784"/>
        <a:ext cx="10349028" cy="549000"/>
      </dsp:txXfrm>
    </dsp:sp>
    <dsp:sp modelId="{8D28FD6F-21E0-4896-85A9-B7539BD09C3A}">
      <dsp:nvSpPr>
        <dsp:cNvPr id="0" name=""/>
        <dsp:cNvSpPr/>
      </dsp:nvSpPr>
      <dsp:spPr>
        <a:xfrm>
          <a:off x="0" y="3125485"/>
          <a:ext cx="10408428"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46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Implement and evaluate a Random Forest model to classify fraudulent bank transfers</a:t>
          </a:r>
          <a:endParaRPr lang="it-IT" sz="2000" kern="1200" dirty="0"/>
        </a:p>
      </dsp:txBody>
      <dsp:txXfrm>
        <a:off x="0" y="3125485"/>
        <a:ext cx="10408428" cy="430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6AD21-B370-4930-A8A6-A25C1E2F286C}">
      <dsp:nvSpPr>
        <dsp:cNvPr id="0" name=""/>
        <dsp:cNvSpPr/>
      </dsp:nvSpPr>
      <dsp:spPr>
        <a:xfrm>
          <a:off x="0" y="19084"/>
          <a:ext cx="11480700" cy="5850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0" kern="1200" noProof="0" dirty="0"/>
            <a:t>Preliminary results from Random Forest</a:t>
          </a:r>
        </a:p>
      </dsp:txBody>
      <dsp:txXfrm>
        <a:off x="28557" y="47641"/>
        <a:ext cx="11423586" cy="527886"/>
      </dsp:txXfrm>
    </dsp:sp>
    <dsp:sp modelId="{B0247F1F-5710-491C-9846-BF936214F53E}">
      <dsp:nvSpPr>
        <dsp:cNvPr id="0" name=""/>
        <dsp:cNvSpPr/>
      </dsp:nvSpPr>
      <dsp:spPr>
        <a:xfrm>
          <a:off x="0" y="604084"/>
          <a:ext cx="11480700" cy="150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512"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0" i="0" kern="1200"/>
            <a:t>Using any of the three methods, it is possible to recover up to 33% of fraudulent transactions, with an increase of just 0.3% in false positives.</a:t>
          </a:r>
          <a:endParaRPr lang="it-IT" sz="2000" b="0" kern="1200"/>
        </a:p>
        <a:p>
          <a:pPr marL="228600" lvl="1" indent="-228600" algn="l" defTabSz="889000">
            <a:lnSpc>
              <a:spcPct val="90000"/>
            </a:lnSpc>
            <a:spcBef>
              <a:spcPct val="0"/>
            </a:spcBef>
            <a:spcAft>
              <a:spcPct val="20000"/>
            </a:spcAft>
            <a:buChar char="•"/>
          </a:pPr>
          <a:r>
            <a:rPr lang="en-US" sz="2000" b="0" i="0" kern="1200" dirty="0"/>
            <a:t>At this preliminary stage, some features have not yet been utilized, while others have been categorized.</a:t>
          </a:r>
          <a:endParaRPr lang="it-IT" sz="2000" b="0" kern="1200" dirty="0"/>
        </a:p>
        <a:p>
          <a:pPr marL="228600" lvl="1" indent="-228600" algn="l" defTabSz="889000">
            <a:lnSpc>
              <a:spcPct val="90000"/>
            </a:lnSpc>
            <a:spcBef>
              <a:spcPct val="0"/>
            </a:spcBef>
            <a:spcAft>
              <a:spcPct val="20000"/>
            </a:spcAft>
            <a:buChar char="•"/>
          </a:pPr>
          <a:r>
            <a:rPr lang="en-US" sz="2000" b="0" i="0" kern="1200" dirty="0"/>
            <a:t>For example, </a:t>
          </a:r>
          <a:r>
            <a:rPr lang="en-US" sz="2000" b="0" i="0" kern="1200" dirty="0" err="1"/>
            <a:t>CountryCodeBIC</a:t>
          </a:r>
          <a:r>
            <a:rPr lang="en-US" sz="2000" b="0" i="0" kern="1200" dirty="0"/>
            <a:t> is set to 1 if it takes on the most frequent value, 0 otherwise.</a:t>
          </a:r>
          <a:endParaRPr lang="it-IT" sz="2000" b="0" kern="1200" dirty="0"/>
        </a:p>
      </dsp:txBody>
      <dsp:txXfrm>
        <a:off x="0" y="604084"/>
        <a:ext cx="11480700" cy="1500750"/>
      </dsp:txXfrm>
    </dsp:sp>
    <dsp:sp modelId="{8304348E-6FCF-4DDE-819D-41AC2EABD34C}">
      <dsp:nvSpPr>
        <dsp:cNvPr id="0" name=""/>
        <dsp:cNvSpPr/>
      </dsp:nvSpPr>
      <dsp:spPr>
        <a:xfrm>
          <a:off x="0" y="2104834"/>
          <a:ext cx="11480700" cy="58500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a:t>Future steps</a:t>
          </a:r>
          <a:endParaRPr lang="it-IT" sz="2500" b="0" kern="1200" dirty="0"/>
        </a:p>
      </dsp:txBody>
      <dsp:txXfrm>
        <a:off x="28557" y="2133391"/>
        <a:ext cx="11423586" cy="527886"/>
      </dsp:txXfrm>
    </dsp:sp>
    <dsp:sp modelId="{F3CD049E-5934-45C8-B5A5-0556B1B2F6B2}">
      <dsp:nvSpPr>
        <dsp:cNvPr id="0" name=""/>
        <dsp:cNvSpPr/>
      </dsp:nvSpPr>
      <dsp:spPr>
        <a:xfrm>
          <a:off x="0" y="2689834"/>
          <a:ext cx="11480700" cy="98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512"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0" i="0" kern="1200" dirty="0"/>
            <a:t>Expanding the set of features used and the dataset.</a:t>
          </a:r>
          <a:endParaRPr lang="it-IT" sz="2000" b="0" kern="1200" dirty="0"/>
        </a:p>
        <a:p>
          <a:pPr marL="228600" lvl="1" indent="-228600" algn="l" defTabSz="889000">
            <a:lnSpc>
              <a:spcPct val="90000"/>
            </a:lnSpc>
            <a:spcBef>
              <a:spcPct val="0"/>
            </a:spcBef>
            <a:spcAft>
              <a:spcPct val="20000"/>
            </a:spcAft>
            <a:buChar char="•"/>
          </a:pPr>
          <a:r>
            <a:rPr lang="en-US" sz="2000" b="0" i="0" kern="1200" dirty="0"/>
            <a:t>Adopting alternative approaches.</a:t>
          </a:r>
          <a:endParaRPr lang="it-IT" sz="2000" b="0" kern="1200" dirty="0"/>
        </a:p>
        <a:p>
          <a:pPr marL="228600" lvl="1" indent="-228600" algn="l" defTabSz="889000">
            <a:lnSpc>
              <a:spcPct val="90000"/>
            </a:lnSpc>
            <a:spcBef>
              <a:spcPct val="0"/>
            </a:spcBef>
            <a:spcAft>
              <a:spcPct val="20000"/>
            </a:spcAft>
            <a:buChar char="•"/>
          </a:pPr>
          <a:r>
            <a:rPr lang="en-US" sz="2000" b="0" i="0" kern="1200" dirty="0"/>
            <a:t>Including user profile features.</a:t>
          </a:r>
          <a:endParaRPr lang="it-IT" sz="2000" b="0" kern="1200" dirty="0"/>
        </a:p>
      </dsp:txBody>
      <dsp:txXfrm>
        <a:off x="0" y="2689834"/>
        <a:ext cx="11480700" cy="9832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Cover</a:t>
            </a:r>
            <a:endParaRPr/>
          </a:p>
        </p:txBody>
      </p:sp>
      <p:sp>
        <p:nvSpPr>
          <p:cNvPr id="119" name="Google Shape;1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10</a:t>
            </a:fld>
            <a:endParaRPr/>
          </a:p>
        </p:txBody>
      </p:sp>
    </p:spTree>
    <p:extLst>
      <p:ext uri="{BB962C8B-B14F-4D97-AF65-F5344CB8AC3E}">
        <p14:creationId xmlns:p14="http://schemas.microsoft.com/office/powerpoint/2010/main" val="1992359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7df92e4ca9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27df92e4ca9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68" name="Google Shape;168;g27df92e4ca9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df92e4ca9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27df92e4ca9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80" name="Google Shape;180;g27df92e4ca9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13</a:t>
            </a:fld>
            <a:endParaRPr/>
          </a:p>
        </p:txBody>
      </p:sp>
    </p:spTree>
    <p:extLst>
      <p:ext uri="{BB962C8B-B14F-4D97-AF65-F5344CB8AC3E}">
        <p14:creationId xmlns:p14="http://schemas.microsoft.com/office/powerpoint/2010/main" val="2675090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14</a:t>
            </a:fld>
            <a:endParaRPr/>
          </a:p>
        </p:txBody>
      </p:sp>
    </p:spTree>
    <p:extLst>
      <p:ext uri="{BB962C8B-B14F-4D97-AF65-F5344CB8AC3E}">
        <p14:creationId xmlns:p14="http://schemas.microsoft.com/office/powerpoint/2010/main" val="3582299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15</a:t>
            </a:fld>
            <a:endParaRPr/>
          </a:p>
        </p:txBody>
      </p:sp>
    </p:spTree>
    <p:extLst>
      <p:ext uri="{BB962C8B-B14F-4D97-AF65-F5344CB8AC3E}">
        <p14:creationId xmlns:p14="http://schemas.microsoft.com/office/powerpoint/2010/main" val="177077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16</a:t>
            </a:fld>
            <a:endParaRPr/>
          </a:p>
        </p:txBody>
      </p:sp>
    </p:spTree>
    <p:extLst>
      <p:ext uri="{BB962C8B-B14F-4D97-AF65-F5344CB8AC3E}">
        <p14:creationId xmlns:p14="http://schemas.microsoft.com/office/powerpoint/2010/main" val="2901012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17</a:t>
            </a:fld>
            <a:endParaRPr/>
          </a:p>
        </p:txBody>
      </p:sp>
    </p:spTree>
    <p:extLst>
      <p:ext uri="{BB962C8B-B14F-4D97-AF65-F5344CB8AC3E}">
        <p14:creationId xmlns:p14="http://schemas.microsoft.com/office/powerpoint/2010/main" val="2643087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18</a:t>
            </a:fld>
            <a:endParaRPr/>
          </a:p>
        </p:txBody>
      </p:sp>
    </p:spTree>
    <p:extLst>
      <p:ext uri="{BB962C8B-B14F-4D97-AF65-F5344CB8AC3E}">
        <p14:creationId xmlns:p14="http://schemas.microsoft.com/office/powerpoint/2010/main" val="3772877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19</a:t>
            </a:fld>
            <a:endParaRPr/>
          </a:p>
        </p:txBody>
      </p:sp>
    </p:spTree>
    <p:extLst>
      <p:ext uri="{BB962C8B-B14F-4D97-AF65-F5344CB8AC3E}">
        <p14:creationId xmlns:p14="http://schemas.microsoft.com/office/powerpoint/2010/main" val="2129197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a:t>
            </a:fld>
            <a:endParaRPr/>
          </a:p>
        </p:txBody>
      </p:sp>
    </p:spTree>
    <p:extLst>
      <p:ext uri="{BB962C8B-B14F-4D97-AF65-F5344CB8AC3E}">
        <p14:creationId xmlns:p14="http://schemas.microsoft.com/office/powerpoint/2010/main" val="3165327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20</a:t>
            </a:fld>
            <a:endParaRPr/>
          </a:p>
        </p:txBody>
      </p:sp>
    </p:spTree>
    <p:extLst>
      <p:ext uri="{BB962C8B-B14F-4D97-AF65-F5344CB8AC3E}">
        <p14:creationId xmlns:p14="http://schemas.microsoft.com/office/powerpoint/2010/main" val="1642430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21</a:t>
            </a:fld>
            <a:endParaRPr/>
          </a:p>
        </p:txBody>
      </p:sp>
    </p:spTree>
    <p:extLst>
      <p:ext uri="{BB962C8B-B14F-4D97-AF65-F5344CB8AC3E}">
        <p14:creationId xmlns:p14="http://schemas.microsoft.com/office/powerpoint/2010/main" val="2078625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22</a:t>
            </a:fld>
            <a:endParaRPr/>
          </a:p>
        </p:txBody>
      </p:sp>
    </p:spTree>
    <p:extLst>
      <p:ext uri="{BB962C8B-B14F-4D97-AF65-F5344CB8AC3E}">
        <p14:creationId xmlns:p14="http://schemas.microsoft.com/office/powerpoint/2010/main" val="90664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23</a:t>
            </a:fld>
            <a:endParaRPr/>
          </a:p>
        </p:txBody>
      </p:sp>
    </p:spTree>
    <p:extLst>
      <p:ext uri="{BB962C8B-B14F-4D97-AF65-F5344CB8AC3E}">
        <p14:creationId xmlns:p14="http://schemas.microsoft.com/office/powerpoint/2010/main" val="3778874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24</a:t>
            </a:fld>
            <a:endParaRPr/>
          </a:p>
        </p:txBody>
      </p:sp>
    </p:spTree>
    <p:extLst>
      <p:ext uri="{BB962C8B-B14F-4D97-AF65-F5344CB8AC3E}">
        <p14:creationId xmlns:p14="http://schemas.microsoft.com/office/powerpoint/2010/main" val="341217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25</a:t>
            </a:fld>
            <a:endParaRPr/>
          </a:p>
        </p:txBody>
      </p:sp>
    </p:spTree>
    <p:extLst>
      <p:ext uri="{BB962C8B-B14F-4D97-AF65-F5344CB8AC3E}">
        <p14:creationId xmlns:p14="http://schemas.microsoft.com/office/powerpoint/2010/main" val="2543276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5</a:t>
            </a:fld>
            <a:endParaRPr/>
          </a:p>
        </p:txBody>
      </p:sp>
    </p:spTree>
    <p:extLst>
      <p:ext uri="{BB962C8B-B14F-4D97-AF65-F5344CB8AC3E}">
        <p14:creationId xmlns:p14="http://schemas.microsoft.com/office/powerpoint/2010/main" val="1871126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6</a:t>
            </a:fld>
            <a:endParaRPr/>
          </a:p>
        </p:txBody>
      </p:sp>
    </p:spTree>
    <p:extLst>
      <p:ext uri="{BB962C8B-B14F-4D97-AF65-F5344CB8AC3E}">
        <p14:creationId xmlns:p14="http://schemas.microsoft.com/office/powerpoint/2010/main" val="667191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7</a:t>
            </a:fld>
            <a:endParaRPr/>
          </a:p>
        </p:txBody>
      </p:sp>
    </p:spTree>
    <p:extLst>
      <p:ext uri="{BB962C8B-B14F-4D97-AF65-F5344CB8AC3E}">
        <p14:creationId xmlns:p14="http://schemas.microsoft.com/office/powerpoint/2010/main" val="3174560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8</a:t>
            </a:fld>
            <a:endParaRPr/>
          </a:p>
        </p:txBody>
      </p:sp>
    </p:spTree>
    <p:extLst>
      <p:ext uri="{BB962C8B-B14F-4D97-AF65-F5344CB8AC3E}">
        <p14:creationId xmlns:p14="http://schemas.microsoft.com/office/powerpoint/2010/main" val="1861310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9</a:t>
            </a:fld>
            <a:endParaRPr/>
          </a:p>
        </p:txBody>
      </p:sp>
    </p:spTree>
    <p:extLst>
      <p:ext uri="{BB962C8B-B14F-4D97-AF65-F5344CB8AC3E}">
        <p14:creationId xmlns:p14="http://schemas.microsoft.com/office/powerpoint/2010/main" val="843509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 name="Google Shape;6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8" name="Google Shape;88;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0"/>
          <p:cNvSpPr>
            <a:spLocks noGrp="1"/>
          </p:cNvSpPr>
          <p:nvPr>
            <p:ph type="pic" idx="2"/>
          </p:nvPr>
        </p:nvSpPr>
        <p:spPr>
          <a:xfrm>
            <a:off x="5183188" y="987425"/>
            <a:ext cx="6172200" cy="4873625"/>
          </a:xfrm>
          <a:prstGeom prst="rect">
            <a:avLst/>
          </a:prstGeom>
          <a:noFill/>
          <a:ln>
            <a:noFill/>
          </a:ln>
        </p:spPr>
      </p:sp>
      <p:sp>
        <p:nvSpPr>
          <p:cNvPr id="95" name="Google Shape;95;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tandard slide">
  <p:cSld name="Standard slide">
    <p:bg>
      <p:bgPr>
        <a:blipFill>
          <a:blip r:embed="rId2">
            <a:alphaModFix amt="50000"/>
          </a:blip>
          <a:stretch>
            <a:fillRect/>
          </a:stretch>
        </a:blipFill>
        <a:effectLst/>
      </p:bgPr>
    </p:bg>
    <p:spTree>
      <p:nvGrpSpPr>
        <p:cNvPr id="1" name="Shape 111"/>
        <p:cNvGrpSpPr/>
        <p:nvPr/>
      </p:nvGrpSpPr>
      <p:grpSpPr>
        <a:xfrm>
          <a:off x="0" y="0"/>
          <a:ext cx="0" cy="0"/>
          <a:chOff x="0" y="0"/>
          <a:chExt cx="0" cy="0"/>
        </a:xfrm>
      </p:grpSpPr>
      <p:sp>
        <p:nvSpPr>
          <p:cNvPr id="112" name="Google Shape;112;p23"/>
          <p:cNvSpPr txBox="1">
            <a:spLocks noGrp="1"/>
          </p:cNvSpPr>
          <p:nvPr>
            <p:ph type="body" idx="1"/>
          </p:nvPr>
        </p:nvSpPr>
        <p:spPr>
          <a:xfrm>
            <a:off x="863149" y="1371599"/>
            <a:ext cx="10719251" cy="4700589"/>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chemeClr val="accent5"/>
              </a:buClr>
              <a:buSzPts val="2800"/>
              <a:buChar char="•"/>
              <a:defRPr>
                <a:latin typeface="Inter Light"/>
                <a:ea typeface="Inter Light"/>
                <a:cs typeface="Inter Light"/>
                <a:sym typeface="Inter Light"/>
              </a:defRPr>
            </a:lvl1pPr>
            <a:lvl2pPr marL="914400" lvl="1" indent="-381000" algn="l">
              <a:lnSpc>
                <a:spcPct val="90000"/>
              </a:lnSpc>
              <a:spcBef>
                <a:spcPts val="500"/>
              </a:spcBef>
              <a:spcAft>
                <a:spcPts val="0"/>
              </a:spcAft>
              <a:buClr>
                <a:schemeClr val="accent5"/>
              </a:buClr>
              <a:buSzPts val="2400"/>
              <a:buChar char="•"/>
              <a:defRPr>
                <a:latin typeface="Inter Light"/>
                <a:ea typeface="Inter Light"/>
                <a:cs typeface="Inter Light"/>
                <a:sym typeface="Inter Light"/>
              </a:defRPr>
            </a:lvl2pPr>
            <a:lvl3pPr marL="1371600" lvl="2" indent="-355600" algn="l">
              <a:lnSpc>
                <a:spcPct val="90000"/>
              </a:lnSpc>
              <a:spcBef>
                <a:spcPts val="500"/>
              </a:spcBef>
              <a:spcAft>
                <a:spcPts val="0"/>
              </a:spcAft>
              <a:buClr>
                <a:schemeClr val="accent5"/>
              </a:buClr>
              <a:buSzPts val="2000"/>
              <a:buChar char="•"/>
              <a:defRPr>
                <a:latin typeface="Inter Light"/>
                <a:ea typeface="Inter Light"/>
                <a:cs typeface="Inter Light"/>
                <a:sym typeface="Inter Light"/>
              </a:defRPr>
            </a:lvl3pPr>
            <a:lvl4pPr marL="1828800" lvl="3"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4pPr>
            <a:lvl5pPr marL="2286000" lvl="4"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3" name="Google Shape;113;p23"/>
          <p:cNvCxnSpPr/>
          <p:nvPr/>
        </p:nvCxnSpPr>
        <p:spPr>
          <a:xfrm>
            <a:off x="562924" y="5"/>
            <a:ext cx="0" cy="1078159"/>
          </a:xfrm>
          <a:prstGeom prst="straightConnector1">
            <a:avLst/>
          </a:prstGeom>
          <a:noFill/>
          <a:ln w="28575" cap="flat" cmpd="sng">
            <a:solidFill>
              <a:schemeClr val="accent2"/>
            </a:solidFill>
            <a:prstDash val="solid"/>
            <a:miter lim="800000"/>
            <a:headEnd type="none" w="sm" len="sm"/>
            <a:tailEnd type="none" w="sm" len="sm"/>
          </a:ln>
        </p:spPr>
      </p:cxnSp>
      <p:sp>
        <p:nvSpPr>
          <p:cNvPr id="114" name="Google Shape;114;p23"/>
          <p:cNvSpPr txBox="1">
            <a:spLocks noGrp="1"/>
          </p:cNvSpPr>
          <p:nvPr>
            <p:ph type="title"/>
          </p:nvPr>
        </p:nvSpPr>
        <p:spPr>
          <a:xfrm>
            <a:off x="863152" y="277800"/>
            <a:ext cx="10719250" cy="7704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5"/>
              </a:buClr>
              <a:buSzPts val="4400"/>
              <a:buFont typeface="Inter Light"/>
              <a:buNone/>
              <a:defRPr b="0">
                <a:solidFill>
                  <a:schemeClr val="accent5"/>
                </a:solidFill>
                <a:latin typeface="Inter Light"/>
                <a:ea typeface="Inter Light"/>
                <a:cs typeface="Inter Light"/>
                <a:sym typeface="Inter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3"/>
          <p:cNvSpPr txBox="1"/>
          <p:nvPr/>
        </p:nvSpPr>
        <p:spPr>
          <a:xfrm>
            <a:off x="609287" y="6499456"/>
            <a:ext cx="885139" cy="14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it-IT" sz="900" b="0" i="0" u="none" strike="noStrike" cap="none">
                <a:solidFill>
                  <a:schemeClr val="lt1"/>
                </a:solidFill>
                <a:latin typeface="Inter Light"/>
                <a:ea typeface="Inter Light"/>
                <a:cs typeface="Inter Light"/>
                <a:sym typeface="Inter Light"/>
              </a:rPr>
              <a:t>Page </a:t>
            </a:r>
            <a:fld id="{00000000-1234-1234-1234-123412341234}" type="slidenum">
              <a:rPr lang="it-IT" sz="900" b="0" i="0" u="none" strike="noStrike" cap="none">
                <a:solidFill>
                  <a:schemeClr val="lt1"/>
                </a:solidFill>
                <a:latin typeface="Inter Light"/>
                <a:ea typeface="Inter Light"/>
                <a:cs typeface="Inter Light"/>
                <a:sym typeface="Inter Light"/>
              </a:rPr>
              <a:t>‹N›</a:t>
            </a:fld>
            <a:endParaRPr sz="900" b="0" i="0" u="none" strike="noStrike" cap="none">
              <a:solidFill>
                <a:schemeClr val="lt1"/>
              </a:solidFill>
              <a:latin typeface="Inter Light"/>
              <a:ea typeface="Inter Light"/>
              <a:cs typeface="Inter Light"/>
              <a:sym typeface="Inter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Vuota">
  <p:cSld name="3_Vuota">
    <p:spTree>
      <p:nvGrpSpPr>
        <p:cNvPr id="1" name="Shape 2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7_Vuota" type="blank">
  <p:cSld name="BLANK">
    <p:spTree>
      <p:nvGrpSpPr>
        <p:cNvPr id="1" name="Shape 22"/>
        <p:cNvGrpSpPr/>
        <p:nvPr/>
      </p:nvGrpSpPr>
      <p:grpSpPr>
        <a:xfrm>
          <a:off x="0" y="0"/>
          <a:ext cx="0" cy="0"/>
          <a:chOff x="0" y="0"/>
          <a:chExt cx="0" cy="0"/>
        </a:xfrm>
      </p:grpSpPr>
      <p:pic>
        <p:nvPicPr>
          <p:cNvPr id="23" name="Google Shape;23;p7"/>
          <p:cNvPicPr preferRelativeResize="0"/>
          <p:nvPr/>
        </p:nvPicPr>
        <p:blipFill rotWithShape="1">
          <a:blip r:embed="rId2">
            <a:alphaModFix/>
          </a:blip>
          <a:srcRect/>
          <a:stretch/>
        </p:blipFill>
        <p:spPr>
          <a:xfrm>
            <a:off x="0" y="3048"/>
            <a:ext cx="12197426" cy="685495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uota">
  <p:cSld name="Vuota">
    <p:spTree>
      <p:nvGrpSpPr>
        <p:cNvPr id="1" name="Shape 24"/>
        <p:cNvGrpSpPr/>
        <p:nvPr/>
      </p:nvGrpSpPr>
      <p:grpSpPr>
        <a:xfrm>
          <a:off x="0" y="0"/>
          <a:ext cx="0" cy="0"/>
          <a:chOff x="0" y="0"/>
          <a:chExt cx="0" cy="0"/>
        </a:xfrm>
      </p:grpSpPr>
      <p:grpSp>
        <p:nvGrpSpPr>
          <p:cNvPr id="25" name="Google Shape;25;p8"/>
          <p:cNvGrpSpPr/>
          <p:nvPr/>
        </p:nvGrpSpPr>
        <p:grpSpPr>
          <a:xfrm>
            <a:off x="0" y="6511282"/>
            <a:ext cx="12192000" cy="361767"/>
            <a:chOff x="0" y="6511282"/>
            <a:chExt cx="12192000" cy="361767"/>
          </a:xfrm>
        </p:grpSpPr>
        <p:pic>
          <p:nvPicPr>
            <p:cNvPr id="26" name="Google Shape;26;p8"/>
            <p:cNvPicPr preferRelativeResize="0"/>
            <p:nvPr/>
          </p:nvPicPr>
          <p:blipFill rotWithShape="1">
            <a:blip r:embed="rId2">
              <a:alphaModFix/>
            </a:blip>
            <a:srcRect/>
            <a:stretch/>
          </p:blipFill>
          <p:spPr>
            <a:xfrm>
              <a:off x="0" y="6511282"/>
              <a:ext cx="12192000" cy="361767"/>
            </a:xfrm>
            <a:prstGeom prst="rect">
              <a:avLst/>
            </a:prstGeom>
            <a:noFill/>
            <a:ln>
              <a:noFill/>
            </a:ln>
          </p:spPr>
        </p:pic>
        <p:sp>
          <p:nvSpPr>
            <p:cNvPr id="27" name="Google Shape;27;p8"/>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28" name="Google Shape;28;p8"/>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29" name="Google Shape;29;p8"/>
          <p:cNvPicPr preferRelativeResize="0"/>
          <p:nvPr/>
        </p:nvPicPr>
        <p:blipFill rotWithShape="1">
          <a:blip r:embed="rId3">
            <a:alphaModFix/>
          </a:blip>
          <a:srcRect/>
          <a:stretch/>
        </p:blipFill>
        <p:spPr>
          <a:xfrm>
            <a:off x="-1" y="0"/>
            <a:ext cx="12192001" cy="8508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Vuota">
  <p:cSld name="4_Vuota">
    <p:spTree>
      <p:nvGrpSpPr>
        <p:cNvPr id="1" name="Shape 30"/>
        <p:cNvGrpSpPr/>
        <p:nvPr/>
      </p:nvGrpSpPr>
      <p:grpSpPr>
        <a:xfrm>
          <a:off x="0" y="0"/>
          <a:ext cx="0" cy="0"/>
          <a:chOff x="0" y="0"/>
          <a:chExt cx="0" cy="0"/>
        </a:xfrm>
      </p:grpSpPr>
      <p:sp>
        <p:nvSpPr>
          <p:cNvPr id="31" name="Google Shape;3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
        <p:nvSpPr>
          <p:cNvPr id="34" name="Google Shape;34;p9"/>
          <p:cNvSpPr/>
          <p:nvPr/>
        </p:nvSpPr>
        <p:spPr>
          <a:xfrm>
            <a:off x="1" y="0"/>
            <a:ext cx="12192000" cy="3336053"/>
          </a:xfrm>
          <a:prstGeom prst="rect">
            <a:avLst/>
          </a:prstGeom>
          <a:solidFill>
            <a:srgbClr val="0B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 name="Google Shape;35;p9" descr="Immagine che contiene sfocatura&#10;&#10;Descrizione generata automaticamente"/>
          <p:cNvPicPr preferRelativeResize="0"/>
          <p:nvPr/>
        </p:nvPicPr>
        <p:blipFill rotWithShape="1">
          <a:blip r:embed="rId2">
            <a:alphaModFix/>
          </a:blip>
          <a:srcRect/>
          <a:stretch/>
        </p:blipFill>
        <p:spPr>
          <a:xfrm>
            <a:off x="0" y="609"/>
            <a:ext cx="12192000" cy="68567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3_Vuota">
  <p:cSld name="13_Vuota">
    <p:spTree>
      <p:nvGrpSpPr>
        <p:cNvPr id="1" name="Shape 36"/>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pic>
        <p:nvPicPr>
          <p:cNvPr id="40" name="Google Shape;40;p10" descr="Immagine che contiene vetro&#10;&#10;Descrizione generata automaticamente"/>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4_Vuota">
  <p:cSld name="14_Vuota">
    <p:spTree>
      <p:nvGrpSpPr>
        <p:cNvPr id="1" name="Shape 41"/>
        <p:cNvGrpSpPr/>
        <p:nvPr/>
      </p:nvGrpSpPr>
      <p:grpSpPr>
        <a:xfrm>
          <a:off x="0" y="0"/>
          <a:ext cx="0" cy="0"/>
          <a:chOff x="0" y="0"/>
          <a:chExt cx="0" cy="0"/>
        </a:xfrm>
      </p:grpSpPr>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pic>
        <p:nvPicPr>
          <p:cNvPr id="45" name="Google Shape;45;p11"/>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5_Vuota">
  <p:cSld name="15_Vuota">
    <p:spTree>
      <p:nvGrpSpPr>
        <p:cNvPr id="1" name="Shape 46"/>
        <p:cNvGrpSpPr/>
        <p:nvPr/>
      </p:nvGrpSpPr>
      <p:grpSpPr>
        <a:xfrm>
          <a:off x="0" y="0"/>
          <a:ext cx="0" cy="0"/>
          <a:chOff x="0" y="0"/>
          <a:chExt cx="0" cy="0"/>
        </a:xfrm>
      </p:grpSpPr>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pic>
        <p:nvPicPr>
          <p:cNvPr id="50" name="Google Shape;50;p12"/>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Vuota">
  <p:cSld name="6_Vuota">
    <p:spTree>
      <p:nvGrpSpPr>
        <p:cNvPr id="1" name="Shape 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g"/><Relationship Id="rId7" Type="http://schemas.openxmlformats.org/officeDocument/2006/relationships/diagramQuickStyle" Target="../diagrams/quickStyle1.xml"/><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23.png"/><Relationship Id="rId5" Type="http://schemas.openxmlformats.org/officeDocument/2006/relationships/diagramData" Target="../diagrams/data1.xml"/><Relationship Id="rId10" Type="http://schemas.openxmlformats.org/officeDocument/2006/relationships/image" Target="../media/image22.png"/><Relationship Id="rId4" Type="http://schemas.openxmlformats.org/officeDocument/2006/relationships/image" Target="../media/image2.jp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jpg"/><Relationship Id="rId7" Type="http://schemas.openxmlformats.org/officeDocument/2006/relationships/diagramQuickStyle" Target="../diagrams/quickStyle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jp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jp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jp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jpg"/><Relationship Id="rId7" Type="http://schemas.openxmlformats.org/officeDocument/2006/relationships/diagramQuickStyle" Target="../diagrams/quickStyle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jp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 descr="Immagine che contiene spazio, luce, laser, notte&#10;&#10;Descrizione generata automaticament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2" name="Google Shape;122;p1"/>
          <p:cNvSpPr txBox="1"/>
          <p:nvPr/>
        </p:nvSpPr>
        <p:spPr>
          <a:xfrm>
            <a:off x="827875" y="2750450"/>
            <a:ext cx="9985500" cy="1761000"/>
          </a:xfrm>
          <a:prstGeom prst="rect">
            <a:avLst/>
          </a:prstGeom>
          <a:solidFill>
            <a:srgbClr val="002060"/>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3000"/>
              <a:buFont typeface="Titillium Web"/>
              <a:buNone/>
            </a:pPr>
            <a:r>
              <a:rPr lang="en-US" sz="4400" b="0" i="1" u="none" strike="noStrike" cap="none" dirty="0">
                <a:solidFill>
                  <a:schemeClr val="lt1"/>
                </a:solidFill>
                <a:latin typeface="Titillium Web"/>
                <a:ea typeface="Titillium Web"/>
                <a:cs typeface="Titillium Web"/>
                <a:sym typeface="Titillium Web"/>
              </a:rPr>
              <a:t>Data Quality and Fraud Detection</a:t>
            </a:r>
          </a:p>
          <a:p>
            <a:pPr marL="0" marR="0" lvl="0" indent="0" algn="ctr" rtl="0">
              <a:lnSpc>
                <a:spcPct val="90000"/>
              </a:lnSpc>
              <a:spcBef>
                <a:spcPts val="0"/>
              </a:spcBef>
              <a:spcAft>
                <a:spcPts val="0"/>
              </a:spcAft>
              <a:buClr>
                <a:schemeClr val="lt1"/>
              </a:buClr>
              <a:buSzPts val="3000"/>
              <a:buFont typeface="Titillium Web"/>
              <a:buNone/>
            </a:pPr>
            <a:r>
              <a:rPr lang="it-IT" sz="2700" b="0" i="1" u="none" strike="noStrike" cap="none" dirty="0">
                <a:solidFill>
                  <a:schemeClr val="lt1"/>
                </a:solidFill>
                <a:latin typeface="Titillium Web"/>
                <a:ea typeface="Titillium Web"/>
                <a:cs typeface="Titillium Web"/>
                <a:sym typeface="Titillium Web"/>
              </a:rPr>
              <a:t>Riccardo </a:t>
            </a:r>
            <a:r>
              <a:rPr lang="it-IT" sz="2700" b="0" i="1" u="none" strike="noStrike" cap="none">
                <a:solidFill>
                  <a:schemeClr val="lt1"/>
                </a:solidFill>
                <a:latin typeface="Titillium Web"/>
                <a:ea typeface="Titillium Web"/>
                <a:cs typeface="Titillium Web"/>
                <a:sym typeface="Titillium Web"/>
              </a:rPr>
              <a:t>Crupi &amp; </a:t>
            </a:r>
            <a:r>
              <a:rPr lang="it-IT" sz="2700" b="0" i="1" u="none" strike="noStrike" cap="none" dirty="0">
                <a:solidFill>
                  <a:schemeClr val="lt1"/>
                </a:solidFill>
                <a:latin typeface="Titillium Web"/>
                <a:ea typeface="Titillium Web"/>
                <a:cs typeface="Titillium Web"/>
                <a:sym typeface="Titillium Web"/>
              </a:rPr>
              <a:t>Ylenia Maruccia</a:t>
            </a:r>
          </a:p>
        </p:txBody>
      </p:sp>
      <p:grpSp>
        <p:nvGrpSpPr>
          <p:cNvPr id="123" name="Google Shape;123;p1"/>
          <p:cNvGrpSpPr/>
          <p:nvPr/>
        </p:nvGrpSpPr>
        <p:grpSpPr>
          <a:xfrm>
            <a:off x="0" y="6511282"/>
            <a:ext cx="12192000" cy="361767"/>
            <a:chOff x="0" y="6511282"/>
            <a:chExt cx="12192000" cy="361767"/>
          </a:xfrm>
        </p:grpSpPr>
        <p:pic>
          <p:nvPicPr>
            <p:cNvPr id="124" name="Google Shape;124;p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25" name="Google Shape;125;p1"/>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26" name="Google Shape;126;p1"/>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127" name="Google Shape;127;p1"/>
          <p:cNvPicPr preferRelativeResize="0"/>
          <p:nvPr/>
        </p:nvPicPr>
        <p:blipFill rotWithShape="1">
          <a:blip r:embed="rId5">
            <a:alphaModFix/>
          </a:blip>
          <a:srcRect/>
          <a:stretch/>
        </p:blipFill>
        <p:spPr>
          <a:xfrm>
            <a:off x="-1" y="-15050"/>
            <a:ext cx="12191999" cy="1181100"/>
          </a:xfrm>
          <a:prstGeom prst="rect">
            <a:avLst/>
          </a:prstGeom>
          <a:noFill/>
          <a:ln>
            <a:noFill/>
          </a:ln>
        </p:spPr>
      </p:pic>
      <p:sp>
        <p:nvSpPr>
          <p:cNvPr id="128" name="Google Shape;128;p1"/>
          <p:cNvSpPr txBox="1"/>
          <p:nvPr/>
        </p:nvSpPr>
        <p:spPr>
          <a:xfrm>
            <a:off x="1" y="5917324"/>
            <a:ext cx="6201102" cy="515288"/>
          </a:xfrm>
          <a:prstGeom prst="rect">
            <a:avLst/>
          </a:prstGeom>
          <a:solidFill>
            <a:srgbClr val="E6007E"/>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lt1"/>
              </a:buClr>
              <a:buSzPts val="1800"/>
              <a:buFont typeface="Arial"/>
              <a:buNone/>
            </a:pPr>
            <a:r>
              <a:rPr lang="it-IT" sz="1800" b="1" dirty="0" err="1">
                <a:solidFill>
                  <a:schemeClr val="lt1"/>
                </a:solidFill>
                <a:latin typeface="Titillium Web SemiBold"/>
                <a:ea typeface="Titillium Web SemiBold"/>
                <a:cs typeface="Titillium Web SemiBold"/>
                <a:sym typeface="Titillium Web SemiBold"/>
              </a:rPr>
              <a:t>Spoke</a:t>
            </a:r>
            <a:r>
              <a:rPr lang="it-IT" sz="1800" b="1" dirty="0">
                <a:solidFill>
                  <a:schemeClr val="lt1"/>
                </a:solidFill>
                <a:latin typeface="Titillium Web SemiBold"/>
                <a:ea typeface="Titillium Web SemiBold"/>
                <a:cs typeface="Titillium Web SemiBold"/>
                <a:sym typeface="Titillium Web SemiBold"/>
              </a:rPr>
              <a:t> 3 II Technical Workshop</a:t>
            </a:r>
            <a:r>
              <a:rPr lang="it-IT" sz="1800" b="1" i="0" u="none" strike="noStrike" cap="none" dirty="0">
                <a:solidFill>
                  <a:schemeClr val="lt1"/>
                </a:solidFill>
                <a:latin typeface="Titillium Web SemiBold"/>
                <a:ea typeface="Titillium Web SemiBold"/>
                <a:cs typeface="Titillium Web SemiBold"/>
                <a:sym typeface="Titillium Web SemiBold"/>
              </a:rPr>
              <a:t>, </a:t>
            </a:r>
            <a:r>
              <a:rPr lang="it-IT" sz="1800" dirty="0">
                <a:solidFill>
                  <a:schemeClr val="lt1"/>
                </a:solidFill>
                <a:latin typeface="Titillium Web"/>
                <a:ea typeface="Titillium Web"/>
                <a:cs typeface="Titillium Web"/>
                <a:sym typeface="Titillium Web"/>
              </a:rPr>
              <a:t>Bologna</a:t>
            </a:r>
            <a:r>
              <a:rPr lang="it-IT" sz="1800" b="0" i="0" u="none" strike="noStrike" cap="none" dirty="0">
                <a:solidFill>
                  <a:schemeClr val="lt1"/>
                </a:solidFill>
                <a:latin typeface="Titillium Web"/>
                <a:ea typeface="Titillium Web"/>
                <a:cs typeface="Titillium Web"/>
                <a:sym typeface="Titillium Web"/>
              </a:rPr>
              <a:t> </a:t>
            </a:r>
            <a:r>
              <a:rPr lang="it-IT" sz="1800" b="0" i="0" u="none" strike="noStrike" cap="none" dirty="0" err="1">
                <a:solidFill>
                  <a:schemeClr val="lt1"/>
                </a:solidFill>
                <a:latin typeface="Titillium Web"/>
                <a:ea typeface="Titillium Web"/>
                <a:cs typeface="Titillium Web"/>
                <a:sym typeface="Titillium Web"/>
              </a:rPr>
              <a:t>Dec</a:t>
            </a:r>
            <a:r>
              <a:rPr lang="it-IT" sz="1800" b="0" i="0" u="none" strike="noStrike" cap="none" dirty="0">
                <a:solidFill>
                  <a:schemeClr val="lt1"/>
                </a:solidFill>
                <a:latin typeface="Titillium Web"/>
                <a:ea typeface="Titillium Web"/>
                <a:cs typeface="Titillium Web"/>
                <a:sym typeface="Titillium Web"/>
              </a:rPr>
              <a:t> 1</a:t>
            </a:r>
            <a:r>
              <a:rPr lang="it-IT" sz="1800" dirty="0">
                <a:solidFill>
                  <a:schemeClr val="lt1"/>
                </a:solidFill>
                <a:latin typeface="Titillium Web"/>
                <a:ea typeface="Titillium Web"/>
                <a:cs typeface="Titillium Web"/>
                <a:sym typeface="Titillium Web"/>
              </a:rPr>
              <a:t>7</a:t>
            </a:r>
            <a:r>
              <a:rPr lang="it-IT" sz="1800" b="0" i="0" u="none" strike="noStrike" cap="none" dirty="0">
                <a:solidFill>
                  <a:schemeClr val="lt1"/>
                </a:solidFill>
                <a:latin typeface="Titillium Web"/>
                <a:ea typeface="Titillium Web"/>
                <a:cs typeface="Titillium Web"/>
                <a:sym typeface="Titillium Web"/>
              </a:rPr>
              <a:t> -19</a:t>
            </a:r>
            <a:r>
              <a:rPr lang="it-IT" sz="1800" dirty="0">
                <a:solidFill>
                  <a:schemeClr val="lt1"/>
                </a:solidFill>
                <a:latin typeface="Titillium Web"/>
                <a:ea typeface="Titillium Web"/>
                <a:cs typeface="Titillium Web"/>
                <a:sym typeface="Titillium Web"/>
              </a:rPr>
              <a:t>,</a:t>
            </a:r>
            <a:r>
              <a:rPr lang="it-IT" sz="1800" b="0" i="0" u="none" strike="noStrike" cap="none" dirty="0">
                <a:solidFill>
                  <a:schemeClr val="lt1"/>
                </a:solidFill>
                <a:latin typeface="Titillium Web"/>
                <a:ea typeface="Titillium Web"/>
                <a:cs typeface="Titillium Web"/>
                <a:sym typeface="Titillium Web"/>
              </a:rPr>
              <a:t> 2024</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 name="CasellaDiTesto 12">
            <a:extLst>
              <a:ext uri="{FF2B5EF4-FFF2-40B4-BE49-F238E27FC236}">
                <a16:creationId xmlns:a16="http://schemas.microsoft.com/office/drawing/2014/main" id="{7C160376-DF88-49C5-8C64-6D49B8C12DFE}"/>
              </a:ext>
            </a:extLst>
          </p:cNvPr>
          <p:cNvSpPr txBox="1"/>
          <p:nvPr/>
        </p:nvSpPr>
        <p:spPr>
          <a:xfrm>
            <a:off x="7151526" y="4827965"/>
            <a:ext cx="4824846" cy="1569660"/>
          </a:xfrm>
          <a:prstGeom prst="rect">
            <a:avLst/>
          </a:prstGeom>
          <a:noFill/>
        </p:spPr>
        <p:txBody>
          <a:bodyPr wrap="square">
            <a:spAutoFit/>
          </a:bodyPr>
          <a:lstStyle/>
          <a:p>
            <a:pPr rtl="0">
              <a:spcBef>
                <a:spcPts val="0"/>
              </a:spcBef>
              <a:spcAft>
                <a:spcPts val="0"/>
              </a:spcAft>
            </a:pPr>
            <a:r>
              <a:rPr lang="en-US" sz="1600" b="1" dirty="0">
                <a:solidFill>
                  <a:srgbClr val="1528BC"/>
                </a:solidFill>
                <a:latin typeface="Titillium Web"/>
              </a:rPr>
              <a:t>For each neuron, we calculated the global mean and standard deviation. Features are in red if: </a:t>
            </a:r>
          </a:p>
          <a:p>
            <a:pPr algn="ctr" rtl="0">
              <a:spcBef>
                <a:spcPts val="0"/>
              </a:spcBef>
              <a:spcAft>
                <a:spcPts val="0"/>
              </a:spcAft>
            </a:pPr>
            <a:br>
              <a:rPr lang="en-US" sz="1600" b="1" dirty="0">
                <a:solidFill>
                  <a:srgbClr val="1528BC"/>
                </a:solidFill>
                <a:latin typeface="Titillium Web"/>
              </a:rPr>
            </a:br>
            <a:r>
              <a:rPr lang="en-US" sz="1600" b="1" dirty="0">
                <a:solidFill>
                  <a:srgbClr val="1528BC"/>
                </a:solidFill>
                <a:latin typeface="Titillium Web"/>
              </a:rPr>
              <a:t>mean &lt; </a:t>
            </a:r>
            <a:r>
              <a:rPr lang="en-US" sz="1600" b="1" dirty="0" err="1">
                <a:solidFill>
                  <a:srgbClr val="1528BC"/>
                </a:solidFill>
                <a:latin typeface="Titillium Web"/>
              </a:rPr>
              <a:t>global_mean</a:t>
            </a:r>
            <a:r>
              <a:rPr lang="en-US" sz="1600" b="1" dirty="0">
                <a:solidFill>
                  <a:srgbClr val="1528BC"/>
                </a:solidFill>
                <a:latin typeface="Titillium Web"/>
              </a:rPr>
              <a:t> - 2*</a:t>
            </a:r>
            <a:r>
              <a:rPr lang="en-US" sz="1600" b="1" dirty="0" err="1">
                <a:solidFill>
                  <a:srgbClr val="1528BC"/>
                </a:solidFill>
                <a:latin typeface="Titillium Web"/>
              </a:rPr>
              <a:t>global_std</a:t>
            </a:r>
            <a:r>
              <a:rPr lang="en-US" sz="1600" b="1" dirty="0">
                <a:solidFill>
                  <a:srgbClr val="1528BC"/>
                </a:solidFill>
                <a:latin typeface="Titillium Web"/>
              </a:rPr>
              <a:t> </a:t>
            </a:r>
          </a:p>
          <a:p>
            <a:pPr rtl="0">
              <a:spcBef>
                <a:spcPts val="0"/>
              </a:spcBef>
              <a:spcAft>
                <a:spcPts val="0"/>
              </a:spcAft>
            </a:pPr>
            <a:r>
              <a:rPr lang="en-US" sz="1600" b="1" dirty="0">
                <a:solidFill>
                  <a:srgbClr val="1528BC"/>
                </a:solidFill>
                <a:latin typeface="Titillium Web"/>
              </a:rPr>
              <a:t>or</a:t>
            </a:r>
          </a:p>
          <a:p>
            <a:pPr algn="ctr" rtl="0">
              <a:spcBef>
                <a:spcPts val="0"/>
              </a:spcBef>
              <a:spcAft>
                <a:spcPts val="0"/>
              </a:spcAft>
            </a:pPr>
            <a:r>
              <a:rPr lang="en-US" sz="1600" b="1" dirty="0">
                <a:solidFill>
                  <a:srgbClr val="1528BC"/>
                </a:solidFill>
                <a:latin typeface="Titillium Web"/>
              </a:rPr>
              <a:t>mean &gt; </a:t>
            </a:r>
            <a:r>
              <a:rPr lang="en-US" sz="1600" b="1" dirty="0" err="1">
                <a:solidFill>
                  <a:srgbClr val="1528BC"/>
                </a:solidFill>
                <a:latin typeface="Titillium Web"/>
              </a:rPr>
              <a:t>global_mean</a:t>
            </a:r>
            <a:r>
              <a:rPr lang="en-US" sz="1600" b="1" dirty="0">
                <a:solidFill>
                  <a:srgbClr val="1528BC"/>
                </a:solidFill>
                <a:latin typeface="Titillium Web"/>
              </a:rPr>
              <a:t> + 2*</a:t>
            </a:r>
            <a:r>
              <a:rPr lang="en-US" sz="1600" b="1" dirty="0" err="1">
                <a:solidFill>
                  <a:srgbClr val="1528BC"/>
                </a:solidFill>
                <a:latin typeface="Titillium Web"/>
              </a:rPr>
              <a:t>global_std</a:t>
            </a:r>
            <a:r>
              <a:rPr lang="en-US" sz="1600" b="1" dirty="0">
                <a:solidFill>
                  <a:srgbClr val="1528BC"/>
                </a:solidFill>
                <a:latin typeface="Titillium Web"/>
              </a:rPr>
              <a:t> </a:t>
            </a:r>
          </a:p>
        </p:txBody>
      </p:sp>
      <p:pic>
        <p:nvPicPr>
          <p:cNvPr id="6146" name="Picture 2">
            <a:extLst>
              <a:ext uri="{FF2B5EF4-FFF2-40B4-BE49-F238E27FC236}">
                <a16:creationId xmlns:a16="http://schemas.microsoft.com/office/drawing/2014/main" id="{448C08FE-01DD-460D-B160-C432FD25BA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55" y="1481238"/>
            <a:ext cx="6168169" cy="49732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0325679A-8559-48C6-A761-D81BBA535A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5077" y="1625121"/>
            <a:ext cx="3989368" cy="3188542"/>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75;g27df92e4ca9_0_23">
            <a:extLst>
              <a:ext uri="{FF2B5EF4-FFF2-40B4-BE49-F238E27FC236}">
                <a16:creationId xmlns:a16="http://schemas.microsoft.com/office/drawing/2014/main" id="{457AE4D0-0F5F-4FCA-ADC3-0993ED1928D1}"/>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err="1">
                <a:solidFill>
                  <a:srgbClr val="1C7FFF"/>
                </a:solidFill>
                <a:latin typeface="Titillium Web"/>
                <a:ea typeface="Titillium Web"/>
                <a:cs typeface="Titillium Web"/>
                <a:sym typeface="Titillium Web"/>
              </a:rPr>
              <a:t>Main</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Results</a:t>
            </a:r>
            <a:endParaRPr sz="2000" b="0" i="0" u="none" strike="noStrike" cap="none" dirty="0">
              <a:solidFill>
                <a:srgbClr val="000000"/>
              </a:solidFill>
              <a:latin typeface="Titillium Web"/>
              <a:ea typeface="Titillium Web"/>
              <a:cs typeface="Titillium Web"/>
              <a:sym typeface="Titillium Web"/>
            </a:endParaRPr>
          </a:p>
        </p:txBody>
      </p:sp>
    </p:spTree>
    <p:extLst>
      <p:ext uri="{BB962C8B-B14F-4D97-AF65-F5344CB8AC3E}">
        <p14:creationId xmlns:p14="http://schemas.microsoft.com/office/powerpoint/2010/main" val="3412171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g27df92e4ca9_0_23"/>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71" name="Google Shape;171;g27df92e4ca9_0_23"/>
          <p:cNvGrpSpPr/>
          <p:nvPr/>
        </p:nvGrpSpPr>
        <p:grpSpPr>
          <a:xfrm>
            <a:off x="0" y="6511282"/>
            <a:ext cx="12192000" cy="361767"/>
            <a:chOff x="0" y="6511282"/>
            <a:chExt cx="12192000" cy="361767"/>
          </a:xfrm>
        </p:grpSpPr>
        <p:pic>
          <p:nvPicPr>
            <p:cNvPr id="172" name="Google Shape;172;g27df92e4ca9_0_23"/>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73" name="Google Shape;173;g27df92e4ca9_0_23"/>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74" name="Google Shape;174;g27df92e4ca9_0_23"/>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75" name="Google Shape;175;g27df92e4ca9_0_23"/>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err="1">
                <a:solidFill>
                  <a:srgbClr val="1C7FFF"/>
                </a:solidFill>
                <a:latin typeface="Titillium Web"/>
                <a:ea typeface="Titillium Web"/>
                <a:cs typeface="Titillium Web"/>
                <a:sym typeface="Titillium Web"/>
              </a:rPr>
              <a:t>Main</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Results</a:t>
            </a:r>
            <a:endParaRPr sz="2000" b="0" i="0" u="none" strike="noStrike" cap="none" dirty="0">
              <a:solidFill>
                <a:srgbClr val="000000"/>
              </a:solidFill>
              <a:latin typeface="Titillium Web"/>
              <a:ea typeface="Titillium Web"/>
              <a:cs typeface="Titillium Web"/>
              <a:sym typeface="Titillium Web"/>
            </a:endParaRPr>
          </a:p>
        </p:txBody>
      </p:sp>
      <p:sp>
        <p:nvSpPr>
          <p:cNvPr id="9" name="Google Shape;256;p27">
            <a:extLst>
              <a:ext uri="{FF2B5EF4-FFF2-40B4-BE49-F238E27FC236}">
                <a16:creationId xmlns:a16="http://schemas.microsoft.com/office/drawing/2014/main" id="{BA4912A3-AA1D-4759-9A70-4BAA1F2AA6BE}"/>
              </a:ext>
            </a:extLst>
          </p:cNvPr>
          <p:cNvSpPr txBox="1"/>
          <p:nvPr/>
        </p:nvSpPr>
        <p:spPr>
          <a:xfrm>
            <a:off x="355650" y="1833988"/>
            <a:ext cx="11480700" cy="3447057"/>
          </a:xfrm>
          <a:prstGeom prst="rect">
            <a:avLst/>
          </a:prstGeom>
          <a:noFill/>
          <a:ln>
            <a:noFill/>
          </a:ln>
        </p:spPr>
        <p:txBody>
          <a:bodyPr spcFirstLastPara="1" wrap="square" lIns="360000" tIns="45700" rIns="91425" bIns="45700" anchor="t" anchorCtr="0">
            <a:spAutoFit/>
          </a:bodyPr>
          <a:lstStyle/>
          <a:p>
            <a:pPr marL="52705" marR="0" lvl="0" indent="0" algn="l" rtl="0">
              <a:spcBef>
                <a:spcPts val="0"/>
              </a:spcBef>
              <a:spcAft>
                <a:spcPts val="0"/>
              </a:spcAft>
              <a:buNone/>
            </a:pPr>
            <a:r>
              <a:rPr lang="it-IT" sz="2000" b="1" dirty="0">
                <a:solidFill>
                  <a:srgbClr val="1528BC"/>
                </a:solidFill>
                <a:latin typeface="Titillium Web"/>
                <a:sym typeface="Titillium Web"/>
              </a:rPr>
              <a:t>The work package in the </a:t>
            </a:r>
            <a:r>
              <a:rPr lang="it-IT" sz="2000" b="1" dirty="0" err="1">
                <a:solidFill>
                  <a:srgbClr val="1528BC"/>
                </a:solidFill>
                <a:latin typeface="Titillium Web"/>
                <a:sym typeface="Titillium Web"/>
              </a:rPr>
              <a:t>Spoke</a:t>
            </a:r>
            <a:r>
              <a:rPr lang="it-IT" sz="2000" b="1" dirty="0">
                <a:solidFill>
                  <a:srgbClr val="1528BC"/>
                </a:solidFill>
                <a:latin typeface="Titillium Web"/>
                <a:sym typeface="Titillium Web"/>
              </a:rPr>
              <a:t> 3 </a:t>
            </a:r>
            <a:r>
              <a:rPr lang="it-IT" sz="2000" b="1" dirty="0" err="1">
                <a:solidFill>
                  <a:srgbClr val="1528BC"/>
                </a:solidFill>
                <a:latin typeface="Titillium Web"/>
                <a:sym typeface="Titillium Web"/>
              </a:rPr>
              <a:t>corresponds</a:t>
            </a:r>
            <a:r>
              <a:rPr lang="it-IT" sz="2000" b="1" dirty="0">
                <a:solidFill>
                  <a:srgbClr val="1528BC"/>
                </a:solidFill>
                <a:latin typeface="Titillium Web"/>
                <a:sym typeface="Titillium Web"/>
              </a:rPr>
              <a:t> to WP3.</a:t>
            </a:r>
            <a:br>
              <a:rPr lang="it-IT" sz="2000" b="1" dirty="0">
                <a:solidFill>
                  <a:srgbClr val="1528BC"/>
                </a:solidFill>
                <a:latin typeface="Titillium Web"/>
              </a:rPr>
            </a:br>
            <a:endParaRPr sz="2000" b="1" dirty="0">
              <a:solidFill>
                <a:srgbClr val="1528BC"/>
              </a:solidFill>
              <a:latin typeface="Titillium Web"/>
            </a:endParaRPr>
          </a:p>
          <a:p>
            <a:pPr marL="52705" marR="0" lvl="0" indent="0" algn="l" rtl="0">
              <a:spcBef>
                <a:spcPts val="0"/>
              </a:spcBef>
              <a:spcAft>
                <a:spcPts val="0"/>
              </a:spcAft>
              <a:buNone/>
            </a:pPr>
            <a:r>
              <a:rPr lang="it-IT" sz="2000" b="1" dirty="0">
                <a:solidFill>
                  <a:srgbClr val="1528BC"/>
                </a:solidFill>
                <a:latin typeface="Titillium Web"/>
                <a:sym typeface="Titillium Web"/>
              </a:rPr>
              <a:t>Deliverable:</a:t>
            </a:r>
            <a:endParaRPr sz="2000" b="1" dirty="0">
              <a:solidFill>
                <a:srgbClr val="1528BC"/>
              </a:solidFill>
              <a:latin typeface="Titillium Web"/>
            </a:endParaRPr>
          </a:p>
          <a:p>
            <a:pPr marL="395605" marR="0" lvl="1" indent="-215900" algn="l" rtl="0">
              <a:spcBef>
                <a:spcPts val="0"/>
              </a:spcBef>
              <a:spcAft>
                <a:spcPts val="0"/>
              </a:spcAft>
              <a:buClr>
                <a:srgbClr val="1528BC"/>
              </a:buClr>
              <a:buSzPts val="2000"/>
              <a:buFont typeface="Arial"/>
              <a:buNone/>
            </a:pPr>
            <a:endParaRPr sz="2000" b="1" dirty="0">
              <a:solidFill>
                <a:srgbClr val="1528BC"/>
              </a:solidFill>
              <a:latin typeface="Titillium Web"/>
              <a:sym typeface="Titillium Web"/>
            </a:endParaRPr>
          </a:p>
          <a:p>
            <a:pPr marL="395605" marR="0" lvl="1" indent="-342900" algn="l" rtl="0">
              <a:spcBef>
                <a:spcPts val="0"/>
              </a:spcBef>
              <a:spcAft>
                <a:spcPts val="0"/>
              </a:spcAft>
              <a:buClr>
                <a:srgbClr val="1528BC"/>
              </a:buClr>
              <a:buSzPts val="2000"/>
              <a:buFont typeface="Arial"/>
              <a:buChar char="•"/>
            </a:pPr>
            <a:r>
              <a:rPr lang="it-IT" sz="2000" b="1" dirty="0">
                <a:solidFill>
                  <a:srgbClr val="1528BC"/>
                </a:solidFill>
                <a:latin typeface="Titillium Web"/>
              </a:rPr>
              <a:t>M6 Data delivery – </a:t>
            </a:r>
            <a:r>
              <a:rPr lang="it-IT" sz="2000" b="1" dirty="0" err="1">
                <a:solidFill>
                  <a:srgbClr val="1528BC"/>
                </a:solidFill>
                <a:latin typeface="Titillium Web"/>
              </a:rPr>
              <a:t>completed</a:t>
            </a:r>
            <a:r>
              <a:rPr lang="it-IT" sz="2000" b="1" dirty="0">
                <a:solidFill>
                  <a:srgbClr val="1528BC"/>
                </a:solidFill>
                <a:latin typeface="Titillium Web"/>
              </a:rPr>
              <a:t> 100%</a:t>
            </a:r>
            <a:endParaRPr sz="2000" b="1" dirty="0">
              <a:solidFill>
                <a:srgbClr val="1528BC"/>
              </a:solidFill>
              <a:latin typeface="Titillium Web"/>
            </a:endParaRPr>
          </a:p>
          <a:p>
            <a:pPr marL="395605" marR="0" lvl="1" indent="-342900" algn="l" rtl="0">
              <a:spcBef>
                <a:spcPts val="0"/>
              </a:spcBef>
              <a:spcAft>
                <a:spcPts val="0"/>
              </a:spcAft>
              <a:buClr>
                <a:srgbClr val="1528BC"/>
              </a:buClr>
              <a:buSzPts val="2000"/>
              <a:buFont typeface="Arial"/>
              <a:buChar char="•"/>
            </a:pPr>
            <a:r>
              <a:rPr lang="it-IT" sz="2000" b="1" dirty="0">
                <a:solidFill>
                  <a:srgbClr val="1528BC"/>
                </a:solidFill>
                <a:latin typeface="Titillium Web"/>
              </a:rPr>
              <a:t>M7 Preliminary </a:t>
            </a:r>
            <a:r>
              <a:rPr lang="it-IT" sz="2000" b="1" dirty="0" err="1">
                <a:solidFill>
                  <a:srgbClr val="1528BC"/>
                </a:solidFill>
                <a:latin typeface="Titillium Web"/>
              </a:rPr>
              <a:t>results</a:t>
            </a:r>
            <a:r>
              <a:rPr lang="it-IT" sz="2000" b="1" dirty="0">
                <a:solidFill>
                  <a:srgbClr val="1528BC"/>
                </a:solidFill>
                <a:latin typeface="Titillium Web"/>
              </a:rPr>
              <a:t> on data </a:t>
            </a:r>
            <a:r>
              <a:rPr lang="it-IT" sz="2000" b="1" dirty="0" err="1">
                <a:solidFill>
                  <a:srgbClr val="1528BC"/>
                </a:solidFill>
                <a:latin typeface="Titillium Web"/>
              </a:rPr>
              <a:t>exploration</a:t>
            </a:r>
            <a:r>
              <a:rPr lang="it-IT" sz="2000" b="1" dirty="0">
                <a:solidFill>
                  <a:srgbClr val="1528BC"/>
                </a:solidFill>
                <a:latin typeface="Titillium Web"/>
              </a:rPr>
              <a:t> and </a:t>
            </a:r>
            <a:r>
              <a:rPr lang="it-IT" sz="2000" b="1" dirty="0" err="1">
                <a:solidFill>
                  <a:srgbClr val="1528BC"/>
                </a:solidFill>
                <a:latin typeface="Titillium Web"/>
              </a:rPr>
              <a:t>how</a:t>
            </a:r>
            <a:r>
              <a:rPr lang="it-IT" sz="2000" b="1" dirty="0">
                <a:solidFill>
                  <a:srgbClr val="1528BC"/>
                </a:solidFill>
                <a:latin typeface="Titillium Web"/>
              </a:rPr>
              <a:t> to format the dataset, </a:t>
            </a:r>
            <a:r>
              <a:rPr lang="it-IT" sz="2000" b="1" dirty="0" err="1">
                <a:solidFill>
                  <a:srgbClr val="1528BC"/>
                </a:solidFill>
                <a:latin typeface="Titillium Web"/>
              </a:rPr>
              <a:t>preprocessing</a:t>
            </a:r>
            <a:r>
              <a:rPr lang="it-IT" sz="2000" b="1" dirty="0">
                <a:solidFill>
                  <a:srgbClr val="1528BC"/>
                </a:solidFill>
                <a:latin typeface="Titillium Web"/>
              </a:rPr>
              <a:t> the data – </a:t>
            </a:r>
            <a:r>
              <a:rPr lang="it-IT" sz="2000" b="1" dirty="0" err="1">
                <a:solidFill>
                  <a:srgbClr val="1528BC"/>
                </a:solidFill>
                <a:latin typeface="Titillium Web"/>
              </a:rPr>
              <a:t>completed</a:t>
            </a:r>
            <a:r>
              <a:rPr lang="it-IT" sz="2000" b="1" dirty="0">
                <a:solidFill>
                  <a:srgbClr val="1528BC"/>
                </a:solidFill>
                <a:latin typeface="Titillium Web"/>
              </a:rPr>
              <a:t> 100%</a:t>
            </a:r>
            <a:endParaRPr sz="2000" b="1" dirty="0">
              <a:solidFill>
                <a:srgbClr val="1528BC"/>
              </a:solidFill>
              <a:latin typeface="Titillium Web"/>
              <a:sym typeface="Titillium Web"/>
            </a:endParaRPr>
          </a:p>
          <a:p>
            <a:pPr marL="395605" marR="0" lvl="1" indent="-342900" algn="l" rtl="0">
              <a:spcBef>
                <a:spcPts val="0"/>
              </a:spcBef>
              <a:spcAft>
                <a:spcPts val="0"/>
              </a:spcAft>
              <a:buClr>
                <a:srgbClr val="1528BC"/>
              </a:buClr>
              <a:buSzPts val="2000"/>
              <a:buFont typeface="Arial"/>
              <a:buChar char="•"/>
            </a:pPr>
            <a:r>
              <a:rPr lang="it-IT" sz="2000" b="1" dirty="0">
                <a:solidFill>
                  <a:srgbClr val="1528BC"/>
                </a:solidFill>
                <a:latin typeface="Titillium Web"/>
              </a:rPr>
              <a:t>M8 first </a:t>
            </a:r>
            <a:r>
              <a:rPr lang="it-IT" sz="2000" b="1" dirty="0" err="1">
                <a:solidFill>
                  <a:srgbClr val="1528BC"/>
                </a:solidFill>
                <a:latin typeface="Titillium Web"/>
              </a:rPr>
              <a:t>prototype</a:t>
            </a:r>
            <a:r>
              <a:rPr lang="it-IT" sz="2000" b="1" dirty="0">
                <a:solidFill>
                  <a:srgbClr val="1528BC"/>
                </a:solidFill>
                <a:latin typeface="Titillium Web"/>
              </a:rPr>
              <a:t> </a:t>
            </a:r>
            <a:r>
              <a:rPr lang="it-IT" sz="2000" b="1" dirty="0" err="1">
                <a:solidFill>
                  <a:srgbClr val="1528BC"/>
                </a:solidFill>
                <a:latin typeface="Titillium Web"/>
              </a:rPr>
              <a:t>application</a:t>
            </a:r>
            <a:r>
              <a:rPr lang="it-IT" sz="2000" b="1" dirty="0">
                <a:solidFill>
                  <a:srgbClr val="1528BC"/>
                </a:solidFill>
                <a:latin typeface="Titillium Web"/>
              </a:rPr>
              <a:t> with ML to one use case – </a:t>
            </a:r>
            <a:r>
              <a:rPr lang="it-IT" sz="2000" b="1" dirty="0" err="1">
                <a:solidFill>
                  <a:srgbClr val="1528BC"/>
                </a:solidFill>
                <a:latin typeface="Titillium Web"/>
              </a:rPr>
              <a:t>completed</a:t>
            </a:r>
            <a:r>
              <a:rPr lang="it-IT" sz="2000" b="1" dirty="0">
                <a:solidFill>
                  <a:srgbClr val="1528BC"/>
                </a:solidFill>
                <a:latin typeface="Titillium Web"/>
              </a:rPr>
              <a:t> 100%</a:t>
            </a:r>
            <a:endParaRPr sz="2000" b="1" dirty="0">
              <a:solidFill>
                <a:srgbClr val="1528BC"/>
              </a:solidFill>
              <a:latin typeface="Titillium Web"/>
            </a:endParaRPr>
          </a:p>
          <a:p>
            <a:pPr marL="395605" marR="0" lvl="1" indent="-342900" algn="l" rtl="0">
              <a:spcBef>
                <a:spcPts val="0"/>
              </a:spcBef>
              <a:spcAft>
                <a:spcPts val="0"/>
              </a:spcAft>
              <a:buClr>
                <a:srgbClr val="1528BC"/>
              </a:buClr>
              <a:buSzPts val="2000"/>
              <a:buFont typeface="Arial"/>
              <a:buChar char="•"/>
            </a:pPr>
            <a:r>
              <a:rPr lang="it-IT" sz="2000" b="1" dirty="0">
                <a:solidFill>
                  <a:srgbClr val="1528BC"/>
                </a:solidFill>
                <a:latin typeface="Titillium Web"/>
              </a:rPr>
              <a:t>M9 </a:t>
            </a:r>
            <a:r>
              <a:rPr lang="it-IT" sz="2000" b="1" dirty="0" err="1">
                <a:solidFill>
                  <a:srgbClr val="1528BC"/>
                </a:solidFill>
                <a:latin typeface="Titillium Web"/>
              </a:rPr>
              <a:t>Prototype</a:t>
            </a:r>
            <a:r>
              <a:rPr lang="it-IT" sz="2000" b="1" dirty="0">
                <a:solidFill>
                  <a:srgbClr val="1528BC"/>
                </a:solidFill>
                <a:latin typeface="Titillium Web"/>
              </a:rPr>
              <a:t> with </a:t>
            </a:r>
            <a:r>
              <a:rPr lang="it-IT" sz="2000" b="1" dirty="0" err="1">
                <a:solidFill>
                  <a:srgbClr val="1528BC"/>
                </a:solidFill>
                <a:latin typeface="Titillium Web"/>
              </a:rPr>
              <a:t>explainability</a:t>
            </a:r>
            <a:r>
              <a:rPr lang="it-IT" sz="2000" b="1" dirty="0">
                <a:solidFill>
                  <a:srgbClr val="1528BC"/>
                </a:solidFill>
                <a:latin typeface="Titillium Web"/>
              </a:rPr>
              <a:t> – </a:t>
            </a:r>
            <a:r>
              <a:rPr lang="it-IT" sz="2000" b="1" dirty="0" err="1">
                <a:solidFill>
                  <a:srgbClr val="1528BC"/>
                </a:solidFill>
                <a:latin typeface="Titillium Web"/>
              </a:rPr>
              <a:t>completed</a:t>
            </a:r>
            <a:r>
              <a:rPr lang="it-IT" sz="2000" b="1" dirty="0">
                <a:solidFill>
                  <a:srgbClr val="1528BC"/>
                </a:solidFill>
                <a:latin typeface="Titillium Web"/>
              </a:rPr>
              <a:t> 100%</a:t>
            </a:r>
            <a:endParaRPr sz="2000" b="1" dirty="0">
              <a:solidFill>
                <a:srgbClr val="1528BC"/>
              </a:solidFill>
              <a:latin typeface="Titillium Web"/>
            </a:endParaRPr>
          </a:p>
          <a:p>
            <a:pPr marL="395605" marR="0" lvl="1" indent="-342900" algn="l" rtl="0">
              <a:spcBef>
                <a:spcPts val="0"/>
              </a:spcBef>
              <a:spcAft>
                <a:spcPts val="0"/>
              </a:spcAft>
              <a:buClr>
                <a:srgbClr val="1528BC"/>
              </a:buClr>
              <a:buSzPts val="2000"/>
              <a:buFont typeface="Arial"/>
              <a:buChar char="•"/>
            </a:pPr>
            <a:r>
              <a:rPr lang="en-GB" sz="2000" b="1" dirty="0">
                <a:solidFill>
                  <a:schemeClr val="accent4">
                    <a:lumMod val="75000"/>
                  </a:schemeClr>
                </a:solidFill>
                <a:latin typeface="Titillium Web"/>
              </a:rPr>
              <a:t>M10 Python library that works on the banking dataset and environment – completed 15%</a:t>
            </a:r>
          </a:p>
          <a:p>
            <a:pPr marL="52705" marR="0" lvl="1" algn="l" rtl="0">
              <a:lnSpc>
                <a:spcPct val="90000"/>
              </a:lnSpc>
              <a:spcBef>
                <a:spcPts val="0"/>
              </a:spcBef>
              <a:spcAft>
                <a:spcPts val="0"/>
              </a:spcAft>
              <a:buClr>
                <a:srgbClr val="1528BC"/>
              </a:buClr>
              <a:buSzPts val="2000"/>
            </a:pPr>
            <a:endParaRPr lang="it-IT" sz="2000" b="1" dirty="0">
              <a:solidFill>
                <a:srgbClr val="1528BC"/>
              </a:solidFill>
              <a:latin typeface="Titillium Web"/>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g27df92e4ca9_0_34"/>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83" name="Google Shape;183;g27df92e4ca9_0_34"/>
          <p:cNvGrpSpPr/>
          <p:nvPr/>
        </p:nvGrpSpPr>
        <p:grpSpPr>
          <a:xfrm>
            <a:off x="0" y="6511282"/>
            <a:ext cx="12192000" cy="361767"/>
            <a:chOff x="0" y="6511282"/>
            <a:chExt cx="12192000" cy="361767"/>
          </a:xfrm>
        </p:grpSpPr>
        <p:pic>
          <p:nvPicPr>
            <p:cNvPr id="184" name="Google Shape;184;g27df92e4ca9_0_34"/>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85" name="Google Shape;185;g27df92e4ca9_0_34"/>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86" name="Google Shape;186;g27df92e4ca9_0_34"/>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87" name="Google Shape;187;g27df92e4ca9_0_34"/>
          <p:cNvSpPr txBox="1"/>
          <p:nvPr/>
        </p:nvSpPr>
        <p:spPr>
          <a:xfrm>
            <a:off x="715249" y="1030225"/>
            <a:ext cx="1137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GB" sz="3000" b="1">
                <a:solidFill>
                  <a:srgbClr val="1C7FFF"/>
                </a:solidFill>
                <a:latin typeface="Titillium Web"/>
                <a:ea typeface="Titillium Web"/>
                <a:cs typeface="Titillium Web"/>
                <a:sym typeface="Titillium Web"/>
              </a:rPr>
              <a:t>Final Steps</a:t>
            </a:r>
            <a:endParaRPr lang="en-GB" sz="2000" b="0" i="0" u="none" strike="noStrike" cap="none">
              <a:solidFill>
                <a:srgbClr val="000000"/>
              </a:solidFill>
              <a:latin typeface="Titillium Web"/>
              <a:ea typeface="Titillium Web"/>
              <a:cs typeface="Titillium Web"/>
              <a:sym typeface="Titillium Web"/>
            </a:endParaRPr>
          </a:p>
        </p:txBody>
      </p:sp>
      <p:sp>
        <p:nvSpPr>
          <p:cNvPr id="14" name="Google Shape;176;g27df92e4ca9_0_23">
            <a:extLst>
              <a:ext uri="{FF2B5EF4-FFF2-40B4-BE49-F238E27FC236}">
                <a16:creationId xmlns:a16="http://schemas.microsoft.com/office/drawing/2014/main" id="{D04C08C3-FB78-46A5-9B58-96E52CF072A3}"/>
              </a:ext>
            </a:extLst>
          </p:cNvPr>
          <p:cNvSpPr txBox="1"/>
          <p:nvPr/>
        </p:nvSpPr>
        <p:spPr>
          <a:xfrm>
            <a:off x="355650" y="1833988"/>
            <a:ext cx="11480700" cy="369291"/>
          </a:xfrm>
          <a:prstGeom prst="rect">
            <a:avLst/>
          </a:prstGeom>
          <a:noFill/>
          <a:ln>
            <a:noFill/>
          </a:ln>
        </p:spPr>
        <p:txBody>
          <a:bodyPr spcFirstLastPara="1" wrap="square" lIns="360000" tIns="45700" rIns="91425" bIns="45700" anchor="t" anchorCtr="0">
            <a:spAutoFit/>
          </a:bodyPr>
          <a:lstStyle/>
          <a:p>
            <a:pPr marL="52998" marR="0" lvl="0" algn="l" rtl="0">
              <a:lnSpc>
                <a:spcPct val="90000"/>
              </a:lnSpc>
              <a:spcBef>
                <a:spcPts val="0"/>
              </a:spcBef>
              <a:spcAft>
                <a:spcPts val="0"/>
              </a:spcAft>
              <a:buClr>
                <a:srgbClr val="1528BC"/>
              </a:buClr>
              <a:buSzPts val="2000"/>
            </a:pPr>
            <a:r>
              <a:rPr lang="en-GB" sz="2000" b="1">
                <a:solidFill>
                  <a:schemeClr val="accent4">
                    <a:lumMod val="75000"/>
                  </a:schemeClr>
                </a:solidFill>
                <a:latin typeface="Titillium Web"/>
              </a:rPr>
              <a:t>M10 Python library that works on the banking dataset and environment</a:t>
            </a:r>
            <a:endParaRPr lang="en-GB" sz="2000" b="1">
              <a:solidFill>
                <a:srgbClr val="1528BC"/>
              </a:solidFill>
              <a:latin typeface="Titillium Web"/>
              <a:ea typeface="Titillium Web"/>
              <a:cs typeface="Titillium Web"/>
              <a:sym typeface="Titillium Web"/>
            </a:endParaRPr>
          </a:p>
        </p:txBody>
      </p:sp>
      <p:grpSp>
        <p:nvGrpSpPr>
          <p:cNvPr id="4" name="Gruppo 3">
            <a:extLst>
              <a:ext uri="{FF2B5EF4-FFF2-40B4-BE49-F238E27FC236}">
                <a16:creationId xmlns:a16="http://schemas.microsoft.com/office/drawing/2014/main" id="{BC805922-0118-4728-9442-50764EA02534}"/>
              </a:ext>
            </a:extLst>
          </p:cNvPr>
          <p:cNvGrpSpPr/>
          <p:nvPr/>
        </p:nvGrpSpPr>
        <p:grpSpPr>
          <a:xfrm>
            <a:off x="1305065" y="2361899"/>
            <a:ext cx="9930201" cy="3357248"/>
            <a:chOff x="1808921" y="2361899"/>
            <a:chExt cx="9930201" cy="3357248"/>
          </a:xfrm>
        </p:grpSpPr>
        <p:graphicFrame>
          <p:nvGraphicFramePr>
            <p:cNvPr id="3" name="Diagramma 2">
              <a:extLst>
                <a:ext uri="{FF2B5EF4-FFF2-40B4-BE49-F238E27FC236}">
                  <a16:creationId xmlns:a16="http://schemas.microsoft.com/office/drawing/2014/main" id="{472C3EAC-7A96-4164-9F17-2C036EF77E1A}"/>
                </a:ext>
              </a:extLst>
            </p:cNvPr>
            <p:cNvGraphicFramePr/>
            <p:nvPr>
              <p:extLst>
                <p:ext uri="{D42A27DB-BD31-4B8C-83A1-F6EECF244321}">
                  <p14:modId xmlns:p14="http://schemas.microsoft.com/office/powerpoint/2010/main" val="3716619316"/>
                </p:ext>
              </p:extLst>
            </p:nvPr>
          </p:nvGraphicFramePr>
          <p:xfrm>
            <a:off x="1808921" y="2361899"/>
            <a:ext cx="9070775" cy="33572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174" name="Picture 6">
              <a:extLst>
                <a:ext uri="{FF2B5EF4-FFF2-40B4-BE49-F238E27FC236}">
                  <a16:creationId xmlns:a16="http://schemas.microsoft.com/office/drawing/2014/main" id="{E85791E1-2C60-4CCC-B50E-BF501297A8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83076" y="2474030"/>
              <a:ext cx="744636" cy="74463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B513C32F-5141-47DD-986F-3F66514B39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04097" y="3242415"/>
              <a:ext cx="1103127" cy="110312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EFE275B7-9552-4E2D-A2F9-CEC1F8EE8F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68286" y="4403914"/>
              <a:ext cx="1470836" cy="110312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p:cNvGrpSpPr/>
          <p:nvPr/>
        </p:nvGrpSpPr>
        <p:grpSpPr>
          <a:xfrm>
            <a:off x="0" y="6511282"/>
            <a:ext cx="12192000" cy="361767"/>
            <a:chOff x="0" y="6511282"/>
            <a:chExt cx="12192000" cy="361767"/>
          </a:xfrm>
        </p:grpSpPr>
        <p:pic>
          <p:nvPicPr>
            <p:cNvPr id="136" name="Google Shape;136;p2"/>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p:cNvSpPr txBox="1"/>
          <p:nvPr/>
        </p:nvSpPr>
        <p:spPr>
          <a:xfrm>
            <a:off x="1987613" y="2773456"/>
            <a:ext cx="8216768" cy="1311088"/>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it-IT" sz="8800" b="1" dirty="0" err="1">
                <a:solidFill>
                  <a:srgbClr val="1C7FFF"/>
                </a:solidFill>
                <a:latin typeface="Titillium Web"/>
                <a:ea typeface="Titillium Web"/>
                <a:cs typeface="Titillium Web"/>
                <a:sym typeface="Titillium Web"/>
              </a:rPr>
              <a:t>Fraud</a:t>
            </a:r>
            <a:r>
              <a:rPr lang="it-IT" sz="8800" b="1" dirty="0">
                <a:solidFill>
                  <a:srgbClr val="1C7FFF"/>
                </a:solidFill>
                <a:latin typeface="Titillium Web"/>
                <a:ea typeface="Titillium Web"/>
                <a:cs typeface="Titillium Web"/>
                <a:sym typeface="Titillium Web"/>
              </a:rPr>
              <a:t> </a:t>
            </a:r>
            <a:r>
              <a:rPr lang="it-IT" sz="8800" b="1" dirty="0" err="1">
                <a:solidFill>
                  <a:srgbClr val="1C7FFF"/>
                </a:solidFill>
                <a:latin typeface="Titillium Web"/>
                <a:ea typeface="Titillium Web"/>
                <a:cs typeface="Titillium Web"/>
                <a:sym typeface="Titillium Web"/>
              </a:rPr>
              <a:t>Detection</a:t>
            </a:r>
            <a:endParaRPr sz="7200" b="0" i="0" u="none" strike="noStrike" cap="none" dirty="0">
              <a:solidFill>
                <a:srgbClr val="000000"/>
              </a:solidFill>
              <a:latin typeface="Titillium Web"/>
              <a:ea typeface="Titillium Web"/>
              <a:cs typeface="Titillium Web"/>
              <a:sym typeface="Titillium Web"/>
            </a:endParaRPr>
          </a:p>
        </p:txBody>
      </p:sp>
    </p:spTree>
    <p:extLst>
      <p:ext uri="{BB962C8B-B14F-4D97-AF65-F5344CB8AC3E}">
        <p14:creationId xmlns:p14="http://schemas.microsoft.com/office/powerpoint/2010/main" val="2310528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a:solidFill>
                  <a:srgbClr val="1C7FFF"/>
                </a:solidFill>
                <a:latin typeface="Titillium Web"/>
                <a:ea typeface="Titillium Web"/>
                <a:cs typeface="Titillium Web"/>
                <a:sym typeface="Titillium Web"/>
              </a:rPr>
              <a:t>Technical </a:t>
            </a:r>
            <a:r>
              <a:rPr lang="it-IT" sz="3000" b="1" dirty="0" err="1">
                <a:solidFill>
                  <a:srgbClr val="1C7FFF"/>
                </a:solidFill>
                <a:latin typeface="Titillium Web"/>
                <a:ea typeface="Titillium Web"/>
                <a:cs typeface="Titillium Web"/>
                <a:sym typeface="Titillium Web"/>
              </a:rPr>
              <a:t>Objectives</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Methodologies</a:t>
            </a:r>
            <a:r>
              <a:rPr lang="it-IT" sz="3000" b="1" dirty="0">
                <a:solidFill>
                  <a:srgbClr val="1C7FFF"/>
                </a:solidFill>
                <a:latin typeface="Titillium Web"/>
                <a:ea typeface="Titillium Web"/>
                <a:cs typeface="Titillium Web"/>
                <a:sym typeface="Titillium Web"/>
              </a:rPr>
              <a:t> and  Solutions</a:t>
            </a:r>
            <a:endParaRPr sz="2000" b="0" i="0" u="none" strike="noStrike" cap="none" dirty="0">
              <a:solidFill>
                <a:srgbClr val="000000"/>
              </a:solidFill>
              <a:latin typeface="Titillium Web"/>
              <a:ea typeface="Titillium Web"/>
              <a:cs typeface="Titillium Web"/>
              <a:sym typeface="Titillium Web"/>
            </a:endParaRPr>
          </a:p>
        </p:txBody>
      </p:sp>
      <p:graphicFrame>
        <p:nvGraphicFramePr>
          <p:cNvPr id="2" name="Diagramma 1">
            <a:extLst>
              <a:ext uri="{FF2B5EF4-FFF2-40B4-BE49-F238E27FC236}">
                <a16:creationId xmlns:a16="http://schemas.microsoft.com/office/drawing/2014/main" id="{FD44D8D9-F172-40E5-B6E7-220939DABDFF}"/>
              </a:ext>
            </a:extLst>
          </p:cNvPr>
          <p:cNvGraphicFramePr/>
          <p:nvPr>
            <p:extLst>
              <p:ext uri="{D42A27DB-BD31-4B8C-83A1-F6EECF244321}">
                <p14:modId xmlns:p14="http://schemas.microsoft.com/office/powerpoint/2010/main" val="28741401"/>
              </p:ext>
            </p:extLst>
          </p:nvPr>
        </p:nvGraphicFramePr>
        <p:xfrm>
          <a:off x="832728" y="1833988"/>
          <a:ext cx="10408428" cy="36722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13056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9" name="Google Shape;175;g27df92e4ca9_0_23">
            <a:extLst>
              <a:ext uri="{FF2B5EF4-FFF2-40B4-BE49-F238E27FC236}">
                <a16:creationId xmlns:a16="http://schemas.microsoft.com/office/drawing/2014/main" id="{EAD26095-464A-465F-9FCB-94070B9AE261}"/>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err="1">
                <a:solidFill>
                  <a:srgbClr val="1C7FFF"/>
                </a:solidFill>
                <a:latin typeface="Titillium Web"/>
                <a:ea typeface="Titillium Web"/>
                <a:cs typeface="Titillium Web"/>
                <a:sym typeface="Titillium Web"/>
              </a:rPr>
              <a:t>Main</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Results</a:t>
            </a:r>
            <a:r>
              <a:rPr lang="it-IT" sz="3000" b="1" dirty="0">
                <a:solidFill>
                  <a:srgbClr val="1C7FFF"/>
                </a:solidFill>
                <a:latin typeface="Titillium Web"/>
                <a:ea typeface="Titillium Web"/>
                <a:cs typeface="Titillium Web"/>
                <a:sym typeface="Titillium Web"/>
              </a:rPr>
              <a:t>: Features </a:t>
            </a:r>
            <a:r>
              <a:rPr lang="it-IT" sz="3000" b="1" dirty="0" err="1">
                <a:solidFill>
                  <a:srgbClr val="1C7FFF"/>
                </a:solidFill>
                <a:latin typeface="Titillium Web"/>
                <a:ea typeface="Titillium Web"/>
                <a:cs typeface="Titillium Web"/>
                <a:sym typeface="Titillium Web"/>
              </a:rPr>
              <a:t>exploration</a:t>
            </a:r>
            <a:endParaRPr sz="2000" b="0" i="0" u="none" strike="noStrike" cap="none" dirty="0">
              <a:solidFill>
                <a:srgbClr val="000000"/>
              </a:solidFill>
              <a:latin typeface="Titillium Web"/>
              <a:ea typeface="Titillium Web"/>
              <a:cs typeface="Titillium Web"/>
              <a:sym typeface="Titillium Web"/>
            </a:endParaRPr>
          </a:p>
        </p:txBody>
      </p:sp>
      <p:pic>
        <p:nvPicPr>
          <p:cNvPr id="8209" name="Picture 17">
            <a:extLst>
              <a:ext uri="{FF2B5EF4-FFF2-40B4-BE49-F238E27FC236}">
                <a16:creationId xmlns:a16="http://schemas.microsoft.com/office/drawing/2014/main" id="{B025C6B4-CE86-4B2D-9D0F-6C0E5F472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690" y="1825949"/>
            <a:ext cx="2455572" cy="1926160"/>
          </a:xfrm>
          <a:prstGeom prst="rect">
            <a:avLst/>
          </a:prstGeom>
          <a:noFill/>
          <a:extLst>
            <a:ext uri="{909E8E84-426E-40DD-AFC4-6F175D3DCCD1}">
              <a14:hiddenFill xmlns:a14="http://schemas.microsoft.com/office/drawing/2010/main">
                <a:solidFill>
                  <a:srgbClr val="FFFFFF"/>
                </a:solidFill>
              </a14:hiddenFill>
            </a:ext>
          </a:extLst>
        </p:spPr>
      </p:pic>
      <p:pic>
        <p:nvPicPr>
          <p:cNvPr id="8211" name="Picture 19">
            <a:extLst>
              <a:ext uri="{FF2B5EF4-FFF2-40B4-BE49-F238E27FC236}">
                <a16:creationId xmlns:a16="http://schemas.microsoft.com/office/drawing/2014/main" id="{8BCB41A2-980D-482F-8066-A41738728A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0262" y="1806478"/>
            <a:ext cx="2480395" cy="1945631"/>
          </a:xfrm>
          <a:prstGeom prst="rect">
            <a:avLst/>
          </a:prstGeom>
          <a:noFill/>
          <a:extLst>
            <a:ext uri="{909E8E84-426E-40DD-AFC4-6F175D3DCCD1}">
              <a14:hiddenFill xmlns:a14="http://schemas.microsoft.com/office/drawing/2010/main">
                <a:solidFill>
                  <a:srgbClr val="FFFFFF"/>
                </a:solidFill>
              </a14:hiddenFill>
            </a:ext>
          </a:extLst>
        </p:spPr>
      </p:pic>
      <p:pic>
        <p:nvPicPr>
          <p:cNvPr id="8213" name="Picture 21">
            <a:extLst>
              <a:ext uri="{FF2B5EF4-FFF2-40B4-BE49-F238E27FC236}">
                <a16:creationId xmlns:a16="http://schemas.microsoft.com/office/drawing/2014/main" id="{48452684-EC56-491A-AD2B-C5EF73DBFA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0657" y="1800651"/>
            <a:ext cx="2480396" cy="1945632"/>
          </a:xfrm>
          <a:prstGeom prst="rect">
            <a:avLst/>
          </a:prstGeom>
          <a:noFill/>
          <a:extLst>
            <a:ext uri="{909E8E84-426E-40DD-AFC4-6F175D3DCCD1}">
              <a14:hiddenFill xmlns:a14="http://schemas.microsoft.com/office/drawing/2010/main">
                <a:solidFill>
                  <a:srgbClr val="FFFFFF"/>
                </a:solidFill>
              </a14:hiddenFill>
            </a:ext>
          </a:extLst>
        </p:spPr>
      </p:pic>
      <p:pic>
        <p:nvPicPr>
          <p:cNvPr id="8215" name="Picture 23">
            <a:extLst>
              <a:ext uri="{FF2B5EF4-FFF2-40B4-BE49-F238E27FC236}">
                <a16:creationId xmlns:a16="http://schemas.microsoft.com/office/drawing/2014/main" id="{7811750C-76A7-480E-B628-1CCD632AC7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1051" y="1794823"/>
            <a:ext cx="2480395" cy="1945631"/>
          </a:xfrm>
          <a:prstGeom prst="rect">
            <a:avLst/>
          </a:prstGeom>
          <a:noFill/>
          <a:extLst>
            <a:ext uri="{909E8E84-426E-40DD-AFC4-6F175D3DCCD1}">
              <a14:hiddenFill xmlns:a14="http://schemas.microsoft.com/office/drawing/2010/main">
                <a:solidFill>
                  <a:srgbClr val="FFFFFF"/>
                </a:solidFill>
              </a14:hiddenFill>
            </a:ext>
          </a:extLst>
        </p:spPr>
      </p:pic>
      <p:pic>
        <p:nvPicPr>
          <p:cNvPr id="8217" name="Picture 25">
            <a:extLst>
              <a:ext uri="{FF2B5EF4-FFF2-40B4-BE49-F238E27FC236}">
                <a16:creationId xmlns:a16="http://schemas.microsoft.com/office/drawing/2014/main" id="{3D02C866-082F-45E3-AB92-7E0901FAEF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4690" y="3887986"/>
            <a:ext cx="2422516" cy="1926160"/>
          </a:xfrm>
          <a:prstGeom prst="rect">
            <a:avLst/>
          </a:prstGeom>
          <a:noFill/>
          <a:extLst>
            <a:ext uri="{909E8E84-426E-40DD-AFC4-6F175D3DCCD1}">
              <a14:hiddenFill xmlns:a14="http://schemas.microsoft.com/office/drawing/2010/main">
                <a:solidFill>
                  <a:srgbClr val="FFFFFF"/>
                </a:solidFill>
              </a14:hiddenFill>
            </a:ext>
          </a:extLst>
        </p:spPr>
      </p:pic>
      <p:pic>
        <p:nvPicPr>
          <p:cNvPr id="8219" name="Picture 27">
            <a:extLst>
              <a:ext uri="{FF2B5EF4-FFF2-40B4-BE49-F238E27FC236}">
                <a16:creationId xmlns:a16="http://schemas.microsoft.com/office/drawing/2014/main" id="{98D517A3-799D-4751-9D0F-837880D4DA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7206" y="3891692"/>
            <a:ext cx="2633213" cy="1945631"/>
          </a:xfrm>
          <a:prstGeom prst="rect">
            <a:avLst/>
          </a:prstGeom>
          <a:noFill/>
          <a:extLst>
            <a:ext uri="{909E8E84-426E-40DD-AFC4-6F175D3DCCD1}">
              <a14:hiddenFill xmlns:a14="http://schemas.microsoft.com/office/drawing/2010/main">
                <a:solidFill>
                  <a:srgbClr val="FFFFFF"/>
                </a:solidFill>
              </a14:hiddenFill>
            </a:ext>
          </a:extLst>
        </p:spPr>
      </p:pic>
      <p:pic>
        <p:nvPicPr>
          <p:cNvPr id="8221" name="Picture 29">
            <a:extLst>
              <a:ext uri="{FF2B5EF4-FFF2-40B4-BE49-F238E27FC236}">
                <a16:creationId xmlns:a16="http://schemas.microsoft.com/office/drawing/2014/main" id="{B44B5BF9-E51A-4D54-AA8F-66F3FB23B0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0657" y="3887986"/>
            <a:ext cx="2480395" cy="1945631"/>
          </a:xfrm>
          <a:prstGeom prst="rect">
            <a:avLst/>
          </a:prstGeom>
          <a:noFill/>
          <a:extLst>
            <a:ext uri="{909E8E84-426E-40DD-AFC4-6F175D3DCCD1}">
              <a14:hiddenFill xmlns:a14="http://schemas.microsoft.com/office/drawing/2010/main">
                <a:solidFill>
                  <a:srgbClr val="FFFFFF"/>
                </a:solidFill>
              </a14:hiddenFill>
            </a:ext>
          </a:extLst>
        </p:spPr>
      </p:pic>
      <p:pic>
        <p:nvPicPr>
          <p:cNvPr id="8223" name="Picture 31">
            <a:extLst>
              <a:ext uri="{FF2B5EF4-FFF2-40B4-BE49-F238E27FC236}">
                <a16:creationId xmlns:a16="http://schemas.microsoft.com/office/drawing/2014/main" id="{2C99B573-B7DF-4605-8487-B8F9F941B7D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51050" y="3887986"/>
            <a:ext cx="2480395" cy="1945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510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9" name="Google Shape;175;g27df92e4ca9_0_23">
            <a:extLst>
              <a:ext uri="{FF2B5EF4-FFF2-40B4-BE49-F238E27FC236}">
                <a16:creationId xmlns:a16="http://schemas.microsoft.com/office/drawing/2014/main" id="{EAD26095-464A-465F-9FCB-94070B9AE261}"/>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err="1">
                <a:solidFill>
                  <a:srgbClr val="1C7FFF"/>
                </a:solidFill>
                <a:latin typeface="Titillium Web"/>
                <a:ea typeface="Titillium Web"/>
                <a:cs typeface="Titillium Web"/>
                <a:sym typeface="Titillium Web"/>
              </a:rPr>
              <a:t>Main</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Results</a:t>
            </a:r>
            <a:r>
              <a:rPr lang="it-IT" sz="3000" b="1" dirty="0">
                <a:solidFill>
                  <a:srgbClr val="1C7FFF"/>
                </a:solidFill>
                <a:latin typeface="Titillium Web"/>
                <a:ea typeface="Titillium Web"/>
                <a:cs typeface="Titillium Web"/>
                <a:sym typeface="Titillium Web"/>
              </a:rPr>
              <a:t>: Random </a:t>
            </a:r>
            <a:r>
              <a:rPr lang="it-IT" sz="3000" b="1" dirty="0" err="1">
                <a:solidFill>
                  <a:srgbClr val="1C7FFF"/>
                </a:solidFill>
                <a:latin typeface="Titillium Web"/>
                <a:ea typeface="Titillium Web"/>
                <a:cs typeface="Titillium Web"/>
                <a:sym typeface="Titillium Web"/>
              </a:rPr>
              <a:t>Forest</a:t>
            </a:r>
            <a:endParaRPr sz="2000" b="0" i="0" u="none" strike="noStrike" cap="none" dirty="0">
              <a:solidFill>
                <a:srgbClr val="000000"/>
              </a:solidFill>
              <a:latin typeface="Titillium Web"/>
              <a:ea typeface="Titillium Web"/>
              <a:cs typeface="Titillium Web"/>
              <a:sym typeface="Titillium Web"/>
            </a:endParaRPr>
          </a:p>
        </p:txBody>
      </p:sp>
      <p:sp>
        <p:nvSpPr>
          <p:cNvPr id="19" name="CasellaDiTesto 18">
            <a:extLst>
              <a:ext uri="{FF2B5EF4-FFF2-40B4-BE49-F238E27FC236}">
                <a16:creationId xmlns:a16="http://schemas.microsoft.com/office/drawing/2014/main" id="{A52A6FFE-2EDC-40D6-ACC0-8B2ABC651622}"/>
              </a:ext>
            </a:extLst>
          </p:cNvPr>
          <p:cNvSpPr txBox="1"/>
          <p:nvPr/>
        </p:nvSpPr>
        <p:spPr>
          <a:xfrm>
            <a:off x="467555" y="1538125"/>
            <a:ext cx="6097656" cy="4955203"/>
          </a:xfrm>
          <a:prstGeom prst="rect">
            <a:avLst/>
          </a:prstGeom>
          <a:noFill/>
        </p:spPr>
        <p:txBody>
          <a:bodyPr wrap="square">
            <a:spAutoFit/>
          </a:bodyPr>
          <a:lstStyle/>
          <a:p>
            <a:pPr rtl="0">
              <a:spcBef>
                <a:spcPts val="0"/>
              </a:spcBef>
              <a:spcAft>
                <a:spcPts val="1200"/>
              </a:spcAft>
            </a:pPr>
            <a:r>
              <a:rPr lang="it-IT" sz="1800" b="1" dirty="0">
                <a:solidFill>
                  <a:schemeClr val="accent4">
                    <a:lumMod val="75000"/>
                  </a:schemeClr>
                </a:solidFill>
                <a:latin typeface="Titillium Web"/>
              </a:rPr>
              <a:t>Features</a:t>
            </a:r>
          </a:p>
          <a:p>
            <a:pPr marL="285750" indent="-285750" rtl="0" fontAlgn="base">
              <a:spcBef>
                <a:spcPts val="0"/>
              </a:spcBef>
              <a:spcAft>
                <a:spcPts val="0"/>
              </a:spcAft>
              <a:buClr>
                <a:srgbClr val="1528BC"/>
              </a:buClr>
              <a:buFont typeface="Arial" panose="020B0604020202020204" pitchFamily="34" charset="0"/>
              <a:buChar char="•"/>
            </a:pPr>
            <a:r>
              <a:rPr lang="it-IT" sz="1800" dirty="0" err="1">
                <a:solidFill>
                  <a:srgbClr val="1528BC"/>
                </a:solidFill>
                <a:latin typeface="Titillium Web"/>
              </a:rPr>
              <a:t>Date_numeric</a:t>
            </a:r>
            <a:endParaRPr lang="it-IT" sz="1800" dirty="0">
              <a:solidFill>
                <a:srgbClr val="1528BC"/>
              </a:solidFill>
              <a:latin typeface="Titillium Web"/>
            </a:endParaRPr>
          </a:p>
          <a:p>
            <a:pPr marL="285750" indent="-285750" rtl="0" fontAlgn="base">
              <a:spcBef>
                <a:spcPts val="0"/>
              </a:spcBef>
              <a:spcAft>
                <a:spcPts val="0"/>
              </a:spcAft>
              <a:buClr>
                <a:srgbClr val="1528BC"/>
              </a:buClr>
              <a:buFont typeface="Arial" panose="020B0604020202020204" pitchFamily="34" charset="0"/>
              <a:buChar char="•"/>
            </a:pPr>
            <a:r>
              <a:rPr lang="it-IT" sz="1800" dirty="0" err="1">
                <a:solidFill>
                  <a:srgbClr val="1528BC"/>
                </a:solidFill>
                <a:latin typeface="Titillium Web"/>
              </a:rPr>
              <a:t>Time_in_seconds</a:t>
            </a:r>
            <a:endParaRPr lang="it-IT" sz="1800" dirty="0">
              <a:solidFill>
                <a:srgbClr val="1528BC"/>
              </a:solidFill>
              <a:latin typeface="Titillium Web"/>
            </a:endParaRPr>
          </a:p>
          <a:p>
            <a:pPr marL="285750" indent="-285750" rtl="0" fontAlgn="base">
              <a:spcBef>
                <a:spcPts val="0"/>
              </a:spcBef>
              <a:spcAft>
                <a:spcPts val="0"/>
              </a:spcAft>
              <a:buClr>
                <a:srgbClr val="1528BC"/>
              </a:buClr>
              <a:buFont typeface="Arial" panose="020B0604020202020204" pitchFamily="34" charset="0"/>
              <a:buChar char="•"/>
            </a:pPr>
            <a:r>
              <a:rPr lang="it-IT" sz="1800" dirty="0" err="1">
                <a:solidFill>
                  <a:srgbClr val="1528BC"/>
                </a:solidFill>
                <a:latin typeface="Titillium Web"/>
              </a:rPr>
              <a:t>appsicura_bin</a:t>
            </a:r>
            <a:endParaRPr lang="it-IT" sz="1800" dirty="0">
              <a:solidFill>
                <a:srgbClr val="1528BC"/>
              </a:solidFill>
              <a:latin typeface="Titillium Web"/>
            </a:endParaRPr>
          </a:p>
          <a:p>
            <a:pPr marL="285750" indent="-285750" rtl="0" fontAlgn="base">
              <a:spcBef>
                <a:spcPts val="0"/>
              </a:spcBef>
              <a:spcAft>
                <a:spcPts val="0"/>
              </a:spcAft>
              <a:buClr>
                <a:srgbClr val="1528BC"/>
              </a:buClr>
              <a:buFont typeface="Arial" panose="020B0604020202020204" pitchFamily="34" charset="0"/>
              <a:buChar char="•"/>
            </a:pPr>
            <a:r>
              <a:rPr lang="it-IT" sz="1800" dirty="0" err="1">
                <a:solidFill>
                  <a:srgbClr val="1528BC"/>
                </a:solidFill>
                <a:latin typeface="Titillium Web"/>
              </a:rPr>
              <a:t>fingerprint_bin</a:t>
            </a:r>
            <a:endParaRPr lang="it-IT" sz="1800" dirty="0">
              <a:solidFill>
                <a:srgbClr val="1528BC"/>
              </a:solidFill>
              <a:latin typeface="Titillium Web"/>
            </a:endParaRPr>
          </a:p>
          <a:p>
            <a:pPr marL="285750" indent="-285750" rtl="0" fontAlgn="base">
              <a:spcBef>
                <a:spcPts val="0"/>
              </a:spcBef>
              <a:spcAft>
                <a:spcPts val="0"/>
              </a:spcAft>
              <a:buClr>
                <a:srgbClr val="1528BC"/>
              </a:buClr>
              <a:buFont typeface="Arial" panose="020B0604020202020204" pitchFamily="34" charset="0"/>
              <a:buChar char="•"/>
            </a:pPr>
            <a:r>
              <a:rPr lang="it-IT" sz="1800" dirty="0" err="1">
                <a:solidFill>
                  <a:srgbClr val="1528BC"/>
                </a:solidFill>
                <a:latin typeface="Titillium Web"/>
              </a:rPr>
              <a:t>bonifico.prodotto_latitude</a:t>
            </a:r>
            <a:endParaRPr lang="it-IT" sz="1800" dirty="0">
              <a:solidFill>
                <a:srgbClr val="1528BC"/>
              </a:solidFill>
              <a:latin typeface="Titillium Web"/>
            </a:endParaRPr>
          </a:p>
          <a:p>
            <a:pPr marL="285750" indent="-285750" rtl="0" fontAlgn="base">
              <a:spcBef>
                <a:spcPts val="0"/>
              </a:spcBef>
              <a:spcAft>
                <a:spcPts val="0"/>
              </a:spcAft>
              <a:buClr>
                <a:srgbClr val="1528BC"/>
              </a:buClr>
              <a:buFont typeface="Arial" panose="020B0604020202020204" pitchFamily="34" charset="0"/>
              <a:buChar char="•"/>
            </a:pPr>
            <a:r>
              <a:rPr lang="it-IT" sz="1800" dirty="0" err="1">
                <a:solidFill>
                  <a:srgbClr val="1528BC"/>
                </a:solidFill>
                <a:latin typeface="Titillium Web"/>
              </a:rPr>
              <a:t>bonifico.prodotto_longitude</a:t>
            </a:r>
            <a:endParaRPr lang="it-IT" sz="1800" dirty="0">
              <a:solidFill>
                <a:srgbClr val="1528BC"/>
              </a:solidFill>
              <a:latin typeface="Titillium Web"/>
            </a:endParaRPr>
          </a:p>
          <a:p>
            <a:pPr marL="285750" indent="-285750" rtl="0" fontAlgn="base">
              <a:spcBef>
                <a:spcPts val="0"/>
              </a:spcBef>
              <a:spcAft>
                <a:spcPts val="0"/>
              </a:spcAft>
              <a:buClr>
                <a:srgbClr val="1528BC"/>
              </a:buClr>
              <a:buFont typeface="Arial" panose="020B0604020202020204" pitchFamily="34" charset="0"/>
              <a:buChar char="•"/>
            </a:pPr>
            <a:r>
              <a:rPr lang="it-IT" sz="1800" dirty="0" err="1">
                <a:solidFill>
                  <a:srgbClr val="1528BC"/>
                </a:solidFill>
                <a:latin typeface="Titillium Web"/>
              </a:rPr>
              <a:t>CountryCodeBIC_bin</a:t>
            </a:r>
            <a:endParaRPr lang="it-IT" sz="1800" dirty="0">
              <a:solidFill>
                <a:srgbClr val="1528BC"/>
              </a:solidFill>
              <a:latin typeface="Titillium Web"/>
            </a:endParaRPr>
          </a:p>
          <a:p>
            <a:pPr marL="285750" indent="-285750" rtl="0" fontAlgn="base">
              <a:spcBef>
                <a:spcPts val="0"/>
              </a:spcBef>
              <a:spcAft>
                <a:spcPts val="0"/>
              </a:spcAft>
              <a:buClr>
                <a:srgbClr val="1528BC"/>
              </a:buClr>
              <a:buFont typeface="Arial" panose="020B0604020202020204" pitchFamily="34" charset="0"/>
              <a:buChar char="•"/>
            </a:pPr>
            <a:r>
              <a:rPr lang="it-IT" sz="1800" dirty="0" err="1">
                <a:solidFill>
                  <a:srgbClr val="1528BC"/>
                </a:solidFill>
                <a:latin typeface="Titillium Web"/>
              </a:rPr>
              <a:t>instantpayment_bin</a:t>
            </a:r>
            <a:endParaRPr lang="it-IT" sz="1800" dirty="0">
              <a:solidFill>
                <a:srgbClr val="1528BC"/>
              </a:solidFill>
              <a:latin typeface="Titillium Web"/>
            </a:endParaRPr>
          </a:p>
          <a:p>
            <a:pPr marL="285750" indent="-285750" rtl="0" fontAlgn="base">
              <a:spcBef>
                <a:spcPts val="0"/>
              </a:spcBef>
              <a:spcAft>
                <a:spcPts val="0"/>
              </a:spcAft>
              <a:buClr>
                <a:srgbClr val="1528BC"/>
              </a:buClr>
              <a:buFont typeface="Arial" panose="020B0604020202020204" pitchFamily="34" charset="0"/>
              <a:buChar char="•"/>
            </a:pPr>
            <a:r>
              <a:rPr lang="it-IT" sz="1800" dirty="0" err="1">
                <a:solidFill>
                  <a:srgbClr val="1528BC"/>
                </a:solidFill>
                <a:latin typeface="Titillium Web"/>
              </a:rPr>
              <a:t>bonifico.prodotto_importooperazione</a:t>
            </a:r>
            <a:endParaRPr lang="it-IT" sz="1800" dirty="0">
              <a:solidFill>
                <a:srgbClr val="1528BC"/>
              </a:solidFill>
              <a:latin typeface="Titillium Web"/>
            </a:endParaRPr>
          </a:p>
          <a:p>
            <a:pPr marL="285750" indent="-285750" rtl="0" fontAlgn="base">
              <a:spcBef>
                <a:spcPts val="0"/>
              </a:spcBef>
              <a:spcAft>
                <a:spcPts val="0"/>
              </a:spcAft>
              <a:buClr>
                <a:srgbClr val="1528BC"/>
              </a:buClr>
              <a:buFont typeface="Arial" panose="020B0604020202020204" pitchFamily="34" charset="0"/>
              <a:buChar char="•"/>
            </a:pPr>
            <a:r>
              <a:rPr lang="it-IT" sz="1800" dirty="0">
                <a:solidFill>
                  <a:srgbClr val="1528BC"/>
                </a:solidFill>
                <a:latin typeface="Titillium Web"/>
              </a:rPr>
              <a:t>divisibile_per_2_bin</a:t>
            </a:r>
          </a:p>
          <a:p>
            <a:pPr marL="285750" indent="-285750" rtl="0" fontAlgn="base">
              <a:spcBef>
                <a:spcPts val="0"/>
              </a:spcBef>
              <a:spcAft>
                <a:spcPts val="0"/>
              </a:spcAft>
              <a:buClr>
                <a:srgbClr val="1528BC"/>
              </a:buClr>
              <a:buFont typeface="Arial" panose="020B0604020202020204" pitchFamily="34" charset="0"/>
              <a:buChar char="•"/>
            </a:pPr>
            <a:r>
              <a:rPr lang="it-IT" sz="1800" dirty="0">
                <a:solidFill>
                  <a:srgbClr val="1528BC"/>
                </a:solidFill>
                <a:latin typeface="Titillium Web"/>
              </a:rPr>
              <a:t>divisibile_per_3_bin</a:t>
            </a:r>
          </a:p>
          <a:p>
            <a:pPr marL="285750" indent="-285750" rtl="0" fontAlgn="base">
              <a:spcBef>
                <a:spcPts val="0"/>
              </a:spcBef>
              <a:spcAft>
                <a:spcPts val="0"/>
              </a:spcAft>
              <a:buClr>
                <a:srgbClr val="1528BC"/>
              </a:buClr>
              <a:buFont typeface="Arial" panose="020B0604020202020204" pitchFamily="34" charset="0"/>
              <a:buChar char="•"/>
            </a:pPr>
            <a:r>
              <a:rPr lang="it-IT" sz="1800" dirty="0">
                <a:solidFill>
                  <a:srgbClr val="1528BC"/>
                </a:solidFill>
                <a:latin typeface="Titillium Web"/>
              </a:rPr>
              <a:t>divisibile_per_5_bin</a:t>
            </a:r>
          </a:p>
          <a:p>
            <a:pPr marL="285750" indent="-285750" rtl="0" fontAlgn="base">
              <a:spcBef>
                <a:spcPts val="0"/>
              </a:spcBef>
              <a:spcAft>
                <a:spcPts val="0"/>
              </a:spcAft>
              <a:buClr>
                <a:srgbClr val="1528BC"/>
              </a:buClr>
              <a:buFont typeface="Arial" panose="020B0604020202020204" pitchFamily="34" charset="0"/>
              <a:buChar char="•"/>
            </a:pPr>
            <a:r>
              <a:rPr lang="it-IT" sz="1800" dirty="0">
                <a:solidFill>
                  <a:srgbClr val="1528BC"/>
                </a:solidFill>
                <a:latin typeface="Titillium Web"/>
              </a:rPr>
              <a:t>divisibile_per_10_bin</a:t>
            </a:r>
          </a:p>
          <a:p>
            <a:pPr marL="285750" indent="-285750" rtl="0" fontAlgn="base">
              <a:spcBef>
                <a:spcPts val="0"/>
              </a:spcBef>
              <a:spcAft>
                <a:spcPts val="0"/>
              </a:spcAft>
              <a:buClr>
                <a:srgbClr val="1528BC"/>
              </a:buClr>
              <a:buFont typeface="Arial" panose="020B0604020202020204" pitchFamily="34" charset="0"/>
              <a:buChar char="•"/>
            </a:pPr>
            <a:r>
              <a:rPr lang="it-IT" sz="1800" dirty="0">
                <a:solidFill>
                  <a:srgbClr val="1528BC"/>
                </a:solidFill>
                <a:latin typeface="Titillium Web"/>
              </a:rPr>
              <a:t>parte_decimale_00_bin</a:t>
            </a:r>
          </a:p>
          <a:p>
            <a:pPr marL="285750" indent="-285750" rtl="0" fontAlgn="base">
              <a:spcBef>
                <a:spcPts val="0"/>
              </a:spcBef>
              <a:spcAft>
                <a:spcPts val="0"/>
              </a:spcAft>
              <a:buClr>
                <a:srgbClr val="1528BC"/>
              </a:buClr>
              <a:buFont typeface="Arial" panose="020B0604020202020204" pitchFamily="34" charset="0"/>
              <a:buChar char="•"/>
            </a:pPr>
            <a:r>
              <a:rPr lang="it-IT" sz="1800" dirty="0">
                <a:solidFill>
                  <a:srgbClr val="1528BC"/>
                </a:solidFill>
                <a:latin typeface="Titillium Web"/>
              </a:rPr>
              <a:t>parte_decimale_50_bin</a:t>
            </a:r>
          </a:p>
          <a:p>
            <a:pPr marL="285750" indent="-285750" rtl="0" fontAlgn="base">
              <a:spcBef>
                <a:spcPts val="0"/>
              </a:spcBef>
              <a:spcAft>
                <a:spcPts val="1200"/>
              </a:spcAft>
              <a:buClr>
                <a:srgbClr val="1528BC"/>
              </a:buClr>
              <a:buFont typeface="Arial" panose="020B0604020202020204" pitchFamily="34" charset="0"/>
              <a:buChar char="•"/>
            </a:pPr>
            <a:r>
              <a:rPr lang="it-IT" sz="1800" dirty="0">
                <a:solidFill>
                  <a:srgbClr val="1528BC"/>
                </a:solidFill>
                <a:latin typeface="Titillium Web"/>
              </a:rPr>
              <a:t>parte_decimale_99_bin</a:t>
            </a:r>
            <a:endParaRPr lang="it-IT" sz="2000" dirty="0">
              <a:solidFill>
                <a:srgbClr val="1528BC"/>
              </a:solidFill>
              <a:latin typeface="Titillium Web"/>
            </a:endParaRPr>
          </a:p>
        </p:txBody>
      </p:sp>
      <p:sp>
        <p:nvSpPr>
          <p:cNvPr id="21" name="CasellaDiTesto 20">
            <a:extLst>
              <a:ext uri="{FF2B5EF4-FFF2-40B4-BE49-F238E27FC236}">
                <a16:creationId xmlns:a16="http://schemas.microsoft.com/office/drawing/2014/main" id="{2379263A-F14E-45DF-B91A-2AC3C2837CC8}"/>
              </a:ext>
            </a:extLst>
          </p:cNvPr>
          <p:cNvSpPr txBox="1"/>
          <p:nvPr/>
        </p:nvSpPr>
        <p:spPr>
          <a:xfrm>
            <a:off x="5402957" y="1532297"/>
            <a:ext cx="3914776" cy="1077218"/>
          </a:xfrm>
          <a:prstGeom prst="rect">
            <a:avLst/>
          </a:prstGeom>
          <a:noFill/>
        </p:spPr>
        <p:txBody>
          <a:bodyPr wrap="square">
            <a:spAutoFit/>
          </a:bodyPr>
          <a:lstStyle/>
          <a:p>
            <a:pPr rtl="0">
              <a:spcBef>
                <a:spcPts val="0"/>
              </a:spcBef>
              <a:spcAft>
                <a:spcPts val="1200"/>
              </a:spcAft>
            </a:pPr>
            <a:r>
              <a:rPr lang="it-IT" sz="1800" b="1" dirty="0">
                <a:solidFill>
                  <a:schemeClr val="accent4">
                    <a:lumMod val="75000"/>
                  </a:schemeClr>
                </a:solidFill>
                <a:latin typeface="Titillium Web"/>
              </a:rPr>
              <a:t>Target</a:t>
            </a:r>
          </a:p>
          <a:p>
            <a:pPr marL="285750" indent="-285750" rtl="0" fontAlgn="base">
              <a:spcBef>
                <a:spcPts val="0"/>
              </a:spcBef>
              <a:spcAft>
                <a:spcPts val="1200"/>
              </a:spcAft>
              <a:buClr>
                <a:srgbClr val="1528BC"/>
              </a:buClr>
              <a:buFont typeface="Arial" panose="020B0604020202020204" pitchFamily="34" charset="0"/>
              <a:buChar char="•"/>
            </a:pPr>
            <a:r>
              <a:rPr lang="it-IT" sz="1800" dirty="0" err="1">
                <a:solidFill>
                  <a:srgbClr val="1528BC"/>
                </a:solidFill>
                <a:latin typeface="Titillium Web"/>
              </a:rPr>
              <a:t>bonifico.last_status</a:t>
            </a:r>
            <a:r>
              <a:rPr lang="it-IT" sz="1800" dirty="0">
                <a:solidFill>
                  <a:srgbClr val="1528BC"/>
                </a:solidFill>
                <a:latin typeface="Titillium Web"/>
              </a:rPr>
              <a:t> </a:t>
            </a:r>
            <a:br>
              <a:rPr lang="it-IT" sz="1800" b="1" dirty="0">
                <a:solidFill>
                  <a:srgbClr val="1528BC"/>
                </a:solidFill>
                <a:latin typeface="Titillium Web"/>
              </a:rPr>
            </a:br>
            <a:r>
              <a:rPr lang="it-IT" sz="1800" b="1" dirty="0">
                <a:solidFill>
                  <a:srgbClr val="1528BC"/>
                </a:solidFill>
                <a:latin typeface="Titillium Web"/>
              </a:rPr>
              <a:t>(0→ Genuine, 1→ </a:t>
            </a:r>
            <a:r>
              <a:rPr lang="it-IT" sz="1800" b="1" dirty="0" err="1">
                <a:solidFill>
                  <a:srgbClr val="1528BC"/>
                </a:solidFill>
                <a:latin typeface="Titillium Web"/>
              </a:rPr>
              <a:t>Fraud</a:t>
            </a:r>
            <a:r>
              <a:rPr lang="it-IT" sz="1800" b="1" dirty="0">
                <a:solidFill>
                  <a:srgbClr val="1528BC"/>
                </a:solidFill>
                <a:latin typeface="Titillium Web"/>
              </a:rPr>
              <a:t>)</a:t>
            </a:r>
          </a:p>
        </p:txBody>
      </p:sp>
      <p:sp>
        <p:nvSpPr>
          <p:cNvPr id="23" name="CasellaDiTesto 22">
            <a:extLst>
              <a:ext uri="{FF2B5EF4-FFF2-40B4-BE49-F238E27FC236}">
                <a16:creationId xmlns:a16="http://schemas.microsoft.com/office/drawing/2014/main" id="{A644955F-AAAF-424F-871E-5CFE61A8B74E}"/>
              </a:ext>
            </a:extLst>
          </p:cNvPr>
          <p:cNvSpPr txBox="1"/>
          <p:nvPr/>
        </p:nvSpPr>
        <p:spPr>
          <a:xfrm>
            <a:off x="5402957" y="2823356"/>
            <a:ext cx="6097656" cy="3323987"/>
          </a:xfrm>
          <a:prstGeom prst="rect">
            <a:avLst/>
          </a:prstGeom>
          <a:noFill/>
        </p:spPr>
        <p:txBody>
          <a:bodyPr wrap="square">
            <a:spAutoFit/>
          </a:bodyPr>
          <a:lstStyle/>
          <a:p>
            <a:pPr>
              <a:spcAft>
                <a:spcPts val="1200"/>
              </a:spcAft>
            </a:pPr>
            <a:r>
              <a:rPr lang="it-IT" sz="1800" b="1" dirty="0">
                <a:solidFill>
                  <a:schemeClr val="accent4">
                    <a:lumMod val="75000"/>
                  </a:schemeClr>
                </a:solidFill>
                <a:latin typeface="Titillium Web"/>
              </a:rPr>
              <a:t>Class weight</a:t>
            </a:r>
          </a:p>
          <a:p>
            <a:pPr marL="285750" indent="-285750">
              <a:spcAft>
                <a:spcPts val="1200"/>
              </a:spcAft>
              <a:buClr>
                <a:srgbClr val="1528BC"/>
              </a:buClr>
              <a:buFont typeface="Arial" panose="020B0604020202020204" pitchFamily="34" charset="0"/>
              <a:buChar char="•"/>
            </a:pPr>
            <a:r>
              <a:rPr lang="it-IT" sz="1800" b="1" dirty="0">
                <a:solidFill>
                  <a:srgbClr val="1528BC"/>
                </a:solidFill>
                <a:latin typeface="Titillium Web"/>
              </a:rPr>
              <a:t>None: </a:t>
            </a:r>
            <a:r>
              <a:rPr lang="en-US" sz="1800" dirty="0">
                <a:solidFill>
                  <a:srgbClr val="1528BC"/>
                </a:solidFill>
                <a:latin typeface="Titillium Web"/>
              </a:rPr>
              <a:t>All classes are supposed to have weight one</a:t>
            </a:r>
          </a:p>
          <a:p>
            <a:pPr marL="285750" indent="-285750">
              <a:spcAft>
                <a:spcPts val="1200"/>
              </a:spcAft>
              <a:buClr>
                <a:srgbClr val="1528BC"/>
              </a:buClr>
              <a:buFont typeface="Arial" panose="020B0604020202020204" pitchFamily="34" charset="0"/>
              <a:buChar char="•"/>
            </a:pPr>
            <a:r>
              <a:rPr lang="en-US" sz="1800" b="1" dirty="0">
                <a:solidFill>
                  <a:srgbClr val="1528BC"/>
                </a:solidFill>
                <a:latin typeface="Titillium Web"/>
              </a:rPr>
              <a:t>Balanced: </a:t>
            </a:r>
            <a:r>
              <a:rPr lang="en-US" sz="1800" dirty="0">
                <a:solidFill>
                  <a:srgbClr val="1528BC"/>
                </a:solidFill>
                <a:latin typeface="Titillium Web"/>
              </a:rPr>
              <a:t>The “balanced” mode uses the values of y to automatically adjust weights inversely proportional to class frequencies in the input data as </a:t>
            </a:r>
            <a:r>
              <a:rPr lang="en-US" sz="1800" dirty="0" err="1">
                <a:solidFill>
                  <a:srgbClr val="1528BC"/>
                </a:solidFill>
                <a:latin typeface="Titillium Web"/>
              </a:rPr>
              <a:t>n_samples</a:t>
            </a:r>
            <a:r>
              <a:rPr lang="en-US" sz="1800" dirty="0">
                <a:solidFill>
                  <a:srgbClr val="1528BC"/>
                </a:solidFill>
                <a:latin typeface="Titillium Web"/>
              </a:rPr>
              <a:t> / (</a:t>
            </a:r>
            <a:r>
              <a:rPr lang="en-US" sz="1800" dirty="0" err="1">
                <a:solidFill>
                  <a:srgbClr val="1528BC"/>
                </a:solidFill>
                <a:latin typeface="Titillium Web"/>
              </a:rPr>
              <a:t>n_classes</a:t>
            </a:r>
            <a:r>
              <a:rPr lang="en-US" sz="1800" dirty="0">
                <a:solidFill>
                  <a:srgbClr val="1528BC"/>
                </a:solidFill>
                <a:latin typeface="Titillium Web"/>
              </a:rPr>
              <a:t> * </a:t>
            </a:r>
            <a:r>
              <a:rPr lang="en-US" sz="1800" dirty="0" err="1">
                <a:solidFill>
                  <a:srgbClr val="1528BC"/>
                </a:solidFill>
                <a:latin typeface="Titillium Web"/>
              </a:rPr>
              <a:t>np.bincount</a:t>
            </a:r>
            <a:r>
              <a:rPr lang="en-US" sz="1800" dirty="0">
                <a:solidFill>
                  <a:srgbClr val="1528BC"/>
                </a:solidFill>
                <a:latin typeface="Titillium Web"/>
              </a:rPr>
              <a:t>(y))</a:t>
            </a:r>
          </a:p>
          <a:p>
            <a:pPr marL="285750" indent="-285750">
              <a:spcAft>
                <a:spcPts val="1200"/>
              </a:spcAft>
              <a:buClr>
                <a:srgbClr val="1528BC"/>
              </a:buClr>
              <a:buFont typeface="Arial" panose="020B0604020202020204" pitchFamily="34" charset="0"/>
              <a:buChar char="•"/>
            </a:pPr>
            <a:r>
              <a:rPr lang="en-US" sz="1800" b="1" dirty="0" err="1">
                <a:solidFill>
                  <a:srgbClr val="1528BC"/>
                </a:solidFill>
                <a:latin typeface="Titillium Web"/>
              </a:rPr>
              <a:t>Balanced_subsample</a:t>
            </a:r>
            <a:r>
              <a:rPr lang="en-US" sz="1800" b="1" dirty="0">
                <a:solidFill>
                  <a:srgbClr val="1528BC"/>
                </a:solidFill>
                <a:latin typeface="Titillium Web"/>
              </a:rPr>
              <a:t>: </a:t>
            </a:r>
            <a:r>
              <a:rPr lang="en-US" sz="1800" dirty="0">
                <a:solidFill>
                  <a:srgbClr val="1528BC"/>
                </a:solidFill>
                <a:latin typeface="Titillium Web"/>
              </a:rPr>
              <a:t>The “</a:t>
            </a:r>
            <a:r>
              <a:rPr lang="en-US" sz="1800" dirty="0" err="1">
                <a:solidFill>
                  <a:srgbClr val="1528BC"/>
                </a:solidFill>
                <a:latin typeface="Titillium Web"/>
              </a:rPr>
              <a:t>balanced_subsample</a:t>
            </a:r>
            <a:r>
              <a:rPr lang="en-US" sz="1800" dirty="0">
                <a:solidFill>
                  <a:srgbClr val="1528BC"/>
                </a:solidFill>
                <a:latin typeface="Titillium Web"/>
              </a:rPr>
              <a:t>” mode is the same as “balanced” except that weights are computed based on the bootstrap sample for every tree grown.</a:t>
            </a:r>
            <a:endParaRPr lang="en-GB" sz="1800" dirty="0">
              <a:solidFill>
                <a:srgbClr val="1528BC"/>
              </a:solidFill>
              <a:latin typeface="Titillium Web"/>
            </a:endParaRPr>
          </a:p>
        </p:txBody>
      </p:sp>
    </p:spTree>
    <p:extLst>
      <p:ext uri="{BB962C8B-B14F-4D97-AF65-F5344CB8AC3E}">
        <p14:creationId xmlns:p14="http://schemas.microsoft.com/office/powerpoint/2010/main" val="546459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9" name="Google Shape;175;g27df92e4ca9_0_23">
            <a:extLst>
              <a:ext uri="{FF2B5EF4-FFF2-40B4-BE49-F238E27FC236}">
                <a16:creationId xmlns:a16="http://schemas.microsoft.com/office/drawing/2014/main" id="{EAD26095-464A-465F-9FCB-94070B9AE261}"/>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err="1">
                <a:solidFill>
                  <a:srgbClr val="1C7FFF"/>
                </a:solidFill>
                <a:latin typeface="Titillium Web"/>
                <a:ea typeface="Titillium Web"/>
                <a:cs typeface="Titillium Web"/>
                <a:sym typeface="Titillium Web"/>
              </a:rPr>
              <a:t>Main</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Results</a:t>
            </a:r>
            <a:r>
              <a:rPr lang="it-IT" sz="3000" b="1" dirty="0">
                <a:solidFill>
                  <a:srgbClr val="1C7FFF"/>
                </a:solidFill>
                <a:latin typeface="Titillium Web"/>
                <a:ea typeface="Titillium Web"/>
                <a:cs typeface="Titillium Web"/>
                <a:sym typeface="Titillium Web"/>
              </a:rPr>
              <a:t>: Random </a:t>
            </a:r>
            <a:r>
              <a:rPr lang="it-IT" sz="3000" b="1" dirty="0" err="1">
                <a:solidFill>
                  <a:srgbClr val="1C7FFF"/>
                </a:solidFill>
                <a:latin typeface="Titillium Web"/>
                <a:ea typeface="Titillium Web"/>
                <a:cs typeface="Titillium Web"/>
                <a:sym typeface="Titillium Web"/>
              </a:rPr>
              <a:t>Forest</a:t>
            </a:r>
            <a:endParaRPr sz="2000" b="0" i="0" u="none" strike="noStrike" cap="none" dirty="0">
              <a:solidFill>
                <a:srgbClr val="000000"/>
              </a:solidFill>
              <a:latin typeface="Titillium Web"/>
              <a:ea typeface="Titillium Web"/>
              <a:cs typeface="Titillium Web"/>
              <a:sym typeface="Titillium Web"/>
            </a:endParaRPr>
          </a:p>
        </p:txBody>
      </p:sp>
      <p:pic>
        <p:nvPicPr>
          <p:cNvPr id="9220" name="Picture 4">
            <a:extLst>
              <a:ext uri="{FF2B5EF4-FFF2-40B4-BE49-F238E27FC236}">
                <a16:creationId xmlns:a16="http://schemas.microsoft.com/office/drawing/2014/main" id="{39CCF7B4-74FA-4C2A-BC77-92A8D069D5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54" y="1786192"/>
            <a:ext cx="5004115" cy="434348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7B094255-7EB6-43E1-8465-494BE47267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1670" y="3792465"/>
            <a:ext cx="6130668" cy="2240310"/>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7EBF77EF-3FB1-467C-8EC3-4EA1DCA19FA1}"/>
              </a:ext>
            </a:extLst>
          </p:cNvPr>
          <p:cNvSpPr txBox="1"/>
          <p:nvPr/>
        </p:nvSpPr>
        <p:spPr>
          <a:xfrm>
            <a:off x="5836974" y="1711319"/>
            <a:ext cx="6097656" cy="1354217"/>
          </a:xfrm>
          <a:prstGeom prst="rect">
            <a:avLst/>
          </a:prstGeom>
          <a:noFill/>
        </p:spPr>
        <p:txBody>
          <a:bodyPr wrap="square">
            <a:spAutoFit/>
          </a:bodyPr>
          <a:lstStyle/>
          <a:p>
            <a:pPr rtl="0">
              <a:spcBef>
                <a:spcPts val="0"/>
              </a:spcBef>
              <a:spcAft>
                <a:spcPts val="0"/>
              </a:spcAft>
            </a:pPr>
            <a:r>
              <a:rPr lang="en-US" sz="1800" b="1" dirty="0">
                <a:solidFill>
                  <a:srgbClr val="1528BC"/>
                </a:solidFill>
                <a:latin typeface="Titillium Web"/>
              </a:rPr>
              <a:t>Class weight: None</a:t>
            </a:r>
          </a:p>
          <a:p>
            <a:pPr rtl="0">
              <a:spcBef>
                <a:spcPts val="0"/>
              </a:spcBef>
              <a:spcAft>
                <a:spcPts val="0"/>
              </a:spcAft>
            </a:pPr>
            <a:br>
              <a:rPr lang="en-US" sz="1800" dirty="0">
                <a:solidFill>
                  <a:srgbClr val="1528BC"/>
                </a:solidFill>
                <a:latin typeface="Titillium Web"/>
              </a:rPr>
            </a:br>
            <a:r>
              <a:rPr lang="en-US" sz="1800" dirty="0">
                <a:solidFill>
                  <a:srgbClr val="1528BC"/>
                </a:solidFill>
                <a:latin typeface="Titillium Web"/>
              </a:rPr>
              <a:t>All classes are supposed to have weight one</a:t>
            </a:r>
          </a:p>
          <a:p>
            <a:br>
              <a:rPr lang="en-US" dirty="0"/>
            </a:br>
            <a:endParaRPr lang="en-GB" dirty="0"/>
          </a:p>
        </p:txBody>
      </p:sp>
    </p:spTree>
    <p:extLst>
      <p:ext uri="{BB962C8B-B14F-4D97-AF65-F5344CB8AC3E}">
        <p14:creationId xmlns:p14="http://schemas.microsoft.com/office/powerpoint/2010/main" val="1096932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9" name="Google Shape;175;g27df92e4ca9_0_23">
            <a:extLst>
              <a:ext uri="{FF2B5EF4-FFF2-40B4-BE49-F238E27FC236}">
                <a16:creationId xmlns:a16="http://schemas.microsoft.com/office/drawing/2014/main" id="{EAD26095-464A-465F-9FCB-94070B9AE261}"/>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err="1">
                <a:solidFill>
                  <a:srgbClr val="1C7FFF"/>
                </a:solidFill>
                <a:latin typeface="Titillium Web"/>
                <a:ea typeface="Titillium Web"/>
                <a:cs typeface="Titillium Web"/>
                <a:sym typeface="Titillium Web"/>
              </a:rPr>
              <a:t>Main</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Results</a:t>
            </a:r>
            <a:r>
              <a:rPr lang="it-IT" sz="3000" b="1" dirty="0">
                <a:solidFill>
                  <a:srgbClr val="1C7FFF"/>
                </a:solidFill>
                <a:latin typeface="Titillium Web"/>
                <a:ea typeface="Titillium Web"/>
                <a:cs typeface="Titillium Web"/>
                <a:sym typeface="Titillium Web"/>
              </a:rPr>
              <a:t>: Random </a:t>
            </a:r>
            <a:r>
              <a:rPr lang="it-IT" sz="3000" b="1" dirty="0" err="1">
                <a:solidFill>
                  <a:srgbClr val="1C7FFF"/>
                </a:solidFill>
                <a:latin typeface="Titillium Web"/>
                <a:ea typeface="Titillium Web"/>
                <a:cs typeface="Titillium Web"/>
                <a:sym typeface="Titillium Web"/>
              </a:rPr>
              <a:t>Forest</a:t>
            </a:r>
            <a:endParaRPr sz="2000" b="0" i="0" u="none" strike="noStrike" cap="none" dirty="0">
              <a:solidFill>
                <a:srgbClr val="000000"/>
              </a:solidFill>
              <a:latin typeface="Titillium Web"/>
              <a:ea typeface="Titillium Web"/>
              <a:cs typeface="Titillium Web"/>
              <a:sym typeface="Titillium Web"/>
            </a:endParaRPr>
          </a:p>
        </p:txBody>
      </p:sp>
      <p:pic>
        <p:nvPicPr>
          <p:cNvPr id="12290" name="Picture 2">
            <a:extLst>
              <a:ext uri="{FF2B5EF4-FFF2-40B4-BE49-F238E27FC236}">
                <a16:creationId xmlns:a16="http://schemas.microsoft.com/office/drawing/2014/main" id="{4CC7AE17-639D-4AAA-BFE2-8FC8BFAC23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959" y="1538125"/>
            <a:ext cx="10374075" cy="4908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236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9" name="Google Shape;175;g27df92e4ca9_0_23">
            <a:extLst>
              <a:ext uri="{FF2B5EF4-FFF2-40B4-BE49-F238E27FC236}">
                <a16:creationId xmlns:a16="http://schemas.microsoft.com/office/drawing/2014/main" id="{EAD26095-464A-465F-9FCB-94070B9AE261}"/>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GB" sz="3000" b="1" dirty="0">
                <a:solidFill>
                  <a:srgbClr val="1C7FFF"/>
                </a:solidFill>
                <a:latin typeface="Titillium Web"/>
                <a:ea typeface="Titillium Web"/>
                <a:cs typeface="Titillium Web"/>
                <a:sym typeface="Titillium Web"/>
              </a:rPr>
              <a:t>Preliminary results and future works</a:t>
            </a:r>
            <a:endParaRPr lang="en-GB" sz="2000" b="0" i="0" u="none" strike="noStrike" cap="none" dirty="0">
              <a:solidFill>
                <a:srgbClr val="000000"/>
              </a:solidFill>
              <a:latin typeface="Titillium Web"/>
              <a:ea typeface="Titillium Web"/>
              <a:cs typeface="Titillium Web"/>
              <a:sym typeface="Titillium Web"/>
            </a:endParaRPr>
          </a:p>
        </p:txBody>
      </p:sp>
      <p:graphicFrame>
        <p:nvGraphicFramePr>
          <p:cNvPr id="2" name="Diagramma 1">
            <a:extLst>
              <a:ext uri="{FF2B5EF4-FFF2-40B4-BE49-F238E27FC236}">
                <a16:creationId xmlns:a16="http://schemas.microsoft.com/office/drawing/2014/main" id="{DFE5305D-E494-439E-A52A-6C333046BC27}"/>
              </a:ext>
            </a:extLst>
          </p:cNvPr>
          <p:cNvGraphicFramePr/>
          <p:nvPr>
            <p:extLst>
              <p:ext uri="{D42A27DB-BD31-4B8C-83A1-F6EECF244321}">
                <p14:modId xmlns:p14="http://schemas.microsoft.com/office/powerpoint/2010/main" val="2735488990"/>
              </p:ext>
            </p:extLst>
          </p:nvPr>
        </p:nvGraphicFramePr>
        <p:xfrm>
          <a:off x="355650" y="1833988"/>
          <a:ext cx="11480700" cy="36921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51945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p:cNvGrpSpPr/>
          <p:nvPr/>
        </p:nvGrpSpPr>
        <p:grpSpPr>
          <a:xfrm>
            <a:off x="0" y="6511282"/>
            <a:ext cx="12192000" cy="361767"/>
            <a:chOff x="0" y="6511282"/>
            <a:chExt cx="12192000" cy="361767"/>
          </a:xfrm>
        </p:grpSpPr>
        <p:pic>
          <p:nvPicPr>
            <p:cNvPr id="136" name="Google Shape;136;p2"/>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p:cNvSpPr txBox="1"/>
          <p:nvPr/>
        </p:nvSpPr>
        <p:spPr>
          <a:xfrm>
            <a:off x="2467797" y="2773456"/>
            <a:ext cx="7256400" cy="1311088"/>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it-IT" sz="8800" b="1" dirty="0">
                <a:solidFill>
                  <a:srgbClr val="1C7FFF"/>
                </a:solidFill>
                <a:latin typeface="Titillium Web"/>
                <a:ea typeface="Titillium Web"/>
                <a:cs typeface="Titillium Web"/>
                <a:sym typeface="Titillium Web"/>
              </a:rPr>
              <a:t>Data Quality</a:t>
            </a:r>
            <a:endParaRPr sz="7200" b="0" i="0" u="none" strike="noStrike" cap="none" dirty="0">
              <a:solidFill>
                <a:srgbClr val="000000"/>
              </a:solidFill>
              <a:latin typeface="Titillium Web"/>
              <a:ea typeface="Titillium Web"/>
              <a:cs typeface="Titillium Web"/>
              <a:sym typeface="Titillium Web"/>
            </a:endParaRPr>
          </a:p>
        </p:txBody>
      </p:sp>
    </p:spTree>
    <p:extLst>
      <p:ext uri="{BB962C8B-B14F-4D97-AF65-F5344CB8AC3E}">
        <p14:creationId xmlns:p14="http://schemas.microsoft.com/office/powerpoint/2010/main" val="2072921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p:cNvGrpSpPr/>
          <p:nvPr/>
        </p:nvGrpSpPr>
        <p:grpSpPr>
          <a:xfrm>
            <a:off x="0" y="6511282"/>
            <a:ext cx="12192000" cy="361767"/>
            <a:chOff x="0" y="6511282"/>
            <a:chExt cx="12192000" cy="361767"/>
          </a:xfrm>
        </p:grpSpPr>
        <p:pic>
          <p:nvPicPr>
            <p:cNvPr id="136" name="Google Shape;136;p2"/>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p:cNvSpPr txBox="1"/>
          <p:nvPr/>
        </p:nvSpPr>
        <p:spPr>
          <a:xfrm>
            <a:off x="1987613" y="2185625"/>
            <a:ext cx="8216768" cy="208668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en-GB" sz="7200" b="1" dirty="0">
                <a:solidFill>
                  <a:srgbClr val="1C7FFF"/>
                </a:solidFill>
                <a:latin typeface="Titillium Web"/>
                <a:ea typeface="Titillium Web"/>
                <a:cs typeface="Titillium Web"/>
                <a:sym typeface="Titillium Web"/>
              </a:rPr>
              <a:t>Thank you for your attention!</a:t>
            </a:r>
            <a:endParaRPr lang="en-GB" sz="6000" b="0" i="0" u="none" strike="noStrike" cap="none" dirty="0">
              <a:solidFill>
                <a:srgbClr val="000000"/>
              </a:solidFill>
              <a:latin typeface="Titillium Web"/>
              <a:ea typeface="Titillium Web"/>
              <a:cs typeface="Titillium Web"/>
              <a:sym typeface="Titillium Web"/>
            </a:endParaRPr>
          </a:p>
        </p:txBody>
      </p:sp>
      <p:sp>
        <p:nvSpPr>
          <p:cNvPr id="8" name="Google Shape;139;p2">
            <a:extLst>
              <a:ext uri="{FF2B5EF4-FFF2-40B4-BE49-F238E27FC236}">
                <a16:creationId xmlns:a16="http://schemas.microsoft.com/office/drawing/2014/main" id="{7E659CD9-12DE-4B47-82C5-FA9176FFFCD8}"/>
              </a:ext>
            </a:extLst>
          </p:cNvPr>
          <p:cNvSpPr txBox="1"/>
          <p:nvPr/>
        </p:nvSpPr>
        <p:spPr>
          <a:xfrm>
            <a:off x="1990717" y="4530721"/>
            <a:ext cx="821676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400"/>
              <a:buFont typeface="Arial"/>
              <a:buNone/>
            </a:pPr>
            <a:r>
              <a:rPr lang="en-GB" sz="2000" b="1" dirty="0">
                <a:solidFill>
                  <a:srgbClr val="1528BC"/>
                </a:solidFill>
                <a:latin typeface="Titillium Web"/>
                <a:sym typeface="Titillium Web"/>
              </a:rPr>
              <a:t>riccardo.crupi@intesasanpaolo.com</a:t>
            </a:r>
          </a:p>
          <a:p>
            <a:pPr marL="0" marR="0" lvl="0" indent="0" algn="ctr" rtl="0">
              <a:lnSpc>
                <a:spcPct val="90000"/>
              </a:lnSpc>
              <a:spcBef>
                <a:spcPts val="0"/>
              </a:spcBef>
              <a:spcAft>
                <a:spcPts val="0"/>
              </a:spcAft>
              <a:buClr>
                <a:srgbClr val="000000"/>
              </a:buClr>
              <a:buSzPts val="2400"/>
              <a:buFont typeface="Arial"/>
              <a:buNone/>
            </a:pPr>
            <a:r>
              <a:rPr lang="en-GB" sz="2000" b="1" dirty="0">
                <a:solidFill>
                  <a:srgbClr val="1528BC"/>
                </a:solidFill>
                <a:latin typeface="Titillium Web"/>
                <a:sym typeface="Titillium Web"/>
              </a:rPr>
              <a:t>ylenia.maruccia@inaf.it</a:t>
            </a:r>
          </a:p>
        </p:txBody>
      </p:sp>
    </p:spTree>
    <p:extLst>
      <p:ext uri="{BB962C8B-B14F-4D97-AF65-F5344CB8AC3E}">
        <p14:creationId xmlns:p14="http://schemas.microsoft.com/office/powerpoint/2010/main" val="2047477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9" name="Google Shape;175;g27df92e4ca9_0_23">
            <a:extLst>
              <a:ext uri="{FF2B5EF4-FFF2-40B4-BE49-F238E27FC236}">
                <a16:creationId xmlns:a16="http://schemas.microsoft.com/office/drawing/2014/main" id="{EAD26095-464A-465F-9FCB-94070B9AE261}"/>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a:solidFill>
                  <a:srgbClr val="1C7FFF"/>
                </a:solidFill>
                <a:latin typeface="Titillium Web"/>
                <a:ea typeface="Titillium Web"/>
                <a:cs typeface="Titillium Web"/>
                <a:sym typeface="Titillium Web"/>
              </a:rPr>
              <a:t>Backup slides</a:t>
            </a:r>
            <a:endParaRPr sz="2000" b="0" i="0" u="none" strike="noStrike" cap="none" dirty="0">
              <a:solidFill>
                <a:srgbClr val="000000"/>
              </a:solidFill>
              <a:latin typeface="Titillium Web"/>
              <a:ea typeface="Titillium Web"/>
              <a:cs typeface="Titillium Web"/>
              <a:sym typeface="Titillium Web"/>
            </a:endParaRPr>
          </a:p>
        </p:txBody>
      </p:sp>
    </p:spTree>
    <p:extLst>
      <p:ext uri="{BB962C8B-B14F-4D97-AF65-F5344CB8AC3E}">
        <p14:creationId xmlns:p14="http://schemas.microsoft.com/office/powerpoint/2010/main" val="2770729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9" name="Google Shape;175;g27df92e4ca9_0_23">
            <a:extLst>
              <a:ext uri="{FF2B5EF4-FFF2-40B4-BE49-F238E27FC236}">
                <a16:creationId xmlns:a16="http://schemas.microsoft.com/office/drawing/2014/main" id="{EAD26095-464A-465F-9FCB-94070B9AE261}"/>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err="1">
                <a:solidFill>
                  <a:srgbClr val="1C7FFF"/>
                </a:solidFill>
                <a:latin typeface="Titillium Web"/>
                <a:ea typeface="Titillium Web"/>
                <a:cs typeface="Titillium Web"/>
                <a:sym typeface="Titillium Web"/>
              </a:rPr>
              <a:t>Main</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Results</a:t>
            </a:r>
            <a:r>
              <a:rPr lang="it-IT" sz="3000" b="1" dirty="0">
                <a:solidFill>
                  <a:srgbClr val="1C7FFF"/>
                </a:solidFill>
                <a:latin typeface="Titillium Web"/>
                <a:ea typeface="Titillium Web"/>
                <a:cs typeface="Titillium Web"/>
                <a:sym typeface="Titillium Web"/>
              </a:rPr>
              <a:t>: Random </a:t>
            </a:r>
            <a:r>
              <a:rPr lang="it-IT" sz="3000" b="1" dirty="0" err="1">
                <a:solidFill>
                  <a:srgbClr val="1C7FFF"/>
                </a:solidFill>
                <a:latin typeface="Titillium Web"/>
                <a:ea typeface="Titillium Web"/>
                <a:cs typeface="Titillium Web"/>
                <a:sym typeface="Titillium Web"/>
              </a:rPr>
              <a:t>Forest</a:t>
            </a:r>
            <a:endParaRPr sz="2000" b="0" i="0" u="none" strike="noStrike" cap="none" dirty="0">
              <a:solidFill>
                <a:srgbClr val="000000"/>
              </a:solidFill>
              <a:latin typeface="Titillium Web"/>
              <a:ea typeface="Titillium Web"/>
              <a:cs typeface="Titillium Web"/>
              <a:sym typeface="Titillium Web"/>
            </a:endParaRPr>
          </a:p>
        </p:txBody>
      </p:sp>
      <p:sp>
        <p:nvSpPr>
          <p:cNvPr id="15" name="CasellaDiTesto 14">
            <a:extLst>
              <a:ext uri="{FF2B5EF4-FFF2-40B4-BE49-F238E27FC236}">
                <a16:creationId xmlns:a16="http://schemas.microsoft.com/office/drawing/2014/main" id="{7EBF77EF-3FB1-467C-8EC3-4EA1DCA19FA1}"/>
              </a:ext>
            </a:extLst>
          </p:cNvPr>
          <p:cNvSpPr txBox="1"/>
          <p:nvPr/>
        </p:nvSpPr>
        <p:spPr>
          <a:xfrm>
            <a:off x="5836974" y="1711319"/>
            <a:ext cx="6097656" cy="1692771"/>
          </a:xfrm>
          <a:prstGeom prst="rect">
            <a:avLst/>
          </a:prstGeom>
          <a:noFill/>
        </p:spPr>
        <p:txBody>
          <a:bodyPr wrap="square">
            <a:spAutoFit/>
          </a:bodyPr>
          <a:lstStyle/>
          <a:p>
            <a:pPr rtl="0">
              <a:spcBef>
                <a:spcPts val="0"/>
              </a:spcBef>
              <a:spcAft>
                <a:spcPts val="0"/>
              </a:spcAft>
            </a:pPr>
            <a:r>
              <a:rPr lang="en-US" sz="1800" b="1" dirty="0">
                <a:solidFill>
                  <a:srgbClr val="1528BC"/>
                </a:solidFill>
                <a:latin typeface="Titillium Web"/>
              </a:rPr>
              <a:t>Class weight: balanced</a:t>
            </a:r>
          </a:p>
          <a:p>
            <a:pPr rtl="0">
              <a:spcBef>
                <a:spcPts val="0"/>
              </a:spcBef>
              <a:spcAft>
                <a:spcPts val="0"/>
              </a:spcAft>
            </a:pPr>
            <a:br>
              <a:rPr lang="en-US" sz="1800" dirty="0">
                <a:solidFill>
                  <a:srgbClr val="1528BC"/>
                </a:solidFill>
                <a:latin typeface="Titillium Web"/>
              </a:rPr>
            </a:br>
            <a:r>
              <a:rPr lang="en-US" sz="1800" dirty="0">
                <a:solidFill>
                  <a:srgbClr val="1528BC"/>
                </a:solidFill>
                <a:latin typeface="Titillium Web"/>
              </a:rPr>
              <a:t>The “balanced” mode uses the values of y to automatically adjust weights inversely proportional to class frequencies in the input data as </a:t>
            </a:r>
            <a:r>
              <a:rPr lang="en-US" sz="1800" dirty="0" err="1">
                <a:solidFill>
                  <a:srgbClr val="1528BC"/>
                </a:solidFill>
                <a:latin typeface="Titillium Web"/>
              </a:rPr>
              <a:t>n_samples</a:t>
            </a:r>
            <a:r>
              <a:rPr lang="en-US" sz="1800" dirty="0">
                <a:solidFill>
                  <a:srgbClr val="1528BC"/>
                </a:solidFill>
                <a:latin typeface="Titillium Web"/>
              </a:rPr>
              <a:t> / (</a:t>
            </a:r>
            <a:r>
              <a:rPr lang="en-US" sz="1800" dirty="0" err="1">
                <a:solidFill>
                  <a:srgbClr val="1528BC"/>
                </a:solidFill>
                <a:latin typeface="Titillium Web"/>
              </a:rPr>
              <a:t>n_classes</a:t>
            </a:r>
            <a:r>
              <a:rPr lang="en-US" sz="1800" dirty="0">
                <a:solidFill>
                  <a:srgbClr val="1528BC"/>
                </a:solidFill>
                <a:latin typeface="Titillium Web"/>
              </a:rPr>
              <a:t> * </a:t>
            </a:r>
            <a:r>
              <a:rPr lang="en-US" sz="1800" dirty="0" err="1">
                <a:solidFill>
                  <a:srgbClr val="1528BC"/>
                </a:solidFill>
                <a:latin typeface="Titillium Web"/>
              </a:rPr>
              <a:t>np.bincount</a:t>
            </a:r>
            <a:r>
              <a:rPr lang="en-US" sz="1800" dirty="0">
                <a:solidFill>
                  <a:srgbClr val="1528BC"/>
                </a:solidFill>
                <a:latin typeface="Titillium Web"/>
              </a:rPr>
              <a:t>(y))</a:t>
            </a:r>
            <a:br>
              <a:rPr lang="en-US" dirty="0"/>
            </a:br>
            <a:endParaRPr lang="en-GB" dirty="0"/>
          </a:p>
        </p:txBody>
      </p:sp>
      <p:pic>
        <p:nvPicPr>
          <p:cNvPr id="10242" name="Picture 2">
            <a:extLst>
              <a:ext uri="{FF2B5EF4-FFF2-40B4-BE49-F238E27FC236}">
                <a16:creationId xmlns:a16="http://schemas.microsoft.com/office/drawing/2014/main" id="{A9A4B928-3C91-4C07-9058-527993F837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73" y="1837911"/>
            <a:ext cx="5030750" cy="436659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940463C8-60AF-474E-ADD5-BC00C6AE53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3114" y="4154079"/>
            <a:ext cx="5733114" cy="205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486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9" name="Google Shape;175;g27df92e4ca9_0_23">
            <a:extLst>
              <a:ext uri="{FF2B5EF4-FFF2-40B4-BE49-F238E27FC236}">
                <a16:creationId xmlns:a16="http://schemas.microsoft.com/office/drawing/2014/main" id="{EAD26095-464A-465F-9FCB-94070B9AE261}"/>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err="1">
                <a:solidFill>
                  <a:srgbClr val="1C7FFF"/>
                </a:solidFill>
                <a:latin typeface="Titillium Web"/>
                <a:ea typeface="Titillium Web"/>
                <a:cs typeface="Titillium Web"/>
                <a:sym typeface="Titillium Web"/>
              </a:rPr>
              <a:t>Main</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Results</a:t>
            </a:r>
            <a:r>
              <a:rPr lang="it-IT" sz="3000" b="1" dirty="0">
                <a:solidFill>
                  <a:srgbClr val="1C7FFF"/>
                </a:solidFill>
                <a:latin typeface="Titillium Web"/>
                <a:ea typeface="Titillium Web"/>
                <a:cs typeface="Titillium Web"/>
                <a:sym typeface="Titillium Web"/>
              </a:rPr>
              <a:t>: Random </a:t>
            </a:r>
            <a:r>
              <a:rPr lang="it-IT" sz="3000" b="1" dirty="0" err="1">
                <a:solidFill>
                  <a:srgbClr val="1C7FFF"/>
                </a:solidFill>
                <a:latin typeface="Titillium Web"/>
                <a:ea typeface="Titillium Web"/>
                <a:cs typeface="Titillium Web"/>
                <a:sym typeface="Titillium Web"/>
              </a:rPr>
              <a:t>Forest</a:t>
            </a:r>
            <a:endParaRPr sz="2000" b="0" i="0" u="none" strike="noStrike" cap="none" dirty="0">
              <a:solidFill>
                <a:srgbClr val="000000"/>
              </a:solidFill>
              <a:latin typeface="Titillium Web"/>
              <a:ea typeface="Titillium Web"/>
              <a:cs typeface="Titillium Web"/>
              <a:sym typeface="Titillium Web"/>
            </a:endParaRPr>
          </a:p>
        </p:txBody>
      </p:sp>
      <p:pic>
        <p:nvPicPr>
          <p:cNvPr id="13314" name="Picture 2">
            <a:extLst>
              <a:ext uri="{FF2B5EF4-FFF2-40B4-BE49-F238E27FC236}">
                <a16:creationId xmlns:a16="http://schemas.microsoft.com/office/drawing/2014/main" id="{D3107D70-682C-4856-B63C-0B40FB527B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9378" y="1717451"/>
            <a:ext cx="9693243" cy="4586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348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9" name="Google Shape;175;g27df92e4ca9_0_23">
            <a:extLst>
              <a:ext uri="{FF2B5EF4-FFF2-40B4-BE49-F238E27FC236}">
                <a16:creationId xmlns:a16="http://schemas.microsoft.com/office/drawing/2014/main" id="{EAD26095-464A-465F-9FCB-94070B9AE261}"/>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err="1">
                <a:solidFill>
                  <a:srgbClr val="1C7FFF"/>
                </a:solidFill>
                <a:latin typeface="Titillium Web"/>
                <a:ea typeface="Titillium Web"/>
                <a:cs typeface="Titillium Web"/>
                <a:sym typeface="Titillium Web"/>
              </a:rPr>
              <a:t>Main</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Results</a:t>
            </a:r>
            <a:r>
              <a:rPr lang="it-IT" sz="3000" b="1" dirty="0">
                <a:solidFill>
                  <a:srgbClr val="1C7FFF"/>
                </a:solidFill>
                <a:latin typeface="Titillium Web"/>
                <a:ea typeface="Titillium Web"/>
                <a:cs typeface="Titillium Web"/>
                <a:sym typeface="Titillium Web"/>
              </a:rPr>
              <a:t>: Random </a:t>
            </a:r>
            <a:r>
              <a:rPr lang="it-IT" sz="3000" b="1" dirty="0" err="1">
                <a:solidFill>
                  <a:srgbClr val="1C7FFF"/>
                </a:solidFill>
                <a:latin typeface="Titillium Web"/>
                <a:ea typeface="Titillium Web"/>
                <a:cs typeface="Titillium Web"/>
                <a:sym typeface="Titillium Web"/>
              </a:rPr>
              <a:t>Forest</a:t>
            </a:r>
            <a:endParaRPr sz="2000" b="0" i="0" u="none" strike="noStrike" cap="none" dirty="0">
              <a:solidFill>
                <a:srgbClr val="000000"/>
              </a:solidFill>
              <a:latin typeface="Titillium Web"/>
              <a:ea typeface="Titillium Web"/>
              <a:cs typeface="Titillium Web"/>
              <a:sym typeface="Titillium Web"/>
            </a:endParaRPr>
          </a:p>
        </p:txBody>
      </p:sp>
      <p:sp>
        <p:nvSpPr>
          <p:cNvPr id="15" name="CasellaDiTesto 14">
            <a:extLst>
              <a:ext uri="{FF2B5EF4-FFF2-40B4-BE49-F238E27FC236}">
                <a16:creationId xmlns:a16="http://schemas.microsoft.com/office/drawing/2014/main" id="{7EBF77EF-3FB1-467C-8EC3-4EA1DCA19FA1}"/>
              </a:ext>
            </a:extLst>
          </p:cNvPr>
          <p:cNvSpPr txBox="1"/>
          <p:nvPr/>
        </p:nvSpPr>
        <p:spPr>
          <a:xfrm>
            <a:off x="5836974" y="1711319"/>
            <a:ext cx="6097656" cy="1908215"/>
          </a:xfrm>
          <a:prstGeom prst="rect">
            <a:avLst/>
          </a:prstGeom>
          <a:noFill/>
        </p:spPr>
        <p:txBody>
          <a:bodyPr wrap="square">
            <a:spAutoFit/>
          </a:bodyPr>
          <a:lstStyle/>
          <a:p>
            <a:pPr rtl="0">
              <a:spcBef>
                <a:spcPts val="0"/>
              </a:spcBef>
              <a:spcAft>
                <a:spcPts val="0"/>
              </a:spcAft>
            </a:pPr>
            <a:r>
              <a:rPr lang="en-US" sz="1800" b="1" dirty="0">
                <a:solidFill>
                  <a:srgbClr val="1528BC"/>
                </a:solidFill>
                <a:latin typeface="Titillium Web"/>
              </a:rPr>
              <a:t>Class weight: </a:t>
            </a:r>
            <a:r>
              <a:rPr lang="en-US" sz="1800" b="1" dirty="0" err="1">
                <a:solidFill>
                  <a:srgbClr val="1528BC"/>
                </a:solidFill>
                <a:latin typeface="Titillium Web"/>
              </a:rPr>
              <a:t>balanced_subsample</a:t>
            </a:r>
            <a:endParaRPr lang="en-US" sz="1800" b="1" dirty="0">
              <a:solidFill>
                <a:srgbClr val="1528BC"/>
              </a:solidFill>
              <a:latin typeface="Titillium Web"/>
            </a:endParaRPr>
          </a:p>
          <a:p>
            <a:pPr rtl="0">
              <a:spcBef>
                <a:spcPts val="0"/>
              </a:spcBef>
              <a:spcAft>
                <a:spcPts val="0"/>
              </a:spcAft>
            </a:pPr>
            <a:br>
              <a:rPr lang="en-US" sz="1800" dirty="0">
                <a:solidFill>
                  <a:srgbClr val="1528BC"/>
                </a:solidFill>
                <a:latin typeface="Titillium Web"/>
              </a:rPr>
            </a:br>
            <a:r>
              <a:rPr lang="en-US" sz="1800" dirty="0">
                <a:solidFill>
                  <a:srgbClr val="1528BC"/>
                </a:solidFill>
                <a:latin typeface="Titillium Web"/>
              </a:rPr>
              <a:t>The “</a:t>
            </a:r>
            <a:r>
              <a:rPr lang="en-US" sz="1800" dirty="0" err="1">
                <a:solidFill>
                  <a:srgbClr val="1528BC"/>
                </a:solidFill>
                <a:latin typeface="Titillium Web"/>
              </a:rPr>
              <a:t>balanced_subsample</a:t>
            </a:r>
            <a:r>
              <a:rPr lang="en-US" sz="1800" dirty="0">
                <a:solidFill>
                  <a:srgbClr val="1528BC"/>
                </a:solidFill>
                <a:latin typeface="Titillium Web"/>
              </a:rPr>
              <a:t>” mode is the same as “balanced” except that weights are computed based on the bootstrap sample for every tree grown.</a:t>
            </a:r>
          </a:p>
          <a:p>
            <a:br>
              <a:rPr lang="en-US" dirty="0"/>
            </a:br>
            <a:endParaRPr lang="en-GB" dirty="0"/>
          </a:p>
        </p:txBody>
      </p:sp>
      <p:pic>
        <p:nvPicPr>
          <p:cNvPr id="11266" name="Picture 2">
            <a:extLst>
              <a:ext uri="{FF2B5EF4-FFF2-40B4-BE49-F238E27FC236}">
                <a16:creationId xmlns:a16="http://schemas.microsoft.com/office/drawing/2014/main" id="{0FF47AE0-29AF-4455-A2EC-FF52645423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70" y="1711318"/>
            <a:ext cx="5089882" cy="441792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5521AF9B-DE70-4B49-9E47-4E30D3D563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6707" y="3981620"/>
            <a:ext cx="5957923" cy="2147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37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9" name="Google Shape;175;g27df92e4ca9_0_23">
            <a:extLst>
              <a:ext uri="{FF2B5EF4-FFF2-40B4-BE49-F238E27FC236}">
                <a16:creationId xmlns:a16="http://schemas.microsoft.com/office/drawing/2014/main" id="{EAD26095-464A-465F-9FCB-94070B9AE261}"/>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err="1">
                <a:solidFill>
                  <a:srgbClr val="1C7FFF"/>
                </a:solidFill>
                <a:latin typeface="Titillium Web"/>
                <a:ea typeface="Titillium Web"/>
                <a:cs typeface="Titillium Web"/>
                <a:sym typeface="Titillium Web"/>
              </a:rPr>
              <a:t>Main</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Results</a:t>
            </a:r>
            <a:r>
              <a:rPr lang="it-IT" sz="3000" b="1" dirty="0">
                <a:solidFill>
                  <a:srgbClr val="1C7FFF"/>
                </a:solidFill>
                <a:latin typeface="Titillium Web"/>
                <a:ea typeface="Titillium Web"/>
                <a:cs typeface="Titillium Web"/>
                <a:sym typeface="Titillium Web"/>
              </a:rPr>
              <a:t>: Random </a:t>
            </a:r>
            <a:r>
              <a:rPr lang="it-IT" sz="3000" b="1" dirty="0" err="1">
                <a:solidFill>
                  <a:srgbClr val="1C7FFF"/>
                </a:solidFill>
                <a:latin typeface="Titillium Web"/>
                <a:ea typeface="Titillium Web"/>
                <a:cs typeface="Titillium Web"/>
                <a:sym typeface="Titillium Web"/>
              </a:rPr>
              <a:t>Forest</a:t>
            </a:r>
            <a:endParaRPr sz="2000" b="0" i="0" u="none" strike="noStrike" cap="none" dirty="0">
              <a:solidFill>
                <a:srgbClr val="000000"/>
              </a:solidFill>
              <a:latin typeface="Titillium Web"/>
              <a:ea typeface="Titillium Web"/>
              <a:cs typeface="Titillium Web"/>
              <a:sym typeface="Titillium Web"/>
            </a:endParaRPr>
          </a:p>
        </p:txBody>
      </p:sp>
      <p:pic>
        <p:nvPicPr>
          <p:cNvPr id="14338" name="Picture 2">
            <a:extLst>
              <a:ext uri="{FF2B5EF4-FFF2-40B4-BE49-F238E27FC236}">
                <a16:creationId xmlns:a16="http://schemas.microsoft.com/office/drawing/2014/main" id="{68C591FB-1473-46ED-9A75-3D2DB0794E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572" y="1706563"/>
            <a:ext cx="9974850" cy="4719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386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p:cNvGrpSpPr/>
          <p:nvPr/>
        </p:nvGrpSpPr>
        <p:grpSpPr>
          <a:xfrm>
            <a:off x="0" y="6511282"/>
            <a:ext cx="12192000" cy="361767"/>
            <a:chOff x="0" y="6511282"/>
            <a:chExt cx="12192000" cy="361767"/>
          </a:xfrm>
        </p:grpSpPr>
        <p:pic>
          <p:nvPicPr>
            <p:cNvPr id="136" name="Google Shape;136;p2"/>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a:solidFill>
                  <a:srgbClr val="1C7FFF"/>
                </a:solidFill>
                <a:latin typeface="Titillium Web"/>
                <a:ea typeface="Titillium Web"/>
                <a:cs typeface="Titillium Web"/>
                <a:sym typeface="Titillium Web"/>
              </a:rPr>
              <a:t>Scientific Rationale</a:t>
            </a:r>
            <a:endParaRPr sz="2000" b="0" i="0" u="none" strike="noStrike" cap="none">
              <a:solidFill>
                <a:srgbClr val="000000"/>
              </a:solidFill>
              <a:latin typeface="Titillium Web"/>
              <a:ea typeface="Titillium Web"/>
              <a:cs typeface="Titillium Web"/>
              <a:sym typeface="Titillium Web"/>
            </a:endParaRPr>
          </a:p>
        </p:txBody>
      </p:sp>
      <p:sp>
        <p:nvSpPr>
          <p:cNvPr id="140" name="Google Shape;140;p2"/>
          <p:cNvSpPr txBox="1"/>
          <p:nvPr/>
        </p:nvSpPr>
        <p:spPr>
          <a:xfrm>
            <a:off x="355650" y="1833988"/>
            <a:ext cx="11480700" cy="3416279"/>
          </a:xfrm>
          <a:prstGeom prst="rect">
            <a:avLst/>
          </a:prstGeom>
          <a:noFill/>
          <a:ln>
            <a:noFill/>
          </a:ln>
        </p:spPr>
        <p:txBody>
          <a:bodyPr spcFirstLastPara="1" wrap="square" lIns="360000" tIns="45700" rIns="91425" bIns="45700" anchor="t" anchorCtr="0">
            <a:spAutoFit/>
          </a:bodyPr>
          <a:lstStyle/>
          <a:p>
            <a:pPr marL="52998" marR="0" lvl="0" algn="l" rtl="0">
              <a:lnSpc>
                <a:spcPct val="90000"/>
              </a:lnSpc>
              <a:spcBef>
                <a:spcPts val="0"/>
              </a:spcBef>
              <a:spcAft>
                <a:spcPts val="0"/>
              </a:spcAft>
              <a:buClr>
                <a:srgbClr val="1528BC"/>
              </a:buClr>
              <a:buSzPts val="2000"/>
            </a:pPr>
            <a:r>
              <a:rPr lang="en-US" sz="2000" b="1" i="0" u="none" strike="noStrike" cap="none" dirty="0">
                <a:solidFill>
                  <a:srgbClr val="1528BC"/>
                </a:solidFill>
                <a:latin typeface="Titillium Web"/>
                <a:ea typeface="Titillium Web"/>
                <a:cs typeface="Titillium Web"/>
                <a:sym typeface="Titillium Web"/>
              </a:rPr>
              <a:t>Anomaly detection plays a crucial role in ensuring data quality for time series datasets.</a:t>
            </a:r>
          </a:p>
          <a:p>
            <a:pPr marL="52998" marR="0" lvl="0" algn="l" rtl="0">
              <a:lnSpc>
                <a:spcPct val="90000"/>
              </a:lnSpc>
              <a:spcBef>
                <a:spcPts val="0"/>
              </a:spcBef>
              <a:spcAft>
                <a:spcPts val="0"/>
              </a:spcAft>
              <a:buClr>
                <a:srgbClr val="1528BC"/>
              </a:buClr>
              <a:buSzPts val="2000"/>
            </a:pPr>
            <a:r>
              <a:rPr lang="en-US" sz="2000" b="1" i="0" u="none" strike="noStrike" cap="none" dirty="0">
                <a:solidFill>
                  <a:srgbClr val="1528BC"/>
                </a:solidFill>
                <a:latin typeface="Titillium Web"/>
                <a:ea typeface="Titillium Web"/>
                <a:cs typeface="Titillium Web"/>
                <a:sym typeface="Titillium Web"/>
              </a:rPr>
              <a:t>The objective of anomaly detection on time series data is to identify unusual patterns or outliers that deviate from the expected behavior. By detecting anomalies, we can ensure data quality, identify data integrity issues, and mitigate potential risks.</a:t>
            </a:r>
          </a:p>
          <a:p>
            <a:pPr marL="52998" marR="0" lvl="0" algn="l" rtl="0">
              <a:lnSpc>
                <a:spcPct val="90000"/>
              </a:lnSpc>
              <a:spcBef>
                <a:spcPts val="0"/>
              </a:spcBef>
              <a:spcAft>
                <a:spcPts val="0"/>
              </a:spcAft>
              <a:buClr>
                <a:srgbClr val="1528BC"/>
              </a:buClr>
              <a:buSzPts val="2000"/>
            </a:pPr>
            <a:endParaRPr lang="en-US" sz="2000" b="1" dirty="0">
              <a:solidFill>
                <a:srgbClr val="1528BC"/>
              </a:solidFill>
              <a:latin typeface="Titillium Web"/>
              <a:ea typeface="Titillium Web"/>
              <a:cs typeface="Titillium Web"/>
              <a:sym typeface="Titillium Web"/>
            </a:endParaRPr>
          </a:p>
          <a:p>
            <a:pPr marL="52998" marR="0" lvl="0" algn="l" rtl="0">
              <a:lnSpc>
                <a:spcPct val="90000"/>
              </a:lnSpc>
              <a:spcBef>
                <a:spcPts val="0"/>
              </a:spcBef>
              <a:spcAft>
                <a:spcPts val="0"/>
              </a:spcAft>
              <a:buClr>
                <a:srgbClr val="1528BC"/>
              </a:buClr>
              <a:buSzPts val="2000"/>
            </a:pPr>
            <a:r>
              <a:rPr lang="en-US" sz="2000" b="1" i="0" u="none" strike="noStrike" cap="none" dirty="0">
                <a:solidFill>
                  <a:srgbClr val="1528BC"/>
                </a:solidFill>
                <a:latin typeface="Titillium Web"/>
                <a:ea typeface="Titillium Web"/>
                <a:cs typeface="Titillium Web"/>
                <a:sym typeface="Titillium Web"/>
              </a:rPr>
              <a:t>By identifying and managing anomalies, we can improve the quality of data in our systems by helping to identify:</a:t>
            </a:r>
          </a:p>
          <a:p>
            <a:pPr marL="395898" marR="0" lvl="0" indent="-342900" algn="l" rtl="0">
              <a:lnSpc>
                <a:spcPct val="90000"/>
              </a:lnSpc>
              <a:spcBef>
                <a:spcPts val="0"/>
              </a:spcBef>
              <a:spcAft>
                <a:spcPts val="0"/>
              </a:spcAft>
              <a:buClr>
                <a:srgbClr val="1528BC"/>
              </a:buClr>
              <a:buSzPts val="2000"/>
              <a:buFont typeface="Arial" panose="020B0604020202020204" pitchFamily="34" charset="0"/>
              <a:buChar char="•"/>
            </a:pPr>
            <a:r>
              <a:rPr lang="en-US" sz="2000" b="1" i="0" u="none" strike="noStrike" cap="none" dirty="0">
                <a:solidFill>
                  <a:srgbClr val="1528BC"/>
                </a:solidFill>
                <a:latin typeface="Titillium Web"/>
                <a:ea typeface="Titillium Web"/>
                <a:cs typeface="Titillium Web"/>
                <a:sym typeface="Titillium Web"/>
              </a:rPr>
              <a:t>Data measurements errors</a:t>
            </a:r>
          </a:p>
          <a:p>
            <a:pPr marL="395898" marR="0" lvl="0" indent="-342900" algn="l" rtl="0">
              <a:lnSpc>
                <a:spcPct val="90000"/>
              </a:lnSpc>
              <a:spcBef>
                <a:spcPts val="0"/>
              </a:spcBef>
              <a:spcAft>
                <a:spcPts val="0"/>
              </a:spcAft>
              <a:buClr>
                <a:srgbClr val="1528BC"/>
              </a:buClr>
              <a:buSzPts val="2000"/>
              <a:buFont typeface="Arial" panose="020B0604020202020204" pitchFamily="34" charset="0"/>
              <a:buChar char="•"/>
            </a:pPr>
            <a:r>
              <a:rPr lang="en-US" sz="2000" b="1" i="0" u="none" strike="noStrike" cap="none" dirty="0">
                <a:solidFill>
                  <a:srgbClr val="1528BC"/>
                </a:solidFill>
                <a:latin typeface="Titillium Web"/>
                <a:ea typeface="Titillium Web"/>
                <a:cs typeface="Titillium Web"/>
                <a:sym typeface="Titillium Web"/>
              </a:rPr>
              <a:t>Data entry mistakes</a:t>
            </a:r>
          </a:p>
          <a:p>
            <a:pPr marL="395898" marR="0" lvl="0" indent="-342900" algn="l" rtl="0">
              <a:lnSpc>
                <a:spcPct val="90000"/>
              </a:lnSpc>
              <a:spcBef>
                <a:spcPts val="0"/>
              </a:spcBef>
              <a:spcAft>
                <a:spcPts val="0"/>
              </a:spcAft>
              <a:buClr>
                <a:srgbClr val="1528BC"/>
              </a:buClr>
              <a:buSzPts val="2000"/>
              <a:buFont typeface="Arial" panose="020B0604020202020204" pitchFamily="34" charset="0"/>
              <a:buChar char="•"/>
            </a:pPr>
            <a:r>
              <a:rPr lang="en-US" sz="2000" b="1" i="0" u="none" strike="noStrike" cap="none" dirty="0">
                <a:solidFill>
                  <a:srgbClr val="1528BC"/>
                </a:solidFill>
                <a:latin typeface="Titillium Web"/>
                <a:ea typeface="Titillium Web"/>
                <a:cs typeface="Titillium Web"/>
                <a:sym typeface="Titillium Web"/>
              </a:rPr>
              <a:t>Data corruption</a:t>
            </a:r>
          </a:p>
          <a:p>
            <a:pPr marL="395898" marR="0" lvl="0" indent="-342900" algn="l" rtl="0">
              <a:lnSpc>
                <a:spcPct val="90000"/>
              </a:lnSpc>
              <a:spcBef>
                <a:spcPts val="0"/>
              </a:spcBef>
              <a:spcAft>
                <a:spcPts val="0"/>
              </a:spcAft>
              <a:buClr>
                <a:srgbClr val="1528BC"/>
              </a:buClr>
              <a:buSzPts val="2000"/>
              <a:buFont typeface="Arial" panose="020B0604020202020204" pitchFamily="34" charset="0"/>
              <a:buChar char="•"/>
            </a:pPr>
            <a:r>
              <a:rPr lang="en-US" sz="2000" b="1" i="0" u="none" strike="noStrike" cap="none" dirty="0">
                <a:solidFill>
                  <a:srgbClr val="1528BC"/>
                </a:solidFill>
                <a:latin typeface="Titillium Web"/>
                <a:ea typeface="Titillium Web"/>
                <a:cs typeface="Titillium Web"/>
                <a:sym typeface="Titillium Web"/>
              </a:rPr>
              <a:t>Network </a:t>
            </a:r>
            <a:r>
              <a:rPr lang="en-US" sz="2000" b="1" i="0" u="none" strike="noStrike" cap="none" dirty="0" err="1">
                <a:solidFill>
                  <a:srgbClr val="1528BC"/>
                </a:solidFill>
                <a:latin typeface="Titillium Web"/>
                <a:ea typeface="Titillium Web"/>
                <a:cs typeface="Titillium Web"/>
                <a:sym typeface="Titillium Web"/>
              </a:rPr>
              <a:t>distruption</a:t>
            </a:r>
            <a:r>
              <a:rPr lang="en-US" sz="2000" b="1" i="0" u="none" strike="noStrike" cap="none" dirty="0">
                <a:solidFill>
                  <a:srgbClr val="1528BC"/>
                </a:solidFill>
                <a:latin typeface="Titillium Web"/>
                <a:ea typeface="Titillium Web"/>
                <a:cs typeface="Titillium Web"/>
                <a:sym typeface="Titillium Web"/>
              </a:rPr>
              <a:t>  </a:t>
            </a:r>
          </a:p>
          <a:p>
            <a:pPr marL="395898" marR="0" lvl="0" indent="-342900" algn="l" rtl="0">
              <a:lnSpc>
                <a:spcPct val="90000"/>
              </a:lnSpc>
              <a:spcBef>
                <a:spcPts val="0"/>
              </a:spcBef>
              <a:spcAft>
                <a:spcPts val="0"/>
              </a:spcAft>
              <a:buClr>
                <a:srgbClr val="1528BC"/>
              </a:buClr>
              <a:buSzPts val="2000"/>
              <a:buFont typeface="Arial" panose="020B0604020202020204" pitchFamily="34" charset="0"/>
              <a:buChar char="•"/>
            </a:pPr>
            <a:r>
              <a:rPr lang="en-US" sz="2000" b="1" i="0" u="none" strike="noStrike" cap="none" dirty="0">
                <a:solidFill>
                  <a:srgbClr val="1528BC"/>
                </a:solidFill>
                <a:latin typeface="Titillium Web"/>
                <a:ea typeface="Titillium Web"/>
                <a:cs typeface="Titillium Web"/>
                <a:sym typeface="Titillium Web"/>
              </a:rPr>
              <a:t>Intercept fraudulent transactions.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a:solidFill>
                  <a:srgbClr val="1C7FFF"/>
                </a:solidFill>
                <a:latin typeface="Titillium Web"/>
                <a:ea typeface="Titillium Web"/>
                <a:cs typeface="Titillium Web"/>
                <a:sym typeface="Titillium Web"/>
              </a:rPr>
              <a:t>Technical </a:t>
            </a:r>
            <a:r>
              <a:rPr lang="it-IT" sz="3000" b="1" dirty="0" err="1">
                <a:solidFill>
                  <a:srgbClr val="1C7FFF"/>
                </a:solidFill>
                <a:latin typeface="Titillium Web"/>
                <a:ea typeface="Titillium Web"/>
                <a:cs typeface="Titillium Web"/>
                <a:sym typeface="Titillium Web"/>
              </a:rPr>
              <a:t>Objectives</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Methodologies</a:t>
            </a:r>
            <a:r>
              <a:rPr lang="it-IT" sz="3000" b="1" dirty="0">
                <a:solidFill>
                  <a:srgbClr val="1C7FFF"/>
                </a:solidFill>
                <a:latin typeface="Titillium Web"/>
                <a:ea typeface="Titillium Web"/>
                <a:cs typeface="Titillium Web"/>
                <a:sym typeface="Titillium Web"/>
              </a:rPr>
              <a:t> and  Solutions</a:t>
            </a:r>
            <a:endParaRPr sz="2000" b="0" i="0" u="none" strike="noStrike" cap="none" dirty="0">
              <a:solidFill>
                <a:srgbClr val="000000"/>
              </a:solidFill>
              <a:latin typeface="Titillium Web"/>
              <a:ea typeface="Titillium Web"/>
              <a:cs typeface="Titillium Web"/>
              <a:sym typeface="Titillium Web"/>
            </a:endParaRPr>
          </a:p>
        </p:txBody>
      </p:sp>
      <p:sp>
        <p:nvSpPr>
          <p:cNvPr id="152" name="Google Shape;152;g27df92e4ca9_0_1"/>
          <p:cNvSpPr txBox="1"/>
          <p:nvPr/>
        </p:nvSpPr>
        <p:spPr>
          <a:xfrm>
            <a:off x="355649" y="1833988"/>
            <a:ext cx="8031006" cy="2215951"/>
          </a:xfrm>
          <a:prstGeom prst="rect">
            <a:avLst/>
          </a:prstGeom>
          <a:noFill/>
          <a:ln>
            <a:noFill/>
          </a:ln>
        </p:spPr>
        <p:txBody>
          <a:bodyPr spcFirstLastPara="1" wrap="square" lIns="360000" tIns="45700" rIns="91425" bIns="45700" anchor="t" anchorCtr="0">
            <a:spAutoFit/>
          </a:bodyPr>
          <a:lstStyle/>
          <a:p>
            <a:pPr marL="52998" lvl="2">
              <a:buClr>
                <a:srgbClr val="1528BC"/>
              </a:buClr>
              <a:buSzPts val="2000"/>
            </a:pPr>
            <a:r>
              <a:rPr lang="en-GB" sz="2000" b="1" dirty="0">
                <a:solidFill>
                  <a:srgbClr val="1528BC"/>
                </a:solidFill>
                <a:latin typeface="Titillium Web"/>
                <a:ea typeface="Titillium Web"/>
                <a:cs typeface="Titillium Web"/>
                <a:sym typeface="Titillium Web"/>
              </a:rPr>
              <a:t>Starting from the ISP dataset:</a:t>
            </a:r>
          </a:p>
          <a:p>
            <a:pPr marL="395898" lvl="8" indent="-342900">
              <a:buClr>
                <a:srgbClr val="1528BC"/>
              </a:buClr>
              <a:buSzPts val="2000"/>
              <a:buFont typeface="Arial" panose="020B0604020202020204" pitchFamily="34" charset="0"/>
              <a:buChar char="•"/>
            </a:pPr>
            <a:r>
              <a:rPr lang="en-GB" sz="2000" b="1" dirty="0">
                <a:solidFill>
                  <a:srgbClr val="1528BC"/>
                </a:solidFill>
                <a:latin typeface="Titillium Web"/>
                <a:ea typeface="Titillium Web"/>
                <a:cs typeface="Titillium Web"/>
                <a:sym typeface="Titillium Web"/>
              </a:rPr>
              <a:t>Building time series representing each ID (total users: 2,636,027)</a:t>
            </a:r>
          </a:p>
          <a:p>
            <a:pPr marL="395898" lvl="8" indent="-342900">
              <a:buClr>
                <a:srgbClr val="1528BC"/>
              </a:buClr>
              <a:buSzPts val="2000"/>
              <a:buFont typeface="Arial" panose="020B0604020202020204" pitchFamily="34" charset="0"/>
              <a:buChar char="•"/>
            </a:pPr>
            <a:r>
              <a:rPr lang="en-GB" sz="2000" b="1" dirty="0">
                <a:solidFill>
                  <a:srgbClr val="1528BC"/>
                </a:solidFill>
                <a:latin typeface="Titillium Web"/>
                <a:ea typeface="Titillium Web"/>
                <a:cs typeface="Titillium Web"/>
                <a:sym typeface="Titillium Web"/>
              </a:rPr>
              <a:t>Feature engineering: extracting statistical parameters for each time series (FATS library)</a:t>
            </a:r>
          </a:p>
          <a:p>
            <a:pPr marL="395898" lvl="8" indent="-342900">
              <a:buClr>
                <a:srgbClr val="1528BC"/>
              </a:buClr>
              <a:buSzPts val="2000"/>
              <a:buFont typeface="Arial" panose="020B0604020202020204" pitchFamily="34" charset="0"/>
              <a:buChar char="•"/>
            </a:pPr>
            <a:r>
              <a:rPr lang="en-GB" sz="2000" b="1" dirty="0">
                <a:solidFill>
                  <a:srgbClr val="1528BC"/>
                </a:solidFill>
                <a:latin typeface="Titillium Web"/>
                <a:ea typeface="Titillium Web"/>
                <a:cs typeface="Titillium Web"/>
                <a:sym typeface="Titillium Web"/>
              </a:rPr>
              <a:t>First attempt for the identification of anomalies (K-Nearest Neighbours) </a:t>
            </a:r>
            <a:r>
              <a:rPr lang="en-GB" sz="2000" b="1" i="0" u="none" strike="noStrike" cap="none" dirty="0">
                <a:solidFill>
                  <a:srgbClr val="1528BC"/>
                </a:solidFill>
                <a:latin typeface="Titillium Web"/>
                <a:ea typeface="Titillium Web"/>
                <a:cs typeface="Titillium Web"/>
                <a:sym typeface="Titillium Web"/>
              </a:rPr>
              <a:t> </a:t>
            </a:r>
            <a:endParaRPr lang="en-GB" sz="2000" b="1" dirty="0">
              <a:solidFill>
                <a:srgbClr val="1528BC"/>
              </a:solidFill>
              <a:latin typeface="Titillium Web"/>
              <a:ea typeface="Titillium Web"/>
              <a:cs typeface="Titillium Web"/>
              <a:sym typeface="Titillium Web"/>
            </a:endParaRPr>
          </a:p>
          <a:p>
            <a:pPr marL="179999" marR="0" lvl="0" indent="-127001" algn="l" rtl="0">
              <a:lnSpc>
                <a:spcPct val="90000"/>
              </a:lnSpc>
              <a:spcBef>
                <a:spcPts val="0"/>
              </a:spcBef>
              <a:spcAft>
                <a:spcPts val="0"/>
              </a:spcAft>
              <a:buClr>
                <a:srgbClr val="1528BC"/>
              </a:buClr>
              <a:buSzPts val="2000"/>
              <a:buFont typeface="Titillium Web"/>
              <a:buChar char="-"/>
            </a:pPr>
            <a:endParaRPr lang="en-GB" sz="2000" b="1" dirty="0">
              <a:solidFill>
                <a:srgbClr val="1528BC"/>
              </a:solidFill>
              <a:latin typeface="Titillium Web"/>
              <a:ea typeface="Titillium Web"/>
              <a:cs typeface="Titillium Web"/>
              <a:sym typeface="Titillium Web"/>
            </a:endParaRPr>
          </a:p>
        </p:txBody>
      </p:sp>
      <p:pic>
        <p:nvPicPr>
          <p:cNvPr id="4" name="Immagine 3">
            <a:extLst>
              <a:ext uri="{FF2B5EF4-FFF2-40B4-BE49-F238E27FC236}">
                <a16:creationId xmlns:a16="http://schemas.microsoft.com/office/drawing/2014/main" id="{F5C637A1-E53B-476A-A778-8E03D78A1ADA}"/>
              </a:ext>
            </a:extLst>
          </p:cNvPr>
          <p:cNvPicPr>
            <a:picLocks noChangeAspect="1"/>
          </p:cNvPicPr>
          <p:nvPr/>
        </p:nvPicPr>
        <p:blipFill>
          <a:blip r:embed="rId5"/>
          <a:stretch>
            <a:fillRect/>
          </a:stretch>
        </p:blipFill>
        <p:spPr>
          <a:xfrm>
            <a:off x="8784769" y="1502232"/>
            <a:ext cx="3263840" cy="4917232"/>
          </a:xfrm>
          <a:prstGeom prst="rect">
            <a:avLst/>
          </a:prstGeom>
        </p:spPr>
      </p:pic>
      <p:pic>
        <p:nvPicPr>
          <p:cNvPr id="13" name="Immagine 12">
            <a:extLst>
              <a:ext uri="{FF2B5EF4-FFF2-40B4-BE49-F238E27FC236}">
                <a16:creationId xmlns:a16="http://schemas.microsoft.com/office/drawing/2014/main" id="{67C29BD5-F827-41CC-82D6-7EF3CAAD849D}"/>
              </a:ext>
            </a:extLst>
          </p:cNvPr>
          <p:cNvPicPr>
            <a:picLocks noChangeAspect="1"/>
          </p:cNvPicPr>
          <p:nvPr/>
        </p:nvPicPr>
        <p:blipFill>
          <a:blip r:embed="rId6"/>
          <a:stretch>
            <a:fillRect/>
          </a:stretch>
        </p:blipFill>
        <p:spPr>
          <a:xfrm>
            <a:off x="495615" y="4038971"/>
            <a:ext cx="4062598" cy="2367183"/>
          </a:xfrm>
          <a:prstGeom prst="rect">
            <a:avLst/>
          </a:prstGeom>
        </p:spPr>
      </p:pic>
      <p:pic>
        <p:nvPicPr>
          <p:cNvPr id="15" name="Immagine 14">
            <a:extLst>
              <a:ext uri="{FF2B5EF4-FFF2-40B4-BE49-F238E27FC236}">
                <a16:creationId xmlns:a16="http://schemas.microsoft.com/office/drawing/2014/main" id="{CFCBC2C8-BB84-4AAF-86D5-FE0EA982E0CA}"/>
              </a:ext>
            </a:extLst>
          </p:cNvPr>
          <p:cNvPicPr>
            <a:picLocks noChangeAspect="1"/>
          </p:cNvPicPr>
          <p:nvPr/>
        </p:nvPicPr>
        <p:blipFill>
          <a:blip r:embed="rId7"/>
          <a:stretch>
            <a:fillRect/>
          </a:stretch>
        </p:blipFill>
        <p:spPr>
          <a:xfrm>
            <a:off x="4570504" y="4038971"/>
            <a:ext cx="3956116" cy="2367184"/>
          </a:xfrm>
          <a:prstGeom prst="rect">
            <a:avLst/>
          </a:prstGeom>
        </p:spPr>
      </p:pic>
      <p:sp>
        <p:nvSpPr>
          <p:cNvPr id="16" name="Google Shape;169;g27df92e4ca9_0_1">
            <a:extLst>
              <a:ext uri="{FF2B5EF4-FFF2-40B4-BE49-F238E27FC236}">
                <a16:creationId xmlns:a16="http://schemas.microsoft.com/office/drawing/2014/main" id="{13ADC15E-BC80-46F3-B8C6-6C4DD52D93D6}"/>
              </a:ext>
            </a:extLst>
          </p:cNvPr>
          <p:cNvSpPr/>
          <p:nvPr/>
        </p:nvSpPr>
        <p:spPr>
          <a:xfrm rot="918641">
            <a:off x="9270681" y="773785"/>
            <a:ext cx="2174159" cy="541790"/>
          </a:xfrm>
          <a:prstGeom prst="rect">
            <a:avLst/>
          </a:prstGeom>
          <a:solidFill>
            <a:srgbClr val="FFFFFF"/>
          </a:solid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it-IT" sz="1800" b="1" i="0" u="none" strike="noStrike" cap="none" dirty="0">
                <a:solidFill>
                  <a:srgbClr val="FF0000"/>
                </a:solidFill>
                <a:latin typeface="Calibri"/>
                <a:ea typeface="Calibri"/>
                <a:cs typeface="Calibri"/>
                <a:sym typeface="Calibri"/>
              </a:rPr>
              <a:t>WHERE WE LEFT OFF IN MAY</a:t>
            </a:r>
            <a:endParaRPr sz="3200" dirty="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a:solidFill>
                  <a:srgbClr val="1C7FFF"/>
                </a:solidFill>
                <a:latin typeface="Titillium Web"/>
                <a:ea typeface="Titillium Web"/>
                <a:cs typeface="Titillium Web"/>
                <a:sym typeface="Titillium Web"/>
              </a:rPr>
              <a:t>Technical </a:t>
            </a:r>
            <a:r>
              <a:rPr lang="it-IT" sz="3000" b="1" dirty="0" err="1">
                <a:solidFill>
                  <a:srgbClr val="1C7FFF"/>
                </a:solidFill>
                <a:latin typeface="Titillium Web"/>
                <a:ea typeface="Titillium Web"/>
                <a:cs typeface="Titillium Web"/>
                <a:sym typeface="Titillium Web"/>
              </a:rPr>
              <a:t>Objectives</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Methodologies</a:t>
            </a:r>
            <a:r>
              <a:rPr lang="it-IT" sz="3000" b="1" dirty="0">
                <a:solidFill>
                  <a:srgbClr val="1C7FFF"/>
                </a:solidFill>
                <a:latin typeface="Titillium Web"/>
                <a:ea typeface="Titillium Web"/>
                <a:cs typeface="Titillium Web"/>
                <a:sym typeface="Titillium Web"/>
              </a:rPr>
              <a:t> and  Solutions</a:t>
            </a:r>
            <a:endParaRPr sz="2000" b="0" i="0" u="none" strike="noStrike" cap="none" dirty="0">
              <a:solidFill>
                <a:srgbClr val="000000"/>
              </a:solidFill>
              <a:latin typeface="Titillium Web"/>
              <a:ea typeface="Titillium Web"/>
              <a:cs typeface="Titillium Web"/>
              <a:sym typeface="Titillium Web"/>
            </a:endParaRPr>
          </a:p>
        </p:txBody>
      </p:sp>
      <p:pic>
        <p:nvPicPr>
          <p:cNvPr id="3" name="Immagine 2">
            <a:extLst>
              <a:ext uri="{FF2B5EF4-FFF2-40B4-BE49-F238E27FC236}">
                <a16:creationId xmlns:a16="http://schemas.microsoft.com/office/drawing/2014/main" id="{EA1EEE4B-5214-49EC-94FA-5B18DCBEE1E6}"/>
              </a:ext>
            </a:extLst>
          </p:cNvPr>
          <p:cNvPicPr>
            <a:picLocks noChangeAspect="1"/>
          </p:cNvPicPr>
          <p:nvPr/>
        </p:nvPicPr>
        <p:blipFill>
          <a:blip r:embed="rId5"/>
          <a:stretch>
            <a:fillRect/>
          </a:stretch>
        </p:blipFill>
        <p:spPr>
          <a:xfrm>
            <a:off x="261737" y="2304068"/>
            <a:ext cx="6185717" cy="3047930"/>
          </a:xfrm>
          <a:prstGeom prst="rect">
            <a:avLst/>
          </a:prstGeom>
        </p:spPr>
      </p:pic>
      <p:pic>
        <p:nvPicPr>
          <p:cNvPr id="14" name="Immagine 13">
            <a:extLst>
              <a:ext uri="{FF2B5EF4-FFF2-40B4-BE49-F238E27FC236}">
                <a16:creationId xmlns:a16="http://schemas.microsoft.com/office/drawing/2014/main" id="{2084EEC2-D059-4C97-941F-77C0A2450690}"/>
              </a:ext>
            </a:extLst>
          </p:cNvPr>
          <p:cNvPicPr>
            <a:picLocks noChangeAspect="1"/>
          </p:cNvPicPr>
          <p:nvPr/>
        </p:nvPicPr>
        <p:blipFill>
          <a:blip r:embed="rId6"/>
          <a:stretch>
            <a:fillRect/>
          </a:stretch>
        </p:blipFill>
        <p:spPr>
          <a:xfrm>
            <a:off x="6447454" y="1717451"/>
            <a:ext cx="5582494" cy="4455208"/>
          </a:xfrm>
          <a:prstGeom prst="rect">
            <a:avLst/>
          </a:prstGeom>
        </p:spPr>
      </p:pic>
    </p:spTree>
    <p:extLst>
      <p:ext uri="{BB962C8B-B14F-4D97-AF65-F5344CB8AC3E}">
        <p14:creationId xmlns:p14="http://schemas.microsoft.com/office/powerpoint/2010/main" val="199686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3076" name="Picture 4">
            <a:extLst>
              <a:ext uri="{FF2B5EF4-FFF2-40B4-BE49-F238E27FC236}">
                <a16:creationId xmlns:a16="http://schemas.microsoft.com/office/drawing/2014/main" id="{7DDF4F3C-7A31-4272-8DF1-A899C1DD4B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6277" y="1557596"/>
            <a:ext cx="6000036" cy="4795589"/>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152;g27df92e4ca9_0_1">
            <a:extLst>
              <a:ext uri="{FF2B5EF4-FFF2-40B4-BE49-F238E27FC236}">
                <a16:creationId xmlns:a16="http://schemas.microsoft.com/office/drawing/2014/main" id="{CAFEF740-ED8A-4A0B-97B0-B99358F25D11}"/>
              </a:ext>
            </a:extLst>
          </p:cNvPr>
          <p:cNvSpPr txBox="1"/>
          <p:nvPr/>
        </p:nvSpPr>
        <p:spPr>
          <a:xfrm>
            <a:off x="355649" y="1833988"/>
            <a:ext cx="4785518" cy="2862282"/>
          </a:xfrm>
          <a:prstGeom prst="rect">
            <a:avLst/>
          </a:prstGeom>
          <a:noFill/>
          <a:ln>
            <a:noFill/>
          </a:ln>
        </p:spPr>
        <p:txBody>
          <a:bodyPr spcFirstLastPara="1" wrap="square" lIns="360000" tIns="45700" rIns="91425" bIns="45700" anchor="t" anchorCtr="0">
            <a:spAutoFit/>
          </a:bodyPr>
          <a:lstStyle/>
          <a:p>
            <a:pPr marL="52998" lvl="2">
              <a:buClr>
                <a:srgbClr val="1528BC"/>
              </a:buClr>
              <a:buSzPts val="2000"/>
            </a:pPr>
            <a:r>
              <a:rPr lang="en-US" sz="2000" b="1" dirty="0">
                <a:solidFill>
                  <a:srgbClr val="1528BC"/>
                </a:solidFill>
                <a:latin typeface="Titillium Web"/>
                <a:ea typeface="Titillium Web"/>
                <a:cs typeface="Titillium Web"/>
                <a:sym typeface="Titillium Web"/>
              </a:rPr>
              <a:t>SOM</a:t>
            </a:r>
          </a:p>
          <a:p>
            <a:pPr marL="395898" lvl="2" indent="-342900">
              <a:buClr>
                <a:srgbClr val="1528BC"/>
              </a:buClr>
              <a:buSzPts val="2000"/>
              <a:buFont typeface="Arial" panose="020B0604020202020204" pitchFamily="34" charset="0"/>
              <a:buChar char="•"/>
            </a:pPr>
            <a:r>
              <a:rPr lang="en-US" sz="2000" b="1" dirty="0">
                <a:solidFill>
                  <a:srgbClr val="1528BC"/>
                </a:solidFill>
                <a:latin typeface="Titillium Web"/>
                <a:ea typeface="Titillium Web"/>
                <a:cs typeface="Titillium Web"/>
                <a:sym typeface="Titillium Web"/>
              </a:rPr>
              <a:t>Preliminary step: </a:t>
            </a:r>
            <a:r>
              <a:rPr lang="en-US" sz="2000" b="1" dirty="0">
                <a:solidFill>
                  <a:schemeClr val="accent4">
                    <a:lumMod val="75000"/>
                  </a:schemeClr>
                </a:solidFill>
                <a:latin typeface="Titillium Web"/>
                <a:ea typeface="Titillium Web"/>
                <a:cs typeface="Titillium Web"/>
                <a:sym typeface="Titillium Web"/>
              </a:rPr>
              <a:t>Isolation Forest </a:t>
            </a:r>
            <a:r>
              <a:rPr lang="en-US" sz="2000" b="1" dirty="0">
                <a:solidFill>
                  <a:srgbClr val="1528BC"/>
                </a:solidFill>
                <a:latin typeface="Titillium Web"/>
                <a:ea typeface="Titillium Web"/>
                <a:cs typeface="Titillium Web"/>
                <a:sym typeface="Titillium Web"/>
              </a:rPr>
              <a:t>with 5% of contamination. 4989 outliers found.</a:t>
            </a:r>
          </a:p>
          <a:p>
            <a:pPr marL="395898" lvl="2" indent="-342900">
              <a:buClr>
                <a:srgbClr val="1528BC"/>
              </a:buClr>
              <a:buSzPts val="2000"/>
              <a:buFont typeface="Arial" panose="020B0604020202020204" pitchFamily="34" charset="0"/>
              <a:buChar char="•"/>
            </a:pPr>
            <a:r>
              <a:rPr lang="en-US" sz="2000" b="1" dirty="0">
                <a:solidFill>
                  <a:srgbClr val="1528BC"/>
                </a:solidFill>
                <a:latin typeface="Titillium Web"/>
                <a:ea typeface="Titillium Web"/>
                <a:cs typeface="Titillium Web"/>
                <a:sym typeface="Titillium Web"/>
              </a:rPr>
              <a:t>Neighborhood function: </a:t>
            </a:r>
            <a:r>
              <a:rPr lang="en-US" sz="2000" b="1" dirty="0">
                <a:solidFill>
                  <a:schemeClr val="accent4">
                    <a:lumMod val="75000"/>
                  </a:schemeClr>
                </a:solidFill>
                <a:latin typeface="Titillium Web"/>
                <a:ea typeface="Titillium Web"/>
                <a:cs typeface="Titillium Web"/>
                <a:sym typeface="Titillium Web"/>
              </a:rPr>
              <a:t>Gaussian</a:t>
            </a:r>
            <a:r>
              <a:rPr lang="en-US" sz="2000" b="1" dirty="0">
                <a:solidFill>
                  <a:srgbClr val="1528BC"/>
                </a:solidFill>
                <a:latin typeface="Titillium Web"/>
                <a:ea typeface="Titillium Web"/>
                <a:cs typeface="Titillium Web"/>
                <a:sym typeface="Titillium Web"/>
              </a:rPr>
              <a:t>.</a:t>
            </a:r>
          </a:p>
          <a:p>
            <a:pPr marL="395898" lvl="2" indent="-342900">
              <a:buClr>
                <a:srgbClr val="1528BC"/>
              </a:buClr>
              <a:buSzPts val="2000"/>
              <a:buFont typeface="Arial" panose="020B0604020202020204" pitchFamily="34" charset="0"/>
              <a:buChar char="•"/>
            </a:pPr>
            <a:r>
              <a:rPr lang="en-US" sz="2000" b="1" dirty="0">
                <a:solidFill>
                  <a:srgbClr val="1528BC"/>
                </a:solidFill>
                <a:latin typeface="Titillium Web"/>
                <a:ea typeface="Titillium Web"/>
                <a:cs typeface="Titillium Web"/>
                <a:sym typeface="Titillium Web"/>
              </a:rPr>
              <a:t>The pies on the activation map show the distribution of </a:t>
            </a:r>
            <a:r>
              <a:rPr lang="en-US" sz="2000" b="1" dirty="0">
                <a:solidFill>
                  <a:schemeClr val="accent4">
                    <a:lumMod val="75000"/>
                  </a:schemeClr>
                </a:solidFill>
                <a:latin typeface="Titillium Web"/>
                <a:ea typeface="Titillium Web"/>
                <a:cs typeface="Titillium Web"/>
                <a:sym typeface="Titillium Web"/>
              </a:rPr>
              <a:t>outliers/not-outliers </a:t>
            </a:r>
            <a:r>
              <a:rPr lang="en-US" sz="2000" b="1" dirty="0">
                <a:solidFill>
                  <a:srgbClr val="1528BC"/>
                </a:solidFill>
                <a:latin typeface="Titillium Web"/>
                <a:ea typeface="Titillium Web"/>
                <a:cs typeface="Titillium Web"/>
                <a:sym typeface="Titillium Web"/>
              </a:rPr>
              <a:t>in output from the </a:t>
            </a:r>
            <a:r>
              <a:rPr lang="en-US" sz="2000" b="1" dirty="0">
                <a:solidFill>
                  <a:schemeClr val="accent4">
                    <a:lumMod val="75000"/>
                  </a:schemeClr>
                </a:solidFill>
                <a:latin typeface="Titillium Web"/>
                <a:ea typeface="Titillium Web"/>
                <a:cs typeface="Titillium Web"/>
                <a:sym typeface="Titillium Web"/>
              </a:rPr>
              <a:t>Isolation Forest</a:t>
            </a:r>
            <a:r>
              <a:rPr lang="en-US" sz="2000" b="1" dirty="0">
                <a:solidFill>
                  <a:srgbClr val="1528BC"/>
                </a:solidFill>
                <a:latin typeface="Titillium Web"/>
                <a:ea typeface="Titillium Web"/>
                <a:cs typeface="Titillium Web"/>
                <a:sym typeface="Titillium Web"/>
              </a:rPr>
              <a:t>.</a:t>
            </a:r>
          </a:p>
        </p:txBody>
      </p:sp>
      <p:sp>
        <p:nvSpPr>
          <p:cNvPr id="22" name="Google Shape;175;g27df92e4ca9_0_23">
            <a:extLst>
              <a:ext uri="{FF2B5EF4-FFF2-40B4-BE49-F238E27FC236}">
                <a16:creationId xmlns:a16="http://schemas.microsoft.com/office/drawing/2014/main" id="{DE2C4939-A4C0-4386-A7D6-FF69C69C961E}"/>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err="1">
                <a:solidFill>
                  <a:srgbClr val="1C7FFF"/>
                </a:solidFill>
                <a:latin typeface="Titillium Web"/>
                <a:ea typeface="Titillium Web"/>
                <a:cs typeface="Titillium Web"/>
                <a:sym typeface="Titillium Web"/>
              </a:rPr>
              <a:t>Main</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Results</a:t>
            </a:r>
            <a:endParaRPr sz="2000" b="0" i="0" u="none" strike="noStrike" cap="none" dirty="0">
              <a:solidFill>
                <a:srgbClr val="000000"/>
              </a:solidFill>
              <a:latin typeface="Titillium Web"/>
              <a:ea typeface="Titillium Web"/>
              <a:cs typeface="Titillium Web"/>
              <a:sym typeface="Titillium Web"/>
            </a:endParaRPr>
          </a:p>
        </p:txBody>
      </p:sp>
    </p:spTree>
    <p:extLst>
      <p:ext uri="{BB962C8B-B14F-4D97-AF65-F5344CB8AC3E}">
        <p14:creationId xmlns:p14="http://schemas.microsoft.com/office/powerpoint/2010/main" val="531200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4098" name="Picture 2">
            <a:extLst>
              <a:ext uri="{FF2B5EF4-FFF2-40B4-BE49-F238E27FC236}">
                <a16:creationId xmlns:a16="http://schemas.microsoft.com/office/drawing/2014/main" id="{42DFA45A-53AC-4FD5-94C3-4B1DC30C1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55" y="1538125"/>
            <a:ext cx="5964489" cy="48089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F3A3973-E47F-485C-AA13-630BB6CC09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7086" y="1538124"/>
            <a:ext cx="4017359" cy="3210915"/>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7C160376-DF88-49C5-8C64-6D49B8C12DFE}"/>
              </a:ext>
            </a:extLst>
          </p:cNvPr>
          <p:cNvSpPr txBox="1"/>
          <p:nvPr/>
        </p:nvSpPr>
        <p:spPr>
          <a:xfrm>
            <a:off x="7151526" y="4827965"/>
            <a:ext cx="4824846" cy="1569660"/>
          </a:xfrm>
          <a:prstGeom prst="rect">
            <a:avLst/>
          </a:prstGeom>
          <a:noFill/>
        </p:spPr>
        <p:txBody>
          <a:bodyPr wrap="square">
            <a:spAutoFit/>
          </a:bodyPr>
          <a:lstStyle/>
          <a:p>
            <a:pPr rtl="0">
              <a:spcBef>
                <a:spcPts val="0"/>
              </a:spcBef>
              <a:spcAft>
                <a:spcPts val="0"/>
              </a:spcAft>
            </a:pPr>
            <a:r>
              <a:rPr lang="en-US" sz="1600" b="1" dirty="0">
                <a:solidFill>
                  <a:srgbClr val="1528BC"/>
                </a:solidFill>
                <a:latin typeface="Titillium Web"/>
              </a:rPr>
              <a:t>For each neuron, we calculated the global mean and standard deviation. Features are in red if: </a:t>
            </a:r>
          </a:p>
          <a:p>
            <a:pPr algn="ctr" rtl="0">
              <a:spcBef>
                <a:spcPts val="0"/>
              </a:spcBef>
              <a:spcAft>
                <a:spcPts val="0"/>
              </a:spcAft>
            </a:pPr>
            <a:br>
              <a:rPr lang="en-US" sz="1600" b="1" dirty="0">
                <a:solidFill>
                  <a:srgbClr val="1528BC"/>
                </a:solidFill>
                <a:latin typeface="Titillium Web"/>
              </a:rPr>
            </a:br>
            <a:r>
              <a:rPr lang="en-US" sz="1600" b="1" dirty="0">
                <a:solidFill>
                  <a:srgbClr val="1528BC"/>
                </a:solidFill>
                <a:latin typeface="Titillium Web"/>
              </a:rPr>
              <a:t>mean &lt; </a:t>
            </a:r>
            <a:r>
              <a:rPr lang="en-US" sz="1600" b="1" dirty="0" err="1">
                <a:solidFill>
                  <a:srgbClr val="1528BC"/>
                </a:solidFill>
                <a:latin typeface="Titillium Web"/>
              </a:rPr>
              <a:t>global_mean</a:t>
            </a:r>
            <a:r>
              <a:rPr lang="en-US" sz="1600" b="1" dirty="0">
                <a:solidFill>
                  <a:srgbClr val="1528BC"/>
                </a:solidFill>
                <a:latin typeface="Titillium Web"/>
              </a:rPr>
              <a:t> - 2*</a:t>
            </a:r>
            <a:r>
              <a:rPr lang="en-US" sz="1600" b="1" dirty="0" err="1">
                <a:solidFill>
                  <a:srgbClr val="1528BC"/>
                </a:solidFill>
                <a:latin typeface="Titillium Web"/>
              </a:rPr>
              <a:t>global_std</a:t>
            </a:r>
            <a:r>
              <a:rPr lang="en-US" sz="1600" b="1" dirty="0">
                <a:solidFill>
                  <a:srgbClr val="1528BC"/>
                </a:solidFill>
                <a:latin typeface="Titillium Web"/>
              </a:rPr>
              <a:t> </a:t>
            </a:r>
          </a:p>
          <a:p>
            <a:pPr rtl="0">
              <a:spcBef>
                <a:spcPts val="0"/>
              </a:spcBef>
              <a:spcAft>
                <a:spcPts val="0"/>
              </a:spcAft>
            </a:pPr>
            <a:r>
              <a:rPr lang="en-US" sz="1600" b="1" dirty="0">
                <a:solidFill>
                  <a:srgbClr val="1528BC"/>
                </a:solidFill>
                <a:latin typeface="Titillium Web"/>
              </a:rPr>
              <a:t>or</a:t>
            </a:r>
          </a:p>
          <a:p>
            <a:pPr algn="ctr" rtl="0">
              <a:spcBef>
                <a:spcPts val="0"/>
              </a:spcBef>
              <a:spcAft>
                <a:spcPts val="0"/>
              </a:spcAft>
            </a:pPr>
            <a:r>
              <a:rPr lang="en-US" sz="1600" b="1" dirty="0">
                <a:solidFill>
                  <a:srgbClr val="1528BC"/>
                </a:solidFill>
                <a:latin typeface="Titillium Web"/>
              </a:rPr>
              <a:t>mean &gt; </a:t>
            </a:r>
            <a:r>
              <a:rPr lang="en-US" sz="1600" b="1" dirty="0" err="1">
                <a:solidFill>
                  <a:srgbClr val="1528BC"/>
                </a:solidFill>
                <a:latin typeface="Titillium Web"/>
              </a:rPr>
              <a:t>global_mean</a:t>
            </a:r>
            <a:r>
              <a:rPr lang="en-US" sz="1600" b="1" dirty="0">
                <a:solidFill>
                  <a:srgbClr val="1528BC"/>
                </a:solidFill>
                <a:latin typeface="Titillium Web"/>
              </a:rPr>
              <a:t> + 2*</a:t>
            </a:r>
            <a:r>
              <a:rPr lang="en-US" sz="1600" b="1" dirty="0" err="1">
                <a:solidFill>
                  <a:srgbClr val="1528BC"/>
                </a:solidFill>
                <a:latin typeface="Titillium Web"/>
              </a:rPr>
              <a:t>global_std</a:t>
            </a:r>
            <a:r>
              <a:rPr lang="en-US" sz="1600" b="1" dirty="0">
                <a:solidFill>
                  <a:srgbClr val="1528BC"/>
                </a:solidFill>
                <a:latin typeface="Titillium Web"/>
              </a:rPr>
              <a:t> </a:t>
            </a:r>
          </a:p>
        </p:txBody>
      </p:sp>
      <p:sp>
        <p:nvSpPr>
          <p:cNvPr id="14" name="Google Shape;175;g27df92e4ca9_0_23">
            <a:extLst>
              <a:ext uri="{FF2B5EF4-FFF2-40B4-BE49-F238E27FC236}">
                <a16:creationId xmlns:a16="http://schemas.microsoft.com/office/drawing/2014/main" id="{51C3ED8C-BD51-4D8A-BF39-CB3EEE8FEA44}"/>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err="1">
                <a:solidFill>
                  <a:srgbClr val="1C7FFF"/>
                </a:solidFill>
                <a:latin typeface="Titillium Web"/>
                <a:ea typeface="Titillium Web"/>
                <a:cs typeface="Titillium Web"/>
                <a:sym typeface="Titillium Web"/>
              </a:rPr>
              <a:t>Main</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Results</a:t>
            </a:r>
            <a:endParaRPr sz="2000" b="0" i="0" u="none" strike="noStrike" cap="none" dirty="0">
              <a:solidFill>
                <a:srgbClr val="000000"/>
              </a:solidFill>
              <a:latin typeface="Titillium Web"/>
              <a:ea typeface="Titillium Web"/>
              <a:cs typeface="Titillium Web"/>
              <a:sym typeface="Titillium Web"/>
            </a:endParaRPr>
          </a:p>
        </p:txBody>
      </p:sp>
    </p:spTree>
    <p:extLst>
      <p:ext uri="{BB962C8B-B14F-4D97-AF65-F5344CB8AC3E}">
        <p14:creationId xmlns:p14="http://schemas.microsoft.com/office/powerpoint/2010/main" val="4188445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4" name="Google Shape;175;g27df92e4ca9_0_23">
            <a:extLst>
              <a:ext uri="{FF2B5EF4-FFF2-40B4-BE49-F238E27FC236}">
                <a16:creationId xmlns:a16="http://schemas.microsoft.com/office/drawing/2014/main" id="{51C3ED8C-BD51-4D8A-BF39-CB3EEE8FEA44}"/>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err="1">
                <a:solidFill>
                  <a:srgbClr val="1C7FFF"/>
                </a:solidFill>
                <a:latin typeface="Titillium Web"/>
                <a:ea typeface="Titillium Web"/>
                <a:cs typeface="Titillium Web"/>
                <a:sym typeface="Titillium Web"/>
              </a:rPr>
              <a:t>Main</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Results</a:t>
            </a:r>
            <a:endParaRPr sz="2000" b="0" i="0" u="none" strike="noStrike" cap="none" dirty="0">
              <a:solidFill>
                <a:srgbClr val="000000"/>
              </a:solidFill>
              <a:latin typeface="Titillium Web"/>
              <a:ea typeface="Titillium Web"/>
              <a:cs typeface="Titillium Web"/>
              <a:sym typeface="Titillium Web"/>
            </a:endParaRPr>
          </a:p>
        </p:txBody>
      </p:sp>
      <p:pic>
        <p:nvPicPr>
          <p:cNvPr id="3" name="Immagine 2">
            <a:extLst>
              <a:ext uri="{FF2B5EF4-FFF2-40B4-BE49-F238E27FC236}">
                <a16:creationId xmlns:a16="http://schemas.microsoft.com/office/drawing/2014/main" id="{3977983F-EDD1-496B-BA3A-F45DFF25117F}"/>
              </a:ext>
            </a:extLst>
          </p:cNvPr>
          <p:cNvPicPr>
            <a:picLocks noChangeAspect="1"/>
          </p:cNvPicPr>
          <p:nvPr/>
        </p:nvPicPr>
        <p:blipFill>
          <a:blip r:embed="rId5"/>
          <a:stretch>
            <a:fillRect/>
          </a:stretch>
        </p:blipFill>
        <p:spPr>
          <a:xfrm>
            <a:off x="358226" y="1642447"/>
            <a:ext cx="4273410" cy="4685160"/>
          </a:xfrm>
          <a:prstGeom prst="rect">
            <a:avLst/>
          </a:prstGeom>
        </p:spPr>
      </p:pic>
      <p:pic>
        <p:nvPicPr>
          <p:cNvPr id="5" name="Immagine 4">
            <a:extLst>
              <a:ext uri="{FF2B5EF4-FFF2-40B4-BE49-F238E27FC236}">
                <a16:creationId xmlns:a16="http://schemas.microsoft.com/office/drawing/2014/main" id="{F080992B-2CC7-47A8-95D7-9FB138FB5EDE}"/>
              </a:ext>
            </a:extLst>
          </p:cNvPr>
          <p:cNvPicPr>
            <a:picLocks noChangeAspect="1"/>
          </p:cNvPicPr>
          <p:nvPr/>
        </p:nvPicPr>
        <p:blipFill>
          <a:blip r:embed="rId6"/>
          <a:stretch>
            <a:fillRect/>
          </a:stretch>
        </p:blipFill>
        <p:spPr>
          <a:xfrm>
            <a:off x="4740268" y="1642447"/>
            <a:ext cx="4175138" cy="4682613"/>
          </a:xfrm>
          <a:prstGeom prst="rect">
            <a:avLst/>
          </a:prstGeom>
        </p:spPr>
      </p:pic>
      <p:sp>
        <p:nvSpPr>
          <p:cNvPr id="16" name="CasellaDiTesto 15">
            <a:extLst>
              <a:ext uri="{FF2B5EF4-FFF2-40B4-BE49-F238E27FC236}">
                <a16:creationId xmlns:a16="http://schemas.microsoft.com/office/drawing/2014/main" id="{97F299E5-EF1B-4F81-8FB1-42A2029CCA76}"/>
              </a:ext>
            </a:extLst>
          </p:cNvPr>
          <p:cNvSpPr txBox="1"/>
          <p:nvPr/>
        </p:nvSpPr>
        <p:spPr>
          <a:xfrm>
            <a:off x="9044613" y="1642447"/>
            <a:ext cx="2894771" cy="4524315"/>
          </a:xfrm>
          <a:prstGeom prst="rect">
            <a:avLst/>
          </a:prstGeom>
          <a:noFill/>
        </p:spPr>
        <p:txBody>
          <a:bodyPr wrap="square">
            <a:spAutoFit/>
          </a:bodyPr>
          <a:lstStyle/>
          <a:p>
            <a:r>
              <a:rPr lang="en-GB" sz="1800" b="1" dirty="0">
                <a:solidFill>
                  <a:srgbClr val="1528BC"/>
                </a:solidFill>
                <a:latin typeface="Titillium Web"/>
              </a:rPr>
              <a:t>In the left panel, the average IF score of the data points associated within each SOM neuron. Negative scores correspond to a predominance of anomalous data. </a:t>
            </a:r>
          </a:p>
          <a:p>
            <a:endParaRPr lang="en-GB" sz="1800" b="1" dirty="0">
              <a:solidFill>
                <a:srgbClr val="1528BC"/>
              </a:solidFill>
              <a:latin typeface="Titillium Web"/>
            </a:endParaRPr>
          </a:p>
          <a:p>
            <a:r>
              <a:rPr lang="en-GB" sz="1800" b="1" dirty="0">
                <a:solidFill>
                  <a:srgbClr val="1528BC"/>
                </a:solidFill>
                <a:latin typeface="Titillium Web"/>
              </a:rPr>
              <a:t>In the right panel, the U-matrix has been represented. Higher distances correspond to more sparse data. For each neuron, the IF mean score has been reported.</a:t>
            </a:r>
          </a:p>
        </p:txBody>
      </p:sp>
    </p:spTree>
    <p:extLst>
      <p:ext uri="{BB962C8B-B14F-4D97-AF65-F5344CB8AC3E}">
        <p14:creationId xmlns:p14="http://schemas.microsoft.com/office/powerpoint/2010/main" val="784767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21" name="Google Shape;152;g27df92e4ca9_0_1">
            <a:extLst>
              <a:ext uri="{FF2B5EF4-FFF2-40B4-BE49-F238E27FC236}">
                <a16:creationId xmlns:a16="http://schemas.microsoft.com/office/drawing/2014/main" id="{CAFEF740-ED8A-4A0B-97B0-B99358F25D11}"/>
              </a:ext>
            </a:extLst>
          </p:cNvPr>
          <p:cNvSpPr txBox="1"/>
          <p:nvPr/>
        </p:nvSpPr>
        <p:spPr>
          <a:xfrm>
            <a:off x="355649" y="1833988"/>
            <a:ext cx="4785518" cy="3170058"/>
          </a:xfrm>
          <a:prstGeom prst="rect">
            <a:avLst/>
          </a:prstGeom>
          <a:noFill/>
          <a:ln>
            <a:noFill/>
          </a:ln>
        </p:spPr>
        <p:txBody>
          <a:bodyPr spcFirstLastPara="1" wrap="square" lIns="360000" tIns="45700" rIns="91425" bIns="45700" anchor="t" anchorCtr="0">
            <a:spAutoFit/>
          </a:bodyPr>
          <a:lstStyle/>
          <a:p>
            <a:pPr marL="52998" lvl="2">
              <a:buClr>
                <a:srgbClr val="1528BC"/>
              </a:buClr>
              <a:buSzPts val="2000"/>
            </a:pPr>
            <a:r>
              <a:rPr lang="en-US" sz="2000" b="1" dirty="0">
                <a:solidFill>
                  <a:srgbClr val="1528BC"/>
                </a:solidFill>
                <a:latin typeface="Titillium Web"/>
                <a:ea typeface="Titillium Web"/>
                <a:cs typeface="Titillium Web"/>
                <a:sym typeface="Titillium Web"/>
              </a:rPr>
              <a:t>SOM</a:t>
            </a:r>
          </a:p>
          <a:p>
            <a:pPr marL="395898" lvl="2" indent="-342900">
              <a:buClr>
                <a:srgbClr val="1528BC"/>
              </a:buClr>
              <a:buSzPts val="2000"/>
              <a:buFont typeface="Arial" panose="020B0604020202020204" pitchFamily="34" charset="0"/>
              <a:buChar char="•"/>
            </a:pPr>
            <a:r>
              <a:rPr lang="en-US" sz="2000" b="1" dirty="0">
                <a:solidFill>
                  <a:srgbClr val="1528BC"/>
                </a:solidFill>
                <a:latin typeface="Titillium Web"/>
                <a:ea typeface="Titillium Web"/>
                <a:cs typeface="Titillium Web"/>
                <a:sym typeface="Titillium Web"/>
              </a:rPr>
              <a:t>Preliminary step: </a:t>
            </a:r>
            <a:r>
              <a:rPr lang="en-US" sz="2000" b="1" dirty="0">
                <a:solidFill>
                  <a:schemeClr val="accent4">
                    <a:lumMod val="75000"/>
                  </a:schemeClr>
                </a:solidFill>
                <a:latin typeface="Titillium Web"/>
                <a:ea typeface="Titillium Web"/>
                <a:cs typeface="Titillium Web"/>
                <a:sym typeface="Titillium Web"/>
              </a:rPr>
              <a:t>Isolation Forest </a:t>
            </a:r>
            <a:r>
              <a:rPr lang="en-US" sz="2000" b="1" dirty="0">
                <a:solidFill>
                  <a:srgbClr val="1528BC"/>
                </a:solidFill>
                <a:latin typeface="Titillium Web"/>
                <a:ea typeface="Titillium Web"/>
                <a:cs typeface="Titillium Web"/>
                <a:sym typeface="Titillium Web"/>
              </a:rPr>
              <a:t>with 5% of contamination. 4989 outliers found.</a:t>
            </a:r>
          </a:p>
          <a:p>
            <a:pPr marL="395898" lvl="2" indent="-342900">
              <a:buClr>
                <a:srgbClr val="1528BC"/>
              </a:buClr>
              <a:buSzPts val="2000"/>
              <a:buFont typeface="Arial" panose="020B0604020202020204" pitchFamily="34" charset="0"/>
              <a:buChar char="•"/>
            </a:pPr>
            <a:r>
              <a:rPr lang="en-US" sz="2000" b="1" dirty="0">
                <a:solidFill>
                  <a:srgbClr val="1528BC"/>
                </a:solidFill>
                <a:latin typeface="Titillium Web"/>
                <a:ea typeface="Titillium Web"/>
                <a:cs typeface="Titillium Web"/>
                <a:sym typeface="Titillium Web"/>
              </a:rPr>
              <a:t>Neighborhood function: </a:t>
            </a:r>
            <a:r>
              <a:rPr lang="en-US" sz="2000" b="1" dirty="0">
                <a:solidFill>
                  <a:schemeClr val="accent4">
                    <a:lumMod val="75000"/>
                  </a:schemeClr>
                </a:solidFill>
                <a:latin typeface="Titillium Web"/>
                <a:ea typeface="Titillium Web"/>
                <a:cs typeface="Titillium Web"/>
                <a:sym typeface="Titillium Web"/>
              </a:rPr>
              <a:t>Mexican Hat</a:t>
            </a:r>
            <a:r>
              <a:rPr lang="en-US" sz="2000" b="1" dirty="0">
                <a:solidFill>
                  <a:srgbClr val="1528BC"/>
                </a:solidFill>
                <a:latin typeface="Titillium Web"/>
                <a:ea typeface="Titillium Web"/>
                <a:cs typeface="Titillium Web"/>
                <a:sym typeface="Titillium Web"/>
              </a:rPr>
              <a:t>.</a:t>
            </a:r>
          </a:p>
          <a:p>
            <a:pPr marL="395898" lvl="2" indent="-342900">
              <a:buClr>
                <a:srgbClr val="1528BC"/>
              </a:buClr>
              <a:buSzPts val="2000"/>
              <a:buFont typeface="Arial" panose="020B0604020202020204" pitchFamily="34" charset="0"/>
              <a:buChar char="•"/>
            </a:pPr>
            <a:r>
              <a:rPr lang="en-US" sz="2000" b="1" dirty="0">
                <a:solidFill>
                  <a:srgbClr val="1528BC"/>
                </a:solidFill>
                <a:latin typeface="Titillium Web"/>
                <a:ea typeface="Titillium Web"/>
                <a:cs typeface="Titillium Web"/>
                <a:sym typeface="Titillium Web"/>
              </a:rPr>
              <a:t>The pies on the activation map show the distribution of </a:t>
            </a:r>
            <a:r>
              <a:rPr lang="en-US" sz="2000" b="1" dirty="0">
                <a:solidFill>
                  <a:schemeClr val="accent4">
                    <a:lumMod val="75000"/>
                  </a:schemeClr>
                </a:solidFill>
                <a:latin typeface="Titillium Web"/>
                <a:ea typeface="Titillium Web"/>
                <a:cs typeface="Titillium Web"/>
                <a:sym typeface="Titillium Web"/>
              </a:rPr>
              <a:t>outliers/not-outliers </a:t>
            </a:r>
            <a:r>
              <a:rPr lang="en-US" sz="2000" b="1" dirty="0">
                <a:solidFill>
                  <a:srgbClr val="1528BC"/>
                </a:solidFill>
                <a:latin typeface="Titillium Web"/>
                <a:ea typeface="Titillium Web"/>
                <a:cs typeface="Titillium Web"/>
                <a:sym typeface="Titillium Web"/>
              </a:rPr>
              <a:t>in output from the </a:t>
            </a:r>
            <a:r>
              <a:rPr lang="en-US" sz="2000" b="1" dirty="0">
                <a:solidFill>
                  <a:schemeClr val="accent4">
                    <a:lumMod val="75000"/>
                  </a:schemeClr>
                </a:solidFill>
                <a:latin typeface="Titillium Web"/>
                <a:ea typeface="Titillium Web"/>
                <a:cs typeface="Titillium Web"/>
                <a:sym typeface="Titillium Web"/>
              </a:rPr>
              <a:t>Isolation Forest</a:t>
            </a:r>
            <a:r>
              <a:rPr lang="en-US" sz="2000" b="1" dirty="0">
                <a:solidFill>
                  <a:srgbClr val="1528BC"/>
                </a:solidFill>
                <a:latin typeface="Titillium Web"/>
                <a:ea typeface="Titillium Web"/>
                <a:cs typeface="Titillium Web"/>
                <a:sym typeface="Titillium Web"/>
              </a:rPr>
              <a:t>.</a:t>
            </a:r>
          </a:p>
        </p:txBody>
      </p:sp>
      <p:pic>
        <p:nvPicPr>
          <p:cNvPr id="5122" name="Picture 2">
            <a:extLst>
              <a:ext uri="{FF2B5EF4-FFF2-40B4-BE49-F238E27FC236}">
                <a16:creationId xmlns:a16="http://schemas.microsoft.com/office/drawing/2014/main" id="{A326F7DC-5A53-421E-8BEC-8A668EB5F4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0522" y="1452774"/>
            <a:ext cx="6285829" cy="5024012"/>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75;g27df92e4ca9_0_23">
            <a:extLst>
              <a:ext uri="{FF2B5EF4-FFF2-40B4-BE49-F238E27FC236}">
                <a16:creationId xmlns:a16="http://schemas.microsoft.com/office/drawing/2014/main" id="{A7936F1C-6A90-4C08-8A50-EB401B48FB38}"/>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err="1">
                <a:solidFill>
                  <a:srgbClr val="1C7FFF"/>
                </a:solidFill>
                <a:latin typeface="Titillium Web"/>
                <a:ea typeface="Titillium Web"/>
                <a:cs typeface="Titillium Web"/>
                <a:sym typeface="Titillium Web"/>
              </a:rPr>
              <a:t>Main</a:t>
            </a:r>
            <a:r>
              <a:rPr lang="it-IT" sz="3000" b="1" dirty="0">
                <a:solidFill>
                  <a:srgbClr val="1C7FFF"/>
                </a:solidFill>
                <a:latin typeface="Titillium Web"/>
                <a:ea typeface="Titillium Web"/>
                <a:cs typeface="Titillium Web"/>
                <a:sym typeface="Titillium Web"/>
              </a:rPr>
              <a:t> </a:t>
            </a:r>
            <a:r>
              <a:rPr lang="it-IT" sz="3000" b="1" dirty="0" err="1">
                <a:solidFill>
                  <a:srgbClr val="1C7FFF"/>
                </a:solidFill>
                <a:latin typeface="Titillium Web"/>
                <a:ea typeface="Titillium Web"/>
                <a:cs typeface="Titillium Web"/>
                <a:sym typeface="Titillium Web"/>
              </a:rPr>
              <a:t>Results</a:t>
            </a:r>
            <a:endParaRPr sz="2000" b="0" i="0" u="none" strike="noStrike" cap="none" dirty="0">
              <a:solidFill>
                <a:srgbClr val="000000"/>
              </a:solidFill>
              <a:latin typeface="Titillium Web"/>
              <a:ea typeface="Titillium Web"/>
              <a:cs typeface="Titillium Web"/>
              <a:sym typeface="Titillium Web"/>
            </a:endParaRPr>
          </a:p>
        </p:txBody>
      </p:sp>
    </p:spTree>
    <p:extLst>
      <p:ext uri="{BB962C8B-B14F-4D97-AF65-F5344CB8AC3E}">
        <p14:creationId xmlns:p14="http://schemas.microsoft.com/office/powerpoint/2010/main" val="3141125711"/>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1697</Words>
  <Application>Microsoft Office PowerPoint</Application>
  <PresentationFormat>Widescreen</PresentationFormat>
  <Paragraphs>222</Paragraphs>
  <Slides>25</Slides>
  <Notes>25</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25</vt:i4>
      </vt:variant>
    </vt:vector>
  </HeadingPairs>
  <TitlesOfParts>
    <vt:vector size="31" baseType="lpstr">
      <vt:lpstr>Arial</vt:lpstr>
      <vt:lpstr>Titillium Web SemiBold</vt:lpstr>
      <vt:lpstr>Calibri</vt:lpstr>
      <vt:lpstr>Titillium Web</vt:lpstr>
      <vt:lpstr>Inter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Ylenia Maruccia</cp:lastModifiedBy>
  <cp:revision>33</cp:revision>
  <dcterms:created xsi:type="dcterms:W3CDTF">2022-07-26T13:28:46Z</dcterms:created>
  <dcterms:modified xsi:type="dcterms:W3CDTF">2024-12-11T15:24:53Z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0x010100F221E95946E1A6408B834A0326040FB9</vt:lpwstr>
  </property>
</Properties>
</file>