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embeddedFontLst>
    <p:embeddedFont>
      <p:font typeface="Titillium Web" panose="020B0604020202020204" charset="0"/>
      <p:regular r:id="rId12"/>
      <p:bold r:id="rId13"/>
      <p:italic r:id="rId14"/>
      <p:boldItalic r:id="rId15"/>
    </p:embeddedFont>
    <p:embeddedFont>
      <p:font typeface="Titillium Web SemiBold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nter Ligh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0fCeHYf/regi5jh2OFkxojY3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5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15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df92e4c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7df92e4ca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68" name="Google Shape;168;g27df92e4ca9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df92e4c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7df92e4ca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68" name="Google Shape;168;g27df92e4ca9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854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df92e4c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7df92e4ca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68" name="Google Shape;168;g27df92e4ca9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86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df92e4ca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7df92e4ca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80" name="Google Shape;180;g27df92e4ca9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df92e4ca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7df92e4ca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80" name="Google Shape;180;g27df92e4ca9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08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slide">
  <p:cSld name="Standard slid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‹N›</a:t>
            </a:fld>
            <a:endParaRPr sz="9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uota">
  <p:cSld name="3_Vuo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uota">
  <p:cSld name="4_Vuo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 descr="Immagine che contiene sfocatur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Vuota">
  <p:cSld name="13_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0" name="Google Shape;40;p10" descr="Immagine che contiene vetr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uota">
  <p:cSld name="14_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Vuota">
  <p:cSld name="15_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uota">
  <p:cSld name="6_Vuot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3000"/>
            </a:pPr>
            <a:r>
              <a:rPr lang="en-US" sz="4400" i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</a:rPr>
              <a:t>From</a:t>
            </a:r>
            <a:r>
              <a:rPr lang="en-US" sz="4400" i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</a:rPr>
              <a:t> Specification to Implementation: Latest Developments in Services and Archive </a:t>
            </a:r>
            <a:r>
              <a:rPr lang="en-US" sz="4400" i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</a:rPr>
              <a:t>Interfaces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3000"/>
            </a:pPr>
            <a:endParaRPr sz="44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3000"/>
            </a:pPr>
            <a:r>
              <a:rPr lang="en-US" sz="2700" i="1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</a:rPr>
              <a:t>Massimo Costantini – INAF OATs</a:t>
            </a:r>
            <a:endParaRPr sz="2700" i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dirty="0" err="1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</a:t>
            </a:r>
            <a:r>
              <a:rPr lang="it-IT" sz="1800" b="1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3 II Technical Workshop</a:t>
            </a:r>
            <a:r>
              <a:rPr lang="it-IT" sz="1800" b="1" i="0" u="none" strike="noStrike" cap="none" dirty="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, 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Bologna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1800" b="0" i="0" u="none" strike="noStrike" cap="none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1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7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-19</a:t>
            </a:r>
            <a:r>
              <a:rPr lang="it-I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it-IT" sz="1800" b="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Where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were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we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55650" y="1833988"/>
            <a:ext cx="114807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52998" lvl="0">
              <a:lnSpc>
                <a:spcPct val="90000"/>
              </a:lnSpc>
              <a:buClr>
                <a:srgbClr val="1528BC"/>
              </a:buClr>
              <a:buSzPts val="2000"/>
            </a:pPr>
            <a:endParaRPr lang="en-US" sz="2000" b="1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project focuses on developing effective data management solutions</a:t>
            </a: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 framework specifically designed to address big data challenges in astrophysics, requiring customized data models and management strategies</a:t>
            </a: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custom web application developed to provide a user-friendly interface for accessing and querying archived metadata</a:t>
            </a: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presentation offers an update on the project’s latest advancements, the introduction of new services and enhancements in archive interfaces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715250" y="1030225"/>
            <a:ext cx="108543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New Actors / </a:t>
            </a: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Actions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Schema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78" y="1738312"/>
            <a:ext cx="8877300" cy="416464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24465" y="2104103"/>
            <a:ext cx="2290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The new actor “</a:t>
            </a:r>
            <a:r>
              <a:rPr lang="en-US" sz="18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gaiaMerger</a:t>
            </a:r>
            <a:r>
              <a:rPr lang="en-US" sz="18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” 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enables </a:t>
            </a:r>
            <a:r>
              <a:rPr lang="en-US" sz="18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users to generate HDF5 files containing only the selected sources or transits extracted from the 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Gaia </a:t>
            </a:r>
            <a:r>
              <a:rPr lang="en-US" sz="18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catalogs, 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resulting in more compact </a:t>
            </a:r>
            <a:r>
              <a:rPr lang="en-US" sz="18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data files 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compared to </a:t>
            </a:r>
            <a:r>
              <a:rPr lang="en-US" sz="18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the originals.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Galzignano’s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use </a:t>
            </a: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cases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55650" y="1833988"/>
            <a:ext cx="114807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52998" lvl="0">
              <a:lnSpc>
                <a:spcPct val="90000"/>
              </a:lnSpc>
              <a:buClr>
                <a:srgbClr val="1528BC"/>
              </a:buClr>
              <a:buSzPts val="2000"/>
            </a:pPr>
            <a:endParaRPr lang="en-US" sz="2000" b="1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IDENTIFY ALL </a:t>
            </a:r>
            <a:r>
              <a:rPr lang="en-US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SOURCES WITH ALL </a:t>
            </a: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TRANSITS</a:t>
            </a: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Direction: Alpha (RA), Delta (Dec) + Arc width (epsilon)</a:t>
            </a: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Range: Min/Max Alpha (RA), Delta (Dec)</a:t>
            </a: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</a:t>
            </a: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ime interval: transit date range</a:t>
            </a: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COPY/PASTE a pre-built query using the integrated editor</a:t>
            </a: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95898" lvl="0" indent="-342900">
              <a:lnSpc>
                <a:spcPct val="90000"/>
              </a:lnSpc>
              <a:buClr>
                <a:srgbClr val="1528BC"/>
              </a:buClr>
              <a:buSzPts val="2000"/>
              <a:buFontTx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7845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7df92e4ca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g27df92e4ca9_0_2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72" name="Google Shape;172;g27df92e4ca9_0_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27df92e4ca9_0_2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7df92e4ca9_0_2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27df92e4ca9_0_23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window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8" y="1632155"/>
            <a:ext cx="10017862" cy="480928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994" y="1671488"/>
            <a:ext cx="15731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An example of a query result: one or more sources, transits or both, can be selected to be “Cut &amp; Merged” by the </a:t>
            </a:r>
            <a:r>
              <a:rPr lang="en-US" sz="1800" b="1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gaiaMerger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 service. </a:t>
            </a:r>
            <a:endParaRPr lang="en-US" sz="1800" b="1" dirty="0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7df92e4ca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g27df92e4ca9_0_2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72" name="Google Shape;172;g27df92e4ca9_0_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27df92e4ca9_0_2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7df92e4ca9_0_2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27df92e4ca9_0_23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Gaia Merger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62" y="1651819"/>
            <a:ext cx="8684373" cy="440354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8158" y="1681320"/>
            <a:ext cx="2949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The resulting file can be downloaded via </a:t>
            </a:r>
            <a:r>
              <a:rPr lang="en-US" sz="1800" b="1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Rucio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 directly from the portal hiding the file’s actual location on the </a:t>
            </a:r>
            <a:r>
              <a:rPr lang="en-US" sz="1800" b="1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MinIO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 backbone for security reasons.</a:t>
            </a:r>
            <a:endParaRPr lang="en-US" sz="1800" b="1" dirty="0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8291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7df92e4ca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g27df92e4ca9_0_2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72" name="Google Shape;172;g27df92e4ca9_0_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g27df92e4ca9_0_2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7df92e4ca9_0_2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27df92e4ca9_0_23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Elasticsearch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/ </a:t>
            </a: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Kibana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39" y="1538124"/>
            <a:ext cx="10346400" cy="493866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8154" y="1573160"/>
            <a:ext cx="1563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All queries and downloads are logged using </a:t>
            </a:r>
            <a:r>
              <a:rPr lang="en-US" sz="1800" b="1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Elasticsearch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 and visualized via </a:t>
            </a:r>
            <a:r>
              <a:rPr lang="en-US" sz="1800" b="1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Kibana</a:t>
            </a:r>
            <a:r>
              <a:rPr lang="en-US" sz="18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, including details such as timestamps, users and executed queries.</a:t>
            </a:r>
            <a:endParaRPr lang="en-US" sz="1800" b="1" dirty="0">
              <a:solidFill>
                <a:srgbClr val="1528BC"/>
              </a:solidFill>
              <a:latin typeface="Titillium Web"/>
              <a:ea typeface="Titillium Web"/>
              <a:cs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706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7df92e4ca9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g27df92e4ca9_0_3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84" name="Google Shape;184;g27df92e4ca9_0_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g27df92e4ca9_0_34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7df92e4ca9_0_34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7df92e4ca9_0_34"/>
          <p:cNvSpPr txBox="1"/>
          <p:nvPr/>
        </p:nvSpPr>
        <p:spPr>
          <a:xfrm>
            <a:off x="715249" y="1030225"/>
            <a:ext cx="11375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dirty="0" err="1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</a:t>
            </a:r>
            <a:r>
              <a:rPr lang="it-IT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Steps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g27df92e4ca9_0_34"/>
          <p:cNvSpPr txBox="1"/>
          <p:nvPr/>
        </p:nvSpPr>
        <p:spPr>
          <a:xfrm>
            <a:off x="355650" y="1833988"/>
            <a:ext cx="114807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Interoperability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it-IT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decid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whether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send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queries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directly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PostgreSQL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through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TAP to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obtain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VOTables</a:t>
            </a:r>
            <a:endParaRPr lang="it-IT" sz="2000" b="1" i="0" u="none" strike="noStrike" cap="none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5299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</a:pPr>
            <a:endParaRPr lang="it-IT" sz="2000" b="1" i="0" u="none" strike="noStrike" cap="none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Interoperability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utilize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Data Link to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provide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list of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available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services</a:t>
            </a:r>
            <a:endParaRPr lang="it-IT" sz="2000" b="1" i="0" u="none" strike="noStrike" cap="none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5299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</a:pPr>
            <a:endParaRPr lang="it-IT" sz="2000" b="1" i="0" u="none" strike="noStrike" cap="none" dirty="0" smtClean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lvl="0" indent="-127001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Fermitools</a:t>
            </a:r>
            <a:r>
              <a:rPr lang="it-IT" sz="2000" b="1" i="0" u="none" strike="noStrike" cap="none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integration</a:t>
            </a:r>
            <a:r>
              <a:rPr lang="it-IT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: i</a:t>
            </a:r>
            <a:r>
              <a:rPr lang="en-US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ntegrate</a:t>
            </a:r>
            <a:r>
              <a:rPr lang="en-US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 </a:t>
            </a:r>
            <a:r>
              <a:rPr lang="en-US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Fermitools</a:t>
            </a:r>
            <a:r>
              <a:rPr lang="en-US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 for enhanced functionality</a:t>
            </a:r>
            <a:endParaRPr lang="it-IT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52998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lvl="0" indent="-127001">
              <a:lnSpc>
                <a:spcPct val="90000"/>
              </a:lnSpc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Visualization tools </a:t>
            </a:r>
            <a:r>
              <a:rPr lang="en-US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integration: i</a:t>
            </a:r>
            <a:r>
              <a:rPr lang="en-US" sz="2000" b="1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</a:rPr>
              <a:t>ncorporate visualization tools for better data representation</a:t>
            </a: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Pluto and Ramses integration: implement integration with Pluto and Ramses 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lang="en-US"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PostgreSQL </a:t>
            </a:r>
            <a:r>
              <a:rPr lang="en-US" sz="2000" b="1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sharding</a:t>
            </a: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: compare performances between PostgreSQL </a:t>
            </a:r>
            <a:r>
              <a:rPr lang="en-US" sz="2000" b="1" dirty="0" err="1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sharding</a:t>
            </a:r>
            <a:r>
              <a:rPr lang="en-US" sz="2000" b="1" dirty="0" smtClean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Oracle</a:t>
            </a: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endParaRPr sz="2000" b="1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7df92e4ca9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g27df92e4ca9_0_3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84" name="Google Shape;184;g27df92e4ca9_0_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g27df92e4ca9_0_34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7df92e4ca9_0_34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g27df92e4ca9_0_34"/>
          <p:cNvSpPr txBox="1"/>
          <p:nvPr/>
        </p:nvSpPr>
        <p:spPr>
          <a:xfrm>
            <a:off x="715249" y="1030225"/>
            <a:ext cx="11375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  <a:buSzPts val="2400"/>
            </a:pPr>
            <a:r>
              <a:rPr lang="en-US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</a:rPr>
              <a:t>Thanks </a:t>
            </a:r>
            <a:r>
              <a:rPr lang="en-US" sz="3000" b="1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</a:rPr>
              <a:t>for your </a:t>
            </a:r>
            <a:r>
              <a:rPr lang="en-US" sz="3000" b="1" dirty="0" smtClean="0">
                <a:solidFill>
                  <a:srgbClr val="1C7FFF"/>
                </a:solidFill>
                <a:latin typeface="Titillium Web"/>
                <a:ea typeface="Titillium Web"/>
                <a:cs typeface="Titillium Web"/>
              </a:rPr>
              <a:t>attention!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6803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552</Words>
  <Application>Microsoft Office PowerPoint</Application>
  <PresentationFormat>Widescreen</PresentationFormat>
  <Paragraphs>83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Titillium Web</vt:lpstr>
      <vt:lpstr>Titillium Web SemiBold</vt:lpstr>
      <vt:lpstr>Arial</vt:lpstr>
      <vt:lpstr>Calibri</vt:lpstr>
      <vt:lpstr>Inter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Windows User</cp:lastModifiedBy>
  <cp:revision>29</cp:revision>
  <dcterms:created xsi:type="dcterms:W3CDTF">2022-07-26T13:28:46Z</dcterms:created>
  <dcterms:modified xsi:type="dcterms:W3CDTF">2024-12-16T07:56:29Z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0x010100F221E95946E1A6408B834A0326040FB9</vt:lpwstr>
  </property>
</Properties>
</file>