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8" r:id="rId4"/>
    <p:sldId id="263" r:id="rId5"/>
    <p:sldId id="262" r:id="rId6"/>
    <p:sldId id="259" r:id="rId7"/>
    <p:sldId id="260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2CA0A-A49C-4B26-BEA1-D2915EBC2E19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FD435-D0F3-4CB5-B9CF-B2D59FD45B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831A3F1A-45E8-291D-1E52-6E8AAEFB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>
            <a:extLst>
              <a:ext uri="{FF2B5EF4-FFF2-40B4-BE49-F238E27FC236}">
                <a16:creationId xmlns:a16="http://schemas.microsoft.com/office/drawing/2014/main" id="{1417F606-7227-5EBE-E271-D4E9EF6493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>
            <a:extLst>
              <a:ext uri="{FF2B5EF4-FFF2-40B4-BE49-F238E27FC236}">
                <a16:creationId xmlns:a16="http://schemas.microsoft.com/office/drawing/2014/main" id="{D94B50D6-9A53-7C22-FF39-3117078A85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>
            <a:extLst>
              <a:ext uri="{FF2B5EF4-FFF2-40B4-BE49-F238E27FC236}">
                <a16:creationId xmlns:a16="http://schemas.microsoft.com/office/drawing/2014/main" id="{FFBF0444-3C48-44CE-0A70-B97DC7EB93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EAE5A-3FC6-8024-8474-B3E8DB2B7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3E47B0-15CF-247E-CB43-2D4555116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3F06E0-AE2E-EAEE-A615-10E8B19A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780630-4C0A-0A09-D7DB-A984876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47AB2B-46BD-F505-AC1E-1E49625F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9757D-3C01-18A5-1C37-2627067E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FE832C-5CE7-6245-D687-431F13495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5E74EF-EE56-CD31-073F-0165FDD9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CF8CF-717E-268E-C241-A57CE9B5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2CCC48-7DDD-AD98-7BE3-DED6AE04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4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82DE5F5-5EE3-1CE2-C4EE-719F3E80C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7132F3-8CD0-EC84-E04C-6CB4642BC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B962FA-E4B9-EF6A-51FC-09311866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28524-3D4A-31DC-DD48-59E3F0CD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4F7EE4-747A-9F5E-266E-B2B4497B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3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14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uota">
  <p:cSld name="3_Vuo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19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Vuota" type="blank">
  <p:cSld name="17_Vuot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7426" cy="6854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97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8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5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uota">
  <p:cSld name="4_Vuot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1" y="0"/>
            <a:ext cx="12192000" cy="3336053"/>
          </a:xfrm>
          <a:prstGeom prst="rect">
            <a:avLst/>
          </a:prstGeom>
          <a:solidFill>
            <a:srgbClr val="0B11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9" descr="Immagine che contiene sfocatur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0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Vuota">
  <p:cSld name="13_Vuo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40" name="Google Shape;40;p10" descr="Immagine che contiene vetr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80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Vuota">
  <p:cSld name="14_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89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Vuota">
  <p:cSld name="15_Vuo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62309E-769D-294B-FCA5-DD0B5291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D493D8-623D-3A27-8097-8560607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F0DF5-0F78-4745-91C9-E392CFEC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B47990-EC91-F032-7FE1-E479B3F8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740155-8A9B-A139-C691-D42406FE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uota">
  <p:cSld name="6_Vuot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090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05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240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758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265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49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755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524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209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80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B8831-11CE-EB0A-7E16-1B3C521B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4223C4-0CD7-6AE8-60D0-8269C7C39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832627-C08A-015D-C83C-444B9AA0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FDDB7A-AEB8-6619-891B-E567307C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7EFAB1-0E84-7C2D-CC9F-0D697AD9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6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slide">
  <p:cSld name="Standard slid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3149" y="1371599"/>
            <a:ext cx="10719251" cy="470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562924" y="5"/>
            <a:ext cx="0" cy="107815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63152" y="277800"/>
            <a:ext cx="1071925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Inter Light"/>
              <a:buNone/>
              <a:defRPr b="0">
                <a:solidFill>
                  <a:schemeClr val="accent5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609287" y="6499456"/>
            <a:ext cx="885139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Page </a:t>
            </a:r>
            <a:fld id="{00000000-1234-1234-1234-123412341234}" type="slidenum"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‹N›</a:t>
            </a:fld>
            <a:endParaRPr sz="900" b="0" i="0" u="none" strike="noStrike" cap="non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1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2FD0E5-C02E-DBFD-5812-E3449AAF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8A9721-D059-BC44-F8FC-895889E7C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9EEC2A-5DA2-5551-3067-F242921A8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B55AD8-D2D0-4420-3AF5-FAE82E1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3D0ACD-0AF5-C907-EE5A-34371BE4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C0ACD8-1C7E-63D5-8511-2F10BF15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6F12F-2487-4358-8DE7-2D27A9F4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6FA96B-B4BE-A52B-CFC0-B9C21A328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7C5773-5EAA-05FF-DF0E-4DF205460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DB9533-6352-D8C7-5BB8-BC078CC36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8A2EE6-F225-3702-7ADF-A6268B7DD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8FFAF6-20FF-39F2-E32D-C51F0179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EE12C5-0B78-567F-088D-A3EC1BC5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7F20C2-57F1-5695-150C-890C35D3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4EA9C-002C-BA0E-999D-00DFEE08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D3F93A-CD31-40C1-481A-280E6564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647215-0573-04B8-8DBF-62CD548A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58B5B0-871D-5C28-7270-F5F8593B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0890C9-41AE-3CDB-0590-7FCDDFFD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7565AF-DE98-EE77-B078-BA241590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811464-6981-B53A-C19C-0F46A409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D103E8-FC5F-665A-0AC4-35C5000D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0639A0-80BF-DCC9-EE5D-6E875FD2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7A7651-F753-9AB3-7FF3-6D5200367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7F7BC0-0346-E3DC-0E36-B6736A83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B8349C-7CBE-9C0B-91DF-8320E4E9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FDD278-BF40-C9CF-0815-56EFFF34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072A5-5298-9D0F-D458-36B9B9C9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CA246E-19C2-1A0B-D01A-ED00161F0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191702-78DD-FAB6-AF38-05482E364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089710-7547-26F3-141F-5FBF533E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397E5A-2F3B-21BF-43D8-CE5C8C39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4AD0F6-1745-6543-82F6-C3B63EAB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3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B733ABC-2CF9-409E-1697-AEF995A7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825021-D1C2-D9A3-10D6-B94DE0694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F27DA2-97DB-8618-20F1-5F7FE44A5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B7940D-BA65-4F96-8A7D-6D0DEBDEDE2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E6F017-1FE6-F679-F1E5-94E96E055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574435-85DB-C307-9219-51F5CB83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FCA20A-F731-4B4E-BA8A-AEF21BBAFB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7339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"/>
              <a:buNone/>
              <a:tabLst/>
              <a:defRPr/>
            </a:pPr>
            <a:r>
              <a:rPr kumimoji="0" lang="it-IT" sz="4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WP4 </a:t>
            </a:r>
            <a:r>
              <a:rPr kumimoji="0" lang="it-IT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DMs</a:t>
            </a:r>
            <a:r>
              <a:rPr kumimoji="0" lang="it-IT" sz="4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kumimoji="0" lang="it-IT" sz="4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Ingestion</a:t>
            </a:r>
            <a:r>
              <a:rPr kumimoji="0" lang="it-IT" sz="4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and Services Updates</a:t>
            </a:r>
            <a:endParaRPr kumimoji="0" sz="4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"/>
              <a:buNone/>
              <a:tabLst/>
              <a:defRPr/>
            </a:pPr>
            <a:r>
              <a:rPr kumimoji="0" lang="it-IT" sz="27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Giacomo Coran</a:t>
            </a:r>
            <a:endParaRPr kumimoji="0" sz="27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kumimoji="0" lang="it-IT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" y="5917324"/>
            <a:ext cx="6201102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3 II Technical Workshop,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Bologna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17 -19, 2024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8771-5397-CFD1-B048-4E3CB48C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2">
            <a:extLst>
              <a:ext uri="{FF2B5EF4-FFF2-40B4-BE49-F238E27FC236}">
                <a16:creationId xmlns:a16="http://schemas.microsoft.com/office/drawing/2014/main" id="{B9E076AE-008D-A9E1-090D-A370B7B4C7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135;p2">
            <a:extLst>
              <a:ext uri="{FF2B5EF4-FFF2-40B4-BE49-F238E27FC236}">
                <a16:creationId xmlns:a16="http://schemas.microsoft.com/office/drawing/2014/main" id="{CDEB0977-78D3-85BC-A662-77D32FDDA1FD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4" name="Google Shape;136;p2">
              <a:extLst>
                <a:ext uri="{FF2B5EF4-FFF2-40B4-BE49-F238E27FC236}">
                  <a16:creationId xmlns:a16="http://schemas.microsoft.com/office/drawing/2014/main" id="{88C9D6FA-8E46-8688-F280-44B40483349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37;p2">
              <a:extLst>
                <a:ext uri="{FF2B5EF4-FFF2-40B4-BE49-F238E27FC236}">
                  <a16:creationId xmlns:a16="http://schemas.microsoft.com/office/drawing/2014/main" id="{5FC15319-BAA8-99EE-3D40-91DCEF119836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8;p2">
              <a:extLst>
                <a:ext uri="{FF2B5EF4-FFF2-40B4-BE49-F238E27FC236}">
                  <a16:creationId xmlns:a16="http://schemas.microsoft.com/office/drawing/2014/main" id="{11C9DC1D-5DC9-11AD-4121-175876C624CA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Italian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Research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Center on High-Performance Computing, Big Data and Quantum Computing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6A6AA1BF-EA6A-6407-7AB7-CAA818D634EF}"/>
              </a:ext>
            </a:extLst>
          </p:cNvPr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Fermi Use Case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Google Shape;140;p2">
            <a:extLst>
              <a:ext uri="{FF2B5EF4-FFF2-40B4-BE49-F238E27FC236}">
                <a16:creationId xmlns:a16="http://schemas.microsoft.com/office/drawing/2014/main" id="{D3405826-5E71-6FD4-8A3B-593EA389E477}"/>
              </a:ext>
            </a:extLst>
          </p:cNvPr>
          <p:cNvSpPr txBox="1"/>
          <p:nvPr/>
        </p:nvSpPr>
        <p:spPr>
          <a:xfrm>
            <a:off x="355650" y="1833988"/>
            <a:ext cx="541452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Logical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Model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based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ObsCore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DM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Physical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Model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rappresentation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archiving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tabular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structure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described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two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tables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scientific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products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instrumental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</a:t>
            </a: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" name="Immagine 9" descr="Immagine che contiene testo, schermata, Rettangolo, giallo&#10;&#10;Descrizione generata automaticamente">
            <a:extLst>
              <a:ext uri="{FF2B5EF4-FFF2-40B4-BE49-F238E27FC236}">
                <a16:creationId xmlns:a16="http://schemas.microsoft.com/office/drawing/2014/main" id="{3CF99D83-4A0F-3BAE-7017-6FC05F035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57" y="1383469"/>
            <a:ext cx="5350293" cy="43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2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2C10-7CD7-A540-8762-2B38C8B2A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2">
            <a:extLst>
              <a:ext uri="{FF2B5EF4-FFF2-40B4-BE49-F238E27FC236}">
                <a16:creationId xmlns:a16="http://schemas.microsoft.com/office/drawing/2014/main" id="{46AAB497-16C7-0768-0AF7-A1258BA078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135;p2">
            <a:extLst>
              <a:ext uri="{FF2B5EF4-FFF2-40B4-BE49-F238E27FC236}">
                <a16:creationId xmlns:a16="http://schemas.microsoft.com/office/drawing/2014/main" id="{FD6A844D-36BE-12F0-DB46-2ED5687E04BD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4" name="Google Shape;136;p2">
              <a:extLst>
                <a:ext uri="{FF2B5EF4-FFF2-40B4-BE49-F238E27FC236}">
                  <a16:creationId xmlns:a16="http://schemas.microsoft.com/office/drawing/2014/main" id="{7ABDD761-857B-DC1F-0004-20E53FAC6A3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37;p2">
              <a:extLst>
                <a:ext uri="{FF2B5EF4-FFF2-40B4-BE49-F238E27FC236}">
                  <a16:creationId xmlns:a16="http://schemas.microsoft.com/office/drawing/2014/main" id="{E4A2015C-F532-6A14-721E-2A178357DDBB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8;p2">
              <a:extLst>
                <a:ext uri="{FF2B5EF4-FFF2-40B4-BE49-F238E27FC236}">
                  <a16:creationId xmlns:a16="http://schemas.microsoft.com/office/drawing/2014/main" id="{D4D11D9E-FD6A-1EB6-B94F-D33FCF2F0C42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Italian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Research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Center on High-Performance Computing, Big Data and Quantum Computing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2345D92E-F685-ECE3-0E80-DCBDCF83EF83}"/>
              </a:ext>
            </a:extLst>
          </p:cNvPr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Gaia Use Case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Google Shape;140;p2">
            <a:extLst>
              <a:ext uri="{FF2B5EF4-FFF2-40B4-BE49-F238E27FC236}">
                <a16:creationId xmlns:a16="http://schemas.microsoft.com/office/drawing/2014/main" id="{37BD1447-5FB1-8209-5E12-E1B04B2C4176}"/>
              </a:ext>
            </a:extLst>
          </p:cNvPr>
          <p:cNvSpPr txBox="1"/>
          <p:nvPr/>
        </p:nvSpPr>
        <p:spPr>
          <a:xfrm>
            <a:off x="355650" y="1833988"/>
            <a:ext cx="574035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Physical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structure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divided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into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tables</a:t>
            </a:r>
            <a:endParaRPr lang="it-IT" sz="2000" b="1" i="0" u="none" strike="noStrike" cap="none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observed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sources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observed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transits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link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them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all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Minor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adjustments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transits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provide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better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search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capabilities</a:t>
            </a: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" name="Immagine 9" descr="Immagine che contiene testo, giallo, Stampa, design&#10;&#10;Descrizione generata automaticamente">
            <a:extLst>
              <a:ext uri="{FF2B5EF4-FFF2-40B4-BE49-F238E27FC236}">
                <a16:creationId xmlns:a16="http://schemas.microsoft.com/office/drawing/2014/main" id="{632B30C9-FDCC-4357-8C7B-211DEB9F6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06" y="1744441"/>
            <a:ext cx="6350194" cy="38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26FA6-EF58-D83A-66C7-0D99B2A9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2">
            <a:extLst>
              <a:ext uri="{FF2B5EF4-FFF2-40B4-BE49-F238E27FC236}">
                <a16:creationId xmlns:a16="http://schemas.microsoft.com/office/drawing/2014/main" id="{2F9BB251-59E6-312F-8296-6C9EB805FD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135;p2">
            <a:extLst>
              <a:ext uri="{FF2B5EF4-FFF2-40B4-BE49-F238E27FC236}">
                <a16:creationId xmlns:a16="http://schemas.microsoft.com/office/drawing/2014/main" id="{AFA9C2A4-A453-6C7A-76C4-6C1CB2739E4C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4" name="Google Shape;136;p2">
              <a:extLst>
                <a:ext uri="{FF2B5EF4-FFF2-40B4-BE49-F238E27FC236}">
                  <a16:creationId xmlns:a16="http://schemas.microsoft.com/office/drawing/2014/main" id="{8FCD6DAF-CFAA-2F35-905B-F2B2854CF7C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37;p2">
              <a:extLst>
                <a:ext uri="{FF2B5EF4-FFF2-40B4-BE49-F238E27FC236}">
                  <a16:creationId xmlns:a16="http://schemas.microsoft.com/office/drawing/2014/main" id="{439E4AC5-A726-7375-12AA-9F3E5BB7ADCF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8;p2">
              <a:extLst>
                <a:ext uri="{FF2B5EF4-FFF2-40B4-BE49-F238E27FC236}">
                  <a16:creationId xmlns:a16="http://schemas.microsoft.com/office/drawing/2014/main" id="{E22FB651-A0CB-4D2A-DAF8-595B7FA91AF8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Italian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Research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Center on High-Performance Computing, Big Data and Quantum Computing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E60518AE-EDF0-FA5B-E46E-934FC451ADE1}"/>
              </a:ext>
            </a:extLst>
          </p:cNvPr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 </a:t>
            </a: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Ingestion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Google Shape;140;p2">
            <a:extLst>
              <a:ext uri="{FF2B5EF4-FFF2-40B4-BE49-F238E27FC236}">
                <a16:creationId xmlns:a16="http://schemas.microsoft.com/office/drawing/2014/main" id="{2F22B552-1F9A-789D-E40E-EC7E961DB945}"/>
              </a:ext>
            </a:extLst>
          </p:cNvPr>
          <p:cNvSpPr txBox="1"/>
          <p:nvPr/>
        </p:nvSpPr>
        <p:spPr>
          <a:xfrm>
            <a:off x="355650" y="1833988"/>
            <a:ext cx="574035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Minor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adjustment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extracting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method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mirror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 the file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structure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consequent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archiving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structure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indent="-127001">
              <a:lnSpc>
                <a:spcPct val="90000"/>
              </a:lnSpc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ingestion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completed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the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provided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Gaia datasets</a:t>
            </a:r>
          </a:p>
          <a:p>
            <a:pPr marL="179999" indent="-127001">
              <a:lnSpc>
                <a:spcPct val="90000"/>
              </a:lnSpc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indent="-127001">
              <a:lnSpc>
                <a:spcPct val="90000"/>
              </a:lnSpc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800k entries in the Gaia Database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ingestion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mostly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completed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also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Fermi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38DF26E-F910-F4B9-07A8-0F73BA801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062" y="3570951"/>
            <a:ext cx="4876802" cy="162134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97450C1-EC6E-9945-BE6B-B74A227E7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432" y="5287867"/>
            <a:ext cx="4878432" cy="1085804"/>
          </a:xfrm>
          <a:prstGeom prst="rect">
            <a:avLst/>
          </a:prstGeom>
          <a:ln w="28575">
            <a:noFill/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492E23C-1CD8-812C-B133-71629D888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062" y="1153408"/>
            <a:ext cx="4876802" cy="82132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F3C6C4C-3B2E-FACE-9FCC-7ABC6947D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062" y="2073440"/>
            <a:ext cx="4876802" cy="10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879D-D487-0F7C-A3A2-0CFD24E46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2">
            <a:extLst>
              <a:ext uri="{FF2B5EF4-FFF2-40B4-BE49-F238E27FC236}">
                <a16:creationId xmlns:a16="http://schemas.microsoft.com/office/drawing/2014/main" id="{CC51B577-FE8D-BEB2-3335-0E4989E748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135;p2">
            <a:extLst>
              <a:ext uri="{FF2B5EF4-FFF2-40B4-BE49-F238E27FC236}">
                <a16:creationId xmlns:a16="http://schemas.microsoft.com/office/drawing/2014/main" id="{0AD57D38-1EDE-7ADB-3656-A13DE7CBC6D0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4" name="Google Shape;136;p2">
              <a:extLst>
                <a:ext uri="{FF2B5EF4-FFF2-40B4-BE49-F238E27FC236}">
                  <a16:creationId xmlns:a16="http://schemas.microsoft.com/office/drawing/2014/main" id="{F23942C8-DF31-27E5-4F42-A7907AE3DB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37;p2">
              <a:extLst>
                <a:ext uri="{FF2B5EF4-FFF2-40B4-BE49-F238E27FC236}">
                  <a16:creationId xmlns:a16="http://schemas.microsoft.com/office/drawing/2014/main" id="{B8FA9219-D17D-A46A-0277-D8D67F9DAD9A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8;p2">
              <a:extLst>
                <a:ext uri="{FF2B5EF4-FFF2-40B4-BE49-F238E27FC236}">
                  <a16:creationId xmlns:a16="http://schemas.microsoft.com/office/drawing/2014/main" id="{D4E4FFB1-930A-B6BE-90AD-019E1DB0A36D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Italian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Research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Center on High-Performance Computing, Big Data and Quantum Computing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4D74DE01-D501-FE53-59F5-DDBA250B5B63}"/>
              </a:ext>
            </a:extLst>
          </p:cNvPr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GaiaMerger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Google Shape;140;p2">
            <a:extLst>
              <a:ext uri="{FF2B5EF4-FFF2-40B4-BE49-F238E27FC236}">
                <a16:creationId xmlns:a16="http://schemas.microsoft.com/office/drawing/2014/main" id="{0D642938-52D1-AA0E-146C-6D5F01646853}"/>
              </a:ext>
            </a:extLst>
          </p:cNvPr>
          <p:cNvSpPr txBox="1"/>
          <p:nvPr/>
        </p:nvSpPr>
        <p:spPr>
          <a:xfrm>
            <a:off x="355650" y="1697358"/>
            <a:ext cx="574035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«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Cut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&amp; Merge» Service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Generates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new temporary files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only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sources or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transit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direct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copy of the single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groupes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inside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newly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generated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file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combination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sources and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transits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implemented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file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structure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each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transit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resides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with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its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related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source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within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one single HDF5 group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indent="-127001">
              <a:lnSpc>
                <a:spcPct val="90000"/>
              </a:lnSpc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Provides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smaller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files to the users with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only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their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selected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sources and/or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transits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Provides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easy access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each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single source to be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studied</a:t>
            </a: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FE3D159-1423-B8AD-4A38-CA56E3E8E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7" y="1401492"/>
            <a:ext cx="6096000" cy="2796779"/>
          </a:xfrm>
          <a:prstGeom prst="rect">
            <a:avLst/>
          </a:prstGeom>
        </p:spPr>
      </p:pic>
      <p:pic>
        <p:nvPicPr>
          <p:cNvPr id="12" name="Immagine 11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00E37041-42E4-ECE3-B620-8F2EB8F8C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2" b="24085"/>
          <a:stretch/>
        </p:blipFill>
        <p:spPr>
          <a:xfrm>
            <a:off x="6095996" y="4246179"/>
            <a:ext cx="6096003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2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1E36A-B83F-72B3-EBAD-122DDF8C9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2">
            <a:extLst>
              <a:ext uri="{FF2B5EF4-FFF2-40B4-BE49-F238E27FC236}">
                <a16:creationId xmlns:a16="http://schemas.microsoft.com/office/drawing/2014/main" id="{63E8C417-E520-DB3B-CC93-CE25DF2FD4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135;p2">
            <a:extLst>
              <a:ext uri="{FF2B5EF4-FFF2-40B4-BE49-F238E27FC236}">
                <a16:creationId xmlns:a16="http://schemas.microsoft.com/office/drawing/2014/main" id="{746C4DBC-DD39-D8E6-5109-379A4F20A04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4" name="Google Shape;136;p2">
              <a:extLst>
                <a:ext uri="{FF2B5EF4-FFF2-40B4-BE49-F238E27FC236}">
                  <a16:creationId xmlns:a16="http://schemas.microsoft.com/office/drawing/2014/main" id="{956BE47C-F029-9660-778E-054547BCB81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37;p2">
              <a:extLst>
                <a:ext uri="{FF2B5EF4-FFF2-40B4-BE49-F238E27FC236}">
                  <a16:creationId xmlns:a16="http://schemas.microsoft.com/office/drawing/2014/main" id="{19BF531D-F91A-B9EF-E129-C37BE2C0F2EB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8;p2">
              <a:extLst>
                <a:ext uri="{FF2B5EF4-FFF2-40B4-BE49-F238E27FC236}">
                  <a16:creationId xmlns:a16="http://schemas.microsoft.com/office/drawing/2014/main" id="{197141DA-CEB5-10F1-E551-8BEAEB9174CE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Italian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Research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Center on High-Performance Computing, Big Data and Quantum Computing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BF470E1F-4F51-1534-40B2-3C45005FE715}"/>
              </a:ext>
            </a:extLst>
          </p:cNvPr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Conclusions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Google Shape;140;p2">
            <a:extLst>
              <a:ext uri="{FF2B5EF4-FFF2-40B4-BE49-F238E27FC236}">
                <a16:creationId xmlns:a16="http://schemas.microsoft.com/office/drawing/2014/main" id="{6FBC7071-F6AF-AF9B-F0CC-6574ACD912C0}"/>
              </a:ext>
            </a:extLst>
          </p:cNvPr>
          <p:cNvSpPr txBox="1"/>
          <p:nvPr/>
        </p:nvSpPr>
        <p:spPr>
          <a:xfrm>
            <a:off x="355650" y="1833988"/>
            <a:ext cx="114807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Observative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are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easily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stored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the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constructed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archiving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system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Good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communication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with data providers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easily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solves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fine tuning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problems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ingestion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fairly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achievable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with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few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resources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observative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«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search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-ready» for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developed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portal</a:t>
            </a: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62467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4A13-9336-ACA8-88C2-49861462B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2">
            <a:extLst>
              <a:ext uri="{FF2B5EF4-FFF2-40B4-BE49-F238E27FC236}">
                <a16:creationId xmlns:a16="http://schemas.microsoft.com/office/drawing/2014/main" id="{A387B3E4-4A82-C5C7-2E32-4BED9680179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135;p2">
            <a:extLst>
              <a:ext uri="{FF2B5EF4-FFF2-40B4-BE49-F238E27FC236}">
                <a16:creationId xmlns:a16="http://schemas.microsoft.com/office/drawing/2014/main" id="{107C3541-DF9F-E8EA-4632-3F6918882C9C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4" name="Google Shape;136;p2">
              <a:extLst>
                <a:ext uri="{FF2B5EF4-FFF2-40B4-BE49-F238E27FC236}">
                  <a16:creationId xmlns:a16="http://schemas.microsoft.com/office/drawing/2014/main" id="{91286738-833C-E9FE-D69F-30A8890E816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37;p2">
              <a:extLst>
                <a:ext uri="{FF2B5EF4-FFF2-40B4-BE49-F238E27FC236}">
                  <a16:creationId xmlns:a16="http://schemas.microsoft.com/office/drawing/2014/main" id="{40DEEEB1-6C73-F15C-E656-E229083FBF26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8;p2">
              <a:extLst>
                <a:ext uri="{FF2B5EF4-FFF2-40B4-BE49-F238E27FC236}">
                  <a16:creationId xmlns:a16="http://schemas.microsoft.com/office/drawing/2014/main" id="{5033A91C-9CD0-33FB-DF82-B668B4E7EFB7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Italian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lang="it-IT" sz="1400" b="0" i="0" u="none" strike="noStrike" cap="none" dirty="0" err="1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Research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Center on High-Performance Computing, Big Data and Quantum Computing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B69165D8-271E-0E4A-CCD0-E2F3CCBF5891}"/>
              </a:ext>
            </a:extLst>
          </p:cNvPr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Next Steps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Google Shape;140;p2">
            <a:extLst>
              <a:ext uri="{FF2B5EF4-FFF2-40B4-BE49-F238E27FC236}">
                <a16:creationId xmlns:a16="http://schemas.microsoft.com/office/drawing/2014/main" id="{4253E2F8-C5E0-276B-9EA3-29F75D66C789}"/>
              </a:ext>
            </a:extLst>
          </p:cNvPr>
          <p:cNvSpPr txBox="1"/>
          <p:nvPr/>
        </p:nvSpPr>
        <p:spPr>
          <a:xfrm>
            <a:off x="355650" y="1833988"/>
            <a:ext cx="114807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Simulative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Logical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Models are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next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line to be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prepared</a:t>
            </a:r>
            <a:endParaRPr lang="it-IT" sz="2000" b="1" i="0" u="none" strike="noStrike" cap="none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Simulative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Physical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DMs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still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requires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knowledge on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searchable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metadata to be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stored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TAP and Datalink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implementation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provide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access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even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standardized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clients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Ingestion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larger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second set of Gaia data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Implementation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other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analysis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services,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connection to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Fermitools</a:t>
            </a: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30170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38CC3733-4CD7-8908-CE62-3FF96513C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>
            <a:extLst>
              <a:ext uri="{FF2B5EF4-FFF2-40B4-BE49-F238E27FC236}">
                <a16:creationId xmlns:a16="http://schemas.microsoft.com/office/drawing/2014/main" id="{55B27C64-A845-ED62-A6B9-1443970113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>
            <a:extLst>
              <a:ext uri="{FF2B5EF4-FFF2-40B4-BE49-F238E27FC236}">
                <a16:creationId xmlns:a16="http://schemas.microsoft.com/office/drawing/2014/main" id="{2F2D0539-05B8-C1E0-FED6-E425EECB46EB}"/>
              </a:ext>
            </a:extLst>
          </p:cNvPr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000"/>
              <a:buFont typeface="Titillium Web"/>
              <a:buNone/>
              <a:tabLst/>
              <a:defRPr/>
            </a:pPr>
            <a:r>
              <a:rPr kumimoji="0" lang="it-IT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Thank </a:t>
            </a:r>
            <a:r>
              <a:rPr kumimoji="0" lang="it-IT" sz="7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you</a:t>
            </a:r>
            <a:r>
              <a:rPr kumimoji="0" lang="it-IT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!</a:t>
            </a:r>
            <a:endParaRPr kumimoji="0" lang="it-IT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>
            <a:extLst>
              <a:ext uri="{FF2B5EF4-FFF2-40B4-BE49-F238E27FC236}">
                <a16:creationId xmlns:a16="http://schemas.microsoft.com/office/drawing/2014/main" id="{F8AEE9D6-2061-4B1B-5296-C587A09B43BF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>
              <a:extLst>
                <a:ext uri="{FF2B5EF4-FFF2-40B4-BE49-F238E27FC236}">
                  <a16:creationId xmlns:a16="http://schemas.microsoft.com/office/drawing/2014/main" id="{453F5B49-7907-3A1D-0DAD-46AA65B6AD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>
              <a:extLst>
                <a:ext uri="{FF2B5EF4-FFF2-40B4-BE49-F238E27FC236}">
                  <a16:creationId xmlns:a16="http://schemas.microsoft.com/office/drawing/2014/main" id="{DAD8094F-5628-8361-E402-748B81511090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>
              <a:extLst>
                <a:ext uri="{FF2B5EF4-FFF2-40B4-BE49-F238E27FC236}">
                  <a16:creationId xmlns:a16="http://schemas.microsoft.com/office/drawing/2014/main" id="{11100B28-0F13-A5BB-C902-EF69BE3843CB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>
            <a:extLst>
              <a:ext uri="{FF2B5EF4-FFF2-40B4-BE49-F238E27FC236}">
                <a16:creationId xmlns:a16="http://schemas.microsoft.com/office/drawing/2014/main" id="{5BF18409-EB70-A8C9-930A-CAD46D9277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>
            <a:extLst>
              <a:ext uri="{FF2B5EF4-FFF2-40B4-BE49-F238E27FC236}">
                <a16:creationId xmlns:a16="http://schemas.microsoft.com/office/drawing/2014/main" id="{BA8CF50E-9DB1-7F59-FC05-DC6FEA742B5E}"/>
              </a:ext>
            </a:extLst>
          </p:cNvPr>
          <p:cNvSpPr txBox="1"/>
          <p:nvPr/>
        </p:nvSpPr>
        <p:spPr>
          <a:xfrm>
            <a:off x="1" y="5917324"/>
            <a:ext cx="6201102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3 II Technical Workshop,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Bologna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 17 -19, 2024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89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Widescreen</PresentationFormat>
  <Paragraphs>81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Inter Light</vt:lpstr>
      <vt:lpstr>Titillium Web</vt:lpstr>
      <vt:lpstr>Titillium Web SemiBold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Giacomo Coran</dc:creator>
  <cp:lastModifiedBy>Giacomo Coran</cp:lastModifiedBy>
  <cp:revision>6</cp:revision>
  <dcterms:created xsi:type="dcterms:W3CDTF">2024-12-09T14:42:52Z</dcterms:created>
  <dcterms:modified xsi:type="dcterms:W3CDTF">2024-12-17T07:27:45Z</dcterms:modified>
</cp:coreProperties>
</file>