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60" r:id="rId5"/>
    <p:sldId id="261" r:id="rId6"/>
  </p:sldIdLst>
  <p:sldSz cx="12192000" cy="6858000"/>
  <p:notesSz cx="6858000" cy="9144000"/>
  <p:embeddedFontLst>
    <p:embeddedFont>
      <p:font typeface="Inter Light" panose="02000503000000020004" pitchFamily="2" charset="0"/>
      <p:regular r:id="rId8"/>
      <p:bold r:id="rId9"/>
    </p:embeddedFont>
    <p:embeddedFont>
      <p:font typeface="Titillium Web" pitchFamily="2" charset="77"/>
      <p:regular r:id="rId10"/>
      <p:bold r:id="rId11"/>
      <p:italic r:id="rId12"/>
      <p:boldItalic r:id="rId13"/>
    </p:embeddedFont>
    <p:embeddedFont>
      <p:font typeface="Titillium Web SemiBold" panose="020F0502020204030204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j0fCeHYf/regi5jh2OFkxojY3m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85"/>
  </p:normalViewPr>
  <p:slideViewPr>
    <p:cSldViewPr snapToGrid="0">
      <p:cViewPr varScale="1">
        <p:scale>
          <a:sx n="113" d="100"/>
          <a:sy n="113" d="100"/>
        </p:scale>
        <p:origin x="6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/>
              <a:t>Cover</a:t>
            </a:r>
            <a:endParaRPr/>
          </a:p>
        </p:txBody>
      </p:sp>
      <p:sp>
        <p:nvSpPr>
          <p:cNvPr id="119" name="Google Shape;119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/>
              <a:t>Template e guide lines </a:t>
            </a:r>
            <a:endParaRPr/>
          </a:p>
        </p:txBody>
      </p:sp>
      <p:sp>
        <p:nvSpPr>
          <p:cNvPr id="132" name="Google Shape;13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7df92e4ca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g27df92e4ca9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/>
              <a:t>Template e guide lines </a:t>
            </a:r>
            <a:endParaRPr/>
          </a:p>
        </p:txBody>
      </p:sp>
      <p:sp>
        <p:nvSpPr>
          <p:cNvPr id="144" name="Google Shape;144;g27df92e4ca9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7df92e4ca9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g27df92e4ca9_0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/>
              <a:t>Template e guide lines </a:t>
            </a:r>
            <a:endParaRPr/>
          </a:p>
        </p:txBody>
      </p:sp>
      <p:sp>
        <p:nvSpPr>
          <p:cNvPr id="168" name="Google Shape;168;g27df92e4ca9_0_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7df92e4ca9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g27df92e4ca9_0_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/>
              <a:t>Template e guide lines </a:t>
            </a:r>
            <a:endParaRPr/>
          </a:p>
        </p:txBody>
      </p:sp>
      <p:sp>
        <p:nvSpPr>
          <p:cNvPr id="180" name="Google Shape;180;g27df92e4ca9_0_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5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95" name="Google Shape;95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ndard slide">
  <p:cSld name="Standard slide">
    <p:bg>
      <p:bgPr>
        <a:blipFill>
          <a:blip r:embed="rId2">
            <a:alphaModFix amt="50000"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3"/>
          <p:cNvSpPr txBox="1">
            <a:spLocks noGrp="1"/>
          </p:cNvSpPr>
          <p:nvPr>
            <p:ph type="body" idx="1"/>
          </p:nvPr>
        </p:nvSpPr>
        <p:spPr>
          <a:xfrm>
            <a:off x="863149" y="1371599"/>
            <a:ext cx="10719251" cy="4700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  <a:defRPr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400"/>
              <a:buChar char="•"/>
              <a:defRPr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000"/>
              <a:buChar char="•"/>
              <a:defRPr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13" name="Google Shape;113;p23"/>
          <p:cNvCxnSpPr/>
          <p:nvPr/>
        </p:nvCxnSpPr>
        <p:spPr>
          <a:xfrm>
            <a:off x="562924" y="5"/>
            <a:ext cx="0" cy="1078159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863152" y="277800"/>
            <a:ext cx="1071925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Inter Light"/>
              <a:buNone/>
              <a:defRPr b="0">
                <a:solidFill>
                  <a:schemeClr val="accent5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/>
          <p:nvPr/>
        </p:nvSpPr>
        <p:spPr>
          <a:xfrm>
            <a:off x="609287" y="6499456"/>
            <a:ext cx="885139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it-IT" sz="900" b="0" i="0" u="none" strike="noStrike" cap="none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Page </a:t>
            </a:r>
            <a:fld id="{00000000-1234-1234-1234-123412341234}" type="slidenum">
              <a:rPr lang="it-IT" sz="900" b="0" i="0" u="none" strike="noStrike" cap="none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‹#›</a:t>
            </a:fld>
            <a:endParaRPr sz="900" b="0" i="0" u="none" strike="noStrike" cap="none">
              <a:solidFill>
                <a:schemeClr val="lt1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Vuota">
  <p:cSld name="3_Vuota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Vuota" type="blank">
  <p:cSld name="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3048"/>
            <a:ext cx="12197426" cy="6854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>
  <p:cSld name="Vuota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25;p8"/>
          <p:cNvGrpSpPr/>
          <p:nvPr/>
        </p:nvGrpSpPr>
        <p:grpSpPr>
          <a:xfrm>
            <a:off x="0" y="6511282"/>
            <a:ext cx="12192000" cy="361767"/>
            <a:chOff x="0" y="6511282"/>
            <a:chExt cx="12192000" cy="361767"/>
          </a:xfrm>
        </p:grpSpPr>
        <p:pic>
          <p:nvPicPr>
            <p:cNvPr id="26" name="Google Shape;26;p8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0" y="6511282"/>
              <a:ext cx="12192000" cy="3617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" name="Google Shape;27;p8"/>
            <p:cNvSpPr txBox="1"/>
            <p:nvPr/>
          </p:nvSpPr>
          <p:spPr>
            <a:xfrm>
              <a:off x="6712747" y="6536581"/>
              <a:ext cx="531722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Missione 4 </a:t>
              </a:r>
              <a:r>
                <a:rPr lang="it-IT" sz="1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• Istruzione e Ricerca </a:t>
              </a: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8"/>
            <p:cNvSpPr txBox="1"/>
            <p:nvPr/>
          </p:nvSpPr>
          <p:spPr>
            <a:xfrm>
              <a:off x="467555" y="6530753"/>
              <a:ext cx="7919208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ICSC Italian Research Center on High-Performance Computing, Big Data and Quantum Computing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9" name="Google Shape;2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850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Vuota">
  <p:cSld name="4_Vuota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34" name="Google Shape;34;p9"/>
          <p:cNvSpPr/>
          <p:nvPr/>
        </p:nvSpPr>
        <p:spPr>
          <a:xfrm>
            <a:off x="1" y="0"/>
            <a:ext cx="12192000" cy="3336053"/>
          </a:xfrm>
          <a:prstGeom prst="rect">
            <a:avLst/>
          </a:prstGeom>
          <a:solidFill>
            <a:srgbClr val="0B11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" name="Google Shape;35;p9" descr="Immagine che contiene sfocatura&#10;&#10;Descrizione generata automa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09"/>
            <a:ext cx="12192000" cy="6856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Vuota">
  <p:cSld name="13_Vuota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id="40" name="Google Shape;40;p10" descr="Immagine che contiene vetro&#10;&#10;Descrizione generata automa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Vuota">
  <p:cSld name="14_Vuota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id="45" name="Google Shape;45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Vuota">
  <p:cSld name="15_Vuota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id="50" name="Google Shape;50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Vuota">
  <p:cSld name="6_Vuota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" descr="Immagine che contiene spazio, luce, laser, notte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"/>
          <p:cNvSpPr txBox="1"/>
          <p:nvPr/>
        </p:nvSpPr>
        <p:spPr>
          <a:xfrm>
            <a:off x="827875" y="2750450"/>
            <a:ext cx="9985500" cy="1761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tillium Web"/>
              <a:buNone/>
            </a:pPr>
            <a:r>
              <a:rPr lang="it-IT" sz="4400" i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Title</a:t>
            </a:r>
            <a:endParaRPr sz="4400" i="1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tillium Web"/>
              <a:buNone/>
            </a:pPr>
            <a:r>
              <a:rPr lang="it-IT" sz="2700" i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Authors</a:t>
            </a:r>
            <a:endParaRPr sz="2700" i="1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123" name="Google Shape;123;p1"/>
          <p:cNvGrpSpPr/>
          <p:nvPr/>
        </p:nvGrpSpPr>
        <p:grpSpPr>
          <a:xfrm>
            <a:off x="0" y="6511282"/>
            <a:ext cx="12192000" cy="361767"/>
            <a:chOff x="0" y="6511282"/>
            <a:chExt cx="12192000" cy="361767"/>
          </a:xfrm>
        </p:grpSpPr>
        <p:pic>
          <p:nvPicPr>
            <p:cNvPr id="124" name="Google Shape;124;p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6511282"/>
              <a:ext cx="12192000" cy="3617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5" name="Google Shape;125;p1"/>
            <p:cNvSpPr txBox="1"/>
            <p:nvPr/>
          </p:nvSpPr>
          <p:spPr>
            <a:xfrm>
              <a:off x="6712747" y="6536581"/>
              <a:ext cx="531722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Missione 4 </a:t>
              </a:r>
              <a:r>
                <a:rPr lang="it-IT" sz="1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• Istruzione e Ricerca </a:t>
              </a: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"/>
            <p:cNvSpPr txBox="1"/>
            <p:nvPr/>
          </p:nvSpPr>
          <p:spPr>
            <a:xfrm>
              <a:off x="467555" y="6530753"/>
              <a:ext cx="7919208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ICSC Italian Research Center on High-Performance Computing, Big Data and Quantum Computing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27" name="Google Shape;127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" y="-15050"/>
            <a:ext cx="12191999" cy="11811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"/>
          <p:cNvSpPr txBox="1"/>
          <p:nvPr/>
        </p:nvSpPr>
        <p:spPr>
          <a:xfrm>
            <a:off x="1" y="5917324"/>
            <a:ext cx="6201102" cy="515288"/>
          </a:xfrm>
          <a:prstGeom prst="rect">
            <a:avLst/>
          </a:prstGeom>
          <a:solidFill>
            <a:srgbClr val="E6007E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it-IT" sz="1800" b="1" dirty="0" err="1">
                <a:solidFill>
                  <a:schemeClr val="lt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Spoke</a:t>
            </a:r>
            <a:r>
              <a:rPr lang="it-IT" sz="1800" b="1" dirty="0">
                <a:solidFill>
                  <a:schemeClr val="lt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 3 II Technical Workshop</a:t>
            </a:r>
            <a:r>
              <a:rPr lang="it-IT" sz="1800" b="1" i="0" u="none" strike="noStrike" cap="none" dirty="0">
                <a:solidFill>
                  <a:schemeClr val="lt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, </a:t>
            </a:r>
            <a:r>
              <a:rPr lang="it-IT" sz="1800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Bologna</a:t>
            </a:r>
            <a:r>
              <a:rPr lang="it-IT" sz="1800" b="0" i="0" u="none" strike="noStrike" cap="none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it-IT" sz="1800" b="0" i="0" u="none" strike="noStrike" cap="none" dirty="0" err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Dec</a:t>
            </a:r>
            <a:r>
              <a:rPr lang="it-IT" sz="1800" b="0" i="0" u="none" strike="noStrike" cap="none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1</a:t>
            </a:r>
            <a:r>
              <a:rPr lang="it-IT" sz="1800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7</a:t>
            </a:r>
            <a:r>
              <a:rPr lang="it-IT" sz="1800" b="0" i="0" u="none" strike="noStrike" cap="none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-19</a:t>
            </a:r>
            <a:r>
              <a:rPr lang="it-IT" sz="1800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,</a:t>
            </a:r>
            <a:r>
              <a:rPr lang="it-IT" sz="1800" b="0" i="0" u="none" strike="noStrike" cap="none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2024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" y="0"/>
            <a:ext cx="12192001" cy="850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5" name="Google Shape;135;p2"/>
          <p:cNvGrpSpPr/>
          <p:nvPr/>
        </p:nvGrpSpPr>
        <p:grpSpPr>
          <a:xfrm>
            <a:off x="0" y="6511282"/>
            <a:ext cx="12192000" cy="361767"/>
            <a:chOff x="0" y="6511282"/>
            <a:chExt cx="12192000" cy="361767"/>
          </a:xfrm>
        </p:grpSpPr>
        <p:pic>
          <p:nvPicPr>
            <p:cNvPr id="136" name="Google Shape;136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6511282"/>
              <a:ext cx="12192000" cy="3617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 txBox="1"/>
            <p:nvPr/>
          </p:nvSpPr>
          <p:spPr>
            <a:xfrm>
              <a:off x="6712747" y="6536581"/>
              <a:ext cx="531722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Missione 4 </a:t>
              </a:r>
              <a:r>
                <a:rPr lang="it-IT" sz="1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• Istruzione e Ricerca </a:t>
              </a: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"/>
            <p:cNvSpPr txBox="1"/>
            <p:nvPr/>
          </p:nvSpPr>
          <p:spPr>
            <a:xfrm>
              <a:off x="467555" y="6530753"/>
              <a:ext cx="7919208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ICSC Italian Research Center on High-Performance Computing, Big Data and Quantum Computing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9" name="Google Shape;139;p2"/>
          <p:cNvSpPr txBox="1"/>
          <p:nvPr/>
        </p:nvSpPr>
        <p:spPr>
          <a:xfrm>
            <a:off x="715251" y="1030225"/>
            <a:ext cx="72564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3000" b="1">
                <a:solidFill>
                  <a:srgbClr val="1C7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Scientific Rationale</a:t>
            </a:r>
            <a:endParaRPr sz="2000" b="0" i="0" u="none" strike="noStrike" cap="non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40" name="Google Shape;140;p2"/>
          <p:cNvSpPr txBox="1"/>
          <p:nvPr/>
        </p:nvSpPr>
        <p:spPr>
          <a:xfrm>
            <a:off x="355650" y="1833988"/>
            <a:ext cx="11480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45700" rIns="91425" bIns="45700" anchor="t" anchorCtr="0">
            <a:spAutoFit/>
          </a:bodyPr>
          <a:lstStyle/>
          <a:p>
            <a:pPr marL="179999" marR="0" lvl="0" indent="-12700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8BC"/>
              </a:buClr>
              <a:buSzPts val="2000"/>
              <a:buFont typeface="Titillium Web"/>
              <a:buChar char="-"/>
            </a:pPr>
            <a:r>
              <a:rPr lang="it-IT" sz="2000" b="1" i="0" u="none" strike="noStrike" cap="none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ONE SLIDE MA</a:t>
            </a:r>
            <a:r>
              <a:rPr lang="it-IT" sz="2000" b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X</a:t>
            </a:r>
            <a:endParaRPr sz="2000" b="1">
              <a:solidFill>
                <a:srgbClr val="1528B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179999" marR="0" lvl="0" indent="-12700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8BC"/>
              </a:buClr>
              <a:buSzPts val="2000"/>
              <a:buFont typeface="Titillium Web"/>
              <a:buChar char="-"/>
            </a:pPr>
            <a:endParaRPr sz="2000" b="1">
              <a:solidFill>
                <a:srgbClr val="1528B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g27df92e4ca9_0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" y="0"/>
            <a:ext cx="12192000" cy="850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7" name="Google Shape;147;g27df92e4ca9_0_1"/>
          <p:cNvGrpSpPr/>
          <p:nvPr/>
        </p:nvGrpSpPr>
        <p:grpSpPr>
          <a:xfrm>
            <a:off x="0" y="6511282"/>
            <a:ext cx="12192000" cy="361767"/>
            <a:chOff x="0" y="6511282"/>
            <a:chExt cx="12192000" cy="361767"/>
          </a:xfrm>
        </p:grpSpPr>
        <p:pic>
          <p:nvPicPr>
            <p:cNvPr id="148" name="Google Shape;148;g27df92e4ca9_0_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6511282"/>
              <a:ext cx="12192000" cy="3617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9" name="Google Shape;149;g27df92e4ca9_0_1"/>
            <p:cNvSpPr txBox="1"/>
            <p:nvPr/>
          </p:nvSpPr>
          <p:spPr>
            <a:xfrm>
              <a:off x="6712747" y="6536581"/>
              <a:ext cx="53172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Missione 4 </a:t>
              </a:r>
              <a:r>
                <a:rPr lang="it-IT" sz="1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• Istruzione e Ricerca </a:t>
              </a: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g27df92e4ca9_0_1"/>
            <p:cNvSpPr txBox="1"/>
            <p:nvPr/>
          </p:nvSpPr>
          <p:spPr>
            <a:xfrm>
              <a:off x="467555" y="6530753"/>
              <a:ext cx="79191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ICSC Italian Research Center on High-Performance Computing, Big Data and Quantum Computing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1" name="Google Shape;151;g27df92e4ca9_0_1"/>
          <p:cNvSpPr txBox="1"/>
          <p:nvPr/>
        </p:nvSpPr>
        <p:spPr>
          <a:xfrm>
            <a:off x="715250" y="1030225"/>
            <a:ext cx="108543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3000" b="1">
                <a:solidFill>
                  <a:srgbClr val="1C7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Technical Objectives, Methodologies and  Solutions</a:t>
            </a:r>
            <a:endParaRPr sz="2000" b="0" i="0" u="none" strike="noStrike" cap="non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52" name="Google Shape;152;g27df92e4ca9_0_1"/>
          <p:cNvSpPr txBox="1"/>
          <p:nvPr/>
        </p:nvSpPr>
        <p:spPr>
          <a:xfrm>
            <a:off x="355650" y="1833988"/>
            <a:ext cx="11480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45700" rIns="91425" bIns="45700" anchor="t" anchorCtr="0">
            <a:spAutoFit/>
          </a:bodyPr>
          <a:lstStyle/>
          <a:p>
            <a:pPr marL="179999" marR="0" lvl="0" indent="-12700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8BC"/>
              </a:buClr>
              <a:buSzPts val="2000"/>
              <a:buFont typeface="Titillium Web"/>
              <a:buChar char="-"/>
            </a:pPr>
            <a:r>
              <a:rPr lang="it-IT" sz="2000" b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it-IT" sz="2000" b="1" i="0" u="none" strike="noStrike" cap="none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endParaRPr sz="2000" b="1">
              <a:solidFill>
                <a:srgbClr val="1528B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179999" marR="0" lvl="0" indent="-12700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8BC"/>
              </a:buClr>
              <a:buSzPts val="2000"/>
              <a:buFont typeface="Titillium Web"/>
              <a:buChar char="-"/>
            </a:pPr>
            <a:endParaRPr sz="2000" b="1">
              <a:solidFill>
                <a:srgbClr val="1528B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g27df92e4ca9_0_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" y="0"/>
            <a:ext cx="12192000" cy="850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1" name="Google Shape;171;g27df92e4ca9_0_23"/>
          <p:cNvGrpSpPr/>
          <p:nvPr/>
        </p:nvGrpSpPr>
        <p:grpSpPr>
          <a:xfrm>
            <a:off x="0" y="6511282"/>
            <a:ext cx="12192000" cy="361767"/>
            <a:chOff x="0" y="6511282"/>
            <a:chExt cx="12192000" cy="361767"/>
          </a:xfrm>
        </p:grpSpPr>
        <p:pic>
          <p:nvPicPr>
            <p:cNvPr id="172" name="Google Shape;172;g27df92e4ca9_0_2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6511282"/>
              <a:ext cx="12192000" cy="3617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3" name="Google Shape;173;g27df92e4ca9_0_23"/>
            <p:cNvSpPr txBox="1"/>
            <p:nvPr/>
          </p:nvSpPr>
          <p:spPr>
            <a:xfrm>
              <a:off x="6712747" y="6536581"/>
              <a:ext cx="53172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Missione 4 </a:t>
              </a:r>
              <a:r>
                <a:rPr lang="it-IT" sz="1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• Istruzione e Ricerca </a:t>
              </a: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g27df92e4ca9_0_23"/>
            <p:cNvSpPr txBox="1"/>
            <p:nvPr/>
          </p:nvSpPr>
          <p:spPr>
            <a:xfrm>
              <a:off x="467555" y="6530753"/>
              <a:ext cx="79191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ICSC Italian Research Center on High-Performance Computing, Big Data and Quantum Computing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5" name="Google Shape;175;g27df92e4ca9_0_23"/>
          <p:cNvSpPr txBox="1"/>
          <p:nvPr/>
        </p:nvSpPr>
        <p:spPr>
          <a:xfrm>
            <a:off x="715251" y="1030225"/>
            <a:ext cx="72564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3000" b="1" dirty="0" err="1">
                <a:solidFill>
                  <a:srgbClr val="1C7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Main</a:t>
            </a:r>
            <a:r>
              <a:rPr lang="it-IT" sz="3000" b="1" dirty="0">
                <a:solidFill>
                  <a:srgbClr val="1C7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it-IT" sz="3000" b="1" dirty="0" err="1">
                <a:solidFill>
                  <a:srgbClr val="1C7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Results</a:t>
            </a:r>
            <a:endParaRPr sz="2000" b="0" i="0" u="none" strike="noStrike" cap="none" dirty="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76" name="Google Shape;176;g27df92e4ca9_0_23"/>
          <p:cNvSpPr txBox="1"/>
          <p:nvPr/>
        </p:nvSpPr>
        <p:spPr>
          <a:xfrm>
            <a:off x="355650" y="1833988"/>
            <a:ext cx="1148070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45700" rIns="91425" bIns="45700" anchor="t" anchorCtr="0">
            <a:spAutoFit/>
          </a:bodyPr>
          <a:lstStyle/>
          <a:p>
            <a:pPr marL="179999" marR="0" lvl="0" indent="-12700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8BC"/>
              </a:buClr>
              <a:buSzPts val="2000"/>
              <a:buFont typeface="Titillium Web"/>
              <a:buChar char="-"/>
            </a:pPr>
            <a:r>
              <a:rPr lang="it-IT" sz="2000" b="1" i="0" u="none" strike="noStrike" cap="none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it-IT" sz="2000" b="1" i="0" u="none" strike="noStrike" cap="none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Main</a:t>
            </a:r>
            <a:r>
              <a:rPr lang="it-IT" sz="2000" b="1" i="0" u="none" strike="noStrike" cap="none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it-IT" sz="2000" b="1" i="0" u="none" strike="noStrike" cap="none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Results</a:t>
            </a:r>
            <a:r>
              <a:rPr lang="it-IT" sz="2000" b="1" i="0" u="none" strike="noStrike" cap="none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Achived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</a:p>
          <a:p>
            <a:pPr marL="179999" indent="-127001">
              <a:lnSpc>
                <a:spcPct val="90000"/>
              </a:lnSpc>
              <a:buClr>
                <a:srgbClr val="1528BC"/>
              </a:buClr>
              <a:buSzPts val="2000"/>
              <a:buFont typeface="Titillium Web"/>
              <a:buChar char="-"/>
            </a:pPr>
            <a:r>
              <a:rPr lang="it-IT" sz="2000" b="1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Are  the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results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in line with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timescale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, milestones and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KPIs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identifyed</a:t>
            </a:r>
            <a:r>
              <a:rPr lang="it-IT" sz="2000" b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?</a:t>
            </a:r>
            <a:endParaRPr sz="2000" b="1" dirty="0">
              <a:solidFill>
                <a:srgbClr val="1528B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179999" marR="0" lvl="0" indent="-12700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8BC"/>
              </a:buClr>
              <a:buSzPts val="2000"/>
              <a:buFont typeface="Titillium Web"/>
              <a:buChar char="-"/>
            </a:pPr>
            <a:endParaRPr sz="2000" b="1" dirty="0">
              <a:solidFill>
                <a:srgbClr val="1528B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g27df92e4ca9_0_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" y="0"/>
            <a:ext cx="12192000" cy="850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3" name="Google Shape;183;g27df92e4ca9_0_34"/>
          <p:cNvGrpSpPr/>
          <p:nvPr/>
        </p:nvGrpSpPr>
        <p:grpSpPr>
          <a:xfrm>
            <a:off x="0" y="6511282"/>
            <a:ext cx="12192000" cy="361767"/>
            <a:chOff x="0" y="6511282"/>
            <a:chExt cx="12192000" cy="361767"/>
          </a:xfrm>
        </p:grpSpPr>
        <p:pic>
          <p:nvPicPr>
            <p:cNvPr id="184" name="Google Shape;184;g27df92e4ca9_0_3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6511282"/>
              <a:ext cx="12192000" cy="3617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5" name="Google Shape;185;g27df92e4ca9_0_34"/>
            <p:cNvSpPr txBox="1"/>
            <p:nvPr/>
          </p:nvSpPr>
          <p:spPr>
            <a:xfrm>
              <a:off x="6712747" y="6536581"/>
              <a:ext cx="53172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Missione 4 </a:t>
              </a:r>
              <a:r>
                <a:rPr lang="it-IT" sz="1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• Istruzione e Ricerca </a:t>
              </a: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g27df92e4ca9_0_34"/>
            <p:cNvSpPr txBox="1"/>
            <p:nvPr/>
          </p:nvSpPr>
          <p:spPr>
            <a:xfrm>
              <a:off x="467555" y="6530753"/>
              <a:ext cx="79191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ICSC Italian Research Center on High-Performance Computing, Big Data and Quantum Computing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7" name="Google Shape;187;g27df92e4ca9_0_34"/>
          <p:cNvSpPr txBox="1"/>
          <p:nvPr/>
        </p:nvSpPr>
        <p:spPr>
          <a:xfrm>
            <a:off x="715249" y="1030225"/>
            <a:ext cx="113757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3000" b="1" dirty="0" err="1">
                <a:solidFill>
                  <a:srgbClr val="1C7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Final</a:t>
            </a:r>
            <a:r>
              <a:rPr lang="it-IT" sz="3000" b="1" dirty="0">
                <a:solidFill>
                  <a:srgbClr val="1C7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 Steps</a:t>
            </a:r>
            <a:endParaRPr sz="2000" b="0" i="0" u="none" strike="noStrike" cap="none" dirty="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88" name="Google Shape;188;g27df92e4ca9_0_34"/>
          <p:cNvSpPr txBox="1"/>
          <p:nvPr/>
        </p:nvSpPr>
        <p:spPr>
          <a:xfrm>
            <a:off x="355650" y="1833988"/>
            <a:ext cx="11480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45700" rIns="91425" bIns="45700" anchor="t" anchorCtr="0">
            <a:spAutoFit/>
          </a:bodyPr>
          <a:lstStyle/>
          <a:p>
            <a:pPr marL="179999" marR="0" lvl="0" indent="-12700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8BC"/>
              </a:buClr>
              <a:buSzPts val="2000"/>
              <a:buFont typeface="Titillium Web"/>
              <a:buChar char="-"/>
            </a:pPr>
            <a:r>
              <a:rPr lang="it-IT" sz="2000" b="1" i="0" u="none" strike="noStrike" cap="none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endParaRPr sz="2000" b="1">
              <a:solidFill>
                <a:srgbClr val="1528B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179999" marR="0" lvl="0" indent="-12700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8BC"/>
              </a:buClr>
              <a:buSzPts val="2000"/>
              <a:buFont typeface="Titillium Web"/>
              <a:buChar char="-"/>
            </a:pPr>
            <a:endParaRPr sz="2000" b="1">
              <a:solidFill>
                <a:srgbClr val="1528B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168</Words>
  <Application>Microsoft Macintosh PowerPoint</Application>
  <PresentationFormat>Widescreen</PresentationFormat>
  <Paragraphs>32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Titillium Web SemiBold</vt:lpstr>
      <vt:lpstr>Titillium Web</vt:lpstr>
      <vt:lpstr>Inter Light</vt:lpstr>
      <vt:lpstr>Calibri</vt:lpstr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Microsoft Office User</dc:creator>
  <cp:lastModifiedBy>TAFFONI GIULIANO</cp:lastModifiedBy>
  <cp:revision>2</cp:revision>
  <dcterms:created xsi:type="dcterms:W3CDTF">2022-07-26T13:28:46Z</dcterms:created>
  <dcterms:modified xsi:type="dcterms:W3CDTF">2024-11-26T15:03:04Z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0x010100F221E95946E1A6408B834A0326040FB9</vt:lpwstr>
  </property>
</Properties>
</file>