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447" r:id="rId3"/>
    <p:sldId id="402" r:id="rId4"/>
    <p:sldId id="432" r:id="rId5"/>
    <p:sldId id="276" r:id="rId6"/>
    <p:sldId id="448" r:id="rId7"/>
    <p:sldId id="451" r:id="rId8"/>
    <p:sldId id="433" r:id="rId9"/>
    <p:sldId id="441" r:id="rId10"/>
    <p:sldId id="434" r:id="rId11"/>
    <p:sldId id="446" r:id="rId12"/>
    <p:sldId id="452" r:id="rId13"/>
    <p:sldId id="444" r:id="rId14"/>
    <p:sldId id="449" r:id="rId15"/>
    <p:sldId id="450" r:id="rId16"/>
    <p:sldId id="454" r:id="rId17"/>
    <p:sldId id="442" r:id="rId18"/>
    <p:sldId id="260" r:id="rId19"/>
    <p:sldId id="261" r:id="rId20"/>
    <p:sldId id="262" r:id="rId21"/>
    <p:sldId id="456" r:id="rId22"/>
    <p:sldId id="275" r:id="rId23"/>
    <p:sldId id="410" r:id="rId24"/>
    <p:sldId id="438" r:id="rId25"/>
    <p:sldId id="457" r:id="rId26"/>
    <p:sldId id="256" r:id="rId27"/>
    <p:sldId id="1912" r:id="rId28"/>
    <p:sldId id="32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91"/>
    <p:restoredTop sz="91267"/>
  </p:normalViewPr>
  <p:slideViewPr>
    <p:cSldViewPr snapToGrid="0" snapToObjects="1">
      <p:cViewPr varScale="1">
        <p:scale>
          <a:sx n="79" d="100"/>
          <a:sy n="79" d="100"/>
        </p:scale>
        <p:origin x="216" y="6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2AB30-37A8-774A-9B33-66C45D9829CA}" type="datetimeFigureOut">
              <a:rPr lang="en-US" smtClean="0"/>
              <a:t>3/25/25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569-E1BD-9B49-9220-A24883856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8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4F569-E1BD-9B49-9220-A24883856C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61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40ba99b197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40ba99b197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4F569-E1BD-9B49-9220-A24883856CC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00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FDCED-BC57-224E-88AA-08B44569CCE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37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E774-1E2C-2D4B-A6F8-85C9A4D5B3A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89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Missing Dave and Scott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3501A-AF25-394C-96CB-64A27C559D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08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4F569-E1BD-9B49-9220-A24883856C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00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4F569-E1BD-9B49-9220-A24883856C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45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569-E1BD-9B49-9220-A24883856C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32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BDCD7-C108-3F0E-3FE3-15EFBFBEF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13E3C3-A786-6F82-C4E1-5871F27747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50498F-24A8-7A98-230B-05DE528046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F4387-D821-DD14-8F6C-263F3DC00A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4F569-E1BD-9B49-9220-A24883856C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60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40ba99b19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40ba99b19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40ba99b197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40ba99b197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40ba99b197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40ba99b197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CA7-C7BB-2E41-8904-B3CF7180F1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11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CA7-C7BB-2E41-8904-B3CF7180F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CA7-C7BB-2E41-8904-B3CF7180F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59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098632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46400" y="6437792"/>
            <a:ext cx="4256349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Mansi M. Kasliwal /  Celebrating 20 years of Swift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604253" y="6437790"/>
            <a:ext cx="1427748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863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390145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906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8280" y="6356350"/>
            <a:ext cx="8005119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Mansi M. Kasliwal /  Celebrating 20 years of Swift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581400" cy="365125"/>
          </a:xfrm>
        </p:spPr>
        <p:txBody>
          <a:bodyPr/>
          <a:lstStyle/>
          <a:p>
            <a:fld id="{F728DCA7-C7BB-2E41-8904-B3CF7180F1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297" y="6413828"/>
            <a:ext cx="1032635" cy="25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52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CA7-C7BB-2E41-8904-B3CF7180F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60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CA7-C7BB-2E41-8904-B3CF7180F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24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CA7-C7BB-2E41-8904-B3CF7180F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30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CA7-C7BB-2E41-8904-B3CF7180F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88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CA7-C7BB-2E41-8904-B3CF7180F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84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CA7-C7BB-2E41-8904-B3CF7180F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54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CA7-C7BB-2E41-8904-B3CF7180F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6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Mansi M. Kasliwal /  Celebrating 20 years of Swift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8DCA7-C7BB-2E41-8904-B3CF7180F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7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43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5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12" Type="http://schemas.openxmlformats.org/officeDocument/2006/relationships/image" Target="../media/image20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4" Type="http://schemas.openxmlformats.org/officeDocument/2006/relationships/image" Target="../media/image12.jpg"/><Relationship Id="rId9" Type="http://schemas.openxmlformats.org/officeDocument/2006/relationships/image" Target="../media/image17.jpeg"/><Relationship Id="rId1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0378" y="3410858"/>
            <a:ext cx="7453223" cy="841827"/>
          </a:xfrm>
        </p:spPr>
        <p:txBody>
          <a:bodyPr>
            <a:normAutofit fontScale="90000"/>
          </a:bodyPr>
          <a:lstStyle/>
          <a:p>
            <a:r>
              <a:rPr lang="en-US" dirty="0"/>
              <a:t>Mansi M. Kasliwal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6960" y="4252685"/>
            <a:ext cx="7543800" cy="1640115"/>
          </a:xfrm>
        </p:spPr>
        <p:txBody>
          <a:bodyPr>
            <a:normAutofit/>
          </a:bodyPr>
          <a:lstStyle/>
          <a:p>
            <a:r>
              <a:rPr lang="en-US"/>
              <a:t>Professor </a:t>
            </a:r>
            <a:r>
              <a:rPr lang="en-US" dirty="0"/>
              <a:t>of Astronomy</a:t>
            </a:r>
          </a:p>
          <a:p>
            <a:r>
              <a:rPr lang="en-US" dirty="0"/>
              <a:t>California Institute of Technology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24" y="5507035"/>
            <a:ext cx="1005840" cy="1005840"/>
          </a:xfrm>
          <a:prstGeom prst="rect">
            <a:avLst/>
          </a:prstGeom>
        </p:spPr>
      </p:pic>
      <p:pic>
        <p:nvPicPr>
          <p:cNvPr id="1026" name="Picture 2" descr="mage result for caltech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606" y="5507035"/>
            <a:ext cx="1005840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e result for nasa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42" y="5582949"/>
            <a:ext cx="1005840" cy="85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60" y="5578758"/>
            <a:ext cx="914400" cy="862397"/>
          </a:xfrm>
          <a:prstGeom prst="rect">
            <a:avLst/>
          </a:prstGeom>
        </p:spPr>
      </p:pic>
      <p:pic>
        <p:nvPicPr>
          <p:cNvPr id="1030" name="Picture 6" descr="mage result for heising simons found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839" y="5802560"/>
            <a:ext cx="2190703" cy="41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ge result for packard foundation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620" y="5645964"/>
            <a:ext cx="1923782" cy="72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974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BC606-67D0-7284-9C8B-D432440A2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EC37EE-1F25-C4F9-C04F-511508C5C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2"/>
          <a:stretch/>
        </p:blipFill>
        <p:spPr>
          <a:xfrm>
            <a:off x="850552" y="15650"/>
            <a:ext cx="10503248" cy="635657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08E83C-9BE0-3758-4D50-2C6F73DCB093}"/>
              </a:ext>
            </a:extLst>
          </p:cNvPr>
          <p:cNvSpPr txBox="1"/>
          <p:nvPr/>
        </p:nvSpPr>
        <p:spPr>
          <a:xfrm>
            <a:off x="850553" y="79451"/>
            <a:ext cx="1050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Palomar Observatory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21F1BEF-9280-C9DF-4242-DED42EFA5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A5C4DF8-2339-9510-F1E9-D6CC68B8D930}"/>
              </a:ext>
            </a:extLst>
          </p:cNvPr>
          <p:cNvSpPr/>
          <p:nvPr/>
        </p:nvSpPr>
        <p:spPr>
          <a:xfrm>
            <a:off x="6555917" y="2594534"/>
            <a:ext cx="1507272" cy="1429089"/>
          </a:xfrm>
          <a:prstGeom prst="ellipse">
            <a:avLst/>
          </a:prstGeom>
          <a:solidFill>
            <a:schemeClr val="accent2">
              <a:alpha val="65000"/>
            </a:schemeClr>
          </a:solidFill>
          <a:ln w="508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5B2C3C-812D-86E9-A0E4-302F81221442}"/>
              </a:ext>
            </a:extLst>
          </p:cNvPr>
          <p:cNvSpPr txBox="1"/>
          <p:nvPr/>
        </p:nvSpPr>
        <p:spPr>
          <a:xfrm>
            <a:off x="7726435" y="4429928"/>
            <a:ext cx="1507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Palomar </a:t>
            </a:r>
            <a:r>
              <a:rPr lang="en-US" sz="1400" dirty="0" err="1"/>
              <a:t>Gattini</a:t>
            </a:r>
            <a:r>
              <a:rPr lang="en-US" sz="1400" dirty="0"/>
              <a:t> IR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F0A976C-5A5C-82DA-60FA-E718ED8A2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5123432-258C-A547-56AC-78D985DD5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045" y="2202624"/>
            <a:ext cx="457358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602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80C49-09D6-3A2E-D4FF-180672E11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AD697C-4214-3DD1-D5BE-3588B5B16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6308FF-3700-F15C-DA8A-B4B76E1B08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79" r="17034"/>
          <a:stretch/>
        </p:blipFill>
        <p:spPr>
          <a:xfrm>
            <a:off x="148280" y="2090451"/>
            <a:ext cx="5298321" cy="3332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3DC877-DB02-656C-D65B-09571C921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265" y="2068041"/>
            <a:ext cx="5499659" cy="33980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C4F03D-26E0-88E5-5215-F53495187323}"/>
              </a:ext>
            </a:extLst>
          </p:cNvPr>
          <p:cNvSpPr txBox="1"/>
          <p:nvPr/>
        </p:nvSpPr>
        <p:spPr>
          <a:xfrm>
            <a:off x="838200" y="5558839"/>
            <a:ext cx="10700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CATS150: Complete within 150Mpc (PI </a:t>
            </a:r>
            <a:r>
              <a:rPr lang="en-US" sz="2400" dirty="0" err="1">
                <a:solidFill>
                  <a:schemeClr val="bg1"/>
                </a:solidFill>
              </a:rPr>
              <a:t>Kaustav</a:t>
            </a:r>
            <a:r>
              <a:rPr lang="en-US" sz="2400" dirty="0">
                <a:solidFill>
                  <a:schemeClr val="bg1"/>
                </a:solidFill>
              </a:rPr>
              <a:t> Das)  - Ongoing 1-year survey in 2025</a:t>
            </a:r>
          </a:p>
          <a:p>
            <a:r>
              <a:rPr lang="en-US" sz="2400" dirty="0">
                <a:solidFill>
                  <a:schemeClr val="bg1"/>
                </a:solidFill>
              </a:rPr>
              <a:t>Starting 2026, we plan to classify all transients in the </a:t>
            </a:r>
            <a:r>
              <a:rPr lang="en-US" sz="2400" dirty="0" err="1">
                <a:solidFill>
                  <a:schemeClr val="bg1"/>
                </a:solidFill>
              </a:rPr>
              <a:t>ZTF+Rubin</a:t>
            </a:r>
            <a:r>
              <a:rPr lang="en-US" sz="2400" dirty="0">
                <a:solidFill>
                  <a:schemeClr val="bg1"/>
                </a:solidFill>
              </a:rPr>
              <a:t> footprint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AB1F76-BA25-B803-99A0-028628DC4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0939" y="28574"/>
            <a:ext cx="1531686" cy="1651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ECA6EC-72F0-2566-F400-960DF490134B}"/>
              </a:ext>
            </a:extLst>
          </p:cNvPr>
          <p:cNvSpPr txBox="1"/>
          <p:nvPr/>
        </p:nvSpPr>
        <p:spPr>
          <a:xfrm>
            <a:off x="10593157" y="1620325"/>
            <a:ext cx="1664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Kaustav</a:t>
            </a:r>
            <a:r>
              <a:rPr lang="en-US" dirty="0">
                <a:solidFill>
                  <a:schemeClr val="bg1"/>
                </a:solidFill>
              </a:rPr>
              <a:t> Das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(Grad)</a:t>
            </a:r>
          </a:p>
        </p:txBody>
      </p:sp>
    </p:spTree>
    <p:extLst>
      <p:ext uri="{BB962C8B-B14F-4D97-AF65-F5344CB8AC3E}">
        <p14:creationId xmlns:p14="http://schemas.microsoft.com/office/powerpoint/2010/main" val="1109524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206B-2736-77F3-5494-157D482DA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Multi Messenger Astrophysics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2B8C0E-A416-2255-E066-687A76B79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666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D6260-DF2A-389A-586C-F8D9D5C7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for </a:t>
            </a:r>
            <a:r>
              <a:rPr lang="en-US" dirty="0" err="1"/>
              <a:t>kilonovae</a:t>
            </a:r>
            <a:r>
              <a:rPr lang="en-US" dirty="0"/>
              <a:t> with ZTF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CA2FF-EA0B-8A27-DA5B-8D6C04D2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92A2F2-9A96-59D7-6734-002C1824A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498599"/>
            <a:ext cx="5752335" cy="40857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60B283-6804-FE4E-FCCE-11370F542590}"/>
              </a:ext>
            </a:extLst>
          </p:cNvPr>
          <p:cNvSpPr txBox="1"/>
          <p:nvPr/>
        </p:nvSpPr>
        <p:spPr>
          <a:xfrm>
            <a:off x="1980811" y="5637563"/>
            <a:ext cx="460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Kasliwal et al. 2019; </a:t>
            </a:r>
            <a:r>
              <a:rPr lang="en-US" dirty="0" err="1">
                <a:solidFill>
                  <a:schemeClr val="bg1"/>
                </a:solidFill>
              </a:rPr>
              <a:t>Ahumada</a:t>
            </a:r>
            <a:r>
              <a:rPr lang="en-US" dirty="0">
                <a:solidFill>
                  <a:schemeClr val="bg1"/>
                </a:solidFill>
              </a:rPr>
              <a:t> et al. 2024, 2025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E61C17-B3CE-45C3-8CCD-FA12B0F9028E}"/>
              </a:ext>
            </a:extLst>
          </p:cNvPr>
          <p:cNvGrpSpPr/>
          <p:nvPr/>
        </p:nvGrpSpPr>
        <p:grpSpPr>
          <a:xfrm>
            <a:off x="6954157" y="2256604"/>
            <a:ext cx="4657622" cy="4056743"/>
            <a:chOff x="6954157" y="2256604"/>
            <a:chExt cx="4657622" cy="40567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D72B0B-209B-C79C-274F-320BA4514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54157" y="2256604"/>
              <a:ext cx="4619460" cy="32856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200AB6-AFD6-3F35-6F49-2866C430496F}"/>
                </a:ext>
              </a:extLst>
            </p:cNvPr>
            <p:cNvSpPr txBox="1"/>
            <p:nvPr/>
          </p:nvSpPr>
          <p:spPr>
            <a:xfrm>
              <a:off x="6954157" y="5667016"/>
              <a:ext cx="46576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Reminder: Evans et al. 2017, Science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(all the UV photons from BNS mergers to date)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AC894C1-7B97-A46C-A024-8729A98013AC}"/>
              </a:ext>
            </a:extLst>
          </p:cNvPr>
          <p:cNvSpPr txBox="1"/>
          <p:nvPr/>
        </p:nvSpPr>
        <p:spPr>
          <a:xfrm>
            <a:off x="9108168" y="1880378"/>
            <a:ext cx="1739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Tomas </a:t>
            </a:r>
            <a:r>
              <a:rPr lang="en-US" dirty="0" err="1">
                <a:solidFill>
                  <a:schemeClr val="bg1"/>
                </a:solidFill>
              </a:rPr>
              <a:t>Ahumada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Google Shape;61;p13">
            <a:extLst>
              <a:ext uri="{FF2B5EF4-FFF2-40B4-BE49-F238E27FC236}">
                <a16:creationId xmlns:a16="http://schemas.microsoft.com/office/drawing/2014/main" id="{5110AD26-4933-808E-4386-49759B717F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172" t="23760" r="59591" b="38703"/>
          <a:stretch/>
        </p:blipFill>
        <p:spPr>
          <a:xfrm>
            <a:off x="9139319" y="132214"/>
            <a:ext cx="1488357" cy="17214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1E82B3-0654-C568-5593-870DDB4ACF21}"/>
              </a:ext>
            </a:extLst>
          </p:cNvPr>
          <p:cNvSpPr txBox="1"/>
          <p:nvPr/>
        </p:nvSpPr>
        <p:spPr>
          <a:xfrm>
            <a:off x="10774245" y="1893298"/>
            <a:ext cx="1476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Shreya Anand</a:t>
            </a:r>
          </a:p>
        </p:txBody>
      </p:sp>
      <p:pic>
        <p:nvPicPr>
          <p:cNvPr id="12" name="Picture 11" descr="A picture containing wall, indoor, person&#10;&#10;Description automatically generated">
            <a:extLst>
              <a:ext uri="{FF2B5EF4-FFF2-40B4-BE49-F238E27FC236}">
                <a16:creationId xmlns:a16="http://schemas.microsoft.com/office/drawing/2014/main" id="{7F0543AB-B1E7-29DB-CC9E-2324C86E25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661016" y="315736"/>
            <a:ext cx="1691640" cy="147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1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9F961-6013-D0F0-27D3-B7061249E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ZTF for </a:t>
            </a:r>
            <a:r>
              <a:rPr lang="en-US" dirty="0" err="1"/>
              <a:t>neutrino+EM</a:t>
            </a:r>
            <a:r>
              <a:rPr lang="en-US" dirty="0"/>
              <a:t> connection: Type Ibn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D30CE1-350C-DB85-4BA7-233E9E641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11D953-6410-D345-F4AF-AE7ADCE26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80" y="1571464"/>
            <a:ext cx="6346515" cy="373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237B84-ACBE-F2DF-16E1-DB97558CB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871" y="2263393"/>
            <a:ext cx="5189386" cy="39861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D83726-65A7-CAAB-395E-197DA7807B8A}"/>
              </a:ext>
            </a:extLst>
          </p:cNvPr>
          <p:cNvSpPr txBox="1"/>
          <p:nvPr/>
        </p:nvSpPr>
        <p:spPr>
          <a:xfrm>
            <a:off x="4800613" y="5654422"/>
            <a:ext cx="16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Stein et al. 2025</a:t>
            </a:r>
          </a:p>
        </p:txBody>
      </p:sp>
      <p:pic>
        <p:nvPicPr>
          <p:cNvPr id="8" name="Picture 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CD7B8FA2-A2F4-D48D-FA78-C64376B24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2138" y="0"/>
            <a:ext cx="1439367" cy="17048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C7BB09-CF27-5897-6E00-5B22157D470B}"/>
              </a:ext>
            </a:extLst>
          </p:cNvPr>
          <p:cNvSpPr txBox="1"/>
          <p:nvPr/>
        </p:nvSpPr>
        <p:spPr>
          <a:xfrm>
            <a:off x="10150798" y="1683267"/>
            <a:ext cx="2129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Robert Stein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(Neil </a:t>
            </a:r>
            <a:r>
              <a:rPr lang="en-US" dirty="0" err="1">
                <a:solidFill>
                  <a:schemeClr val="bg1"/>
                </a:solidFill>
              </a:rPr>
              <a:t>Gehrels</a:t>
            </a:r>
            <a:r>
              <a:rPr lang="en-US" dirty="0">
                <a:solidFill>
                  <a:schemeClr val="bg1"/>
                </a:solidFill>
              </a:rPr>
              <a:t> Fellow)</a:t>
            </a:r>
          </a:p>
        </p:txBody>
      </p:sp>
    </p:spTree>
    <p:extLst>
      <p:ext uri="{BB962C8B-B14F-4D97-AF65-F5344CB8AC3E}">
        <p14:creationId xmlns:p14="http://schemas.microsoft.com/office/powerpoint/2010/main" val="382149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A9075-E882-9695-75FB-D6093DEB6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ZTF for </a:t>
            </a:r>
            <a:r>
              <a:rPr lang="en-US" dirty="0" err="1"/>
              <a:t>neutrino+EM</a:t>
            </a:r>
            <a:r>
              <a:rPr lang="en-US" dirty="0"/>
              <a:t> connection: 3 TDEs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ED7E1F-3B08-5F33-2B34-118450259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310716"/>
            <a:ext cx="11656200" cy="356090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1FA892-91E1-ABB4-B681-430C6BA9E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BAC67C-19FA-82C2-99E7-55754A265141}"/>
              </a:ext>
            </a:extLst>
          </p:cNvPr>
          <p:cNvSpPr txBox="1"/>
          <p:nvPr/>
        </p:nvSpPr>
        <p:spPr>
          <a:xfrm>
            <a:off x="2792287" y="5744653"/>
            <a:ext cx="552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Stein et al. 2021; Stein et al. 2023;  van </a:t>
            </a:r>
            <a:r>
              <a:rPr lang="en-US" dirty="0" err="1">
                <a:solidFill>
                  <a:schemeClr val="bg1"/>
                </a:solidFill>
              </a:rPr>
              <a:t>Velzen</a:t>
            </a:r>
            <a:r>
              <a:rPr lang="en-US" dirty="0">
                <a:solidFill>
                  <a:schemeClr val="bg1"/>
                </a:solidFill>
              </a:rPr>
              <a:t> et al. 2024</a:t>
            </a:r>
          </a:p>
        </p:txBody>
      </p:sp>
      <p:pic>
        <p:nvPicPr>
          <p:cNvPr id="8" name="Picture 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12B4E375-1A8D-57E2-BC8E-046F526CF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2138" y="0"/>
            <a:ext cx="1439367" cy="17048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EAB7D9-C165-277E-1DAC-9D2B281C5780}"/>
              </a:ext>
            </a:extLst>
          </p:cNvPr>
          <p:cNvSpPr txBox="1"/>
          <p:nvPr/>
        </p:nvSpPr>
        <p:spPr>
          <a:xfrm>
            <a:off x="10150798" y="1683267"/>
            <a:ext cx="2129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Robert Stein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(Neil </a:t>
            </a:r>
            <a:r>
              <a:rPr lang="en-US" dirty="0" err="1">
                <a:solidFill>
                  <a:schemeClr val="bg1"/>
                </a:solidFill>
              </a:rPr>
              <a:t>Gehrels</a:t>
            </a:r>
            <a:r>
              <a:rPr lang="en-US" dirty="0">
                <a:solidFill>
                  <a:schemeClr val="bg1"/>
                </a:solidFill>
              </a:rPr>
              <a:t> Fellow)</a:t>
            </a:r>
          </a:p>
        </p:txBody>
      </p:sp>
    </p:spTree>
    <p:extLst>
      <p:ext uri="{BB962C8B-B14F-4D97-AF65-F5344CB8AC3E}">
        <p14:creationId xmlns:p14="http://schemas.microsoft.com/office/powerpoint/2010/main" val="2563188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045E5-7F84-D97A-93B7-0BCA1707B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4C32B-D90B-D26C-4310-1B16ADCCE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Fast Transients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1A00F5-4C2D-9253-9D83-7B13FB721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819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9295" y="1209123"/>
            <a:ext cx="4489656" cy="361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3433" y="1195368"/>
            <a:ext cx="4599801" cy="361313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5767333" y="4175400"/>
            <a:ext cx="20808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000">
                <a:solidFill>
                  <a:srgbClr val="595959"/>
                </a:solidFill>
              </a:rPr>
              <a:t>WXT/EP FoV</a:t>
            </a:r>
            <a:endParaRPr sz="2000">
              <a:solidFill>
                <a:srgbClr val="595959"/>
              </a:solidFill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8305352" y="4322357"/>
            <a:ext cx="4525200" cy="9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000" dirty="0">
                <a:solidFill>
                  <a:srgbClr val="595959"/>
                </a:solidFill>
              </a:rPr>
              <a:t>WXT/EP FoV + ZTF Fields scheduled </a:t>
            </a:r>
            <a:endParaRPr sz="2000" dirty="0">
              <a:solidFill>
                <a:srgbClr val="595959"/>
              </a:solidFill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139967" y="1474233"/>
            <a:ext cx="4525200" cy="4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000" dirty="0">
                <a:solidFill>
                  <a:schemeClr val="bg2"/>
                </a:solidFill>
              </a:rPr>
              <a:t> </a:t>
            </a:r>
            <a:r>
              <a:rPr lang="es" sz="2000" u="sng" dirty="0">
                <a:solidFill>
                  <a:schemeClr val="bg2"/>
                </a:solidFill>
              </a:rPr>
              <a:t>FoV</a:t>
            </a:r>
            <a:endParaRPr sz="2000" u="sng" dirty="0">
              <a:solidFill>
                <a:schemeClr val="bg2"/>
              </a:solidFill>
            </a:endParaRPr>
          </a:p>
          <a:p>
            <a:pPr marL="609585" indent="-431789">
              <a:buClr>
                <a:srgbClr val="595959"/>
              </a:buClr>
              <a:buSzPts val="1500"/>
              <a:buChar char="●"/>
            </a:pPr>
            <a:r>
              <a:rPr lang="es" sz="2000" dirty="0">
                <a:solidFill>
                  <a:schemeClr val="bg2"/>
                </a:solidFill>
              </a:rPr>
              <a:t>WXT ~ 3600 sq deg</a:t>
            </a:r>
            <a:endParaRPr sz="2000" dirty="0">
              <a:solidFill>
                <a:schemeClr val="bg2"/>
              </a:solidFill>
            </a:endParaRPr>
          </a:p>
          <a:p>
            <a:pPr marL="609585" indent="-431789">
              <a:buClr>
                <a:srgbClr val="595959"/>
              </a:buClr>
              <a:buSzPts val="1500"/>
              <a:buChar char="●"/>
            </a:pPr>
            <a:r>
              <a:rPr lang="es" sz="2000" dirty="0">
                <a:solidFill>
                  <a:schemeClr val="bg2"/>
                </a:solidFill>
              </a:rPr>
              <a:t>ZTF FoV ~ 47 sq deg</a:t>
            </a:r>
            <a:endParaRPr sz="2000" dirty="0">
              <a:solidFill>
                <a:schemeClr val="bg2"/>
              </a:solidFill>
            </a:endParaRPr>
          </a:p>
          <a:p>
            <a:r>
              <a:rPr lang="es" sz="2000" u="sng" dirty="0">
                <a:solidFill>
                  <a:schemeClr val="bg2"/>
                </a:solidFill>
              </a:rPr>
              <a:t>Exposures: </a:t>
            </a:r>
            <a:endParaRPr sz="2000" u="sng" dirty="0">
              <a:solidFill>
                <a:schemeClr val="bg2"/>
              </a:solidFill>
            </a:endParaRPr>
          </a:p>
          <a:p>
            <a:pPr marL="609585" indent="-431789">
              <a:buClr>
                <a:schemeClr val="dk2"/>
              </a:buClr>
              <a:buSzPts val="1500"/>
              <a:buChar char="●"/>
            </a:pPr>
            <a:r>
              <a:rPr lang="es" sz="2000" dirty="0">
                <a:solidFill>
                  <a:schemeClr val="bg2"/>
                </a:solidFill>
              </a:rPr>
              <a:t>WXT ~ 20 min + 7 min overhead </a:t>
            </a:r>
            <a:endParaRPr sz="2000" dirty="0">
              <a:solidFill>
                <a:schemeClr val="bg2"/>
              </a:solidFill>
            </a:endParaRPr>
          </a:p>
          <a:p>
            <a:pPr marL="609585" indent="-431789">
              <a:buClr>
                <a:srgbClr val="595959"/>
              </a:buClr>
              <a:buSzPts val="1500"/>
              <a:buChar char="●"/>
            </a:pPr>
            <a:r>
              <a:rPr lang="es" sz="2000" dirty="0">
                <a:solidFill>
                  <a:schemeClr val="bg2"/>
                </a:solidFill>
              </a:rPr>
              <a:t>ZTF ~30 s + 4 s overhead</a:t>
            </a:r>
            <a:endParaRPr sz="2000" dirty="0">
              <a:solidFill>
                <a:schemeClr val="bg2"/>
              </a:solidFill>
            </a:endParaRPr>
          </a:p>
          <a:p>
            <a:r>
              <a:rPr lang="es" sz="2000" u="sng" dirty="0">
                <a:solidFill>
                  <a:schemeClr val="bg2"/>
                </a:solidFill>
              </a:rPr>
              <a:t>Contemporary</a:t>
            </a:r>
            <a:r>
              <a:rPr lang="es" sz="2000" dirty="0">
                <a:solidFill>
                  <a:schemeClr val="bg2"/>
                </a:solidFill>
              </a:rPr>
              <a:t> Coverage </a:t>
            </a:r>
            <a:endParaRPr sz="2000" dirty="0">
              <a:solidFill>
                <a:schemeClr val="bg2"/>
              </a:solidFill>
            </a:endParaRPr>
          </a:p>
          <a:p>
            <a:pPr marL="609585" indent="-431789">
              <a:buClr>
                <a:srgbClr val="595959"/>
              </a:buClr>
              <a:buSzPts val="1500"/>
              <a:buChar char="●"/>
            </a:pPr>
            <a:r>
              <a:rPr lang="es" sz="2000" dirty="0">
                <a:solidFill>
                  <a:schemeClr val="bg2"/>
                </a:solidFill>
              </a:rPr>
              <a:t>~60% of WXT FoV</a:t>
            </a:r>
            <a:endParaRPr sz="2000" dirty="0">
              <a:solidFill>
                <a:schemeClr val="bg2"/>
              </a:solidFill>
            </a:endParaRPr>
          </a:p>
          <a:p>
            <a:endParaRPr sz="2000" dirty="0">
              <a:solidFill>
                <a:schemeClr val="bg2"/>
              </a:solidFill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5">
            <a:alphaModFix/>
          </a:blip>
          <a:srcRect l="7419" t="25212" r="10410" b="27757"/>
          <a:stretch/>
        </p:blipFill>
        <p:spPr>
          <a:xfrm>
            <a:off x="6266600" y="4926567"/>
            <a:ext cx="4091200" cy="17562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6266600" y="6294745"/>
            <a:ext cx="5374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" sz="1600">
                <a:solidFill>
                  <a:schemeClr val="dk2"/>
                </a:solidFill>
              </a:rPr>
              <a:t>Einstein Probe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US" dirty="0"/>
              <a:t>ZTF + Einstein Probe + Swift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3CEED-7E83-0C62-4D31-E9A02F58D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GRB250309B: Proof-of-concept</a:t>
            </a:r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969463" y="2444145"/>
            <a:ext cx="3213400" cy="1842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3563" y="3913467"/>
            <a:ext cx="2525200" cy="172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0269" y="2206566"/>
            <a:ext cx="6128401" cy="3103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17"/>
          <p:cNvCxnSpPr>
            <a:stCxn id="94" idx="3"/>
          </p:cNvCxnSpPr>
          <p:nvPr/>
        </p:nvCxnSpPr>
        <p:spPr>
          <a:xfrm rot="10800000" flipH="1">
            <a:off x="3838763" y="4025051"/>
            <a:ext cx="3752000" cy="751200"/>
          </a:xfrm>
          <a:prstGeom prst="straightConnector1">
            <a:avLst/>
          </a:prstGeom>
          <a:noFill/>
          <a:ln w="28575" cap="flat" cmpd="sng">
            <a:solidFill>
              <a:srgbClr val="274E1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7" name="Google Shape;97;p17"/>
          <p:cNvSpPr/>
          <p:nvPr/>
        </p:nvSpPr>
        <p:spPr>
          <a:xfrm rot="-1027505">
            <a:off x="7035462" y="3419133"/>
            <a:ext cx="1206281" cy="1206281"/>
          </a:xfrm>
          <a:prstGeom prst="plus">
            <a:avLst>
              <a:gd name="adj" fmla="val 25000"/>
            </a:avLst>
          </a:prstGeom>
          <a:solidFill>
            <a:srgbClr val="8D069C">
              <a:alpha val="41770"/>
            </a:srgbClr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</a:endParaRPr>
          </a:p>
        </p:txBody>
      </p:sp>
      <p:pic>
        <p:nvPicPr>
          <p:cNvPr id="98" name="Google Shape;98;p17"/>
          <p:cNvPicPr preferRelativeResize="0"/>
          <p:nvPr/>
        </p:nvPicPr>
        <p:blipFill rotWithShape="1">
          <a:blip r:embed="rId6">
            <a:alphaModFix/>
          </a:blip>
          <a:srcRect l="7419" t="25212" r="10410" b="27757"/>
          <a:stretch/>
        </p:blipFill>
        <p:spPr>
          <a:xfrm>
            <a:off x="9170700" y="5407234"/>
            <a:ext cx="3021299" cy="12969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" name="Google Shape;99;p17"/>
          <p:cNvCxnSpPr>
            <a:stCxn id="98" idx="0"/>
            <a:endCxn id="97" idx="3"/>
          </p:cNvCxnSpPr>
          <p:nvPr/>
        </p:nvCxnSpPr>
        <p:spPr>
          <a:xfrm rot="10800000">
            <a:off x="8214949" y="3844833"/>
            <a:ext cx="2466400" cy="1562400"/>
          </a:xfrm>
          <a:prstGeom prst="straightConnector1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CC3A4B-3080-5B00-8B60-14AFDC7E9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15368" y="2071134"/>
            <a:ext cx="3213400" cy="1842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3563" y="3913467"/>
            <a:ext cx="2525200" cy="172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0269" y="2206566"/>
            <a:ext cx="6128401" cy="3103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p18"/>
          <p:cNvCxnSpPr>
            <a:stCxn id="107" idx="3"/>
          </p:cNvCxnSpPr>
          <p:nvPr/>
        </p:nvCxnSpPr>
        <p:spPr>
          <a:xfrm rot="10800000" flipH="1">
            <a:off x="3838763" y="4025051"/>
            <a:ext cx="3752000" cy="751200"/>
          </a:xfrm>
          <a:prstGeom prst="straightConnector1">
            <a:avLst/>
          </a:prstGeom>
          <a:noFill/>
          <a:ln w="28575" cap="flat" cmpd="sng">
            <a:solidFill>
              <a:srgbClr val="274E1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0" name="Google Shape;110;p18"/>
          <p:cNvSpPr/>
          <p:nvPr/>
        </p:nvSpPr>
        <p:spPr>
          <a:xfrm rot="-1027505">
            <a:off x="7035462" y="3419133"/>
            <a:ext cx="1206281" cy="1206281"/>
          </a:xfrm>
          <a:prstGeom prst="plus">
            <a:avLst>
              <a:gd name="adj" fmla="val 25000"/>
            </a:avLst>
          </a:prstGeom>
          <a:solidFill>
            <a:srgbClr val="8D069C">
              <a:alpha val="41770"/>
            </a:srgbClr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</a:endParaRPr>
          </a:p>
        </p:txBody>
      </p:sp>
      <p:pic>
        <p:nvPicPr>
          <p:cNvPr id="111" name="Google Shape;111;p18"/>
          <p:cNvPicPr preferRelativeResize="0"/>
          <p:nvPr/>
        </p:nvPicPr>
        <p:blipFill rotWithShape="1">
          <a:blip r:embed="rId6">
            <a:alphaModFix/>
          </a:blip>
          <a:srcRect l="7419" t="25212" r="10410" b="27757"/>
          <a:stretch/>
        </p:blipFill>
        <p:spPr>
          <a:xfrm>
            <a:off x="9170700" y="5407234"/>
            <a:ext cx="3021299" cy="1296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 rotWithShape="1">
          <a:blip r:embed="rId7">
            <a:alphaModFix/>
          </a:blip>
          <a:srcRect l="18374" t="24390" r="33700" b="3428"/>
          <a:stretch/>
        </p:blipFill>
        <p:spPr>
          <a:xfrm>
            <a:off x="10396332" y="1613800"/>
            <a:ext cx="1432669" cy="14008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p18"/>
          <p:cNvCxnSpPr>
            <a:stCxn id="112" idx="1"/>
          </p:cNvCxnSpPr>
          <p:nvPr/>
        </p:nvCxnSpPr>
        <p:spPr>
          <a:xfrm flipH="1">
            <a:off x="7675932" y="2314216"/>
            <a:ext cx="2720400" cy="1646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14" name="Google Shape;114;p18"/>
          <p:cNvPicPr preferRelativeResize="0"/>
          <p:nvPr/>
        </p:nvPicPr>
        <p:blipFill rotWithShape="1">
          <a:blip r:embed="rId8">
            <a:alphaModFix/>
          </a:blip>
          <a:srcRect l="20387" r="17681"/>
          <a:stretch/>
        </p:blipFill>
        <p:spPr>
          <a:xfrm>
            <a:off x="9960605" y="2982400"/>
            <a:ext cx="1921796" cy="23272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Google Shape;115;p18"/>
          <p:cNvCxnSpPr>
            <a:stCxn id="111" idx="0"/>
            <a:endCxn id="110" idx="3"/>
          </p:cNvCxnSpPr>
          <p:nvPr/>
        </p:nvCxnSpPr>
        <p:spPr>
          <a:xfrm rot="10800000">
            <a:off x="8214949" y="3844833"/>
            <a:ext cx="2466400" cy="1562400"/>
          </a:xfrm>
          <a:prstGeom prst="straightConnector1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35842755-EFA9-A333-975A-565B6B8D0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GRB250309B: Proof-of-concept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E4001A-A9FB-796F-EC46-1FCA1DA25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58B4A-5FA2-774C-8260-301D5C7F7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Happy 20</a:t>
            </a:r>
            <a:r>
              <a:rPr lang="en-US" baseline="30000" dirty="0"/>
              <a:t>th</a:t>
            </a:r>
            <a:r>
              <a:rPr lang="en-US" dirty="0"/>
              <a:t> birthday, Swift!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82AB5-FC61-2051-6921-A500C0337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  <a:endParaRPr lang="en-US" dirty="0"/>
          </a:p>
        </p:txBody>
      </p:sp>
      <p:pic>
        <p:nvPicPr>
          <p:cNvPr id="1026" name="Picture 2" descr="Neil Gehrels - Wikipedia">
            <a:extLst>
              <a:ext uri="{FF2B5EF4-FFF2-40B4-BE49-F238E27FC236}">
                <a16:creationId xmlns:a16="http://schemas.microsoft.com/office/drawing/2014/main" id="{740B2344-781A-C562-4705-0F71D7B409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71" y="1791493"/>
            <a:ext cx="2744108" cy="340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1C5104-07D7-01EA-E402-3D84C6C24D97}"/>
              </a:ext>
            </a:extLst>
          </p:cNvPr>
          <p:cNvSpPr txBox="1"/>
          <p:nvPr/>
        </p:nvSpPr>
        <p:spPr>
          <a:xfrm>
            <a:off x="2057400" y="5486400"/>
            <a:ext cx="1326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Neil </a:t>
            </a:r>
            <a:r>
              <a:rPr lang="en-US" dirty="0" err="1">
                <a:solidFill>
                  <a:schemeClr val="bg1"/>
                </a:solidFill>
              </a:rPr>
              <a:t>Gehrels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AA374C-3597-7D17-1F20-C1120729EAEE}"/>
              </a:ext>
            </a:extLst>
          </p:cNvPr>
          <p:cNvGrpSpPr/>
          <p:nvPr/>
        </p:nvGrpSpPr>
        <p:grpSpPr>
          <a:xfrm>
            <a:off x="5812970" y="1791493"/>
            <a:ext cx="4376059" cy="3874005"/>
            <a:chOff x="5812970" y="1791493"/>
            <a:chExt cx="4376059" cy="3874005"/>
          </a:xfrm>
        </p:grpSpPr>
        <p:pic>
          <p:nvPicPr>
            <p:cNvPr id="1028" name="Picture 4" descr="Sun-destroying supermassive blackhole ...">
              <a:extLst>
                <a:ext uri="{FF2B5EF4-FFF2-40B4-BE49-F238E27FC236}">
                  <a16:creationId xmlns:a16="http://schemas.microsoft.com/office/drawing/2014/main" id="{CC951977-1E56-51D6-CBE9-BE29E79CB2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9" r="9275"/>
            <a:stretch/>
          </p:blipFill>
          <p:spPr bwMode="auto">
            <a:xfrm>
              <a:off x="5812970" y="1791493"/>
              <a:ext cx="4376059" cy="3254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04BCD27-AB43-C6C8-5B65-90034BEC1AF6}"/>
                </a:ext>
              </a:extLst>
            </p:cNvPr>
            <p:cNvSpPr txBox="1"/>
            <p:nvPr/>
          </p:nvSpPr>
          <p:spPr>
            <a:xfrm>
              <a:off x="5943600" y="5296166"/>
              <a:ext cx="1249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Brad </a:t>
              </a:r>
              <a:r>
                <a:rPr lang="en-US" dirty="0" err="1">
                  <a:solidFill>
                    <a:schemeClr val="bg1"/>
                  </a:solidFill>
                </a:rPr>
                <a:t>Cenko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 descr="A close-up of a document&#10;&#10;Description automatically generated">
            <a:extLst>
              <a:ext uri="{FF2B5EF4-FFF2-40B4-BE49-F238E27FC236}">
                <a16:creationId xmlns:a16="http://schemas.microsoft.com/office/drawing/2014/main" id="{38DC567F-214B-8FC8-6EFB-B05E1FB3C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5306204"/>
            <a:ext cx="7772400" cy="129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7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s" sz="2267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GRB 250309B: </a:t>
            </a:r>
            <a:endParaRPr sz="3067" b="1"/>
          </a:p>
        </p:txBody>
      </p:sp>
      <p:pic>
        <p:nvPicPr>
          <p:cNvPr id="122" name="Google Shape;1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15368" y="2071134"/>
            <a:ext cx="3213400" cy="1842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9396" y="3429001"/>
            <a:ext cx="2525200" cy="172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0269" y="2206566"/>
            <a:ext cx="6128401" cy="31031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/>
          <p:nvPr/>
        </p:nvSpPr>
        <p:spPr>
          <a:xfrm rot="-1027505">
            <a:off x="7035462" y="3419133"/>
            <a:ext cx="1206281" cy="1206281"/>
          </a:xfrm>
          <a:prstGeom prst="plus">
            <a:avLst>
              <a:gd name="adj" fmla="val 25000"/>
            </a:avLst>
          </a:prstGeom>
          <a:solidFill>
            <a:srgbClr val="8D069C">
              <a:alpha val="41770"/>
            </a:srgbClr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</a:endParaRPr>
          </a:p>
        </p:txBody>
      </p:sp>
      <p:pic>
        <p:nvPicPr>
          <p:cNvPr id="126" name="Google Shape;126;p19"/>
          <p:cNvPicPr preferRelativeResize="0"/>
          <p:nvPr/>
        </p:nvPicPr>
        <p:blipFill rotWithShape="1">
          <a:blip r:embed="rId6">
            <a:alphaModFix/>
          </a:blip>
          <a:srcRect l="7419" t="25212" r="10410" b="27757"/>
          <a:stretch/>
        </p:blipFill>
        <p:spPr>
          <a:xfrm>
            <a:off x="707467" y="5309667"/>
            <a:ext cx="3021299" cy="1296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 rotWithShape="1">
          <a:blip r:embed="rId7">
            <a:alphaModFix/>
          </a:blip>
          <a:srcRect l="18374" t="24390" r="33700" b="3428"/>
          <a:stretch/>
        </p:blipFill>
        <p:spPr>
          <a:xfrm>
            <a:off x="10396332" y="1613800"/>
            <a:ext cx="1432669" cy="1400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92202" y="1452633"/>
            <a:ext cx="5216533" cy="5241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" name="Google Shape;129;p19"/>
          <p:cNvCxnSpPr>
            <a:stCxn id="127" idx="1"/>
          </p:cNvCxnSpPr>
          <p:nvPr/>
        </p:nvCxnSpPr>
        <p:spPr>
          <a:xfrm flipH="1">
            <a:off x="7035532" y="2314216"/>
            <a:ext cx="3360800" cy="98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0" name="Google Shape;130;p19"/>
          <p:cNvCxnSpPr/>
          <p:nvPr/>
        </p:nvCxnSpPr>
        <p:spPr>
          <a:xfrm>
            <a:off x="6779267" y="2177900"/>
            <a:ext cx="32000" cy="3918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31" name="Google Shape;131;p19"/>
          <p:cNvPicPr preferRelativeResize="0"/>
          <p:nvPr/>
        </p:nvPicPr>
        <p:blipFill rotWithShape="1">
          <a:blip r:embed="rId9">
            <a:alphaModFix/>
          </a:blip>
          <a:srcRect l="20387" r="17681"/>
          <a:stretch/>
        </p:blipFill>
        <p:spPr>
          <a:xfrm>
            <a:off x="10062205" y="2982400"/>
            <a:ext cx="1921796" cy="232726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 txBox="1"/>
          <p:nvPr/>
        </p:nvSpPr>
        <p:spPr>
          <a:xfrm>
            <a:off x="9861767" y="5309667"/>
            <a:ext cx="29464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" sz="2400">
                <a:solidFill>
                  <a:schemeClr val="dk2"/>
                </a:solidFill>
              </a:rPr>
              <a:t>Sadly, no GRB-neutrino association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0ADA5-6740-8A6E-2CBC-53C1A4582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45682-470F-5E42-3FC8-F7F5D3FFD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Infrared Surveyors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020F87-81A8-82BA-023C-8024B6693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410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2"/>
          <a:stretch/>
        </p:blipFill>
        <p:spPr>
          <a:xfrm>
            <a:off x="850552" y="15650"/>
            <a:ext cx="10503248" cy="635657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552" y="5388603"/>
            <a:ext cx="10503248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i="1" dirty="0"/>
              <a:t>Opening the dynamic infrared sky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0553" y="79451"/>
            <a:ext cx="1050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Palomar Observatory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7038646" y="4057723"/>
            <a:ext cx="576197" cy="526093"/>
          </a:xfrm>
          <a:prstGeom prst="ellipse">
            <a:avLst/>
          </a:prstGeom>
          <a:solidFill>
            <a:schemeClr val="accent2">
              <a:alpha val="65000"/>
            </a:schemeClr>
          </a:solidFill>
          <a:ln w="508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898840" y="2536094"/>
            <a:ext cx="323589" cy="277660"/>
          </a:xfrm>
          <a:prstGeom prst="ellipse">
            <a:avLst/>
          </a:prstGeom>
          <a:solidFill>
            <a:schemeClr val="accent2">
              <a:alpha val="65000"/>
            </a:schemeClr>
          </a:solidFill>
          <a:ln w="508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creen Shot 2019-12-19 at 8.37.04 PM.png" descr="Screen Shot 2019-12-19 at 8.37.0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611" y="1920265"/>
            <a:ext cx="2382921" cy="172237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/>
          <p:cNvSpPr txBox="1"/>
          <p:nvPr/>
        </p:nvSpPr>
        <p:spPr>
          <a:xfrm>
            <a:off x="7726435" y="4429928"/>
            <a:ext cx="1507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Palomar </a:t>
            </a:r>
            <a:r>
              <a:rPr lang="en-US" sz="1400" dirty="0" err="1"/>
              <a:t>Gattini</a:t>
            </a:r>
            <a:r>
              <a:rPr lang="en-US" sz="1400" dirty="0"/>
              <a:t> IR</a:t>
            </a:r>
          </a:p>
        </p:txBody>
      </p:sp>
      <p:pic>
        <p:nvPicPr>
          <p:cNvPr id="17" name="Picture 16" descr="A picture containing outdoor, sky, tree, building&#10;&#10;Description automatically generated">
            <a:extLst>
              <a:ext uri="{FF2B5EF4-FFF2-40B4-BE49-F238E27FC236}">
                <a16:creationId xmlns:a16="http://schemas.microsoft.com/office/drawing/2014/main" id="{7B49202C-4512-1536-BF5D-B2488C45E3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07" t="37452" r="48213"/>
          <a:stretch/>
        </p:blipFill>
        <p:spPr>
          <a:xfrm>
            <a:off x="7659382" y="3639540"/>
            <a:ext cx="2120722" cy="215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9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8BCEA-B4BC-694E-D044-1592BFD68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WINTER:  A supernova, A stellar merger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E36398-FF9A-DF80-889C-52DBD2E5F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  <a:endParaRPr lang="en-US" dirty="0"/>
          </a:p>
        </p:txBody>
      </p:sp>
      <p:pic>
        <p:nvPicPr>
          <p:cNvPr id="5" name="SN2023ixf_loop.mov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9C74676B-1B54-F365-CF95-901B2B7645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/>
          <a:stretch/>
        </p:blipFill>
        <p:spPr>
          <a:xfrm>
            <a:off x="148280" y="1596109"/>
            <a:ext cx="5292876" cy="3966213"/>
          </a:xfrm>
          <a:prstGeom prst="rect">
            <a:avLst/>
          </a:prstGeom>
        </p:spPr>
      </p:pic>
      <p:pic>
        <p:nvPicPr>
          <p:cNvPr id="6" name="ZTF23aatekmu_loop.mov">
            <a:hlinkClick r:id="" action="ppaction://media"/>
            <a:extLst>
              <a:ext uri="{FF2B5EF4-FFF2-40B4-BE49-F238E27FC236}">
                <a16:creationId xmlns:a16="http://schemas.microsoft.com/office/drawing/2014/main" id="{B51965E5-E9FB-EBD6-74D4-513DB8AF4A1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2248" y="1535238"/>
            <a:ext cx="6331472" cy="402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9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31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A4F56-BDE7-6DD5-F8DA-1335FBEB9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automated EP follow-up with WINTER and SEDM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C6F1D-52F5-B7E9-1E5C-2172C4B81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9321"/>
            <a:ext cx="10515600" cy="2691511"/>
          </a:xfrm>
        </p:spPr>
        <p:txBody>
          <a:bodyPr/>
          <a:lstStyle/>
          <a:p>
            <a:r>
              <a:rPr lang="en-US" dirty="0"/>
              <a:t>Every GCN from Einstein Probe and SVOM, gets fully-automated infrared and optical photometry from Palomar with WINTER and SEDM!</a:t>
            </a:r>
          </a:p>
          <a:p>
            <a:r>
              <a:rPr lang="en-US" dirty="0"/>
              <a:t>Software infrastructure, data science and machine learning are valuable tools for survey science to enable discoveries.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CC77EE-67B2-A84F-9167-AAAE0FD56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  <a:endParaRPr lang="en-US" dirty="0"/>
          </a:p>
        </p:txBody>
      </p:sp>
      <p:pic>
        <p:nvPicPr>
          <p:cNvPr id="6" name="Google Shape;57;p13">
            <a:extLst>
              <a:ext uri="{FF2B5EF4-FFF2-40B4-BE49-F238E27FC236}">
                <a16:creationId xmlns:a16="http://schemas.microsoft.com/office/drawing/2014/main" id="{9B920DD0-2EEC-94C4-7742-71A4EF59894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4160" y="3983480"/>
            <a:ext cx="4067775" cy="23728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0701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FDF14-05A0-FDE5-520C-348D04E70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31D0A-5377-F09A-15AA-8210A980C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Ultra-Violet Surveyors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D168BF-E044-A178-5DA2-E8E767055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A6404B-4EE6-A3B9-E785-6C8663C8E91D}"/>
              </a:ext>
            </a:extLst>
          </p:cNvPr>
          <p:cNvSpPr txBox="1"/>
          <p:nvPr/>
        </p:nvSpPr>
        <p:spPr>
          <a:xfrm>
            <a:off x="3749205" y="3895839"/>
            <a:ext cx="4896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See talk by Eli Waxman on ULTRASAT</a:t>
            </a:r>
          </a:p>
          <a:p>
            <a:r>
              <a:rPr lang="en-US" i="1" dirty="0">
                <a:solidFill>
                  <a:schemeClr val="bg1"/>
                </a:solidFill>
              </a:rPr>
              <a:t>See talks by Brad </a:t>
            </a:r>
            <a:r>
              <a:rPr lang="en-US" i="1" dirty="0" err="1">
                <a:solidFill>
                  <a:schemeClr val="bg1"/>
                </a:solidFill>
              </a:rPr>
              <a:t>Cenko</a:t>
            </a:r>
            <a:r>
              <a:rPr lang="en-US" i="1" dirty="0">
                <a:solidFill>
                  <a:schemeClr val="bg1"/>
                </a:solidFill>
              </a:rPr>
              <a:t> and Raf </a:t>
            </a:r>
            <a:r>
              <a:rPr lang="en-US" i="1" dirty="0" err="1">
                <a:solidFill>
                  <a:schemeClr val="bg1"/>
                </a:solidFill>
              </a:rPr>
              <a:t>Margutti</a:t>
            </a:r>
            <a:r>
              <a:rPr lang="en-US" i="1" dirty="0">
                <a:solidFill>
                  <a:schemeClr val="bg1"/>
                </a:solidFill>
              </a:rPr>
              <a:t> on UVEX</a:t>
            </a:r>
          </a:p>
        </p:txBody>
      </p:sp>
    </p:spTree>
    <p:extLst>
      <p:ext uri="{BB962C8B-B14F-4D97-AF65-F5344CB8AC3E}">
        <p14:creationId xmlns:p14="http://schemas.microsoft.com/office/powerpoint/2010/main" val="2448399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694E7C0-39DE-BA82-ED03-11EF63917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2950" y="3252991"/>
            <a:ext cx="4365813" cy="3047318"/>
          </a:xfrm>
          <a:noFill/>
        </p:spPr>
        <p:txBody>
          <a:bodyPr>
            <a:normAutofit fontScale="92500" lnSpcReduction="10000"/>
          </a:bodyPr>
          <a:lstStyle/>
          <a:p>
            <a:pPr algn="l"/>
            <a:endParaRPr lang="en-US" dirty="0"/>
          </a:p>
          <a:p>
            <a:r>
              <a:rPr lang="en-US" dirty="0"/>
              <a:t>Fiona Harrison</a:t>
            </a:r>
          </a:p>
          <a:p>
            <a:r>
              <a:rPr lang="en-US" dirty="0"/>
              <a:t>Principal Investigator </a:t>
            </a:r>
          </a:p>
          <a:p>
            <a:r>
              <a:rPr lang="en-US" sz="2000" dirty="0"/>
              <a:t>Caltech</a:t>
            </a:r>
          </a:p>
          <a:p>
            <a:endParaRPr lang="en-US" sz="2000" dirty="0"/>
          </a:p>
          <a:p>
            <a:r>
              <a:rPr lang="en-US" sz="2000" dirty="0"/>
              <a:t>William Craig</a:t>
            </a:r>
          </a:p>
          <a:p>
            <a:r>
              <a:rPr lang="en-US" sz="2000" dirty="0"/>
              <a:t>Project Manager</a:t>
            </a:r>
          </a:p>
          <a:p>
            <a:r>
              <a:rPr lang="en-US" sz="2000" dirty="0"/>
              <a:t>UC Berkeley</a:t>
            </a:r>
          </a:p>
          <a:p>
            <a:pPr algn="l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FD39A3-CCAD-4C30-A08B-33FA400016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719883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3FA29A-0416-37E9-0359-197249DED9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0349" y="4981903"/>
            <a:ext cx="3185652" cy="16519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58FB60-3360-F102-5793-A36CAFAF741E}"/>
              </a:ext>
            </a:extLst>
          </p:cNvPr>
          <p:cNvSpPr txBox="1"/>
          <p:nvPr/>
        </p:nvSpPr>
        <p:spPr>
          <a:xfrm>
            <a:off x="7642950" y="557691"/>
            <a:ext cx="4111447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i="1" dirty="0">
                <a:solidFill>
                  <a:schemeClr val="accent1">
                    <a:lumMod val="75000"/>
                  </a:schemeClr>
                </a:solidFill>
              </a:rPr>
              <a:t>UVEX</a:t>
            </a:r>
          </a:p>
          <a:p>
            <a:endParaRPr lang="en-US" sz="4400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The Ultraviolet Explorer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0DD2F-CFD8-ECDF-73CF-D42D36DAB4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8856" y="82230"/>
            <a:ext cx="1862946" cy="23478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C65916-7285-2DDC-DF70-BF76EE2FEAD0}"/>
              </a:ext>
            </a:extLst>
          </p:cNvPr>
          <p:cNvSpPr txBox="1"/>
          <p:nvPr/>
        </p:nvSpPr>
        <p:spPr>
          <a:xfrm>
            <a:off x="7351295" y="6317953"/>
            <a:ext cx="4840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Selected by NASA as next MIDEX launch in 2030!</a:t>
            </a:r>
          </a:p>
        </p:txBody>
      </p:sp>
    </p:spTree>
    <p:extLst>
      <p:ext uri="{BB962C8B-B14F-4D97-AF65-F5344CB8AC3E}">
        <p14:creationId xmlns:p14="http://schemas.microsoft.com/office/powerpoint/2010/main" val="2080418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DA1B-F94B-AEE9-ACEC-75A7254B2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UVEX Capabilities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E8E481-7C1E-88D2-23A4-49777C389C45}"/>
              </a:ext>
            </a:extLst>
          </p:cNvPr>
          <p:cNvSpPr txBox="1"/>
          <p:nvPr/>
        </p:nvSpPr>
        <p:spPr>
          <a:xfrm>
            <a:off x="742072" y="954911"/>
            <a:ext cx="68849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1"/>
                </a:solidFill>
              </a:rPr>
              <a:t>UVEX provides three crucial capabilities</a:t>
            </a:r>
          </a:p>
          <a:p>
            <a:r>
              <a:rPr lang="en-US" sz="2000" i="1" dirty="0">
                <a:solidFill>
                  <a:schemeClr val="accent1"/>
                </a:solidFill>
              </a:rPr>
              <a:t>	Sensitive wide-field imaging in two ultraviolet bands</a:t>
            </a:r>
          </a:p>
          <a:p>
            <a:r>
              <a:rPr lang="en-US" sz="2000" i="1" dirty="0">
                <a:solidFill>
                  <a:schemeClr val="accent1"/>
                </a:solidFill>
              </a:rPr>
              <a:t>	High angular resolution across large field of view</a:t>
            </a:r>
          </a:p>
          <a:p>
            <a:r>
              <a:rPr lang="en-US" sz="2000" i="1" dirty="0">
                <a:solidFill>
                  <a:schemeClr val="accent1"/>
                </a:solidFill>
              </a:rPr>
              <a:t>	Broadband ultraviolet spectroscopy</a:t>
            </a:r>
          </a:p>
          <a:p>
            <a:r>
              <a:rPr lang="en-US" sz="2400" dirty="0"/>
              <a:t>	</a:t>
            </a:r>
          </a:p>
        </p:txBody>
      </p:sp>
      <p:pic>
        <p:nvPicPr>
          <p:cNvPr id="5" name="Picture 4" descr="A machine with a metal frame&#10;&#10;Description automatically generated with medium confidence">
            <a:extLst>
              <a:ext uri="{FF2B5EF4-FFF2-40B4-BE49-F238E27FC236}">
                <a16:creationId xmlns:a16="http://schemas.microsoft.com/office/drawing/2014/main" id="{98BA988C-5191-C2FA-5151-A80D45286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990" y="872174"/>
            <a:ext cx="2654752" cy="2982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70BA68-453A-69C3-EF04-37C80DADEC4A}"/>
              </a:ext>
            </a:extLst>
          </p:cNvPr>
          <p:cNvSpPr/>
          <p:nvPr/>
        </p:nvSpPr>
        <p:spPr>
          <a:xfrm>
            <a:off x="323699" y="955342"/>
            <a:ext cx="8713209" cy="46051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4E25D5-3544-6794-A33A-59DE8ADAB1B2}"/>
              </a:ext>
            </a:extLst>
          </p:cNvPr>
          <p:cNvSpPr txBox="1"/>
          <p:nvPr/>
        </p:nvSpPr>
        <p:spPr>
          <a:xfrm>
            <a:off x="9130294" y="3823791"/>
            <a:ext cx="262552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1"/>
                </a:solidFill>
              </a:rPr>
              <a:t>Telescope design enables wide field imaging and spectroscopy with one instrument  </a:t>
            </a:r>
            <a:endParaRPr lang="en-US" i="1" dirty="0">
              <a:solidFill>
                <a:schemeClr val="accent1"/>
              </a:solidFill>
            </a:endParaRPr>
          </a:p>
          <a:p>
            <a:r>
              <a:rPr lang="en-US" sz="2400" dirty="0"/>
              <a:t>	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53799-61DE-9835-30F0-9890394FF553}"/>
              </a:ext>
            </a:extLst>
          </p:cNvPr>
          <p:cNvSpPr/>
          <p:nvPr/>
        </p:nvSpPr>
        <p:spPr>
          <a:xfrm>
            <a:off x="9032392" y="955341"/>
            <a:ext cx="2795227" cy="46051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084000-ADF2-C5C6-2F67-B8D935FE5D54}"/>
              </a:ext>
            </a:extLst>
          </p:cNvPr>
          <p:cNvSpPr/>
          <p:nvPr/>
        </p:nvSpPr>
        <p:spPr>
          <a:xfrm>
            <a:off x="1033018" y="5669859"/>
            <a:ext cx="10009230" cy="8453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C685F0-5303-3F72-B386-7BF5CF00704E}"/>
              </a:ext>
            </a:extLst>
          </p:cNvPr>
          <p:cNvSpPr txBox="1"/>
          <p:nvPr/>
        </p:nvSpPr>
        <p:spPr>
          <a:xfrm>
            <a:off x="1278968" y="5657861"/>
            <a:ext cx="9634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Rapid response Ultra-violet Spectroscopy </a:t>
            </a:r>
          </a:p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should be welcome by Swift/UVOT afficionados!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C68DA2B-88CB-EB7C-88CE-B4B55EE1A569}"/>
              </a:ext>
            </a:extLst>
          </p:cNvPr>
          <p:cNvGrpSpPr/>
          <p:nvPr/>
        </p:nvGrpSpPr>
        <p:grpSpPr>
          <a:xfrm>
            <a:off x="407033" y="2302362"/>
            <a:ext cx="8573189" cy="3131547"/>
            <a:chOff x="407033" y="2302362"/>
            <a:chExt cx="8573189" cy="3131547"/>
          </a:xfrm>
        </p:grpSpPr>
        <p:pic>
          <p:nvPicPr>
            <p:cNvPr id="16" name="Picture 15" descr="A collage of images of stars and planets&#10;&#10;Description automatically generated">
              <a:extLst>
                <a:ext uri="{FF2B5EF4-FFF2-40B4-BE49-F238E27FC236}">
                  <a16:creationId xmlns:a16="http://schemas.microsoft.com/office/drawing/2014/main" id="{CBF3133B-C0BE-3146-5060-623E02A18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033" y="2302362"/>
              <a:ext cx="8573189" cy="3131547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E274FAF-A805-E487-27F0-6667A018C98B}"/>
                </a:ext>
              </a:extLst>
            </p:cNvPr>
            <p:cNvGrpSpPr/>
            <p:nvPr/>
          </p:nvGrpSpPr>
          <p:grpSpPr>
            <a:xfrm>
              <a:off x="4959660" y="3729255"/>
              <a:ext cx="730521" cy="327357"/>
              <a:chOff x="4959660" y="3729255"/>
              <a:chExt cx="730521" cy="32735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9C479A0-8328-7E4A-0E04-E7B205AAD690}"/>
                  </a:ext>
                </a:extLst>
              </p:cNvPr>
              <p:cNvSpPr/>
              <p:nvPr/>
            </p:nvSpPr>
            <p:spPr>
              <a:xfrm>
                <a:off x="5419726" y="3978276"/>
                <a:ext cx="74988" cy="78336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B479251-64F8-CC46-FDDC-695F5841CF4F}"/>
                  </a:ext>
                </a:extLst>
              </p:cNvPr>
              <p:cNvSpPr txBox="1"/>
              <p:nvPr/>
            </p:nvSpPr>
            <p:spPr>
              <a:xfrm>
                <a:off x="4959660" y="3729255"/>
                <a:ext cx="7305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HST/COS</a:t>
                </a:r>
              </a:p>
            </p:txBody>
          </p: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11E1-39C1-9D5C-3AFC-62F83BABE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605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4582" y="4612927"/>
            <a:ext cx="35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bg1"/>
                </a:solidFill>
              </a:rPr>
              <a:t>Namaskar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082516"/>
            <a:ext cx="1393870" cy="253041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505035" y="5715890"/>
            <a:ext cx="18004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नमस्कार</a:t>
            </a:r>
            <a:r>
              <a:rPr lang="en-US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1513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Kasliwal Research Group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7" r="30364"/>
          <a:stretch/>
        </p:blipFill>
        <p:spPr>
          <a:xfrm>
            <a:off x="260021" y="3748752"/>
            <a:ext cx="1468760" cy="1691640"/>
          </a:xfrm>
        </p:spPr>
      </p:pic>
      <p:sp>
        <p:nvSpPr>
          <p:cNvPr id="9" name="TextBox 8"/>
          <p:cNvSpPr txBox="1"/>
          <p:nvPr/>
        </p:nvSpPr>
        <p:spPr>
          <a:xfrm>
            <a:off x="5007535" y="2929575"/>
            <a:ext cx="1840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Viraj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Karambelkar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(Grad)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45558" y="5445691"/>
            <a:ext cx="1477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Matt Hankins</a:t>
            </a:r>
          </a:p>
          <a:p>
            <a:r>
              <a:rPr lang="en-US" dirty="0">
                <a:solidFill>
                  <a:schemeClr val="bg1"/>
                </a:solidFill>
              </a:rPr>
              <a:t>(Now Faculty)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52050" y="5424156"/>
            <a:ext cx="204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Christoffer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Fremling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(Now Staff)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7190" y="5460131"/>
            <a:ext cx="1826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Kishalay</a:t>
            </a:r>
            <a:r>
              <a:rPr lang="en-US" dirty="0">
                <a:solidFill>
                  <a:schemeClr val="bg1"/>
                </a:solidFill>
              </a:rPr>
              <a:t> De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(Now Faculty)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82356" y="5443548"/>
            <a:ext cx="1470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Igor </a:t>
            </a:r>
            <a:r>
              <a:rPr lang="en-US" dirty="0" err="1">
                <a:solidFill>
                  <a:schemeClr val="bg1"/>
                </a:solidFill>
              </a:rPr>
              <a:t>Andreoni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(Now Faculty)</a:t>
            </a:r>
          </a:p>
        </p:txBody>
      </p:sp>
      <p:sp>
        <p:nvSpPr>
          <p:cNvPr id="17" name="AutoShape 8" descr="mage result for Lindsey Whitesides Caltech"/>
          <p:cNvSpPr>
            <a:spLocks noChangeAspect="1" noChangeArrowheads="1"/>
          </p:cNvSpPr>
          <p:nvPr/>
        </p:nvSpPr>
        <p:spPr bwMode="auto">
          <a:xfrm>
            <a:off x="1524000" y="0"/>
            <a:ext cx="2571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774006" y="5490232"/>
            <a:ext cx="1678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Kaew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Tinyanont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(Now Faculty)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94657" y="2983525"/>
            <a:ext cx="1488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Shreya </a:t>
            </a:r>
            <a:r>
              <a:rPr lang="en-US" dirty="0" err="1">
                <a:solidFill>
                  <a:schemeClr val="bg1"/>
                </a:solidFill>
              </a:rPr>
              <a:t>Anand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(Now Fellow)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8280" y="6117286"/>
            <a:ext cx="11895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Undergrads: Tawny Sit, Miranda Kong, Andy </a:t>
            </a:r>
            <a:r>
              <a:rPr lang="en-US" sz="1600" dirty="0" err="1">
                <a:solidFill>
                  <a:schemeClr val="bg1"/>
                </a:solidFill>
              </a:rPr>
              <a:t>Tzanidakis</a:t>
            </a:r>
            <a:r>
              <a:rPr lang="en-US" sz="1600" dirty="0">
                <a:solidFill>
                  <a:schemeClr val="bg1"/>
                </a:solidFill>
              </a:rPr>
              <a:t>, Gokul </a:t>
            </a:r>
            <a:r>
              <a:rPr lang="en-US" sz="1600" dirty="0" err="1">
                <a:solidFill>
                  <a:schemeClr val="bg1"/>
                </a:solidFill>
              </a:rPr>
              <a:t>Srinivasaragavan</a:t>
            </a:r>
            <a:r>
              <a:rPr lang="en-US" sz="1600" dirty="0">
                <a:solidFill>
                  <a:schemeClr val="bg1"/>
                </a:solidFill>
              </a:rPr>
              <a:t>, Stephanie Kwan, Lindsey </a:t>
            </a:r>
            <a:r>
              <a:rPr lang="en-US" sz="1600" dirty="0" err="1">
                <a:solidFill>
                  <a:schemeClr val="bg1"/>
                </a:solidFill>
              </a:rPr>
              <a:t>Whitesides</a:t>
            </a:r>
            <a:r>
              <a:rPr lang="en-US" sz="1600" dirty="0">
                <a:solidFill>
                  <a:schemeClr val="bg1"/>
                </a:solidFill>
              </a:rPr>
              <a:t>, Chris Cannella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 r="5752"/>
          <a:stretch/>
        </p:blipFill>
        <p:spPr>
          <a:xfrm>
            <a:off x="8700181" y="3747034"/>
            <a:ext cx="1532672" cy="1691640"/>
          </a:xfrm>
          <a:prstGeom prst="rect">
            <a:avLst/>
          </a:prstGeom>
          <a:noFill/>
        </p:spPr>
      </p:pic>
      <p:pic>
        <p:nvPicPr>
          <p:cNvPr id="24" name="Picture 10" descr="Matthew Hankins portra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970" y="3720308"/>
            <a:ext cx="1270544" cy="1691640"/>
          </a:xfrm>
          <a:prstGeom prst="rect">
            <a:avLst/>
          </a:prstGeom>
          <a:noFill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16" y="3756570"/>
            <a:ext cx="1886148" cy="1691640"/>
          </a:xfrm>
          <a:prstGeom prst="rect">
            <a:avLst/>
          </a:prstGeom>
          <a:noFill/>
        </p:spPr>
      </p:pic>
      <p:pic>
        <p:nvPicPr>
          <p:cNvPr id="1028" name="Picture 4" descr="mage result for samaporn tinyano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905" y="3729163"/>
            <a:ext cx="1691640" cy="1691640"/>
          </a:xfrm>
          <a:prstGeom prst="rect">
            <a:avLst/>
          </a:prstGeom>
          <a:noFill/>
        </p:spPr>
      </p:pic>
      <p:pic>
        <p:nvPicPr>
          <p:cNvPr id="6" name="Picture 4" descr="iraj Karambelkar (150260003)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64673" y="1246307"/>
            <a:ext cx="1721093" cy="1691640"/>
          </a:xfrm>
          <a:prstGeom prst="rect">
            <a:avLst/>
          </a:prstGeom>
          <a:noFill/>
        </p:spPr>
      </p:pic>
      <p:pic>
        <p:nvPicPr>
          <p:cNvPr id="3074" name="Picture 2" descr="agnhild_lunna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867" y="3704487"/>
            <a:ext cx="1268730" cy="169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ites.google.com/site/ryanlauastro/_/rsrc/1507488497412/home/Self2.jpg?height=320&amp;width=27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527" y="3729163"/>
            <a:ext cx="1432608" cy="169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065226" y="5438674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Ragnhild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Lunnan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(Now Faculty)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537864" y="5539448"/>
            <a:ext cx="1245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Ryan Lau</a:t>
            </a:r>
          </a:p>
          <a:p>
            <a:r>
              <a:rPr lang="en-US" dirty="0">
                <a:solidFill>
                  <a:schemeClr val="bg1"/>
                </a:solidFill>
              </a:rPr>
              <a:t>(Now Staff)</a:t>
            </a:r>
          </a:p>
        </p:txBody>
      </p:sp>
      <p:pic>
        <p:nvPicPr>
          <p:cNvPr id="32" name="Picture 31" descr="A picture containing wall, indoor, person&#10;&#10;Description automatically generated">
            <a:extLst>
              <a:ext uri="{FF2B5EF4-FFF2-40B4-BE49-F238E27FC236}">
                <a16:creationId xmlns:a16="http://schemas.microsoft.com/office/drawing/2014/main" id="{822B6DA0-F1E5-5A4A-9E61-F886BE5858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181428" y="1356976"/>
            <a:ext cx="1691640" cy="14703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4770" y="1249794"/>
            <a:ext cx="1531686" cy="170139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271673" y="2939519"/>
            <a:ext cx="1664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Kaustav</a:t>
            </a:r>
            <a:r>
              <a:rPr lang="en-US" dirty="0">
                <a:solidFill>
                  <a:schemeClr val="bg1"/>
                </a:solidFill>
              </a:rPr>
              <a:t> Das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(Grad)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  <a:endParaRPr lang="en-US" dirty="0"/>
          </a:p>
        </p:txBody>
      </p:sp>
      <p:pic>
        <p:nvPicPr>
          <p:cNvPr id="15" name="Picture 1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ECB2581A-3C9C-1F4C-BC9F-ADAC1490C8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52050" y="1246307"/>
            <a:ext cx="1439367" cy="17048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7F5E16A-5F71-3A49-B42C-CDEA85F45F96}"/>
              </a:ext>
            </a:extLst>
          </p:cNvPr>
          <p:cNvSpPr txBox="1"/>
          <p:nvPr/>
        </p:nvSpPr>
        <p:spPr>
          <a:xfrm>
            <a:off x="8574546" y="2929574"/>
            <a:ext cx="1423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Robert Stein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(Now Fellow)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B45A86-1B4C-3A41-B2AD-BE07DCA658A7}"/>
              </a:ext>
            </a:extLst>
          </p:cNvPr>
          <p:cNvSpPr txBox="1"/>
          <p:nvPr/>
        </p:nvSpPr>
        <p:spPr>
          <a:xfrm>
            <a:off x="6854825" y="2995128"/>
            <a:ext cx="1739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Tomas </a:t>
            </a:r>
            <a:r>
              <a:rPr lang="en-US" dirty="0" err="1">
                <a:solidFill>
                  <a:schemeClr val="bg1"/>
                </a:solidFill>
              </a:rPr>
              <a:t>Ahumada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(Postdoc)</a:t>
            </a:r>
          </a:p>
        </p:txBody>
      </p:sp>
      <p:pic>
        <p:nvPicPr>
          <p:cNvPr id="4" name="Google Shape;61;p13">
            <a:extLst>
              <a:ext uri="{FF2B5EF4-FFF2-40B4-BE49-F238E27FC236}">
                <a16:creationId xmlns:a16="http://schemas.microsoft.com/office/drawing/2014/main" id="{30B80D20-B0D2-FADD-A4D8-EC459AE40A98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6172" t="23760" r="59591" b="38703"/>
          <a:stretch/>
        </p:blipFill>
        <p:spPr>
          <a:xfrm>
            <a:off x="6951682" y="1255048"/>
            <a:ext cx="1488357" cy="1721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Samantha Rose, astro graduate">
            <a:extLst>
              <a:ext uri="{FF2B5EF4-FFF2-40B4-BE49-F238E27FC236}">
                <a16:creationId xmlns:a16="http://schemas.microsoft.com/office/drawing/2014/main" id="{2FFFF36F-E5C3-E8F0-DECC-F10F22477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21" y="1243873"/>
            <a:ext cx="1045292" cy="175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6B9742-2D0C-7365-66F8-69F24CB7965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8041" y="1244678"/>
            <a:ext cx="1551379" cy="16925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59BC4E-BB80-CAF5-9639-19E39653C061}"/>
              </a:ext>
            </a:extLst>
          </p:cNvPr>
          <p:cNvSpPr txBox="1"/>
          <p:nvPr/>
        </p:nvSpPr>
        <p:spPr>
          <a:xfrm>
            <a:off x="1407876" y="3021548"/>
            <a:ext cx="1627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Nicholas </a:t>
            </a:r>
            <a:r>
              <a:rPr lang="en-US" dirty="0" err="1">
                <a:solidFill>
                  <a:schemeClr val="bg1"/>
                </a:solidFill>
              </a:rPr>
              <a:t>Earley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(Grad)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BD11F9-CEF7-1BD0-14A3-13528EF3F3FE}"/>
              </a:ext>
            </a:extLst>
          </p:cNvPr>
          <p:cNvSpPr txBox="1"/>
          <p:nvPr/>
        </p:nvSpPr>
        <p:spPr>
          <a:xfrm>
            <a:off x="238559" y="3026392"/>
            <a:ext cx="1087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Sam Rose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(Grad)</a:t>
            </a:r>
          </a:p>
        </p:txBody>
      </p:sp>
    </p:spTree>
    <p:extLst>
      <p:ext uri="{BB962C8B-B14F-4D97-AF65-F5344CB8AC3E}">
        <p14:creationId xmlns:p14="http://schemas.microsoft.com/office/powerpoint/2010/main" val="3364561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2"/>
          <a:stretch/>
        </p:blipFill>
        <p:spPr>
          <a:xfrm>
            <a:off x="850552" y="15650"/>
            <a:ext cx="10503248" cy="6356576"/>
          </a:xfrm>
        </p:spPr>
      </p:pic>
      <p:pic>
        <p:nvPicPr>
          <p:cNvPr id="5" name="Picture 2" descr="https://cdn.shopify.com/s/files/1/0501/6712/0029/products/MirrorMug_1024x1024@2x.jpg?v=16055289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420" y="1357988"/>
            <a:ext cx="462928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552" y="5388603"/>
            <a:ext cx="10503248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i="1" dirty="0"/>
              <a:t>Time-Domain Discovery Engines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0553" y="79451"/>
            <a:ext cx="1050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Palomar Observatory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397757" y="2229633"/>
            <a:ext cx="2841198" cy="2880986"/>
            <a:chOff x="1397757" y="2229633"/>
            <a:chExt cx="2841198" cy="2880986"/>
          </a:xfrm>
        </p:grpSpPr>
        <p:grpSp>
          <p:nvGrpSpPr>
            <p:cNvPr id="8" name="Group 7"/>
            <p:cNvGrpSpPr/>
            <p:nvPr/>
          </p:nvGrpSpPr>
          <p:grpSpPr>
            <a:xfrm>
              <a:off x="1397757" y="2229633"/>
              <a:ext cx="2841198" cy="2880986"/>
              <a:chOff x="1397757" y="2229633"/>
              <a:chExt cx="2841198" cy="2880986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2242159" y="2229633"/>
                <a:ext cx="576197" cy="526093"/>
              </a:xfrm>
              <a:prstGeom prst="ellipse">
                <a:avLst/>
              </a:prstGeom>
              <a:solidFill>
                <a:schemeClr val="accent2">
                  <a:alpha val="65000"/>
                </a:schemeClr>
              </a:solidFill>
              <a:ln w="5080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7757" y="2968669"/>
                <a:ext cx="2841198" cy="2141950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1973765" y="3872308"/>
              <a:ext cx="1933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Zwicky</a:t>
              </a:r>
              <a:r>
                <a:rPr lang="en-US" sz="1400" dirty="0"/>
                <a:t> Transient Facility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726435" y="4429928"/>
            <a:ext cx="1507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Palomar </a:t>
            </a:r>
            <a:r>
              <a:rPr lang="en-US" sz="1400" dirty="0" err="1"/>
              <a:t>Gattini</a:t>
            </a:r>
            <a:r>
              <a:rPr lang="en-US" sz="1400" dirty="0"/>
              <a:t> IR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19BC5B3-1483-9FC2-F157-CF2C3AAFDEEB}"/>
              </a:ext>
            </a:extLst>
          </p:cNvPr>
          <p:cNvGrpSpPr/>
          <p:nvPr/>
        </p:nvGrpSpPr>
        <p:grpSpPr>
          <a:xfrm>
            <a:off x="9916709" y="2090803"/>
            <a:ext cx="1304521" cy="2225335"/>
            <a:chOff x="9916709" y="2090803"/>
            <a:chExt cx="1304521" cy="2225335"/>
          </a:xfrm>
        </p:grpSpPr>
        <p:sp>
          <p:nvSpPr>
            <p:cNvPr id="6" name="Oval 5"/>
            <p:cNvSpPr/>
            <p:nvPr/>
          </p:nvSpPr>
          <p:spPr>
            <a:xfrm>
              <a:off x="10407176" y="2090803"/>
              <a:ext cx="323589" cy="277660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 w="508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FAA5F8A-02D9-AE08-0F28-BF18E10B2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16709" y="2541862"/>
              <a:ext cx="1304521" cy="17742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393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Zwicky Transient Facility</a:t>
            </a:r>
            <a:br>
              <a:rPr lang="en-US" dirty="0"/>
            </a:b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130" y="220909"/>
            <a:ext cx="4403832" cy="29395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939558"/>
            <a:ext cx="4713963" cy="3535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8" y="2939557"/>
            <a:ext cx="5389783" cy="359431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D6E2B3-C552-03AC-10DC-4C44ADEAECEF}"/>
              </a:ext>
            </a:extLst>
          </p:cNvPr>
          <p:cNvSpPr txBox="1"/>
          <p:nvPr/>
        </p:nvSpPr>
        <p:spPr>
          <a:xfrm>
            <a:off x="838200" y="1022959"/>
            <a:ext cx="5567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1034 refereed papers in 6 years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h-index  = 62</a:t>
            </a:r>
          </a:p>
          <a:p>
            <a:r>
              <a:rPr lang="en-US" sz="3200" dirty="0">
                <a:solidFill>
                  <a:schemeClr val="bg1"/>
                </a:solidFill>
              </a:rPr>
              <a:t>16,528 citations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315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F8417-AEEA-D891-5CCE-741DD42B6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ZTF @ this conference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DA081-12C6-420A-537B-AB0EF4F67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243" y="1484624"/>
            <a:ext cx="10515600" cy="46115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See talks by:</a:t>
            </a:r>
          </a:p>
          <a:p>
            <a:r>
              <a:rPr lang="en-US" dirty="0"/>
              <a:t>Gokul </a:t>
            </a:r>
            <a:r>
              <a:rPr lang="en-US" dirty="0" err="1"/>
              <a:t>Srinivasaragavan</a:t>
            </a:r>
            <a:endParaRPr lang="en-US" dirty="0"/>
          </a:p>
          <a:p>
            <a:r>
              <a:rPr lang="en-US" dirty="0"/>
              <a:t>Brad </a:t>
            </a:r>
            <a:r>
              <a:rPr lang="en-US" dirty="0" err="1"/>
              <a:t>Cenko</a:t>
            </a:r>
            <a:endParaRPr lang="en-US" dirty="0"/>
          </a:p>
          <a:p>
            <a:r>
              <a:rPr lang="en-US" dirty="0"/>
              <a:t>Wynn Jacobson-Galan</a:t>
            </a:r>
          </a:p>
          <a:p>
            <a:r>
              <a:rPr lang="en-US" dirty="0"/>
              <a:t>Daniel </a:t>
            </a:r>
            <a:r>
              <a:rPr lang="en-US" dirty="0" err="1"/>
              <a:t>Perley</a:t>
            </a:r>
            <a:endParaRPr lang="en-US" dirty="0"/>
          </a:p>
          <a:p>
            <a:r>
              <a:rPr lang="en-US" dirty="0"/>
              <a:t>Nabeel </a:t>
            </a:r>
            <a:r>
              <a:rPr lang="en-US" dirty="0" err="1"/>
              <a:t>Rehemtullah</a:t>
            </a:r>
            <a:endParaRPr lang="en-US" dirty="0"/>
          </a:p>
          <a:p>
            <a:r>
              <a:rPr lang="en-US" dirty="0" err="1"/>
              <a:t>Yuhan</a:t>
            </a:r>
            <a:r>
              <a:rPr lang="en-US" dirty="0"/>
              <a:t> Yao</a:t>
            </a:r>
          </a:p>
          <a:p>
            <a:r>
              <a:rPr lang="en-US" dirty="0"/>
              <a:t>Erica Hammerstein</a:t>
            </a:r>
          </a:p>
          <a:p>
            <a:r>
              <a:rPr lang="en-US" dirty="0"/>
              <a:t>Raffaella </a:t>
            </a:r>
            <a:r>
              <a:rPr lang="en-US" dirty="0" err="1"/>
              <a:t>Margutti</a:t>
            </a:r>
            <a:endParaRPr lang="en-US" dirty="0"/>
          </a:p>
          <a:p>
            <a:r>
              <a:rPr lang="en-US" dirty="0"/>
              <a:t>Genevieve Schroeder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88108A-5495-4559-932B-CBA1F846E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380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64099-D1B1-A7A1-339B-B9B861087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Supernovae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30E11-C94D-414C-B8CB-2E5C77E2F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029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8DDA2-CDAD-4A28-6BAE-9469F7ED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10K supernova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1C0123-D018-C48C-0A12-5CB81E0F7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DEB694-5FD7-FE4E-7844-AE2627808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273"/>
            <a:ext cx="12192000" cy="620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F9DE334-41FC-5CC7-DCD6-9437FFB71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94"/>
            <a:ext cx="32446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218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4FD89-033A-EAF4-E8AD-F372ADD23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Swift Priority Zero Triggers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B5307-55DC-69B1-AB9B-4B9D1CD11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1343025"/>
            <a:ext cx="10515600" cy="4351338"/>
          </a:xfrm>
        </p:spPr>
        <p:txBody>
          <a:bodyPr/>
          <a:lstStyle/>
          <a:p>
            <a:r>
              <a:rPr lang="en-US" dirty="0"/>
              <a:t>See Nabeel </a:t>
            </a:r>
            <a:r>
              <a:rPr lang="en-US" dirty="0" err="1"/>
              <a:t>Rehemtulla’s</a:t>
            </a:r>
            <a:r>
              <a:rPr lang="en-US" dirty="0"/>
              <a:t> talk on </a:t>
            </a:r>
            <a:r>
              <a:rPr lang="en-US" dirty="0" err="1"/>
              <a:t>BTSBot</a:t>
            </a:r>
            <a:r>
              <a:rPr lang="en-US" dirty="0"/>
              <a:t> for young supernovae</a:t>
            </a:r>
          </a:p>
          <a:p>
            <a:r>
              <a:rPr lang="en-US" dirty="0"/>
              <a:t>&lt;45min between Swift trigger and data!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Enabled by the Fritz Marshal software</a:t>
            </a:r>
          </a:p>
          <a:p>
            <a:pPr marL="0" indent="0">
              <a:buNone/>
            </a:pPr>
            <a:r>
              <a:rPr lang="en-US" dirty="0"/>
              <a:t>(a </a:t>
            </a:r>
            <a:r>
              <a:rPr lang="en-US" dirty="0" err="1"/>
              <a:t>Caltech+Berkeley+UMN</a:t>
            </a:r>
            <a:r>
              <a:rPr lang="en-US" dirty="0"/>
              <a:t> partnership)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E2BF0B-F6A3-B7E0-2B11-B8434A35C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 Celebrating 20 years of Swift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97A388-3408-A089-B62C-503EC64AD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107" y="1861176"/>
            <a:ext cx="5027893" cy="483776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96105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35559</TotalTime>
  <Words>825</Words>
  <Application>Microsoft Macintosh PowerPoint</Application>
  <PresentationFormat>Widescreen</PresentationFormat>
  <Paragraphs>168</Paragraphs>
  <Slides>28</Slides>
  <Notes>13</Notes>
  <HiddenSlides>1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Helvetica Neue</vt:lpstr>
      <vt:lpstr>Office Theme</vt:lpstr>
      <vt:lpstr>Mansi M. Kasliwal</vt:lpstr>
      <vt:lpstr>Happy 20th birthday, Swift!</vt:lpstr>
      <vt:lpstr>Kasliwal Research Group</vt:lpstr>
      <vt:lpstr>Time-Domain Discovery Engines</vt:lpstr>
      <vt:lpstr>Zwicky Transient Facility </vt:lpstr>
      <vt:lpstr>ZTF @ this conference</vt:lpstr>
      <vt:lpstr>Supernovae</vt:lpstr>
      <vt:lpstr>10K supernova</vt:lpstr>
      <vt:lpstr>Swift Priority Zero Triggers</vt:lpstr>
      <vt:lpstr>PowerPoint Presentation</vt:lpstr>
      <vt:lpstr>PowerPoint Presentation</vt:lpstr>
      <vt:lpstr>Multi Messenger Astrophysics</vt:lpstr>
      <vt:lpstr>Search for kilonovae with ZTF</vt:lpstr>
      <vt:lpstr>ZTF for neutrino+EM connection: Type Ibn</vt:lpstr>
      <vt:lpstr>ZTF for neutrino+EM connection: 3 TDEs</vt:lpstr>
      <vt:lpstr>Fast Transients</vt:lpstr>
      <vt:lpstr>ZTF + Einstein Probe + Swift</vt:lpstr>
      <vt:lpstr>GRB250309B: Proof-of-concept</vt:lpstr>
      <vt:lpstr>GRB250309B: Proof-of-concept</vt:lpstr>
      <vt:lpstr>PowerPoint Presentation</vt:lpstr>
      <vt:lpstr>Infrared Surveyors</vt:lpstr>
      <vt:lpstr>Opening the dynamic infrared sky</vt:lpstr>
      <vt:lpstr>WINTER:  A supernova, A stellar merger</vt:lpstr>
      <vt:lpstr>Fully automated EP follow-up with WINTER and SEDM</vt:lpstr>
      <vt:lpstr>Ultra-Violet Surveyors</vt:lpstr>
      <vt:lpstr>PowerPoint Presentation</vt:lpstr>
      <vt:lpstr>UVEX Capabilities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Mansi Kasliwal</dc:creator>
  <cp:lastModifiedBy>Kasliwal, Mansi M.</cp:lastModifiedBy>
  <cp:revision>214</cp:revision>
  <dcterms:created xsi:type="dcterms:W3CDTF">2021-02-01T03:24:42Z</dcterms:created>
  <dcterms:modified xsi:type="dcterms:W3CDTF">2025-03-27T16:55:04Z</dcterms:modified>
</cp:coreProperties>
</file>