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Play"/>
      <p:regular r:id="rId24"/>
      <p:bold r:id="rId25"/>
    </p:embeddedFont>
    <p:embeddedFont>
      <p:font typeface="Arial Narrow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Noto Sans Symbols"/>
      <p:regular r:id="rId34"/>
      <p:bold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jDDUnBAj9URSPn+ZfsXvHG2R8n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l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Narrow-regular.fntdata"/><Relationship Id="rId25" Type="http://schemas.openxmlformats.org/officeDocument/2006/relationships/font" Target="fonts/Play-bold.fntdata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35" Type="http://schemas.openxmlformats.org/officeDocument/2006/relationships/font" Target="fonts/NotoSansSymbols-bold.fntdata"/><Relationship Id="rId12" Type="http://schemas.openxmlformats.org/officeDocument/2006/relationships/slide" Target="slides/slide8.xml"/><Relationship Id="rId34" Type="http://schemas.openxmlformats.org/officeDocument/2006/relationships/font" Target="fonts/NotoSansSymbols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10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13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2" type="sldNum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Tiengo PI del paper sugli echo con XRT+XMM</a:t>
            </a:r>
            <a:endParaRPr/>
          </a:p>
        </p:txBody>
      </p:sp>
      <p:sp>
        <p:nvSpPr>
          <p:cNvPr id="253" name="Google Shape;25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2" type="sldNum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image: top panel a) the galaxy NGC2770picture see in X and UV before explosion bottom panel b) the same after the explosion, bottom the X-ray light curve showing the time of explosion or shock break-out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/>
          <p:nvPr>
            <p:ph idx="2" type="sldImg"/>
          </p:nvPr>
        </p:nvSpPr>
        <p:spPr>
          <a:xfrm>
            <a:off x="447675" y="703263"/>
            <a:ext cx="5999163" cy="3375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930275" y="4357688"/>
            <a:ext cx="5037138" cy="40782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Times New Roman"/>
              <a:buNone/>
            </a:pPr>
            <a:r>
              <a:rPr lang="en-US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XRT error box=9.3”, at ~35 kpc from the center of an elliptical galaxy at z=0.225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Times New Roman"/>
              <a:buNone/>
            </a:pPr>
            <a:r>
              <a:rPr lang="en-US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Chandra detection in 50 ks</a:t>
            </a: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 4" type="fourObj">
  <p:cSld name="FOUR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0" y="0"/>
            <a:ext cx="12192000" cy="608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624418" y="2205039"/>
            <a:ext cx="5369983" cy="183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2" type="body"/>
          </p:nvPr>
        </p:nvSpPr>
        <p:spPr>
          <a:xfrm>
            <a:off x="6197600" y="2205039"/>
            <a:ext cx="5369984" cy="183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3" type="body"/>
          </p:nvPr>
        </p:nvSpPr>
        <p:spPr>
          <a:xfrm>
            <a:off x="624418" y="4194175"/>
            <a:ext cx="5369983" cy="183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4" type="body"/>
          </p:nvPr>
        </p:nvSpPr>
        <p:spPr>
          <a:xfrm>
            <a:off x="6197600" y="4194175"/>
            <a:ext cx="5369984" cy="183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79400" lvl="0" marL="4572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5979516" y="6540500"/>
            <a:ext cx="226619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>
                <a:solidFill>
                  <a:srgbClr val="7575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6000750" y="6545762"/>
            <a:ext cx="184252" cy="182038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31.gif"/><Relationship Id="rId6" Type="http://schemas.openxmlformats.org/officeDocument/2006/relationships/image" Target="../media/image18.jpg"/><Relationship Id="rId7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3.jpg"/><Relationship Id="rId5" Type="http://schemas.openxmlformats.org/officeDocument/2006/relationships/image" Target="../media/image3.png"/><Relationship Id="rId6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8.jpg"/><Relationship Id="rId5" Type="http://schemas.openxmlformats.org/officeDocument/2006/relationships/image" Target="../media/image3.png"/><Relationship Id="rId6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2.jpg"/><Relationship Id="rId5" Type="http://schemas.openxmlformats.org/officeDocument/2006/relationships/image" Target="../media/image3.png"/><Relationship Id="rId6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0.jp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5165054" y="1683481"/>
            <a:ext cx="621544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Celebrating 20 years of Swift discovery</a:t>
            </a:r>
            <a:endParaRPr b="1" i="0" sz="4800" u="none" cap="none" strike="noStrik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91" y="871262"/>
            <a:ext cx="4500563" cy="548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af-fondo-trasparente.png"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2204484" y="250826"/>
            <a:ext cx="7023100" cy="199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GRB 060218: for the first time we have seen a SN break-out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5483628" y="6397625"/>
            <a:ext cx="46114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Campana et al. 2006, Nature, 442, 1008 </a:t>
            </a:r>
            <a:endParaRPr/>
          </a:p>
        </p:txBody>
      </p:sp>
      <p:pic>
        <p:nvPicPr>
          <p:cNvPr descr="grb060218_f2" id="247" name="Google Shape;2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01" y="2349500"/>
            <a:ext cx="5984875" cy="383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af-fondo-trasparente.png" id="248" name="Google Shape;2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249" name="Google Shape;24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af-fondo-trasparente.png" id="255" name="Google Shape;2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256" name="Google Shape;2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/>
          <p:nvPr/>
        </p:nvSpPr>
        <p:spPr>
          <a:xfrm>
            <a:off x="2204484" y="250826"/>
            <a:ext cx="7023100" cy="620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/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1073" y="3429000"/>
            <a:ext cx="2001273" cy="2001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chermata, linea, Diagramma&#10;&#10;Descrizione generata automaticamente" id="259" name="Google Shape;2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2504" y="4476768"/>
            <a:ext cx="5105080" cy="233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1737742" y="6203402"/>
            <a:ext cx="441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C27FF"/>
                </a:solidFill>
                <a:latin typeface="Arial"/>
                <a:ea typeface="Arial"/>
                <a:cs typeface="Arial"/>
                <a:sym typeface="Arial"/>
              </a:rPr>
              <a:t>Levan et al., 2023, Nature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9485862" y="5441561"/>
            <a:ext cx="30430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27FF"/>
                </a:solidFill>
                <a:latin typeface="Arial"/>
                <a:ea typeface="Arial"/>
                <a:cs typeface="Arial"/>
                <a:sym typeface="Arial"/>
              </a:rPr>
              <a:t>Williams  et al. 2023, ApJ</a:t>
            </a:r>
            <a:endParaRPr sz="1600">
              <a:solidFill>
                <a:srgbClr val="1C27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27FF"/>
                </a:solidFill>
                <a:latin typeface="Arial"/>
                <a:ea typeface="Arial"/>
                <a:cs typeface="Arial"/>
                <a:sym typeface="Arial"/>
              </a:rPr>
              <a:t>Tiengo et al. 2023, ApJ</a:t>
            </a:r>
            <a:endParaRPr sz="1600">
              <a:solidFill>
                <a:srgbClr val="1C27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17830" y="254000"/>
            <a:ext cx="261039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 txBox="1"/>
          <p:nvPr/>
        </p:nvSpPr>
        <p:spPr>
          <a:xfrm>
            <a:off x="435991" y="871262"/>
            <a:ext cx="702310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GRB080319B the naked eye GRB at z=0.9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GW170817-GRB170817A =&gt; detection of a bright UV kilonova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GRB221009 the monster GRB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GRB230307A the second brightest of all time with an associated kilonova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7617830" y="2847156"/>
            <a:ext cx="441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C27FF"/>
                </a:solidFill>
                <a:latin typeface="Arial"/>
                <a:ea typeface="Arial"/>
                <a:cs typeface="Arial"/>
                <a:sym typeface="Arial"/>
              </a:rPr>
              <a:t>Evans et al., 2017, Science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/>
        </p:nvSpPr>
        <p:spPr>
          <a:xfrm>
            <a:off x="0" y="3860800"/>
            <a:ext cx="12192000" cy="3077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1600</a:t>
            </a:r>
            <a:r>
              <a:rPr lang="en-US" sz="4000">
                <a:solidFill>
                  <a:srgbClr val="FF37D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GRB discovered with arcmin position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80% with arcsec position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70% repointed in &lt;300 s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400</a:t>
            </a:r>
            <a:r>
              <a:rPr lang="en-US" sz="4000">
                <a:solidFill>
                  <a:srgbClr val="FF37D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redshift 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0" y="2133600"/>
            <a:ext cx="12192000" cy="166214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single, large and homogeneous sample of GRBs, with spectra and light curves, a database that will be used for a long time to come and to which unique and interesting sources continue to be added.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1803763" y="334189"/>
            <a:ext cx="9121600" cy="76523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Swift - The legacy</a:t>
            </a:r>
            <a:endParaRPr b="1" sz="2933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272" name="Google Shape;272;p12"/>
          <p:cNvPicPr preferRelativeResize="0"/>
          <p:nvPr/>
        </p:nvPicPr>
        <p:blipFill rotWithShape="1">
          <a:blip r:embed="rId3">
            <a:alphaModFix/>
          </a:blip>
          <a:srcRect b="397" l="0" r="0" t="0"/>
          <a:stretch/>
        </p:blipFill>
        <p:spPr>
          <a:xfrm rot="-2400028">
            <a:off x="2176459" y="879403"/>
            <a:ext cx="1433629" cy="1239989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4860" y="0"/>
                  <a:pt x="0" y="55"/>
                  <a:pt x="0" y="123"/>
                </a:cubicBezTo>
                <a:cubicBezTo>
                  <a:pt x="0" y="190"/>
                  <a:pt x="1706" y="225"/>
                  <a:pt x="3792" y="200"/>
                </a:cubicBezTo>
                <a:cubicBezTo>
                  <a:pt x="5878" y="174"/>
                  <a:pt x="7686" y="196"/>
                  <a:pt x="7807" y="250"/>
                </a:cubicBezTo>
                <a:cubicBezTo>
                  <a:pt x="8007" y="340"/>
                  <a:pt x="8007" y="368"/>
                  <a:pt x="7807" y="543"/>
                </a:cubicBezTo>
                <a:cubicBezTo>
                  <a:pt x="7618" y="710"/>
                  <a:pt x="7600" y="1007"/>
                  <a:pt x="7699" y="2629"/>
                </a:cubicBezTo>
                <a:cubicBezTo>
                  <a:pt x="7803" y="4326"/>
                  <a:pt x="7794" y="4539"/>
                  <a:pt x="7572" y="4727"/>
                </a:cubicBezTo>
                <a:cubicBezTo>
                  <a:pt x="7092" y="5136"/>
                  <a:pt x="6901" y="4902"/>
                  <a:pt x="6692" y="3636"/>
                </a:cubicBezTo>
                <a:lnTo>
                  <a:pt x="6492" y="2424"/>
                </a:lnTo>
                <a:lnTo>
                  <a:pt x="5697" y="2536"/>
                </a:lnTo>
                <a:cubicBezTo>
                  <a:pt x="5259" y="2597"/>
                  <a:pt x="4327" y="2718"/>
                  <a:pt x="3624" y="2802"/>
                </a:cubicBezTo>
                <a:cubicBezTo>
                  <a:pt x="1377" y="3069"/>
                  <a:pt x="1244" y="3108"/>
                  <a:pt x="1315" y="3508"/>
                </a:cubicBezTo>
                <a:cubicBezTo>
                  <a:pt x="1533" y="4725"/>
                  <a:pt x="2742" y="12002"/>
                  <a:pt x="2930" y="13226"/>
                </a:cubicBezTo>
                <a:cubicBezTo>
                  <a:pt x="3055" y="14040"/>
                  <a:pt x="3215" y="14998"/>
                  <a:pt x="3285" y="15360"/>
                </a:cubicBezTo>
                <a:cubicBezTo>
                  <a:pt x="3515" y="16542"/>
                  <a:pt x="4284" y="21103"/>
                  <a:pt x="4303" y="21398"/>
                </a:cubicBezTo>
                <a:cubicBezTo>
                  <a:pt x="4310" y="21496"/>
                  <a:pt x="4528" y="21557"/>
                  <a:pt x="5013" y="21600"/>
                </a:cubicBezTo>
                <a:cubicBezTo>
                  <a:pt x="5134" y="21578"/>
                  <a:pt x="5201" y="21552"/>
                  <a:pt x="5186" y="21523"/>
                </a:cubicBezTo>
                <a:cubicBezTo>
                  <a:pt x="5076" y="21317"/>
                  <a:pt x="5343" y="21192"/>
                  <a:pt x="7510" y="20423"/>
                </a:cubicBezTo>
                <a:lnTo>
                  <a:pt x="9268" y="19797"/>
                </a:lnTo>
                <a:lnTo>
                  <a:pt x="9178" y="19056"/>
                </a:lnTo>
                <a:cubicBezTo>
                  <a:pt x="9131" y="18650"/>
                  <a:pt x="8925" y="17304"/>
                  <a:pt x="8717" y="16065"/>
                </a:cubicBezTo>
                <a:lnTo>
                  <a:pt x="8340" y="13815"/>
                </a:lnTo>
                <a:lnTo>
                  <a:pt x="8752" y="13349"/>
                </a:lnTo>
                <a:cubicBezTo>
                  <a:pt x="8979" y="13091"/>
                  <a:pt x="9348" y="12598"/>
                  <a:pt x="9570" y="12260"/>
                </a:cubicBezTo>
                <a:cubicBezTo>
                  <a:pt x="10031" y="11555"/>
                  <a:pt x="10205" y="11620"/>
                  <a:pt x="10662" y="12656"/>
                </a:cubicBezTo>
                <a:cubicBezTo>
                  <a:pt x="10854" y="13092"/>
                  <a:pt x="10884" y="13313"/>
                  <a:pt x="10772" y="13442"/>
                </a:cubicBezTo>
                <a:cubicBezTo>
                  <a:pt x="10555" y="13693"/>
                  <a:pt x="10892" y="14582"/>
                  <a:pt x="11254" y="14715"/>
                </a:cubicBezTo>
                <a:cubicBezTo>
                  <a:pt x="11408" y="14772"/>
                  <a:pt x="11653" y="15122"/>
                  <a:pt x="11800" y="15498"/>
                </a:cubicBezTo>
                <a:cubicBezTo>
                  <a:pt x="12166" y="16434"/>
                  <a:pt x="12368" y="16691"/>
                  <a:pt x="12830" y="16793"/>
                </a:cubicBezTo>
                <a:cubicBezTo>
                  <a:pt x="13657" y="16974"/>
                  <a:pt x="16769" y="15648"/>
                  <a:pt x="16769" y="15115"/>
                </a:cubicBezTo>
                <a:cubicBezTo>
                  <a:pt x="16769" y="14908"/>
                  <a:pt x="17593" y="14416"/>
                  <a:pt x="17750" y="14529"/>
                </a:cubicBezTo>
                <a:cubicBezTo>
                  <a:pt x="17817" y="14576"/>
                  <a:pt x="17913" y="15023"/>
                  <a:pt x="17967" y="15520"/>
                </a:cubicBezTo>
                <a:cubicBezTo>
                  <a:pt x="18021" y="16016"/>
                  <a:pt x="18114" y="16458"/>
                  <a:pt x="18172" y="16500"/>
                </a:cubicBezTo>
                <a:cubicBezTo>
                  <a:pt x="18230" y="16541"/>
                  <a:pt x="18942" y="16316"/>
                  <a:pt x="19752" y="16002"/>
                </a:cubicBezTo>
                <a:cubicBezTo>
                  <a:pt x="20563" y="15687"/>
                  <a:pt x="21310" y="15469"/>
                  <a:pt x="21413" y="15514"/>
                </a:cubicBezTo>
                <a:cubicBezTo>
                  <a:pt x="21489" y="15548"/>
                  <a:pt x="21538" y="15211"/>
                  <a:pt x="21565" y="14108"/>
                </a:cubicBezTo>
                <a:cubicBezTo>
                  <a:pt x="21540" y="13454"/>
                  <a:pt x="21499" y="13169"/>
                  <a:pt x="21441" y="13184"/>
                </a:cubicBezTo>
                <a:cubicBezTo>
                  <a:pt x="21300" y="13220"/>
                  <a:pt x="20846" y="10711"/>
                  <a:pt x="20529" y="8131"/>
                </a:cubicBezTo>
                <a:cubicBezTo>
                  <a:pt x="20484" y="7770"/>
                  <a:pt x="20422" y="7364"/>
                  <a:pt x="20388" y="7228"/>
                </a:cubicBezTo>
                <a:cubicBezTo>
                  <a:pt x="20355" y="7093"/>
                  <a:pt x="20260" y="6465"/>
                  <a:pt x="20179" y="5833"/>
                </a:cubicBezTo>
                <a:cubicBezTo>
                  <a:pt x="20097" y="5200"/>
                  <a:pt x="19938" y="4092"/>
                  <a:pt x="19824" y="3369"/>
                </a:cubicBezTo>
                <a:cubicBezTo>
                  <a:pt x="19709" y="2646"/>
                  <a:pt x="19616" y="1841"/>
                  <a:pt x="19614" y="1582"/>
                </a:cubicBezTo>
                <a:lnTo>
                  <a:pt x="19610" y="1108"/>
                </a:lnTo>
                <a:lnTo>
                  <a:pt x="18368" y="1222"/>
                </a:lnTo>
                <a:cubicBezTo>
                  <a:pt x="17684" y="1282"/>
                  <a:pt x="16843" y="1375"/>
                  <a:pt x="16502" y="1428"/>
                </a:cubicBezTo>
                <a:lnTo>
                  <a:pt x="15884" y="1521"/>
                </a:lnTo>
                <a:lnTo>
                  <a:pt x="15956" y="2115"/>
                </a:lnTo>
                <a:cubicBezTo>
                  <a:pt x="15997" y="2442"/>
                  <a:pt x="16173" y="3612"/>
                  <a:pt x="16343" y="4717"/>
                </a:cubicBezTo>
                <a:lnTo>
                  <a:pt x="16649" y="6730"/>
                </a:lnTo>
                <a:lnTo>
                  <a:pt x="16343" y="7234"/>
                </a:lnTo>
                <a:cubicBezTo>
                  <a:pt x="15987" y="7812"/>
                  <a:pt x="15710" y="7693"/>
                  <a:pt x="15560" y="6901"/>
                </a:cubicBezTo>
                <a:cubicBezTo>
                  <a:pt x="15511" y="6644"/>
                  <a:pt x="15379" y="6397"/>
                  <a:pt x="15267" y="6347"/>
                </a:cubicBezTo>
                <a:cubicBezTo>
                  <a:pt x="15150" y="6295"/>
                  <a:pt x="15062" y="6036"/>
                  <a:pt x="15062" y="5745"/>
                </a:cubicBezTo>
                <a:cubicBezTo>
                  <a:pt x="15062" y="5354"/>
                  <a:pt x="14907" y="5058"/>
                  <a:pt x="14385" y="4466"/>
                </a:cubicBezTo>
                <a:cubicBezTo>
                  <a:pt x="13148" y="3067"/>
                  <a:pt x="11479" y="660"/>
                  <a:pt x="11565" y="400"/>
                </a:cubicBezTo>
                <a:cubicBezTo>
                  <a:pt x="11636" y="186"/>
                  <a:pt x="12307" y="161"/>
                  <a:pt x="16622" y="200"/>
                </a:cubicBezTo>
                <a:cubicBezTo>
                  <a:pt x="19359" y="225"/>
                  <a:pt x="21600" y="190"/>
                  <a:pt x="21600" y="123"/>
                </a:cubicBezTo>
                <a:cubicBezTo>
                  <a:pt x="21600" y="55"/>
                  <a:pt x="16740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naf-fondo-trasparente.png" id="273" name="Google Shape;2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274" name="Google Shape;27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3"/>
          <p:cNvGrpSpPr/>
          <p:nvPr/>
        </p:nvGrpSpPr>
        <p:grpSpPr>
          <a:xfrm>
            <a:off x="1524001" y="2743200"/>
            <a:ext cx="5282399" cy="4114800"/>
            <a:chOff x="228600" y="2743200"/>
            <a:chExt cx="5282399" cy="4114800"/>
          </a:xfrm>
        </p:grpSpPr>
        <p:grpSp>
          <p:nvGrpSpPr>
            <p:cNvPr id="280" name="Google Shape;280;p13"/>
            <p:cNvGrpSpPr/>
            <p:nvPr/>
          </p:nvGrpSpPr>
          <p:grpSpPr>
            <a:xfrm>
              <a:off x="228600" y="2743200"/>
              <a:ext cx="5029200" cy="4114800"/>
              <a:chOff x="0" y="2590800"/>
              <a:chExt cx="5029200" cy="41148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0" y="2590800"/>
                <a:ext cx="5029200" cy="411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grpSp>
            <p:nvGrpSpPr>
              <p:cNvPr id="282" name="Google Shape;282;p13"/>
              <p:cNvGrpSpPr/>
              <p:nvPr/>
            </p:nvGrpSpPr>
            <p:grpSpPr>
              <a:xfrm>
                <a:off x="139701" y="2895600"/>
                <a:ext cx="4660900" cy="3672828"/>
                <a:chOff x="139700" y="2590800"/>
                <a:chExt cx="4991101" cy="3962094"/>
              </a:xfrm>
            </p:grpSpPr>
            <p:sp>
              <p:nvSpPr>
                <p:cNvPr id="283" name="Google Shape;283;p13"/>
                <p:cNvSpPr/>
                <p:nvPr/>
              </p:nvSpPr>
              <p:spPr>
                <a:xfrm>
                  <a:off x="990600" y="2590800"/>
                  <a:ext cx="3581400" cy="381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pic>
              <p:nvPicPr>
                <p:cNvPr id="284" name="Google Shape;284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39700" y="2895600"/>
                  <a:ext cx="4889501" cy="3657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5" name="Google Shape;285;p13"/>
                <p:cNvSpPr txBox="1"/>
                <p:nvPr/>
              </p:nvSpPr>
              <p:spPr>
                <a:xfrm>
                  <a:off x="1968500" y="2685990"/>
                  <a:ext cx="2591112" cy="43162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Swift Light Curve</a:t>
                  </a:r>
                  <a:endParaRPr/>
                </a:p>
              </p:txBody>
            </p:sp>
            <p:sp>
              <p:nvSpPr>
                <p:cNvPr id="286" name="Google Shape;286;p13"/>
                <p:cNvSpPr txBox="1"/>
                <p:nvPr/>
              </p:nvSpPr>
              <p:spPr>
                <a:xfrm>
                  <a:off x="2350988" y="5294597"/>
                  <a:ext cx="1338240" cy="4316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 days</a:t>
                  </a:r>
                  <a:endParaRPr/>
                </a:p>
              </p:txBody>
            </p:sp>
            <p:cxnSp>
              <p:nvCxnSpPr>
                <p:cNvPr id="287" name="Google Shape;287;p13"/>
                <p:cNvCxnSpPr/>
                <p:nvPr/>
              </p:nvCxnSpPr>
              <p:spPr>
                <a:xfrm rot="-5400000">
                  <a:off x="2738387" y="5989586"/>
                  <a:ext cx="432956" cy="1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med" w="med" type="stealth"/>
                </a:ln>
              </p:spPr>
            </p:cxnSp>
            <p:sp>
              <p:nvSpPr>
                <p:cNvPr id="288" name="Google Shape;288;p13"/>
                <p:cNvSpPr/>
                <p:nvPr/>
              </p:nvSpPr>
              <p:spPr>
                <a:xfrm>
                  <a:off x="4699002" y="5867400"/>
                  <a:ext cx="431799" cy="440266"/>
                </a:xfrm>
                <a:prstGeom prst="ellipse">
                  <a:avLst/>
                </a:prstGeom>
                <a:noFill/>
                <a:ln cap="flat" cmpd="sng" w="25400">
                  <a:solidFill>
                    <a:srgbClr val="0000D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289" name="Google Shape;289;p13"/>
                <p:cNvCxnSpPr/>
                <p:nvPr/>
              </p:nvCxnSpPr>
              <p:spPr>
                <a:xfrm>
                  <a:off x="3543300" y="4114800"/>
                  <a:ext cx="1206500" cy="1181100"/>
                </a:xfrm>
                <a:prstGeom prst="straightConnector1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90" name="Google Shape;290;p13"/>
                <p:cNvSpPr txBox="1"/>
                <p:nvPr/>
              </p:nvSpPr>
              <p:spPr>
                <a:xfrm>
                  <a:off x="4114799" y="3810000"/>
                  <a:ext cx="852803" cy="4316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r>
                    <a:rPr baseline="30000"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-4/3</a:t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13"/>
                <p:cNvSpPr/>
                <p:nvPr/>
              </p:nvSpPr>
              <p:spPr>
                <a:xfrm>
                  <a:off x="1524000" y="3505200"/>
                  <a:ext cx="533400" cy="152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292" name="Google Shape;292;p13"/>
                <p:cNvSpPr/>
                <p:nvPr/>
              </p:nvSpPr>
              <p:spPr>
                <a:xfrm>
                  <a:off x="1866900" y="3810000"/>
                  <a:ext cx="533400" cy="152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</p:grpSp>
        <p:sp>
          <p:nvSpPr>
            <p:cNvPr id="293" name="Google Shape;293;p13"/>
            <p:cNvSpPr txBox="1"/>
            <p:nvPr/>
          </p:nvSpPr>
          <p:spPr>
            <a:xfrm>
              <a:off x="4261294" y="5597863"/>
              <a:ext cx="12497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1.5 yrs</a:t>
              </a: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 rot="-5400000">
              <a:off x="4671142" y="6184887"/>
              <a:ext cx="401347" cy="1"/>
            </a:xfrm>
            <a:prstGeom prst="straightConnector1">
              <a:avLst/>
            </a:prstGeom>
            <a:noFill/>
            <a:ln cap="flat" cmpd="sng" w="19050">
              <a:solidFill>
                <a:srgbClr val="00800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grpSp>
        <p:nvGrpSpPr>
          <p:cNvPr id="295" name="Google Shape;295;p13"/>
          <p:cNvGrpSpPr/>
          <p:nvPr/>
        </p:nvGrpSpPr>
        <p:grpSpPr>
          <a:xfrm>
            <a:off x="7522442" y="3127248"/>
            <a:ext cx="2470338" cy="2461684"/>
            <a:chOff x="6051261" y="3234962"/>
            <a:chExt cx="2667478" cy="2763548"/>
          </a:xfrm>
        </p:grpSpPr>
        <p:pic>
          <p:nvPicPr>
            <p:cNvPr descr="HST image.jpg" id="296" name="Google Shape;296;p13"/>
            <p:cNvPicPr preferRelativeResize="0"/>
            <p:nvPr/>
          </p:nvPicPr>
          <p:blipFill rotWithShape="1">
            <a:blip r:embed="rId4">
              <a:alphaModFix/>
            </a:blip>
            <a:srcRect b="20286" l="31858" r="25487" t="23867"/>
            <a:stretch/>
          </p:blipFill>
          <p:spPr>
            <a:xfrm>
              <a:off x="6051261" y="3234962"/>
              <a:ext cx="2635539" cy="27635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13"/>
            <p:cNvSpPr txBox="1"/>
            <p:nvPr/>
          </p:nvSpPr>
          <p:spPr>
            <a:xfrm>
              <a:off x="7467601" y="3266778"/>
              <a:ext cx="1251138" cy="725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HST Image</a:t>
              </a:r>
              <a:endParaRPr/>
            </a:p>
          </p:txBody>
        </p:sp>
      </p:grpSp>
      <p:sp>
        <p:nvSpPr>
          <p:cNvPr id="298" name="Google Shape;298;p13"/>
          <p:cNvSpPr txBox="1"/>
          <p:nvPr/>
        </p:nvSpPr>
        <p:spPr>
          <a:xfrm>
            <a:off x="7163722" y="5617273"/>
            <a:ext cx="32892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of galaxy at z=0.35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6387075" y="6289442"/>
            <a:ext cx="26837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Burrows et al. 2012, Nature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 et al. Science 2011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1825424" y="856443"/>
            <a:ext cx="7141234" cy="2169825"/>
          </a:xfrm>
          <a:prstGeom prst="rect">
            <a:avLst/>
          </a:prstGeom>
          <a:solidFill>
            <a:srgbClr val="BBE3E0"/>
          </a:solidFill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Highly erratic </a:t>
            </a:r>
            <a:r>
              <a:rPr lang="en-US" sz="2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-ray and X-ray light curve, March 28, 2011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a GRB, but lasting 2 days instead of 20 second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Tidal disruption event beamed at us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 ~ 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ergs        M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BH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</a:t>
            </a:r>
            <a:endParaRPr baseline="-2500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af-fondo-trasparente.png" id="301" name="Google Shape;30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1524000" y="128375"/>
            <a:ext cx="9320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Swift</a:t>
            </a:r>
            <a:r>
              <a:rPr b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Transient  -   Sw J1644+57: the onset of a jet</a:t>
            </a:r>
            <a:endParaRPr sz="3000"/>
          </a:p>
        </p:txBody>
      </p:sp>
      <p:pic>
        <p:nvPicPr>
          <p:cNvPr descr="A logo with a satellite in space&#10;&#10;AI-generated content may be incorrect." id="303" name="Google Shape;30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/>
          <p:nvPr/>
        </p:nvSpPr>
        <p:spPr>
          <a:xfrm>
            <a:off x="2204484" y="250826"/>
            <a:ext cx="8495184" cy="627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5483628" y="6397625"/>
            <a:ext cx="44707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Soderberg et al. 2008, Nature, 453, 469</a:t>
            </a:r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1743841" y="-25160"/>
            <a:ext cx="824367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XRO 080109: catching a SN at the time of the explosion in the galaxy NGC2770</a:t>
            </a:r>
            <a:endParaRPr/>
          </a:p>
        </p:txBody>
      </p:sp>
      <p:pic>
        <p:nvPicPr>
          <p:cNvPr descr="A collage of images of stars and planets&#10;&#10;AI-generated content may be incorrect." id="312" name="Google Shape;3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257" y="1138147"/>
            <a:ext cx="3410745" cy="5659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different colors&#10;&#10;AI-generated content may be incorrect." id="313" name="Google Shape;3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2582" y="1230753"/>
            <a:ext cx="4535690" cy="4994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af-fondo-trasparente.png" id="314" name="Google Shape;3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315" name="Google Shape;31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/>
        </p:nvSpPr>
        <p:spPr>
          <a:xfrm>
            <a:off x="1840833" y="1"/>
            <a:ext cx="9121600" cy="128428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Swift keeps being a highly requested mission for both </a:t>
            </a:r>
            <a:r>
              <a:rPr b="1" i="1" lang="en-US" sz="2933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</a:t>
            </a:r>
            <a:r>
              <a:rPr b="1" lang="en-US" sz="2933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programs and ToO</a:t>
            </a:r>
            <a:endParaRPr b="1" sz="2933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1" name="Google Shape;3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23700"/>
            <a:ext cx="4826865" cy="260633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 txBox="1"/>
          <p:nvPr/>
        </p:nvSpPr>
        <p:spPr>
          <a:xfrm>
            <a:off x="0" y="3962401"/>
            <a:ext cx="5436400" cy="251141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507986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&gt;1700/yr ToO (&gt;4.7/d)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7986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with an assigned Figure of Merit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7986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~99% approved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Google Shape;3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9234" y="1938567"/>
            <a:ext cx="6931169" cy="389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af-fondo-trasparente.png" id="324" name="Google Shape;32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325" name="Google Shape;32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af-fondo-trasparente.png" id="330" name="Google Shape;3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6"/>
          <p:cNvSpPr txBox="1"/>
          <p:nvPr/>
        </p:nvSpPr>
        <p:spPr>
          <a:xfrm>
            <a:off x="0" y="1152073"/>
            <a:ext cx="12192000" cy="449349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7188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as a mission for the rapid follow-up of GRBs, Swift has proven to be highly flexible and dynamic to allow observations of virtually any type of astronomical source over periods ranging from minutes, to hours, days or months.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188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en-US" sz="2400">
                <a:solidFill>
                  <a:schemeClr val="dk1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Fast response to ToOs observations (on average ~ 4-5 per day) with data publicly available to everyone from the start.</a:t>
            </a:r>
            <a:endParaRPr/>
          </a:p>
          <a:p>
            <a:pPr indent="-342888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188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en-US" sz="2400">
                <a:solidFill>
                  <a:schemeClr val="dk1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With the help of software automation, Swift can be operated 24/7 by a small team with rapid response to the various ToOs.</a:t>
            </a:r>
            <a:endParaRPr/>
          </a:p>
          <a:p>
            <a:pPr indent="0" lvl="0" marL="1523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1733955" y="133449"/>
            <a:ext cx="9121600" cy="78895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67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Swift: the reasons of a big success</a:t>
            </a:r>
            <a:endParaRPr b="1" sz="3067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logo with a satellite in space&#10;&#10;AI-generated content may be incorrect." id="333" name="Google Shape;3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/>
          <p:nvPr/>
        </p:nvSpPr>
        <p:spPr>
          <a:xfrm>
            <a:off x="2731911" y="1919111"/>
            <a:ext cx="61637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BACKUP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/>
          <p:nvPr/>
        </p:nvSpPr>
        <p:spPr>
          <a:xfrm>
            <a:off x="1734879" y="170493"/>
            <a:ext cx="7330100" cy="12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Rate of refereed publications remains extremely high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showing a number of blue bars&#10;&#10;AI-generated content may be incorrect." id="344" name="Google Shape;3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433" y="1327713"/>
            <a:ext cx="7772400" cy="475780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8"/>
          <p:cNvSpPr txBox="1"/>
          <p:nvPr/>
        </p:nvSpPr>
        <p:spPr>
          <a:xfrm>
            <a:off x="8463516" y="2934586"/>
            <a:ext cx="24667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tens of papers published on Nature and Science. One of the highest rate ever.</a:t>
            </a:r>
            <a:endParaRPr/>
          </a:p>
        </p:txBody>
      </p:sp>
      <p:pic>
        <p:nvPicPr>
          <p:cNvPr descr="inaf-fondo-trasparente.png" id="346" name="Google Shape;34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347" name="Google Shape;34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/>
          <p:nvPr>
            <p:ph type="title"/>
          </p:nvPr>
        </p:nvSpPr>
        <p:spPr>
          <a:xfrm>
            <a:off x="1833958" y="294980"/>
            <a:ext cx="8229600" cy="605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b="1" lang="en-US">
                <a:solidFill>
                  <a:srgbClr val="FF0000"/>
                </a:solidFill>
              </a:rPr>
              <a:t>Swift10 Roma, 2014</a:t>
            </a:r>
            <a:endParaRPr/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236" y="928774"/>
            <a:ext cx="8520416" cy="5680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af-fondo-trasparente.png" id="354" name="Google Shape;3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355" name="Google Shape;3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1627723" y="122418"/>
            <a:ext cx="9164324" cy="847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lang="en-US">
                <a:solidFill>
                  <a:srgbClr val="FF0000"/>
                </a:solidFill>
              </a:rPr>
              <a:t>Swift Overview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Catching Gamma Ray Bursts on the Fly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5419282" y="1752526"/>
            <a:ext cx="5372765" cy="397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3FFF"/>
              </a:buClr>
              <a:buSzPts val="1600"/>
              <a:buChar char="•"/>
            </a:pPr>
            <a:r>
              <a:rPr lang="en-US" sz="1600">
                <a:solidFill>
                  <a:srgbClr val="083FFF"/>
                </a:solidFill>
              </a:rPr>
              <a:t>Selected by NASA on October 14, 1999, for a lunch in 2003, launched on November 20, 2004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Objectives</a:t>
            </a:r>
            <a:endParaRPr sz="800"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Determine origin of GRBs, </a:t>
            </a:r>
            <a:r>
              <a:rPr lang="en-US" sz="1600" u="sng">
                <a:solidFill>
                  <a:schemeClr val="dk2"/>
                </a:solidFill>
              </a:rPr>
              <a:t>including the short ones</a:t>
            </a:r>
            <a:endParaRPr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Use GRBs to probe the early Universe</a:t>
            </a:r>
            <a:endParaRPr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Perform hard X-ray survey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International collaboration:</a:t>
            </a:r>
            <a:endParaRPr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GSFC: lead institution</a:t>
            </a:r>
            <a:endParaRPr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PSU: lead university partner</a:t>
            </a:r>
            <a:endParaRPr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UK &amp; Italy: key hardware collaborators</a:t>
            </a:r>
            <a:endParaRPr/>
          </a:p>
          <a:p>
            <a:pPr indent="-22860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Spectrum Astro: spacecraft provider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154" y="1539875"/>
            <a:ext cx="3810000" cy="5003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07763">
              <a:srgbClr val="808080"/>
            </a:outerShdw>
          </a:effectLst>
        </p:spPr>
      </p:pic>
      <p:pic>
        <p:nvPicPr>
          <p:cNvPr descr="inaf-fondo-trasparente.png"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2133600" y="1447800"/>
            <a:ext cx="396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Comic Sans MS"/>
              <a:buChar char="•"/>
            </a:pPr>
            <a:r>
              <a:rPr b="0" i="0" lang="en-US" sz="1400" u="none" cap="none" strike="noStrik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Burst Alert Telescope (BAT)</a:t>
            </a:r>
            <a:endParaRPr b="0" i="0" sz="1400" u="none" cap="none" strike="noStrike">
              <a:solidFill>
                <a:srgbClr val="FF3E0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CdZnTe detectors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 &gt;100 GRBs per year depending on logN-logS</a:t>
            </a:r>
            <a:endParaRPr b="1" i="0" sz="1400" u="none" cap="none" strike="noStrike">
              <a:solidFill>
                <a:srgbClr val="0033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sensitive gamma-ray                      imager ever</a:t>
            </a:r>
            <a:endParaRPr b="1" i="0" sz="16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Comic Sans MS"/>
              <a:buChar char="•"/>
            </a:pPr>
            <a:r>
              <a:rPr b="0" i="0" lang="en-US" sz="1400" u="none" cap="none" strike="noStrik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X-Ray Telescope (XRT)</a:t>
            </a:r>
            <a:endParaRPr b="0" i="0" sz="1600" u="none" cap="none" strike="noStrike">
              <a:solidFill>
                <a:srgbClr val="A5002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Arcsecond GRB positions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CCD spectroscopy</a:t>
            </a:r>
            <a:endParaRPr b="0" i="0" sz="16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Comic Sans MS"/>
              <a:buChar char="•"/>
            </a:pPr>
            <a:r>
              <a:rPr b="0" i="0" lang="en-US" sz="1400" u="none" cap="none" strike="noStrik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(UVOT) UV/Optical Telescope</a:t>
            </a:r>
            <a:r>
              <a:rPr b="0" i="0" lang="en-US" sz="1400" u="none" cap="none" strike="noStrike">
                <a:solidFill>
                  <a:srgbClr val="FF3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Sub-arcsec imaging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Grism spectroscopy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r>
            <a:r>
              <a:rPr b="1" baseline="30000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mag sensitivity (1000 sec)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Comic Sans MS"/>
              <a:buChar char="•"/>
            </a:pPr>
            <a:r>
              <a:rPr b="1" i="0" lang="en-US" sz="1400" u="none" cap="none" strike="noStrike">
                <a:solidFill>
                  <a:srgbClr val="003366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Finding chart for other observers</a:t>
            </a:r>
            <a:endParaRPr b="1" i="0" sz="1600" u="none" cap="none" strike="noStrike">
              <a:solidFill>
                <a:srgbClr val="0033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2550" lvl="1" marL="7429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Comic Sans MS"/>
              <a:buChar char="•"/>
            </a:pPr>
            <a:r>
              <a:rPr b="0" i="0" lang="en-US" sz="1400" u="none" cap="none" strike="noStrik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Autonomous re-pointing, 20 - 70 sec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Comic Sans MS"/>
              <a:buChar char="•"/>
            </a:pPr>
            <a:r>
              <a:rPr b="0" i="0" lang="en-US" sz="1400" u="none" cap="none" strike="noStrik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Onboard and ground triggers</a:t>
            </a:r>
            <a:endParaRPr b="0" i="0" sz="1400" u="none" cap="none" strike="noStrike">
              <a:solidFill>
                <a:srgbClr val="FF3E0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905000" y="1066801"/>
            <a:ext cx="13779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Instruments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931422" y="4663808"/>
            <a:ext cx="1225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Spacecraft</a:t>
            </a:r>
            <a:endParaRPr/>
          </a:p>
        </p:txBody>
      </p:sp>
      <p:grpSp>
        <p:nvGrpSpPr>
          <p:cNvPr id="120" name="Google Shape;120;p3"/>
          <p:cNvGrpSpPr/>
          <p:nvPr/>
        </p:nvGrpSpPr>
        <p:grpSpPr>
          <a:xfrm>
            <a:off x="5867400" y="1447800"/>
            <a:ext cx="4648200" cy="4186232"/>
            <a:chOff x="2928" y="1104"/>
            <a:chExt cx="2832" cy="2642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3356" y="1408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BAT</a:t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3372" y="2216"/>
              <a:ext cx="432" cy="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XRT</a:t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4620" y="2855"/>
              <a:ext cx="856" cy="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Spacecraft</a:t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5092" y="1208"/>
              <a:ext cx="528" cy="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UVOT</a:t>
              </a:r>
              <a:endParaRPr/>
            </a:p>
          </p:txBody>
        </p:sp>
        <p:pic>
          <p:nvPicPr>
            <p:cNvPr id="125" name="Google Shape;1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28" y="1104"/>
              <a:ext cx="2832" cy="2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3168" y="1728"/>
              <a:ext cx="384" cy="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BAT</a:t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5088" y="2303"/>
              <a:ext cx="432" cy="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UVOT</a:t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4800" y="2687"/>
              <a:ext cx="384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XRT</a:t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4752" y="3552"/>
              <a:ext cx="720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Spacecraft</a:t>
              </a:r>
              <a:endParaRPr/>
            </a:p>
          </p:txBody>
        </p:sp>
        <p:cxnSp>
          <p:nvCxnSpPr>
            <p:cNvPr id="130" name="Google Shape;130;p3"/>
            <p:cNvCxnSpPr/>
            <p:nvPr/>
          </p:nvCxnSpPr>
          <p:spPr>
            <a:xfrm flipH="1" rot="10800000">
              <a:off x="3408" y="1584"/>
              <a:ext cx="480" cy="14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1" name="Google Shape;131;p3"/>
            <p:cNvCxnSpPr/>
            <p:nvPr/>
          </p:nvCxnSpPr>
          <p:spPr>
            <a:xfrm rot="10800000">
              <a:off x="4608" y="1968"/>
              <a:ext cx="528" cy="33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2" name="Google Shape;132;p3"/>
            <p:cNvCxnSpPr/>
            <p:nvPr/>
          </p:nvCxnSpPr>
          <p:spPr>
            <a:xfrm rot="10800000">
              <a:off x="4416" y="3168"/>
              <a:ext cx="384" cy="432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3" name="Google Shape;133;p3"/>
            <p:cNvCxnSpPr/>
            <p:nvPr/>
          </p:nvCxnSpPr>
          <p:spPr>
            <a:xfrm rot="10800000">
              <a:off x="4464" y="2160"/>
              <a:ext cx="384" cy="48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4" name="Google Shape;134;p3"/>
          <p:cNvSpPr txBox="1"/>
          <p:nvPr/>
        </p:nvSpPr>
        <p:spPr>
          <a:xfrm>
            <a:off x="1833958" y="171329"/>
            <a:ext cx="9164324" cy="84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b="0" lang="en-US" sz="4400" u="non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Swift Instruments and capabilities</a:t>
            </a:r>
            <a:endParaRPr b="0" sz="1800" u="none">
              <a:solidFill>
                <a:srgbClr val="FF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inaf-fondo-trasparente.png"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-415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2795459" y="99370"/>
            <a:ext cx="5791237" cy="648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lang="en-US">
                <a:solidFill>
                  <a:srgbClr val="FF0000"/>
                </a:solidFill>
              </a:rPr>
              <a:t>Observing Scenario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715273" y="861603"/>
            <a:ext cx="808428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Burst Alert Telescope triggers on GRB, calculates position to &lt; 4 arcmin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Spacecraft autonomously slews to GRB position in 20-100 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Telescope determines position to &lt; 5 arcseconds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UV/Optical Telescope images field, transmits finding chart to ground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99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1617656" y="2712204"/>
            <a:ext cx="2067322" cy="2506515"/>
            <a:chOff x="384" y="2044"/>
            <a:chExt cx="1273" cy="1925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384" y="2044"/>
              <a:ext cx="1273" cy="1372"/>
              <a:chOff x="384" y="2044"/>
              <a:chExt cx="1273" cy="1372"/>
            </a:xfrm>
          </p:grpSpPr>
          <p:pic>
            <p:nvPicPr>
              <p:cNvPr id="145" name="Google Shape;145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4" y="2304"/>
                <a:ext cx="1272" cy="1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4"/>
              <p:cNvSpPr txBox="1"/>
              <p:nvPr/>
            </p:nvSpPr>
            <p:spPr>
              <a:xfrm>
                <a:off x="432" y="2044"/>
                <a:ext cx="1225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A500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BAT Burst Image</a:t>
                </a:r>
                <a:endParaRPr/>
              </a:p>
            </p:txBody>
          </p:sp>
        </p:grpSp>
        <p:sp>
          <p:nvSpPr>
            <p:cNvPr id="147" name="Google Shape;147;p4"/>
            <p:cNvSpPr txBox="1"/>
            <p:nvPr/>
          </p:nvSpPr>
          <p:spPr>
            <a:xfrm>
              <a:off x="620" y="3421"/>
              <a:ext cx="603" cy="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T&lt;10 sec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 &lt; 4'</a:t>
              </a:r>
              <a:endParaRPr b="1" i="1" sz="180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536" y="3119284"/>
            <a:ext cx="2007768" cy="1444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5656841" y="3630814"/>
            <a:ext cx="284060" cy="312646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8750" lIns="57525" spcFirstLastPara="1" rIns="57525" wrap="square" tIns="287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5333556" y="3969071"/>
            <a:ext cx="2238903" cy="427442"/>
          </a:xfrm>
          <a:prstGeom prst="rect">
            <a:avLst/>
          </a:prstGeom>
          <a:noFill/>
          <a:ln>
            <a:noFill/>
          </a:ln>
        </p:spPr>
        <p:txBody>
          <a:bodyPr anchorCtr="0" anchor="t" bIns="28750" lIns="57525" spcFirstLastPara="1" rIns="57525" wrap="square" tIns="287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 Error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Circle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2401748" y="3057496"/>
            <a:ext cx="545723" cy="437804"/>
          </a:xfrm>
          <a:prstGeom prst="rect">
            <a:avLst/>
          </a:prstGeom>
          <a:noFill/>
          <a:ln cap="flat" cmpd="sng" w="254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4"/>
          <p:cNvCxnSpPr/>
          <p:nvPr/>
        </p:nvCxnSpPr>
        <p:spPr>
          <a:xfrm>
            <a:off x="3025432" y="3557843"/>
            <a:ext cx="1715131" cy="938151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4"/>
          <p:cNvCxnSpPr/>
          <p:nvPr/>
        </p:nvCxnSpPr>
        <p:spPr>
          <a:xfrm>
            <a:off x="3025432" y="3057496"/>
            <a:ext cx="1715131" cy="62543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4"/>
          <p:cNvSpPr txBox="1"/>
          <p:nvPr/>
        </p:nvSpPr>
        <p:spPr>
          <a:xfrm>
            <a:off x="5096257" y="2712205"/>
            <a:ext cx="1523478" cy="47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XRT Image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4948457" y="4531174"/>
            <a:ext cx="1322080" cy="118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T&lt;100 sec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 &lt; 5''</a:t>
            </a:r>
            <a:endParaRPr b="1" i="1" sz="1800">
              <a:solidFill>
                <a:srgbClr val="00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>
            <a:off x="5625246" y="2774945"/>
            <a:ext cx="3827098" cy="2273199"/>
            <a:chOff x="2760" y="2079"/>
            <a:chExt cx="2356" cy="1745"/>
          </a:xfrm>
        </p:grpSpPr>
        <p:sp>
          <p:nvSpPr>
            <p:cNvPr id="157" name="Google Shape;157;p4"/>
            <p:cNvSpPr txBox="1"/>
            <p:nvPr/>
          </p:nvSpPr>
          <p:spPr>
            <a:xfrm>
              <a:off x="4176" y="3459"/>
              <a:ext cx="81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99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T&lt;300 sec</a:t>
              </a:r>
              <a:endParaRPr/>
            </a:p>
          </p:txBody>
        </p:sp>
        <p:grpSp>
          <p:nvGrpSpPr>
            <p:cNvPr id="158" name="Google Shape;158;p4"/>
            <p:cNvGrpSpPr/>
            <p:nvPr/>
          </p:nvGrpSpPr>
          <p:grpSpPr>
            <a:xfrm>
              <a:off x="2760" y="2079"/>
              <a:ext cx="2356" cy="1329"/>
              <a:chOff x="2760" y="2079"/>
              <a:chExt cx="2356" cy="1329"/>
            </a:xfrm>
          </p:grpSpPr>
          <p:grpSp>
            <p:nvGrpSpPr>
              <p:cNvPr id="159" name="Google Shape;159;p4"/>
              <p:cNvGrpSpPr/>
              <p:nvPr/>
            </p:nvGrpSpPr>
            <p:grpSpPr>
              <a:xfrm>
                <a:off x="2760" y="2413"/>
                <a:ext cx="2279" cy="995"/>
                <a:chOff x="2760" y="2413"/>
                <a:chExt cx="2286" cy="995"/>
              </a:xfrm>
            </p:grpSpPr>
            <p:pic>
              <p:nvPicPr>
                <p:cNvPr id="160" name="Google Shape;160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116" y="2413"/>
                  <a:ext cx="930" cy="9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1" name="Google Shape;161;p4"/>
                <p:cNvSpPr/>
                <p:nvPr/>
              </p:nvSpPr>
              <p:spPr>
                <a:xfrm>
                  <a:off x="2760" y="2736"/>
                  <a:ext cx="240" cy="240"/>
                </a:xfrm>
                <a:prstGeom prst="rect">
                  <a:avLst/>
                </a:prstGeom>
                <a:noFill/>
                <a:ln cap="flat" cmpd="sng" w="25400">
                  <a:solidFill>
                    <a:srgbClr val="FF66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62" name="Google Shape;162;p4"/>
                <p:cNvCxnSpPr/>
                <p:nvPr/>
              </p:nvCxnSpPr>
              <p:spPr>
                <a:xfrm>
                  <a:off x="3024" y="2976"/>
                  <a:ext cx="1056" cy="43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66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 flipH="1" rot="10800000">
                  <a:off x="3024" y="2448"/>
                  <a:ext cx="1056" cy="28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66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4" name="Google Shape;164;p4"/>
              <p:cNvSpPr txBox="1"/>
              <p:nvPr/>
            </p:nvSpPr>
            <p:spPr>
              <a:xfrm>
                <a:off x="4053" y="2079"/>
                <a:ext cx="1063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99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UVOT Image</a:t>
                </a:r>
                <a:endParaRPr/>
              </a:p>
            </p:txBody>
          </p:sp>
        </p:grpSp>
      </p:grpSp>
      <p:pic>
        <p:nvPicPr>
          <p:cNvPr descr="inaf-fondo-trasparente.png" id="165" name="Google Shape;16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166" name="Google Shape;16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2795459" y="99370"/>
            <a:ext cx="5791237" cy="648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lang="en-US">
                <a:solidFill>
                  <a:srgbClr val="FF0000"/>
                </a:solidFill>
              </a:rPr>
              <a:t>Observing Scenario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1715273" y="861603"/>
            <a:ext cx="808428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Burst Alert Telescope triggers on GRB, calculates position to &lt; 4 arcmin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Spacecraft autonomously slews to GRB position in 20-100 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Telescope determines position to &lt; 5 arcseconds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UV/Optical Telescope images field, transmits finding chart to ground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99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1617656" y="2712204"/>
            <a:ext cx="2067322" cy="2506515"/>
            <a:chOff x="384" y="2044"/>
            <a:chExt cx="1273" cy="1925"/>
          </a:xfrm>
        </p:grpSpPr>
        <p:grpSp>
          <p:nvGrpSpPr>
            <p:cNvPr id="174" name="Google Shape;174;p5"/>
            <p:cNvGrpSpPr/>
            <p:nvPr/>
          </p:nvGrpSpPr>
          <p:grpSpPr>
            <a:xfrm>
              <a:off x="384" y="2044"/>
              <a:ext cx="1273" cy="1372"/>
              <a:chOff x="384" y="2044"/>
              <a:chExt cx="1273" cy="1372"/>
            </a:xfrm>
          </p:grpSpPr>
          <p:pic>
            <p:nvPicPr>
              <p:cNvPr id="175" name="Google Shape;175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4" y="2304"/>
                <a:ext cx="1272" cy="1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6" name="Google Shape;176;p5"/>
              <p:cNvSpPr txBox="1"/>
              <p:nvPr/>
            </p:nvSpPr>
            <p:spPr>
              <a:xfrm>
                <a:off x="432" y="2044"/>
                <a:ext cx="1225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A500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BAT Burst Image</a:t>
                </a:r>
                <a:endParaRPr/>
              </a:p>
            </p:txBody>
          </p:sp>
        </p:grpSp>
        <p:sp>
          <p:nvSpPr>
            <p:cNvPr id="177" name="Google Shape;177;p5"/>
            <p:cNvSpPr txBox="1"/>
            <p:nvPr/>
          </p:nvSpPr>
          <p:spPr>
            <a:xfrm>
              <a:off x="620" y="3421"/>
              <a:ext cx="603" cy="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T&lt;10 sec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 &lt; 4'</a:t>
              </a:r>
              <a:endParaRPr b="1" i="1" sz="180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536" y="3119284"/>
            <a:ext cx="2007768" cy="1444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5656841" y="3630814"/>
            <a:ext cx="284060" cy="312646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8750" lIns="57525" spcFirstLastPara="1" rIns="57525" wrap="square" tIns="287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5333556" y="3969071"/>
            <a:ext cx="2238903" cy="427442"/>
          </a:xfrm>
          <a:prstGeom prst="rect">
            <a:avLst/>
          </a:prstGeom>
          <a:noFill/>
          <a:ln>
            <a:noFill/>
          </a:ln>
        </p:spPr>
        <p:txBody>
          <a:bodyPr anchorCtr="0" anchor="t" bIns="28750" lIns="57525" spcFirstLastPara="1" rIns="57525" wrap="square" tIns="287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 Error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Circle</a:t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2401748" y="3057496"/>
            <a:ext cx="545723" cy="437804"/>
          </a:xfrm>
          <a:prstGeom prst="rect">
            <a:avLst/>
          </a:prstGeom>
          <a:noFill/>
          <a:ln cap="flat" cmpd="sng" w="254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5"/>
          <p:cNvCxnSpPr/>
          <p:nvPr/>
        </p:nvCxnSpPr>
        <p:spPr>
          <a:xfrm>
            <a:off x="3025432" y="3557843"/>
            <a:ext cx="1715131" cy="938151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5"/>
          <p:cNvCxnSpPr/>
          <p:nvPr/>
        </p:nvCxnSpPr>
        <p:spPr>
          <a:xfrm>
            <a:off x="3025432" y="3057496"/>
            <a:ext cx="1715131" cy="62543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5"/>
          <p:cNvSpPr txBox="1"/>
          <p:nvPr/>
        </p:nvSpPr>
        <p:spPr>
          <a:xfrm>
            <a:off x="5096257" y="2712205"/>
            <a:ext cx="1523478" cy="47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XRT Image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4948457" y="4531174"/>
            <a:ext cx="1322080" cy="118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T&lt;100 sec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 &lt; 5''</a:t>
            </a:r>
            <a:endParaRPr b="1" i="1" sz="1800">
              <a:solidFill>
                <a:srgbClr val="00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6" name="Google Shape;186;p5"/>
          <p:cNvGrpSpPr/>
          <p:nvPr/>
        </p:nvGrpSpPr>
        <p:grpSpPr>
          <a:xfrm>
            <a:off x="5625246" y="2774945"/>
            <a:ext cx="3827098" cy="2273199"/>
            <a:chOff x="2760" y="2079"/>
            <a:chExt cx="2356" cy="1745"/>
          </a:xfrm>
        </p:grpSpPr>
        <p:sp>
          <p:nvSpPr>
            <p:cNvPr id="187" name="Google Shape;187;p5"/>
            <p:cNvSpPr txBox="1"/>
            <p:nvPr/>
          </p:nvSpPr>
          <p:spPr>
            <a:xfrm>
              <a:off x="4176" y="3459"/>
              <a:ext cx="81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99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T&lt;300 sec</a:t>
              </a:r>
              <a:endParaRPr/>
            </a:p>
          </p:txBody>
        </p:sp>
        <p:grpSp>
          <p:nvGrpSpPr>
            <p:cNvPr id="188" name="Google Shape;188;p5"/>
            <p:cNvGrpSpPr/>
            <p:nvPr/>
          </p:nvGrpSpPr>
          <p:grpSpPr>
            <a:xfrm>
              <a:off x="2760" y="2079"/>
              <a:ext cx="2356" cy="1329"/>
              <a:chOff x="2760" y="2079"/>
              <a:chExt cx="2356" cy="1329"/>
            </a:xfrm>
          </p:grpSpPr>
          <p:grpSp>
            <p:nvGrpSpPr>
              <p:cNvPr id="189" name="Google Shape;189;p5"/>
              <p:cNvGrpSpPr/>
              <p:nvPr/>
            </p:nvGrpSpPr>
            <p:grpSpPr>
              <a:xfrm>
                <a:off x="2760" y="2413"/>
                <a:ext cx="2279" cy="995"/>
                <a:chOff x="2760" y="2413"/>
                <a:chExt cx="2286" cy="995"/>
              </a:xfrm>
            </p:grpSpPr>
            <p:pic>
              <p:nvPicPr>
                <p:cNvPr id="190" name="Google Shape;190;p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116" y="2413"/>
                  <a:ext cx="930" cy="9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1" name="Google Shape;191;p5"/>
                <p:cNvSpPr/>
                <p:nvPr/>
              </p:nvSpPr>
              <p:spPr>
                <a:xfrm>
                  <a:off x="2760" y="2736"/>
                  <a:ext cx="240" cy="240"/>
                </a:xfrm>
                <a:prstGeom prst="rect">
                  <a:avLst/>
                </a:prstGeom>
                <a:noFill/>
                <a:ln cap="flat" cmpd="sng" w="25400">
                  <a:solidFill>
                    <a:srgbClr val="FF66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92" name="Google Shape;192;p5"/>
                <p:cNvCxnSpPr/>
                <p:nvPr/>
              </p:nvCxnSpPr>
              <p:spPr>
                <a:xfrm>
                  <a:off x="3024" y="2976"/>
                  <a:ext cx="1056" cy="43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66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5"/>
                <p:cNvCxnSpPr/>
                <p:nvPr/>
              </p:nvCxnSpPr>
              <p:spPr>
                <a:xfrm flipH="1" rot="10800000">
                  <a:off x="3024" y="2448"/>
                  <a:ext cx="1056" cy="28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66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4" name="Google Shape;194;p5"/>
              <p:cNvSpPr txBox="1"/>
              <p:nvPr/>
            </p:nvSpPr>
            <p:spPr>
              <a:xfrm>
                <a:off x="4053" y="2079"/>
                <a:ext cx="1063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99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UVOT Image</a:t>
                </a:r>
                <a:endParaRPr/>
              </a:p>
            </p:txBody>
          </p:sp>
        </p:grpSp>
      </p:grpSp>
      <p:pic>
        <p:nvPicPr>
          <p:cNvPr descr="A blue and orange circle with orange lines&#10;&#10;AI-generated content may be incorrect." id="195" name="Google Shape;19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0913" y="5096379"/>
            <a:ext cx="7018841" cy="1816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descr="inaf-fondo-trasparente.png" id="196" name="Google Shape;19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197" name="Google Shape;19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44764" y="33452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/>
        </p:nvSpPr>
        <p:spPr>
          <a:xfrm>
            <a:off x="3048000" y="228601"/>
            <a:ext cx="647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XRT: GRB050406, GRB050502B, ….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grb050406_4taglia" id="203" name="Google Shape;2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816100"/>
            <a:ext cx="4495800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b050502b_4taglia" id="204" name="Google Shape;2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8700" y="1809750"/>
            <a:ext cx="4597400" cy="3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 txBox="1"/>
          <p:nvPr/>
        </p:nvSpPr>
        <p:spPr>
          <a:xfrm>
            <a:off x="2057400" y="5765800"/>
            <a:ext cx="58039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Burrows et al. 2005, Science 309, 1833; Falcone et al. 2006, ApJ 641, 1010; Romano et al. 2006 AA 450, 59</a:t>
            </a:r>
            <a:endParaRPr/>
          </a:p>
        </p:txBody>
      </p:sp>
      <p:pic>
        <p:nvPicPr>
          <p:cNvPr descr="inaf-fondo-trasparente.png" id="206" name="Google Shape;20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207" name="Google Shape;20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ot_all_av" id="212" name="Google Shape;212;p7"/>
          <p:cNvPicPr preferRelativeResize="0"/>
          <p:nvPr/>
        </p:nvPicPr>
        <p:blipFill rotWithShape="1">
          <a:blip r:embed="rId3">
            <a:alphaModFix/>
          </a:blip>
          <a:srcRect b="0" l="6470" r="13821" t="9605"/>
          <a:stretch/>
        </p:blipFill>
        <p:spPr>
          <a:xfrm>
            <a:off x="657926" y="900056"/>
            <a:ext cx="7429171" cy="595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>
            <p:ph type="title"/>
          </p:nvPr>
        </p:nvSpPr>
        <p:spPr>
          <a:xfrm>
            <a:off x="3200400" y="165100"/>
            <a:ext cx="6248400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b="1" lang="en-US" sz="3200">
                <a:solidFill>
                  <a:srgbClr val="FF0000"/>
                </a:solidFill>
              </a:rPr>
              <a:t>Summary of XRT light curves</a:t>
            </a:r>
            <a:endParaRPr b="1" sz="3200"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1992314" y="2205038"/>
            <a:ext cx="4022725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/>
              <a:t> 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8216900" y="5951566"/>
            <a:ext cx="3975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Nousek et al. 2006 ApJ 642, 389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O’Brien et al. 2006, ApJ 647, 1213</a:t>
            </a:r>
            <a:endParaRPr/>
          </a:p>
        </p:txBody>
      </p:sp>
      <p:pic>
        <p:nvPicPr>
          <p:cNvPr descr="inaf-fondo-trasparente.png" id="216" name="Google Shape;21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217" name="Google Shape;2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a satellite in space&#10;&#10;AI-generated content may be incorrect." id="222" name="Google Shape;2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>
            <p:ph type="title"/>
          </p:nvPr>
        </p:nvSpPr>
        <p:spPr>
          <a:xfrm>
            <a:off x="2202990" y="195034"/>
            <a:ext cx="8272742" cy="649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lang="en-US" sz="2400">
                <a:solidFill>
                  <a:srgbClr val="FF0000"/>
                </a:solidFill>
              </a:rPr>
              <a:t>GRB050904: a very high redshift burst (z=6.29)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and more burst up to z&gt;8</a:t>
            </a:r>
            <a:endParaRPr sz="2400"/>
          </a:p>
        </p:txBody>
      </p:sp>
      <p:sp>
        <p:nvSpPr>
          <p:cNvPr id="224" name="Google Shape;224;p8"/>
          <p:cNvSpPr txBox="1"/>
          <p:nvPr/>
        </p:nvSpPr>
        <p:spPr>
          <a:xfrm>
            <a:off x="677778" y="5804467"/>
            <a:ext cx="5105400" cy="70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Cusumano et al. 2006, Nature 440, 164;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Watson et al. 2006, ApJ 637, L69</a:t>
            </a:r>
            <a:endParaRPr/>
          </a:p>
        </p:txBody>
      </p:sp>
      <p:pic>
        <p:nvPicPr>
          <p:cNvPr descr="grb050904_bat+wt+pc_lc_flux" id="225" name="Google Shape;225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421" y="893496"/>
            <a:ext cx="5976153" cy="4780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aru_spec" id="226" name="Google Shape;2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1469" y="1275830"/>
            <a:ext cx="5424093" cy="31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 txBox="1"/>
          <p:nvPr/>
        </p:nvSpPr>
        <p:spPr>
          <a:xfrm>
            <a:off x="7239184" y="4464772"/>
            <a:ext cx="42418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Kawai et al. 2006, Nature 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af-fondo-trasparente.png" id="228" name="Google Shape;22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>
            <p:ph type="title"/>
          </p:nvPr>
        </p:nvSpPr>
        <p:spPr>
          <a:xfrm>
            <a:off x="2729172" y="914001"/>
            <a:ext cx="5160002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"/>
              <a:buNone/>
            </a:pPr>
            <a:r>
              <a:rPr lang="en-US" sz="2800">
                <a:solidFill>
                  <a:schemeClr val="dk2"/>
                </a:solidFill>
              </a:rPr>
              <a:t>Optical Image – DSS + VLT </a:t>
            </a:r>
            <a:endParaRPr/>
          </a:p>
        </p:txBody>
      </p:sp>
      <p:pic>
        <p:nvPicPr>
          <p:cNvPr descr="RbandVLTDSS_rv" id="234" name="Google Shape;2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494" y="1422001"/>
            <a:ext cx="6886620" cy="510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"/>
          <p:cNvSpPr/>
          <p:nvPr/>
        </p:nvSpPr>
        <p:spPr>
          <a:xfrm>
            <a:off x="1857249" y="3632872"/>
            <a:ext cx="2514600" cy="661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 error box=2.3’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XRT error box=9.3”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8718291" y="6260310"/>
            <a:ext cx="32592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Gehrels et al. 2005, Nature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3446220" y="0"/>
            <a:ext cx="4401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GRB050509B</a:t>
            </a:r>
            <a:endParaRPr/>
          </a:p>
        </p:txBody>
      </p:sp>
      <p:pic>
        <p:nvPicPr>
          <p:cNvPr descr="inaf-fondo-trasparente.png" id="238" name="Google Shape;2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33958" cy="8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atellite in space&#10;&#10;AI-generated content may be incorrect." id="239" name="Google Shape;2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4764" y="22163"/>
            <a:ext cx="1347236" cy="1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2025-03-19T14:19:03Z</dcterms:created>
  <dc:creator>Gianpiero Tagliaferri</dc:creator>
</cp:coreProperties>
</file>