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7" r:id="rId2"/>
    <p:sldMasterId id="2147483727" r:id="rId3"/>
    <p:sldMasterId id="2147483796" r:id="rId4"/>
    <p:sldMasterId id="2147483821" r:id="rId5"/>
    <p:sldMasterId id="2147484368" r:id="rId6"/>
    <p:sldMasterId id="2147484390" r:id="rId7"/>
    <p:sldMasterId id="2147484444" r:id="rId8"/>
    <p:sldMasterId id="2147484456" r:id="rId9"/>
    <p:sldMasterId id="2147484468" r:id="rId10"/>
    <p:sldMasterId id="2147484480" r:id="rId11"/>
    <p:sldMasterId id="2147484492" r:id="rId12"/>
  </p:sldMasterIdLst>
  <p:notesMasterIdLst>
    <p:notesMasterId r:id="rId65"/>
  </p:notesMasterIdLst>
  <p:sldIdLst>
    <p:sldId id="3631" r:id="rId13"/>
    <p:sldId id="3608" r:id="rId14"/>
    <p:sldId id="3583" r:id="rId15"/>
    <p:sldId id="3432" r:id="rId16"/>
    <p:sldId id="3433" r:id="rId17"/>
    <p:sldId id="3434" r:id="rId18"/>
    <p:sldId id="3435" r:id="rId19"/>
    <p:sldId id="3436" r:id="rId20"/>
    <p:sldId id="3437" r:id="rId21"/>
    <p:sldId id="3635" r:id="rId22"/>
    <p:sldId id="3636" r:id="rId23"/>
    <p:sldId id="3443" r:id="rId24"/>
    <p:sldId id="3444" r:id="rId25"/>
    <p:sldId id="3638" r:id="rId26"/>
    <p:sldId id="3648" r:id="rId27"/>
    <p:sldId id="3639" r:id="rId28"/>
    <p:sldId id="3654" r:id="rId29"/>
    <p:sldId id="3447" r:id="rId30"/>
    <p:sldId id="3448" r:id="rId31"/>
    <p:sldId id="3618" r:id="rId32"/>
    <p:sldId id="3575" r:id="rId33"/>
    <p:sldId id="3596" r:id="rId34"/>
    <p:sldId id="3652" r:id="rId35"/>
    <p:sldId id="3563" r:id="rId36"/>
    <p:sldId id="3628" r:id="rId37"/>
    <p:sldId id="3455" r:id="rId38"/>
    <p:sldId id="3485" r:id="rId39"/>
    <p:sldId id="3650" r:id="rId40"/>
    <p:sldId id="3653" r:id="rId41"/>
    <p:sldId id="3647" r:id="rId42"/>
    <p:sldId id="3642" r:id="rId43"/>
    <p:sldId id="3643" r:id="rId44"/>
    <p:sldId id="3644" r:id="rId45"/>
    <p:sldId id="3645" r:id="rId46"/>
    <p:sldId id="3632" r:id="rId47"/>
    <p:sldId id="3627" r:id="rId48"/>
    <p:sldId id="3621" r:id="rId49"/>
    <p:sldId id="3610" r:id="rId50"/>
    <p:sldId id="3611" r:id="rId51"/>
    <p:sldId id="3612" r:id="rId52"/>
    <p:sldId id="3568" r:id="rId53"/>
    <p:sldId id="3569" r:id="rId54"/>
    <p:sldId id="3538" r:id="rId55"/>
    <p:sldId id="3539" r:id="rId56"/>
    <p:sldId id="3540" r:id="rId57"/>
    <p:sldId id="3541" r:id="rId58"/>
    <p:sldId id="3542" r:id="rId59"/>
    <p:sldId id="3543" r:id="rId60"/>
    <p:sldId id="3651" r:id="rId61"/>
    <p:sldId id="3516" r:id="rId62"/>
    <p:sldId id="3517" r:id="rId63"/>
    <p:sldId id="3518" r:id="rId64"/>
  </p:sldIdLst>
  <p:sldSz cx="9144000" cy="6858000" type="screen4x3"/>
  <p:notesSz cx="7104063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FF3300"/>
    <a:srgbClr val="006600"/>
    <a:srgbClr val="339966"/>
    <a:srgbClr val="00CC99"/>
    <a:srgbClr val="FF9933"/>
    <a:srgbClr val="FFCC99"/>
    <a:srgbClr val="FFFF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27" autoAdjust="0"/>
  </p:normalViewPr>
  <p:slideViewPr>
    <p:cSldViewPr>
      <p:cViewPr varScale="1">
        <p:scale>
          <a:sx n="64" d="100"/>
          <a:sy n="64" d="100"/>
        </p:scale>
        <p:origin x="11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5363" y="768350"/>
            <a:ext cx="5113337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2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99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667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18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32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19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74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43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172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17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843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prstClr val="black"/>
                </a:solidFill>
              </a:rPr>
              <a:pPr eaLnBrk="1" hangingPunct="1">
                <a:defRPr/>
              </a:pPr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07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38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441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170cbdb1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d170cbdb1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600"/>
              <a:t>Presenter’s note: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1600">
                <a:latin typeface="Arial"/>
                <a:ea typeface="Arial"/>
                <a:cs typeface="Arial"/>
                <a:sym typeface="Arial"/>
              </a:rPr>
              <a:t>With THESEUS &amp; 2G++ we will move from GW+EM studies of single cases to a statistical approach, starting to build the full picture of compact binary coalescences and to answer  questions that with 3G will find full confirmation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  <p:sp>
        <p:nvSpPr>
          <p:cNvPr id="81" name="Google Shape;81;gd170cbdb16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ts val="1400"/>
                <a:buFontTx/>
                <a:buNone/>
                <a:tabLst/>
                <a:defRPr/>
              </a:pPr>
              <a:t>29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780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059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657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982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909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361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755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8517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66825" y="612775"/>
            <a:ext cx="4086225" cy="30638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040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29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075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218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4193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98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3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</a:rPr>
              <a:pPr eaLnBrk="1" hangingPunct="1">
                <a:defRPr/>
              </a:pPr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5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</a:rPr>
              <a:pPr eaLnBrk="1" hangingPunct="1">
                <a:defRPr/>
              </a:pPr>
              <a:t>11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20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12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00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13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90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>
                <a:solidFill>
                  <a:prstClr val="black"/>
                </a:solidFill>
              </a:rPr>
              <a:pPr eaLnBrk="1" hangingPunct="1">
                <a:defRPr/>
              </a:pPr>
              <a:t>14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01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>
                <a:solidFill>
                  <a:prstClr val="black"/>
                </a:solidFill>
              </a:rPr>
              <a:pPr eaLnBrk="1" hangingPunct="1">
                <a:defRPr/>
              </a:pPr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24.png"/><Relationship Id="rId3" Type="http://schemas.openxmlformats.org/officeDocument/2006/relationships/image" Target="../media/image53.png"/><Relationship Id="rId21" Type="http://schemas.openxmlformats.org/officeDocument/2006/relationships/image" Target="../media/image46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2" Type="http://schemas.openxmlformats.org/officeDocument/2006/relationships/image" Target="../media/image52.jpeg"/><Relationship Id="rId16" Type="http://schemas.openxmlformats.org/officeDocument/2006/relationships/image" Target="../media/image14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24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54.png"/><Relationship Id="rId9" Type="http://schemas.openxmlformats.org/officeDocument/2006/relationships/image" Target="../media/image3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5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NUL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1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5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3020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9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3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7" y="-1142997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4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2877"/>
      </p:ext>
    </p:extLst>
  </p:cSld>
  <p:clrMapOvr>
    <a:masterClrMapping/>
  </p:clrMapOvr>
  <p:hf sldNum="0"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563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330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CF9FD-15B7-417B-BB6A-FA11E89EDA65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6916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F1BC2-AC55-4AB9-B3D5-ED30712A305A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514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CBFAC-6AD4-4400-B0CF-7E363141195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592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D943C8-360B-4D2D-9D52-2FC06DAE57FF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1117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F5EC7-2AB6-4833-8784-2E008677D53A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6909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38A8FA-AA73-4E2C-ABD7-EDA6043CB260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478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964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917D5E-B885-4562-851F-EEAD6CA03394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8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6224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7B318C-F122-4623-AEBA-710A537FFC3E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678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4E26A-982D-4A4F-9BB9-85A4F3FA2D02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9005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41A522-B2D4-4A10-B352-9745F63DB30C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9773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E4472-F16C-45AE-A297-C830A5369603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731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59A4C7-288A-45B2-802A-2AC397EB91EA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438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413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8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3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9566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1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104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02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10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6872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7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2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11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30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9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3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4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787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3782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567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26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6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1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247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3065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3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899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104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8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4938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4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1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8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9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3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8742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7316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63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7586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6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1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14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7555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3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099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4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8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077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4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1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8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9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1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7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770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9824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17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711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238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7558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1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6332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898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5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10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4994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9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2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13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13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5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4571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4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95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5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7" y="6249157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6" y="446081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00482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 black">
  <p:cSld name="2_slides bla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189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377" marR="0" lvl="1" indent="-342891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1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1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1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214995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/>
          <p:nvPr/>
        </p:nvSpPr>
        <p:spPr>
          <a:xfrm>
            <a:off x="1014083" y="6590581"/>
            <a:ext cx="8096751" cy="20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sm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fld id="{00000000-1234-1234-1234-123412341234}" type="slidenum">
              <a:rPr lang="it-IT" smtClean="0">
                <a:solidFill>
                  <a:prstClr val="white"/>
                </a:solidFill>
              </a:rPr>
              <a:pPr eaLnBrk="1" fontAlgn="auto" hangingPunct="1"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456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5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26188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1372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E729466-EC7C-45A9-955E-8AB7E2A45108}" type="slidenum">
              <a:rPr lang="it-IT" alt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alt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191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82F1BC2-AC55-4AB9-B3D5-ED30712A305A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892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31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31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31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98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5" y="69017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3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6068727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093138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5" y="69017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3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93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lang="en-US" sz="1400" cap="small" dirty="0" err="1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5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6" y="6249155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5" y="446079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55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460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12E6AD8-2331-498B-8402-B4245005E01B}" type="datetimeFigureOut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25/03/2025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4D067EC-2874-4985-8E02-5C17995F4229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5782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12E6AD8-2331-498B-8402-B4245005E01B}" type="datetimeFigureOut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25/03/2025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4D067EC-2874-4985-8E02-5C17995F4229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052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63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2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1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370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3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14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1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439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94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124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71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58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86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6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399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35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70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28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60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721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475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73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05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37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7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10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6062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47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556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753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960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93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275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03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593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921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8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2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12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231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132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765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89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585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72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025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222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724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992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8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3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0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33.jpeg"/><Relationship Id="rId17" Type="http://schemas.openxmlformats.org/officeDocument/2006/relationships/image" Target="../media/image37.png"/><Relationship Id="rId25" Type="http://schemas.openxmlformats.org/officeDocument/2006/relationships/image" Target="../media/image42.png"/><Relationship Id="rId33" Type="http://schemas.openxmlformats.org/officeDocument/2006/relationships/image" Target="../media/image49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6.png"/><Relationship Id="rId20" Type="http://schemas.openxmlformats.org/officeDocument/2006/relationships/image" Target="../media/image39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32.png"/><Relationship Id="rId24" Type="http://schemas.openxmlformats.org/officeDocument/2006/relationships/image" Target="../media/image14.png"/><Relationship Id="rId32" Type="http://schemas.openxmlformats.org/officeDocument/2006/relationships/image" Target="../media/image48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36" Type="http://schemas.openxmlformats.org/officeDocument/2006/relationships/image" Target="../media/image51.png"/><Relationship Id="rId10" Type="http://schemas.openxmlformats.org/officeDocument/2006/relationships/theme" Target="../theme/theme4.xml"/><Relationship Id="rId19" Type="http://schemas.openxmlformats.org/officeDocument/2006/relationships/image" Target="../media/image9.png"/><Relationship Id="rId31" Type="http://schemas.openxmlformats.org/officeDocument/2006/relationships/image" Target="../media/image47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5.png"/><Relationship Id="rId22" Type="http://schemas.openxmlformats.org/officeDocument/2006/relationships/image" Target="../media/image12.png"/><Relationship Id="rId27" Type="http://schemas.openxmlformats.org/officeDocument/2006/relationships/image" Target="../media/image44.png"/><Relationship Id="rId30" Type="http://schemas.openxmlformats.org/officeDocument/2006/relationships/image" Target="../media/image20.png"/><Relationship Id="rId35" Type="http://schemas.openxmlformats.org/officeDocument/2006/relationships/image" Target="../media/image50.png"/><Relationship Id="rId8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5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60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9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7433717" y="6107603"/>
            <a:ext cx="156709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7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9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7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0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40C7D3-D5F7-4717-86B5-04F5408A5AFB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  <p:sldLayoutId id="2147484504" r:id="rId12"/>
    <p:sldLayoutId id="21474845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9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1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60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6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1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86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6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3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87094" y="6107603"/>
            <a:ext cx="21137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noProof="1" smtClean="0">
                <a:solidFill>
                  <a:schemeClr val="bg2"/>
                </a:solidFill>
              </a:rPr>
              <a:t>ESA THESEUS team (AR/JL) | 09/10/2020 | Slide  </a:t>
            </a:r>
            <a:fld id="{A23FB853-5403-4C0E-900C-E95901285920}" type="slidenum">
              <a:rPr lang="en-US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8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61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35801" y="6107603"/>
            <a:ext cx="216501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>
                <a:solidFill>
                  <a:srgbClr val="4D4F53"/>
                </a:solidFill>
                <a:latin typeface="Verdana" pitchFamily="34" charset="0"/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7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endParaRPr lang="en-GB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6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3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</p:sldLayoutIdLst>
  <p:transition spd="med">
    <p:fade/>
  </p:transition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</p:sldLayoutIdLst>
  <p:transition spd="med">
    <p:fade/>
  </p:transition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90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76.sv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7.wmf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40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1.png"/><Relationship Id="rId5" Type="http://schemas.openxmlformats.org/officeDocument/2006/relationships/image" Target="../media/image102.png"/><Relationship Id="rId4" Type="http://schemas.openxmlformats.org/officeDocument/2006/relationships/image" Target="../media/image14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1.png"/><Relationship Id="rId5" Type="http://schemas.openxmlformats.org/officeDocument/2006/relationships/image" Target="../media/image144.emf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01.png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01.pn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1.png"/><Relationship Id="rId5" Type="http://schemas.openxmlformats.org/officeDocument/2006/relationships/image" Target="../media/image103.png"/><Relationship Id="rId4" Type="http://schemas.openxmlformats.org/officeDocument/2006/relationships/image" Target="../media/image1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5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1"/>
          <p:cNvSpPr txBox="1">
            <a:spLocks noChangeArrowheads="1"/>
          </p:cNvSpPr>
          <p:nvPr/>
        </p:nvSpPr>
        <p:spPr bwMode="auto">
          <a:xfrm>
            <a:off x="2286000" y="2667000"/>
            <a:ext cx="45720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0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Lorenzo Amati </a:t>
            </a:r>
            <a:endParaRPr lang="it-IT" altLang="it-IT" sz="30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on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</a:rPr>
              <a:t>behalf of the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                    THESEUS Consortium</a:t>
            </a:r>
            <a:endParaRPr lang="it-IT" altLang="it-IT" sz="24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AutoShape 2" descr="Politecnico di Milano - Wikipedia"/>
          <p:cNvSpPr>
            <a:spLocks noChangeAspect="1" noChangeArrowheads="1"/>
          </p:cNvSpPr>
          <p:nvPr/>
        </p:nvSpPr>
        <p:spPr bwMode="auto">
          <a:xfrm>
            <a:off x="2286000" y="3657600"/>
            <a:ext cx="1828800" cy="18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4245352"/>
            <a:ext cx="8937625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2514600"/>
            <a:ext cx="1600200" cy="1600200"/>
          </a:xfrm>
          <a:prstGeom prst="rect">
            <a:avLst/>
          </a:prstGeom>
          <a:ln/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l="12633" t="14075" b="21219"/>
          <a:stretch/>
        </p:blipFill>
        <p:spPr>
          <a:xfrm>
            <a:off x="368052" y="2793027"/>
            <a:ext cx="2441102" cy="1016974"/>
          </a:xfrm>
          <a:prstGeom prst="rect">
            <a:avLst/>
          </a:prstGeom>
        </p:spPr>
      </p:pic>
      <p:sp>
        <p:nvSpPr>
          <p:cNvPr id="12" name="Rectangle 19"/>
          <p:cNvSpPr txBox="1">
            <a:spLocks noChangeArrowheads="1"/>
          </p:cNvSpPr>
          <p:nvPr/>
        </p:nvSpPr>
        <p:spPr bwMode="auto">
          <a:xfrm>
            <a:off x="95894" y="100786"/>
            <a:ext cx="8952212" cy="2185214"/>
          </a:xfrm>
          <a:prstGeom prst="rect">
            <a:avLst/>
          </a:prstGeom>
          <a:noFill/>
          <a:ln w="444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Verdana"/>
              </a:rPr>
              <a:t>The THESEUS space                mission concept </a:t>
            </a:r>
            <a:endParaRPr lang="en-GB" sz="5400" dirty="0">
              <a:solidFill>
                <a:prstClr val="black"/>
              </a:solidFill>
              <a:latin typeface="Book Antiqua" panose="02040602050305030304" pitchFamily="18" charset="0"/>
              <a:cs typeface="Verdana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600" dirty="0" smtClean="0">
                <a:solidFill>
                  <a:prstClr val="black"/>
                </a:solidFill>
                <a:latin typeface="Book Antiqua" panose="02040602050305030304" pitchFamily="18" charset="0"/>
                <a:cs typeface="Verdana"/>
              </a:rPr>
              <a:t>Transient </a:t>
            </a:r>
            <a:r>
              <a:rPr lang="en-GB" sz="2600" dirty="0">
                <a:solidFill>
                  <a:prstClr val="black"/>
                </a:solidFill>
                <a:latin typeface="Book Antiqua" panose="02040602050305030304" pitchFamily="18" charset="0"/>
                <a:cs typeface="Verdana"/>
              </a:rPr>
              <a:t>High-Energy Sky and Early Universe Surveyor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6200" y="5791200"/>
            <a:ext cx="8915400" cy="954107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it-IT" sz="28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Celebrating 20 years of Swift discoveries                       </a:t>
            </a:r>
            <a:r>
              <a:rPr lang="en-US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(Florence,  26</a:t>
            </a:r>
            <a:r>
              <a:rPr lang="en-US" altLang="it-IT" sz="2800" baseline="300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th</a:t>
            </a:r>
            <a:r>
              <a:rPr lang="en-US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March  2025)</a:t>
            </a:r>
            <a:endParaRPr lang="it-IT" altLang="it-IT" sz="2800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" y="5"/>
            <a:ext cx="9001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 multi-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messenger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astrophysics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endParaRPr lang="it-IT" altLang="it-IT" b="1" i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4" y="3310877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7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lang="en-US" sz="2000" b="1" dirty="0" err="1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</a:t>
            </a:r>
            <a:endParaRPr lang="en-US" sz="2400" b="1" dirty="0">
              <a:solidFill>
                <a:srgbClr val="FF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6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7" y="3833104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81" y="3783458"/>
            <a:ext cx="2290853" cy="29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6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4" y="3310877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7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lang="en-US" sz="2000" b="1" dirty="0" err="1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</a:t>
            </a:r>
            <a:endParaRPr lang="en-US" sz="2400" b="1" dirty="0">
              <a:solidFill>
                <a:srgbClr val="FF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6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7" y="3833104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81" y="3783458"/>
            <a:ext cx="2290853" cy="29652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57" y="1371601"/>
            <a:ext cx="438564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" y="5"/>
            <a:ext cx="9001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 multi-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messenger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astrophysics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endParaRPr lang="it-IT" altLang="it-IT" b="1" i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700" y="1692728"/>
            <a:ext cx="3820887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5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0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3" y="2362203"/>
            <a:ext cx="4807839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3" y="2394864"/>
            <a:ext cx="4807839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range 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FOV and localization accuracy</a:t>
            </a:r>
          </a:p>
        </p:txBody>
      </p:sp>
      <p:sp>
        <p:nvSpPr>
          <p:cNvPr id="14" name="Ovale 13"/>
          <p:cNvSpPr/>
          <p:nvPr/>
        </p:nvSpPr>
        <p:spPr>
          <a:xfrm>
            <a:off x="5112043" y="3521990"/>
            <a:ext cx="740232" cy="69668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219708" y="4261417"/>
            <a:ext cx="707573" cy="6632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Ovale 16">
            <a:extLst>
              <a:ext uri="{FF2B5EF4-FFF2-40B4-BE49-F238E27FC236}">
                <a16:creationId xmlns:a16="http://schemas.microsoft.com/office/drawing/2014/main" id="{92B2EA65-02FE-44FD-8BAA-63A59C3D46F7}"/>
              </a:ext>
            </a:extLst>
          </p:cNvPr>
          <p:cNvSpPr/>
          <p:nvPr/>
        </p:nvSpPr>
        <p:spPr>
          <a:xfrm>
            <a:off x="5755834" y="3285110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875572" y="4205459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6202" y="177228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700" y="1692728"/>
            <a:ext cx="3820887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5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49251" y="4351460"/>
            <a:ext cx="4807839" cy="1402407"/>
          </a:xfrm>
          <a:prstGeom prst="roundRect">
            <a:avLst>
              <a:gd name="adj" fmla="val 14235"/>
            </a:avLst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49251" y="4382467"/>
            <a:ext cx="4807837" cy="133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autonomous fast follow-up in optical/NIR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location and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redshift measurement 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of detected GRB/transients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202" y="177228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53093" y="3433487"/>
            <a:ext cx="998768" cy="997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3" y="2362203"/>
            <a:ext cx="4807839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3" y="2394864"/>
            <a:ext cx="4807839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range 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FOV and localization accuracy</a:t>
            </a:r>
          </a:p>
        </p:txBody>
      </p:sp>
    </p:spTree>
    <p:extLst>
      <p:ext uri="{BB962C8B-B14F-4D97-AF65-F5344CB8AC3E}">
        <p14:creationId xmlns:p14="http://schemas.microsoft.com/office/powerpoint/2010/main" val="2022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14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0.3 - 5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band, total FOV of ~0.5sr with source location accuracy &lt;2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band, a FOV of &gt;2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&lt; 7’ location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accuracy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for 90% of detected GRBs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0.7 – 1.8 </a:t>
            </a:r>
            <a:r>
              <a:rPr lang="el-GR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band, providing a 15’x15’ FOV, with both imaging and moderate resolution spectroscopy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1" y="751110"/>
            <a:ext cx="1458686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4" y="890217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6" y="3002939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5446674" y="4686754"/>
            <a:ext cx="3646713" cy="1719942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>
                  <a:solidFill>
                    <a:prstClr val="whit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defRPr/>
                </a:pPr>
                <a:r>
                  <a:rPr lang="fr" sz="6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lang="fr" sz="6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6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defRPr/>
                </a:pPr>
                <a:r>
                  <a:rPr lang="fr" sz="8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lang="fr" sz="8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8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1" name="Rettangolo 20"/>
          <p:cNvSpPr/>
          <p:nvPr/>
        </p:nvSpPr>
        <p:spPr>
          <a:xfrm>
            <a:off x="76199" y="751110"/>
            <a:ext cx="9017188" cy="3935643"/>
          </a:xfrm>
          <a:prstGeom prst="rect">
            <a:avLst/>
          </a:prstGeom>
          <a:noFill/>
          <a:ln w="508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76202" y="177228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3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</a:t>
            </a:r>
            <a:r>
              <a:rPr lang="en-US" sz="20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0.3 - 5 </a:t>
            </a:r>
            <a:r>
              <a:rPr lang="en-US" sz="2000" dirty="0" err="1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band, total FOV of ~0.5sr with source location accuracy &lt;2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</a:t>
            </a:r>
            <a:r>
              <a:rPr lang="en-US" sz="20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en-US" sz="2000" dirty="0" err="1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band, a FOV of &gt;2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&lt; 7’ location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accuracy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for 90% of detected GRBs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</a:t>
            </a:r>
            <a:r>
              <a:rPr lang="en-US" sz="20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0.7 – 1.8 </a:t>
            </a:r>
            <a:r>
              <a:rPr lang="el-GR" sz="20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lang="en-US" sz="20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band, providing a 15’x15’ FOV, with both imaging and moderate resolution spectroscopy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1" y="751110"/>
            <a:ext cx="1458686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4" y="890217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6" y="3002939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5446674" y="4686754"/>
            <a:ext cx="3646713" cy="1719942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>
                  <a:solidFill>
                    <a:prstClr val="whit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defRPr/>
                </a:pPr>
                <a:r>
                  <a:rPr lang="fr" sz="6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lang="fr" sz="6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6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defRPr/>
                </a:pPr>
                <a:r>
                  <a:rPr lang="fr" sz="8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lang="fr" sz="8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8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1" name="Rettangolo 20"/>
          <p:cNvSpPr/>
          <p:nvPr/>
        </p:nvSpPr>
        <p:spPr>
          <a:xfrm>
            <a:off x="76199" y="4594782"/>
            <a:ext cx="9017188" cy="2110818"/>
          </a:xfrm>
          <a:prstGeom prst="rect">
            <a:avLst/>
          </a:prstGeom>
          <a:noFill/>
          <a:ln w="508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267369" y="187999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8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(XGIS)</a:t>
            </a:r>
            <a:endParaRPr lang="en-US" sz="2800" b="1" dirty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202" y="76203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sz="3600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38" name="Picture 12">
            <a:extLst>
              <a:ext uri="{FF2B5EF4-FFF2-40B4-BE49-F238E27FC236}">
                <a16:creationId xmlns:a16="http://schemas.microsoft.com/office/drawing/2014/main" id="{B037C569-53F1-4ED5-8F66-DCEC5E82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49092" y="1447800"/>
            <a:ext cx="2143343" cy="406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14924126-3627-4FCA-B5D2-66A18A997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8876"/>
          <a:stretch/>
        </p:blipFill>
        <p:spPr bwMode="auto">
          <a:xfrm>
            <a:off x="6280922" y="1755600"/>
            <a:ext cx="2841148" cy="344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15">
            <a:extLst>
              <a:ext uri="{FF2B5EF4-FFF2-40B4-BE49-F238E27FC236}">
                <a16:creationId xmlns:a16="http://schemas.microsoft.com/office/drawing/2014/main" id="{CF6087C9-E774-4E7F-BAD6-C6857314756B}"/>
              </a:ext>
            </a:extLst>
          </p:cNvPr>
          <p:cNvSpPr txBox="1"/>
          <p:nvPr/>
        </p:nvSpPr>
        <p:spPr>
          <a:xfrm>
            <a:off x="5378967" y="5204401"/>
            <a:ext cx="858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(ADS)</a:t>
            </a:r>
            <a:endParaRPr lang="it-C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6C59726D-7874-4CDF-AD71-7F4719D9927B}"/>
              </a:ext>
            </a:extLst>
          </p:cNvPr>
          <p:cNvSpPr txBox="1"/>
          <p:nvPr/>
        </p:nvSpPr>
        <p:spPr>
          <a:xfrm>
            <a:off x="7771314" y="5194546"/>
            <a:ext cx="1272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(THALES)</a:t>
            </a:r>
            <a:endParaRPr lang="it-C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321205"/>
            <a:ext cx="3962400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891" indent="-342891">
              <a:buFont typeface="Wingdings" panose="05000000000000000000" pitchFamily="2" charset="2"/>
              <a:buChar char="q"/>
              <a:defRPr/>
            </a:pPr>
            <a:r>
              <a:rPr lang="en-US" sz="22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Fast slewing capability </a:t>
            </a:r>
            <a:r>
              <a:rPr lang="en-US" sz="22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(&gt;10°/min), granting </a:t>
            </a:r>
            <a:r>
              <a:rPr lang="en-US" sz="2200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prompt NIR follow-up of GRBs and transients</a:t>
            </a: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2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r>
              <a:rPr lang="en-US" sz="22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Low-Earth Orbit (LEO), </a:t>
            </a:r>
            <a:r>
              <a:rPr lang="en-US" sz="22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with about 4° inclination and  550-640 km altitude, </a:t>
            </a:r>
            <a:r>
              <a:rPr lang="en-US" sz="2200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granting low and stable BKG for the monitors</a:t>
            </a: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2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weight (about 2.3 tons) and dimensions are suitable for </a:t>
            </a:r>
            <a:r>
              <a:rPr lang="en-US" sz="22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launch with VEGA-E</a:t>
            </a: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7795" y="212234"/>
            <a:ext cx="8991600" cy="209288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it-IT" sz="2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will have a combination of  instrumentation and mission profile allowing the detection of all types of GRBs (long, short/hard, weak/soft, </a:t>
            </a:r>
            <a:r>
              <a:rPr lang="en-US" altLang="it-IT" sz="2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off-axis, high-redshift</a:t>
            </a:r>
            <a:r>
              <a:rPr lang="en-US" altLang="it-IT" sz="2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 and provide accurate location and redshift measurement </a:t>
            </a:r>
            <a:r>
              <a:rPr lang="en-US" altLang="it-IT" sz="2600" b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for </a:t>
            </a:r>
            <a:r>
              <a:rPr lang="en-US" altLang="it-IT" sz="2600" b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almost all</a:t>
            </a:r>
            <a:r>
              <a:rPr lang="en-US" altLang="it-IT" sz="2600" b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US" altLang="it-IT" sz="2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of them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2928"/>
          <a:stretch/>
        </p:blipFill>
        <p:spPr>
          <a:xfrm>
            <a:off x="995363" y="2362200"/>
            <a:ext cx="6705600" cy="4419600"/>
          </a:xfrm>
          <a:prstGeom prst="rect">
            <a:avLst/>
          </a:prstGeom>
        </p:spPr>
      </p:pic>
      <p:sp>
        <p:nvSpPr>
          <p:cNvPr id="3" name="Callout a incrocio 2"/>
          <p:cNvSpPr/>
          <p:nvPr/>
        </p:nvSpPr>
        <p:spPr>
          <a:xfrm>
            <a:off x="5334000" y="3516134"/>
            <a:ext cx="304800" cy="293867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867400" y="243840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GRB170817A/GW170817</a:t>
            </a:r>
          </a:p>
        </p:txBody>
      </p:sp>
      <p:cxnSp>
        <p:nvCxnSpPr>
          <p:cNvPr id="8" name="Connettore 1 7"/>
          <p:cNvCxnSpPr/>
          <p:nvPr/>
        </p:nvCxnSpPr>
        <p:spPr>
          <a:xfrm flipH="1">
            <a:off x="5638800" y="2807735"/>
            <a:ext cx="838200" cy="6974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47295" y="238368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Fermi/GBM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4541119" y="2755355"/>
            <a:ext cx="628180" cy="5208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133602" y="4180402"/>
            <a:ext cx="2407519" cy="176320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19016" y="30157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it-IT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redshift</a:t>
            </a:r>
            <a:endParaRPr lang="it-IT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3023270" y="3413761"/>
            <a:ext cx="314091" cy="104172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7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9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70" y="1676405"/>
            <a:ext cx="3961243" cy="4456397"/>
          </a:xfrm>
          <a:prstGeom prst="rect">
            <a:avLst/>
          </a:prstGeom>
        </p:spPr>
      </p:pic>
      <p:pic>
        <p:nvPicPr>
          <p:cNvPr id="10" name="lum_z_hist_notheseus.pdf" descr="lum_z_hist_notheseus.pdf"/>
          <p:cNvPicPr>
            <a:picLocks noChangeAspect="1"/>
          </p:cNvPicPr>
          <p:nvPr/>
        </p:nvPicPr>
        <p:blipFill rotWithShape="1">
          <a:blip r:embed="rId5">
            <a:extLst/>
          </a:blip>
          <a:srcRect r="28354"/>
          <a:stretch/>
        </p:blipFill>
        <p:spPr>
          <a:xfrm>
            <a:off x="39756" y="509871"/>
            <a:ext cx="4331155" cy="568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20" y="761374"/>
            <a:ext cx="4773091" cy="52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9" y="76210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</a:p>
        </p:txBody>
      </p:sp>
    </p:spTree>
    <p:extLst>
      <p:ext uri="{BB962C8B-B14F-4D97-AF65-F5344CB8AC3E}">
        <p14:creationId xmlns:p14="http://schemas.microsoft.com/office/powerpoint/2010/main" val="31062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9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5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9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9" y="76210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</a:p>
        </p:txBody>
      </p:sp>
    </p:spTree>
    <p:extLst>
      <p:ext uri="{BB962C8B-B14F-4D97-AF65-F5344CB8AC3E}">
        <p14:creationId xmlns:p14="http://schemas.microsoft.com/office/powerpoint/2010/main" val="41833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557884"/>
            <a:ext cx="9144000" cy="5220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DE8C8-3F20-CD05-DEA8-63837AC4B2A4}"/>
              </a:ext>
            </a:extLst>
          </p:cNvPr>
          <p:cNvSpPr txBox="1"/>
          <p:nvPr/>
        </p:nvSpPr>
        <p:spPr>
          <a:xfrm>
            <a:off x="76200" y="1093887"/>
            <a:ext cx="5715000" cy="5078313"/>
          </a:xfrm>
          <a:prstGeom prst="rect">
            <a:avLst/>
          </a:prstGeom>
          <a:noFill/>
          <a:ln w="412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Probe 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early Universe (first stars, first galaxies, cosmic reionization)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, by unveiling and exploiting the population of </a:t>
            </a:r>
            <a:r>
              <a:rPr lang="en-US" altLang="it-IT" sz="26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very high redshift </a:t>
            </a:r>
            <a:r>
              <a:rPr lang="en-US" altLang="it-IT" sz="26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GRBs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it-IT" sz="1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it-IT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it-IT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Provide a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fundamental contribution to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multi-messenger time-domain 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astrophysics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through GRBs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produced by </a:t>
            </a:r>
            <a:r>
              <a:rPr lang="en-US" altLang="it-IT" sz="26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BNS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other X/gamma-ray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transients</a:t>
            </a:r>
            <a:endParaRPr kumimoji="0" lang="en-US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191001"/>
            <a:ext cx="3275625" cy="254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1B67280-7ECE-C942-8D87-7A0EA0EDA9C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/>
          <a:stretch/>
        </p:blipFill>
        <p:spPr bwMode="auto">
          <a:xfrm>
            <a:off x="5867399" y="818890"/>
            <a:ext cx="3352799" cy="3295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Next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generation GRB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(late ‘30s)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/>
          <a:stretch/>
        </p:blipFill>
        <p:spPr>
          <a:xfrm>
            <a:off x="0" y="1045475"/>
            <a:ext cx="9144000" cy="34517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119583"/>
            <a:ext cx="2930236" cy="268877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00400" y="1045475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733800" y="5334000"/>
            <a:ext cx="2895600" cy="1676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0" y="1371600"/>
            <a:ext cx="3048000" cy="4924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THESEUS: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short GRB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over large FOV with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arcmin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localization</a:t>
            </a: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Kilonova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and/or IR </a:t>
            </a:r>
            <a:r>
              <a:rPr lang="it-IT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afterglow</a:t>
            </a:r>
            <a:r>
              <a:rPr lang="it-IT" sz="2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arcsec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localization</a:t>
            </a:r>
            <a:r>
              <a:rPr lang="it-IT" sz="2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lang="it-IT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characterization</a:t>
            </a: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Possible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of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weaker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isotropic</a:t>
            </a:r>
            <a:r>
              <a:rPr 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X-</a:t>
            </a:r>
            <a:r>
              <a:rPr 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ray</a:t>
            </a:r>
            <a:r>
              <a:rPr 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emission</a:t>
            </a:r>
            <a:endParaRPr lang="it-IT" sz="24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36666" b="33759"/>
          <a:stretch/>
        </p:blipFill>
        <p:spPr>
          <a:xfrm>
            <a:off x="6179793" y="4119579"/>
            <a:ext cx="2964217" cy="2440108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6705600" y="4462627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lang="en-US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7"/>
    </mc:Choice>
    <mc:Fallback xmlns="">
      <p:transition spd="slow" advTm="3387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1265583"/>
            <a:ext cx="6194172" cy="5612296"/>
          </a:xfrm>
          <a:prstGeom prst="rect">
            <a:avLst/>
          </a:prstGeom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114300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endParaRPr lang="en-US" altLang="it-IT" sz="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>
              <a:buNone/>
              <a:defRPr/>
            </a:pPr>
            <a:r>
              <a:rPr lang="en-US" altLang="it-IT" sz="2600" dirty="0">
                <a:latin typeface="Book Antiqua" panose="02040602050305030304" pitchFamily="18" charset="0"/>
                <a:ea typeface="Arial" charset="0"/>
                <a:cs typeface="Arial" charset="0"/>
              </a:rPr>
              <a:t>M7 timeline: great synergy with 3G GW detectors (ET, CE)</a:t>
            </a:r>
          </a:p>
        </p:txBody>
      </p:sp>
    </p:spTree>
    <p:extLst>
      <p:ext uri="{BB962C8B-B14F-4D97-AF65-F5344CB8AC3E}">
        <p14:creationId xmlns:p14="http://schemas.microsoft.com/office/powerpoint/2010/main" val="360608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DB580D7-CDC9-4747-AAB1-7BE5FE0F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22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3" y="844433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INDEPENDENT DETECTION &amp; CHARACTERISATION OF THE MULTI-MESSENGER SOURCES</a:t>
            </a:r>
            <a:endParaRPr lang="it-IT" sz="2000" b="1" dirty="0">
              <a:solidFill>
                <a:srgbClr val="0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6">
            <a:extLst>
              <a:ext uri="{FF2B5EF4-FFF2-40B4-BE49-F238E27FC236}">
                <a16:creationId xmlns:a16="http://schemas.microsoft.com/office/drawing/2014/main" id="{7B840D49-6FC6-4262-B2DD-98C378523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2" y="2600277"/>
            <a:ext cx="2992991" cy="3360731"/>
          </a:xfrm>
          <a:prstGeom prst="rect">
            <a:avLst/>
          </a:prstGeom>
        </p:spPr>
      </p:pic>
      <p:sp>
        <p:nvSpPr>
          <p:cNvPr id="16" name="CasellaDiTesto 18">
            <a:extLst>
              <a:ext uri="{FF2B5EF4-FFF2-40B4-BE49-F238E27FC236}">
                <a16:creationId xmlns:a16="http://schemas.microsoft.com/office/drawing/2014/main" id="{1E37C4C9-9485-49EF-A062-BFABD3CDFC8A}"/>
              </a:ext>
            </a:extLst>
          </p:cNvPr>
          <p:cNvSpPr txBox="1"/>
          <p:nvPr/>
        </p:nvSpPr>
        <p:spPr>
          <a:xfrm>
            <a:off x="2503813" y="2356731"/>
            <a:ext cx="1349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Misaligned GRBs</a:t>
            </a:r>
          </a:p>
        </p:txBody>
      </p:sp>
      <p:pic>
        <p:nvPicPr>
          <p:cNvPr id="24" name="Elemento grafico 19" descr="Faccia sorridente senza riempimento">
            <a:extLst>
              <a:ext uri="{FF2B5EF4-FFF2-40B4-BE49-F238E27FC236}">
                <a16:creationId xmlns:a16="http://schemas.microsoft.com/office/drawing/2014/main" id="{BBB1BF23-D0C3-41E8-AF64-58D81EF28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7599" y="2100377"/>
            <a:ext cx="501557" cy="501557"/>
          </a:xfrm>
          <a:prstGeom prst="rect">
            <a:avLst/>
          </a:prstGeom>
        </p:spPr>
      </p:pic>
      <p:sp>
        <p:nvSpPr>
          <p:cNvPr id="25" name="CasellaDiTesto 20">
            <a:extLst>
              <a:ext uri="{FF2B5EF4-FFF2-40B4-BE49-F238E27FC236}">
                <a16:creationId xmlns:a16="http://schemas.microsoft.com/office/drawing/2014/main" id="{6E0E5087-03E0-457F-BB98-B310803673D9}"/>
              </a:ext>
            </a:extLst>
          </p:cNvPr>
          <p:cNvSpPr txBox="1"/>
          <p:nvPr/>
        </p:nvSpPr>
        <p:spPr>
          <a:xfrm>
            <a:off x="717398" y="2101265"/>
            <a:ext cx="11574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  <a:cs typeface="Bangla Sangam MN" panose="02000000000000000000" pitchFamily="2" charset="0"/>
              </a:rPr>
              <a:t>Aligned GRBs</a:t>
            </a:r>
          </a:p>
        </p:txBody>
      </p:sp>
      <p:pic>
        <p:nvPicPr>
          <p:cNvPr id="26" name="Elemento grafico 21" descr="Faccia sorridente senza riempimento">
            <a:extLst>
              <a:ext uri="{FF2B5EF4-FFF2-40B4-BE49-F238E27FC236}">
                <a16:creationId xmlns:a16="http://schemas.microsoft.com/office/drawing/2014/main" id="{765C92F1-03C2-40CD-A243-EEE732C4A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83315" y="2905457"/>
            <a:ext cx="501557" cy="501557"/>
          </a:xfrm>
          <a:prstGeom prst="rect">
            <a:avLst/>
          </a:prstGeom>
        </p:spPr>
      </p:pic>
      <p:sp>
        <p:nvSpPr>
          <p:cNvPr id="30" name="Rettangolo arrotondato 7">
            <a:extLst>
              <a:ext uri="{FF2B5EF4-FFF2-40B4-BE49-F238E27FC236}">
                <a16:creationId xmlns:a16="http://schemas.microsoft.com/office/drawing/2014/main" id="{7D2CBCA5-534D-4604-900D-0B92C530CB5D}"/>
              </a:ext>
            </a:extLst>
          </p:cNvPr>
          <p:cNvSpPr/>
          <p:nvPr/>
        </p:nvSpPr>
        <p:spPr>
          <a:xfrm>
            <a:off x="4013805" y="2356733"/>
            <a:ext cx="4895027" cy="1758069"/>
          </a:xfrm>
          <a:prstGeom prst="roundRect">
            <a:avLst>
              <a:gd name="adj" fmla="val 6642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CD3D43-89BC-48D6-A37E-CF2A298181B9}"/>
              </a:ext>
            </a:extLst>
          </p:cNvPr>
          <p:cNvSpPr txBox="1"/>
          <p:nvPr/>
        </p:nvSpPr>
        <p:spPr>
          <a:xfrm>
            <a:off x="4088174" y="2422031"/>
            <a:ext cx="498112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THESEUS + ET in 3 years: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  <a:p>
            <a:pPr marL="342891" indent="-34289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~70 </a:t>
            </a:r>
            <a:r>
              <a:rPr lang="en-US" sz="2200" dirty="0" err="1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aligned+misaligned</a:t>
            </a:r>
            <a:r>
              <a:rPr lang="en-US" sz="22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short GRB</a:t>
            </a:r>
          </a:p>
          <a:p>
            <a:pPr marL="342891" indent="-34289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additional long GRBs from mergers and possible GW-X-ray transients</a:t>
            </a:r>
          </a:p>
        </p:txBody>
      </p:sp>
      <p:sp>
        <p:nvSpPr>
          <p:cNvPr id="18" name="Rettangolo arrotondato 8">
            <a:extLst>
              <a:ext uri="{FF2B5EF4-FFF2-40B4-BE49-F238E27FC236}">
                <a16:creationId xmlns:a16="http://schemas.microsoft.com/office/drawing/2014/main" id="{470E6F0A-5100-CB47-8038-E99920D9CF35}"/>
              </a:ext>
            </a:extLst>
          </p:cNvPr>
          <p:cNvSpPr/>
          <p:nvPr/>
        </p:nvSpPr>
        <p:spPr>
          <a:xfrm>
            <a:off x="800197" y="1543131"/>
            <a:ext cx="2677912" cy="457773"/>
          </a:xfrm>
          <a:prstGeom prst="roundRect">
            <a:avLst/>
          </a:prstGeom>
          <a:solidFill>
            <a:srgbClr val="9ABCE6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it-IT" sz="1600" dirty="0">
              <a:solidFill>
                <a:prstClr val="white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44" indent="-285744" eaLnBrk="1" hangingPunct="1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C62EFF4F-B5DD-4DC8-81E4-C6D14F264E18}"/>
              </a:ext>
            </a:extLst>
          </p:cNvPr>
          <p:cNvSpPr txBox="1"/>
          <p:nvPr/>
        </p:nvSpPr>
        <p:spPr>
          <a:xfrm>
            <a:off x="800197" y="1605669"/>
            <a:ext cx="267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6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Lessons from GRB170817A</a:t>
            </a:r>
          </a:p>
        </p:txBody>
      </p:sp>
      <p:sp>
        <p:nvSpPr>
          <p:cNvPr id="2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4013802" y="4398218"/>
            <a:ext cx="4895027" cy="1758108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it-IT" sz="1600" dirty="0">
              <a:solidFill>
                <a:prstClr val="white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44" indent="-285744" eaLnBrk="1" hangingPunct="1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2201DA04-107A-43C8-938D-E2C4B66EF93C}"/>
              </a:ext>
            </a:extLst>
          </p:cNvPr>
          <p:cNvSpPr txBox="1"/>
          <p:nvPr/>
        </p:nvSpPr>
        <p:spPr>
          <a:xfrm>
            <a:off x="4035576" y="4436594"/>
            <a:ext cx="4895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Higher redshift events – 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/𝛾 </a:t>
            </a:r>
            <a:r>
              <a:rPr lang="it-IT" sz="2000" dirty="0" err="1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likely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only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route to EM </a:t>
            </a:r>
            <a:r>
              <a:rPr lang="it-IT" sz="2000" dirty="0" err="1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detection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: 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larger statistical studies including source evolution, </a:t>
            </a:r>
            <a:r>
              <a:rPr lang="en-GB" sz="2000" dirty="0">
                <a:solidFill>
                  <a:prstClr val="black"/>
                </a:solidFill>
                <a:latin typeface="Book Antiqua" panose="02040602050305030304" pitchFamily="18" charset="0"/>
              </a:rPr>
              <a:t>probe of dark energy and test modified gravity on cosmological scales</a:t>
            </a:r>
            <a:endParaRPr lang="it-IT" sz="2000" b="1" dirty="0">
              <a:solidFill>
                <a:prstClr val="black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5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7395C69-E313-334A-A88F-236CDB31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64CE95-6AB1-944A-87CE-27C8240B275B}"/>
              </a:ext>
            </a:extLst>
          </p:cNvPr>
          <p:cNvSpPr txBox="1"/>
          <p:nvPr/>
        </p:nvSpPr>
        <p:spPr>
          <a:xfrm>
            <a:off x="232577" y="2362200"/>
            <a:ext cx="2755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Relativistic jet formation, equation of state, fundamental physics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B5AD5F-BA13-F144-A2A9-D18D87230F37}"/>
              </a:ext>
            </a:extLst>
          </p:cNvPr>
          <p:cNvSpPr txBox="1"/>
          <p:nvPr/>
        </p:nvSpPr>
        <p:spPr>
          <a:xfrm>
            <a:off x="3192727" y="3005794"/>
            <a:ext cx="26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Cosmic sites of r-process nucleosynthesis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CCE6CD-0889-EA4E-A37B-16037FD25D9A}"/>
              </a:ext>
            </a:extLst>
          </p:cNvPr>
          <p:cNvSpPr txBox="1"/>
          <p:nvPr/>
        </p:nvSpPr>
        <p:spPr>
          <a:xfrm>
            <a:off x="6212886" y="3459038"/>
            <a:ext cx="28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New independent route to measure cosmological parameters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735FD9-8DC3-7D4E-9860-FC889A35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363" y="3710314"/>
            <a:ext cx="2743200" cy="16929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36AEC3-E7A0-2348-AC61-854DA9B3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32" y="3333360"/>
            <a:ext cx="2818371" cy="173937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82" y="4382368"/>
            <a:ext cx="3103687" cy="212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3" y="119711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INDEPENDENT DETECTION &amp; CHARACTERISATION OF THE MULTI-MESSENGER SOURCES</a:t>
            </a:r>
            <a:endParaRPr lang="it-IT" sz="2000" b="1" dirty="0">
              <a:solidFill>
                <a:srgbClr val="0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28610" y="30480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10" y="3"/>
            <a:ext cx="8680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Explori</a:t>
            </a:r>
            <a:r>
              <a:rPr lang="en-GB" sz="3200" b="1" dirty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 the transient sky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5" y="3581400"/>
            <a:ext cx="42520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86" y="3581400"/>
            <a:ext cx="453081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601951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endParaRPr lang="en-US" altLang="it-IT" sz="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44" lvl="1">
              <a:buFont typeface="Courier New" charset="0"/>
              <a:buChar char="o"/>
              <a:defRPr/>
            </a:pPr>
            <a:r>
              <a:rPr lang="en-US" altLang="it-IT" sz="23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GRBs extreme emission physics</a:t>
            </a:r>
            <a:r>
              <a:rPr lang="en-US" altLang="it-IT" sz="23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, central engine, sub-classes &amp; progenitors,</a:t>
            </a:r>
            <a:r>
              <a:rPr lang="en-US" altLang="it-IT" sz="2300" b="1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lang="en-US" altLang="it-IT" sz="23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cosmological parameters &amp; fundamental physics </a:t>
            </a:r>
          </a:p>
          <a:p>
            <a:pPr marL="285744" lvl="1">
              <a:buFont typeface="Courier New" charset="0"/>
              <a:buChar char="o"/>
              <a:defRPr/>
            </a:pPr>
            <a:endParaRPr lang="en-US" altLang="it-IT" sz="600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44" lvl="1">
              <a:buFont typeface="Courier New" charset="0"/>
              <a:buChar char="o"/>
              <a:defRPr/>
            </a:pPr>
            <a:r>
              <a:rPr lang="en-US" altLang="it-IT" sz="23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S</a:t>
            </a:r>
            <a:r>
              <a:rPr lang="en-US" altLang="it-IT" sz="2300" dirty="0" err="1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tudy</a:t>
            </a:r>
            <a:r>
              <a:rPr lang="en-US" altLang="it-IT" sz="23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 of </a:t>
            </a:r>
            <a:r>
              <a:rPr lang="en-US" altLang="it-IT" sz="23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many classes of X-ray sources </a:t>
            </a:r>
            <a:r>
              <a:rPr lang="en-US" altLang="it-IT" sz="23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by exploiting the </a:t>
            </a:r>
            <a:r>
              <a:rPr lang="en-US" altLang="it-IT" sz="23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simultaneous broad band X-ray and NIR observations</a:t>
            </a:r>
          </a:p>
          <a:p>
            <a:pPr marL="285744" lvl="1">
              <a:buNone/>
              <a:defRPr/>
            </a:pPr>
            <a:endParaRPr lang="en-US" altLang="it-IT" sz="600" b="1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44" lvl="1">
              <a:buFont typeface="Courier New" charset="0"/>
              <a:buChar char="o"/>
              <a:defRPr/>
            </a:pPr>
            <a:r>
              <a:rPr lang="en-US" altLang="it-IT" sz="23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P</a:t>
            </a:r>
            <a:r>
              <a:rPr lang="en-US" altLang="it-IT" sz="2300" dirty="0" err="1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rovide</a:t>
            </a:r>
            <a:r>
              <a:rPr lang="en-US" altLang="it-IT" sz="23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 a </a:t>
            </a:r>
            <a:r>
              <a:rPr lang="en-US" altLang="it-IT" sz="23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flexible follow-up observatory </a:t>
            </a:r>
            <a:r>
              <a:rPr lang="en-US" altLang="it-IT" sz="23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for fast transient events with </a:t>
            </a:r>
            <a:r>
              <a:rPr lang="en-US" altLang="it-IT" sz="23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multi-wavelength </a:t>
            </a:r>
            <a:r>
              <a:rPr lang="en-US" altLang="it-IT" sz="2300" b="1" dirty="0" err="1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ToO</a:t>
            </a:r>
            <a:r>
              <a:rPr lang="en-US" altLang="it-IT" sz="23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 capabilities </a:t>
            </a:r>
            <a:r>
              <a:rPr lang="en-US" altLang="it-IT" sz="23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lang="en-US" altLang="it-IT" sz="23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guest-observer </a:t>
            </a:r>
            <a:r>
              <a:rPr lang="en-US" altLang="it-IT" sz="2300" b="1" dirty="0" err="1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programmes</a:t>
            </a:r>
            <a:endParaRPr lang="en-US" altLang="it-IT" sz="2300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" y="76202"/>
            <a:ext cx="90677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THESEUS: crucial synergies in the late ‘30s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05" y="587381"/>
            <a:ext cx="7096125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6206" y="5689942"/>
            <a:ext cx="8991599" cy="1015663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The</a:t>
            </a:r>
            <a:r>
              <a:rPr lang="it-IT" sz="2000" dirty="0">
                <a:solidFill>
                  <a:srgbClr val="000000"/>
                </a:solidFill>
                <a:latin typeface="Book Antiqua" panose="02040602050305030304" pitchFamily="18" charset="0"/>
              </a:rPr>
              <a:t> «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M7» 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timeline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will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allow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to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widely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broaden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the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mission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scientific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impact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by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taking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advantage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of the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perfectly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matched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synergies</a:t>
            </a:r>
            <a:r>
              <a:rPr lang="it-IT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with major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facilities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coming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fully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operative in the 2030s  </a:t>
            </a:r>
            <a:r>
              <a:rPr lang="it-IT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(e.g., 3G GW detectors)</a:t>
            </a:r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8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7980363" cy="914400"/>
          </a:xfrm>
          <a:prstGeom prst="rect">
            <a:avLst/>
          </a:prstGeom>
        </p:spPr>
        <p:txBody>
          <a:bodyPr/>
          <a:lstStyle/>
          <a:p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In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summary</a:t>
            </a:r>
            <a:endParaRPr lang="it-IT" altLang="it-IT" sz="36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4692" y="492001"/>
            <a:ext cx="8915400" cy="651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altLang="it-IT" sz="8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88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 are a key phenomenon for </a:t>
            </a:r>
            <a:r>
              <a:rPr lang="en-US" altLang="it-IT" sz="8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cosmology</a:t>
            </a:r>
            <a:r>
              <a:rPr lang="en-US" altLang="it-IT" sz="88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lang="en-US" altLang="it-IT" sz="8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astrophysics </a:t>
            </a:r>
            <a:r>
              <a:rPr lang="en-US" altLang="it-IT" sz="88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 </a:t>
            </a:r>
            <a:r>
              <a:rPr lang="en-US" altLang="it-IT" sz="8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fundamental physics</a:t>
            </a:r>
          </a:p>
          <a:p>
            <a:pPr marL="0" indent="0">
              <a:buNone/>
              <a:defRPr/>
            </a:pPr>
            <a:r>
              <a:rPr lang="en-US" altLang="it-IT" sz="40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88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Next generation GRB missions, like </a:t>
            </a:r>
            <a:r>
              <a:rPr lang="en-US" altLang="it-IT" sz="8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</a:t>
            </a:r>
            <a:r>
              <a:rPr lang="en-US" altLang="it-IT" sz="88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, developed by a large European </a:t>
            </a:r>
            <a:r>
              <a:rPr lang="en-US" altLang="it-IT" sz="88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collaboration and under advanced study by </a:t>
            </a:r>
            <a:r>
              <a:rPr lang="en-US" altLang="it-IT" sz="88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ESA </a:t>
            </a:r>
            <a:r>
              <a:rPr lang="en-US" altLang="it-IT" sz="8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will fully exploit these potentialities and also provide unprecedented clues to GRB physics and a substantial contribution to time-domain astronomy</a:t>
            </a:r>
          </a:p>
          <a:p>
            <a:pPr marL="0" indent="0">
              <a:buNone/>
              <a:defRPr/>
            </a:pPr>
            <a:endParaRPr lang="en-US" altLang="it-IT" sz="4000" dirty="0">
              <a:solidFill>
                <a:srgbClr val="0000FF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88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 “M7” timeline will allow an </a:t>
            </a:r>
            <a:r>
              <a:rPr lang="en-US" altLang="it-IT" sz="8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unprecedented great synergy with future very large observing </a:t>
            </a:r>
            <a:r>
              <a:rPr lang="en-US" altLang="it-IT" sz="88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fa</a:t>
            </a:r>
            <a:r>
              <a:rPr lang="en-US" altLang="it-IT" sz="88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cilities, thus </a:t>
            </a:r>
            <a:r>
              <a:rPr lang="en-US" altLang="it-IT" sz="88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importantly enhancing their science return</a:t>
            </a:r>
          </a:p>
          <a:p>
            <a:pPr marL="0" indent="0">
              <a:buNone/>
              <a:defRPr/>
            </a:pPr>
            <a:endParaRPr lang="en-US" altLang="it-IT" sz="40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8800" dirty="0">
                <a:solidFill>
                  <a:prstClr val="black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Because of the wide scope of its </a:t>
            </a:r>
            <a:r>
              <a:rPr lang="en-US" sz="8800" dirty="0">
                <a:latin typeface="Book Antiqua" panose="02040602050305030304" pitchFamily="18" charset="0"/>
                <a:cs typeface="Calibri" panose="020F0502020204030204" pitchFamily="34" charset="0"/>
              </a:rPr>
              <a:t>science goals, the great synergies and timeline and a </a:t>
            </a:r>
            <a:r>
              <a:rPr lang="en-US" sz="8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guest-observer </a:t>
            </a:r>
            <a:r>
              <a:rPr lang="en-US" sz="8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programme</a:t>
            </a:r>
            <a:r>
              <a:rPr lang="en-US" sz="8800" dirty="0"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lang="en-US" sz="8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scientific return will involve an unprecedented wide scientific community.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it-IT" sz="4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80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THESEUS: </a:t>
            </a:r>
            <a:r>
              <a:rPr lang="en-US" altLang="it-IT" sz="8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ESA/M7 </a:t>
            </a:r>
            <a:r>
              <a:rPr lang="en-US" altLang="it-IT" sz="80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Phase </a:t>
            </a:r>
            <a:r>
              <a:rPr lang="en-US" altLang="it-IT" sz="8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0/A study, selection 2026, launch by 2037</a:t>
            </a:r>
            <a:endParaRPr lang="en-US" altLang="it-IT" sz="80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en-US" altLang="it-IT" sz="80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SPIE articles on instruments, </a:t>
            </a:r>
            <a:r>
              <a:rPr lang="en-US" altLang="it-IT" sz="80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Adv.Sp.Res</a:t>
            </a:r>
            <a:r>
              <a:rPr lang="en-US" altLang="it-IT" sz="80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. &amp; </a:t>
            </a:r>
            <a:r>
              <a:rPr lang="en-US" altLang="it-IT" sz="80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Exp.Astr</a:t>
            </a:r>
            <a:r>
              <a:rPr lang="en-US" altLang="it-IT" sz="80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. articles on science </a:t>
            </a:r>
          </a:p>
          <a:p>
            <a:pPr marL="0" indent="0" algn="ctr">
              <a:buNone/>
              <a:defRPr/>
            </a:pPr>
            <a:r>
              <a:rPr lang="it-IT" sz="8000" b="1" i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http://www.isdc.unige.ch/theseus/</a:t>
            </a:r>
          </a:p>
          <a:p>
            <a:pPr algn="ctr">
              <a:buFont typeface="Wingdings" panose="05000000000000000000" pitchFamily="2" charset="2"/>
              <a:buChar char="v"/>
              <a:defRPr/>
            </a:pPr>
            <a:endParaRPr lang="en-US" altLang="it-IT" sz="88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it-IT" sz="6000" dirty="0">
              <a:solidFill>
                <a:srgbClr val="7030A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4691" y="5334000"/>
            <a:ext cx="8915400" cy="1143000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3638" y="2895600"/>
            <a:ext cx="7980362" cy="914400"/>
          </a:xfrm>
        </p:spPr>
        <p:txBody>
          <a:bodyPr>
            <a:normAutofit fontScale="90000"/>
          </a:bodyPr>
          <a:lstStyle/>
          <a:p>
            <a:r>
              <a:rPr lang="it-IT" altLang="it-IT" sz="6000" b="1" dirty="0">
                <a:solidFill>
                  <a:srgbClr val="C00000"/>
                </a:solidFill>
                <a:latin typeface="Book Antiqua" panose="02040602050305030304" pitchFamily="18" charset="0"/>
              </a:rPr>
              <a:t>Back-up </a:t>
            </a:r>
            <a:r>
              <a:rPr lang="it-IT" altLang="it-IT" sz="60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slides</a:t>
            </a:r>
            <a:r>
              <a:rPr lang="it-IT" altLang="it-IT" sz="4000" b="1" dirty="0">
                <a:solidFill>
                  <a:srgbClr val="FF0000"/>
                </a:solidFill>
              </a:rPr>
              <a:t/>
            </a:r>
            <a:br>
              <a:rPr lang="it-IT" altLang="it-IT" sz="4000" b="1" dirty="0">
                <a:solidFill>
                  <a:srgbClr val="FF0000"/>
                </a:solidFill>
              </a:rPr>
            </a:br>
            <a:r>
              <a:rPr lang="it-IT" altLang="it-IT" sz="4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9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32EBC456-8BC5-5B41-9B4A-10EAE0C1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z="1800">
                <a:solidFill>
                  <a:prstClr val="white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553203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49"/>
          <a:stretch/>
        </p:blipFill>
        <p:spPr bwMode="auto">
          <a:xfrm>
            <a:off x="132331" y="1502232"/>
            <a:ext cx="8717756" cy="330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009" y="1114795"/>
            <a:ext cx="892628" cy="4730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3" y="1131438"/>
            <a:ext cx="907431" cy="473076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745" y="1126464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25" y="2119709"/>
            <a:ext cx="540476" cy="3948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147" y="1156375"/>
            <a:ext cx="576943" cy="390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1862" y="1159015"/>
            <a:ext cx="523599" cy="4021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5722" y="1744659"/>
            <a:ext cx="537593" cy="4109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596" y="5724343"/>
            <a:ext cx="885091" cy="5458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830" y="5254969"/>
            <a:ext cx="504041" cy="3995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5" t="63201" r="11023"/>
          <a:stretch/>
        </p:blipFill>
        <p:spPr bwMode="auto">
          <a:xfrm>
            <a:off x="1952737" y="5871849"/>
            <a:ext cx="564793" cy="41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1315" y="5915396"/>
            <a:ext cx="435852" cy="3221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27" y="3607707"/>
            <a:ext cx="11271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2736104" y="5279579"/>
            <a:ext cx="3192413" cy="29491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defRPr/>
            </a:pPr>
            <a:endParaRPr lang="en-US" sz="22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646730A9-94A6-4D62-B7B9-53B8262FA0EA}"/>
              </a:ext>
            </a:extLst>
          </p:cNvPr>
          <p:cNvSpPr txBox="1"/>
          <p:nvPr/>
        </p:nvSpPr>
        <p:spPr>
          <a:xfrm>
            <a:off x="2060039" y="5202065"/>
            <a:ext cx="4542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endParaRPr lang="en-US" sz="4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Instruments Data Handling Units</a:t>
            </a:r>
          </a:p>
        </p:txBody>
      </p:sp>
      <p:sp>
        <p:nvSpPr>
          <p:cNvPr id="45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3102426" y="5921838"/>
            <a:ext cx="2826091" cy="29491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defRPr/>
            </a:pPr>
            <a:endParaRPr lang="en-US" sz="22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646730A9-94A6-4D62-B7B9-53B8262FA0EA}"/>
              </a:ext>
            </a:extLst>
          </p:cNvPr>
          <p:cNvSpPr txBox="1"/>
          <p:nvPr/>
        </p:nvSpPr>
        <p:spPr>
          <a:xfrm>
            <a:off x="3102426" y="5866747"/>
            <a:ext cx="2826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endParaRPr lang="en-US" sz="4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Science Data Centre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515" y="5545174"/>
            <a:ext cx="892628" cy="4730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9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7239000" y="5324204"/>
            <a:ext cx="1765976" cy="960511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defRPr/>
            </a:pPr>
            <a:endParaRPr lang="en-US" sz="22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646730A9-94A6-4D62-B7B9-53B8262FA0EA}"/>
              </a:ext>
            </a:extLst>
          </p:cNvPr>
          <p:cNvSpPr txBox="1"/>
          <p:nvPr/>
        </p:nvSpPr>
        <p:spPr>
          <a:xfrm>
            <a:off x="7239000" y="5324202"/>
            <a:ext cx="17659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endParaRPr lang="en-US" sz="4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Main ground station (ASI/</a:t>
            </a:r>
            <a:r>
              <a:rPr lang="en-US" sz="16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Malindi</a:t>
            </a:r>
            <a:r>
              <a:rPr lang="en-US" sz="16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596" y="5122666"/>
            <a:ext cx="885091" cy="5326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661" y="1103245"/>
            <a:ext cx="936691" cy="535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334" y="1752600"/>
            <a:ext cx="595039" cy="3256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1910" y="1143002"/>
            <a:ext cx="885091" cy="4718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97880" y="2078226"/>
            <a:ext cx="601448" cy="349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54863" y="1766492"/>
            <a:ext cx="577623" cy="419491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3" y="1285770"/>
            <a:ext cx="576943" cy="390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8126" y="1653843"/>
            <a:ext cx="504041" cy="2962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4862" y="2253134"/>
            <a:ext cx="573655" cy="3221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74" name="Picture 2" descr="https://upload.wikimedia.org/wikipedia/commons/thumb/c/c1/Flag_of_Hungary.svg/255px-Flag_of_Hungary.svg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973" y="1763480"/>
            <a:ext cx="606115" cy="345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4" t="58908" r="11313"/>
          <a:stretch/>
        </p:blipFill>
        <p:spPr bwMode="auto">
          <a:xfrm>
            <a:off x="6316471" y="6181445"/>
            <a:ext cx="761391" cy="52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76202" y="76202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33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sz="33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payload</a:t>
            </a:r>
            <a:r>
              <a:rPr lang="it-IT" altLang="it-IT" sz="33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3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procurement</a:t>
            </a:r>
            <a:r>
              <a:rPr lang="it-IT" altLang="it-IT" sz="33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3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scheme</a:t>
            </a:r>
            <a:r>
              <a:rPr lang="it-IT" altLang="it-IT" sz="33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M7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sz="3600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80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170cbdb16_0_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defRPr/>
            </a:pPr>
            <a:fld id="{00000000-1234-1234-1234-123412341234}" type="slidenum">
              <a:rPr lang="it-IT" sz="1800">
                <a:solidFill>
                  <a:srgbClr val="FFFFFF"/>
                </a:solidFill>
              </a:rPr>
              <a:pPr algn="l" eaLnBrk="0" hangingPunct="0">
                <a:defRPr/>
              </a:pPr>
              <a:t>29</a:t>
            </a:fld>
            <a:endParaRPr sz="1800">
              <a:solidFill>
                <a:srgbClr val="FFFFFF"/>
              </a:solidFill>
            </a:endParaRPr>
          </a:p>
        </p:txBody>
      </p:sp>
      <p:sp>
        <p:nvSpPr>
          <p:cNvPr id="85" name="Google Shape;85;gd170cbdb16_0_71"/>
          <p:cNvSpPr/>
          <p:nvPr/>
        </p:nvSpPr>
        <p:spPr>
          <a:xfrm>
            <a:off x="0" y="772463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defRPr/>
            </a:pPr>
            <a:r>
              <a:rPr lang="it-IT" sz="2000" kern="0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 &amp; 3G  SCIENCE</a:t>
            </a:r>
            <a:endParaRPr sz="2000" b="1" kern="0" dirty="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86" name="Google Shape;86;gd170cbdb16_0_71"/>
          <p:cNvSpPr txBox="1"/>
          <p:nvPr/>
        </p:nvSpPr>
        <p:spPr>
          <a:xfrm>
            <a:off x="894945" y="1852421"/>
            <a:ext cx="7276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defRPr/>
            </a:pPr>
            <a:r>
              <a:rPr lang="it-IT" sz="2000" b="1" kern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:</a:t>
            </a:r>
            <a:endParaRPr sz="1400" kern="0">
              <a:solidFill>
                <a:srgbClr val="000000"/>
              </a:solidFill>
              <a:latin typeface="Calibri"/>
              <a:ea typeface="Arial"/>
              <a:cs typeface="Arial"/>
              <a:sym typeface="Arial"/>
            </a:endParaRPr>
          </a:p>
        </p:txBody>
      </p:sp>
      <p:graphicFrame>
        <p:nvGraphicFramePr>
          <p:cNvPr id="87" name="Google Shape;87;gd170cbdb16_0_71"/>
          <p:cNvGraphicFramePr/>
          <p:nvPr>
            <p:extLst/>
          </p:nvPr>
        </p:nvGraphicFramePr>
        <p:xfrm>
          <a:off x="682716" y="1414947"/>
          <a:ext cx="8158527" cy="458835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64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9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9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Main</a:t>
                      </a:r>
                      <a:r>
                        <a:rPr lang="it-IT" sz="1900" u="none" strike="noStrike" cap="none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9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topics</a:t>
                      </a:r>
                      <a:endParaRPr sz="1500" u="none" strike="noStrike" cap="none" dirty="0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9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THESEUS role</a:t>
                      </a:r>
                      <a:endParaRPr sz="15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9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What will we learn?</a:t>
                      </a:r>
                      <a:endParaRPr sz="1500" u="none" strike="noStrike" cap="none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compact binaries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short GRB+GW detection and localization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i="0" u="none" strike="noStrike" cap="none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jet formation mechanism/efficiency, remnant nature, NS EoS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plasma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accurate sky coordinates of GW events associated with misaligned afterglows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Jet propagation, jet structure and its universality, NSBH vs NSNS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kilonova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   </a:t>
                      </a: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sky coordinates 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of GW events 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</a:t>
                      </a: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ole of NS-NS/NSBH in r-process element nucleosynthesis 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  <a:extLst>
                            <a:ext uri="http://customooxmlschemas.google.com/">
      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          </a:ext>
                          </a:extLst>
                        </a:rPr>
                        <a:t>Fundamental physics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Identify counterparts for events at z&gt;0.3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Tests of modified gravity theories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Cosmology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sky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coordinates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of GW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events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allowing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redshift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measurement</a:t>
                      </a:r>
                      <a:endParaRPr sz="1600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Independent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H</a:t>
                      </a:r>
                      <a:r>
                        <a:rPr lang="it-IT" sz="11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0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98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S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566"/>
            <a:ext cx="7239000" cy="8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370123" y="990600"/>
            <a:ext cx="8479967" cy="18288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defRPr/>
            </a:pPr>
            <a:r>
              <a:rPr lang="en-US" sz="22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- 2018-2021: ESA Phase-A study (2018-2021) as M5 candidate  </a:t>
            </a:r>
            <a:br>
              <a:rPr lang="en-US" sz="22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8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8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2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- 2022: Selected for Phase 0  study (2023) within M7 process </a:t>
            </a:r>
          </a:p>
          <a:p>
            <a:pPr algn="l">
              <a:defRPr/>
            </a:pPr>
            <a:endParaRPr lang="en-US" sz="1000" cap="small" dirty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sz="22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- 2023: Selected for Phase-A study (2024-2026) as M7 candidate</a:t>
            </a:r>
            <a:br>
              <a:rPr lang="en-US" sz="22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8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8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200" cap="small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M7 timeline: Phase-A (2024-2026), adoption 2028, launch 2037</a:t>
            </a:r>
            <a:endParaRPr lang="en-US" sz="2400" dirty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425273" y="2895603"/>
            <a:ext cx="8424817" cy="2438401"/>
          </a:xfrm>
          <a:prstGeom prst="roundRect">
            <a:avLst/>
          </a:prstGeom>
          <a:solidFill>
            <a:srgbClr val="0070C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000" b="1" dirty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Payload consortium</a:t>
            </a:r>
            <a:r>
              <a:rPr lang="da-DK" sz="2000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Italy, Germany, UK, France, Switzerland, Spain,  Poland, Denmark, Belgium, Czech Republic, The Netherlands, Norway, Slovenia,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Ireland, Hungary</a:t>
            </a:r>
            <a:endParaRPr lang="da-DK" sz="2000" dirty="0">
              <a:solidFill>
                <a:prstClr val="white"/>
              </a:solidFill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000" dirty="0">
              <a:solidFill>
                <a:prstClr val="white"/>
              </a:solidFill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000" b="1" dirty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Leads: </a:t>
            </a:r>
            <a:r>
              <a:rPr lang="da-DK" sz="2000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L. Amati (INAF – OAS Bologna, Italy, </a:t>
            </a:r>
            <a:r>
              <a:rPr lang="da-DK" sz="2000" dirty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 proposer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            A. Santangelo (Un. Tuebingen, D),  P. O’Brien (Un. Leicester, UK),             D. Gotz (CEA-Paris, France), E. Bozzo (Un. Genève, CH)</a:t>
            </a:r>
            <a:endParaRPr lang="it-IT" sz="2000" dirty="0">
              <a:solidFill>
                <a:prstClr val="white"/>
              </a:solidFill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122707" y="5503684"/>
            <a:ext cx="4806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solidFill>
                  <a:prstClr val="white"/>
                </a:solidFill>
                <a:latin typeface="Book Antiqua" panose="02040602050305030304" pitchFamily="18" charset="0"/>
              </a:rPr>
              <a:t>http://www.isdc.unige.ch/theseus/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425273" y="5410203"/>
            <a:ext cx="8424817" cy="1337399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5270" y="5410203"/>
            <a:ext cx="833773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Amati et al. 2018 ( </a:t>
            </a:r>
            <a:r>
              <a:rPr lang="it-IT" sz="2000" dirty="0" err="1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arXiv:1710.04638 </a:t>
            </a: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Stratta et al. 2018 (</a:t>
            </a:r>
            <a:r>
              <a:rPr lang="it-IT" sz="2000" dirty="0" err="1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arXiv:1712.08153)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err="1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Articles</a:t>
            </a: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for SPIE 2020 and </a:t>
            </a:r>
            <a:r>
              <a:rPr lang="it-IT" sz="2000" dirty="0" err="1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</a:t>
            </a: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..</a:t>
            </a:r>
            <a:r>
              <a:rPr lang="it-IT" sz="2000" dirty="0" err="1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Astr</a:t>
            </a: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(</a:t>
            </a:r>
            <a:r>
              <a:rPr lang="it-IT" sz="2000" dirty="0" err="1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all</a:t>
            </a: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on </a:t>
            </a:r>
            <a:r>
              <a:rPr lang="it-IT" sz="2000" dirty="0" err="1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arXiv</a:t>
            </a:r>
            <a:r>
              <a:rPr lang="it-IT" sz="2000" dirty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solidFill>
                  <a:srgbClr val="FFFF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http://www.isdc.unige.ch/theseus</a:t>
            </a:r>
          </a:p>
        </p:txBody>
      </p:sp>
    </p:spTree>
    <p:extLst>
      <p:ext uri="{BB962C8B-B14F-4D97-AF65-F5344CB8AC3E}">
        <p14:creationId xmlns:p14="http://schemas.microsoft.com/office/powerpoint/2010/main" val="4023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er 12"/>
          <p:cNvGrpSpPr>
            <a:grpSpLocks/>
          </p:cNvGrpSpPr>
          <p:nvPr/>
        </p:nvGrpSpPr>
        <p:grpSpPr bwMode="auto">
          <a:xfrm>
            <a:off x="1431927" y="838200"/>
            <a:ext cx="5848350" cy="3646488"/>
            <a:chOff x="1385517" y="460900"/>
            <a:chExt cx="6795631" cy="4341189"/>
          </a:xfrm>
        </p:grpSpPr>
        <p:pic>
          <p:nvPicPr>
            <p:cNvPr id="9222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17" y="460900"/>
              <a:ext cx="6795631" cy="434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ZoneTexte 4"/>
            <p:cNvSpPr txBox="1">
              <a:spLocks noChangeArrowheads="1"/>
            </p:cNvSpPr>
            <p:nvPr/>
          </p:nvSpPr>
          <p:spPr bwMode="auto">
            <a:xfrm>
              <a:off x="1550460" y="686381"/>
              <a:ext cx="199340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z=6.29;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28.86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4" name="ZoneTexte 5"/>
            <p:cNvSpPr txBox="1">
              <a:spLocks noChangeArrowheads="1"/>
            </p:cNvSpPr>
            <p:nvPr/>
          </p:nvSpPr>
          <p:spPr bwMode="auto">
            <a:xfrm>
              <a:off x="3715175" y="686381"/>
              <a:ext cx="1999590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Z=5.11;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28.13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5" name="ZoneTexte 6"/>
            <p:cNvSpPr txBox="1">
              <a:spLocks noChangeArrowheads="1"/>
            </p:cNvSpPr>
            <p:nvPr/>
          </p:nvSpPr>
          <p:spPr bwMode="auto">
            <a:xfrm>
              <a:off x="6028321" y="686381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Z=5.47;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28.57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6" name="ZoneTexte 7"/>
            <p:cNvSpPr txBox="1">
              <a:spLocks noChangeArrowheads="1"/>
            </p:cNvSpPr>
            <p:nvPr/>
          </p:nvSpPr>
          <p:spPr bwMode="auto">
            <a:xfrm>
              <a:off x="1550460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Z=6.73;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27.92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7" name="ZoneTexte 8"/>
            <p:cNvSpPr txBox="1">
              <a:spLocks noChangeArrowheads="1"/>
            </p:cNvSpPr>
            <p:nvPr/>
          </p:nvSpPr>
          <p:spPr bwMode="auto">
            <a:xfrm>
              <a:off x="3732081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Z=8.23;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30.29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8" name="ZoneTexte 9"/>
            <p:cNvSpPr txBox="1">
              <a:spLocks noChangeArrowheads="1"/>
            </p:cNvSpPr>
            <p:nvPr/>
          </p:nvSpPr>
          <p:spPr bwMode="auto">
            <a:xfrm>
              <a:off x="6028321" y="2867725"/>
              <a:ext cx="1905862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Z=9.4;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28.49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9" name="ZoneTexte 11"/>
            <p:cNvSpPr txBox="1">
              <a:spLocks noChangeArrowheads="1"/>
            </p:cNvSpPr>
            <p:nvPr/>
          </p:nvSpPr>
          <p:spPr bwMode="auto">
            <a:xfrm>
              <a:off x="1385517" y="4372751"/>
              <a:ext cx="106461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Tanvir+12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</p:grp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994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  <a:latin typeface="Book Antiqua" panose="02040602050305030304" pitchFamily="18" charset="0"/>
            </a:endParaRPr>
          </a:p>
          <a:p>
            <a:pPr algn="just"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  <a:endParaRPr lang="en-GB" sz="30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6" y="774445"/>
            <a:ext cx="7419475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9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Gamma-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Bursts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: 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most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extreme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phenomena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in 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Universe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74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Gamma-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Bursts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: 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most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extreme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phenomena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in 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Universe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3477C3-1753-EE77-E8D4-6AEC23D6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0619"/>
            <a:ext cx="8077443" cy="45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24" y="67056"/>
            <a:ext cx="7979664" cy="9144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 ESA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Cosmic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Vision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Programme</a:t>
            </a:r>
            <a:endParaRPr lang="it-IT" altLang="it-IT" sz="36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505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524256"/>
            <a:ext cx="8686800" cy="6257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it-IT" dirty="0" smtClean="0">
              <a:solidFill>
                <a:srgbClr val="0000FF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it-IT" b="1" dirty="0">
                <a:solidFill>
                  <a:srgbClr val="0000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US" altLang="it-IT" dirty="0" smtClean="0">
                <a:solidFill>
                  <a:srgbClr val="0000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Selected missions</a:t>
            </a:r>
            <a:endParaRPr lang="en-US" dirty="0">
              <a:solidFill>
                <a:srgbClr val="0000FF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S1: CHEOPS (exoplanets, 2019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M1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Solar Orbiter (solar astrophysics,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2020)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M2: Euclid (cosmology,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2023)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L1: JUICE (exploration of Jupiter system,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2023)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S2: 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SMILE (solar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wind-magneto/ionosphere, 2025) 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M3: PLATO (exoplanets, 2026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F1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COMET INTERCEPTOR (solar system origin, 2026)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M4: ARIEL (exoplanets, 2028)  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F2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ARRAKIHS (cosmology through faint galaxies, 2030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M5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ENVISION (exploration of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Venus, 2032)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L2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LISA (gravitational wave observatory, 2035) </a:t>
            </a:r>
            <a:endParaRPr lang="en-US" sz="2800" dirty="0" smtClean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L3: NEWATHENA (X-ray obs., cosmology, MMA,  2037) </a:t>
            </a:r>
          </a:p>
          <a:p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8328" y="732283"/>
            <a:ext cx="8153400" cy="5928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it-IT" dirty="0" smtClean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it-IT" b="1" dirty="0">
                <a:solidFill>
                  <a:srgbClr val="0000FF"/>
                </a:solidFill>
              </a:rPr>
              <a:t> </a:t>
            </a:r>
            <a:r>
              <a:rPr lang="en-US" altLang="it-IT" dirty="0" smtClean="0">
                <a:solidFill>
                  <a:srgbClr val="0000FF"/>
                </a:solidFill>
              </a:rPr>
              <a:t>Selected missions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M1: Solar Orbiter (solar astrophysics, 2017)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M2: Euclid (cosmology, 2020)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L1: JUICE (exploration of Jupiter system, 2022)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S1: CHEOPS (exoplanets, 2017)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M3: PLATO (exoplanets, 2024)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L2: ATHENA (X-ray observatory, cosmology 2028)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[L3: gravitational </a:t>
            </a:r>
            <a:r>
              <a:rPr lang="en-US" sz="2800" dirty="0" err="1">
                <a:solidFill>
                  <a:srgbClr val="FF0000"/>
                </a:solidFill>
              </a:rPr>
              <a:t>wawes</a:t>
            </a:r>
            <a:r>
              <a:rPr lang="en-US" sz="2800" dirty="0">
                <a:solidFill>
                  <a:srgbClr val="FF0000"/>
                </a:solidFill>
              </a:rPr>
              <a:t> observatory (</a:t>
            </a:r>
            <a:r>
              <a:rPr lang="en-US" sz="2800" dirty="0" err="1">
                <a:solidFill>
                  <a:srgbClr val="FF0000"/>
                </a:solidFill>
              </a:rPr>
              <a:t>eLISA</a:t>
            </a:r>
            <a:r>
              <a:rPr lang="en-US" sz="2800" dirty="0">
                <a:solidFill>
                  <a:srgbClr val="FF0000"/>
                </a:solidFill>
              </a:rPr>
              <a:t>) 2032 ] 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52408" y="1467281"/>
            <a:ext cx="8884691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Resonant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keywords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dark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energy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dark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matter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re-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ionization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structures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formation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evolution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relativity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quantum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gravity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QCD,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gravitational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wave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universe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 life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exoplanets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formation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evolution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census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solar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system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exploration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0624" y="67056"/>
            <a:ext cx="797966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The ESA Cosmic Vision Programme</a:t>
            </a:r>
            <a:endParaRPr kumimoji="0" lang="it-IT" alt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progress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in the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near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future (’20s)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99166" y="914400"/>
            <a:ext cx="8792434" cy="5486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Continuing operations of current main GRB / related  missions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(Swift, Fermi, </a:t>
            </a:r>
            <a:r>
              <a:rPr lang="en-GB" altLang="it-IT" sz="2400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Konus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-WIND, GECAM, HXMT, MAXI, </a:t>
            </a:r>
            <a:r>
              <a:rPr lang="en-GB" altLang="it-IT" sz="2400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GRBalpha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…)</a:t>
            </a: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ew / near future GRB / related  missions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(EP, SVOM, POLAR-2, COSI, …) and 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cubesats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networks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(e.g., HERMES)</a:t>
            </a:r>
            <a:endParaRPr lang="en-GB" altLang="it-IT" sz="2400" dirty="0" smtClean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Synergies with new / growing on-ground very large facilities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(late ’20s): JWST, ELT, LSST, CTA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, SKA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upgraded 2</a:t>
            </a:r>
            <a:r>
              <a:rPr lang="en-GB" altLang="it-IT" sz="2400" baseline="300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nd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 generation GW and neutrino detectors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Main improvements on GRB physics, incremental progress in GRB cosmology, likely little progress in multi-messenger astrophysics (mostly limited by capabilities of 2G detectors)</a:t>
            </a: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4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7395C69-E313-334A-A88F-236CDB31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36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64CE95-6AB1-944A-87CE-27C8240B275B}"/>
              </a:ext>
            </a:extLst>
          </p:cNvPr>
          <p:cNvSpPr txBox="1"/>
          <p:nvPr/>
        </p:nvSpPr>
        <p:spPr>
          <a:xfrm>
            <a:off x="232577" y="2362200"/>
            <a:ext cx="2755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Relativistic jet formation, equation of state, fundamental physics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B5AD5F-BA13-F144-A2A9-D18D87230F37}"/>
              </a:ext>
            </a:extLst>
          </p:cNvPr>
          <p:cNvSpPr txBox="1"/>
          <p:nvPr/>
        </p:nvSpPr>
        <p:spPr>
          <a:xfrm>
            <a:off x="3192727" y="3005794"/>
            <a:ext cx="26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Cosmic sites of r-process nucleosynthesis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CCE6CD-0889-EA4E-A37B-16037FD25D9A}"/>
              </a:ext>
            </a:extLst>
          </p:cNvPr>
          <p:cNvSpPr txBox="1"/>
          <p:nvPr/>
        </p:nvSpPr>
        <p:spPr>
          <a:xfrm>
            <a:off x="6212886" y="3459038"/>
            <a:ext cx="28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New independent route to measure cosmological parameters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735FD9-8DC3-7D4E-9860-FC889A35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363" y="3710314"/>
            <a:ext cx="2743200" cy="16929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36AEC3-E7A0-2348-AC61-854DA9B3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32" y="3333360"/>
            <a:ext cx="2818371" cy="173937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-7433" y="12654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" y="4"/>
            <a:ext cx="9001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GRB: a 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key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phenomenon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for multi-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messenger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astrophysics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(and 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cosmology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  <a:endParaRPr lang="it-IT" altLang="it-IT" sz="2800" b="1" i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82" y="4382368"/>
            <a:ext cx="3103687" cy="212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0"/>
            <a:ext cx="6553200" cy="464713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4800" y="4856492"/>
            <a:ext cx="8686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imulated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ELT 30-minute spectrum of a z=8.0 GRB afterglow with J(AB)=20 (typical after ~0.5 day). The S/N provides exquisite abundance determinations from metal absorption lines (in this example, 1% solar metallicity), while fitting the Ly-alpha damping wing simultaneously fixes the IGM neutral fraction and the host HI column density, as illustrated by the two overlaid models, a pure 100% neutral IGM (green,) and a log(N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/cm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-2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)=21.2 host absorption with a fully ionized IGM (orange). A well-fitting combined model is shown in red.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4989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" y="1980167"/>
            <a:ext cx="4961177" cy="33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11525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30F12-044E-4DE8-BBC6-74F1CB2AE001}"/>
              </a:ext>
            </a:extLst>
          </p:cNvPr>
          <p:cNvSpPr txBox="1"/>
          <p:nvPr/>
        </p:nvSpPr>
        <p:spPr>
          <a:xfrm>
            <a:off x="2514600" y="5793091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~20 joint GRB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GW events</a:t>
            </a:r>
          </a:p>
        </p:txBody>
      </p:sp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2538737" y="5781979"/>
            <a:ext cx="3820885" cy="45868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63" y="1648130"/>
            <a:ext cx="4273551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32628" y="6324601"/>
            <a:ext cx="33269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ET collaboration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28610" y="142754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cosmology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10" y="152402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extreme and fundamental physics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94306" y="762000"/>
            <a:ext cx="87147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 will measure the prompt and early afterglow emission of thousand GRBs over an unprecedented  huge energy band (0.3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MeV) with great sensitivity, timing and spectroscopic capabilities, plus NR afterglow and redshift measurement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20" y="2667002"/>
            <a:ext cx="5029195" cy="36577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28875"/>
            <a:ext cx="3733800" cy="42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7" y="52389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52400" y="990600"/>
            <a:ext cx="4267200" cy="5486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Long </a:t>
            </a: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GRBs: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huge luminosities, mostly emitted in the X and gamma-rays</a:t>
            </a: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Redshift </a:t>
            </a: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distribution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extending at least to </a:t>
            </a:r>
            <a:r>
              <a:rPr lang="en-GB" altLang="it-IT" sz="24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z ~9 and association with exploding massive stars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Powerful </a:t>
            </a: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tools for cosmology: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 SFR evolution, physics of re-ionization, high-z low luminosity galaxies, pop III stars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6" y="914400"/>
            <a:ext cx="39655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74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10" y="152402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extreme and fundamental physics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94308" y="838201"/>
            <a:ext cx="4834895" cy="261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Extreme prompt emission physics &amp;  jet structure</a:t>
            </a: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Central engine, sub-classes &amp; progenitors, </a:t>
            </a: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Cosmological parameters &amp; fundamental physics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/>
          <a:stretch/>
        </p:blipFill>
        <p:spPr bwMode="auto">
          <a:xfrm>
            <a:off x="228610" y="3661976"/>
            <a:ext cx="4556335" cy="301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893953"/>
            <a:ext cx="3876675" cy="578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2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" y="7025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Fundamental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physics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GW vs. light </a:t>
            </a: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speed</a:t>
            </a:r>
            <a:endParaRPr lang="it-IT" altLang="it-IT" sz="3400" b="1" i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6" y="2438403"/>
            <a:ext cx="4300073" cy="2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7800"/>
            <a:ext cx="353122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3" y="1568090"/>
            <a:ext cx="20351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6049771" y="1752600"/>
            <a:ext cx="397263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47032" y="1676403"/>
            <a:ext cx="2696968" cy="49244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it-IT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6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lang="it-IT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-C| / C &lt;10</a:t>
            </a:r>
            <a:r>
              <a:rPr lang="it-IT" sz="2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-16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52400" y="990601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GW170817/GRB170817A, D ~ 40 </a:t>
            </a:r>
            <a:r>
              <a:rPr lang="it-IT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Mpc</a:t>
            </a:r>
            <a:endParaRPr lang="it-IT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8" y="5351445"/>
            <a:ext cx="454775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77" y="5843242"/>
            <a:ext cx="4505836" cy="8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0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-7935" y="565153"/>
            <a:ext cx="88392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it-IT" sz="2400" dirty="0">
                <a:solidFill>
                  <a:srgbClr val="C0504D"/>
                </a:solidFill>
              </a:rPr>
              <a:t> Using time delay between low and high energy photons to put Limits on Lorentz Invariance Violation (allowed by </a:t>
            </a:r>
            <a:r>
              <a:rPr lang="en-US" altLang="it-IT" sz="2400" dirty="0" err="1">
                <a:solidFill>
                  <a:srgbClr val="C0504D"/>
                </a:solidFill>
              </a:rPr>
              <a:t>unprecedent</a:t>
            </a:r>
            <a:r>
              <a:rPr lang="en-US" altLang="it-IT" sz="2400" dirty="0">
                <a:solidFill>
                  <a:srgbClr val="C0504D"/>
                </a:solidFill>
              </a:rPr>
              <a:t> Fermi GBM + LAT broad energy band)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371600"/>
            <a:ext cx="425291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38600"/>
            <a:ext cx="4800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1738316"/>
            <a:ext cx="4041775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472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3657601"/>
            <a:ext cx="2284413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990600" y="3657601"/>
            <a:ext cx="205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it-IT" altLang="it-IT" sz="2000" b="1">
                <a:solidFill>
                  <a:srgbClr val="EC2D00"/>
                </a:solidFill>
              </a:rPr>
              <a:t>GRB 990510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" y="3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Fundamental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physics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</a:t>
            </a: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testing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 / QG</a:t>
            </a:r>
            <a:endParaRPr lang="it-IT" altLang="it-IT" sz="3400" b="1" i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8">
            <a:extLst>
              <a:ext uri="{FF2B5EF4-FFF2-40B4-BE49-F238E27FC236}">
                <a16:creationId xmlns:a16="http://schemas.microsoft.com/office/drawing/2014/main" id="{CAD522BC-588E-E44D-A6A8-719986FF48E1}"/>
              </a:ext>
            </a:extLst>
          </p:cNvPr>
          <p:cNvSpPr/>
          <p:nvPr/>
        </p:nvSpPr>
        <p:spPr>
          <a:xfrm>
            <a:off x="3775188" y="2368408"/>
            <a:ext cx="3332379" cy="9839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775188" y="3763655"/>
            <a:ext cx="3332379" cy="2442592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208317"/>
            <a:ext cx="8468352" cy="102325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/>
              <p:cNvSpPr txBox="1">
                <a:spLocks/>
              </p:cNvSpPr>
              <p:nvPr/>
            </p:nvSpPr>
            <p:spPr bwMode="auto">
              <a:xfrm>
                <a:off x="239816" y="1195213"/>
                <a:ext cx="8454159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en-US" sz="2200" dirty="0">
                    <a:solidFill>
                      <a:prstClr val="white"/>
                    </a:solidFill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Two sensitive “lobster-eye” X-ray telescopes (0.3 - 5 keV); total FOV of 0.5sr (&gt;1000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×</m:t>
                    </m:r>
                  </m:oMath>
                </a14:m>
                <a:r>
                  <a:rPr lang="en-US" sz="2200" dirty="0">
                    <a:solidFill>
                      <a:prstClr val="white"/>
                    </a:solidFill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conventional X-ray telescopes); 100ms photon timing; source location accuracy &lt;2</a:t>
                </a:r>
                <a:r>
                  <a:rPr lang="en-US" sz="2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’ </a:t>
                </a:r>
              </a:p>
            </p:txBody>
          </p:sp>
        </mc:Choice>
        <mc:Fallback xmlns="">
          <p:sp>
            <p:nvSpPr>
              <p:cNvPr id="11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816" y="1195213"/>
                <a:ext cx="8454159" cy="838200"/>
              </a:xfrm>
              <a:prstGeom prst="rect">
                <a:avLst/>
              </a:prstGeom>
              <a:blipFill>
                <a:blip r:embed="rId3"/>
                <a:stretch>
                  <a:fillRect t="-4348" b="-485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>
            <a:extLst>
              <a:ext uri="{FF2B5EF4-FFF2-40B4-BE49-F238E27FC236}">
                <a16:creationId xmlns:a16="http://schemas.microsoft.com/office/drawing/2014/main" id="{D33E48D3-3555-6241-9118-AEB11F49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/>
          <a:stretch/>
        </p:blipFill>
        <p:spPr bwMode="auto">
          <a:xfrm>
            <a:off x="497913" y="2461670"/>
            <a:ext cx="3160536" cy="3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43181033-1B2F-2245-8E4F-7B0A2D1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5"/>
          <a:stretch/>
        </p:blipFill>
        <p:spPr bwMode="auto">
          <a:xfrm>
            <a:off x="7179569" y="4095535"/>
            <a:ext cx="1715619" cy="169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1945AD3-740D-2842-B8D0-2BF90BF6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27" y="2461667"/>
            <a:ext cx="1741165" cy="13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2" y="2435588"/>
            <a:ext cx="3310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Mimic a lobster-eye using  curved, square-pore MPOs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9257ECD-66A4-EF4E-BE4B-E7808A0EA667}"/>
              </a:ext>
            </a:extLst>
          </p:cNvPr>
          <p:cNvSpPr/>
          <p:nvPr/>
        </p:nvSpPr>
        <p:spPr>
          <a:xfrm>
            <a:off x="6128426" y="3045026"/>
            <a:ext cx="1630892" cy="341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B665A-A8FB-BC4B-92CF-A4F3616B6964}"/>
              </a:ext>
            </a:extLst>
          </p:cNvPr>
          <p:cNvSpPr txBox="1"/>
          <p:nvPr/>
        </p:nvSpPr>
        <p:spPr>
          <a:xfrm>
            <a:off x="3813241" y="3851796"/>
            <a:ext cx="3200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No single optical axis: get a wide field of view plus focusing with constant effective area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Spot (double reflection) Lines (single reflections)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CA6EA1FC-6C60-9247-ACD8-618BA5F93812}"/>
              </a:ext>
            </a:extLst>
          </p:cNvPr>
          <p:cNvSpPr/>
          <p:nvPr/>
        </p:nvSpPr>
        <p:spPr>
          <a:xfrm rot="16200000" flipV="1">
            <a:off x="6987401" y="4939647"/>
            <a:ext cx="690664" cy="11245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41" y="553460"/>
            <a:ext cx="1068189" cy="5568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4" y="499029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116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DB7A7-98EA-4542-8969-A24E768190C7}"/>
              </a:ext>
            </a:extLst>
          </p:cNvPr>
          <p:cNvSpPr txBox="1"/>
          <p:nvPr/>
        </p:nvSpPr>
        <p:spPr>
          <a:xfrm>
            <a:off x="243684" y="1216215"/>
            <a:ext cx="4563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2 identical SXI modules: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Focal length: 300mm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Optic: 8x8 array of plates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Focal plane: 8 CMOS detectors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0.5sr total field of view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27DC2C-A577-5C40-A75F-A5356505F6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7326" y="2720598"/>
            <a:ext cx="4095961" cy="3246451"/>
          </a:xfrm>
          <a:prstGeom prst="rect">
            <a:avLst/>
          </a:prstGeom>
        </p:spPr>
      </p:pic>
      <p:sp>
        <p:nvSpPr>
          <p:cNvPr id="12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33049" y="1254478"/>
            <a:ext cx="8753044" cy="116215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243686" y="1287137"/>
            <a:ext cx="8407947" cy="161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will show a unique combination of FOV and effective area (GRASP), enabling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simulatneous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detection and localization of many transients in parallel.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24E6EAD9-8B6E-3444-B3BB-49250C24043E}"/>
              </a:ext>
            </a:extLst>
          </p:cNvPr>
          <p:cNvPicPr/>
          <p:nvPr/>
        </p:nvPicPr>
        <p:blipFill rotWithShape="1">
          <a:blip r:embed="rId4"/>
          <a:srcRect l="3948" t="9772" r="6859" b="6634"/>
          <a:stretch/>
        </p:blipFill>
        <p:spPr>
          <a:xfrm>
            <a:off x="4650429" y="2925092"/>
            <a:ext cx="4344524" cy="3063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41" y="553460"/>
            <a:ext cx="1068189" cy="55688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4" y="499029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910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53340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X-Gamma Ray Imaging Spectrometer (XGIS)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239816" y="1173442"/>
            <a:ext cx="8664701" cy="1134331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6" y="1173441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Two coded-mask X-gamma ray cameras using innovative coupling between Silicon drift detectors (2-30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 and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(20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–10 MeV)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926672" y="2307771"/>
            <a:ext cx="424265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69329" y="2318043"/>
            <a:ext cx="3974672" cy="19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13"/>
          <p:cNvCxnSpPr/>
          <p:nvPr/>
        </p:nvCxnSpPr>
        <p:spPr>
          <a:xfrm flipH="1" flipV="1">
            <a:off x="2155372" y="5020491"/>
            <a:ext cx="3102431" cy="7315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3"/>
          <p:cNvCxnSpPr/>
          <p:nvPr/>
        </p:nvCxnSpPr>
        <p:spPr>
          <a:xfrm flipH="1">
            <a:off x="4147458" y="3037118"/>
            <a:ext cx="1981364" cy="48985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68" y="4196022"/>
            <a:ext cx="1590111" cy="22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98" y="553460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6280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3454" r="4039" b="5427"/>
          <a:stretch/>
        </p:blipFill>
        <p:spPr bwMode="auto">
          <a:xfrm>
            <a:off x="5159837" y="3790691"/>
            <a:ext cx="3984171" cy="266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72506" y="1534891"/>
            <a:ext cx="4326463" cy="336368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272948" y="1644327"/>
            <a:ext cx="4125575" cy="214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energy band  (2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MeV) </a:t>
            </a:r>
          </a:p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Large effective area down to 2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lang="en-US" sz="22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&gt;2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overlapping the SXI one </a:t>
            </a:r>
          </a:p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location accuracy &lt;15’ in 2-150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Excellent timing  (&lt; a few </a:t>
            </a:r>
            <a:r>
              <a:rPr lang="en-US" sz="2200" dirty="0" err="1">
                <a:solidFill>
                  <a:prstClr val="white"/>
                </a:solidFill>
                <a:latin typeface="Symbol" panose="05050102010706020507" pitchFamily="18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35" y="979935"/>
            <a:ext cx="3864429" cy="2810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03" y="553464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53340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X-Gamma Ray Imaging Spectrometer (XGIS)</a:t>
            </a:r>
          </a:p>
        </p:txBody>
      </p:sp>
    </p:spTree>
    <p:extLst>
      <p:ext uri="{BB962C8B-B14F-4D97-AF65-F5344CB8AC3E}">
        <p14:creationId xmlns:p14="http://schemas.microsoft.com/office/powerpoint/2010/main" val="1244349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</a:t>
            </a: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131050"/>
            <a:ext cx="8468352" cy="131263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6" y="1216985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 m class telescope with an off-axis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Korsch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optical design allowing for a large field of view (15’x15’) with imaging and moderate (R~400) spectroscopic capabilities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2" y="2435588"/>
            <a:ext cx="3310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Mimic a lobster-eye using  curved, square-pore MPOs</a:t>
            </a:r>
          </a:p>
        </p:txBody>
      </p:sp>
      <p:grpSp>
        <p:nvGrpSpPr>
          <p:cNvPr id="16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4191005" y="2581800"/>
            <a:ext cx="4952997" cy="3165859"/>
            <a:chOff x="136956" y="633113"/>
            <a:chExt cx="3868333" cy="2044690"/>
          </a:xfrm>
        </p:grpSpPr>
        <p:pic>
          <p:nvPicPr>
            <p:cNvPr id="18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1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2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3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defRPr/>
                </a:pPr>
                <a:endParaRPr>
                  <a:solidFill>
                    <a:prstClr val="whit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defRPr/>
                </a:pPr>
                <a:r>
                  <a:rPr lang="fr" sz="6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lang="fr" sz="6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6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defRPr/>
                </a:pPr>
                <a:r>
                  <a:rPr lang="fr" sz="8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lang="fr" sz="8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8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37825" y="2789534"/>
            <a:ext cx="3906460" cy="27186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2716BF08-66AC-F441-B2E8-BBAA70929B6D}"/>
              </a:ext>
            </a:extLst>
          </p:cNvPr>
          <p:cNvSpPr txBox="1">
            <a:spLocks/>
          </p:cNvSpPr>
          <p:nvPr/>
        </p:nvSpPr>
        <p:spPr bwMode="auto">
          <a:xfrm>
            <a:off x="392258" y="2867350"/>
            <a:ext cx="3743497" cy="17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Teledyne H2RG sensitive in  0.7-1.8 microns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Expected sensitivity per filter</a:t>
            </a: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(over 150 s): 20.9 (I), 20.7 (Z), 20.4 (Y), 21.1 (J), 21.1(H). Spectral sensitivity limit (over 1800 s), about 17.5 (H) over the 0.8-1.6 microns </a:t>
            </a: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3" y="551402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3" y="485315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7343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29;p50">
            <a:extLst>
              <a:ext uri="{FF2B5EF4-FFF2-40B4-BE49-F238E27FC236}">
                <a16:creationId xmlns:a16="http://schemas.microsoft.com/office/drawing/2014/main" id="{E7C892E5-23C1-234B-96A3-4614D042DA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3" y="1293476"/>
            <a:ext cx="3773063" cy="16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28;p50">
            <a:extLst>
              <a:ext uri="{FF2B5EF4-FFF2-40B4-BE49-F238E27FC236}">
                <a16:creationId xmlns:a16="http://schemas.microsoft.com/office/drawing/2014/main" id="{6310A8EF-4C8D-A34B-9ABC-5762782289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4596" y="3467521"/>
            <a:ext cx="4089407" cy="24651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138534" y="3773477"/>
            <a:ext cx="4542327" cy="120716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</a:rPr>
              <a:t>On-board sensitive absorption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</a:rPr>
              <a:t>spectrosocpy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</a:rPr>
              <a:t> for medium-bright events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138536" y="1535207"/>
            <a:ext cx="4542325" cy="1108064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photometric redshift for &gt;90% detected GRB afterglows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</a:t>
            </a: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43" y="551402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3" y="485315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8457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"/>
          <p:cNvPicPr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4400" y="1066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013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6" y="457200"/>
            <a:ext cx="8775779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  <a:latin typeface="Book Antiqua" panose="02040602050305030304" pitchFamily="18" charset="0"/>
            </a:endParaRPr>
          </a:p>
          <a:p>
            <a:pPr algn="just">
              <a:defRPr/>
            </a:pPr>
            <a:r>
              <a:rPr lang="en-GB" sz="2200" b="1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 statistical sample of high–z GRBs can provide fundamental information: </a:t>
            </a:r>
          </a:p>
          <a:p>
            <a:pPr algn="just">
              <a:defRPr/>
            </a:pPr>
            <a:endParaRPr lang="en-GB" sz="12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measure independently the </a:t>
            </a:r>
            <a:r>
              <a:rPr lang="en-GB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cosmic star–formation rate</a:t>
            </a:r>
            <a:r>
              <a:rPr lang="en-GB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, even beyond the limits of current and future galaxy surveys</a:t>
            </a:r>
          </a:p>
          <a:p>
            <a:pPr algn="just">
              <a:defRPr/>
            </a:pPr>
            <a:endParaRPr lang="en-GB" sz="12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directly (or indirectly) detect the </a:t>
            </a:r>
            <a:r>
              <a:rPr lang="en-GB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first population of stars (pop III)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8195" name="Picture 6" descr="090429B_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94383"/>
            <a:ext cx="539826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/>
          <p:cNvSpPr txBox="1">
            <a:spLocks noChangeArrowheads="1"/>
          </p:cNvSpPr>
          <p:nvPr/>
        </p:nvSpPr>
        <p:spPr bwMode="auto">
          <a:xfrm>
            <a:off x="6265672" y="3200403"/>
            <a:ext cx="13543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2600" b="1" dirty="0">
                <a:solidFill>
                  <a:srgbClr val="FFFF00"/>
                </a:solidFill>
              </a:rPr>
              <a:t>Z = 9.4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7" y="52391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1410" y="5181603"/>
            <a:ext cx="2280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Roboto"/>
              </a:rPr>
              <a:t>Copyright: Gemini </a:t>
            </a:r>
            <a:r>
              <a:rPr lang="it-IT" dirty="0" err="1">
                <a:latin typeface="Roboto"/>
              </a:rPr>
              <a:t>Observatory</a:t>
            </a:r>
            <a:r>
              <a:rPr lang="it-IT" dirty="0">
                <a:latin typeface="Roboto"/>
              </a:rPr>
              <a:t> / AURA / Levan, </a:t>
            </a:r>
            <a:r>
              <a:rPr lang="it-IT" dirty="0" err="1">
                <a:latin typeface="Roboto"/>
              </a:rPr>
              <a:t>Tanvir</a:t>
            </a:r>
            <a:r>
              <a:rPr lang="it-IT" dirty="0">
                <a:latin typeface="Roboto"/>
              </a:rPr>
              <a:t>, </a:t>
            </a:r>
            <a:r>
              <a:rPr lang="it-IT" dirty="0" err="1">
                <a:latin typeface="Roboto"/>
              </a:rPr>
              <a:t>Cucchiara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923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50</a:t>
            </a:fld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9DEEC3-D03E-9B4C-BEC2-8A211504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84" y="2086226"/>
            <a:ext cx="5269151" cy="3923835"/>
          </a:xfrm>
          <a:prstGeom prst="rect">
            <a:avLst/>
          </a:prstGeom>
        </p:spPr>
      </p:pic>
      <p:sp>
        <p:nvSpPr>
          <p:cNvPr id="8" name="Rettangolo arrotondato 6">
            <a:extLst>
              <a:ext uri="{FF2B5EF4-FFF2-40B4-BE49-F238E27FC236}">
                <a16:creationId xmlns:a16="http://schemas.microsoft.com/office/drawing/2014/main" id="{7359D941-5F5F-4447-AB4B-0B4DFC108C2B}"/>
              </a:ext>
            </a:extLst>
          </p:cNvPr>
          <p:cNvSpPr/>
          <p:nvPr/>
        </p:nvSpPr>
        <p:spPr>
          <a:xfrm>
            <a:off x="418421" y="966504"/>
            <a:ext cx="8307169" cy="709896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E62D11C-53B1-CA44-8B9D-D343E7CF5FF1}"/>
              </a:ext>
            </a:extLst>
          </p:cNvPr>
          <p:cNvSpPr/>
          <p:nvPr/>
        </p:nvSpPr>
        <p:spPr>
          <a:xfrm>
            <a:off x="5537065" y="2339983"/>
            <a:ext cx="1748409" cy="3145047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DB4A74-8074-114C-BE3B-69F7582E1ECA}"/>
              </a:ext>
            </a:extLst>
          </p:cNvPr>
          <p:cNvSpPr/>
          <p:nvPr/>
        </p:nvSpPr>
        <p:spPr>
          <a:xfrm>
            <a:off x="5516964" y="2450434"/>
            <a:ext cx="854107" cy="3034595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254" h="3139101">
                <a:moveTo>
                  <a:pt x="0" y="112441"/>
                </a:moveTo>
                <a:cubicBezTo>
                  <a:pt x="284703" y="49327"/>
                  <a:pt x="597663" y="13712"/>
                  <a:pt x="797582" y="4015"/>
                </a:cubicBezTo>
                <a:cubicBezTo>
                  <a:pt x="997501" y="-5682"/>
                  <a:pt x="1077261" y="-1009"/>
                  <a:pt x="1199516" y="54257"/>
                </a:cubicBezTo>
                <a:cubicBezTo>
                  <a:pt x="1321771" y="109523"/>
                  <a:pt x="1418905" y="166464"/>
                  <a:pt x="1531111" y="335611"/>
                </a:cubicBezTo>
                <a:cubicBezTo>
                  <a:pt x="1643317" y="504758"/>
                  <a:pt x="1763898" y="601892"/>
                  <a:pt x="1872755" y="1069140"/>
                </a:cubicBezTo>
                <a:cubicBezTo>
                  <a:pt x="1981612" y="1536388"/>
                  <a:pt x="2184254" y="3139101"/>
                  <a:pt x="2184254" y="3139101"/>
                </a:cubicBezTo>
                <a:lnTo>
                  <a:pt x="2184254" y="3139101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5807CA9-BD6A-894B-9B2C-61ADB4381845}"/>
              </a:ext>
            </a:extLst>
          </p:cNvPr>
          <p:cNvSpPr/>
          <p:nvPr/>
        </p:nvSpPr>
        <p:spPr>
          <a:xfrm>
            <a:off x="5537063" y="2339983"/>
            <a:ext cx="2632665" cy="3145047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7616C-3F04-1541-9964-A517B1D0D4C7}"/>
              </a:ext>
            </a:extLst>
          </p:cNvPr>
          <p:cNvSpPr/>
          <p:nvPr/>
        </p:nvSpPr>
        <p:spPr>
          <a:xfrm>
            <a:off x="6561992" y="3048743"/>
            <a:ext cx="912359" cy="15018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glow rad="1397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solidFill>
                  <a:srgbClr val="FF0000"/>
                </a:solidFill>
                <a:latin typeface="Arial Narrow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A9CBB-B39B-1749-AF62-FDFAC3901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" t="-971" r="-1694" b="6832"/>
          <a:stretch/>
        </p:blipFill>
        <p:spPr>
          <a:xfrm>
            <a:off x="5536419" y="1988906"/>
            <a:ext cx="2856088" cy="37096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77800">
              <a:schemeClr val="tx1">
                <a:alpha val="29000"/>
              </a:schemeClr>
            </a:glo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3A95C7-852C-2942-A0BA-FBEB3162E659}"/>
              </a:ext>
            </a:extLst>
          </p:cNvPr>
          <p:cNvCxnSpPr/>
          <p:nvPr/>
        </p:nvCxnSpPr>
        <p:spPr>
          <a:xfrm>
            <a:off x="3127027" y="6141155"/>
            <a:ext cx="2856089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4FA1A1-2B4E-2B4F-977B-4BF5C14EFF06}"/>
              </a:ext>
            </a:extLst>
          </p:cNvPr>
          <p:cNvSpPr txBox="1"/>
          <p:nvPr/>
        </p:nvSpPr>
        <p:spPr>
          <a:xfrm>
            <a:off x="2104081" y="5945199"/>
            <a:ext cx="164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Bright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CE663-985A-E34A-B398-9D3776F1B31A}"/>
              </a:ext>
            </a:extLst>
          </p:cNvPr>
          <p:cNvSpPr txBox="1"/>
          <p:nvPr/>
        </p:nvSpPr>
        <p:spPr>
          <a:xfrm>
            <a:off x="6286614" y="5933911"/>
            <a:ext cx="164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Faint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C88B5-5FBB-CF43-B573-28FF374A1221}"/>
              </a:ext>
            </a:extLst>
          </p:cNvPr>
          <p:cNvSpPr txBox="1"/>
          <p:nvPr/>
        </p:nvSpPr>
        <p:spPr>
          <a:xfrm>
            <a:off x="3761661" y="1683395"/>
            <a:ext cx="103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UV</a:t>
            </a:r>
            <a:r>
              <a:rPr lang="en-US" baseline="-25000" dirty="0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≈ 30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24CF89-9BBA-5345-9C8C-9506D98E65C1}"/>
              </a:ext>
            </a:extLst>
          </p:cNvPr>
          <p:cNvCxnSpPr>
            <a:cxnSpLocks/>
          </p:cNvCxnSpPr>
          <p:nvPr/>
        </p:nvCxnSpPr>
        <p:spPr>
          <a:xfrm flipH="1">
            <a:off x="4269661" y="2064020"/>
            <a:ext cx="0" cy="170933"/>
          </a:xfrm>
          <a:prstGeom prst="straightConnector1">
            <a:avLst/>
          </a:prstGeom>
          <a:ln w="19050">
            <a:solidFill>
              <a:srgbClr val="1273FA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583A39-F750-4947-879A-80F242318119}"/>
              </a:ext>
            </a:extLst>
          </p:cNvPr>
          <p:cNvSpPr txBox="1"/>
          <p:nvPr/>
        </p:nvSpPr>
        <p:spPr>
          <a:xfrm>
            <a:off x="418419" y="995854"/>
            <a:ext cx="8307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proportion of GRB hosts below a given detection limit provides an estimate of the fraction of star formation “hidden” in such faint galaxies</a:t>
            </a:r>
          </a:p>
        </p:txBody>
      </p:sp>
      <p:sp>
        <p:nvSpPr>
          <p:cNvPr id="19" name="Rectangle 4"/>
          <p:cNvSpPr/>
          <p:nvPr/>
        </p:nvSpPr>
        <p:spPr>
          <a:xfrm>
            <a:off x="215902" y="-228599"/>
            <a:ext cx="8623299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842873" y="6392316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6955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4" grpId="0" animBg="1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51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Shedding light on cosmic reionization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5EA9078-3A49-7143-A1E5-684395A2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3404" r="4643" b="3199"/>
          <a:stretch/>
        </p:blipFill>
        <p:spPr>
          <a:xfrm>
            <a:off x="1861462" y="1019190"/>
            <a:ext cx="5502729" cy="4044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ttangolo arrotondato 8">
            <a:extLst>
              <a:ext uri="{FF2B5EF4-FFF2-40B4-BE49-F238E27FC236}">
                <a16:creationId xmlns:a16="http://schemas.microsoft.com/office/drawing/2014/main" id="{3E883F1D-DD21-E842-9FF2-C0C5F9F820EC}"/>
              </a:ext>
            </a:extLst>
          </p:cNvPr>
          <p:cNvSpPr/>
          <p:nvPr/>
        </p:nvSpPr>
        <p:spPr>
          <a:xfrm>
            <a:off x="692363" y="5129908"/>
            <a:ext cx="8097399" cy="968973"/>
          </a:xfrm>
          <a:prstGeom prst="roundRect">
            <a:avLst/>
          </a:prstGeom>
          <a:solidFill>
            <a:schemeClr val="tx2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sz="16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DFCF0A6-7D47-4B6B-9082-130319A02BFE}"/>
              </a:ext>
            </a:extLst>
          </p:cNvPr>
          <p:cNvSpPr txBox="1"/>
          <p:nvPr/>
        </p:nvSpPr>
        <p:spPr>
          <a:xfrm>
            <a:off x="692363" y="5096856"/>
            <a:ext cx="8097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Combination of massive star formation rate and ionizing escape fraction will establish whether stellar radiation was sufficient to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reionize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the universe, and indicate the galaxy populations responsible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7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52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Cosmic chemical evolution at high-z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5" y="1027119"/>
            <a:ext cx="674211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0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10"/>
          <p:cNvSpPr txBox="1">
            <a:spLocks noChangeArrowheads="1"/>
          </p:cNvSpPr>
          <p:nvPr/>
        </p:nvSpPr>
        <p:spPr bwMode="auto">
          <a:xfrm>
            <a:off x="511188" y="5353792"/>
            <a:ext cx="798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</a:t>
            </a:r>
            <a:r>
              <a:rPr lang="en-GB" altLang="it-IT" sz="20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JWST</a:t>
            </a: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altLang="it-IT" sz="20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ELTs </a:t>
            </a: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surveys will be not able to probe the faint end of the galaxy Luminosity Function at high redshifts (z&gt;6-8)</a:t>
            </a:r>
          </a:p>
        </p:txBody>
      </p: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6" y="495300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6" y="1066805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1182744"/>
            <a:ext cx="1395363" cy="1400856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6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6" y="495300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6" y="1066805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1" y="539592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3641617"/>
            <a:ext cx="8048239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1182744"/>
            <a:ext cx="1395363" cy="1400856"/>
          </a:xfrm>
          <a:prstGeom prst="rect">
            <a:avLst/>
          </a:prstGeom>
        </p:spPr>
      </p:pic>
      <p:sp>
        <p:nvSpPr>
          <p:cNvPr id="10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6" y="495300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598"/>
            <a:ext cx="862329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6" y="1066805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1" y="539592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3641617"/>
            <a:ext cx="8048239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1182744"/>
            <a:ext cx="1395363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5257802" y="1119191"/>
            <a:ext cx="3811679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neutral hydrogen fraction 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escape fraction of UV photons from high-z galaxies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1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6" y="4953006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4" y="1066803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1" y="5395922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3641615"/>
            <a:ext cx="8048239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1182744"/>
            <a:ext cx="1395363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76200" y="3429002"/>
            <a:ext cx="4953000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  <a:defRPr/>
            </a:pPr>
            <a:r>
              <a:rPr lang="en-GB" alt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Beyond even JWST capabilities: 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Primordial galaxies detection and characterization Independent on mass and luminosity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Allow absorption spectroscopy (needed because most metals are in neutral gas and </a:t>
            </a:r>
            <a:r>
              <a:rPr lang="en-GB" altLang="it-IT" sz="2200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</a:t>
            </a: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for dust ratio)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Properties of primordial IGM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Targets for JWST</a:t>
            </a:r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5257802" y="1119191"/>
            <a:ext cx="3811679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neutral hydrogen fraction 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escape fraction of UV photons from high-z galaxies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5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10.xml><?xml version="1.0" encoding="utf-8"?>
<a:theme xmlns:a="http://schemas.openxmlformats.org/drawingml/2006/main" name="8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3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4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5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19521</TotalTime>
  <Words>3726</Words>
  <Application>Microsoft Office PowerPoint</Application>
  <PresentationFormat>Presentazione su schermo (4:3)</PresentationFormat>
  <Paragraphs>449</Paragraphs>
  <Slides>52</Slides>
  <Notes>33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12</vt:i4>
      </vt:variant>
      <vt:variant>
        <vt:lpstr>Titoli diapositive</vt:lpstr>
      </vt:variant>
      <vt:variant>
        <vt:i4>52</vt:i4>
      </vt:variant>
    </vt:vector>
  </HeadingPairs>
  <TitlesOfParts>
    <vt:vector size="79" baseType="lpstr">
      <vt:lpstr>Arial</vt:lpstr>
      <vt:lpstr>Arial Narrow</vt:lpstr>
      <vt:lpstr>Arial Unicode MS</vt:lpstr>
      <vt:lpstr>Bangla Sangam MN</vt:lpstr>
      <vt:lpstr>Book Antiqua</vt:lpstr>
      <vt:lpstr>Calibri</vt:lpstr>
      <vt:lpstr>Calibri Light</vt:lpstr>
      <vt:lpstr>Cambria Math</vt:lpstr>
      <vt:lpstr>Courier New</vt:lpstr>
      <vt:lpstr>Gotham Book</vt:lpstr>
      <vt:lpstr>Roboto</vt:lpstr>
      <vt:lpstr>Symbol</vt:lpstr>
      <vt:lpstr>Times New Roman</vt:lpstr>
      <vt:lpstr>Verdana</vt:lpstr>
      <vt:lpstr>Wingdings</vt:lpstr>
      <vt:lpstr>Esa presentation</vt:lpstr>
      <vt:lpstr>1_Esa presentation</vt:lpstr>
      <vt:lpstr>2_Esa presentation</vt:lpstr>
      <vt:lpstr>3_Esa presentation</vt:lpstr>
      <vt:lpstr>4_Esa presentation</vt:lpstr>
      <vt:lpstr>3_Tema di Office</vt:lpstr>
      <vt:lpstr>2_Tema di Office</vt:lpstr>
      <vt:lpstr>7_Struttura predefinita</vt:lpstr>
      <vt:lpstr>6_Struttura predefinita</vt:lpstr>
      <vt:lpstr>8_Struttura predefinita</vt:lpstr>
      <vt:lpstr>13_Struttura predefinita</vt:lpstr>
      <vt:lpstr>14_Struttura predefinita</vt:lpstr>
      <vt:lpstr>Presentazione standard di PowerPoint</vt:lpstr>
      <vt:lpstr>Presentazione standard di PowerPoint</vt:lpstr>
      <vt:lpstr>Presentazione standard di PowerPoint</vt:lpstr>
      <vt:lpstr>Shedding light on the early Universe with GRBs</vt:lpstr>
      <vt:lpstr>Shedding light on the early Universe with GRBs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summary</vt:lpstr>
      <vt:lpstr>Back-up slides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ESA Cosmic Vision Programme</vt:lpstr>
      <vt:lpstr>Presentazione standard di PowerPoint</vt:lpstr>
      <vt:lpstr>Expected progress in the near future (’20s)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lorenzo amati</cp:lastModifiedBy>
  <cp:revision>2212</cp:revision>
  <cp:lastPrinted>2020-03-31T10:12:49Z</cp:lastPrinted>
  <dcterms:created xsi:type="dcterms:W3CDTF">1601-01-01T00:00:00Z</dcterms:created>
  <dcterms:modified xsi:type="dcterms:W3CDTF">2025-03-25T19:37:06Z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