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chemeClr val="accent1">
            <a:hueOff val="-5896774"/>
            <a:lumOff val="49962"/>
          </a:schemeClr>
        </a:fontRef>
        <a:schemeClr val="accent1">
          <a:hueOff val="-5896774"/>
          <a:lumOff val="49962"/>
        </a:schemeClr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5896774"/>
              <a:lumOff val="49962"/>
            </a:schemeClr>
          </a:solidFill>
        </a:fill>
      </a:tcStyle>
    </a:lastRow>
    <a:firstRow>
      <a:tcTxStyle b="on" i="off">
        <a:fontRef idx="minor">
          <a:schemeClr val="accent1">
            <a:hueOff val="-5896774"/>
            <a:lumOff val="49962"/>
          </a:schemeClr>
        </a:fontRef>
        <a:schemeClr val="accent1">
          <a:hueOff val="-5896774"/>
          <a:lumOff val="49962"/>
        </a:schemeClr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58" d="100"/>
          <a:sy n="58" d="100"/>
        </p:scale>
        <p:origin x="9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UV is fast and informative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0" name="Shape 4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TODO: What was surprising about 24ggi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First light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60410.80 (shrestha+23), 0.34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First detection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60411.14 (shrestha+23)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First UV req (u1)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60411.35, 0.55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TNS report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60411.38 (tonry+23), 0.58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First spectrum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60411.61 (Zhai+24), 0.81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First UV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60411.58, 0.78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8" name="Shape 4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Make more clear phase is relative to first light</a:t>
            </a:r>
          </a:p>
          <a:p>
            <a:endParaRPr/>
          </a:p>
          <a:p>
            <a:r>
              <a:t>Early BTSbot obs motivated further, more expensive follow-up (Swift, NOT, etc.)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Latency in UV follow-up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Latency isn’t unique to UV (i.e. Swift being in space isn’t the reason). Ground-based spectroscopic follow-up is subject to similar latency</a:t>
            </a:r>
          </a:p>
          <a:p>
            <a:r>
              <a:t>This metric is specifically defined to trace latency from “us”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Full automation is a clear solution for latency, GRB people have achieved this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Doing this for SNe is a very different problem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discovery is in optical, so lots of FPs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very low tolerance for mistakes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Cutouts are NOT from a transient, rather satellite -&gt; this is very challenging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Challenge: make confident inference with minimal data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Multi-modality is the solution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 ZTF det</a:t>
            </a:r>
          </a:p>
          <a:p>
            <a:r>
              <a:t>60458.249, 0.63</a:t>
            </a:r>
          </a:p>
          <a:p>
            <a:endParaRPr/>
          </a:p>
          <a:p>
            <a:r>
              <a:t>Filter pass</a:t>
            </a:r>
          </a:p>
          <a:p>
            <a:r>
              <a:t>60458.329, 0.709</a:t>
            </a:r>
          </a:p>
          <a:p>
            <a:endParaRPr/>
          </a:p>
          <a:p>
            <a:r>
              <a:t>BTSbot ID</a:t>
            </a:r>
          </a:p>
          <a:p>
            <a:r>
              <a:t>60458.329, 0.71</a:t>
            </a:r>
          </a:p>
          <a:p>
            <a:endParaRPr/>
          </a:p>
          <a:p>
            <a:r>
              <a:t>Spectrum obtained</a:t>
            </a:r>
          </a:p>
          <a:p>
            <a:r>
              <a:t>60458.334, 0.714</a:t>
            </a:r>
          </a:p>
          <a:p>
            <a:endParaRPr/>
          </a:p>
          <a:p>
            <a:r>
              <a:t>Human ID</a:t>
            </a:r>
          </a:p>
          <a:p>
            <a:r>
              <a:t>60458.397, 0.777</a:t>
            </a:r>
          </a:p>
          <a:p>
            <a:endParaRPr/>
          </a:p>
          <a:p>
            <a:r>
              <a:t>First UV</a:t>
            </a:r>
          </a:p>
          <a:p>
            <a:r>
              <a:t>60458.77</a:t>
            </a:r>
          </a:p>
          <a:p>
            <a:endParaRPr/>
          </a:p>
          <a:p>
            <a:r>
              <a:t>t exp</a:t>
            </a:r>
          </a:p>
          <a:p>
            <a:r>
              <a:t>60457.62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3" name="Shape 4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Add swift citation, double check time stamps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BTSbot trigger 60724.5258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Swift data 60724.556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Skip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1" name="Shape 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Time of first light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60082.83 (Mao+23)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ZTF det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60083.32, 0.49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TNS report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60083.72, 0.89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UV submitted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60083.80, 0.97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First spectrum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60083.93, 1.1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First UV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60084.46 (wiserep), 1.63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/>
            </a:lvl1pPr>
            <a:lvl2pPr marL="638923" indent="-12700">
              <a:spcBef>
                <a:spcPts val="0"/>
              </a:spcBef>
              <a:buSzTx/>
              <a:buNone/>
              <a:defRPr sz="8500" spc="-170"/>
            </a:lvl2pPr>
            <a:lvl3pPr marL="638923" indent="444500">
              <a:spcBef>
                <a:spcPts val="0"/>
              </a:spcBef>
              <a:buSzTx/>
              <a:buNone/>
              <a:defRPr sz="8500" spc="-170"/>
            </a:lvl3pPr>
            <a:lvl4pPr marL="638923" indent="901700">
              <a:spcBef>
                <a:spcPts val="0"/>
              </a:spcBef>
              <a:buSzTx/>
              <a:buNone/>
              <a:defRPr sz="8500" spc="-170"/>
            </a:lvl4pPr>
            <a:lvl5pPr marL="638923" indent="1358900">
              <a:spcBef>
                <a:spcPts val="0"/>
              </a:spcBef>
              <a:buSzTx/>
              <a:buNone/>
              <a:defRPr sz="8500" spc="-170"/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-5896774"/>
                    <a:lumOff val="49962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gradFill flip="none" rotWithShape="1">
          <a:gsLst>
            <a:gs pos="0">
              <a:srgbClr val="E3E3E3"/>
            </a:gs>
            <a:gs pos="100000">
              <a:schemeClr val="accent1">
                <a:hueOff val="-5896774"/>
                <a:lumOff val="49962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3060"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7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b="0" spc="-232"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4301" y="13036498"/>
            <a:ext cx="342901" cy="419101"/>
          </a:xfrm>
          <a:prstGeom prst="rect">
            <a:avLst/>
          </a:prstGeom>
        </p:spPr>
        <p:txBody>
          <a:bodyPr/>
          <a:lstStyle>
            <a:lvl1pPr>
              <a:defRPr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chemeClr val="accent1">
                <a:hueOff val="-12119872"/>
                <a:satOff val="-99999"/>
                <a:lumOff val="30872"/>
              </a:schemeClr>
            </a:gs>
            <a:gs pos="100000">
              <a:schemeClr val="accent1">
                <a:hueOff val="-5896774"/>
                <a:lumOff val="49962"/>
              </a:schemeClr>
            </a:gs>
          </a:gsLst>
          <a:lin ang="5593641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495300"/>
            <a:ext cx="21971000" cy="143316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1pPr>
          </a:lstStyle>
          <a:p>
            <a:r>
              <a:t>Slide Title</a:t>
            </a:r>
          </a:p>
        </p:txBody>
      </p:sp>
      <p:sp>
        <p:nvSpPr>
          <p:cNvPr id="1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17887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9930">
              <a:lnSpc>
                <a:spcPct val="100000"/>
              </a:lnSpc>
              <a:spcBef>
                <a:spcPts val="0"/>
              </a:spcBef>
              <a:buSzTx/>
              <a:buNone/>
              <a:defRPr sz="473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1pPr>
          </a:lstStyle>
          <a:p>
            <a:r>
              <a:t>Slide Subtitle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491612" indent="-491612">
              <a:buSzPct val="100000"/>
              <a:defRPr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1pPr>
            <a:lvl2pPr>
              <a:defRPr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2pPr>
            <a:lvl3pPr>
              <a:defRPr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3pPr>
            <a:lvl4pPr>
              <a:defRPr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4pPr>
            <a:lvl5pPr>
              <a:defRPr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4301" y="13036498"/>
            <a:ext cx="342901" cy="419101"/>
          </a:xfrm>
          <a:prstGeom prst="rect">
            <a:avLst/>
          </a:prstGeom>
        </p:spPr>
        <p:txBody>
          <a:bodyPr/>
          <a:lstStyle>
            <a:lvl1pPr>
              <a:defRPr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rgbClr val="8BB88F">
                <a:alpha val="82284"/>
              </a:srgbClr>
            </a:gs>
            <a:gs pos="100000">
              <a:schemeClr val="accent1">
                <a:hueOff val="-5896774"/>
                <a:lumOff val="49962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353435"/>
                </a:solidFill>
                <a:latin typeface="Latin Modern Roman 10 Bold"/>
                <a:ea typeface="Latin Modern Roman 10 Bold"/>
                <a:cs typeface="Latin Modern Roman 10 Bold"/>
                <a:sym typeface="Latin Modern Roman 10 Bold"/>
              </a:defRPr>
            </a:lvl1pPr>
          </a:lstStyle>
          <a:p>
            <a:r>
              <a:t>Slide Title</a:t>
            </a:r>
          </a:p>
        </p:txBody>
      </p:sp>
      <p:sp>
        <p:nvSpPr>
          <p:cNvPr id="19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4675">
                <a:solidFill>
                  <a:srgbClr val="353435"/>
                </a:solidFill>
                <a:latin typeface="Latin Modern Roman 10 Bold"/>
                <a:ea typeface="Latin Modern Roman 10 Bold"/>
                <a:cs typeface="Latin Modern Roman 10 Bold"/>
                <a:sym typeface="Latin Modern Roman 10 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19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53435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1pPr>
            <a:lvl2pPr>
              <a:defRPr>
                <a:solidFill>
                  <a:srgbClr val="353435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2pPr>
            <a:lvl3pPr>
              <a:defRPr>
                <a:solidFill>
                  <a:srgbClr val="353435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3pPr>
            <a:lvl4pPr>
              <a:defRPr>
                <a:solidFill>
                  <a:srgbClr val="353435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4pPr>
            <a:lvl5pPr>
              <a:defRPr>
                <a:solidFill>
                  <a:srgbClr val="353435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chemeClr val="accent2">
                <a:hueOff val="2781358"/>
                <a:satOff val="-52926"/>
                <a:lumOff val="27150"/>
              </a:schemeClr>
            </a:gs>
            <a:gs pos="100000">
              <a:schemeClr val="accent1">
                <a:hueOff val="-5896774"/>
                <a:lumOff val="49962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11993"/>
                </a:solidFill>
                <a:latin typeface="Latin Modern Roman 10 Bold"/>
                <a:ea typeface="Latin Modern Roman 10 Bold"/>
                <a:cs typeface="Latin Modern Roman 10 Bold"/>
                <a:sym typeface="Latin Modern Roman 10 Bold"/>
              </a:defRPr>
            </a:lvl1pPr>
          </a:lstStyle>
          <a:p>
            <a:r>
              <a:t>Slide Title</a:t>
            </a:r>
          </a:p>
        </p:txBody>
      </p:sp>
      <p:sp>
        <p:nvSpPr>
          <p:cNvPr id="2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4675">
                <a:solidFill>
                  <a:srgbClr val="011993"/>
                </a:solidFill>
                <a:latin typeface="Latin Modern Roman 10 Bold"/>
                <a:ea typeface="Latin Modern Roman 10 Bold"/>
                <a:cs typeface="Latin Modern Roman 10 Bold"/>
                <a:sym typeface="Latin Modern Roman 10 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491612" indent="-491612">
              <a:buSzPct val="100000"/>
              <a:defRPr>
                <a:solidFill>
                  <a:srgbClr val="011993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1pPr>
            <a:lvl2pPr>
              <a:defRPr>
                <a:solidFill>
                  <a:srgbClr val="011993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2pPr>
            <a:lvl3pPr>
              <a:defRPr>
                <a:solidFill>
                  <a:srgbClr val="011993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3pPr>
            <a:lvl4pPr>
              <a:defRPr>
                <a:solidFill>
                  <a:srgbClr val="011993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4pPr>
            <a:lvl5pPr>
              <a:defRPr>
                <a:solidFill>
                  <a:srgbClr val="011993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4301" y="13036498"/>
            <a:ext cx="342901" cy="419101"/>
          </a:xfrm>
          <a:prstGeom prst="rect">
            <a:avLst/>
          </a:prstGeom>
        </p:spPr>
        <p:txBody>
          <a:bodyPr/>
          <a:lstStyle>
            <a:lvl1pPr>
              <a:defRPr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chemeClr val="accent1">
                <a:hueOff val="-12119872"/>
                <a:satOff val="-99999"/>
                <a:lumOff val="30872"/>
              </a:schemeClr>
            </a:gs>
            <a:gs pos="100000">
              <a:schemeClr val="accent1">
                <a:hueOff val="-5896774"/>
                <a:lumOff val="49962"/>
              </a:schemeClr>
            </a:gs>
          </a:gsLst>
          <a:lin ang="5593641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495300"/>
            <a:ext cx="21971000" cy="143316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Slide Title</a:t>
            </a:r>
          </a:p>
        </p:txBody>
      </p:sp>
      <p:sp>
        <p:nvSpPr>
          <p:cNvPr id="21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17887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Slide Subtitle</a:t>
            </a:r>
          </a:p>
        </p:txBody>
      </p:sp>
      <p:sp>
        <p:nvSpPr>
          <p:cNvPr id="21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491612" indent="-491612">
              <a:buSzPct val="100000"/>
              <a:defRPr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4301" y="13097009"/>
            <a:ext cx="342901" cy="35859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rgbClr val="8BB88F">
                <a:alpha val="82284"/>
              </a:srgbClr>
            </a:gs>
            <a:gs pos="100000">
              <a:schemeClr val="accent1">
                <a:hueOff val="-5896774"/>
                <a:lumOff val="49962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5343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Slide Title</a:t>
            </a:r>
          </a:p>
        </p:txBody>
      </p:sp>
      <p:sp>
        <p:nvSpPr>
          <p:cNvPr id="22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35343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Slide Subtitle</a:t>
            </a:r>
          </a:p>
        </p:txBody>
      </p:sp>
      <p:sp>
        <p:nvSpPr>
          <p:cNvPr id="22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5343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solidFill>
                  <a:srgbClr val="35343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solidFill>
                  <a:srgbClr val="35343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solidFill>
                  <a:srgbClr val="35343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solidFill>
                  <a:srgbClr val="35343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4301" y="13097009"/>
            <a:ext cx="342901" cy="35859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chemeClr val="accent2">
                <a:hueOff val="2781358"/>
                <a:satOff val="-52926"/>
                <a:lumOff val="27150"/>
              </a:schemeClr>
            </a:gs>
            <a:gs pos="100000">
              <a:schemeClr val="accent1">
                <a:hueOff val="-5896774"/>
                <a:lumOff val="49962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Slide Title</a:t>
            </a:r>
          </a:p>
        </p:txBody>
      </p:sp>
      <p:sp>
        <p:nvSpPr>
          <p:cNvPr id="23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Slide Subtitle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491612" indent="-491612">
              <a:buSzPct val="100000"/>
              <a:defRPr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4301" y="13097009"/>
            <a:ext cx="342901" cy="35859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/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5896774"/>
            <a:lumOff val="4996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zwickytransientfacility.github.io" TargetMode="Externa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apid, autonomous follow-up of nearby infant supernovae with Swift/UVOT"/>
          <p:cNvSpPr txBox="1">
            <a:spLocks noGrp="1"/>
          </p:cNvSpPr>
          <p:nvPr>
            <p:ph type="body" sz="quarter" idx="1"/>
          </p:nvPr>
        </p:nvSpPr>
        <p:spPr>
          <a:xfrm>
            <a:off x="1206500" y="6093035"/>
            <a:ext cx="21971000" cy="279543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63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Rapid, autonomous follow-up of nearby infant supernovae with Swift/UVOT</a:t>
            </a:r>
          </a:p>
        </p:txBody>
      </p:sp>
      <p:sp>
        <p:nvSpPr>
          <p:cNvPr id="242" name="BTSbot-nearby"/>
          <p:cNvSpPr txBox="1"/>
          <p:nvPr/>
        </p:nvSpPr>
        <p:spPr>
          <a:xfrm>
            <a:off x="1206498" y="1360400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9500" spc="-390">
                <a:solidFill>
                  <a:srgbClr val="5E5E5E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BTSbot-nearby</a:t>
            </a:r>
          </a:p>
        </p:txBody>
      </p:sp>
      <p:pic>
        <p:nvPicPr>
          <p:cNvPr id="243" name="14043852.png" descr="140438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2794" y="323388"/>
            <a:ext cx="2540001" cy="1651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Nabeel Rehemtulla…"/>
          <p:cNvSpPr txBox="1"/>
          <p:nvPr/>
        </p:nvSpPr>
        <p:spPr>
          <a:xfrm>
            <a:off x="1206500" y="9152107"/>
            <a:ext cx="11206861" cy="406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6500" b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Nabeel Rehemtulla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4900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Northwestern University, CIERA, SkAI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defTabSz="825500">
              <a:lnSpc>
                <a:spcPct val="100000"/>
              </a:lnSpc>
              <a:spcBef>
                <a:spcPts val="0"/>
              </a:spcBef>
              <a:defRPr sz="4900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Adam A. Miller, Theophile du Laz,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4900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Wynn Jacobson-Galán, Avinash Singh</a:t>
            </a:r>
          </a:p>
        </p:txBody>
      </p:sp>
      <p:pic>
        <p:nvPicPr>
          <p:cNvPr id="245" name="CIERA_formal_vert_purple.png" descr="CIERA_formal_vert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2558" y="10040677"/>
            <a:ext cx="6070312" cy="2893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kAI_Formal_RGB.png" descr="SkAI_Formal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4941" y="2443679"/>
            <a:ext cx="2515707" cy="3180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301" y="131224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386" name="SN 2024jlf : Exceptionally rapid rise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C3C3C"/>
                </a:solidFill>
              </a:defRPr>
            </a:lvl1pPr>
          </a:lstStyle>
          <a:p>
            <a:r>
              <a:t>SN 2024jlf : Exceptionally rapid rise</a:t>
            </a:r>
          </a:p>
        </p:txBody>
      </p:sp>
      <p:sp>
        <p:nvSpPr>
          <p:cNvPr id="387" name="Rehemtulla+25, Hinds+25"/>
          <p:cNvSpPr txBox="1"/>
          <p:nvPr/>
        </p:nvSpPr>
        <p:spPr>
          <a:xfrm>
            <a:off x="14217631" y="13004748"/>
            <a:ext cx="999494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6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Rehemtulla+25, Hinds+25</a:t>
            </a:r>
          </a:p>
        </p:txBody>
      </p:sp>
      <p:pic>
        <p:nvPicPr>
          <p:cNvPr id="388" name="Group" descr="Group"/>
          <p:cNvPicPr>
            <a:picLocks noChangeAspect="1"/>
          </p:cNvPicPr>
          <p:nvPr/>
        </p:nvPicPr>
        <p:blipFill>
          <a:blip r:embed="rId2"/>
          <a:srcRect l="279" r="18423"/>
          <a:stretch>
            <a:fillRect/>
          </a:stretch>
        </p:blipFill>
        <p:spPr>
          <a:xfrm>
            <a:off x="16776682" y="3053196"/>
            <a:ext cx="7388359" cy="87739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1" name="Group"/>
          <p:cNvGrpSpPr/>
          <p:nvPr/>
        </p:nvGrpSpPr>
        <p:grpSpPr>
          <a:xfrm>
            <a:off x="802546" y="3053196"/>
            <a:ext cx="15678327" cy="9408879"/>
            <a:chOff x="0" y="0"/>
            <a:chExt cx="15678327" cy="9408878"/>
          </a:xfrm>
        </p:grpSpPr>
        <p:pic>
          <p:nvPicPr>
            <p:cNvPr id="389" name="early_LC.png" descr="early_LC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3520775" cy="94088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0" name="full_lc.png" descr="full_lc.png"/>
            <p:cNvPicPr>
              <a:picLocks noChangeAspect="1"/>
            </p:cNvPicPr>
            <p:nvPr/>
          </p:nvPicPr>
          <p:blipFill>
            <a:blip r:embed="rId4"/>
            <a:srcRect l="645" t="23724" r="86798" b="56096"/>
            <a:stretch>
              <a:fillRect/>
            </a:stretch>
          </p:blipFill>
          <p:spPr>
            <a:xfrm>
              <a:off x="12084242" y="3275762"/>
              <a:ext cx="3594086" cy="4518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2" name="yse_colorblind.png" descr="yse_colorbli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39" y="11163100"/>
            <a:ext cx="2116980" cy="2122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latency.png" descr="latenc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351" y="3447096"/>
            <a:ext cx="11199650" cy="9442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latency_human.png" descr="latency_hu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058" y="3437498"/>
            <a:ext cx="11222531" cy="9461741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543" y="13122409"/>
            <a:ext cx="334417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97" name="Rehemtulla+25,…"/>
          <p:cNvSpPr txBox="1"/>
          <p:nvPr/>
        </p:nvSpPr>
        <p:spPr>
          <a:xfrm>
            <a:off x="17507362" y="12625886"/>
            <a:ext cx="671522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6" indent="0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Rehemtulla+25,</a:t>
            </a:r>
          </a:p>
          <a:p>
            <a:pPr lvl="6" indent="0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Tohuvavohu+25</a:t>
            </a:r>
          </a:p>
        </p:txBody>
      </p:sp>
      <p:sp>
        <p:nvSpPr>
          <p:cNvPr id="398" name="BTSbot-nearby makes ephemeral early-time phenomena accessible"/>
          <p:cNvSpPr txBox="1">
            <a:spLocks noGrp="1"/>
          </p:cNvSpPr>
          <p:nvPr>
            <p:ph type="title"/>
          </p:nvPr>
        </p:nvSpPr>
        <p:spPr>
          <a:xfrm>
            <a:off x="631449" y="518058"/>
            <a:ext cx="12981617" cy="255176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7000" b="1" spc="-140">
                <a:solidFill>
                  <a:srgbClr val="3C3C3C"/>
                </a:solidFill>
              </a:defRPr>
            </a:lvl1pPr>
          </a:lstStyle>
          <a:p>
            <a:r>
              <a:t>BTSbot-nearby makes ephemeral early-time phenomena accessible</a:t>
            </a:r>
          </a:p>
        </p:txBody>
      </p:sp>
      <p:sp>
        <p:nvSpPr>
          <p:cNvPr id="399" name="Now triggering Swift…"/>
          <p:cNvSpPr txBox="1"/>
          <p:nvPr/>
        </p:nvSpPr>
        <p:spPr>
          <a:xfrm>
            <a:off x="13669362" y="518058"/>
            <a:ext cx="9929246" cy="2551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7000" b="1" spc="-14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Now triggering Swift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7000" b="1" spc="-14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 </a:t>
            </a:r>
            <a:r>
              <a:rPr i="1"/>
              <a:t>urgency 0</a:t>
            </a:r>
          </a:p>
        </p:txBody>
      </p:sp>
      <p:pic>
        <p:nvPicPr>
          <p:cNvPr id="400" name="25bvm.png" descr="25bvm.png"/>
          <p:cNvPicPr>
            <a:picLocks noChangeAspect="1"/>
          </p:cNvPicPr>
          <p:nvPr/>
        </p:nvPicPr>
        <p:blipFill>
          <a:blip r:embed="rId5"/>
          <a:srcRect t="253" b="253"/>
          <a:stretch>
            <a:fillRect/>
          </a:stretch>
        </p:blipFill>
        <p:spPr>
          <a:xfrm>
            <a:off x="13909068" y="3467698"/>
            <a:ext cx="9449832" cy="618904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1" name="minutes between BTSbot trigger and Swift observation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4265020" y="9910750"/>
                <a:ext cx="9196060" cy="2460953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SzTx/>
                  <a:buNone/>
                  <a:defRPr sz="54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14:m>
                  <m:oMath xmlns:m="http://schemas.openxmlformats.org/officeDocument/2006/math">
                    <m:r>
                      <a:rPr sz="5600" i="1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&lt;45</m:t>
                    </m:r>
                  </m:oMath>
                </a14:m>
                <a:r>
                  <a:t> minutes between BTSbot trigger and Swift observation</a:t>
                </a:r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401" name="minutes between BTSbot trigger and Swift observation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4265020" y="9910750"/>
                <a:ext cx="9196060" cy="2460953"/>
              </a:xfrm>
              <a:prstGeom prst="rect">
                <a:avLst/>
              </a:prstGeom>
              <a:blipFill>
                <a:blip r:embed="rId6"/>
                <a:stretch>
                  <a:fillRect t="-3093" r="-3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1" animBg="1" advAuto="0"/>
      <p:bldP spid="395" grpId="2" animBg="1" advAuto="0"/>
      <p:bldP spid="399" grpId="3" animBg="1" advAuto="0"/>
      <p:bldP spid="400" grpId="5" animBg="1" advAuto="0"/>
      <p:bldP spid="401" grpId="4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1">
                <a:hueOff val="-5896774"/>
                <a:lumOff val="49962"/>
              </a:schemeClr>
            </a:gs>
          </a:gsLst>
          <a:lin ang="5593641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latency.png" descr="latenc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5301" y="3237827"/>
            <a:ext cx="11199650" cy="944245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Text"/>
          <p:cNvSpPr txBox="1"/>
          <p:nvPr/>
        </p:nvSpPr>
        <p:spPr>
          <a:xfrm>
            <a:off x="203301" y="13122409"/>
            <a:ext cx="342901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407" name="Summary and future directions"/>
          <p:cNvSpPr txBox="1">
            <a:spLocks noGrp="1"/>
          </p:cNvSpPr>
          <p:nvPr>
            <p:ph type="title"/>
          </p:nvPr>
        </p:nvSpPr>
        <p:spPr>
          <a:xfrm>
            <a:off x="1206500" y="948411"/>
            <a:ext cx="21971000" cy="16910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700" b="1" spc="-213">
                <a:solidFill>
                  <a:srgbClr val="3C3C3C"/>
                </a:solidFill>
              </a:defRPr>
            </a:lvl1pPr>
          </a:lstStyle>
          <a:p>
            <a:r>
              <a:t>Summary and future directions</a:t>
            </a:r>
          </a:p>
        </p:txBody>
      </p:sp>
      <p:sp>
        <p:nvSpPr>
          <p:cNvPr id="408" name="BTSbot achieved full automation of (infant) SN identification and rapid follow-up…"/>
          <p:cNvSpPr txBox="1">
            <a:spLocks noGrp="1"/>
          </p:cNvSpPr>
          <p:nvPr>
            <p:ph type="body" sz="half" idx="1"/>
          </p:nvPr>
        </p:nvSpPr>
        <p:spPr>
          <a:xfrm>
            <a:off x="1142154" y="3389448"/>
            <a:ext cx="10181340" cy="9974123"/>
          </a:xfrm>
          <a:prstGeom prst="rect">
            <a:avLst/>
          </a:prstGeom>
        </p:spPr>
        <p:txBody>
          <a:bodyPr>
            <a:noAutofit/>
          </a:bodyPr>
          <a:lstStyle/>
          <a:p>
            <a:pPr marL="889000" indent="-889000">
              <a:lnSpc>
                <a:spcPct val="120000"/>
              </a:lnSpc>
              <a:spcBef>
                <a:spcPts val="5000"/>
              </a:spcBef>
              <a:buAutoNum type="arabicPeriod"/>
              <a:defRPr sz="5400">
                <a:solidFill>
                  <a:srgbClr val="000000"/>
                </a:solidFill>
              </a:defRPr>
            </a:pPr>
            <a:r>
              <a:t>BTSbot achieved 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full automation</a:t>
            </a:r>
            <a:r>
              <a:t> of (infant) SN identification and rapid follow-up</a:t>
            </a:r>
          </a:p>
          <a:p>
            <a:pPr marL="889000" indent="-889000">
              <a:lnSpc>
                <a:spcPct val="120000"/>
              </a:lnSpc>
              <a:spcBef>
                <a:spcPts val="5000"/>
              </a:spcBef>
              <a:buAutoNum type="arabicPeriod"/>
              <a:defRPr sz="5400">
                <a:solidFill>
                  <a:srgbClr val="000000"/>
                </a:solidFill>
              </a:defRPr>
            </a:pPr>
            <a:r>
              <a:t>More systematically peer into 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earliest phases of SNe</a:t>
            </a:r>
          </a:p>
          <a:p>
            <a:pPr marL="889000" indent="-889000">
              <a:lnSpc>
                <a:spcPct val="120000"/>
              </a:lnSpc>
              <a:spcBef>
                <a:spcPts val="5000"/>
              </a:spcBef>
              <a:buAutoNum type="arabicPeriod"/>
              <a:defRPr sz="5400">
                <a:solidFill>
                  <a:srgbClr val="000000"/>
                </a:solidFill>
              </a:defRPr>
            </a:pPr>
            <a:r>
              <a:t>Able to autonomously trigger </a:t>
            </a:r>
            <a:r>
              <a:rPr i="1"/>
              <a:t>Swift, </a:t>
            </a:r>
            <a:r>
              <a:t>Gemini, LCO, SOAR and soon MMT, SkyNet</a:t>
            </a:r>
          </a:p>
        </p:txBody>
      </p:sp>
      <p:pic>
        <p:nvPicPr>
          <p:cNvPr id="409" name="BTSbot logo.png" descr="BTSbot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5231" y="1035722"/>
            <a:ext cx="3572256" cy="3748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1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Backup slides"/>
          <p:cNvSpPr txBox="1">
            <a:spLocks noGrp="1"/>
          </p:cNvSpPr>
          <p:nvPr>
            <p:ph type="ctrTitle"/>
          </p:nvPr>
        </p:nvSpPr>
        <p:spPr>
          <a:xfrm>
            <a:off x="1112490" y="2574991"/>
            <a:ext cx="22159020" cy="600263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1200" b="0" spc="-224">
                <a:solidFill>
                  <a:srgbClr val="5E5E5E"/>
                </a:solidFill>
                <a:latin typeface="Latin Modern Roman 10 Bold"/>
                <a:ea typeface="Latin Modern Roman 10 Bold"/>
                <a:cs typeface="Latin Modern Roman 10 Bold"/>
                <a:sym typeface="Latin Modern Roman 10 Bold"/>
              </a:defRPr>
            </a:lvl1pPr>
          </a:lstStyle>
          <a:p>
            <a:r>
              <a:t>Backup slides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301" y="131224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414" name="Rehemtulla+25,…"/>
          <p:cNvSpPr txBox="1"/>
          <p:nvPr/>
        </p:nvSpPr>
        <p:spPr>
          <a:xfrm>
            <a:off x="17507362" y="12625886"/>
            <a:ext cx="671522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6" indent="0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Rehemtulla+25,</a:t>
            </a:r>
          </a:p>
          <a:p>
            <a:pPr lvl="6" indent="0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Dessart &amp; Jacobson-Galán 23</a:t>
            </a:r>
          </a:p>
        </p:txBody>
      </p:sp>
      <p:sp>
        <p:nvSpPr>
          <p:cNvPr id="415" name="Light curve properties and modeling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C3C3C"/>
                </a:solidFill>
              </a:defRPr>
            </a:lvl1pPr>
          </a:lstStyle>
          <a:p>
            <a:r>
              <a:t>Light curve properties and modeling</a:t>
            </a:r>
          </a:p>
        </p:txBody>
      </p:sp>
      <p:pic>
        <p:nvPicPr>
          <p:cNvPr id="416" name="full_lc_w_model.png" descr="full_lc_w_model.png"/>
          <p:cNvPicPr>
            <a:picLocks noChangeAspect="1"/>
          </p:cNvPicPr>
          <p:nvPr/>
        </p:nvPicPr>
        <p:blipFill>
          <a:blip r:embed="rId3"/>
          <a:srcRect t="16104" r="12229" b="15151"/>
          <a:stretch>
            <a:fillRect/>
          </a:stretch>
        </p:blipFill>
        <p:spPr>
          <a:xfrm>
            <a:off x="374709" y="2730348"/>
            <a:ext cx="17892744" cy="10961915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&gt;4 mag/day rise…"/>
          <p:cNvSpPr txBox="1">
            <a:spLocks noGrp="1"/>
          </p:cNvSpPr>
          <p:nvPr>
            <p:ph type="body" sz="quarter" idx="1"/>
          </p:nvPr>
        </p:nvSpPr>
        <p:spPr>
          <a:xfrm>
            <a:off x="18274298" y="3722439"/>
            <a:ext cx="5561616" cy="8715419"/>
          </a:xfrm>
          <a:prstGeom prst="rect">
            <a:avLst/>
          </a:prstGeom>
        </p:spPr>
        <p:txBody>
          <a:bodyPr>
            <a:noAutofit/>
          </a:bodyPr>
          <a:lstStyle/>
          <a:p>
            <a:pPr marL="609600" indent="-609600">
              <a:lnSpc>
                <a:spcPct val="120000"/>
              </a:lnSpc>
              <a:spcBef>
                <a:spcPts val="0"/>
              </a:spcBef>
              <a:buSzPct val="123000"/>
              <a:defRPr>
                <a:solidFill>
                  <a:srgbClr val="3C3C3C"/>
                </a:solidFill>
              </a:defRPr>
            </a:pPr>
            <a:r>
              <a:t>&gt;4 mag/day rise</a:t>
            </a:r>
          </a:p>
          <a:p>
            <a:pPr marL="609600" indent="-609600">
              <a:lnSpc>
                <a:spcPct val="120000"/>
              </a:lnSpc>
              <a:spcBef>
                <a:spcPts val="0"/>
              </a:spcBef>
              <a:buSzPct val="123000"/>
              <a:defRPr>
                <a:solidFill>
                  <a:srgbClr val="3C3C3C"/>
                </a:solidFill>
              </a:defRPr>
            </a:pPr>
            <a:r>
              <a:t>Faster than 90% of SNe II (Hinds+25)</a:t>
            </a:r>
          </a:p>
          <a:p>
            <a:pPr marL="609600" indent="-609600">
              <a:lnSpc>
                <a:spcPct val="120000"/>
              </a:lnSpc>
              <a:spcBef>
                <a:spcPts val="0"/>
              </a:spcBef>
              <a:buSzPct val="123000"/>
              <a:defRPr>
                <a:solidFill>
                  <a:srgbClr val="3C3C3C"/>
                </a:solidFill>
              </a:defRPr>
            </a:pPr>
            <a:endParaRPr/>
          </a:p>
          <a:p>
            <a:pPr marL="609600" indent="-609600">
              <a:lnSpc>
                <a:spcPct val="120000"/>
              </a:lnSpc>
              <a:spcBef>
                <a:spcPts val="0"/>
              </a:spcBef>
              <a:buSzPct val="123000"/>
              <a:defRPr>
                <a:solidFill>
                  <a:srgbClr val="3C3C3C"/>
                </a:solidFill>
              </a:defRPr>
            </a:pPr>
            <a:r>
              <a:t>Normal plateau</a:t>
            </a:r>
          </a:p>
          <a:p>
            <a:pPr marL="609600" indent="-609600">
              <a:lnSpc>
                <a:spcPct val="120000"/>
              </a:lnSpc>
              <a:spcBef>
                <a:spcPts val="0"/>
              </a:spcBef>
              <a:buSzPct val="123000"/>
              <a:defRPr>
                <a:solidFill>
                  <a:srgbClr val="3C3C3C"/>
                </a:solidFill>
              </a:defRPr>
            </a:pPr>
            <a:endParaRPr/>
          </a:p>
          <a:p>
            <a:pPr marL="609600" indent="-609600">
              <a:lnSpc>
                <a:spcPct val="120000"/>
              </a:lnSpc>
              <a:spcBef>
                <a:spcPts val="0"/>
              </a:spcBef>
              <a:buSzPct val="123000"/>
              <a:defRPr>
                <a:solidFill>
                  <a:srgbClr val="3C3C3C"/>
                </a:solidFill>
              </a:defRPr>
            </a:pPr>
            <a:r>
              <a:t>Model cannot reproduce initial rise</a:t>
            </a:r>
          </a:p>
          <a:p>
            <a:pPr marL="609600" indent="-609600">
              <a:lnSpc>
                <a:spcPct val="120000"/>
              </a:lnSpc>
              <a:spcBef>
                <a:spcPts val="0"/>
              </a:spcBef>
              <a:buSzPct val="123000"/>
              <a:defRPr>
                <a:solidFill>
                  <a:srgbClr val="3C3C3C"/>
                </a:solidFill>
              </a:defRPr>
            </a:pPr>
            <a:r>
              <a:t>Overestimates UV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301" y="131224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422" name="Case study: SN 2023ixf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C3C3C"/>
                </a:solidFill>
              </a:defRPr>
            </a:lvl1pPr>
          </a:lstStyle>
          <a:p>
            <a:r>
              <a:t>Case study: SN 2023ixf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(Mao+2023)…"/>
              <p:cNvSpPr txBox="1"/>
              <p:nvPr/>
            </p:nvSpPr>
            <p:spPr>
              <a:xfrm>
                <a:off x="18452405" y="12179030"/>
                <a:ext cx="5886135" cy="14119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lvl="6" indent="0" algn="r">
                  <a:lnSpc>
                    <a:spcPct val="100000"/>
                  </a:lnSpc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MJD</m:t>
                        </m:r>
                      </m:e>
                      <m:sub>
                        <m: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=60082.83</m:t>
                    </m:r>
                  </m:oMath>
                </a14:m>
                <a:r>
                  <a:t> (Mao+2023)</a:t>
                </a:r>
              </a:p>
              <a:p>
                <a:pPr lvl="6" indent="0" algn="r">
                  <a:lnSpc>
                    <a:spcPct val="100000"/>
                  </a:lnSpc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:r>
                  <a:t>TNS report (Itagaki 2023)</a:t>
                </a:r>
              </a:p>
              <a:p>
                <a:pPr lvl="6" indent="0" algn="r">
                  <a:lnSpc>
                    <a:spcPct val="100000"/>
                  </a:lnSpc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:r>
                  <a:t>First spectrum (Perley &amp; Gal-Yam 2023)</a:t>
                </a:r>
              </a:p>
            </p:txBody>
          </p:sp>
        </mc:Choice>
        <mc:Fallback xmlns="">
          <p:sp>
            <p:nvSpPr>
              <p:cNvPr id="423" name="(Mao+2023)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2405" y="12179030"/>
                <a:ext cx="5886135" cy="1411968"/>
              </a:xfrm>
              <a:prstGeom prst="rect">
                <a:avLst/>
              </a:prstGeom>
              <a:blipFill>
                <a:blip r:embed="rId3"/>
                <a:stretch>
                  <a:fillRect r="-2366" b="-360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6" name="Group"/>
          <p:cNvGrpSpPr/>
          <p:nvPr/>
        </p:nvGrpSpPr>
        <p:grpSpPr>
          <a:xfrm>
            <a:off x="4312517" y="6407877"/>
            <a:ext cx="2545209" cy="2590433"/>
            <a:chOff x="0" y="0"/>
            <a:chExt cx="2545207" cy="2590431"/>
          </a:xfrm>
        </p:grpSpPr>
        <p:sp>
          <p:nvSpPr>
            <p:cNvPr id="424" name="Line"/>
            <p:cNvSpPr/>
            <p:nvPr/>
          </p:nvSpPr>
          <p:spPr>
            <a:xfrm flipV="1">
              <a:off x="2528515" y="0"/>
              <a:ext cx="1" cy="25904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5" name="First ZTF detection"/>
            <p:cNvSpPr txBox="1"/>
            <p:nvPr/>
          </p:nvSpPr>
          <p:spPr>
            <a:xfrm>
              <a:off x="0" y="592494"/>
              <a:ext cx="2545208" cy="140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First ZTF detection</a:t>
              </a:r>
            </a:p>
          </p:txBody>
        </p:sp>
      </p:grpSp>
      <p:grpSp>
        <p:nvGrpSpPr>
          <p:cNvPr id="429" name="Group"/>
          <p:cNvGrpSpPr/>
          <p:nvPr/>
        </p:nvGrpSpPr>
        <p:grpSpPr>
          <a:xfrm>
            <a:off x="16300180" y="6409399"/>
            <a:ext cx="2622588" cy="2587390"/>
            <a:chOff x="0" y="0"/>
            <a:chExt cx="2622586" cy="2587388"/>
          </a:xfrm>
        </p:grpSpPr>
        <p:sp>
          <p:nvSpPr>
            <p:cNvPr id="427" name="Line"/>
            <p:cNvSpPr/>
            <p:nvPr/>
          </p:nvSpPr>
          <p:spPr>
            <a:xfrm flipV="1">
              <a:off x="2622586" y="0"/>
              <a:ext cx="1" cy="2587389"/>
            </a:xfrm>
            <a:prstGeom prst="line">
              <a:avLst/>
            </a:prstGeom>
            <a:noFill/>
            <a:ln w="63500" cap="flat">
              <a:solidFill>
                <a:srgbClr val="6028A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8" name="First UV obs."/>
            <p:cNvSpPr txBox="1"/>
            <p:nvPr/>
          </p:nvSpPr>
          <p:spPr>
            <a:xfrm>
              <a:off x="0" y="590972"/>
              <a:ext cx="2545208" cy="1405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6028A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First UV obs.</a:t>
              </a:r>
            </a:p>
          </p:txBody>
        </p:sp>
      </p:grpSp>
      <p:pic>
        <p:nvPicPr>
          <p:cNvPr id="430" name="timeline_combined.png" descr="timeline_combined.png"/>
          <p:cNvPicPr>
            <a:picLocks noChangeAspect="1"/>
          </p:cNvPicPr>
          <p:nvPr/>
        </p:nvPicPr>
        <p:blipFill>
          <a:blip r:embed="rId4"/>
          <a:srcRect t="34" b="34"/>
          <a:stretch>
            <a:fillRect/>
          </a:stretch>
        </p:blipFill>
        <p:spPr>
          <a:xfrm>
            <a:off x="881225" y="3913990"/>
            <a:ext cx="22621550" cy="76798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3" name="Group"/>
          <p:cNvGrpSpPr/>
          <p:nvPr/>
        </p:nvGrpSpPr>
        <p:grpSpPr>
          <a:xfrm>
            <a:off x="8907278" y="6407877"/>
            <a:ext cx="2545209" cy="2590433"/>
            <a:chOff x="0" y="0"/>
            <a:chExt cx="2545207" cy="2590431"/>
          </a:xfrm>
        </p:grpSpPr>
        <p:sp>
          <p:nvSpPr>
            <p:cNvPr id="431" name="TNS report"/>
            <p:cNvSpPr txBox="1"/>
            <p:nvPr/>
          </p:nvSpPr>
          <p:spPr>
            <a:xfrm>
              <a:off x="0" y="592494"/>
              <a:ext cx="2545208" cy="140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TNS report</a:t>
              </a:r>
            </a:p>
          </p:txBody>
        </p:sp>
        <p:sp>
          <p:nvSpPr>
            <p:cNvPr id="432" name="Line"/>
            <p:cNvSpPr/>
            <p:nvPr/>
          </p:nvSpPr>
          <p:spPr>
            <a:xfrm flipV="1">
              <a:off x="2181380" y="0"/>
              <a:ext cx="1" cy="25904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36" name="Group"/>
          <p:cNvGrpSpPr/>
          <p:nvPr/>
        </p:nvGrpSpPr>
        <p:grpSpPr>
          <a:xfrm>
            <a:off x="13032262" y="6407877"/>
            <a:ext cx="2545208" cy="2590433"/>
            <a:chOff x="1804627" y="0"/>
            <a:chExt cx="2545207" cy="2590431"/>
          </a:xfrm>
        </p:grpSpPr>
        <p:sp>
          <p:nvSpPr>
            <p:cNvPr id="434" name="First spec."/>
            <p:cNvSpPr txBox="1"/>
            <p:nvPr/>
          </p:nvSpPr>
          <p:spPr>
            <a:xfrm>
              <a:off x="1804627" y="1114180"/>
              <a:ext cx="2545209" cy="1405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First spec.</a:t>
              </a:r>
            </a:p>
          </p:txBody>
        </p:sp>
        <p:sp>
          <p:nvSpPr>
            <p:cNvPr id="435" name="Line"/>
            <p:cNvSpPr/>
            <p:nvPr/>
          </p:nvSpPr>
          <p:spPr>
            <a:xfrm flipV="1">
              <a:off x="2029089" y="0"/>
              <a:ext cx="1" cy="25904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39" name="Group"/>
          <p:cNvGrpSpPr/>
          <p:nvPr/>
        </p:nvGrpSpPr>
        <p:grpSpPr>
          <a:xfrm>
            <a:off x="11830423" y="6409399"/>
            <a:ext cx="2545209" cy="2587390"/>
            <a:chOff x="0" y="0"/>
            <a:chExt cx="2545207" cy="2587388"/>
          </a:xfrm>
        </p:grpSpPr>
        <p:sp>
          <p:nvSpPr>
            <p:cNvPr id="437" name="Line"/>
            <p:cNvSpPr/>
            <p:nvPr/>
          </p:nvSpPr>
          <p:spPr>
            <a:xfrm flipV="1">
              <a:off x="118292" y="0"/>
              <a:ext cx="1" cy="2587389"/>
            </a:xfrm>
            <a:prstGeom prst="line">
              <a:avLst/>
            </a:prstGeom>
            <a:noFill/>
            <a:ln w="63500" cap="flat">
              <a:solidFill>
                <a:srgbClr val="6028A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8" name="First UV req."/>
            <p:cNvSpPr/>
            <p:nvPr/>
          </p:nvSpPr>
          <p:spPr>
            <a:xfrm>
              <a:off x="0" y="714043"/>
              <a:ext cx="25452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6028A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First UV req.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1" animBg="1" advAuto="0"/>
      <p:bldP spid="429" grpId="4" animBg="1" advAuto="0"/>
      <p:bldP spid="433" grpId="2" animBg="1" advAuto="0"/>
      <p:bldP spid="436" grpId="3" animBg="1" advAuto="0"/>
      <p:bldP spid="439" grpId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301" y="13122409"/>
            <a:ext cx="342901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44" name="Case study: SN 2024ggi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C3C3C"/>
                </a:solidFill>
              </a:defRPr>
            </a:lvl1pPr>
          </a:lstStyle>
          <a:p>
            <a:r>
              <a:t>Case study: SN 2024ggi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5" name="(Shrestha+2024)…"/>
              <p:cNvSpPr txBox="1"/>
              <p:nvPr/>
            </p:nvSpPr>
            <p:spPr>
              <a:xfrm>
                <a:off x="18452405" y="12179030"/>
                <a:ext cx="5886135" cy="14119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lvl="6" indent="0" algn="r">
                  <a:lnSpc>
                    <a:spcPct val="100000"/>
                  </a:lnSpc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MJD</m:t>
                        </m:r>
                      </m:e>
                      <m:sub>
                        <m: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=60410.80</m:t>
                    </m:r>
                  </m:oMath>
                </a14:m>
                <a:r>
                  <a:t> (Shrestha+2024)</a:t>
                </a:r>
              </a:p>
              <a:p>
                <a:pPr lvl="6" indent="0" algn="r">
                  <a:lnSpc>
                    <a:spcPct val="100000"/>
                  </a:lnSpc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:r>
                  <a:t>TNS report (Tonry+2024)</a:t>
                </a:r>
              </a:p>
              <a:p>
                <a:pPr lvl="6" indent="0" algn="r">
                  <a:lnSpc>
                    <a:spcPct val="100000"/>
                  </a:lnSpc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:r>
                  <a:t>First spectrum (Zhang+2024)</a:t>
                </a:r>
              </a:p>
            </p:txBody>
          </p:sp>
        </mc:Choice>
        <mc:Fallback xmlns="">
          <p:sp>
            <p:nvSpPr>
              <p:cNvPr id="445" name="(Shrestha+2024)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2405" y="12179030"/>
                <a:ext cx="5886135" cy="1411968"/>
              </a:xfrm>
              <a:prstGeom prst="rect">
                <a:avLst/>
              </a:prstGeom>
              <a:blipFill>
                <a:blip r:embed="rId3"/>
                <a:stretch>
                  <a:fillRect r="-2366" b="-360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8" name="Group"/>
          <p:cNvGrpSpPr/>
          <p:nvPr/>
        </p:nvGrpSpPr>
        <p:grpSpPr>
          <a:xfrm>
            <a:off x="1952853" y="6407877"/>
            <a:ext cx="3455744" cy="2590433"/>
            <a:chOff x="0" y="0"/>
            <a:chExt cx="3455742" cy="2590431"/>
          </a:xfrm>
        </p:grpSpPr>
        <p:sp>
          <p:nvSpPr>
            <p:cNvPr id="446" name="Line"/>
            <p:cNvSpPr/>
            <p:nvPr/>
          </p:nvSpPr>
          <p:spPr>
            <a:xfrm flipV="1">
              <a:off x="3433079" y="0"/>
              <a:ext cx="1" cy="25904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47" name="First ATLAS detection"/>
            <p:cNvSpPr txBox="1"/>
            <p:nvPr/>
          </p:nvSpPr>
          <p:spPr>
            <a:xfrm>
              <a:off x="0" y="276874"/>
              <a:ext cx="3455743" cy="2036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4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First ATLAS detection</a:t>
              </a:r>
            </a:p>
          </p:txBody>
        </p:sp>
      </p:grpSp>
      <p:grpSp>
        <p:nvGrpSpPr>
          <p:cNvPr id="451" name="Group"/>
          <p:cNvGrpSpPr/>
          <p:nvPr/>
        </p:nvGrpSpPr>
        <p:grpSpPr>
          <a:xfrm>
            <a:off x="7579466" y="6409399"/>
            <a:ext cx="2545209" cy="2587389"/>
            <a:chOff x="0" y="0"/>
            <a:chExt cx="2545207" cy="2587388"/>
          </a:xfrm>
        </p:grpSpPr>
        <p:sp>
          <p:nvSpPr>
            <p:cNvPr id="449" name="Line"/>
            <p:cNvSpPr/>
            <p:nvPr/>
          </p:nvSpPr>
          <p:spPr>
            <a:xfrm flipV="1">
              <a:off x="2397348" y="0"/>
              <a:ext cx="1" cy="2587389"/>
            </a:xfrm>
            <a:prstGeom prst="line">
              <a:avLst/>
            </a:prstGeom>
            <a:noFill/>
            <a:ln w="63500" cap="flat">
              <a:solidFill>
                <a:srgbClr val="6028A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50" name="First UV obs."/>
            <p:cNvSpPr/>
            <p:nvPr/>
          </p:nvSpPr>
          <p:spPr>
            <a:xfrm>
              <a:off x="0" y="829973"/>
              <a:ext cx="25452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4500" b="1">
                  <a:solidFill>
                    <a:srgbClr val="6028A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First UV obs.</a:t>
              </a:r>
            </a:p>
          </p:txBody>
        </p:sp>
      </p:grpSp>
      <p:pic>
        <p:nvPicPr>
          <p:cNvPr id="452" name="timeline_combined.png" descr="timeline_combined.png"/>
          <p:cNvPicPr>
            <a:picLocks noChangeAspect="1"/>
          </p:cNvPicPr>
          <p:nvPr/>
        </p:nvPicPr>
        <p:blipFill>
          <a:blip r:embed="rId4"/>
          <a:srcRect t="34" b="34"/>
          <a:stretch>
            <a:fillRect/>
          </a:stretch>
        </p:blipFill>
        <p:spPr>
          <a:xfrm>
            <a:off x="881225" y="3913990"/>
            <a:ext cx="22621550" cy="76798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5" name="Group"/>
          <p:cNvGrpSpPr/>
          <p:nvPr/>
        </p:nvGrpSpPr>
        <p:grpSpPr>
          <a:xfrm>
            <a:off x="5548896" y="6407877"/>
            <a:ext cx="2545208" cy="2590433"/>
            <a:chOff x="0" y="0"/>
            <a:chExt cx="2545207" cy="2590431"/>
          </a:xfrm>
        </p:grpSpPr>
        <p:sp>
          <p:nvSpPr>
            <p:cNvPr id="453" name="TNS report"/>
            <p:cNvSpPr txBox="1"/>
            <p:nvPr/>
          </p:nvSpPr>
          <p:spPr>
            <a:xfrm>
              <a:off x="0" y="592494"/>
              <a:ext cx="2545208" cy="140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TNS report</a:t>
              </a:r>
            </a:p>
          </p:txBody>
        </p:sp>
        <p:sp>
          <p:nvSpPr>
            <p:cNvPr id="454" name="Line"/>
            <p:cNvSpPr/>
            <p:nvPr/>
          </p:nvSpPr>
          <p:spPr>
            <a:xfrm flipV="1">
              <a:off x="2181380" y="0"/>
              <a:ext cx="1" cy="25904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58" name="Group"/>
          <p:cNvGrpSpPr/>
          <p:nvPr/>
        </p:nvGrpSpPr>
        <p:grpSpPr>
          <a:xfrm>
            <a:off x="9723261" y="6407877"/>
            <a:ext cx="2545208" cy="2590433"/>
            <a:chOff x="1565058" y="0"/>
            <a:chExt cx="2545207" cy="2590431"/>
          </a:xfrm>
        </p:grpSpPr>
        <p:sp>
          <p:nvSpPr>
            <p:cNvPr id="456" name="First spec."/>
            <p:cNvSpPr txBox="1"/>
            <p:nvPr/>
          </p:nvSpPr>
          <p:spPr>
            <a:xfrm>
              <a:off x="1565058" y="1094858"/>
              <a:ext cx="2545209" cy="1405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First spec.</a:t>
              </a:r>
            </a:p>
          </p:txBody>
        </p:sp>
        <p:sp>
          <p:nvSpPr>
            <p:cNvPr id="457" name="Line"/>
            <p:cNvSpPr/>
            <p:nvPr/>
          </p:nvSpPr>
          <p:spPr>
            <a:xfrm flipV="1">
              <a:off x="2029089" y="0"/>
              <a:ext cx="1" cy="25904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roup"/>
          <p:cNvGrpSpPr/>
          <p:nvPr/>
        </p:nvGrpSpPr>
        <p:grpSpPr>
          <a:xfrm>
            <a:off x="2022465" y="2655489"/>
            <a:ext cx="20339070" cy="8405022"/>
            <a:chOff x="0" y="0"/>
            <a:chExt cx="20339068" cy="8405020"/>
          </a:xfrm>
        </p:grpSpPr>
        <p:grpSp>
          <p:nvGrpSpPr>
            <p:cNvPr id="464" name="Group"/>
            <p:cNvGrpSpPr/>
            <p:nvPr/>
          </p:nvGrpSpPr>
          <p:grpSpPr>
            <a:xfrm>
              <a:off x="0" y="0"/>
              <a:ext cx="6409589" cy="8405021"/>
              <a:chOff x="0" y="0"/>
              <a:chExt cx="6409588" cy="8405020"/>
            </a:xfrm>
          </p:grpSpPr>
          <p:pic>
            <p:nvPicPr>
              <p:cNvPr id="462" name="cutouts_example.png" descr="cutouts_example.png"/>
              <p:cNvPicPr>
                <a:picLocks noChangeAspect="1"/>
              </p:cNvPicPr>
              <p:nvPr/>
            </p:nvPicPr>
            <p:blipFill>
              <a:blip r:embed="rId2"/>
              <a:srcRect l="618" t="24889" r="69096" b="1201"/>
              <a:stretch>
                <a:fillRect/>
              </a:stretch>
            </p:blipFill>
            <p:spPr>
              <a:xfrm>
                <a:off x="0" y="0"/>
                <a:ext cx="6409589" cy="64050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3" name="Science"/>
              <p:cNvSpPr txBox="1"/>
              <p:nvPr/>
            </p:nvSpPr>
            <p:spPr>
              <a:xfrm>
                <a:off x="973909" y="7015395"/>
                <a:ext cx="4461623" cy="13896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6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Science</a:t>
                </a:r>
              </a:p>
            </p:txBody>
          </p:sp>
        </p:grpSp>
        <p:grpSp>
          <p:nvGrpSpPr>
            <p:cNvPr id="467" name="Group"/>
            <p:cNvGrpSpPr/>
            <p:nvPr/>
          </p:nvGrpSpPr>
          <p:grpSpPr>
            <a:xfrm>
              <a:off x="6964708" y="0"/>
              <a:ext cx="6409637" cy="8405021"/>
              <a:chOff x="0" y="0"/>
              <a:chExt cx="6409635" cy="8405020"/>
            </a:xfrm>
          </p:grpSpPr>
          <p:sp>
            <p:nvSpPr>
              <p:cNvPr id="465" name="Reference"/>
              <p:cNvSpPr txBox="1"/>
              <p:nvPr/>
            </p:nvSpPr>
            <p:spPr>
              <a:xfrm>
                <a:off x="973909" y="7015395"/>
                <a:ext cx="4461623" cy="13896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6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Reference</a:t>
                </a:r>
              </a:p>
            </p:txBody>
          </p:sp>
          <p:pic>
            <p:nvPicPr>
              <p:cNvPr id="466" name="cutouts_example.png" descr="cutouts_example.png"/>
              <p:cNvPicPr>
                <a:picLocks noChangeAspect="1"/>
              </p:cNvPicPr>
              <p:nvPr/>
            </p:nvPicPr>
            <p:blipFill>
              <a:blip r:embed="rId2"/>
              <a:srcRect l="34857" t="24889" r="34857" b="1201"/>
              <a:stretch>
                <a:fillRect/>
              </a:stretch>
            </p:blipFill>
            <p:spPr>
              <a:xfrm>
                <a:off x="0" y="0"/>
                <a:ext cx="6409636" cy="64050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70" name="Group"/>
            <p:cNvGrpSpPr/>
            <p:nvPr/>
          </p:nvGrpSpPr>
          <p:grpSpPr>
            <a:xfrm>
              <a:off x="13929416" y="0"/>
              <a:ext cx="6409653" cy="8405021"/>
              <a:chOff x="0" y="0"/>
              <a:chExt cx="6409652" cy="8405020"/>
            </a:xfrm>
          </p:grpSpPr>
          <p:sp>
            <p:nvSpPr>
              <p:cNvPr id="468" name="Difference"/>
              <p:cNvSpPr txBox="1"/>
              <p:nvPr/>
            </p:nvSpPr>
            <p:spPr>
              <a:xfrm>
                <a:off x="973909" y="7015395"/>
                <a:ext cx="4461623" cy="13896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6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Difference</a:t>
                </a:r>
              </a:p>
            </p:txBody>
          </p:sp>
          <p:pic>
            <p:nvPicPr>
              <p:cNvPr id="469" name="cutouts_example.png" descr="cutouts_example.png"/>
              <p:cNvPicPr>
                <a:picLocks noChangeAspect="1"/>
              </p:cNvPicPr>
              <p:nvPr/>
            </p:nvPicPr>
            <p:blipFill>
              <a:blip r:embed="rId2"/>
              <a:srcRect l="69322" t="25091" r="392" b="1000"/>
              <a:stretch>
                <a:fillRect/>
              </a:stretch>
            </p:blipFill>
            <p:spPr>
              <a:xfrm>
                <a:off x="0" y="0"/>
                <a:ext cx="6409653" cy="64051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BTSbot-nearby filtering"/>
          <p:cNvSpPr txBox="1">
            <a:spLocks noGrp="1"/>
          </p:cNvSpPr>
          <p:nvPr>
            <p:ph type="title"/>
          </p:nvPr>
        </p:nvSpPr>
        <p:spPr>
          <a:xfrm>
            <a:off x="1257300" y="596900"/>
            <a:ext cx="14565015" cy="195029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latin typeface="Latin Modern Mono 10 Regular"/>
                <a:ea typeface="Latin Modern Mono 10 Regular"/>
                <a:cs typeface="Latin Modern Mono 10 Regular"/>
                <a:sym typeface="Latin Modern Mono 10 Regular"/>
              </a:defRPr>
            </a:pPr>
            <a:r>
              <a:t>BTSbot-nearby</a:t>
            </a:r>
            <a:r>
              <a:rPr>
                <a:latin typeface="Latin Modern Roman 10 Bold"/>
                <a:ea typeface="Latin Modern Roman 10 Bold"/>
                <a:cs typeface="Latin Modern Roman 10 Bold"/>
                <a:sym typeface="Latin Modern Roman 10 Bold"/>
              </a:rPr>
              <a:t> </a:t>
            </a:r>
            <a:r>
              <a:rPr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rPr>
              <a:t>filtering</a:t>
            </a:r>
          </a:p>
        </p:txBody>
      </p:sp>
      <p:sp>
        <p:nvSpPr>
          <p:cNvPr id="474" name="Rehemtulla+24b"/>
          <p:cNvSpPr txBox="1"/>
          <p:nvPr/>
        </p:nvSpPr>
        <p:spPr>
          <a:xfrm>
            <a:off x="14217631" y="13004748"/>
            <a:ext cx="999494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6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Rehemtulla+24b</a:t>
            </a:r>
          </a:p>
        </p:txBody>
      </p:sp>
      <p:sp>
        <p:nvSpPr>
          <p:cNvPr id="475" name="&lt;15 kpc from NED galaxy at D&lt;60 Mpc…"/>
          <p:cNvSpPr txBox="1">
            <a:spLocks noGrp="1"/>
          </p:cNvSpPr>
          <p:nvPr>
            <p:ph type="body" idx="1"/>
          </p:nvPr>
        </p:nvSpPr>
        <p:spPr>
          <a:xfrm>
            <a:off x="751491" y="2565197"/>
            <a:ext cx="13446174" cy="104215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  <a:latin typeface="Latin Modern Roman 10 Bold"/>
                <a:ea typeface="Latin Modern Roman 10 Bold"/>
                <a:cs typeface="Latin Modern Roman 10 Bold"/>
                <a:sym typeface="Latin Modern Roman 10 Bold"/>
              </a:defRPr>
            </a:pPr>
            <a:r>
              <a:t>&lt;15 kpc from NED galaxy at D&lt;60 Mpc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  <a:latin typeface="Latin Modern Roman 10 Bold"/>
                <a:ea typeface="Latin Modern Roman 10 Bold"/>
                <a:cs typeface="Latin Modern Roman 10 Bold"/>
                <a:sym typeface="Latin Modern Roman 10 Bold"/>
              </a:defRPr>
            </a:pPr>
            <a:r>
              <a:t>BTSbot score &gt; 0.7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  <a:latin typeface="Latin Modern Roman 10 Bold"/>
                <a:ea typeface="Latin Modern Roman 10 Bold"/>
                <a:cs typeface="Latin Modern Roman 10 Bold"/>
                <a:sym typeface="Latin Modern Roman 10 Bold"/>
              </a:defRPr>
            </a:pPr>
            <a:r>
              <a:t>Any non-detection and two detections within 2.5 days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Absolute magnitude &lt; -11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No detections older than ~10 days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Not on TNS for more than 1.5 days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No classification on TNS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No existing classification, spectrum, or spectroscopic follow-up on Fritz (ZTF marshal)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Does not crossmatch with MPC object</a:t>
            </a:r>
          </a:p>
        </p:txBody>
      </p:sp>
      <p:sp>
        <p:nvSpPr>
          <p:cNvPr id="476" name="To add/modify…"/>
          <p:cNvSpPr txBox="1"/>
          <p:nvPr/>
        </p:nvSpPr>
        <p:spPr>
          <a:xfrm>
            <a:off x="14956480" y="3235668"/>
            <a:ext cx="9207050" cy="7479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00000"/>
              </a:lnSpc>
              <a:spcBef>
                <a:spcPts val="0"/>
              </a:spcBef>
              <a:defRPr sz="50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To add/modify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0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Host galaxy association via DLR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0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Combine galaxy catalogs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0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Homogenize cosmology used for galaxy distance estimates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0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etc.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hysical parameter infer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96971">
              <a:defRPr sz="7310" spc="-146"/>
            </a:lvl1pPr>
          </a:lstStyle>
          <a:p>
            <a:r>
              <a:t>Physical parameter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1" name="Progenitor mass loss rate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962881" y="3872003"/>
                <a:ext cx="8495072" cy="5342884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SzTx/>
                  <a:buNone/>
                </a:pPr>
                <a:r>
                  <a:t>Progenitor mass loss rate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SzTx/>
                  <a:buNone/>
                </a:pPr>
                <a:r>
                  <a:t>CMFGEN: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sSub>
                      <m:sSubPr>
                        <m:ctrlP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sSup>
                      <m:sSupPr>
                        <m:ctrlP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yr</m:t>
                        </m:r>
                      </m:e>
                      <m:sup>
                        <m: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SzTx/>
                  <a:buNone/>
                </a:pPr>
                <a:r>
                  <a:t>STELLA: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sSub>
                      <m:sSubPr>
                        <m:ctrlP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sSup>
                      <m:sSupPr>
                        <m:ctrlP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yr</m:t>
                        </m:r>
                      </m:e>
                      <m:sup>
                        <m:r>
                          <a:rPr sz="4800" i="1">
                            <a:solidFill>
                              <a:srgbClr val="343434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/>
              </a:p>
            </p:txBody>
          </p:sp>
        </mc:Choice>
        <mc:Fallback xmlns="">
          <p:sp>
            <p:nvSpPr>
              <p:cNvPr id="481" name="Progenitor mass loss rate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962881" y="3872003"/>
                <a:ext cx="8495072" cy="5342884"/>
              </a:xfrm>
              <a:prstGeom prst="rect">
                <a:avLst/>
              </a:prstGeom>
              <a:blipFill>
                <a:blip r:embed="rId2"/>
                <a:stretch>
                  <a:fillRect l="-3731" t="-2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2" name="Duration of enhanced mass loss…"/>
              <p:cNvSpPr txBox="1"/>
              <p:nvPr/>
            </p:nvSpPr>
            <p:spPr>
              <a:xfrm>
                <a:off x="846262" y="8332402"/>
                <a:ext cx="9097025" cy="38184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/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defRPr>
                    <a:solidFill>
                      <a:srgbClr val="353435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:r>
                  <a:t>Duration of enhanced mass loss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>
                    <a:solidFill>
                      <a:srgbClr val="353435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:r>
                  <a:t>CMFGEN: </a:t>
                </a:r>
                <a14:m>
                  <m:oMath xmlns:m="http://schemas.openxmlformats.org/officeDocument/2006/math">
                    <m:r>
                      <a:rPr sz="4800" i="1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∼1</m:t>
                    </m:r>
                    <m:r>
                      <m:rPr>
                        <m:sty m:val="p"/>
                      </m:rPr>
                      <a:rPr sz="4800" i="1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endParaRPr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>
                    <a:solidFill>
                      <a:srgbClr val="353435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:r>
                  <a:t>STELLA:</a:t>
                </a:r>
                <a14:m>
                  <m:oMath xmlns:m="http://schemas.openxmlformats.org/officeDocument/2006/math">
                    <m:r>
                      <a:rPr sz="4800" i="1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∼5</m:t>
                    </m:r>
                    <m:r>
                      <m:rPr>
                        <m:sty m:val="p"/>
                      </m:rPr>
                      <a:rPr sz="4800" i="1">
                        <a:solidFill>
                          <a:srgbClr val="343434"/>
                        </a:solidFill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482" name="Duration of enhanced mass los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262" y="8332402"/>
                <a:ext cx="9097025" cy="3818451"/>
              </a:xfrm>
              <a:prstGeom prst="rect">
                <a:avLst/>
              </a:prstGeom>
              <a:blipFill>
                <a:blip r:embed="rId3"/>
                <a:stretch>
                  <a:fillRect l="-3487" t="-365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3" name="Other parameters searched over by Moriya+23 grid"/>
              <p:cNvSpPr txBox="1"/>
              <p:nvPr/>
            </p:nvSpPr>
            <p:spPr>
              <a:xfrm>
                <a:off x="11980391" y="3786356"/>
                <a:ext cx="9097025" cy="7982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/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defRPr>
                    <a:solidFill>
                      <a:srgbClr val="353435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:r>
                  <a:t>Other parameters searched over by Moriya+23 grid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>
                    <a:solidFill>
                      <a:srgbClr val="353435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b>
                      </m:sSub>
                      <m:r>
                        <a:rPr sz="4800" i="1">
                          <a:solidFill>
                            <a:srgbClr val="343434"/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  <m:sSub>
                        <m:sSubPr>
                          <m:ctrlP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>
                    <a:solidFill>
                      <a:srgbClr val="353435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  <m:t>𝑁𝑖</m:t>
                          </m:r>
                        </m:sub>
                      </m:sSub>
                      <m:r>
                        <a:rPr sz="4800" i="1">
                          <a:solidFill>
                            <a:srgbClr val="343434"/>
                          </a:solidFill>
                          <a:latin typeface="Cambria Math" panose="02040503050406030204" pitchFamily="18" charset="0"/>
                        </a:rPr>
                        <m:t>=0.04</m:t>
                      </m:r>
                      <m:sSub>
                        <m:sSubPr>
                          <m:ctrlP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>
                    <a:solidFill>
                      <a:srgbClr val="353435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4800" i="1">
                          <a:solidFill>
                            <a:srgbClr val="343434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4800" i="1">
                          <a:solidFill>
                            <a:srgbClr val="343434"/>
                          </a:solidFill>
                          <a:latin typeface="Cambria Math" panose="02040503050406030204" pitchFamily="18" charset="0"/>
                        </a:rPr>
                        <m:t>=1.5×</m:t>
                      </m:r>
                      <m:sSup>
                        <m:sSupPr>
                          <m:ctrlP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4800" i="1">
                              <a:solidFill>
                                <a:srgbClr val="343434"/>
                              </a:solidFill>
                              <a:latin typeface="Cambria Math" panose="02040503050406030204" pitchFamily="18" charset="0"/>
                            </a:rPr>
                            <m:t>51</m:t>
                          </m:r>
                        </m:sup>
                      </m:sSup>
                      <m:r>
                        <m:rPr>
                          <m:sty m:val="p"/>
                        </m:rPr>
                        <a:rPr sz="4800" i="1">
                          <a:solidFill>
                            <a:srgbClr val="343434"/>
                          </a:solidFill>
                          <a:latin typeface="Cambria Math" panose="02040503050406030204" pitchFamily="18" charset="0"/>
                        </a:rPr>
                        <m:t>erg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83" name="Other parameters searched over by Moriya+23 grid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0391" y="3786356"/>
                <a:ext cx="9097025" cy="7982200"/>
              </a:xfrm>
              <a:prstGeom prst="rect">
                <a:avLst/>
              </a:prstGeom>
              <a:blipFill>
                <a:blip r:embed="rId4"/>
                <a:stretch>
                  <a:fillRect l="-3487" t="-1749" r="-6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0451" y="131224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249" name="UV observations of infant SNe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C3C3C"/>
                </a:solidFill>
              </a:defRPr>
            </a:lvl1pPr>
          </a:lstStyle>
          <a:p>
            <a:r>
              <a:t>UV observations of infant SNe</a:t>
            </a:r>
          </a:p>
        </p:txBody>
      </p:sp>
      <p:pic>
        <p:nvPicPr>
          <p:cNvPr id="25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9474" y="3905250"/>
            <a:ext cx="7088341" cy="59055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hermonuclear SNe…"/>
          <p:cNvSpPr txBox="1">
            <a:spLocks noGrp="1"/>
          </p:cNvSpPr>
          <p:nvPr>
            <p:ph type="body" sz="quarter" idx="1"/>
          </p:nvPr>
        </p:nvSpPr>
        <p:spPr>
          <a:xfrm>
            <a:off x="11250855" y="2962700"/>
            <a:ext cx="12330164" cy="246467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3C3C3C"/>
                </a:solidFill>
              </a:defRPr>
            </a:pPr>
            <a:r>
              <a:t>Thermonuclear SNe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3C3C3C"/>
                </a:solidFill>
              </a:defRPr>
            </a:pPr>
            <a:r>
              <a:t>Poor constraints on frequency of such flashes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3C3C3C"/>
                </a:solidFill>
              </a:defRPr>
            </a:pPr>
            <a:r>
              <a:t>Thick He-shell double-detonation</a:t>
            </a:r>
          </a:p>
        </p:txBody>
      </p:sp>
      <p:grpSp>
        <p:nvGrpSpPr>
          <p:cNvPr id="256" name="Group"/>
          <p:cNvGrpSpPr/>
          <p:nvPr/>
        </p:nvGrpSpPr>
        <p:grpSpPr>
          <a:xfrm>
            <a:off x="11135636" y="5779549"/>
            <a:ext cx="12560601" cy="7006754"/>
            <a:chOff x="0" y="0"/>
            <a:chExt cx="12560599" cy="7006752"/>
          </a:xfrm>
        </p:grpSpPr>
        <p:pic>
          <p:nvPicPr>
            <p:cNvPr id="252" name="pasted-movie.png" descr="pasted-movi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560600" cy="7006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" name="Miller+2020…"/>
            <p:cNvSpPr txBox="1"/>
            <p:nvPr/>
          </p:nvSpPr>
          <p:spPr>
            <a:xfrm>
              <a:off x="9762661" y="688813"/>
              <a:ext cx="2612005" cy="9772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6" indent="0" algn="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  <a:latin typeface="Latin Modern Roman 10 Regular"/>
                  <a:ea typeface="Latin Modern Roman 10 Regular"/>
                  <a:cs typeface="Latin Modern Roman 10 Regular"/>
                  <a:sym typeface="Latin Modern Roman 10 Regular"/>
                </a:defRPr>
              </a:pPr>
              <a:r>
                <a:t>Miller+2020</a:t>
              </a:r>
            </a:p>
            <a:p>
              <a:pPr lvl="6" indent="0" algn="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  <a:latin typeface="Latin Modern Roman 10 Regular"/>
                  <a:ea typeface="Latin Modern Roman 10 Regular"/>
                  <a:cs typeface="Latin Modern Roman 10 Regular"/>
                  <a:sym typeface="Latin Modern Roman 10 Regular"/>
                </a:defRPr>
              </a:pPr>
              <a:r>
                <a:t>Siebert+2020</a:t>
              </a:r>
            </a:p>
          </p:txBody>
        </p:sp>
        <p:pic>
          <p:nvPicPr>
            <p:cNvPr id="254" name="pasted-movie.png" descr="pasted-movi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90901" y="2821831"/>
              <a:ext cx="2291605" cy="3346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pasted-movie.png" descr="pasted-movie.pn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747" y="4255668"/>
              <a:ext cx="1339083" cy="1871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9" name="Group"/>
          <p:cNvGrpSpPr/>
          <p:nvPr/>
        </p:nvGrpSpPr>
        <p:grpSpPr>
          <a:xfrm>
            <a:off x="1029664" y="5779549"/>
            <a:ext cx="9265294" cy="7006754"/>
            <a:chOff x="0" y="0"/>
            <a:chExt cx="9265292" cy="7006752"/>
          </a:xfrm>
        </p:grpSpPr>
        <p:pic>
          <p:nvPicPr>
            <p:cNvPr id="257" name="mdot_UVlcs.pdf" descr="mdot_UVlcs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9265293" cy="7006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" name="Dessart &amp; Jacobson-Galán 2023"/>
            <p:cNvSpPr txBox="1"/>
            <p:nvPr/>
          </p:nvSpPr>
          <p:spPr>
            <a:xfrm>
              <a:off x="4322367" y="297314"/>
              <a:ext cx="4605498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6" indent="0" algn="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  <a:latin typeface="Latin Modern Roman 10 Regular"/>
                  <a:ea typeface="Latin Modern Roman 10 Regular"/>
                  <a:cs typeface="Latin Modern Roman 10 Regular"/>
                  <a:sym typeface="Latin Modern Roman 10 Regular"/>
                </a:defRPr>
              </a:pPr>
              <a:r>
                <a:t>Dessart &amp; Jacobson-Galán 2023</a:t>
              </a:r>
            </a:p>
          </p:txBody>
        </p:sp>
      </p:grpSp>
      <p:sp>
        <p:nvSpPr>
          <p:cNvPr id="260" name="Core-collapse SNe…"/>
          <p:cNvSpPr txBox="1"/>
          <p:nvPr/>
        </p:nvSpPr>
        <p:spPr>
          <a:xfrm>
            <a:off x="1158632" y="2912698"/>
            <a:ext cx="9007358" cy="256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>
              <a:lnSpc>
                <a:spcPct val="120000"/>
              </a:lnSpc>
              <a:spcBef>
                <a:spcPts val="0"/>
              </a:spcBef>
              <a:defRPr b="1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Core-collapse SNe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defRPr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Rise time ~3 days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defRPr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Reveals progenitor mass loss rate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3" animBg="1" advAuto="0"/>
      <p:bldP spid="256" grpId="4" animBg="1" advAuto="0"/>
      <p:bldP spid="259" grpId="2" animBg="1" advAuto="0"/>
      <p:bldP spid="260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BTSbot architecture - light curve feat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r>
              <a:t>BTSbot architecture - light curve features</a:t>
            </a:r>
          </a:p>
        </p:txBody>
      </p:sp>
      <p:sp>
        <p:nvSpPr>
          <p:cNvPr id="486" name="age…"/>
          <p:cNvSpPr txBox="1">
            <a:spLocks noGrp="1"/>
          </p:cNvSpPr>
          <p:nvPr>
            <p:ph type="body" sz="quarter" idx="1"/>
          </p:nvPr>
        </p:nvSpPr>
        <p:spPr>
          <a:xfrm>
            <a:off x="17220415" y="4457536"/>
            <a:ext cx="6460464" cy="60864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711200" indent="-711200">
              <a:lnSpc>
                <a:spcPct val="150000"/>
              </a:lnSpc>
              <a:spcBef>
                <a:spcPts val="0"/>
              </a:spcBef>
              <a:defRPr sz="4200" b="1">
                <a:solidFill>
                  <a:schemeClr val="accent1">
                    <a:lumOff val="-13575"/>
                  </a:schemeClr>
                </a:solidFill>
              </a:defRPr>
            </a:pPr>
            <a:r>
              <a:t>age</a:t>
            </a:r>
          </a:p>
          <a:p>
            <a:pPr marL="711200" indent="-711200">
              <a:lnSpc>
                <a:spcPct val="150000"/>
              </a:lnSpc>
              <a:spcBef>
                <a:spcPts val="0"/>
              </a:spcBef>
              <a:defRPr sz="42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  <a:r>
              <a:t>days_to_peak</a:t>
            </a:r>
          </a:p>
          <a:p>
            <a:pPr marL="711200" indent="-711200">
              <a:lnSpc>
                <a:spcPct val="150000"/>
              </a:lnSpc>
              <a:spcBef>
                <a:spcPts val="0"/>
              </a:spcBef>
              <a:defRPr sz="4200" b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days_since_peak</a:t>
            </a:r>
          </a:p>
          <a:p>
            <a:pPr marL="711200" indent="-711200">
              <a:lnSpc>
                <a:spcPct val="150000"/>
              </a:lnSpc>
              <a:spcBef>
                <a:spcPts val="0"/>
              </a:spcBef>
              <a:defRPr sz="4200" b="1">
                <a:solidFill>
                  <a:srgbClr val="000000"/>
                </a:solidFill>
              </a:defRPr>
            </a:pPr>
            <a:r>
              <a:t>peakmag_so_far</a:t>
            </a:r>
          </a:p>
          <a:p>
            <a:pPr marL="711200" indent="-711200">
              <a:lnSpc>
                <a:spcPct val="150000"/>
              </a:lnSpc>
              <a:spcBef>
                <a:spcPts val="0"/>
              </a:spcBef>
              <a:defRPr sz="4200" b="1">
                <a:solidFill>
                  <a:srgbClr val="000000"/>
                </a:solidFill>
              </a:defRPr>
            </a:pPr>
            <a:r>
              <a:t>maxmag_so_far</a:t>
            </a:r>
          </a:p>
        </p:txBody>
      </p:sp>
      <p:grpSp>
        <p:nvGrpSpPr>
          <p:cNvPr id="494" name="Group"/>
          <p:cNvGrpSpPr/>
          <p:nvPr/>
        </p:nvGrpSpPr>
        <p:grpSpPr>
          <a:xfrm>
            <a:off x="451549" y="2924046"/>
            <a:ext cx="23480902" cy="10549326"/>
            <a:chOff x="0" y="0"/>
            <a:chExt cx="23480900" cy="10549325"/>
          </a:xfrm>
        </p:grpSpPr>
        <p:pic>
          <p:nvPicPr>
            <p:cNvPr id="487" name="LC6.png" descr="LC6.png"/>
            <p:cNvPicPr>
              <a:picLocks noChangeAspect="1"/>
            </p:cNvPicPr>
            <p:nvPr/>
          </p:nvPicPr>
          <p:blipFill>
            <a:blip r:embed="rId2"/>
            <a:srcRect t="555" b="555"/>
            <a:stretch>
              <a:fillRect/>
            </a:stretch>
          </p:blipFill>
          <p:spPr>
            <a:xfrm>
              <a:off x="0" y="0"/>
              <a:ext cx="23480901" cy="10549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8" name="Line"/>
            <p:cNvSpPr/>
            <p:nvPr/>
          </p:nvSpPr>
          <p:spPr>
            <a:xfrm>
              <a:off x="2868732" y="5274667"/>
              <a:ext cx="11144553" cy="1"/>
            </a:xfrm>
            <a:prstGeom prst="line">
              <a:avLst/>
            </a:prstGeom>
            <a:noFill/>
            <a:ln w="139700" cap="flat">
              <a:solidFill>
                <a:schemeClr val="accent4">
                  <a:hueOff val="-1247790"/>
                  <a:lumOff val="-12326"/>
                  <a:alpha val="50352"/>
                </a:schemeClr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89" name="Line"/>
            <p:cNvSpPr/>
            <p:nvPr/>
          </p:nvSpPr>
          <p:spPr>
            <a:xfrm>
              <a:off x="2876297" y="6270859"/>
              <a:ext cx="13648487" cy="1"/>
            </a:xfrm>
            <a:prstGeom prst="line">
              <a:avLst/>
            </a:prstGeom>
            <a:noFill/>
            <a:ln w="139700" cap="flat">
              <a:solidFill>
                <a:schemeClr val="accent1">
                  <a:lumOff val="-13575"/>
                  <a:alpha val="49667"/>
                </a:schemeClr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90" name="Line"/>
            <p:cNvSpPr/>
            <p:nvPr/>
          </p:nvSpPr>
          <p:spPr>
            <a:xfrm>
              <a:off x="13893068" y="4278474"/>
              <a:ext cx="2642509" cy="1"/>
            </a:xfrm>
            <a:prstGeom prst="line">
              <a:avLst/>
            </a:prstGeom>
            <a:noFill/>
            <a:ln w="139700" cap="flat">
              <a:solidFill>
                <a:schemeClr val="accent3">
                  <a:hueOff val="914338"/>
                  <a:satOff val="31515"/>
                  <a:lumOff val="-30790"/>
                  <a:alpha val="49994"/>
                </a:schemeClr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grpSp>
          <p:nvGrpSpPr>
            <p:cNvPr id="493" name="Group"/>
            <p:cNvGrpSpPr/>
            <p:nvPr/>
          </p:nvGrpSpPr>
          <p:grpSpPr>
            <a:xfrm>
              <a:off x="2958748" y="703933"/>
              <a:ext cx="13546797" cy="7306323"/>
              <a:chOff x="174966" y="0"/>
              <a:chExt cx="13546796" cy="7306321"/>
            </a:xfrm>
          </p:grpSpPr>
          <p:sp>
            <p:nvSpPr>
              <p:cNvPr id="491" name="Line"/>
              <p:cNvSpPr/>
              <p:nvPr/>
            </p:nvSpPr>
            <p:spPr>
              <a:xfrm>
                <a:off x="11174978" y="13126"/>
                <a:ext cx="2546786" cy="430387"/>
              </a:xfrm>
              <a:prstGeom prst="line">
                <a:avLst/>
              </a:prstGeom>
              <a:noFill/>
              <a:ln w="139700" cap="flat">
                <a:solidFill>
                  <a:schemeClr val="accent6">
                    <a:satOff val="-16844"/>
                    <a:lumOff val="-30747"/>
                    <a:alpha val="49994"/>
                  </a:schemeClr>
                </a:solidFill>
                <a:prstDash val="solid"/>
                <a:miter lim="400000"/>
                <a:tailEnd type="oval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492" name="Line"/>
              <p:cNvSpPr/>
              <p:nvPr/>
            </p:nvSpPr>
            <p:spPr>
              <a:xfrm flipV="1">
                <a:off x="174966" y="-1"/>
                <a:ext cx="11085713" cy="7306323"/>
              </a:xfrm>
              <a:prstGeom prst="line">
                <a:avLst/>
              </a:prstGeom>
              <a:noFill/>
              <a:ln w="139700" cap="flat">
                <a:solidFill>
                  <a:schemeClr val="accent6">
                    <a:satOff val="-16844"/>
                    <a:lumOff val="-30747"/>
                    <a:alpha val="50352"/>
                  </a:schemeClr>
                </a:solidFill>
                <a:prstDash val="solid"/>
                <a:miter lim="400000"/>
                <a:headEnd type="oval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</p:grpSp>
      </p:grpSp>
      <p:sp>
        <p:nvSpPr>
          <p:cNvPr id="495" name="Rehemtulla+24"/>
          <p:cNvSpPr txBox="1"/>
          <p:nvPr/>
        </p:nvSpPr>
        <p:spPr>
          <a:xfrm>
            <a:off x="19296766" y="13138782"/>
            <a:ext cx="4960643" cy="403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4" indent="0" algn="r" defTabSz="914400">
              <a:lnSpc>
                <a:spcPct val="100000"/>
              </a:lnSpc>
              <a:spcBef>
                <a:spcPts val="0"/>
              </a:spcBef>
              <a:defRPr sz="29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Rehemtulla</a:t>
            </a:r>
            <a:r>
              <a:t>+24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BTSbot architecture - all metadata feat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r>
              <a:t>BTSbot architecture - all metadata features</a:t>
            </a:r>
          </a:p>
        </p:txBody>
      </p:sp>
      <p:sp>
        <p:nvSpPr>
          <p:cNvPr id="498" name="sgscore{1,2} - Star-galaxy score of nearest two sources PS1-catalog…"/>
          <p:cNvSpPr txBox="1">
            <a:spLocks noGrp="1"/>
          </p:cNvSpPr>
          <p:nvPr>
            <p:ph type="body" sz="half" idx="1"/>
          </p:nvPr>
        </p:nvSpPr>
        <p:spPr>
          <a:xfrm>
            <a:off x="803471" y="3213565"/>
            <a:ext cx="11789328" cy="956528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defRPr sz="3400">
                <a:solidFill>
                  <a:srgbClr val="3C3C3C"/>
                </a:solidFill>
              </a:defRPr>
            </a:pPr>
            <a:r>
              <a:t>sgscore{1,2} - Star-galaxy score of nearest two sources PS1-catalog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3400">
                <a:solidFill>
                  <a:srgbClr val="3C3C3C"/>
                </a:solidFill>
              </a:defRPr>
            </a:pPr>
            <a:r>
              <a:t>distpsnr{1,2} - angular distance to nearest two sources PS1-catalog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3400">
                <a:solidFill>
                  <a:srgbClr val="3C3C3C"/>
                </a:solidFill>
              </a:defRPr>
            </a:pPr>
            <a:r>
              <a:t>fwhm - Full Width Half Max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3400">
                <a:solidFill>
                  <a:srgbClr val="3C3C3C"/>
                </a:solidFill>
              </a:defRPr>
            </a:pPr>
            <a:r>
              <a:t>magpsf - PSF magnitude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3400">
                <a:solidFill>
                  <a:srgbClr val="3C3C3C"/>
                </a:solidFill>
              </a:defRPr>
            </a:pPr>
            <a:r>
              <a:t>sigmapsf - 1-sigma uncertainty in PSF magnitude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3400">
                <a:solidFill>
                  <a:srgbClr val="3C3C3C"/>
                </a:solidFill>
              </a:defRPr>
            </a:pPr>
            <a:r>
              <a:t>chipsf - Reduced chi-squared for PSF fit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3400">
                <a:solidFill>
                  <a:srgbClr val="3C3C3C"/>
                </a:solidFill>
              </a:defRPr>
            </a:pPr>
            <a:r>
              <a:t>ra, dec - Right Ascension and Declination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3400">
                <a:solidFill>
                  <a:srgbClr val="3C3C3C"/>
                </a:solidFill>
              </a:defRPr>
            </a:pPr>
            <a:r>
              <a:t>scorr - Peak pixel SNR in detection image 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3400">
                <a:solidFill>
                  <a:srgbClr val="3C3C3C"/>
                </a:solidFill>
              </a:defRPr>
            </a:pPr>
            <a:r>
              <a:t>diffmaglim - Limiting magnitude for detection in difference image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3400">
                <a:solidFill>
                  <a:srgbClr val="3C3C3C"/>
                </a:solidFill>
              </a:defRPr>
            </a:pPr>
            <a:r>
              <a:t>ndethist - Number of ZTF detections at this location</a:t>
            </a:r>
          </a:p>
          <a:p>
            <a:pPr marL="317500" indent="-317500">
              <a:lnSpc>
                <a:spcPct val="130000"/>
              </a:lnSpc>
              <a:spcBef>
                <a:spcPts val="0"/>
              </a:spcBef>
              <a:defRPr sz="3400">
                <a:solidFill>
                  <a:srgbClr val="3C3C3C"/>
                </a:solidFill>
              </a:defRPr>
            </a:pPr>
            <a:r>
              <a:t>chinr - DAOPhot chi parameter of nearest source in reference image</a:t>
            </a:r>
          </a:p>
        </p:txBody>
      </p:sp>
      <p:sp>
        <p:nvSpPr>
          <p:cNvPr id="499" name="zwickytransientfacility.github.io, Rehemtulla+24"/>
          <p:cNvSpPr txBox="1"/>
          <p:nvPr/>
        </p:nvSpPr>
        <p:spPr>
          <a:xfrm>
            <a:off x="17948998" y="13098006"/>
            <a:ext cx="6191847" cy="43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hlinkClick r:id="rId2"/>
              </a:rPr>
              <a:t>zwickytransientfacility.github.io</a:t>
            </a:r>
            <a:r>
              <a:t>, </a:t>
            </a:r>
            <a:r>
              <a:rPr b="1"/>
              <a:t>Rehemtulla</a:t>
            </a:r>
            <a:r>
              <a:t>+24</a:t>
            </a:r>
          </a:p>
        </p:txBody>
      </p:sp>
      <p:sp>
        <p:nvSpPr>
          <p:cNvPr id="500" name="sharpnr - DAOPhot sharp parameter of nearest source in reference image…"/>
          <p:cNvSpPr txBox="1"/>
          <p:nvPr/>
        </p:nvSpPr>
        <p:spPr>
          <a:xfrm>
            <a:off x="12900490" y="3169267"/>
            <a:ext cx="11080697" cy="927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7500" indent="-317500">
              <a:lnSpc>
                <a:spcPct val="130000"/>
              </a:lnSpc>
              <a:spcBef>
                <a:spcPts val="0"/>
              </a:spcBef>
              <a:buSzPct val="100000"/>
              <a:buChar char="•"/>
              <a:defRPr sz="34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sharpnr - DAOPhot sharp parameter of nearest source in reference image</a:t>
            </a:r>
          </a:p>
          <a:p>
            <a:pPr marL="317499" indent="-317499">
              <a:lnSpc>
                <a:spcPct val="130000"/>
              </a:lnSpc>
              <a:spcBef>
                <a:spcPts val="0"/>
              </a:spcBef>
              <a:buSzPct val="100000"/>
              <a:buChar char="•"/>
              <a:defRPr sz="34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ncovhist - Number of times candidate appeared on any field and channel</a:t>
            </a:r>
          </a:p>
          <a:p>
            <a:pPr marL="317499" indent="-317499">
              <a:lnSpc>
                <a:spcPct val="130000"/>
              </a:lnSpc>
              <a:spcBef>
                <a:spcPts val="0"/>
              </a:spcBef>
              <a:buSzPct val="100000"/>
              <a:buChar char="•"/>
              <a:defRPr sz="34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nmtchps - Number of PS1 source matches within 30”</a:t>
            </a:r>
          </a:p>
          <a:p>
            <a:pPr marL="317499" indent="-317499">
              <a:lnSpc>
                <a:spcPct val="130000"/>
              </a:lnSpc>
              <a:spcBef>
                <a:spcPts val="0"/>
              </a:spcBef>
              <a:buSzPct val="100000"/>
              <a:buChar char="•"/>
              <a:defRPr sz="34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drb - Deep-learning based real/bogus score</a:t>
            </a:r>
          </a:p>
          <a:p>
            <a:pPr marL="317500" indent="-317500">
              <a:lnSpc>
                <a:spcPct val="130000"/>
              </a:lnSpc>
              <a:spcBef>
                <a:spcPts val="0"/>
              </a:spcBef>
              <a:buSzPct val="100000"/>
              <a:buChar char="•"/>
              <a:defRPr sz="34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sky - Local sky background estimate </a:t>
            </a:r>
          </a:p>
          <a:p>
            <a:pPr marL="317500" indent="-317500">
              <a:lnSpc>
                <a:spcPct val="130000"/>
              </a:lnSpc>
              <a:spcBef>
                <a:spcPts val="0"/>
              </a:spcBef>
              <a:buSzPct val="100000"/>
              <a:buChar char="•"/>
              <a:defRPr sz="34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days_since_peak - jd current alert minus jd brightest alert</a:t>
            </a:r>
          </a:p>
          <a:p>
            <a:pPr marL="317500" indent="-317500">
              <a:lnSpc>
                <a:spcPct val="130000"/>
              </a:lnSpc>
              <a:spcBef>
                <a:spcPts val="0"/>
              </a:spcBef>
              <a:buSzPct val="100000"/>
              <a:buChar char="•"/>
              <a:defRPr sz="34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days_to_peak - jd brightest alert minus jd first alert</a:t>
            </a:r>
          </a:p>
          <a:p>
            <a:pPr marL="317500" indent="-317500">
              <a:lnSpc>
                <a:spcPct val="130000"/>
              </a:lnSpc>
              <a:spcBef>
                <a:spcPts val="0"/>
              </a:spcBef>
              <a:buSzPct val="100000"/>
              <a:buChar char="•"/>
              <a:defRPr sz="34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age - Days since first detection (days_since_peak + days_to_peak)</a:t>
            </a:r>
          </a:p>
          <a:p>
            <a:pPr marL="317500" indent="-317500">
              <a:lnSpc>
                <a:spcPct val="130000"/>
              </a:lnSpc>
              <a:spcBef>
                <a:spcPts val="0"/>
              </a:spcBef>
              <a:buSzPct val="100000"/>
              <a:buChar char="•"/>
              <a:defRPr sz="34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peakmag_so_far - Brightest PSF magnitude so far</a:t>
            </a:r>
          </a:p>
          <a:p>
            <a:pPr marL="317500" indent="-317500">
              <a:lnSpc>
                <a:spcPct val="130000"/>
              </a:lnSpc>
              <a:spcBef>
                <a:spcPts val="0"/>
              </a:spcBef>
              <a:buSzPct val="100000"/>
              <a:buChar char="•"/>
              <a:defRPr sz="34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maxmag_so_far - Dimmest PSF magnitude so far</a:t>
            </a:r>
          </a:p>
          <a:p>
            <a:pPr marL="317500" indent="-317500">
              <a:lnSpc>
                <a:spcPct val="130000"/>
              </a:lnSpc>
              <a:spcBef>
                <a:spcPts val="0"/>
              </a:spcBef>
              <a:buSzPct val="100000"/>
              <a:buChar char="•"/>
              <a:defRPr sz="34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nnondet - Estimate of number of non-detections (ncovhist - ndethist)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Rounded Rectangle"/>
          <p:cNvSpPr/>
          <p:nvPr/>
        </p:nvSpPr>
        <p:spPr>
          <a:xfrm>
            <a:off x="422237" y="2589714"/>
            <a:ext cx="23539527" cy="6490884"/>
          </a:xfrm>
          <a:prstGeom prst="roundRect">
            <a:avLst>
              <a:gd name="adj" fmla="val 11249"/>
            </a:avLst>
          </a:prstGeom>
          <a:solidFill>
            <a:srgbClr val="CBAD95">
              <a:alpha val="66972"/>
            </a:srgbClr>
          </a:solidFill>
          <a:ln w="63500">
            <a:solidFill>
              <a:srgbClr val="011993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chemeClr val="accent1">
                    <a:hueOff val="-5896774"/>
                    <a:lumOff val="49962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503" name="First fully-automated end-to-end discovery and class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975054">
              <a:defRPr sz="6885" b="1" spc="-137"/>
            </a:lvl1pPr>
          </a:lstStyle>
          <a:p>
            <a:r>
              <a:t>First fully-automated end-to-end discovery and classification</a:t>
            </a:r>
          </a:p>
        </p:txBody>
      </p:sp>
      <p:sp>
        <p:nvSpPr>
          <p:cNvPr id="504" name="BTSbot…"/>
          <p:cNvSpPr txBox="1"/>
          <p:nvPr/>
        </p:nvSpPr>
        <p:spPr>
          <a:xfrm>
            <a:off x="9915285" y="5499800"/>
            <a:ext cx="4362256" cy="319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4200" b="1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BTSbot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200" b="1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Rehemtulla+24</a:t>
            </a:r>
          </a:p>
        </p:txBody>
      </p:sp>
      <p:sp>
        <p:nvSpPr>
          <p:cNvPr id="505" name="sgscore…"/>
          <p:cNvSpPr txBox="1"/>
          <p:nvPr/>
        </p:nvSpPr>
        <p:spPr>
          <a:xfrm>
            <a:off x="2490492" y="5477518"/>
            <a:ext cx="6581291" cy="4266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4200" b="1">
                <a:solidFill>
                  <a:srgbClr val="6028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sgscore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200" b="1">
                <a:solidFill>
                  <a:srgbClr val="6028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Tachibana &amp; Miller 18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4200">
                <a:solidFill>
                  <a:srgbClr val="6028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braai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200" b="1">
                <a:solidFill>
                  <a:srgbClr val="6028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Duev+19</a:t>
            </a:r>
          </a:p>
        </p:txBody>
      </p:sp>
      <p:sp>
        <p:nvSpPr>
          <p:cNvPr id="506" name="pySEDM…"/>
          <p:cNvSpPr txBox="1"/>
          <p:nvPr/>
        </p:nvSpPr>
        <p:spPr>
          <a:xfrm>
            <a:off x="16164938" y="5477572"/>
            <a:ext cx="4493505" cy="2647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4200" b="1"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pySEDM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200" b="1"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Rigault+19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4200" b="1"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SNIascore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200" b="1"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Fremling+21</a:t>
            </a:r>
          </a:p>
        </p:txBody>
      </p:sp>
      <p:sp>
        <p:nvSpPr>
          <p:cNvPr id="507" name="SkyPortal…"/>
          <p:cNvSpPr txBox="1"/>
          <p:nvPr/>
        </p:nvSpPr>
        <p:spPr>
          <a:xfrm>
            <a:off x="11126878" y="7547278"/>
            <a:ext cx="4931766" cy="1682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4200" b="1">
                <a:solidFill>
                  <a:srgbClr val="99642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SkyPortal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200" b="1">
                <a:solidFill>
                  <a:srgbClr val="99642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Coughlin+23</a:t>
            </a:r>
          </a:p>
        </p:txBody>
      </p:sp>
      <p:sp>
        <p:nvSpPr>
          <p:cNvPr id="508" name="Kowalski…"/>
          <p:cNvSpPr txBox="1"/>
          <p:nvPr/>
        </p:nvSpPr>
        <p:spPr>
          <a:xfrm>
            <a:off x="8325355" y="7547278"/>
            <a:ext cx="3830946" cy="1682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4200" b="1">
                <a:solidFill>
                  <a:srgbClr val="99642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Kowalski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200" b="1">
                <a:solidFill>
                  <a:srgbClr val="99642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Duev+19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9" name="Text"/>
              <p:cNvSpPr txBox="1"/>
              <p:nvPr/>
            </p:nvSpPr>
            <p:spPr>
              <a:xfrm>
                <a:off x="17533541" y="3078254"/>
                <a:ext cx="1736523" cy="20416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13200" b="1">
                    <a:solidFill>
                      <a:srgbClr val="01199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13750" i="1">
                          <a:solidFill>
                            <a:srgbClr val="011892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0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541" y="3078254"/>
                <a:ext cx="1736523" cy="2041649"/>
              </a:xfrm>
              <a:prstGeom prst="rect">
                <a:avLst/>
              </a:prstGeom>
              <a:blipFill>
                <a:blip r:embed="rId2"/>
                <a:stretch>
                  <a:fillRect l="-28986" r="-4348" b="-246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0" name="Text"/>
              <p:cNvSpPr txBox="1"/>
              <p:nvPr/>
            </p:nvSpPr>
            <p:spPr>
              <a:xfrm>
                <a:off x="11218263" y="3078254"/>
                <a:ext cx="1736524" cy="20416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13200" b="1">
                    <a:solidFill>
                      <a:srgbClr val="94175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13750" i="1">
                          <a:solidFill>
                            <a:srgbClr val="94165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263" y="3078254"/>
                <a:ext cx="1736524" cy="2041649"/>
              </a:xfrm>
              <a:prstGeom prst="rect">
                <a:avLst/>
              </a:prstGeom>
              <a:blipFill>
                <a:blip r:embed="rId3"/>
                <a:stretch>
                  <a:fillRect l="-28986" r="-3623" b="-246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1" name="Text"/>
              <p:cNvSpPr txBox="1"/>
              <p:nvPr/>
            </p:nvSpPr>
            <p:spPr>
              <a:xfrm>
                <a:off x="4902988" y="3078254"/>
                <a:ext cx="1736523" cy="20416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13200" b="1">
                    <a:solidFill>
                      <a:srgbClr val="6028AE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13750" i="1">
                          <a:solidFill>
                            <a:srgbClr val="5F28AD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1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988" y="3078254"/>
                <a:ext cx="1736523" cy="2041649"/>
              </a:xfrm>
              <a:prstGeom prst="rect">
                <a:avLst/>
              </a:prstGeom>
              <a:blipFill>
                <a:blip r:embed="rId4"/>
                <a:stretch>
                  <a:fillRect l="-28261" r="-4348" b="-246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" name="105 alerts…"/>
          <p:cNvSpPr/>
          <p:nvPr/>
        </p:nvSpPr>
        <p:spPr>
          <a:xfrm>
            <a:off x="696105" y="3025570"/>
            <a:ext cx="4010600" cy="2545653"/>
          </a:xfrm>
          <a:prstGeom prst="roundRect">
            <a:avLst>
              <a:gd name="adj" fmla="val 15000"/>
            </a:avLst>
          </a:prstGeom>
          <a:solidFill>
            <a:srgbClr val="7E9B94"/>
          </a:solidFill>
          <a:ln w="63500">
            <a:solidFill>
              <a:srgbClr val="011993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10</a:t>
            </a:r>
            <a:r>
              <a:rPr baseline="31999"/>
              <a:t>5</a:t>
            </a:r>
            <a:r>
              <a:t> alerts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from ZTF</a:t>
            </a:r>
          </a:p>
        </p:txBody>
      </p:sp>
      <p:sp>
        <p:nvSpPr>
          <p:cNvPr id="513" name="~50 candidate transients"/>
          <p:cNvSpPr/>
          <p:nvPr/>
        </p:nvSpPr>
        <p:spPr>
          <a:xfrm>
            <a:off x="6835794" y="3025570"/>
            <a:ext cx="4010600" cy="2545653"/>
          </a:xfrm>
          <a:prstGeom prst="roundRect">
            <a:avLst>
              <a:gd name="adj" fmla="val 15000"/>
            </a:avLst>
          </a:prstGeom>
          <a:solidFill>
            <a:srgbClr val="7F9C94"/>
          </a:solidFill>
          <a:ln w="101600">
            <a:solidFill>
              <a:srgbClr val="CA843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~50 candidate transients</a:t>
            </a:r>
          </a:p>
        </p:txBody>
      </p:sp>
      <p:sp>
        <p:nvSpPr>
          <p:cNvPr id="514" name="~5-10 new bright transients"/>
          <p:cNvSpPr/>
          <p:nvPr/>
        </p:nvSpPr>
        <p:spPr>
          <a:xfrm>
            <a:off x="13326656" y="3025570"/>
            <a:ext cx="4010600" cy="2545653"/>
          </a:xfrm>
          <a:prstGeom prst="roundRect">
            <a:avLst>
              <a:gd name="adj" fmla="val 15000"/>
            </a:avLst>
          </a:prstGeom>
          <a:solidFill>
            <a:srgbClr val="7F9C94"/>
          </a:solidFill>
          <a:ln w="63500">
            <a:solidFill>
              <a:srgbClr val="011993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~5-10 new bright transients</a:t>
            </a:r>
          </a:p>
        </p:txBody>
      </p:sp>
      <p:sp>
        <p:nvSpPr>
          <p:cNvPr id="515" name="Classified bright transients"/>
          <p:cNvSpPr/>
          <p:nvPr/>
        </p:nvSpPr>
        <p:spPr>
          <a:xfrm>
            <a:off x="19657517" y="3025570"/>
            <a:ext cx="4010601" cy="2545653"/>
          </a:xfrm>
          <a:prstGeom prst="roundRect">
            <a:avLst>
              <a:gd name="adj" fmla="val 15000"/>
            </a:avLst>
          </a:prstGeom>
          <a:solidFill>
            <a:srgbClr val="7E9C94"/>
          </a:solidFill>
          <a:ln w="63500">
            <a:solidFill>
              <a:srgbClr val="011993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Classified bright transients</a:t>
            </a:r>
          </a:p>
        </p:txBody>
      </p:sp>
      <p:sp>
        <p:nvSpPr>
          <p:cNvPr id="516" name="Text"/>
          <p:cNvSpPr txBox="1"/>
          <p:nvPr/>
        </p:nvSpPr>
        <p:spPr>
          <a:xfrm>
            <a:off x="203301" y="13122409"/>
            <a:ext cx="342901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517" name="No humans in the loop from ZTF alert to classification on TNS"/>
          <p:cNvSpPr txBox="1"/>
          <p:nvPr/>
        </p:nvSpPr>
        <p:spPr>
          <a:xfrm>
            <a:off x="3544791" y="9355808"/>
            <a:ext cx="15526942" cy="774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No humans in the loop from ZTF alert to classification on TNS</a:t>
            </a:r>
          </a:p>
        </p:txBody>
      </p:sp>
      <p:grpSp>
        <p:nvGrpSpPr>
          <p:cNvPr id="523" name="Group"/>
          <p:cNvGrpSpPr/>
          <p:nvPr/>
        </p:nvGrpSpPr>
        <p:grpSpPr>
          <a:xfrm>
            <a:off x="911311" y="10373472"/>
            <a:ext cx="11065413" cy="3161055"/>
            <a:chOff x="0" y="0"/>
            <a:chExt cx="11065412" cy="3161054"/>
          </a:xfrm>
        </p:grpSpPr>
        <p:grpSp>
          <p:nvGrpSpPr>
            <p:cNvPr id="521" name="Group"/>
            <p:cNvGrpSpPr/>
            <p:nvPr/>
          </p:nvGrpSpPr>
          <p:grpSpPr>
            <a:xfrm>
              <a:off x="0" y="-1"/>
              <a:ext cx="11065413" cy="3161056"/>
              <a:chOff x="7093" y="0"/>
              <a:chExt cx="11065412" cy="3161054"/>
            </a:xfrm>
          </p:grpSpPr>
          <p:pic>
            <p:nvPicPr>
              <p:cNvPr id="518" name="image.png" descr="image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93" y="507793"/>
                <a:ext cx="11065413" cy="24003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19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767" y="2896415"/>
                <a:ext cx="3116863" cy="2646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0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11" y="0"/>
                <a:ext cx="2102430" cy="5192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22" name="Rectangle"/>
            <p:cNvSpPr/>
            <p:nvPr/>
          </p:nvSpPr>
          <p:spPr>
            <a:xfrm>
              <a:off x="34978" y="2267238"/>
              <a:ext cx="4427869" cy="499984"/>
            </a:xfrm>
            <a:prstGeom prst="rect">
              <a:avLst/>
            </a:prstGeom>
            <a:solidFill>
              <a:schemeClr val="accent4">
                <a:hueOff val="348544"/>
                <a:lumOff val="7139"/>
                <a:alpha val="4867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chemeClr val="accent1">
                      <a:hueOff val="-5896774"/>
                      <a:lumOff val="49962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526" name="Group"/>
          <p:cNvGrpSpPr/>
          <p:nvPr/>
        </p:nvGrpSpPr>
        <p:grpSpPr>
          <a:xfrm>
            <a:off x="18954360" y="10884954"/>
            <a:ext cx="5416915" cy="2464061"/>
            <a:chOff x="0" y="0"/>
            <a:chExt cx="5416913" cy="2464059"/>
          </a:xfrm>
        </p:grpSpPr>
        <p:pic>
          <p:nvPicPr>
            <p:cNvPr id="524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01748"/>
              <a:ext cx="5416914" cy="2062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5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0718" y="0"/>
              <a:ext cx="3555478" cy="401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29" name="Group"/>
          <p:cNvGrpSpPr/>
          <p:nvPr/>
        </p:nvGrpSpPr>
        <p:grpSpPr>
          <a:xfrm>
            <a:off x="12174896" y="11416696"/>
            <a:ext cx="6581291" cy="1729172"/>
            <a:chOff x="0" y="-7634"/>
            <a:chExt cx="6581290" cy="1729171"/>
          </a:xfrm>
        </p:grpSpPr>
        <p:pic>
          <p:nvPicPr>
            <p:cNvPr id="527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431237"/>
              <a:ext cx="6581291" cy="1290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34" y="-7635"/>
              <a:ext cx="1510539" cy="4388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1" animBg="1" advAuto="0"/>
      <p:bldP spid="529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BTSbot-nearby filtering"/>
          <p:cNvSpPr txBox="1">
            <a:spLocks noGrp="1"/>
          </p:cNvSpPr>
          <p:nvPr>
            <p:ph type="title"/>
          </p:nvPr>
        </p:nvSpPr>
        <p:spPr>
          <a:xfrm>
            <a:off x="1218656" y="818795"/>
            <a:ext cx="14565016" cy="19502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t>BTSbot-nearby filtering</a:t>
            </a:r>
          </a:p>
        </p:txBody>
      </p:sp>
      <p:sp>
        <p:nvSpPr>
          <p:cNvPr id="532" name="Rehemtulla+24b"/>
          <p:cNvSpPr txBox="1"/>
          <p:nvPr/>
        </p:nvSpPr>
        <p:spPr>
          <a:xfrm>
            <a:off x="14217631" y="13055672"/>
            <a:ext cx="9994942" cy="43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6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Rehemtulla+24b</a:t>
            </a:r>
          </a:p>
        </p:txBody>
      </p:sp>
      <p:sp>
        <p:nvSpPr>
          <p:cNvPr id="533" name="&lt;15 kpc from NED-LVS galaxy at z&lt;0.014 (~D&lt;60 Mpc)…"/>
          <p:cNvSpPr txBox="1">
            <a:spLocks noGrp="1"/>
          </p:cNvSpPr>
          <p:nvPr>
            <p:ph type="body" sz="half" idx="1"/>
          </p:nvPr>
        </p:nvSpPr>
        <p:spPr>
          <a:xfrm>
            <a:off x="712848" y="3204380"/>
            <a:ext cx="13446174" cy="94058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635000" indent="-635000">
              <a:lnSpc>
                <a:spcPct val="100000"/>
              </a:lnSpc>
              <a:spcBef>
                <a:spcPts val="0"/>
              </a:spcBef>
              <a:defRPr sz="4700" b="1">
                <a:solidFill>
                  <a:srgbClr val="5E5E5E"/>
                </a:solidFill>
              </a:defRPr>
            </a:pPr>
            <a:r>
              <a:t>&lt;15 kpc from NED-LVS galaxy at z&lt;0.014 (~D&lt;60 Mpc)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 b="1">
                <a:solidFill>
                  <a:srgbClr val="5E5E5E"/>
                </a:solidFill>
              </a:defRPr>
            </a:pPr>
            <a:r>
              <a:t>BTSbot score &gt; 0.7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 b="1">
                <a:solidFill>
                  <a:srgbClr val="5E5E5E"/>
                </a:solidFill>
              </a:defRPr>
            </a:pPr>
            <a:r>
              <a:t>Any non-detection and two detections within 2.5 days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Real/bogus score &gt; 0.8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Absolute magnitude &lt; -11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No detections older than ~10 days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Not on TNS for more than 1.5 days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No classification on TNS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No existing classification, spectrum, or spectroscopic follow-up on Fritz (ZTF marshal)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5E5E5E"/>
                </a:solidFill>
              </a:defRPr>
            </a:pPr>
            <a:r>
              <a:t>Does not crossmatch with MPC object</a:t>
            </a:r>
          </a:p>
        </p:txBody>
      </p:sp>
      <p:sp>
        <p:nvSpPr>
          <p:cNvPr id="534" name="To add/modify…"/>
          <p:cNvSpPr txBox="1"/>
          <p:nvPr/>
        </p:nvSpPr>
        <p:spPr>
          <a:xfrm>
            <a:off x="14956480" y="3235668"/>
            <a:ext cx="9207050" cy="7479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00000"/>
              </a:lnSpc>
              <a:spcBef>
                <a:spcPts val="0"/>
              </a:spcBef>
              <a:defRPr sz="50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 add/modify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0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Host galaxy association via DLR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0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Combine galaxy catalogs</a:t>
            </a:r>
          </a:p>
          <a:p>
            <a:pPr marL="635000" indent="-6350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0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etc.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0451" y="131224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65" name="Latency in obtaining UV observations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C3C3C"/>
                </a:solidFill>
              </a:defRPr>
            </a:lvl1pPr>
          </a:lstStyle>
          <a:p>
            <a:r>
              <a:t>Latency in obtaining UV observations</a:t>
            </a:r>
          </a:p>
        </p:txBody>
      </p:sp>
      <p:pic>
        <p:nvPicPr>
          <p:cNvPr id="26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9474" y="3905250"/>
            <a:ext cx="7088341" cy="59055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Often start ~1 day after optical…"/>
          <p:cNvSpPr txBox="1"/>
          <p:nvPr/>
        </p:nvSpPr>
        <p:spPr>
          <a:xfrm>
            <a:off x="15129420" y="4989160"/>
            <a:ext cx="8118044" cy="5782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>
              <a:lnSpc>
                <a:spcPct val="120000"/>
              </a:lnSpc>
              <a:spcBef>
                <a:spcPts val="0"/>
              </a:spcBef>
              <a:defRPr sz="61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Often start ~1 day after optical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defRPr sz="61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ctr">
              <a:lnSpc>
                <a:spcPct val="120000"/>
              </a:lnSpc>
              <a:spcBef>
                <a:spcPts val="0"/>
              </a:spcBef>
              <a:defRPr sz="61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We’re missing the earliest UV information</a:t>
            </a:r>
          </a:p>
        </p:txBody>
      </p:sp>
      <p:grpSp>
        <p:nvGrpSpPr>
          <p:cNvPr id="272" name="Group"/>
          <p:cNvGrpSpPr/>
          <p:nvPr/>
        </p:nvGrpSpPr>
        <p:grpSpPr>
          <a:xfrm>
            <a:off x="1406493" y="3370216"/>
            <a:ext cx="12783170" cy="9019991"/>
            <a:chOff x="0" y="0"/>
            <a:chExt cx="12783168" cy="9019989"/>
          </a:xfrm>
        </p:grpSpPr>
        <p:grpSp>
          <p:nvGrpSpPr>
            <p:cNvPr id="270" name="Group"/>
            <p:cNvGrpSpPr/>
            <p:nvPr/>
          </p:nvGrpSpPr>
          <p:grpSpPr>
            <a:xfrm>
              <a:off x="0" y="0"/>
              <a:ext cx="12783169" cy="9019990"/>
              <a:chOff x="0" y="0"/>
              <a:chExt cx="12783168" cy="9019989"/>
            </a:xfrm>
          </p:grpSpPr>
          <p:pic>
            <p:nvPicPr>
              <p:cNvPr id="268" name="pasted-movie.png" descr="pasted-movie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2783169" cy="90199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9" name="Irani+2024"/>
              <p:cNvSpPr txBox="1"/>
              <p:nvPr/>
            </p:nvSpPr>
            <p:spPr>
              <a:xfrm>
                <a:off x="2098882" y="316548"/>
                <a:ext cx="2324793" cy="6866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6" indent="0" algn="ctr">
                  <a:lnSpc>
                    <a:spcPct val="100000"/>
                  </a:lnSpc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:r>
                  <a:t>Irani+2024</a:t>
                </a:r>
              </a:p>
            </p:txBody>
          </p:sp>
        </p:grpSp>
        <p:pic>
          <p:nvPicPr>
            <p:cNvPr id="271" name="Group" descr="Group"/>
            <p:cNvPicPr>
              <a:picLocks noChangeAspect="1"/>
            </p:cNvPicPr>
            <p:nvPr/>
          </p:nvPicPr>
          <p:blipFill>
            <a:blip r:embed="rId4"/>
            <a:srcRect l="71985" t="38923" r="9731" b="47565"/>
            <a:stretch>
              <a:fillRect/>
            </a:stretch>
          </p:blipFill>
          <p:spPr>
            <a:xfrm>
              <a:off x="7612050" y="3059531"/>
              <a:ext cx="3955128" cy="20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0451" y="131224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77" name="Latency in obtaining spectroscopic observations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C3C3C"/>
                </a:solidFill>
              </a:defRPr>
            </a:lvl1pPr>
          </a:lstStyle>
          <a:p>
            <a:r>
              <a:t>Latency in obtaining spectroscopic observations</a:t>
            </a:r>
          </a:p>
        </p:txBody>
      </p:sp>
      <p:sp>
        <p:nvSpPr>
          <p:cNvPr id="278" name="Rehemtulla+25"/>
          <p:cNvSpPr txBox="1"/>
          <p:nvPr/>
        </p:nvSpPr>
        <p:spPr>
          <a:xfrm>
            <a:off x="18452405" y="13035004"/>
            <a:ext cx="588613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6" indent="0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Rehemtulla+25</a:t>
            </a:r>
          </a:p>
        </p:txBody>
      </p:sp>
      <p:sp>
        <p:nvSpPr>
          <p:cNvPr id="279" name="First detection"/>
          <p:cNvSpPr/>
          <p:nvPr/>
        </p:nvSpPr>
        <p:spPr>
          <a:xfrm>
            <a:off x="1162205" y="-3710352"/>
            <a:ext cx="4516049" cy="1951092"/>
          </a:xfrm>
          <a:prstGeom prst="roundRect">
            <a:avLst>
              <a:gd name="adj" fmla="val 15000"/>
            </a:avLst>
          </a:prstGeom>
          <a:ln w="635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First detection</a:t>
            </a:r>
          </a:p>
        </p:txBody>
      </p:sp>
      <p:sp>
        <p:nvSpPr>
          <p:cNvPr id="280" name="Static alert filter satisfied"/>
          <p:cNvSpPr/>
          <p:nvPr/>
        </p:nvSpPr>
        <p:spPr>
          <a:xfrm>
            <a:off x="6873180" y="-3710352"/>
            <a:ext cx="4516049" cy="1951092"/>
          </a:xfrm>
          <a:prstGeom prst="roundRect">
            <a:avLst>
              <a:gd name="adj" fmla="val 15000"/>
            </a:avLst>
          </a:prstGeom>
          <a:ln w="635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Static alert filter satisfied</a:t>
            </a:r>
          </a:p>
        </p:txBody>
      </p:sp>
      <p:sp>
        <p:nvSpPr>
          <p:cNvPr id="281" name="Follow-up requested"/>
          <p:cNvSpPr/>
          <p:nvPr/>
        </p:nvSpPr>
        <p:spPr>
          <a:xfrm>
            <a:off x="12584155" y="-3710352"/>
            <a:ext cx="4516048" cy="1951092"/>
          </a:xfrm>
          <a:prstGeom prst="roundRect">
            <a:avLst>
              <a:gd name="adj" fmla="val 15000"/>
            </a:avLst>
          </a:prstGeom>
          <a:ln w="635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Follow-up requested</a:t>
            </a:r>
          </a:p>
        </p:txBody>
      </p:sp>
      <p:sp>
        <p:nvSpPr>
          <p:cNvPr id="282" name="Follow-up taken"/>
          <p:cNvSpPr/>
          <p:nvPr/>
        </p:nvSpPr>
        <p:spPr>
          <a:xfrm>
            <a:off x="18295129" y="-3710352"/>
            <a:ext cx="4516049" cy="1951092"/>
          </a:xfrm>
          <a:prstGeom prst="roundRect">
            <a:avLst>
              <a:gd name="adj" fmla="val 15000"/>
            </a:avLst>
          </a:prstGeom>
          <a:ln w="635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/>
            </a:lvl1pPr>
          </a:lstStyle>
          <a:p>
            <a:r>
              <a:t>Follow-up taken</a:t>
            </a:r>
          </a:p>
        </p:txBody>
      </p:sp>
      <p:sp>
        <p:nvSpPr>
          <p:cNvPr id="283" name="Line"/>
          <p:cNvSpPr/>
          <p:nvPr/>
        </p:nvSpPr>
        <p:spPr>
          <a:xfrm>
            <a:off x="5702991" y="-2734806"/>
            <a:ext cx="1153601" cy="1"/>
          </a:xfrm>
          <a:prstGeom prst="line">
            <a:avLst/>
          </a:prstGeom>
          <a:ln w="114300">
            <a:solidFill>
              <a:srgbClr val="5E5E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4" name="Line"/>
          <p:cNvSpPr/>
          <p:nvPr/>
        </p:nvSpPr>
        <p:spPr>
          <a:xfrm>
            <a:off x="11409891" y="-2734806"/>
            <a:ext cx="1153601" cy="1"/>
          </a:xfrm>
          <a:prstGeom prst="line">
            <a:avLst/>
          </a:prstGeom>
          <a:ln w="114300">
            <a:solidFill>
              <a:srgbClr val="5E5E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5" name="Line"/>
          <p:cNvSpPr/>
          <p:nvPr/>
        </p:nvSpPr>
        <p:spPr>
          <a:xfrm>
            <a:off x="17116792" y="-2734806"/>
            <a:ext cx="1153601" cy="1"/>
          </a:xfrm>
          <a:prstGeom prst="line">
            <a:avLst/>
          </a:prstGeom>
          <a:ln w="114300">
            <a:solidFill>
              <a:srgbClr val="5E5E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86" name="latency_human.png" descr="latency_hum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84" y="2903835"/>
            <a:ext cx="12102437" cy="10203592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Delay between                    SN passing basic filters and first spectrum being obtain…"/>
          <p:cNvSpPr txBox="1"/>
          <p:nvPr/>
        </p:nvSpPr>
        <p:spPr>
          <a:xfrm>
            <a:off x="13767987" y="4171373"/>
            <a:ext cx="9452663" cy="720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>
              <a:lnSpc>
                <a:spcPct val="120000"/>
              </a:lnSpc>
              <a:spcBef>
                <a:spcPts val="0"/>
              </a:spcBef>
              <a:defRPr sz="6100"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Delay between                    </a:t>
            </a:r>
            <a:r>
              <a:rPr u="sng"/>
              <a:t>SN passing basic filters</a:t>
            </a:r>
            <a:r>
              <a:t> and </a:t>
            </a:r>
            <a:r>
              <a:rPr u="sng"/>
              <a:t>first spectrum being obtain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defRPr sz="61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u="sng"/>
          </a:p>
          <a:p>
            <a:pPr algn="ctr">
              <a:lnSpc>
                <a:spcPct val="120000"/>
              </a:lnSpc>
              <a:spcBef>
                <a:spcPts val="0"/>
              </a:spcBef>
              <a:defRPr sz="61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We’re missing the earliest spectroscopic information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0451" y="131224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292" name="Rehemtulla+24, Rehemtulla+25"/>
          <p:cNvSpPr txBox="1"/>
          <p:nvPr/>
        </p:nvSpPr>
        <p:spPr>
          <a:xfrm>
            <a:off x="17507362" y="12994186"/>
            <a:ext cx="671522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6" indent="0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Rehemtulla+24, Rehemtulla+25</a:t>
            </a:r>
          </a:p>
        </p:txBody>
      </p:sp>
      <p:sp>
        <p:nvSpPr>
          <p:cNvPr id="293" name="Automating SN identification and follow-up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C3C3C"/>
                </a:solidFill>
              </a:defRPr>
            </a:lvl1pPr>
          </a:lstStyle>
          <a:p>
            <a:r>
              <a:t>Automating SN identification and follow-up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Achieved for GRBs…"/>
              <p:cNvSpPr txBox="1"/>
              <p:nvPr/>
            </p:nvSpPr>
            <p:spPr>
              <a:xfrm>
                <a:off x="938412" y="3625613"/>
                <a:ext cx="9452663" cy="85649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/>
              <a:lstStyle/>
              <a:p>
                <a:pPr algn="ctr">
                  <a:lnSpc>
                    <a:spcPct val="120000"/>
                  </a:lnSpc>
                  <a:spcBef>
                    <a:spcPts val="0"/>
                  </a:spcBef>
                  <a:defRPr sz="6100">
                    <a:solidFill>
                      <a:srgbClr val="3C3C3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Achieved for GRBs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defRPr sz="6100">
                    <a:solidFill>
                      <a:srgbClr val="3C3C3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  <a:p>
                <a:pPr algn="ctr">
                  <a:lnSpc>
                    <a:spcPct val="120000"/>
                  </a:lnSpc>
                  <a:spcBef>
                    <a:spcPts val="0"/>
                  </a:spcBef>
                  <a:defRPr sz="6100">
                    <a:solidFill>
                      <a:srgbClr val="3C3C3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SNe are very different</a:t>
                </a:r>
              </a:p>
              <a:p>
                <a:pPr marL="774700" indent="-774700">
                  <a:lnSpc>
                    <a:spcPct val="120000"/>
                  </a:lnSpc>
                  <a:spcBef>
                    <a:spcPts val="0"/>
                  </a:spcBef>
                  <a:buSzPct val="123000"/>
                  <a:buChar char="•"/>
                  <a:defRPr sz="6100">
                    <a:solidFill>
                      <a:srgbClr val="3C3C3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Filtering problem</a:t>
                </a:r>
              </a:p>
              <a:p>
                <a:pPr marL="774700" indent="-774700">
                  <a:lnSpc>
                    <a:spcPct val="120000"/>
                  </a:lnSpc>
                  <a:spcBef>
                    <a:spcPts val="0"/>
                  </a:spcBef>
                  <a:buSzPct val="123000"/>
                  <a:buChar char="•"/>
                  <a:defRPr sz="6100">
                    <a:solidFill>
                      <a:srgbClr val="3C3C3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Typically, </a:t>
                </a:r>
                <a14:m>
                  <m:oMath xmlns:m="http://schemas.openxmlformats.org/officeDocument/2006/math">
                    <m:r>
                      <a:rPr sz="6350" i="1">
                        <a:solidFill>
                          <a:srgbClr val="3C3B3C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t> of </a:t>
                </a:r>
                <a14:m>
                  <m:oMath xmlns:m="http://schemas.openxmlformats.org/officeDocument/2006/math">
                    <m:r>
                      <a:rPr sz="6350" i="1">
                        <a:solidFill>
                          <a:srgbClr val="3C3B3C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sz="6350" i="1">
                        <a:solidFill>
                          <a:srgbClr val="3C3B3C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sz="63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63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63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sz="6350" i="1">
                        <a:solidFill>
                          <a:srgbClr val="3C3B3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 alerts are new nearby SNe</a:t>
                </a:r>
              </a:p>
              <a:p>
                <a:pPr marL="774700" indent="-774700">
                  <a:lnSpc>
                    <a:spcPct val="120000"/>
                  </a:lnSpc>
                  <a:spcBef>
                    <a:spcPts val="0"/>
                  </a:spcBef>
                  <a:buSzPct val="123000"/>
                  <a:buChar char="•"/>
                  <a:defRPr sz="6100">
                    <a:solidFill>
                      <a:srgbClr val="3C3C3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High purity and completeness required</a:t>
                </a:r>
              </a:p>
            </p:txBody>
          </p:sp>
        </mc:Choice>
        <mc:Fallback xmlns="">
          <p:sp>
            <p:nvSpPr>
              <p:cNvPr id="294" name="Achieved for GRB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412" y="3625613"/>
                <a:ext cx="9452663" cy="8564948"/>
              </a:xfrm>
              <a:prstGeom prst="rect">
                <a:avLst/>
              </a:prstGeom>
              <a:blipFill>
                <a:blip r:embed="rId3"/>
                <a:stretch>
                  <a:fillRect l="-4960" t="-1183" b="-961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0" name="Group"/>
          <p:cNvGrpSpPr/>
          <p:nvPr/>
        </p:nvGrpSpPr>
        <p:grpSpPr>
          <a:xfrm>
            <a:off x="12432495" y="2880385"/>
            <a:ext cx="10491298" cy="8279729"/>
            <a:chOff x="0" y="0"/>
            <a:chExt cx="10491297" cy="8279727"/>
          </a:xfrm>
        </p:grpSpPr>
        <p:pic>
          <p:nvPicPr>
            <p:cNvPr id="295" name="pasted-movie.png" descr="pasted-movie.png"/>
            <p:cNvPicPr>
              <a:picLocks noChangeAspect="1"/>
            </p:cNvPicPr>
            <p:nvPr/>
          </p:nvPicPr>
          <p:blipFill>
            <a:blip r:embed="rId4"/>
            <a:srcRect l="67553" t="216" r="158" b="50942"/>
            <a:stretch>
              <a:fillRect/>
            </a:stretch>
          </p:blipFill>
          <p:spPr>
            <a:xfrm>
              <a:off x="6981648" y="0"/>
              <a:ext cx="3509650" cy="415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pasted-movie.png" descr="pasted-movie.png"/>
            <p:cNvPicPr>
              <a:picLocks noChangeAspect="1"/>
            </p:cNvPicPr>
            <p:nvPr/>
          </p:nvPicPr>
          <p:blipFill>
            <a:blip r:embed="rId4"/>
            <a:srcRect l="67554" t="50890" r="313" b="579"/>
            <a:stretch>
              <a:fillRect/>
            </a:stretch>
          </p:blipFill>
          <p:spPr>
            <a:xfrm>
              <a:off x="5228908" y="4152059"/>
              <a:ext cx="3492736" cy="41276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pasted-movie.png" descr="pasted-movie.png"/>
            <p:cNvPicPr>
              <a:picLocks noChangeAspect="1"/>
            </p:cNvPicPr>
            <p:nvPr/>
          </p:nvPicPr>
          <p:blipFill>
            <a:blip r:embed="rId4"/>
            <a:srcRect l="305" t="233" r="67489" b="51055"/>
            <a:stretch>
              <a:fillRect/>
            </a:stretch>
          </p:blipFill>
          <p:spPr>
            <a:xfrm>
              <a:off x="0" y="5403"/>
              <a:ext cx="3500586" cy="41429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" name="pasted-movie.png" descr="pasted-movie.png"/>
            <p:cNvPicPr>
              <a:picLocks noChangeAspect="1"/>
            </p:cNvPicPr>
            <p:nvPr/>
          </p:nvPicPr>
          <p:blipFill>
            <a:blip r:embed="rId4"/>
            <a:srcRect l="33897" r="33897" b="51319"/>
            <a:stretch>
              <a:fillRect/>
            </a:stretch>
          </p:blipFill>
          <p:spPr>
            <a:xfrm>
              <a:off x="3483775" y="6813"/>
              <a:ext cx="3500587" cy="4140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pasted-movie.png" descr="pasted-movie.png"/>
            <p:cNvPicPr>
              <a:picLocks noChangeAspect="1"/>
            </p:cNvPicPr>
            <p:nvPr/>
          </p:nvPicPr>
          <p:blipFill>
            <a:blip r:embed="rId4"/>
            <a:srcRect l="541" t="50581" r="67326" b="887"/>
            <a:stretch>
              <a:fillRect/>
            </a:stretch>
          </p:blipFill>
          <p:spPr>
            <a:xfrm>
              <a:off x="1737025" y="4152058"/>
              <a:ext cx="3492736" cy="41276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1" name="ZTF24abtwpxe in NGC 0955, 24 Mpc"/>
          <p:cNvSpPr txBox="1"/>
          <p:nvPr/>
        </p:nvSpPr>
        <p:spPr>
          <a:xfrm>
            <a:off x="14964233" y="11374428"/>
            <a:ext cx="5427822" cy="1405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ZTF24abtwpxe in NGC 0955, 24 Mpc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Rounded Rectangle"/>
          <p:cNvSpPr/>
          <p:nvPr/>
        </p:nvSpPr>
        <p:spPr>
          <a:xfrm>
            <a:off x="4322472" y="3617833"/>
            <a:ext cx="8027567" cy="3865059"/>
          </a:xfrm>
          <a:prstGeom prst="roundRect">
            <a:avLst>
              <a:gd name="adj" fmla="val 5255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hueOff val="-5896774"/>
                    <a:lumOff val="49962"/>
                  </a:schemeClr>
                </a:solidFill>
              </a:defRPr>
            </a:pPr>
            <a:endParaRPr/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0451" y="131224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307" name="Rehemtulla+24, Rehemtulla+25"/>
          <p:cNvSpPr txBox="1"/>
          <p:nvPr/>
        </p:nvSpPr>
        <p:spPr>
          <a:xfrm>
            <a:off x="17507362" y="12994186"/>
            <a:ext cx="671522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6" indent="0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rPr dirty="0"/>
              <a:t>Rehemtulla+24, Rehemtulla+25</a:t>
            </a:r>
          </a:p>
        </p:txBody>
      </p:sp>
      <p:pic>
        <p:nvPicPr>
          <p:cNvPr id="308" name="BTSbot logo.png" descr="BTSbot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5834" y="2947513"/>
            <a:ext cx="3817125" cy="4004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BTSbot_arch.png" descr="BTSbot_arc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436" y="3576197"/>
            <a:ext cx="19442459" cy="908015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BTSbot-nearby: rapid, autonomous follow-up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C3C3C"/>
                </a:solidFill>
              </a:defRPr>
            </a:lvl1pPr>
          </a:lstStyle>
          <a:p>
            <a:r>
              <a:t>BTSbot-nearby: rapid, autonomous follow-up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AD28D-EE7F-BF23-06DF-43578C241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66" y="8504340"/>
            <a:ext cx="3525928" cy="293856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age" descr="Image"/>
          <p:cNvPicPr>
            <a:picLocks noChangeAspect="1"/>
          </p:cNvPicPr>
          <p:nvPr/>
        </p:nvPicPr>
        <p:blipFill>
          <a:blip r:embed="rId2"/>
          <a:srcRect l="1335" t="21587" b="18795"/>
          <a:stretch>
            <a:fillRect/>
          </a:stretch>
        </p:blipFill>
        <p:spPr>
          <a:xfrm rot="15517383">
            <a:off x="12928325" y="7058463"/>
            <a:ext cx="2314426" cy="1398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67" extrusionOk="0">
                <a:moveTo>
                  <a:pt x="10667" y="0"/>
                </a:moveTo>
                <a:cubicBezTo>
                  <a:pt x="10167" y="0"/>
                  <a:pt x="9659" y="21"/>
                  <a:pt x="9371" y="61"/>
                </a:cubicBezTo>
                <a:cubicBezTo>
                  <a:pt x="9128" y="95"/>
                  <a:pt x="8689" y="177"/>
                  <a:pt x="8396" y="245"/>
                </a:cubicBezTo>
                <a:cubicBezTo>
                  <a:pt x="4219" y="1210"/>
                  <a:pt x="984" y="4721"/>
                  <a:pt x="189" y="9144"/>
                </a:cubicBezTo>
                <a:cubicBezTo>
                  <a:pt x="8" y="10149"/>
                  <a:pt x="-59" y="11420"/>
                  <a:pt x="60" y="11617"/>
                </a:cubicBezTo>
                <a:cubicBezTo>
                  <a:pt x="119" y="11716"/>
                  <a:pt x="320" y="11745"/>
                  <a:pt x="392" y="11666"/>
                </a:cubicBezTo>
                <a:cubicBezTo>
                  <a:pt x="476" y="11573"/>
                  <a:pt x="518" y="11344"/>
                  <a:pt x="518" y="10962"/>
                </a:cubicBezTo>
                <a:cubicBezTo>
                  <a:pt x="518" y="10745"/>
                  <a:pt x="541" y="10360"/>
                  <a:pt x="569" y="10111"/>
                </a:cubicBezTo>
                <a:cubicBezTo>
                  <a:pt x="1059" y="5873"/>
                  <a:pt x="4044" y="2303"/>
                  <a:pt x="8026" y="1194"/>
                </a:cubicBezTo>
                <a:cubicBezTo>
                  <a:pt x="11009" y="363"/>
                  <a:pt x="13859" y="942"/>
                  <a:pt x="15982" y="2816"/>
                </a:cubicBezTo>
                <a:cubicBezTo>
                  <a:pt x="17450" y="4110"/>
                  <a:pt x="18431" y="5901"/>
                  <a:pt x="18745" y="7841"/>
                </a:cubicBezTo>
                <a:cubicBezTo>
                  <a:pt x="18862" y="8561"/>
                  <a:pt x="18865" y="9629"/>
                  <a:pt x="18749" y="10246"/>
                </a:cubicBezTo>
                <a:cubicBezTo>
                  <a:pt x="18433" y="11922"/>
                  <a:pt x="17605" y="13308"/>
                  <a:pt x="16311" y="14328"/>
                </a:cubicBezTo>
                <a:cubicBezTo>
                  <a:pt x="15420" y="15031"/>
                  <a:pt x="14589" y="15404"/>
                  <a:pt x="13460" y="15614"/>
                </a:cubicBezTo>
                <a:cubicBezTo>
                  <a:pt x="12965" y="15706"/>
                  <a:pt x="11816" y="15694"/>
                  <a:pt x="11336" y="15589"/>
                </a:cubicBezTo>
                <a:cubicBezTo>
                  <a:pt x="9265" y="15136"/>
                  <a:pt x="7644" y="13376"/>
                  <a:pt x="7343" y="11250"/>
                </a:cubicBezTo>
                <a:cubicBezTo>
                  <a:pt x="7220" y="10379"/>
                  <a:pt x="7320" y="9839"/>
                  <a:pt x="7713" y="9224"/>
                </a:cubicBezTo>
                <a:cubicBezTo>
                  <a:pt x="8108" y="8605"/>
                  <a:pt x="8740" y="8264"/>
                  <a:pt x="9659" y="8183"/>
                </a:cubicBezTo>
                <a:cubicBezTo>
                  <a:pt x="10178" y="8138"/>
                  <a:pt x="10216" y="8126"/>
                  <a:pt x="10283" y="7987"/>
                </a:cubicBezTo>
                <a:cubicBezTo>
                  <a:pt x="10366" y="7817"/>
                  <a:pt x="10350" y="7517"/>
                  <a:pt x="10250" y="7394"/>
                </a:cubicBezTo>
                <a:cubicBezTo>
                  <a:pt x="10165" y="7289"/>
                  <a:pt x="9578" y="7299"/>
                  <a:pt x="9098" y="7412"/>
                </a:cubicBezTo>
                <a:cubicBezTo>
                  <a:pt x="7576" y="7771"/>
                  <a:pt x="6707" y="9064"/>
                  <a:pt x="6789" y="10846"/>
                </a:cubicBezTo>
                <a:cubicBezTo>
                  <a:pt x="6918" y="13615"/>
                  <a:pt x="8745" y="15873"/>
                  <a:pt x="11306" y="16440"/>
                </a:cubicBezTo>
                <a:cubicBezTo>
                  <a:pt x="11806" y="16551"/>
                  <a:pt x="13335" y="16518"/>
                  <a:pt x="13870" y="16385"/>
                </a:cubicBezTo>
                <a:cubicBezTo>
                  <a:pt x="14912" y="16125"/>
                  <a:pt x="15746" y="15724"/>
                  <a:pt x="16551" y="15093"/>
                </a:cubicBezTo>
                <a:cubicBezTo>
                  <a:pt x="17488" y="14359"/>
                  <a:pt x="18328" y="13242"/>
                  <a:pt x="18775" y="12137"/>
                </a:cubicBezTo>
                <a:cubicBezTo>
                  <a:pt x="18863" y="11919"/>
                  <a:pt x="18951" y="11748"/>
                  <a:pt x="18970" y="11758"/>
                </a:cubicBezTo>
                <a:cubicBezTo>
                  <a:pt x="18990" y="11767"/>
                  <a:pt x="18997" y="11752"/>
                  <a:pt x="18985" y="11721"/>
                </a:cubicBezTo>
                <a:cubicBezTo>
                  <a:pt x="18974" y="11690"/>
                  <a:pt x="19013" y="11485"/>
                  <a:pt x="19074" y="11262"/>
                </a:cubicBezTo>
                <a:cubicBezTo>
                  <a:pt x="19394" y="10093"/>
                  <a:pt x="19435" y="8764"/>
                  <a:pt x="19196" y="7394"/>
                </a:cubicBezTo>
                <a:cubicBezTo>
                  <a:pt x="18530" y="3579"/>
                  <a:pt x="15590" y="610"/>
                  <a:pt x="11931" y="61"/>
                </a:cubicBezTo>
                <a:cubicBezTo>
                  <a:pt x="11661" y="21"/>
                  <a:pt x="11168" y="0"/>
                  <a:pt x="10667" y="0"/>
                </a:cubicBezTo>
                <a:close/>
                <a:moveTo>
                  <a:pt x="8880" y="5025"/>
                </a:moveTo>
                <a:cubicBezTo>
                  <a:pt x="8731" y="5031"/>
                  <a:pt x="8582" y="5037"/>
                  <a:pt x="8433" y="5056"/>
                </a:cubicBezTo>
                <a:cubicBezTo>
                  <a:pt x="6286" y="5319"/>
                  <a:pt x="4516" y="6443"/>
                  <a:pt x="3354" y="8275"/>
                </a:cubicBezTo>
                <a:cubicBezTo>
                  <a:pt x="2819" y="9119"/>
                  <a:pt x="2481" y="9988"/>
                  <a:pt x="2287" y="11011"/>
                </a:cubicBezTo>
                <a:cubicBezTo>
                  <a:pt x="2184" y="11556"/>
                  <a:pt x="2144" y="12727"/>
                  <a:pt x="2209" y="13404"/>
                </a:cubicBezTo>
                <a:cubicBezTo>
                  <a:pt x="2579" y="17233"/>
                  <a:pt x="5154" y="20371"/>
                  <a:pt x="8702" y="21318"/>
                </a:cubicBezTo>
                <a:cubicBezTo>
                  <a:pt x="9022" y="21403"/>
                  <a:pt x="9478" y="21502"/>
                  <a:pt x="9714" y="21532"/>
                </a:cubicBezTo>
                <a:cubicBezTo>
                  <a:pt x="10238" y="21600"/>
                  <a:pt x="11830" y="21563"/>
                  <a:pt x="12411" y="21471"/>
                </a:cubicBezTo>
                <a:cubicBezTo>
                  <a:pt x="15085" y="21048"/>
                  <a:pt x="17536" y="19532"/>
                  <a:pt x="19277" y="17223"/>
                </a:cubicBezTo>
                <a:cubicBezTo>
                  <a:pt x="20404" y="15729"/>
                  <a:pt x="21213" y="13671"/>
                  <a:pt x="21430" y="11745"/>
                </a:cubicBezTo>
                <a:cubicBezTo>
                  <a:pt x="21457" y="11511"/>
                  <a:pt x="21491" y="11288"/>
                  <a:pt x="21508" y="11256"/>
                </a:cubicBezTo>
                <a:cubicBezTo>
                  <a:pt x="21525" y="11224"/>
                  <a:pt x="21541" y="10947"/>
                  <a:pt x="21541" y="10638"/>
                </a:cubicBezTo>
                <a:cubicBezTo>
                  <a:pt x="21541" y="10102"/>
                  <a:pt x="21533" y="10066"/>
                  <a:pt x="21441" y="9946"/>
                </a:cubicBezTo>
                <a:cubicBezTo>
                  <a:pt x="21235" y="9678"/>
                  <a:pt x="21024" y="9871"/>
                  <a:pt x="21024" y="10325"/>
                </a:cubicBezTo>
                <a:cubicBezTo>
                  <a:pt x="21024" y="10768"/>
                  <a:pt x="20916" y="11783"/>
                  <a:pt x="20817" y="12290"/>
                </a:cubicBezTo>
                <a:cubicBezTo>
                  <a:pt x="20358" y="14642"/>
                  <a:pt x="19090" y="16810"/>
                  <a:pt x="17286" y="18337"/>
                </a:cubicBezTo>
                <a:cubicBezTo>
                  <a:pt x="15902" y="19508"/>
                  <a:pt x="14374" y="20242"/>
                  <a:pt x="12577" y="20596"/>
                </a:cubicBezTo>
                <a:cubicBezTo>
                  <a:pt x="11785" y="20751"/>
                  <a:pt x="9944" y="20757"/>
                  <a:pt x="9223" y="20602"/>
                </a:cubicBezTo>
                <a:cubicBezTo>
                  <a:pt x="7007" y="20125"/>
                  <a:pt x="5181" y="18835"/>
                  <a:pt x="3953" y="16881"/>
                </a:cubicBezTo>
                <a:cubicBezTo>
                  <a:pt x="2721" y="14921"/>
                  <a:pt x="2347" y="12417"/>
                  <a:pt x="2989" y="10442"/>
                </a:cubicBezTo>
                <a:cubicBezTo>
                  <a:pt x="3722" y="8183"/>
                  <a:pt x="5483" y="6552"/>
                  <a:pt x="7790" y="5998"/>
                </a:cubicBezTo>
                <a:cubicBezTo>
                  <a:pt x="8415" y="5848"/>
                  <a:pt x="9739" y="5849"/>
                  <a:pt x="10294" y="5998"/>
                </a:cubicBezTo>
                <a:cubicBezTo>
                  <a:pt x="11697" y="6375"/>
                  <a:pt x="12734" y="7160"/>
                  <a:pt x="13478" y="8410"/>
                </a:cubicBezTo>
                <a:cubicBezTo>
                  <a:pt x="13962" y="9222"/>
                  <a:pt x="14155" y="9842"/>
                  <a:pt x="14213" y="10766"/>
                </a:cubicBezTo>
                <a:cubicBezTo>
                  <a:pt x="14238" y="11157"/>
                  <a:pt x="14258" y="11272"/>
                  <a:pt x="14324" y="11360"/>
                </a:cubicBezTo>
                <a:cubicBezTo>
                  <a:pt x="14431" y="11504"/>
                  <a:pt x="14565" y="11499"/>
                  <a:pt x="14656" y="11348"/>
                </a:cubicBezTo>
                <a:cubicBezTo>
                  <a:pt x="14877" y="10982"/>
                  <a:pt x="14607" y="9332"/>
                  <a:pt x="14172" y="8373"/>
                </a:cubicBezTo>
                <a:cubicBezTo>
                  <a:pt x="13208" y="6247"/>
                  <a:pt x="11107" y="4940"/>
                  <a:pt x="8880" y="5025"/>
                </a:cubicBezTo>
                <a:close/>
                <a:moveTo>
                  <a:pt x="10771" y="8820"/>
                </a:moveTo>
                <a:cubicBezTo>
                  <a:pt x="9682" y="8818"/>
                  <a:pt x="8911" y="9639"/>
                  <a:pt x="8913" y="10797"/>
                </a:cubicBezTo>
                <a:cubicBezTo>
                  <a:pt x="8914" y="11629"/>
                  <a:pt x="9339" y="12309"/>
                  <a:pt x="10062" y="12633"/>
                </a:cubicBezTo>
                <a:cubicBezTo>
                  <a:pt x="10285" y="12733"/>
                  <a:pt x="10415" y="12745"/>
                  <a:pt x="10845" y="12725"/>
                </a:cubicBezTo>
                <a:cubicBezTo>
                  <a:pt x="11284" y="12704"/>
                  <a:pt x="11400" y="12679"/>
                  <a:pt x="11635" y="12541"/>
                </a:cubicBezTo>
                <a:cubicBezTo>
                  <a:pt x="12274" y="12168"/>
                  <a:pt x="12594" y="11572"/>
                  <a:pt x="12592" y="10754"/>
                </a:cubicBezTo>
                <a:cubicBezTo>
                  <a:pt x="12591" y="10302"/>
                  <a:pt x="12503" y="9984"/>
                  <a:pt x="12289" y="9658"/>
                </a:cubicBezTo>
                <a:cubicBezTo>
                  <a:pt x="11916" y="9091"/>
                  <a:pt x="11433" y="8821"/>
                  <a:pt x="10771" y="8820"/>
                </a:cubicBezTo>
                <a:close/>
                <a:moveTo>
                  <a:pt x="10579" y="9646"/>
                </a:moveTo>
                <a:cubicBezTo>
                  <a:pt x="10884" y="9629"/>
                  <a:pt x="11270" y="9697"/>
                  <a:pt x="11487" y="9824"/>
                </a:cubicBezTo>
                <a:cubicBezTo>
                  <a:pt x="11770" y="9988"/>
                  <a:pt x="12115" y="10495"/>
                  <a:pt x="12115" y="10742"/>
                </a:cubicBezTo>
                <a:cubicBezTo>
                  <a:pt x="12115" y="11128"/>
                  <a:pt x="11814" y="11575"/>
                  <a:pt x="11421" y="11776"/>
                </a:cubicBezTo>
                <a:cubicBezTo>
                  <a:pt x="11146" y="11917"/>
                  <a:pt x="10633" y="11977"/>
                  <a:pt x="10372" y="11898"/>
                </a:cubicBezTo>
                <a:cubicBezTo>
                  <a:pt x="9767" y="11717"/>
                  <a:pt x="9320" y="11118"/>
                  <a:pt x="9430" y="10638"/>
                </a:cubicBezTo>
                <a:cubicBezTo>
                  <a:pt x="9522" y="10233"/>
                  <a:pt x="9888" y="9840"/>
                  <a:pt x="10309" y="9695"/>
                </a:cubicBezTo>
                <a:cubicBezTo>
                  <a:pt x="10384" y="9669"/>
                  <a:pt x="10477" y="9652"/>
                  <a:pt x="10579" y="96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2"/>
          <a:srcRect l="1339" t="21588" r="1" b="18800"/>
          <a:stretch>
            <a:fillRect/>
          </a:stretch>
        </p:blipFill>
        <p:spPr>
          <a:xfrm rot="11658047">
            <a:off x="15475838" y="2934104"/>
            <a:ext cx="1624583" cy="981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69" extrusionOk="0">
                <a:moveTo>
                  <a:pt x="10664" y="0"/>
                </a:moveTo>
                <a:cubicBezTo>
                  <a:pt x="10164" y="0"/>
                  <a:pt x="9663" y="21"/>
                  <a:pt x="9375" y="61"/>
                </a:cubicBezTo>
                <a:cubicBezTo>
                  <a:pt x="9132" y="95"/>
                  <a:pt x="8690" y="177"/>
                  <a:pt x="8396" y="244"/>
                </a:cubicBezTo>
                <a:cubicBezTo>
                  <a:pt x="4219" y="1209"/>
                  <a:pt x="982" y="4725"/>
                  <a:pt x="187" y="9148"/>
                </a:cubicBezTo>
                <a:cubicBezTo>
                  <a:pt x="6" y="10153"/>
                  <a:pt x="-58" y="11420"/>
                  <a:pt x="61" y="11616"/>
                </a:cubicBezTo>
                <a:cubicBezTo>
                  <a:pt x="120" y="11715"/>
                  <a:pt x="320" y="11748"/>
                  <a:pt x="392" y="11669"/>
                </a:cubicBezTo>
                <a:cubicBezTo>
                  <a:pt x="476" y="11576"/>
                  <a:pt x="518" y="11345"/>
                  <a:pt x="518" y="10962"/>
                </a:cubicBezTo>
                <a:cubicBezTo>
                  <a:pt x="518" y="10745"/>
                  <a:pt x="542" y="10366"/>
                  <a:pt x="571" y="10116"/>
                </a:cubicBezTo>
                <a:cubicBezTo>
                  <a:pt x="1060" y="5878"/>
                  <a:pt x="4045" y="2305"/>
                  <a:pt x="8028" y="1195"/>
                </a:cubicBezTo>
                <a:cubicBezTo>
                  <a:pt x="11011" y="364"/>
                  <a:pt x="13861" y="943"/>
                  <a:pt x="15985" y="2817"/>
                </a:cubicBezTo>
                <a:cubicBezTo>
                  <a:pt x="17452" y="4112"/>
                  <a:pt x="18434" y="5900"/>
                  <a:pt x="18748" y="7840"/>
                </a:cubicBezTo>
                <a:cubicBezTo>
                  <a:pt x="18864" y="8561"/>
                  <a:pt x="18864" y="9630"/>
                  <a:pt x="18748" y="10247"/>
                </a:cubicBezTo>
                <a:cubicBezTo>
                  <a:pt x="18432" y="11924"/>
                  <a:pt x="17606" y="13308"/>
                  <a:pt x="16311" y="14329"/>
                </a:cubicBezTo>
                <a:cubicBezTo>
                  <a:pt x="15420" y="15031"/>
                  <a:pt x="14589" y="15409"/>
                  <a:pt x="13459" y="15619"/>
                </a:cubicBezTo>
                <a:cubicBezTo>
                  <a:pt x="12964" y="15711"/>
                  <a:pt x="11818" y="15698"/>
                  <a:pt x="11338" y="15593"/>
                </a:cubicBezTo>
                <a:cubicBezTo>
                  <a:pt x="9267" y="15140"/>
                  <a:pt x="7645" y="13377"/>
                  <a:pt x="7344" y="11250"/>
                </a:cubicBezTo>
                <a:cubicBezTo>
                  <a:pt x="7221" y="10379"/>
                  <a:pt x="7319" y="9843"/>
                  <a:pt x="7712" y="9227"/>
                </a:cubicBezTo>
                <a:cubicBezTo>
                  <a:pt x="8107" y="8608"/>
                  <a:pt x="8741" y="8269"/>
                  <a:pt x="9659" y="8189"/>
                </a:cubicBezTo>
                <a:cubicBezTo>
                  <a:pt x="10178" y="8144"/>
                  <a:pt x="10218" y="8127"/>
                  <a:pt x="10286" y="7989"/>
                </a:cubicBezTo>
                <a:cubicBezTo>
                  <a:pt x="10369" y="7818"/>
                  <a:pt x="10349" y="7519"/>
                  <a:pt x="10249" y="7396"/>
                </a:cubicBezTo>
                <a:cubicBezTo>
                  <a:pt x="10164" y="7291"/>
                  <a:pt x="9577" y="7300"/>
                  <a:pt x="9096" y="7413"/>
                </a:cubicBezTo>
                <a:cubicBezTo>
                  <a:pt x="7574" y="7771"/>
                  <a:pt x="6709" y="9067"/>
                  <a:pt x="6791" y="10849"/>
                </a:cubicBezTo>
                <a:cubicBezTo>
                  <a:pt x="6920" y="13619"/>
                  <a:pt x="8744" y="15881"/>
                  <a:pt x="11307" y="16448"/>
                </a:cubicBezTo>
                <a:cubicBezTo>
                  <a:pt x="11807" y="16558"/>
                  <a:pt x="13335" y="16520"/>
                  <a:pt x="13869" y="16387"/>
                </a:cubicBezTo>
                <a:cubicBezTo>
                  <a:pt x="14912" y="16127"/>
                  <a:pt x="15748" y="15727"/>
                  <a:pt x="16553" y="15096"/>
                </a:cubicBezTo>
                <a:cubicBezTo>
                  <a:pt x="17490" y="14362"/>
                  <a:pt x="18327" y="13245"/>
                  <a:pt x="18774" y="12140"/>
                </a:cubicBezTo>
                <a:cubicBezTo>
                  <a:pt x="18862" y="11922"/>
                  <a:pt x="18954" y="11755"/>
                  <a:pt x="18974" y="11765"/>
                </a:cubicBezTo>
                <a:cubicBezTo>
                  <a:pt x="18993" y="11774"/>
                  <a:pt x="18996" y="11752"/>
                  <a:pt x="18984" y="11721"/>
                </a:cubicBezTo>
                <a:cubicBezTo>
                  <a:pt x="18973" y="11691"/>
                  <a:pt x="19013" y="11482"/>
                  <a:pt x="19074" y="11259"/>
                </a:cubicBezTo>
                <a:cubicBezTo>
                  <a:pt x="19394" y="10089"/>
                  <a:pt x="19439" y="8766"/>
                  <a:pt x="19200" y="7396"/>
                </a:cubicBezTo>
                <a:cubicBezTo>
                  <a:pt x="18535" y="3580"/>
                  <a:pt x="15593" y="610"/>
                  <a:pt x="11933" y="61"/>
                </a:cubicBezTo>
                <a:cubicBezTo>
                  <a:pt x="11663" y="21"/>
                  <a:pt x="11165" y="0"/>
                  <a:pt x="10664" y="0"/>
                </a:cubicBezTo>
                <a:close/>
                <a:moveTo>
                  <a:pt x="8881" y="5023"/>
                </a:moveTo>
                <a:cubicBezTo>
                  <a:pt x="8732" y="5029"/>
                  <a:pt x="8583" y="5040"/>
                  <a:pt x="8433" y="5058"/>
                </a:cubicBezTo>
                <a:cubicBezTo>
                  <a:pt x="6286" y="5321"/>
                  <a:pt x="4517" y="6444"/>
                  <a:pt x="3355" y="8276"/>
                </a:cubicBezTo>
                <a:cubicBezTo>
                  <a:pt x="2820" y="9121"/>
                  <a:pt x="2481" y="9992"/>
                  <a:pt x="2287" y="11015"/>
                </a:cubicBezTo>
                <a:cubicBezTo>
                  <a:pt x="2183" y="11560"/>
                  <a:pt x="2148" y="12727"/>
                  <a:pt x="2213" y="13404"/>
                </a:cubicBezTo>
                <a:cubicBezTo>
                  <a:pt x="2582" y="17234"/>
                  <a:pt x="5153" y="20376"/>
                  <a:pt x="8702" y="21323"/>
                </a:cubicBezTo>
                <a:cubicBezTo>
                  <a:pt x="9022" y="21408"/>
                  <a:pt x="9480" y="21501"/>
                  <a:pt x="9717" y="21532"/>
                </a:cubicBezTo>
                <a:cubicBezTo>
                  <a:pt x="10241" y="21600"/>
                  <a:pt x="11831" y="21572"/>
                  <a:pt x="12412" y="21480"/>
                </a:cubicBezTo>
                <a:cubicBezTo>
                  <a:pt x="15087" y="21056"/>
                  <a:pt x="17538" y="19533"/>
                  <a:pt x="19279" y="17224"/>
                </a:cubicBezTo>
                <a:cubicBezTo>
                  <a:pt x="20406" y="15730"/>
                  <a:pt x="21214" y="13674"/>
                  <a:pt x="21431" y="11747"/>
                </a:cubicBezTo>
                <a:cubicBezTo>
                  <a:pt x="21458" y="11512"/>
                  <a:pt x="21494" y="11291"/>
                  <a:pt x="21510" y="11259"/>
                </a:cubicBezTo>
                <a:cubicBezTo>
                  <a:pt x="21527" y="11227"/>
                  <a:pt x="21542" y="10949"/>
                  <a:pt x="21542" y="10640"/>
                </a:cubicBezTo>
                <a:cubicBezTo>
                  <a:pt x="21542" y="10104"/>
                  <a:pt x="21539" y="10071"/>
                  <a:pt x="21447" y="9951"/>
                </a:cubicBezTo>
                <a:cubicBezTo>
                  <a:pt x="21241" y="9682"/>
                  <a:pt x="21027" y="9872"/>
                  <a:pt x="21026" y="10326"/>
                </a:cubicBezTo>
                <a:cubicBezTo>
                  <a:pt x="21026" y="10768"/>
                  <a:pt x="20920" y="11781"/>
                  <a:pt x="20821" y="12288"/>
                </a:cubicBezTo>
                <a:cubicBezTo>
                  <a:pt x="20362" y="14640"/>
                  <a:pt x="19095" y="16813"/>
                  <a:pt x="17290" y="18340"/>
                </a:cubicBezTo>
                <a:cubicBezTo>
                  <a:pt x="15906" y="19511"/>
                  <a:pt x="14373" y="20245"/>
                  <a:pt x="12575" y="20599"/>
                </a:cubicBezTo>
                <a:cubicBezTo>
                  <a:pt x="11783" y="20755"/>
                  <a:pt x="9949" y="20754"/>
                  <a:pt x="9228" y="20599"/>
                </a:cubicBezTo>
                <a:cubicBezTo>
                  <a:pt x="7011" y="20122"/>
                  <a:pt x="5184" y="18839"/>
                  <a:pt x="3955" y="16884"/>
                </a:cubicBezTo>
                <a:cubicBezTo>
                  <a:pt x="2723" y="14924"/>
                  <a:pt x="2345" y="12415"/>
                  <a:pt x="2987" y="10439"/>
                </a:cubicBezTo>
                <a:cubicBezTo>
                  <a:pt x="3720" y="8179"/>
                  <a:pt x="5483" y="6554"/>
                  <a:pt x="7791" y="6000"/>
                </a:cubicBezTo>
                <a:cubicBezTo>
                  <a:pt x="8416" y="5850"/>
                  <a:pt x="9740" y="5851"/>
                  <a:pt x="10296" y="6000"/>
                </a:cubicBezTo>
                <a:cubicBezTo>
                  <a:pt x="11699" y="6377"/>
                  <a:pt x="12735" y="7157"/>
                  <a:pt x="13480" y="8407"/>
                </a:cubicBezTo>
                <a:cubicBezTo>
                  <a:pt x="13964" y="9219"/>
                  <a:pt x="14153" y="9837"/>
                  <a:pt x="14211" y="10762"/>
                </a:cubicBezTo>
                <a:cubicBezTo>
                  <a:pt x="14236" y="11153"/>
                  <a:pt x="14261" y="11275"/>
                  <a:pt x="14327" y="11364"/>
                </a:cubicBezTo>
                <a:cubicBezTo>
                  <a:pt x="14434" y="11507"/>
                  <a:pt x="14567" y="11498"/>
                  <a:pt x="14659" y="11346"/>
                </a:cubicBezTo>
                <a:cubicBezTo>
                  <a:pt x="14879" y="10981"/>
                  <a:pt x="14610" y="9340"/>
                  <a:pt x="14175" y="8381"/>
                </a:cubicBezTo>
                <a:cubicBezTo>
                  <a:pt x="13210" y="6254"/>
                  <a:pt x="11109" y="4938"/>
                  <a:pt x="8881" y="5023"/>
                </a:cubicBezTo>
                <a:close/>
                <a:moveTo>
                  <a:pt x="10775" y="8826"/>
                </a:moveTo>
                <a:cubicBezTo>
                  <a:pt x="9686" y="8824"/>
                  <a:pt x="8911" y="9639"/>
                  <a:pt x="8912" y="10797"/>
                </a:cubicBezTo>
                <a:cubicBezTo>
                  <a:pt x="8913" y="11629"/>
                  <a:pt x="9337" y="12313"/>
                  <a:pt x="10059" y="12637"/>
                </a:cubicBezTo>
                <a:cubicBezTo>
                  <a:pt x="10283" y="12737"/>
                  <a:pt x="10419" y="12753"/>
                  <a:pt x="10849" y="12733"/>
                </a:cubicBezTo>
                <a:cubicBezTo>
                  <a:pt x="11288" y="12712"/>
                  <a:pt x="11402" y="12678"/>
                  <a:pt x="11638" y="12541"/>
                </a:cubicBezTo>
                <a:cubicBezTo>
                  <a:pt x="12277" y="12168"/>
                  <a:pt x="12598" y="11571"/>
                  <a:pt x="12596" y="10753"/>
                </a:cubicBezTo>
                <a:cubicBezTo>
                  <a:pt x="12595" y="10301"/>
                  <a:pt x="12505" y="9989"/>
                  <a:pt x="12291" y="9663"/>
                </a:cubicBezTo>
                <a:cubicBezTo>
                  <a:pt x="11918" y="9096"/>
                  <a:pt x="11437" y="8827"/>
                  <a:pt x="10775" y="8826"/>
                </a:cubicBezTo>
                <a:close/>
                <a:moveTo>
                  <a:pt x="10580" y="9646"/>
                </a:moveTo>
                <a:cubicBezTo>
                  <a:pt x="10886" y="9628"/>
                  <a:pt x="11268" y="9702"/>
                  <a:pt x="11485" y="9829"/>
                </a:cubicBezTo>
                <a:cubicBezTo>
                  <a:pt x="11768" y="9993"/>
                  <a:pt x="12117" y="10497"/>
                  <a:pt x="12117" y="10744"/>
                </a:cubicBezTo>
                <a:cubicBezTo>
                  <a:pt x="12117" y="11131"/>
                  <a:pt x="11816" y="11572"/>
                  <a:pt x="11422" y="11773"/>
                </a:cubicBezTo>
                <a:cubicBezTo>
                  <a:pt x="11148" y="11914"/>
                  <a:pt x="10636" y="11974"/>
                  <a:pt x="10375" y="11896"/>
                </a:cubicBezTo>
                <a:cubicBezTo>
                  <a:pt x="9770" y="11714"/>
                  <a:pt x="9323" y="11120"/>
                  <a:pt x="9433" y="10640"/>
                </a:cubicBezTo>
                <a:cubicBezTo>
                  <a:pt x="9525" y="10235"/>
                  <a:pt x="9891" y="9843"/>
                  <a:pt x="10312" y="9698"/>
                </a:cubicBezTo>
                <a:cubicBezTo>
                  <a:pt x="10387" y="9672"/>
                  <a:pt x="10478" y="9651"/>
                  <a:pt x="10580" y="96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2"/>
          <a:srcRect l="1342" t="21595" b="18799"/>
          <a:stretch>
            <a:fillRect/>
          </a:stretch>
        </p:blipFill>
        <p:spPr>
          <a:xfrm rot="7376176">
            <a:off x="15713787" y="4281774"/>
            <a:ext cx="9152022" cy="5529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68" extrusionOk="0">
                <a:moveTo>
                  <a:pt x="10666" y="0"/>
                </a:moveTo>
                <a:cubicBezTo>
                  <a:pt x="10165" y="0"/>
                  <a:pt x="9660" y="19"/>
                  <a:pt x="9372" y="59"/>
                </a:cubicBezTo>
                <a:cubicBezTo>
                  <a:pt x="9129" y="93"/>
                  <a:pt x="8689" y="175"/>
                  <a:pt x="8396" y="243"/>
                </a:cubicBezTo>
                <a:cubicBezTo>
                  <a:pt x="4219" y="1208"/>
                  <a:pt x="982" y="4717"/>
                  <a:pt x="187" y="9141"/>
                </a:cubicBezTo>
                <a:cubicBezTo>
                  <a:pt x="6" y="10146"/>
                  <a:pt x="-59" y="11419"/>
                  <a:pt x="60" y="11615"/>
                </a:cubicBezTo>
                <a:cubicBezTo>
                  <a:pt x="119" y="11714"/>
                  <a:pt x="320" y="11746"/>
                  <a:pt x="391" y="11666"/>
                </a:cubicBezTo>
                <a:cubicBezTo>
                  <a:pt x="475" y="11573"/>
                  <a:pt x="516" y="11341"/>
                  <a:pt x="516" y="10959"/>
                </a:cubicBezTo>
                <a:cubicBezTo>
                  <a:pt x="516" y="10742"/>
                  <a:pt x="540" y="10360"/>
                  <a:pt x="569" y="10111"/>
                </a:cubicBezTo>
                <a:cubicBezTo>
                  <a:pt x="1058" y="5872"/>
                  <a:pt x="4045" y="2301"/>
                  <a:pt x="8028" y="1191"/>
                </a:cubicBezTo>
                <a:cubicBezTo>
                  <a:pt x="11011" y="359"/>
                  <a:pt x="13858" y="940"/>
                  <a:pt x="15982" y="2815"/>
                </a:cubicBezTo>
                <a:cubicBezTo>
                  <a:pt x="17449" y="4110"/>
                  <a:pt x="18434" y="5896"/>
                  <a:pt x="18748" y="7836"/>
                </a:cubicBezTo>
                <a:cubicBezTo>
                  <a:pt x="18865" y="8557"/>
                  <a:pt x="18864" y="9628"/>
                  <a:pt x="18748" y="10245"/>
                </a:cubicBezTo>
                <a:cubicBezTo>
                  <a:pt x="18432" y="11922"/>
                  <a:pt x="17605" y="13309"/>
                  <a:pt x="16311" y="14329"/>
                </a:cubicBezTo>
                <a:cubicBezTo>
                  <a:pt x="15419" y="15032"/>
                  <a:pt x="14589" y="15405"/>
                  <a:pt x="13459" y="15615"/>
                </a:cubicBezTo>
                <a:cubicBezTo>
                  <a:pt x="12964" y="15707"/>
                  <a:pt x="11815" y="15693"/>
                  <a:pt x="11335" y="15588"/>
                </a:cubicBezTo>
                <a:cubicBezTo>
                  <a:pt x="9264" y="15135"/>
                  <a:pt x="7645" y="13373"/>
                  <a:pt x="7344" y="11247"/>
                </a:cubicBezTo>
                <a:cubicBezTo>
                  <a:pt x="7221" y="10376"/>
                  <a:pt x="7318" y="9838"/>
                  <a:pt x="7711" y="9222"/>
                </a:cubicBezTo>
                <a:cubicBezTo>
                  <a:pt x="8106" y="8603"/>
                  <a:pt x="8742" y="8265"/>
                  <a:pt x="9661" y="8185"/>
                </a:cubicBezTo>
                <a:cubicBezTo>
                  <a:pt x="10180" y="8139"/>
                  <a:pt x="10214" y="8127"/>
                  <a:pt x="10282" y="7988"/>
                </a:cubicBezTo>
                <a:cubicBezTo>
                  <a:pt x="10365" y="7818"/>
                  <a:pt x="10348" y="7519"/>
                  <a:pt x="10248" y="7395"/>
                </a:cubicBezTo>
                <a:cubicBezTo>
                  <a:pt x="10163" y="7290"/>
                  <a:pt x="9577" y="7299"/>
                  <a:pt x="9096" y="7412"/>
                </a:cubicBezTo>
                <a:cubicBezTo>
                  <a:pt x="7574" y="7771"/>
                  <a:pt x="6707" y="9061"/>
                  <a:pt x="6790" y="10843"/>
                </a:cubicBezTo>
                <a:cubicBezTo>
                  <a:pt x="6919" y="13613"/>
                  <a:pt x="8743" y="15875"/>
                  <a:pt x="11305" y="16442"/>
                </a:cubicBezTo>
                <a:cubicBezTo>
                  <a:pt x="11805" y="16553"/>
                  <a:pt x="13336" y="16519"/>
                  <a:pt x="13870" y="16386"/>
                </a:cubicBezTo>
                <a:cubicBezTo>
                  <a:pt x="14913" y="16127"/>
                  <a:pt x="15747" y="15725"/>
                  <a:pt x="16552" y="15094"/>
                </a:cubicBezTo>
                <a:cubicBezTo>
                  <a:pt x="17488" y="14360"/>
                  <a:pt x="18328" y="13245"/>
                  <a:pt x="18775" y="12140"/>
                </a:cubicBezTo>
                <a:cubicBezTo>
                  <a:pt x="18863" y="11922"/>
                  <a:pt x="18952" y="11750"/>
                  <a:pt x="18971" y="11759"/>
                </a:cubicBezTo>
                <a:cubicBezTo>
                  <a:pt x="18991" y="11768"/>
                  <a:pt x="18997" y="11751"/>
                  <a:pt x="18985" y="11721"/>
                </a:cubicBezTo>
                <a:cubicBezTo>
                  <a:pt x="18974" y="11690"/>
                  <a:pt x="19014" y="11482"/>
                  <a:pt x="19075" y="11259"/>
                </a:cubicBezTo>
                <a:cubicBezTo>
                  <a:pt x="19395" y="10090"/>
                  <a:pt x="19438" y="8763"/>
                  <a:pt x="19199" y="7392"/>
                </a:cubicBezTo>
                <a:cubicBezTo>
                  <a:pt x="18534" y="3577"/>
                  <a:pt x="15592" y="609"/>
                  <a:pt x="11932" y="61"/>
                </a:cubicBezTo>
                <a:cubicBezTo>
                  <a:pt x="11662" y="20"/>
                  <a:pt x="11166" y="0"/>
                  <a:pt x="10666" y="0"/>
                </a:cubicBezTo>
                <a:close/>
                <a:moveTo>
                  <a:pt x="8880" y="5021"/>
                </a:moveTo>
                <a:cubicBezTo>
                  <a:pt x="8731" y="5026"/>
                  <a:pt x="8583" y="5038"/>
                  <a:pt x="8433" y="5056"/>
                </a:cubicBezTo>
                <a:cubicBezTo>
                  <a:pt x="6286" y="5319"/>
                  <a:pt x="4515" y="6442"/>
                  <a:pt x="3352" y="8275"/>
                </a:cubicBezTo>
                <a:cubicBezTo>
                  <a:pt x="2817" y="9119"/>
                  <a:pt x="2478" y="9988"/>
                  <a:pt x="2284" y="11012"/>
                </a:cubicBezTo>
                <a:cubicBezTo>
                  <a:pt x="2181" y="11557"/>
                  <a:pt x="2144" y="12729"/>
                  <a:pt x="2209" y="13406"/>
                </a:cubicBezTo>
                <a:cubicBezTo>
                  <a:pt x="2579" y="17236"/>
                  <a:pt x="5154" y="20376"/>
                  <a:pt x="8702" y="21323"/>
                </a:cubicBezTo>
                <a:cubicBezTo>
                  <a:pt x="9022" y="21409"/>
                  <a:pt x="9478" y="21501"/>
                  <a:pt x="9715" y="21532"/>
                </a:cubicBezTo>
                <a:cubicBezTo>
                  <a:pt x="10239" y="21600"/>
                  <a:pt x="11829" y="21567"/>
                  <a:pt x="12410" y="21475"/>
                </a:cubicBezTo>
                <a:cubicBezTo>
                  <a:pt x="15085" y="21051"/>
                  <a:pt x="17535" y="19535"/>
                  <a:pt x="19277" y="17225"/>
                </a:cubicBezTo>
                <a:cubicBezTo>
                  <a:pt x="20403" y="15731"/>
                  <a:pt x="21214" y="13669"/>
                  <a:pt x="21432" y="11742"/>
                </a:cubicBezTo>
                <a:cubicBezTo>
                  <a:pt x="21458" y="11507"/>
                  <a:pt x="21493" y="11290"/>
                  <a:pt x="21510" y="11258"/>
                </a:cubicBezTo>
                <a:cubicBezTo>
                  <a:pt x="21527" y="11226"/>
                  <a:pt x="21541" y="10947"/>
                  <a:pt x="21541" y="10637"/>
                </a:cubicBezTo>
                <a:cubicBezTo>
                  <a:pt x="21541" y="10101"/>
                  <a:pt x="21536" y="10067"/>
                  <a:pt x="21444" y="9946"/>
                </a:cubicBezTo>
                <a:cubicBezTo>
                  <a:pt x="21238" y="9678"/>
                  <a:pt x="21026" y="9870"/>
                  <a:pt x="21025" y="10324"/>
                </a:cubicBezTo>
                <a:cubicBezTo>
                  <a:pt x="21025" y="10767"/>
                  <a:pt x="20919" y="11780"/>
                  <a:pt x="20820" y="12287"/>
                </a:cubicBezTo>
                <a:cubicBezTo>
                  <a:pt x="20361" y="14639"/>
                  <a:pt x="19092" y="16814"/>
                  <a:pt x="17288" y="18342"/>
                </a:cubicBezTo>
                <a:cubicBezTo>
                  <a:pt x="15904" y="19513"/>
                  <a:pt x="14373" y="20247"/>
                  <a:pt x="12575" y="20600"/>
                </a:cubicBezTo>
                <a:cubicBezTo>
                  <a:pt x="11783" y="20756"/>
                  <a:pt x="9945" y="20757"/>
                  <a:pt x="9224" y="20602"/>
                </a:cubicBezTo>
                <a:cubicBezTo>
                  <a:pt x="7007" y="20125"/>
                  <a:pt x="5181" y="18835"/>
                  <a:pt x="3952" y="16880"/>
                </a:cubicBezTo>
                <a:cubicBezTo>
                  <a:pt x="2720" y="14920"/>
                  <a:pt x="2345" y="12416"/>
                  <a:pt x="2986" y="10440"/>
                </a:cubicBezTo>
                <a:cubicBezTo>
                  <a:pt x="3720" y="8181"/>
                  <a:pt x="5481" y="6553"/>
                  <a:pt x="7789" y="5999"/>
                </a:cubicBezTo>
                <a:cubicBezTo>
                  <a:pt x="8413" y="5849"/>
                  <a:pt x="9736" y="5848"/>
                  <a:pt x="10292" y="5997"/>
                </a:cubicBezTo>
                <a:cubicBezTo>
                  <a:pt x="11695" y="6374"/>
                  <a:pt x="12734" y="7160"/>
                  <a:pt x="13478" y="8409"/>
                </a:cubicBezTo>
                <a:cubicBezTo>
                  <a:pt x="13962" y="9222"/>
                  <a:pt x="14155" y="9839"/>
                  <a:pt x="14213" y="10764"/>
                </a:cubicBezTo>
                <a:cubicBezTo>
                  <a:pt x="14237" y="11155"/>
                  <a:pt x="14259" y="11270"/>
                  <a:pt x="14325" y="11358"/>
                </a:cubicBezTo>
                <a:cubicBezTo>
                  <a:pt x="14432" y="11502"/>
                  <a:pt x="14564" y="11497"/>
                  <a:pt x="14655" y="11346"/>
                </a:cubicBezTo>
                <a:cubicBezTo>
                  <a:pt x="14876" y="10980"/>
                  <a:pt x="14609" y="9334"/>
                  <a:pt x="14174" y="8375"/>
                </a:cubicBezTo>
                <a:cubicBezTo>
                  <a:pt x="13209" y="6248"/>
                  <a:pt x="11108" y="4935"/>
                  <a:pt x="8880" y="5021"/>
                </a:cubicBezTo>
                <a:close/>
                <a:moveTo>
                  <a:pt x="10771" y="8821"/>
                </a:moveTo>
                <a:cubicBezTo>
                  <a:pt x="9682" y="8819"/>
                  <a:pt x="8911" y="9640"/>
                  <a:pt x="8912" y="10798"/>
                </a:cubicBezTo>
                <a:cubicBezTo>
                  <a:pt x="8914" y="11630"/>
                  <a:pt x="9338" y="12307"/>
                  <a:pt x="10060" y="12631"/>
                </a:cubicBezTo>
                <a:cubicBezTo>
                  <a:pt x="10284" y="12731"/>
                  <a:pt x="10416" y="12747"/>
                  <a:pt x="10845" y="12727"/>
                </a:cubicBezTo>
                <a:cubicBezTo>
                  <a:pt x="11285" y="12706"/>
                  <a:pt x="11401" y="12680"/>
                  <a:pt x="11636" y="12543"/>
                </a:cubicBezTo>
                <a:cubicBezTo>
                  <a:pt x="12275" y="12170"/>
                  <a:pt x="12595" y="11571"/>
                  <a:pt x="12593" y="10753"/>
                </a:cubicBezTo>
                <a:cubicBezTo>
                  <a:pt x="12592" y="10301"/>
                  <a:pt x="12504" y="9983"/>
                  <a:pt x="12289" y="9657"/>
                </a:cubicBezTo>
                <a:cubicBezTo>
                  <a:pt x="11917" y="9090"/>
                  <a:pt x="11434" y="8822"/>
                  <a:pt x="10771" y="8821"/>
                </a:cubicBezTo>
                <a:close/>
                <a:moveTo>
                  <a:pt x="10578" y="9646"/>
                </a:moveTo>
                <a:cubicBezTo>
                  <a:pt x="10884" y="9629"/>
                  <a:pt x="11269" y="9698"/>
                  <a:pt x="11486" y="9824"/>
                </a:cubicBezTo>
                <a:cubicBezTo>
                  <a:pt x="11768" y="9988"/>
                  <a:pt x="12115" y="10492"/>
                  <a:pt x="12115" y="10739"/>
                </a:cubicBezTo>
                <a:cubicBezTo>
                  <a:pt x="12114" y="11126"/>
                  <a:pt x="11814" y="11573"/>
                  <a:pt x="11421" y="11775"/>
                </a:cubicBezTo>
                <a:cubicBezTo>
                  <a:pt x="11146" y="11915"/>
                  <a:pt x="10634" y="11976"/>
                  <a:pt x="10372" y="11897"/>
                </a:cubicBezTo>
                <a:cubicBezTo>
                  <a:pt x="9768" y="11715"/>
                  <a:pt x="9319" y="11115"/>
                  <a:pt x="9429" y="10634"/>
                </a:cubicBezTo>
                <a:cubicBezTo>
                  <a:pt x="9521" y="10229"/>
                  <a:pt x="9887" y="9839"/>
                  <a:pt x="10308" y="9694"/>
                </a:cubicBezTo>
                <a:cubicBezTo>
                  <a:pt x="10383" y="9668"/>
                  <a:pt x="10476" y="9652"/>
                  <a:pt x="10578" y="964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0451" y="131224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Filtering on ZTF data stream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2065302" y="3553112"/>
                <a:ext cx="9700258" cy="6981463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SzTx/>
                  <a:buNone/>
                  <a:defRPr sz="5400">
                    <a:solidFill>
                      <a:srgbClr val="3C3C3C"/>
                    </a:solidFill>
                  </a:defRPr>
                </a:pPr>
                <a:r>
                  <a:t>Filtering on ZTF data stream</a:t>
                </a:r>
              </a:p>
              <a:p>
                <a:pPr marL="609600" indent="-609600">
                  <a:lnSpc>
                    <a:spcPct val="120000"/>
                  </a:lnSpc>
                  <a:spcBef>
                    <a:spcPts val="0"/>
                  </a:spcBef>
                  <a:buSzPct val="123000"/>
                  <a:defRPr sz="5400">
                    <a:solidFill>
                      <a:srgbClr val="3C3C3C"/>
                    </a:solidFill>
                  </a:defRPr>
                </a:pPr>
                <a:r>
                  <a:t>Proximity to nearby (</a:t>
                </a:r>
                <a14:m>
                  <m:oMath xmlns:m="http://schemas.openxmlformats.org/officeDocument/2006/math">
                    <m:r>
                      <a:rPr sz="5600" i="1">
                        <a:solidFill>
                          <a:srgbClr val="3C3B3C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sz="5600" i="1">
                        <a:solidFill>
                          <a:srgbClr val="3C3B3C"/>
                        </a:solidFill>
                        <a:latin typeface="Cambria Math" panose="02040503050406030204" pitchFamily="18" charset="0"/>
                      </a:rPr>
                      <m:t>&lt;60</m:t>
                    </m:r>
                  </m:oMath>
                </a14:m>
                <a:r>
                  <a:t> Mpc) NED galaxy</a:t>
                </a:r>
              </a:p>
              <a:p>
                <a:pPr marL="609600" indent="-609600">
                  <a:lnSpc>
                    <a:spcPct val="120000"/>
                  </a:lnSpc>
                  <a:spcBef>
                    <a:spcPts val="0"/>
                  </a:spcBef>
                  <a:buSzPct val="123000"/>
                  <a:defRPr sz="5400">
                    <a:solidFill>
                      <a:srgbClr val="3C3C3C"/>
                    </a:solidFill>
                  </a:defRPr>
                </a:pPr>
                <a:r>
                  <a:t>Well-constrained age</a:t>
                </a:r>
              </a:p>
              <a:p>
                <a:pPr marL="609600" indent="-609600">
                  <a:lnSpc>
                    <a:spcPct val="120000"/>
                  </a:lnSpc>
                  <a:spcBef>
                    <a:spcPts val="0"/>
                  </a:spcBef>
                  <a:buSzPct val="123000"/>
                  <a:defRPr sz="5400">
                    <a:solidFill>
                      <a:srgbClr val="3C3C3C"/>
                    </a:solidFill>
                  </a:defRPr>
                </a:pPr>
                <a:r>
                  <a:t>High BTSbot score</a:t>
                </a:r>
              </a:p>
              <a:p>
                <a:pPr marL="609600" indent="-609600">
                  <a:lnSpc>
                    <a:spcPct val="120000"/>
                  </a:lnSpc>
                  <a:spcBef>
                    <a:spcPts val="0"/>
                  </a:spcBef>
                  <a:buSzPct val="123000"/>
                  <a:defRPr sz="5400">
                    <a:solidFill>
                      <a:srgbClr val="3C3C3C"/>
                    </a:solidFill>
                  </a:defRPr>
                </a:pPr>
                <a:r>
                  <a:t>etc.</a:t>
                </a:r>
              </a:p>
            </p:txBody>
          </p:sp>
        </mc:Choice>
        <mc:Fallback xmlns="">
          <p:sp>
            <p:nvSpPr>
              <p:cNvPr id="318" name="Filtering on ZTF data strea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065302" y="3553112"/>
                <a:ext cx="9700258" cy="6981463"/>
              </a:xfrm>
              <a:prstGeom prst="rect">
                <a:avLst/>
              </a:prstGeom>
              <a:blipFill>
                <a:blip r:embed="rId3"/>
                <a:stretch>
                  <a:fillRect l="-4314" t="-1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9" name="BTSbot-nearby: rapid, autonomous follow-up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C3C3C"/>
                </a:solidFill>
              </a:defRPr>
            </a:lvl1pPr>
          </a:lstStyle>
          <a:p>
            <a:r>
              <a:t>BTSbot-nearby: rapid, autonomous follow-up</a:t>
            </a:r>
          </a:p>
        </p:txBody>
      </p:sp>
      <p:sp>
        <p:nvSpPr>
          <p:cNvPr id="320" name="Upon satisfying all criteria, automatically send ToO trigger"/>
          <p:cNvSpPr txBox="1"/>
          <p:nvPr/>
        </p:nvSpPr>
        <p:spPr>
          <a:xfrm>
            <a:off x="2065302" y="10271629"/>
            <a:ext cx="9700258" cy="167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5500">
                <a:solidFill>
                  <a:srgbClr val="35343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Upon satisfying all criteria, automatically send </a:t>
            </a:r>
            <a:r>
              <a:rPr b="1"/>
              <a:t>ToO trigger</a:t>
            </a:r>
          </a:p>
        </p:txBody>
      </p:sp>
      <p:sp>
        <p:nvSpPr>
          <p:cNvPr id="321" name="?"/>
          <p:cNvSpPr/>
          <p:nvPr/>
        </p:nvSpPr>
        <p:spPr>
          <a:xfrm>
            <a:off x="12997660" y="7291246"/>
            <a:ext cx="533401" cy="533401"/>
          </a:xfrm>
          <a:prstGeom prst="ellipse">
            <a:avLst/>
          </a:prstGeom>
          <a:solidFill>
            <a:srgbClr val="F2DF9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?</a:t>
            </a:r>
          </a:p>
        </p:txBody>
      </p:sp>
      <p:sp>
        <p:nvSpPr>
          <p:cNvPr id="322" name="?"/>
          <p:cNvSpPr/>
          <p:nvPr/>
        </p:nvSpPr>
        <p:spPr>
          <a:xfrm>
            <a:off x="17782384" y="10266002"/>
            <a:ext cx="419101" cy="419101"/>
          </a:xfrm>
          <a:prstGeom prst="ellipse">
            <a:avLst/>
          </a:prstGeom>
          <a:solidFill>
            <a:srgbClr val="F2DF9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?</a:t>
            </a:r>
          </a:p>
        </p:txBody>
      </p:sp>
      <p:sp>
        <p:nvSpPr>
          <p:cNvPr id="323" name="?"/>
          <p:cNvSpPr/>
          <p:nvPr/>
        </p:nvSpPr>
        <p:spPr>
          <a:xfrm>
            <a:off x="15817439" y="3560736"/>
            <a:ext cx="419101" cy="419101"/>
          </a:xfrm>
          <a:prstGeom prst="ellipse">
            <a:avLst/>
          </a:prstGeom>
          <a:solidFill>
            <a:srgbClr val="F2DF9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?</a:t>
            </a:r>
          </a:p>
        </p:txBody>
      </p:sp>
      <p:sp>
        <p:nvSpPr>
          <p:cNvPr id="324" name="?"/>
          <p:cNvSpPr/>
          <p:nvPr/>
        </p:nvSpPr>
        <p:spPr>
          <a:xfrm>
            <a:off x="19784161" y="6534007"/>
            <a:ext cx="1019672" cy="1019672"/>
          </a:xfrm>
          <a:prstGeom prst="ellipse">
            <a:avLst/>
          </a:prstGeom>
          <a:solidFill>
            <a:srgbClr val="F2DF9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?</a:t>
            </a:r>
          </a:p>
        </p:txBody>
      </p:sp>
      <p:grpSp>
        <p:nvGrpSpPr>
          <p:cNvPr id="327" name="Group"/>
          <p:cNvGrpSpPr/>
          <p:nvPr/>
        </p:nvGrpSpPr>
        <p:grpSpPr>
          <a:xfrm>
            <a:off x="19784161" y="6534007"/>
            <a:ext cx="1019672" cy="1019672"/>
            <a:chOff x="0" y="0"/>
            <a:chExt cx="1019671" cy="1019671"/>
          </a:xfrm>
        </p:grpSpPr>
        <p:sp>
          <p:nvSpPr>
            <p:cNvPr id="325" name="Circle"/>
            <p:cNvSpPr/>
            <p:nvPr/>
          </p:nvSpPr>
          <p:spPr>
            <a:xfrm>
              <a:off x="0" y="0"/>
              <a:ext cx="1019672" cy="1019672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6" name="Cancel"/>
            <p:cNvSpPr/>
            <p:nvPr/>
          </p:nvSpPr>
          <p:spPr>
            <a:xfrm>
              <a:off x="9" y="0"/>
              <a:ext cx="1019653" cy="101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6"/>
                    <a:pt x="2881" y="3016"/>
                  </a:cubicBezTo>
                  <a:cubicBezTo>
                    <a:pt x="-961" y="7037"/>
                    <a:pt x="-961" y="13558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8"/>
                    <a:pt x="20639" y="7037"/>
                    <a:pt x="16797" y="3016"/>
                  </a:cubicBezTo>
                  <a:cubicBezTo>
                    <a:pt x="14875" y="1006"/>
                    <a:pt x="12357" y="0"/>
                    <a:pt x="9839" y="0"/>
                  </a:cubicBezTo>
                  <a:close/>
                  <a:moveTo>
                    <a:pt x="6165" y="4684"/>
                  </a:moveTo>
                  <a:cubicBezTo>
                    <a:pt x="6180" y="4684"/>
                    <a:pt x="6194" y="4690"/>
                    <a:pt x="6205" y="4702"/>
                  </a:cubicBezTo>
                  <a:lnTo>
                    <a:pt x="9799" y="8462"/>
                  </a:lnTo>
                  <a:cubicBezTo>
                    <a:pt x="9822" y="8486"/>
                    <a:pt x="9858" y="8486"/>
                    <a:pt x="9881" y="8462"/>
                  </a:cubicBezTo>
                  <a:lnTo>
                    <a:pt x="13474" y="4702"/>
                  </a:lnTo>
                  <a:cubicBezTo>
                    <a:pt x="13497" y="4678"/>
                    <a:pt x="13533" y="4678"/>
                    <a:pt x="13556" y="4702"/>
                  </a:cubicBezTo>
                  <a:lnTo>
                    <a:pt x="15186" y="6408"/>
                  </a:lnTo>
                  <a:cubicBezTo>
                    <a:pt x="15209" y="6432"/>
                    <a:pt x="15209" y="6471"/>
                    <a:pt x="15186" y="6495"/>
                  </a:cubicBezTo>
                  <a:lnTo>
                    <a:pt x="11593" y="10254"/>
                  </a:lnTo>
                  <a:cubicBezTo>
                    <a:pt x="11570" y="10278"/>
                    <a:pt x="11570" y="10317"/>
                    <a:pt x="11593" y="10341"/>
                  </a:cubicBezTo>
                  <a:lnTo>
                    <a:pt x="15186" y="14100"/>
                  </a:lnTo>
                  <a:cubicBezTo>
                    <a:pt x="15209" y="14124"/>
                    <a:pt x="15209" y="14162"/>
                    <a:pt x="15186" y="14186"/>
                  </a:cubicBezTo>
                  <a:lnTo>
                    <a:pt x="13556" y="15892"/>
                  </a:lnTo>
                  <a:cubicBezTo>
                    <a:pt x="13533" y="15916"/>
                    <a:pt x="13497" y="15916"/>
                    <a:pt x="13474" y="15892"/>
                  </a:cubicBezTo>
                  <a:lnTo>
                    <a:pt x="9881" y="12133"/>
                  </a:lnTo>
                  <a:cubicBezTo>
                    <a:pt x="9858" y="12109"/>
                    <a:pt x="9822" y="12109"/>
                    <a:pt x="9799" y="12133"/>
                  </a:cubicBezTo>
                  <a:lnTo>
                    <a:pt x="6205" y="15892"/>
                  </a:lnTo>
                  <a:cubicBezTo>
                    <a:pt x="6183" y="15916"/>
                    <a:pt x="6147" y="15916"/>
                    <a:pt x="6124" y="15892"/>
                  </a:cubicBezTo>
                  <a:lnTo>
                    <a:pt x="4493" y="14186"/>
                  </a:lnTo>
                  <a:cubicBezTo>
                    <a:pt x="4471" y="14162"/>
                    <a:pt x="4471" y="14124"/>
                    <a:pt x="4493" y="14100"/>
                  </a:cubicBezTo>
                  <a:lnTo>
                    <a:pt x="8085" y="10341"/>
                  </a:lnTo>
                  <a:cubicBezTo>
                    <a:pt x="8108" y="10317"/>
                    <a:pt x="8108" y="10278"/>
                    <a:pt x="8085" y="10254"/>
                  </a:cubicBezTo>
                  <a:lnTo>
                    <a:pt x="4493" y="6495"/>
                  </a:lnTo>
                  <a:cubicBezTo>
                    <a:pt x="4471" y="6471"/>
                    <a:pt x="4471" y="6432"/>
                    <a:pt x="4493" y="6408"/>
                  </a:cubicBezTo>
                  <a:lnTo>
                    <a:pt x="6124" y="4702"/>
                  </a:lnTo>
                  <a:cubicBezTo>
                    <a:pt x="6135" y="4690"/>
                    <a:pt x="6151" y="4684"/>
                    <a:pt x="6165" y="4684"/>
                  </a:cubicBezTo>
                  <a:close/>
                </a:path>
              </a:pathLst>
            </a:cu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chemeClr val="accent1">
                      <a:hueOff val="-5896774"/>
                      <a:lumOff val="49962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330" name="Group"/>
          <p:cNvGrpSpPr/>
          <p:nvPr/>
        </p:nvGrpSpPr>
        <p:grpSpPr>
          <a:xfrm>
            <a:off x="17782384" y="10266002"/>
            <a:ext cx="419101" cy="419101"/>
            <a:chOff x="0" y="0"/>
            <a:chExt cx="419100" cy="419100"/>
          </a:xfrm>
        </p:grpSpPr>
        <p:sp>
          <p:nvSpPr>
            <p:cNvPr id="328" name="Circle"/>
            <p:cNvSpPr/>
            <p:nvPr/>
          </p:nvSpPr>
          <p:spPr>
            <a:xfrm>
              <a:off x="0" y="0"/>
              <a:ext cx="419100" cy="419100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9" name="Cancel"/>
            <p:cNvSpPr/>
            <p:nvPr/>
          </p:nvSpPr>
          <p:spPr>
            <a:xfrm>
              <a:off x="3" y="0"/>
              <a:ext cx="419093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6"/>
                    <a:pt x="2881" y="3016"/>
                  </a:cubicBezTo>
                  <a:cubicBezTo>
                    <a:pt x="-961" y="7037"/>
                    <a:pt x="-961" y="13558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8"/>
                    <a:pt x="20639" y="7037"/>
                    <a:pt x="16797" y="3016"/>
                  </a:cubicBezTo>
                  <a:cubicBezTo>
                    <a:pt x="14875" y="1006"/>
                    <a:pt x="12357" y="0"/>
                    <a:pt x="9839" y="0"/>
                  </a:cubicBezTo>
                  <a:close/>
                  <a:moveTo>
                    <a:pt x="6165" y="4684"/>
                  </a:moveTo>
                  <a:cubicBezTo>
                    <a:pt x="6180" y="4684"/>
                    <a:pt x="6194" y="4690"/>
                    <a:pt x="6205" y="4702"/>
                  </a:cubicBezTo>
                  <a:lnTo>
                    <a:pt x="9799" y="8462"/>
                  </a:lnTo>
                  <a:cubicBezTo>
                    <a:pt x="9822" y="8486"/>
                    <a:pt x="9858" y="8486"/>
                    <a:pt x="9881" y="8462"/>
                  </a:cubicBezTo>
                  <a:lnTo>
                    <a:pt x="13474" y="4702"/>
                  </a:lnTo>
                  <a:cubicBezTo>
                    <a:pt x="13497" y="4678"/>
                    <a:pt x="13533" y="4678"/>
                    <a:pt x="13556" y="4702"/>
                  </a:cubicBezTo>
                  <a:lnTo>
                    <a:pt x="15186" y="6408"/>
                  </a:lnTo>
                  <a:cubicBezTo>
                    <a:pt x="15209" y="6432"/>
                    <a:pt x="15209" y="6471"/>
                    <a:pt x="15186" y="6495"/>
                  </a:cubicBezTo>
                  <a:lnTo>
                    <a:pt x="11593" y="10254"/>
                  </a:lnTo>
                  <a:cubicBezTo>
                    <a:pt x="11570" y="10278"/>
                    <a:pt x="11570" y="10317"/>
                    <a:pt x="11593" y="10341"/>
                  </a:cubicBezTo>
                  <a:lnTo>
                    <a:pt x="15186" y="14100"/>
                  </a:lnTo>
                  <a:cubicBezTo>
                    <a:pt x="15209" y="14124"/>
                    <a:pt x="15209" y="14162"/>
                    <a:pt x="15186" y="14186"/>
                  </a:cubicBezTo>
                  <a:lnTo>
                    <a:pt x="13556" y="15892"/>
                  </a:lnTo>
                  <a:cubicBezTo>
                    <a:pt x="13533" y="15916"/>
                    <a:pt x="13497" y="15916"/>
                    <a:pt x="13474" y="15892"/>
                  </a:cubicBezTo>
                  <a:lnTo>
                    <a:pt x="9881" y="12133"/>
                  </a:lnTo>
                  <a:cubicBezTo>
                    <a:pt x="9858" y="12109"/>
                    <a:pt x="9822" y="12109"/>
                    <a:pt x="9799" y="12133"/>
                  </a:cubicBezTo>
                  <a:lnTo>
                    <a:pt x="6205" y="15892"/>
                  </a:lnTo>
                  <a:cubicBezTo>
                    <a:pt x="6183" y="15916"/>
                    <a:pt x="6147" y="15916"/>
                    <a:pt x="6124" y="15892"/>
                  </a:cubicBezTo>
                  <a:lnTo>
                    <a:pt x="4493" y="14186"/>
                  </a:lnTo>
                  <a:cubicBezTo>
                    <a:pt x="4471" y="14162"/>
                    <a:pt x="4471" y="14124"/>
                    <a:pt x="4493" y="14100"/>
                  </a:cubicBezTo>
                  <a:lnTo>
                    <a:pt x="8085" y="10341"/>
                  </a:lnTo>
                  <a:cubicBezTo>
                    <a:pt x="8108" y="10317"/>
                    <a:pt x="8108" y="10278"/>
                    <a:pt x="8085" y="10254"/>
                  </a:cubicBezTo>
                  <a:lnTo>
                    <a:pt x="4493" y="6495"/>
                  </a:lnTo>
                  <a:cubicBezTo>
                    <a:pt x="4471" y="6471"/>
                    <a:pt x="4471" y="6432"/>
                    <a:pt x="4493" y="6408"/>
                  </a:cubicBezTo>
                  <a:lnTo>
                    <a:pt x="6124" y="4702"/>
                  </a:lnTo>
                  <a:cubicBezTo>
                    <a:pt x="6135" y="4690"/>
                    <a:pt x="6151" y="4684"/>
                    <a:pt x="6165" y="4684"/>
                  </a:cubicBezTo>
                  <a:close/>
                </a:path>
              </a:pathLst>
            </a:cu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chemeClr val="accent1">
                      <a:hueOff val="-5896774"/>
                      <a:lumOff val="49962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333" name="Group"/>
          <p:cNvGrpSpPr/>
          <p:nvPr/>
        </p:nvGrpSpPr>
        <p:grpSpPr>
          <a:xfrm>
            <a:off x="12997660" y="7291246"/>
            <a:ext cx="533401" cy="533401"/>
            <a:chOff x="0" y="0"/>
            <a:chExt cx="533399" cy="533399"/>
          </a:xfrm>
        </p:grpSpPr>
        <p:sp>
          <p:nvSpPr>
            <p:cNvPr id="331" name="Circle"/>
            <p:cNvSpPr/>
            <p:nvPr/>
          </p:nvSpPr>
          <p:spPr>
            <a:xfrm>
              <a:off x="0" y="0"/>
              <a:ext cx="533400" cy="533400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32" name="Cancel"/>
            <p:cNvSpPr/>
            <p:nvPr/>
          </p:nvSpPr>
          <p:spPr>
            <a:xfrm>
              <a:off x="4" y="0"/>
              <a:ext cx="533391" cy="533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6"/>
                    <a:pt x="2881" y="3016"/>
                  </a:cubicBezTo>
                  <a:cubicBezTo>
                    <a:pt x="-961" y="7037"/>
                    <a:pt x="-961" y="13558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8"/>
                    <a:pt x="20639" y="7037"/>
                    <a:pt x="16797" y="3016"/>
                  </a:cubicBezTo>
                  <a:cubicBezTo>
                    <a:pt x="14875" y="1006"/>
                    <a:pt x="12357" y="0"/>
                    <a:pt x="9839" y="0"/>
                  </a:cubicBezTo>
                  <a:close/>
                  <a:moveTo>
                    <a:pt x="6165" y="4684"/>
                  </a:moveTo>
                  <a:cubicBezTo>
                    <a:pt x="6180" y="4684"/>
                    <a:pt x="6194" y="4690"/>
                    <a:pt x="6205" y="4702"/>
                  </a:cubicBezTo>
                  <a:lnTo>
                    <a:pt x="9799" y="8462"/>
                  </a:lnTo>
                  <a:cubicBezTo>
                    <a:pt x="9822" y="8486"/>
                    <a:pt x="9858" y="8486"/>
                    <a:pt x="9881" y="8462"/>
                  </a:cubicBezTo>
                  <a:lnTo>
                    <a:pt x="13474" y="4702"/>
                  </a:lnTo>
                  <a:cubicBezTo>
                    <a:pt x="13497" y="4678"/>
                    <a:pt x="13533" y="4678"/>
                    <a:pt x="13556" y="4702"/>
                  </a:cubicBezTo>
                  <a:lnTo>
                    <a:pt x="15186" y="6408"/>
                  </a:lnTo>
                  <a:cubicBezTo>
                    <a:pt x="15209" y="6432"/>
                    <a:pt x="15209" y="6471"/>
                    <a:pt x="15186" y="6495"/>
                  </a:cubicBezTo>
                  <a:lnTo>
                    <a:pt x="11593" y="10254"/>
                  </a:lnTo>
                  <a:cubicBezTo>
                    <a:pt x="11570" y="10278"/>
                    <a:pt x="11570" y="10317"/>
                    <a:pt x="11593" y="10341"/>
                  </a:cubicBezTo>
                  <a:lnTo>
                    <a:pt x="15186" y="14100"/>
                  </a:lnTo>
                  <a:cubicBezTo>
                    <a:pt x="15209" y="14124"/>
                    <a:pt x="15209" y="14162"/>
                    <a:pt x="15186" y="14186"/>
                  </a:cubicBezTo>
                  <a:lnTo>
                    <a:pt x="13556" y="15892"/>
                  </a:lnTo>
                  <a:cubicBezTo>
                    <a:pt x="13533" y="15916"/>
                    <a:pt x="13497" y="15916"/>
                    <a:pt x="13474" y="15892"/>
                  </a:cubicBezTo>
                  <a:lnTo>
                    <a:pt x="9881" y="12133"/>
                  </a:lnTo>
                  <a:cubicBezTo>
                    <a:pt x="9858" y="12109"/>
                    <a:pt x="9822" y="12109"/>
                    <a:pt x="9799" y="12133"/>
                  </a:cubicBezTo>
                  <a:lnTo>
                    <a:pt x="6205" y="15892"/>
                  </a:lnTo>
                  <a:cubicBezTo>
                    <a:pt x="6183" y="15916"/>
                    <a:pt x="6147" y="15916"/>
                    <a:pt x="6124" y="15892"/>
                  </a:cubicBezTo>
                  <a:lnTo>
                    <a:pt x="4493" y="14186"/>
                  </a:lnTo>
                  <a:cubicBezTo>
                    <a:pt x="4471" y="14162"/>
                    <a:pt x="4471" y="14124"/>
                    <a:pt x="4493" y="14100"/>
                  </a:cubicBezTo>
                  <a:lnTo>
                    <a:pt x="8085" y="10341"/>
                  </a:lnTo>
                  <a:cubicBezTo>
                    <a:pt x="8108" y="10317"/>
                    <a:pt x="8108" y="10278"/>
                    <a:pt x="8085" y="10254"/>
                  </a:cubicBezTo>
                  <a:lnTo>
                    <a:pt x="4493" y="6495"/>
                  </a:lnTo>
                  <a:cubicBezTo>
                    <a:pt x="4471" y="6471"/>
                    <a:pt x="4471" y="6432"/>
                    <a:pt x="4493" y="6408"/>
                  </a:cubicBezTo>
                  <a:lnTo>
                    <a:pt x="6124" y="4702"/>
                  </a:lnTo>
                  <a:cubicBezTo>
                    <a:pt x="6135" y="4690"/>
                    <a:pt x="6151" y="4684"/>
                    <a:pt x="6165" y="4684"/>
                  </a:cubicBezTo>
                  <a:close/>
                </a:path>
              </a:pathLst>
            </a:cu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chemeClr val="accent1">
                      <a:hueOff val="-5896774"/>
                      <a:lumOff val="49962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sp>
        <p:nvSpPr>
          <p:cNvPr id="334" name="?"/>
          <p:cNvSpPr/>
          <p:nvPr/>
        </p:nvSpPr>
        <p:spPr>
          <a:xfrm>
            <a:off x="19150525" y="3723775"/>
            <a:ext cx="828116" cy="828115"/>
          </a:xfrm>
          <a:prstGeom prst="ellipse">
            <a:avLst/>
          </a:prstGeom>
          <a:solidFill>
            <a:srgbClr val="F2DF9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9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?</a:t>
            </a:r>
          </a:p>
        </p:txBody>
      </p:sp>
      <p:grpSp>
        <p:nvGrpSpPr>
          <p:cNvPr id="337" name="Group"/>
          <p:cNvGrpSpPr/>
          <p:nvPr/>
        </p:nvGrpSpPr>
        <p:grpSpPr>
          <a:xfrm>
            <a:off x="19150525" y="3723775"/>
            <a:ext cx="828116" cy="828115"/>
            <a:chOff x="0" y="0"/>
            <a:chExt cx="828114" cy="828114"/>
          </a:xfrm>
        </p:grpSpPr>
        <p:sp>
          <p:nvSpPr>
            <p:cNvPr id="335" name="Circle"/>
            <p:cNvSpPr/>
            <p:nvPr/>
          </p:nvSpPr>
          <p:spPr>
            <a:xfrm>
              <a:off x="0" y="0"/>
              <a:ext cx="828115" cy="828115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chemeClr val="accent1">
                      <a:hueOff val="-5896774"/>
                      <a:lumOff val="49962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36" name="Approved"/>
            <p:cNvSpPr/>
            <p:nvPr/>
          </p:nvSpPr>
          <p:spPr>
            <a:xfrm>
              <a:off x="0" y="0"/>
              <a:ext cx="828115" cy="828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4" y="0"/>
                    <a:pt x="0" y="4836"/>
                    <a:pt x="0" y="10801"/>
                  </a:cubicBezTo>
                  <a:cubicBezTo>
                    <a:pt x="0" y="16765"/>
                    <a:pt x="4835" y="21600"/>
                    <a:pt x="10799" y="21600"/>
                  </a:cubicBezTo>
                  <a:cubicBezTo>
                    <a:pt x="16764" y="21600"/>
                    <a:pt x="21600" y="16765"/>
                    <a:pt x="21600" y="10801"/>
                  </a:cubicBezTo>
                  <a:cubicBezTo>
                    <a:pt x="21600" y="4836"/>
                    <a:pt x="16764" y="0"/>
                    <a:pt x="10799" y="0"/>
                  </a:cubicBezTo>
                  <a:close/>
                  <a:moveTo>
                    <a:pt x="16449" y="5521"/>
                  </a:moveTo>
                  <a:cubicBezTo>
                    <a:pt x="16477" y="5521"/>
                    <a:pt x="16505" y="5532"/>
                    <a:pt x="16527" y="5553"/>
                  </a:cubicBezTo>
                  <a:lnTo>
                    <a:pt x="18129" y="7155"/>
                  </a:lnTo>
                  <a:cubicBezTo>
                    <a:pt x="18171" y="7198"/>
                    <a:pt x="18171" y="7268"/>
                    <a:pt x="18129" y="7311"/>
                  </a:cubicBezTo>
                  <a:lnTo>
                    <a:pt x="8340" y="17100"/>
                  </a:lnTo>
                  <a:cubicBezTo>
                    <a:pt x="8297" y="17142"/>
                    <a:pt x="8227" y="17142"/>
                    <a:pt x="8185" y="17100"/>
                  </a:cubicBezTo>
                  <a:lnTo>
                    <a:pt x="7693" y="16608"/>
                  </a:lnTo>
                  <a:lnTo>
                    <a:pt x="6505" y="15420"/>
                  </a:lnTo>
                  <a:lnTo>
                    <a:pt x="3062" y="11977"/>
                  </a:lnTo>
                  <a:cubicBezTo>
                    <a:pt x="3020" y="11934"/>
                    <a:pt x="3020" y="11866"/>
                    <a:pt x="3062" y="11823"/>
                  </a:cubicBezTo>
                  <a:lnTo>
                    <a:pt x="4664" y="10221"/>
                  </a:lnTo>
                  <a:cubicBezTo>
                    <a:pt x="4707" y="10178"/>
                    <a:pt x="4777" y="10178"/>
                    <a:pt x="4820" y="10221"/>
                  </a:cubicBezTo>
                  <a:lnTo>
                    <a:pt x="8185" y="13586"/>
                  </a:lnTo>
                  <a:cubicBezTo>
                    <a:pt x="8227" y="13629"/>
                    <a:pt x="8297" y="13629"/>
                    <a:pt x="8340" y="13586"/>
                  </a:cubicBezTo>
                  <a:lnTo>
                    <a:pt x="16373" y="5553"/>
                  </a:lnTo>
                  <a:cubicBezTo>
                    <a:pt x="16394" y="5532"/>
                    <a:pt x="16421" y="5521"/>
                    <a:pt x="16449" y="5521"/>
                  </a:cubicBezTo>
                  <a:close/>
                </a:path>
              </a:pathLst>
            </a:custGeom>
            <a:solidFill>
              <a:srgbClr val="11AA01"/>
            </a:solidFill>
            <a:ln w="25400" cap="flat">
              <a:solidFill>
                <a:schemeClr val="accent4">
                  <a:hueOff val="348544"/>
                  <a:lumOff val="71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chemeClr val="accent1">
                      <a:hueOff val="-5896774"/>
                      <a:lumOff val="49962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340" name="Group"/>
          <p:cNvGrpSpPr/>
          <p:nvPr/>
        </p:nvGrpSpPr>
        <p:grpSpPr>
          <a:xfrm>
            <a:off x="15817439" y="3560736"/>
            <a:ext cx="419101" cy="419101"/>
            <a:chOff x="0" y="0"/>
            <a:chExt cx="419100" cy="419100"/>
          </a:xfrm>
        </p:grpSpPr>
        <p:sp>
          <p:nvSpPr>
            <p:cNvPr id="338" name="Circle"/>
            <p:cNvSpPr/>
            <p:nvPr/>
          </p:nvSpPr>
          <p:spPr>
            <a:xfrm>
              <a:off x="0" y="0"/>
              <a:ext cx="419100" cy="419100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39" name="Cancel"/>
            <p:cNvSpPr/>
            <p:nvPr/>
          </p:nvSpPr>
          <p:spPr>
            <a:xfrm>
              <a:off x="3" y="0"/>
              <a:ext cx="419093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6"/>
                    <a:pt x="2881" y="3016"/>
                  </a:cubicBezTo>
                  <a:cubicBezTo>
                    <a:pt x="-961" y="7037"/>
                    <a:pt x="-961" y="13558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8"/>
                    <a:pt x="20639" y="7037"/>
                    <a:pt x="16797" y="3016"/>
                  </a:cubicBezTo>
                  <a:cubicBezTo>
                    <a:pt x="14875" y="1006"/>
                    <a:pt x="12357" y="0"/>
                    <a:pt x="9839" y="0"/>
                  </a:cubicBezTo>
                  <a:close/>
                  <a:moveTo>
                    <a:pt x="6165" y="4684"/>
                  </a:moveTo>
                  <a:cubicBezTo>
                    <a:pt x="6180" y="4684"/>
                    <a:pt x="6194" y="4690"/>
                    <a:pt x="6205" y="4702"/>
                  </a:cubicBezTo>
                  <a:lnTo>
                    <a:pt x="9799" y="8462"/>
                  </a:lnTo>
                  <a:cubicBezTo>
                    <a:pt x="9822" y="8486"/>
                    <a:pt x="9858" y="8486"/>
                    <a:pt x="9881" y="8462"/>
                  </a:cubicBezTo>
                  <a:lnTo>
                    <a:pt x="13474" y="4702"/>
                  </a:lnTo>
                  <a:cubicBezTo>
                    <a:pt x="13497" y="4678"/>
                    <a:pt x="13533" y="4678"/>
                    <a:pt x="13556" y="4702"/>
                  </a:cubicBezTo>
                  <a:lnTo>
                    <a:pt x="15186" y="6408"/>
                  </a:lnTo>
                  <a:cubicBezTo>
                    <a:pt x="15209" y="6432"/>
                    <a:pt x="15209" y="6471"/>
                    <a:pt x="15186" y="6495"/>
                  </a:cubicBezTo>
                  <a:lnTo>
                    <a:pt x="11593" y="10254"/>
                  </a:lnTo>
                  <a:cubicBezTo>
                    <a:pt x="11570" y="10278"/>
                    <a:pt x="11570" y="10317"/>
                    <a:pt x="11593" y="10341"/>
                  </a:cubicBezTo>
                  <a:lnTo>
                    <a:pt x="15186" y="14100"/>
                  </a:lnTo>
                  <a:cubicBezTo>
                    <a:pt x="15209" y="14124"/>
                    <a:pt x="15209" y="14162"/>
                    <a:pt x="15186" y="14186"/>
                  </a:cubicBezTo>
                  <a:lnTo>
                    <a:pt x="13556" y="15892"/>
                  </a:lnTo>
                  <a:cubicBezTo>
                    <a:pt x="13533" y="15916"/>
                    <a:pt x="13497" y="15916"/>
                    <a:pt x="13474" y="15892"/>
                  </a:cubicBezTo>
                  <a:lnTo>
                    <a:pt x="9881" y="12133"/>
                  </a:lnTo>
                  <a:cubicBezTo>
                    <a:pt x="9858" y="12109"/>
                    <a:pt x="9822" y="12109"/>
                    <a:pt x="9799" y="12133"/>
                  </a:cubicBezTo>
                  <a:lnTo>
                    <a:pt x="6205" y="15892"/>
                  </a:lnTo>
                  <a:cubicBezTo>
                    <a:pt x="6183" y="15916"/>
                    <a:pt x="6147" y="15916"/>
                    <a:pt x="6124" y="15892"/>
                  </a:cubicBezTo>
                  <a:lnTo>
                    <a:pt x="4493" y="14186"/>
                  </a:lnTo>
                  <a:cubicBezTo>
                    <a:pt x="4471" y="14162"/>
                    <a:pt x="4471" y="14124"/>
                    <a:pt x="4493" y="14100"/>
                  </a:cubicBezTo>
                  <a:lnTo>
                    <a:pt x="8085" y="10341"/>
                  </a:lnTo>
                  <a:cubicBezTo>
                    <a:pt x="8108" y="10317"/>
                    <a:pt x="8108" y="10278"/>
                    <a:pt x="8085" y="10254"/>
                  </a:cubicBezTo>
                  <a:lnTo>
                    <a:pt x="4493" y="6495"/>
                  </a:lnTo>
                  <a:cubicBezTo>
                    <a:pt x="4471" y="6471"/>
                    <a:pt x="4471" y="6432"/>
                    <a:pt x="4493" y="6408"/>
                  </a:cubicBezTo>
                  <a:lnTo>
                    <a:pt x="6124" y="4702"/>
                  </a:lnTo>
                  <a:cubicBezTo>
                    <a:pt x="6135" y="4690"/>
                    <a:pt x="6151" y="4684"/>
                    <a:pt x="6165" y="4684"/>
                  </a:cubicBezTo>
                  <a:close/>
                </a:path>
              </a:pathLst>
            </a:cu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chemeClr val="accent1">
                      <a:hueOff val="-5896774"/>
                      <a:lumOff val="49962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sp>
        <p:nvSpPr>
          <p:cNvPr id="341" name="?"/>
          <p:cNvSpPr/>
          <p:nvPr/>
        </p:nvSpPr>
        <p:spPr>
          <a:xfrm>
            <a:off x="14280511" y="11156706"/>
            <a:ext cx="828115" cy="828116"/>
          </a:xfrm>
          <a:prstGeom prst="ellipse">
            <a:avLst/>
          </a:prstGeom>
          <a:solidFill>
            <a:srgbClr val="F2DF9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?</a:t>
            </a:r>
          </a:p>
        </p:txBody>
      </p:sp>
      <p:grpSp>
        <p:nvGrpSpPr>
          <p:cNvPr id="344" name="Group"/>
          <p:cNvGrpSpPr/>
          <p:nvPr/>
        </p:nvGrpSpPr>
        <p:grpSpPr>
          <a:xfrm>
            <a:off x="14280511" y="11156706"/>
            <a:ext cx="828115" cy="828116"/>
            <a:chOff x="0" y="0"/>
            <a:chExt cx="828114" cy="828114"/>
          </a:xfrm>
        </p:grpSpPr>
        <p:sp>
          <p:nvSpPr>
            <p:cNvPr id="342" name="Circle"/>
            <p:cNvSpPr/>
            <p:nvPr/>
          </p:nvSpPr>
          <p:spPr>
            <a:xfrm>
              <a:off x="0" y="0"/>
              <a:ext cx="828115" cy="828115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43" name="Cancel"/>
            <p:cNvSpPr/>
            <p:nvPr/>
          </p:nvSpPr>
          <p:spPr>
            <a:xfrm>
              <a:off x="7" y="0"/>
              <a:ext cx="828100" cy="828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6"/>
                    <a:pt x="2881" y="3016"/>
                  </a:cubicBezTo>
                  <a:cubicBezTo>
                    <a:pt x="-961" y="7037"/>
                    <a:pt x="-961" y="13558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8"/>
                    <a:pt x="20639" y="7037"/>
                    <a:pt x="16797" y="3016"/>
                  </a:cubicBezTo>
                  <a:cubicBezTo>
                    <a:pt x="14875" y="1006"/>
                    <a:pt x="12357" y="0"/>
                    <a:pt x="9839" y="0"/>
                  </a:cubicBezTo>
                  <a:close/>
                  <a:moveTo>
                    <a:pt x="6165" y="4684"/>
                  </a:moveTo>
                  <a:cubicBezTo>
                    <a:pt x="6180" y="4684"/>
                    <a:pt x="6194" y="4690"/>
                    <a:pt x="6205" y="4702"/>
                  </a:cubicBezTo>
                  <a:lnTo>
                    <a:pt x="9799" y="8462"/>
                  </a:lnTo>
                  <a:cubicBezTo>
                    <a:pt x="9822" y="8486"/>
                    <a:pt x="9858" y="8486"/>
                    <a:pt x="9881" y="8462"/>
                  </a:cubicBezTo>
                  <a:lnTo>
                    <a:pt x="13474" y="4702"/>
                  </a:lnTo>
                  <a:cubicBezTo>
                    <a:pt x="13497" y="4678"/>
                    <a:pt x="13533" y="4678"/>
                    <a:pt x="13556" y="4702"/>
                  </a:cubicBezTo>
                  <a:lnTo>
                    <a:pt x="15186" y="6408"/>
                  </a:lnTo>
                  <a:cubicBezTo>
                    <a:pt x="15209" y="6432"/>
                    <a:pt x="15209" y="6471"/>
                    <a:pt x="15186" y="6495"/>
                  </a:cubicBezTo>
                  <a:lnTo>
                    <a:pt x="11593" y="10254"/>
                  </a:lnTo>
                  <a:cubicBezTo>
                    <a:pt x="11570" y="10278"/>
                    <a:pt x="11570" y="10317"/>
                    <a:pt x="11593" y="10341"/>
                  </a:cubicBezTo>
                  <a:lnTo>
                    <a:pt x="15186" y="14100"/>
                  </a:lnTo>
                  <a:cubicBezTo>
                    <a:pt x="15209" y="14124"/>
                    <a:pt x="15209" y="14162"/>
                    <a:pt x="15186" y="14186"/>
                  </a:cubicBezTo>
                  <a:lnTo>
                    <a:pt x="13556" y="15892"/>
                  </a:lnTo>
                  <a:cubicBezTo>
                    <a:pt x="13533" y="15916"/>
                    <a:pt x="13497" y="15916"/>
                    <a:pt x="13474" y="15892"/>
                  </a:cubicBezTo>
                  <a:lnTo>
                    <a:pt x="9881" y="12133"/>
                  </a:lnTo>
                  <a:cubicBezTo>
                    <a:pt x="9858" y="12109"/>
                    <a:pt x="9822" y="12109"/>
                    <a:pt x="9799" y="12133"/>
                  </a:cubicBezTo>
                  <a:lnTo>
                    <a:pt x="6205" y="15892"/>
                  </a:lnTo>
                  <a:cubicBezTo>
                    <a:pt x="6183" y="15916"/>
                    <a:pt x="6147" y="15916"/>
                    <a:pt x="6124" y="15892"/>
                  </a:cubicBezTo>
                  <a:lnTo>
                    <a:pt x="4493" y="14186"/>
                  </a:lnTo>
                  <a:cubicBezTo>
                    <a:pt x="4471" y="14162"/>
                    <a:pt x="4471" y="14124"/>
                    <a:pt x="4493" y="14100"/>
                  </a:cubicBezTo>
                  <a:lnTo>
                    <a:pt x="8085" y="10341"/>
                  </a:lnTo>
                  <a:cubicBezTo>
                    <a:pt x="8108" y="10317"/>
                    <a:pt x="8108" y="10278"/>
                    <a:pt x="8085" y="10254"/>
                  </a:cubicBezTo>
                  <a:lnTo>
                    <a:pt x="4493" y="6495"/>
                  </a:lnTo>
                  <a:cubicBezTo>
                    <a:pt x="4471" y="6471"/>
                    <a:pt x="4471" y="6432"/>
                    <a:pt x="4493" y="6408"/>
                  </a:cubicBezTo>
                  <a:lnTo>
                    <a:pt x="6124" y="4702"/>
                  </a:lnTo>
                  <a:cubicBezTo>
                    <a:pt x="6135" y="4690"/>
                    <a:pt x="6151" y="4684"/>
                    <a:pt x="6165" y="4684"/>
                  </a:cubicBezTo>
                  <a:close/>
                </a:path>
              </a:pathLst>
            </a:cu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chemeClr val="accent1">
                      <a:hueOff val="-5896774"/>
                      <a:lumOff val="49962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sp>
        <p:nvSpPr>
          <p:cNvPr id="345" name="Simulated performance from 2021-2024:…"/>
          <p:cNvSpPr/>
          <p:nvPr/>
        </p:nvSpPr>
        <p:spPr>
          <a:xfrm>
            <a:off x="12011345" y="-5434868"/>
            <a:ext cx="6241852" cy="4597699"/>
          </a:xfrm>
          <a:prstGeom prst="roundRect">
            <a:avLst>
              <a:gd name="adj" fmla="val 15000"/>
            </a:avLst>
          </a:prstGeom>
          <a:solidFill>
            <a:srgbClr val="D5D5D5"/>
          </a:solidFill>
          <a:ln w="1651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120000"/>
              </a:lnSpc>
              <a:spcBef>
                <a:spcPts val="0"/>
              </a:spcBef>
              <a:defRPr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Simulated performance from 2021-2024: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defRPr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95% completeness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defRPr>
                <a:solidFill>
                  <a:srgbClr val="3C3C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93% purity</a:t>
            </a:r>
          </a:p>
        </p:txBody>
      </p:sp>
      <p:sp>
        <p:nvSpPr>
          <p:cNvPr id="346" name="Rehemtulla+24, Rehemtulla+25"/>
          <p:cNvSpPr txBox="1"/>
          <p:nvPr/>
        </p:nvSpPr>
        <p:spPr>
          <a:xfrm>
            <a:off x="14217631" y="13004748"/>
            <a:ext cx="999494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6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Rehemtulla+24, Rehemtulla+25</a:t>
            </a:r>
          </a:p>
        </p:txBody>
      </p:sp>
      <p:sp>
        <p:nvSpPr>
          <p:cNvPr id="347" name="Star"/>
          <p:cNvSpPr/>
          <p:nvPr/>
        </p:nvSpPr>
        <p:spPr>
          <a:xfrm>
            <a:off x="15968767" y="5810132"/>
            <a:ext cx="981402" cy="1016563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>
                    <a:hueOff val="-5896774"/>
                    <a:lumOff val="49962"/>
                  </a:schemeClr>
                </a:solidFill>
              </a:defRPr>
            </a:pPr>
            <a:endParaRPr/>
          </a:p>
        </p:txBody>
      </p:sp>
      <p:sp>
        <p:nvSpPr>
          <p:cNvPr id="348" name="?"/>
          <p:cNvSpPr/>
          <p:nvPr/>
        </p:nvSpPr>
        <p:spPr>
          <a:xfrm>
            <a:off x="16045411" y="5955156"/>
            <a:ext cx="828115" cy="828115"/>
          </a:xfrm>
          <a:prstGeom prst="ellipse">
            <a:avLst/>
          </a:prstGeom>
          <a:solidFill>
            <a:srgbClr val="F2DF9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?</a:t>
            </a:r>
          </a:p>
        </p:txBody>
      </p:sp>
      <p:grpSp>
        <p:nvGrpSpPr>
          <p:cNvPr id="351" name="Group"/>
          <p:cNvGrpSpPr/>
          <p:nvPr/>
        </p:nvGrpSpPr>
        <p:grpSpPr>
          <a:xfrm>
            <a:off x="16045411" y="5955156"/>
            <a:ext cx="828115" cy="828115"/>
            <a:chOff x="0" y="0"/>
            <a:chExt cx="828114" cy="828114"/>
          </a:xfrm>
        </p:grpSpPr>
        <p:sp>
          <p:nvSpPr>
            <p:cNvPr id="349" name="Circle"/>
            <p:cNvSpPr/>
            <p:nvPr/>
          </p:nvSpPr>
          <p:spPr>
            <a:xfrm>
              <a:off x="0" y="0"/>
              <a:ext cx="828115" cy="828115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50" name="Cancel"/>
            <p:cNvSpPr/>
            <p:nvPr/>
          </p:nvSpPr>
          <p:spPr>
            <a:xfrm>
              <a:off x="7" y="0"/>
              <a:ext cx="828100" cy="828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6"/>
                    <a:pt x="2881" y="3016"/>
                  </a:cubicBezTo>
                  <a:cubicBezTo>
                    <a:pt x="-961" y="7037"/>
                    <a:pt x="-961" y="13558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8"/>
                    <a:pt x="20639" y="7037"/>
                    <a:pt x="16797" y="3016"/>
                  </a:cubicBezTo>
                  <a:cubicBezTo>
                    <a:pt x="14875" y="1006"/>
                    <a:pt x="12357" y="0"/>
                    <a:pt x="9839" y="0"/>
                  </a:cubicBezTo>
                  <a:close/>
                  <a:moveTo>
                    <a:pt x="6165" y="4684"/>
                  </a:moveTo>
                  <a:cubicBezTo>
                    <a:pt x="6180" y="4684"/>
                    <a:pt x="6194" y="4690"/>
                    <a:pt x="6205" y="4702"/>
                  </a:cubicBezTo>
                  <a:lnTo>
                    <a:pt x="9799" y="8462"/>
                  </a:lnTo>
                  <a:cubicBezTo>
                    <a:pt x="9822" y="8486"/>
                    <a:pt x="9858" y="8486"/>
                    <a:pt x="9881" y="8462"/>
                  </a:cubicBezTo>
                  <a:lnTo>
                    <a:pt x="13474" y="4702"/>
                  </a:lnTo>
                  <a:cubicBezTo>
                    <a:pt x="13497" y="4678"/>
                    <a:pt x="13533" y="4678"/>
                    <a:pt x="13556" y="4702"/>
                  </a:cubicBezTo>
                  <a:lnTo>
                    <a:pt x="15186" y="6408"/>
                  </a:lnTo>
                  <a:cubicBezTo>
                    <a:pt x="15209" y="6432"/>
                    <a:pt x="15209" y="6471"/>
                    <a:pt x="15186" y="6495"/>
                  </a:cubicBezTo>
                  <a:lnTo>
                    <a:pt x="11593" y="10254"/>
                  </a:lnTo>
                  <a:cubicBezTo>
                    <a:pt x="11570" y="10278"/>
                    <a:pt x="11570" y="10317"/>
                    <a:pt x="11593" y="10341"/>
                  </a:cubicBezTo>
                  <a:lnTo>
                    <a:pt x="15186" y="14100"/>
                  </a:lnTo>
                  <a:cubicBezTo>
                    <a:pt x="15209" y="14124"/>
                    <a:pt x="15209" y="14162"/>
                    <a:pt x="15186" y="14186"/>
                  </a:cubicBezTo>
                  <a:lnTo>
                    <a:pt x="13556" y="15892"/>
                  </a:lnTo>
                  <a:cubicBezTo>
                    <a:pt x="13533" y="15916"/>
                    <a:pt x="13497" y="15916"/>
                    <a:pt x="13474" y="15892"/>
                  </a:cubicBezTo>
                  <a:lnTo>
                    <a:pt x="9881" y="12133"/>
                  </a:lnTo>
                  <a:cubicBezTo>
                    <a:pt x="9858" y="12109"/>
                    <a:pt x="9822" y="12109"/>
                    <a:pt x="9799" y="12133"/>
                  </a:cubicBezTo>
                  <a:lnTo>
                    <a:pt x="6205" y="15892"/>
                  </a:lnTo>
                  <a:cubicBezTo>
                    <a:pt x="6183" y="15916"/>
                    <a:pt x="6147" y="15916"/>
                    <a:pt x="6124" y="15892"/>
                  </a:cubicBezTo>
                  <a:lnTo>
                    <a:pt x="4493" y="14186"/>
                  </a:lnTo>
                  <a:cubicBezTo>
                    <a:pt x="4471" y="14162"/>
                    <a:pt x="4471" y="14124"/>
                    <a:pt x="4493" y="14100"/>
                  </a:cubicBezTo>
                  <a:lnTo>
                    <a:pt x="8085" y="10341"/>
                  </a:lnTo>
                  <a:cubicBezTo>
                    <a:pt x="8108" y="10317"/>
                    <a:pt x="8108" y="10278"/>
                    <a:pt x="8085" y="10254"/>
                  </a:cubicBezTo>
                  <a:lnTo>
                    <a:pt x="4493" y="6495"/>
                  </a:lnTo>
                  <a:cubicBezTo>
                    <a:pt x="4471" y="6471"/>
                    <a:pt x="4471" y="6432"/>
                    <a:pt x="4493" y="6408"/>
                  </a:cubicBezTo>
                  <a:lnTo>
                    <a:pt x="6124" y="4702"/>
                  </a:lnTo>
                  <a:cubicBezTo>
                    <a:pt x="6135" y="4690"/>
                    <a:pt x="6151" y="4684"/>
                    <a:pt x="6165" y="4684"/>
                  </a:cubicBezTo>
                  <a:close/>
                </a:path>
              </a:pathLst>
            </a:cu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chemeClr val="accent1">
                      <a:hueOff val="-5896774"/>
                      <a:lumOff val="49962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1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1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32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1" uiExpand="1" build="p" bldLvl="5" animBg="1" advAuto="0"/>
      <p:bldP spid="320" grpId="16" animBg="1" advAuto="0"/>
      <p:bldP spid="321" grpId="3" animBg="1" advAuto="0"/>
      <p:bldP spid="322" grpId="2" animBg="1" advAuto="0"/>
      <p:bldP spid="323" grpId="4" animBg="1" advAuto="0"/>
      <p:bldP spid="324" grpId="5" animBg="1" advAuto="0"/>
      <p:bldP spid="327" grpId="13" animBg="1" advAuto="0"/>
      <p:bldP spid="330" grpId="12" animBg="1" advAuto="0"/>
      <p:bldP spid="333" grpId="10" animBg="1" advAuto="0"/>
      <p:bldP spid="334" grpId="7" animBg="1" advAuto="0"/>
      <p:bldP spid="337" grpId="15" animBg="1" advAuto="0"/>
      <p:bldP spid="340" grpId="9" animBg="1" advAuto="0"/>
      <p:bldP spid="341" grpId="6" animBg="1" advAuto="0"/>
      <p:bldP spid="344" grpId="11" animBg="1" advAuto="0"/>
      <p:bldP spid="348" grpId="8" animBg="1" advAuto="0"/>
      <p:bldP spid="351" grpId="1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0451" y="131224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354" name="The BTSbot-nearby discovery of SN 2024jlf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C3C3C"/>
                </a:solidFill>
              </a:defRPr>
            </a:lvl1pPr>
          </a:lstStyle>
          <a:p>
            <a:r>
              <a:t>The BTSbot-nearby discovery of SN 2024jlf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5" name="(Rehemtulla+25)"/>
              <p:cNvSpPr txBox="1"/>
              <p:nvPr/>
            </p:nvSpPr>
            <p:spPr>
              <a:xfrm>
                <a:off x="18452405" y="12997386"/>
                <a:ext cx="5886135" cy="5483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lvl="6" indent="0" algn="r">
                  <a:lnSpc>
                    <a:spcPct val="100000"/>
                  </a:lnSpc>
                  <a:spcBef>
                    <a:spcPts val="0"/>
                  </a:spcBef>
                  <a:defRPr sz="2400">
                    <a:solidFill>
                      <a:srgbClr val="5E5E5E"/>
                    </a:solidFill>
                    <a:latin typeface="Latin Modern Roman 10 Regular"/>
                    <a:ea typeface="Latin Modern Roman 10 Regular"/>
                    <a:cs typeface="Latin Modern Roman 10 Regular"/>
                    <a:sym typeface="Latin Modern Roman 10 Regular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MJD</m:t>
                        </m:r>
                      </m:e>
                      <m:sub>
                        <m:r>
                          <a:rPr sz="24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sz="24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=60457.62</m:t>
                    </m:r>
                  </m:oMath>
                </a14:m>
                <a:r>
                  <a:t> (Rehemtulla+25)</a:t>
                </a:r>
              </a:p>
            </p:txBody>
          </p:sp>
        </mc:Choice>
        <mc:Fallback xmlns="">
          <p:sp>
            <p:nvSpPr>
              <p:cNvPr id="355" name="(Rehemtulla+25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2405" y="12997386"/>
                <a:ext cx="5886135" cy="548368"/>
              </a:xfrm>
              <a:prstGeom prst="rect">
                <a:avLst/>
              </a:prstGeom>
              <a:blipFill>
                <a:blip r:embed="rId3"/>
                <a:stretch>
                  <a:fillRect t="-4545" r="-2366" b="-1590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8" name="Group"/>
          <p:cNvGrpSpPr/>
          <p:nvPr/>
        </p:nvGrpSpPr>
        <p:grpSpPr>
          <a:xfrm>
            <a:off x="6103985" y="6407938"/>
            <a:ext cx="3455744" cy="2590433"/>
            <a:chOff x="442399" y="0"/>
            <a:chExt cx="3455742" cy="2590431"/>
          </a:xfrm>
        </p:grpSpPr>
        <p:sp>
          <p:nvSpPr>
            <p:cNvPr id="356" name="Line"/>
            <p:cNvSpPr/>
            <p:nvPr/>
          </p:nvSpPr>
          <p:spPr>
            <a:xfrm flipV="1">
              <a:off x="3433079" y="0"/>
              <a:ext cx="1" cy="2590432"/>
            </a:xfrm>
            <a:prstGeom prst="line">
              <a:avLst/>
            </a:prstGeom>
            <a:noFill/>
            <a:ln w="635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57" name="Passed SN filters"/>
            <p:cNvSpPr txBox="1"/>
            <p:nvPr/>
          </p:nvSpPr>
          <p:spPr>
            <a:xfrm>
              <a:off x="442399" y="276874"/>
              <a:ext cx="3455744" cy="2036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4400">
                  <a:solidFill>
                    <a:schemeClr val="accent5">
                      <a:lumOff val="-29866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Passed SN filters</a:t>
              </a:r>
            </a:p>
          </p:txBody>
        </p:sp>
      </p:grpSp>
      <p:grpSp>
        <p:nvGrpSpPr>
          <p:cNvPr id="361" name="Group"/>
          <p:cNvGrpSpPr/>
          <p:nvPr/>
        </p:nvGrpSpPr>
        <p:grpSpPr>
          <a:xfrm>
            <a:off x="13851600" y="6385741"/>
            <a:ext cx="2614556" cy="2587390"/>
            <a:chOff x="2622586" y="-23718"/>
            <a:chExt cx="2614555" cy="2587388"/>
          </a:xfrm>
        </p:grpSpPr>
        <p:sp>
          <p:nvSpPr>
            <p:cNvPr id="359" name="Line"/>
            <p:cNvSpPr/>
            <p:nvPr/>
          </p:nvSpPr>
          <p:spPr>
            <a:xfrm flipV="1">
              <a:off x="2622586" y="-23719"/>
              <a:ext cx="1" cy="2587390"/>
            </a:xfrm>
            <a:prstGeom prst="line">
              <a:avLst/>
            </a:prstGeom>
            <a:noFill/>
            <a:ln w="63500" cap="flat">
              <a:solidFill>
                <a:srgbClr val="6028A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60" name="First UV obs."/>
            <p:cNvSpPr txBox="1"/>
            <p:nvPr/>
          </p:nvSpPr>
          <p:spPr>
            <a:xfrm>
              <a:off x="2691935" y="602721"/>
              <a:ext cx="2545208" cy="13345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4500" b="1">
                  <a:solidFill>
                    <a:srgbClr val="6028A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First UV obs.</a:t>
              </a:r>
            </a:p>
          </p:txBody>
        </p:sp>
      </p:grpSp>
      <p:pic>
        <p:nvPicPr>
          <p:cNvPr id="362" name="timeline_combined.png" descr="timeline_combined.png"/>
          <p:cNvPicPr>
            <a:picLocks noChangeAspect="1"/>
          </p:cNvPicPr>
          <p:nvPr/>
        </p:nvPicPr>
        <p:blipFill>
          <a:blip r:embed="rId4"/>
          <a:srcRect t="34" b="34"/>
          <a:stretch>
            <a:fillRect/>
          </a:stretch>
        </p:blipFill>
        <p:spPr>
          <a:xfrm>
            <a:off x="881225" y="3913990"/>
            <a:ext cx="22621550" cy="76798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5" name="Group"/>
          <p:cNvGrpSpPr/>
          <p:nvPr/>
        </p:nvGrpSpPr>
        <p:grpSpPr>
          <a:xfrm>
            <a:off x="8021975" y="6407938"/>
            <a:ext cx="2545208" cy="4080006"/>
            <a:chOff x="756486" y="0"/>
            <a:chExt cx="2545207" cy="4080005"/>
          </a:xfrm>
        </p:grpSpPr>
        <p:sp>
          <p:nvSpPr>
            <p:cNvPr id="363" name="First spec."/>
            <p:cNvSpPr txBox="1"/>
            <p:nvPr/>
          </p:nvSpPr>
          <p:spPr>
            <a:xfrm>
              <a:off x="756486" y="2674562"/>
              <a:ext cx="2545208" cy="140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First spec.</a:t>
              </a:r>
            </a:p>
          </p:txBody>
        </p:sp>
        <p:sp>
          <p:nvSpPr>
            <p:cNvPr id="364" name="Line"/>
            <p:cNvSpPr/>
            <p:nvPr/>
          </p:nvSpPr>
          <p:spPr>
            <a:xfrm flipV="1">
              <a:off x="2029089" y="0"/>
              <a:ext cx="1" cy="2590432"/>
            </a:xfrm>
            <a:prstGeom prst="line">
              <a:avLst/>
            </a:prstGeom>
            <a:noFill/>
            <a:ln w="635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68" name="Group"/>
          <p:cNvGrpSpPr/>
          <p:nvPr/>
        </p:nvGrpSpPr>
        <p:grpSpPr>
          <a:xfrm>
            <a:off x="7441672" y="4709122"/>
            <a:ext cx="3455744" cy="4289249"/>
            <a:chOff x="1705207" y="-1698816"/>
            <a:chExt cx="3455742" cy="4289248"/>
          </a:xfrm>
        </p:grpSpPr>
        <p:sp>
          <p:nvSpPr>
            <p:cNvPr id="366" name="Line"/>
            <p:cNvSpPr/>
            <p:nvPr/>
          </p:nvSpPr>
          <p:spPr>
            <a:xfrm flipV="1">
              <a:off x="3433079" y="0"/>
              <a:ext cx="1" cy="2590432"/>
            </a:xfrm>
            <a:prstGeom prst="line">
              <a:avLst/>
            </a:prstGeom>
            <a:noFill/>
            <a:ln w="63500" cap="flat">
              <a:solidFill>
                <a:schemeClr val="accent4">
                  <a:hueOff val="-1247790"/>
                  <a:lumOff val="-12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67" name="Found by BTSbot"/>
            <p:cNvSpPr txBox="1"/>
            <p:nvPr/>
          </p:nvSpPr>
          <p:spPr>
            <a:xfrm>
              <a:off x="1705207" y="-1698817"/>
              <a:ext cx="3455744" cy="2036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4400">
                  <a:solidFill>
                    <a:schemeClr val="accent4">
                      <a:hueOff val="-1247790"/>
                      <a:lumOff val="-12326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Found by BTSbot</a:t>
              </a:r>
            </a:p>
          </p:txBody>
        </p:sp>
      </p:grpSp>
      <p:grpSp>
        <p:nvGrpSpPr>
          <p:cNvPr id="371" name="Group"/>
          <p:cNvGrpSpPr/>
          <p:nvPr/>
        </p:nvGrpSpPr>
        <p:grpSpPr>
          <a:xfrm>
            <a:off x="9927970" y="6407938"/>
            <a:ext cx="2640778" cy="2590433"/>
            <a:chOff x="2181380" y="0"/>
            <a:chExt cx="2640777" cy="2590431"/>
          </a:xfrm>
        </p:grpSpPr>
        <p:sp>
          <p:nvSpPr>
            <p:cNvPr id="369" name="Found by human"/>
            <p:cNvSpPr txBox="1"/>
            <p:nvPr/>
          </p:nvSpPr>
          <p:spPr>
            <a:xfrm>
              <a:off x="2276950" y="592494"/>
              <a:ext cx="2545208" cy="140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>
                  <a:solidFill>
                    <a:schemeClr val="accent6">
                      <a:satOff val="-20754"/>
                      <a:lumOff val="-16738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Found by human</a:t>
              </a:r>
            </a:p>
          </p:txBody>
        </p:sp>
        <p:sp>
          <p:nvSpPr>
            <p:cNvPr id="370" name="Line"/>
            <p:cNvSpPr/>
            <p:nvPr/>
          </p:nvSpPr>
          <p:spPr>
            <a:xfrm flipV="1">
              <a:off x="2181380" y="0"/>
              <a:ext cx="1" cy="2590432"/>
            </a:xfrm>
            <a:prstGeom prst="line">
              <a:avLst/>
            </a:prstGeom>
            <a:noFill/>
            <a:ln w="63500" cap="flat">
              <a:solidFill>
                <a:schemeClr val="accent6">
                  <a:satOff val="-20754"/>
                  <a:lumOff val="-1673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1" animBg="1" advAuto="0"/>
      <p:bldP spid="361" grpId="5" animBg="1" advAuto="0"/>
      <p:bldP spid="365" grpId="3" animBg="1" advAuto="0"/>
      <p:bldP spid="368" grpId="2" animBg="1" advAuto="0"/>
      <p:bldP spid="371" grpId="4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AB9E"/>
            </a:gs>
            <a:gs pos="100000">
              <a:schemeClr val="accent3">
                <a:hueOff val="-6258494"/>
                <a:satOff val="-67703"/>
                <a:lumOff val="43289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0451" y="13122409"/>
            <a:ext cx="228601" cy="3585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376" name="Rehemtulla+25,…"/>
          <p:cNvSpPr txBox="1"/>
          <p:nvPr/>
        </p:nvSpPr>
        <p:spPr>
          <a:xfrm>
            <a:off x="16471010" y="12216769"/>
            <a:ext cx="7790225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6" indent="0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Rehemtulla+25,</a:t>
            </a:r>
          </a:p>
          <a:p>
            <a:pPr lvl="6" indent="0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Dessart+17, Dessart &amp; Jacobson-Galán 23,</a:t>
            </a:r>
          </a:p>
          <a:p>
            <a:pPr lvl="6" indent="0" algn="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  <a:latin typeface="Latin Modern Roman 10 Regular"/>
                <a:ea typeface="Latin Modern Roman 10 Regular"/>
                <a:cs typeface="Latin Modern Roman 10 Regular"/>
                <a:sym typeface="Latin Modern Roman 10 Regular"/>
              </a:defRPr>
            </a:pPr>
            <a:r>
              <a:t>+0.9 d spectrum from G. Hosseinzadeh and GSP</a:t>
            </a:r>
          </a:p>
        </p:txBody>
      </p:sp>
      <p:grpSp>
        <p:nvGrpSpPr>
          <p:cNvPr id="379" name="Group"/>
          <p:cNvGrpSpPr/>
          <p:nvPr/>
        </p:nvGrpSpPr>
        <p:grpSpPr>
          <a:xfrm>
            <a:off x="342479" y="3600438"/>
            <a:ext cx="5193178" cy="3508369"/>
            <a:chOff x="0" y="0"/>
            <a:chExt cx="5193177" cy="3508368"/>
          </a:xfrm>
        </p:grpSpPr>
        <p:sp>
          <p:nvSpPr>
            <p:cNvPr id="377" name="Group"/>
            <p:cNvSpPr/>
            <p:nvPr/>
          </p:nvSpPr>
          <p:spPr>
            <a:xfrm>
              <a:off x="0" y="1544162"/>
              <a:ext cx="4247640" cy="1964207"/>
            </a:xfrm>
            <a:prstGeom prst="roundRect">
              <a:avLst>
                <a:gd name="adj" fmla="val 26456"/>
              </a:avLst>
            </a:prstGeom>
            <a:solidFill>
              <a:srgbClr val="A6312B">
                <a:alpha val="17531"/>
              </a:srgbClr>
            </a:solidFill>
            <a:ln w="165100" cap="flat">
              <a:solidFill>
                <a:srgbClr val="A6312B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4300" b="1">
                  <a:solidFill>
                    <a:srgbClr val="3C3C3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Triggered by BTSbot-nearby</a:t>
              </a:r>
            </a:p>
          </p:txBody>
        </p:sp>
        <p:sp>
          <p:nvSpPr>
            <p:cNvPr id="383" name="Connection Line"/>
            <p:cNvSpPr/>
            <p:nvPr/>
          </p:nvSpPr>
          <p:spPr>
            <a:xfrm>
              <a:off x="3280325" y="0"/>
              <a:ext cx="1912853" cy="1505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extrusionOk="0">
                  <a:moveTo>
                    <a:pt x="22" y="21600"/>
                  </a:moveTo>
                  <a:cubicBezTo>
                    <a:pt x="-440" y="7653"/>
                    <a:pt x="6606" y="453"/>
                    <a:pt x="21160" y="0"/>
                  </a:cubicBezTo>
                </a:path>
              </a:pathLst>
            </a:custGeom>
            <a:noFill/>
            <a:ln w="304800" cap="flat">
              <a:solidFill>
                <a:srgbClr val="A6312B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sp>
        <p:nvSpPr>
          <p:cNvPr id="380" name="SN 2024jlf : Flash ionization in early spectra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3C3C3C"/>
                </a:solidFill>
              </a:defRPr>
            </a:lvl1pPr>
          </a:lstStyle>
          <a:p>
            <a:r>
              <a:t>SN 2024jlf : Flash ionization in early spectra</a:t>
            </a:r>
          </a:p>
        </p:txBody>
      </p:sp>
      <p:pic>
        <p:nvPicPr>
          <p:cNvPr id="381" name="flash_features.png" descr="flash_featu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606" y="2845608"/>
            <a:ext cx="10640251" cy="1032061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2" name="Spectra starting at 0.7 d…"/>
              <p:cNvSpPr txBox="1"/>
              <p:nvPr/>
            </p:nvSpPr>
            <p:spPr>
              <a:xfrm>
                <a:off x="16888310" y="3762256"/>
                <a:ext cx="6955624" cy="812978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/>
              <a:lstStyle/>
              <a:p>
                <a:pPr algn="ctr">
                  <a:lnSpc>
                    <a:spcPct val="120000"/>
                  </a:lnSpc>
                  <a:spcBef>
                    <a:spcPts val="0"/>
                  </a:spcBef>
                  <a:defRPr sz="5600">
                    <a:solidFill>
                      <a:srgbClr val="3C3C3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Spectra starting at 0.7 d</a:t>
                </a:r>
              </a:p>
              <a:p>
                <a:pPr algn="ctr">
                  <a:lnSpc>
                    <a:spcPct val="120000"/>
                  </a:lnSpc>
                  <a:spcBef>
                    <a:spcPts val="0"/>
                  </a:spcBef>
                  <a:defRPr sz="5600">
                    <a:solidFill>
                      <a:srgbClr val="3C3C3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  <a:p>
                <a:pPr algn="ctr">
                  <a:lnSpc>
                    <a:spcPct val="120000"/>
                  </a:lnSpc>
                  <a:spcBef>
                    <a:spcPts val="0"/>
                  </a:spcBef>
                  <a:defRPr sz="5600">
                    <a:solidFill>
                      <a:srgbClr val="3C3C3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H</a:t>
                </a:r>
                <a14:m>
                  <m:oMath xmlns:m="http://schemas.openxmlformats.org/officeDocument/2006/math">
                    <m:r>
                      <a:rPr sz="5850" i="1">
                        <a:solidFill>
                          <a:srgbClr val="3C3B3C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t>, C IV, He II flashing</a:t>
                </a:r>
              </a:p>
              <a:p>
                <a:pPr algn="ctr">
                  <a:lnSpc>
                    <a:spcPct val="120000"/>
                  </a:lnSpc>
                  <a:spcBef>
                    <a:spcPts val="0"/>
                  </a:spcBef>
                  <a:defRPr sz="5600">
                    <a:solidFill>
                      <a:srgbClr val="3C3C3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  <a:p>
                <a:pPr algn="ctr">
                  <a:lnSpc>
                    <a:spcPct val="120000"/>
                  </a:lnSpc>
                  <a:spcBef>
                    <a:spcPts val="0"/>
                  </a:spcBef>
                  <a:defRPr sz="5600">
                    <a:solidFill>
                      <a:srgbClr val="3C3C3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14:m>
                  <m:oMath xmlns:m="http://schemas.openxmlformats.org/officeDocument/2006/math">
                    <m:limUpp>
                      <m:limUppPr>
                        <m:ctrlPr>
                          <a:rPr sz="58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r>
                          <a:rPr sz="58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lim>
                        <m:r>
                          <a:rPr sz="58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</m:lim>
                    </m:limUpp>
                    <m:r>
                      <a:rPr sz="5850" i="1">
                        <a:solidFill>
                          <a:srgbClr val="3C3B3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sz="58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8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58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sSub>
                      <m:sSubPr>
                        <m:ctrlPr>
                          <a:rPr sz="58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sz="58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sz="58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sSup>
                      <m:sSupPr>
                        <m:ctrlPr>
                          <a:rPr sz="58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sz="58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  <m:t>yr</m:t>
                        </m:r>
                      </m:e>
                      <m:sup>
                        <m:r>
                          <a:rPr sz="5850" i="1">
                            <a:solidFill>
                              <a:srgbClr val="3C3B3C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t> from CMFGEN match</a:t>
                </a:r>
              </a:p>
            </p:txBody>
          </p:sp>
        </mc:Choice>
        <mc:Fallback xmlns="">
          <p:sp>
            <p:nvSpPr>
              <p:cNvPr id="382" name="Spectra starting at 0.7 d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8310" y="3762256"/>
                <a:ext cx="6955624" cy="8129781"/>
              </a:xfrm>
              <a:prstGeom prst="rect">
                <a:avLst/>
              </a:prstGeom>
              <a:blipFill>
                <a:blip r:embed="rId3"/>
                <a:stretch>
                  <a:fillRect l="-4372" t="-1092" r="-455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chemeClr val="accent1">
                <a:hueOff val="-5896774"/>
                <a:lumOff val="49962"/>
              </a:schemeClr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chemeClr val="accent1">
                <a:hueOff val="-5896774"/>
                <a:lumOff val="49962"/>
              </a:schemeClr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1414</Words>
  <Application>Microsoft Macintosh PowerPoint</Application>
  <PresentationFormat>Custom</PresentationFormat>
  <Paragraphs>308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Cambria Math</vt:lpstr>
      <vt:lpstr>Helvetica Neue</vt:lpstr>
      <vt:lpstr>Latin Modern Roman 10 Bold</vt:lpstr>
      <vt:lpstr>Latin Modern Roman 10 Regular</vt:lpstr>
      <vt:lpstr>Times New Roman</vt:lpstr>
      <vt:lpstr>21_BasicWhite</vt:lpstr>
      <vt:lpstr>PowerPoint Presentation</vt:lpstr>
      <vt:lpstr>UV observations of infant SNe</vt:lpstr>
      <vt:lpstr>Latency in obtaining UV observations</vt:lpstr>
      <vt:lpstr>Latency in obtaining spectroscopic observations</vt:lpstr>
      <vt:lpstr>Automating SN identification and follow-up</vt:lpstr>
      <vt:lpstr>BTSbot-nearby: rapid, autonomous follow-up</vt:lpstr>
      <vt:lpstr>BTSbot-nearby: rapid, autonomous follow-up</vt:lpstr>
      <vt:lpstr>The BTSbot-nearby discovery of SN 2024jlf</vt:lpstr>
      <vt:lpstr>SN 2024jlf : Flash ionization in early spectra</vt:lpstr>
      <vt:lpstr>SN 2024jlf : Exceptionally rapid rise</vt:lpstr>
      <vt:lpstr>BTSbot-nearby makes ephemeral early-time phenomena accessible</vt:lpstr>
      <vt:lpstr>Summary and future directions</vt:lpstr>
      <vt:lpstr>Backup slides</vt:lpstr>
      <vt:lpstr>Light curve properties and modeling</vt:lpstr>
      <vt:lpstr>Case study: SN 2023ixf</vt:lpstr>
      <vt:lpstr>Case study: SN 2024ggi</vt:lpstr>
      <vt:lpstr>PowerPoint Presentation</vt:lpstr>
      <vt:lpstr>BTSbot-nearby filtering</vt:lpstr>
      <vt:lpstr>Physical parameter inference</vt:lpstr>
      <vt:lpstr>BTSbot architecture - light curve features</vt:lpstr>
      <vt:lpstr>BTSbot architecture - all metadata features</vt:lpstr>
      <vt:lpstr>First fully-automated end-to-end discovery and classification</vt:lpstr>
      <vt:lpstr>BTSbot-nearby filtering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Nabeel Rehemtulla</cp:lastModifiedBy>
  <cp:revision>3</cp:revision>
  <dcterms:modified xsi:type="dcterms:W3CDTF">2025-03-27T13:00:15Z</dcterms:modified>
</cp:coreProperties>
</file>