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853" r:id="rId3"/>
    <p:sldId id="731" r:id="rId4"/>
    <p:sldId id="610" r:id="rId5"/>
    <p:sldId id="845" r:id="rId6"/>
    <p:sldId id="778" r:id="rId7"/>
    <p:sldId id="848" r:id="rId8"/>
    <p:sldId id="588" r:id="rId9"/>
    <p:sldId id="846" r:id="rId10"/>
    <p:sldId id="849" r:id="rId11"/>
    <p:sldId id="851" r:id="rId12"/>
    <p:sldId id="833" r:id="rId13"/>
    <p:sldId id="835" r:id="rId14"/>
    <p:sldId id="836" r:id="rId15"/>
    <p:sldId id="840" r:id="rId16"/>
    <p:sldId id="842" r:id="rId17"/>
    <p:sldId id="844" r:id="rId18"/>
    <p:sldId id="843" r:id="rId19"/>
    <p:sldId id="839" r:id="rId20"/>
    <p:sldId id="847" r:id="rId21"/>
    <p:sldId id="852" r:id="rId22"/>
    <p:sldId id="811" r:id="rId23"/>
    <p:sldId id="817" r:id="rId24"/>
    <p:sldId id="803" r:id="rId25"/>
    <p:sldId id="781" r:id="rId26"/>
    <p:sldId id="85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6"/>
    <a:srgbClr val="00CDD3"/>
    <a:srgbClr val="FF505E"/>
    <a:srgbClr val="0D7D81"/>
    <a:srgbClr val="2B21FF"/>
    <a:srgbClr val="FFFEAA"/>
    <a:srgbClr val="00FEF2"/>
    <a:srgbClr val="007F00"/>
    <a:srgbClr val="B900BD"/>
    <a:srgbClr val="00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5"/>
    <p:restoredTop sz="87881"/>
  </p:normalViewPr>
  <p:slideViewPr>
    <p:cSldViewPr snapToGrid="0" snapToObjects="1">
      <p:cViewPr varScale="1">
        <p:scale>
          <a:sx n="126" d="100"/>
          <a:sy n="126" d="100"/>
        </p:scale>
        <p:origin x="97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7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08:46:06.4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4504 24575,'0'-20'0,"0"8"0,0-13 0,0 14 0,0-11 0,0 11 0,0-3 0,0 4 0,0-4 0,6-15 0,0 6 0,1-20 0,4-1 0,-5 15 0,8-35 0,-4 42 0,3-22 0,-2 22 0,-1 6 0,1 0 0,-2 6 0,-4 0 0,4 5 0,-7-4 0,2 4 0,-4-5 0,4 1 0,-2-6 0,7-1 0,-3-13 0,5 0 0,1-1 0,-6-5 0,4 12 0,-3-12 0,-1 17 0,4-4 0,-9 12 0,3 1 0,-4-1 0,0 0 0,0 1 0,0 0 0,0 0 0,0-5 0,0-3 0,6-11 0,-1 4 0,2-10 0,3 10 0,-4-10 0,0 10 0,4-4 0,-8 12 0,2-4 0,-4 8 0,0-3 0,0 6 0,0 0 0,0-1 0,0-5 0,6-1 0,-5-12 0,9-1 0,-9-8 0,10-6 0,-4 5 0,0-5 0,4 7 0,-10 0 0,4 6 0,-5 8 0,0 6 0,0 6 0,0 0 0,0 1 0,5 4 0,-4-4 0,3 0 0,1-7 0,0-5 0,7-1 0,-6-6 0,4-1 0,-3-8 0,4 1 0,2 0 0,-1 1 0,-1-1 0,0 6 0,1 2 0,-1 11 0,-1 1 0,-5 7 0,0-1 0,-5 1 0,4 4 0,-3-3 0,4 2 0,-1-2 0,2-8 0,5-6 0,0-9 0,1-4 0,13-11 0,-9 8 0,16-15 0,-8 14 0,-1-4 0,6 5 0,-11 8 0,-2 7 0,0 8 0,-6 5 0,0 0 0,-1 4 0,0-2 0,1 3 0,0-11 0,5-1 0,3-4 0,4-7 0,8-3 0,-4-6 0,4-1 0,8-7 0,-16 13 0,15-12 0,-20 27 0,1-11 0,-3 11 0,-4 0 0,0 1 0,-1 11 0,-5-3 0,-2 2 0,2 1 0,2-9 0,3 2 0,1-10 0,5 0 0,1-6 0,6-1 0,1-8 0,6 0 0,-5 7 0,5-6 0,-8 13 0,1-5 0,-5 5 0,2 1 0,-8 1 0,8-2 0,-8 2 0,9-1 0,-4-1 0,5 2 0,0-1 0,15-15 0,-11 11 0,17-13 0,-12 9 0,5 4 0,1-4 0,-7 7 0,-8 6 0,-1-4 0,-10 10 0,4 0 0,-5 2 0,0 8 0,-1-4 0,1 2 0,0-3 0,-1-4 0,1 0 0,6 0 0,0-1 0,6-5 0,-1 4 0,2-4 0,-2 5 0,1 0 0,-1 0 0,2 0 0,-7 1 0,5 4 0,-5-4 0,6 4 0,0-5 0,-1 0 0,8 0 0,-5 0 0,4-2 0,-1 2 0,-3-4 0,17-6 0,-15 9 0,8-9 0,-11 18 0,-8-11 0,7 7 0,-6-3 0,6-1 0,0 0 0,-1 6 0,2-6 0,-2 5 0,-4-4 0,9-1 0,-8-1 0,10 1 0,0-1 0,-5 6 0,7-4 0,-9 4 0,-5-4 0,5 3 0,-5-2 0,7 2 0,-8 2 0,7-5 0,-7 8 0,2-6 0,4 6 0,-5-2 0,1-1 0,3 4 0,-4-9 0,7 9 0,-2-9 0,1 9 0,-5-3 0,3-1 0,-3 3 0,4-3 0,8 0 0,-5 4 0,3-5 0,-5 2 0,0 3 0,-1-10 0,7 5 0,-4-1 0,4-3 0,-1 3 0,-8 2 0,14-1 0,-20 2 0,8 3 0,-6-4 0,2 0 0,5 3 0,-6-2 0,-1-1 0,0 4 0,-4-3 0,5-1 0,-6 4 0,0-3 0,0 4 0,3 0 0,-2-5 0,4 4 0,-1-3 0,-2 4 0,9-5 0,-4 4 0,-2-4 0,6 5 0,-5-5 0,6 4 0,-5-3 0,3 4 0,-3-6 0,4 5 0,2-4 0,-2 5 0,1 0 0,-1 0 0,2 0 0,-2 0 0,1 0 0,-1 0 0,15-6 0,-10 5 0,15-5 0,-4 6 0,-6 0 0,11 0 0,-19 0 0,5 0 0,8 0 0,-11 0 0,10 0 0,-13 0 0,1 0 0,-2 0 0,1 0 0,6 0 0,-4 0 0,3 0 0,-5 0 0,9 0 0,-12 0 0,11 0 0,-13 0 0,5 0 0,-6 0 0,5 0 0,-5 0 0,0 0 0,5 0 0,-9 0 0,8 0 0,-9 0 0,4 0 0,0 4 0,-4-2 0,5 3 0,-1-5 0,-4 5 0,10-4 0,-10 3 0,9 1 0,-9-4 0,9 3 0,-3-4 0,6 0 0,4 6 0,10-5 0,-11 5 0,9-6 0,-19 0 0,6 0 0,6 0 0,-5 4 0,5-3 0,-6 5 0,-5-6 0,9 4 0,-7-3 0,9 5 0,-7-6 0,1 0 0,-1 5 0,2-3 0,5 2 0,-5 1 0,11-4 0,-11 4 0,12 0 0,-6-3 0,8 2 0,-8 2 0,4-5 0,-3 4 0,6 0 0,0-4 0,15 5 0,-17-2 0,40-3 0,-45 4 0,31 0 0,-31 2 0,1 0 0,4 4 0,-5-4 0,2 4 0,2 0 0,-9 0 0,3 0 0,3 2 0,-7-2 0,5-6 0,-7 6 0,1-6 0,0 2 0,0 3 0,-1-5 0,-4 1 0,3 4 0,-3-9 0,5 9 0,-6-9 0,5 8 0,-4-2 0,-2-1 0,7 4 0,-11-9 0,9 9 0,-9-9 0,9 9 0,2-9 0,-3 8 0,24-2 0,-23-2 0,25 1 0,-22-2 0,11-3 0,-11 4 0,1-1 0,-10-3 0,7 10 0,-7-10 0,7 9 0,-5-9 0,-5 8 0,3-8 0,-4 7 0,6-7 0,-5 8 0,4-8 0,0 8 0,-4-8 0,4 9 0,1-9 0,0 8 0,1-3 0,3 5 0,-3-6 0,4 4 0,1-2 0,0 3 0,0 1 0,-1-4 0,2 2 0,-2-2 0,1 3 0,-1 1 0,7 0 0,-4 0 0,4 0 0,0 0 0,-5 1 0,5-1 0,0 1 0,-5-2 0,28 4 0,-25-3 0,31 2 0,-25-2 0,10 2 0,-6-1 0,-1-1 0,-4 0 0,10 8 0,-21-8 0,14 7 0,-18-8 0,7 1 0,-2 5 0,1-4 0,-1 4 0,2-5 0,-2 0 0,1 0 0,-1-1 0,2 2 0,-2 3 0,1-2 0,0 2 0,0-4 0,6 6 0,2-5 0,-1 5 0,12-5 0,-15 0 0,9-1 0,-7 1 0,2-1 0,-1 0 0,-1 1 0,-6-1 0,-1 0 0,2 0 0,-2-1 0,1 1 0,-1 0 0,2 1 0,-2-2 0,1 1 0,9 4 0,-12-2 0,12 2 0,-15-5 0,7 2 0,-2-2 0,1 1 0,-6 0 0,5-1 0,1 1 0,2 0 0,4 1 0,-6-1 0,-1-1 0,7 2 0,1-1 0,1 0 0,-2 1 0,-11-1 0,3-1 0,10 1 0,-11-4 0,15 3 0,-11-4 0,1 1 0,4 3 0,-7-4 0,1 5 0,1-6 0,5 6 0,-11-5 0,10 5 0,-10-1 0,4 2 0,10-1 0,-6-1 0,6 1 0,-8-4 0,-7 2 0,4-4 0,-3 5 0,4-3 0,7 3 0,-10-4 0,9 5 0,-10-6 0,5 5 0,-6-4 0,5 5 0,-5-1 0,6 0 0,-1-3 0,-4 2 0,3-4 0,-9 6 0,10-5 0,-9 2 0,8-1 0,-4-2 0,7 4 0,-2-2 0,1 4 0,0-5 0,0 4 0,6-4 0,-5 0 0,0 4 0,-3-4 0,-4-1 0,7 5 0,-2-4 0,1 5 0,6 0 0,-4-4 0,4 3 0,-6-4 0,-1 5 0,1-1 0,6 2 0,-4-1 0,14 0 0,-15-1 0,10 2 0,-12-1 0,1 0 0,-1-5 0,2 4 0,-6-5 0,3 1 0,-9 3 0,9-4 0,-3 1 0,5 4 0,-6-4 0,5 4 0,-6-5 0,8 5 0,-6-4 0,3-1 0,-4 5 0,7-4 0,-8 1 0,7 2 0,-6-3 0,0 0 0,5 4 0,-4-4 0,-1 0 0,5 3 0,-4-7 0,-2 7 0,6-3 0,-5 0 0,6 4 0,0-5 0,-6 2 0,14 6 0,-11-9 0,13 5 0,-10-4 0,-1 1 0,2-1 0,-2 5 0,-4-9 0,3 4 0,-4 1 0,1-5 0,3 3 0,-9-4 0,10 5 0,-10-3 0,4 2 0,-5-4 0,0 0 0,-1 5 0,1-4 0,1 3 0,-6 0 0,3-3 0,-3 3 0,10-4 0,1 0 0,0 0 0,6 5 0,-11-4 0,3 4 0,-4 0 0,0-4 0,0 2 0,1-3 0,-6 5 0,3-4 0,-7 7 0,-9-3 0,5 0 0,-9-1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CA63-EF1F-1742-BEF3-92A162B30B6C}" type="datetimeFigureOut">
              <a:rPr lang="en-US" smtClean="0"/>
              <a:t>3/22/25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7544-0D3E-C14E-B9EA-052D0EEB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7544-0D3E-C14E-B9EA-052D0EEBE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A24E-37B5-8449-BAF9-1193CD758EA7}" type="datetime1">
              <a:rPr lang="en-GB" smtClean="0"/>
              <a:t>22/03/2025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92DF-81A0-7443-BDB4-39C274C33778}" type="datetime1">
              <a:rPr lang="en-GB" smtClean="0"/>
              <a:t>22/03/2025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39D-E565-DC46-96A0-5F77DEE38E0B}" type="datetime1">
              <a:rPr lang="en-GB" smtClean="0"/>
              <a:t>22/03/2025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16"/>
            <a:ext cx="8229600" cy="683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0C13FE-0284-9242-9773-365528BDE4F6}" type="datetime1">
              <a:rPr lang="en-GB" smtClean="0"/>
              <a:t>22/03/2025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5272"/>
            <a:ext cx="472068" cy="273844"/>
          </a:xfr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5E71DC-829A-B349-96BA-EC330B6AE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6049-C9F0-404D-9A89-13EEEED89F4F}" type="datetime1">
              <a:rPr lang="en-GB" smtClean="0"/>
              <a:t>22/03/2025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38E1-2E82-B34C-96A5-742C47CDA924}" type="datetime1">
              <a:rPr lang="en-GB" smtClean="0"/>
              <a:t>22/03/2025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0D4-1B5E-7040-BA41-B1CF530C338B}" type="datetime1">
              <a:rPr lang="en-GB" smtClean="0"/>
              <a:t>22/03/2025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3A2D-D2EE-224D-827C-FDA16D87D8CF}" type="datetime1">
              <a:rPr lang="en-GB" smtClean="0"/>
              <a:t>22/03/2025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5DCE-24CB-374D-8D66-A6A942C5B8A8}" type="datetime1">
              <a:rPr lang="en-GB" smtClean="0"/>
              <a:t>22/03/2025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D67-D920-0246-8C95-608C50CB0076}" type="datetime1">
              <a:rPr lang="en-GB" smtClean="0"/>
              <a:t>22/03/2025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D38D-13F1-6E43-81BA-FCE09CEEA077}" type="datetime1">
              <a:rPr lang="en-GB" smtClean="0"/>
              <a:t>22/03/2025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DDCB-3901-B54C-85E4-B20B5266999A}" type="datetime1">
              <a:rPr lang="en-GB" smtClean="0"/>
              <a:t>22/03/2025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55510" y="4426409"/>
            <a:ext cx="1072519" cy="6056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542" y="297083"/>
            <a:ext cx="5971617" cy="2002586"/>
          </a:xfrm>
        </p:spPr>
        <p:txBody>
          <a:bodyPr>
            <a:noAutofit/>
          </a:bodyPr>
          <a:lstStyle/>
          <a:p>
            <a:r>
              <a:rPr lang="en-US" dirty="0"/>
              <a:t>AT2024wpp and Luminous Fast Blue Optical Transients </a:t>
            </a:r>
            <a:br>
              <a:rPr lang="en-US" dirty="0"/>
            </a:br>
            <a:br>
              <a:rPr lang="en-US" sz="1000" dirty="0"/>
            </a:br>
            <a:r>
              <a:rPr lang="en-US" sz="2400" i="1" dirty="0"/>
              <a:t>New Developments from Swift and HST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230" y="2573989"/>
            <a:ext cx="4714240" cy="1250445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0000"/>
                </a:solidFill>
              </a:rPr>
              <a:t>Daniel Perley</a:t>
            </a:r>
            <a:br>
              <a:rPr lang="en-US" sz="1300" b="1" dirty="0">
                <a:solidFill>
                  <a:srgbClr val="000000"/>
                </a:solidFill>
              </a:rPr>
            </a:br>
            <a:br>
              <a:rPr lang="en-US" sz="1300" b="1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(Liverpool John </a:t>
            </a:r>
            <a:r>
              <a:rPr lang="en-US" sz="2300" dirty="0" err="1">
                <a:solidFill>
                  <a:srgbClr val="000000"/>
                </a:solidFill>
              </a:rPr>
              <a:t>Moores</a:t>
            </a:r>
            <a:r>
              <a:rPr lang="en-US" sz="2300" dirty="0">
                <a:solidFill>
                  <a:srgbClr val="000000"/>
                </a:solidFill>
              </a:rPr>
              <a:t> University)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9" y="4413464"/>
            <a:ext cx="2220886" cy="63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943" y="4421422"/>
            <a:ext cx="905823" cy="597843"/>
          </a:xfrm>
          <a:prstGeom prst="rect">
            <a:avLst/>
          </a:prstGeom>
        </p:spPr>
      </p:pic>
      <p:pic>
        <p:nvPicPr>
          <p:cNvPr id="13" name="Picture 4" descr="Image result for supernova">
            <a:extLst>
              <a:ext uri="{FF2B5EF4-FFF2-40B4-BE49-F238E27FC236}">
                <a16:creationId xmlns:a16="http://schemas.microsoft.com/office/drawing/2014/main" id="{73BD189D-D11D-E44E-9707-FCED3FF7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15" y="138796"/>
            <a:ext cx="2264437" cy="16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bble space telescope marks 30 years ...">
            <a:extLst>
              <a:ext uri="{FF2B5EF4-FFF2-40B4-BE49-F238E27FC236}">
                <a16:creationId xmlns:a16="http://schemas.microsoft.com/office/drawing/2014/main" id="{CB10D42A-652F-739F-F3ED-0FE6C620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b="18323"/>
          <a:stretch/>
        </p:blipFill>
        <p:spPr bwMode="auto">
          <a:xfrm>
            <a:off x="6707170" y="3365409"/>
            <a:ext cx="2264481" cy="14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730: The Neil Gehrels Swift Telescope ...">
            <a:extLst>
              <a:ext uri="{FF2B5EF4-FFF2-40B4-BE49-F238E27FC236}">
                <a16:creationId xmlns:a16="http://schemas.microsoft.com/office/drawing/2014/main" id="{31E20FE5-3177-E12C-1DF4-9E16FC864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6032"/>
          <a:stretch/>
        </p:blipFill>
        <p:spPr bwMode="auto">
          <a:xfrm>
            <a:off x="6707171" y="1841572"/>
            <a:ext cx="2264438" cy="14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3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FFF5-F761-C926-D722-FBD79B8E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Insights from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C8BC-6C74-8189-F02A-991EE2D6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24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general:  </a:t>
            </a:r>
            <a:r>
              <a:rPr lang="en-GB" b="1" dirty="0"/>
              <a:t>not much variation</a:t>
            </a:r>
            <a:r>
              <a:rPr lang="en-GB" dirty="0"/>
              <a:t>.   Properties remain fundamentally distinct from other optical transients:</a:t>
            </a:r>
          </a:p>
          <a:p>
            <a:pPr lvl="1"/>
            <a:r>
              <a:rPr lang="en-GB" dirty="0"/>
              <a:t>No detections of broad lines</a:t>
            </a:r>
          </a:p>
          <a:p>
            <a:pPr lvl="1"/>
            <a:r>
              <a:rPr lang="en-GB" dirty="0"/>
              <a:t>No detections of a SN "bump", temp. remains hot</a:t>
            </a:r>
          </a:p>
          <a:p>
            <a:pPr lvl="1"/>
            <a:r>
              <a:rPr lang="en-GB" dirty="0"/>
              <a:t>Radio is always luminous, peaks in mm band</a:t>
            </a:r>
          </a:p>
          <a:p>
            <a:pPr lvl="1"/>
            <a:r>
              <a:rPr lang="en-GB" dirty="0"/>
              <a:t>X-ray is always luminous (behaviour varies a lot)</a:t>
            </a:r>
          </a:p>
          <a:p>
            <a:pPr lvl="1"/>
            <a:r>
              <a:rPr lang="en-GB" dirty="0"/>
              <a:t>Always in star-forming galaxies, usually in dwarfs, rarely/never from the nucleus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5158-6379-D3E4-CDE4-8B8A9A29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5681E-8725-6E53-BE44-0FE35BA21B7D}"/>
              </a:ext>
            </a:extLst>
          </p:cNvPr>
          <p:cNvSpPr txBox="1"/>
          <p:nvPr/>
        </p:nvSpPr>
        <p:spPr>
          <a:xfrm>
            <a:off x="5618480" y="4493566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FBOT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~ 10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GB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0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C1-132E-31ED-D944-622291B9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Insights from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6E8F9-71D7-5267-DBA8-9E009A07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 </a:t>
            </a:r>
            <a:r>
              <a:rPr lang="en-GB" dirty="0" err="1"/>
              <a:t>blueshifted</a:t>
            </a:r>
            <a:r>
              <a:rPr lang="en-GB" dirty="0"/>
              <a:t> H lines from CSS161010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(pre-explosion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stream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at 8000 km/s...?)</a:t>
            </a:r>
            <a:endParaRPr lang="en-GB" dirty="0"/>
          </a:p>
          <a:p>
            <a:r>
              <a:rPr lang="en-GB" dirty="0"/>
              <a:t>Fast/luminous optical flares from AT2022tsd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(compact, long-lasting, unstable engine)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9D806-D51D-0FA3-3B23-6DEFD2F6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86C6C-CCD3-4F01-228B-764C419B6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4" r="4505"/>
          <a:stretch/>
        </p:blipFill>
        <p:spPr>
          <a:xfrm>
            <a:off x="785848" y="3167401"/>
            <a:ext cx="5276327" cy="1883336"/>
          </a:xfrm>
          <a:prstGeom prst="rect">
            <a:avLst/>
          </a:prstGeom>
        </p:spPr>
      </p:pic>
      <p:pic>
        <p:nvPicPr>
          <p:cNvPr id="6" name="Picture 5" descr="A graph of blue and white lines&#10;&#10;Description automatically generated">
            <a:extLst>
              <a:ext uri="{FF2B5EF4-FFF2-40B4-BE49-F238E27FC236}">
                <a16:creationId xmlns:a16="http://schemas.microsoft.com/office/drawing/2014/main" id="{4F1CE729-6B63-6712-0CEC-A160BE95B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278" y="0"/>
            <a:ext cx="1358164" cy="514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A48CB-7CC8-3A64-4231-4E50939CEC54}"/>
              </a:ext>
            </a:extLst>
          </p:cNvPr>
          <p:cNvCxnSpPr>
            <a:cxnSpLocks/>
          </p:cNvCxnSpPr>
          <p:nvPr/>
        </p:nvCxnSpPr>
        <p:spPr>
          <a:xfrm>
            <a:off x="7072998" y="1391920"/>
            <a:ext cx="5631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AD5BDB65-95FF-F315-59D4-4FA040E61F87}"/>
              </a:ext>
            </a:extLst>
          </p:cNvPr>
          <p:cNvSpPr/>
          <p:nvPr/>
        </p:nvSpPr>
        <p:spPr>
          <a:xfrm rot="4313711">
            <a:off x="6071636" y="2606887"/>
            <a:ext cx="753459" cy="996522"/>
          </a:xfrm>
          <a:prstGeom prst="arc">
            <a:avLst>
              <a:gd name="adj1" fmla="val 16200000"/>
              <a:gd name="adj2" fmla="val 47219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C77B2-81EE-D870-5A39-BBC637282D0A}"/>
              </a:ext>
            </a:extLst>
          </p:cNvPr>
          <p:cNvSpPr txBox="1"/>
          <p:nvPr/>
        </p:nvSpPr>
        <p:spPr>
          <a:xfrm>
            <a:off x="6062175" y="4484126"/>
            <a:ext cx="1177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Ho+2023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F683B-FCD5-E3CD-4094-B641672B34C9}"/>
              </a:ext>
            </a:extLst>
          </p:cNvPr>
          <p:cNvSpPr txBox="1"/>
          <p:nvPr/>
        </p:nvSpPr>
        <p:spPr>
          <a:xfrm rot="16200000">
            <a:off x="6688555" y="3774072"/>
            <a:ext cx="167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Gutierrez+2024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279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4A790B-6123-F4F3-5E76-7FAC8DF3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06588" y="929501"/>
            <a:ext cx="4992696" cy="366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4CAB4-797D-8576-51C7-24451E95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AT2024wpp (ZTF24abjjpbo)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FD29-7432-8C64-D6E4-41BBBB81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"Nearby" (z=0.087), </a:t>
            </a:r>
            <a:br>
              <a:rPr lang="en-GB" dirty="0"/>
            </a:br>
            <a:r>
              <a:rPr lang="en-GB" dirty="0"/>
              <a:t>recent LFBOT</a:t>
            </a:r>
          </a:p>
          <a:p>
            <a:r>
              <a:rPr lang="en-GB" dirty="0"/>
              <a:t>Identified before</a:t>
            </a:r>
            <a:br>
              <a:rPr lang="en-GB" dirty="0"/>
            </a:br>
            <a:r>
              <a:rPr lang="en-GB" dirty="0"/>
              <a:t>peak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HST spectrum</a:t>
            </a:r>
            <a:br>
              <a:rPr lang="en-GB" dirty="0"/>
            </a:br>
            <a:r>
              <a:rPr lang="en-GB" dirty="0"/>
              <a:t>obtained at 20 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15CB4-8A84-7DC0-DF19-170D982C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102E50-8FEB-3EB0-77F9-B3DF9CBD23C2}"/>
              </a:ext>
            </a:extLst>
          </p:cNvPr>
          <p:cNvGrpSpPr/>
          <p:nvPr/>
        </p:nvGrpSpPr>
        <p:grpSpPr>
          <a:xfrm>
            <a:off x="6010983" y="1269596"/>
            <a:ext cx="2554283" cy="978069"/>
            <a:chOff x="5157016" y="744037"/>
            <a:chExt cx="3675516" cy="1407404"/>
          </a:xfrm>
        </p:grpSpPr>
        <p:pic>
          <p:nvPicPr>
            <p:cNvPr id="6" name="Picture 5" descr="A collage of images of a star&#10;&#10;Description automatically generated">
              <a:extLst>
                <a:ext uri="{FF2B5EF4-FFF2-40B4-BE49-F238E27FC236}">
                  <a16:creationId xmlns:a16="http://schemas.microsoft.com/office/drawing/2014/main" id="{0F8B64A2-BCB6-9906-9CA6-E8565953A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862" b="50889"/>
            <a:stretch/>
          </p:blipFill>
          <p:spPr>
            <a:xfrm>
              <a:off x="5157016" y="744037"/>
              <a:ext cx="2452898" cy="1402466"/>
            </a:xfrm>
            <a:prstGeom prst="rect">
              <a:avLst/>
            </a:prstGeom>
          </p:spPr>
        </p:pic>
        <p:pic>
          <p:nvPicPr>
            <p:cNvPr id="7" name="Picture 6" descr="A collage of images of a star&#10;&#10;Description automatically generated">
              <a:extLst>
                <a:ext uri="{FF2B5EF4-FFF2-40B4-BE49-F238E27FC236}">
                  <a16:creationId xmlns:a16="http://schemas.microsoft.com/office/drawing/2014/main" id="{754D64DD-A488-E80C-1F78-BF1902CB7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484" t="50889" r="33862"/>
            <a:stretch/>
          </p:blipFill>
          <p:spPr>
            <a:xfrm>
              <a:off x="7621489" y="748975"/>
              <a:ext cx="1211043" cy="140246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A456F6-495C-5DE7-6A33-8BFE7973AAB9}"/>
              </a:ext>
            </a:extLst>
          </p:cNvPr>
          <p:cNvSpPr txBox="1"/>
          <p:nvPr/>
        </p:nvSpPr>
        <p:spPr>
          <a:xfrm rot="5400000">
            <a:off x="4718089" y="3331126"/>
            <a:ext cx="1412111" cy="2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← HST spectrum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13BC3-FBDA-05FE-F735-6BC7CF68F8C5}"/>
              </a:ext>
            </a:extLst>
          </p:cNvPr>
          <p:cNvSpPr txBox="1"/>
          <p:nvPr/>
        </p:nvSpPr>
        <p:spPr>
          <a:xfrm>
            <a:off x="4612640" y="2969216"/>
            <a:ext cx="49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rgbClr val="00C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ippet Dog Breed Information">
            <a:extLst>
              <a:ext uri="{FF2B5EF4-FFF2-40B4-BE49-F238E27FC236}">
                <a16:creationId xmlns:a16="http://schemas.microsoft.com/office/drawing/2014/main" id="{E0198289-CCAD-29DD-B589-9A82BD6A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" y="61017"/>
            <a:ext cx="1430505" cy="9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12C42B-8B94-E0BD-71AD-5104392C203A}"/>
              </a:ext>
            </a:extLst>
          </p:cNvPr>
          <p:cNvCxnSpPr/>
          <p:nvPr/>
        </p:nvCxnSpPr>
        <p:spPr>
          <a:xfrm flipH="1">
            <a:off x="1624420" y="826771"/>
            <a:ext cx="325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980FC6-4F6B-3AED-9F3D-95824A49676C}"/>
              </a:ext>
            </a:extLst>
          </p:cNvPr>
          <p:cNvSpPr txBox="1"/>
          <p:nvPr/>
        </p:nvSpPr>
        <p:spPr>
          <a:xfrm>
            <a:off x="1950720" y="683077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whippet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42B877-B441-97B7-C3C6-A5BE0A2AB79A}"/>
              </a:ext>
            </a:extLst>
          </p:cNvPr>
          <p:cNvSpPr txBox="1"/>
          <p:nvPr/>
        </p:nvSpPr>
        <p:spPr>
          <a:xfrm rot="16200000">
            <a:off x="3228117" y="2529840"/>
            <a:ext cx="138176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Helvetica" pitchFamily="2" charset="0"/>
              </a:rPr>
              <a:t>Magnitude (AB)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B531E-C699-9FCD-4C74-38BFE30A0876}"/>
              </a:ext>
            </a:extLst>
          </p:cNvPr>
          <p:cNvSpPr txBox="1"/>
          <p:nvPr/>
        </p:nvSpPr>
        <p:spPr>
          <a:xfrm rot="16200000">
            <a:off x="8269172" y="2425556"/>
            <a:ext cx="138176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Helvetica" pitchFamily="2" charset="0"/>
              </a:rPr>
              <a:t>Absolute Mag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F44F3-00D4-A8C8-2C78-6C1C5FFD1E89}"/>
              </a:ext>
            </a:extLst>
          </p:cNvPr>
          <p:cNvSpPr txBox="1"/>
          <p:nvPr/>
        </p:nvSpPr>
        <p:spPr>
          <a:xfrm rot="2245438">
            <a:off x="5310879" y="2364758"/>
            <a:ext cx="1070329" cy="2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AT2024wpp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F6918-47A2-C8F1-590B-00422EBAB750}"/>
              </a:ext>
            </a:extLst>
          </p:cNvPr>
          <p:cNvSpPr txBox="1"/>
          <p:nvPr/>
        </p:nvSpPr>
        <p:spPr>
          <a:xfrm rot="1729497">
            <a:off x="6065965" y="3494697"/>
            <a:ext cx="1070329" cy="27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AT2018cow</a:t>
            </a:r>
          </a:p>
        </p:txBody>
      </p:sp>
    </p:spTree>
    <p:extLst>
      <p:ext uri="{BB962C8B-B14F-4D97-AF65-F5344CB8AC3E}">
        <p14:creationId xmlns:p14="http://schemas.microsoft.com/office/powerpoint/2010/main" val="404650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(+NOT)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F9DDCE-C6F0-5629-960D-8F7CCE0E1597}"/>
              </a:ext>
            </a:extLst>
          </p:cNvPr>
          <p:cNvSpPr txBox="1"/>
          <p:nvPr/>
        </p:nvSpPr>
        <p:spPr>
          <a:xfrm>
            <a:off x="2164080" y="999392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72B43-17D5-8094-635B-0F309D7E6859}"/>
              </a:ext>
            </a:extLst>
          </p:cNvPr>
          <p:cNvSpPr txBox="1"/>
          <p:nvPr/>
        </p:nvSpPr>
        <p:spPr>
          <a:xfrm>
            <a:off x="4048760" y="999392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32039-ED19-3238-6779-6495CEDB433B}"/>
              </a:ext>
            </a:extLst>
          </p:cNvPr>
          <p:cNvSpPr txBox="1"/>
          <p:nvPr/>
        </p:nvSpPr>
        <p:spPr>
          <a:xfrm>
            <a:off x="6832600" y="999391"/>
            <a:ext cx="98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ALFOSC</a:t>
            </a:r>
          </a:p>
        </p:txBody>
      </p:sp>
    </p:spTree>
    <p:extLst>
      <p:ext uri="{BB962C8B-B14F-4D97-AF65-F5344CB8AC3E}">
        <p14:creationId xmlns:p14="http://schemas.microsoft.com/office/powerpoint/2010/main" val="63164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(+NOT)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757A2-D667-2AD1-DA89-3F86A24E55EB}"/>
              </a:ext>
            </a:extLst>
          </p:cNvPr>
          <p:cNvSpPr txBox="1"/>
          <p:nvPr/>
        </p:nvSpPr>
        <p:spPr>
          <a:xfrm>
            <a:off x="4815069" y="2340917"/>
            <a:ext cx="325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19000 K blackbody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E4045-D103-3B6D-F7AD-DACB4823618A}"/>
              </a:ext>
            </a:extLst>
          </p:cNvPr>
          <p:cNvSpPr txBox="1"/>
          <p:nvPr/>
        </p:nvSpPr>
        <p:spPr>
          <a:xfrm>
            <a:off x="2418080" y="352552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 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0B5570-6BAB-DD33-D102-9E5AFF47490C}"/>
              </a:ext>
            </a:extLst>
          </p:cNvPr>
          <p:cNvCxnSpPr>
            <a:cxnSpLocks/>
          </p:cNvCxnSpPr>
          <p:nvPr/>
        </p:nvCxnSpPr>
        <p:spPr>
          <a:xfrm flipH="1" flipV="1">
            <a:off x="2316480" y="2879180"/>
            <a:ext cx="274692" cy="63618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539DB5-CAFD-2B1D-BFDA-D1BCC54C0514}"/>
              </a:ext>
            </a:extLst>
          </p:cNvPr>
          <p:cNvCxnSpPr>
            <a:cxnSpLocks/>
          </p:cNvCxnSpPr>
          <p:nvPr/>
        </p:nvCxnSpPr>
        <p:spPr>
          <a:xfrm flipH="1" flipV="1">
            <a:off x="3098800" y="2915138"/>
            <a:ext cx="101600" cy="6002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2F2FEE-05FF-746E-3E14-59FF111D45A3}"/>
              </a:ext>
            </a:extLst>
          </p:cNvPr>
          <p:cNvCxnSpPr>
            <a:cxnSpLocks/>
          </p:cNvCxnSpPr>
          <p:nvPr/>
        </p:nvCxnSpPr>
        <p:spPr>
          <a:xfrm flipH="1" flipV="1">
            <a:off x="2550160" y="2805708"/>
            <a:ext cx="284480" cy="70965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EBA67B-E491-9DAC-8A8C-4A7AB19EA3C4}"/>
              </a:ext>
            </a:extLst>
          </p:cNvPr>
          <p:cNvCxnSpPr>
            <a:cxnSpLocks/>
          </p:cNvCxnSpPr>
          <p:nvPr/>
        </p:nvCxnSpPr>
        <p:spPr>
          <a:xfrm flipH="1" flipV="1">
            <a:off x="2092960" y="2879180"/>
            <a:ext cx="335280" cy="6702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B1D261-088F-EEEC-588C-57BCB55FA9C6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783840" y="2822898"/>
            <a:ext cx="228600" cy="7026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804296-BB6E-A4A9-93DE-D0CE6D9425B1}"/>
              </a:ext>
            </a:extLst>
          </p:cNvPr>
          <p:cNvSpPr txBox="1"/>
          <p:nvPr/>
        </p:nvSpPr>
        <p:spPr>
          <a:xfrm>
            <a:off x="1930400" y="4010004"/>
            <a:ext cx="487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Ly-</a:t>
            </a:r>
            <a:r>
              <a:rPr lang="el-G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GB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BE64A5-41DE-3BF4-EE07-18E999BC66D3}"/>
              </a:ext>
            </a:extLst>
          </p:cNvPr>
          <p:cNvCxnSpPr>
            <a:cxnSpLocks/>
          </p:cNvCxnSpPr>
          <p:nvPr/>
        </p:nvCxnSpPr>
        <p:spPr>
          <a:xfrm flipH="1" flipV="1">
            <a:off x="2044700" y="3369071"/>
            <a:ext cx="289560" cy="2353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1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(+NOT)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5811520" y="1391920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2021csp</a:t>
            </a:r>
            <a:b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22D40-8FEF-5265-371B-1144EB8A589E}"/>
              </a:ext>
            </a:extLst>
          </p:cNvPr>
          <p:cNvSpPr txBox="1"/>
          <p:nvPr/>
        </p:nvSpPr>
        <p:spPr>
          <a:xfrm>
            <a:off x="1320800" y="3979762"/>
            <a:ext cx="47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High-velocity CSM lines (for comparison)</a:t>
            </a:r>
          </a:p>
        </p:txBody>
      </p:sp>
    </p:spTree>
    <p:extLst>
      <p:ext uri="{BB962C8B-B14F-4D97-AF65-F5344CB8AC3E}">
        <p14:creationId xmlns:p14="http://schemas.microsoft.com/office/powerpoint/2010/main" val="266181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6497320" y="1158240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2021csp</a:t>
            </a:r>
            <a:b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6F38C-411D-31D6-77EA-97081A642560}"/>
              </a:ext>
            </a:extLst>
          </p:cNvPr>
          <p:cNvSpPr txBox="1"/>
          <p:nvPr/>
        </p:nvSpPr>
        <p:spPr>
          <a:xfrm>
            <a:off x="1320800" y="3979762"/>
            <a:ext cx="47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High-velocity CSM lines (for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216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5984240" y="3495040"/>
            <a:ext cx="98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2023ixf</a:t>
            </a:r>
          </a:p>
        </p:txBody>
      </p:sp>
    </p:spTree>
    <p:extLst>
      <p:ext uri="{BB962C8B-B14F-4D97-AF65-F5344CB8AC3E}">
        <p14:creationId xmlns:p14="http://schemas.microsoft.com/office/powerpoint/2010/main" val="145948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2414-EF51-D97C-D148-9B09EED9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HST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030C-5538-FBF4-D309-67E4F690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8869-1A48-1F2E-4FB3-5524C17A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979072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DA022-D612-F568-984C-5F37E0067CC9}"/>
              </a:ext>
            </a:extLst>
          </p:cNvPr>
          <p:cNvSpPr txBox="1"/>
          <p:nvPr/>
        </p:nvSpPr>
        <p:spPr>
          <a:xfrm>
            <a:off x="6131560" y="3129280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ASAS-SN14li</a:t>
            </a:r>
            <a:b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(TDE)</a:t>
            </a:r>
          </a:p>
        </p:txBody>
      </p:sp>
    </p:spTree>
    <p:extLst>
      <p:ext uri="{BB962C8B-B14F-4D97-AF65-F5344CB8AC3E}">
        <p14:creationId xmlns:p14="http://schemas.microsoft.com/office/powerpoint/2010/main" val="154840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E833-8453-E660-B2E7-391019FC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Featureless UV: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2A01-76B3-6E13-11F6-CCBC6145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Implies a thin / homogeneous optical "surface"</a:t>
            </a:r>
          </a:p>
          <a:p>
            <a:pPr marL="457200" lvl="1" indent="0">
              <a:buNone/>
            </a:pPr>
            <a:r>
              <a:rPr lang="en-GB" i="1" dirty="0"/>
              <a:t> 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Less likely: high orbital velocity, no UV species?</a:t>
            </a:r>
          </a:p>
          <a:p>
            <a:r>
              <a:rPr lang="en-GB" dirty="0"/>
              <a:t>No dense wind above photosphere – contrary to expectations of stellar model</a:t>
            </a:r>
          </a:p>
          <a:p>
            <a:pPr marL="457200" lvl="1" indent="0">
              <a:buNone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But: radio indicates a less dense bubble is present</a:t>
            </a:r>
          </a:p>
          <a:p>
            <a:r>
              <a:rPr lang="en-GB" dirty="0"/>
              <a:t>More evidence for an engine/accretion (not interaction) origin for late UV/optical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098-AEE7-0CCF-C6E0-EF00B075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2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E753EB81-0EEF-0A5B-607E-A3031232CD8A}"/>
              </a:ext>
            </a:extLst>
          </p:cNvPr>
          <p:cNvGrpSpPr/>
          <p:nvPr/>
        </p:nvGrpSpPr>
        <p:grpSpPr>
          <a:xfrm>
            <a:off x="107010" y="1005996"/>
            <a:ext cx="5196717" cy="3329784"/>
            <a:chOff x="46050" y="794837"/>
            <a:chExt cx="5196717" cy="332978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F74E7C3-9874-F616-340C-33D707564709}"/>
                </a:ext>
              </a:extLst>
            </p:cNvPr>
            <p:cNvGrpSpPr/>
            <p:nvPr/>
          </p:nvGrpSpPr>
          <p:grpSpPr>
            <a:xfrm>
              <a:off x="46050" y="794837"/>
              <a:ext cx="5196717" cy="3329784"/>
              <a:chOff x="46050" y="794837"/>
              <a:chExt cx="5196717" cy="3329784"/>
            </a:xfrm>
          </p:grpSpPr>
          <p:pic>
            <p:nvPicPr>
              <p:cNvPr id="28" name="Picture 27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9EEB1845-AECC-C73A-EBBD-5D2A9676C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DCDCDC"/>
                  </a:clrFrom>
                  <a:clrTo>
                    <a:srgbClr val="DCDCDC">
                      <a:alpha val="0"/>
                    </a:srgbClr>
                  </a:clrTo>
                </a:clrChange>
              </a:blip>
              <a:srcRect l="1515" r="24887"/>
              <a:stretch/>
            </p:blipFill>
            <p:spPr>
              <a:xfrm>
                <a:off x="46050" y="794837"/>
                <a:ext cx="5196717" cy="3278004"/>
              </a:xfrm>
              <a:prstGeom prst="rect">
                <a:avLst/>
              </a:prstGeom>
            </p:spPr>
          </p:pic>
          <p:pic>
            <p:nvPicPr>
              <p:cNvPr id="29" name="Picture 28" descr="Chart, radar chart&#10;&#10;Description automatically generated">
                <a:extLst>
                  <a:ext uri="{FF2B5EF4-FFF2-40B4-BE49-F238E27FC236}">
                    <a16:creationId xmlns:a16="http://schemas.microsoft.com/office/drawing/2014/main" id="{4B485BEE-7883-DF3C-A4D7-350D419D7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DCDCDC"/>
                  </a:clrFrom>
                  <a:clrTo>
                    <a:srgbClr val="DCDCDC">
                      <a:alpha val="0"/>
                    </a:srgbClr>
                  </a:clrTo>
                </a:clrChange>
              </a:blip>
              <a:srcRect l="74528" b="46739"/>
              <a:stretch/>
            </p:blipFill>
            <p:spPr>
              <a:xfrm>
                <a:off x="46051" y="2378735"/>
                <a:ext cx="1798596" cy="1745886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3A4DBE-82F0-5D9F-DC1C-0D73F2B8BEC0}"/>
                </a:ext>
              </a:extLst>
            </p:cNvPr>
            <p:cNvSpPr/>
            <p:nvPr/>
          </p:nvSpPr>
          <p:spPr>
            <a:xfrm>
              <a:off x="390808" y="1100745"/>
              <a:ext cx="167992" cy="65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A5D2E6-4E5E-A120-B318-68BDCA93638E}"/>
                </a:ext>
              </a:extLst>
            </p:cNvPr>
            <p:cNvSpPr/>
            <p:nvPr/>
          </p:nvSpPr>
          <p:spPr>
            <a:xfrm>
              <a:off x="629920" y="1036625"/>
              <a:ext cx="441630" cy="328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849DBC-B642-2795-B4FA-22D655171DE2}"/>
                </a:ext>
              </a:extLst>
            </p:cNvPr>
            <p:cNvSpPr/>
            <p:nvPr/>
          </p:nvSpPr>
          <p:spPr>
            <a:xfrm>
              <a:off x="2178990" y="1022348"/>
              <a:ext cx="353678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787DC0-FDE0-6345-F33B-2D29461AF168}"/>
                </a:ext>
              </a:extLst>
            </p:cNvPr>
            <p:cNvSpPr/>
            <p:nvPr/>
          </p:nvSpPr>
          <p:spPr>
            <a:xfrm>
              <a:off x="3907274" y="1002028"/>
              <a:ext cx="353678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1D0C3D-287D-FDB5-5676-4068E77BF33D}"/>
                </a:ext>
              </a:extLst>
            </p:cNvPr>
            <p:cNvSpPr/>
            <p:nvPr/>
          </p:nvSpPr>
          <p:spPr>
            <a:xfrm rot="1962433">
              <a:off x="4318736" y="1253395"/>
              <a:ext cx="866786" cy="167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9BCE88-9C6E-18A9-532D-97DADFC2B40D}"/>
                </a:ext>
              </a:extLst>
            </p:cNvPr>
            <p:cNvSpPr/>
            <p:nvPr/>
          </p:nvSpPr>
          <p:spPr>
            <a:xfrm>
              <a:off x="381961" y="2650632"/>
              <a:ext cx="237798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4F64CE-3578-0AC3-30AF-7CF86711AA61}"/>
                </a:ext>
              </a:extLst>
            </p:cNvPr>
            <p:cNvSpPr/>
            <p:nvPr/>
          </p:nvSpPr>
          <p:spPr>
            <a:xfrm>
              <a:off x="2190717" y="2620318"/>
              <a:ext cx="298481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59A5DE8-C51B-79EA-546F-2D9D84BF71AA}"/>
                </a:ext>
              </a:extLst>
            </p:cNvPr>
            <p:cNvSpPr/>
            <p:nvPr/>
          </p:nvSpPr>
          <p:spPr>
            <a:xfrm>
              <a:off x="3962471" y="2650632"/>
              <a:ext cx="298481" cy="631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E154FFC-7D4B-732C-4C63-14009A4CE31B}"/>
                </a:ext>
              </a:extLst>
            </p:cNvPr>
            <p:cNvSpPr/>
            <p:nvPr/>
          </p:nvSpPr>
          <p:spPr>
            <a:xfrm>
              <a:off x="2148613" y="2987675"/>
              <a:ext cx="125763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304ED5-C80F-5547-263D-09816E8ABAB2}"/>
                </a:ext>
              </a:extLst>
            </p:cNvPr>
            <p:cNvSpPr/>
            <p:nvPr/>
          </p:nvSpPr>
          <p:spPr>
            <a:xfrm>
              <a:off x="3907274" y="2964763"/>
              <a:ext cx="125763" cy="75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6984E49-B395-A481-F7AB-97E49C69FF8B}"/>
                </a:ext>
              </a:extLst>
            </p:cNvPr>
            <p:cNvSpPr/>
            <p:nvPr/>
          </p:nvSpPr>
          <p:spPr>
            <a:xfrm>
              <a:off x="2468880" y="1024854"/>
              <a:ext cx="599440" cy="996986"/>
            </a:xfrm>
            <a:custGeom>
              <a:avLst/>
              <a:gdLst>
                <a:gd name="connsiteX0" fmla="*/ 0 w 599440"/>
                <a:gd name="connsiteY0" fmla="*/ 996986 h 996986"/>
                <a:gd name="connsiteX1" fmla="*/ 30480 w 599440"/>
                <a:gd name="connsiteY1" fmla="*/ 519466 h 996986"/>
                <a:gd name="connsiteX2" fmla="*/ 71120 w 599440"/>
                <a:gd name="connsiteY2" fmla="*/ 41946 h 996986"/>
                <a:gd name="connsiteX3" fmla="*/ 142240 w 599440"/>
                <a:gd name="connsiteY3" fmla="*/ 72426 h 996986"/>
                <a:gd name="connsiteX4" fmla="*/ 396240 w 599440"/>
                <a:gd name="connsiteY4" fmla="*/ 468666 h 996986"/>
                <a:gd name="connsiteX5" fmla="*/ 599440 w 599440"/>
                <a:gd name="connsiteY5" fmla="*/ 702346 h 99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440" h="996986">
                  <a:moveTo>
                    <a:pt x="0" y="996986"/>
                  </a:moveTo>
                  <a:cubicBezTo>
                    <a:pt x="9313" y="837812"/>
                    <a:pt x="18627" y="678639"/>
                    <a:pt x="30480" y="519466"/>
                  </a:cubicBezTo>
                  <a:cubicBezTo>
                    <a:pt x="42333" y="360293"/>
                    <a:pt x="52493" y="116453"/>
                    <a:pt x="71120" y="41946"/>
                  </a:cubicBezTo>
                  <a:cubicBezTo>
                    <a:pt x="89747" y="-32561"/>
                    <a:pt x="88053" y="1306"/>
                    <a:pt x="142240" y="72426"/>
                  </a:cubicBezTo>
                  <a:cubicBezTo>
                    <a:pt x="196427" y="143546"/>
                    <a:pt x="320040" y="363679"/>
                    <a:pt x="396240" y="468666"/>
                  </a:cubicBezTo>
                  <a:cubicBezTo>
                    <a:pt x="472440" y="573653"/>
                    <a:pt x="535940" y="637999"/>
                    <a:pt x="599440" y="702346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D75DB9-BDA4-BD68-9CDC-46B926C96FBB}"/>
                </a:ext>
              </a:extLst>
            </p:cNvPr>
            <p:cNvSpPr/>
            <p:nvPr/>
          </p:nvSpPr>
          <p:spPr>
            <a:xfrm>
              <a:off x="4175760" y="1100745"/>
              <a:ext cx="457200" cy="860135"/>
            </a:xfrm>
            <a:custGeom>
              <a:avLst/>
              <a:gdLst>
                <a:gd name="connsiteX0" fmla="*/ 0 w 457200"/>
                <a:gd name="connsiteY0" fmla="*/ 860135 h 860135"/>
                <a:gd name="connsiteX1" fmla="*/ 91440 w 457200"/>
                <a:gd name="connsiteY1" fmla="*/ 128615 h 860135"/>
                <a:gd name="connsiteX2" fmla="*/ 152400 w 457200"/>
                <a:gd name="connsiteY2" fmla="*/ 6695 h 860135"/>
                <a:gd name="connsiteX3" fmla="*/ 284480 w 457200"/>
                <a:gd name="connsiteY3" fmla="*/ 209895 h 860135"/>
                <a:gd name="connsiteX4" fmla="*/ 457200 w 457200"/>
                <a:gd name="connsiteY4" fmla="*/ 636615 h 86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860135">
                  <a:moveTo>
                    <a:pt x="0" y="860135"/>
                  </a:moveTo>
                  <a:cubicBezTo>
                    <a:pt x="33020" y="565495"/>
                    <a:pt x="66040" y="270855"/>
                    <a:pt x="91440" y="128615"/>
                  </a:cubicBezTo>
                  <a:cubicBezTo>
                    <a:pt x="116840" y="-13625"/>
                    <a:pt x="120227" y="-6852"/>
                    <a:pt x="152400" y="6695"/>
                  </a:cubicBezTo>
                  <a:cubicBezTo>
                    <a:pt x="184573" y="20242"/>
                    <a:pt x="233680" y="104908"/>
                    <a:pt x="284480" y="209895"/>
                  </a:cubicBezTo>
                  <a:cubicBezTo>
                    <a:pt x="335280" y="314882"/>
                    <a:pt x="396240" y="475748"/>
                    <a:pt x="457200" y="636615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F09BB97-0BB3-51A2-99EB-9E010140BB10}"/>
                </a:ext>
              </a:extLst>
            </p:cNvPr>
            <p:cNvSpPr/>
            <p:nvPr/>
          </p:nvSpPr>
          <p:spPr>
            <a:xfrm>
              <a:off x="629920" y="2650632"/>
              <a:ext cx="721360" cy="905368"/>
            </a:xfrm>
            <a:custGeom>
              <a:avLst/>
              <a:gdLst>
                <a:gd name="connsiteX0" fmla="*/ 0 w 721360"/>
                <a:gd name="connsiteY0" fmla="*/ 824088 h 905368"/>
                <a:gd name="connsiteX1" fmla="*/ 40640 w 721360"/>
                <a:gd name="connsiteY1" fmla="*/ 112888 h 905368"/>
                <a:gd name="connsiteX2" fmla="*/ 60960 w 721360"/>
                <a:gd name="connsiteY2" fmla="*/ 11288 h 905368"/>
                <a:gd name="connsiteX3" fmla="*/ 193040 w 721360"/>
                <a:gd name="connsiteY3" fmla="*/ 214488 h 905368"/>
                <a:gd name="connsiteX4" fmla="*/ 294640 w 721360"/>
                <a:gd name="connsiteY4" fmla="*/ 336408 h 905368"/>
                <a:gd name="connsiteX5" fmla="*/ 721360 w 721360"/>
                <a:gd name="connsiteY5" fmla="*/ 905368 h 90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360" h="905368">
                  <a:moveTo>
                    <a:pt x="0" y="824088"/>
                  </a:moveTo>
                  <a:cubicBezTo>
                    <a:pt x="15240" y="536221"/>
                    <a:pt x="30480" y="248355"/>
                    <a:pt x="40640" y="112888"/>
                  </a:cubicBezTo>
                  <a:cubicBezTo>
                    <a:pt x="50800" y="-22579"/>
                    <a:pt x="35560" y="-5645"/>
                    <a:pt x="60960" y="11288"/>
                  </a:cubicBezTo>
                  <a:cubicBezTo>
                    <a:pt x="86360" y="28221"/>
                    <a:pt x="154093" y="160301"/>
                    <a:pt x="193040" y="214488"/>
                  </a:cubicBezTo>
                  <a:cubicBezTo>
                    <a:pt x="231987" y="268675"/>
                    <a:pt x="206587" y="221261"/>
                    <a:pt x="294640" y="336408"/>
                  </a:cubicBezTo>
                  <a:cubicBezTo>
                    <a:pt x="382693" y="451555"/>
                    <a:pt x="552026" y="678461"/>
                    <a:pt x="721360" y="905368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DEE207A-D3A6-1555-332C-C5BCBFED818E}"/>
                </a:ext>
              </a:extLst>
            </p:cNvPr>
            <p:cNvSpPr/>
            <p:nvPr/>
          </p:nvSpPr>
          <p:spPr>
            <a:xfrm>
              <a:off x="2499360" y="2695760"/>
              <a:ext cx="416560" cy="767604"/>
            </a:xfrm>
            <a:custGeom>
              <a:avLst/>
              <a:gdLst>
                <a:gd name="connsiteX0" fmla="*/ 0 w 416560"/>
                <a:gd name="connsiteY0" fmla="*/ 677360 h 767604"/>
                <a:gd name="connsiteX1" fmla="*/ 50800 w 416560"/>
                <a:gd name="connsiteY1" fmla="*/ 88080 h 767604"/>
                <a:gd name="connsiteX2" fmla="*/ 81280 w 416560"/>
                <a:gd name="connsiteY2" fmla="*/ 6800 h 767604"/>
                <a:gd name="connsiteX3" fmla="*/ 193040 w 416560"/>
                <a:gd name="connsiteY3" fmla="*/ 128720 h 767604"/>
                <a:gd name="connsiteX4" fmla="*/ 355600 w 416560"/>
                <a:gd name="connsiteY4" fmla="*/ 697680 h 767604"/>
                <a:gd name="connsiteX5" fmla="*/ 416560 w 416560"/>
                <a:gd name="connsiteY5" fmla="*/ 738320 h 76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767604">
                  <a:moveTo>
                    <a:pt x="0" y="677360"/>
                  </a:moveTo>
                  <a:cubicBezTo>
                    <a:pt x="18626" y="438600"/>
                    <a:pt x="37253" y="199840"/>
                    <a:pt x="50800" y="88080"/>
                  </a:cubicBezTo>
                  <a:cubicBezTo>
                    <a:pt x="64347" y="-23680"/>
                    <a:pt x="57573" y="27"/>
                    <a:pt x="81280" y="6800"/>
                  </a:cubicBezTo>
                  <a:cubicBezTo>
                    <a:pt x="104987" y="13573"/>
                    <a:pt x="147320" y="13573"/>
                    <a:pt x="193040" y="128720"/>
                  </a:cubicBezTo>
                  <a:cubicBezTo>
                    <a:pt x="238760" y="243867"/>
                    <a:pt x="355600" y="697680"/>
                    <a:pt x="355600" y="697680"/>
                  </a:cubicBezTo>
                  <a:cubicBezTo>
                    <a:pt x="392853" y="799280"/>
                    <a:pt x="404706" y="768800"/>
                    <a:pt x="416560" y="738320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5CB4963-2B40-9C29-915C-7D64A2BFD5AA}"/>
                </a:ext>
              </a:extLst>
            </p:cNvPr>
            <p:cNvSpPr/>
            <p:nvPr/>
          </p:nvSpPr>
          <p:spPr>
            <a:xfrm>
              <a:off x="4236720" y="2605867"/>
              <a:ext cx="558800" cy="960293"/>
            </a:xfrm>
            <a:custGeom>
              <a:avLst/>
              <a:gdLst>
                <a:gd name="connsiteX0" fmla="*/ 0 w 558800"/>
                <a:gd name="connsiteY0" fmla="*/ 960293 h 960293"/>
                <a:gd name="connsiteX1" fmla="*/ 40640 w 558800"/>
                <a:gd name="connsiteY1" fmla="*/ 177973 h 960293"/>
                <a:gd name="connsiteX2" fmla="*/ 71120 w 558800"/>
                <a:gd name="connsiteY2" fmla="*/ 15413 h 960293"/>
                <a:gd name="connsiteX3" fmla="*/ 203200 w 558800"/>
                <a:gd name="connsiteY3" fmla="*/ 442133 h 960293"/>
                <a:gd name="connsiteX4" fmla="*/ 406400 w 558800"/>
                <a:gd name="connsiteY4" fmla="*/ 584373 h 960293"/>
                <a:gd name="connsiteX5" fmla="*/ 558800 w 558800"/>
                <a:gd name="connsiteY5" fmla="*/ 635173 h 96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960293">
                  <a:moveTo>
                    <a:pt x="0" y="960293"/>
                  </a:moveTo>
                  <a:cubicBezTo>
                    <a:pt x="14393" y="647873"/>
                    <a:pt x="28787" y="335453"/>
                    <a:pt x="40640" y="177973"/>
                  </a:cubicBezTo>
                  <a:cubicBezTo>
                    <a:pt x="52493" y="20493"/>
                    <a:pt x="44027" y="-28614"/>
                    <a:pt x="71120" y="15413"/>
                  </a:cubicBezTo>
                  <a:cubicBezTo>
                    <a:pt x="98213" y="59440"/>
                    <a:pt x="147320" y="347306"/>
                    <a:pt x="203200" y="442133"/>
                  </a:cubicBezTo>
                  <a:cubicBezTo>
                    <a:pt x="259080" y="536960"/>
                    <a:pt x="347133" y="552200"/>
                    <a:pt x="406400" y="584373"/>
                  </a:cubicBezTo>
                  <a:cubicBezTo>
                    <a:pt x="465667" y="616546"/>
                    <a:pt x="512233" y="625859"/>
                    <a:pt x="558800" y="635173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BAC70D4-8F87-DAE4-A8DE-D6270B7F1AAC}"/>
                </a:ext>
              </a:extLst>
            </p:cNvPr>
            <p:cNvSpPr/>
            <p:nvPr/>
          </p:nvSpPr>
          <p:spPr>
            <a:xfrm>
              <a:off x="558800" y="1008337"/>
              <a:ext cx="1005840" cy="1023663"/>
            </a:xfrm>
            <a:custGeom>
              <a:avLst/>
              <a:gdLst>
                <a:gd name="connsiteX0" fmla="*/ 0 w 1005840"/>
                <a:gd name="connsiteY0" fmla="*/ 1003343 h 1023663"/>
                <a:gd name="connsiteX1" fmla="*/ 50800 w 1005840"/>
                <a:gd name="connsiteY1" fmla="*/ 109263 h 1023663"/>
                <a:gd name="connsiteX2" fmla="*/ 71120 w 1005840"/>
                <a:gd name="connsiteY2" fmla="*/ 58463 h 1023663"/>
                <a:gd name="connsiteX3" fmla="*/ 274320 w 1005840"/>
                <a:gd name="connsiteY3" fmla="*/ 505503 h 1023663"/>
                <a:gd name="connsiteX4" fmla="*/ 629920 w 1005840"/>
                <a:gd name="connsiteY4" fmla="*/ 789983 h 1023663"/>
                <a:gd name="connsiteX5" fmla="*/ 1005840 w 1005840"/>
                <a:gd name="connsiteY5" fmla="*/ 1023663 h 10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840" h="1023663">
                  <a:moveTo>
                    <a:pt x="0" y="1003343"/>
                  </a:moveTo>
                  <a:lnTo>
                    <a:pt x="50800" y="109263"/>
                  </a:lnTo>
                  <a:cubicBezTo>
                    <a:pt x="62653" y="-48217"/>
                    <a:pt x="33867" y="-7577"/>
                    <a:pt x="71120" y="58463"/>
                  </a:cubicBezTo>
                  <a:cubicBezTo>
                    <a:pt x="108373" y="124503"/>
                    <a:pt x="181187" y="383583"/>
                    <a:pt x="274320" y="505503"/>
                  </a:cubicBezTo>
                  <a:cubicBezTo>
                    <a:pt x="367453" y="627423"/>
                    <a:pt x="508000" y="703623"/>
                    <a:pt x="629920" y="789983"/>
                  </a:cubicBezTo>
                  <a:cubicBezTo>
                    <a:pt x="751840" y="876343"/>
                    <a:pt x="878840" y="950003"/>
                    <a:pt x="1005840" y="1023663"/>
                  </a:cubicBezTo>
                </a:path>
              </a:pathLst>
            </a:custGeom>
            <a:noFill/>
            <a:ln 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4A8A9DD-5F5D-70ED-6524-16F175A800BA}"/>
                </a:ext>
              </a:extLst>
            </p:cNvPr>
            <p:cNvSpPr/>
            <p:nvPr/>
          </p:nvSpPr>
          <p:spPr>
            <a:xfrm rot="2302399">
              <a:off x="2772692" y="1235348"/>
              <a:ext cx="528103" cy="17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ABE79E-8A0C-128E-349C-0482CD6E9E22}"/>
                </a:ext>
              </a:extLst>
            </p:cNvPr>
            <p:cNvSpPr/>
            <p:nvPr/>
          </p:nvSpPr>
          <p:spPr>
            <a:xfrm rot="2302399">
              <a:off x="2701634" y="3050811"/>
              <a:ext cx="781676" cy="9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29EDA49-FE3E-28D0-7978-8AA471BAEA55}"/>
                </a:ext>
              </a:extLst>
            </p:cNvPr>
            <p:cNvSpPr/>
            <p:nvPr/>
          </p:nvSpPr>
          <p:spPr>
            <a:xfrm rot="2302399">
              <a:off x="881002" y="3080256"/>
              <a:ext cx="781676" cy="93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ECF692-F791-9046-B455-0C72A028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Fast, Blue Optical Transients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53443-17FB-704C-BCF4-EB7DC90D25DD}"/>
              </a:ext>
            </a:extLst>
          </p:cNvPr>
          <p:cNvSpPr txBox="1"/>
          <p:nvPr/>
        </p:nvSpPr>
        <p:spPr>
          <a:xfrm>
            <a:off x="5516084" y="3597071"/>
            <a:ext cx="338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Drout+2014 (Pan-STARRS):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&lt; 12 days,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&lt; -16.5,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blue, featureless peak spectra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BBCF2-93AA-6E62-E7AA-2ADF48FF3CA8}"/>
              </a:ext>
            </a:extLst>
          </p:cNvPr>
          <p:cNvSpPr txBox="1"/>
          <p:nvPr/>
        </p:nvSpPr>
        <p:spPr>
          <a:xfrm>
            <a:off x="2054832" y="807720"/>
            <a:ext cx="214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Light curves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B3B07-9D3F-CD67-9CCC-19B5E2DC1491}"/>
              </a:ext>
            </a:extLst>
          </p:cNvPr>
          <p:cNvSpPr txBox="1"/>
          <p:nvPr/>
        </p:nvSpPr>
        <p:spPr>
          <a:xfrm>
            <a:off x="6045271" y="807719"/>
            <a:ext cx="214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AD6CD0-0E6C-3ACB-D436-4C1465AADB29}"/>
              </a:ext>
            </a:extLst>
          </p:cNvPr>
          <p:cNvGrpSpPr/>
          <p:nvPr/>
        </p:nvGrpSpPr>
        <p:grpSpPr>
          <a:xfrm>
            <a:off x="5557206" y="1183646"/>
            <a:ext cx="3376174" cy="2344264"/>
            <a:chOff x="5394960" y="998376"/>
            <a:chExt cx="3376174" cy="2344264"/>
          </a:xfrm>
        </p:grpSpPr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B17BEE42-BE86-F0A7-D15D-E3C4FAAF8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87" t="2479" b="47337"/>
            <a:stretch/>
          </p:blipFill>
          <p:spPr>
            <a:xfrm>
              <a:off x="5394960" y="998376"/>
              <a:ext cx="3376174" cy="1988664"/>
            </a:xfrm>
            <a:prstGeom prst="rect">
              <a:avLst/>
            </a:prstGeom>
          </p:spPr>
        </p:pic>
        <p:pic>
          <p:nvPicPr>
            <p:cNvPr id="21" name="Picture 20" descr="Chart&#10;&#10;Description automatically generated">
              <a:extLst>
                <a:ext uri="{FF2B5EF4-FFF2-40B4-BE49-F238E27FC236}">
                  <a16:creationId xmlns:a16="http://schemas.microsoft.com/office/drawing/2014/main" id="{DB2C3FEC-5E78-3543-4B11-07F0D93BF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64" t="90004" b="411"/>
            <a:stretch/>
          </p:blipFill>
          <p:spPr>
            <a:xfrm>
              <a:off x="5394960" y="2962821"/>
              <a:ext cx="3366013" cy="37981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373682-4321-CC1F-4763-17E657694FED}"/>
              </a:ext>
            </a:extLst>
          </p:cNvPr>
          <p:cNvSpPr txBox="1"/>
          <p:nvPr/>
        </p:nvSpPr>
        <p:spPr>
          <a:xfrm>
            <a:off x="5491072" y="4497229"/>
            <a:ext cx="34982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Pursiainen+2018 (DES)	    Rest+2018 (K2)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Tanaka+2016 (Subaru)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Ofek+2010 (PTF)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B5BD-F61C-5D65-E9AC-8408A417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ECF3-7BAC-FDA1-02D6-AEAC4F400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LFBOTs:  A genuinely new phenomenon</a:t>
            </a:r>
          </a:p>
          <a:p>
            <a:r>
              <a:rPr lang="en-GB" dirty="0"/>
              <a:t>Shared set of properties:   persistently hot, X-ray luminous, X-ray variable, radio luminous, dwarf star-forming hosts</a:t>
            </a:r>
          </a:p>
          <a:p>
            <a:r>
              <a:rPr lang="en-GB" dirty="0"/>
              <a:t>Increasing challenges for stellar models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Fast and flexible UV/X-ray capabilities are vital!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67AFF-5EB3-F262-D329-69D14745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B79A-286D-44C8-9506-9318558E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56A4-DD98-0DFA-FE88-D9BC715AC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2CD3F-B9DD-6E88-8934-63B612BE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B8B7-6593-7409-876D-41066BCB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Properties: Limited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6580-16E4-56F5-7CBF-9C0C811F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149214" cy="3394472"/>
          </a:xfrm>
        </p:spPr>
        <p:txBody>
          <a:bodyPr>
            <a:normAutofit/>
          </a:bodyPr>
          <a:lstStyle/>
          <a:p>
            <a:r>
              <a:rPr lang="en-GB" dirty="0"/>
              <a:t>Key features of 2018cow:  fast rise, high luminosity, fast fade, no SN "bump"</a:t>
            </a:r>
          </a:p>
          <a:p>
            <a:r>
              <a:rPr lang="en-GB" dirty="0"/>
              <a:t>Mostly, not entirely, generic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821E-FCE2-0D4E-0EC5-5E2107DA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ABA752B-71CF-CA90-6E10-2C0452B5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65"/>
          <a:stretch/>
        </p:blipFill>
        <p:spPr>
          <a:xfrm>
            <a:off x="3594905" y="744037"/>
            <a:ext cx="5317583" cy="42580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188562-74CF-911D-79E1-E7A433C74E86}"/>
              </a:ext>
            </a:extLst>
          </p:cNvPr>
          <p:cNvSpPr/>
          <p:nvPr/>
        </p:nvSpPr>
        <p:spPr>
          <a:xfrm>
            <a:off x="4312327" y="1190041"/>
            <a:ext cx="4388352" cy="3408450"/>
          </a:xfrm>
          <a:prstGeom prst="rect">
            <a:avLst/>
          </a:prstGeom>
          <a:solidFill>
            <a:schemeClr val="bg1">
              <a:alpha val="907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3BCA491-F42F-C2F1-8131-5E21EB3DDA5A}"/>
              </a:ext>
            </a:extLst>
          </p:cNvPr>
          <p:cNvSpPr/>
          <p:nvPr/>
        </p:nvSpPr>
        <p:spPr>
          <a:xfrm>
            <a:off x="4514127" y="1655877"/>
            <a:ext cx="3530278" cy="2788801"/>
          </a:xfrm>
          <a:custGeom>
            <a:avLst/>
            <a:gdLst>
              <a:gd name="connsiteX0" fmla="*/ 0 w 3530278"/>
              <a:gd name="connsiteY0" fmla="*/ 1782626 h 2801198"/>
              <a:gd name="connsiteX1" fmla="*/ 115746 w 3530278"/>
              <a:gd name="connsiteY1" fmla="*/ 544135 h 2801198"/>
              <a:gd name="connsiteX2" fmla="*/ 300941 w 3530278"/>
              <a:gd name="connsiteY2" fmla="*/ 81148 h 2801198"/>
              <a:gd name="connsiteX3" fmla="*/ 358815 w 3530278"/>
              <a:gd name="connsiteY3" fmla="*/ 23274 h 2801198"/>
              <a:gd name="connsiteX4" fmla="*/ 590308 w 3530278"/>
              <a:gd name="connsiteY4" fmla="*/ 335791 h 2801198"/>
              <a:gd name="connsiteX5" fmla="*/ 1030146 w 3530278"/>
              <a:gd name="connsiteY5" fmla="*/ 1007123 h 2801198"/>
              <a:gd name="connsiteX6" fmla="*/ 1863524 w 3530278"/>
              <a:gd name="connsiteY6" fmla="*/ 1794201 h 2801198"/>
              <a:gd name="connsiteX7" fmla="*/ 3530278 w 3530278"/>
              <a:gd name="connsiteY7" fmla="*/ 2801198 h 2801198"/>
              <a:gd name="connsiteX0" fmla="*/ 0 w 3530278"/>
              <a:gd name="connsiteY0" fmla="*/ 1770229 h 2788801"/>
              <a:gd name="connsiteX1" fmla="*/ 115746 w 3530278"/>
              <a:gd name="connsiteY1" fmla="*/ 531738 h 2788801"/>
              <a:gd name="connsiteX2" fmla="*/ 208344 w 3530278"/>
              <a:gd name="connsiteY2" fmla="*/ 115050 h 2788801"/>
              <a:gd name="connsiteX3" fmla="*/ 358815 w 3530278"/>
              <a:gd name="connsiteY3" fmla="*/ 10877 h 2788801"/>
              <a:gd name="connsiteX4" fmla="*/ 590308 w 3530278"/>
              <a:gd name="connsiteY4" fmla="*/ 323394 h 2788801"/>
              <a:gd name="connsiteX5" fmla="*/ 1030146 w 3530278"/>
              <a:gd name="connsiteY5" fmla="*/ 994726 h 2788801"/>
              <a:gd name="connsiteX6" fmla="*/ 1863524 w 3530278"/>
              <a:gd name="connsiteY6" fmla="*/ 1781804 h 2788801"/>
              <a:gd name="connsiteX7" fmla="*/ 3530278 w 3530278"/>
              <a:gd name="connsiteY7" fmla="*/ 2788801 h 27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0278" h="2788801">
                <a:moveTo>
                  <a:pt x="0" y="1770229"/>
                </a:moveTo>
                <a:cubicBezTo>
                  <a:pt x="32794" y="1292773"/>
                  <a:pt x="81022" y="807601"/>
                  <a:pt x="115746" y="531738"/>
                </a:cubicBezTo>
                <a:cubicBezTo>
                  <a:pt x="150470" y="255875"/>
                  <a:pt x="167833" y="201860"/>
                  <a:pt x="208344" y="115050"/>
                </a:cubicBezTo>
                <a:cubicBezTo>
                  <a:pt x="248855" y="28240"/>
                  <a:pt x="295154" y="-23847"/>
                  <a:pt x="358815" y="10877"/>
                </a:cubicBezTo>
                <a:cubicBezTo>
                  <a:pt x="422476" y="45601"/>
                  <a:pt x="478419" y="159419"/>
                  <a:pt x="590308" y="323394"/>
                </a:cubicBezTo>
                <a:cubicBezTo>
                  <a:pt x="702197" y="487369"/>
                  <a:pt x="817943" y="751658"/>
                  <a:pt x="1030146" y="994726"/>
                </a:cubicBezTo>
                <a:cubicBezTo>
                  <a:pt x="1242349" y="1237794"/>
                  <a:pt x="1446835" y="1482792"/>
                  <a:pt x="1863524" y="1781804"/>
                </a:cubicBezTo>
                <a:cubicBezTo>
                  <a:pt x="2280213" y="2080816"/>
                  <a:pt x="2905245" y="2434808"/>
                  <a:pt x="3530278" y="2788801"/>
                </a:cubicBezTo>
              </a:path>
            </a:pathLst>
          </a:custGeom>
          <a:noFill/>
          <a:ln w="76200">
            <a:solidFill>
              <a:srgbClr val="FF00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C9B134-5AC9-7D19-F86D-2A3637768260}"/>
              </a:ext>
            </a:extLst>
          </p:cNvPr>
          <p:cNvGrpSpPr/>
          <p:nvPr/>
        </p:nvGrpSpPr>
        <p:grpSpPr>
          <a:xfrm>
            <a:off x="4516288" y="1190041"/>
            <a:ext cx="3089617" cy="3126249"/>
            <a:chOff x="911557" y="1729945"/>
            <a:chExt cx="2766618" cy="279942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0349DC7-E2C8-EFAD-4FFC-8B2EF9775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557" y="1729945"/>
              <a:ext cx="179522" cy="598459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D2B169-AB8A-F32C-E1B8-3E02848440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8125" y="1813231"/>
              <a:ext cx="375138" cy="774995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3D0DEB9-18E8-5A32-CA48-CDFAE46FAD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7063" y="2533540"/>
              <a:ext cx="616210" cy="825277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AA5308-062B-87D2-3471-15AB1C86BF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1072" y="1734872"/>
              <a:ext cx="180783" cy="146935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2AB250C-335B-A29A-0093-23C2DFB8CB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5564" y="3318520"/>
              <a:ext cx="1552611" cy="1210846"/>
            </a:xfrm>
            <a:prstGeom prst="line">
              <a:avLst/>
            </a:prstGeom>
            <a:ln w="1016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84F1DB-5FD2-98A4-2B4B-838E6A7DDBD4}"/>
              </a:ext>
            </a:extLst>
          </p:cNvPr>
          <p:cNvCxnSpPr>
            <a:cxnSpLocks/>
          </p:cNvCxnSpPr>
          <p:nvPr/>
        </p:nvCxnSpPr>
        <p:spPr>
          <a:xfrm flipV="1">
            <a:off x="4662280" y="1346706"/>
            <a:ext cx="122817" cy="511663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45E935-3A6C-FBDA-8CEB-E00CDCFED565}"/>
              </a:ext>
            </a:extLst>
          </p:cNvPr>
          <p:cNvCxnSpPr>
            <a:cxnSpLocks/>
          </p:cNvCxnSpPr>
          <p:nvPr/>
        </p:nvCxnSpPr>
        <p:spPr>
          <a:xfrm flipH="1" flipV="1">
            <a:off x="4746114" y="1385133"/>
            <a:ext cx="293012" cy="122295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E4C5A-90D6-02F0-D908-307D399A6325}"/>
              </a:ext>
            </a:extLst>
          </p:cNvPr>
          <p:cNvCxnSpPr>
            <a:cxnSpLocks/>
          </p:cNvCxnSpPr>
          <p:nvPr/>
        </p:nvCxnSpPr>
        <p:spPr>
          <a:xfrm flipH="1" flipV="1">
            <a:off x="5014484" y="1507428"/>
            <a:ext cx="343037" cy="641096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1A2C27-EB2B-C942-113D-BD96F76DF495}"/>
              </a:ext>
            </a:extLst>
          </p:cNvPr>
          <p:cNvCxnSpPr>
            <a:cxnSpLocks/>
          </p:cNvCxnSpPr>
          <p:nvPr/>
        </p:nvCxnSpPr>
        <p:spPr>
          <a:xfrm flipH="1" flipV="1">
            <a:off x="5319995" y="2095018"/>
            <a:ext cx="495744" cy="982754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88B26F-CB6D-1F3B-465E-0EAB42ED189D}"/>
              </a:ext>
            </a:extLst>
          </p:cNvPr>
          <p:cNvCxnSpPr>
            <a:cxnSpLocks/>
          </p:cNvCxnSpPr>
          <p:nvPr/>
        </p:nvCxnSpPr>
        <p:spPr>
          <a:xfrm flipH="1" flipV="1">
            <a:off x="5761716" y="3009081"/>
            <a:ext cx="792444" cy="657478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733F36-24E4-8DD1-46C2-BC5A68E63B62}"/>
              </a:ext>
            </a:extLst>
          </p:cNvPr>
          <p:cNvCxnSpPr>
            <a:cxnSpLocks/>
          </p:cNvCxnSpPr>
          <p:nvPr/>
        </p:nvCxnSpPr>
        <p:spPr>
          <a:xfrm flipH="1" flipV="1">
            <a:off x="6500731" y="3608973"/>
            <a:ext cx="863246" cy="730779"/>
          </a:xfrm>
          <a:prstGeom prst="line">
            <a:avLst/>
          </a:prstGeom>
          <a:ln w="1016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81F994-4855-6474-A172-E55072229E05}"/>
              </a:ext>
            </a:extLst>
          </p:cNvPr>
          <p:cNvCxnSpPr>
            <a:cxnSpLocks/>
          </p:cNvCxnSpPr>
          <p:nvPr/>
        </p:nvCxnSpPr>
        <p:spPr>
          <a:xfrm flipV="1">
            <a:off x="4493198" y="1545323"/>
            <a:ext cx="108779" cy="1041072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B23A2-2395-BDDD-3890-D84E3FD1347A}"/>
              </a:ext>
            </a:extLst>
          </p:cNvPr>
          <p:cNvCxnSpPr>
            <a:cxnSpLocks/>
          </p:cNvCxnSpPr>
          <p:nvPr/>
        </p:nvCxnSpPr>
        <p:spPr>
          <a:xfrm flipV="1">
            <a:off x="4579099" y="1441260"/>
            <a:ext cx="144589" cy="158148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775BDE-DF10-804F-4BC6-F6F5CB8E365D}"/>
              </a:ext>
            </a:extLst>
          </p:cNvPr>
          <p:cNvCxnSpPr>
            <a:cxnSpLocks/>
          </p:cNvCxnSpPr>
          <p:nvPr/>
        </p:nvCxnSpPr>
        <p:spPr>
          <a:xfrm>
            <a:off x="4878248" y="1507428"/>
            <a:ext cx="479273" cy="896960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ED4AD6-214E-02F9-8B6E-44F3A330A8E0}"/>
              </a:ext>
            </a:extLst>
          </p:cNvPr>
          <p:cNvCxnSpPr>
            <a:cxnSpLocks/>
          </p:cNvCxnSpPr>
          <p:nvPr/>
        </p:nvCxnSpPr>
        <p:spPr>
          <a:xfrm>
            <a:off x="4709888" y="1451339"/>
            <a:ext cx="216679" cy="115004"/>
          </a:xfrm>
          <a:prstGeom prst="line">
            <a:avLst/>
          </a:prstGeom>
          <a:ln w="1016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5D09B1-C32D-E790-08DF-0772AECAC3A8}"/>
              </a:ext>
            </a:extLst>
          </p:cNvPr>
          <p:cNvCxnSpPr>
            <a:cxnSpLocks/>
          </p:cNvCxnSpPr>
          <p:nvPr/>
        </p:nvCxnSpPr>
        <p:spPr>
          <a:xfrm flipV="1">
            <a:off x="4465023" y="1728217"/>
            <a:ext cx="258312" cy="1150605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1FE8BF-F03E-CFBA-43D6-67AE08B398C8}"/>
              </a:ext>
            </a:extLst>
          </p:cNvPr>
          <p:cNvCxnSpPr>
            <a:cxnSpLocks/>
          </p:cNvCxnSpPr>
          <p:nvPr/>
        </p:nvCxnSpPr>
        <p:spPr>
          <a:xfrm>
            <a:off x="6955367" y="3121956"/>
            <a:ext cx="1165737" cy="408411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266564-0424-42EB-37EE-51732E7741AF}"/>
              </a:ext>
            </a:extLst>
          </p:cNvPr>
          <p:cNvCxnSpPr>
            <a:cxnSpLocks/>
          </p:cNvCxnSpPr>
          <p:nvPr/>
        </p:nvCxnSpPr>
        <p:spPr>
          <a:xfrm>
            <a:off x="5711824" y="2429789"/>
            <a:ext cx="1316127" cy="718306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231D03-B2AF-AE12-CD47-210B1A692508}"/>
              </a:ext>
            </a:extLst>
          </p:cNvPr>
          <p:cNvCxnSpPr>
            <a:cxnSpLocks/>
          </p:cNvCxnSpPr>
          <p:nvPr/>
        </p:nvCxnSpPr>
        <p:spPr>
          <a:xfrm>
            <a:off x="5158886" y="1927367"/>
            <a:ext cx="563486" cy="514803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C77979-A0DA-3384-B31C-DE220A7C2B84}"/>
              </a:ext>
            </a:extLst>
          </p:cNvPr>
          <p:cNvCxnSpPr>
            <a:cxnSpLocks/>
          </p:cNvCxnSpPr>
          <p:nvPr/>
        </p:nvCxnSpPr>
        <p:spPr>
          <a:xfrm>
            <a:off x="4691807" y="1752516"/>
            <a:ext cx="480879" cy="181814"/>
          </a:xfrm>
          <a:prstGeom prst="line">
            <a:avLst/>
          </a:prstGeom>
          <a:ln w="1016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79A33D-E9C5-A641-A6ED-7727FC61A095}"/>
              </a:ext>
            </a:extLst>
          </p:cNvPr>
          <p:cNvSpPr txBox="1"/>
          <p:nvPr/>
        </p:nvSpPr>
        <p:spPr>
          <a:xfrm rot="16200000">
            <a:off x="2147533" y="2554720"/>
            <a:ext cx="3119845" cy="3608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Absolute magnitude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7E0A8C-8447-927B-771D-227E38079CB2}"/>
              </a:ext>
            </a:extLst>
          </p:cNvPr>
          <p:cNvSpPr/>
          <p:nvPr/>
        </p:nvSpPr>
        <p:spPr>
          <a:xfrm>
            <a:off x="3846627" y="1024885"/>
            <a:ext cx="327854" cy="3797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859002-1CA0-7A80-433D-58C111DCA341}"/>
              </a:ext>
            </a:extLst>
          </p:cNvPr>
          <p:cNvSpPr txBox="1"/>
          <p:nvPr/>
        </p:nvSpPr>
        <p:spPr>
          <a:xfrm>
            <a:off x="3790643" y="1024885"/>
            <a:ext cx="528501" cy="379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-21</a:t>
            </a:r>
            <a:br>
              <a:rPr lang="en-GB" sz="1700" dirty="0"/>
            </a:br>
            <a:br>
              <a:rPr lang="en-GB" sz="1900" dirty="0"/>
            </a:br>
            <a:r>
              <a:rPr lang="en-GB" sz="1500" dirty="0"/>
              <a:t>-20</a:t>
            </a:r>
            <a:br>
              <a:rPr lang="en-GB" sz="1700" dirty="0"/>
            </a:br>
            <a:br>
              <a:rPr lang="en-GB" dirty="0"/>
            </a:br>
            <a:r>
              <a:rPr lang="en-GB" sz="1500" dirty="0"/>
              <a:t>-19</a:t>
            </a:r>
            <a:br>
              <a:rPr lang="en-GB" sz="1700" dirty="0"/>
            </a:br>
            <a:br>
              <a:rPr lang="en-GB" sz="1900" dirty="0"/>
            </a:br>
            <a:r>
              <a:rPr lang="en-GB" sz="1500" dirty="0"/>
              <a:t>-18</a:t>
            </a:r>
            <a:br>
              <a:rPr lang="en-GB" sz="1700" dirty="0"/>
            </a:br>
            <a:br>
              <a:rPr lang="en-GB" dirty="0"/>
            </a:br>
            <a:r>
              <a:rPr lang="en-GB" sz="1500" dirty="0"/>
              <a:t>-17</a:t>
            </a:r>
            <a:br>
              <a:rPr lang="en-GB" sz="1700" dirty="0"/>
            </a:br>
            <a:br>
              <a:rPr lang="en-GB" sz="1900" dirty="0"/>
            </a:br>
            <a:r>
              <a:rPr lang="en-GB" sz="1500" dirty="0"/>
              <a:t>-16</a:t>
            </a:r>
            <a:br>
              <a:rPr lang="en-GB" sz="1700" dirty="0"/>
            </a:br>
            <a:br>
              <a:rPr lang="en-GB" dirty="0"/>
            </a:br>
            <a:r>
              <a:rPr lang="en-GB" sz="1500" dirty="0"/>
              <a:t>-15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355965-1B28-9FEA-B2CC-0C03C0FB1D87}"/>
                  </a:ext>
                </a:extLst>
              </p14:cNvPr>
              <p14:cNvContentPartPr/>
              <p14:nvPr/>
            </p14:nvContentPartPr>
            <p14:xfrm>
              <a:off x="4513508" y="2161997"/>
              <a:ext cx="4335888" cy="162138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355965-1B28-9FEA-B2CC-0C03C0FB1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4508" y="2152997"/>
                <a:ext cx="4353528" cy="1639024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5C9405E-8D01-01D9-4667-EF15352D7AAF}"/>
              </a:ext>
            </a:extLst>
          </p:cNvPr>
          <p:cNvSpPr txBox="1"/>
          <p:nvPr/>
        </p:nvSpPr>
        <p:spPr>
          <a:xfrm rot="1509665">
            <a:off x="7280284" y="2288414"/>
            <a:ext cx="1070832" cy="72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1998bw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(</a:t>
            </a:r>
            <a:r>
              <a:rPr lang="en-GB" dirty="0" err="1">
                <a:solidFill>
                  <a:srgbClr val="00B0F0"/>
                </a:solidFill>
              </a:rPr>
              <a:t>Ic</a:t>
            </a:r>
            <a:r>
              <a:rPr lang="en-GB" dirty="0">
                <a:solidFill>
                  <a:srgbClr val="00B0F0"/>
                </a:solidFill>
              </a:rPr>
              <a:t>-BL)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B0686D-6503-88C6-E1AD-1E6E9B23C8B1}"/>
              </a:ext>
            </a:extLst>
          </p:cNvPr>
          <p:cNvSpPr txBox="1"/>
          <p:nvPr/>
        </p:nvSpPr>
        <p:spPr>
          <a:xfrm rot="1565827">
            <a:off x="7286147" y="3751455"/>
            <a:ext cx="75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1F1155-0CAE-E431-1A1F-2F9C855B3F56}"/>
              </a:ext>
            </a:extLst>
          </p:cNvPr>
          <p:cNvSpPr txBox="1"/>
          <p:nvPr/>
        </p:nvSpPr>
        <p:spPr>
          <a:xfrm rot="1349744">
            <a:off x="6391368" y="2598738"/>
            <a:ext cx="995368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20mrf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822F43-EF26-E9FB-96EA-B97D3AF89132}"/>
              </a:ext>
            </a:extLst>
          </p:cNvPr>
          <p:cNvSpPr txBox="1"/>
          <p:nvPr/>
        </p:nvSpPr>
        <p:spPr>
          <a:xfrm rot="2235853">
            <a:off x="5555061" y="3322957"/>
            <a:ext cx="995368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B44A97-2F2B-7A3D-130D-8B58EB32C419}"/>
              </a:ext>
            </a:extLst>
          </p:cNvPr>
          <p:cNvSpPr txBox="1"/>
          <p:nvPr/>
        </p:nvSpPr>
        <p:spPr>
          <a:xfrm rot="16572243">
            <a:off x="3860500" y="1870985"/>
            <a:ext cx="995368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9E5BAD-4808-75FF-9F25-12C0FEBD65D4}"/>
              </a:ext>
            </a:extLst>
          </p:cNvPr>
          <p:cNvSpPr txBox="1"/>
          <p:nvPr/>
        </p:nvSpPr>
        <p:spPr>
          <a:xfrm rot="2204831">
            <a:off x="6123244" y="3000261"/>
            <a:ext cx="897847" cy="41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Finch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487C7398-E4E6-17AB-9F4D-DF6D95D1277B}"/>
              </a:ext>
            </a:extLst>
          </p:cNvPr>
          <p:cNvSpPr/>
          <p:nvPr/>
        </p:nvSpPr>
        <p:spPr>
          <a:xfrm>
            <a:off x="4496801" y="1581263"/>
            <a:ext cx="2548765" cy="1090917"/>
          </a:xfrm>
          <a:custGeom>
            <a:avLst/>
            <a:gdLst>
              <a:gd name="connsiteX0" fmla="*/ 0 w 2956560"/>
              <a:gd name="connsiteY0" fmla="*/ 952110 h 1612510"/>
              <a:gd name="connsiteX1" fmla="*/ 243840 w 2956560"/>
              <a:gd name="connsiteY1" fmla="*/ 169790 h 1612510"/>
              <a:gd name="connsiteX2" fmla="*/ 528320 w 2956560"/>
              <a:gd name="connsiteY2" fmla="*/ 47870 h 1612510"/>
              <a:gd name="connsiteX3" fmla="*/ 1361440 w 2956560"/>
              <a:gd name="connsiteY3" fmla="*/ 789550 h 1612510"/>
              <a:gd name="connsiteX4" fmla="*/ 1910080 w 2956560"/>
              <a:gd name="connsiteY4" fmla="*/ 1185790 h 1612510"/>
              <a:gd name="connsiteX5" fmla="*/ 2509520 w 2956560"/>
              <a:gd name="connsiteY5" fmla="*/ 1358510 h 1612510"/>
              <a:gd name="connsiteX6" fmla="*/ 2956560 w 2956560"/>
              <a:gd name="connsiteY6" fmla="*/ 1612510 h 161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560" h="1612510">
                <a:moveTo>
                  <a:pt x="0" y="952110"/>
                </a:moveTo>
                <a:cubicBezTo>
                  <a:pt x="77893" y="636303"/>
                  <a:pt x="155787" y="320497"/>
                  <a:pt x="243840" y="169790"/>
                </a:cubicBezTo>
                <a:cubicBezTo>
                  <a:pt x="331893" y="19083"/>
                  <a:pt x="342053" y="-55423"/>
                  <a:pt x="528320" y="47870"/>
                </a:cubicBezTo>
                <a:cubicBezTo>
                  <a:pt x="714587" y="151163"/>
                  <a:pt x="1131147" y="599897"/>
                  <a:pt x="1361440" y="789550"/>
                </a:cubicBezTo>
                <a:cubicBezTo>
                  <a:pt x="1591733" y="979203"/>
                  <a:pt x="1718733" y="1090963"/>
                  <a:pt x="1910080" y="1185790"/>
                </a:cubicBezTo>
                <a:cubicBezTo>
                  <a:pt x="2101427" y="1280617"/>
                  <a:pt x="2335107" y="1287390"/>
                  <a:pt x="2509520" y="1358510"/>
                </a:cubicBezTo>
                <a:cubicBezTo>
                  <a:pt x="2683933" y="1429630"/>
                  <a:pt x="2820246" y="1521070"/>
                  <a:pt x="2956560" y="161251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BC0C1-8DA1-4298-FC9B-A116E7692B0B}"/>
              </a:ext>
            </a:extLst>
          </p:cNvPr>
          <p:cNvSpPr txBox="1"/>
          <p:nvPr/>
        </p:nvSpPr>
        <p:spPr>
          <a:xfrm rot="1904834">
            <a:off x="5499594" y="1831782"/>
            <a:ext cx="891309" cy="23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</a:t>
            </a:r>
          </a:p>
        </p:txBody>
      </p:sp>
    </p:spTree>
    <p:extLst>
      <p:ext uri="{BB962C8B-B14F-4D97-AF65-F5344CB8AC3E}">
        <p14:creationId xmlns:p14="http://schemas.microsoft.com/office/powerpoint/2010/main" val="95355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3AC-61C0-7A1B-CC81-EC433C3A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X-Rays: More Variety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246B-9F03-2D70-4938-13DBAC6B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3910870" cy="36651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optically cow-like transients with deep X-ray observations are similarly luminous</a:t>
            </a:r>
          </a:p>
          <a:p>
            <a:r>
              <a:rPr lang="en-GB" dirty="0"/>
              <a:t>Some are </a:t>
            </a:r>
            <a:r>
              <a:rPr lang="en-GB" b="1" dirty="0"/>
              <a:t>more</a:t>
            </a:r>
            <a:r>
              <a:rPr lang="en-GB" dirty="0"/>
              <a:t> luminous (esp. late!)</a:t>
            </a:r>
          </a:p>
          <a:p>
            <a:r>
              <a:rPr lang="en-GB" dirty="0"/>
              <a:t>Variability less clear,  but probably present </a:t>
            </a:r>
            <a:r>
              <a:rPr lang="en-GB" b="1" dirty="0"/>
              <a:t>(</a:t>
            </a:r>
            <a:r>
              <a:rPr lang="en-GB" dirty="0"/>
              <a:t>→ </a:t>
            </a:r>
            <a:r>
              <a:rPr lang="en-GB" b="1" dirty="0"/>
              <a:t>engine)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9C068-28E5-14C4-123E-1EC71366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403A432-DAC5-E034-5265-DE688A6B565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28354" y="889024"/>
            <a:ext cx="4191271" cy="388645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67B9EFA-AB4A-82B3-68E6-7B4D74E9EDBE}"/>
              </a:ext>
            </a:extLst>
          </p:cNvPr>
          <p:cNvSpPr/>
          <p:nvPr/>
        </p:nvSpPr>
        <p:spPr>
          <a:xfrm>
            <a:off x="5316895" y="2885954"/>
            <a:ext cx="2393950" cy="1278207"/>
          </a:xfrm>
          <a:custGeom>
            <a:avLst/>
            <a:gdLst>
              <a:gd name="connsiteX0" fmla="*/ 0 w 2228850"/>
              <a:gd name="connsiteY0" fmla="*/ 0 h 1558937"/>
              <a:gd name="connsiteX1" fmla="*/ 123825 w 2228850"/>
              <a:gd name="connsiteY1" fmla="*/ 107950 h 1558937"/>
              <a:gd name="connsiteX2" fmla="*/ 311150 w 2228850"/>
              <a:gd name="connsiteY2" fmla="*/ 142875 h 1558937"/>
              <a:gd name="connsiteX3" fmla="*/ 409575 w 2228850"/>
              <a:gd name="connsiteY3" fmla="*/ 149225 h 1558937"/>
              <a:gd name="connsiteX4" fmla="*/ 635000 w 2228850"/>
              <a:gd name="connsiteY4" fmla="*/ 193675 h 1558937"/>
              <a:gd name="connsiteX5" fmla="*/ 787400 w 2228850"/>
              <a:gd name="connsiteY5" fmla="*/ 165100 h 1558937"/>
              <a:gd name="connsiteX6" fmla="*/ 825500 w 2228850"/>
              <a:gd name="connsiteY6" fmla="*/ 142875 h 1558937"/>
              <a:gd name="connsiteX7" fmla="*/ 889000 w 2228850"/>
              <a:gd name="connsiteY7" fmla="*/ 263525 h 1558937"/>
              <a:gd name="connsiteX8" fmla="*/ 984250 w 2228850"/>
              <a:gd name="connsiteY8" fmla="*/ 244475 h 1558937"/>
              <a:gd name="connsiteX9" fmla="*/ 1022350 w 2228850"/>
              <a:gd name="connsiteY9" fmla="*/ 295275 h 1558937"/>
              <a:gd name="connsiteX10" fmla="*/ 1092200 w 2228850"/>
              <a:gd name="connsiteY10" fmla="*/ 165100 h 1558937"/>
              <a:gd name="connsiteX11" fmla="*/ 1130300 w 2228850"/>
              <a:gd name="connsiteY11" fmla="*/ 409575 h 1558937"/>
              <a:gd name="connsiteX12" fmla="*/ 1162050 w 2228850"/>
              <a:gd name="connsiteY12" fmla="*/ 177800 h 1558937"/>
              <a:gd name="connsiteX13" fmla="*/ 1193800 w 2228850"/>
              <a:gd name="connsiteY13" fmla="*/ 447675 h 1558937"/>
              <a:gd name="connsiteX14" fmla="*/ 1225550 w 2228850"/>
              <a:gd name="connsiteY14" fmla="*/ 485775 h 1558937"/>
              <a:gd name="connsiteX15" fmla="*/ 1266825 w 2228850"/>
              <a:gd name="connsiteY15" fmla="*/ 298450 h 1558937"/>
              <a:gd name="connsiteX16" fmla="*/ 1285875 w 2228850"/>
              <a:gd name="connsiteY16" fmla="*/ 517525 h 1558937"/>
              <a:gd name="connsiteX17" fmla="*/ 1343025 w 2228850"/>
              <a:gd name="connsiteY17" fmla="*/ 384175 h 1558937"/>
              <a:gd name="connsiteX18" fmla="*/ 1374775 w 2228850"/>
              <a:gd name="connsiteY18" fmla="*/ 434975 h 1558937"/>
              <a:gd name="connsiteX19" fmla="*/ 1403350 w 2228850"/>
              <a:gd name="connsiteY19" fmla="*/ 415925 h 1558937"/>
              <a:gd name="connsiteX20" fmla="*/ 1441450 w 2228850"/>
              <a:gd name="connsiteY20" fmla="*/ 663575 h 1558937"/>
              <a:gd name="connsiteX21" fmla="*/ 1479550 w 2228850"/>
              <a:gd name="connsiteY21" fmla="*/ 495300 h 1558937"/>
              <a:gd name="connsiteX22" fmla="*/ 1533525 w 2228850"/>
              <a:gd name="connsiteY22" fmla="*/ 720725 h 1558937"/>
              <a:gd name="connsiteX23" fmla="*/ 1574800 w 2228850"/>
              <a:gd name="connsiteY23" fmla="*/ 650875 h 1558937"/>
              <a:gd name="connsiteX24" fmla="*/ 1619250 w 2228850"/>
              <a:gd name="connsiteY24" fmla="*/ 777875 h 1558937"/>
              <a:gd name="connsiteX25" fmla="*/ 1962150 w 2228850"/>
              <a:gd name="connsiteY25" fmla="*/ 1546225 h 1558937"/>
              <a:gd name="connsiteX26" fmla="*/ 2228850 w 2228850"/>
              <a:gd name="connsiteY26" fmla="*/ 1184275 h 1558937"/>
              <a:gd name="connsiteX0" fmla="*/ 0 w 2228850"/>
              <a:gd name="connsiteY0" fmla="*/ 0 h 1319164"/>
              <a:gd name="connsiteX1" fmla="*/ 123825 w 2228850"/>
              <a:gd name="connsiteY1" fmla="*/ 107950 h 1319164"/>
              <a:gd name="connsiteX2" fmla="*/ 311150 w 2228850"/>
              <a:gd name="connsiteY2" fmla="*/ 142875 h 1319164"/>
              <a:gd name="connsiteX3" fmla="*/ 409575 w 2228850"/>
              <a:gd name="connsiteY3" fmla="*/ 149225 h 1319164"/>
              <a:gd name="connsiteX4" fmla="*/ 635000 w 2228850"/>
              <a:gd name="connsiteY4" fmla="*/ 193675 h 1319164"/>
              <a:gd name="connsiteX5" fmla="*/ 787400 w 2228850"/>
              <a:gd name="connsiteY5" fmla="*/ 165100 h 1319164"/>
              <a:gd name="connsiteX6" fmla="*/ 825500 w 2228850"/>
              <a:gd name="connsiteY6" fmla="*/ 142875 h 1319164"/>
              <a:gd name="connsiteX7" fmla="*/ 889000 w 2228850"/>
              <a:gd name="connsiteY7" fmla="*/ 263525 h 1319164"/>
              <a:gd name="connsiteX8" fmla="*/ 984250 w 2228850"/>
              <a:gd name="connsiteY8" fmla="*/ 244475 h 1319164"/>
              <a:gd name="connsiteX9" fmla="*/ 1022350 w 2228850"/>
              <a:gd name="connsiteY9" fmla="*/ 295275 h 1319164"/>
              <a:gd name="connsiteX10" fmla="*/ 1092200 w 2228850"/>
              <a:gd name="connsiteY10" fmla="*/ 165100 h 1319164"/>
              <a:gd name="connsiteX11" fmla="*/ 1130300 w 2228850"/>
              <a:gd name="connsiteY11" fmla="*/ 409575 h 1319164"/>
              <a:gd name="connsiteX12" fmla="*/ 1162050 w 2228850"/>
              <a:gd name="connsiteY12" fmla="*/ 177800 h 1319164"/>
              <a:gd name="connsiteX13" fmla="*/ 1193800 w 2228850"/>
              <a:gd name="connsiteY13" fmla="*/ 447675 h 1319164"/>
              <a:gd name="connsiteX14" fmla="*/ 1225550 w 2228850"/>
              <a:gd name="connsiteY14" fmla="*/ 485775 h 1319164"/>
              <a:gd name="connsiteX15" fmla="*/ 1266825 w 2228850"/>
              <a:gd name="connsiteY15" fmla="*/ 298450 h 1319164"/>
              <a:gd name="connsiteX16" fmla="*/ 1285875 w 2228850"/>
              <a:gd name="connsiteY16" fmla="*/ 517525 h 1319164"/>
              <a:gd name="connsiteX17" fmla="*/ 1343025 w 2228850"/>
              <a:gd name="connsiteY17" fmla="*/ 384175 h 1319164"/>
              <a:gd name="connsiteX18" fmla="*/ 1374775 w 2228850"/>
              <a:gd name="connsiteY18" fmla="*/ 434975 h 1319164"/>
              <a:gd name="connsiteX19" fmla="*/ 1403350 w 2228850"/>
              <a:gd name="connsiteY19" fmla="*/ 415925 h 1319164"/>
              <a:gd name="connsiteX20" fmla="*/ 1441450 w 2228850"/>
              <a:gd name="connsiteY20" fmla="*/ 663575 h 1319164"/>
              <a:gd name="connsiteX21" fmla="*/ 1479550 w 2228850"/>
              <a:gd name="connsiteY21" fmla="*/ 495300 h 1319164"/>
              <a:gd name="connsiteX22" fmla="*/ 1533525 w 2228850"/>
              <a:gd name="connsiteY22" fmla="*/ 720725 h 1319164"/>
              <a:gd name="connsiteX23" fmla="*/ 1574800 w 2228850"/>
              <a:gd name="connsiteY23" fmla="*/ 650875 h 1319164"/>
              <a:gd name="connsiteX24" fmla="*/ 1619250 w 2228850"/>
              <a:gd name="connsiteY24" fmla="*/ 777875 h 1319164"/>
              <a:gd name="connsiteX25" fmla="*/ 1866900 w 2228850"/>
              <a:gd name="connsiteY25" fmla="*/ 1241425 h 1319164"/>
              <a:gd name="connsiteX26" fmla="*/ 2228850 w 2228850"/>
              <a:gd name="connsiteY26" fmla="*/ 1184275 h 1319164"/>
              <a:gd name="connsiteX0" fmla="*/ 0 w 2393950"/>
              <a:gd name="connsiteY0" fmla="*/ 0 h 1366764"/>
              <a:gd name="connsiteX1" fmla="*/ 123825 w 2393950"/>
              <a:gd name="connsiteY1" fmla="*/ 107950 h 1366764"/>
              <a:gd name="connsiteX2" fmla="*/ 311150 w 2393950"/>
              <a:gd name="connsiteY2" fmla="*/ 142875 h 1366764"/>
              <a:gd name="connsiteX3" fmla="*/ 409575 w 2393950"/>
              <a:gd name="connsiteY3" fmla="*/ 149225 h 1366764"/>
              <a:gd name="connsiteX4" fmla="*/ 635000 w 2393950"/>
              <a:gd name="connsiteY4" fmla="*/ 193675 h 1366764"/>
              <a:gd name="connsiteX5" fmla="*/ 787400 w 2393950"/>
              <a:gd name="connsiteY5" fmla="*/ 165100 h 1366764"/>
              <a:gd name="connsiteX6" fmla="*/ 825500 w 2393950"/>
              <a:gd name="connsiteY6" fmla="*/ 142875 h 1366764"/>
              <a:gd name="connsiteX7" fmla="*/ 889000 w 2393950"/>
              <a:gd name="connsiteY7" fmla="*/ 263525 h 1366764"/>
              <a:gd name="connsiteX8" fmla="*/ 984250 w 2393950"/>
              <a:gd name="connsiteY8" fmla="*/ 244475 h 1366764"/>
              <a:gd name="connsiteX9" fmla="*/ 1022350 w 2393950"/>
              <a:gd name="connsiteY9" fmla="*/ 295275 h 1366764"/>
              <a:gd name="connsiteX10" fmla="*/ 1092200 w 2393950"/>
              <a:gd name="connsiteY10" fmla="*/ 165100 h 1366764"/>
              <a:gd name="connsiteX11" fmla="*/ 1130300 w 2393950"/>
              <a:gd name="connsiteY11" fmla="*/ 409575 h 1366764"/>
              <a:gd name="connsiteX12" fmla="*/ 1162050 w 2393950"/>
              <a:gd name="connsiteY12" fmla="*/ 177800 h 1366764"/>
              <a:gd name="connsiteX13" fmla="*/ 1193800 w 2393950"/>
              <a:gd name="connsiteY13" fmla="*/ 447675 h 1366764"/>
              <a:gd name="connsiteX14" fmla="*/ 1225550 w 2393950"/>
              <a:gd name="connsiteY14" fmla="*/ 485775 h 1366764"/>
              <a:gd name="connsiteX15" fmla="*/ 1266825 w 2393950"/>
              <a:gd name="connsiteY15" fmla="*/ 298450 h 1366764"/>
              <a:gd name="connsiteX16" fmla="*/ 1285875 w 2393950"/>
              <a:gd name="connsiteY16" fmla="*/ 517525 h 1366764"/>
              <a:gd name="connsiteX17" fmla="*/ 1343025 w 2393950"/>
              <a:gd name="connsiteY17" fmla="*/ 384175 h 1366764"/>
              <a:gd name="connsiteX18" fmla="*/ 1374775 w 2393950"/>
              <a:gd name="connsiteY18" fmla="*/ 434975 h 1366764"/>
              <a:gd name="connsiteX19" fmla="*/ 1403350 w 2393950"/>
              <a:gd name="connsiteY19" fmla="*/ 415925 h 1366764"/>
              <a:gd name="connsiteX20" fmla="*/ 1441450 w 2393950"/>
              <a:gd name="connsiteY20" fmla="*/ 663575 h 1366764"/>
              <a:gd name="connsiteX21" fmla="*/ 1479550 w 2393950"/>
              <a:gd name="connsiteY21" fmla="*/ 495300 h 1366764"/>
              <a:gd name="connsiteX22" fmla="*/ 1533525 w 2393950"/>
              <a:gd name="connsiteY22" fmla="*/ 720725 h 1366764"/>
              <a:gd name="connsiteX23" fmla="*/ 1574800 w 2393950"/>
              <a:gd name="connsiteY23" fmla="*/ 650875 h 1366764"/>
              <a:gd name="connsiteX24" fmla="*/ 1619250 w 2393950"/>
              <a:gd name="connsiteY24" fmla="*/ 777875 h 1366764"/>
              <a:gd name="connsiteX25" fmla="*/ 1866900 w 2393950"/>
              <a:gd name="connsiteY25" fmla="*/ 1241425 h 1366764"/>
              <a:gd name="connsiteX26" fmla="*/ 2393950 w 2393950"/>
              <a:gd name="connsiteY26" fmla="*/ 1260475 h 1366764"/>
              <a:gd name="connsiteX0" fmla="*/ 0 w 2393950"/>
              <a:gd name="connsiteY0" fmla="*/ 0 h 1347466"/>
              <a:gd name="connsiteX1" fmla="*/ 123825 w 2393950"/>
              <a:gd name="connsiteY1" fmla="*/ 107950 h 1347466"/>
              <a:gd name="connsiteX2" fmla="*/ 311150 w 2393950"/>
              <a:gd name="connsiteY2" fmla="*/ 142875 h 1347466"/>
              <a:gd name="connsiteX3" fmla="*/ 409575 w 2393950"/>
              <a:gd name="connsiteY3" fmla="*/ 149225 h 1347466"/>
              <a:gd name="connsiteX4" fmla="*/ 635000 w 2393950"/>
              <a:gd name="connsiteY4" fmla="*/ 193675 h 1347466"/>
              <a:gd name="connsiteX5" fmla="*/ 787400 w 2393950"/>
              <a:gd name="connsiteY5" fmla="*/ 165100 h 1347466"/>
              <a:gd name="connsiteX6" fmla="*/ 825500 w 2393950"/>
              <a:gd name="connsiteY6" fmla="*/ 142875 h 1347466"/>
              <a:gd name="connsiteX7" fmla="*/ 889000 w 2393950"/>
              <a:gd name="connsiteY7" fmla="*/ 263525 h 1347466"/>
              <a:gd name="connsiteX8" fmla="*/ 984250 w 2393950"/>
              <a:gd name="connsiteY8" fmla="*/ 244475 h 1347466"/>
              <a:gd name="connsiteX9" fmla="*/ 1022350 w 2393950"/>
              <a:gd name="connsiteY9" fmla="*/ 295275 h 1347466"/>
              <a:gd name="connsiteX10" fmla="*/ 1092200 w 2393950"/>
              <a:gd name="connsiteY10" fmla="*/ 165100 h 1347466"/>
              <a:gd name="connsiteX11" fmla="*/ 1130300 w 2393950"/>
              <a:gd name="connsiteY11" fmla="*/ 409575 h 1347466"/>
              <a:gd name="connsiteX12" fmla="*/ 1162050 w 2393950"/>
              <a:gd name="connsiteY12" fmla="*/ 177800 h 1347466"/>
              <a:gd name="connsiteX13" fmla="*/ 1193800 w 2393950"/>
              <a:gd name="connsiteY13" fmla="*/ 447675 h 1347466"/>
              <a:gd name="connsiteX14" fmla="*/ 1225550 w 2393950"/>
              <a:gd name="connsiteY14" fmla="*/ 485775 h 1347466"/>
              <a:gd name="connsiteX15" fmla="*/ 1266825 w 2393950"/>
              <a:gd name="connsiteY15" fmla="*/ 298450 h 1347466"/>
              <a:gd name="connsiteX16" fmla="*/ 1285875 w 2393950"/>
              <a:gd name="connsiteY16" fmla="*/ 517525 h 1347466"/>
              <a:gd name="connsiteX17" fmla="*/ 1343025 w 2393950"/>
              <a:gd name="connsiteY17" fmla="*/ 384175 h 1347466"/>
              <a:gd name="connsiteX18" fmla="*/ 1374775 w 2393950"/>
              <a:gd name="connsiteY18" fmla="*/ 434975 h 1347466"/>
              <a:gd name="connsiteX19" fmla="*/ 1403350 w 2393950"/>
              <a:gd name="connsiteY19" fmla="*/ 415925 h 1347466"/>
              <a:gd name="connsiteX20" fmla="*/ 1441450 w 2393950"/>
              <a:gd name="connsiteY20" fmla="*/ 663575 h 1347466"/>
              <a:gd name="connsiteX21" fmla="*/ 1479550 w 2393950"/>
              <a:gd name="connsiteY21" fmla="*/ 495300 h 1347466"/>
              <a:gd name="connsiteX22" fmla="*/ 1533525 w 2393950"/>
              <a:gd name="connsiteY22" fmla="*/ 720725 h 1347466"/>
              <a:gd name="connsiteX23" fmla="*/ 1574800 w 2393950"/>
              <a:gd name="connsiteY23" fmla="*/ 650875 h 1347466"/>
              <a:gd name="connsiteX24" fmla="*/ 1619250 w 2393950"/>
              <a:gd name="connsiteY24" fmla="*/ 777875 h 1347466"/>
              <a:gd name="connsiteX25" fmla="*/ 1816100 w 2393950"/>
              <a:gd name="connsiteY25" fmla="*/ 1165225 h 1347466"/>
              <a:gd name="connsiteX26" fmla="*/ 2393950 w 2393950"/>
              <a:gd name="connsiteY26" fmla="*/ 1260475 h 1347466"/>
              <a:gd name="connsiteX0" fmla="*/ 0 w 2393950"/>
              <a:gd name="connsiteY0" fmla="*/ 0 h 1352502"/>
              <a:gd name="connsiteX1" fmla="*/ 123825 w 2393950"/>
              <a:gd name="connsiteY1" fmla="*/ 107950 h 1352502"/>
              <a:gd name="connsiteX2" fmla="*/ 311150 w 2393950"/>
              <a:gd name="connsiteY2" fmla="*/ 142875 h 1352502"/>
              <a:gd name="connsiteX3" fmla="*/ 409575 w 2393950"/>
              <a:gd name="connsiteY3" fmla="*/ 149225 h 1352502"/>
              <a:gd name="connsiteX4" fmla="*/ 635000 w 2393950"/>
              <a:gd name="connsiteY4" fmla="*/ 193675 h 1352502"/>
              <a:gd name="connsiteX5" fmla="*/ 787400 w 2393950"/>
              <a:gd name="connsiteY5" fmla="*/ 165100 h 1352502"/>
              <a:gd name="connsiteX6" fmla="*/ 825500 w 2393950"/>
              <a:gd name="connsiteY6" fmla="*/ 142875 h 1352502"/>
              <a:gd name="connsiteX7" fmla="*/ 889000 w 2393950"/>
              <a:gd name="connsiteY7" fmla="*/ 263525 h 1352502"/>
              <a:gd name="connsiteX8" fmla="*/ 984250 w 2393950"/>
              <a:gd name="connsiteY8" fmla="*/ 244475 h 1352502"/>
              <a:gd name="connsiteX9" fmla="*/ 1022350 w 2393950"/>
              <a:gd name="connsiteY9" fmla="*/ 295275 h 1352502"/>
              <a:gd name="connsiteX10" fmla="*/ 1092200 w 2393950"/>
              <a:gd name="connsiteY10" fmla="*/ 165100 h 1352502"/>
              <a:gd name="connsiteX11" fmla="*/ 1130300 w 2393950"/>
              <a:gd name="connsiteY11" fmla="*/ 409575 h 1352502"/>
              <a:gd name="connsiteX12" fmla="*/ 1162050 w 2393950"/>
              <a:gd name="connsiteY12" fmla="*/ 177800 h 1352502"/>
              <a:gd name="connsiteX13" fmla="*/ 1193800 w 2393950"/>
              <a:gd name="connsiteY13" fmla="*/ 447675 h 1352502"/>
              <a:gd name="connsiteX14" fmla="*/ 1225550 w 2393950"/>
              <a:gd name="connsiteY14" fmla="*/ 485775 h 1352502"/>
              <a:gd name="connsiteX15" fmla="*/ 1266825 w 2393950"/>
              <a:gd name="connsiteY15" fmla="*/ 298450 h 1352502"/>
              <a:gd name="connsiteX16" fmla="*/ 1285875 w 2393950"/>
              <a:gd name="connsiteY16" fmla="*/ 517525 h 1352502"/>
              <a:gd name="connsiteX17" fmla="*/ 1343025 w 2393950"/>
              <a:gd name="connsiteY17" fmla="*/ 384175 h 1352502"/>
              <a:gd name="connsiteX18" fmla="*/ 1374775 w 2393950"/>
              <a:gd name="connsiteY18" fmla="*/ 434975 h 1352502"/>
              <a:gd name="connsiteX19" fmla="*/ 1403350 w 2393950"/>
              <a:gd name="connsiteY19" fmla="*/ 415925 h 1352502"/>
              <a:gd name="connsiteX20" fmla="*/ 1441450 w 2393950"/>
              <a:gd name="connsiteY20" fmla="*/ 663575 h 1352502"/>
              <a:gd name="connsiteX21" fmla="*/ 1479550 w 2393950"/>
              <a:gd name="connsiteY21" fmla="*/ 495300 h 1352502"/>
              <a:gd name="connsiteX22" fmla="*/ 1533525 w 2393950"/>
              <a:gd name="connsiteY22" fmla="*/ 720725 h 1352502"/>
              <a:gd name="connsiteX23" fmla="*/ 1574800 w 2393950"/>
              <a:gd name="connsiteY23" fmla="*/ 650875 h 1352502"/>
              <a:gd name="connsiteX24" fmla="*/ 1619250 w 2393950"/>
              <a:gd name="connsiteY24" fmla="*/ 777875 h 1352502"/>
              <a:gd name="connsiteX25" fmla="*/ 1816100 w 2393950"/>
              <a:gd name="connsiteY25" fmla="*/ 1165225 h 1352502"/>
              <a:gd name="connsiteX26" fmla="*/ 2393950 w 2393950"/>
              <a:gd name="connsiteY26" fmla="*/ 1266825 h 1352502"/>
              <a:gd name="connsiteX0" fmla="*/ 0 w 2393950"/>
              <a:gd name="connsiteY0" fmla="*/ 0 h 1278207"/>
              <a:gd name="connsiteX1" fmla="*/ 123825 w 2393950"/>
              <a:gd name="connsiteY1" fmla="*/ 107950 h 1278207"/>
              <a:gd name="connsiteX2" fmla="*/ 311150 w 2393950"/>
              <a:gd name="connsiteY2" fmla="*/ 142875 h 1278207"/>
              <a:gd name="connsiteX3" fmla="*/ 409575 w 2393950"/>
              <a:gd name="connsiteY3" fmla="*/ 149225 h 1278207"/>
              <a:gd name="connsiteX4" fmla="*/ 635000 w 2393950"/>
              <a:gd name="connsiteY4" fmla="*/ 193675 h 1278207"/>
              <a:gd name="connsiteX5" fmla="*/ 787400 w 2393950"/>
              <a:gd name="connsiteY5" fmla="*/ 165100 h 1278207"/>
              <a:gd name="connsiteX6" fmla="*/ 825500 w 2393950"/>
              <a:gd name="connsiteY6" fmla="*/ 142875 h 1278207"/>
              <a:gd name="connsiteX7" fmla="*/ 889000 w 2393950"/>
              <a:gd name="connsiteY7" fmla="*/ 263525 h 1278207"/>
              <a:gd name="connsiteX8" fmla="*/ 984250 w 2393950"/>
              <a:gd name="connsiteY8" fmla="*/ 244475 h 1278207"/>
              <a:gd name="connsiteX9" fmla="*/ 1022350 w 2393950"/>
              <a:gd name="connsiteY9" fmla="*/ 295275 h 1278207"/>
              <a:gd name="connsiteX10" fmla="*/ 1092200 w 2393950"/>
              <a:gd name="connsiteY10" fmla="*/ 165100 h 1278207"/>
              <a:gd name="connsiteX11" fmla="*/ 1130300 w 2393950"/>
              <a:gd name="connsiteY11" fmla="*/ 409575 h 1278207"/>
              <a:gd name="connsiteX12" fmla="*/ 1162050 w 2393950"/>
              <a:gd name="connsiteY12" fmla="*/ 177800 h 1278207"/>
              <a:gd name="connsiteX13" fmla="*/ 1193800 w 2393950"/>
              <a:gd name="connsiteY13" fmla="*/ 447675 h 1278207"/>
              <a:gd name="connsiteX14" fmla="*/ 1225550 w 2393950"/>
              <a:gd name="connsiteY14" fmla="*/ 485775 h 1278207"/>
              <a:gd name="connsiteX15" fmla="*/ 1266825 w 2393950"/>
              <a:gd name="connsiteY15" fmla="*/ 298450 h 1278207"/>
              <a:gd name="connsiteX16" fmla="*/ 1285875 w 2393950"/>
              <a:gd name="connsiteY16" fmla="*/ 517525 h 1278207"/>
              <a:gd name="connsiteX17" fmla="*/ 1343025 w 2393950"/>
              <a:gd name="connsiteY17" fmla="*/ 384175 h 1278207"/>
              <a:gd name="connsiteX18" fmla="*/ 1374775 w 2393950"/>
              <a:gd name="connsiteY18" fmla="*/ 434975 h 1278207"/>
              <a:gd name="connsiteX19" fmla="*/ 1403350 w 2393950"/>
              <a:gd name="connsiteY19" fmla="*/ 415925 h 1278207"/>
              <a:gd name="connsiteX20" fmla="*/ 1441450 w 2393950"/>
              <a:gd name="connsiteY20" fmla="*/ 663575 h 1278207"/>
              <a:gd name="connsiteX21" fmla="*/ 1479550 w 2393950"/>
              <a:gd name="connsiteY21" fmla="*/ 495300 h 1278207"/>
              <a:gd name="connsiteX22" fmla="*/ 1533525 w 2393950"/>
              <a:gd name="connsiteY22" fmla="*/ 720725 h 1278207"/>
              <a:gd name="connsiteX23" fmla="*/ 1574800 w 2393950"/>
              <a:gd name="connsiteY23" fmla="*/ 650875 h 1278207"/>
              <a:gd name="connsiteX24" fmla="*/ 1619250 w 2393950"/>
              <a:gd name="connsiteY24" fmla="*/ 777875 h 1278207"/>
              <a:gd name="connsiteX25" fmla="*/ 1816100 w 2393950"/>
              <a:gd name="connsiteY25" fmla="*/ 1165225 h 1278207"/>
              <a:gd name="connsiteX26" fmla="*/ 2393950 w 2393950"/>
              <a:gd name="connsiteY26" fmla="*/ 1266825 h 12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93950" h="1278207">
                <a:moveTo>
                  <a:pt x="0" y="0"/>
                </a:moveTo>
                <a:cubicBezTo>
                  <a:pt x="35983" y="42069"/>
                  <a:pt x="71967" y="84138"/>
                  <a:pt x="123825" y="107950"/>
                </a:cubicBezTo>
                <a:cubicBezTo>
                  <a:pt x="175683" y="131762"/>
                  <a:pt x="263525" y="135996"/>
                  <a:pt x="311150" y="142875"/>
                </a:cubicBezTo>
                <a:cubicBezTo>
                  <a:pt x="358775" y="149754"/>
                  <a:pt x="355600" y="140758"/>
                  <a:pt x="409575" y="149225"/>
                </a:cubicBezTo>
                <a:cubicBezTo>
                  <a:pt x="463550" y="157692"/>
                  <a:pt x="572029" y="191029"/>
                  <a:pt x="635000" y="193675"/>
                </a:cubicBezTo>
                <a:cubicBezTo>
                  <a:pt x="697971" y="196321"/>
                  <a:pt x="755650" y="173567"/>
                  <a:pt x="787400" y="165100"/>
                </a:cubicBezTo>
                <a:cubicBezTo>
                  <a:pt x="819150" y="156633"/>
                  <a:pt x="808567" y="126471"/>
                  <a:pt x="825500" y="142875"/>
                </a:cubicBezTo>
                <a:cubicBezTo>
                  <a:pt x="842433" y="159279"/>
                  <a:pt x="862542" y="246592"/>
                  <a:pt x="889000" y="263525"/>
                </a:cubicBezTo>
                <a:cubicBezTo>
                  <a:pt x="915458" y="280458"/>
                  <a:pt x="962025" y="239183"/>
                  <a:pt x="984250" y="244475"/>
                </a:cubicBezTo>
                <a:cubicBezTo>
                  <a:pt x="1006475" y="249767"/>
                  <a:pt x="1004358" y="308504"/>
                  <a:pt x="1022350" y="295275"/>
                </a:cubicBezTo>
                <a:cubicBezTo>
                  <a:pt x="1040342" y="282046"/>
                  <a:pt x="1074208" y="146050"/>
                  <a:pt x="1092200" y="165100"/>
                </a:cubicBezTo>
                <a:cubicBezTo>
                  <a:pt x="1110192" y="184150"/>
                  <a:pt x="1118658" y="407458"/>
                  <a:pt x="1130300" y="409575"/>
                </a:cubicBezTo>
                <a:cubicBezTo>
                  <a:pt x="1141942" y="411692"/>
                  <a:pt x="1151467" y="171450"/>
                  <a:pt x="1162050" y="177800"/>
                </a:cubicBezTo>
                <a:cubicBezTo>
                  <a:pt x="1172633" y="184150"/>
                  <a:pt x="1183217" y="396346"/>
                  <a:pt x="1193800" y="447675"/>
                </a:cubicBezTo>
                <a:cubicBezTo>
                  <a:pt x="1204383" y="499004"/>
                  <a:pt x="1213379" y="510646"/>
                  <a:pt x="1225550" y="485775"/>
                </a:cubicBezTo>
                <a:cubicBezTo>
                  <a:pt x="1237721" y="460904"/>
                  <a:pt x="1256771" y="293158"/>
                  <a:pt x="1266825" y="298450"/>
                </a:cubicBezTo>
                <a:cubicBezTo>
                  <a:pt x="1276879" y="303742"/>
                  <a:pt x="1273175" y="503238"/>
                  <a:pt x="1285875" y="517525"/>
                </a:cubicBezTo>
                <a:cubicBezTo>
                  <a:pt x="1298575" y="531813"/>
                  <a:pt x="1328208" y="397933"/>
                  <a:pt x="1343025" y="384175"/>
                </a:cubicBezTo>
                <a:cubicBezTo>
                  <a:pt x="1357842" y="370417"/>
                  <a:pt x="1364721" y="429683"/>
                  <a:pt x="1374775" y="434975"/>
                </a:cubicBezTo>
                <a:cubicBezTo>
                  <a:pt x="1384829" y="440267"/>
                  <a:pt x="1392238" y="377825"/>
                  <a:pt x="1403350" y="415925"/>
                </a:cubicBezTo>
                <a:cubicBezTo>
                  <a:pt x="1414462" y="454025"/>
                  <a:pt x="1428750" y="650346"/>
                  <a:pt x="1441450" y="663575"/>
                </a:cubicBezTo>
                <a:cubicBezTo>
                  <a:pt x="1454150" y="676804"/>
                  <a:pt x="1464204" y="485775"/>
                  <a:pt x="1479550" y="495300"/>
                </a:cubicBezTo>
                <a:cubicBezTo>
                  <a:pt x="1494896" y="504825"/>
                  <a:pt x="1517650" y="694796"/>
                  <a:pt x="1533525" y="720725"/>
                </a:cubicBezTo>
                <a:cubicBezTo>
                  <a:pt x="1549400" y="746654"/>
                  <a:pt x="1560513" y="641350"/>
                  <a:pt x="1574800" y="650875"/>
                </a:cubicBezTo>
                <a:cubicBezTo>
                  <a:pt x="1589087" y="660400"/>
                  <a:pt x="1579033" y="692150"/>
                  <a:pt x="1619250" y="777875"/>
                </a:cubicBezTo>
                <a:cubicBezTo>
                  <a:pt x="1659467" y="863600"/>
                  <a:pt x="1714500" y="1097492"/>
                  <a:pt x="1816100" y="1165225"/>
                </a:cubicBezTo>
                <a:cubicBezTo>
                  <a:pt x="1917700" y="1232958"/>
                  <a:pt x="2095500" y="1307041"/>
                  <a:pt x="2393950" y="1266825"/>
                </a:cubicBezTo>
              </a:path>
            </a:pathLst>
          </a:custGeom>
          <a:noFill/>
          <a:ln w="38100">
            <a:solidFill>
              <a:srgbClr val="FF00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30EAE-5661-DE79-BC06-0C631760A25F}"/>
              </a:ext>
            </a:extLst>
          </p:cNvPr>
          <p:cNvSpPr txBox="1"/>
          <p:nvPr/>
        </p:nvSpPr>
        <p:spPr>
          <a:xfrm>
            <a:off x="5106105" y="4241707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CCSNe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B803F-0A07-492D-2312-49105A3F1296}"/>
              </a:ext>
            </a:extLst>
          </p:cNvPr>
          <p:cNvSpPr txBox="1"/>
          <p:nvPr/>
        </p:nvSpPr>
        <p:spPr>
          <a:xfrm rot="1823219">
            <a:off x="5094954" y="2371430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GRB Afterglows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EEEF2-31AD-D91B-E14B-9808A2D9FFD7}"/>
              </a:ext>
            </a:extLst>
          </p:cNvPr>
          <p:cNvSpPr txBox="1"/>
          <p:nvPr/>
        </p:nvSpPr>
        <p:spPr>
          <a:xfrm rot="1823219">
            <a:off x="5807867" y="1864560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Relativistic TDE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A3A2D-7151-7812-B291-6696086F2B16}"/>
              </a:ext>
            </a:extLst>
          </p:cNvPr>
          <p:cNvSpPr txBox="1"/>
          <p:nvPr/>
        </p:nvSpPr>
        <p:spPr>
          <a:xfrm rot="1238370">
            <a:off x="5094953" y="3500854"/>
            <a:ext cx="159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Energetic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C682D-6F74-0FE2-9E1F-44B87AE0678B}"/>
              </a:ext>
            </a:extLst>
          </p:cNvPr>
          <p:cNvSpPr txBox="1"/>
          <p:nvPr/>
        </p:nvSpPr>
        <p:spPr>
          <a:xfrm>
            <a:off x="8251980" y="3525057"/>
            <a:ext cx="51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8DB1CA3-BC4D-056F-F34B-F4937DFD429A}"/>
              </a:ext>
            </a:extLst>
          </p:cNvPr>
          <p:cNvSpPr/>
          <p:nvPr/>
        </p:nvSpPr>
        <p:spPr>
          <a:xfrm>
            <a:off x="6636848" y="2753912"/>
            <a:ext cx="120891" cy="12089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56B2C72A-E079-D41D-26EB-9C63FEED3B89}"/>
              </a:ext>
            </a:extLst>
          </p:cNvPr>
          <p:cNvSpPr/>
          <p:nvPr/>
        </p:nvSpPr>
        <p:spPr>
          <a:xfrm>
            <a:off x="7904369" y="3151499"/>
            <a:ext cx="120891" cy="12089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9E04FFCB-1B57-E671-8833-4980DA6274D0}"/>
              </a:ext>
            </a:extLst>
          </p:cNvPr>
          <p:cNvSpPr/>
          <p:nvPr/>
        </p:nvSpPr>
        <p:spPr>
          <a:xfrm>
            <a:off x="7871672" y="3291266"/>
            <a:ext cx="120891" cy="12089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6CD493-7842-16E9-4A7B-3BA11FF2FCDA}"/>
              </a:ext>
            </a:extLst>
          </p:cNvPr>
          <p:cNvCxnSpPr>
            <a:cxnSpLocks/>
          </p:cNvCxnSpPr>
          <p:nvPr/>
        </p:nvCxnSpPr>
        <p:spPr>
          <a:xfrm flipH="1" flipV="1">
            <a:off x="7648450" y="3127279"/>
            <a:ext cx="298723" cy="284878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86EA23-E7D5-E59B-40EC-5ED24971FDFE}"/>
              </a:ext>
            </a:extLst>
          </p:cNvPr>
          <p:cNvGrpSpPr/>
          <p:nvPr/>
        </p:nvGrpSpPr>
        <p:grpSpPr>
          <a:xfrm>
            <a:off x="6379537" y="2966293"/>
            <a:ext cx="344749" cy="642850"/>
            <a:chOff x="1808690" y="3128338"/>
            <a:chExt cx="344749" cy="6428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CE05C5-6A85-6EC1-AB64-06D7CE508B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8690" y="3128338"/>
              <a:ext cx="151225" cy="75699"/>
            </a:xfrm>
            <a:prstGeom prst="line">
              <a:avLst/>
            </a:prstGeom>
            <a:ln w="57150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649056-B9E4-E294-D89D-7EFF10C607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9915" y="3211267"/>
              <a:ext cx="193524" cy="559921"/>
            </a:xfrm>
            <a:prstGeom prst="line">
              <a:avLst/>
            </a:prstGeom>
            <a:ln w="57150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1E6B69-8234-66B9-F1A8-4F7982305D86}"/>
              </a:ext>
            </a:extLst>
          </p:cNvPr>
          <p:cNvSpPr txBox="1"/>
          <p:nvPr/>
        </p:nvSpPr>
        <p:spPr>
          <a:xfrm rot="16200000">
            <a:off x="3336740" y="2513681"/>
            <a:ext cx="2793686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X-Ray luminosity (erg/s)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C15B1-55E7-22B8-684A-CCECA29BD89A}"/>
              </a:ext>
            </a:extLst>
          </p:cNvPr>
          <p:cNvSpPr txBox="1"/>
          <p:nvPr/>
        </p:nvSpPr>
        <p:spPr>
          <a:xfrm rot="3869059">
            <a:off x="6626153" y="3599365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92D05-27D8-8DD4-CEE1-0195A7E5B69A}"/>
              </a:ext>
            </a:extLst>
          </p:cNvPr>
          <p:cNvSpPr txBox="1"/>
          <p:nvPr/>
        </p:nvSpPr>
        <p:spPr>
          <a:xfrm rot="3673569">
            <a:off x="6210090" y="3020290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B7F3475-FF2F-98D6-FB5B-B8F0C04A0834}"/>
              </a:ext>
            </a:extLst>
          </p:cNvPr>
          <p:cNvSpPr/>
          <p:nvPr/>
        </p:nvSpPr>
        <p:spPr>
          <a:xfrm>
            <a:off x="6366076" y="2569580"/>
            <a:ext cx="1493134" cy="868101"/>
          </a:xfrm>
          <a:custGeom>
            <a:avLst/>
            <a:gdLst>
              <a:gd name="connsiteX0" fmla="*/ 0 w 1493134"/>
              <a:gd name="connsiteY0" fmla="*/ 0 h 868101"/>
              <a:gd name="connsiteX1" fmla="*/ 706056 w 1493134"/>
              <a:gd name="connsiteY1" fmla="*/ 393539 h 868101"/>
              <a:gd name="connsiteX2" fmla="*/ 1493134 w 1493134"/>
              <a:gd name="connsiteY2" fmla="*/ 868101 h 8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134" h="868101">
                <a:moveTo>
                  <a:pt x="0" y="0"/>
                </a:moveTo>
                <a:cubicBezTo>
                  <a:pt x="228600" y="124428"/>
                  <a:pt x="457201" y="248856"/>
                  <a:pt x="706056" y="393539"/>
                </a:cubicBezTo>
                <a:cubicBezTo>
                  <a:pt x="954911" y="538222"/>
                  <a:pt x="1224022" y="703161"/>
                  <a:pt x="1493134" y="868101"/>
                </a:cubicBezTo>
              </a:path>
            </a:pathLst>
          </a:cu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D00CC-16BD-0219-A1D4-63B13904B479}"/>
              </a:ext>
            </a:extLst>
          </p:cNvPr>
          <p:cNvCxnSpPr>
            <a:cxnSpLocks/>
          </p:cNvCxnSpPr>
          <p:nvPr/>
        </p:nvCxnSpPr>
        <p:spPr>
          <a:xfrm>
            <a:off x="6701984" y="2807897"/>
            <a:ext cx="959611" cy="31938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6613A0E-FC2C-D70A-8711-2D1FF03F303A}"/>
              </a:ext>
            </a:extLst>
          </p:cNvPr>
          <p:cNvSpPr txBox="1"/>
          <p:nvPr/>
        </p:nvSpPr>
        <p:spPr>
          <a:xfrm rot="1051465">
            <a:off x="6966512" y="2798064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2020mrf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0D3E8-CBD9-7A9A-2F43-4A2FD2AB44B5}"/>
              </a:ext>
            </a:extLst>
          </p:cNvPr>
          <p:cNvSpPr txBox="1"/>
          <p:nvPr/>
        </p:nvSpPr>
        <p:spPr>
          <a:xfrm rot="1650628">
            <a:off x="6455839" y="2450308"/>
            <a:ext cx="494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426837-4345-7307-4B05-17FCD89F0B8D}"/>
              </a:ext>
            </a:extLst>
          </p:cNvPr>
          <p:cNvCxnSpPr>
            <a:cxnSpLocks/>
          </p:cNvCxnSpPr>
          <p:nvPr/>
        </p:nvCxnSpPr>
        <p:spPr>
          <a:xfrm>
            <a:off x="7710845" y="4241707"/>
            <a:ext cx="1053205" cy="280344"/>
          </a:xfrm>
          <a:prstGeom prst="line">
            <a:avLst/>
          </a:prstGeom>
          <a:ln w="38100">
            <a:solidFill>
              <a:srgbClr val="FF00F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AAB606C-1748-B394-9F19-C67C8ED72381}"/>
              </a:ext>
            </a:extLst>
          </p:cNvPr>
          <p:cNvSpPr txBox="1"/>
          <p:nvPr/>
        </p:nvSpPr>
        <p:spPr>
          <a:xfrm>
            <a:off x="8132574" y="4027196"/>
            <a:ext cx="315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rgbClr val="FF00F6"/>
              </a:solidFill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396E41DA-EF44-22AE-04C7-D2479A3833CC}"/>
              </a:ext>
            </a:extLst>
          </p:cNvPr>
          <p:cNvSpPr/>
          <p:nvPr/>
        </p:nvSpPr>
        <p:spPr>
          <a:xfrm flipV="1">
            <a:off x="6412755" y="3219054"/>
            <a:ext cx="147692" cy="12732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D9270-E1B8-D3CF-4366-0FD03F044E92}"/>
              </a:ext>
            </a:extLst>
          </p:cNvPr>
          <p:cNvSpPr txBox="1"/>
          <p:nvPr/>
        </p:nvSpPr>
        <p:spPr>
          <a:xfrm>
            <a:off x="5990029" y="3143328"/>
            <a:ext cx="489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vth</a:t>
            </a:r>
            <a:endParaRPr lang="en-GB" sz="13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AF55A5-7A06-94BE-C1F8-C58A8DFE7D7A}"/>
              </a:ext>
            </a:extLst>
          </p:cNvPr>
          <p:cNvSpPr/>
          <p:nvPr/>
        </p:nvSpPr>
        <p:spPr>
          <a:xfrm>
            <a:off x="7004479" y="4758472"/>
            <a:ext cx="1859790" cy="286483"/>
          </a:xfrm>
          <a:prstGeom prst="rect">
            <a:avLst/>
          </a:prstGeom>
        </p:spPr>
        <p:txBody>
          <a:bodyPr wrap="none" lIns="100831" tIns="50416" rIns="100831" bIns="50416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Modified from Yao+2022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EE08-BD83-9C77-0AF0-1019679890FD}"/>
              </a:ext>
            </a:extLst>
          </p:cNvPr>
          <p:cNvCxnSpPr>
            <a:cxnSpLocks/>
          </p:cNvCxnSpPr>
          <p:nvPr/>
        </p:nvCxnSpPr>
        <p:spPr>
          <a:xfrm flipH="1">
            <a:off x="7243734" y="4294996"/>
            <a:ext cx="342497" cy="0"/>
          </a:xfrm>
          <a:prstGeom prst="line">
            <a:avLst/>
          </a:prstGeom>
          <a:ln w="1016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81E424-8394-C215-E671-5FDA0EC50B2E}"/>
              </a:ext>
            </a:extLst>
          </p:cNvPr>
          <p:cNvSpPr txBox="1"/>
          <p:nvPr/>
        </p:nvSpPr>
        <p:spPr>
          <a:xfrm>
            <a:off x="6865049" y="4304087"/>
            <a:ext cx="1526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CSS161010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357C66-00FB-8D12-4948-6A731A0FDF34}"/>
              </a:ext>
            </a:extLst>
          </p:cNvPr>
          <p:cNvCxnSpPr>
            <a:cxnSpLocks/>
          </p:cNvCxnSpPr>
          <p:nvPr/>
        </p:nvCxnSpPr>
        <p:spPr>
          <a:xfrm flipH="1" flipV="1">
            <a:off x="6311486" y="3368261"/>
            <a:ext cx="202642" cy="105699"/>
          </a:xfrm>
          <a:prstGeom prst="line">
            <a:avLst/>
          </a:prstGeom>
          <a:ln w="1016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FA909-22D6-578F-AE69-9EC3E88D2323}"/>
              </a:ext>
            </a:extLst>
          </p:cNvPr>
          <p:cNvSpPr txBox="1"/>
          <p:nvPr/>
        </p:nvSpPr>
        <p:spPr>
          <a:xfrm rot="1194918">
            <a:off x="6024954" y="3472866"/>
            <a:ext cx="7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7FAB97-5756-55A2-87B7-4D3EF4B64793}"/>
              </a:ext>
            </a:extLst>
          </p:cNvPr>
          <p:cNvSpPr txBox="1"/>
          <p:nvPr/>
        </p:nvSpPr>
        <p:spPr>
          <a:xfrm>
            <a:off x="2608763" y="4570152"/>
            <a:ext cx="267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High-quality spectroscopy/ timing has not been possible</a:t>
            </a:r>
          </a:p>
        </p:txBody>
      </p:sp>
    </p:spTree>
    <p:extLst>
      <p:ext uri="{BB962C8B-B14F-4D97-AF65-F5344CB8AC3E}">
        <p14:creationId xmlns:p14="http://schemas.microsoft.com/office/powerpoint/2010/main" val="46304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7CD9-A17B-A46C-95A3-5F2FD165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1B0F-3253-8964-3D5A-F9BC41B1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4219813" cy="3394472"/>
          </a:xfrm>
        </p:spPr>
        <p:txBody>
          <a:bodyPr>
            <a:normAutofit fontScale="92500"/>
          </a:bodyPr>
          <a:lstStyle/>
          <a:p>
            <a:r>
              <a:rPr lang="en-GB" dirty="0"/>
              <a:t>Most other LFBOTs: </a:t>
            </a:r>
            <a:r>
              <a:rPr lang="en-GB" b="1" dirty="0"/>
              <a:t>more</a:t>
            </a:r>
            <a:r>
              <a:rPr lang="en-GB" dirty="0"/>
              <a:t> luminous than 18cow!</a:t>
            </a:r>
            <a:br>
              <a:rPr lang="en-GB" sz="600" dirty="0"/>
            </a:br>
            <a:endParaRPr lang="en-GB" sz="600" dirty="0"/>
          </a:p>
          <a:p>
            <a:r>
              <a:rPr lang="en-GB" dirty="0"/>
              <a:t>F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GB" dirty="0"/>
              <a:t> peak always at high freq.* → dense/compact, mildly relativistic</a:t>
            </a:r>
          </a:p>
          <a:p>
            <a:r>
              <a:rPr lang="en-GB" dirty="0"/>
              <a:t>Usually fades abruptly starting at a few months </a:t>
            </a:r>
            <a:br>
              <a:rPr lang="en-GB" dirty="0"/>
            </a:br>
            <a:r>
              <a:rPr lang="en-GB" dirty="0"/>
              <a:t>→ CSM outer "edge"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F098C-4933-B2EA-EC7B-B9D7B84E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lum_evolution.png">
            <a:extLst>
              <a:ext uri="{FF2B5EF4-FFF2-40B4-BE49-F238E27FC236}">
                <a16:creationId xmlns:a16="http://schemas.microsoft.com/office/drawing/2014/main" id="{0D097496-5B82-46FD-EA6A-576300FA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8" y="784347"/>
            <a:ext cx="4077309" cy="4077309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B620B2F-5B9F-980F-CBAC-789BFDA5D86C}"/>
              </a:ext>
            </a:extLst>
          </p:cNvPr>
          <p:cNvSpPr/>
          <p:nvPr/>
        </p:nvSpPr>
        <p:spPr>
          <a:xfrm>
            <a:off x="6429596" y="1929221"/>
            <a:ext cx="1103971" cy="420623"/>
          </a:xfrm>
          <a:custGeom>
            <a:avLst/>
            <a:gdLst>
              <a:gd name="connsiteX0" fmla="*/ 0 w 1103971"/>
              <a:gd name="connsiteY0" fmla="*/ 420623 h 420623"/>
              <a:gd name="connsiteX1" fmla="*/ 334537 w 1103971"/>
              <a:gd name="connsiteY1" fmla="*/ 208750 h 420623"/>
              <a:gd name="connsiteX2" fmla="*/ 512956 w 1103971"/>
              <a:gd name="connsiteY2" fmla="*/ 164145 h 420623"/>
              <a:gd name="connsiteX3" fmla="*/ 646771 w 1103971"/>
              <a:gd name="connsiteY3" fmla="*/ 41481 h 420623"/>
              <a:gd name="connsiteX4" fmla="*/ 836342 w 1103971"/>
              <a:gd name="connsiteY4" fmla="*/ 8028 h 420623"/>
              <a:gd name="connsiteX5" fmla="*/ 914400 w 1103971"/>
              <a:gd name="connsiteY5" fmla="*/ 8028 h 420623"/>
              <a:gd name="connsiteX6" fmla="*/ 1103971 w 1103971"/>
              <a:gd name="connsiteY6" fmla="*/ 97237 h 420623"/>
              <a:gd name="connsiteX7" fmla="*/ 1103971 w 1103971"/>
              <a:gd name="connsiteY7" fmla="*/ 97237 h 42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971" h="420623">
                <a:moveTo>
                  <a:pt x="0" y="420623"/>
                </a:moveTo>
                <a:cubicBezTo>
                  <a:pt x="124522" y="336059"/>
                  <a:pt x="249044" y="251496"/>
                  <a:pt x="334537" y="208750"/>
                </a:cubicBezTo>
                <a:cubicBezTo>
                  <a:pt x="420030" y="166004"/>
                  <a:pt x="460917" y="192023"/>
                  <a:pt x="512956" y="164145"/>
                </a:cubicBezTo>
                <a:cubicBezTo>
                  <a:pt x="564995" y="136267"/>
                  <a:pt x="592873" y="67500"/>
                  <a:pt x="646771" y="41481"/>
                </a:cubicBezTo>
                <a:cubicBezTo>
                  <a:pt x="700669" y="15462"/>
                  <a:pt x="791737" y="13603"/>
                  <a:pt x="836342" y="8028"/>
                </a:cubicBezTo>
                <a:cubicBezTo>
                  <a:pt x="880947" y="2453"/>
                  <a:pt x="869795" y="-6840"/>
                  <a:pt x="914400" y="8028"/>
                </a:cubicBezTo>
                <a:cubicBezTo>
                  <a:pt x="959005" y="22896"/>
                  <a:pt x="1103971" y="97237"/>
                  <a:pt x="1103971" y="97237"/>
                </a:cubicBezTo>
                <a:lnTo>
                  <a:pt x="1103971" y="97237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5333484-8872-CC75-E66B-9474BCDBD0FD}"/>
              </a:ext>
            </a:extLst>
          </p:cNvPr>
          <p:cNvSpPr/>
          <p:nvPr/>
        </p:nvSpPr>
        <p:spPr>
          <a:xfrm>
            <a:off x="7277089" y="2126819"/>
            <a:ext cx="735980" cy="1360449"/>
          </a:xfrm>
          <a:custGeom>
            <a:avLst/>
            <a:gdLst>
              <a:gd name="connsiteX0" fmla="*/ 0 w 735980"/>
              <a:gd name="connsiteY0" fmla="*/ 0 h 1360449"/>
              <a:gd name="connsiteX1" fmla="*/ 122663 w 735980"/>
              <a:gd name="connsiteY1" fmla="*/ 44605 h 1360449"/>
              <a:gd name="connsiteX2" fmla="*/ 356839 w 735980"/>
              <a:gd name="connsiteY2" fmla="*/ 245327 h 1360449"/>
              <a:gd name="connsiteX3" fmla="*/ 735980 w 735980"/>
              <a:gd name="connsiteY3" fmla="*/ 1360449 h 13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980" h="1360449">
                <a:moveTo>
                  <a:pt x="0" y="0"/>
                </a:moveTo>
                <a:cubicBezTo>
                  <a:pt x="31595" y="1858"/>
                  <a:pt x="63190" y="3717"/>
                  <a:pt x="122663" y="44605"/>
                </a:cubicBezTo>
                <a:cubicBezTo>
                  <a:pt x="182136" y="85493"/>
                  <a:pt x="254620" y="26020"/>
                  <a:pt x="356839" y="245327"/>
                </a:cubicBezTo>
                <a:cubicBezTo>
                  <a:pt x="459058" y="464634"/>
                  <a:pt x="597519" y="912541"/>
                  <a:pt x="735980" y="1360449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40DC2EE-B7F7-96F5-520A-CCCA681CDA86}"/>
              </a:ext>
            </a:extLst>
          </p:cNvPr>
          <p:cNvSpPr/>
          <p:nvPr/>
        </p:nvSpPr>
        <p:spPr>
          <a:xfrm>
            <a:off x="7154425" y="1747678"/>
            <a:ext cx="646771" cy="568712"/>
          </a:xfrm>
          <a:custGeom>
            <a:avLst/>
            <a:gdLst>
              <a:gd name="connsiteX0" fmla="*/ 0 w 646771"/>
              <a:gd name="connsiteY0" fmla="*/ 0 h 568712"/>
              <a:gd name="connsiteX1" fmla="*/ 646771 w 646771"/>
              <a:gd name="connsiteY1" fmla="*/ 568712 h 5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771" h="568712">
                <a:moveTo>
                  <a:pt x="0" y="0"/>
                </a:moveTo>
                <a:lnTo>
                  <a:pt x="646771" y="568712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8C8CCA4-DDC4-BFAD-8AED-BF21425CF19E}"/>
              </a:ext>
            </a:extLst>
          </p:cNvPr>
          <p:cNvSpPr/>
          <p:nvPr/>
        </p:nvSpPr>
        <p:spPr>
          <a:xfrm>
            <a:off x="7927203" y="2118485"/>
            <a:ext cx="301319" cy="347106"/>
          </a:xfrm>
          <a:custGeom>
            <a:avLst/>
            <a:gdLst>
              <a:gd name="connsiteX0" fmla="*/ 1115122 w 1115122"/>
              <a:gd name="connsiteY0" fmla="*/ 619986 h 619986"/>
              <a:gd name="connsiteX1" fmla="*/ 680225 w 1115122"/>
              <a:gd name="connsiteY1" fmla="*/ 330054 h 619986"/>
              <a:gd name="connsiteX2" fmla="*/ 133815 w 1115122"/>
              <a:gd name="connsiteY2" fmla="*/ 28971 h 619986"/>
              <a:gd name="connsiteX3" fmla="*/ 0 w 1115122"/>
              <a:gd name="connsiteY3" fmla="*/ 28971 h 61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122" h="619986">
                <a:moveTo>
                  <a:pt x="1115122" y="619986"/>
                </a:moveTo>
                <a:cubicBezTo>
                  <a:pt x="979449" y="524271"/>
                  <a:pt x="843776" y="428556"/>
                  <a:pt x="680225" y="330054"/>
                </a:cubicBezTo>
                <a:cubicBezTo>
                  <a:pt x="516674" y="231552"/>
                  <a:pt x="247186" y="79151"/>
                  <a:pt x="133815" y="28971"/>
                </a:cubicBezTo>
                <a:cubicBezTo>
                  <a:pt x="20444" y="-21209"/>
                  <a:pt x="10222" y="3881"/>
                  <a:pt x="0" y="28971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427BE-63E9-C971-58BF-88DD67AC2E3F}"/>
              </a:ext>
            </a:extLst>
          </p:cNvPr>
          <p:cNvSpPr txBox="1"/>
          <p:nvPr/>
        </p:nvSpPr>
        <p:spPr>
          <a:xfrm>
            <a:off x="5453925" y="3451861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CCSNe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E6757-7F4E-7DAF-0A1D-E730B9844B17}"/>
              </a:ext>
            </a:extLst>
          </p:cNvPr>
          <p:cNvSpPr txBox="1"/>
          <p:nvPr/>
        </p:nvSpPr>
        <p:spPr>
          <a:xfrm>
            <a:off x="5370230" y="2713027"/>
            <a:ext cx="233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Relativistic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2DE82-97D1-44D9-94A6-8819FD17545A}"/>
              </a:ext>
            </a:extLst>
          </p:cNvPr>
          <p:cNvSpPr/>
          <p:nvPr/>
        </p:nvSpPr>
        <p:spPr>
          <a:xfrm>
            <a:off x="5358923" y="954273"/>
            <a:ext cx="3245006" cy="381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E197DEB-9C29-97DC-C80D-532265752E39}"/>
              </a:ext>
            </a:extLst>
          </p:cNvPr>
          <p:cNvSpPr/>
          <p:nvPr/>
        </p:nvSpPr>
        <p:spPr>
          <a:xfrm>
            <a:off x="5981379" y="1267304"/>
            <a:ext cx="844550" cy="120902"/>
          </a:xfrm>
          <a:custGeom>
            <a:avLst/>
            <a:gdLst>
              <a:gd name="connsiteX0" fmla="*/ 0 w 844550"/>
              <a:gd name="connsiteY0" fmla="*/ 120902 h 120902"/>
              <a:gd name="connsiteX1" fmla="*/ 127000 w 844550"/>
              <a:gd name="connsiteY1" fmla="*/ 51052 h 120902"/>
              <a:gd name="connsiteX2" fmla="*/ 190500 w 844550"/>
              <a:gd name="connsiteY2" fmla="*/ 82802 h 120902"/>
              <a:gd name="connsiteX3" fmla="*/ 298450 w 844550"/>
              <a:gd name="connsiteY3" fmla="*/ 57402 h 120902"/>
              <a:gd name="connsiteX4" fmla="*/ 393700 w 844550"/>
              <a:gd name="connsiteY4" fmla="*/ 19302 h 120902"/>
              <a:gd name="connsiteX5" fmla="*/ 488950 w 844550"/>
              <a:gd name="connsiteY5" fmla="*/ 252 h 120902"/>
              <a:gd name="connsiteX6" fmla="*/ 590550 w 844550"/>
              <a:gd name="connsiteY6" fmla="*/ 32002 h 120902"/>
              <a:gd name="connsiteX7" fmla="*/ 730250 w 844550"/>
              <a:gd name="connsiteY7" fmla="*/ 38352 h 120902"/>
              <a:gd name="connsiteX8" fmla="*/ 844550 w 844550"/>
              <a:gd name="connsiteY8" fmla="*/ 82802 h 12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50" h="120902">
                <a:moveTo>
                  <a:pt x="0" y="120902"/>
                </a:moveTo>
                <a:cubicBezTo>
                  <a:pt x="47625" y="89152"/>
                  <a:pt x="95250" y="57402"/>
                  <a:pt x="127000" y="51052"/>
                </a:cubicBezTo>
                <a:cubicBezTo>
                  <a:pt x="158750" y="44702"/>
                  <a:pt x="161925" y="81744"/>
                  <a:pt x="190500" y="82802"/>
                </a:cubicBezTo>
                <a:cubicBezTo>
                  <a:pt x="219075" y="83860"/>
                  <a:pt x="264583" y="67985"/>
                  <a:pt x="298450" y="57402"/>
                </a:cubicBezTo>
                <a:cubicBezTo>
                  <a:pt x="332317" y="46819"/>
                  <a:pt x="361950" y="28827"/>
                  <a:pt x="393700" y="19302"/>
                </a:cubicBezTo>
                <a:cubicBezTo>
                  <a:pt x="425450" y="9777"/>
                  <a:pt x="456142" y="-1865"/>
                  <a:pt x="488950" y="252"/>
                </a:cubicBezTo>
                <a:cubicBezTo>
                  <a:pt x="521758" y="2369"/>
                  <a:pt x="550333" y="25652"/>
                  <a:pt x="590550" y="32002"/>
                </a:cubicBezTo>
                <a:cubicBezTo>
                  <a:pt x="630767" y="38352"/>
                  <a:pt x="687917" y="29885"/>
                  <a:pt x="730250" y="38352"/>
                </a:cubicBezTo>
                <a:cubicBezTo>
                  <a:pt x="772583" y="46819"/>
                  <a:pt x="808566" y="64810"/>
                  <a:pt x="844550" y="82802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69C6C-F239-C9AB-BED7-551F9BC3FF0C}"/>
              </a:ext>
            </a:extLst>
          </p:cNvPr>
          <p:cNvSpPr txBox="1"/>
          <p:nvPr/>
        </p:nvSpPr>
        <p:spPr>
          <a:xfrm>
            <a:off x="5346569" y="1485945"/>
            <a:ext cx="190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GRB Afterglows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945C96-A818-4B95-F632-3764D0FDB214}"/>
              </a:ext>
            </a:extLst>
          </p:cNvPr>
          <p:cNvSpPr txBox="1"/>
          <p:nvPr/>
        </p:nvSpPr>
        <p:spPr>
          <a:xfrm rot="16200000">
            <a:off x="3477624" y="2502565"/>
            <a:ext cx="2793686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Radio luminosity (erg/s)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C5DEC-10CF-9749-7B3E-078B28E061B8}"/>
              </a:ext>
            </a:extLst>
          </p:cNvPr>
          <p:cNvSpPr/>
          <p:nvPr/>
        </p:nvSpPr>
        <p:spPr>
          <a:xfrm>
            <a:off x="5370230" y="3092145"/>
            <a:ext cx="735980" cy="20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557A692-6586-B225-6EEE-2C6EA418894C}"/>
              </a:ext>
            </a:extLst>
          </p:cNvPr>
          <p:cNvSpPr/>
          <p:nvPr/>
        </p:nvSpPr>
        <p:spPr>
          <a:xfrm>
            <a:off x="6387779" y="2380430"/>
            <a:ext cx="1451610" cy="1052476"/>
          </a:xfrm>
          <a:custGeom>
            <a:avLst/>
            <a:gdLst>
              <a:gd name="connsiteX0" fmla="*/ 0 w 1451610"/>
              <a:gd name="connsiteY0" fmla="*/ 675286 h 1052476"/>
              <a:gd name="connsiteX1" fmla="*/ 114300 w 1451610"/>
              <a:gd name="connsiteY1" fmla="*/ 480976 h 1052476"/>
              <a:gd name="connsiteX2" fmla="*/ 514350 w 1451610"/>
              <a:gd name="connsiteY2" fmla="*/ 195226 h 1052476"/>
              <a:gd name="connsiteX3" fmla="*/ 914400 w 1451610"/>
              <a:gd name="connsiteY3" fmla="*/ 916 h 1052476"/>
              <a:gd name="connsiteX4" fmla="*/ 1177290 w 1451610"/>
              <a:gd name="connsiteY4" fmla="*/ 172366 h 1052476"/>
              <a:gd name="connsiteX5" fmla="*/ 1451610 w 1451610"/>
              <a:gd name="connsiteY5" fmla="*/ 1052476 h 10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0" h="1052476">
                <a:moveTo>
                  <a:pt x="0" y="675286"/>
                </a:moveTo>
                <a:cubicBezTo>
                  <a:pt x="14287" y="618136"/>
                  <a:pt x="28575" y="560986"/>
                  <a:pt x="114300" y="480976"/>
                </a:cubicBezTo>
                <a:cubicBezTo>
                  <a:pt x="200025" y="400966"/>
                  <a:pt x="381000" y="275236"/>
                  <a:pt x="514350" y="195226"/>
                </a:cubicBezTo>
                <a:cubicBezTo>
                  <a:pt x="647700" y="115216"/>
                  <a:pt x="803910" y="4726"/>
                  <a:pt x="914400" y="916"/>
                </a:cubicBezTo>
                <a:cubicBezTo>
                  <a:pt x="1024890" y="-2894"/>
                  <a:pt x="1087755" y="-2894"/>
                  <a:pt x="1177290" y="172366"/>
                </a:cubicBezTo>
                <a:cubicBezTo>
                  <a:pt x="1266825" y="347626"/>
                  <a:pt x="1359217" y="700051"/>
                  <a:pt x="1451610" y="1052476"/>
                </a:cubicBezTo>
              </a:path>
            </a:pathLst>
          </a:custGeom>
          <a:noFill/>
          <a:ln w="57150">
            <a:solidFill>
              <a:srgbClr val="FF00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FE9FF-99C1-70F7-3469-3047D6650D77}"/>
              </a:ext>
            </a:extLst>
          </p:cNvPr>
          <p:cNvSpPr txBox="1"/>
          <p:nvPr/>
        </p:nvSpPr>
        <p:spPr>
          <a:xfrm rot="3412731">
            <a:off x="7809681" y="2425556"/>
            <a:ext cx="5062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74063-0135-D0D8-4802-C2847ACE4B0B}"/>
              </a:ext>
            </a:extLst>
          </p:cNvPr>
          <p:cNvSpPr txBox="1"/>
          <p:nvPr/>
        </p:nvSpPr>
        <p:spPr>
          <a:xfrm rot="20138978">
            <a:off x="6223405" y="1900340"/>
            <a:ext cx="771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D7278-1B6C-1AE5-8AFF-2C0404CE95EC}"/>
              </a:ext>
            </a:extLst>
          </p:cNvPr>
          <p:cNvSpPr txBox="1"/>
          <p:nvPr/>
        </p:nvSpPr>
        <p:spPr>
          <a:xfrm>
            <a:off x="591446" y="4584258"/>
            <a:ext cx="518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Helvetica"/>
              </a:rPr>
              <a:t>*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But, not always F</a:t>
            </a:r>
            <a:r>
              <a:rPr kumimoji="0" lang="el-GR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GB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~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GB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2-2.5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 below peak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2172F9-BA63-E8DB-B5E0-CC0BFF3E6475}"/>
              </a:ext>
            </a:extLst>
          </p:cNvPr>
          <p:cNvSpPr txBox="1"/>
          <p:nvPr/>
        </p:nvSpPr>
        <p:spPr>
          <a:xfrm rot="4300020">
            <a:off x="7240934" y="3415320"/>
            <a:ext cx="1060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C831E4-9DF7-C9FE-74B6-1FA884C51D5F}"/>
              </a:ext>
            </a:extLst>
          </p:cNvPr>
          <p:cNvSpPr txBox="1"/>
          <p:nvPr/>
        </p:nvSpPr>
        <p:spPr>
          <a:xfrm rot="4300020">
            <a:off x="7672140" y="3431808"/>
            <a:ext cx="1057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CSS161010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71898-6BD2-5035-4EE9-A4AACBE89DD4}"/>
              </a:ext>
            </a:extLst>
          </p:cNvPr>
          <p:cNvSpPr/>
          <p:nvPr/>
        </p:nvSpPr>
        <p:spPr>
          <a:xfrm>
            <a:off x="7004479" y="4758472"/>
            <a:ext cx="1859790" cy="286483"/>
          </a:xfrm>
          <a:prstGeom prst="rect">
            <a:avLst/>
          </a:prstGeom>
        </p:spPr>
        <p:txBody>
          <a:bodyPr wrap="none" lIns="100831" tIns="50416" rIns="100831" bIns="50416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Modified from Ho+2020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24821-C454-EF38-DA4B-1D31A73781CB}"/>
              </a:ext>
            </a:extLst>
          </p:cNvPr>
          <p:cNvSpPr txBox="1"/>
          <p:nvPr/>
        </p:nvSpPr>
        <p:spPr>
          <a:xfrm rot="2551390">
            <a:off x="7266500" y="1823891"/>
            <a:ext cx="724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Koala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03DFA20-68CD-2516-A09F-2E636713BB0F}"/>
              </a:ext>
            </a:extLst>
          </p:cNvPr>
          <p:cNvSpPr/>
          <p:nvPr/>
        </p:nvSpPr>
        <p:spPr>
          <a:xfrm>
            <a:off x="7792977" y="2293817"/>
            <a:ext cx="235436" cy="671271"/>
          </a:xfrm>
          <a:custGeom>
            <a:avLst/>
            <a:gdLst>
              <a:gd name="connsiteX0" fmla="*/ 0 w 646771"/>
              <a:gd name="connsiteY0" fmla="*/ 0 h 568712"/>
              <a:gd name="connsiteX1" fmla="*/ 646771 w 646771"/>
              <a:gd name="connsiteY1" fmla="*/ 568712 h 5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771" h="568712">
                <a:moveTo>
                  <a:pt x="0" y="0"/>
                </a:moveTo>
                <a:lnTo>
                  <a:pt x="646771" y="568712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96406BC-C40D-AD25-E949-B257CB06020D}"/>
              </a:ext>
            </a:extLst>
          </p:cNvPr>
          <p:cNvSpPr/>
          <p:nvPr/>
        </p:nvSpPr>
        <p:spPr>
          <a:xfrm>
            <a:off x="6875362" y="2187468"/>
            <a:ext cx="1053296" cy="382112"/>
          </a:xfrm>
          <a:custGeom>
            <a:avLst/>
            <a:gdLst>
              <a:gd name="connsiteX0" fmla="*/ 0 w 1273215"/>
              <a:gd name="connsiteY0" fmla="*/ 78671 h 865749"/>
              <a:gd name="connsiteX1" fmla="*/ 231494 w 1273215"/>
              <a:gd name="connsiteY1" fmla="*/ 32372 h 865749"/>
              <a:gd name="connsiteX2" fmla="*/ 509286 w 1273215"/>
              <a:gd name="connsiteY2" fmla="*/ 67096 h 865749"/>
              <a:gd name="connsiteX3" fmla="*/ 763929 w 1273215"/>
              <a:gd name="connsiteY3" fmla="*/ 55522 h 865749"/>
              <a:gd name="connsiteX4" fmla="*/ 1273215 w 1273215"/>
              <a:gd name="connsiteY4" fmla="*/ 865749 h 865749"/>
              <a:gd name="connsiteX0" fmla="*/ 0 w 1018572"/>
              <a:gd name="connsiteY0" fmla="*/ 78671 h 506934"/>
              <a:gd name="connsiteX1" fmla="*/ 231494 w 1018572"/>
              <a:gd name="connsiteY1" fmla="*/ 32372 h 506934"/>
              <a:gd name="connsiteX2" fmla="*/ 509286 w 1018572"/>
              <a:gd name="connsiteY2" fmla="*/ 67096 h 506934"/>
              <a:gd name="connsiteX3" fmla="*/ 763929 w 1018572"/>
              <a:gd name="connsiteY3" fmla="*/ 55522 h 506934"/>
              <a:gd name="connsiteX4" fmla="*/ 1018572 w 1018572"/>
              <a:gd name="connsiteY4" fmla="*/ 506934 h 506934"/>
              <a:gd name="connsiteX0" fmla="*/ 0 w 1053296"/>
              <a:gd name="connsiteY0" fmla="*/ 78671 h 414337"/>
              <a:gd name="connsiteX1" fmla="*/ 231494 w 1053296"/>
              <a:gd name="connsiteY1" fmla="*/ 32372 h 414337"/>
              <a:gd name="connsiteX2" fmla="*/ 509286 w 1053296"/>
              <a:gd name="connsiteY2" fmla="*/ 67096 h 414337"/>
              <a:gd name="connsiteX3" fmla="*/ 763929 w 1053296"/>
              <a:gd name="connsiteY3" fmla="*/ 55522 h 414337"/>
              <a:gd name="connsiteX4" fmla="*/ 1053296 w 1053296"/>
              <a:gd name="connsiteY4" fmla="*/ 414337 h 414337"/>
              <a:gd name="connsiteX0" fmla="*/ 0 w 1053296"/>
              <a:gd name="connsiteY0" fmla="*/ 46446 h 382112"/>
              <a:gd name="connsiteX1" fmla="*/ 231494 w 1053296"/>
              <a:gd name="connsiteY1" fmla="*/ 147 h 382112"/>
              <a:gd name="connsiteX2" fmla="*/ 509286 w 1053296"/>
              <a:gd name="connsiteY2" fmla="*/ 34871 h 382112"/>
              <a:gd name="connsiteX3" fmla="*/ 763929 w 1053296"/>
              <a:gd name="connsiteY3" fmla="*/ 115894 h 382112"/>
              <a:gd name="connsiteX4" fmla="*/ 1053296 w 1053296"/>
              <a:gd name="connsiteY4" fmla="*/ 382112 h 3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296" h="382112">
                <a:moveTo>
                  <a:pt x="0" y="46446"/>
                </a:moveTo>
                <a:cubicBezTo>
                  <a:pt x="73306" y="24261"/>
                  <a:pt x="146613" y="2076"/>
                  <a:pt x="231494" y="147"/>
                </a:cubicBezTo>
                <a:cubicBezTo>
                  <a:pt x="316375" y="-1782"/>
                  <a:pt x="420547" y="15580"/>
                  <a:pt x="509286" y="34871"/>
                </a:cubicBezTo>
                <a:cubicBezTo>
                  <a:pt x="598025" y="54162"/>
                  <a:pt x="636608" y="-17215"/>
                  <a:pt x="763929" y="115894"/>
                </a:cubicBezTo>
                <a:cubicBezTo>
                  <a:pt x="891251" y="249003"/>
                  <a:pt x="862314" y="43553"/>
                  <a:pt x="1053296" y="38211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DE4B86-8CA7-DB9F-6A96-BD75D064949B}"/>
              </a:ext>
            </a:extLst>
          </p:cNvPr>
          <p:cNvSpPr/>
          <p:nvPr/>
        </p:nvSpPr>
        <p:spPr>
          <a:xfrm>
            <a:off x="1315000" y="1889806"/>
            <a:ext cx="3418569" cy="286483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Coppejans+2020, Ho+2020,2022, Bright+2022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95EDCC-F13C-59D1-9DF6-A99F85F99936}"/>
              </a:ext>
            </a:extLst>
          </p:cNvPr>
          <p:cNvSpPr txBox="1"/>
          <p:nvPr/>
        </p:nvSpPr>
        <p:spPr>
          <a:xfrm rot="2887066">
            <a:off x="7880426" y="2085375"/>
            <a:ext cx="771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20mrf</a:t>
            </a:r>
          </a:p>
        </p:txBody>
      </p:sp>
    </p:spTree>
    <p:extLst>
      <p:ext uri="{BB962C8B-B14F-4D97-AF65-F5344CB8AC3E}">
        <p14:creationId xmlns:p14="http://schemas.microsoft.com/office/powerpoint/2010/main" val="460192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ome shaped building with stars in the sky&#10;&#10;Description automatically generated">
            <a:extLst>
              <a:ext uri="{FF2B5EF4-FFF2-40B4-BE49-F238E27FC236}">
                <a16:creationId xmlns:a16="http://schemas.microsoft.com/office/drawing/2014/main" id="{3D7B5C8C-3E76-C229-502C-6B7FFD77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59" y="1836256"/>
            <a:ext cx="1624076" cy="1142868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D18B3187-D456-B350-17CA-F5722884C3C2}"/>
              </a:ext>
            </a:extLst>
          </p:cNvPr>
          <p:cNvSpPr/>
          <p:nvPr/>
        </p:nvSpPr>
        <p:spPr>
          <a:xfrm rot="4649596">
            <a:off x="1634834" y="608825"/>
            <a:ext cx="1418565" cy="109609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109A7-6F7D-7AC5-E9F7-A4500568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Timescale-Luminosity Diagram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CE0FCF-4495-98D2-28C8-C759F8F26E66}"/>
              </a:ext>
            </a:extLst>
          </p:cNvPr>
          <p:cNvCxnSpPr>
            <a:cxnSpLocks/>
          </p:cNvCxnSpPr>
          <p:nvPr/>
        </p:nvCxnSpPr>
        <p:spPr>
          <a:xfrm flipV="1">
            <a:off x="1835430" y="1042504"/>
            <a:ext cx="0" cy="3406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02B022-D368-D87D-DB4A-2BF4E2AEC6FD}"/>
              </a:ext>
            </a:extLst>
          </p:cNvPr>
          <p:cNvCxnSpPr>
            <a:cxnSpLocks/>
          </p:cNvCxnSpPr>
          <p:nvPr/>
        </p:nvCxnSpPr>
        <p:spPr>
          <a:xfrm>
            <a:off x="1835430" y="4440024"/>
            <a:ext cx="50056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5852CF3-C3AC-8E79-2A23-5FC778018D29}"/>
              </a:ext>
            </a:extLst>
          </p:cNvPr>
          <p:cNvSpPr txBox="1"/>
          <p:nvPr/>
        </p:nvSpPr>
        <p:spPr>
          <a:xfrm>
            <a:off x="508215" y="4231350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0F12DE-A67B-87F8-A4EE-93697B8B3861}"/>
              </a:ext>
            </a:extLst>
          </p:cNvPr>
          <p:cNvSpPr txBox="1"/>
          <p:nvPr/>
        </p:nvSpPr>
        <p:spPr>
          <a:xfrm>
            <a:off x="508215" y="3175498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2A297F-3827-79F7-6691-ACCCB8D7A207}"/>
              </a:ext>
            </a:extLst>
          </p:cNvPr>
          <p:cNvSpPr txBox="1"/>
          <p:nvPr/>
        </p:nvSpPr>
        <p:spPr>
          <a:xfrm>
            <a:off x="504091" y="2108757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52762-47BC-45BA-F6B6-E603B1471D18}"/>
              </a:ext>
            </a:extLst>
          </p:cNvPr>
          <p:cNvSpPr txBox="1"/>
          <p:nvPr/>
        </p:nvSpPr>
        <p:spPr>
          <a:xfrm>
            <a:off x="496430" y="1014180"/>
            <a:ext cx="6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baseline="300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B58A32-9641-35A3-300C-00FD38E97E8E}"/>
              </a:ext>
            </a:extLst>
          </p:cNvPr>
          <p:cNvSpPr txBox="1"/>
          <p:nvPr/>
        </p:nvSpPr>
        <p:spPr>
          <a:xfrm>
            <a:off x="7843052" y="4442224"/>
            <a:ext cx="13009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Kasliwal+2011</a:t>
            </a:r>
            <a:b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Villar+2017</a:t>
            </a:r>
            <a:b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Inserra+2019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FEB9BD-3081-2634-474D-4C26DBE2B435}"/>
              </a:ext>
            </a:extLst>
          </p:cNvPr>
          <p:cNvSpPr txBox="1"/>
          <p:nvPr/>
        </p:nvSpPr>
        <p:spPr>
          <a:xfrm>
            <a:off x="76866" y="4574992"/>
            <a:ext cx="1530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500" baseline="-250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GB" sz="15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5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(erg/s)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FADBC5-A094-1C07-7A50-9D15C0ED363C}"/>
              </a:ext>
            </a:extLst>
          </p:cNvPr>
          <p:cNvSpPr txBox="1"/>
          <p:nvPr/>
        </p:nvSpPr>
        <p:spPr>
          <a:xfrm>
            <a:off x="3104920" y="4767185"/>
            <a:ext cx="275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Characteristic timescale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668AB6-9E6E-F4A3-B8D1-4606800C2498}"/>
              </a:ext>
            </a:extLst>
          </p:cNvPr>
          <p:cNvSpPr txBox="1"/>
          <p:nvPr/>
        </p:nvSpPr>
        <p:spPr>
          <a:xfrm rot="16200000">
            <a:off x="-128880" y="2682936"/>
            <a:ext cx="275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Peak absolute magnitude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55443A-FB5F-29E3-1455-6EC424CF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5508A-484D-78EE-8D31-63F60455B76D}"/>
              </a:ext>
            </a:extLst>
          </p:cNvPr>
          <p:cNvSpPr txBox="1"/>
          <p:nvPr/>
        </p:nvSpPr>
        <p:spPr>
          <a:xfrm>
            <a:off x="1826395" y="589568"/>
            <a:ext cx="112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GRB afterglow</a:t>
            </a:r>
          </a:p>
        </p:txBody>
      </p:sp>
      <p:pic>
        <p:nvPicPr>
          <p:cNvPr id="1026" name="Picture 2" descr="Confluence Mobile - $globalSettings ...">
            <a:extLst>
              <a:ext uri="{FF2B5EF4-FFF2-40B4-BE49-F238E27FC236}">
                <a16:creationId xmlns:a16="http://schemas.microsoft.com/office/drawing/2014/main" id="{F631E77A-6CBC-C27B-22BB-2644C229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11" y="702477"/>
            <a:ext cx="1644811" cy="11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's asteroid alert system ATLAS ...">
            <a:extLst>
              <a:ext uri="{FF2B5EF4-FFF2-40B4-BE49-F238E27FC236}">
                <a16:creationId xmlns:a16="http://schemas.microsoft.com/office/drawing/2014/main" id="{C0E290EB-AB23-E544-0B71-854300A1C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 b="6619"/>
          <a:stretch/>
        </p:blipFill>
        <p:spPr bwMode="auto">
          <a:xfrm>
            <a:off x="7256011" y="3024748"/>
            <a:ext cx="1632024" cy="11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0779F-5E97-A670-17EE-ED919042E963}"/>
              </a:ext>
            </a:extLst>
          </p:cNvPr>
          <p:cNvSpPr txBox="1"/>
          <p:nvPr/>
        </p:nvSpPr>
        <p:spPr>
          <a:xfrm>
            <a:off x="7717161" y="710711"/>
            <a:ext cx="1204398" cy="23640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Pan-STARRS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B06F7-2E3A-F304-EC00-028A54B0F84D}"/>
              </a:ext>
            </a:extLst>
          </p:cNvPr>
          <p:cNvSpPr txBox="1"/>
          <p:nvPr/>
        </p:nvSpPr>
        <p:spPr>
          <a:xfrm>
            <a:off x="7621189" y="1846183"/>
            <a:ext cx="1204398" cy="23640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r"/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PTF / ZTF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5ECAF-454C-9138-2DA2-C8AE5FFDCEE2}"/>
              </a:ext>
            </a:extLst>
          </p:cNvPr>
          <p:cNvSpPr txBox="1"/>
          <p:nvPr/>
        </p:nvSpPr>
        <p:spPr>
          <a:xfrm>
            <a:off x="7636259" y="3041237"/>
            <a:ext cx="1204398" cy="23640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r"/>
            <a:r>
              <a:rPr lang="en-GB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16AB1-5464-5C74-B9ED-C224563C3312}"/>
              </a:ext>
            </a:extLst>
          </p:cNvPr>
          <p:cNvSpPr txBox="1"/>
          <p:nvPr/>
        </p:nvSpPr>
        <p:spPr>
          <a:xfrm>
            <a:off x="1442109" y="4209928"/>
            <a:ext cx="362860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A8F96-E258-1D3F-F33D-D45DDEFC294F}"/>
              </a:ext>
            </a:extLst>
          </p:cNvPr>
          <p:cNvSpPr txBox="1"/>
          <p:nvPr/>
        </p:nvSpPr>
        <p:spPr>
          <a:xfrm>
            <a:off x="1111005" y="2062058"/>
            <a:ext cx="707572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C736E-CDC5-8C58-05DC-244B17E19F98}"/>
              </a:ext>
            </a:extLst>
          </p:cNvPr>
          <p:cNvSpPr txBox="1"/>
          <p:nvPr/>
        </p:nvSpPr>
        <p:spPr>
          <a:xfrm>
            <a:off x="1111005" y="3168716"/>
            <a:ext cx="707572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E2598-3E19-ADEA-7F80-45852A2C5819}"/>
              </a:ext>
            </a:extLst>
          </p:cNvPr>
          <p:cNvSpPr txBox="1"/>
          <p:nvPr/>
        </p:nvSpPr>
        <p:spPr>
          <a:xfrm>
            <a:off x="1111005" y="979590"/>
            <a:ext cx="707572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DF2135-3EC4-037F-79A8-57BC87264D2D}"/>
              </a:ext>
            </a:extLst>
          </p:cNvPr>
          <p:cNvSpPr txBox="1"/>
          <p:nvPr/>
        </p:nvSpPr>
        <p:spPr>
          <a:xfrm>
            <a:off x="2075129" y="4416901"/>
            <a:ext cx="757483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1hr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264ECA-E658-857B-9D4E-BD32424780B0}"/>
              </a:ext>
            </a:extLst>
          </p:cNvPr>
          <p:cNvSpPr txBox="1"/>
          <p:nvPr/>
        </p:nvSpPr>
        <p:spPr>
          <a:xfrm>
            <a:off x="3224297" y="4416901"/>
            <a:ext cx="757483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BC9263-5E36-732D-13EE-BEB63AFA35A1}"/>
              </a:ext>
            </a:extLst>
          </p:cNvPr>
          <p:cNvSpPr txBox="1"/>
          <p:nvPr/>
        </p:nvSpPr>
        <p:spPr>
          <a:xfrm>
            <a:off x="4356684" y="4428475"/>
            <a:ext cx="757483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0D9F4E-809D-183E-4DAF-ECDEB2000929}"/>
              </a:ext>
            </a:extLst>
          </p:cNvPr>
          <p:cNvSpPr txBox="1"/>
          <p:nvPr/>
        </p:nvSpPr>
        <p:spPr>
          <a:xfrm>
            <a:off x="5336861" y="4437844"/>
            <a:ext cx="912667" cy="43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100d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1C4F09-98AB-91B3-D4B0-2C98A4125DFB}"/>
              </a:ext>
            </a:extLst>
          </p:cNvPr>
          <p:cNvSpPr/>
          <p:nvPr/>
        </p:nvSpPr>
        <p:spPr>
          <a:xfrm>
            <a:off x="4589301" y="2371308"/>
            <a:ext cx="646519" cy="3462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6EBA2E-A0DD-0715-BE68-55A2FEA7A897}"/>
              </a:ext>
            </a:extLst>
          </p:cNvPr>
          <p:cNvSpPr/>
          <p:nvPr/>
        </p:nvSpPr>
        <p:spPr>
          <a:xfrm rot="660581">
            <a:off x="3329354" y="3485742"/>
            <a:ext cx="1907110" cy="1947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F5FEB7-0098-BC9E-1281-BD74EF019588}"/>
              </a:ext>
            </a:extLst>
          </p:cNvPr>
          <p:cNvSpPr/>
          <p:nvPr/>
        </p:nvSpPr>
        <p:spPr>
          <a:xfrm>
            <a:off x="4401169" y="2407830"/>
            <a:ext cx="371492" cy="321822"/>
          </a:xfrm>
          <a:prstGeom prst="rect">
            <a:avLst/>
          </a:prstGeom>
          <a:solidFill>
            <a:srgbClr val="2B2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A76516-00BD-E874-4F3F-67C3997420AB}"/>
              </a:ext>
            </a:extLst>
          </p:cNvPr>
          <p:cNvSpPr/>
          <p:nvPr/>
        </p:nvSpPr>
        <p:spPr>
          <a:xfrm>
            <a:off x="3194633" y="4119265"/>
            <a:ext cx="969212" cy="2341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926FCE-01FE-D850-AAE6-6CF6A47ABE3F}"/>
              </a:ext>
            </a:extLst>
          </p:cNvPr>
          <p:cNvSpPr txBox="1"/>
          <p:nvPr/>
        </p:nvSpPr>
        <p:spPr>
          <a:xfrm>
            <a:off x="4964057" y="2427879"/>
            <a:ext cx="49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F0B9F4-E58B-3603-1291-DD43362E9E7F}"/>
              </a:ext>
            </a:extLst>
          </p:cNvPr>
          <p:cNvSpPr txBox="1"/>
          <p:nvPr/>
        </p:nvSpPr>
        <p:spPr>
          <a:xfrm>
            <a:off x="4391409" y="2470928"/>
            <a:ext cx="495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2CB272-B639-69C2-577F-1D0D1D5064BA}"/>
              </a:ext>
            </a:extLst>
          </p:cNvPr>
          <p:cNvSpPr txBox="1"/>
          <p:nvPr/>
        </p:nvSpPr>
        <p:spPr>
          <a:xfrm>
            <a:off x="3157718" y="4094505"/>
            <a:ext cx="1006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Dwarf nova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20233F-9DE9-F11E-9CC0-FC7872F7FB00}"/>
              </a:ext>
            </a:extLst>
          </p:cNvPr>
          <p:cNvSpPr/>
          <p:nvPr/>
        </p:nvSpPr>
        <p:spPr>
          <a:xfrm rot="20582277">
            <a:off x="4444496" y="2214730"/>
            <a:ext cx="623516" cy="17182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7CA64A-AB06-D865-3836-C011A2972892}"/>
              </a:ext>
            </a:extLst>
          </p:cNvPr>
          <p:cNvSpPr/>
          <p:nvPr/>
        </p:nvSpPr>
        <p:spPr>
          <a:xfrm>
            <a:off x="4936818" y="2988726"/>
            <a:ext cx="884397" cy="391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2001EC-207C-DDAF-D16A-2F5B6522BFC5}"/>
              </a:ext>
            </a:extLst>
          </p:cNvPr>
          <p:cNvSpPr txBox="1"/>
          <p:nvPr/>
        </p:nvSpPr>
        <p:spPr>
          <a:xfrm>
            <a:off x="5165509" y="2981105"/>
            <a:ext cx="88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LBV</a:t>
            </a:r>
            <a:br>
              <a:rPr lang="en-GB" sz="1000" b="1" dirty="0"/>
            </a:br>
            <a:r>
              <a:rPr lang="en-GB" sz="1000" b="1" dirty="0"/>
              <a:t>eruption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AEEC7-E93A-7D08-61FA-992B6E15D934}"/>
              </a:ext>
            </a:extLst>
          </p:cNvPr>
          <p:cNvSpPr txBox="1"/>
          <p:nvPr/>
        </p:nvSpPr>
        <p:spPr>
          <a:xfrm rot="632444">
            <a:off x="3946157" y="3435890"/>
            <a:ext cx="70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B3624A-76C4-139F-F1B1-3F04F8669367}"/>
              </a:ext>
            </a:extLst>
          </p:cNvPr>
          <p:cNvSpPr txBox="1"/>
          <p:nvPr/>
        </p:nvSpPr>
        <p:spPr>
          <a:xfrm>
            <a:off x="3077190" y="2743500"/>
            <a:ext cx="4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FBD8CD7-3AD1-BEB5-BBD1-CA83972E45C6}"/>
              </a:ext>
            </a:extLst>
          </p:cNvPr>
          <p:cNvSpPr/>
          <p:nvPr/>
        </p:nvSpPr>
        <p:spPr>
          <a:xfrm rot="4649596">
            <a:off x="2813558" y="871663"/>
            <a:ext cx="1009299" cy="109609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C68321-3DBB-D32B-3089-C8D9663BD7A6}"/>
              </a:ext>
            </a:extLst>
          </p:cNvPr>
          <p:cNvSpPr txBox="1"/>
          <p:nvPr/>
        </p:nvSpPr>
        <p:spPr>
          <a:xfrm>
            <a:off x="2805714" y="1112788"/>
            <a:ext cx="1186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Orphan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afterglows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38A3FC-0CD1-AEA8-2664-1D2CB7CB2568}"/>
              </a:ext>
            </a:extLst>
          </p:cNvPr>
          <p:cNvSpPr/>
          <p:nvPr/>
        </p:nvSpPr>
        <p:spPr>
          <a:xfrm rot="21214126">
            <a:off x="4216134" y="1725508"/>
            <a:ext cx="1760211" cy="470286"/>
          </a:xfrm>
          <a:prstGeom prst="ellipse">
            <a:avLst/>
          </a:prstGeom>
          <a:solidFill>
            <a:srgbClr val="00CD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9A1782-8733-D658-56DB-F486CE414956}"/>
              </a:ext>
            </a:extLst>
          </p:cNvPr>
          <p:cNvSpPr txBox="1"/>
          <p:nvPr/>
        </p:nvSpPr>
        <p:spPr>
          <a:xfrm>
            <a:off x="4700033" y="1808027"/>
            <a:ext cx="1013084" cy="41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SLSN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35F7DB-664D-D5FE-406C-0BA60F2699D3}"/>
              </a:ext>
            </a:extLst>
          </p:cNvPr>
          <p:cNvSpPr/>
          <p:nvPr/>
        </p:nvSpPr>
        <p:spPr>
          <a:xfrm rot="1532401">
            <a:off x="3713315" y="2840394"/>
            <a:ext cx="1620015" cy="649528"/>
          </a:xfrm>
          <a:prstGeom prst="ellipse">
            <a:avLst/>
          </a:prstGeom>
          <a:solidFill>
            <a:srgbClr val="FF5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5A875-350F-C060-E8EF-137DC6B59584}"/>
              </a:ext>
            </a:extLst>
          </p:cNvPr>
          <p:cNvSpPr txBox="1"/>
          <p:nvPr/>
        </p:nvSpPr>
        <p:spPr>
          <a:xfrm>
            <a:off x="4037543" y="2821404"/>
            <a:ext cx="979021" cy="71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ILRT / 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 LRN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DBE1B7-B5E3-EF62-6323-36969E90B57D}"/>
              </a:ext>
            </a:extLst>
          </p:cNvPr>
          <p:cNvSpPr txBox="1"/>
          <p:nvPr/>
        </p:nvSpPr>
        <p:spPr>
          <a:xfrm>
            <a:off x="7193562" y="4128897"/>
            <a:ext cx="18735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+ASAS-SN, TESS, ...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C8AEC1B-CECF-9323-D574-A7537AB09010}"/>
              </a:ext>
            </a:extLst>
          </p:cNvPr>
          <p:cNvSpPr/>
          <p:nvPr/>
        </p:nvSpPr>
        <p:spPr>
          <a:xfrm rot="16868424">
            <a:off x="3521369" y="1809713"/>
            <a:ext cx="798678" cy="1116101"/>
          </a:xfrm>
          <a:prstGeom prst="ellipse">
            <a:avLst/>
          </a:prstGeom>
          <a:solidFill>
            <a:srgbClr val="FF00F6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EA67A-50E3-A825-5E37-EC2DC7EF2FC7}"/>
              </a:ext>
            </a:extLst>
          </p:cNvPr>
          <p:cNvSpPr txBox="1"/>
          <p:nvPr/>
        </p:nvSpPr>
        <p:spPr>
          <a:xfrm>
            <a:off x="3478945" y="2061522"/>
            <a:ext cx="91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"FBOT"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/"RET"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3CFE5E-8C08-94A7-F94A-5B591835B0B4}"/>
              </a:ext>
            </a:extLst>
          </p:cNvPr>
          <p:cNvSpPr txBox="1"/>
          <p:nvPr/>
        </p:nvSpPr>
        <p:spPr>
          <a:xfrm>
            <a:off x="4487526" y="2172044"/>
            <a:ext cx="40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3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7B7F-110F-FCC7-1E50-B717B203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2024wpp Blackbody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6DB9D-E0D3-05B7-719C-9FF1267A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A graph of different sizes and shapes&#10;&#10;Description automatically generated with medium confidence">
            <a:extLst>
              <a:ext uri="{FF2B5EF4-FFF2-40B4-BE49-F238E27FC236}">
                <a16:creationId xmlns:a16="http://schemas.microsoft.com/office/drawing/2014/main" id="{5D481CBE-3228-5BC6-C3FF-8A39D737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744037"/>
            <a:ext cx="3495040" cy="4409390"/>
          </a:xfrm>
          <a:prstGeom prst="rect">
            <a:avLst/>
          </a:prstGeom>
        </p:spPr>
      </p:pic>
      <p:pic>
        <p:nvPicPr>
          <p:cNvPr id="8" name="Picture 7" descr="A graph of different colors and numbers&#10;&#10;Description automatically generated with medium confidence">
            <a:extLst>
              <a:ext uri="{FF2B5EF4-FFF2-40B4-BE49-F238E27FC236}">
                <a16:creationId xmlns:a16="http://schemas.microsoft.com/office/drawing/2014/main" id="{8B4226B8-9EB8-8492-A507-D804F5CD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8" y="1148698"/>
            <a:ext cx="4455247" cy="33119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13102-ADCE-D1BE-F658-58958AFD8B7F}"/>
              </a:ext>
            </a:extLst>
          </p:cNvPr>
          <p:cNvSpPr/>
          <p:nvPr/>
        </p:nvSpPr>
        <p:spPr>
          <a:xfrm>
            <a:off x="3383704" y="4519699"/>
            <a:ext cx="1356191" cy="286483"/>
          </a:xfrm>
          <a:prstGeom prst="rect">
            <a:avLst/>
          </a:prstGeom>
        </p:spPr>
        <p:txBody>
          <a:bodyPr wrap="none" lIns="100831" tIns="50416" rIns="100831" bIns="50416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Pursiainen+2025</a:t>
            </a:r>
          </a:p>
        </p:txBody>
      </p:sp>
    </p:spTree>
    <p:extLst>
      <p:ext uri="{BB962C8B-B14F-4D97-AF65-F5344CB8AC3E}">
        <p14:creationId xmlns:p14="http://schemas.microsoft.com/office/powerpoint/2010/main" val="1596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4401-B237-9DB8-31DC-F3CD577F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B50D-7307-5A93-0148-418B4CAF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420918" cy="3394472"/>
          </a:xfrm>
        </p:spPr>
        <p:txBody>
          <a:bodyPr>
            <a:normAutofit lnSpcReduction="10000"/>
          </a:bodyPr>
          <a:lstStyle/>
          <a:p>
            <a:pPr marL="344488" indent="-344488"/>
            <a:r>
              <a:rPr lang="en-GB" dirty="0"/>
              <a:t>Too luminous to be nonterminal</a:t>
            </a:r>
          </a:p>
          <a:p>
            <a:pPr marL="344488" indent="-344488"/>
            <a:r>
              <a:rPr lang="en-GB" dirty="0"/>
              <a:t>Too fast to be radioactively powered</a:t>
            </a:r>
          </a:p>
          <a:p>
            <a:pPr marL="344488" indent="-344488"/>
            <a:r>
              <a:rPr lang="en-GB" dirty="0"/>
              <a:t>Too slow to be stellar shock breakout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658B5-FD85-B370-4107-B48C114E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700" y="889000"/>
            <a:ext cx="4973414" cy="4086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A49EB-2556-6755-486D-95CEDB413A57}"/>
              </a:ext>
            </a:extLst>
          </p:cNvPr>
          <p:cNvSpPr/>
          <p:nvPr/>
        </p:nvSpPr>
        <p:spPr>
          <a:xfrm>
            <a:off x="4447894" y="2242024"/>
            <a:ext cx="239503" cy="680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16A5C-69D4-0DA2-4443-33F54CEB4AB8}"/>
              </a:ext>
            </a:extLst>
          </p:cNvPr>
          <p:cNvSpPr/>
          <p:nvPr/>
        </p:nvSpPr>
        <p:spPr>
          <a:xfrm>
            <a:off x="4499722" y="987889"/>
            <a:ext cx="2554942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C2709-8123-4CD0-3B6A-19FA79162C7D}"/>
              </a:ext>
            </a:extLst>
          </p:cNvPr>
          <p:cNvSpPr/>
          <p:nvPr/>
        </p:nvSpPr>
        <p:spPr>
          <a:xfrm>
            <a:off x="3969027" y="4701798"/>
            <a:ext cx="138594" cy="141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792D3-051A-7246-B940-CD460D3ACCE5}"/>
              </a:ext>
            </a:extLst>
          </p:cNvPr>
          <p:cNvSpPr/>
          <p:nvPr/>
        </p:nvSpPr>
        <p:spPr>
          <a:xfrm>
            <a:off x="5366119" y="2506285"/>
            <a:ext cx="797442" cy="171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2ADE6-DFE9-42C5-9B9B-32225E3C2808}"/>
              </a:ext>
            </a:extLst>
          </p:cNvPr>
          <p:cNvSpPr/>
          <p:nvPr/>
        </p:nvSpPr>
        <p:spPr>
          <a:xfrm>
            <a:off x="6174194" y="3075709"/>
            <a:ext cx="691116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53CE5A-AB78-945C-955F-1D39B116F71E}"/>
              </a:ext>
            </a:extLst>
          </p:cNvPr>
          <p:cNvSpPr/>
          <p:nvPr/>
        </p:nvSpPr>
        <p:spPr>
          <a:xfrm>
            <a:off x="7761989" y="3389474"/>
            <a:ext cx="691116" cy="404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DC4882-1871-9BF8-338F-32BF9E36A051}"/>
              </a:ext>
            </a:extLst>
          </p:cNvPr>
          <p:cNvSpPr/>
          <p:nvPr/>
        </p:nvSpPr>
        <p:spPr>
          <a:xfrm>
            <a:off x="6572915" y="955989"/>
            <a:ext cx="1770321" cy="230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2CB9AA-DEA2-5CEE-7E74-955EA7A738F1}"/>
              </a:ext>
            </a:extLst>
          </p:cNvPr>
          <p:cNvSpPr/>
          <p:nvPr/>
        </p:nvSpPr>
        <p:spPr>
          <a:xfrm>
            <a:off x="4445528" y="911762"/>
            <a:ext cx="739043" cy="365152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08383-7342-B71F-5CA9-A9E85700873A}"/>
              </a:ext>
            </a:extLst>
          </p:cNvPr>
          <p:cNvSpPr txBox="1"/>
          <p:nvPr/>
        </p:nvSpPr>
        <p:spPr>
          <a:xfrm>
            <a:off x="4405450" y="898291"/>
            <a:ext cx="77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GRB afterglows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30A9F7-16E2-C390-27A1-DD8C6AA6DDDD}"/>
              </a:ext>
            </a:extLst>
          </p:cNvPr>
          <p:cNvSpPr txBox="1"/>
          <p:nvPr/>
        </p:nvSpPr>
        <p:spPr>
          <a:xfrm>
            <a:off x="3969027" y="4843269"/>
            <a:ext cx="103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Kasliwal+2011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B6B3-E1F2-E03B-F3DD-D4121791CDB7}"/>
              </a:ext>
            </a:extLst>
          </p:cNvPr>
          <p:cNvSpPr/>
          <p:nvPr/>
        </p:nvSpPr>
        <p:spPr>
          <a:xfrm>
            <a:off x="5366119" y="1785637"/>
            <a:ext cx="808075" cy="1146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61F48-8C1E-BE53-3F6A-C145F9F6B8A7}"/>
              </a:ext>
            </a:extLst>
          </p:cNvPr>
          <p:cNvSpPr/>
          <p:nvPr/>
        </p:nvSpPr>
        <p:spPr>
          <a:xfrm>
            <a:off x="5457131" y="2926305"/>
            <a:ext cx="3079950" cy="1079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94AF95-56ED-18B0-2138-3E0FF61E43D4}"/>
              </a:ext>
            </a:extLst>
          </p:cNvPr>
          <p:cNvSpPr/>
          <p:nvPr/>
        </p:nvSpPr>
        <p:spPr>
          <a:xfrm>
            <a:off x="7780651" y="3078705"/>
            <a:ext cx="691116" cy="1175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720AE3-8688-0FF7-E592-0DFD0E7DF8AC}"/>
              </a:ext>
            </a:extLst>
          </p:cNvPr>
          <p:cNvSpPr/>
          <p:nvPr/>
        </p:nvSpPr>
        <p:spPr>
          <a:xfrm>
            <a:off x="6163561" y="2484519"/>
            <a:ext cx="1054535" cy="51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707661-6BBF-54B0-8B1F-307524CF6981}"/>
              </a:ext>
            </a:extLst>
          </p:cNvPr>
          <p:cNvSpPr/>
          <p:nvPr/>
        </p:nvSpPr>
        <p:spPr>
          <a:xfrm>
            <a:off x="6949353" y="1076920"/>
            <a:ext cx="1491730" cy="7087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B38995-1537-16FD-9BA0-854492A66B54}"/>
              </a:ext>
            </a:extLst>
          </p:cNvPr>
          <p:cNvSpPr/>
          <p:nvPr/>
        </p:nvSpPr>
        <p:spPr>
          <a:xfrm>
            <a:off x="4486507" y="4254588"/>
            <a:ext cx="1784248" cy="365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32142-7042-C67B-126C-226A11C4B6B5}"/>
              </a:ext>
            </a:extLst>
          </p:cNvPr>
          <p:cNvSpPr/>
          <p:nvPr/>
        </p:nvSpPr>
        <p:spPr>
          <a:xfrm rot="183347">
            <a:off x="5052174" y="4130309"/>
            <a:ext cx="452500" cy="273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FAC2E1-530D-4DDB-DF33-A58435B61D03}"/>
              </a:ext>
            </a:extLst>
          </p:cNvPr>
          <p:cNvSpPr/>
          <p:nvPr/>
        </p:nvSpPr>
        <p:spPr>
          <a:xfrm rot="1024494">
            <a:off x="6149214" y="4281580"/>
            <a:ext cx="452500" cy="273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FADFF7-916C-E138-4860-614A4E49D827}"/>
              </a:ext>
            </a:extLst>
          </p:cNvPr>
          <p:cNvSpPr/>
          <p:nvPr/>
        </p:nvSpPr>
        <p:spPr>
          <a:xfrm>
            <a:off x="7400925" y="1439485"/>
            <a:ext cx="1155206" cy="657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E529C7-5FBF-F1E4-0A2A-02D138677615}"/>
              </a:ext>
            </a:extLst>
          </p:cNvPr>
          <p:cNvSpPr/>
          <p:nvPr/>
        </p:nvSpPr>
        <p:spPr>
          <a:xfrm>
            <a:off x="7905749" y="3378741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CE4F0-33C6-25FB-4E17-2B1EA892E956}"/>
              </a:ext>
            </a:extLst>
          </p:cNvPr>
          <p:cNvSpPr/>
          <p:nvPr/>
        </p:nvSpPr>
        <p:spPr>
          <a:xfrm>
            <a:off x="7258469" y="2935831"/>
            <a:ext cx="1268104" cy="238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DBC62-1E79-D168-2429-0C9B755B6BCA}"/>
              </a:ext>
            </a:extLst>
          </p:cNvPr>
          <p:cNvSpPr/>
          <p:nvPr/>
        </p:nvSpPr>
        <p:spPr>
          <a:xfrm>
            <a:off x="6325000" y="2521219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4DDEE-32F6-4144-FEA5-6313DF34FDB3}"/>
              </a:ext>
            </a:extLst>
          </p:cNvPr>
          <p:cNvSpPr txBox="1"/>
          <p:nvPr/>
        </p:nvSpPr>
        <p:spPr>
          <a:xfrm>
            <a:off x="7372559" y="2922294"/>
            <a:ext cx="1058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ECSNe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FDC0E-89AB-0C84-E92F-EDA794C7A0EE}"/>
              </a:ext>
            </a:extLst>
          </p:cNvPr>
          <p:cNvSpPr txBox="1"/>
          <p:nvPr/>
        </p:nvSpPr>
        <p:spPr>
          <a:xfrm>
            <a:off x="7864033" y="3428628"/>
            <a:ext cx="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Stellar 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mergers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4C1B7-8C59-908A-5D30-9DF253DA2E98}"/>
              </a:ext>
            </a:extLst>
          </p:cNvPr>
          <p:cNvSpPr txBox="1"/>
          <p:nvPr/>
        </p:nvSpPr>
        <p:spPr>
          <a:xfrm>
            <a:off x="6229807" y="2633317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Ca-rich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F7466-5700-2B35-8161-270035AF173D}"/>
              </a:ext>
            </a:extLst>
          </p:cNvPr>
          <p:cNvSpPr txBox="1"/>
          <p:nvPr/>
        </p:nvSpPr>
        <p:spPr>
          <a:xfrm>
            <a:off x="7430109" y="1569607"/>
            <a:ext cx="111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Superluminous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730A66-1B60-C7BB-4724-6B86B9DFDD72}"/>
              </a:ext>
            </a:extLst>
          </p:cNvPr>
          <p:cNvSpPr/>
          <p:nvPr/>
        </p:nvSpPr>
        <p:spPr>
          <a:xfrm>
            <a:off x="5428041" y="1572385"/>
            <a:ext cx="1073419" cy="929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8264A4-754D-005E-DCB2-D09E317FC1C6}"/>
              </a:ext>
            </a:extLst>
          </p:cNvPr>
          <p:cNvCxnSpPr>
            <a:cxnSpLocks/>
          </p:cNvCxnSpPr>
          <p:nvPr/>
        </p:nvCxnSpPr>
        <p:spPr>
          <a:xfrm flipV="1">
            <a:off x="4469323" y="951155"/>
            <a:ext cx="3114675" cy="177165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C71AC3-AD4A-E42F-3CB0-1BAD3DB7717C}"/>
              </a:ext>
            </a:extLst>
          </p:cNvPr>
          <p:cNvCxnSpPr>
            <a:cxnSpLocks/>
          </p:cNvCxnSpPr>
          <p:nvPr/>
        </p:nvCxnSpPr>
        <p:spPr>
          <a:xfrm flipV="1">
            <a:off x="4469323" y="941630"/>
            <a:ext cx="3867150" cy="226695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D43786-BE67-6615-034E-55B1929F6B0B}"/>
              </a:ext>
            </a:extLst>
          </p:cNvPr>
          <p:cNvSpPr txBox="1"/>
          <p:nvPr/>
        </p:nvSpPr>
        <p:spPr>
          <a:xfrm rot="19821307">
            <a:off x="4309488" y="2446923"/>
            <a:ext cx="1838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~ 0.1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endParaRPr lang="en-US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3D222A-A5F3-40F2-DA4A-88A19DB3F143}"/>
              </a:ext>
            </a:extLst>
          </p:cNvPr>
          <p:cNvSpPr txBox="1"/>
          <p:nvPr/>
        </p:nvSpPr>
        <p:spPr>
          <a:xfrm rot="19821307">
            <a:off x="4309488" y="1947015"/>
            <a:ext cx="1838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endParaRPr lang="en-US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5DE43-5DCE-BB46-61EE-998ED7ABC973}"/>
              </a:ext>
            </a:extLst>
          </p:cNvPr>
          <p:cNvSpPr txBox="1"/>
          <p:nvPr/>
        </p:nvSpPr>
        <p:spPr>
          <a:xfrm>
            <a:off x="5466682" y="1605723"/>
            <a:ext cx="779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FBOT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483CDD-178C-2F93-07DB-E6A66D6CBF62}"/>
              </a:ext>
            </a:extLst>
          </p:cNvPr>
          <p:cNvSpPr/>
          <p:nvPr/>
        </p:nvSpPr>
        <p:spPr>
          <a:xfrm>
            <a:off x="4934133" y="3042179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264B58-D068-3330-6481-1408268CA8B3}"/>
              </a:ext>
            </a:extLst>
          </p:cNvPr>
          <p:cNvSpPr txBox="1"/>
          <p:nvPr/>
        </p:nvSpPr>
        <p:spPr>
          <a:xfrm>
            <a:off x="5025400" y="3207383"/>
            <a:ext cx="420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D2997E-ABBA-410C-9560-D1D336B21A11}"/>
              </a:ext>
            </a:extLst>
          </p:cNvPr>
          <p:cNvSpPr/>
          <p:nvPr/>
        </p:nvSpPr>
        <p:spPr>
          <a:xfrm>
            <a:off x="5692250" y="2525017"/>
            <a:ext cx="611299" cy="575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A5F02C-6DB6-0BAC-9EDB-820D46169D5C}"/>
              </a:ext>
            </a:extLst>
          </p:cNvPr>
          <p:cNvSpPr txBox="1"/>
          <p:nvPr/>
        </p:nvSpPr>
        <p:spPr>
          <a:xfrm>
            <a:off x="5650410" y="2609369"/>
            <a:ext cx="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LBV / Imposter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EB6767E9-296D-CE58-8B5B-AA225BADA750}"/>
              </a:ext>
            </a:extLst>
          </p:cNvPr>
          <p:cNvSpPr/>
          <p:nvPr/>
        </p:nvSpPr>
        <p:spPr>
          <a:xfrm rot="5400000">
            <a:off x="6104464" y="2214499"/>
            <a:ext cx="788545" cy="4096844"/>
          </a:xfrm>
          <a:prstGeom prst="parallelogram">
            <a:avLst>
              <a:gd name="adj" fmla="val 6797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03E0F2-DF4E-91CB-FC61-934B43D926C6}"/>
              </a:ext>
            </a:extLst>
          </p:cNvPr>
          <p:cNvSpPr txBox="1"/>
          <p:nvPr/>
        </p:nvSpPr>
        <p:spPr>
          <a:xfrm>
            <a:off x="302022" y="4334028"/>
            <a:ext cx="365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 </a:t>
            </a:r>
            <a:r>
              <a:rPr lang="en-GB" i="1" dirty="0">
                <a:sym typeface="Wingdings" pitchFamily="2" charset="2"/>
              </a:rPr>
              <a:t>short-lived interaction with CSM</a:t>
            </a:r>
            <a:br>
              <a:rPr lang="en-GB" i="1" dirty="0">
                <a:sym typeface="Wingdings" pitchFamily="2" charset="2"/>
              </a:rPr>
            </a:br>
            <a:r>
              <a:rPr lang="en-GB" i="1" dirty="0">
                <a:sym typeface="Wingdings" pitchFamily="2" charset="2"/>
              </a:rPr>
              <a:t>     shell / inflated progenitor 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89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F617-77B0-8A44-8666-D8C33A9E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AT2018cow</a:t>
            </a:r>
          </a:p>
        </p:txBody>
      </p:sp>
      <p:pic>
        <p:nvPicPr>
          <p:cNvPr id="11" name="Picture 10" descr="cow_icon_trans.png">
            <a:extLst>
              <a:ext uri="{FF2B5EF4-FFF2-40B4-BE49-F238E27FC236}">
                <a16:creationId xmlns:a16="http://schemas.microsoft.com/office/drawing/2014/main" id="{606BAE32-A7C0-EC49-8C12-E623B060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0" y="219404"/>
            <a:ext cx="739464" cy="669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8ABB-6068-DA4D-A71C-B1911C44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6998542" cy="3809999"/>
          </a:xfrm>
        </p:spPr>
        <p:txBody>
          <a:bodyPr>
            <a:normAutofit/>
          </a:bodyPr>
          <a:lstStyle/>
          <a:p>
            <a:r>
              <a:rPr lang="en-US" dirty="0"/>
              <a:t>Extremely fast rise (~2 days)</a:t>
            </a:r>
          </a:p>
          <a:p>
            <a:r>
              <a:rPr lang="en-US" dirty="0"/>
              <a:t>Persistently hot SED; shrinking photosphere</a:t>
            </a:r>
          </a:p>
          <a:p>
            <a:r>
              <a:rPr lang="en-US" dirty="0"/>
              <a:t>No recognizable broad features </a:t>
            </a:r>
            <a:r>
              <a:rPr lang="en-US" sz="2300" dirty="0"/>
              <a:t>(even in UV)</a:t>
            </a:r>
          </a:p>
          <a:p>
            <a:r>
              <a:rPr lang="en-US" dirty="0"/>
              <a:t>Intermediate-width </a:t>
            </a:r>
            <a:r>
              <a:rPr lang="en-US" b="1" dirty="0"/>
              <a:t>H/He</a:t>
            </a:r>
            <a:r>
              <a:rPr lang="en-US" dirty="0"/>
              <a:t> lines at t &gt; 15d</a:t>
            </a:r>
          </a:p>
          <a:p>
            <a:r>
              <a:rPr lang="en-US" dirty="0"/>
              <a:t>Luminous </a:t>
            </a:r>
            <a:r>
              <a:rPr lang="en-US" b="1" dirty="0"/>
              <a:t>X-rays</a:t>
            </a:r>
            <a:r>
              <a:rPr lang="en-US" dirty="0"/>
              <a:t> with &lt;day variability</a:t>
            </a:r>
          </a:p>
          <a:p>
            <a:r>
              <a:rPr lang="en-US" dirty="0"/>
              <a:t>Luminous self-absorbed </a:t>
            </a:r>
            <a:r>
              <a:rPr lang="en-US" b="1" dirty="0"/>
              <a:t>radio/mm </a:t>
            </a:r>
          </a:p>
          <a:p>
            <a:r>
              <a:rPr lang="en-US" dirty="0"/>
              <a:t>Hot/blue, sub-AU "remnant" at &gt;1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2D97C-CB4F-BDAD-B99E-74E7CF30A1F2}"/>
              </a:ext>
            </a:extLst>
          </p:cNvPr>
          <p:cNvSpPr txBox="1"/>
          <p:nvPr/>
        </p:nvSpPr>
        <p:spPr>
          <a:xfrm>
            <a:off x="7141930" y="3241279"/>
            <a:ext cx="1866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Prentice+2018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Perley+2019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Margutti+2019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Kuin+2019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Rivera Sandoval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Sun+2022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Ikenhaag+2022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5AFFBF-E204-D9D3-9F71-C504F85E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2" descr="Pre-explosion imaging of AT 2018cow from the Sloan Digital Sky Survey compared to imaging with the Liverpool Telescope taken shortly after peak and deep later-time imaging from the William Herschel Telescope. The transient is significantly brighter than its host galaxy at peak. The galaxy itself shows a barred morphology and weak spiral features, one of which underlies the transient. A point-source located at the galaxy nucleus is likely to be a weak AGN, while a fainter compact source slightly southeast of the transient is likely an H II region. No point source lies under the transient itself (position designated by a green circle in left-hand panel), and there are no obvious merger indicators.">
            <a:extLst>
              <a:ext uri="{FF2B5EF4-FFF2-40B4-BE49-F238E27FC236}">
                <a16:creationId xmlns:a16="http://schemas.microsoft.com/office/drawing/2014/main" id="{6E4D611B-0A31-EC77-F42D-439C8BFB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/>
          <a:stretch/>
        </p:blipFill>
        <p:spPr bwMode="auto">
          <a:xfrm>
            <a:off x="7455741" y="68147"/>
            <a:ext cx="1589317" cy="1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8156E-EE87-0C72-F642-9C80D65F0497}"/>
              </a:ext>
            </a:extLst>
          </p:cNvPr>
          <p:cNvCxnSpPr>
            <a:cxnSpLocks/>
          </p:cNvCxnSpPr>
          <p:nvPr/>
        </p:nvCxnSpPr>
        <p:spPr>
          <a:xfrm flipH="1">
            <a:off x="8462676" y="658828"/>
            <a:ext cx="272140" cy="22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1DD579-F514-A845-CA27-5898FFDCC87F}"/>
              </a:ext>
            </a:extLst>
          </p:cNvPr>
          <p:cNvSpPr txBox="1"/>
          <p:nvPr/>
        </p:nvSpPr>
        <p:spPr>
          <a:xfrm>
            <a:off x="7101291" y="1636684"/>
            <a:ext cx="1943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Off-nuclear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il Gehrels Swift Observatory - Wikipedia">
            <a:extLst>
              <a:ext uri="{FF2B5EF4-FFF2-40B4-BE49-F238E27FC236}">
                <a16:creationId xmlns:a16="http://schemas.microsoft.com/office/drawing/2014/main" id="{F72C7118-42AA-C1CB-93E4-6CC873FAE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907"/>
          <a:stretch/>
        </p:blipFill>
        <p:spPr bwMode="auto">
          <a:xfrm>
            <a:off x="5791200" y="441325"/>
            <a:ext cx="1496323" cy="1206500"/>
          </a:xfrm>
          <a:prstGeom prst="rect">
            <a:avLst/>
          </a:prstGeom>
          <a:noFill/>
          <a:ln w="38100">
            <a:solidFill>
              <a:srgbClr val="FF00F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2F617-77B0-8A44-8666-D8C33A9E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AT2018cow</a:t>
            </a:r>
          </a:p>
        </p:txBody>
      </p:sp>
      <p:pic>
        <p:nvPicPr>
          <p:cNvPr id="11" name="Picture 10" descr="cow_icon_trans.png">
            <a:extLst>
              <a:ext uri="{FF2B5EF4-FFF2-40B4-BE49-F238E27FC236}">
                <a16:creationId xmlns:a16="http://schemas.microsoft.com/office/drawing/2014/main" id="{606BAE32-A7C0-EC49-8C12-E623B060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0" y="219404"/>
            <a:ext cx="739464" cy="669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8ABB-6068-DA4D-A71C-B1911C44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6998542" cy="3809999"/>
          </a:xfrm>
        </p:spPr>
        <p:txBody>
          <a:bodyPr>
            <a:normAutofit/>
          </a:bodyPr>
          <a:lstStyle/>
          <a:p>
            <a:r>
              <a:rPr lang="en-US" dirty="0"/>
              <a:t>Extremely fast rise (~2 days)</a:t>
            </a:r>
          </a:p>
          <a:p>
            <a:r>
              <a:rPr lang="en-US" dirty="0">
                <a:solidFill>
                  <a:srgbClr val="FF00F6"/>
                </a:solidFill>
              </a:rPr>
              <a:t>Persistently hot SED; shrinking photosphere</a:t>
            </a:r>
          </a:p>
          <a:p>
            <a:r>
              <a:rPr lang="en-US" dirty="0"/>
              <a:t>No recognizable broad features </a:t>
            </a:r>
            <a:r>
              <a:rPr lang="en-US" sz="2300" dirty="0">
                <a:solidFill>
                  <a:srgbClr val="FF00F6"/>
                </a:solidFill>
              </a:rPr>
              <a:t>(even in UV</a:t>
            </a:r>
            <a:r>
              <a:rPr lang="en-US" sz="2300" dirty="0"/>
              <a:t>)</a:t>
            </a:r>
          </a:p>
          <a:p>
            <a:r>
              <a:rPr lang="en-US" dirty="0"/>
              <a:t>Intermediate-width </a:t>
            </a:r>
            <a:r>
              <a:rPr lang="en-US" b="1" dirty="0"/>
              <a:t>H/He</a:t>
            </a:r>
            <a:r>
              <a:rPr lang="en-US" dirty="0"/>
              <a:t> lines at t &gt; 15d</a:t>
            </a:r>
          </a:p>
          <a:p>
            <a:r>
              <a:rPr lang="en-US" dirty="0">
                <a:solidFill>
                  <a:srgbClr val="FF00F6"/>
                </a:solidFill>
              </a:rPr>
              <a:t>Luminous </a:t>
            </a:r>
            <a:r>
              <a:rPr lang="en-US" b="1" dirty="0">
                <a:solidFill>
                  <a:srgbClr val="FF00F6"/>
                </a:solidFill>
              </a:rPr>
              <a:t>X-rays</a:t>
            </a:r>
            <a:r>
              <a:rPr lang="en-US" dirty="0">
                <a:solidFill>
                  <a:srgbClr val="FF00F6"/>
                </a:solidFill>
              </a:rPr>
              <a:t> with &lt;day variability</a:t>
            </a:r>
          </a:p>
          <a:p>
            <a:r>
              <a:rPr lang="en-US" dirty="0"/>
              <a:t>Luminous self-absorbed </a:t>
            </a:r>
            <a:r>
              <a:rPr lang="en-US" b="1" dirty="0"/>
              <a:t>radio/mm </a:t>
            </a:r>
          </a:p>
          <a:p>
            <a:r>
              <a:rPr lang="en-US" dirty="0"/>
              <a:t>Hot/blue, sub-AU "remnant" at &gt;1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2D97C-CB4F-BDAD-B99E-74E7CF30A1F2}"/>
              </a:ext>
            </a:extLst>
          </p:cNvPr>
          <p:cNvSpPr txBox="1"/>
          <p:nvPr/>
        </p:nvSpPr>
        <p:spPr>
          <a:xfrm>
            <a:off x="7141930" y="3241279"/>
            <a:ext cx="1866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Prentice+2018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Perley+2019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Margutti+2019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Kuin+2019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Rivera Sandoval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Ho+2019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Sun+2022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Ikenhaag+2022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5AFFBF-E204-D9D3-9F71-C504F85E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2" descr="Pre-explosion imaging of AT 2018cow from the Sloan Digital Sky Survey compared to imaging with the Liverpool Telescope taken shortly after peak and deep later-time imaging from the William Herschel Telescope. The transient is significantly brighter than its host galaxy at peak. The galaxy itself shows a barred morphology and weak spiral features, one of which underlies the transient. A point-source located at the galaxy nucleus is likely to be a weak AGN, while a fainter compact source slightly southeast of the transient is likely an H II region. No point source lies under the transient itself (position designated by a green circle in left-hand panel), and there are no obvious merger indicators.">
            <a:extLst>
              <a:ext uri="{FF2B5EF4-FFF2-40B4-BE49-F238E27FC236}">
                <a16:creationId xmlns:a16="http://schemas.microsoft.com/office/drawing/2014/main" id="{6E4D611B-0A31-EC77-F42D-439C8BFB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/>
          <a:stretch/>
        </p:blipFill>
        <p:spPr bwMode="auto">
          <a:xfrm>
            <a:off x="7455741" y="68147"/>
            <a:ext cx="1589317" cy="1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28156E-EE87-0C72-F642-9C80D65F0497}"/>
              </a:ext>
            </a:extLst>
          </p:cNvPr>
          <p:cNvCxnSpPr>
            <a:cxnSpLocks/>
          </p:cNvCxnSpPr>
          <p:nvPr/>
        </p:nvCxnSpPr>
        <p:spPr>
          <a:xfrm flipH="1">
            <a:off x="8462676" y="658828"/>
            <a:ext cx="272140" cy="22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1DD579-F514-A845-CA27-5898FFDCC87F}"/>
              </a:ext>
            </a:extLst>
          </p:cNvPr>
          <p:cNvSpPr txBox="1"/>
          <p:nvPr/>
        </p:nvSpPr>
        <p:spPr>
          <a:xfrm>
            <a:off x="7101291" y="1636684"/>
            <a:ext cx="1943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Off-nuclear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74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4C6-2870-2043-D809-D747EE5C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Origins of AT2018cow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725B-67E1-0C47-08B0-49626F82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8831"/>
            <a:ext cx="8066313" cy="362579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GB" sz="2700" dirty="0"/>
              <a:t>Fast rise, high luminosity: </a:t>
            </a:r>
            <a:r>
              <a:rPr lang="en-GB" sz="2700" b="1" dirty="0"/>
              <a:t>very energetic event</a:t>
            </a:r>
          </a:p>
          <a:p>
            <a:pPr>
              <a:spcBef>
                <a:spcPts val="1000"/>
              </a:spcBef>
            </a:pPr>
            <a:r>
              <a:rPr lang="en-GB" sz="2700" dirty="0"/>
              <a:t>Fast variability: </a:t>
            </a:r>
            <a:r>
              <a:rPr lang="en-GB" sz="2700" b="1" dirty="0"/>
              <a:t>compact engine</a:t>
            </a:r>
          </a:p>
          <a:p>
            <a:pPr>
              <a:spcBef>
                <a:spcPts val="1000"/>
              </a:spcBef>
            </a:pPr>
            <a:r>
              <a:rPr lang="en-GB" sz="2700" dirty="0"/>
              <a:t>Rapid optical fade, no lines: </a:t>
            </a:r>
            <a:r>
              <a:rPr lang="en-GB" sz="2700" b="1" dirty="0"/>
              <a:t>little ejecta</a:t>
            </a:r>
          </a:p>
          <a:p>
            <a:pPr>
              <a:spcBef>
                <a:spcPts val="1000"/>
              </a:spcBef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Radio/mm: </a:t>
            </a:r>
            <a:r>
              <a:rPr lang="en-GB" sz="2700" b="1" dirty="0">
                <a:solidFill>
                  <a:prstClr val="black"/>
                </a:solidFill>
              </a:rPr>
              <a:t>"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bubble" of pre-existing material</a:t>
            </a:r>
            <a:endParaRPr lang="en-GB" sz="2800" b="1" dirty="0">
              <a:solidFill>
                <a:prstClr val="black"/>
              </a:solidFill>
            </a:endParaRPr>
          </a:p>
          <a:p>
            <a:pPr>
              <a:spcBef>
                <a:spcPts val="1000"/>
              </a:spcBef>
            </a:pPr>
            <a:r>
              <a:rPr lang="en-GB" sz="2700" dirty="0"/>
              <a:t>UV remnant / late flares: </a:t>
            </a:r>
            <a:r>
              <a:rPr lang="en-GB" sz="2700" b="1" dirty="0"/>
              <a:t>long-lived engine</a:t>
            </a:r>
            <a:br>
              <a:rPr lang="en-GB" sz="2700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DE26F-694F-35A7-FA8E-6D2DA44F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CBE869-E879-2415-E05F-4C451666D745}"/>
              </a:ext>
            </a:extLst>
          </p:cNvPr>
          <p:cNvCxnSpPr>
            <a:cxnSpLocks/>
          </p:cNvCxnSpPr>
          <p:nvPr/>
        </p:nvCxnSpPr>
        <p:spPr>
          <a:xfrm>
            <a:off x="5088725" y="3979343"/>
            <a:ext cx="3483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A7211B-8216-0B49-F2DA-6E40C750956B}"/>
              </a:ext>
            </a:extLst>
          </p:cNvPr>
          <p:cNvCxnSpPr>
            <a:cxnSpLocks/>
          </p:cNvCxnSpPr>
          <p:nvPr/>
        </p:nvCxnSpPr>
        <p:spPr>
          <a:xfrm>
            <a:off x="441457" y="4011722"/>
            <a:ext cx="3483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7C0957-29F0-510B-CD0C-BFC7DABBB8D5}"/>
              </a:ext>
            </a:extLst>
          </p:cNvPr>
          <p:cNvSpPr txBox="1"/>
          <p:nvPr/>
        </p:nvSpPr>
        <p:spPr>
          <a:xfrm>
            <a:off x="789799" y="3819798"/>
            <a:ext cx="413794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2B21FF"/>
                </a:solidFill>
                <a:effectLst/>
                <a:uLnTx/>
                <a:uFillTx/>
                <a:latin typeface="Helvetica"/>
                <a:ea typeface="+mn-ea"/>
              </a:rPr>
              <a:t>Very unusual core collapse? </a:t>
            </a:r>
            <a:b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2B21FF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B21FF"/>
                </a:solidFill>
                <a:effectLst/>
                <a:uLnTx/>
                <a:uFillTx/>
                <a:latin typeface="Helvetica"/>
                <a:ea typeface="+mn-ea"/>
              </a:rPr>
              <a:t>(failed "SN"?)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</a:rPr>
              <a:t>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</a:rPr>
              <a:t>Perley+2019, Margutti+2019, Ho+2019, Gottleib+2022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A8F15-15D4-654C-3577-484469CBB7E6}"/>
              </a:ext>
            </a:extLst>
          </p:cNvPr>
          <p:cNvSpPr txBox="1"/>
          <p:nvPr/>
        </p:nvSpPr>
        <p:spPr>
          <a:xfrm>
            <a:off x="5437068" y="3771823"/>
            <a:ext cx="343478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  <a:t>Very unusual TDE?</a:t>
            </a: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  <a:t>  </a:t>
            </a:r>
            <a:b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  <a:t>(IMBH? / stellar BH?)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Perley+2019, Kuin+2019, Metzger+2022</a:t>
            </a:r>
            <a:endParaRPr lang="en-GB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7B052-B66D-E74C-B0C9-A4B2BA399E79}"/>
              </a:ext>
            </a:extLst>
          </p:cNvPr>
          <p:cNvSpPr txBox="1"/>
          <p:nvPr/>
        </p:nvSpPr>
        <p:spPr>
          <a:xfrm>
            <a:off x="4611893" y="1328598"/>
            <a:ext cx="3594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Ho+2019, Margutti+2019, Pasham+2022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42CA6-42FB-E840-518D-A813AA198C01}"/>
              </a:ext>
            </a:extLst>
          </p:cNvPr>
          <p:cNvSpPr txBox="1"/>
          <p:nvPr/>
        </p:nvSpPr>
        <p:spPr>
          <a:xfrm>
            <a:off x="4611893" y="1882095"/>
            <a:ext cx="3687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Ho+2019, Margutti+2019, Pasham+2022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B886EA-DC5A-451C-8F09-8071FD15543B}"/>
              </a:ext>
            </a:extLst>
          </p:cNvPr>
          <p:cNvSpPr txBox="1"/>
          <p:nvPr/>
        </p:nvSpPr>
        <p:spPr>
          <a:xfrm>
            <a:off x="4618299" y="2404779"/>
            <a:ext cx="4137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Prentice+2018, Perley+2019, Margutti+2019, ...</a:t>
            </a:r>
            <a:endParaRPr lang="en-GB" sz="14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C3F50E-5024-5FD6-D402-49A696F2F30B}"/>
              </a:ext>
            </a:extLst>
          </p:cNvPr>
          <p:cNvSpPr txBox="1"/>
          <p:nvPr/>
        </p:nvSpPr>
        <p:spPr>
          <a:xfrm>
            <a:off x="4629874" y="2958391"/>
            <a:ext cx="3576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Ho+2019, Margutti+2019, Ho+2023a ...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35D527-986B-5931-BC67-BF1A401EDE4E}"/>
              </a:ext>
            </a:extLst>
          </p:cNvPr>
          <p:cNvSpPr txBox="1"/>
          <p:nvPr/>
        </p:nvSpPr>
        <p:spPr>
          <a:xfrm>
            <a:off x="4629874" y="3490034"/>
            <a:ext cx="4137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pitchFamily="2" charset="0"/>
              </a:rPr>
              <a:t>Sun+2022,2023, Inkenhaag+2023, Migliori+2023</a:t>
            </a:r>
            <a:endParaRPr lang="en-GB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6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F8BC-23DD-A20C-A614-F662EC77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Expanding the Herd with ZTF and Swift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90382-8087-8ED4-D9BF-3AB440E4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Home page of the 2.0m Liverpool Telescope, containing technical guidance on  applying for and using LT observing time, accessing data and news from the  observatory.">
            <a:extLst>
              <a:ext uri="{FF2B5EF4-FFF2-40B4-BE49-F238E27FC236}">
                <a16:creationId xmlns:a16="http://schemas.microsoft.com/office/drawing/2014/main" id="{69C4776A-C189-1499-D6E2-488187ACC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0"/>
          <a:stretch/>
        </p:blipFill>
        <p:spPr bwMode="auto">
          <a:xfrm>
            <a:off x="2521401" y="2766084"/>
            <a:ext cx="1741090" cy="17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WIFT 🛰 - Satellite information • ISS ...">
            <a:extLst>
              <a:ext uri="{FF2B5EF4-FFF2-40B4-BE49-F238E27FC236}">
                <a16:creationId xmlns:a16="http://schemas.microsoft.com/office/drawing/2014/main" id="{743D0140-C300-B9C6-916B-75480276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72" y="2011719"/>
            <a:ext cx="2346077" cy="15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Palomar 48-inch">
            <a:extLst>
              <a:ext uri="{FF2B5EF4-FFF2-40B4-BE49-F238E27FC236}">
                <a16:creationId xmlns:a16="http://schemas.microsoft.com/office/drawing/2014/main" id="{ED1E37BC-5CFC-A218-D154-F3A264C63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r="27105"/>
          <a:stretch/>
        </p:blipFill>
        <p:spPr bwMode="auto">
          <a:xfrm>
            <a:off x="457200" y="1889799"/>
            <a:ext cx="1493520" cy="15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60 Observer">
            <a:extLst>
              <a:ext uri="{FF2B5EF4-FFF2-40B4-BE49-F238E27FC236}">
                <a16:creationId xmlns:a16="http://schemas.microsoft.com/office/drawing/2014/main" id="{308847FE-F2DC-D22F-B7CC-B3237EFD2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20679" r="26219" b="-1"/>
          <a:stretch/>
        </p:blipFill>
        <p:spPr bwMode="auto">
          <a:xfrm>
            <a:off x="2521401" y="977203"/>
            <a:ext cx="1741090" cy="16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Zwicky Transient Facility · GitHub">
            <a:extLst>
              <a:ext uri="{FF2B5EF4-FFF2-40B4-BE49-F238E27FC236}">
                <a16:creationId xmlns:a16="http://schemas.microsoft.com/office/drawing/2014/main" id="{FF939CC5-8EAA-AEDC-E970-8FE1611A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9" y="953809"/>
            <a:ext cx="935990" cy="9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D953C5-9AF4-7F57-610F-BB76D01607E4}"/>
              </a:ext>
            </a:extLst>
          </p:cNvPr>
          <p:cNvCxnSpPr/>
          <p:nvPr/>
        </p:nvCxnSpPr>
        <p:spPr>
          <a:xfrm flipV="1">
            <a:off x="2062480" y="2011719"/>
            <a:ext cx="365760" cy="345401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260028-4B9E-E58F-9515-A042543E11C1}"/>
              </a:ext>
            </a:extLst>
          </p:cNvPr>
          <p:cNvCxnSpPr>
            <a:cxnSpLocks/>
          </p:cNvCxnSpPr>
          <p:nvPr/>
        </p:nvCxnSpPr>
        <p:spPr>
          <a:xfrm>
            <a:off x="2053180" y="3207760"/>
            <a:ext cx="365760" cy="345401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9B868A-D25B-2104-E246-06F74A2CBF7B}"/>
              </a:ext>
            </a:extLst>
          </p:cNvPr>
          <p:cNvCxnSpPr/>
          <p:nvPr/>
        </p:nvCxnSpPr>
        <p:spPr>
          <a:xfrm flipV="1">
            <a:off x="4369601" y="3265881"/>
            <a:ext cx="365760" cy="345401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6AAD3F-087C-1C85-4080-D4AFD2865040}"/>
              </a:ext>
            </a:extLst>
          </p:cNvPr>
          <p:cNvCxnSpPr>
            <a:cxnSpLocks/>
          </p:cNvCxnSpPr>
          <p:nvPr/>
        </p:nvCxnSpPr>
        <p:spPr>
          <a:xfrm>
            <a:off x="4369601" y="2011718"/>
            <a:ext cx="365760" cy="345401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0C9B45-C0F8-77CE-04F3-CA90B77DA808}"/>
              </a:ext>
            </a:extLst>
          </p:cNvPr>
          <p:cNvSpPr txBox="1"/>
          <p:nvPr/>
        </p:nvSpPr>
        <p:spPr>
          <a:xfrm>
            <a:off x="2309906" y="4591531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Confirm fast fade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E82C12-629D-058F-31E2-E2D147D05640}"/>
              </a:ext>
            </a:extLst>
          </p:cNvPr>
          <p:cNvSpPr txBox="1"/>
          <p:nvPr/>
        </p:nvSpPr>
        <p:spPr>
          <a:xfrm>
            <a:off x="193040" y="3547287"/>
            <a:ext cx="19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 fast-rising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blue transient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84E1F-4532-DA25-D8A1-7E96ADBE1823}"/>
              </a:ext>
            </a:extLst>
          </p:cNvPr>
          <p:cNvSpPr txBox="1"/>
          <p:nvPr/>
        </p:nvSpPr>
        <p:spPr>
          <a:xfrm>
            <a:off x="4807499" y="3622263"/>
            <a:ext cx="259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Check for X-rays,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measure temperature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F13266-D283-D7B6-384F-A2BE25A31E2C}"/>
              </a:ext>
            </a:extLst>
          </p:cNvPr>
          <p:cNvCxnSpPr>
            <a:cxnSpLocks/>
          </p:cNvCxnSpPr>
          <p:nvPr/>
        </p:nvCxnSpPr>
        <p:spPr>
          <a:xfrm>
            <a:off x="7268984" y="3496506"/>
            <a:ext cx="365760" cy="345401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14C31F-C6A0-6D1F-0258-C47088F09481}"/>
              </a:ext>
            </a:extLst>
          </p:cNvPr>
          <p:cNvCxnSpPr/>
          <p:nvPr/>
        </p:nvCxnSpPr>
        <p:spPr>
          <a:xfrm flipV="1">
            <a:off x="7271660" y="1773141"/>
            <a:ext cx="365760" cy="345401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64E1F4-4641-C129-371A-A500CDB534FF}"/>
              </a:ext>
            </a:extLst>
          </p:cNvPr>
          <p:cNvCxnSpPr>
            <a:cxnSpLocks/>
          </p:cNvCxnSpPr>
          <p:nvPr/>
        </p:nvCxnSpPr>
        <p:spPr>
          <a:xfrm flipV="1">
            <a:off x="7271660" y="2419350"/>
            <a:ext cx="466620" cy="152400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8211E4-0C41-E867-3F7B-D66FC89A4128}"/>
              </a:ext>
            </a:extLst>
          </p:cNvPr>
          <p:cNvCxnSpPr>
            <a:cxnSpLocks/>
          </p:cNvCxnSpPr>
          <p:nvPr/>
        </p:nvCxnSpPr>
        <p:spPr>
          <a:xfrm>
            <a:off x="7252304" y="2958885"/>
            <a:ext cx="466620" cy="152400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4" name="Picture 10" descr="Very Large Array - Wikipedia">
            <a:extLst>
              <a:ext uri="{FF2B5EF4-FFF2-40B4-BE49-F238E27FC236}">
                <a16:creationId xmlns:a16="http://schemas.microsoft.com/office/drawing/2014/main" id="{8574CF03-9E02-11A8-3AED-9C94DC0F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15" y="1080118"/>
            <a:ext cx="1188991" cy="8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handra X-ray Observatory - Wikipedia">
            <a:extLst>
              <a:ext uri="{FF2B5EF4-FFF2-40B4-BE49-F238E27FC236}">
                <a16:creationId xmlns:a16="http://schemas.microsoft.com/office/drawing/2014/main" id="{CA5064D2-0DD0-0A70-5843-F153CA82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60" y="2076140"/>
            <a:ext cx="1188991" cy="7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ubble space telescope marks 30 years ...">
            <a:extLst>
              <a:ext uri="{FF2B5EF4-FFF2-40B4-BE49-F238E27FC236}">
                <a16:creationId xmlns:a16="http://schemas.microsoft.com/office/drawing/2014/main" id="{5EAFC43F-B1AD-1CBF-8197-18AD0F810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t="12010" r="12497" b="18323"/>
          <a:stretch/>
        </p:blipFill>
        <p:spPr bwMode="auto">
          <a:xfrm>
            <a:off x="7791980" y="2881337"/>
            <a:ext cx="1188991" cy="7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olourful ALMA vista | ALMA Observatory">
            <a:extLst>
              <a:ext uri="{FF2B5EF4-FFF2-40B4-BE49-F238E27FC236}">
                <a16:creationId xmlns:a16="http://schemas.microsoft.com/office/drawing/2014/main" id="{51CF48E5-84E1-5657-598D-32390FCF8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t="21694" r="22662"/>
          <a:stretch/>
        </p:blipFill>
        <p:spPr bwMode="auto">
          <a:xfrm>
            <a:off x="7710114" y="3756602"/>
            <a:ext cx="1188992" cy="8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D383B2-CDC8-0706-D9B9-92C19A3302B3}"/>
              </a:ext>
            </a:extLst>
          </p:cNvPr>
          <p:cNvSpPr txBox="1"/>
          <p:nvPr/>
        </p:nvSpPr>
        <p:spPr>
          <a:xfrm>
            <a:off x="506945" y="1958578"/>
            <a:ext cx="139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P48/ZTF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73B5B3-7E8D-D03F-BEA9-3073354E1C5E}"/>
              </a:ext>
            </a:extLst>
          </p:cNvPr>
          <p:cNvSpPr txBox="1"/>
          <p:nvPr/>
        </p:nvSpPr>
        <p:spPr>
          <a:xfrm>
            <a:off x="2868462" y="977203"/>
            <a:ext cx="139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P60/SEDM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42F303-21D3-3943-0DA4-2F7D1570A324}"/>
              </a:ext>
            </a:extLst>
          </p:cNvPr>
          <p:cNvSpPr txBox="1"/>
          <p:nvPr/>
        </p:nvSpPr>
        <p:spPr>
          <a:xfrm>
            <a:off x="2858479" y="2776422"/>
            <a:ext cx="139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Liverpool Telescope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61ED9-0FAF-6311-15D7-DADF99F03266}"/>
              </a:ext>
            </a:extLst>
          </p:cNvPr>
          <p:cNvSpPr txBox="1"/>
          <p:nvPr/>
        </p:nvSpPr>
        <p:spPr>
          <a:xfrm>
            <a:off x="5785220" y="2019791"/>
            <a:ext cx="139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Swift</a:t>
            </a:r>
          </a:p>
        </p:txBody>
      </p:sp>
      <p:pic>
        <p:nvPicPr>
          <p:cNvPr id="6160" name="Picture 16" descr="GCN - Missions - Swift">
            <a:extLst>
              <a:ext uri="{FF2B5EF4-FFF2-40B4-BE49-F238E27FC236}">
                <a16:creationId xmlns:a16="http://schemas.microsoft.com/office/drawing/2014/main" id="{7898ED7B-D15A-F2AC-43A1-197BCEAF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27" y="1075729"/>
            <a:ext cx="1937551" cy="8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D14830E-74CD-512B-495B-ADFB241A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4" y="4218965"/>
            <a:ext cx="568994" cy="5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6A705B-D3AB-AE87-EC86-9A3B9C6950B5}"/>
              </a:ext>
            </a:extLst>
          </p:cNvPr>
          <p:cNvSpPr txBox="1"/>
          <p:nvPr/>
        </p:nvSpPr>
        <p:spPr>
          <a:xfrm>
            <a:off x="979787" y="4230292"/>
            <a:ext cx="109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Anna Ho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(Cornell)</a:t>
            </a:r>
          </a:p>
        </p:txBody>
      </p:sp>
    </p:spTree>
    <p:extLst>
      <p:ext uri="{BB962C8B-B14F-4D97-AF65-F5344CB8AC3E}">
        <p14:creationId xmlns:p14="http://schemas.microsoft.com/office/powerpoint/2010/main" val="362425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77EEAE-8590-934B-A1B6-19DA8D03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8200" y="889000"/>
            <a:ext cx="5258418" cy="4182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CC321-0C29-BC47-B982-1AF64473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for "FBOTs"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024F-CED8-F44D-9652-F2146C671A39}"/>
              </a:ext>
            </a:extLst>
          </p:cNvPr>
          <p:cNvSpPr txBox="1"/>
          <p:nvPr/>
        </p:nvSpPr>
        <p:spPr>
          <a:xfrm>
            <a:off x="740611" y="479125"/>
            <a:ext cx="17576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LFBOT:</a:t>
            </a:r>
            <a:br>
              <a:rPr lang="en-US" sz="17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featureless,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radio-loud,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bright,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SN develops</a:t>
            </a:r>
            <a:br>
              <a:rPr lang="en-US" sz="1700" b="1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("cow-like")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B85E6-221B-134D-BEFC-097C99A6FCA0}"/>
              </a:ext>
            </a:extLst>
          </p:cNvPr>
          <p:cNvSpPr txBox="1"/>
          <p:nvPr/>
        </p:nvSpPr>
        <p:spPr>
          <a:xfrm>
            <a:off x="6972861" y="959466"/>
            <a:ext cx="21711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Ibn/</a:t>
            </a:r>
            <a:r>
              <a:rPr lang="en-US" sz="17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</a:t>
            </a:r>
            <a:r>
              <a:rPr lang="en-US" sz="17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-BL):</a:t>
            </a:r>
            <a:br>
              <a:rPr lang="en-US" sz="17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Slower, interaction driven; </a:t>
            </a:r>
            <a:r>
              <a:rPr lang="en-US" sz="1700" b="1" u="sng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700" b="1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or X-rays, (usually) strong emission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96905-3644-0447-B4B1-77A23C0DE6EB}"/>
              </a:ext>
            </a:extLst>
          </p:cNvPr>
          <p:cNvSpPr txBox="1"/>
          <p:nvPr/>
        </p:nvSpPr>
        <p:spPr>
          <a:xfrm>
            <a:off x="6972861" y="3019248"/>
            <a:ext cx="17576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IIb/</a:t>
            </a:r>
            <a:r>
              <a:rPr lang="en-US" sz="17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Stripped progenitor w/inflated envelope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7AA53-7709-AE4E-8F74-AB559554D50F}"/>
              </a:ext>
            </a:extLst>
          </p:cNvPr>
          <p:cNvSpPr txBox="1"/>
          <p:nvPr/>
        </p:nvSpPr>
        <p:spPr>
          <a:xfrm>
            <a:off x="8090594" y="4745128"/>
            <a:ext cx="105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Ho+2021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88D30-F394-1544-A297-BA730A550722}"/>
              </a:ext>
            </a:extLst>
          </p:cNvPr>
          <p:cNvSpPr/>
          <p:nvPr/>
        </p:nvSpPr>
        <p:spPr>
          <a:xfrm>
            <a:off x="539729" y="2935790"/>
            <a:ext cx="123825" cy="1238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63501DCF-027A-4046-9BD3-616567084973}"/>
              </a:ext>
            </a:extLst>
          </p:cNvPr>
          <p:cNvSpPr/>
          <p:nvPr/>
        </p:nvSpPr>
        <p:spPr>
          <a:xfrm>
            <a:off x="539933" y="3764533"/>
            <a:ext cx="152577" cy="15257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21C0F1E-22D7-954C-BE98-FA8E2CB7C72C}"/>
              </a:ext>
            </a:extLst>
          </p:cNvPr>
          <p:cNvSpPr/>
          <p:nvPr/>
        </p:nvSpPr>
        <p:spPr>
          <a:xfrm>
            <a:off x="327695" y="3224785"/>
            <a:ext cx="132588" cy="114300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961C0F-403F-0843-814D-BEE5493AFE09}"/>
              </a:ext>
            </a:extLst>
          </p:cNvPr>
          <p:cNvGrpSpPr/>
          <p:nvPr/>
        </p:nvGrpSpPr>
        <p:grpSpPr>
          <a:xfrm>
            <a:off x="535807" y="3479304"/>
            <a:ext cx="157711" cy="157711"/>
            <a:chOff x="323618" y="3695999"/>
            <a:chExt cx="418801" cy="418801"/>
          </a:xfrm>
          <a:solidFill>
            <a:srgbClr val="8B40C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ADD80A-634D-AE47-9281-D7020F5B7526}"/>
                </a:ext>
              </a:extLst>
            </p:cNvPr>
            <p:cNvSpPr/>
            <p:nvPr/>
          </p:nvSpPr>
          <p:spPr>
            <a:xfrm>
              <a:off x="476046" y="3695999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3064EE-01CB-3448-BFA8-A8304331B6B9}"/>
                </a:ext>
              </a:extLst>
            </p:cNvPr>
            <p:cNvSpPr/>
            <p:nvPr/>
          </p:nvSpPr>
          <p:spPr>
            <a:xfrm rot="5400000">
              <a:off x="471385" y="3695998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BFA1EB6-5327-854C-BE71-151D0AE81F14}"/>
              </a:ext>
            </a:extLst>
          </p:cNvPr>
          <p:cNvSpPr/>
          <p:nvPr/>
        </p:nvSpPr>
        <p:spPr>
          <a:xfrm rot="2632599">
            <a:off x="542589" y="4057305"/>
            <a:ext cx="123825" cy="123825"/>
          </a:xfrm>
          <a:prstGeom prst="rect">
            <a:avLst/>
          </a:prstGeom>
          <a:solidFill>
            <a:srgbClr val="2B2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94B62C-3213-1D49-9BD7-ABC6E284A9CD}"/>
              </a:ext>
            </a:extLst>
          </p:cNvPr>
          <p:cNvSpPr>
            <a:spLocks noChangeAspect="1"/>
          </p:cNvSpPr>
          <p:nvPr/>
        </p:nvSpPr>
        <p:spPr>
          <a:xfrm>
            <a:off x="532309" y="3209935"/>
            <a:ext cx="144000" cy="144000"/>
          </a:xfrm>
          <a:prstGeom prst="ellipse">
            <a:avLst/>
          </a:prstGeom>
          <a:solidFill>
            <a:srgbClr val="8B4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AA3685-5442-5C4D-9085-850C720C7AF6}"/>
              </a:ext>
            </a:extLst>
          </p:cNvPr>
          <p:cNvGrpSpPr/>
          <p:nvPr/>
        </p:nvGrpSpPr>
        <p:grpSpPr>
          <a:xfrm rot="2747445">
            <a:off x="535809" y="4324250"/>
            <a:ext cx="157711" cy="157711"/>
            <a:chOff x="323618" y="3695999"/>
            <a:chExt cx="418801" cy="418801"/>
          </a:xfrm>
          <a:solidFill>
            <a:srgbClr val="FBA6EF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98AA81-020D-794A-B3BB-1ACB09D6B010}"/>
                </a:ext>
              </a:extLst>
            </p:cNvPr>
            <p:cNvSpPr/>
            <p:nvPr/>
          </p:nvSpPr>
          <p:spPr>
            <a:xfrm>
              <a:off x="476046" y="3695999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004C30-43F7-094A-961C-F53FBBE4FB15}"/>
                </a:ext>
              </a:extLst>
            </p:cNvPr>
            <p:cNvSpPr/>
            <p:nvPr/>
          </p:nvSpPr>
          <p:spPr>
            <a:xfrm rot="5400000">
              <a:off x="471385" y="3695998"/>
              <a:ext cx="123267" cy="418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5236BE-2247-D149-BD7C-9FC89FED6732}"/>
              </a:ext>
            </a:extLst>
          </p:cNvPr>
          <p:cNvSpPr txBox="1"/>
          <p:nvPr/>
        </p:nvSpPr>
        <p:spPr>
          <a:xfrm>
            <a:off x="707873" y="2551525"/>
            <a:ext cx="1507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Ibn/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Ic-BL+int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featureless</a:t>
            </a:r>
          </a:p>
        </p:txBody>
      </p:sp>
      <p:sp>
        <p:nvSpPr>
          <p:cNvPr id="24" name="Regular Pentagon 23">
            <a:extLst>
              <a:ext uri="{FF2B5EF4-FFF2-40B4-BE49-F238E27FC236}">
                <a16:creationId xmlns:a16="http://schemas.microsoft.com/office/drawing/2014/main" id="{6E0EAABF-08AA-3A40-A266-D113C76CA4B7}"/>
              </a:ext>
            </a:extLst>
          </p:cNvPr>
          <p:cNvSpPr/>
          <p:nvPr/>
        </p:nvSpPr>
        <p:spPr>
          <a:xfrm>
            <a:off x="525678" y="2650040"/>
            <a:ext cx="150019" cy="142875"/>
          </a:xfrm>
          <a:prstGeom prst="pentag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01F27771-0D3E-4AF7-80D5-0B30081ECEF8}"/>
              </a:ext>
            </a:extLst>
          </p:cNvPr>
          <p:cNvSpPr/>
          <p:nvPr/>
        </p:nvSpPr>
        <p:spPr>
          <a:xfrm rot="2710697">
            <a:off x="3725214" y="1298125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C370EE87-85EB-FE12-4308-903E5DF6B5F1}"/>
              </a:ext>
            </a:extLst>
          </p:cNvPr>
          <p:cNvSpPr/>
          <p:nvPr/>
        </p:nvSpPr>
        <p:spPr>
          <a:xfrm rot="2710697">
            <a:off x="2818531" y="1483881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DA38BA75-BB42-8C1C-E8EA-F65F2E9C1A7A}"/>
              </a:ext>
            </a:extLst>
          </p:cNvPr>
          <p:cNvSpPr/>
          <p:nvPr/>
        </p:nvSpPr>
        <p:spPr>
          <a:xfrm rot="2710697">
            <a:off x="2896789" y="1685709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615970A9-68FA-3D4D-FC64-802BB20B7ACF}"/>
              </a:ext>
            </a:extLst>
          </p:cNvPr>
          <p:cNvSpPr/>
          <p:nvPr/>
        </p:nvSpPr>
        <p:spPr>
          <a:xfrm rot="2710697">
            <a:off x="480443" y="4514781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6E171C44-3796-CFC1-62CC-11B129B7AAA4}"/>
              </a:ext>
            </a:extLst>
          </p:cNvPr>
          <p:cNvSpPr/>
          <p:nvPr/>
        </p:nvSpPr>
        <p:spPr>
          <a:xfrm rot="2710697">
            <a:off x="5049017" y="2003261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CCB994-11F3-E57D-2D5E-DDE229A65E51}"/>
              </a:ext>
            </a:extLst>
          </p:cNvPr>
          <p:cNvSpPr/>
          <p:nvPr/>
        </p:nvSpPr>
        <p:spPr>
          <a:xfrm>
            <a:off x="4992783" y="1629475"/>
            <a:ext cx="637860" cy="182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00AA50-B770-539F-1D64-D0F180101E4A}"/>
              </a:ext>
            </a:extLst>
          </p:cNvPr>
          <p:cNvSpPr/>
          <p:nvPr/>
        </p:nvSpPr>
        <p:spPr>
          <a:xfrm>
            <a:off x="2644345" y="1152436"/>
            <a:ext cx="1677600" cy="1000799"/>
          </a:xfrm>
          <a:prstGeom prst="ellipse">
            <a:avLst/>
          </a:prstGeom>
          <a:noFill/>
          <a:ln w="539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>
            <a:extLst>
              <a:ext uri="{FF2B5EF4-FFF2-40B4-BE49-F238E27FC236}">
                <a16:creationId xmlns:a16="http://schemas.microsoft.com/office/drawing/2014/main" id="{B722D23E-E89C-81F2-BF76-752D92DEAC0C}"/>
              </a:ext>
            </a:extLst>
          </p:cNvPr>
          <p:cNvSpPr/>
          <p:nvPr/>
        </p:nvSpPr>
        <p:spPr>
          <a:xfrm rot="2710697">
            <a:off x="2914224" y="1221028"/>
            <a:ext cx="271525" cy="271525"/>
          </a:xfrm>
          <a:prstGeom prst="plus">
            <a:avLst>
              <a:gd name="adj" fmla="val 3817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9B9BC9-ECEE-B358-1513-05DAD27259B9}"/>
              </a:ext>
            </a:extLst>
          </p:cNvPr>
          <p:cNvSpPr/>
          <p:nvPr/>
        </p:nvSpPr>
        <p:spPr>
          <a:xfrm>
            <a:off x="4227981" y="1225798"/>
            <a:ext cx="806109" cy="185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77869-1206-1CB5-2351-963BB5D36E87}"/>
              </a:ext>
            </a:extLst>
          </p:cNvPr>
          <p:cNvSpPr/>
          <p:nvPr/>
        </p:nvSpPr>
        <p:spPr>
          <a:xfrm>
            <a:off x="2774654" y="2817629"/>
            <a:ext cx="3477600" cy="1425600"/>
          </a:xfrm>
          <a:prstGeom prst="rect">
            <a:avLst/>
          </a:prstGeom>
          <a:noFill/>
          <a:ln w="444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2DA99D-76A0-E619-69AB-981DA98D7557}"/>
              </a:ext>
            </a:extLst>
          </p:cNvPr>
          <p:cNvSpPr/>
          <p:nvPr/>
        </p:nvSpPr>
        <p:spPr>
          <a:xfrm>
            <a:off x="3020194" y="2584984"/>
            <a:ext cx="806109" cy="185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CF1386-A249-92B2-57AD-62FFCEA85415}"/>
              </a:ext>
            </a:extLst>
          </p:cNvPr>
          <p:cNvSpPr/>
          <p:nvPr/>
        </p:nvSpPr>
        <p:spPr>
          <a:xfrm>
            <a:off x="4454444" y="1836629"/>
            <a:ext cx="1609200" cy="972000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D4D849-F10C-7A7F-F2B0-5AF252A3B48B}"/>
              </a:ext>
            </a:extLst>
          </p:cNvPr>
          <p:cNvSpPr/>
          <p:nvPr/>
        </p:nvSpPr>
        <p:spPr>
          <a:xfrm>
            <a:off x="2644344" y="2637683"/>
            <a:ext cx="3607909" cy="170410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1F485EC-2561-B60A-367B-395A10A0928E}"/>
              </a:ext>
            </a:extLst>
          </p:cNvPr>
          <p:cNvSpPr/>
          <p:nvPr/>
        </p:nvSpPr>
        <p:spPr>
          <a:xfrm>
            <a:off x="4227981" y="1625884"/>
            <a:ext cx="1835663" cy="1144856"/>
          </a:xfrm>
          <a:prstGeom prst="ellipse">
            <a:avLst/>
          </a:prstGeom>
          <a:noFill/>
          <a:ln w="38100">
            <a:solidFill>
              <a:srgbClr val="FF00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5529E6-AB55-948C-C379-3ADEB4C96B90}"/>
              </a:ext>
            </a:extLst>
          </p:cNvPr>
          <p:cNvSpPr/>
          <p:nvPr/>
        </p:nvSpPr>
        <p:spPr>
          <a:xfrm>
            <a:off x="2551746" y="1096401"/>
            <a:ext cx="1770199" cy="1104028"/>
          </a:xfrm>
          <a:prstGeom prst="ellipse">
            <a:avLst/>
          </a:prstGeom>
          <a:noFill/>
          <a:ln w="38100">
            <a:solidFill>
              <a:srgbClr val="2B2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Neil Gehrels Swift Observatory - Wikipedia">
            <a:extLst>
              <a:ext uri="{FF2B5EF4-FFF2-40B4-BE49-F238E27FC236}">
                <a16:creationId xmlns:a16="http://schemas.microsoft.com/office/drawing/2014/main" id="{170DE848-074A-1127-A579-CB6A95FA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" y="1174807"/>
            <a:ext cx="720315" cy="5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26C6-40F8-F43B-A7B4-3A4966F9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Growing Menagerie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9A28-A1AC-AC35-4E91-BE2A0165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5511"/>
            <a:ext cx="3413760" cy="566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14</a:t>
            </a:r>
            <a:r>
              <a:rPr lang="en-GB" dirty="0"/>
              <a:t> "Cow-like" events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D33E9-1C1D-BF44-3736-430B1AF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Menagerie by Caroline Grigson review – a lively history of strange animals  and stranger people | History books | The Guardian">
            <a:extLst>
              <a:ext uri="{FF2B5EF4-FFF2-40B4-BE49-F238E27FC236}">
                <a16:creationId xmlns:a16="http://schemas.microsoft.com/office/drawing/2014/main" id="{EA59F4C2-850C-4963-2F77-D73DA83EF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857"/>
          <a:stretch/>
        </p:blipFill>
        <p:spPr bwMode="auto">
          <a:xfrm>
            <a:off x="4171052" y="1039285"/>
            <a:ext cx="4450080" cy="32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1F0BA-248A-45B2-0A5F-8E1696F51BCC}"/>
              </a:ext>
            </a:extLst>
          </p:cNvPr>
          <p:cNvSpPr txBox="1">
            <a:spLocks/>
          </p:cNvSpPr>
          <p:nvPr/>
        </p:nvSpPr>
        <p:spPr>
          <a:xfrm>
            <a:off x="646768" y="1419397"/>
            <a:ext cx="3286760" cy="324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50" dirty="0"/>
              <a:t>CSS161010</a:t>
            </a:r>
          </a:p>
          <a:p>
            <a:pPr marL="0" indent="0">
              <a:buNone/>
            </a:pPr>
            <a:r>
              <a:rPr lang="en-GB" sz="1350" dirty="0"/>
              <a:t>AT2018cow ("Cow")</a:t>
            </a:r>
          </a:p>
          <a:p>
            <a:pPr marL="0" indent="0">
              <a:buNone/>
            </a:pPr>
            <a:r>
              <a:rPr lang="en-GB" sz="1350" dirty="0"/>
              <a:t>AT2018lug ("Koala")</a:t>
            </a:r>
          </a:p>
          <a:p>
            <a:pPr marL="0" indent="0">
              <a:buNone/>
            </a:pPr>
            <a:r>
              <a:rPr lang="en-GB" sz="1350" dirty="0"/>
              <a:t>AT2020xnd ("Camel")</a:t>
            </a:r>
          </a:p>
          <a:p>
            <a:pPr marL="0" indent="0">
              <a:buNone/>
            </a:pPr>
            <a:r>
              <a:rPr lang="en-GB" sz="1350" dirty="0"/>
              <a:t>AT2020mrf / </a:t>
            </a:r>
            <a:r>
              <a:rPr lang="en-GB" sz="1350" dirty="0" err="1"/>
              <a:t>SRGe</a:t>
            </a:r>
            <a:r>
              <a:rPr lang="en-GB" sz="1350" dirty="0"/>
              <a:t> J154754.2+443907</a:t>
            </a:r>
          </a:p>
          <a:p>
            <a:pPr marL="0" indent="0">
              <a:buNone/>
            </a:pPr>
            <a:r>
              <a:rPr lang="en-GB" sz="1350" dirty="0"/>
              <a:t>AT2021ahuo</a:t>
            </a:r>
          </a:p>
          <a:p>
            <a:pPr marL="0" indent="0">
              <a:buNone/>
            </a:pPr>
            <a:r>
              <a:rPr lang="en-GB" sz="1350" dirty="0"/>
              <a:t>AT2022tsd ("Tasmanian Devil")</a:t>
            </a:r>
          </a:p>
          <a:p>
            <a:pPr marL="0" indent="0">
              <a:buNone/>
            </a:pPr>
            <a:r>
              <a:rPr lang="en-GB" sz="1350" dirty="0"/>
              <a:t>AT2022abfc</a:t>
            </a:r>
          </a:p>
          <a:p>
            <a:pPr marL="0" indent="0">
              <a:buNone/>
            </a:pPr>
            <a:r>
              <a:rPr lang="en-GB" sz="1350" dirty="0"/>
              <a:t>AT2023fhn (</a:t>
            </a:r>
            <a:r>
              <a:rPr lang="en-GB" sz="1350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"Fawn"</a:t>
            </a:r>
            <a:r>
              <a:rPr lang="en-GB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350" dirty="0"/>
              <a:t>"Finch")</a:t>
            </a:r>
          </a:p>
          <a:p>
            <a:pPr marL="0" indent="0">
              <a:buNone/>
            </a:pPr>
            <a:r>
              <a:rPr lang="en-GB" sz="1350" dirty="0"/>
              <a:t>AT2023hkw</a:t>
            </a:r>
          </a:p>
          <a:p>
            <a:pPr marL="0" indent="0">
              <a:buNone/>
            </a:pPr>
            <a:r>
              <a:rPr lang="en-GB" sz="1350" dirty="0"/>
              <a:t>AT2023vth</a:t>
            </a:r>
          </a:p>
          <a:p>
            <a:pPr marL="0" indent="0">
              <a:buNone/>
            </a:pPr>
            <a:r>
              <a:rPr lang="en-GB" sz="1350" dirty="0"/>
              <a:t>AT2024qfm</a:t>
            </a:r>
          </a:p>
          <a:p>
            <a:pPr marL="0" indent="0">
              <a:buNone/>
            </a:pPr>
            <a:r>
              <a:rPr lang="en-GB" sz="1350" dirty="0"/>
              <a:t>AT2024wpp ("Whippet")</a:t>
            </a:r>
          </a:p>
          <a:p>
            <a:pPr marL="0" indent="0">
              <a:buNone/>
            </a:pPr>
            <a:r>
              <a:rPr lang="en-GB" sz="1350" dirty="0"/>
              <a:t>AT2024aehp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A1E8E-C04E-C11E-F574-77FAED371403}"/>
              </a:ext>
            </a:extLst>
          </p:cNvPr>
          <p:cNvSpPr/>
          <p:nvPr/>
        </p:nvSpPr>
        <p:spPr>
          <a:xfrm>
            <a:off x="1664741" y="1438043"/>
            <a:ext cx="2328563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Coppejans+2020,Gutierrez+2024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C6B795-C4AB-F439-2735-39C5F4805085}"/>
              </a:ext>
            </a:extLst>
          </p:cNvPr>
          <p:cNvSpPr/>
          <p:nvPr/>
        </p:nvSpPr>
        <p:spPr>
          <a:xfrm>
            <a:off x="2267698" y="1924700"/>
            <a:ext cx="941736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Ho+2020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3D3A2-DD1E-21F6-718D-5C4FF29DA11D}"/>
              </a:ext>
            </a:extLst>
          </p:cNvPr>
          <p:cNvSpPr/>
          <p:nvPr/>
        </p:nvSpPr>
        <p:spPr>
          <a:xfrm>
            <a:off x="2398013" y="2182364"/>
            <a:ext cx="1101565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Perley+2021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E5765-E03F-5F6F-5763-CA30E74C02A1}"/>
              </a:ext>
            </a:extLst>
          </p:cNvPr>
          <p:cNvSpPr/>
          <p:nvPr/>
        </p:nvSpPr>
        <p:spPr>
          <a:xfrm>
            <a:off x="3091639" y="2612735"/>
            <a:ext cx="891252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Yao+2022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65059-583C-A325-05B8-128A43D92461}"/>
              </a:ext>
            </a:extLst>
          </p:cNvPr>
          <p:cNvSpPr/>
          <p:nvPr/>
        </p:nvSpPr>
        <p:spPr>
          <a:xfrm>
            <a:off x="3091639" y="2906437"/>
            <a:ext cx="891252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Ho+2023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93BEC-AF5F-D4CB-CAC7-25C8D8358DDA}"/>
              </a:ext>
            </a:extLst>
          </p:cNvPr>
          <p:cNvSpPr/>
          <p:nvPr/>
        </p:nvSpPr>
        <p:spPr>
          <a:xfrm>
            <a:off x="2804247" y="3410125"/>
            <a:ext cx="1466035" cy="271094"/>
          </a:xfrm>
          <a:prstGeom prst="rect">
            <a:avLst/>
          </a:prstGeom>
        </p:spPr>
        <p:txBody>
          <a:bodyPr wrap="square" lIns="100831" tIns="50416" rIns="100831" bIns="50416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Chrimes+2023</a:t>
            </a:r>
          </a:p>
        </p:txBody>
      </p:sp>
    </p:spTree>
    <p:extLst>
      <p:ext uri="{BB962C8B-B14F-4D97-AF65-F5344CB8AC3E}">
        <p14:creationId xmlns:p14="http://schemas.microsoft.com/office/powerpoint/2010/main" val="157963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60703</TotalTime>
  <Words>1346</Words>
  <Application>Microsoft Macintosh PowerPoint</Application>
  <PresentationFormat>On-screen Show (16:9)</PresentationFormat>
  <Paragraphs>256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Helvetica</vt:lpstr>
      <vt:lpstr>Times New Roman</vt:lpstr>
      <vt:lpstr>Office Theme</vt:lpstr>
      <vt:lpstr>AT2024wpp and Luminous Fast Blue Optical Transients   New Developments from Swift and HST</vt:lpstr>
      <vt:lpstr>Fast, Blue Optical Transients</vt:lpstr>
      <vt:lpstr>Physical Considerations</vt:lpstr>
      <vt:lpstr>AT2018cow</vt:lpstr>
      <vt:lpstr>AT2018cow</vt:lpstr>
      <vt:lpstr>Origins of AT2018cow</vt:lpstr>
      <vt:lpstr>Expanding the Herd with ZTF and Swift</vt:lpstr>
      <vt:lpstr>Parameter Space for "FBOTs"</vt:lpstr>
      <vt:lpstr>A Growing Menagerie</vt:lpstr>
      <vt:lpstr>Insights from Samples</vt:lpstr>
      <vt:lpstr>Insights from Individuals</vt:lpstr>
      <vt:lpstr>AT2024wpp (ZTF24abjjpbo)</vt:lpstr>
      <vt:lpstr>HST (+NOT) spectrum</vt:lpstr>
      <vt:lpstr>HST (+NOT) spectrum</vt:lpstr>
      <vt:lpstr>HST (+NOT) spectrum</vt:lpstr>
      <vt:lpstr>HST spectrum</vt:lpstr>
      <vt:lpstr>HST spectrum</vt:lpstr>
      <vt:lpstr>HST spectrum</vt:lpstr>
      <vt:lpstr>Featureless UV: Implications</vt:lpstr>
      <vt:lpstr>Summary</vt:lpstr>
      <vt:lpstr>PowerPoint Presentation</vt:lpstr>
      <vt:lpstr>Optical Properties: Limited Variation</vt:lpstr>
      <vt:lpstr>X-Rays: More Variety</vt:lpstr>
      <vt:lpstr>Radio</vt:lpstr>
      <vt:lpstr>The Timescale-Luminosity Diagram</vt:lpstr>
      <vt:lpstr>2024wpp Blackbody Evolution</vt:lpstr>
    </vt:vector>
  </TitlesOfParts>
  <Company>Dark Cosmology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Zwicky Transient Facility: Supernova Surveys</dc:title>
  <dc:creator>Daniel Perley</dc:creator>
  <cp:lastModifiedBy>Perley, Daniel</cp:lastModifiedBy>
  <cp:revision>1145</cp:revision>
  <cp:lastPrinted>2021-02-10T01:57:10Z</cp:lastPrinted>
  <dcterms:created xsi:type="dcterms:W3CDTF">2018-04-02T21:48:25Z</dcterms:created>
  <dcterms:modified xsi:type="dcterms:W3CDTF">2025-03-27T10:59:18Z</dcterms:modified>
</cp:coreProperties>
</file>