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1301" r:id="rId3"/>
    <p:sldId id="700" r:id="rId4"/>
    <p:sldId id="1352" r:id="rId5"/>
    <p:sldId id="1016" r:id="rId6"/>
    <p:sldId id="1062" r:id="rId7"/>
    <p:sldId id="1353" r:id="rId8"/>
    <p:sldId id="1002" r:id="rId9"/>
    <p:sldId id="360" r:id="rId10"/>
    <p:sldId id="1003" r:id="rId11"/>
    <p:sldId id="721" r:id="rId12"/>
    <p:sldId id="1355" r:id="rId13"/>
    <p:sldId id="1123" r:id="rId14"/>
    <p:sldId id="1343" r:id="rId15"/>
    <p:sldId id="449" r:id="rId16"/>
    <p:sldId id="447" r:id="rId17"/>
    <p:sldId id="611" r:id="rId18"/>
    <p:sldId id="1354" r:id="rId19"/>
    <p:sldId id="1350" r:id="rId20"/>
    <p:sldId id="791" r:id="rId21"/>
    <p:sldId id="994" r:id="rId22"/>
    <p:sldId id="257" r:id="rId23"/>
    <p:sldId id="1348" r:id="rId24"/>
    <p:sldId id="1356" r:id="rId25"/>
    <p:sldId id="1076" r:id="rId26"/>
    <p:sldId id="1128" r:id="rId2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FF00"/>
    <a:srgbClr val="0BCC3B"/>
    <a:srgbClr val="F7F7F7"/>
    <a:srgbClr val="404062"/>
    <a:srgbClr val="FFF1AD"/>
    <a:srgbClr val="FF5050"/>
    <a:srgbClr val="FFFF00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6"/>
    <p:restoredTop sz="94690"/>
  </p:normalViewPr>
  <p:slideViewPr>
    <p:cSldViewPr snapToGrid="0">
      <p:cViewPr>
        <p:scale>
          <a:sx n="120" d="100"/>
          <a:sy n="120" d="100"/>
        </p:scale>
        <p:origin x="1416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1DC5E4-B770-0C4C-9B7F-745B3BD9E8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01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D1EAB7E-4FF0-DA42-9241-B4BC208DCD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36B08-B0A8-DA44-AF8C-8D538ABA60D6}" type="slidenum">
              <a:rPr lang="en-GB"/>
              <a:pPr/>
              <a:t>1</a:t>
            </a:fld>
            <a:endParaRPr lang="en-GB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Key results:</a:t>
            </a:r>
          </a:p>
          <a:p>
            <a:pPr eaLnBrk="1" hangingPunct="1"/>
            <a:r>
              <a:rPr lang="en-US" dirty="0"/>
              <a:t>090423</a:t>
            </a:r>
          </a:p>
          <a:p>
            <a:pPr eaLnBrk="1" hangingPunct="1"/>
            <a:r>
              <a:rPr lang="en-US" dirty="0"/>
              <a:t>080319B ?</a:t>
            </a:r>
          </a:p>
          <a:p>
            <a:pPr eaLnBrk="1" hangingPunct="1"/>
            <a:r>
              <a:rPr lang="en-US" dirty="0"/>
              <a:t>190114C</a:t>
            </a:r>
          </a:p>
          <a:p>
            <a:pPr eaLnBrk="1" hangingPunct="1"/>
            <a:r>
              <a:rPr lang="en-US" dirty="0"/>
              <a:t>221009A</a:t>
            </a:r>
          </a:p>
          <a:p>
            <a:pPr eaLnBrk="1" hangingPunct="1"/>
            <a:r>
              <a:rPr lang="en-US" dirty="0"/>
              <a:t>240315A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D424D-39DF-0546-A392-6F7D898D12D6}" type="slidenum">
              <a:rPr lang="en-US"/>
              <a:pPr/>
              <a:t>11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99C9-FD42-2C1C-C8A6-7D921D87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B3575008-782A-B85B-08C2-A81954478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D424D-39DF-0546-A392-6F7D898D12D6}" type="slidenum">
              <a:rPr lang="en-US"/>
              <a:pPr/>
              <a:t>12</a:t>
            </a:fld>
            <a:endParaRPr 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5B48A2BF-5491-BD30-AA83-197E69674D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8BB82E02-9ED8-ED4D-B051-55AD129D8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21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A10CC-9160-FE42-A266-F5C77955EEC3}" type="slidenum">
              <a:rPr lang="en-US"/>
              <a:pPr/>
              <a:t>17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36C7D-9FF8-7D2A-6CBE-A527760D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56F7BB-D840-A3B7-0F70-F954FFD7E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A10CC-9160-FE42-A266-F5C77955EEC3}" type="slidenum">
              <a:rPr lang="en-US"/>
              <a:pPr/>
              <a:t>18</a:t>
            </a:fld>
            <a:endParaRPr lang="en-US"/>
          </a:p>
        </p:txBody>
      </p:sp>
      <p:sp>
        <p:nvSpPr>
          <p:cNvPr id="618498" name="Rectangle 2">
            <a:extLst>
              <a:ext uri="{FF2B5EF4-FFF2-40B4-BE49-F238E27FC236}">
                <a16:creationId xmlns:a16="http://schemas.microsoft.com/office/drawing/2014/main" id="{D3D4962B-DC29-C73B-FC84-D671421B25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8499" name="Rectangle 3">
            <a:extLst>
              <a:ext uri="{FF2B5EF4-FFF2-40B4-BE49-F238E27FC236}">
                <a16:creationId xmlns:a16="http://schemas.microsoft.com/office/drawing/2014/main" id="{5B8E3D85-0891-68C3-272C-ABDAB436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4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36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26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6FE8B-1191-C343-831C-EFC17B655834}" type="slidenum">
              <a:rPr lang="en-GB"/>
              <a:pPr/>
              <a:t>3</a:t>
            </a:fld>
            <a:endParaRPr lang="en-GB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14793-3D81-8979-0388-5FCA7836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B093A1C0-3AB6-E5D7-C752-7938BD308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6FE8B-1191-C343-831C-EFC17B655834}" type="slidenum">
              <a:rPr lang="en-GB"/>
              <a:pPr/>
              <a:t>4</a:t>
            </a:fld>
            <a:endParaRPr lang="en-GB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76CBB5D-5A80-DA29-3690-CA82CCFAB7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82C8EFD1-1ACC-5C09-9018-406CB5F7B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4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DA9CC-4796-6A45-9166-FBE8CC0684F4}" type="slidenum">
              <a:rPr lang="en-US"/>
              <a:pPr/>
              <a:t>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2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DA9CC-4796-6A45-9166-FBE8CC0684F4}" type="slidenum">
              <a:rPr lang="en-US"/>
              <a:pPr/>
              <a:t>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5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00AE-5CF8-1F64-7742-D19CF81DA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676B3CF0-FC17-4CD1-90F9-17827BDCD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DA9CC-4796-6A45-9166-FBE8CC0684F4}" type="slidenum">
              <a:rPr lang="en-US"/>
              <a:pPr/>
              <a:t>7</a:t>
            </a:fld>
            <a:endParaRPr lang="en-U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76B3523-C734-419D-D97C-C5E4975A816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0F19AE98-C93A-464C-6902-BE08596D9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4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64B05-7674-D344-8BC0-B3E2D82D82A1}" type="slidenum">
              <a:rPr lang="en-GB"/>
              <a:pPr/>
              <a:t>8</a:t>
            </a:fld>
            <a:endParaRPr lang="en-GB"/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90D4F3-D526-614B-36FB-3D1216A33D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C3FF4-4E19-3E47-93B0-8B1FE451DC8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2F7F286A-0397-094C-1FA6-053062A92622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730AD57B-A550-4B62-C883-18E326684B5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95E2B-9E93-7747-813F-E20BE355C238}" type="slidenum">
              <a:rPr lang="en-GB"/>
              <a:pPr/>
              <a:t>10</a:t>
            </a:fld>
            <a:endParaRPr lang="en-GB"/>
          </a:p>
        </p:txBody>
      </p:sp>
      <p:sp>
        <p:nvSpPr>
          <p:cNvPr id="1361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BB9F0-658A-F64D-A238-286FEF8290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D8D54-85AF-FE4D-9248-A26CA4FCFA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D71FE-BB5C-354F-AD25-B76AF86671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160BB-431D-5E47-87C4-D7338DF5E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63928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34EA-5ACE-B34C-B9E0-F1EC81E35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03EFC-D538-FB47-B146-1B357609E0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31D1-B928-744B-B265-5EFCA7B248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1AFA0-E6CF-EF44-9409-DBF380BFAD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301DA-8EFE-2343-A036-E6EC25F34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3171-CA88-6B4A-8CB9-A142C72F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E70EF-EEAF-D443-AB19-E78DD2B3CB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ABE5-2EC5-B040-A0A4-2168A105EF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chemeClr val="tx1">
                <a:gamma/>
                <a:tint val="68235"/>
                <a:invGamma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8992F8-27E5-3647-9098-53293656AC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600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83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1859" y="3933711"/>
            <a:ext cx="2520280" cy="679737"/>
          </a:xfrm>
          <a:effectLst>
            <a:reflection stA="0" endPos="0" dir="5400000" sy="-100000" algn="bl" rotWithShape="0"/>
          </a:effectLst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charset="0"/>
              </a:rPr>
              <a:t>Nial Tanvir</a:t>
            </a:r>
          </a:p>
          <a:p>
            <a:pPr algn="l" eaLnBrk="1" hangingPunct="1">
              <a:defRPr/>
            </a:pPr>
            <a:endParaRPr lang="en-GB" sz="2000" b="1" dirty="0">
              <a:solidFill>
                <a:schemeClr val="bg1"/>
              </a:solidFill>
              <a:latin typeface="Georgi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DB2F9-714A-D248-C054-F651EF32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87" y="5880880"/>
            <a:ext cx="2520280" cy="83545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DF89449-2201-3FE8-11E5-8DB36DCBD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83" y="141668"/>
            <a:ext cx="77597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0" endPos="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2800" i="1" kern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charset="0"/>
              </a:rPr>
              <a:t>Swift20 – Florence 2025</a:t>
            </a:r>
            <a:endParaRPr lang="en-GB" sz="2400" kern="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Georgia" charset="0"/>
            </a:endParaRPr>
          </a:p>
          <a:p>
            <a:pPr algn="l" eaLnBrk="1" hangingPunct="1">
              <a:defRPr/>
            </a:pPr>
            <a:endParaRPr lang="en-GB" sz="2000" b="1" kern="0" dirty="0">
              <a:solidFill>
                <a:schemeClr val="bg1"/>
              </a:solidFill>
              <a:latin typeface="Georgi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68E18-FDF3-6D00-EF56-07D49CF14735}"/>
              </a:ext>
            </a:extLst>
          </p:cNvPr>
          <p:cNvSpPr txBox="1"/>
          <p:nvPr/>
        </p:nvSpPr>
        <p:spPr>
          <a:xfrm>
            <a:off x="166194" y="2191868"/>
            <a:ext cx="8811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Gamma-ray burst science at ESO enabled by 20 years of </a:t>
            </a:r>
            <a:r>
              <a:rPr lang="en-US" sz="4800" i="1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Swift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29FB9-1F1D-1857-1621-A63315295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3" y="5596606"/>
            <a:ext cx="1110696" cy="1119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4F473-F480-7119-748C-EA67E7C8E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757" y="4994448"/>
            <a:ext cx="1656484" cy="165648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2" descr="Fig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1" y="872502"/>
            <a:ext cx="7581900" cy="585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3892" name="Rectangle 4"/>
          <p:cNvSpPr>
            <a:spLocks noChangeArrowheads="1"/>
          </p:cNvSpPr>
          <p:nvPr/>
        </p:nvSpPr>
        <p:spPr bwMode="auto">
          <a:xfrm>
            <a:off x="990600" y="6096000"/>
            <a:ext cx="2057400" cy="533400"/>
          </a:xfrm>
          <a:prstGeom prst="rect">
            <a:avLst/>
          </a:prstGeom>
          <a:solidFill>
            <a:schemeClr val="hlink">
              <a:alpha val="80000"/>
            </a:schemeClr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8.23 ± 0.08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0FE80F35-5700-F265-9C8F-4F7FFF94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670" y="1027903"/>
            <a:ext cx="1171029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ISAAC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7155E-ED96-5118-3BA0-B6071DADEB4E}"/>
              </a:ext>
            </a:extLst>
          </p:cNvPr>
          <p:cNvSpPr txBox="1"/>
          <p:nvPr/>
        </p:nvSpPr>
        <p:spPr>
          <a:xfrm>
            <a:off x="311509" y="168315"/>
            <a:ext cx="30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090423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010AFA-209E-76E7-8F33-5450B2E80E3D}"/>
              </a:ext>
            </a:extLst>
          </p:cNvPr>
          <p:cNvSpPr txBox="1"/>
          <p:nvPr/>
        </p:nvSpPr>
        <p:spPr>
          <a:xfrm>
            <a:off x="4014952" y="6362700"/>
            <a:ext cx="43583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2000" dirty="0">
                <a:solidFill>
                  <a:srgbClr val="00FF00"/>
                </a:solidFill>
              </a:rPr>
              <a:t>Tanvir et al. </a:t>
            </a:r>
            <a:r>
              <a:rPr lang="en-GB" sz="2000" u="none" strike="noStrike" dirty="0">
                <a:solidFill>
                  <a:srgbClr val="00FF00"/>
                </a:solidFill>
                <a:effectLst/>
              </a:rPr>
              <a:t>2009; Salvaterra et al. 2009</a:t>
            </a:r>
            <a:endParaRPr sz="2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2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6A0E82-13AE-E8AD-8F46-F9AB9BDB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00" y="1083355"/>
            <a:ext cx="4221554" cy="3383497"/>
          </a:xfrm>
          <a:prstGeom prst="rect">
            <a:avLst/>
          </a:prstGeom>
        </p:spPr>
      </p:pic>
      <p:pic>
        <p:nvPicPr>
          <p:cNvPr id="2" name="Picture 1" descr="drawing_120923a_v3b_pd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2" t="-3153" r="-4277" b="-3905"/>
          <a:stretch/>
        </p:blipFill>
        <p:spPr>
          <a:xfrm>
            <a:off x="338936" y="677155"/>
            <a:ext cx="3623757" cy="28796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465672" y="4814333"/>
            <a:ext cx="1415393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X-shooter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74780" y="1180070"/>
            <a:ext cx="1416028" cy="33855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7.84 ± 0.09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E08EE-CF60-3F17-F359-09F071E461DC}"/>
              </a:ext>
            </a:extLst>
          </p:cNvPr>
          <p:cNvSpPr txBox="1"/>
          <p:nvPr/>
        </p:nvSpPr>
        <p:spPr>
          <a:xfrm>
            <a:off x="311509" y="93884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120923A 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5E28A1-EA86-7A53-9AF0-937251154D41}"/>
              </a:ext>
            </a:extLst>
          </p:cNvPr>
          <p:cNvSpPr txBox="1"/>
          <p:nvPr/>
        </p:nvSpPr>
        <p:spPr>
          <a:xfrm>
            <a:off x="1906145" y="2433111"/>
            <a:ext cx="203552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2000" dirty="0">
                <a:solidFill>
                  <a:srgbClr val="00FF00"/>
                </a:solidFill>
              </a:rPr>
              <a:t>Tanvir et al. </a:t>
            </a:r>
            <a:r>
              <a:rPr lang="en-GB" sz="2000" u="none" strike="noStrike" dirty="0">
                <a:solidFill>
                  <a:srgbClr val="00FF00"/>
                </a:solidFill>
                <a:effectLst/>
              </a:rPr>
              <a:t>2018</a:t>
            </a:r>
            <a:endParaRPr sz="2000" dirty="0">
              <a:solidFill>
                <a:srgbClr val="00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4DB7E-B562-E2A7-0BDE-49F1D8296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09" y="4295954"/>
            <a:ext cx="3191641" cy="2393731"/>
          </a:xfrm>
          <a:prstGeom prst="rect">
            <a:avLst/>
          </a:prstGeom>
          <a:ln w="15875">
            <a:solidFill>
              <a:schemeClr val="tx1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E3F1C-7776-1205-5B60-5DA7FDB6C4D0}"/>
              </a:ext>
            </a:extLst>
          </p:cNvPr>
          <p:cNvSpPr txBox="1"/>
          <p:nvPr/>
        </p:nvSpPr>
        <p:spPr>
          <a:xfrm>
            <a:off x="265366" y="3778280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240218A  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027D58AA-05B9-616B-35F5-CD937386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80" y="4679800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6.8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33A0AD-FE6B-6DD9-4262-BEF436AAECE1}"/>
              </a:ext>
            </a:extLst>
          </p:cNvPr>
          <p:cNvSpPr txBox="1"/>
          <p:nvPr/>
        </p:nvSpPr>
        <p:spPr>
          <a:xfrm>
            <a:off x="1180921" y="4280937"/>
            <a:ext cx="286584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>
                <a:solidFill>
                  <a:srgbClr val="00FF00"/>
                </a:solidFill>
              </a:rPr>
              <a:t>Saccardi et al. </a:t>
            </a:r>
            <a:r>
              <a:rPr lang="en-GB" sz="1800" u="none" strike="noStrike" dirty="0">
                <a:solidFill>
                  <a:srgbClr val="00FF00"/>
                </a:solidFill>
                <a:effectLst/>
              </a:rPr>
              <a:t>in prep.</a:t>
            </a:r>
            <a:endParaRPr sz="1800" dirty="0">
              <a:solidFill>
                <a:srgbClr val="00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799AE-19D6-D8BC-DD71-0DA13A44189F}"/>
              </a:ext>
            </a:extLst>
          </p:cNvPr>
          <p:cNvSpPr txBox="1"/>
          <p:nvPr/>
        </p:nvSpPr>
        <p:spPr>
          <a:xfrm>
            <a:off x="6314687" y="137537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210905A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110D4-37D6-CD9A-78F2-77C6CD42A904}"/>
              </a:ext>
            </a:extLst>
          </p:cNvPr>
          <p:cNvSpPr txBox="1"/>
          <p:nvPr/>
        </p:nvSpPr>
        <p:spPr>
          <a:xfrm>
            <a:off x="6338634" y="4735742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250314A 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80A39B76-39B6-8DE2-53A1-F4FA2F99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54" y="3593614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6.3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89A3CED3-8DBD-09EF-99E2-942BD898C5D9}"/>
              </a:ext>
            </a:extLst>
          </p:cNvPr>
          <p:cNvSpPr txBox="1"/>
          <p:nvPr/>
        </p:nvSpPr>
        <p:spPr>
          <a:xfrm>
            <a:off x="6312080" y="624384"/>
            <a:ext cx="286584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>
                <a:solidFill>
                  <a:srgbClr val="00FF00"/>
                </a:solidFill>
              </a:rPr>
              <a:t>Fausey et al. </a:t>
            </a:r>
            <a:r>
              <a:rPr lang="en-GB" sz="1800" u="none" strike="noStrike" dirty="0">
                <a:solidFill>
                  <a:srgbClr val="00FF00"/>
                </a:solidFill>
                <a:effectLst/>
              </a:rPr>
              <a:t>2025</a:t>
            </a:r>
            <a:endParaRPr sz="1800" dirty="0">
              <a:solidFill>
                <a:srgbClr val="00FF00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09A8FF0-1BDA-2569-EB75-1EA7267550EF}"/>
              </a:ext>
            </a:extLst>
          </p:cNvPr>
          <p:cNvSpPr/>
          <p:nvPr/>
        </p:nvSpPr>
        <p:spPr bwMode="auto">
          <a:xfrm>
            <a:off x="6697711" y="5313074"/>
            <a:ext cx="1789517" cy="783193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latin typeface="Footlight MT Light"/>
                <a:cs typeface="Footlight MT Light"/>
              </a:rPr>
              <a:t>See Andrea’s talk</a:t>
            </a:r>
            <a:endParaRPr kumimoji="0" lang="en-US" sz="2000" b="1" u="none" strike="noStrike" cap="none" normalizeH="0" baseline="0" dirty="0">
              <a:ln>
                <a:noFill/>
              </a:ln>
              <a:effectLst/>
              <a:latin typeface="Footlight MT Light"/>
              <a:cs typeface="Footlight MT Light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E30EB8C-58BD-81E5-402F-18D6130B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444" y="6225975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7.3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E0647D-FD39-2E9A-3B61-3857E3638768}"/>
              </a:ext>
            </a:extLst>
          </p:cNvPr>
          <p:cNvSpPr/>
          <p:nvPr/>
        </p:nvSpPr>
        <p:spPr>
          <a:xfrm>
            <a:off x="174615" y="123776"/>
            <a:ext cx="3945101" cy="3580073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06CA38-79F6-D30A-0698-884B566DBADD}"/>
              </a:ext>
            </a:extLst>
          </p:cNvPr>
          <p:cNvSpPr/>
          <p:nvPr/>
        </p:nvSpPr>
        <p:spPr>
          <a:xfrm>
            <a:off x="171326" y="3838331"/>
            <a:ext cx="3945101" cy="2946536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73FBAF7-8B04-3CED-C58D-8B36D8505972}"/>
              </a:ext>
            </a:extLst>
          </p:cNvPr>
          <p:cNvSpPr/>
          <p:nvPr/>
        </p:nvSpPr>
        <p:spPr>
          <a:xfrm>
            <a:off x="4465672" y="143089"/>
            <a:ext cx="4497572" cy="4479479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E923E0-84FE-F113-ED41-7589AD82EA9A}"/>
              </a:ext>
            </a:extLst>
          </p:cNvPr>
          <p:cNvSpPr/>
          <p:nvPr/>
        </p:nvSpPr>
        <p:spPr>
          <a:xfrm>
            <a:off x="6252616" y="4770680"/>
            <a:ext cx="2686205" cy="1952909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15194"/>
      </p:ext>
    </p:extLst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A6A0F-B06D-7A8A-D352-D7F0A842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FC05690-DBFF-8AC2-C986-0636ED91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00" y="1083355"/>
            <a:ext cx="4221554" cy="3383497"/>
          </a:xfrm>
          <a:prstGeom prst="rect">
            <a:avLst/>
          </a:prstGeom>
        </p:spPr>
      </p:pic>
      <p:pic>
        <p:nvPicPr>
          <p:cNvPr id="2" name="Picture 1" descr="drawing_120923a_v3b_pdf.pdf">
            <a:extLst>
              <a:ext uri="{FF2B5EF4-FFF2-40B4-BE49-F238E27FC236}">
                <a16:creationId xmlns:a16="http://schemas.microsoft.com/office/drawing/2014/main" id="{73CE5E58-280B-3163-027D-456B86CC5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2" t="-3153" r="-4277" b="-3905"/>
          <a:stretch/>
        </p:blipFill>
        <p:spPr>
          <a:xfrm>
            <a:off x="338936" y="677155"/>
            <a:ext cx="3623757" cy="28796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5E779585-C89C-E030-69A6-0D8C0ABA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72" y="4814333"/>
            <a:ext cx="1415393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X-shooter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C13A333-3056-7C4D-2B43-B894309C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80" y="1180070"/>
            <a:ext cx="1416028" cy="33855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7.84 ± 0.09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15FAA-EB82-BB56-1784-6612EF09927F}"/>
              </a:ext>
            </a:extLst>
          </p:cNvPr>
          <p:cNvSpPr txBox="1"/>
          <p:nvPr/>
        </p:nvSpPr>
        <p:spPr>
          <a:xfrm>
            <a:off x="311509" y="93884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120923A 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6CF211-717A-6C8E-B655-61CBC7317A17}"/>
              </a:ext>
            </a:extLst>
          </p:cNvPr>
          <p:cNvSpPr txBox="1"/>
          <p:nvPr/>
        </p:nvSpPr>
        <p:spPr>
          <a:xfrm>
            <a:off x="1906145" y="2433111"/>
            <a:ext cx="203552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2000" dirty="0">
                <a:solidFill>
                  <a:srgbClr val="00FF00"/>
                </a:solidFill>
              </a:rPr>
              <a:t>Tanvir et al. </a:t>
            </a:r>
            <a:r>
              <a:rPr lang="en-GB" sz="2000" u="none" strike="noStrike" dirty="0">
                <a:solidFill>
                  <a:srgbClr val="00FF00"/>
                </a:solidFill>
                <a:effectLst/>
              </a:rPr>
              <a:t>2018</a:t>
            </a:r>
            <a:endParaRPr sz="2000" dirty="0">
              <a:solidFill>
                <a:srgbClr val="00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FAAE3-D001-42AC-4956-69B736526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09" y="4295954"/>
            <a:ext cx="3191641" cy="2393731"/>
          </a:xfrm>
          <a:prstGeom prst="rect">
            <a:avLst/>
          </a:prstGeom>
          <a:ln w="15875">
            <a:solidFill>
              <a:schemeClr val="tx1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69E08-6A26-BA02-FEF9-DC9F953A7C14}"/>
              </a:ext>
            </a:extLst>
          </p:cNvPr>
          <p:cNvSpPr txBox="1"/>
          <p:nvPr/>
        </p:nvSpPr>
        <p:spPr>
          <a:xfrm>
            <a:off x="265366" y="3778280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240218A  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FE510543-0C91-7DE3-0A92-0CBE66D15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80" y="4679800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6.8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0FBD04-DDA4-7220-45AE-A0EA8303062B}"/>
              </a:ext>
            </a:extLst>
          </p:cNvPr>
          <p:cNvSpPr txBox="1"/>
          <p:nvPr/>
        </p:nvSpPr>
        <p:spPr>
          <a:xfrm>
            <a:off x="1180921" y="4280937"/>
            <a:ext cx="286584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>
                <a:solidFill>
                  <a:srgbClr val="00FF00"/>
                </a:solidFill>
              </a:rPr>
              <a:t>Saccardi et al. </a:t>
            </a:r>
            <a:r>
              <a:rPr lang="en-GB" sz="1800" u="none" strike="noStrike" dirty="0">
                <a:solidFill>
                  <a:srgbClr val="00FF00"/>
                </a:solidFill>
                <a:effectLst/>
              </a:rPr>
              <a:t>in prep.</a:t>
            </a:r>
            <a:endParaRPr sz="1800" dirty="0">
              <a:solidFill>
                <a:srgbClr val="00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FE96E-D650-71F6-A40F-A4E179DF78C6}"/>
              </a:ext>
            </a:extLst>
          </p:cNvPr>
          <p:cNvSpPr txBox="1"/>
          <p:nvPr/>
        </p:nvSpPr>
        <p:spPr>
          <a:xfrm>
            <a:off x="6314687" y="137537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210905A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53834-79EB-95D7-ED12-B45396F36100}"/>
              </a:ext>
            </a:extLst>
          </p:cNvPr>
          <p:cNvSpPr txBox="1"/>
          <p:nvPr/>
        </p:nvSpPr>
        <p:spPr>
          <a:xfrm>
            <a:off x="6338634" y="4735742"/>
            <a:ext cx="306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250314A 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19281B01-BB30-A8FA-855C-834D5DD1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54" y="3593614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6.3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8B299BFF-9E62-50DB-2251-101B3824DBD9}"/>
              </a:ext>
            </a:extLst>
          </p:cNvPr>
          <p:cNvSpPr txBox="1"/>
          <p:nvPr/>
        </p:nvSpPr>
        <p:spPr>
          <a:xfrm>
            <a:off x="6312080" y="624384"/>
            <a:ext cx="286584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>
                <a:solidFill>
                  <a:srgbClr val="00FF00"/>
                </a:solidFill>
              </a:rPr>
              <a:t>Fausey et al. </a:t>
            </a:r>
            <a:r>
              <a:rPr lang="en-GB" sz="1800" u="none" strike="noStrike" dirty="0">
                <a:solidFill>
                  <a:srgbClr val="00FF00"/>
                </a:solidFill>
                <a:effectLst/>
              </a:rPr>
              <a:t>2025</a:t>
            </a:r>
            <a:endParaRPr sz="1800" dirty="0">
              <a:solidFill>
                <a:srgbClr val="00FF00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166F389-91D3-F5AC-BA6C-37BEEFA5CF1A}"/>
              </a:ext>
            </a:extLst>
          </p:cNvPr>
          <p:cNvSpPr/>
          <p:nvPr/>
        </p:nvSpPr>
        <p:spPr bwMode="auto">
          <a:xfrm>
            <a:off x="6697711" y="5313074"/>
            <a:ext cx="1789517" cy="783193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latin typeface="Footlight MT Light"/>
                <a:cs typeface="Footlight MT Light"/>
              </a:rPr>
              <a:t>See Andrea’s talk</a:t>
            </a:r>
            <a:endParaRPr kumimoji="0" lang="en-US" sz="2000" b="1" u="none" strike="noStrike" cap="none" normalizeH="0" baseline="0" dirty="0">
              <a:ln>
                <a:noFill/>
              </a:ln>
              <a:effectLst/>
              <a:latin typeface="Footlight MT Light"/>
              <a:cs typeface="Footlight MT Light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084C0FE-6F2F-6E77-9DD7-77DD5395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444" y="6225975"/>
            <a:ext cx="812282" cy="36933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7.3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3EB8965-865C-F45E-EBD9-DB6B039BDFDE}"/>
              </a:ext>
            </a:extLst>
          </p:cNvPr>
          <p:cNvSpPr/>
          <p:nvPr/>
        </p:nvSpPr>
        <p:spPr>
          <a:xfrm>
            <a:off x="174615" y="123776"/>
            <a:ext cx="3945101" cy="3580073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BB1080F-079B-1906-D5D9-B94462288224}"/>
              </a:ext>
            </a:extLst>
          </p:cNvPr>
          <p:cNvSpPr/>
          <p:nvPr/>
        </p:nvSpPr>
        <p:spPr>
          <a:xfrm>
            <a:off x="171326" y="3838331"/>
            <a:ext cx="3945101" cy="2946536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33A604-3547-BBA4-4A18-65D7348C0DFE}"/>
              </a:ext>
            </a:extLst>
          </p:cNvPr>
          <p:cNvSpPr/>
          <p:nvPr/>
        </p:nvSpPr>
        <p:spPr>
          <a:xfrm>
            <a:off x="4465672" y="143089"/>
            <a:ext cx="4497572" cy="4479479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BFB0A84-683C-16AB-B295-869AF7170143}"/>
              </a:ext>
            </a:extLst>
          </p:cNvPr>
          <p:cNvSpPr/>
          <p:nvPr/>
        </p:nvSpPr>
        <p:spPr>
          <a:xfrm>
            <a:off x="6252616" y="4770680"/>
            <a:ext cx="2686205" cy="1952909"/>
          </a:xfrm>
          <a:prstGeom prst="roundRect">
            <a:avLst>
              <a:gd name="adj" fmla="val 5407"/>
            </a:avLst>
          </a:prstGeom>
          <a:noFill/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6AAACF-C046-9CE7-13EB-A7416FE7D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70649" y="923995"/>
            <a:ext cx="3634658" cy="51435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7" name="Triangle 16">
            <a:extLst>
              <a:ext uri="{FF2B5EF4-FFF2-40B4-BE49-F238E27FC236}">
                <a16:creationId xmlns:a16="http://schemas.microsoft.com/office/drawing/2014/main" id="{C884FFE6-D787-538C-4F7F-0981840AC432}"/>
              </a:ext>
            </a:extLst>
          </p:cNvPr>
          <p:cNvSpPr/>
          <p:nvPr/>
        </p:nvSpPr>
        <p:spPr>
          <a:xfrm rot="10800000">
            <a:off x="3677477" y="4166665"/>
            <a:ext cx="207819" cy="130013"/>
          </a:xfrm>
          <a:prstGeom prst="triangle">
            <a:avLst/>
          </a:prstGeom>
          <a:solidFill>
            <a:srgbClr val="FFB0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07B3F609-C220-0B56-599B-35A14C85F870}"/>
              </a:ext>
            </a:extLst>
          </p:cNvPr>
          <p:cNvSpPr/>
          <p:nvPr/>
        </p:nvSpPr>
        <p:spPr>
          <a:xfrm rot="10800000">
            <a:off x="3521612" y="3981110"/>
            <a:ext cx="207819" cy="130013"/>
          </a:xfrm>
          <a:prstGeom prst="triangle">
            <a:avLst/>
          </a:prstGeom>
          <a:solidFill>
            <a:srgbClr val="FFB0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00373679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313EE0-FB64-0BE9-0AE1-4364047B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28" t="-1273" r="-1428" b="-1191"/>
          <a:stretch/>
        </p:blipFill>
        <p:spPr>
          <a:xfrm rot="5400000">
            <a:off x="2898490" y="635130"/>
            <a:ext cx="3834000" cy="550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6" name="Text Box 4"/>
          <p:cNvSpPr txBox="1"/>
          <p:nvPr/>
        </p:nvSpPr>
        <p:spPr>
          <a:xfrm>
            <a:off x="2275841" y="5387773"/>
            <a:ext cx="5076825" cy="507831"/>
          </a:xfrm>
          <a:prstGeom prst="rect">
            <a:avLst/>
          </a:prstGeom>
          <a:solidFill>
            <a:srgbClr val="000000">
              <a:alpha val="60000"/>
            </a:srgbClr>
          </a:solidFill>
          <a:ln w="19050">
            <a:solidFill>
              <a:srgbClr val="CC2C1D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l"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r>
              <a:rPr sz="1500" dirty="0"/>
              <a:t>High column densities seen in optical spectra of most 2&lt;z&lt;5 GRBs suggest escape fractions for </a:t>
            </a:r>
            <a:r>
              <a:rPr sz="1500" i="1" dirty="0"/>
              <a:t>these stellar pops</a:t>
            </a:r>
            <a:r>
              <a:rPr sz="1500" dirty="0"/>
              <a:t> of &lt;</a:t>
            </a:r>
            <a:r>
              <a:rPr lang="en-GB" sz="1500" dirty="0"/>
              <a:t> 2</a:t>
            </a:r>
            <a:r>
              <a:rPr sz="1500" dirty="0"/>
              <a:t> %.</a:t>
            </a:r>
          </a:p>
        </p:txBody>
      </p:sp>
      <p:sp>
        <p:nvSpPr>
          <p:cNvPr id="387" name="Rectangle 6"/>
          <p:cNvSpPr txBox="1"/>
          <p:nvPr/>
        </p:nvSpPr>
        <p:spPr>
          <a:xfrm>
            <a:off x="6491412" y="978187"/>
            <a:ext cx="243815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sz="1500" dirty="0"/>
              <a:t>NT et al. (2019)</a:t>
            </a:r>
            <a:r>
              <a:rPr lang="en-GB" sz="1500" dirty="0"/>
              <a:t> - updated</a:t>
            </a:r>
            <a:endParaRPr sz="1500" dirty="0"/>
          </a:p>
        </p:txBody>
      </p:sp>
      <p:pic>
        <p:nvPicPr>
          <p:cNvPr id="388" name="Picture 8" descr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86" y="4668874"/>
            <a:ext cx="889248" cy="114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"/>
          <p:cNvSpPr/>
          <p:nvPr/>
        </p:nvSpPr>
        <p:spPr>
          <a:xfrm>
            <a:off x="294631" y="2902198"/>
            <a:ext cx="1521107" cy="183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74"/>
                </a:moveTo>
                <a:cubicBezTo>
                  <a:pt x="0" y="884"/>
                  <a:pt x="1561" y="0"/>
                  <a:pt x="3486" y="0"/>
                </a:cubicBezTo>
                <a:lnTo>
                  <a:pt x="3600" y="0"/>
                </a:lnTo>
                <a:lnTo>
                  <a:pt x="18114" y="0"/>
                </a:lnTo>
                <a:cubicBezTo>
                  <a:pt x="20039" y="0"/>
                  <a:pt x="21600" y="884"/>
                  <a:pt x="21600" y="1974"/>
                </a:cubicBezTo>
                <a:lnTo>
                  <a:pt x="21600" y="9869"/>
                </a:lnTo>
                <a:cubicBezTo>
                  <a:pt x="21600" y="10959"/>
                  <a:pt x="20039" y="11843"/>
                  <a:pt x="18114" y="11843"/>
                </a:cubicBezTo>
                <a:lnTo>
                  <a:pt x="9000" y="11843"/>
                </a:lnTo>
                <a:lnTo>
                  <a:pt x="9652" y="21600"/>
                </a:lnTo>
                <a:lnTo>
                  <a:pt x="3600" y="11843"/>
                </a:lnTo>
                <a:lnTo>
                  <a:pt x="3486" y="11843"/>
                </a:lnTo>
                <a:cubicBezTo>
                  <a:pt x="1561" y="11843"/>
                  <a:pt x="0" y="10959"/>
                  <a:pt x="0" y="9869"/>
                </a:cubicBezTo>
                <a:lnTo>
                  <a:pt x="0" y="9869"/>
                </a:lnTo>
                <a:lnTo>
                  <a:pt x="0" y="6909"/>
                </a:lnTo>
                <a:close/>
              </a:path>
            </a:pathLst>
          </a:custGeom>
          <a:solidFill>
            <a:schemeClr val="accent3">
              <a:lumOff val="44000"/>
              <a:alpha val="78000"/>
            </a:schemeClr>
          </a:solidFill>
          <a:ln w="9525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200" dirty="0"/>
          </a:p>
        </p:txBody>
      </p:sp>
      <p:sp>
        <p:nvSpPr>
          <p:cNvPr id="390" name="Reionization requires escape fraction &gt;~10%"/>
          <p:cNvSpPr txBox="1"/>
          <p:nvPr/>
        </p:nvSpPr>
        <p:spPr>
          <a:xfrm>
            <a:off x="359124" y="3048492"/>
            <a:ext cx="1359998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ctr"/>
            <a:r>
              <a:rPr sz="1350" dirty="0"/>
              <a:t>Reionization requires escape fraction &gt;~10%</a:t>
            </a: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09D3F36A-9605-254F-A133-0614F0B5DFBA}"/>
              </a:ext>
            </a:extLst>
          </p:cNvPr>
          <p:cNvSpPr txBox="1"/>
          <p:nvPr/>
        </p:nvSpPr>
        <p:spPr>
          <a:xfrm>
            <a:off x="411266" y="902424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295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H</a:t>
            </a:r>
            <a:r>
              <a:rPr lang="en-GB" sz="1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I</a:t>
            </a:r>
            <a:r>
              <a:rPr lang="en-GB" sz="2295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 column density evolution</a:t>
            </a:r>
            <a:endParaRPr sz="2295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  <p:sp>
        <p:nvSpPr>
          <p:cNvPr id="2" name="Arc 4">
            <a:extLst>
              <a:ext uri="{FF2B5EF4-FFF2-40B4-BE49-F238E27FC236}">
                <a16:creationId xmlns:a16="http://schemas.microsoft.com/office/drawing/2014/main" id="{6724B38A-2D53-6626-4B3C-2BD06BBFCD25}"/>
              </a:ext>
            </a:extLst>
          </p:cNvPr>
          <p:cNvSpPr/>
          <p:nvPr/>
        </p:nvSpPr>
        <p:spPr>
          <a:xfrm>
            <a:off x="6140936" y="2584447"/>
            <a:ext cx="751909" cy="136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9572" y="2206"/>
                  <a:pt x="17661" y="10296"/>
                  <a:pt x="21600" y="21600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txBody>
          <a:bodyPr lIns="34289" rIns="34289" anchor="ctr"/>
          <a:lstStyle/>
          <a:p>
            <a:endParaRPr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E6858-F344-B179-F6D3-61EBB7DECD36}"/>
              </a:ext>
            </a:extLst>
          </p:cNvPr>
          <p:cNvSpPr txBox="1"/>
          <p:nvPr/>
        </p:nvSpPr>
        <p:spPr>
          <a:xfrm>
            <a:off x="6581386" y="3643835"/>
            <a:ext cx="43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900808"/>
      </p:ext>
    </p:extLst>
  </p:cSld>
  <p:clrMapOvr>
    <a:masterClrMapping/>
  </p:clrMapOvr>
  <p:transition>
    <p:randomBa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4D33CC-B473-C4F8-C5D4-60F234AC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92B64-1915-2AA1-5A23-F0F897875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28" t="-1273" r="-1428" b="-1191"/>
          <a:stretch/>
        </p:blipFill>
        <p:spPr>
          <a:xfrm rot="5400000">
            <a:off x="2898490" y="635130"/>
            <a:ext cx="3834000" cy="550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6" name="Text Box 4">
            <a:extLst>
              <a:ext uri="{FF2B5EF4-FFF2-40B4-BE49-F238E27FC236}">
                <a16:creationId xmlns:a16="http://schemas.microsoft.com/office/drawing/2014/main" id="{2411997B-EE00-132D-A004-39B8254F1080}"/>
              </a:ext>
            </a:extLst>
          </p:cNvPr>
          <p:cNvSpPr txBox="1"/>
          <p:nvPr/>
        </p:nvSpPr>
        <p:spPr>
          <a:xfrm>
            <a:off x="2275841" y="5387773"/>
            <a:ext cx="5076825" cy="507831"/>
          </a:xfrm>
          <a:prstGeom prst="rect">
            <a:avLst/>
          </a:prstGeom>
          <a:solidFill>
            <a:srgbClr val="000000">
              <a:alpha val="60000"/>
            </a:srgbClr>
          </a:solidFill>
          <a:ln w="19050">
            <a:solidFill>
              <a:srgbClr val="CC2C1D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l"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r>
              <a:rPr sz="1500" dirty="0"/>
              <a:t>High column densities seen in optical spectra of most 2&lt;z&lt;5 GRBs suggest escape fractions for </a:t>
            </a:r>
            <a:r>
              <a:rPr sz="1500" i="1" dirty="0"/>
              <a:t>these stellar pops</a:t>
            </a:r>
            <a:r>
              <a:rPr sz="1500" dirty="0"/>
              <a:t> of &lt;</a:t>
            </a:r>
            <a:r>
              <a:rPr lang="en-GB" sz="1500" dirty="0"/>
              <a:t> 2</a:t>
            </a:r>
            <a:r>
              <a:rPr sz="1500" dirty="0"/>
              <a:t> %.</a:t>
            </a:r>
          </a:p>
        </p:txBody>
      </p:sp>
      <p:sp>
        <p:nvSpPr>
          <p:cNvPr id="387" name="Rectangle 6">
            <a:extLst>
              <a:ext uri="{FF2B5EF4-FFF2-40B4-BE49-F238E27FC236}">
                <a16:creationId xmlns:a16="http://schemas.microsoft.com/office/drawing/2014/main" id="{456D410B-FFC8-244A-A28A-986894EA4BE4}"/>
              </a:ext>
            </a:extLst>
          </p:cNvPr>
          <p:cNvSpPr txBox="1"/>
          <p:nvPr/>
        </p:nvSpPr>
        <p:spPr>
          <a:xfrm>
            <a:off x="6491412" y="978187"/>
            <a:ext cx="243815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sz="1500" dirty="0"/>
              <a:t>NT et al. (2019)</a:t>
            </a:r>
            <a:r>
              <a:rPr lang="en-GB" sz="1500" dirty="0"/>
              <a:t> - updated</a:t>
            </a:r>
            <a:endParaRPr sz="1500" dirty="0"/>
          </a:p>
        </p:txBody>
      </p:sp>
      <p:pic>
        <p:nvPicPr>
          <p:cNvPr id="388" name="Picture 8" descr="Picture 8">
            <a:extLst>
              <a:ext uri="{FF2B5EF4-FFF2-40B4-BE49-F238E27FC236}">
                <a16:creationId xmlns:a16="http://schemas.microsoft.com/office/drawing/2014/main" id="{FA9F14DD-BCD0-93D3-CCCA-F98678FFFB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86" y="4668874"/>
            <a:ext cx="889248" cy="1140337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">
            <a:extLst>
              <a:ext uri="{FF2B5EF4-FFF2-40B4-BE49-F238E27FC236}">
                <a16:creationId xmlns:a16="http://schemas.microsoft.com/office/drawing/2014/main" id="{11A2A796-F02B-8094-2BA8-0D6BEC2FF9E6}"/>
              </a:ext>
            </a:extLst>
          </p:cNvPr>
          <p:cNvSpPr/>
          <p:nvPr/>
        </p:nvSpPr>
        <p:spPr>
          <a:xfrm>
            <a:off x="294631" y="2902198"/>
            <a:ext cx="1521107" cy="183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74"/>
                </a:moveTo>
                <a:cubicBezTo>
                  <a:pt x="0" y="884"/>
                  <a:pt x="1561" y="0"/>
                  <a:pt x="3486" y="0"/>
                </a:cubicBezTo>
                <a:lnTo>
                  <a:pt x="3600" y="0"/>
                </a:lnTo>
                <a:lnTo>
                  <a:pt x="18114" y="0"/>
                </a:lnTo>
                <a:cubicBezTo>
                  <a:pt x="20039" y="0"/>
                  <a:pt x="21600" y="884"/>
                  <a:pt x="21600" y="1974"/>
                </a:cubicBezTo>
                <a:lnTo>
                  <a:pt x="21600" y="9869"/>
                </a:lnTo>
                <a:cubicBezTo>
                  <a:pt x="21600" y="10959"/>
                  <a:pt x="20039" y="11843"/>
                  <a:pt x="18114" y="11843"/>
                </a:cubicBezTo>
                <a:lnTo>
                  <a:pt x="9000" y="11843"/>
                </a:lnTo>
                <a:lnTo>
                  <a:pt x="9652" y="21600"/>
                </a:lnTo>
                <a:lnTo>
                  <a:pt x="3600" y="11843"/>
                </a:lnTo>
                <a:lnTo>
                  <a:pt x="3486" y="11843"/>
                </a:lnTo>
                <a:cubicBezTo>
                  <a:pt x="1561" y="11843"/>
                  <a:pt x="0" y="10959"/>
                  <a:pt x="0" y="9869"/>
                </a:cubicBezTo>
                <a:lnTo>
                  <a:pt x="0" y="9869"/>
                </a:lnTo>
                <a:lnTo>
                  <a:pt x="0" y="6909"/>
                </a:lnTo>
                <a:close/>
              </a:path>
            </a:pathLst>
          </a:custGeom>
          <a:solidFill>
            <a:schemeClr val="accent3">
              <a:lumOff val="44000"/>
              <a:alpha val="78000"/>
            </a:schemeClr>
          </a:solidFill>
          <a:ln w="9525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200" dirty="0"/>
          </a:p>
        </p:txBody>
      </p:sp>
      <p:sp>
        <p:nvSpPr>
          <p:cNvPr id="390" name="Reionization requires escape fraction &gt;~10%">
            <a:extLst>
              <a:ext uri="{FF2B5EF4-FFF2-40B4-BE49-F238E27FC236}">
                <a16:creationId xmlns:a16="http://schemas.microsoft.com/office/drawing/2014/main" id="{84C885FB-5C44-27CC-6FBC-CC71752EE20A}"/>
              </a:ext>
            </a:extLst>
          </p:cNvPr>
          <p:cNvSpPr txBox="1"/>
          <p:nvPr/>
        </p:nvSpPr>
        <p:spPr>
          <a:xfrm>
            <a:off x="359124" y="3048492"/>
            <a:ext cx="1359998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ctr"/>
            <a:r>
              <a:rPr sz="1350" dirty="0"/>
              <a:t>Reionization requires escape fraction &gt;~10%</a:t>
            </a: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B70CEECB-BDCD-8999-D208-7FD15F1E4A3B}"/>
              </a:ext>
            </a:extLst>
          </p:cNvPr>
          <p:cNvSpPr txBox="1"/>
          <p:nvPr/>
        </p:nvSpPr>
        <p:spPr>
          <a:xfrm>
            <a:off x="411266" y="902424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295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H</a:t>
            </a:r>
            <a:r>
              <a:rPr lang="en-GB" sz="1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I</a:t>
            </a:r>
            <a:r>
              <a:rPr lang="en-GB" sz="2295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 column density evolution</a:t>
            </a:r>
            <a:endParaRPr sz="2295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2B399-2ADE-10D7-588D-58E0C23C6BC1}"/>
              </a:ext>
            </a:extLst>
          </p:cNvPr>
          <p:cNvSpPr/>
          <p:nvPr/>
        </p:nvSpPr>
        <p:spPr>
          <a:xfrm>
            <a:off x="6461986" y="1800264"/>
            <a:ext cx="425936" cy="32261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CD5C9-7766-7752-7A29-81FF9513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314" y="2246130"/>
            <a:ext cx="3048000" cy="228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82279"/>
      </p:ext>
    </p:extLst>
  </p:cSld>
  <p:clrMapOvr>
    <a:masterClrMapping/>
  </p:clrMapOvr>
  <p:transition>
    <p:randomBar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CE71F-1BA7-47EF-DD88-95F7DEDD52F4}"/>
              </a:ext>
            </a:extLst>
          </p:cNvPr>
          <p:cNvSpPr txBox="1"/>
          <p:nvPr/>
        </p:nvSpPr>
        <p:spPr>
          <a:xfrm>
            <a:off x="311509" y="168315"/>
            <a:ext cx="538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060218 / SN2006aj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72E2B6-0A6B-989F-FA54-AFDB7E42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429375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0" name="Picture 4">
            <a:extLst>
              <a:ext uri="{FF2B5EF4-FFF2-40B4-BE49-F238E27FC236}">
                <a16:creationId xmlns:a16="http://schemas.microsoft.com/office/drawing/2014/main" id="{36284D98-ECE6-7045-5379-632266F1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75" y="1167858"/>
            <a:ext cx="4492428" cy="4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EFF81C-2DFA-A202-0EF3-AAECFA366FF5}"/>
              </a:ext>
            </a:extLst>
          </p:cNvPr>
          <p:cNvSpPr txBox="1"/>
          <p:nvPr/>
        </p:nvSpPr>
        <p:spPr>
          <a:xfrm>
            <a:off x="311509" y="168315"/>
            <a:ext cx="538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060218 / SN2006aj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0AF25D40-EEC3-7A2F-7A48-DFB205667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539" y="491480"/>
            <a:ext cx="1294072" cy="40011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0.0331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F38DB35-A7BC-0329-032B-840C61B9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9" y="942979"/>
            <a:ext cx="3544409" cy="27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07660-FCCC-1DC8-537D-ACB70447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9" y="3904370"/>
            <a:ext cx="3544409" cy="278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1A77D1-7930-E8A8-494D-01C4A46729D0}"/>
              </a:ext>
            </a:extLst>
          </p:cNvPr>
          <p:cNvSpPr txBox="1"/>
          <p:nvPr/>
        </p:nvSpPr>
        <p:spPr>
          <a:xfrm>
            <a:off x="7345638" y="6239448"/>
            <a:ext cx="286584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>
                <a:solidFill>
                  <a:srgbClr val="00FF00"/>
                </a:solidFill>
              </a:rPr>
              <a:t>Pian et al. </a:t>
            </a:r>
            <a:r>
              <a:rPr lang="en-GB" sz="1800" u="none" strike="noStrike" dirty="0">
                <a:solidFill>
                  <a:srgbClr val="00FF00"/>
                </a:solidFill>
                <a:effectLst/>
              </a:rPr>
              <a:t>2006</a:t>
            </a:r>
            <a:endParaRPr sz="18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6" name="Picture 4" descr="060418_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14400"/>
            <a:ext cx="4122738" cy="5715000"/>
          </a:xfrm>
          <a:prstGeom prst="rect">
            <a:avLst/>
          </a:prstGeom>
          <a:noFill/>
        </p:spPr>
      </p:pic>
      <p:sp>
        <p:nvSpPr>
          <p:cNvPr id="617477" name="Text Box 5"/>
          <p:cNvSpPr txBox="1">
            <a:spLocks noChangeArrowheads="1"/>
          </p:cNvSpPr>
          <p:nvPr/>
        </p:nvSpPr>
        <p:spPr bwMode="auto">
          <a:xfrm>
            <a:off x="6781800" y="547688"/>
            <a:ext cx="211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CFF2B"/>
                </a:solidFill>
              </a:rPr>
              <a:t>Vreeswijk et al. 2007</a:t>
            </a:r>
          </a:p>
        </p:txBody>
      </p:sp>
      <p:sp>
        <p:nvSpPr>
          <p:cNvPr id="617478" name="Text Box 6"/>
          <p:cNvSpPr txBox="1">
            <a:spLocks noChangeArrowheads="1"/>
          </p:cNvSpPr>
          <p:nvPr/>
        </p:nvSpPr>
        <p:spPr bwMode="auto">
          <a:xfrm>
            <a:off x="311508" y="934937"/>
            <a:ext cx="4191000" cy="2308324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GRB 060418 showed evidence of time variable fine structure lines (</a:t>
            </a:r>
            <a:r>
              <a:rPr lang="en-GB" dirty="0" err="1">
                <a:solidFill>
                  <a:schemeClr val="bg1"/>
                </a:solidFill>
              </a:rPr>
              <a:t>FeII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dirty="0" err="1">
                <a:solidFill>
                  <a:schemeClr val="bg1"/>
                </a:solidFill>
              </a:rPr>
              <a:t>NiII</a:t>
            </a:r>
            <a:r>
              <a:rPr lang="en-GB" dirty="0">
                <a:solidFill>
                  <a:schemeClr val="bg1"/>
                </a:solidFill>
              </a:rPr>
              <a:t>), which were well fitted by absorption from a distant absorber excited by UV/X from the GRB itself.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6477F-5175-8EEC-0DB5-59BEDE46F865}"/>
              </a:ext>
            </a:extLst>
          </p:cNvPr>
          <p:cNvSpPr txBox="1"/>
          <p:nvPr/>
        </p:nvSpPr>
        <p:spPr>
          <a:xfrm>
            <a:off x="311508" y="168315"/>
            <a:ext cx="624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Time variable absorption lines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ACBFC115-A710-A888-3E45-A841A0EA2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479" y="6167735"/>
            <a:ext cx="1171029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E1C72E-0906-392E-DE7E-F1F021816C8A}"/>
              </a:ext>
            </a:extLst>
          </p:cNvPr>
          <p:cNvSpPr/>
          <p:nvPr/>
        </p:nvSpPr>
        <p:spPr bwMode="auto">
          <a:xfrm>
            <a:off x="692442" y="3614740"/>
            <a:ext cx="3429131" cy="783193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GB" sz="2000" b="1" u="none" strike="noStrike" cap="none" normalizeH="0" baseline="0" dirty="0">
                <a:ln>
                  <a:noFill/>
                </a:ln>
                <a:effectLst/>
                <a:latin typeface="Footlight MT Light"/>
                <a:cs typeface="Footlight MT Light"/>
              </a:rPr>
              <a:t>VLT </a:t>
            </a:r>
            <a:r>
              <a:rPr lang="en-GB" sz="2000" b="1" dirty="0">
                <a:latin typeface="Footlight MT Light"/>
                <a:cs typeface="Footlight MT Light"/>
              </a:rPr>
              <a:t>t</a:t>
            </a:r>
            <a:r>
              <a:rPr kumimoji="0" lang="en-GB" sz="2000" b="1" u="none" strike="noStrike" cap="none" normalizeH="0" baseline="0" dirty="0">
                <a:ln>
                  <a:noFill/>
                </a:ln>
                <a:effectLst/>
                <a:latin typeface="Footlight MT Light"/>
                <a:cs typeface="Footlight MT Light"/>
              </a:rPr>
              <a:t>riggered in “Rapid Response Mode”</a:t>
            </a:r>
            <a:endParaRPr kumimoji="0" lang="en-US" sz="2000" b="1" u="none" strike="noStrike" cap="none" normalizeH="0" baseline="0" dirty="0">
              <a:ln>
                <a:noFill/>
              </a:ln>
              <a:effectLst/>
              <a:latin typeface="Footlight MT Light"/>
              <a:cs typeface="Footlight M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12BA-9A1F-1BBF-1133-E04731B90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ugh3_redshift_dist_aug2011.png">
            <a:extLst>
              <a:ext uri="{FF2B5EF4-FFF2-40B4-BE49-F238E27FC236}">
                <a16:creationId xmlns:a16="http://schemas.microsoft.com/office/drawing/2014/main" id="{3FB8D674-26C1-6565-1C2C-9732B8258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57" y="1972267"/>
            <a:ext cx="5115225" cy="3463158"/>
          </a:xfrm>
          <a:prstGeom prst="rect">
            <a:avLst/>
          </a:prstGeom>
        </p:spPr>
      </p:pic>
      <p:sp>
        <p:nvSpPr>
          <p:cNvPr id="617477" name="Text Box 5">
            <a:extLst>
              <a:ext uri="{FF2B5EF4-FFF2-40B4-BE49-F238E27FC236}">
                <a16:creationId xmlns:a16="http://schemas.microsoft.com/office/drawing/2014/main" id="{1D6A6480-5236-25C8-1973-EF5BB9941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769" y="3211068"/>
            <a:ext cx="218521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800" i="1" dirty="0">
                <a:solidFill>
                  <a:srgbClr val="0CFF2B"/>
                </a:solidFill>
              </a:rPr>
              <a:t>Jakobsson et al. 2012</a:t>
            </a:r>
          </a:p>
          <a:p>
            <a:pPr algn="r">
              <a:spcBef>
                <a:spcPct val="50000"/>
              </a:spcBef>
            </a:pPr>
            <a:r>
              <a:rPr lang="en-US" sz="1800" i="1" dirty="0">
                <a:solidFill>
                  <a:srgbClr val="0CFF2B"/>
                </a:solidFill>
              </a:rPr>
              <a:t>Hjorth et al. 2012</a:t>
            </a:r>
          </a:p>
        </p:txBody>
      </p:sp>
      <p:sp>
        <p:nvSpPr>
          <p:cNvPr id="617478" name="Text Box 6">
            <a:extLst>
              <a:ext uri="{FF2B5EF4-FFF2-40B4-BE49-F238E27FC236}">
                <a16:creationId xmlns:a16="http://schemas.microsoft.com/office/drawing/2014/main" id="{D370B81B-9ECB-6010-FB22-42A6AC07B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463" y="928116"/>
            <a:ext cx="7193158" cy="707886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i="1" dirty="0">
                <a:solidFill>
                  <a:schemeClr val="bg1"/>
                </a:solidFill>
              </a:rPr>
              <a:t>Swift </a:t>
            </a:r>
            <a:r>
              <a:rPr lang="en-GB" sz="2000" dirty="0">
                <a:solidFill>
                  <a:schemeClr val="bg1"/>
                </a:solidFill>
              </a:rPr>
              <a:t>has allowed construction of statistical samples of bursts and hosts that are larger and more uniform than other missions.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501BC-A464-067E-3677-6A9F73803511}"/>
              </a:ext>
            </a:extLst>
          </p:cNvPr>
          <p:cNvSpPr txBox="1"/>
          <p:nvPr/>
        </p:nvSpPr>
        <p:spPr>
          <a:xfrm>
            <a:off x="311508" y="168315"/>
            <a:ext cx="624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Statistical Studies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4E9015CC-7063-2182-9B50-042E2E573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463" y="5764580"/>
            <a:ext cx="3410920" cy="70788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TOUGH: 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 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ptically 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nbiassed 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RB </a:t>
            </a: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ost sample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CFADAEA-453B-3095-23D8-4A8E729F8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18" y="1972267"/>
            <a:ext cx="3356882" cy="1631216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In particular, chasing the host galaxies has provided redshifts for bursts where they were lacking, providing nearly redshift-complete subsamples.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A757555-C2A5-6E68-D238-379315084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17" y="5610691"/>
            <a:ext cx="3558065" cy="1015663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See also </a:t>
            </a:r>
            <a:r>
              <a:rPr lang="en-US" sz="2000" i="1" dirty="0">
                <a:solidFill>
                  <a:srgbClr val="0CFF2B"/>
                </a:solidFill>
              </a:rPr>
              <a:t>Salvaterra et al. 2012 </a:t>
            </a:r>
            <a:r>
              <a:rPr lang="en-GB" sz="2000" dirty="0">
                <a:solidFill>
                  <a:schemeClr val="bg1"/>
                </a:solidFill>
              </a:rPr>
              <a:t>for BAT6 and </a:t>
            </a:r>
            <a:r>
              <a:rPr lang="en-US" sz="2000" i="1" dirty="0">
                <a:solidFill>
                  <a:srgbClr val="0CFF2B"/>
                </a:solidFill>
              </a:rPr>
              <a:t>Perley et al. 2016 </a:t>
            </a:r>
            <a:r>
              <a:rPr lang="en-GB" sz="2000" dirty="0">
                <a:solidFill>
                  <a:schemeClr val="bg1"/>
                </a:solidFill>
              </a:rPr>
              <a:t>for SHOALS.</a:t>
            </a:r>
            <a:endParaRPr lang="en-GB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1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tangle 8"/>
          <p:cNvSpPr txBox="1"/>
          <p:nvPr/>
        </p:nvSpPr>
        <p:spPr>
          <a:xfrm>
            <a:off x="279090" y="5648211"/>
            <a:ext cx="240982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 anchor="ctr">
            <a:spAutoFit/>
          </a:bodyPr>
          <a:lstStyle>
            <a:lvl1pPr>
              <a:defRPr sz="2000" i="1">
                <a:solidFill>
                  <a:srgbClr val="0CFF2B"/>
                </a:solidFill>
              </a:defRPr>
            </a:lvl1pPr>
          </a:lstStyle>
          <a:p>
            <a:r>
              <a:rPr lang="en-GB" sz="1500" i="0" dirty="0" err="1"/>
              <a:t>Vreeswijk</a:t>
            </a:r>
            <a:r>
              <a:rPr lang="en-GB" sz="1500" i="0" dirty="0"/>
              <a:t> </a:t>
            </a:r>
            <a:r>
              <a:rPr sz="1500" i="0" dirty="0"/>
              <a:t>et al. 20</a:t>
            </a:r>
            <a:r>
              <a:rPr lang="en-GB" sz="1500" i="0" dirty="0"/>
              <a:t>06</a:t>
            </a:r>
            <a:endParaRPr sz="1500" i="0" dirty="0"/>
          </a:p>
        </p:txBody>
      </p:sp>
      <p:sp>
        <p:nvSpPr>
          <p:cNvPr id="14" name="WordArt 5">
            <a:extLst>
              <a:ext uri="{FF2B5EF4-FFF2-40B4-BE49-F238E27FC236}">
                <a16:creationId xmlns:a16="http://schemas.microsoft.com/office/drawing/2014/main" id="{C356958F-42D3-694A-B1A1-2CBF1CDA4415}"/>
              </a:ext>
            </a:extLst>
          </p:cNvPr>
          <p:cNvSpPr txBox="1"/>
          <p:nvPr/>
        </p:nvSpPr>
        <p:spPr>
          <a:xfrm>
            <a:off x="228661" y="888642"/>
            <a:ext cx="343202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r>
              <a:rPr lang="en-GB" sz="2295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Tomography of gas</a:t>
            </a:r>
            <a:endParaRPr sz="2295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233505CE-CF4C-4648-9500-25661F98480C}"/>
              </a:ext>
            </a:extLst>
          </p:cNvPr>
          <p:cNvSpPr txBox="1"/>
          <p:nvPr/>
        </p:nvSpPr>
        <p:spPr>
          <a:xfrm>
            <a:off x="152401" y="1459685"/>
            <a:ext cx="2698709" cy="1015663"/>
          </a:xfrm>
          <a:prstGeom prst="rect">
            <a:avLst/>
          </a:prstGeom>
          <a:solidFill>
            <a:schemeClr val="accent3">
              <a:lumOff val="44000"/>
              <a:alpha val="14999"/>
            </a:schemeClr>
          </a:solidFill>
          <a:ln w="19050">
            <a:solidFill>
              <a:srgbClr val="FF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l">
              <a:spcBef>
                <a:spcPts val="12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>
              <a:buClr>
                <a:srgbClr val="FFB000"/>
              </a:buClr>
            </a:pPr>
            <a:r>
              <a:rPr lang="en-GB" sz="1500" dirty="0"/>
              <a:t>Time variability of fine structure lines due to UV pumping from GRB light provides distance to absorber from burst.</a:t>
            </a:r>
            <a:endParaRPr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88B7B-3A53-8337-DE56-39282069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452" y="1002942"/>
            <a:ext cx="5962148" cy="4588234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1A05277A-95F4-92C5-FA61-249ECCC589E9}"/>
              </a:ext>
            </a:extLst>
          </p:cNvPr>
          <p:cNvSpPr txBox="1"/>
          <p:nvPr/>
        </p:nvSpPr>
        <p:spPr>
          <a:xfrm>
            <a:off x="7467601" y="5651027"/>
            <a:ext cx="240982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 anchor="ctr">
            <a:spAutoFit/>
          </a:bodyPr>
          <a:lstStyle>
            <a:lvl1pPr>
              <a:defRPr sz="2000" i="1">
                <a:solidFill>
                  <a:srgbClr val="0CFF2B"/>
                </a:solidFill>
              </a:defRPr>
            </a:lvl1pPr>
          </a:lstStyle>
          <a:p>
            <a:r>
              <a:rPr lang="en-GB" sz="1500" i="0" dirty="0"/>
              <a:t>De Cia </a:t>
            </a:r>
            <a:r>
              <a:rPr sz="1500" i="0" dirty="0"/>
              <a:t>et al. 20</a:t>
            </a:r>
            <a:r>
              <a:rPr lang="en-GB" sz="1500" i="0" dirty="0"/>
              <a:t>12</a:t>
            </a:r>
            <a:endParaRPr sz="1500" i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3A241-6FF1-D609-D4D7-AD8F9BB8F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9" y="2545534"/>
            <a:ext cx="2302802" cy="3045641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82ABE45D-8137-AFB0-E2AC-F74987408E4B}"/>
              </a:ext>
            </a:extLst>
          </p:cNvPr>
          <p:cNvSpPr txBox="1"/>
          <p:nvPr/>
        </p:nvSpPr>
        <p:spPr>
          <a:xfrm>
            <a:off x="3029452" y="5648211"/>
            <a:ext cx="3542799" cy="323165"/>
          </a:xfrm>
          <a:prstGeom prst="rect">
            <a:avLst/>
          </a:prstGeom>
          <a:gradFill>
            <a:gsLst>
              <a:gs pos="0">
                <a:schemeClr val="accent3">
                  <a:lumOff val="44000"/>
                </a:schemeClr>
              </a:gs>
              <a:gs pos="100000">
                <a:srgbClr val="CCCCFF"/>
              </a:gs>
            </a:gsLst>
            <a:path path="circle">
              <a:fillToRect l="37721" t="-19636" r="62278" b="119636"/>
            </a:path>
          </a:gradFill>
          <a:ln>
            <a:solidFill>
              <a:srgbClr val="3366FF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 anchor="ctr">
            <a:spAutoFit/>
          </a:bodyPr>
          <a:lstStyle>
            <a:lvl1pPr>
              <a:spcBef>
                <a:spcPts val="600"/>
              </a:spcBef>
              <a:defRPr i="1">
                <a:solidFill>
                  <a:srgbClr val="FF0000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</a:defRPr>
            </a:lvl1pPr>
          </a:lstStyle>
          <a:p>
            <a:pPr algn="ctr"/>
            <a:r>
              <a:rPr lang="en-GB" sz="1500" dirty="0">
                <a:latin typeface="Footlight MT Light" panose="0204060206030A020304" pitchFamily="18" charset="77"/>
              </a:rPr>
              <a:t>Possible at high redshift with ELT/ANDES. </a:t>
            </a:r>
            <a:endParaRPr sz="1500" dirty="0">
              <a:latin typeface="Footlight MT Light" panose="0204060206030A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2652630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3F999-3335-11BB-21E4-D078BD25A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64931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Key results: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060218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090423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080319B ?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190114C 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221009A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TOUGH / SHOALS ?? / BAT6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UVES lines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SN2008D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Metallicities / NH ?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Anything La Silla / GROND ? / Dk1.5 / VISTA / ALMA ??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contributions of ESO to Swift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followup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over 20 years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98614"/>
      </p:ext>
    </p:extLst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108" y="-316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681367" y="5875934"/>
            <a:ext cx="3911897" cy="461665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>
                <a:solidFill>
                  <a:schemeClr val="bg1"/>
                </a:solidFill>
                <a:latin typeface="Footlight MT Light"/>
                <a:cs typeface="Footlight MT Light"/>
              </a:rPr>
              <a:t>If </a:t>
            </a:r>
            <a:r>
              <a:rPr lang="en-GB" sz="2400" i="1" dirty="0">
                <a:solidFill>
                  <a:schemeClr val="bg1"/>
                </a:solidFill>
                <a:latin typeface="Footlight MT Light"/>
                <a:cs typeface="Footlight MT Light"/>
              </a:rPr>
              <a:t>Swift</a:t>
            </a:r>
            <a:r>
              <a:rPr lang="en-GB" sz="2400" dirty="0">
                <a:solidFill>
                  <a:schemeClr val="bg1"/>
                </a:solidFill>
                <a:latin typeface="Footlight MT Light"/>
                <a:cs typeface="Footlight MT Light"/>
              </a:rPr>
              <a:t> had been looking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514" y="1111634"/>
            <a:ext cx="5839916" cy="44037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3843525" y="1184670"/>
            <a:ext cx="4251894" cy="425772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856085" y="3171682"/>
            <a:ext cx="56692" cy="56770"/>
          </a:xfrm>
          <a:prstGeom prst="ellipse">
            <a:avLst/>
          </a:prstGeom>
          <a:noFill/>
          <a:ln w="9525" cap="flat" cmpd="sng" algn="ctr">
            <a:solidFill>
              <a:srgbClr val="00F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F600"/>
              </a:solidFill>
              <a:effectLst/>
              <a:latin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D7149-1834-BFB8-236E-EB03BDD67994}"/>
              </a:ext>
            </a:extLst>
          </p:cNvPr>
          <p:cNvSpPr txBox="1"/>
          <p:nvPr/>
        </p:nvSpPr>
        <p:spPr>
          <a:xfrm>
            <a:off x="311508" y="168315"/>
            <a:ext cx="694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The Multi-Messenger Revolution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033AE-C900-7659-9C4C-BDBA6ABBF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18435" r="-565" b="20677"/>
          <a:stretch/>
        </p:blipFill>
        <p:spPr>
          <a:xfrm rot="5400000">
            <a:off x="-79353" y="1917499"/>
            <a:ext cx="3058890" cy="262190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4F4CD5-5EFD-B317-F1C9-980C04579210}"/>
              </a:ext>
            </a:extLst>
          </p:cNvPr>
          <p:cNvSpPr>
            <a:spLocks noChangeAspect="1"/>
          </p:cNvSpPr>
          <p:nvPr/>
        </p:nvSpPr>
        <p:spPr bwMode="auto">
          <a:xfrm rot="1560000">
            <a:off x="1101027" y="1659781"/>
            <a:ext cx="613650" cy="346096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79519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60ms_10f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56" y="3324305"/>
            <a:ext cx="3516809" cy="327243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82108" y="-316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6B1FE595-B88A-3489-BD7A-23C257AC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943" y="3401988"/>
            <a:ext cx="1058042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VISTA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BF179-2465-EA88-C046-C6C8D05FC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745" y="1116771"/>
            <a:ext cx="5697735" cy="1874499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C4617EA-9642-ACF5-FD62-C8F2ECFEF765}"/>
              </a:ext>
            </a:extLst>
          </p:cNvPr>
          <p:cNvSpPr txBox="1"/>
          <p:nvPr/>
        </p:nvSpPr>
        <p:spPr>
          <a:xfrm>
            <a:off x="5162266" y="2572353"/>
            <a:ext cx="1708692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800" dirty="0"/>
              <a:t>Evans et al. 2017</a:t>
            </a:r>
            <a:endParaRPr sz="18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BDC6A2-C175-06EF-3180-27F5562FB284}"/>
              </a:ext>
            </a:extLst>
          </p:cNvPr>
          <p:cNvSpPr txBox="1"/>
          <p:nvPr/>
        </p:nvSpPr>
        <p:spPr>
          <a:xfrm>
            <a:off x="4868103" y="3429000"/>
            <a:ext cx="1469206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500" dirty="0"/>
              <a:t>NT et al. 2017</a:t>
            </a:r>
            <a:endParaRPr sz="1500" dirty="0"/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1C65B997-E263-8212-B1A4-9ED11DA99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22" y="1072958"/>
            <a:ext cx="2594528" cy="1938992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i="1" dirty="0">
                <a:solidFill>
                  <a:schemeClr val="bg1"/>
                </a:solidFill>
                <a:latin typeface="Footlight MT Light"/>
                <a:cs typeface="Footlight MT Light"/>
              </a:rPr>
              <a:t>Swift</a:t>
            </a:r>
            <a:r>
              <a:rPr lang="en-GB" sz="2400" dirty="0">
                <a:solidFill>
                  <a:schemeClr val="bg1"/>
                </a:solidFill>
                <a:latin typeface="Footlight MT Light"/>
                <a:cs typeface="Footlight MT Light"/>
              </a:rPr>
              <a:t>  did provide essentially follow-up, supplementing the ground-based optical/</a:t>
            </a:r>
            <a:r>
              <a:rPr lang="en-GB" sz="2400" dirty="0" err="1">
                <a:solidFill>
                  <a:schemeClr val="bg1"/>
                </a:solidFill>
                <a:latin typeface="Footlight MT Light"/>
                <a:cs typeface="Footlight MT Light"/>
              </a:rPr>
              <a:t>nIR</a:t>
            </a:r>
            <a:r>
              <a:rPr lang="en-GB" dirty="0">
                <a:solidFill>
                  <a:schemeClr val="bg1"/>
                </a:solidFill>
                <a:latin typeface="Footlight MT Light"/>
                <a:cs typeface="Footlight MT Light"/>
              </a:rPr>
              <a:t>.</a:t>
            </a:r>
            <a:endParaRPr lang="en-GB" sz="24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9063C-70FD-42CE-B207-EFA4456F9DAE}"/>
              </a:ext>
            </a:extLst>
          </p:cNvPr>
          <p:cNvSpPr txBox="1"/>
          <p:nvPr/>
        </p:nvSpPr>
        <p:spPr>
          <a:xfrm>
            <a:off x="311508" y="168315"/>
            <a:ext cx="694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GW170817/AT2017gfo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8B093-AE67-EA39-51B5-DFC89209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17" y="3173101"/>
            <a:ext cx="3040798" cy="3574845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D15CF35F-7069-AB21-AD85-4AE527693484}"/>
              </a:ext>
            </a:extLst>
          </p:cNvPr>
          <p:cNvSpPr txBox="1"/>
          <p:nvPr/>
        </p:nvSpPr>
        <p:spPr>
          <a:xfrm>
            <a:off x="1953027" y="3252874"/>
            <a:ext cx="1469206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1500" dirty="0"/>
              <a:t>Pian et al. 2017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825910894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33791-6594-2A6F-A9CF-26B0B062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4A823-2B2A-BCBA-7772-92EE8994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0" y="985840"/>
            <a:ext cx="7772400" cy="437197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19E33DFB-92E0-866A-03C5-F38C80433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75" y="6138092"/>
            <a:ext cx="3450555" cy="40011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6406" lvl="1">
              <a:spcBef>
                <a:spcPts val="338"/>
              </a:spcBef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The Extremely Large Telescope</a:t>
            </a:r>
          </a:p>
        </p:txBody>
      </p:sp>
      <p:sp>
        <p:nvSpPr>
          <p:cNvPr id="6" name="WordArt 5">
            <a:extLst>
              <a:ext uri="{FF2B5EF4-FFF2-40B4-BE49-F238E27FC236}">
                <a16:creationId xmlns:a16="http://schemas.microsoft.com/office/drawing/2014/main" id="{9E26138B-27C2-819B-44E0-6C45CDD6B56D}"/>
              </a:ext>
            </a:extLst>
          </p:cNvPr>
          <p:cNvSpPr txBox="1"/>
          <p:nvPr/>
        </p:nvSpPr>
        <p:spPr>
          <a:xfrm>
            <a:off x="200024" y="94258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What’s next?</a:t>
            </a:r>
            <a:endParaRPr sz="2800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76339"/>
      </p:ext>
    </p:ext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6D77-FE4B-DB24-A1C2-977C9637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AB3BA-B5CF-7912-611B-F0310DBC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2D744-2C29-E9F5-F96E-8A154FABE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0" y="985840"/>
            <a:ext cx="7772400" cy="437197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600B2B5-9056-5863-33E8-11726D79D245}"/>
              </a:ext>
            </a:extLst>
          </p:cNvPr>
          <p:cNvSpPr/>
          <p:nvPr/>
        </p:nvSpPr>
        <p:spPr>
          <a:xfrm>
            <a:off x="1152000" y="4365104"/>
            <a:ext cx="278606" cy="285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67F25B-9B6B-507C-0330-162A4EFD856D}"/>
              </a:ext>
            </a:extLst>
          </p:cNvPr>
          <p:cNvSpPr/>
          <p:nvPr/>
        </p:nvSpPr>
        <p:spPr>
          <a:xfrm>
            <a:off x="3017564" y="2486395"/>
            <a:ext cx="278606" cy="285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849BCD-5F4E-CD3D-D858-DA93E21FF3D7}"/>
              </a:ext>
            </a:extLst>
          </p:cNvPr>
          <p:cNvSpPr>
            <a:spLocks noChangeAspect="1"/>
          </p:cNvSpPr>
          <p:nvPr/>
        </p:nvSpPr>
        <p:spPr>
          <a:xfrm>
            <a:off x="6031893" y="1236820"/>
            <a:ext cx="1674981" cy="1675309"/>
          </a:xfrm>
          <a:prstGeom prst="ellipse">
            <a:avLst/>
          </a:prstGeom>
          <a:blipFill>
            <a:blip r:embed="rId3"/>
            <a:stretch>
              <a:fillRect r="-20"/>
            </a:stretch>
          </a:blipFill>
          <a:ln w="28575">
            <a:solidFill>
              <a:srgbClr val="FF0000"/>
            </a:solidFill>
          </a:ln>
          <a:effectLst>
            <a:glow rad="76200">
              <a:srgbClr val="FFFF00">
                <a:alpha val="78882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109555-6EC8-2676-447D-8935E8A69A91}"/>
              </a:ext>
            </a:extLst>
          </p:cNvPr>
          <p:cNvCxnSpPr>
            <a:cxnSpLocks/>
          </p:cNvCxnSpPr>
          <p:nvPr/>
        </p:nvCxnSpPr>
        <p:spPr>
          <a:xfrm flipH="1" flipV="1">
            <a:off x="3239019" y="2767893"/>
            <a:ext cx="3475601" cy="1370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A3EA28-0372-6BFA-081C-D6270076AE34}"/>
              </a:ext>
            </a:extLst>
          </p:cNvPr>
          <p:cNvCxnSpPr>
            <a:cxnSpLocks/>
          </p:cNvCxnSpPr>
          <p:nvPr/>
        </p:nvCxnSpPr>
        <p:spPr>
          <a:xfrm flipH="1">
            <a:off x="3164009" y="1401705"/>
            <a:ext cx="3194960" cy="10883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WordArt 5">
            <a:extLst>
              <a:ext uri="{FF2B5EF4-FFF2-40B4-BE49-F238E27FC236}">
                <a16:creationId xmlns:a16="http://schemas.microsoft.com/office/drawing/2014/main" id="{DD4AB25B-7CA8-F821-BAB4-E7FD55F03C9E}"/>
              </a:ext>
            </a:extLst>
          </p:cNvPr>
          <p:cNvSpPr txBox="1"/>
          <p:nvPr/>
        </p:nvSpPr>
        <p:spPr>
          <a:xfrm>
            <a:off x="200024" y="94258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What’s next?</a:t>
            </a:r>
            <a:endParaRPr sz="2800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0F59FBAE-94CC-B161-A055-46E45B78F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75" y="6138092"/>
            <a:ext cx="3450555" cy="40011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6406" lvl="1">
              <a:spcBef>
                <a:spcPts val="338"/>
              </a:spcBef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The Extremely Large Telescope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1F340F-E643-0F8C-7AF8-985A89F86005}"/>
              </a:ext>
            </a:extLst>
          </p:cNvPr>
          <p:cNvSpPr/>
          <p:nvPr/>
        </p:nvSpPr>
        <p:spPr>
          <a:xfrm>
            <a:off x="5957271" y="1120608"/>
            <a:ext cx="278606" cy="285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53524931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41104-6D4E-3AA3-8D8C-348193ED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2F2645-ECBD-EC69-1D5D-9241BA6C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66" y="1951149"/>
            <a:ext cx="5994218" cy="40117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5FCD6-EDA5-272A-8B1A-29F77AE0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FD77631-3C98-8719-EE84-DAE85112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12" y="6203683"/>
            <a:ext cx="3450555" cy="400110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6406" lvl="1">
              <a:spcBef>
                <a:spcPts val="338"/>
              </a:spcBef>
              <a:spcAft>
                <a:spcPts val="0"/>
              </a:spcAft>
            </a:pPr>
            <a:r>
              <a:rPr lang="en-GB" sz="2000">
                <a:solidFill>
                  <a:schemeClr val="bg1"/>
                </a:solidFill>
                <a:latin typeface="Footlight MT Light"/>
                <a:cs typeface="Footlight MT Light"/>
              </a:rPr>
              <a:t>First light by end of the decade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6" name="WordArt 5">
            <a:extLst>
              <a:ext uri="{FF2B5EF4-FFF2-40B4-BE49-F238E27FC236}">
                <a16:creationId xmlns:a16="http://schemas.microsoft.com/office/drawing/2014/main" id="{854BCA90-BAAE-C887-B333-8E513D3ADAFF}"/>
              </a:ext>
            </a:extLst>
          </p:cNvPr>
          <p:cNvSpPr txBox="1"/>
          <p:nvPr/>
        </p:nvSpPr>
        <p:spPr>
          <a:xfrm>
            <a:off x="200024" y="94258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What’s next?</a:t>
            </a:r>
            <a:endParaRPr sz="2800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CE7CD-5E28-D8C8-8574-6A70201E9D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27" b="11004"/>
          <a:stretch/>
        </p:blipFill>
        <p:spPr>
          <a:xfrm>
            <a:off x="200023" y="691397"/>
            <a:ext cx="3372613" cy="200003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16DB9-45AC-97F4-DD57-7A74DB1E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776" y="458026"/>
            <a:ext cx="2249424" cy="250775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2A2D5-6CCC-1407-698A-1FD3D76B3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684" y="157113"/>
            <a:ext cx="1481763" cy="704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E68A1-04EC-7AB4-FE02-D9957D3F2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141" y="3986534"/>
            <a:ext cx="2382096" cy="262030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E71F4-AD21-4428-E2FF-C67CA0486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081" y="3846576"/>
            <a:ext cx="1717040" cy="5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80870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43EF2-A365-BF41-AC76-152807F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5" y="1201482"/>
            <a:ext cx="8963429" cy="4811538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B1F189AB-45E4-B34E-A8F9-D77B0569A122}"/>
              </a:ext>
            </a:extLst>
          </p:cNvPr>
          <p:cNvSpPr txBox="1"/>
          <p:nvPr/>
        </p:nvSpPr>
        <p:spPr>
          <a:xfrm>
            <a:off x="1307703" y="5653715"/>
            <a:ext cx="29146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l">
              <a:spcBef>
                <a:spcPts val="1200"/>
              </a:spcBef>
              <a:defRPr sz="2000" i="1">
                <a:solidFill>
                  <a:srgbClr val="FF0000"/>
                </a:solidFill>
              </a:defRPr>
            </a:lvl1pPr>
          </a:lstStyle>
          <a:p>
            <a:r>
              <a:rPr lang="en-GB" dirty="0">
                <a:solidFill>
                  <a:srgbClr val="00FF00"/>
                </a:solidFill>
                <a:latin typeface="Times" pitchFamily="2" charset="0"/>
              </a:rPr>
              <a:t>L. Christensen</a:t>
            </a:r>
            <a:endParaRPr dirty="0">
              <a:solidFill>
                <a:srgbClr val="00FF00"/>
              </a:solidFill>
              <a:latin typeface="Times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5ABD17-95F7-EC49-ABF1-517C77935CD0}"/>
              </a:ext>
            </a:extLst>
          </p:cNvPr>
          <p:cNvSpPr/>
          <p:nvPr/>
        </p:nvSpPr>
        <p:spPr bwMode="auto">
          <a:xfrm>
            <a:off x="1142482" y="1531408"/>
            <a:ext cx="2318828" cy="1098173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 dirty="0"/>
              <a:t>Simulated ELT spectrum of </a:t>
            </a:r>
            <a:r>
              <a:rPr lang="en-US" sz="2000" b="1" i="1" dirty="0"/>
              <a:t>z </a:t>
            </a:r>
            <a:r>
              <a:rPr lang="en-US" sz="2000" b="1" dirty="0"/>
              <a:t>= 8 afterglow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1A68E8F7-A6F8-F2E7-C307-0080D3BD1C2D}"/>
              </a:ext>
            </a:extLst>
          </p:cNvPr>
          <p:cNvSpPr txBox="1"/>
          <p:nvPr/>
        </p:nvSpPr>
        <p:spPr>
          <a:xfrm>
            <a:off x="200024" y="94258"/>
            <a:ext cx="6669360" cy="56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777240">
              <a:defRPr sz="3060">
                <a:solidFill>
                  <a:srgbClr val="FFCC1A"/>
                </a:solidFill>
                <a:effectLst>
                  <a:outerShdw blurRad="53975" dist="32385" dir="2700000" rotWithShape="0">
                    <a:srgbClr val="E6E6E6"/>
                  </a:outerShdw>
                </a:effectLst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 algn="l"/>
            <a:r>
              <a:rPr lang="en-GB" sz="2800" dirty="0">
                <a:gradFill>
                  <a:gsLst>
                    <a:gs pos="10000">
                      <a:srgbClr val="FFAE00"/>
                    </a:gs>
                    <a:gs pos="49000">
                      <a:srgbClr val="FFFF00"/>
                    </a:gs>
                    <a:gs pos="90000">
                      <a:srgbClr val="FFAE00"/>
                    </a:gs>
                  </a:gsLst>
                  <a:lin ang="0" scaled="0"/>
                </a:gradFill>
                <a:effectLst>
                  <a:outerShdw blurRad="76200" dist="50800" dir="2700000" algn="tl" rotWithShape="0">
                    <a:schemeClr val="bg1">
                      <a:alpha val="90000"/>
                    </a:schemeClr>
                  </a:outerShdw>
                </a:effectLst>
              </a:rPr>
              <a:t>What’s next?</a:t>
            </a:r>
            <a:endParaRPr sz="2800" dirty="0">
              <a:gradFill>
                <a:gsLst>
                  <a:gs pos="10000">
                    <a:srgbClr val="FFAE00"/>
                  </a:gs>
                  <a:gs pos="49000">
                    <a:srgbClr val="FFFF00"/>
                  </a:gs>
                  <a:gs pos="90000">
                    <a:srgbClr val="FFAE00"/>
                  </a:gs>
                </a:gsLst>
                <a:lin ang="0" scaled="0"/>
              </a:gradFill>
              <a:effectLst>
                <a:outerShdw blurRad="76200" dist="50800" dir="2700000" algn="tl" rotWithShape="0">
                  <a:schemeClr val="bg1">
                    <a:alpha val="9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643523"/>
      </p:ext>
    </p:extLst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5556" y="1870881"/>
            <a:ext cx="8208912" cy="1633781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0950" lvl="1" indent="-219075">
              <a:spcBef>
                <a:spcPts val="45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GB" dirty="0">
                <a:solidFill>
                  <a:schemeClr val="bg1"/>
                </a:solidFill>
                <a:latin typeface="Footlight MT Light"/>
                <a:cs typeface="Footlight MT Light"/>
              </a:rPr>
              <a:t>ESO and </a:t>
            </a:r>
            <a:r>
              <a:rPr lang="en-GB" i="1" dirty="0">
                <a:solidFill>
                  <a:schemeClr val="bg1"/>
                </a:solidFill>
                <a:latin typeface="Footlight MT Light"/>
                <a:cs typeface="Footlight MT Light"/>
              </a:rPr>
              <a:t>Swift</a:t>
            </a:r>
            <a:r>
              <a:rPr lang="en-GB" dirty="0">
                <a:solidFill>
                  <a:schemeClr val="bg1"/>
                </a:solidFill>
                <a:latin typeface="Footlight MT Light"/>
                <a:cs typeface="Footlight MT Light"/>
              </a:rPr>
              <a:t>  have enjoyed a highly successful 20 years of scientific collaboration.</a:t>
            </a:r>
          </a:p>
          <a:p>
            <a:pPr marL="280950" lvl="1" indent="-219075">
              <a:spcBef>
                <a:spcPts val="45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GB" dirty="0">
                <a:solidFill>
                  <a:schemeClr val="bg1"/>
                </a:solidFill>
                <a:latin typeface="Footlight MT Light"/>
                <a:cs typeface="Footlight MT Light"/>
              </a:rPr>
              <a:t>The future in the 2030s is bright, providing that the high energy localisations continue to come!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7E734-3A88-3540-9BA7-F0AE7B338EDF}"/>
              </a:ext>
            </a:extLst>
          </p:cNvPr>
          <p:cNvSpPr txBox="1"/>
          <p:nvPr/>
        </p:nvSpPr>
        <p:spPr>
          <a:xfrm>
            <a:off x="489265" y="1046152"/>
            <a:ext cx="4725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35729859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411743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E9A4DEF-8E93-35F3-01FC-3D795BE15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5" y="4486630"/>
            <a:ext cx="5717626" cy="1366528"/>
          </a:xfrm>
          <a:prstGeom prst="rect">
            <a:avLst/>
          </a:prstGeom>
          <a:solidFill>
            <a:schemeClr val="tx1"/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ootlight MT Light" charset="0"/>
              </a:rPr>
              <a:t>Broad range of state-of-the-art instruments</a:t>
            </a: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ootlight MT Light" charset="0"/>
              </a:rPr>
              <a:t>X-shooter spectrograph, main work-horse 0.35-2.5 um</a:t>
            </a: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ootlight MT Light" charset="0"/>
              </a:rPr>
              <a:t>Rapid Response Mode for automatic triggers</a:t>
            </a:r>
          </a:p>
          <a:p>
            <a:pPr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ootlight MT Light" charset="0"/>
              </a:rPr>
              <a:t>Much observing done in service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1FD6D0F-5D0C-88D5-BCF8-1B2409EA8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3" y="929567"/>
            <a:ext cx="4908330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ootlight MT Light" charset="0"/>
              </a:rPr>
              <a:t>Premier observatories at Paranal and La Silla</a:t>
            </a:r>
          </a:p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</a:rPr>
              <a:t>VLT – 4 x 8m optical/IR</a:t>
            </a:r>
          </a:p>
        </p:txBody>
      </p:sp>
      <p:pic>
        <p:nvPicPr>
          <p:cNvPr id="3" name="Picture 2" descr="A large building with a few towers&#10;&#10;AI-generated content may be incorrect.">
            <a:extLst>
              <a:ext uri="{FF2B5EF4-FFF2-40B4-BE49-F238E27FC236}">
                <a16:creationId xmlns:a16="http://schemas.microsoft.com/office/drawing/2014/main" id="{25F72F7C-9F20-3640-9637-32DD5E61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64" y="1872149"/>
            <a:ext cx="5994289" cy="24012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332C-2AF7-3D6D-B399-8FF0AA03C9EB}"/>
              </a:ext>
            </a:extLst>
          </p:cNvPr>
          <p:cNvGrpSpPr/>
          <p:nvPr/>
        </p:nvGrpSpPr>
        <p:grpSpPr>
          <a:xfrm>
            <a:off x="6589986" y="1474088"/>
            <a:ext cx="2298781" cy="5161933"/>
            <a:chOff x="6729379" y="1787096"/>
            <a:chExt cx="2159388" cy="4848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3F8B64-474C-9CBD-4B48-4F749AE1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379" y="1787096"/>
              <a:ext cx="2159388" cy="4848925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50800" dir="3780000" algn="ctr" rotWithShape="0">
                <a:schemeClr val="bg1">
                  <a:alpha val="51000"/>
                </a:schemeClr>
              </a:outerShdw>
            </a:effectLst>
          </p:spPr>
        </p:pic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FC5828C-05EE-3B5B-B650-0087D5B5A45B}"/>
                </a:ext>
              </a:extLst>
            </p:cNvPr>
            <p:cNvSpPr/>
            <p:nvPr/>
          </p:nvSpPr>
          <p:spPr>
            <a:xfrm>
              <a:off x="7985652" y="2459557"/>
              <a:ext cx="106017" cy="11926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[ ESO ]">
            <a:extLst>
              <a:ext uri="{FF2B5EF4-FFF2-40B4-BE49-F238E27FC236}">
                <a16:creationId xmlns:a16="http://schemas.microsoft.com/office/drawing/2014/main" id="{1C4F39FD-D445-B9A0-6009-8E465821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19" y="182182"/>
            <a:ext cx="927338" cy="115917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1EEF8D0-1BFA-4B89-A22C-1DCB92D7A22D}"/>
              </a:ext>
            </a:extLst>
          </p:cNvPr>
          <p:cNvSpPr/>
          <p:nvPr/>
        </p:nvSpPr>
        <p:spPr bwMode="auto">
          <a:xfrm>
            <a:off x="1132360" y="6066240"/>
            <a:ext cx="4314757" cy="44267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latin typeface="Footlight MT Light"/>
                <a:cs typeface="Footlight MT Light"/>
              </a:rPr>
              <a:t>40% of </a:t>
            </a:r>
            <a:r>
              <a:rPr lang="en-GB" sz="2000" b="1" i="1" dirty="0">
                <a:latin typeface="Footlight MT Light"/>
                <a:cs typeface="Footlight MT Light"/>
              </a:rPr>
              <a:t>Swift </a:t>
            </a:r>
            <a:r>
              <a:rPr lang="en-GB" sz="2000" b="1" dirty="0">
                <a:latin typeface="Footlight MT Light"/>
                <a:cs typeface="Footlight MT Light"/>
              </a:rPr>
              <a:t>redshifts from VLT</a:t>
            </a:r>
            <a:endParaRPr kumimoji="0" lang="en-US" sz="2000" b="1" u="none" strike="noStrike" cap="none" normalizeH="0" baseline="0" dirty="0">
              <a:ln>
                <a:noFill/>
              </a:ln>
              <a:effectLst/>
              <a:latin typeface="Footlight MT Light"/>
              <a:cs typeface="Footlight MT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617C0-AD56-CE04-5F32-88FCF39B5DB9}"/>
              </a:ext>
            </a:extLst>
          </p:cNvPr>
          <p:cNvSpPr txBox="1"/>
          <p:nvPr/>
        </p:nvSpPr>
        <p:spPr>
          <a:xfrm>
            <a:off x="274417" y="125553"/>
            <a:ext cx="646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European Southern Observatory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l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8DF03-8774-FC08-82F3-FB9C4662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id="{EA03531E-BF37-EA57-878D-E0BD480F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743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360473F-82E0-4519-9D37-1E4118D7E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430" y="448075"/>
            <a:ext cx="3977576" cy="1138773"/>
          </a:xfrm>
          <a:prstGeom prst="rect">
            <a:avLst/>
          </a:prstGeom>
          <a:solidFill>
            <a:schemeClr val="tx1"/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</a:rPr>
              <a:t>3 arm: UVB, VIS, NIR</a:t>
            </a:r>
          </a:p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</a:rPr>
              <a:t>Cross dispersed, medium resolution</a:t>
            </a:r>
          </a:p>
          <a:p>
            <a:pPr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n-lt"/>
              </a:rPr>
              <a:t>Wavelength range ~0.35 to 2.5 um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9A51E2A-C3AB-336A-9FEB-013F4BA11B04}"/>
              </a:ext>
            </a:extLst>
          </p:cNvPr>
          <p:cNvSpPr/>
          <p:nvPr/>
        </p:nvSpPr>
        <p:spPr bwMode="auto">
          <a:xfrm>
            <a:off x="2857434" y="6014109"/>
            <a:ext cx="3429131" cy="44267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latin typeface="Footlight MT Light"/>
                <a:cs typeface="Footlight MT Light"/>
              </a:rPr>
              <a:t>Ideal afterglow machine</a:t>
            </a:r>
            <a:endParaRPr kumimoji="0" lang="en-US" sz="2000" b="1" u="none" strike="noStrike" cap="none" normalizeH="0" baseline="0" dirty="0">
              <a:ln>
                <a:noFill/>
              </a:ln>
              <a:effectLst/>
              <a:latin typeface="Footlight MT Light"/>
              <a:cs typeface="Footlight MT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3D53D-C3FD-E3A0-2093-0C642DD40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" y="474418"/>
            <a:ext cx="4550980" cy="2844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A7519D-89DE-81B8-C431-05291FCD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235" y="2437239"/>
            <a:ext cx="5070647" cy="316915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B6ACB-F4D8-DA24-A92E-1C528683A673}"/>
              </a:ext>
            </a:extLst>
          </p:cNvPr>
          <p:cNvSpPr txBox="1"/>
          <p:nvPr/>
        </p:nvSpPr>
        <p:spPr>
          <a:xfrm>
            <a:off x="279118" y="3539221"/>
            <a:ext cx="30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X-Shooter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l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4096190" y="239367"/>
            <a:ext cx="4369676" cy="400110"/>
          </a:xfrm>
          <a:prstGeom prst="rect">
            <a:avLst/>
          </a:prstGeom>
          <a:solidFill>
            <a:schemeClr val="tx1">
              <a:alpha val="47842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Brightest ever detected GRB discovered!</a:t>
            </a:r>
          </a:p>
        </p:txBody>
      </p:sp>
      <p:sp>
        <p:nvSpPr>
          <p:cNvPr id="3" name="WordArt 3">
            <a:extLst>
              <a:ext uri="{FF2B5EF4-FFF2-40B4-BE49-F238E27FC236}">
                <a16:creationId xmlns:a16="http://schemas.microsoft.com/office/drawing/2014/main" id="{9291709C-46C3-D22B-80E1-533F8005F6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GRB 221009A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3B1DF-26F5-F2F6-F121-24B90FBC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30" y="1232557"/>
            <a:ext cx="8122740" cy="49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60533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4426773" y="307945"/>
            <a:ext cx="3662638" cy="400110"/>
          </a:xfrm>
          <a:prstGeom prst="rect">
            <a:avLst/>
          </a:prstGeom>
          <a:solidFill>
            <a:schemeClr val="tx1">
              <a:alpha val="47842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 typeface="Wingdings" charset="2"/>
              <a:buNone/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“Once per millennium” event!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CDA9D-53EA-AC46-B0AC-63E6E47F1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6" b="15555"/>
          <a:stretch/>
        </p:blipFill>
        <p:spPr>
          <a:xfrm>
            <a:off x="5391808" y="1031144"/>
            <a:ext cx="3508820" cy="36641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D2FC493C-23A1-6843-B86C-8BB0F4A5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058" y="1120795"/>
            <a:ext cx="1688611" cy="8309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GRB sample seen by Fermi /GBM in 15 years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7486D-ACA4-AF98-CA77-149A861F5FA8}"/>
              </a:ext>
            </a:extLst>
          </p:cNvPr>
          <p:cNvSpPr txBox="1"/>
          <p:nvPr/>
        </p:nvSpPr>
        <p:spPr>
          <a:xfrm>
            <a:off x="311509" y="168315"/>
            <a:ext cx="30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221009A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657423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FB8A2-1241-429E-075A-EBED4D5FA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Text Box 6">
            <a:extLst>
              <a:ext uri="{FF2B5EF4-FFF2-40B4-BE49-F238E27FC236}">
                <a16:creationId xmlns:a16="http://schemas.microsoft.com/office/drawing/2014/main" id="{8F56E34E-50C0-BF6A-6867-395F0563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773" y="307945"/>
            <a:ext cx="3662638" cy="400110"/>
          </a:xfrm>
          <a:prstGeom prst="rect">
            <a:avLst/>
          </a:prstGeom>
          <a:solidFill>
            <a:schemeClr val="tx1">
              <a:alpha val="47842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 typeface="Wingdings" charset="2"/>
              <a:buNone/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“Once per millennium” event!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2463B-1DBF-A84F-F3D3-C4F53E5FD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6" b="15555"/>
          <a:stretch/>
        </p:blipFill>
        <p:spPr>
          <a:xfrm>
            <a:off x="5391808" y="1031144"/>
            <a:ext cx="3508820" cy="36641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DF733706-45B7-4C30-AACE-9C58CA9B6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058" y="1120795"/>
            <a:ext cx="1688611" cy="8309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GRB sample seen by Fermi /GBM in 15 years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EE6C2-12CA-5327-2DCE-1E460003E9C9}"/>
              </a:ext>
            </a:extLst>
          </p:cNvPr>
          <p:cNvSpPr txBox="1"/>
          <p:nvPr/>
        </p:nvSpPr>
        <p:spPr>
          <a:xfrm>
            <a:off x="311509" y="168315"/>
            <a:ext cx="30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221009A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4150F-CDC7-7E80-3AA4-712EA4827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72" y="2111182"/>
            <a:ext cx="8080821" cy="44388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F0E60A61-A672-9C82-4109-A7D6488BCA46}"/>
              </a:ext>
            </a:extLst>
          </p:cNvPr>
          <p:cNvSpPr txBox="1"/>
          <p:nvPr/>
        </p:nvSpPr>
        <p:spPr>
          <a:xfrm>
            <a:off x="336331" y="1666259"/>
            <a:ext cx="39624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2000" dirty="0" err="1">
                <a:solidFill>
                  <a:srgbClr val="00FF00"/>
                </a:solidFill>
              </a:rPr>
              <a:t>Malesani</a:t>
            </a:r>
            <a:r>
              <a:rPr lang="en-GB" sz="2000" dirty="0">
                <a:solidFill>
                  <a:srgbClr val="00FF00"/>
                </a:solidFill>
              </a:rPr>
              <a:t> et al. </a:t>
            </a:r>
            <a:r>
              <a:rPr lang="en-GB" sz="2000" u="none" strike="noStrike" dirty="0">
                <a:solidFill>
                  <a:srgbClr val="00FF00"/>
                </a:solidFill>
                <a:effectLst/>
              </a:rPr>
              <a:t>arXiv:2302.07891</a:t>
            </a:r>
            <a:endParaRPr sz="2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29798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FF041A2-2CFA-3151-9344-9D75AA562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59" y="998501"/>
            <a:ext cx="5289365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marL="190500" lvl="1" algn="l"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ESO has been at forefront of obtaining spectroscopy of the highest redshift GRBs – but often making use of evidence from other telescopes to identify good candidates.</a:t>
            </a:r>
            <a:endParaRPr lang="en-GB" sz="2000" i="1" dirty="0">
              <a:solidFill>
                <a:schemeClr val="bg1"/>
              </a:solidFill>
            </a:endParaRPr>
          </a:p>
        </p:txBody>
      </p:sp>
      <p:pic>
        <p:nvPicPr>
          <p:cNvPr id="133125" name="Picture 5" descr="gem_369295_gemini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000" y="384222"/>
            <a:ext cx="2592000" cy="15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ukirt_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000" y="2207516"/>
            <a:ext cx="2592000" cy="20367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31847" name="Picture 7" descr="090423_rg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1698" y="2624671"/>
            <a:ext cx="4279900" cy="39073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 bwMode="auto">
          <a:xfrm rot="17661409">
            <a:off x="2072438" y="5161463"/>
            <a:ext cx="1219200" cy="457200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  <a:gs pos="4000">
                <a:srgbClr val="FFFF00"/>
              </a:gs>
              <a:gs pos="99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2793C-390E-8DAB-52A2-8EAB98C833AD}"/>
              </a:ext>
            </a:extLst>
          </p:cNvPr>
          <p:cNvSpPr txBox="1"/>
          <p:nvPr/>
        </p:nvSpPr>
        <p:spPr>
          <a:xfrm>
            <a:off x="311508" y="168315"/>
            <a:ext cx="561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High spectroscopic redshifts</a:t>
            </a:r>
            <a:endParaRPr lang="en-US" sz="3000" dirty="0">
              <a:gradFill flip="none" rotWithShape="1">
                <a:gsLst>
                  <a:gs pos="0">
                    <a:srgbClr val="FBFF89"/>
                  </a:gs>
                  <a:gs pos="40000">
                    <a:srgbClr val="FFD906"/>
                  </a:gs>
                  <a:gs pos="86000">
                    <a:srgbClr val="FFAB04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Footlight MT Light" panose="0204060206030A02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03984-87D3-ACF1-1A8D-3F02BC6B0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00" y="4606982"/>
            <a:ext cx="2592000" cy="17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5656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>
            <a:extLst>
              <a:ext uri="{FF2B5EF4-FFF2-40B4-BE49-F238E27FC236}">
                <a16:creationId xmlns:a16="http://schemas.microsoft.com/office/drawing/2014/main" id="{392443BF-59E8-1D50-5BD0-B5A2606D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4" y="1489568"/>
            <a:ext cx="8568189" cy="45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CA834-C017-3BFD-B5E1-BA150E3C4B25}"/>
              </a:ext>
            </a:extLst>
          </p:cNvPr>
          <p:cNvSpPr txBox="1"/>
          <p:nvPr/>
        </p:nvSpPr>
        <p:spPr>
          <a:xfrm>
            <a:off x="311509" y="168315"/>
            <a:ext cx="30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GRB 080913</a:t>
            </a:r>
            <a:r>
              <a:rPr lang="en-US" sz="3000" dirty="0">
                <a:gradFill flip="none" rotWithShape="1">
                  <a:gsLst>
                    <a:gs pos="0">
                      <a:srgbClr val="FBFF89"/>
                    </a:gs>
                    <a:gs pos="40000">
                      <a:srgbClr val="FFD906"/>
                    </a:gs>
                    <a:gs pos="86000">
                      <a:srgbClr val="FFAB04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Footlight MT Light" panose="0204060206030A020304" pitchFamily="18" charset="77"/>
              </a:rPr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641F2-0B65-3993-610B-4F0A5295F93D}"/>
              </a:ext>
            </a:extLst>
          </p:cNvPr>
          <p:cNvSpPr txBox="1"/>
          <p:nvPr/>
        </p:nvSpPr>
        <p:spPr>
          <a:xfrm>
            <a:off x="462456" y="6320353"/>
            <a:ext cx="43583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ct val="90000"/>
              </a:lnSpc>
              <a:defRPr sz="2000" i="1">
                <a:solidFill>
                  <a:srgbClr val="00F600"/>
                </a:solidFill>
              </a:defRPr>
            </a:pPr>
            <a:r>
              <a:rPr lang="en-GB" sz="2000" dirty="0">
                <a:solidFill>
                  <a:srgbClr val="00FF00"/>
                </a:solidFill>
              </a:rPr>
              <a:t>Greiner et al. </a:t>
            </a:r>
            <a:r>
              <a:rPr lang="en-GB" sz="2000" u="none" strike="noStrike" dirty="0">
                <a:solidFill>
                  <a:srgbClr val="00FF00"/>
                </a:solidFill>
                <a:effectLst/>
              </a:rPr>
              <a:t>2009</a:t>
            </a:r>
            <a:endParaRPr sz="2000" dirty="0">
              <a:solidFill>
                <a:srgbClr val="00FF00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F6FC570F-53F6-18BD-9765-817DB5B6E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462" y="785666"/>
            <a:ext cx="1171029" cy="461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5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167527</TotalTime>
  <Words>756</Words>
  <Application>Microsoft Macintosh PowerPoint</Application>
  <PresentationFormat>On-screen Show (4:3)</PresentationFormat>
  <Paragraphs>147</Paragraphs>
  <Slides>26</Slides>
  <Notes>16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Comic Sans MS</vt:lpstr>
      <vt:lpstr>Footlight MT Light</vt:lpstr>
      <vt:lpstr>Georgia</vt:lpstr>
      <vt:lpstr>Roboto</vt:lpstr>
      <vt:lpstr>Times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of GRBs at High Redshift</dc:title>
  <cp:lastModifiedBy>Tanvir, Nial (Prof.)</cp:lastModifiedBy>
  <cp:revision>682</cp:revision>
  <cp:lastPrinted>2024-07-19T16:03:12Z</cp:lastPrinted>
  <dcterms:created xsi:type="dcterms:W3CDTF">2012-04-21T21:09:27Z</dcterms:created>
  <dcterms:modified xsi:type="dcterms:W3CDTF">2025-03-27T07:46:04Z</dcterms:modified>
</cp:coreProperties>
</file>