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1"/>
  </p:notesMasterIdLst>
  <p:sldIdLst>
    <p:sldId id="256" r:id="rId2"/>
    <p:sldId id="303" r:id="rId3"/>
    <p:sldId id="310" r:id="rId4"/>
    <p:sldId id="311" r:id="rId5"/>
    <p:sldId id="312" r:id="rId6"/>
    <p:sldId id="313" r:id="rId7"/>
    <p:sldId id="314" r:id="rId8"/>
    <p:sldId id="315" r:id="rId9"/>
    <p:sldId id="316" r:id="rId10"/>
    <p:sldId id="298" r:id="rId11"/>
    <p:sldId id="299" r:id="rId12"/>
    <p:sldId id="300" r:id="rId13"/>
    <p:sldId id="258" r:id="rId14"/>
    <p:sldId id="259" r:id="rId15"/>
    <p:sldId id="260" r:id="rId16"/>
    <p:sldId id="261" r:id="rId17"/>
    <p:sldId id="263" r:id="rId18"/>
    <p:sldId id="270" r:id="rId19"/>
    <p:sldId id="271" r:id="rId20"/>
    <p:sldId id="297" r:id="rId21"/>
    <p:sldId id="272" r:id="rId22"/>
    <p:sldId id="273" r:id="rId23"/>
    <p:sldId id="274" r:id="rId24"/>
    <p:sldId id="275" r:id="rId25"/>
    <p:sldId id="306" r:id="rId26"/>
    <p:sldId id="277" r:id="rId27"/>
    <p:sldId id="278" r:id="rId28"/>
    <p:sldId id="279" r:id="rId29"/>
    <p:sldId id="280" r:id="rId30"/>
    <p:sldId id="281" r:id="rId31"/>
    <p:sldId id="309" r:id="rId32"/>
    <p:sldId id="301" r:id="rId33"/>
    <p:sldId id="304" r:id="rId34"/>
    <p:sldId id="286" r:id="rId35"/>
    <p:sldId id="262" r:id="rId36"/>
    <p:sldId id="282" r:id="rId37"/>
    <p:sldId id="287" r:id="rId38"/>
    <p:sldId id="285" r:id="rId39"/>
    <p:sldId id="296" r:id="rId40"/>
    <p:sldId id="305" r:id="rId41"/>
    <p:sldId id="267" r:id="rId42"/>
    <p:sldId id="268" r:id="rId43"/>
    <p:sldId id="264" r:id="rId44"/>
    <p:sldId id="265" r:id="rId45"/>
    <p:sldId id="266" r:id="rId46"/>
    <p:sldId id="288" r:id="rId47"/>
    <p:sldId id="269" r:id="rId48"/>
    <p:sldId id="283" r:id="rId49"/>
    <p:sldId id="289" r:id="rId50"/>
    <p:sldId id="290" r:id="rId51"/>
    <p:sldId id="291" r:id="rId52"/>
    <p:sldId id="292" r:id="rId53"/>
    <p:sldId id="276" r:id="rId54"/>
    <p:sldId id="293" r:id="rId55"/>
    <p:sldId id="294" r:id="rId56"/>
    <p:sldId id="308" r:id="rId57"/>
    <p:sldId id="295" r:id="rId58"/>
    <p:sldId id="302" r:id="rId59"/>
    <p:sldId id="257" r:id="rId60"/>
  </p:sldIdLst>
  <p:sldSz cx="18288000" cy="10287000"/>
  <p:notesSz cx="6858000" cy="9144000"/>
  <p:embeddedFontLst>
    <p:embeddedFont>
      <p:font typeface="Cambria Math" panose="02040503050406030204" pitchFamily="18" charset="0"/>
      <p:regular r:id="rId62"/>
    </p:embeddedFont>
    <p:embeddedFont>
      <p:font typeface="Cormorant Garamond" pitchFamily="2" charset="77"/>
      <p:regular r:id="rId63"/>
    </p:embeddedFont>
    <p:embeddedFont>
      <p:font typeface="Cormorant Garamond Bold" pitchFamily="2" charset="77"/>
      <p:regular r:id="rId64"/>
      <p:bold r:id="rId65"/>
    </p:embeddedFont>
    <p:embeddedFont>
      <p:font typeface="Cormorant Garamond Bold Italics" pitchFamily="2" charset="77"/>
      <p:regular r:id="rId66"/>
      <p:bold r:id="rId67"/>
      <p:italic r:id="rId68"/>
      <p:boldItalic r:id="rId69"/>
    </p:embeddedFont>
    <p:embeddedFont>
      <p:font typeface="Cormorant Garamond Italics" pitchFamily="2" charset="77"/>
      <p:regular r:id="rId70"/>
      <p:italic r:id="rId71"/>
    </p:embeddedFont>
    <p:embeddedFont>
      <p:font typeface="Cormorant Garamond Light" pitchFamily="2" charset="77"/>
      <p:regular r:id="rId72"/>
    </p:embeddedFont>
    <p:embeddedFont>
      <p:font typeface="Cormorant Garamond Medium" pitchFamily="2" charset="77"/>
      <p:regular r:id="rId73"/>
    </p:embeddedFont>
    <p:embeddedFont>
      <p:font typeface="Cormorant Garamond Medium Italics" pitchFamily="2" charset="77"/>
      <p:regular r:id="rId74"/>
      <p:italic r:id="rId75"/>
    </p:embeddedFont>
    <p:embeddedFont>
      <p:font typeface="Source Sans Pro" panose="020B0503030403020204" pitchFamily="34" charset="0"/>
      <p:regular r:id="rId76"/>
      <p:bold r:id="rId77"/>
      <p:italic r:id="rId78"/>
      <p:boldItalic r:id="rId7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72" autoAdjust="0"/>
    <p:restoredTop sz="94619" autoAdjust="0"/>
  </p:normalViewPr>
  <p:slideViewPr>
    <p:cSldViewPr>
      <p:cViewPr varScale="1">
        <p:scale>
          <a:sx n="80" d="100"/>
          <a:sy n="80" d="100"/>
        </p:scale>
        <p:origin x="680"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68" Type="http://schemas.openxmlformats.org/officeDocument/2006/relationships/font" Target="fonts/font7.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slide" Target="slides/slide4.xml"/><Relationship Id="rId61" Type="http://schemas.openxmlformats.org/officeDocument/2006/relationships/notesMaster" Target="notesMasters/notesMaster1.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5.fntdata"/><Relationship Id="rId7" Type="http://schemas.openxmlformats.org/officeDocument/2006/relationships/slide" Target="slides/slide6.xml"/><Relationship Id="rId71" Type="http://schemas.openxmlformats.org/officeDocument/2006/relationships/font" Target="fonts/font10.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5.fntdata"/></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70E847-C81C-480E-BED2-21D99D5C9CFE}" type="doc">
      <dgm:prSet loTypeId="urn:microsoft.com/office/officeart/2009/3/layout/HorizontalOrganizationChart" loCatId="hierarchy" qsTypeId="urn:microsoft.com/office/officeart/2005/8/quickstyle/simple4" qsCatId="simple" csTypeId="urn:microsoft.com/office/officeart/2005/8/colors/colorful2" csCatId="colorful" phldr="1"/>
      <dgm:spPr/>
      <dgm:t>
        <a:bodyPr/>
        <a:lstStyle/>
        <a:p>
          <a:endParaRPr lang="en-US"/>
        </a:p>
      </dgm:t>
    </dgm:pt>
    <dgm:pt modelId="{6EC30F70-A0A2-4249-BD11-3E55F1584192}">
      <dgm:prSet/>
      <dgm:spPr>
        <a:xfrm>
          <a:off x="3459" y="1104974"/>
          <a:ext cx="3217213" cy="981250"/>
        </a:xfrm>
        <a:prstGeom prst="rect">
          <a:avLst/>
        </a:prstGeom>
        <a:solidFill>
          <a:srgbClr val="C34D82">
            <a:hueOff val="0"/>
            <a:satOff val="0"/>
            <a:lumOff val="0"/>
            <a:alphaOff val="0"/>
          </a:srgbClr>
        </a:solidFill>
        <a:ln>
          <a:noFill/>
        </a:ln>
        <a:effectLst/>
      </dgm:spPr>
      <dgm:t>
        <a:bodyPr/>
        <a:lstStyle/>
        <a:p>
          <a:pPr>
            <a:buNone/>
          </a:pPr>
          <a:r>
            <a:rPr lang="en-US">
              <a:solidFill>
                <a:srgbClr val="FFFFFF"/>
              </a:solidFill>
              <a:latin typeface="Source Sans Pro"/>
              <a:ea typeface="+mn-ea"/>
              <a:cs typeface="+mn-cs"/>
            </a:rPr>
            <a:t>Introduction and Motivation</a:t>
          </a:r>
        </a:p>
      </dgm:t>
    </dgm:pt>
    <dgm:pt modelId="{202C4450-216C-4AF9-8294-B4A9E215828D}" type="parTrans" cxnId="{C312B0D5-F4D3-4830-A141-551E5417384C}">
      <dgm:prSet/>
      <dgm:spPr/>
      <dgm:t>
        <a:bodyPr/>
        <a:lstStyle/>
        <a:p>
          <a:endParaRPr lang="en-US"/>
        </a:p>
      </dgm:t>
    </dgm:pt>
    <dgm:pt modelId="{A091B6F5-2B15-4CAB-A9D5-6CFA2B1AEBD4}" type="sibTrans" cxnId="{C312B0D5-F4D3-4830-A141-551E5417384C}">
      <dgm:prSet/>
      <dgm:spPr/>
      <dgm:t>
        <a:bodyPr/>
        <a:lstStyle/>
        <a:p>
          <a:endParaRPr lang="en-US"/>
        </a:p>
      </dgm:t>
    </dgm:pt>
    <dgm:pt modelId="{4185316E-D92B-43EB-81C3-1A8339162D9F}">
      <dgm:prSet/>
      <dgm:spPr>
        <a:xfrm>
          <a:off x="3459" y="2488376"/>
          <a:ext cx="3217213" cy="981250"/>
        </a:xfrm>
        <a:prstGeom prst="rect">
          <a:avLst/>
        </a:prstGeom>
        <a:solidFill>
          <a:srgbClr val="C34D82">
            <a:hueOff val="0"/>
            <a:satOff val="0"/>
            <a:lumOff val="0"/>
            <a:alphaOff val="0"/>
          </a:srgbClr>
        </a:solidFill>
        <a:ln>
          <a:noFill/>
        </a:ln>
        <a:effectLst/>
      </dgm:spPr>
      <dgm:t>
        <a:bodyPr/>
        <a:lstStyle/>
        <a:p>
          <a:pPr>
            <a:buNone/>
          </a:pPr>
          <a:endParaRPr lang="en-US" dirty="0">
            <a:solidFill>
              <a:srgbClr val="FFFFFF"/>
            </a:solidFill>
            <a:latin typeface="Source Sans Pro"/>
            <a:ea typeface="+mn-ea"/>
            <a:cs typeface="+mn-cs"/>
          </a:endParaRPr>
        </a:p>
      </dgm:t>
    </dgm:pt>
    <dgm:pt modelId="{CD614A2A-51D3-40B6-B599-9A444B9FCB49}" type="parTrans" cxnId="{1BB0B296-E171-4A9F-A335-77759B3793A1}">
      <dgm:prSet/>
      <dgm:spPr/>
      <dgm:t>
        <a:bodyPr/>
        <a:lstStyle/>
        <a:p>
          <a:endParaRPr lang="en-US"/>
        </a:p>
      </dgm:t>
    </dgm:pt>
    <dgm:pt modelId="{3270B453-1227-4F6B-8CA2-DC2A63CBE516}" type="sibTrans" cxnId="{1BB0B296-E171-4A9F-A335-77759B3793A1}">
      <dgm:prSet/>
      <dgm:spPr/>
      <dgm:t>
        <a:bodyPr/>
        <a:lstStyle/>
        <a:p>
          <a:endParaRPr lang="en-US"/>
        </a:p>
      </dgm:t>
    </dgm:pt>
    <dgm:pt modelId="{23FF0AAA-A277-4CEB-BE6C-C8DCEF63F022}">
      <dgm:prSet/>
      <dgm:spPr>
        <a:xfrm>
          <a:off x="3864115" y="413273"/>
          <a:ext cx="3217213" cy="981250"/>
        </a:xfrm>
        <a:prstGeom prst="rect">
          <a:avLst/>
        </a:prstGeom>
        <a:solidFill>
          <a:srgbClr val="A24DC3">
            <a:hueOff val="0"/>
            <a:satOff val="0"/>
            <a:lumOff val="0"/>
            <a:alphaOff val="0"/>
          </a:srgbClr>
        </a:solidFill>
        <a:ln>
          <a:noFill/>
        </a:ln>
        <a:effectLst/>
      </dgm:spPr>
      <dgm:t>
        <a:bodyPr/>
        <a:lstStyle/>
        <a:p>
          <a:pPr>
            <a:buNone/>
          </a:pPr>
          <a:r>
            <a:rPr lang="en-US" b="0" i="0" dirty="0">
              <a:solidFill>
                <a:srgbClr val="FFFFFF"/>
              </a:solidFill>
              <a:latin typeface="Source Sans Pro"/>
              <a:ea typeface="+mn-ea"/>
              <a:cs typeface="+mn-cs"/>
            </a:rPr>
            <a:t>Chapter 1: An Analysis of Type </a:t>
          </a:r>
          <a:r>
            <a:rPr lang="en-US" b="0" i="0" dirty="0" err="1">
              <a:solidFill>
                <a:srgbClr val="FFFFFF"/>
              </a:solidFill>
              <a:latin typeface="Source Sans Pro"/>
              <a:ea typeface="+mn-ea"/>
              <a:cs typeface="+mn-cs"/>
            </a:rPr>
            <a:t>Ic</a:t>
          </a:r>
          <a:r>
            <a:rPr lang="en-US" b="0" i="0" dirty="0">
              <a:solidFill>
                <a:srgbClr val="FFFFFF"/>
              </a:solidFill>
              <a:latin typeface="Source Sans Pro"/>
              <a:ea typeface="+mn-ea"/>
              <a:cs typeface="+mn-cs"/>
            </a:rPr>
            <a:t>-BL </a:t>
          </a:r>
          <a:r>
            <a:rPr lang="en-US" b="0" i="0" dirty="0" err="1">
              <a:solidFill>
                <a:srgbClr val="FFFFFF"/>
              </a:solidFill>
              <a:latin typeface="Source Sans Pro"/>
              <a:ea typeface="+mn-ea"/>
              <a:cs typeface="+mn-cs"/>
            </a:rPr>
            <a:t>SNe</a:t>
          </a:r>
          <a:r>
            <a:rPr lang="en-US" b="0" i="0" dirty="0">
              <a:solidFill>
                <a:srgbClr val="FFFFFF"/>
              </a:solidFill>
              <a:latin typeface="Source Sans Pro"/>
              <a:ea typeface="+mn-ea"/>
              <a:cs typeface="+mn-cs"/>
            </a:rPr>
            <a:t> from the Zwicky Transient Facility</a:t>
          </a:r>
          <a:endParaRPr lang="en-US" dirty="0">
            <a:solidFill>
              <a:srgbClr val="FFFFFF"/>
            </a:solidFill>
            <a:latin typeface="Source Sans Pro"/>
            <a:ea typeface="+mn-ea"/>
            <a:cs typeface="+mn-cs"/>
          </a:endParaRPr>
        </a:p>
      </dgm:t>
    </dgm:pt>
    <dgm:pt modelId="{15071C95-E06B-4D3C-96EE-926964D75424}" type="parTrans" cxnId="{5B4DB25B-9119-4ADB-A00B-CF7D9D05E7D5}">
      <dgm:prSet/>
      <dgm:spPr>
        <a:xfrm>
          <a:off x="3220672" y="903898"/>
          <a:ext cx="643442" cy="2075102"/>
        </a:xfrm>
        <a:custGeom>
          <a:avLst/>
          <a:gdLst/>
          <a:ahLst/>
          <a:cxnLst/>
          <a:rect l="0" t="0" r="0" b="0"/>
          <a:pathLst>
            <a:path>
              <a:moveTo>
                <a:pt x="0" y="2075102"/>
              </a:moveTo>
              <a:lnTo>
                <a:pt x="321721" y="2075102"/>
              </a:lnTo>
              <a:lnTo>
                <a:pt x="321721" y="0"/>
              </a:lnTo>
              <a:lnTo>
                <a:pt x="643442" y="0"/>
              </a:lnTo>
            </a:path>
          </a:pathLst>
        </a:custGeom>
        <a:noFill/>
        <a:ln w="9525" cap="flat" cmpd="sng" algn="ctr">
          <a:solidFill>
            <a:srgbClr val="A24DC3">
              <a:hueOff val="0"/>
              <a:satOff val="0"/>
              <a:lumOff val="0"/>
              <a:alphaOff val="0"/>
            </a:srgbClr>
          </a:solidFill>
          <a:prstDash val="solid"/>
        </a:ln>
        <a:effectLst/>
      </dgm:spPr>
      <dgm:t>
        <a:bodyPr/>
        <a:lstStyle/>
        <a:p>
          <a:endParaRPr lang="en-US"/>
        </a:p>
      </dgm:t>
    </dgm:pt>
    <dgm:pt modelId="{9CDFB0AE-DDB5-4420-BB2A-2F1C2EBFAB3E}" type="sibTrans" cxnId="{5B4DB25B-9119-4ADB-A00B-CF7D9D05E7D5}">
      <dgm:prSet/>
      <dgm:spPr/>
      <dgm:t>
        <a:bodyPr/>
        <a:lstStyle/>
        <a:p>
          <a:endParaRPr lang="en-US"/>
        </a:p>
      </dgm:t>
    </dgm:pt>
    <dgm:pt modelId="{4A0B4AA0-BFCD-42D2-BF4D-4751203A2B68}">
      <dgm:prSet/>
      <dgm:spPr>
        <a:xfrm>
          <a:off x="3864115" y="1796675"/>
          <a:ext cx="3217213" cy="981250"/>
        </a:xfrm>
        <a:prstGeom prst="rect">
          <a:avLst/>
        </a:prstGeom>
        <a:solidFill>
          <a:srgbClr val="A24DC3">
            <a:hueOff val="0"/>
            <a:satOff val="0"/>
            <a:lumOff val="0"/>
            <a:alphaOff val="0"/>
          </a:srgbClr>
        </a:solidFill>
        <a:ln>
          <a:noFill/>
        </a:ln>
        <a:effectLst/>
      </dgm:spPr>
      <dgm:t>
        <a:bodyPr/>
        <a:lstStyle/>
        <a:p>
          <a:pPr>
            <a:buNone/>
          </a:pPr>
          <a:r>
            <a:rPr lang="en-US" b="0" i="0">
              <a:solidFill>
                <a:srgbClr val="FFFFFF"/>
              </a:solidFill>
              <a:latin typeface="Source Sans Pro"/>
              <a:ea typeface="+mn-ea"/>
              <a:cs typeface="+mn-cs"/>
            </a:rPr>
            <a:t>Chapter 2: Characterizing SNe associated with LGRBs</a:t>
          </a:r>
          <a:endParaRPr lang="en-US">
            <a:solidFill>
              <a:srgbClr val="FFFFFF"/>
            </a:solidFill>
            <a:latin typeface="Source Sans Pro"/>
            <a:ea typeface="+mn-ea"/>
            <a:cs typeface="+mn-cs"/>
          </a:endParaRPr>
        </a:p>
      </dgm:t>
    </dgm:pt>
    <dgm:pt modelId="{C0D928B3-578C-4B21-B076-497FB021C960}" type="parTrans" cxnId="{625FA6DB-3868-4F27-A1D2-72405BBEB1BF}">
      <dgm:prSet/>
      <dgm:spPr>
        <a:xfrm>
          <a:off x="3220672" y="2287300"/>
          <a:ext cx="643442" cy="691700"/>
        </a:xfrm>
        <a:custGeom>
          <a:avLst/>
          <a:gdLst/>
          <a:ahLst/>
          <a:cxnLst/>
          <a:rect l="0" t="0" r="0" b="0"/>
          <a:pathLst>
            <a:path>
              <a:moveTo>
                <a:pt x="0" y="691700"/>
              </a:moveTo>
              <a:lnTo>
                <a:pt x="321721" y="691700"/>
              </a:lnTo>
              <a:lnTo>
                <a:pt x="321721" y="0"/>
              </a:lnTo>
              <a:lnTo>
                <a:pt x="643442" y="0"/>
              </a:lnTo>
            </a:path>
          </a:pathLst>
        </a:custGeom>
        <a:noFill/>
        <a:ln w="9525" cap="flat" cmpd="sng" algn="ctr">
          <a:solidFill>
            <a:srgbClr val="A24DC3">
              <a:hueOff val="0"/>
              <a:satOff val="0"/>
              <a:lumOff val="0"/>
              <a:alphaOff val="0"/>
            </a:srgbClr>
          </a:solidFill>
          <a:prstDash val="solid"/>
        </a:ln>
        <a:effectLst/>
      </dgm:spPr>
      <dgm:t>
        <a:bodyPr/>
        <a:lstStyle/>
        <a:p>
          <a:endParaRPr lang="en-US"/>
        </a:p>
      </dgm:t>
    </dgm:pt>
    <dgm:pt modelId="{36EB27A0-536E-49A4-9D4F-A042E69B46F4}" type="sibTrans" cxnId="{625FA6DB-3868-4F27-A1D2-72405BBEB1BF}">
      <dgm:prSet/>
      <dgm:spPr/>
      <dgm:t>
        <a:bodyPr/>
        <a:lstStyle/>
        <a:p>
          <a:endParaRPr lang="en-US"/>
        </a:p>
      </dgm:t>
    </dgm:pt>
    <dgm:pt modelId="{642C4F85-DE91-4C9E-8F0A-78509CA95F89}">
      <dgm:prSet/>
      <dgm:spPr>
        <a:xfrm>
          <a:off x="3864115" y="3180077"/>
          <a:ext cx="3217213" cy="981250"/>
        </a:xfrm>
        <a:prstGeom prst="rect">
          <a:avLst/>
        </a:prstGeom>
        <a:solidFill>
          <a:srgbClr val="A24DC3">
            <a:hueOff val="0"/>
            <a:satOff val="0"/>
            <a:lumOff val="0"/>
            <a:alphaOff val="0"/>
          </a:srgbClr>
        </a:solidFill>
        <a:ln>
          <a:noFill/>
        </a:ln>
        <a:effectLst/>
      </dgm:spPr>
      <dgm:t>
        <a:bodyPr/>
        <a:lstStyle/>
        <a:p>
          <a:pPr>
            <a:buNone/>
          </a:pPr>
          <a:r>
            <a:rPr lang="en-US" b="0" i="0">
              <a:solidFill>
                <a:srgbClr val="FFFFFF"/>
              </a:solidFill>
              <a:latin typeface="Source Sans Pro"/>
              <a:ea typeface="+mn-ea"/>
              <a:cs typeface="+mn-cs"/>
            </a:rPr>
            <a:t>Chapter 3: Orphan Afterglows and LFBOTs</a:t>
          </a:r>
          <a:endParaRPr lang="en-US">
            <a:solidFill>
              <a:srgbClr val="FFFFFF"/>
            </a:solidFill>
            <a:latin typeface="Source Sans Pro"/>
            <a:ea typeface="+mn-ea"/>
            <a:cs typeface="+mn-cs"/>
          </a:endParaRPr>
        </a:p>
      </dgm:t>
    </dgm:pt>
    <dgm:pt modelId="{39D87BDD-3C27-4D53-AE21-A334F166FFA7}" type="parTrans" cxnId="{7AC62E6D-212A-4E58-BBFA-B8FA513BD168}">
      <dgm:prSet/>
      <dgm:spPr>
        <a:xfrm>
          <a:off x="3220672" y="2979001"/>
          <a:ext cx="643442" cy="691700"/>
        </a:xfrm>
        <a:custGeom>
          <a:avLst/>
          <a:gdLst/>
          <a:ahLst/>
          <a:cxnLst/>
          <a:rect l="0" t="0" r="0" b="0"/>
          <a:pathLst>
            <a:path>
              <a:moveTo>
                <a:pt x="0" y="0"/>
              </a:moveTo>
              <a:lnTo>
                <a:pt x="321721" y="0"/>
              </a:lnTo>
              <a:lnTo>
                <a:pt x="321721" y="691700"/>
              </a:lnTo>
              <a:lnTo>
                <a:pt x="643442" y="691700"/>
              </a:lnTo>
            </a:path>
          </a:pathLst>
        </a:custGeom>
        <a:noFill/>
        <a:ln w="9525" cap="flat" cmpd="sng" algn="ctr">
          <a:solidFill>
            <a:srgbClr val="A24DC3">
              <a:hueOff val="0"/>
              <a:satOff val="0"/>
              <a:lumOff val="0"/>
              <a:alphaOff val="0"/>
            </a:srgbClr>
          </a:solidFill>
          <a:prstDash val="solid"/>
        </a:ln>
        <a:effectLst/>
      </dgm:spPr>
      <dgm:t>
        <a:bodyPr/>
        <a:lstStyle/>
        <a:p>
          <a:endParaRPr lang="en-US"/>
        </a:p>
      </dgm:t>
    </dgm:pt>
    <dgm:pt modelId="{2F7F0F58-0003-40E5-A5BE-28CAC603D8FB}" type="sibTrans" cxnId="{7AC62E6D-212A-4E58-BBFA-B8FA513BD168}">
      <dgm:prSet/>
      <dgm:spPr/>
      <dgm:t>
        <a:bodyPr/>
        <a:lstStyle/>
        <a:p>
          <a:endParaRPr lang="en-US"/>
        </a:p>
      </dgm:t>
    </dgm:pt>
    <dgm:pt modelId="{251D3DF6-BF8F-4AEC-8362-BF78A78617DA}">
      <dgm:prSet/>
      <dgm:spPr>
        <a:xfrm>
          <a:off x="3864115" y="4563479"/>
          <a:ext cx="3217213" cy="981250"/>
        </a:xfrm>
        <a:prstGeom prst="rect">
          <a:avLst/>
        </a:prstGeom>
        <a:solidFill>
          <a:srgbClr val="A24DC3">
            <a:hueOff val="0"/>
            <a:satOff val="0"/>
            <a:lumOff val="0"/>
            <a:alphaOff val="0"/>
          </a:srgbClr>
        </a:solidFill>
        <a:ln>
          <a:noFill/>
        </a:ln>
        <a:effectLst/>
      </dgm:spPr>
      <dgm:t>
        <a:bodyPr/>
        <a:lstStyle/>
        <a:p>
          <a:pPr>
            <a:buNone/>
          </a:pPr>
          <a:r>
            <a:rPr lang="en-US" b="0" i="0">
              <a:solidFill>
                <a:srgbClr val="FFFFFF"/>
              </a:solidFill>
              <a:latin typeface="Source Sans Pro"/>
              <a:ea typeface="+mn-ea"/>
              <a:cs typeface="+mn-cs"/>
            </a:rPr>
            <a:t>Chapter 4: LGRB Afterglow Rates for ULTRASAT</a:t>
          </a:r>
          <a:endParaRPr lang="en-US">
            <a:solidFill>
              <a:srgbClr val="FFFFFF"/>
            </a:solidFill>
            <a:latin typeface="Source Sans Pro"/>
            <a:ea typeface="+mn-ea"/>
            <a:cs typeface="+mn-cs"/>
          </a:endParaRPr>
        </a:p>
      </dgm:t>
    </dgm:pt>
    <dgm:pt modelId="{17BF2108-7526-42CC-994A-F5BEC6B9A0DF}" type="parTrans" cxnId="{4B2F741F-04C0-4406-A8A6-605DE26F531B}">
      <dgm:prSet/>
      <dgm:spPr>
        <a:xfrm>
          <a:off x="3220672" y="2979001"/>
          <a:ext cx="643442" cy="2075102"/>
        </a:xfrm>
        <a:custGeom>
          <a:avLst/>
          <a:gdLst/>
          <a:ahLst/>
          <a:cxnLst/>
          <a:rect l="0" t="0" r="0" b="0"/>
          <a:pathLst>
            <a:path>
              <a:moveTo>
                <a:pt x="0" y="0"/>
              </a:moveTo>
              <a:lnTo>
                <a:pt x="321721" y="0"/>
              </a:lnTo>
              <a:lnTo>
                <a:pt x="321721" y="2075102"/>
              </a:lnTo>
              <a:lnTo>
                <a:pt x="643442" y="2075102"/>
              </a:lnTo>
            </a:path>
          </a:pathLst>
        </a:custGeom>
        <a:noFill/>
        <a:ln w="9525" cap="flat" cmpd="sng" algn="ctr">
          <a:solidFill>
            <a:srgbClr val="A24DC3">
              <a:hueOff val="0"/>
              <a:satOff val="0"/>
              <a:lumOff val="0"/>
              <a:alphaOff val="0"/>
            </a:srgbClr>
          </a:solidFill>
          <a:prstDash val="solid"/>
        </a:ln>
        <a:effectLst/>
      </dgm:spPr>
      <dgm:t>
        <a:bodyPr/>
        <a:lstStyle/>
        <a:p>
          <a:endParaRPr lang="en-US"/>
        </a:p>
      </dgm:t>
    </dgm:pt>
    <dgm:pt modelId="{55359015-177B-4836-9AD2-1E6563438712}" type="sibTrans" cxnId="{4B2F741F-04C0-4406-A8A6-605DE26F531B}">
      <dgm:prSet/>
      <dgm:spPr/>
      <dgm:t>
        <a:bodyPr/>
        <a:lstStyle/>
        <a:p>
          <a:endParaRPr lang="en-US"/>
        </a:p>
      </dgm:t>
    </dgm:pt>
    <dgm:pt modelId="{3C1D01CF-3E07-4750-9A14-7393A1BC9B6D}">
      <dgm:prSet/>
      <dgm:spPr>
        <a:xfrm>
          <a:off x="3459" y="3871778"/>
          <a:ext cx="3217213" cy="981250"/>
        </a:xfrm>
        <a:prstGeom prst="rect">
          <a:avLst/>
        </a:prstGeom>
        <a:solidFill>
          <a:srgbClr val="C34D82">
            <a:hueOff val="0"/>
            <a:satOff val="0"/>
            <a:lumOff val="0"/>
            <a:alphaOff val="0"/>
          </a:srgbClr>
        </a:solidFill>
        <a:ln>
          <a:noFill/>
        </a:ln>
        <a:effectLst/>
      </dgm:spPr>
      <dgm:t>
        <a:bodyPr/>
        <a:lstStyle/>
        <a:p>
          <a:pPr>
            <a:buNone/>
          </a:pPr>
          <a:r>
            <a:rPr lang="en-US" dirty="0">
              <a:solidFill>
                <a:srgbClr val="FFFFFF"/>
              </a:solidFill>
              <a:latin typeface="Source Sans Pro"/>
              <a:ea typeface="+mn-ea"/>
              <a:cs typeface="+mn-cs"/>
            </a:rPr>
            <a:t>Future Directions</a:t>
          </a:r>
        </a:p>
      </dgm:t>
    </dgm:pt>
    <dgm:pt modelId="{9C7BD447-0450-4B79-84B3-A5187FB14103}" type="parTrans" cxnId="{72D24467-3D9B-4679-BE93-B3FA0C7C7FE8}">
      <dgm:prSet/>
      <dgm:spPr/>
      <dgm:t>
        <a:bodyPr/>
        <a:lstStyle/>
        <a:p>
          <a:endParaRPr lang="en-US"/>
        </a:p>
      </dgm:t>
    </dgm:pt>
    <dgm:pt modelId="{91859CB3-473F-494D-9708-A90BFD2D2F4E}" type="sibTrans" cxnId="{72D24467-3D9B-4679-BE93-B3FA0C7C7FE8}">
      <dgm:prSet/>
      <dgm:spPr/>
      <dgm:t>
        <a:bodyPr/>
        <a:lstStyle/>
        <a:p>
          <a:endParaRPr lang="en-US"/>
        </a:p>
      </dgm:t>
    </dgm:pt>
    <dgm:pt modelId="{01D1FD10-F33C-D54C-BA99-25D1911923AD}" type="pres">
      <dgm:prSet presAssocID="{9E70E847-C81C-480E-BED2-21D99D5C9CFE}" presName="hierChild1" presStyleCnt="0">
        <dgm:presLayoutVars>
          <dgm:orgChart val="1"/>
          <dgm:chPref val="1"/>
          <dgm:dir/>
          <dgm:animOne val="branch"/>
          <dgm:animLvl val="lvl"/>
          <dgm:resizeHandles/>
        </dgm:presLayoutVars>
      </dgm:prSet>
      <dgm:spPr/>
    </dgm:pt>
    <dgm:pt modelId="{FB126571-F2EA-5649-BA80-607AAC0CBC0B}" type="pres">
      <dgm:prSet presAssocID="{6EC30F70-A0A2-4249-BD11-3E55F1584192}" presName="hierRoot1" presStyleCnt="0">
        <dgm:presLayoutVars>
          <dgm:hierBranch val="init"/>
        </dgm:presLayoutVars>
      </dgm:prSet>
      <dgm:spPr/>
    </dgm:pt>
    <dgm:pt modelId="{9639CF67-EC8F-AA4B-855A-78A56C647E6A}" type="pres">
      <dgm:prSet presAssocID="{6EC30F70-A0A2-4249-BD11-3E55F1584192}" presName="rootComposite1" presStyleCnt="0"/>
      <dgm:spPr/>
    </dgm:pt>
    <dgm:pt modelId="{1E753E2D-C0DB-694E-9CCD-E0ACE17BC62A}" type="pres">
      <dgm:prSet presAssocID="{6EC30F70-A0A2-4249-BD11-3E55F1584192}" presName="rootText1" presStyleLbl="node0" presStyleIdx="0" presStyleCnt="3">
        <dgm:presLayoutVars>
          <dgm:chPref val="3"/>
        </dgm:presLayoutVars>
      </dgm:prSet>
      <dgm:spPr/>
    </dgm:pt>
    <dgm:pt modelId="{3E7A9344-93B2-5348-B694-256A8B3AFEB5}" type="pres">
      <dgm:prSet presAssocID="{6EC30F70-A0A2-4249-BD11-3E55F1584192}" presName="rootConnector1" presStyleLbl="node1" presStyleIdx="0" presStyleCnt="0"/>
      <dgm:spPr/>
    </dgm:pt>
    <dgm:pt modelId="{D88DE255-6FBD-0542-B0EA-C9D4574722AB}" type="pres">
      <dgm:prSet presAssocID="{6EC30F70-A0A2-4249-BD11-3E55F1584192}" presName="hierChild2" presStyleCnt="0"/>
      <dgm:spPr/>
    </dgm:pt>
    <dgm:pt modelId="{2523BC21-B44E-0E43-84F9-8745908DE4D2}" type="pres">
      <dgm:prSet presAssocID="{6EC30F70-A0A2-4249-BD11-3E55F1584192}" presName="hierChild3" presStyleCnt="0"/>
      <dgm:spPr/>
    </dgm:pt>
    <dgm:pt modelId="{7DF71817-418D-DF47-94BD-A07005631A54}" type="pres">
      <dgm:prSet presAssocID="{4185316E-D92B-43EB-81C3-1A8339162D9F}" presName="hierRoot1" presStyleCnt="0">
        <dgm:presLayoutVars>
          <dgm:hierBranch val="init"/>
        </dgm:presLayoutVars>
      </dgm:prSet>
      <dgm:spPr/>
    </dgm:pt>
    <dgm:pt modelId="{2A2CA008-FF9A-3E42-925E-F78077F2C5F7}" type="pres">
      <dgm:prSet presAssocID="{4185316E-D92B-43EB-81C3-1A8339162D9F}" presName="rootComposite1" presStyleCnt="0"/>
      <dgm:spPr/>
    </dgm:pt>
    <dgm:pt modelId="{1C0F7B07-93B3-444F-BD0A-5203B6CEB488}" type="pres">
      <dgm:prSet presAssocID="{4185316E-D92B-43EB-81C3-1A8339162D9F}" presName="rootText1" presStyleLbl="node0" presStyleIdx="1" presStyleCnt="3">
        <dgm:presLayoutVars>
          <dgm:chPref val="3"/>
        </dgm:presLayoutVars>
      </dgm:prSet>
      <dgm:spPr/>
    </dgm:pt>
    <dgm:pt modelId="{5EE3838B-EE67-DC41-9A4A-2C62A29FB97E}" type="pres">
      <dgm:prSet presAssocID="{4185316E-D92B-43EB-81C3-1A8339162D9F}" presName="rootConnector1" presStyleLbl="node1" presStyleIdx="0" presStyleCnt="0"/>
      <dgm:spPr/>
    </dgm:pt>
    <dgm:pt modelId="{25D8FFC0-5386-A64D-9C72-FD12EE970A23}" type="pres">
      <dgm:prSet presAssocID="{4185316E-D92B-43EB-81C3-1A8339162D9F}" presName="hierChild2" presStyleCnt="0"/>
      <dgm:spPr/>
    </dgm:pt>
    <dgm:pt modelId="{49A16C87-5DE6-1D48-94E4-7C7C028D9025}" type="pres">
      <dgm:prSet presAssocID="{15071C95-E06B-4D3C-96EE-926964D75424}" presName="Name64" presStyleLbl="parChTrans1D2" presStyleIdx="0" presStyleCnt="4"/>
      <dgm:spPr/>
    </dgm:pt>
    <dgm:pt modelId="{60689A24-BFCD-CB46-B0AE-3F0530FCBC49}" type="pres">
      <dgm:prSet presAssocID="{23FF0AAA-A277-4CEB-BE6C-C8DCEF63F022}" presName="hierRoot2" presStyleCnt="0">
        <dgm:presLayoutVars>
          <dgm:hierBranch val="init"/>
        </dgm:presLayoutVars>
      </dgm:prSet>
      <dgm:spPr/>
    </dgm:pt>
    <dgm:pt modelId="{4D6619CB-9A6E-514A-812A-29960407EDEF}" type="pres">
      <dgm:prSet presAssocID="{23FF0AAA-A277-4CEB-BE6C-C8DCEF63F022}" presName="rootComposite" presStyleCnt="0"/>
      <dgm:spPr/>
    </dgm:pt>
    <dgm:pt modelId="{F9301127-D0C1-9F43-971F-4D7355A0FEB8}" type="pres">
      <dgm:prSet presAssocID="{23FF0AAA-A277-4CEB-BE6C-C8DCEF63F022}" presName="rootText" presStyleLbl="node2" presStyleIdx="0" presStyleCnt="4">
        <dgm:presLayoutVars>
          <dgm:chPref val="3"/>
        </dgm:presLayoutVars>
      </dgm:prSet>
      <dgm:spPr/>
    </dgm:pt>
    <dgm:pt modelId="{1D046808-F3D1-A74D-B634-3ED4E3D9A9DD}" type="pres">
      <dgm:prSet presAssocID="{23FF0AAA-A277-4CEB-BE6C-C8DCEF63F022}" presName="rootConnector" presStyleLbl="node2" presStyleIdx="0" presStyleCnt="4"/>
      <dgm:spPr/>
    </dgm:pt>
    <dgm:pt modelId="{98D78CDE-7B81-3248-9888-EAA2498BD378}" type="pres">
      <dgm:prSet presAssocID="{23FF0AAA-A277-4CEB-BE6C-C8DCEF63F022}" presName="hierChild4" presStyleCnt="0"/>
      <dgm:spPr/>
    </dgm:pt>
    <dgm:pt modelId="{2A92A67F-8492-8D41-AEAD-1DF340050CCB}" type="pres">
      <dgm:prSet presAssocID="{23FF0AAA-A277-4CEB-BE6C-C8DCEF63F022}" presName="hierChild5" presStyleCnt="0"/>
      <dgm:spPr/>
    </dgm:pt>
    <dgm:pt modelId="{F1119667-A214-4445-A712-6BA7A92FC13E}" type="pres">
      <dgm:prSet presAssocID="{C0D928B3-578C-4B21-B076-497FB021C960}" presName="Name64" presStyleLbl="parChTrans1D2" presStyleIdx="1" presStyleCnt="4"/>
      <dgm:spPr/>
    </dgm:pt>
    <dgm:pt modelId="{37BB9496-471C-FD44-8823-DFEBCDBBF4D9}" type="pres">
      <dgm:prSet presAssocID="{4A0B4AA0-BFCD-42D2-BF4D-4751203A2B68}" presName="hierRoot2" presStyleCnt="0">
        <dgm:presLayoutVars>
          <dgm:hierBranch val="init"/>
        </dgm:presLayoutVars>
      </dgm:prSet>
      <dgm:spPr/>
    </dgm:pt>
    <dgm:pt modelId="{9F714973-FD33-324C-A9D6-AEEB062600DF}" type="pres">
      <dgm:prSet presAssocID="{4A0B4AA0-BFCD-42D2-BF4D-4751203A2B68}" presName="rootComposite" presStyleCnt="0"/>
      <dgm:spPr/>
    </dgm:pt>
    <dgm:pt modelId="{81F0A513-B920-4740-B1D9-D39C8C41CC51}" type="pres">
      <dgm:prSet presAssocID="{4A0B4AA0-BFCD-42D2-BF4D-4751203A2B68}" presName="rootText" presStyleLbl="node2" presStyleIdx="1" presStyleCnt="4">
        <dgm:presLayoutVars>
          <dgm:chPref val="3"/>
        </dgm:presLayoutVars>
      </dgm:prSet>
      <dgm:spPr/>
    </dgm:pt>
    <dgm:pt modelId="{0BC4333A-17E9-AD49-8DC2-2165C3FFC324}" type="pres">
      <dgm:prSet presAssocID="{4A0B4AA0-BFCD-42D2-BF4D-4751203A2B68}" presName="rootConnector" presStyleLbl="node2" presStyleIdx="1" presStyleCnt="4"/>
      <dgm:spPr/>
    </dgm:pt>
    <dgm:pt modelId="{0ED08ACB-746C-8544-B4F2-3E49907B80E2}" type="pres">
      <dgm:prSet presAssocID="{4A0B4AA0-BFCD-42D2-BF4D-4751203A2B68}" presName="hierChild4" presStyleCnt="0"/>
      <dgm:spPr/>
    </dgm:pt>
    <dgm:pt modelId="{B3E23B71-6B2D-D441-BAA5-329CFF81832F}" type="pres">
      <dgm:prSet presAssocID="{4A0B4AA0-BFCD-42D2-BF4D-4751203A2B68}" presName="hierChild5" presStyleCnt="0"/>
      <dgm:spPr/>
    </dgm:pt>
    <dgm:pt modelId="{BE070F5E-26EA-D343-B8F0-9D1DFC795623}" type="pres">
      <dgm:prSet presAssocID="{39D87BDD-3C27-4D53-AE21-A334F166FFA7}" presName="Name64" presStyleLbl="parChTrans1D2" presStyleIdx="2" presStyleCnt="4"/>
      <dgm:spPr/>
    </dgm:pt>
    <dgm:pt modelId="{DA4B9145-5CF2-B940-8927-C4CBB6185486}" type="pres">
      <dgm:prSet presAssocID="{642C4F85-DE91-4C9E-8F0A-78509CA95F89}" presName="hierRoot2" presStyleCnt="0">
        <dgm:presLayoutVars>
          <dgm:hierBranch val="init"/>
        </dgm:presLayoutVars>
      </dgm:prSet>
      <dgm:spPr/>
    </dgm:pt>
    <dgm:pt modelId="{AF3F9816-7073-A94A-8A44-C0870EF2DBF3}" type="pres">
      <dgm:prSet presAssocID="{642C4F85-DE91-4C9E-8F0A-78509CA95F89}" presName="rootComposite" presStyleCnt="0"/>
      <dgm:spPr/>
    </dgm:pt>
    <dgm:pt modelId="{5A40F4C8-B35F-4A49-B1C8-8308C7342F5B}" type="pres">
      <dgm:prSet presAssocID="{642C4F85-DE91-4C9E-8F0A-78509CA95F89}" presName="rootText" presStyleLbl="node2" presStyleIdx="2" presStyleCnt="4">
        <dgm:presLayoutVars>
          <dgm:chPref val="3"/>
        </dgm:presLayoutVars>
      </dgm:prSet>
      <dgm:spPr/>
    </dgm:pt>
    <dgm:pt modelId="{5B822E99-9319-4141-B9B2-A41E98D63BC3}" type="pres">
      <dgm:prSet presAssocID="{642C4F85-DE91-4C9E-8F0A-78509CA95F89}" presName="rootConnector" presStyleLbl="node2" presStyleIdx="2" presStyleCnt="4"/>
      <dgm:spPr/>
    </dgm:pt>
    <dgm:pt modelId="{B38310CF-50FF-5E4A-A11D-2DCF243F0409}" type="pres">
      <dgm:prSet presAssocID="{642C4F85-DE91-4C9E-8F0A-78509CA95F89}" presName="hierChild4" presStyleCnt="0"/>
      <dgm:spPr/>
    </dgm:pt>
    <dgm:pt modelId="{B399CBA2-94FA-2741-ADF3-CE5FD9B11F54}" type="pres">
      <dgm:prSet presAssocID="{642C4F85-DE91-4C9E-8F0A-78509CA95F89}" presName="hierChild5" presStyleCnt="0"/>
      <dgm:spPr/>
    </dgm:pt>
    <dgm:pt modelId="{D72700E0-F127-6B47-B5F6-08F2104D1606}" type="pres">
      <dgm:prSet presAssocID="{17BF2108-7526-42CC-994A-F5BEC6B9A0DF}" presName="Name64" presStyleLbl="parChTrans1D2" presStyleIdx="3" presStyleCnt="4"/>
      <dgm:spPr/>
    </dgm:pt>
    <dgm:pt modelId="{C00643FE-15C2-3645-835D-B98D57132B6E}" type="pres">
      <dgm:prSet presAssocID="{251D3DF6-BF8F-4AEC-8362-BF78A78617DA}" presName="hierRoot2" presStyleCnt="0">
        <dgm:presLayoutVars>
          <dgm:hierBranch val="init"/>
        </dgm:presLayoutVars>
      </dgm:prSet>
      <dgm:spPr/>
    </dgm:pt>
    <dgm:pt modelId="{3CC74B24-8761-654E-9938-7B7A97C9AD0F}" type="pres">
      <dgm:prSet presAssocID="{251D3DF6-BF8F-4AEC-8362-BF78A78617DA}" presName="rootComposite" presStyleCnt="0"/>
      <dgm:spPr/>
    </dgm:pt>
    <dgm:pt modelId="{FC473F0D-5A8E-A341-8801-C4C86EDA3037}" type="pres">
      <dgm:prSet presAssocID="{251D3DF6-BF8F-4AEC-8362-BF78A78617DA}" presName="rootText" presStyleLbl="node2" presStyleIdx="3" presStyleCnt="4">
        <dgm:presLayoutVars>
          <dgm:chPref val="3"/>
        </dgm:presLayoutVars>
      </dgm:prSet>
      <dgm:spPr/>
    </dgm:pt>
    <dgm:pt modelId="{69799567-12E4-5A4C-B478-AE5C18D04248}" type="pres">
      <dgm:prSet presAssocID="{251D3DF6-BF8F-4AEC-8362-BF78A78617DA}" presName="rootConnector" presStyleLbl="node2" presStyleIdx="3" presStyleCnt="4"/>
      <dgm:spPr/>
    </dgm:pt>
    <dgm:pt modelId="{460A4BE3-47EA-1643-BFC8-AB081E2D9CA7}" type="pres">
      <dgm:prSet presAssocID="{251D3DF6-BF8F-4AEC-8362-BF78A78617DA}" presName="hierChild4" presStyleCnt="0"/>
      <dgm:spPr/>
    </dgm:pt>
    <dgm:pt modelId="{2A6F5401-50B9-1B48-A7E9-7E9993E7A186}" type="pres">
      <dgm:prSet presAssocID="{251D3DF6-BF8F-4AEC-8362-BF78A78617DA}" presName="hierChild5" presStyleCnt="0"/>
      <dgm:spPr/>
    </dgm:pt>
    <dgm:pt modelId="{91A5789C-1593-0D46-8444-73A34BC098A1}" type="pres">
      <dgm:prSet presAssocID="{4185316E-D92B-43EB-81C3-1A8339162D9F}" presName="hierChild3" presStyleCnt="0"/>
      <dgm:spPr/>
    </dgm:pt>
    <dgm:pt modelId="{AED27F80-68C1-0340-B3EF-A4B9090DCE01}" type="pres">
      <dgm:prSet presAssocID="{3C1D01CF-3E07-4750-9A14-7393A1BC9B6D}" presName="hierRoot1" presStyleCnt="0">
        <dgm:presLayoutVars>
          <dgm:hierBranch val="init"/>
        </dgm:presLayoutVars>
      </dgm:prSet>
      <dgm:spPr/>
    </dgm:pt>
    <dgm:pt modelId="{B93B9199-0B29-C548-AE45-89D8300BD404}" type="pres">
      <dgm:prSet presAssocID="{3C1D01CF-3E07-4750-9A14-7393A1BC9B6D}" presName="rootComposite1" presStyleCnt="0"/>
      <dgm:spPr/>
    </dgm:pt>
    <dgm:pt modelId="{2A43D509-EEB4-0546-927B-85FDF629B0B5}" type="pres">
      <dgm:prSet presAssocID="{3C1D01CF-3E07-4750-9A14-7393A1BC9B6D}" presName="rootText1" presStyleLbl="node0" presStyleIdx="2" presStyleCnt="3">
        <dgm:presLayoutVars>
          <dgm:chPref val="3"/>
        </dgm:presLayoutVars>
      </dgm:prSet>
      <dgm:spPr/>
    </dgm:pt>
    <dgm:pt modelId="{15A9111F-4D28-B942-B2DA-563C93F8E9CC}" type="pres">
      <dgm:prSet presAssocID="{3C1D01CF-3E07-4750-9A14-7393A1BC9B6D}" presName="rootConnector1" presStyleLbl="node1" presStyleIdx="0" presStyleCnt="0"/>
      <dgm:spPr/>
    </dgm:pt>
    <dgm:pt modelId="{5BA935C8-8EE4-D24A-957C-3E1628EE290F}" type="pres">
      <dgm:prSet presAssocID="{3C1D01CF-3E07-4750-9A14-7393A1BC9B6D}" presName="hierChild2" presStyleCnt="0"/>
      <dgm:spPr/>
    </dgm:pt>
    <dgm:pt modelId="{C36565DB-97A2-804F-B253-B6985E8E3D71}" type="pres">
      <dgm:prSet presAssocID="{3C1D01CF-3E07-4750-9A14-7393A1BC9B6D}" presName="hierChild3" presStyleCnt="0"/>
      <dgm:spPr/>
    </dgm:pt>
  </dgm:ptLst>
  <dgm:cxnLst>
    <dgm:cxn modelId="{B2F3BC03-43BB-8749-98F3-1649920284F7}" type="presOf" srcId="{4185316E-D92B-43EB-81C3-1A8339162D9F}" destId="{1C0F7B07-93B3-444F-BD0A-5203B6CEB488}" srcOrd="0" destOrd="0" presId="urn:microsoft.com/office/officeart/2009/3/layout/HorizontalOrganizationChart"/>
    <dgm:cxn modelId="{35D66B04-72A6-9B44-B53F-D45D711016B8}" type="presOf" srcId="{23FF0AAA-A277-4CEB-BE6C-C8DCEF63F022}" destId="{F9301127-D0C1-9F43-971F-4D7355A0FEB8}" srcOrd="0" destOrd="0" presId="urn:microsoft.com/office/officeart/2009/3/layout/HorizontalOrganizationChart"/>
    <dgm:cxn modelId="{0C1E9509-E49C-E141-B0CB-8C48C109D4C6}" type="presOf" srcId="{C0D928B3-578C-4B21-B076-497FB021C960}" destId="{F1119667-A214-4445-A712-6BA7A92FC13E}" srcOrd="0" destOrd="0" presId="urn:microsoft.com/office/officeart/2009/3/layout/HorizontalOrganizationChart"/>
    <dgm:cxn modelId="{9FBB440D-CAFC-5D4A-A198-A4E04D8EE777}" type="presOf" srcId="{6EC30F70-A0A2-4249-BD11-3E55F1584192}" destId="{3E7A9344-93B2-5348-B694-256A8B3AFEB5}" srcOrd="1" destOrd="0" presId="urn:microsoft.com/office/officeart/2009/3/layout/HorizontalOrganizationChart"/>
    <dgm:cxn modelId="{4B2F741F-04C0-4406-A8A6-605DE26F531B}" srcId="{4185316E-D92B-43EB-81C3-1A8339162D9F}" destId="{251D3DF6-BF8F-4AEC-8362-BF78A78617DA}" srcOrd="3" destOrd="0" parTransId="{17BF2108-7526-42CC-994A-F5BEC6B9A0DF}" sibTransId="{55359015-177B-4836-9AD2-1E6563438712}"/>
    <dgm:cxn modelId="{F6E3F339-7EAF-664F-997B-52880EF4C072}" type="presOf" srcId="{4A0B4AA0-BFCD-42D2-BF4D-4751203A2B68}" destId="{81F0A513-B920-4740-B1D9-D39C8C41CC51}" srcOrd="0" destOrd="0" presId="urn:microsoft.com/office/officeart/2009/3/layout/HorizontalOrganizationChart"/>
    <dgm:cxn modelId="{33528A4D-38DE-1E48-B7F7-5DCC3DAEA50A}" type="presOf" srcId="{17BF2108-7526-42CC-994A-F5BEC6B9A0DF}" destId="{D72700E0-F127-6B47-B5F6-08F2104D1606}" srcOrd="0" destOrd="0" presId="urn:microsoft.com/office/officeart/2009/3/layout/HorizontalOrganizationChart"/>
    <dgm:cxn modelId="{B8789E53-4D64-B04D-A980-33DFD5DE51D0}" type="presOf" srcId="{251D3DF6-BF8F-4AEC-8362-BF78A78617DA}" destId="{FC473F0D-5A8E-A341-8801-C4C86EDA3037}" srcOrd="0" destOrd="0" presId="urn:microsoft.com/office/officeart/2009/3/layout/HorizontalOrganizationChart"/>
    <dgm:cxn modelId="{51E1E053-80A7-2243-9B55-F871F2CF9395}" type="presOf" srcId="{4185316E-D92B-43EB-81C3-1A8339162D9F}" destId="{5EE3838B-EE67-DC41-9A4A-2C62A29FB97E}" srcOrd="1" destOrd="0" presId="urn:microsoft.com/office/officeart/2009/3/layout/HorizontalOrganizationChart"/>
    <dgm:cxn modelId="{0EFEB057-B6DB-4B42-A3D4-E8D2F84CB6F1}" type="presOf" srcId="{6EC30F70-A0A2-4249-BD11-3E55F1584192}" destId="{1E753E2D-C0DB-694E-9CCD-E0ACE17BC62A}" srcOrd="0" destOrd="0" presId="urn:microsoft.com/office/officeart/2009/3/layout/HorizontalOrganizationChart"/>
    <dgm:cxn modelId="{5B4DB25B-9119-4ADB-A00B-CF7D9D05E7D5}" srcId="{4185316E-D92B-43EB-81C3-1A8339162D9F}" destId="{23FF0AAA-A277-4CEB-BE6C-C8DCEF63F022}" srcOrd="0" destOrd="0" parTransId="{15071C95-E06B-4D3C-96EE-926964D75424}" sibTransId="{9CDFB0AE-DDB5-4420-BB2A-2F1C2EBFAB3E}"/>
    <dgm:cxn modelId="{72D24467-3D9B-4679-BE93-B3FA0C7C7FE8}" srcId="{9E70E847-C81C-480E-BED2-21D99D5C9CFE}" destId="{3C1D01CF-3E07-4750-9A14-7393A1BC9B6D}" srcOrd="2" destOrd="0" parTransId="{9C7BD447-0450-4B79-84B3-A5187FB14103}" sibTransId="{91859CB3-473F-494D-9708-A90BFD2D2F4E}"/>
    <dgm:cxn modelId="{B92FAE67-AF6D-A348-86EC-C4A6E0559627}" type="presOf" srcId="{4A0B4AA0-BFCD-42D2-BF4D-4751203A2B68}" destId="{0BC4333A-17E9-AD49-8DC2-2165C3FFC324}" srcOrd="1" destOrd="0" presId="urn:microsoft.com/office/officeart/2009/3/layout/HorizontalOrganizationChart"/>
    <dgm:cxn modelId="{7AC62E6D-212A-4E58-BBFA-B8FA513BD168}" srcId="{4185316E-D92B-43EB-81C3-1A8339162D9F}" destId="{642C4F85-DE91-4C9E-8F0A-78509CA95F89}" srcOrd="2" destOrd="0" parTransId="{39D87BDD-3C27-4D53-AE21-A334F166FFA7}" sibTransId="{2F7F0F58-0003-40E5-A5BE-28CAC603D8FB}"/>
    <dgm:cxn modelId="{F0B8E470-655B-B147-A6F5-E88C6F625B59}" type="presOf" srcId="{15071C95-E06B-4D3C-96EE-926964D75424}" destId="{49A16C87-5DE6-1D48-94E4-7C7C028D9025}" srcOrd="0" destOrd="0" presId="urn:microsoft.com/office/officeart/2009/3/layout/HorizontalOrganizationChart"/>
    <dgm:cxn modelId="{AF179788-AC26-7A49-9692-F7CADDA4C29E}" type="presOf" srcId="{3C1D01CF-3E07-4750-9A14-7393A1BC9B6D}" destId="{15A9111F-4D28-B942-B2DA-563C93F8E9CC}" srcOrd="1" destOrd="0" presId="urn:microsoft.com/office/officeart/2009/3/layout/HorizontalOrganizationChart"/>
    <dgm:cxn modelId="{44D85B8F-156C-9A40-8A74-D462F0CA1E1A}" type="presOf" srcId="{642C4F85-DE91-4C9E-8F0A-78509CA95F89}" destId="{5B822E99-9319-4141-B9B2-A41E98D63BC3}" srcOrd="1" destOrd="0" presId="urn:microsoft.com/office/officeart/2009/3/layout/HorizontalOrganizationChart"/>
    <dgm:cxn modelId="{54DCAF8F-3A18-BB4A-8A30-17B70EBA6160}" type="presOf" srcId="{39D87BDD-3C27-4D53-AE21-A334F166FFA7}" destId="{BE070F5E-26EA-D343-B8F0-9D1DFC795623}" srcOrd="0" destOrd="0" presId="urn:microsoft.com/office/officeart/2009/3/layout/HorizontalOrganizationChart"/>
    <dgm:cxn modelId="{1BB0B296-E171-4A9F-A335-77759B3793A1}" srcId="{9E70E847-C81C-480E-BED2-21D99D5C9CFE}" destId="{4185316E-D92B-43EB-81C3-1A8339162D9F}" srcOrd="1" destOrd="0" parTransId="{CD614A2A-51D3-40B6-B599-9A444B9FCB49}" sibTransId="{3270B453-1227-4F6B-8CA2-DC2A63CBE516}"/>
    <dgm:cxn modelId="{757E63BF-FCBD-9E46-A1DD-A3F56917EB5B}" type="presOf" srcId="{642C4F85-DE91-4C9E-8F0A-78509CA95F89}" destId="{5A40F4C8-B35F-4A49-B1C8-8308C7342F5B}" srcOrd="0" destOrd="0" presId="urn:microsoft.com/office/officeart/2009/3/layout/HorizontalOrganizationChart"/>
    <dgm:cxn modelId="{CE2C81D4-19B6-2D4E-B3DE-25A14116B4DB}" type="presOf" srcId="{3C1D01CF-3E07-4750-9A14-7393A1BC9B6D}" destId="{2A43D509-EEB4-0546-927B-85FDF629B0B5}" srcOrd="0" destOrd="0" presId="urn:microsoft.com/office/officeart/2009/3/layout/HorizontalOrganizationChart"/>
    <dgm:cxn modelId="{C312B0D5-F4D3-4830-A141-551E5417384C}" srcId="{9E70E847-C81C-480E-BED2-21D99D5C9CFE}" destId="{6EC30F70-A0A2-4249-BD11-3E55F1584192}" srcOrd="0" destOrd="0" parTransId="{202C4450-216C-4AF9-8294-B4A9E215828D}" sibTransId="{A091B6F5-2B15-4CAB-A9D5-6CFA2B1AEBD4}"/>
    <dgm:cxn modelId="{5085C6DA-95DE-9F40-8632-76E3731D0D31}" type="presOf" srcId="{9E70E847-C81C-480E-BED2-21D99D5C9CFE}" destId="{01D1FD10-F33C-D54C-BA99-25D1911923AD}" srcOrd="0" destOrd="0" presId="urn:microsoft.com/office/officeart/2009/3/layout/HorizontalOrganizationChart"/>
    <dgm:cxn modelId="{625FA6DB-3868-4F27-A1D2-72405BBEB1BF}" srcId="{4185316E-D92B-43EB-81C3-1A8339162D9F}" destId="{4A0B4AA0-BFCD-42D2-BF4D-4751203A2B68}" srcOrd="1" destOrd="0" parTransId="{C0D928B3-578C-4B21-B076-497FB021C960}" sibTransId="{36EB27A0-536E-49A4-9D4F-A042E69B46F4}"/>
    <dgm:cxn modelId="{8A5153E3-F8E6-D847-B71A-DC46733D3765}" type="presOf" srcId="{251D3DF6-BF8F-4AEC-8362-BF78A78617DA}" destId="{69799567-12E4-5A4C-B478-AE5C18D04248}" srcOrd="1" destOrd="0" presId="urn:microsoft.com/office/officeart/2009/3/layout/HorizontalOrganizationChart"/>
    <dgm:cxn modelId="{845716F2-C343-D445-81F6-878CBBA6325F}" type="presOf" srcId="{23FF0AAA-A277-4CEB-BE6C-C8DCEF63F022}" destId="{1D046808-F3D1-A74D-B634-3ED4E3D9A9DD}" srcOrd="1" destOrd="0" presId="urn:microsoft.com/office/officeart/2009/3/layout/HorizontalOrganizationChart"/>
    <dgm:cxn modelId="{BB69DEEB-9B71-ED47-A229-C4B201CE69A7}" type="presParOf" srcId="{01D1FD10-F33C-D54C-BA99-25D1911923AD}" destId="{FB126571-F2EA-5649-BA80-607AAC0CBC0B}" srcOrd="0" destOrd="0" presId="urn:microsoft.com/office/officeart/2009/3/layout/HorizontalOrganizationChart"/>
    <dgm:cxn modelId="{6E5D5324-077D-5E47-97F3-2FD6B62B4B13}" type="presParOf" srcId="{FB126571-F2EA-5649-BA80-607AAC0CBC0B}" destId="{9639CF67-EC8F-AA4B-855A-78A56C647E6A}" srcOrd="0" destOrd="0" presId="urn:microsoft.com/office/officeart/2009/3/layout/HorizontalOrganizationChart"/>
    <dgm:cxn modelId="{03A1EAA1-BD4D-6544-8937-A3CC2A97917C}" type="presParOf" srcId="{9639CF67-EC8F-AA4B-855A-78A56C647E6A}" destId="{1E753E2D-C0DB-694E-9CCD-E0ACE17BC62A}" srcOrd="0" destOrd="0" presId="urn:microsoft.com/office/officeart/2009/3/layout/HorizontalOrganizationChart"/>
    <dgm:cxn modelId="{AFC82B23-14AC-CD40-A080-AF8AD37A3C13}" type="presParOf" srcId="{9639CF67-EC8F-AA4B-855A-78A56C647E6A}" destId="{3E7A9344-93B2-5348-B694-256A8B3AFEB5}" srcOrd="1" destOrd="0" presId="urn:microsoft.com/office/officeart/2009/3/layout/HorizontalOrganizationChart"/>
    <dgm:cxn modelId="{CB4D1948-07B6-F144-9042-AF21FC4E4202}" type="presParOf" srcId="{FB126571-F2EA-5649-BA80-607AAC0CBC0B}" destId="{D88DE255-6FBD-0542-B0EA-C9D4574722AB}" srcOrd="1" destOrd="0" presId="urn:microsoft.com/office/officeart/2009/3/layout/HorizontalOrganizationChart"/>
    <dgm:cxn modelId="{FF40DF7E-4621-9746-A730-699E496B8A1C}" type="presParOf" srcId="{FB126571-F2EA-5649-BA80-607AAC0CBC0B}" destId="{2523BC21-B44E-0E43-84F9-8745908DE4D2}" srcOrd="2" destOrd="0" presId="urn:microsoft.com/office/officeart/2009/3/layout/HorizontalOrganizationChart"/>
    <dgm:cxn modelId="{6A32ED1D-CED6-5947-B332-20E1DC3A8E80}" type="presParOf" srcId="{01D1FD10-F33C-D54C-BA99-25D1911923AD}" destId="{7DF71817-418D-DF47-94BD-A07005631A54}" srcOrd="1" destOrd="0" presId="urn:microsoft.com/office/officeart/2009/3/layout/HorizontalOrganizationChart"/>
    <dgm:cxn modelId="{21E4388A-5849-3248-8983-2F6A219B6477}" type="presParOf" srcId="{7DF71817-418D-DF47-94BD-A07005631A54}" destId="{2A2CA008-FF9A-3E42-925E-F78077F2C5F7}" srcOrd="0" destOrd="0" presId="urn:microsoft.com/office/officeart/2009/3/layout/HorizontalOrganizationChart"/>
    <dgm:cxn modelId="{511F87FC-0E2D-BE44-9194-07B413BA3801}" type="presParOf" srcId="{2A2CA008-FF9A-3E42-925E-F78077F2C5F7}" destId="{1C0F7B07-93B3-444F-BD0A-5203B6CEB488}" srcOrd="0" destOrd="0" presId="urn:microsoft.com/office/officeart/2009/3/layout/HorizontalOrganizationChart"/>
    <dgm:cxn modelId="{BBD4ADAA-935E-DF4B-98E0-C37731732A11}" type="presParOf" srcId="{2A2CA008-FF9A-3E42-925E-F78077F2C5F7}" destId="{5EE3838B-EE67-DC41-9A4A-2C62A29FB97E}" srcOrd="1" destOrd="0" presId="urn:microsoft.com/office/officeart/2009/3/layout/HorizontalOrganizationChart"/>
    <dgm:cxn modelId="{67E31A60-D6EC-CD45-AB11-9D04D68FA7DE}" type="presParOf" srcId="{7DF71817-418D-DF47-94BD-A07005631A54}" destId="{25D8FFC0-5386-A64D-9C72-FD12EE970A23}" srcOrd="1" destOrd="0" presId="urn:microsoft.com/office/officeart/2009/3/layout/HorizontalOrganizationChart"/>
    <dgm:cxn modelId="{77638230-5C01-614E-BB20-2E132E1DADEA}" type="presParOf" srcId="{25D8FFC0-5386-A64D-9C72-FD12EE970A23}" destId="{49A16C87-5DE6-1D48-94E4-7C7C028D9025}" srcOrd="0" destOrd="0" presId="urn:microsoft.com/office/officeart/2009/3/layout/HorizontalOrganizationChart"/>
    <dgm:cxn modelId="{F13B7574-808A-5249-BEF1-B7EA52D3CEB3}" type="presParOf" srcId="{25D8FFC0-5386-A64D-9C72-FD12EE970A23}" destId="{60689A24-BFCD-CB46-B0AE-3F0530FCBC49}" srcOrd="1" destOrd="0" presId="urn:microsoft.com/office/officeart/2009/3/layout/HorizontalOrganizationChart"/>
    <dgm:cxn modelId="{E0213568-B983-7849-B3A9-345C78238F85}" type="presParOf" srcId="{60689A24-BFCD-CB46-B0AE-3F0530FCBC49}" destId="{4D6619CB-9A6E-514A-812A-29960407EDEF}" srcOrd="0" destOrd="0" presId="urn:microsoft.com/office/officeart/2009/3/layout/HorizontalOrganizationChart"/>
    <dgm:cxn modelId="{547FF98A-7D53-1649-8FD4-2A2C2A09563D}" type="presParOf" srcId="{4D6619CB-9A6E-514A-812A-29960407EDEF}" destId="{F9301127-D0C1-9F43-971F-4D7355A0FEB8}" srcOrd="0" destOrd="0" presId="urn:microsoft.com/office/officeart/2009/3/layout/HorizontalOrganizationChart"/>
    <dgm:cxn modelId="{42DD1A3F-AC11-2F49-A69B-3D385D5CE074}" type="presParOf" srcId="{4D6619CB-9A6E-514A-812A-29960407EDEF}" destId="{1D046808-F3D1-A74D-B634-3ED4E3D9A9DD}" srcOrd="1" destOrd="0" presId="urn:microsoft.com/office/officeart/2009/3/layout/HorizontalOrganizationChart"/>
    <dgm:cxn modelId="{A499AB4E-F166-7D46-B86A-420C3622741C}" type="presParOf" srcId="{60689A24-BFCD-CB46-B0AE-3F0530FCBC49}" destId="{98D78CDE-7B81-3248-9888-EAA2498BD378}" srcOrd="1" destOrd="0" presId="urn:microsoft.com/office/officeart/2009/3/layout/HorizontalOrganizationChart"/>
    <dgm:cxn modelId="{DF55000C-4C06-5249-85BC-E93B40BCEF13}" type="presParOf" srcId="{60689A24-BFCD-CB46-B0AE-3F0530FCBC49}" destId="{2A92A67F-8492-8D41-AEAD-1DF340050CCB}" srcOrd="2" destOrd="0" presId="urn:microsoft.com/office/officeart/2009/3/layout/HorizontalOrganizationChart"/>
    <dgm:cxn modelId="{A094AFA1-B4FF-2A4F-BE89-A90073A7AA4B}" type="presParOf" srcId="{25D8FFC0-5386-A64D-9C72-FD12EE970A23}" destId="{F1119667-A214-4445-A712-6BA7A92FC13E}" srcOrd="2" destOrd="0" presId="urn:microsoft.com/office/officeart/2009/3/layout/HorizontalOrganizationChart"/>
    <dgm:cxn modelId="{593035D9-DCA9-6740-99E8-CF3103B45E21}" type="presParOf" srcId="{25D8FFC0-5386-A64D-9C72-FD12EE970A23}" destId="{37BB9496-471C-FD44-8823-DFEBCDBBF4D9}" srcOrd="3" destOrd="0" presId="urn:microsoft.com/office/officeart/2009/3/layout/HorizontalOrganizationChart"/>
    <dgm:cxn modelId="{B7FEF624-E443-4C46-AFD0-5C2A7C8413D1}" type="presParOf" srcId="{37BB9496-471C-FD44-8823-DFEBCDBBF4D9}" destId="{9F714973-FD33-324C-A9D6-AEEB062600DF}" srcOrd="0" destOrd="0" presId="urn:microsoft.com/office/officeart/2009/3/layout/HorizontalOrganizationChart"/>
    <dgm:cxn modelId="{4BE89C15-D91D-D548-8145-872BA02805C8}" type="presParOf" srcId="{9F714973-FD33-324C-A9D6-AEEB062600DF}" destId="{81F0A513-B920-4740-B1D9-D39C8C41CC51}" srcOrd="0" destOrd="0" presId="urn:microsoft.com/office/officeart/2009/3/layout/HorizontalOrganizationChart"/>
    <dgm:cxn modelId="{F5CF1127-BC81-8C42-A719-884C6D99BCB8}" type="presParOf" srcId="{9F714973-FD33-324C-A9D6-AEEB062600DF}" destId="{0BC4333A-17E9-AD49-8DC2-2165C3FFC324}" srcOrd="1" destOrd="0" presId="urn:microsoft.com/office/officeart/2009/3/layout/HorizontalOrganizationChart"/>
    <dgm:cxn modelId="{F40F95E5-F522-5C4C-9A1A-286B0BA75156}" type="presParOf" srcId="{37BB9496-471C-FD44-8823-DFEBCDBBF4D9}" destId="{0ED08ACB-746C-8544-B4F2-3E49907B80E2}" srcOrd="1" destOrd="0" presId="urn:microsoft.com/office/officeart/2009/3/layout/HorizontalOrganizationChart"/>
    <dgm:cxn modelId="{8537549D-DFBC-1143-97D8-E602A268A1F3}" type="presParOf" srcId="{37BB9496-471C-FD44-8823-DFEBCDBBF4D9}" destId="{B3E23B71-6B2D-D441-BAA5-329CFF81832F}" srcOrd="2" destOrd="0" presId="urn:microsoft.com/office/officeart/2009/3/layout/HorizontalOrganizationChart"/>
    <dgm:cxn modelId="{D77501F4-4284-B244-8912-DBF73B3C911F}" type="presParOf" srcId="{25D8FFC0-5386-A64D-9C72-FD12EE970A23}" destId="{BE070F5E-26EA-D343-B8F0-9D1DFC795623}" srcOrd="4" destOrd="0" presId="urn:microsoft.com/office/officeart/2009/3/layout/HorizontalOrganizationChart"/>
    <dgm:cxn modelId="{E3DFA508-4AD2-2749-ABA6-BD7698004301}" type="presParOf" srcId="{25D8FFC0-5386-A64D-9C72-FD12EE970A23}" destId="{DA4B9145-5CF2-B940-8927-C4CBB6185486}" srcOrd="5" destOrd="0" presId="urn:microsoft.com/office/officeart/2009/3/layout/HorizontalOrganizationChart"/>
    <dgm:cxn modelId="{ECCC7050-FDFB-B644-9B10-FAC0B3595FBB}" type="presParOf" srcId="{DA4B9145-5CF2-B940-8927-C4CBB6185486}" destId="{AF3F9816-7073-A94A-8A44-C0870EF2DBF3}" srcOrd="0" destOrd="0" presId="urn:microsoft.com/office/officeart/2009/3/layout/HorizontalOrganizationChart"/>
    <dgm:cxn modelId="{7A8B90B5-70CF-7542-A367-973E30A0B8C4}" type="presParOf" srcId="{AF3F9816-7073-A94A-8A44-C0870EF2DBF3}" destId="{5A40F4C8-B35F-4A49-B1C8-8308C7342F5B}" srcOrd="0" destOrd="0" presId="urn:microsoft.com/office/officeart/2009/3/layout/HorizontalOrganizationChart"/>
    <dgm:cxn modelId="{19254E4A-7930-FE43-A8C1-A0FEC16CDCB4}" type="presParOf" srcId="{AF3F9816-7073-A94A-8A44-C0870EF2DBF3}" destId="{5B822E99-9319-4141-B9B2-A41E98D63BC3}" srcOrd="1" destOrd="0" presId="urn:microsoft.com/office/officeart/2009/3/layout/HorizontalOrganizationChart"/>
    <dgm:cxn modelId="{CF6A99E4-F305-3D44-B5E9-2F25411F39BB}" type="presParOf" srcId="{DA4B9145-5CF2-B940-8927-C4CBB6185486}" destId="{B38310CF-50FF-5E4A-A11D-2DCF243F0409}" srcOrd="1" destOrd="0" presId="urn:microsoft.com/office/officeart/2009/3/layout/HorizontalOrganizationChart"/>
    <dgm:cxn modelId="{1F55EE78-9145-F24F-A41C-F39732C22702}" type="presParOf" srcId="{DA4B9145-5CF2-B940-8927-C4CBB6185486}" destId="{B399CBA2-94FA-2741-ADF3-CE5FD9B11F54}" srcOrd="2" destOrd="0" presId="urn:microsoft.com/office/officeart/2009/3/layout/HorizontalOrganizationChart"/>
    <dgm:cxn modelId="{08BDC53D-4D98-2E48-AAE6-23D40C54E3B7}" type="presParOf" srcId="{25D8FFC0-5386-A64D-9C72-FD12EE970A23}" destId="{D72700E0-F127-6B47-B5F6-08F2104D1606}" srcOrd="6" destOrd="0" presId="urn:microsoft.com/office/officeart/2009/3/layout/HorizontalOrganizationChart"/>
    <dgm:cxn modelId="{BE265D70-1276-F345-8431-D2E5D55162AA}" type="presParOf" srcId="{25D8FFC0-5386-A64D-9C72-FD12EE970A23}" destId="{C00643FE-15C2-3645-835D-B98D57132B6E}" srcOrd="7" destOrd="0" presId="urn:microsoft.com/office/officeart/2009/3/layout/HorizontalOrganizationChart"/>
    <dgm:cxn modelId="{57B7C95A-418E-2F44-ABC7-066EC0F1E2DD}" type="presParOf" srcId="{C00643FE-15C2-3645-835D-B98D57132B6E}" destId="{3CC74B24-8761-654E-9938-7B7A97C9AD0F}" srcOrd="0" destOrd="0" presId="urn:microsoft.com/office/officeart/2009/3/layout/HorizontalOrganizationChart"/>
    <dgm:cxn modelId="{0676155B-C275-1148-85B0-EDB10FCD2007}" type="presParOf" srcId="{3CC74B24-8761-654E-9938-7B7A97C9AD0F}" destId="{FC473F0D-5A8E-A341-8801-C4C86EDA3037}" srcOrd="0" destOrd="0" presId="urn:microsoft.com/office/officeart/2009/3/layout/HorizontalOrganizationChart"/>
    <dgm:cxn modelId="{91AA7030-1490-F547-A24D-427765C81207}" type="presParOf" srcId="{3CC74B24-8761-654E-9938-7B7A97C9AD0F}" destId="{69799567-12E4-5A4C-B478-AE5C18D04248}" srcOrd="1" destOrd="0" presId="urn:microsoft.com/office/officeart/2009/3/layout/HorizontalOrganizationChart"/>
    <dgm:cxn modelId="{16346A00-F35E-0F46-AE0B-C7A3ACAFB576}" type="presParOf" srcId="{C00643FE-15C2-3645-835D-B98D57132B6E}" destId="{460A4BE3-47EA-1643-BFC8-AB081E2D9CA7}" srcOrd="1" destOrd="0" presId="urn:microsoft.com/office/officeart/2009/3/layout/HorizontalOrganizationChart"/>
    <dgm:cxn modelId="{B990751C-7686-A94A-AE69-C519815126B0}" type="presParOf" srcId="{C00643FE-15C2-3645-835D-B98D57132B6E}" destId="{2A6F5401-50B9-1B48-A7E9-7E9993E7A186}" srcOrd="2" destOrd="0" presId="urn:microsoft.com/office/officeart/2009/3/layout/HorizontalOrganizationChart"/>
    <dgm:cxn modelId="{4D260D98-049E-014D-B719-D6F79AA51BF3}" type="presParOf" srcId="{7DF71817-418D-DF47-94BD-A07005631A54}" destId="{91A5789C-1593-0D46-8444-73A34BC098A1}" srcOrd="2" destOrd="0" presId="urn:microsoft.com/office/officeart/2009/3/layout/HorizontalOrganizationChart"/>
    <dgm:cxn modelId="{163CF68E-9870-1540-B746-29E3F3CA5E11}" type="presParOf" srcId="{01D1FD10-F33C-D54C-BA99-25D1911923AD}" destId="{AED27F80-68C1-0340-B3EF-A4B9090DCE01}" srcOrd="2" destOrd="0" presId="urn:microsoft.com/office/officeart/2009/3/layout/HorizontalOrganizationChart"/>
    <dgm:cxn modelId="{39B805F4-03AD-FC49-BD65-4CF6D3E2D50E}" type="presParOf" srcId="{AED27F80-68C1-0340-B3EF-A4B9090DCE01}" destId="{B93B9199-0B29-C548-AE45-89D8300BD404}" srcOrd="0" destOrd="0" presId="urn:microsoft.com/office/officeart/2009/3/layout/HorizontalOrganizationChart"/>
    <dgm:cxn modelId="{943CB92F-927B-0843-8584-4D53889405A8}" type="presParOf" srcId="{B93B9199-0B29-C548-AE45-89D8300BD404}" destId="{2A43D509-EEB4-0546-927B-85FDF629B0B5}" srcOrd="0" destOrd="0" presId="urn:microsoft.com/office/officeart/2009/3/layout/HorizontalOrganizationChart"/>
    <dgm:cxn modelId="{24F6CE62-C512-4841-9C8E-7B836B05AB6B}" type="presParOf" srcId="{B93B9199-0B29-C548-AE45-89D8300BD404}" destId="{15A9111F-4D28-B942-B2DA-563C93F8E9CC}" srcOrd="1" destOrd="0" presId="urn:microsoft.com/office/officeart/2009/3/layout/HorizontalOrganizationChart"/>
    <dgm:cxn modelId="{04771916-3695-2749-84CC-02FFB94FDD59}" type="presParOf" srcId="{AED27F80-68C1-0340-B3EF-A4B9090DCE01}" destId="{5BA935C8-8EE4-D24A-957C-3E1628EE290F}" srcOrd="1" destOrd="0" presId="urn:microsoft.com/office/officeart/2009/3/layout/HorizontalOrganizationChart"/>
    <dgm:cxn modelId="{37493434-E906-0A44-BF41-35704010F9EC}" type="presParOf" srcId="{AED27F80-68C1-0340-B3EF-A4B9090DCE01}" destId="{C36565DB-97A2-804F-B253-B6985E8E3D71}"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2700E0-F127-6B47-B5F6-08F2104D1606}">
      <dsp:nvSpPr>
        <dsp:cNvPr id="0" name=""/>
        <dsp:cNvSpPr/>
      </dsp:nvSpPr>
      <dsp:spPr>
        <a:xfrm>
          <a:off x="4783494" y="3785073"/>
          <a:ext cx="948611" cy="3059273"/>
        </a:xfrm>
        <a:custGeom>
          <a:avLst/>
          <a:gdLst/>
          <a:ahLst/>
          <a:cxnLst/>
          <a:rect l="0" t="0" r="0" b="0"/>
          <a:pathLst>
            <a:path>
              <a:moveTo>
                <a:pt x="0" y="0"/>
              </a:moveTo>
              <a:lnTo>
                <a:pt x="321721" y="0"/>
              </a:lnTo>
              <a:lnTo>
                <a:pt x="321721" y="2075102"/>
              </a:lnTo>
              <a:lnTo>
                <a:pt x="643442" y="2075102"/>
              </a:lnTo>
            </a:path>
          </a:pathLst>
        </a:custGeom>
        <a:noFill/>
        <a:ln w="9525" cap="flat" cmpd="sng" algn="ctr">
          <a:solidFill>
            <a:srgbClr val="A24DC3">
              <a:hueOff val="0"/>
              <a:satOff val="0"/>
              <a:lumOff val="0"/>
              <a:alphaOff val="0"/>
            </a:srgbClr>
          </a:solidFill>
          <a:prstDash val="solid"/>
        </a:ln>
        <a:effectLst/>
      </dsp:spPr>
      <dsp:style>
        <a:lnRef idx="1">
          <a:scrgbClr r="0" g="0" b="0"/>
        </a:lnRef>
        <a:fillRef idx="0">
          <a:scrgbClr r="0" g="0" b="0"/>
        </a:fillRef>
        <a:effectRef idx="0">
          <a:scrgbClr r="0" g="0" b="0"/>
        </a:effectRef>
        <a:fontRef idx="minor"/>
      </dsp:style>
    </dsp:sp>
    <dsp:sp modelId="{BE070F5E-26EA-D343-B8F0-9D1DFC795623}">
      <dsp:nvSpPr>
        <dsp:cNvPr id="0" name=""/>
        <dsp:cNvSpPr/>
      </dsp:nvSpPr>
      <dsp:spPr>
        <a:xfrm>
          <a:off x="4783494" y="3785073"/>
          <a:ext cx="948611" cy="1019757"/>
        </a:xfrm>
        <a:custGeom>
          <a:avLst/>
          <a:gdLst/>
          <a:ahLst/>
          <a:cxnLst/>
          <a:rect l="0" t="0" r="0" b="0"/>
          <a:pathLst>
            <a:path>
              <a:moveTo>
                <a:pt x="0" y="0"/>
              </a:moveTo>
              <a:lnTo>
                <a:pt x="321721" y="0"/>
              </a:lnTo>
              <a:lnTo>
                <a:pt x="321721" y="691700"/>
              </a:lnTo>
              <a:lnTo>
                <a:pt x="643442" y="691700"/>
              </a:lnTo>
            </a:path>
          </a:pathLst>
        </a:custGeom>
        <a:noFill/>
        <a:ln w="9525" cap="flat" cmpd="sng" algn="ctr">
          <a:solidFill>
            <a:srgbClr val="A24DC3">
              <a:hueOff val="0"/>
              <a:satOff val="0"/>
              <a:lumOff val="0"/>
              <a:alphaOff val="0"/>
            </a:srgbClr>
          </a:solidFill>
          <a:prstDash val="solid"/>
        </a:ln>
        <a:effectLst/>
      </dsp:spPr>
      <dsp:style>
        <a:lnRef idx="1">
          <a:scrgbClr r="0" g="0" b="0"/>
        </a:lnRef>
        <a:fillRef idx="0">
          <a:scrgbClr r="0" g="0" b="0"/>
        </a:fillRef>
        <a:effectRef idx="0">
          <a:scrgbClr r="0" g="0" b="0"/>
        </a:effectRef>
        <a:fontRef idx="minor"/>
      </dsp:style>
    </dsp:sp>
    <dsp:sp modelId="{F1119667-A214-4445-A712-6BA7A92FC13E}">
      <dsp:nvSpPr>
        <dsp:cNvPr id="0" name=""/>
        <dsp:cNvSpPr/>
      </dsp:nvSpPr>
      <dsp:spPr>
        <a:xfrm>
          <a:off x="4783494" y="2765315"/>
          <a:ext cx="948611" cy="1019757"/>
        </a:xfrm>
        <a:custGeom>
          <a:avLst/>
          <a:gdLst/>
          <a:ahLst/>
          <a:cxnLst/>
          <a:rect l="0" t="0" r="0" b="0"/>
          <a:pathLst>
            <a:path>
              <a:moveTo>
                <a:pt x="0" y="691700"/>
              </a:moveTo>
              <a:lnTo>
                <a:pt x="321721" y="691700"/>
              </a:lnTo>
              <a:lnTo>
                <a:pt x="321721" y="0"/>
              </a:lnTo>
              <a:lnTo>
                <a:pt x="643442" y="0"/>
              </a:lnTo>
            </a:path>
          </a:pathLst>
        </a:custGeom>
        <a:noFill/>
        <a:ln w="9525" cap="flat" cmpd="sng" algn="ctr">
          <a:solidFill>
            <a:srgbClr val="A24DC3">
              <a:hueOff val="0"/>
              <a:satOff val="0"/>
              <a:lumOff val="0"/>
              <a:alphaOff val="0"/>
            </a:srgbClr>
          </a:solidFill>
          <a:prstDash val="solid"/>
        </a:ln>
        <a:effectLst/>
      </dsp:spPr>
      <dsp:style>
        <a:lnRef idx="1">
          <a:scrgbClr r="0" g="0" b="0"/>
        </a:lnRef>
        <a:fillRef idx="0">
          <a:scrgbClr r="0" g="0" b="0"/>
        </a:fillRef>
        <a:effectRef idx="0">
          <a:scrgbClr r="0" g="0" b="0"/>
        </a:effectRef>
        <a:fontRef idx="minor"/>
      </dsp:style>
    </dsp:sp>
    <dsp:sp modelId="{49A16C87-5DE6-1D48-94E4-7C7C028D9025}">
      <dsp:nvSpPr>
        <dsp:cNvPr id="0" name=""/>
        <dsp:cNvSpPr/>
      </dsp:nvSpPr>
      <dsp:spPr>
        <a:xfrm>
          <a:off x="4783494" y="725800"/>
          <a:ext cx="948611" cy="3059273"/>
        </a:xfrm>
        <a:custGeom>
          <a:avLst/>
          <a:gdLst/>
          <a:ahLst/>
          <a:cxnLst/>
          <a:rect l="0" t="0" r="0" b="0"/>
          <a:pathLst>
            <a:path>
              <a:moveTo>
                <a:pt x="0" y="2075102"/>
              </a:moveTo>
              <a:lnTo>
                <a:pt x="321721" y="2075102"/>
              </a:lnTo>
              <a:lnTo>
                <a:pt x="321721" y="0"/>
              </a:lnTo>
              <a:lnTo>
                <a:pt x="643442" y="0"/>
              </a:lnTo>
            </a:path>
          </a:pathLst>
        </a:custGeom>
        <a:noFill/>
        <a:ln w="9525" cap="flat" cmpd="sng" algn="ctr">
          <a:solidFill>
            <a:srgbClr val="A24DC3">
              <a:hueOff val="0"/>
              <a:satOff val="0"/>
              <a:lumOff val="0"/>
              <a:alphaOff val="0"/>
            </a:srgbClr>
          </a:solidFill>
          <a:prstDash val="solid"/>
        </a:ln>
        <a:effectLst/>
      </dsp:spPr>
      <dsp:style>
        <a:lnRef idx="1">
          <a:scrgbClr r="0" g="0" b="0"/>
        </a:lnRef>
        <a:fillRef idx="0">
          <a:scrgbClr r="0" g="0" b="0"/>
        </a:fillRef>
        <a:effectRef idx="0">
          <a:scrgbClr r="0" g="0" b="0"/>
        </a:effectRef>
        <a:fontRef idx="minor"/>
      </dsp:style>
    </dsp:sp>
    <dsp:sp modelId="{1E753E2D-C0DB-694E-9CCD-E0ACE17BC62A}">
      <dsp:nvSpPr>
        <dsp:cNvPr id="0" name=""/>
        <dsp:cNvSpPr/>
      </dsp:nvSpPr>
      <dsp:spPr>
        <a:xfrm>
          <a:off x="40434" y="1022241"/>
          <a:ext cx="4743059" cy="1446633"/>
        </a:xfrm>
        <a:prstGeom prst="rect">
          <a:avLst/>
        </a:prstGeom>
        <a:solidFill>
          <a:srgbClr val="C34D82">
            <a:hueOff val="0"/>
            <a:satOff val="0"/>
            <a:lumOff val="0"/>
            <a:alphaOff val="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Source Sans Pro"/>
              <a:ea typeface="+mn-ea"/>
              <a:cs typeface="+mn-cs"/>
            </a:rPr>
            <a:t>Introduction and Motivation</a:t>
          </a:r>
        </a:p>
      </dsp:txBody>
      <dsp:txXfrm>
        <a:off x="40434" y="1022241"/>
        <a:ext cx="4743059" cy="1446633"/>
      </dsp:txXfrm>
    </dsp:sp>
    <dsp:sp modelId="{1C0F7B07-93B3-444F-BD0A-5203B6CEB488}">
      <dsp:nvSpPr>
        <dsp:cNvPr id="0" name=""/>
        <dsp:cNvSpPr/>
      </dsp:nvSpPr>
      <dsp:spPr>
        <a:xfrm>
          <a:off x="40434" y="3061756"/>
          <a:ext cx="4743059" cy="1446633"/>
        </a:xfrm>
        <a:prstGeom prst="rect">
          <a:avLst/>
        </a:prstGeom>
        <a:solidFill>
          <a:srgbClr val="C34D82">
            <a:hueOff val="0"/>
            <a:satOff val="0"/>
            <a:lumOff val="0"/>
            <a:alphaOff val="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endParaRPr lang="en-US" sz="3200" kern="1200" dirty="0">
            <a:solidFill>
              <a:srgbClr val="FFFFFF"/>
            </a:solidFill>
            <a:latin typeface="Source Sans Pro"/>
            <a:ea typeface="+mn-ea"/>
            <a:cs typeface="+mn-cs"/>
          </a:endParaRPr>
        </a:p>
      </dsp:txBody>
      <dsp:txXfrm>
        <a:off x="40434" y="3061756"/>
        <a:ext cx="4743059" cy="1446633"/>
      </dsp:txXfrm>
    </dsp:sp>
    <dsp:sp modelId="{F9301127-D0C1-9F43-971F-4D7355A0FEB8}">
      <dsp:nvSpPr>
        <dsp:cNvPr id="0" name=""/>
        <dsp:cNvSpPr/>
      </dsp:nvSpPr>
      <dsp:spPr>
        <a:xfrm>
          <a:off x="5732105" y="2483"/>
          <a:ext cx="4743059" cy="1446633"/>
        </a:xfrm>
        <a:prstGeom prst="rect">
          <a:avLst/>
        </a:prstGeom>
        <a:solidFill>
          <a:srgbClr val="A24DC3">
            <a:hueOff val="0"/>
            <a:satOff val="0"/>
            <a:lumOff val="0"/>
            <a:alphaOff val="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0" i="0" kern="1200" dirty="0">
              <a:solidFill>
                <a:srgbClr val="FFFFFF"/>
              </a:solidFill>
              <a:latin typeface="Source Sans Pro"/>
              <a:ea typeface="+mn-ea"/>
              <a:cs typeface="+mn-cs"/>
            </a:rPr>
            <a:t>Chapter 1: An Analysis of Type </a:t>
          </a:r>
          <a:r>
            <a:rPr lang="en-US" sz="3200" b="0" i="0" kern="1200" dirty="0" err="1">
              <a:solidFill>
                <a:srgbClr val="FFFFFF"/>
              </a:solidFill>
              <a:latin typeface="Source Sans Pro"/>
              <a:ea typeface="+mn-ea"/>
              <a:cs typeface="+mn-cs"/>
            </a:rPr>
            <a:t>Ic</a:t>
          </a:r>
          <a:r>
            <a:rPr lang="en-US" sz="3200" b="0" i="0" kern="1200" dirty="0">
              <a:solidFill>
                <a:srgbClr val="FFFFFF"/>
              </a:solidFill>
              <a:latin typeface="Source Sans Pro"/>
              <a:ea typeface="+mn-ea"/>
              <a:cs typeface="+mn-cs"/>
            </a:rPr>
            <a:t>-BL </a:t>
          </a:r>
          <a:r>
            <a:rPr lang="en-US" sz="3200" b="0" i="0" kern="1200" dirty="0" err="1">
              <a:solidFill>
                <a:srgbClr val="FFFFFF"/>
              </a:solidFill>
              <a:latin typeface="Source Sans Pro"/>
              <a:ea typeface="+mn-ea"/>
              <a:cs typeface="+mn-cs"/>
            </a:rPr>
            <a:t>SNe</a:t>
          </a:r>
          <a:r>
            <a:rPr lang="en-US" sz="3200" b="0" i="0" kern="1200" dirty="0">
              <a:solidFill>
                <a:srgbClr val="FFFFFF"/>
              </a:solidFill>
              <a:latin typeface="Source Sans Pro"/>
              <a:ea typeface="+mn-ea"/>
              <a:cs typeface="+mn-cs"/>
            </a:rPr>
            <a:t> from the Zwicky Transient Facility</a:t>
          </a:r>
          <a:endParaRPr lang="en-US" sz="3200" kern="1200" dirty="0">
            <a:solidFill>
              <a:srgbClr val="FFFFFF"/>
            </a:solidFill>
            <a:latin typeface="Source Sans Pro"/>
            <a:ea typeface="+mn-ea"/>
            <a:cs typeface="+mn-cs"/>
          </a:endParaRPr>
        </a:p>
      </dsp:txBody>
      <dsp:txXfrm>
        <a:off x="5732105" y="2483"/>
        <a:ext cx="4743059" cy="1446633"/>
      </dsp:txXfrm>
    </dsp:sp>
    <dsp:sp modelId="{81F0A513-B920-4740-B1D9-D39C8C41CC51}">
      <dsp:nvSpPr>
        <dsp:cNvPr id="0" name=""/>
        <dsp:cNvSpPr/>
      </dsp:nvSpPr>
      <dsp:spPr>
        <a:xfrm>
          <a:off x="5732105" y="2041999"/>
          <a:ext cx="4743059" cy="1446633"/>
        </a:xfrm>
        <a:prstGeom prst="rect">
          <a:avLst/>
        </a:prstGeom>
        <a:solidFill>
          <a:srgbClr val="A24DC3">
            <a:hueOff val="0"/>
            <a:satOff val="0"/>
            <a:lumOff val="0"/>
            <a:alphaOff val="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0" i="0" kern="1200">
              <a:solidFill>
                <a:srgbClr val="FFFFFF"/>
              </a:solidFill>
              <a:latin typeface="Source Sans Pro"/>
              <a:ea typeface="+mn-ea"/>
              <a:cs typeface="+mn-cs"/>
            </a:rPr>
            <a:t>Chapter 2: Characterizing SNe associated with LGRBs</a:t>
          </a:r>
          <a:endParaRPr lang="en-US" sz="3200" kern="1200">
            <a:solidFill>
              <a:srgbClr val="FFFFFF"/>
            </a:solidFill>
            <a:latin typeface="Source Sans Pro"/>
            <a:ea typeface="+mn-ea"/>
            <a:cs typeface="+mn-cs"/>
          </a:endParaRPr>
        </a:p>
      </dsp:txBody>
      <dsp:txXfrm>
        <a:off x="5732105" y="2041999"/>
        <a:ext cx="4743059" cy="1446633"/>
      </dsp:txXfrm>
    </dsp:sp>
    <dsp:sp modelId="{5A40F4C8-B35F-4A49-B1C8-8308C7342F5B}">
      <dsp:nvSpPr>
        <dsp:cNvPr id="0" name=""/>
        <dsp:cNvSpPr/>
      </dsp:nvSpPr>
      <dsp:spPr>
        <a:xfrm>
          <a:off x="5732105" y="4081514"/>
          <a:ext cx="4743059" cy="1446633"/>
        </a:xfrm>
        <a:prstGeom prst="rect">
          <a:avLst/>
        </a:prstGeom>
        <a:solidFill>
          <a:srgbClr val="A24DC3">
            <a:hueOff val="0"/>
            <a:satOff val="0"/>
            <a:lumOff val="0"/>
            <a:alphaOff val="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0" i="0" kern="1200">
              <a:solidFill>
                <a:srgbClr val="FFFFFF"/>
              </a:solidFill>
              <a:latin typeface="Source Sans Pro"/>
              <a:ea typeface="+mn-ea"/>
              <a:cs typeface="+mn-cs"/>
            </a:rPr>
            <a:t>Chapter 3: Orphan Afterglows and LFBOTs</a:t>
          </a:r>
          <a:endParaRPr lang="en-US" sz="3200" kern="1200">
            <a:solidFill>
              <a:srgbClr val="FFFFFF"/>
            </a:solidFill>
            <a:latin typeface="Source Sans Pro"/>
            <a:ea typeface="+mn-ea"/>
            <a:cs typeface="+mn-cs"/>
          </a:endParaRPr>
        </a:p>
      </dsp:txBody>
      <dsp:txXfrm>
        <a:off x="5732105" y="4081514"/>
        <a:ext cx="4743059" cy="1446633"/>
      </dsp:txXfrm>
    </dsp:sp>
    <dsp:sp modelId="{FC473F0D-5A8E-A341-8801-C4C86EDA3037}">
      <dsp:nvSpPr>
        <dsp:cNvPr id="0" name=""/>
        <dsp:cNvSpPr/>
      </dsp:nvSpPr>
      <dsp:spPr>
        <a:xfrm>
          <a:off x="5732105" y="6121030"/>
          <a:ext cx="4743059" cy="1446633"/>
        </a:xfrm>
        <a:prstGeom prst="rect">
          <a:avLst/>
        </a:prstGeom>
        <a:solidFill>
          <a:srgbClr val="A24DC3">
            <a:hueOff val="0"/>
            <a:satOff val="0"/>
            <a:lumOff val="0"/>
            <a:alphaOff val="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0" i="0" kern="1200">
              <a:solidFill>
                <a:srgbClr val="FFFFFF"/>
              </a:solidFill>
              <a:latin typeface="Source Sans Pro"/>
              <a:ea typeface="+mn-ea"/>
              <a:cs typeface="+mn-cs"/>
            </a:rPr>
            <a:t>Chapter 4: LGRB Afterglow Rates for ULTRASAT</a:t>
          </a:r>
          <a:endParaRPr lang="en-US" sz="3200" kern="1200">
            <a:solidFill>
              <a:srgbClr val="FFFFFF"/>
            </a:solidFill>
            <a:latin typeface="Source Sans Pro"/>
            <a:ea typeface="+mn-ea"/>
            <a:cs typeface="+mn-cs"/>
          </a:endParaRPr>
        </a:p>
      </dsp:txBody>
      <dsp:txXfrm>
        <a:off x="5732105" y="6121030"/>
        <a:ext cx="4743059" cy="1446633"/>
      </dsp:txXfrm>
    </dsp:sp>
    <dsp:sp modelId="{2A43D509-EEB4-0546-927B-85FDF629B0B5}">
      <dsp:nvSpPr>
        <dsp:cNvPr id="0" name=""/>
        <dsp:cNvSpPr/>
      </dsp:nvSpPr>
      <dsp:spPr>
        <a:xfrm>
          <a:off x="40434" y="5101272"/>
          <a:ext cx="4743059" cy="1446633"/>
        </a:xfrm>
        <a:prstGeom prst="rect">
          <a:avLst/>
        </a:prstGeom>
        <a:solidFill>
          <a:srgbClr val="C34D82">
            <a:hueOff val="0"/>
            <a:satOff val="0"/>
            <a:lumOff val="0"/>
            <a:alphaOff val="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FFFFFF"/>
              </a:solidFill>
              <a:latin typeface="Source Sans Pro"/>
              <a:ea typeface="+mn-ea"/>
              <a:cs typeface="+mn-cs"/>
            </a:rPr>
            <a:t>Future Directions</a:t>
          </a:r>
        </a:p>
      </dsp:txBody>
      <dsp:txXfrm>
        <a:off x="40434" y="5101272"/>
        <a:ext cx="4743059" cy="1446633"/>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AFECE5-8CE6-604F-AA8D-D3E1AE521802}" type="datetimeFigureOut">
              <a:rPr lang="en-US" smtClean="0"/>
              <a:t>3/25/25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FFA400-7F87-A643-9563-C29FB2E73EE2}" type="slidenum">
              <a:rPr lang="en-US" smtClean="0"/>
              <a:t>‹#›</a:t>
            </a:fld>
            <a:endParaRPr lang="en-US"/>
          </a:p>
        </p:txBody>
      </p:sp>
    </p:spTree>
    <p:extLst>
      <p:ext uri="{BB962C8B-B14F-4D97-AF65-F5344CB8AC3E}">
        <p14:creationId xmlns:p14="http://schemas.microsoft.com/office/powerpoint/2010/main" val="4032609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F27E0BB-F133-4645-A384-9B6FD75A3C40}" type="datetime1">
              <a:rPr lang="en-US" smtClean="0"/>
              <a:t>3/25/25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60C5C0-8DCB-F54E-8938-4F0600EE49BE}" type="datetime1">
              <a:rPr lang="en-US" smtClean="0"/>
              <a:t>3/25/25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C8C5B3-E0B4-2543-BAC9-2254FFA1385D}" type="datetime1">
              <a:rPr lang="en-US" smtClean="0"/>
              <a:t>3/25/25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E2EDE9-D540-8F47-BCD8-57AFB79FF1BF}" type="datetime1">
              <a:rPr lang="en-US" smtClean="0"/>
              <a:t>3/25/25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41B1AE-F00A-EC44-B344-98937822D8AF}" type="datetime1">
              <a:rPr lang="en-US" smtClean="0"/>
              <a:t>3/25/25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58F735-7E5E-5242-907B-68606C4B8CCA}" type="datetime1">
              <a:rPr lang="en-US" smtClean="0"/>
              <a:t>3/25/25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E93569-6BBD-854B-9082-B576D3F2A694}" type="datetime1">
              <a:rPr lang="en-US" smtClean="0"/>
              <a:t>3/25/25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0A1708-2E9D-9242-B5C1-4056D00BE76C}" type="datetime1">
              <a:rPr lang="en-US" smtClean="0"/>
              <a:t>3/25/25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A2493C-B995-924D-8FE1-71D7D46A5B27}" type="datetime1">
              <a:rPr lang="en-US" smtClean="0"/>
              <a:t>3/25/25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AA56EA-4563-9E4B-ADCC-53093C5B356A}" type="datetime1">
              <a:rPr lang="en-US" smtClean="0"/>
              <a:t>3/25/25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E3B926-A9EE-0848-8C94-4F560C1A367F}" type="datetime1">
              <a:rPr lang="en-US" smtClean="0"/>
              <a:t>3/25/25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44CB9B-9EC0-424D-B20E-52851B79AB4F}" type="datetime1">
              <a:rPr lang="en-US" smtClean="0"/>
              <a:t>3/25/25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600.png"/><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630.png"/><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p:cNvGrpSpPr/>
        <p:nvPr/>
      </p:nvGrpSpPr>
      <p:grpSpPr>
        <a:xfrm>
          <a:off x="0" y="0"/>
          <a:ext cx="0" cy="0"/>
          <a:chOff x="0" y="0"/>
          <a:chExt cx="0" cy="0"/>
        </a:xfrm>
      </p:grpSpPr>
      <p:grpSp>
        <p:nvGrpSpPr>
          <p:cNvPr id="3" name="Group 3"/>
          <p:cNvGrpSpPr/>
          <p:nvPr/>
        </p:nvGrpSpPr>
        <p:grpSpPr>
          <a:xfrm>
            <a:off x="1028700" y="233656"/>
            <a:ext cx="16230600" cy="2254110"/>
            <a:chOff x="0" y="-57151"/>
            <a:chExt cx="21640800" cy="3005479"/>
          </a:xfrm>
        </p:grpSpPr>
        <p:sp>
          <p:nvSpPr>
            <p:cNvPr id="4" name="TextBox 4"/>
            <p:cNvSpPr txBox="1"/>
            <p:nvPr/>
          </p:nvSpPr>
          <p:spPr>
            <a:xfrm>
              <a:off x="0" y="711562"/>
              <a:ext cx="21640800" cy="2236766"/>
            </a:xfrm>
            <a:prstGeom prst="rect">
              <a:avLst/>
            </a:prstGeom>
          </p:spPr>
          <p:txBody>
            <a:bodyPr lIns="0" tIns="0" rIns="0" bIns="0" rtlCol="0" anchor="t">
              <a:spAutoFit/>
            </a:bodyPr>
            <a:lstStyle/>
            <a:p>
              <a:pPr marL="0" lvl="0" indent="0" algn="ctr">
                <a:lnSpc>
                  <a:spcPts val="6480"/>
                </a:lnSpc>
              </a:pPr>
              <a:r>
                <a:rPr lang="en-US" sz="6000" dirty="0">
                  <a:solidFill>
                    <a:srgbClr val="FBF1F1"/>
                  </a:solidFill>
                  <a:latin typeface="Cormorant Garamond Light"/>
                  <a:ea typeface="Cormorant Garamond Light"/>
                  <a:cs typeface="Cormorant Garamond Light"/>
                  <a:sym typeface="Cormorant Garamond Light"/>
                </a:rPr>
                <a:t>ORPHAN AFTERGLOWS – AT </a:t>
              </a:r>
              <a:r>
                <a:rPr lang="en-US" sz="8000" dirty="0">
                  <a:solidFill>
                    <a:srgbClr val="FBF1F1"/>
                  </a:solidFill>
                  <a:latin typeface="Cormorant Garamond Light"/>
                  <a:ea typeface="Cormorant Garamond Light"/>
                  <a:cs typeface="Cormorant Garamond Light"/>
                  <a:sym typeface="Cormorant Garamond Light"/>
                </a:rPr>
                <a:t>2023</a:t>
              </a:r>
              <a:r>
                <a:rPr lang="en-US" sz="6000" dirty="0">
                  <a:solidFill>
                    <a:srgbClr val="FBF1F1"/>
                  </a:solidFill>
                  <a:latin typeface="Cormorant Garamond Light"/>
                  <a:ea typeface="Cormorant Garamond Light"/>
                  <a:cs typeface="Cormorant Garamond Light"/>
                  <a:sym typeface="Cormorant Garamond Light"/>
                </a:rPr>
                <a:t>SVA AND THE STATE OF THE FIELD</a:t>
              </a:r>
            </a:p>
          </p:txBody>
        </p:sp>
        <p:sp>
          <p:nvSpPr>
            <p:cNvPr id="5" name="TextBox 5"/>
            <p:cNvSpPr txBox="1"/>
            <p:nvPr/>
          </p:nvSpPr>
          <p:spPr>
            <a:xfrm>
              <a:off x="0" y="-57151"/>
              <a:ext cx="21640800" cy="636243"/>
            </a:xfrm>
            <a:prstGeom prst="rect">
              <a:avLst/>
            </a:prstGeom>
          </p:spPr>
          <p:txBody>
            <a:bodyPr lIns="0" tIns="0" rIns="0" bIns="0" rtlCol="0" anchor="t">
              <a:spAutoFit/>
            </a:bodyPr>
            <a:lstStyle/>
            <a:p>
              <a:pPr marL="0" lvl="0" indent="0" algn="ctr">
                <a:lnSpc>
                  <a:spcPts val="3919"/>
                </a:lnSpc>
              </a:pPr>
              <a:r>
                <a:rPr lang="en-US" sz="2799" b="1" i="1" dirty="0">
                  <a:solidFill>
                    <a:srgbClr val="FBF1F1"/>
                  </a:solidFill>
                  <a:latin typeface="Cormorant Garamond Medium Italics"/>
                  <a:ea typeface="Cormorant Garamond Medium Italics"/>
                  <a:cs typeface="Cormorant Garamond Medium Italics"/>
                  <a:sym typeface="Cormorant Garamond Medium Italics"/>
                </a:rPr>
                <a:t>Swift 20 Conference</a:t>
              </a:r>
            </a:p>
          </p:txBody>
        </p:sp>
      </p:grpSp>
      <p:sp>
        <p:nvSpPr>
          <p:cNvPr id="6" name="TextBox 6"/>
          <p:cNvSpPr txBox="1"/>
          <p:nvPr/>
        </p:nvSpPr>
        <p:spPr>
          <a:xfrm>
            <a:off x="994972" y="8877300"/>
            <a:ext cx="16230600" cy="1099820"/>
          </a:xfrm>
          <a:prstGeom prst="rect">
            <a:avLst/>
          </a:prstGeom>
        </p:spPr>
        <p:txBody>
          <a:bodyPr lIns="0" tIns="0" rIns="0" bIns="0" rtlCol="0" anchor="t">
            <a:spAutoFit/>
          </a:bodyPr>
          <a:lstStyle/>
          <a:p>
            <a:pPr algn="ctr">
              <a:lnSpc>
                <a:spcPts val="4480"/>
              </a:lnSpc>
            </a:pPr>
            <a:r>
              <a:rPr lang="en-US" sz="3200" b="1" dirty="0">
                <a:solidFill>
                  <a:srgbClr val="FBF1F1"/>
                </a:solidFill>
                <a:latin typeface="Cormorant Garamond Medium"/>
                <a:ea typeface="Cormorant Garamond Medium"/>
                <a:cs typeface="Cormorant Garamond Medium"/>
                <a:sym typeface="Cormorant Garamond Medium"/>
              </a:rPr>
              <a:t>GOKUL SRINIVASARAGAVAN</a:t>
            </a:r>
          </a:p>
          <a:p>
            <a:pPr marL="0" lvl="0" indent="0" algn="ctr">
              <a:lnSpc>
                <a:spcPts val="4480"/>
              </a:lnSpc>
            </a:pPr>
            <a:r>
              <a:rPr lang="en-US" sz="3200" b="1" dirty="0">
                <a:solidFill>
                  <a:srgbClr val="FBF1F1"/>
                </a:solidFill>
                <a:latin typeface="Cormorant Garamond Medium"/>
                <a:ea typeface="Cormorant Garamond Medium"/>
                <a:cs typeface="Cormorant Garamond Medium"/>
                <a:sym typeface="Cormorant Garamond Medium"/>
              </a:rPr>
              <a:t>4TH YEAR PHD CANDIDATE UMD COLLEGE PARK</a:t>
            </a:r>
          </a:p>
        </p:txBody>
      </p:sp>
      <p:sp>
        <p:nvSpPr>
          <p:cNvPr id="8" name="TextBox 7">
            <a:extLst>
              <a:ext uri="{FF2B5EF4-FFF2-40B4-BE49-F238E27FC236}">
                <a16:creationId xmlns:a16="http://schemas.microsoft.com/office/drawing/2014/main" id="{3AE3D9B1-C7F6-A214-D17F-0E8417CC4109}"/>
              </a:ext>
            </a:extLst>
          </p:cNvPr>
          <p:cNvSpPr txBox="1"/>
          <p:nvPr/>
        </p:nvSpPr>
        <p:spPr>
          <a:xfrm>
            <a:off x="14127799" y="5448300"/>
            <a:ext cx="3848100" cy="1744965"/>
          </a:xfrm>
          <a:prstGeom prst="rect">
            <a:avLst/>
          </a:prstGeom>
          <a:noFill/>
        </p:spPr>
        <p:txBody>
          <a:bodyPr wrap="square">
            <a:spAutoFit/>
          </a:bodyPr>
          <a:lstStyle/>
          <a:p>
            <a:pPr algn="ctr">
              <a:lnSpc>
                <a:spcPts val="3319"/>
              </a:lnSpc>
              <a:spcBef>
                <a:spcPct val="0"/>
              </a:spcBef>
            </a:pPr>
            <a:r>
              <a:rPr lang="en-US" dirty="0">
                <a:solidFill>
                  <a:srgbClr val="FFFFFF"/>
                </a:solidFill>
                <a:latin typeface="Cormorant Garamond"/>
                <a:ea typeface="Cormorant Garamond"/>
                <a:cs typeface="Cormorant Garamond"/>
                <a:sym typeface="Cormorant Garamond"/>
              </a:rPr>
              <a:t>Image credit: International Gemini Observatory/</a:t>
            </a:r>
            <a:r>
              <a:rPr lang="en-US" dirty="0" err="1">
                <a:solidFill>
                  <a:srgbClr val="FFFFFF"/>
                </a:solidFill>
                <a:latin typeface="Cormorant Garamond"/>
                <a:ea typeface="Cormorant Garamond"/>
                <a:cs typeface="Cormorant Garamond"/>
                <a:sym typeface="Cormorant Garamond"/>
              </a:rPr>
              <a:t>NOIRLab</a:t>
            </a:r>
            <a:r>
              <a:rPr lang="en-US" dirty="0">
                <a:solidFill>
                  <a:srgbClr val="FFFFFF"/>
                </a:solidFill>
                <a:latin typeface="Cormorant Garamond"/>
                <a:ea typeface="Cormorant Garamond"/>
                <a:cs typeface="Cormorant Garamond"/>
                <a:sym typeface="Cormorant Garamond"/>
              </a:rPr>
              <a:t>/NSF/AURA/J. da Silva Image processing: M. Zamani (NSF's </a:t>
            </a:r>
            <a:r>
              <a:rPr lang="en-US" dirty="0" err="1">
                <a:solidFill>
                  <a:srgbClr val="FFFFFF"/>
                </a:solidFill>
                <a:latin typeface="Cormorant Garamond"/>
                <a:ea typeface="Cormorant Garamond"/>
                <a:cs typeface="Cormorant Garamond"/>
                <a:sym typeface="Cormorant Garamond"/>
              </a:rPr>
              <a:t>NOIRLab</a:t>
            </a:r>
            <a:r>
              <a:rPr lang="en-US" dirty="0">
                <a:solidFill>
                  <a:srgbClr val="FFFFFF"/>
                </a:solidFill>
                <a:latin typeface="Cormorant Garamond"/>
                <a:ea typeface="Cormorant Garamond"/>
                <a:cs typeface="Cormorant Garamond"/>
                <a:sym typeface="Cormorant Garamond"/>
              </a:rPr>
              <a:t>)</a:t>
            </a:r>
          </a:p>
        </p:txBody>
      </p:sp>
      <p:pic>
        <p:nvPicPr>
          <p:cNvPr id="9" name="Picture 8" descr="A bright light in space&#10;&#10;Description automatically generated">
            <a:extLst>
              <a:ext uri="{FF2B5EF4-FFF2-40B4-BE49-F238E27FC236}">
                <a16:creationId xmlns:a16="http://schemas.microsoft.com/office/drawing/2014/main" id="{4A40BFA3-007A-1201-47C7-B69ECED35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1087" y="3009900"/>
            <a:ext cx="9945826" cy="559452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a:extLst>
            <a:ext uri="{FF2B5EF4-FFF2-40B4-BE49-F238E27FC236}">
              <a16:creationId xmlns:a16="http://schemas.microsoft.com/office/drawing/2014/main" id="{AD0EEAC6-8CFB-DB40-1862-A06FE6B8F7A8}"/>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8AE48D76-817C-7E53-9C23-58E322DA5746}"/>
              </a:ext>
            </a:extLst>
          </p:cNvPr>
          <p:cNvSpPr txBox="1"/>
          <p:nvPr/>
        </p:nvSpPr>
        <p:spPr>
          <a:xfrm>
            <a:off x="381000" y="495300"/>
            <a:ext cx="9982200" cy="782650"/>
          </a:xfrm>
          <a:prstGeom prst="rect">
            <a:avLst/>
          </a:prstGeom>
        </p:spPr>
        <p:txBody>
          <a:bodyPr wrap="square" lIns="0" tIns="0" rIns="0" bIns="0" rtlCol="0" anchor="t">
            <a:spAutoFit/>
          </a:bodyPr>
          <a:lstStyle/>
          <a:p>
            <a:pPr marL="0" marR="0" lvl="0" indent="0" algn="l" defTabSz="914400" rtl="0" eaLnBrk="1" fontAlgn="auto" latinLnBrk="0" hangingPunct="1">
              <a:lnSpc>
                <a:spcPts val="5900"/>
              </a:lnSpc>
              <a:spcBef>
                <a:spcPct val="0"/>
              </a:spcBef>
              <a:spcAft>
                <a:spcPts val="0"/>
              </a:spcAft>
              <a:buClrTx/>
              <a:buSzTx/>
              <a:buFontTx/>
              <a:buNone/>
              <a:tabLst/>
              <a:defRPr/>
            </a:pPr>
            <a:r>
              <a:rPr kumimoji="0" lang="en-US" sz="59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AT 2023sva</a:t>
            </a:r>
          </a:p>
        </p:txBody>
      </p:sp>
      <p:sp>
        <p:nvSpPr>
          <p:cNvPr id="11" name="Slide Number Placeholder 6">
            <a:extLst>
              <a:ext uri="{FF2B5EF4-FFF2-40B4-BE49-F238E27FC236}">
                <a16:creationId xmlns:a16="http://schemas.microsoft.com/office/drawing/2014/main" id="{0B4FE1FB-2358-D5AB-01F4-DA94F1F61508}"/>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2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25EA2D5A-D033-9E1A-83CC-BAA7EC807419}"/>
              </a:ext>
            </a:extLst>
          </p:cNvPr>
          <p:cNvSpPr txBox="1"/>
          <p:nvPr/>
        </p:nvSpPr>
        <p:spPr>
          <a:xfrm>
            <a:off x="1066800" y="7468913"/>
            <a:ext cx="9144000" cy="497252"/>
          </a:xfrm>
          <a:prstGeom prst="rect">
            <a:avLst/>
          </a:prstGeom>
          <a:noFill/>
        </p:spPr>
        <p:txBody>
          <a:bodyPr wrap="square">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Srinivasaragavan et al. </a:t>
            </a:r>
            <a:r>
              <a:rPr lang="en-US" sz="2400" dirty="0">
                <a:solidFill>
                  <a:srgbClr val="FFFFFF"/>
                </a:solidFill>
                <a:latin typeface="Cormorant Garamond"/>
                <a:ea typeface="Cormorant Garamond"/>
                <a:cs typeface="Cormorant Garamond"/>
                <a:sym typeface="Cormorant Garamond"/>
              </a:rPr>
              <a:t>(</a:t>
            </a:r>
            <a:r>
              <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2025)</a:t>
            </a:r>
          </a:p>
        </p:txBody>
      </p:sp>
      <p:sp>
        <p:nvSpPr>
          <p:cNvPr id="13" name="TextBox 12">
            <a:extLst>
              <a:ext uri="{FF2B5EF4-FFF2-40B4-BE49-F238E27FC236}">
                <a16:creationId xmlns:a16="http://schemas.microsoft.com/office/drawing/2014/main" id="{B9F7EDE0-E570-1F4D-7B94-7BB867D37C1F}"/>
              </a:ext>
            </a:extLst>
          </p:cNvPr>
          <p:cNvSpPr txBox="1"/>
          <p:nvPr/>
        </p:nvSpPr>
        <p:spPr>
          <a:xfrm>
            <a:off x="11506200" y="7468913"/>
            <a:ext cx="9144000" cy="497252"/>
          </a:xfrm>
          <a:prstGeom prst="rect">
            <a:avLst/>
          </a:prstGeom>
          <a:noFill/>
        </p:spPr>
        <p:txBody>
          <a:bodyPr wrap="square">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Srinivasaragavan et al. (2025)</a:t>
            </a:r>
          </a:p>
        </p:txBody>
      </p:sp>
      <p:pic>
        <p:nvPicPr>
          <p:cNvPr id="10" name="Picture 9">
            <a:extLst>
              <a:ext uri="{FF2B5EF4-FFF2-40B4-BE49-F238E27FC236}">
                <a16:creationId xmlns:a16="http://schemas.microsoft.com/office/drawing/2014/main" id="{CBB18921-6618-133B-69ED-C064F4B897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132" y="1969425"/>
            <a:ext cx="6599959" cy="5499966"/>
          </a:xfrm>
          <a:prstGeom prst="rect">
            <a:avLst/>
          </a:prstGeom>
        </p:spPr>
      </p:pic>
      <p:pic>
        <p:nvPicPr>
          <p:cNvPr id="15" name="Picture 14">
            <a:extLst>
              <a:ext uri="{FF2B5EF4-FFF2-40B4-BE49-F238E27FC236}">
                <a16:creationId xmlns:a16="http://schemas.microsoft.com/office/drawing/2014/main" id="{EB3E58E1-94E0-2CAC-03DF-3C9993110C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00" y="2752356"/>
            <a:ext cx="9407268" cy="4703634"/>
          </a:xfrm>
          <a:prstGeom prst="rect">
            <a:avLst/>
          </a:prstGeom>
        </p:spPr>
      </p:pic>
      <p:sp>
        <p:nvSpPr>
          <p:cNvPr id="16" name="TextBox 4">
            <a:extLst>
              <a:ext uri="{FF2B5EF4-FFF2-40B4-BE49-F238E27FC236}">
                <a16:creationId xmlns:a16="http://schemas.microsoft.com/office/drawing/2014/main" id="{B98CA42A-9607-AE09-426F-55EB39581616}"/>
              </a:ext>
            </a:extLst>
          </p:cNvPr>
          <p:cNvSpPr txBox="1"/>
          <p:nvPr/>
        </p:nvSpPr>
        <p:spPr>
          <a:xfrm>
            <a:off x="448624" y="8207321"/>
            <a:ext cx="7004974" cy="2977610"/>
          </a:xfrm>
          <a:prstGeom prst="rect">
            <a:avLst/>
          </a:prstGeom>
        </p:spPr>
        <p:txBody>
          <a:bodyPr lIns="0" tIns="0" rIns="0" bIns="0" rtlCol="0" anchor="t">
            <a:spAutoFit/>
          </a:bodyPr>
          <a:lstStyle/>
          <a:p>
            <a:pPr marL="0" marR="0" lvl="0" indent="0" algn="ctr" defTabSz="914400" rtl="0" eaLnBrk="1" fontAlgn="auto" latinLnBrk="0" hangingPunct="1">
              <a:lnSpc>
                <a:spcPts val="3319"/>
              </a:lnSpc>
              <a:spcBef>
                <a:spcPts val="0"/>
              </a:spcBef>
              <a:spcAft>
                <a:spcPts val="0"/>
              </a:spcAft>
              <a:buClrTx/>
              <a:buSzTx/>
              <a:buFontTx/>
              <a:buNone/>
              <a:tabLst/>
              <a:defRP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Optical LC of AT 2023sva in the </a:t>
            </a:r>
            <a:r>
              <a:rPr kumimoji="0" lang="en-US" sz="3319" b="0" i="1"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g</a:t>
            </a: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 </a:t>
            </a:r>
            <a:r>
              <a:rPr kumimoji="0" lang="en-US" sz="3319" b="0" i="1"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r</a:t>
            </a: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 and </a:t>
            </a:r>
            <a:r>
              <a:rPr kumimoji="0" lang="en-US" sz="3319" b="0" i="1" u="none" strike="noStrike" kern="1200" cap="none" spc="0" normalizeH="0" baseline="0" noProof="0" dirty="0" err="1">
                <a:ln>
                  <a:noFill/>
                </a:ln>
                <a:solidFill>
                  <a:srgbClr val="FFFFFF"/>
                </a:solidFill>
                <a:effectLst/>
                <a:uLnTx/>
                <a:uFillTx/>
                <a:latin typeface="Cormorant Garamond"/>
                <a:ea typeface="Cormorant Garamond"/>
                <a:cs typeface="Cormorant Garamond"/>
                <a:sym typeface="Cormorant Garamond"/>
              </a:rPr>
              <a:t>i</a:t>
            </a: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 bands, along with a best fit power-law decay model.</a:t>
            </a:r>
            <a:b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br>
            <a:b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br>
            <a:b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br>
            <a:b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br>
            <a:endPar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endParaRPr>
          </a:p>
        </p:txBody>
      </p:sp>
      <p:sp>
        <p:nvSpPr>
          <p:cNvPr id="17" name="TextBox 4">
            <a:extLst>
              <a:ext uri="{FF2B5EF4-FFF2-40B4-BE49-F238E27FC236}">
                <a16:creationId xmlns:a16="http://schemas.microsoft.com/office/drawing/2014/main" id="{99F64ECE-8706-14F1-8C38-93E8172079F6}"/>
              </a:ext>
            </a:extLst>
          </p:cNvPr>
          <p:cNvSpPr txBox="1"/>
          <p:nvPr/>
        </p:nvSpPr>
        <p:spPr>
          <a:xfrm>
            <a:off x="9430747" y="7966165"/>
            <a:ext cx="7004974" cy="1708032"/>
          </a:xfrm>
          <a:prstGeom prst="rect">
            <a:avLst/>
          </a:prstGeom>
        </p:spPr>
        <p:txBody>
          <a:bodyPr lIns="0" tIns="0" rIns="0" bIns="0" rtlCol="0" anchor="t">
            <a:spAutoFit/>
          </a:bodyPr>
          <a:lstStyle/>
          <a:p>
            <a:pPr marL="0" marR="0" lvl="0" indent="0" algn="ctr" defTabSz="914400" rtl="0" eaLnBrk="1" fontAlgn="auto" latinLnBrk="0" hangingPunct="1">
              <a:lnSpc>
                <a:spcPts val="3319"/>
              </a:lnSpc>
              <a:spcBef>
                <a:spcPts val="0"/>
              </a:spcBef>
              <a:spcAft>
                <a:spcPts val="0"/>
              </a:spcAft>
              <a:buClrTx/>
              <a:buSzTx/>
              <a:buFontTx/>
              <a:buNone/>
              <a:tabLst/>
              <a:defRP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Optical spectrum of AT 2023sva, obtained by the OSIRIS instrument. The Lyman-</a:t>
            </a:r>
            <a:r>
              <a:rPr kumimoji="0" lang="el-GR"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α </a:t>
            </a: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absorption feature enables a redshift measurement at z = 2.28.</a:t>
            </a:r>
          </a:p>
        </p:txBody>
      </p:sp>
    </p:spTree>
    <p:extLst>
      <p:ext uri="{BB962C8B-B14F-4D97-AF65-F5344CB8AC3E}">
        <p14:creationId xmlns:p14="http://schemas.microsoft.com/office/powerpoint/2010/main" val="3691589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a:extLst>
            <a:ext uri="{FF2B5EF4-FFF2-40B4-BE49-F238E27FC236}">
              <a16:creationId xmlns:a16="http://schemas.microsoft.com/office/drawing/2014/main" id="{36510F6F-93B8-0337-AFFB-E3969516D00A}"/>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DB5F3A4D-84C2-4274-C727-8B956196DD69}"/>
              </a:ext>
            </a:extLst>
          </p:cNvPr>
          <p:cNvSpPr txBox="1"/>
          <p:nvPr/>
        </p:nvSpPr>
        <p:spPr>
          <a:xfrm>
            <a:off x="381000" y="495300"/>
            <a:ext cx="9982200" cy="782650"/>
          </a:xfrm>
          <a:prstGeom prst="rect">
            <a:avLst/>
          </a:prstGeom>
        </p:spPr>
        <p:txBody>
          <a:bodyPr wrap="square" lIns="0" tIns="0" rIns="0" bIns="0" rtlCol="0" anchor="t">
            <a:spAutoFit/>
          </a:bodyPr>
          <a:lstStyle/>
          <a:p>
            <a:pPr marL="0" marR="0" lvl="0" indent="0" algn="l" defTabSz="914400" rtl="0" eaLnBrk="1" fontAlgn="auto" latinLnBrk="0" hangingPunct="1">
              <a:lnSpc>
                <a:spcPts val="5900"/>
              </a:lnSpc>
              <a:spcBef>
                <a:spcPct val="0"/>
              </a:spcBef>
              <a:spcAft>
                <a:spcPts val="0"/>
              </a:spcAft>
              <a:buClrTx/>
              <a:buSzTx/>
              <a:buFontTx/>
              <a:buNone/>
              <a:tabLst/>
              <a:defRPr/>
            </a:pPr>
            <a:r>
              <a:rPr kumimoji="0" lang="en-US" sz="59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Radio Analysis</a:t>
            </a:r>
          </a:p>
        </p:txBody>
      </p:sp>
      <p:sp>
        <p:nvSpPr>
          <p:cNvPr id="11" name="Slide Number Placeholder 6">
            <a:extLst>
              <a:ext uri="{FF2B5EF4-FFF2-40B4-BE49-F238E27FC236}">
                <a16:creationId xmlns:a16="http://schemas.microsoft.com/office/drawing/2014/main" id="{834F4D4F-E3F0-DA18-E198-B4EFA7F3A36D}"/>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2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BF0D50E0-C460-6EDB-7543-F3FB12C02EEE}"/>
              </a:ext>
            </a:extLst>
          </p:cNvPr>
          <p:cNvSpPr txBox="1"/>
          <p:nvPr/>
        </p:nvSpPr>
        <p:spPr>
          <a:xfrm>
            <a:off x="1066800" y="7468913"/>
            <a:ext cx="9144000" cy="497252"/>
          </a:xfrm>
          <a:prstGeom prst="rect">
            <a:avLst/>
          </a:prstGeom>
          <a:noFill/>
        </p:spPr>
        <p:txBody>
          <a:bodyPr wrap="square">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Srinivasaragavan et al. (2025)</a:t>
            </a:r>
          </a:p>
        </p:txBody>
      </p:sp>
      <p:sp>
        <p:nvSpPr>
          <p:cNvPr id="13" name="TextBox 12">
            <a:extLst>
              <a:ext uri="{FF2B5EF4-FFF2-40B4-BE49-F238E27FC236}">
                <a16:creationId xmlns:a16="http://schemas.microsoft.com/office/drawing/2014/main" id="{F3F52FFA-5A58-5C17-7CA6-5701403CB660}"/>
              </a:ext>
            </a:extLst>
          </p:cNvPr>
          <p:cNvSpPr txBox="1"/>
          <p:nvPr/>
        </p:nvSpPr>
        <p:spPr>
          <a:xfrm>
            <a:off x="11353800" y="7468913"/>
            <a:ext cx="9144000" cy="497252"/>
          </a:xfrm>
          <a:prstGeom prst="rect">
            <a:avLst/>
          </a:prstGeom>
          <a:noFill/>
        </p:spPr>
        <p:txBody>
          <a:bodyPr wrap="square">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Srinivasaragavan et al. </a:t>
            </a:r>
            <a:r>
              <a:rPr lang="en-US" sz="2400" dirty="0">
                <a:solidFill>
                  <a:srgbClr val="FFFFFF"/>
                </a:solidFill>
                <a:latin typeface="Cormorant Garamond"/>
                <a:ea typeface="Cormorant Garamond"/>
                <a:cs typeface="Cormorant Garamond"/>
                <a:sym typeface="Cormorant Garamond"/>
              </a:rPr>
              <a:t>(</a:t>
            </a:r>
            <a:r>
              <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2025)</a:t>
            </a:r>
          </a:p>
        </p:txBody>
      </p:sp>
      <p:sp>
        <p:nvSpPr>
          <p:cNvPr id="16" name="TextBox 4">
            <a:extLst>
              <a:ext uri="{FF2B5EF4-FFF2-40B4-BE49-F238E27FC236}">
                <a16:creationId xmlns:a16="http://schemas.microsoft.com/office/drawing/2014/main" id="{700360C5-F118-55FD-947F-2E85FF4CDF11}"/>
              </a:ext>
            </a:extLst>
          </p:cNvPr>
          <p:cNvSpPr txBox="1"/>
          <p:nvPr/>
        </p:nvSpPr>
        <p:spPr>
          <a:xfrm>
            <a:off x="448624" y="8207321"/>
            <a:ext cx="7004974" cy="861646"/>
          </a:xfrm>
          <a:prstGeom prst="rect">
            <a:avLst/>
          </a:prstGeom>
        </p:spPr>
        <p:txBody>
          <a:bodyPr lIns="0" tIns="0" rIns="0" bIns="0" rtlCol="0" anchor="t">
            <a:spAutoFit/>
          </a:bodyPr>
          <a:lstStyle/>
          <a:p>
            <a:pPr marL="0" marR="0" lvl="0" indent="0" algn="ctr" defTabSz="914400" rtl="0" eaLnBrk="1" fontAlgn="auto" latinLnBrk="0" hangingPunct="1">
              <a:lnSpc>
                <a:spcPts val="3319"/>
              </a:lnSpc>
              <a:spcBef>
                <a:spcPts val="0"/>
              </a:spcBef>
              <a:spcAft>
                <a:spcPts val="0"/>
              </a:spcAft>
              <a:buClrTx/>
              <a:buSzTx/>
              <a:buFontTx/>
              <a:buNone/>
              <a:tabLst/>
              <a:defRP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Multi-frequency radio LC of AT 2023sva, fit power-laws fit to the 15.5 GHz data.</a:t>
            </a:r>
          </a:p>
        </p:txBody>
      </p:sp>
      <mc:AlternateContent xmlns:mc="http://schemas.openxmlformats.org/markup-compatibility/2006" xmlns:a14="http://schemas.microsoft.com/office/drawing/2010/main">
        <mc:Choice Requires="a14">
          <p:sp>
            <p:nvSpPr>
              <p:cNvPr id="17" name="TextBox 4">
                <a:extLst>
                  <a:ext uri="{FF2B5EF4-FFF2-40B4-BE49-F238E27FC236}">
                    <a16:creationId xmlns:a16="http://schemas.microsoft.com/office/drawing/2014/main" id="{21D94360-6249-DE52-A38D-7FC6F58614ED}"/>
                  </a:ext>
                </a:extLst>
              </p:cNvPr>
              <p:cNvSpPr txBox="1"/>
              <p:nvPr/>
            </p:nvSpPr>
            <p:spPr>
              <a:xfrm>
                <a:off x="10058400" y="7966165"/>
                <a:ext cx="7004974" cy="1281441"/>
              </a:xfrm>
              <a:prstGeom prst="rect">
                <a:avLst/>
              </a:prstGeom>
            </p:spPr>
            <p:txBody>
              <a:bodyPr lIns="0" tIns="0" rIns="0" bIns="0" rtlCol="0" anchor="t">
                <a:spAutoFit/>
              </a:bodyPr>
              <a:lstStyle/>
              <a:p>
                <a:pPr marL="0" marR="0" lvl="0" indent="0" algn="ctr" defTabSz="914400" rtl="0" eaLnBrk="1" fontAlgn="auto" latinLnBrk="0" hangingPunct="1">
                  <a:lnSpc>
                    <a:spcPts val="3319"/>
                  </a:lnSpc>
                  <a:spcBef>
                    <a:spcPts val="0"/>
                  </a:spcBef>
                  <a:spcAft>
                    <a:spcPts val="0"/>
                  </a:spcAft>
                  <a:buClrTx/>
                  <a:buSzTx/>
                  <a:buFontTx/>
                  <a:buNone/>
                  <a:tabLst/>
                  <a:defRP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Radio SEDs over multiple epochs of AT 2023sva. Scintillation analysis constrains the Lorentz factor at explosion to </a:t>
                </a:r>
                <a14:m>
                  <m:oMath xmlns:m="http://schemas.openxmlformats.org/officeDocument/2006/math">
                    <m:r>
                      <m:rPr>
                        <m:sty m:val="p"/>
                      </m:rPr>
                      <a:rPr kumimoji="0" lang="el-GR" sz="3319" b="0" i="1" u="none" strike="noStrike" kern="1200" cap="none" spc="0" normalizeH="0" baseline="0" noProof="0" smtClean="0">
                        <a:ln>
                          <a:noFill/>
                        </a:ln>
                        <a:solidFill>
                          <a:srgbClr val="FFFFFF"/>
                        </a:solidFill>
                        <a:effectLst/>
                        <a:uLnTx/>
                        <a:uFillTx/>
                        <a:latin typeface="Cambria Math" panose="02040503050406030204" pitchFamily="18" charset="0"/>
                        <a:ea typeface="Cambria Math" panose="02040503050406030204" pitchFamily="18" charset="0"/>
                        <a:cs typeface="Cormorant Garamond"/>
                        <a:sym typeface="Cormorant Garamond"/>
                      </a:rPr>
                      <m:t>Γ</m:t>
                    </m:r>
                  </m:oMath>
                </a14:m>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&lt; 80.</a:t>
                </a:r>
              </a:p>
            </p:txBody>
          </p:sp>
        </mc:Choice>
        <mc:Fallback xmlns="">
          <p:sp>
            <p:nvSpPr>
              <p:cNvPr id="17" name="TextBox 4">
                <a:extLst>
                  <a:ext uri="{FF2B5EF4-FFF2-40B4-BE49-F238E27FC236}">
                    <a16:creationId xmlns:a16="http://schemas.microsoft.com/office/drawing/2014/main" id="{CA78C037-96B9-5182-DABC-001B6C44C959}"/>
                  </a:ext>
                </a:extLst>
              </p:cNvPr>
              <p:cNvSpPr txBox="1">
                <a:spLocks noRot="1" noChangeAspect="1" noMove="1" noResize="1" noEditPoints="1" noAdjustHandles="1" noChangeArrowheads="1" noChangeShapeType="1" noTextEdit="1"/>
              </p:cNvSpPr>
              <p:nvPr/>
            </p:nvSpPr>
            <p:spPr>
              <a:xfrm>
                <a:off x="10058400" y="7966165"/>
                <a:ext cx="7004974" cy="1281441"/>
              </a:xfrm>
              <a:prstGeom prst="rect">
                <a:avLst/>
              </a:prstGeom>
              <a:blipFill>
                <a:blip r:embed="rId2"/>
                <a:stretch>
                  <a:fillRect l="-725" t="-14706" r="-1993" b="-18627"/>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A29C0F5F-6C2F-AF9E-DA7A-AF8B7DF92B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387" y="1809880"/>
            <a:ext cx="6545447" cy="5538455"/>
          </a:xfrm>
          <a:prstGeom prst="rect">
            <a:avLst/>
          </a:prstGeom>
        </p:spPr>
      </p:pic>
      <p:pic>
        <p:nvPicPr>
          <p:cNvPr id="6" name="Picture 5">
            <a:extLst>
              <a:ext uri="{FF2B5EF4-FFF2-40B4-BE49-F238E27FC236}">
                <a16:creationId xmlns:a16="http://schemas.microsoft.com/office/drawing/2014/main" id="{412EEB74-299D-D62E-E875-9723AFE924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7613" y="1806130"/>
            <a:ext cx="8382000" cy="5588000"/>
          </a:xfrm>
          <a:prstGeom prst="rect">
            <a:avLst/>
          </a:prstGeom>
        </p:spPr>
      </p:pic>
    </p:spTree>
    <p:extLst>
      <p:ext uri="{BB962C8B-B14F-4D97-AF65-F5344CB8AC3E}">
        <p14:creationId xmlns:p14="http://schemas.microsoft.com/office/powerpoint/2010/main" val="3378584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a:extLst>
            <a:ext uri="{FF2B5EF4-FFF2-40B4-BE49-F238E27FC236}">
              <a16:creationId xmlns:a16="http://schemas.microsoft.com/office/drawing/2014/main" id="{F2FCC2CE-6812-7C66-E24E-5956E6591F2A}"/>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5AF8082B-831A-3098-E967-89751BEB136A}"/>
              </a:ext>
            </a:extLst>
          </p:cNvPr>
          <p:cNvSpPr txBox="1"/>
          <p:nvPr/>
        </p:nvSpPr>
        <p:spPr>
          <a:xfrm>
            <a:off x="381000" y="495300"/>
            <a:ext cx="9982200" cy="782650"/>
          </a:xfrm>
          <a:prstGeom prst="rect">
            <a:avLst/>
          </a:prstGeom>
        </p:spPr>
        <p:txBody>
          <a:bodyPr wrap="square" lIns="0" tIns="0" rIns="0" bIns="0" rtlCol="0" anchor="t">
            <a:spAutoFit/>
          </a:bodyPr>
          <a:lstStyle/>
          <a:p>
            <a:pPr marL="0" marR="0" lvl="0" indent="0" algn="l" defTabSz="914400" rtl="0" eaLnBrk="1" fontAlgn="auto" latinLnBrk="0" hangingPunct="1">
              <a:lnSpc>
                <a:spcPts val="5900"/>
              </a:lnSpc>
              <a:spcBef>
                <a:spcPct val="0"/>
              </a:spcBef>
              <a:spcAft>
                <a:spcPts val="0"/>
              </a:spcAft>
              <a:buClrTx/>
              <a:buSzTx/>
              <a:buFontTx/>
              <a:buNone/>
              <a:tabLst/>
              <a:defRPr/>
            </a:pPr>
            <a:r>
              <a:rPr kumimoji="0" lang="en-US" sz="59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Multiwavelength Modeling</a:t>
            </a:r>
          </a:p>
        </p:txBody>
      </p:sp>
      <p:sp>
        <p:nvSpPr>
          <p:cNvPr id="11" name="Slide Number Placeholder 6">
            <a:extLst>
              <a:ext uri="{FF2B5EF4-FFF2-40B4-BE49-F238E27FC236}">
                <a16:creationId xmlns:a16="http://schemas.microsoft.com/office/drawing/2014/main" id="{A8721511-4189-9301-DA20-35133A6ABDEE}"/>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2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6E6335AD-FBD4-EDE8-09A8-031054D76039}"/>
              </a:ext>
            </a:extLst>
          </p:cNvPr>
          <p:cNvSpPr txBox="1"/>
          <p:nvPr/>
        </p:nvSpPr>
        <p:spPr>
          <a:xfrm>
            <a:off x="2133600" y="7468913"/>
            <a:ext cx="9144000" cy="497252"/>
          </a:xfrm>
          <a:prstGeom prst="rect">
            <a:avLst/>
          </a:prstGeom>
          <a:noFill/>
        </p:spPr>
        <p:txBody>
          <a:bodyPr wrap="square">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Srinivasaragavan et al. </a:t>
            </a:r>
            <a:r>
              <a:rPr lang="en-US" sz="2400" dirty="0">
                <a:solidFill>
                  <a:srgbClr val="FFFFFF"/>
                </a:solidFill>
                <a:latin typeface="Cormorant Garamond"/>
                <a:ea typeface="Cormorant Garamond"/>
                <a:cs typeface="Cormorant Garamond"/>
                <a:sym typeface="Cormorant Garamond"/>
              </a:rPr>
              <a:t>(2025)</a:t>
            </a:r>
            <a:endPar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endParaRPr>
          </a:p>
        </p:txBody>
      </p:sp>
      <p:sp>
        <p:nvSpPr>
          <p:cNvPr id="13" name="TextBox 12">
            <a:extLst>
              <a:ext uri="{FF2B5EF4-FFF2-40B4-BE49-F238E27FC236}">
                <a16:creationId xmlns:a16="http://schemas.microsoft.com/office/drawing/2014/main" id="{EB9996B2-DA17-2DAC-C201-34BD53403A18}"/>
              </a:ext>
            </a:extLst>
          </p:cNvPr>
          <p:cNvSpPr txBox="1"/>
          <p:nvPr/>
        </p:nvSpPr>
        <p:spPr>
          <a:xfrm>
            <a:off x="11201400" y="7468913"/>
            <a:ext cx="9144000" cy="497252"/>
          </a:xfrm>
          <a:prstGeom prst="rect">
            <a:avLst/>
          </a:prstGeom>
          <a:noFill/>
        </p:spPr>
        <p:txBody>
          <a:bodyPr wrap="square">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Srinivasaragavan et al. </a:t>
            </a:r>
            <a:r>
              <a:rPr lang="en-US" sz="2400" dirty="0">
                <a:solidFill>
                  <a:srgbClr val="FFFFFF"/>
                </a:solidFill>
                <a:latin typeface="Cormorant Garamond"/>
                <a:ea typeface="Cormorant Garamond"/>
                <a:cs typeface="Cormorant Garamond"/>
                <a:sym typeface="Cormorant Garamond"/>
              </a:rPr>
              <a:t>(2025)</a:t>
            </a:r>
            <a:endPar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endParaRPr>
          </a:p>
        </p:txBody>
      </p:sp>
      <p:sp>
        <p:nvSpPr>
          <p:cNvPr id="16" name="TextBox 4">
            <a:extLst>
              <a:ext uri="{FF2B5EF4-FFF2-40B4-BE49-F238E27FC236}">
                <a16:creationId xmlns:a16="http://schemas.microsoft.com/office/drawing/2014/main" id="{DE45332F-FC25-624D-3AD0-6B00F140BF3C}"/>
              </a:ext>
            </a:extLst>
          </p:cNvPr>
          <p:cNvSpPr txBox="1"/>
          <p:nvPr/>
        </p:nvSpPr>
        <p:spPr>
          <a:xfrm>
            <a:off x="1145714" y="8041051"/>
            <a:ext cx="7004974" cy="2131224"/>
          </a:xfrm>
          <a:prstGeom prst="rect">
            <a:avLst/>
          </a:prstGeom>
        </p:spPr>
        <p:txBody>
          <a:bodyPr lIns="0" tIns="0" rIns="0" bIns="0" rtlCol="0" anchor="t">
            <a:spAutoFit/>
          </a:bodyPr>
          <a:lstStyle/>
          <a:p>
            <a:pPr marL="0" marR="0" lvl="0" indent="0" algn="ctr" defTabSz="914400" rtl="0" eaLnBrk="1" fontAlgn="auto" latinLnBrk="0" hangingPunct="1">
              <a:lnSpc>
                <a:spcPts val="3319"/>
              </a:lnSpc>
              <a:spcBef>
                <a:spcPts val="0"/>
              </a:spcBef>
              <a:spcAft>
                <a:spcPts val="0"/>
              </a:spcAft>
              <a:buClrTx/>
              <a:buSzTx/>
              <a:buFontTx/>
              <a:buNone/>
              <a:tabLst/>
              <a:defRP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The 15.5 GHz radio observations of AT 2023sva and the X-ray upper limit, along with the best-fit power-law structured jet, </a:t>
            </a:r>
            <a:r>
              <a:rPr kumimoji="0" lang="en-US" sz="3319" b="0" i="0" u="none" strike="noStrike" kern="1200" cap="none" spc="0" normalizeH="0" baseline="0" noProof="0" dirty="0" err="1">
                <a:ln>
                  <a:noFill/>
                </a:ln>
                <a:solidFill>
                  <a:srgbClr val="FFFFFF"/>
                </a:solidFill>
                <a:effectLst/>
                <a:uLnTx/>
                <a:uFillTx/>
                <a:latin typeface="Cormorant Garamond"/>
                <a:ea typeface="Cormorant Garamond"/>
                <a:cs typeface="Cormorant Garamond"/>
                <a:sym typeface="Cormorant Garamond"/>
              </a:rPr>
              <a:t>tophat</a:t>
            </a: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 jet, and Gaussian structured jet fit to the observed LC. </a:t>
            </a:r>
          </a:p>
        </p:txBody>
      </p:sp>
      <mc:AlternateContent xmlns:mc="http://schemas.openxmlformats.org/markup-compatibility/2006" xmlns:a14="http://schemas.microsoft.com/office/drawing/2010/main">
        <mc:Choice Requires="a14">
          <p:sp>
            <p:nvSpPr>
              <p:cNvPr id="17" name="TextBox 4">
                <a:extLst>
                  <a:ext uri="{FF2B5EF4-FFF2-40B4-BE49-F238E27FC236}">
                    <a16:creationId xmlns:a16="http://schemas.microsoft.com/office/drawing/2014/main" id="{B0590C76-E783-1445-1522-02F53077470D}"/>
                  </a:ext>
                </a:extLst>
              </p:cNvPr>
              <p:cNvSpPr txBox="1"/>
              <p:nvPr/>
            </p:nvSpPr>
            <p:spPr>
              <a:xfrm>
                <a:off x="10137314" y="8113280"/>
                <a:ext cx="7004974" cy="2131224"/>
              </a:xfrm>
              <a:prstGeom prst="rect">
                <a:avLst/>
              </a:prstGeom>
            </p:spPr>
            <p:txBody>
              <a:bodyPr lIns="0" tIns="0" rIns="0" bIns="0" rtlCol="0" anchor="t">
                <a:spAutoFit/>
              </a:bodyPr>
              <a:lstStyle/>
              <a:p>
                <a:pPr marL="0" marR="0" lvl="0" indent="0" algn="ctr" defTabSz="914400" rtl="0" eaLnBrk="1" fontAlgn="auto" latinLnBrk="0" hangingPunct="1">
                  <a:lnSpc>
                    <a:spcPts val="3319"/>
                  </a:lnSpc>
                  <a:spcBef>
                    <a:spcPts val="0"/>
                  </a:spcBef>
                  <a:spcAft>
                    <a:spcPts val="0"/>
                  </a:spcAft>
                  <a:buClrTx/>
                  <a:buSzTx/>
                  <a:buFontTx/>
                  <a:buNone/>
                  <a:tabLst/>
                  <a:defRP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The 90% credible interval of the predicted LCs from our posterior samples for the most favored power-law structured jet model. From the best-fit parameters, we constrain </a:t>
                </a:r>
                <a14:m>
                  <m:oMath xmlns:m="http://schemas.openxmlformats.org/officeDocument/2006/math">
                    <m:r>
                      <m:rPr>
                        <m:sty m:val="p"/>
                      </m:rPr>
                      <a:rPr kumimoji="0" lang="el-GR" sz="3319" b="0" i="1" u="none" strike="noStrike" kern="1200" cap="none" spc="0" normalizeH="0" baseline="0" noProof="0" smtClean="0">
                        <a:ln>
                          <a:noFill/>
                        </a:ln>
                        <a:solidFill>
                          <a:srgbClr val="FFFFFF"/>
                        </a:solidFill>
                        <a:effectLst/>
                        <a:uLnTx/>
                        <a:uFillTx/>
                        <a:latin typeface="Cambria Math" panose="02040503050406030204" pitchFamily="18" charset="0"/>
                        <a:ea typeface="Cambria Math" panose="02040503050406030204" pitchFamily="18" charset="0"/>
                        <a:cs typeface="Cormorant Garamond"/>
                        <a:sym typeface="Cormorant Garamond"/>
                      </a:rPr>
                      <m:t>Γ</m:t>
                    </m:r>
                    <m:r>
                      <a:rPr kumimoji="0" lang="en-US" sz="3319" b="0" i="0" u="none" strike="noStrike" kern="1200" cap="none" spc="0" normalizeH="0" baseline="0" noProof="0" smtClean="0">
                        <a:ln>
                          <a:noFill/>
                        </a:ln>
                        <a:solidFill>
                          <a:srgbClr val="FFFFFF"/>
                        </a:solidFill>
                        <a:effectLst/>
                        <a:uLnTx/>
                        <a:uFillTx/>
                        <a:latin typeface="Cambria Math" panose="02040503050406030204" pitchFamily="18" charset="0"/>
                        <a:ea typeface="Cambria Math" panose="02040503050406030204" pitchFamily="18" charset="0"/>
                        <a:cs typeface="Cormorant Garamond"/>
                        <a:sym typeface="Cormorant Garamond"/>
                      </a:rPr>
                      <m:t>&gt;9</m:t>
                    </m:r>
                  </m:oMath>
                </a14:m>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a:t>
                </a:r>
              </a:p>
            </p:txBody>
          </p:sp>
        </mc:Choice>
        <mc:Fallback xmlns="">
          <p:sp>
            <p:nvSpPr>
              <p:cNvPr id="17" name="TextBox 4">
                <a:extLst>
                  <a:ext uri="{FF2B5EF4-FFF2-40B4-BE49-F238E27FC236}">
                    <a16:creationId xmlns:a16="http://schemas.microsoft.com/office/drawing/2014/main" id="{CA78C037-96B9-5182-DABC-001B6C44C959}"/>
                  </a:ext>
                </a:extLst>
              </p:cNvPr>
              <p:cNvSpPr txBox="1">
                <a:spLocks noRot="1" noChangeAspect="1" noMove="1" noResize="1" noEditPoints="1" noAdjustHandles="1" noChangeArrowheads="1" noChangeShapeType="1" noTextEdit="1"/>
              </p:cNvSpPr>
              <p:nvPr/>
            </p:nvSpPr>
            <p:spPr>
              <a:xfrm>
                <a:off x="10137314" y="8113280"/>
                <a:ext cx="7004974" cy="2131224"/>
              </a:xfrm>
              <a:prstGeom prst="rect">
                <a:avLst/>
              </a:prstGeom>
              <a:blipFill>
                <a:blip r:embed="rId2"/>
                <a:stretch>
                  <a:fillRect l="-2899" t="-8876" r="-4348" b="-11243"/>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0888B9BE-B44B-DB39-B831-32125E213B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1" y="1639613"/>
            <a:ext cx="7772400" cy="5829300"/>
          </a:xfrm>
          <a:prstGeom prst="rect">
            <a:avLst/>
          </a:prstGeom>
        </p:spPr>
      </p:pic>
      <p:pic>
        <p:nvPicPr>
          <p:cNvPr id="6" name="Picture 5">
            <a:extLst>
              <a:ext uri="{FF2B5EF4-FFF2-40B4-BE49-F238E27FC236}">
                <a16:creationId xmlns:a16="http://schemas.microsoft.com/office/drawing/2014/main" id="{D03B8916-8A14-072D-6B4D-B9EA109B53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1" y="1639613"/>
            <a:ext cx="7772400" cy="5829300"/>
          </a:xfrm>
          <a:prstGeom prst="rect">
            <a:avLst/>
          </a:prstGeom>
        </p:spPr>
      </p:pic>
    </p:spTree>
    <p:extLst>
      <p:ext uri="{BB962C8B-B14F-4D97-AF65-F5344CB8AC3E}">
        <p14:creationId xmlns:p14="http://schemas.microsoft.com/office/powerpoint/2010/main" val="555547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a:extLst>
            <a:ext uri="{FF2B5EF4-FFF2-40B4-BE49-F238E27FC236}">
              <a16:creationId xmlns:a16="http://schemas.microsoft.com/office/drawing/2014/main" id="{511FA58F-8F1A-E2CE-719D-5532EED6B99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F48D98C-3D6A-5597-CAE5-0E351635931B}"/>
              </a:ext>
            </a:extLst>
          </p:cNvPr>
          <p:cNvSpPr/>
          <p:nvPr/>
        </p:nvSpPr>
        <p:spPr>
          <a:xfrm>
            <a:off x="9689558" y="2004793"/>
            <a:ext cx="7088197" cy="3819211"/>
          </a:xfrm>
          <a:custGeom>
            <a:avLst/>
            <a:gdLst/>
            <a:ahLst/>
            <a:cxnLst/>
            <a:rect l="l" t="t" r="r" b="b"/>
            <a:pathLst>
              <a:path w="7088197" h="3819211">
                <a:moveTo>
                  <a:pt x="0" y="0"/>
                </a:moveTo>
                <a:lnTo>
                  <a:pt x="7088196" y="0"/>
                </a:lnTo>
                <a:lnTo>
                  <a:pt x="7088196" y="3819211"/>
                </a:lnTo>
                <a:lnTo>
                  <a:pt x="0" y="381921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5B4C3D8A-FB07-27F2-6310-EC6D3606396D}"/>
              </a:ext>
            </a:extLst>
          </p:cNvPr>
          <p:cNvSpPr/>
          <p:nvPr/>
        </p:nvSpPr>
        <p:spPr>
          <a:xfrm>
            <a:off x="1434246" y="2004793"/>
            <a:ext cx="7042815" cy="3794759"/>
          </a:xfrm>
          <a:custGeom>
            <a:avLst/>
            <a:gdLst/>
            <a:ahLst/>
            <a:cxnLst/>
            <a:rect l="l" t="t" r="r" b="b"/>
            <a:pathLst>
              <a:path w="7042815" h="3794759">
                <a:moveTo>
                  <a:pt x="0" y="0"/>
                </a:moveTo>
                <a:lnTo>
                  <a:pt x="7042815" y="0"/>
                </a:lnTo>
                <a:lnTo>
                  <a:pt x="7042815" y="3794759"/>
                </a:lnTo>
                <a:lnTo>
                  <a:pt x="0" y="379475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4AC0D627-6038-6F45-D023-5877D8197CCA}"/>
              </a:ext>
            </a:extLst>
          </p:cNvPr>
          <p:cNvSpPr txBox="1"/>
          <p:nvPr/>
        </p:nvSpPr>
        <p:spPr>
          <a:xfrm>
            <a:off x="9509179" y="6457250"/>
            <a:ext cx="7484975" cy="2286588"/>
          </a:xfrm>
          <a:prstGeom prst="rect">
            <a:avLst/>
          </a:prstGeom>
        </p:spPr>
        <p:txBody>
          <a:bodyPr lIns="0" tIns="0" rIns="0" bIns="0" rtlCol="0" anchor="t">
            <a:spAutoFit/>
          </a:bodyPr>
          <a:lstStyle/>
          <a:p>
            <a:pPr marL="0" marR="0" lvl="0" indent="0" algn="l" defTabSz="914400" rtl="0" eaLnBrk="1" fontAlgn="auto" latinLnBrk="0" hangingPunct="1">
              <a:lnSpc>
                <a:spcPts val="3597"/>
              </a:lnSpc>
              <a:spcBef>
                <a:spcPts val="0"/>
              </a:spcBef>
              <a:spcAft>
                <a:spcPts val="0"/>
              </a:spcAft>
              <a:buClrTx/>
              <a:buSzTx/>
              <a:buFontTx/>
              <a:buNone/>
              <a:tabLst/>
              <a:defRPr/>
            </a:pPr>
            <a:r>
              <a:rPr kumimoji="0" lang="en-US" sz="2569" b="1" i="0" u="none" strike="noStrike" kern="1200" cap="none" spc="0" normalizeH="0" baseline="0" noProof="0" dirty="0">
                <a:ln>
                  <a:noFill/>
                </a:ln>
                <a:solidFill>
                  <a:srgbClr val="FBF1F1"/>
                </a:solidFill>
                <a:effectLst/>
                <a:uLnTx/>
                <a:uFillTx/>
                <a:latin typeface="Cormorant Garamond Bold"/>
                <a:ea typeface="Cormorant Garamond Bold"/>
                <a:cs typeface="Cormorant Garamond Bold"/>
                <a:sym typeface="Cormorant Garamond Bold"/>
              </a:rPr>
              <a:t>Core-Collapse Supernovae (</a:t>
            </a:r>
            <a:r>
              <a:rPr kumimoji="0" lang="en-US" sz="2569" b="1" i="0" u="none" strike="noStrike" kern="1200" cap="none" spc="0" normalizeH="0" baseline="0" noProof="0" dirty="0" err="1">
                <a:ln>
                  <a:noFill/>
                </a:ln>
                <a:solidFill>
                  <a:srgbClr val="FBF1F1"/>
                </a:solidFill>
                <a:effectLst/>
                <a:uLnTx/>
                <a:uFillTx/>
                <a:latin typeface="Cormorant Garamond Bold"/>
                <a:ea typeface="Cormorant Garamond Bold"/>
                <a:cs typeface="Cormorant Garamond Bold"/>
                <a:sym typeface="Cormorant Garamond Bold"/>
              </a:rPr>
              <a:t>CCSNe</a:t>
            </a:r>
            <a:r>
              <a:rPr kumimoji="0" lang="en-US" sz="2569" b="1" i="0" u="none" strike="noStrike" kern="1200" cap="none" spc="0" normalizeH="0" baseline="0" noProof="0" dirty="0">
                <a:ln>
                  <a:noFill/>
                </a:ln>
                <a:solidFill>
                  <a:srgbClr val="FBF1F1"/>
                </a:solidFill>
                <a:effectLst/>
                <a:uLnTx/>
                <a:uFillTx/>
                <a:latin typeface="Cormorant Garamond Bold"/>
                <a:ea typeface="Cormorant Garamond Bold"/>
                <a:cs typeface="Cormorant Garamond Bold"/>
                <a:sym typeface="Cormorant Garamond Bold"/>
              </a:rPr>
              <a:t>)</a:t>
            </a:r>
          </a:p>
          <a:p>
            <a:pPr marL="554862" marR="0" lvl="1" indent="-277431" algn="l" defTabSz="914400" rtl="0" eaLnBrk="1" fontAlgn="auto" latinLnBrk="0" hangingPunct="1">
              <a:lnSpc>
                <a:spcPts val="3597"/>
              </a:lnSpc>
              <a:spcBef>
                <a:spcPts val="0"/>
              </a:spcBef>
              <a:spcAft>
                <a:spcPts val="0"/>
              </a:spcAft>
              <a:buClrTx/>
              <a:buSzTx/>
              <a:buFont typeface="Arial"/>
              <a:buChar char="•"/>
              <a:tabLst/>
              <a:defRPr/>
            </a:pPr>
            <a:r>
              <a:rPr kumimoji="0" lang="en-US" sz="2569" b="1" i="0" u="none" strike="noStrike" kern="1200" cap="none" spc="0" normalizeH="0" baseline="0" noProof="0" dirty="0">
                <a:ln>
                  <a:noFill/>
                </a:ln>
                <a:solidFill>
                  <a:srgbClr val="FBF1F1"/>
                </a:solidFill>
                <a:effectLst/>
                <a:uLnTx/>
                <a:uFillTx/>
                <a:latin typeface="Cormorant Garamond Medium"/>
                <a:ea typeface="Cormorant Garamond Medium"/>
                <a:cs typeface="Cormorant Garamond Medium"/>
                <a:sym typeface="Cormorant Garamond Medium"/>
              </a:rPr>
              <a:t>End of massive star’s (&gt; 8 solar masses) life, resulting in formation of compact remnant</a:t>
            </a:r>
          </a:p>
          <a:p>
            <a:pPr marL="554862" marR="0" lvl="1" indent="-277431" algn="l" defTabSz="914400" rtl="0" eaLnBrk="1" fontAlgn="auto" latinLnBrk="0" hangingPunct="1">
              <a:lnSpc>
                <a:spcPts val="3597"/>
              </a:lnSpc>
              <a:spcBef>
                <a:spcPts val="0"/>
              </a:spcBef>
              <a:spcAft>
                <a:spcPts val="0"/>
              </a:spcAft>
              <a:buClrTx/>
              <a:buSzTx/>
              <a:buFont typeface="Arial"/>
              <a:buChar char="•"/>
              <a:tabLst/>
              <a:defRPr/>
            </a:pPr>
            <a:r>
              <a:rPr kumimoji="0" lang="en-US" sz="2569" b="1" i="0" u="none" strike="noStrike" kern="1200" cap="none" spc="0" normalizeH="0" baseline="0" noProof="0" dirty="0">
                <a:ln>
                  <a:noFill/>
                </a:ln>
                <a:solidFill>
                  <a:srgbClr val="FBF1F1"/>
                </a:solidFill>
                <a:effectLst/>
                <a:uLnTx/>
                <a:uFillTx/>
                <a:latin typeface="Cormorant Garamond Medium"/>
                <a:ea typeface="Cormorant Garamond Medium"/>
                <a:cs typeface="Cormorant Garamond Medium"/>
                <a:sym typeface="Cormorant Garamond Medium"/>
              </a:rPr>
              <a:t>Most </a:t>
            </a:r>
            <a:r>
              <a:rPr kumimoji="0" lang="en-US" sz="2569" b="1" i="0" u="none" strike="noStrike" kern="1200" cap="none" spc="0" normalizeH="0" baseline="0" noProof="0" dirty="0">
                <a:ln>
                  <a:noFill/>
                </a:ln>
                <a:solidFill>
                  <a:srgbClr val="FBF1F1"/>
                </a:solidFill>
                <a:effectLst/>
                <a:uLnTx/>
                <a:uFillTx/>
                <a:latin typeface="Cormorant Garamond Bold"/>
                <a:ea typeface="Cormorant Garamond Bold"/>
                <a:cs typeface="Cormorant Garamond Bold"/>
                <a:sym typeface="Cormorant Garamond Bold"/>
              </a:rPr>
              <a:t>powerful</a:t>
            </a:r>
            <a:r>
              <a:rPr kumimoji="0" lang="en-US" sz="2569" b="0" i="0" u="none" strike="noStrike" kern="1200" cap="none" spc="0" normalizeH="0" baseline="0" noProof="0" dirty="0">
                <a:ln>
                  <a:noFill/>
                </a:ln>
                <a:solidFill>
                  <a:srgbClr val="FBF1F1"/>
                </a:solidFill>
                <a:effectLst/>
                <a:uLnTx/>
                <a:uFillTx/>
                <a:latin typeface="Cormorant Garamond"/>
                <a:ea typeface="Cormorant Garamond"/>
                <a:cs typeface="Cormorant Garamond"/>
                <a:sym typeface="Cormorant Garamond"/>
              </a:rPr>
              <a:t> </a:t>
            </a:r>
            <a:r>
              <a:rPr kumimoji="0" lang="en-US" sz="2569" b="1" i="0" u="none" strike="noStrike" kern="1200" cap="none" spc="0" normalizeH="0" baseline="0" noProof="0" dirty="0">
                <a:ln>
                  <a:noFill/>
                </a:ln>
                <a:solidFill>
                  <a:srgbClr val="FBF1F1"/>
                </a:solidFill>
                <a:effectLst/>
                <a:uLnTx/>
                <a:uFillTx/>
                <a:latin typeface="Cormorant Garamond Medium"/>
                <a:ea typeface="Cormorant Garamond Medium"/>
                <a:cs typeface="Cormorant Garamond Medium"/>
                <a:sym typeface="Cormorant Garamond Medium"/>
              </a:rPr>
              <a:t>explosions in Universe</a:t>
            </a:r>
          </a:p>
          <a:p>
            <a:pPr marL="277431" marR="0" lvl="1" indent="0" algn="l" defTabSz="914400" rtl="0" eaLnBrk="1" fontAlgn="auto" latinLnBrk="0" hangingPunct="1">
              <a:lnSpc>
                <a:spcPts val="3597"/>
              </a:lnSpc>
              <a:spcBef>
                <a:spcPts val="0"/>
              </a:spcBef>
              <a:spcAft>
                <a:spcPts val="0"/>
              </a:spcAft>
              <a:buClrTx/>
              <a:buSzTx/>
              <a:buFontTx/>
              <a:buNone/>
              <a:tabLst/>
              <a:defRPr/>
            </a:pPr>
            <a:endParaRPr kumimoji="0" lang="en-US" sz="2569" b="1" i="0" u="none" strike="noStrike" kern="1200" cap="none" spc="0" normalizeH="0" baseline="0" noProof="0" dirty="0">
              <a:ln>
                <a:noFill/>
              </a:ln>
              <a:solidFill>
                <a:srgbClr val="FBF1F1"/>
              </a:solidFill>
              <a:effectLst/>
              <a:uLnTx/>
              <a:uFillTx/>
              <a:latin typeface="Cormorant Garamond Medium"/>
              <a:ea typeface="Cormorant Garamond Medium"/>
              <a:cs typeface="Cormorant Garamond Medium"/>
              <a:sym typeface="Cormorant Garamond Medium"/>
            </a:endParaRPr>
          </a:p>
        </p:txBody>
      </p:sp>
      <p:sp>
        <p:nvSpPr>
          <p:cNvPr id="8" name="TextBox 8">
            <a:extLst>
              <a:ext uri="{FF2B5EF4-FFF2-40B4-BE49-F238E27FC236}">
                <a16:creationId xmlns:a16="http://schemas.microsoft.com/office/drawing/2014/main" id="{681612AC-71DB-C68C-3CF0-8EDE97F1D1F0}"/>
              </a:ext>
            </a:extLst>
          </p:cNvPr>
          <p:cNvSpPr txBox="1"/>
          <p:nvPr/>
        </p:nvSpPr>
        <p:spPr>
          <a:xfrm>
            <a:off x="1215067" y="6438900"/>
            <a:ext cx="8265017" cy="2286588"/>
          </a:xfrm>
          <a:prstGeom prst="rect">
            <a:avLst/>
          </a:prstGeom>
        </p:spPr>
        <p:txBody>
          <a:bodyPr lIns="0" tIns="0" rIns="0" bIns="0" rtlCol="0" anchor="t">
            <a:spAutoFit/>
          </a:bodyPr>
          <a:lstStyle/>
          <a:p>
            <a:pPr marL="0" marR="0" lvl="0" indent="0" algn="l" defTabSz="914400" rtl="0" eaLnBrk="1" fontAlgn="auto" latinLnBrk="0" hangingPunct="1">
              <a:lnSpc>
                <a:spcPts val="3597"/>
              </a:lnSpc>
              <a:spcBef>
                <a:spcPts val="0"/>
              </a:spcBef>
              <a:spcAft>
                <a:spcPts val="0"/>
              </a:spcAft>
              <a:buClrTx/>
              <a:buSzTx/>
              <a:buFontTx/>
              <a:buNone/>
              <a:tabLst/>
              <a:defRPr/>
            </a:pPr>
            <a:r>
              <a:rPr kumimoji="0" lang="en-US" sz="2569" b="1" i="0" u="none" strike="noStrike" kern="1200" cap="none" spc="0" normalizeH="0" baseline="0" noProof="0" dirty="0">
                <a:ln>
                  <a:noFill/>
                </a:ln>
                <a:solidFill>
                  <a:srgbClr val="FBF1F1"/>
                </a:solidFill>
                <a:effectLst/>
                <a:uLnTx/>
                <a:uFillTx/>
                <a:latin typeface="Cormorant Garamond Bold"/>
                <a:ea typeface="Cormorant Garamond Bold"/>
                <a:cs typeface="Cormorant Garamond Bold"/>
                <a:sym typeface="Cormorant Garamond Bold"/>
              </a:rPr>
              <a:t>Long Gamma-ray Bursts (LGRBs)</a:t>
            </a:r>
          </a:p>
          <a:p>
            <a:pPr marL="554862" marR="0" lvl="1" indent="-277431" algn="l" defTabSz="914400" rtl="0" eaLnBrk="1" fontAlgn="auto" latinLnBrk="0" hangingPunct="1">
              <a:lnSpc>
                <a:spcPts val="3597"/>
              </a:lnSpc>
              <a:spcBef>
                <a:spcPts val="0"/>
              </a:spcBef>
              <a:spcAft>
                <a:spcPts val="0"/>
              </a:spcAft>
              <a:buClrTx/>
              <a:buSzTx/>
              <a:buFont typeface="Arial"/>
              <a:buChar char="•"/>
              <a:tabLst/>
              <a:defRPr/>
            </a:pPr>
            <a:r>
              <a:rPr kumimoji="0" lang="en-US" sz="2569" b="1" i="0" u="none" strike="noStrike" kern="1200" cap="none" spc="0" normalizeH="0" baseline="0" noProof="0" dirty="0">
                <a:ln>
                  <a:noFill/>
                </a:ln>
                <a:solidFill>
                  <a:srgbClr val="FBF1F1"/>
                </a:solidFill>
                <a:effectLst/>
                <a:uLnTx/>
                <a:uFillTx/>
                <a:latin typeface="Cormorant Garamond Medium"/>
                <a:ea typeface="Cormorant Garamond Medium"/>
                <a:cs typeface="Cormorant Garamond Medium"/>
                <a:sym typeface="Cormorant Garamond Medium"/>
              </a:rPr>
              <a:t>Flashes of gamma-rays released from highly collimated, ultra-relativistic jets driven by compact remnants after </a:t>
            </a:r>
            <a:r>
              <a:rPr kumimoji="0" lang="en-US" sz="2569" b="1" i="0" u="none" strike="noStrike" kern="1200" cap="none" spc="0" normalizeH="0" baseline="0" noProof="0" dirty="0" err="1">
                <a:ln>
                  <a:noFill/>
                </a:ln>
                <a:solidFill>
                  <a:srgbClr val="FBF1F1"/>
                </a:solidFill>
                <a:effectLst/>
                <a:uLnTx/>
                <a:uFillTx/>
                <a:latin typeface="Cormorant Garamond Medium"/>
                <a:ea typeface="Cormorant Garamond Medium"/>
                <a:cs typeface="Cormorant Garamond Medium"/>
                <a:sym typeface="Cormorant Garamond Medium"/>
              </a:rPr>
              <a:t>CCSNe</a:t>
            </a:r>
            <a:endParaRPr kumimoji="0" lang="en-US" sz="2569" b="1" i="0" u="none" strike="noStrike" kern="1200" cap="none" spc="0" normalizeH="0" baseline="0" noProof="0" dirty="0">
              <a:ln>
                <a:noFill/>
              </a:ln>
              <a:solidFill>
                <a:srgbClr val="FBF1F1"/>
              </a:solidFill>
              <a:effectLst/>
              <a:uLnTx/>
              <a:uFillTx/>
              <a:latin typeface="Cormorant Garamond Medium"/>
              <a:ea typeface="Cormorant Garamond Medium"/>
              <a:cs typeface="Cormorant Garamond Medium"/>
              <a:sym typeface="Cormorant Garamond Medium"/>
            </a:endParaRPr>
          </a:p>
          <a:p>
            <a:pPr marL="554862" marR="0" lvl="1" indent="-277431" algn="l" defTabSz="914400" rtl="0" eaLnBrk="1" fontAlgn="auto" latinLnBrk="0" hangingPunct="1">
              <a:lnSpc>
                <a:spcPts val="3597"/>
              </a:lnSpc>
              <a:spcBef>
                <a:spcPts val="0"/>
              </a:spcBef>
              <a:spcAft>
                <a:spcPts val="0"/>
              </a:spcAft>
              <a:buClrTx/>
              <a:buSzTx/>
              <a:buFont typeface="Arial"/>
              <a:buChar char="•"/>
              <a:tabLst/>
              <a:defRPr/>
            </a:pPr>
            <a:r>
              <a:rPr kumimoji="0" lang="en-US" sz="2569" b="1" i="0" u="none" strike="noStrike" kern="1200" cap="none" spc="0" normalizeH="0" baseline="0" noProof="0" dirty="0">
                <a:ln>
                  <a:noFill/>
                </a:ln>
                <a:solidFill>
                  <a:srgbClr val="FBF1F1"/>
                </a:solidFill>
                <a:effectLst/>
                <a:uLnTx/>
                <a:uFillTx/>
                <a:latin typeface="Cormorant Garamond Medium"/>
                <a:ea typeface="Cormorant Garamond Medium"/>
                <a:cs typeface="Cormorant Garamond Medium"/>
                <a:sym typeface="Cormorant Garamond Medium"/>
              </a:rPr>
              <a:t>Most electromagnetically </a:t>
            </a:r>
            <a:r>
              <a:rPr kumimoji="0" lang="en-US" sz="2569" b="1" i="0" u="none" strike="noStrike" kern="1200" cap="none" spc="0" normalizeH="0" baseline="0" noProof="0" dirty="0">
                <a:ln>
                  <a:noFill/>
                </a:ln>
                <a:solidFill>
                  <a:srgbClr val="FBF1F1"/>
                </a:solidFill>
                <a:effectLst/>
                <a:uLnTx/>
                <a:uFillTx/>
                <a:latin typeface="Cormorant Garamond Bold"/>
                <a:ea typeface="Cormorant Garamond Bold"/>
                <a:cs typeface="Cormorant Garamond Bold"/>
                <a:sym typeface="Cormorant Garamond Bold"/>
              </a:rPr>
              <a:t>luminous</a:t>
            </a:r>
            <a:r>
              <a:rPr kumimoji="0" lang="en-US" sz="2569" b="1" i="0" u="none" strike="noStrike" kern="1200" cap="none" spc="0" normalizeH="0" baseline="0" noProof="0" dirty="0">
                <a:ln>
                  <a:noFill/>
                </a:ln>
                <a:solidFill>
                  <a:srgbClr val="FBF1F1"/>
                </a:solidFill>
                <a:effectLst/>
                <a:uLnTx/>
                <a:uFillTx/>
                <a:latin typeface="Cormorant Garamond Medium"/>
                <a:ea typeface="Cormorant Garamond Medium"/>
                <a:cs typeface="Cormorant Garamond Medium"/>
                <a:sym typeface="Cormorant Garamond Medium"/>
              </a:rPr>
              <a:t> explosions in Universe</a:t>
            </a:r>
          </a:p>
        </p:txBody>
      </p:sp>
      <p:sp>
        <p:nvSpPr>
          <p:cNvPr id="15" name="Slide Number Placeholder 6">
            <a:extLst>
              <a:ext uri="{FF2B5EF4-FFF2-40B4-BE49-F238E27FC236}">
                <a16:creationId xmlns:a16="http://schemas.microsoft.com/office/drawing/2014/main" id="{DA28C019-4FEC-EC55-297C-1AC8638205DE}"/>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2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8C254480-3CC1-CC3F-E8AF-04AAB366A008}"/>
              </a:ext>
            </a:extLst>
          </p:cNvPr>
          <p:cNvSpPr txBox="1"/>
          <p:nvPr/>
        </p:nvSpPr>
        <p:spPr>
          <a:xfrm>
            <a:off x="2514600" y="5802896"/>
            <a:ext cx="9144000" cy="497252"/>
          </a:xfrm>
          <a:prstGeom prst="rect">
            <a:avLst/>
          </a:prstGeom>
          <a:noFill/>
        </p:spPr>
        <p:txBody>
          <a:bodyPr wrap="square">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Credit: SciTech Daily</a:t>
            </a:r>
          </a:p>
        </p:txBody>
      </p:sp>
      <p:sp>
        <p:nvSpPr>
          <p:cNvPr id="17" name="TextBox 16">
            <a:extLst>
              <a:ext uri="{FF2B5EF4-FFF2-40B4-BE49-F238E27FC236}">
                <a16:creationId xmlns:a16="http://schemas.microsoft.com/office/drawing/2014/main" id="{A7C660BB-C348-0F51-FD15-D2C08EE7BCE1}"/>
              </a:ext>
            </a:extLst>
          </p:cNvPr>
          <p:cNvSpPr txBox="1"/>
          <p:nvPr/>
        </p:nvSpPr>
        <p:spPr>
          <a:xfrm>
            <a:off x="11430000" y="5872272"/>
            <a:ext cx="9144000" cy="497252"/>
          </a:xfrm>
          <a:prstGeom prst="rect">
            <a:avLst/>
          </a:prstGeom>
          <a:noFill/>
        </p:spPr>
        <p:txBody>
          <a:bodyPr wrap="square">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Credit: NASA</a:t>
            </a:r>
          </a:p>
        </p:txBody>
      </p:sp>
      <p:sp>
        <p:nvSpPr>
          <p:cNvPr id="9" name="TextBox 6">
            <a:extLst>
              <a:ext uri="{FF2B5EF4-FFF2-40B4-BE49-F238E27FC236}">
                <a16:creationId xmlns:a16="http://schemas.microsoft.com/office/drawing/2014/main" id="{13F056F1-3ACE-BA3F-340E-F5EC432CDA2B}"/>
              </a:ext>
            </a:extLst>
          </p:cNvPr>
          <p:cNvSpPr txBox="1"/>
          <p:nvPr/>
        </p:nvSpPr>
        <p:spPr>
          <a:xfrm>
            <a:off x="38100" y="800691"/>
            <a:ext cx="7544749" cy="788035"/>
          </a:xfrm>
          <a:prstGeom prst="rect">
            <a:avLst/>
          </a:prstGeom>
        </p:spPr>
        <p:txBody>
          <a:bodyPr lIns="0" tIns="0" rIns="0" bIns="0" rtlCol="0" anchor="t">
            <a:spAutoFit/>
          </a:bodyPr>
          <a:lstStyle/>
          <a:p>
            <a:pPr marL="0" marR="0" lvl="0" indent="0" algn="ctr" defTabSz="914400" rtl="0" eaLnBrk="1" fontAlgn="auto" latinLnBrk="0" hangingPunct="1">
              <a:lnSpc>
                <a:spcPts val="5900"/>
              </a:lnSpc>
              <a:spcBef>
                <a:spcPct val="0"/>
              </a:spcBef>
              <a:spcAft>
                <a:spcPts val="0"/>
              </a:spcAft>
              <a:buClrTx/>
              <a:buSzTx/>
              <a:buFontTx/>
              <a:buNone/>
              <a:tabLst/>
              <a:defRPr/>
            </a:pPr>
            <a:r>
              <a:rPr kumimoji="0" lang="en-US" sz="59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High-Level Systems</a:t>
            </a:r>
          </a:p>
        </p:txBody>
      </p:sp>
      <p:sp>
        <p:nvSpPr>
          <p:cNvPr id="10" name="TextBox 9">
            <a:extLst>
              <a:ext uri="{FF2B5EF4-FFF2-40B4-BE49-F238E27FC236}">
                <a16:creationId xmlns:a16="http://schemas.microsoft.com/office/drawing/2014/main" id="{D62605E0-7520-517D-D114-9D6EC54DBD0A}"/>
              </a:ext>
            </a:extLst>
          </p:cNvPr>
          <p:cNvSpPr txBox="1"/>
          <p:nvPr/>
        </p:nvSpPr>
        <p:spPr>
          <a:xfrm>
            <a:off x="9485674" y="-84494"/>
            <a:ext cx="9184820" cy="776495"/>
          </a:xfrm>
          <a:prstGeom prst="rect">
            <a:avLst/>
          </a:prstGeom>
          <a:noFill/>
        </p:spPr>
        <p:txBody>
          <a:bodyPr wrap="square">
            <a:spAutoFit/>
          </a:bodyPr>
          <a:lstStyle/>
          <a:p>
            <a:pPr marL="0" marR="0" lvl="0" indent="0" algn="ctr" defTabSz="914400" rtl="0" eaLnBrk="1" fontAlgn="auto" latinLnBrk="0" hangingPunct="1">
              <a:lnSpc>
                <a:spcPts val="59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B050"/>
                </a:solidFill>
                <a:effectLst/>
                <a:uLnTx/>
                <a:uFillTx/>
                <a:latin typeface="Cormorant Garamond"/>
                <a:ea typeface="Cormorant Garamond"/>
                <a:cs typeface="Cormorant Garamond"/>
                <a:sym typeface="Cormorant Garamond"/>
              </a:rPr>
              <a:t>What are orphan afterglows and their importance?</a:t>
            </a:r>
          </a:p>
        </p:txBody>
      </p:sp>
    </p:spTree>
    <p:extLst>
      <p:ext uri="{BB962C8B-B14F-4D97-AF65-F5344CB8AC3E}">
        <p14:creationId xmlns:p14="http://schemas.microsoft.com/office/powerpoint/2010/main" val="162447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a:extLst>
            <a:ext uri="{FF2B5EF4-FFF2-40B4-BE49-F238E27FC236}">
              <a16:creationId xmlns:a16="http://schemas.microsoft.com/office/drawing/2014/main" id="{23ECD841-277D-2D35-942B-A1506457C05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7EB716C-4EDA-C7F0-3300-6780563337C5}"/>
              </a:ext>
            </a:extLst>
          </p:cNvPr>
          <p:cNvSpPr/>
          <p:nvPr/>
        </p:nvSpPr>
        <p:spPr>
          <a:xfrm>
            <a:off x="9485674" y="1546929"/>
            <a:ext cx="8667314" cy="6973878"/>
          </a:xfrm>
          <a:custGeom>
            <a:avLst/>
            <a:gdLst/>
            <a:ahLst/>
            <a:cxnLst/>
            <a:rect l="l" t="t" r="r" b="b"/>
            <a:pathLst>
              <a:path w="8667314" h="6973878">
                <a:moveTo>
                  <a:pt x="0" y="0"/>
                </a:moveTo>
                <a:lnTo>
                  <a:pt x="8667314" y="0"/>
                </a:lnTo>
                <a:lnTo>
                  <a:pt x="8667314" y="6973878"/>
                </a:lnTo>
                <a:lnTo>
                  <a:pt x="0" y="69738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F26E5FD9-E7BB-AAF9-BE6A-65FDA23FE97D}"/>
              </a:ext>
            </a:extLst>
          </p:cNvPr>
          <p:cNvGrpSpPr/>
          <p:nvPr/>
        </p:nvGrpSpPr>
        <p:grpSpPr>
          <a:xfrm>
            <a:off x="871245" y="4320282"/>
            <a:ext cx="7454051" cy="1682155"/>
            <a:chOff x="0" y="47625"/>
            <a:chExt cx="9938735" cy="2242874"/>
          </a:xfrm>
        </p:grpSpPr>
        <p:sp>
          <p:nvSpPr>
            <p:cNvPr id="4" name="TextBox 4">
              <a:extLst>
                <a:ext uri="{FF2B5EF4-FFF2-40B4-BE49-F238E27FC236}">
                  <a16:creationId xmlns:a16="http://schemas.microsoft.com/office/drawing/2014/main" id="{B4FA5587-BFBA-EF4E-87FE-3EAEB6CD2A99}"/>
                </a:ext>
              </a:extLst>
            </p:cNvPr>
            <p:cNvSpPr txBox="1"/>
            <p:nvPr/>
          </p:nvSpPr>
          <p:spPr>
            <a:xfrm>
              <a:off x="0" y="47625"/>
              <a:ext cx="9938735" cy="1079269"/>
            </a:xfrm>
            <a:prstGeom prst="rect">
              <a:avLst/>
            </a:prstGeom>
          </p:spPr>
          <p:txBody>
            <a:bodyPr lIns="0" tIns="0" rIns="0" bIns="0" rtlCol="0" anchor="t">
              <a:spAutoFit/>
            </a:bodyPr>
            <a:lstStyle/>
            <a:p>
              <a:pPr marL="0" marR="0" lvl="0" indent="0" algn="l" defTabSz="914400" rtl="0" eaLnBrk="1" fontAlgn="auto" latinLnBrk="0" hangingPunct="1">
                <a:lnSpc>
                  <a:spcPts val="3119"/>
                </a:lnSpc>
                <a:spcBef>
                  <a:spcPts val="0"/>
                </a:spcBef>
                <a:spcAft>
                  <a:spcPts val="0"/>
                </a:spcAft>
                <a:buClrTx/>
                <a:buSzTx/>
                <a:buFontTx/>
                <a:buNone/>
                <a:tabLst/>
                <a:defRPr/>
              </a:pPr>
              <a:r>
                <a:rPr kumimoji="0" lang="en-US" sz="3119" b="0" i="0" u="none" strike="noStrike" kern="1200" cap="none" spc="0" normalizeH="0" baseline="0" noProof="0" dirty="0">
                  <a:ln>
                    <a:noFill/>
                  </a:ln>
                  <a:solidFill>
                    <a:srgbClr val="FBF1F1"/>
                  </a:solidFill>
                  <a:effectLst/>
                  <a:uLnTx/>
                  <a:uFillTx/>
                  <a:latin typeface="Cormorant Garamond"/>
                  <a:ea typeface="Cormorant Garamond"/>
                  <a:cs typeface="Cormorant Garamond"/>
                  <a:sym typeface="Cormorant Garamond"/>
                </a:rPr>
                <a:t>Artistic Depiction of a LGRB accompanying a broad-lined </a:t>
              </a:r>
              <a:r>
                <a:rPr kumimoji="0" lang="en-US" sz="3119" b="0" i="0" u="none" strike="noStrike" kern="1200" cap="none" spc="0" normalizeH="0" baseline="0" noProof="0" dirty="0" err="1">
                  <a:ln>
                    <a:noFill/>
                  </a:ln>
                  <a:solidFill>
                    <a:srgbClr val="FBF1F1"/>
                  </a:solidFill>
                  <a:effectLst/>
                  <a:uLnTx/>
                  <a:uFillTx/>
                  <a:latin typeface="Cormorant Garamond"/>
                  <a:ea typeface="Cormorant Garamond"/>
                  <a:cs typeface="Cormorant Garamond"/>
                  <a:sym typeface="Cormorant Garamond"/>
                </a:rPr>
                <a:t>Ic</a:t>
              </a:r>
              <a:r>
                <a:rPr kumimoji="0" lang="en-US" sz="3119" b="0" i="0" u="none" strike="noStrike" kern="1200" cap="none" spc="0" normalizeH="0" baseline="0" noProof="0" dirty="0">
                  <a:ln>
                    <a:noFill/>
                  </a:ln>
                  <a:solidFill>
                    <a:srgbClr val="FBF1F1"/>
                  </a:solidFill>
                  <a:effectLst/>
                  <a:uLnTx/>
                  <a:uFillTx/>
                  <a:latin typeface="Cormorant Garamond"/>
                  <a:ea typeface="Cormorant Garamond"/>
                  <a:cs typeface="Cormorant Garamond"/>
                  <a:sym typeface="Cormorant Garamond"/>
                </a:rPr>
                <a:t> </a:t>
              </a:r>
              <a:r>
                <a:rPr kumimoji="0" lang="en-US" sz="3119" b="0" i="0" u="none" strike="noStrike" kern="1200" cap="none" spc="0" normalizeH="0" baseline="0" noProof="0" dirty="0" err="1">
                  <a:ln>
                    <a:noFill/>
                  </a:ln>
                  <a:solidFill>
                    <a:srgbClr val="FBF1F1"/>
                  </a:solidFill>
                  <a:effectLst/>
                  <a:uLnTx/>
                  <a:uFillTx/>
                  <a:latin typeface="Cormorant Garamond"/>
                  <a:ea typeface="Cormorant Garamond"/>
                  <a:cs typeface="Cormorant Garamond"/>
                  <a:sym typeface="Cormorant Garamond"/>
                </a:rPr>
                <a:t>SNe</a:t>
              </a:r>
              <a:r>
                <a:rPr kumimoji="0" lang="en-US" sz="3119" b="0" i="0" u="none" strike="noStrike" kern="1200" cap="none" spc="0" normalizeH="0" baseline="0" noProof="0" dirty="0">
                  <a:ln>
                    <a:noFill/>
                  </a:ln>
                  <a:solidFill>
                    <a:srgbClr val="FBF1F1"/>
                  </a:solidFill>
                  <a:effectLst/>
                  <a:uLnTx/>
                  <a:uFillTx/>
                  <a:latin typeface="Cormorant Garamond"/>
                  <a:ea typeface="Cormorant Garamond"/>
                  <a:cs typeface="Cormorant Garamond"/>
                  <a:sym typeface="Cormorant Garamond"/>
                </a:rPr>
                <a:t> (</a:t>
              </a:r>
              <a:r>
                <a:rPr kumimoji="0" lang="en-US" sz="3119" b="0" i="0" u="none" strike="noStrike" kern="1200" cap="none" spc="0" normalizeH="0" baseline="0" noProof="0" dirty="0" err="1">
                  <a:ln>
                    <a:noFill/>
                  </a:ln>
                  <a:solidFill>
                    <a:srgbClr val="FBF1F1"/>
                  </a:solidFill>
                  <a:effectLst/>
                  <a:uLnTx/>
                  <a:uFillTx/>
                  <a:latin typeface="Cormorant Garamond"/>
                  <a:ea typeface="Cormorant Garamond"/>
                  <a:cs typeface="Cormorant Garamond"/>
                  <a:sym typeface="Cormorant Garamond"/>
                </a:rPr>
                <a:t>SNe</a:t>
              </a:r>
              <a:r>
                <a:rPr kumimoji="0" lang="en-US" sz="3119" b="0" i="0" u="none" strike="noStrike" kern="1200" cap="none" spc="0" normalizeH="0" baseline="0" noProof="0" dirty="0">
                  <a:ln>
                    <a:noFill/>
                  </a:ln>
                  <a:solidFill>
                    <a:srgbClr val="FBF1F1"/>
                  </a:solidFill>
                  <a:effectLst/>
                  <a:uLnTx/>
                  <a:uFillTx/>
                  <a:latin typeface="Cormorant Garamond"/>
                  <a:ea typeface="Cormorant Garamond"/>
                  <a:cs typeface="Cormorant Garamond"/>
                  <a:sym typeface="Cormorant Garamond"/>
                </a:rPr>
                <a:t> </a:t>
              </a:r>
              <a:r>
                <a:rPr kumimoji="0" lang="en-US" sz="3119" b="0" i="0" u="none" strike="noStrike" kern="1200" cap="none" spc="0" normalizeH="0" baseline="0" noProof="0" dirty="0" err="1">
                  <a:ln>
                    <a:noFill/>
                  </a:ln>
                  <a:solidFill>
                    <a:srgbClr val="FBF1F1"/>
                  </a:solidFill>
                  <a:effectLst/>
                  <a:uLnTx/>
                  <a:uFillTx/>
                  <a:latin typeface="Cormorant Garamond"/>
                  <a:ea typeface="Cormorant Garamond"/>
                  <a:cs typeface="Cormorant Garamond"/>
                  <a:sym typeface="Cormorant Garamond"/>
                </a:rPr>
                <a:t>Ic</a:t>
              </a:r>
              <a:r>
                <a:rPr kumimoji="0" lang="en-US" sz="3119" b="0" i="0" u="none" strike="noStrike" kern="1200" cap="none" spc="0" normalizeH="0" baseline="0" noProof="0" dirty="0">
                  <a:ln>
                    <a:noFill/>
                  </a:ln>
                  <a:solidFill>
                    <a:srgbClr val="FBF1F1"/>
                  </a:solidFill>
                  <a:effectLst/>
                  <a:uLnTx/>
                  <a:uFillTx/>
                  <a:latin typeface="Cormorant Garamond"/>
                  <a:ea typeface="Cormorant Garamond"/>
                  <a:cs typeface="Cormorant Garamond"/>
                  <a:sym typeface="Cormorant Garamond"/>
                </a:rPr>
                <a:t>-BL)</a:t>
              </a:r>
            </a:p>
          </p:txBody>
        </p:sp>
        <p:sp>
          <p:nvSpPr>
            <p:cNvPr id="5" name="TextBox 5">
              <a:extLst>
                <a:ext uri="{FF2B5EF4-FFF2-40B4-BE49-F238E27FC236}">
                  <a16:creationId xmlns:a16="http://schemas.microsoft.com/office/drawing/2014/main" id="{7E675AFF-0984-BCE9-59A1-892488BC14FC}"/>
                </a:ext>
              </a:extLst>
            </p:cNvPr>
            <p:cNvSpPr txBox="1"/>
            <p:nvPr/>
          </p:nvSpPr>
          <p:spPr>
            <a:xfrm>
              <a:off x="0" y="1808661"/>
              <a:ext cx="9938735" cy="481838"/>
            </a:xfrm>
            <a:prstGeom prst="rect">
              <a:avLst/>
            </a:prstGeom>
          </p:spPr>
          <p:txBody>
            <a:bodyPr lIns="0" tIns="0" rIns="0" bIns="0" rtlCol="0" anchor="t">
              <a:spAutoFit/>
            </a:bodyPr>
            <a:lstStyle/>
            <a:p>
              <a:pPr marL="0" marR="0" lvl="0" indent="0" algn="l" defTabSz="914400" rtl="0" eaLnBrk="1" fontAlgn="auto" latinLnBrk="0" hangingPunct="1">
                <a:lnSpc>
                  <a:spcPts val="292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a:extLst>
              <a:ext uri="{FF2B5EF4-FFF2-40B4-BE49-F238E27FC236}">
                <a16:creationId xmlns:a16="http://schemas.microsoft.com/office/drawing/2014/main" id="{D0CC2271-9677-CD6C-8EBB-1BF14439D1E7}"/>
              </a:ext>
            </a:extLst>
          </p:cNvPr>
          <p:cNvSpPr txBox="1"/>
          <p:nvPr/>
        </p:nvSpPr>
        <p:spPr>
          <a:xfrm>
            <a:off x="623987" y="905523"/>
            <a:ext cx="7544749" cy="788035"/>
          </a:xfrm>
          <a:prstGeom prst="rect">
            <a:avLst/>
          </a:prstGeom>
        </p:spPr>
        <p:txBody>
          <a:bodyPr lIns="0" tIns="0" rIns="0" bIns="0" rtlCol="0" anchor="t">
            <a:spAutoFit/>
          </a:bodyPr>
          <a:lstStyle/>
          <a:p>
            <a:pPr marL="0" marR="0" lvl="0" indent="0" algn="ctr" defTabSz="914400" rtl="0" eaLnBrk="1" fontAlgn="auto" latinLnBrk="0" hangingPunct="1">
              <a:lnSpc>
                <a:spcPts val="5900"/>
              </a:lnSpc>
              <a:spcBef>
                <a:spcPct val="0"/>
              </a:spcBef>
              <a:spcAft>
                <a:spcPts val="0"/>
              </a:spcAft>
              <a:buClrTx/>
              <a:buSzTx/>
              <a:buFontTx/>
              <a:buNone/>
              <a:tabLst/>
              <a:defRPr/>
            </a:pPr>
            <a:r>
              <a:rPr kumimoji="0" lang="en-US" sz="59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GRB-SN Physical Picture</a:t>
            </a:r>
          </a:p>
        </p:txBody>
      </p:sp>
      <p:sp>
        <p:nvSpPr>
          <p:cNvPr id="7" name="TextBox 7">
            <a:extLst>
              <a:ext uri="{FF2B5EF4-FFF2-40B4-BE49-F238E27FC236}">
                <a16:creationId xmlns:a16="http://schemas.microsoft.com/office/drawing/2014/main" id="{7ED6321D-11AB-ADBC-4C3B-606E8A777F2A}"/>
              </a:ext>
            </a:extLst>
          </p:cNvPr>
          <p:cNvSpPr txBox="1"/>
          <p:nvPr/>
        </p:nvSpPr>
        <p:spPr>
          <a:xfrm>
            <a:off x="13516113" y="8681508"/>
            <a:ext cx="4666973" cy="423193"/>
          </a:xfrm>
          <a:prstGeom prst="rect">
            <a:avLst/>
          </a:prstGeom>
        </p:spPr>
        <p:txBody>
          <a:bodyPr wrap="square" lIns="0" tIns="0" rIns="0" bIns="0" rtlCol="0" anchor="t">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morant Garamond"/>
                <a:ea typeface="Cormorant Garamond"/>
                <a:cs typeface="Cormorant Garamond"/>
                <a:sym typeface="Cormorant Garamond"/>
              </a:rPr>
              <a:t> Illustration from Brittany Miller</a:t>
            </a:r>
          </a:p>
        </p:txBody>
      </p:sp>
      <p:sp>
        <p:nvSpPr>
          <p:cNvPr id="12" name="Slide Number Placeholder 6">
            <a:extLst>
              <a:ext uri="{FF2B5EF4-FFF2-40B4-BE49-F238E27FC236}">
                <a16:creationId xmlns:a16="http://schemas.microsoft.com/office/drawing/2014/main" id="{C22F3911-A00C-0090-6437-ABB8757287AF}"/>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2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TextBox 8">
            <a:extLst>
              <a:ext uri="{FF2B5EF4-FFF2-40B4-BE49-F238E27FC236}">
                <a16:creationId xmlns:a16="http://schemas.microsoft.com/office/drawing/2014/main" id="{D068A8BF-9997-BC97-5A5B-0AE93B7B18AA}"/>
              </a:ext>
            </a:extLst>
          </p:cNvPr>
          <p:cNvSpPr txBox="1"/>
          <p:nvPr/>
        </p:nvSpPr>
        <p:spPr>
          <a:xfrm>
            <a:off x="9485674" y="-84494"/>
            <a:ext cx="9184820" cy="776495"/>
          </a:xfrm>
          <a:prstGeom prst="rect">
            <a:avLst/>
          </a:prstGeom>
          <a:noFill/>
        </p:spPr>
        <p:txBody>
          <a:bodyPr wrap="square">
            <a:spAutoFit/>
          </a:bodyPr>
          <a:lstStyle/>
          <a:p>
            <a:pPr marL="0" marR="0" lvl="0" indent="0" algn="ctr" defTabSz="914400" rtl="0" eaLnBrk="1" fontAlgn="auto" latinLnBrk="0" hangingPunct="1">
              <a:lnSpc>
                <a:spcPts val="59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B050"/>
                </a:solidFill>
                <a:effectLst/>
                <a:uLnTx/>
                <a:uFillTx/>
                <a:latin typeface="Cormorant Garamond"/>
                <a:ea typeface="Cormorant Garamond"/>
                <a:cs typeface="Cormorant Garamond"/>
                <a:sym typeface="Cormorant Garamond"/>
              </a:rPr>
              <a:t>What are orphan afterglows and their importance?</a:t>
            </a:r>
          </a:p>
        </p:txBody>
      </p:sp>
    </p:spTree>
    <p:extLst>
      <p:ext uri="{BB962C8B-B14F-4D97-AF65-F5344CB8AC3E}">
        <p14:creationId xmlns:p14="http://schemas.microsoft.com/office/powerpoint/2010/main" val="1032835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p:cNvGrpSpPr/>
        <p:nvPr/>
      </p:nvGrpSpPr>
      <p:grpSpPr>
        <a:xfrm>
          <a:off x="0" y="0"/>
          <a:ext cx="0" cy="0"/>
          <a:chOff x="0" y="0"/>
          <a:chExt cx="0" cy="0"/>
        </a:xfrm>
      </p:grpSpPr>
      <p:sp>
        <p:nvSpPr>
          <p:cNvPr id="2" name="Freeform 2"/>
          <p:cNvSpPr/>
          <p:nvPr/>
        </p:nvSpPr>
        <p:spPr>
          <a:xfrm>
            <a:off x="8307801" y="2840774"/>
            <a:ext cx="9609388" cy="6284970"/>
          </a:xfrm>
          <a:custGeom>
            <a:avLst/>
            <a:gdLst/>
            <a:ahLst/>
            <a:cxnLst/>
            <a:rect l="l" t="t" r="r" b="b"/>
            <a:pathLst>
              <a:path w="9609388" h="6284970">
                <a:moveTo>
                  <a:pt x="0" y="0"/>
                </a:moveTo>
                <a:lnTo>
                  <a:pt x="9609388" y="0"/>
                </a:lnTo>
                <a:lnTo>
                  <a:pt x="9609388" y="6284970"/>
                </a:lnTo>
                <a:lnTo>
                  <a:pt x="0" y="628497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449113" y="3396314"/>
            <a:ext cx="7139142" cy="6013649"/>
            <a:chOff x="0" y="0"/>
            <a:chExt cx="9518855" cy="8018199"/>
          </a:xfrm>
        </p:grpSpPr>
        <p:sp>
          <p:nvSpPr>
            <p:cNvPr id="4" name="TextBox 4"/>
            <p:cNvSpPr txBox="1"/>
            <p:nvPr/>
          </p:nvSpPr>
          <p:spPr>
            <a:xfrm>
              <a:off x="0" y="47625"/>
              <a:ext cx="9518855" cy="7347839"/>
            </a:xfrm>
            <a:prstGeom prst="rect">
              <a:avLst/>
            </a:prstGeom>
          </p:spPr>
          <p:txBody>
            <a:bodyPr lIns="0" tIns="0" rIns="0" bIns="0" rtlCol="0" anchor="t">
              <a:spAutoFit/>
            </a:bodyPr>
            <a:lstStyle/>
            <a:p>
              <a:pPr marL="673606" lvl="1" indent="-336803" algn="l">
                <a:lnSpc>
                  <a:spcPts val="3119"/>
                </a:lnSpc>
                <a:buFont typeface="Arial"/>
                <a:buChar char="•"/>
              </a:pPr>
              <a:r>
                <a:rPr lang="en-US" sz="3119">
                  <a:solidFill>
                    <a:srgbClr val="FBF1F1"/>
                  </a:solidFill>
                  <a:latin typeface="Cormorant Garamond"/>
                  <a:ea typeface="Cormorant Garamond"/>
                  <a:cs typeface="Cormorant Garamond"/>
                  <a:sym typeface="Cormorant Garamond"/>
                </a:rPr>
                <a:t>Kinetic energy profile of ejecta of </a:t>
              </a:r>
              <a:r>
                <a:rPr lang="en-US" sz="3119">
                  <a:solidFill>
                    <a:srgbClr val="FF3131"/>
                  </a:solidFill>
                  <a:latin typeface="Cormorant Garamond"/>
                  <a:ea typeface="Cormorant Garamond"/>
                  <a:cs typeface="Cormorant Garamond"/>
                  <a:sym typeface="Cormorant Garamond"/>
                </a:rPr>
                <a:t>normal stripped envelope SNe (red)</a:t>
              </a:r>
              <a:r>
                <a:rPr lang="en-US" sz="3119">
                  <a:solidFill>
                    <a:srgbClr val="FBF1F1"/>
                  </a:solidFill>
                  <a:latin typeface="Cormorant Garamond"/>
                  <a:ea typeface="Cormorant Garamond"/>
                  <a:cs typeface="Cormorant Garamond"/>
                  <a:sym typeface="Cormorant Garamond"/>
                </a:rPr>
                <a:t>, </a:t>
              </a:r>
              <a:r>
                <a:rPr lang="en-US" sz="3119">
                  <a:solidFill>
                    <a:srgbClr val="FF914D"/>
                  </a:solidFill>
                  <a:latin typeface="Cormorant Garamond"/>
                  <a:ea typeface="Cormorant Garamond"/>
                  <a:cs typeface="Cormorant Garamond"/>
                  <a:sym typeface="Cormorant Garamond"/>
                </a:rPr>
                <a:t>relativistic SNe (orange)</a:t>
              </a:r>
              <a:r>
                <a:rPr lang="en-US" sz="3119">
                  <a:solidFill>
                    <a:srgbClr val="FBF1F1"/>
                  </a:solidFill>
                  <a:latin typeface="Cormorant Garamond"/>
                  <a:ea typeface="Cormorant Garamond"/>
                  <a:cs typeface="Cormorant Garamond"/>
                  <a:sym typeface="Cormorant Garamond"/>
                </a:rPr>
                <a:t>,</a:t>
              </a:r>
              <a:r>
                <a:rPr lang="en-US" sz="3119">
                  <a:solidFill>
                    <a:srgbClr val="38B6FF"/>
                  </a:solidFill>
                  <a:latin typeface="Cormorant Garamond"/>
                  <a:ea typeface="Cormorant Garamond"/>
                  <a:cs typeface="Cormorant Garamond"/>
                  <a:sym typeface="Cormorant Garamond"/>
                </a:rPr>
                <a:t> sub-energetic LGRBs (light blue)</a:t>
              </a:r>
              <a:r>
                <a:rPr lang="en-US" sz="3119">
                  <a:solidFill>
                    <a:srgbClr val="FBF1F1"/>
                  </a:solidFill>
                  <a:latin typeface="Cormorant Garamond"/>
                  <a:ea typeface="Cormorant Garamond"/>
                  <a:cs typeface="Cormorant Garamond"/>
                  <a:sym typeface="Cormorant Garamond"/>
                </a:rPr>
                <a:t>, and </a:t>
              </a:r>
              <a:r>
                <a:rPr lang="en-US" sz="3119">
                  <a:solidFill>
                    <a:srgbClr val="004AAD"/>
                  </a:solidFill>
                  <a:latin typeface="Cormorant Garamond"/>
                  <a:ea typeface="Cormorant Garamond"/>
                  <a:cs typeface="Cormorant Garamond"/>
                  <a:sym typeface="Cormorant Garamond"/>
                </a:rPr>
                <a:t>LGRBs (blue)</a:t>
              </a:r>
              <a:r>
                <a:rPr lang="en-US" sz="3119">
                  <a:solidFill>
                    <a:srgbClr val="FBF1F1"/>
                  </a:solidFill>
                  <a:latin typeface="Cormorant Garamond"/>
                  <a:ea typeface="Cormorant Garamond"/>
                  <a:cs typeface="Cormorant Garamond"/>
                  <a:sym typeface="Cormorant Garamond"/>
                </a:rPr>
                <a:t> from Margutti et al. (2014). </a:t>
              </a:r>
            </a:p>
            <a:p>
              <a:pPr algn="l">
                <a:lnSpc>
                  <a:spcPts val="3119"/>
                </a:lnSpc>
              </a:pPr>
              <a:endParaRPr lang="en-US" sz="3119">
                <a:solidFill>
                  <a:srgbClr val="FBF1F1"/>
                </a:solidFill>
                <a:latin typeface="Cormorant Garamond"/>
                <a:ea typeface="Cormorant Garamond"/>
                <a:cs typeface="Cormorant Garamond"/>
                <a:sym typeface="Cormorant Garamond"/>
              </a:endParaRPr>
            </a:p>
            <a:p>
              <a:pPr marL="673606" lvl="1" indent="-336803" algn="l">
                <a:lnSpc>
                  <a:spcPts val="3119"/>
                </a:lnSpc>
                <a:buFont typeface="Arial"/>
                <a:buChar char="•"/>
              </a:pPr>
              <a:r>
                <a:rPr lang="en-US" sz="3119">
                  <a:solidFill>
                    <a:srgbClr val="FBF1F1"/>
                  </a:solidFill>
                  <a:latin typeface="Cormorant Garamond"/>
                  <a:ea typeface="Cormorant Garamond"/>
                  <a:cs typeface="Cormorant Garamond"/>
                  <a:sym typeface="Cormorant Garamond"/>
                </a:rPr>
                <a:t>Circles represent fastest moving ejecta from radio observations, squares represent slowest moving ejecta from optical. </a:t>
              </a:r>
            </a:p>
            <a:p>
              <a:pPr algn="l">
                <a:lnSpc>
                  <a:spcPts val="3119"/>
                </a:lnSpc>
              </a:pPr>
              <a:endParaRPr lang="en-US" sz="3119">
                <a:solidFill>
                  <a:srgbClr val="FBF1F1"/>
                </a:solidFill>
                <a:latin typeface="Cormorant Garamond"/>
                <a:ea typeface="Cormorant Garamond"/>
                <a:cs typeface="Cormorant Garamond"/>
                <a:sym typeface="Cormorant Garamond"/>
              </a:endParaRPr>
            </a:p>
            <a:p>
              <a:pPr marL="673606" lvl="1" indent="-336803" algn="l">
                <a:lnSpc>
                  <a:spcPts val="3119"/>
                </a:lnSpc>
                <a:buFont typeface="Arial"/>
                <a:buChar char="•"/>
              </a:pPr>
              <a:r>
                <a:rPr lang="en-US" sz="3119">
                  <a:solidFill>
                    <a:srgbClr val="FBF1F1"/>
                  </a:solidFill>
                  <a:latin typeface="Cormorant Garamond"/>
                  <a:ea typeface="Cormorant Garamond"/>
                  <a:cs typeface="Cormorant Garamond"/>
                  <a:sym typeface="Cormorant Garamond"/>
                </a:rPr>
                <a:t>Open circles have broad-lines in optical spectra.</a:t>
              </a:r>
            </a:p>
            <a:p>
              <a:pPr marL="0" lvl="0" indent="0" algn="l">
                <a:lnSpc>
                  <a:spcPts val="3119"/>
                </a:lnSpc>
              </a:pPr>
              <a:endParaRPr lang="en-US" sz="3119">
                <a:solidFill>
                  <a:srgbClr val="FBF1F1"/>
                </a:solidFill>
                <a:latin typeface="Cormorant Garamond"/>
                <a:ea typeface="Cormorant Garamond"/>
                <a:cs typeface="Cormorant Garamond"/>
                <a:sym typeface="Cormorant Garamond"/>
              </a:endParaRPr>
            </a:p>
          </p:txBody>
        </p:sp>
        <p:sp>
          <p:nvSpPr>
            <p:cNvPr id="5" name="TextBox 5"/>
            <p:cNvSpPr txBox="1"/>
            <p:nvPr/>
          </p:nvSpPr>
          <p:spPr>
            <a:xfrm>
              <a:off x="0" y="7536361"/>
              <a:ext cx="9518855" cy="481838"/>
            </a:xfrm>
            <a:prstGeom prst="rect">
              <a:avLst/>
            </a:prstGeom>
          </p:spPr>
          <p:txBody>
            <a:bodyPr lIns="0" tIns="0" rIns="0" bIns="0" rtlCol="0" anchor="t">
              <a:spAutoFit/>
            </a:bodyPr>
            <a:lstStyle/>
            <a:p>
              <a:pPr marL="0" lvl="0" indent="0" algn="l">
                <a:lnSpc>
                  <a:spcPts val="2924"/>
                </a:lnSpc>
              </a:pPr>
              <a:endParaRPr/>
            </a:p>
          </p:txBody>
        </p:sp>
      </p:grpSp>
      <p:sp>
        <p:nvSpPr>
          <p:cNvPr id="6" name="TextBox 6"/>
          <p:cNvSpPr txBox="1"/>
          <p:nvPr/>
        </p:nvSpPr>
        <p:spPr>
          <a:xfrm>
            <a:off x="1028700" y="8399708"/>
            <a:ext cx="7139142" cy="422148"/>
          </a:xfrm>
          <a:prstGeom prst="rect">
            <a:avLst/>
          </a:prstGeom>
        </p:spPr>
        <p:txBody>
          <a:bodyPr lIns="0" tIns="0" rIns="0" bIns="0" rtlCol="0" anchor="t">
            <a:spAutoFit/>
          </a:bodyPr>
          <a:lstStyle/>
          <a:p>
            <a:pPr marL="0" lvl="0" indent="0" algn="l">
              <a:lnSpc>
                <a:spcPts val="3119"/>
              </a:lnSpc>
            </a:pPr>
            <a:endParaRPr/>
          </a:p>
        </p:txBody>
      </p:sp>
      <p:grpSp>
        <p:nvGrpSpPr>
          <p:cNvPr id="7" name="Group 7"/>
          <p:cNvGrpSpPr/>
          <p:nvPr/>
        </p:nvGrpSpPr>
        <p:grpSpPr>
          <a:xfrm>
            <a:off x="449113" y="487406"/>
            <a:ext cx="11097513" cy="2935000"/>
            <a:chOff x="0" y="0"/>
            <a:chExt cx="14796684" cy="3913333"/>
          </a:xfrm>
        </p:grpSpPr>
        <p:sp>
          <p:nvSpPr>
            <p:cNvPr id="8" name="TextBox 8"/>
            <p:cNvSpPr txBox="1"/>
            <p:nvPr/>
          </p:nvSpPr>
          <p:spPr>
            <a:xfrm>
              <a:off x="0" y="3215256"/>
              <a:ext cx="14796684" cy="698077"/>
            </a:xfrm>
            <a:prstGeom prst="rect">
              <a:avLst/>
            </a:prstGeom>
          </p:spPr>
          <p:txBody>
            <a:bodyPr lIns="0" tIns="0" rIns="0" bIns="0" rtlCol="0" anchor="t">
              <a:spAutoFit/>
            </a:bodyPr>
            <a:lstStyle/>
            <a:p>
              <a:pPr marL="0" lvl="0" indent="0" algn="l">
                <a:lnSpc>
                  <a:spcPts val="4480"/>
                </a:lnSpc>
              </a:pPr>
              <a:endParaRPr/>
            </a:p>
          </p:txBody>
        </p:sp>
        <p:sp>
          <p:nvSpPr>
            <p:cNvPr id="9" name="TextBox 9"/>
            <p:cNvSpPr txBox="1"/>
            <p:nvPr/>
          </p:nvSpPr>
          <p:spPr>
            <a:xfrm>
              <a:off x="0" y="104775"/>
              <a:ext cx="14796684" cy="3066839"/>
            </a:xfrm>
            <a:prstGeom prst="rect">
              <a:avLst/>
            </a:prstGeom>
          </p:spPr>
          <p:txBody>
            <a:bodyPr lIns="0" tIns="0" rIns="0" bIns="0" rtlCol="0" anchor="t">
              <a:spAutoFit/>
            </a:bodyPr>
            <a:lstStyle/>
            <a:p>
              <a:pPr marL="0" lvl="0" indent="0" algn="l">
                <a:lnSpc>
                  <a:spcPts val="5900"/>
                </a:lnSpc>
              </a:pPr>
              <a:r>
                <a:rPr lang="en-US" sz="5900" dirty="0">
                  <a:solidFill>
                    <a:srgbClr val="FBF1F1"/>
                  </a:solidFill>
                  <a:latin typeface="Cormorant Garamond Light"/>
                  <a:ea typeface="Cormorant Garamond Light"/>
                  <a:cs typeface="Cormorant Garamond Light"/>
                  <a:sym typeface="Cormorant Garamond Light"/>
                </a:rPr>
                <a:t>THE CONTINUUM OF RELATIVISTIC STELLAR EXPLOSIONS</a:t>
              </a:r>
            </a:p>
          </p:txBody>
        </p:sp>
      </p:grpSp>
      <p:sp>
        <p:nvSpPr>
          <p:cNvPr id="10" name="TextBox 10"/>
          <p:cNvSpPr txBox="1"/>
          <p:nvPr/>
        </p:nvSpPr>
        <p:spPr>
          <a:xfrm>
            <a:off x="12573000" y="9202919"/>
            <a:ext cx="7139142" cy="438453"/>
          </a:xfrm>
          <a:prstGeom prst="rect">
            <a:avLst/>
          </a:prstGeom>
        </p:spPr>
        <p:txBody>
          <a:bodyPr lIns="0" tIns="0" rIns="0" bIns="0" rtlCol="0" anchor="t">
            <a:spAutoFit/>
          </a:bodyPr>
          <a:lstStyle/>
          <a:p>
            <a:pPr algn="ctr">
              <a:lnSpc>
                <a:spcPts val="3319"/>
              </a:lnSpc>
              <a:spcBef>
                <a:spcPct val="0"/>
              </a:spcBef>
            </a:pPr>
            <a:r>
              <a:rPr lang="en-US" sz="2800" dirty="0" err="1">
                <a:solidFill>
                  <a:srgbClr val="FFFFFF"/>
                </a:solidFill>
                <a:latin typeface="Cormorant Garamond"/>
                <a:ea typeface="Cormorant Garamond"/>
                <a:cs typeface="Cormorant Garamond"/>
                <a:sym typeface="Cormorant Garamond"/>
              </a:rPr>
              <a:t>Margutti</a:t>
            </a:r>
            <a:r>
              <a:rPr lang="en-US" sz="2800" dirty="0">
                <a:solidFill>
                  <a:srgbClr val="FFFFFF"/>
                </a:solidFill>
                <a:latin typeface="Cormorant Garamond"/>
                <a:ea typeface="Cormorant Garamond"/>
                <a:cs typeface="Cormorant Garamond"/>
                <a:sym typeface="Cormorant Garamond"/>
              </a:rPr>
              <a:t> et al. (2014)</a:t>
            </a:r>
          </a:p>
        </p:txBody>
      </p:sp>
      <p:sp>
        <p:nvSpPr>
          <p:cNvPr id="16" name="Slide Number Placeholder 6">
            <a:extLst>
              <a:ext uri="{FF2B5EF4-FFF2-40B4-BE49-F238E27FC236}">
                <a16:creationId xmlns:a16="http://schemas.microsoft.com/office/drawing/2014/main" id="{4023F7EA-E923-6562-EAD4-C9795BD5822F}"/>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2400" smtClean="0"/>
              <a:pPr/>
              <a:t>15</a:t>
            </a:fld>
            <a:endParaRPr lang="en-US" sz="2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p:cNvGrpSpPr/>
        <p:nvPr/>
      </p:nvGrpSpPr>
      <p:grpSpPr>
        <a:xfrm>
          <a:off x="0" y="0"/>
          <a:ext cx="0" cy="0"/>
          <a:chOff x="0" y="0"/>
          <a:chExt cx="0" cy="0"/>
        </a:xfrm>
      </p:grpSpPr>
      <p:sp>
        <p:nvSpPr>
          <p:cNvPr id="2" name="Freeform 2"/>
          <p:cNvSpPr/>
          <p:nvPr/>
        </p:nvSpPr>
        <p:spPr>
          <a:xfrm>
            <a:off x="9144000" y="2339835"/>
            <a:ext cx="8670138" cy="5607331"/>
          </a:xfrm>
          <a:custGeom>
            <a:avLst/>
            <a:gdLst/>
            <a:ahLst/>
            <a:cxnLst/>
            <a:rect l="l" t="t" r="r" b="b"/>
            <a:pathLst>
              <a:path w="8670138" h="5607331">
                <a:moveTo>
                  <a:pt x="0" y="0"/>
                </a:moveTo>
                <a:lnTo>
                  <a:pt x="8670138" y="0"/>
                </a:lnTo>
                <a:lnTo>
                  <a:pt x="8670138" y="5607330"/>
                </a:lnTo>
                <a:lnTo>
                  <a:pt x="0" y="5607330"/>
                </a:lnTo>
                <a:lnTo>
                  <a:pt x="0" y="0"/>
                </a:lnTo>
                <a:close/>
              </a:path>
            </a:pathLst>
          </a:custGeom>
          <a:blipFill>
            <a:blip r:embed="rId2"/>
            <a:stretch>
              <a:fillRect t="-883"/>
            </a:stretch>
          </a:blipFill>
        </p:spPr>
        <p:txBody>
          <a:bodyPr/>
          <a:lstStyle/>
          <a:p>
            <a:endParaRPr lang="en-US"/>
          </a:p>
        </p:txBody>
      </p:sp>
      <p:grpSp>
        <p:nvGrpSpPr>
          <p:cNvPr id="3" name="Group 3"/>
          <p:cNvGrpSpPr/>
          <p:nvPr/>
        </p:nvGrpSpPr>
        <p:grpSpPr>
          <a:xfrm>
            <a:off x="923730" y="1107281"/>
            <a:ext cx="7803951" cy="5329852"/>
            <a:chOff x="0" y="104775"/>
            <a:chExt cx="10405268" cy="7106469"/>
          </a:xfrm>
        </p:grpSpPr>
        <p:sp>
          <p:nvSpPr>
            <p:cNvPr id="4" name="TextBox 4"/>
            <p:cNvSpPr txBox="1"/>
            <p:nvPr/>
          </p:nvSpPr>
          <p:spPr>
            <a:xfrm>
              <a:off x="0" y="4990636"/>
              <a:ext cx="10405268" cy="2220608"/>
            </a:xfrm>
            <a:prstGeom prst="rect">
              <a:avLst/>
            </a:prstGeom>
          </p:spPr>
          <p:txBody>
            <a:bodyPr lIns="0" tIns="0" rIns="0" bIns="0" rtlCol="0" anchor="t">
              <a:spAutoFit/>
            </a:bodyPr>
            <a:lstStyle/>
            <a:p>
              <a:pPr algn="l">
                <a:lnSpc>
                  <a:spcPts val="4367"/>
                </a:lnSpc>
              </a:pPr>
              <a:r>
                <a:rPr lang="en-US" sz="3119" b="1" i="1" dirty="0">
                  <a:solidFill>
                    <a:srgbClr val="FBF1F1"/>
                  </a:solidFill>
                  <a:latin typeface="Cormorant Garamond Medium Italics"/>
                  <a:ea typeface="Cormorant Garamond Medium Italics"/>
                  <a:cs typeface="Cormorant Garamond Medium Italics"/>
                  <a:sym typeface="Cormorant Garamond Medium Italics"/>
                </a:rPr>
                <a:t>S</a:t>
              </a:r>
              <a:r>
                <a:rPr lang="en-US" sz="3119" b="1" i="1" dirty="0">
                  <a:solidFill>
                    <a:srgbClr val="FBF1F1"/>
                  </a:solidFill>
                  <a:latin typeface="Cormorant Garamond Bold Italics"/>
                  <a:ea typeface="Cormorant Garamond Bold Italics"/>
                  <a:cs typeface="Cormorant Garamond Bold Italics"/>
                  <a:sym typeface="Cormorant Garamond Bold Italics"/>
                </a:rPr>
                <a:t>rinivasaragavan et al. (2024b) </a:t>
              </a:r>
              <a:r>
                <a:rPr lang="en-US" sz="3119" b="1" i="1" dirty="0" err="1">
                  <a:solidFill>
                    <a:srgbClr val="FBF1F1"/>
                  </a:solidFill>
                  <a:latin typeface="Cormorant Garamond Bold Italics"/>
                  <a:ea typeface="Cormorant Garamond Bold Italics"/>
                  <a:cs typeface="Cormorant Garamond Bold Italics"/>
                  <a:sym typeface="Cormorant Garamond Bold Italics"/>
                </a:rPr>
                <a:t>ApJ</a:t>
              </a:r>
              <a:r>
                <a:rPr lang="en-US" sz="3119" b="1" i="1" dirty="0">
                  <a:solidFill>
                    <a:srgbClr val="FBF1F1"/>
                  </a:solidFill>
                  <a:latin typeface="Cormorant Garamond Bold Italics"/>
                  <a:ea typeface="Cormorant Garamond Bold Italics"/>
                  <a:cs typeface="Cormorant Garamond Bold Italics"/>
                  <a:sym typeface="Cormorant Garamond Bold Italics"/>
                </a:rPr>
                <a:t> 976, 71 </a:t>
              </a:r>
              <a:r>
                <a:rPr lang="en-US" sz="3119" b="1" i="1" dirty="0">
                  <a:solidFill>
                    <a:srgbClr val="FBF1F1"/>
                  </a:solidFill>
                  <a:latin typeface="Cormorant Garamond Medium Italics"/>
                  <a:ea typeface="Cormorant Garamond Medium Italics"/>
                  <a:cs typeface="Cormorant Garamond Medium Italics"/>
                  <a:sym typeface="Cormorant Garamond Medium Italics"/>
                </a:rPr>
                <a:t>and Mousa et al. in Prep</a:t>
              </a:r>
            </a:p>
            <a:p>
              <a:pPr marL="0" lvl="0" indent="0" algn="l">
                <a:lnSpc>
                  <a:spcPts val="4367"/>
                </a:lnSpc>
              </a:pPr>
              <a:endParaRPr lang="en-US" sz="3119" b="1" i="1" dirty="0">
                <a:solidFill>
                  <a:srgbClr val="FBF1F1"/>
                </a:solidFill>
                <a:latin typeface="Cormorant Garamond Medium Italics"/>
                <a:ea typeface="Cormorant Garamond Medium Italics"/>
                <a:cs typeface="Cormorant Garamond Medium Italics"/>
                <a:sym typeface="Cormorant Garamond Medium Italics"/>
              </a:endParaRPr>
            </a:p>
          </p:txBody>
        </p:sp>
        <p:sp>
          <p:nvSpPr>
            <p:cNvPr id="5" name="TextBox 5"/>
            <p:cNvSpPr txBox="1"/>
            <p:nvPr/>
          </p:nvSpPr>
          <p:spPr>
            <a:xfrm>
              <a:off x="0" y="104775"/>
              <a:ext cx="10405268" cy="4820551"/>
            </a:xfrm>
            <a:prstGeom prst="rect">
              <a:avLst/>
            </a:prstGeom>
          </p:spPr>
          <p:txBody>
            <a:bodyPr lIns="0" tIns="0" rIns="0" bIns="0" rtlCol="0" anchor="t">
              <a:spAutoFit/>
            </a:bodyPr>
            <a:lstStyle/>
            <a:p>
              <a:pPr marL="0" lvl="0" indent="0">
                <a:lnSpc>
                  <a:spcPts val="5600"/>
                </a:lnSpc>
              </a:pPr>
              <a:r>
                <a:rPr lang="en-US" sz="5600" b="1" dirty="0">
                  <a:solidFill>
                    <a:srgbClr val="FBF1F1"/>
                  </a:solidFill>
                  <a:latin typeface="Cormorant Garamond Bold"/>
                  <a:ea typeface="Cormorant Garamond Bold"/>
                  <a:cs typeface="Cormorant Garamond Bold"/>
                  <a:sym typeface="Cormorant Garamond Bold"/>
                </a:rPr>
                <a:t>STUDYING BROAD-LINED TYPE IC SUPERNOVAE FROM THE ZWICKY TRANSIENT FACILITY</a:t>
              </a:r>
            </a:p>
          </p:txBody>
        </p:sp>
      </p:grpSp>
      <p:grpSp>
        <p:nvGrpSpPr>
          <p:cNvPr id="6" name="Group 6"/>
          <p:cNvGrpSpPr/>
          <p:nvPr/>
        </p:nvGrpSpPr>
        <p:grpSpPr>
          <a:xfrm>
            <a:off x="1028700" y="4848270"/>
            <a:ext cx="7139142" cy="936824"/>
            <a:chOff x="0" y="0"/>
            <a:chExt cx="9518855" cy="1249099"/>
          </a:xfrm>
        </p:grpSpPr>
        <p:sp>
          <p:nvSpPr>
            <p:cNvPr id="7" name="TextBox 7"/>
            <p:cNvSpPr txBox="1"/>
            <p:nvPr/>
          </p:nvSpPr>
          <p:spPr>
            <a:xfrm>
              <a:off x="0" y="47625"/>
              <a:ext cx="9518855" cy="578739"/>
            </a:xfrm>
            <a:prstGeom prst="rect">
              <a:avLst/>
            </a:prstGeom>
          </p:spPr>
          <p:txBody>
            <a:bodyPr lIns="0" tIns="0" rIns="0" bIns="0" rtlCol="0" anchor="t">
              <a:spAutoFit/>
            </a:bodyPr>
            <a:lstStyle/>
            <a:p>
              <a:pPr marL="0" lvl="0" indent="0" algn="l">
                <a:lnSpc>
                  <a:spcPts val="3119"/>
                </a:lnSpc>
              </a:pPr>
              <a:endParaRPr/>
            </a:p>
          </p:txBody>
        </p:sp>
        <p:sp>
          <p:nvSpPr>
            <p:cNvPr id="8" name="TextBox 8"/>
            <p:cNvSpPr txBox="1"/>
            <p:nvPr/>
          </p:nvSpPr>
          <p:spPr>
            <a:xfrm>
              <a:off x="0" y="767261"/>
              <a:ext cx="9518855" cy="481838"/>
            </a:xfrm>
            <a:prstGeom prst="rect">
              <a:avLst/>
            </a:prstGeom>
          </p:spPr>
          <p:txBody>
            <a:bodyPr lIns="0" tIns="0" rIns="0" bIns="0" rtlCol="0" anchor="t">
              <a:spAutoFit/>
            </a:bodyPr>
            <a:lstStyle/>
            <a:p>
              <a:pPr marL="0" lvl="0" indent="0" algn="l">
                <a:lnSpc>
                  <a:spcPts val="2924"/>
                </a:lnSpc>
              </a:pPr>
              <a:endParaRPr/>
            </a:p>
          </p:txBody>
        </p:sp>
      </p:grpSp>
      <p:sp>
        <p:nvSpPr>
          <p:cNvPr id="13" name="Slide Number Placeholder 6">
            <a:extLst>
              <a:ext uri="{FF2B5EF4-FFF2-40B4-BE49-F238E27FC236}">
                <a16:creationId xmlns:a16="http://schemas.microsoft.com/office/drawing/2014/main" id="{39E4760D-C192-9A27-AF9C-B626D816C888}"/>
              </a:ext>
            </a:extLst>
          </p:cNvPr>
          <p:cNvSpPr txBox="1">
            <a:spLocks/>
          </p:cNvSpPr>
          <p:nvPr/>
        </p:nvSpPr>
        <p:spPr>
          <a:xfrm>
            <a:off x="15849600" y="96393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2400" smtClean="0"/>
              <a:pPr/>
              <a:t>16</a:t>
            </a:fld>
            <a:endParaRPr lang="en-US" sz="2400" dirty="0"/>
          </a:p>
        </p:txBody>
      </p:sp>
      <p:sp>
        <p:nvSpPr>
          <p:cNvPr id="9" name="TextBox 6">
            <a:extLst>
              <a:ext uri="{FF2B5EF4-FFF2-40B4-BE49-F238E27FC236}">
                <a16:creationId xmlns:a16="http://schemas.microsoft.com/office/drawing/2014/main" id="{2060F6A6-6121-A3EF-32D2-26F13D72F53C}"/>
              </a:ext>
            </a:extLst>
          </p:cNvPr>
          <p:cNvSpPr txBox="1"/>
          <p:nvPr/>
        </p:nvSpPr>
        <p:spPr>
          <a:xfrm>
            <a:off x="304800" y="6276486"/>
            <a:ext cx="8839200" cy="2983189"/>
          </a:xfrm>
          <a:prstGeom prst="rect">
            <a:avLst/>
          </a:prstGeom>
        </p:spPr>
        <p:txBody>
          <a:bodyPr wrap="square" lIns="0" tIns="0" rIns="0" bIns="0" rtlCol="0" anchor="t">
            <a:spAutoFit/>
          </a:bodyPr>
          <a:lstStyle/>
          <a:p>
            <a:pPr marL="0" marR="0" lvl="0" indent="0" defTabSz="914400" rtl="0" eaLnBrk="1" fontAlgn="auto" latinLnBrk="0" hangingPunct="1">
              <a:lnSpc>
                <a:spcPts val="5900"/>
              </a:lnSpc>
              <a:spcBef>
                <a:spcPct val="0"/>
              </a:spcBef>
              <a:spcAft>
                <a:spcPts val="0"/>
              </a:spcAft>
              <a:buClrTx/>
              <a:buSzTx/>
              <a:buFontTx/>
              <a:buNone/>
              <a:tabLst/>
              <a:defRPr/>
            </a:pPr>
            <a:r>
              <a:rPr lang="en-US" sz="4000" b="1" dirty="0">
                <a:solidFill>
                  <a:srgbClr val="FF0000"/>
                </a:solidFill>
                <a:latin typeface="Cormorant Garamond"/>
                <a:ea typeface="Cormorant Garamond"/>
                <a:cs typeface="Cormorant Garamond"/>
                <a:sym typeface="Cormorant Garamond"/>
              </a:rPr>
              <a:t>Why do only some massive stars produce GRBs?</a:t>
            </a:r>
          </a:p>
          <a:p>
            <a:pPr marL="0" marR="0" lvl="0" indent="0" defTabSz="914400" rtl="0" eaLnBrk="1" fontAlgn="auto" latinLnBrk="0" hangingPunct="1">
              <a:lnSpc>
                <a:spcPts val="5900"/>
              </a:lnSpc>
              <a:spcBef>
                <a:spcPct val="0"/>
              </a:spcBef>
              <a:spcAft>
                <a:spcPts val="0"/>
              </a:spcAft>
              <a:buClrTx/>
              <a:buSzTx/>
              <a:buFontTx/>
              <a:buNone/>
              <a:tabLst/>
              <a:defRPr/>
            </a:pPr>
            <a:r>
              <a:rPr lang="en-US" sz="4000" b="1" dirty="0">
                <a:solidFill>
                  <a:srgbClr val="FF0000"/>
                </a:solidFill>
                <a:latin typeface="Cormorant Garamond"/>
                <a:ea typeface="Cormorant Garamond"/>
                <a:cs typeface="Cormorant Garamond"/>
                <a:sym typeface="Cormorant Garamond"/>
              </a:rPr>
              <a:t>How can observational studies of </a:t>
            </a:r>
            <a:r>
              <a:rPr lang="en-US" sz="4000" b="1" dirty="0" err="1">
                <a:solidFill>
                  <a:srgbClr val="FF0000"/>
                </a:solidFill>
                <a:latin typeface="Cormorant Garamond"/>
                <a:ea typeface="Cormorant Garamond"/>
                <a:cs typeface="Cormorant Garamond"/>
                <a:sym typeface="Cormorant Garamond"/>
              </a:rPr>
              <a:t>SNe</a:t>
            </a:r>
            <a:r>
              <a:rPr lang="en-US" sz="4000" b="1" dirty="0">
                <a:solidFill>
                  <a:srgbClr val="FF0000"/>
                </a:solidFill>
                <a:latin typeface="Cormorant Garamond"/>
                <a:ea typeface="Cormorant Garamond"/>
                <a:cs typeface="Cormorant Garamond"/>
                <a:sym typeface="Cormorant Garamond"/>
              </a:rPr>
              <a:t> uncover details about their progenitors?</a:t>
            </a:r>
            <a:endParaRPr kumimoji="0" lang="en-US" sz="4000" b="1" i="0" u="none" strike="noStrike" kern="1200" cap="none" spc="0" normalizeH="0" baseline="0" noProof="0" dirty="0">
              <a:ln>
                <a:noFill/>
              </a:ln>
              <a:solidFill>
                <a:srgbClr val="FF0000"/>
              </a:solidFill>
              <a:effectLst/>
              <a:uLnTx/>
              <a:uFillTx/>
              <a:latin typeface="Cormorant Garamond"/>
              <a:ea typeface="Cormorant Garamond"/>
              <a:cs typeface="Cormorant Garamond"/>
              <a:sym typeface="Cormorant Garamon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p:cNvGrpSpPr/>
        <p:nvPr/>
      </p:nvGrpSpPr>
      <p:grpSpPr>
        <a:xfrm>
          <a:off x="0" y="0"/>
          <a:ext cx="0" cy="0"/>
          <a:chOff x="0" y="0"/>
          <a:chExt cx="0" cy="0"/>
        </a:xfrm>
      </p:grpSpPr>
      <p:sp>
        <p:nvSpPr>
          <p:cNvPr id="2" name="Freeform 2"/>
          <p:cNvSpPr/>
          <p:nvPr/>
        </p:nvSpPr>
        <p:spPr>
          <a:xfrm>
            <a:off x="5738355" y="2339341"/>
            <a:ext cx="12002238" cy="5608318"/>
          </a:xfrm>
          <a:custGeom>
            <a:avLst/>
            <a:gdLst/>
            <a:ahLst/>
            <a:cxnLst/>
            <a:rect l="l" t="t" r="r" b="b"/>
            <a:pathLst>
              <a:path w="12002238" h="5608318">
                <a:moveTo>
                  <a:pt x="0" y="0"/>
                </a:moveTo>
                <a:lnTo>
                  <a:pt x="12002238" y="0"/>
                </a:lnTo>
                <a:lnTo>
                  <a:pt x="12002238" y="5608318"/>
                </a:lnTo>
                <a:lnTo>
                  <a:pt x="0" y="56083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6430891" y="4121444"/>
            <a:ext cx="3959879" cy="2122333"/>
          </a:xfrm>
          <a:prstGeom prst="rect">
            <a:avLst/>
          </a:prstGeom>
        </p:spPr>
        <p:txBody>
          <a:bodyPr lIns="0" tIns="0" rIns="0" bIns="0" rtlCol="0" anchor="t">
            <a:spAutoFit/>
          </a:bodyPr>
          <a:lstStyle/>
          <a:p>
            <a:pPr algn="ctr">
              <a:lnSpc>
                <a:spcPts val="3306"/>
              </a:lnSpc>
            </a:pPr>
            <a:r>
              <a:rPr lang="en-US" sz="3306" b="1">
                <a:solidFill>
                  <a:srgbClr val="FFFFFF"/>
                </a:solidFill>
                <a:latin typeface="Cormorant Garamond Bold"/>
                <a:ea typeface="Cormorant Garamond Bold"/>
                <a:cs typeface="Cormorant Garamond Bold"/>
                <a:sym typeface="Cormorant Garamond Bold"/>
              </a:rPr>
              <a:t>Bright Transient Survey : All SNe &lt; 18.5 mag</a:t>
            </a:r>
          </a:p>
          <a:p>
            <a:pPr algn="ctr">
              <a:lnSpc>
                <a:spcPts val="3306"/>
              </a:lnSpc>
              <a:spcBef>
                <a:spcPct val="0"/>
              </a:spcBef>
            </a:pPr>
            <a:r>
              <a:rPr lang="en-US" sz="3306" b="1">
                <a:solidFill>
                  <a:srgbClr val="FFFFFF"/>
                </a:solidFill>
                <a:latin typeface="Cormorant Garamond Bold"/>
                <a:ea typeface="Cormorant Garamond Bold"/>
                <a:cs typeface="Cormorant Garamond Bold"/>
                <a:sym typeface="Cormorant Garamond Bold"/>
              </a:rPr>
              <a:t>Spectroscopically classifed as SNe Ic-BL</a:t>
            </a:r>
          </a:p>
        </p:txBody>
      </p:sp>
      <p:sp>
        <p:nvSpPr>
          <p:cNvPr id="4" name="TextBox 4"/>
          <p:cNvSpPr txBox="1"/>
          <p:nvPr/>
        </p:nvSpPr>
        <p:spPr>
          <a:xfrm>
            <a:off x="12321646" y="3034187"/>
            <a:ext cx="4589698" cy="706919"/>
          </a:xfrm>
          <a:prstGeom prst="rect">
            <a:avLst/>
          </a:prstGeom>
        </p:spPr>
        <p:txBody>
          <a:bodyPr lIns="0" tIns="0" rIns="0" bIns="0" rtlCol="0" anchor="t">
            <a:spAutoFit/>
          </a:bodyPr>
          <a:lstStyle/>
          <a:p>
            <a:pPr algn="ctr">
              <a:lnSpc>
                <a:spcPts val="2706"/>
              </a:lnSpc>
              <a:spcBef>
                <a:spcPct val="0"/>
              </a:spcBef>
            </a:pPr>
            <a:r>
              <a:rPr lang="en-US" sz="2706" b="1">
                <a:solidFill>
                  <a:srgbClr val="FFFFFF"/>
                </a:solidFill>
                <a:latin typeface="Cormorant Garamond Bold"/>
                <a:ea typeface="Cormorant Garamond Bold"/>
                <a:cs typeface="Cormorant Garamond Bold"/>
                <a:sym typeface="Cormorant Garamond Bold"/>
              </a:rPr>
              <a:t>Adequate LC coverage pre/post peak </a:t>
            </a:r>
          </a:p>
        </p:txBody>
      </p:sp>
      <p:sp>
        <p:nvSpPr>
          <p:cNvPr id="5" name="TextBox 5"/>
          <p:cNvSpPr txBox="1"/>
          <p:nvPr/>
        </p:nvSpPr>
        <p:spPr>
          <a:xfrm>
            <a:off x="12200154" y="4652939"/>
            <a:ext cx="4832684" cy="1049819"/>
          </a:xfrm>
          <a:prstGeom prst="rect">
            <a:avLst/>
          </a:prstGeom>
        </p:spPr>
        <p:txBody>
          <a:bodyPr lIns="0" tIns="0" rIns="0" bIns="0" rtlCol="0" anchor="t">
            <a:spAutoFit/>
          </a:bodyPr>
          <a:lstStyle/>
          <a:p>
            <a:pPr algn="ctr">
              <a:lnSpc>
                <a:spcPts val="2706"/>
              </a:lnSpc>
              <a:spcBef>
                <a:spcPct val="0"/>
              </a:spcBef>
            </a:pPr>
            <a:r>
              <a:rPr lang="en-US" sz="2706" b="1">
                <a:solidFill>
                  <a:srgbClr val="FFFFFF"/>
                </a:solidFill>
                <a:latin typeface="Cormorant Garamond Bold"/>
                <a:ea typeface="Cormorant Garamond Bold"/>
                <a:cs typeface="Cormorant Garamond Bold"/>
                <a:sym typeface="Cormorant Garamond Bold"/>
              </a:rPr>
              <a:t>Reference images uncontaminated by transient light, fields still visible one month after peak</a:t>
            </a:r>
          </a:p>
        </p:txBody>
      </p:sp>
      <p:sp>
        <p:nvSpPr>
          <p:cNvPr id="6" name="TextBox 6"/>
          <p:cNvSpPr txBox="1"/>
          <p:nvPr/>
        </p:nvSpPr>
        <p:spPr>
          <a:xfrm>
            <a:off x="12636556" y="6617158"/>
            <a:ext cx="3959879" cy="706919"/>
          </a:xfrm>
          <a:prstGeom prst="rect">
            <a:avLst/>
          </a:prstGeom>
        </p:spPr>
        <p:txBody>
          <a:bodyPr lIns="0" tIns="0" rIns="0" bIns="0" rtlCol="0" anchor="t">
            <a:spAutoFit/>
          </a:bodyPr>
          <a:lstStyle/>
          <a:p>
            <a:pPr algn="ctr">
              <a:lnSpc>
                <a:spcPts val="2706"/>
              </a:lnSpc>
              <a:spcBef>
                <a:spcPct val="0"/>
              </a:spcBef>
            </a:pPr>
            <a:r>
              <a:rPr lang="en-US" sz="2706" b="1">
                <a:solidFill>
                  <a:srgbClr val="FFFFFF"/>
                </a:solidFill>
                <a:latin typeface="Cormorant Garamond Bold"/>
                <a:ea typeface="Cormorant Garamond Bold"/>
                <a:cs typeface="Cormorant Garamond Bold"/>
                <a:sym typeface="Cormorant Garamond Bold"/>
              </a:rPr>
              <a:t>Low Galactic Extinction (A_v &lt; 1 mag)</a:t>
            </a:r>
          </a:p>
        </p:txBody>
      </p:sp>
      <p:sp>
        <p:nvSpPr>
          <p:cNvPr id="7" name="TextBox 7"/>
          <p:cNvSpPr txBox="1"/>
          <p:nvPr/>
        </p:nvSpPr>
        <p:spPr>
          <a:xfrm>
            <a:off x="439204" y="4041344"/>
            <a:ext cx="5040638" cy="3379978"/>
          </a:xfrm>
          <a:prstGeom prst="rect">
            <a:avLst/>
          </a:prstGeom>
        </p:spPr>
        <p:txBody>
          <a:bodyPr lIns="0" tIns="0" rIns="0" bIns="0" rtlCol="0" anchor="t">
            <a:spAutoFit/>
          </a:bodyPr>
          <a:lstStyle/>
          <a:p>
            <a:pPr algn="ctr">
              <a:lnSpc>
                <a:spcPts val="3319"/>
              </a:lnSpc>
            </a:pPr>
            <a:r>
              <a:rPr lang="en-US" sz="3319">
                <a:solidFill>
                  <a:srgbClr val="FFFFFF"/>
                </a:solidFill>
                <a:latin typeface="Cormorant Garamond"/>
                <a:ea typeface="Cormorant Garamond"/>
                <a:cs typeface="Cormorant Garamond"/>
                <a:sym typeface="Cormorant Garamond"/>
              </a:rPr>
              <a:t>SNe Sample Selection Criteria: 36 SNe Ic-BL From March 2018 to August 2021</a:t>
            </a:r>
          </a:p>
          <a:p>
            <a:pPr algn="ctr">
              <a:lnSpc>
                <a:spcPts val="3319"/>
              </a:lnSpc>
            </a:pPr>
            <a:endParaRPr lang="en-US" sz="3319">
              <a:solidFill>
                <a:srgbClr val="FFFFFF"/>
              </a:solidFill>
              <a:latin typeface="Cormorant Garamond"/>
              <a:ea typeface="Cormorant Garamond"/>
              <a:cs typeface="Cormorant Garamond"/>
              <a:sym typeface="Cormorant Garamond"/>
            </a:endParaRPr>
          </a:p>
          <a:p>
            <a:pPr algn="ctr">
              <a:lnSpc>
                <a:spcPts val="3319"/>
              </a:lnSpc>
              <a:spcBef>
                <a:spcPct val="0"/>
              </a:spcBef>
            </a:pPr>
            <a:r>
              <a:rPr lang="en-US" sz="3319">
                <a:solidFill>
                  <a:srgbClr val="FFFFFF"/>
                </a:solidFill>
                <a:latin typeface="Cormorant Garamond"/>
                <a:ea typeface="Cormorant Garamond"/>
                <a:cs typeface="Cormorant Garamond"/>
                <a:sym typeface="Cormorant Garamond"/>
              </a:rPr>
              <a:t>13 Events followed up in radio using Very Large Array (Corsi et al. 2023) - 8 detections, 5 non-detections</a:t>
            </a:r>
          </a:p>
        </p:txBody>
      </p:sp>
      <p:sp>
        <p:nvSpPr>
          <p:cNvPr id="8" name="TextBox 8"/>
          <p:cNvSpPr txBox="1"/>
          <p:nvPr/>
        </p:nvSpPr>
        <p:spPr>
          <a:xfrm>
            <a:off x="419419" y="603868"/>
            <a:ext cx="14114996" cy="1539268"/>
          </a:xfrm>
          <a:prstGeom prst="rect">
            <a:avLst/>
          </a:prstGeom>
        </p:spPr>
        <p:txBody>
          <a:bodyPr wrap="square" lIns="0" tIns="0" rIns="0" bIns="0" rtlCol="0" anchor="t">
            <a:spAutoFit/>
          </a:bodyPr>
          <a:lstStyle/>
          <a:p>
            <a:pPr>
              <a:lnSpc>
                <a:spcPts val="5900"/>
              </a:lnSpc>
              <a:spcBef>
                <a:spcPct val="0"/>
              </a:spcBef>
            </a:pPr>
            <a:r>
              <a:rPr lang="en-US" sz="5900" dirty="0">
                <a:solidFill>
                  <a:srgbClr val="FFFFFF"/>
                </a:solidFill>
                <a:latin typeface="Cormorant Garamond"/>
                <a:ea typeface="Cormorant Garamond"/>
                <a:cs typeface="Cormorant Garamond"/>
                <a:sym typeface="Cormorant Garamond"/>
              </a:rPr>
              <a:t>Optical and Radio Analysis of Systematically Classified </a:t>
            </a:r>
            <a:r>
              <a:rPr lang="en-US" sz="5900" dirty="0" err="1">
                <a:solidFill>
                  <a:srgbClr val="FFFFFF"/>
                </a:solidFill>
                <a:latin typeface="Cormorant Garamond"/>
                <a:ea typeface="Cormorant Garamond"/>
                <a:cs typeface="Cormorant Garamond"/>
                <a:sym typeface="Cormorant Garamond"/>
              </a:rPr>
              <a:t>SNe</a:t>
            </a:r>
            <a:r>
              <a:rPr lang="en-US" sz="5900" dirty="0">
                <a:solidFill>
                  <a:srgbClr val="FFFFFF"/>
                </a:solidFill>
                <a:latin typeface="Cormorant Garamond"/>
                <a:ea typeface="Cormorant Garamond"/>
                <a:cs typeface="Cormorant Garamond"/>
                <a:sym typeface="Cormorant Garamond"/>
              </a:rPr>
              <a:t> </a:t>
            </a:r>
            <a:r>
              <a:rPr lang="en-US" sz="5900" dirty="0" err="1">
                <a:solidFill>
                  <a:srgbClr val="FFFFFF"/>
                </a:solidFill>
                <a:latin typeface="Cormorant Garamond"/>
                <a:ea typeface="Cormorant Garamond"/>
                <a:cs typeface="Cormorant Garamond"/>
                <a:sym typeface="Cormorant Garamond"/>
              </a:rPr>
              <a:t>Ic</a:t>
            </a:r>
            <a:r>
              <a:rPr lang="en-US" sz="5900" dirty="0">
                <a:solidFill>
                  <a:srgbClr val="FFFFFF"/>
                </a:solidFill>
                <a:latin typeface="Cormorant Garamond"/>
                <a:ea typeface="Cormorant Garamond"/>
                <a:cs typeface="Cormorant Garamond"/>
                <a:sym typeface="Cormorant Garamond"/>
              </a:rPr>
              <a:t>-BL from ZTF</a:t>
            </a:r>
          </a:p>
        </p:txBody>
      </p:sp>
      <p:sp>
        <p:nvSpPr>
          <p:cNvPr id="13" name="Slide Number Placeholder 6">
            <a:extLst>
              <a:ext uri="{FF2B5EF4-FFF2-40B4-BE49-F238E27FC236}">
                <a16:creationId xmlns:a16="http://schemas.microsoft.com/office/drawing/2014/main" id="{ACA781FE-B504-3B1F-0B8C-22CC288B63CB}"/>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2400" smtClean="0"/>
              <a:pPr/>
              <a:t>17</a:t>
            </a:fld>
            <a:endParaRPr lang="en-US" sz="2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p:cNvGrpSpPr/>
        <p:nvPr/>
      </p:nvGrpSpPr>
      <p:grpSpPr>
        <a:xfrm>
          <a:off x="0" y="0"/>
          <a:ext cx="0" cy="0"/>
          <a:chOff x="0" y="0"/>
          <a:chExt cx="0" cy="0"/>
        </a:xfrm>
      </p:grpSpPr>
      <p:sp>
        <p:nvSpPr>
          <p:cNvPr id="2" name="Freeform 2"/>
          <p:cNvSpPr/>
          <p:nvPr/>
        </p:nvSpPr>
        <p:spPr>
          <a:xfrm>
            <a:off x="1996897" y="1474412"/>
            <a:ext cx="5086961" cy="6754259"/>
          </a:xfrm>
          <a:custGeom>
            <a:avLst/>
            <a:gdLst/>
            <a:ahLst/>
            <a:cxnLst/>
            <a:rect l="l" t="t" r="r" b="b"/>
            <a:pathLst>
              <a:path w="5086961" h="6754259">
                <a:moveTo>
                  <a:pt x="0" y="0"/>
                </a:moveTo>
                <a:lnTo>
                  <a:pt x="5086961" y="0"/>
                </a:lnTo>
                <a:lnTo>
                  <a:pt x="5086961" y="6754259"/>
                </a:lnTo>
                <a:lnTo>
                  <a:pt x="0" y="6754259"/>
                </a:lnTo>
                <a:lnTo>
                  <a:pt x="0" y="0"/>
                </a:lnTo>
                <a:close/>
              </a:path>
            </a:pathLst>
          </a:custGeom>
          <a:blipFill>
            <a:blip r:embed="rId2"/>
            <a:stretch>
              <a:fillRect/>
            </a:stretch>
          </a:blipFill>
        </p:spPr>
        <p:txBody>
          <a:bodyPr/>
          <a:lstStyle/>
          <a:p>
            <a:endParaRPr lang="en-US"/>
          </a:p>
        </p:txBody>
      </p:sp>
      <p:sp>
        <p:nvSpPr>
          <p:cNvPr id="3" name="Freeform 3"/>
          <p:cNvSpPr/>
          <p:nvPr/>
        </p:nvSpPr>
        <p:spPr>
          <a:xfrm>
            <a:off x="11117994" y="1475105"/>
            <a:ext cx="5173109" cy="6754259"/>
          </a:xfrm>
          <a:custGeom>
            <a:avLst/>
            <a:gdLst/>
            <a:ahLst/>
            <a:cxnLst/>
            <a:rect l="l" t="t" r="r" b="b"/>
            <a:pathLst>
              <a:path w="5173109" h="6754259">
                <a:moveTo>
                  <a:pt x="0" y="0"/>
                </a:moveTo>
                <a:lnTo>
                  <a:pt x="5173110" y="0"/>
                </a:lnTo>
                <a:lnTo>
                  <a:pt x="5173110" y="6754259"/>
                </a:lnTo>
                <a:lnTo>
                  <a:pt x="0" y="6754259"/>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3157225" y="8749996"/>
            <a:ext cx="11973549" cy="1703578"/>
          </a:xfrm>
          <a:prstGeom prst="rect">
            <a:avLst/>
          </a:prstGeom>
        </p:spPr>
        <p:txBody>
          <a:bodyPr lIns="0" tIns="0" rIns="0" bIns="0" rtlCol="0" anchor="t">
            <a:spAutoFit/>
          </a:bodyPr>
          <a:lstStyle/>
          <a:p>
            <a:pPr algn="ctr">
              <a:lnSpc>
                <a:spcPts val="3319"/>
              </a:lnSpc>
            </a:pPr>
            <a:r>
              <a:rPr lang="en-US" sz="3319">
                <a:solidFill>
                  <a:srgbClr val="FFFFFF"/>
                </a:solidFill>
                <a:latin typeface="Cormorant Garamond"/>
                <a:ea typeface="Cormorant Garamond"/>
                <a:cs typeface="Cormorant Garamond"/>
                <a:sym typeface="Cormorant Garamond"/>
              </a:rPr>
              <a:t>Histograms showing the distribution of optical properties for events with radio observations. We find no statistical differences between the populations for all four properties.</a:t>
            </a:r>
          </a:p>
          <a:p>
            <a:pPr algn="ctr">
              <a:lnSpc>
                <a:spcPts val="3319"/>
              </a:lnSpc>
              <a:spcBef>
                <a:spcPct val="0"/>
              </a:spcBef>
            </a:pPr>
            <a:endParaRPr lang="en-US" sz="3319">
              <a:solidFill>
                <a:srgbClr val="FFFFFF"/>
              </a:solidFill>
              <a:latin typeface="Cormorant Garamond"/>
              <a:ea typeface="Cormorant Garamond"/>
              <a:cs typeface="Cormorant Garamond"/>
              <a:sym typeface="Cormorant Garamond"/>
            </a:endParaRPr>
          </a:p>
        </p:txBody>
      </p:sp>
      <p:sp>
        <p:nvSpPr>
          <p:cNvPr id="5" name="TextBox 5"/>
          <p:cNvSpPr txBox="1"/>
          <p:nvPr/>
        </p:nvSpPr>
        <p:spPr>
          <a:xfrm>
            <a:off x="-460891" y="426754"/>
            <a:ext cx="7544749" cy="788035"/>
          </a:xfrm>
          <a:prstGeom prst="rect">
            <a:avLst/>
          </a:prstGeom>
        </p:spPr>
        <p:txBody>
          <a:bodyPr lIns="0" tIns="0" rIns="0" bIns="0" rtlCol="0" anchor="t">
            <a:spAutoFit/>
          </a:bodyPr>
          <a:lstStyle/>
          <a:p>
            <a:pPr algn="ctr">
              <a:lnSpc>
                <a:spcPts val="5900"/>
              </a:lnSpc>
              <a:spcBef>
                <a:spcPct val="0"/>
              </a:spcBef>
            </a:pPr>
            <a:r>
              <a:rPr lang="en-US" sz="5900" dirty="0">
                <a:solidFill>
                  <a:srgbClr val="FFFFFF"/>
                </a:solidFill>
                <a:latin typeface="Cormorant Garamond"/>
                <a:ea typeface="Cormorant Garamond"/>
                <a:cs typeface="Cormorant Garamond"/>
                <a:sym typeface="Cormorant Garamond"/>
              </a:rPr>
              <a:t>Radio Analysis</a:t>
            </a:r>
          </a:p>
        </p:txBody>
      </p:sp>
      <p:sp>
        <p:nvSpPr>
          <p:cNvPr id="10" name="Slide Number Placeholder 6">
            <a:extLst>
              <a:ext uri="{FF2B5EF4-FFF2-40B4-BE49-F238E27FC236}">
                <a16:creationId xmlns:a16="http://schemas.microsoft.com/office/drawing/2014/main" id="{8513CCEC-C959-F9E7-C81D-A17F07B01F39}"/>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2400" smtClean="0"/>
              <a:pPr/>
              <a:t>18</a:t>
            </a:fld>
            <a:endParaRPr lang="en-US" sz="2400" dirty="0"/>
          </a:p>
        </p:txBody>
      </p:sp>
      <p:sp>
        <p:nvSpPr>
          <p:cNvPr id="11" name="TextBox 10">
            <a:extLst>
              <a:ext uri="{FF2B5EF4-FFF2-40B4-BE49-F238E27FC236}">
                <a16:creationId xmlns:a16="http://schemas.microsoft.com/office/drawing/2014/main" id="{3A2E7713-B984-3326-8A84-F07C001F81AF}"/>
              </a:ext>
            </a:extLst>
          </p:cNvPr>
          <p:cNvSpPr txBox="1"/>
          <p:nvPr/>
        </p:nvSpPr>
        <p:spPr>
          <a:xfrm>
            <a:off x="9982200" y="8167395"/>
            <a:ext cx="9144000" cy="497252"/>
          </a:xfrm>
          <a:prstGeom prst="rect">
            <a:avLst/>
          </a:prstGeom>
          <a:noFill/>
        </p:spPr>
        <p:txBody>
          <a:bodyPr wrap="square">
            <a:spAutoFit/>
          </a:bodyPr>
          <a:lstStyle/>
          <a:p>
            <a:pPr algn="ctr">
              <a:lnSpc>
                <a:spcPts val="3319"/>
              </a:lnSpc>
              <a:spcBef>
                <a:spcPct val="0"/>
              </a:spcBef>
            </a:pPr>
            <a:r>
              <a:rPr lang="en-US" sz="2400" dirty="0">
                <a:solidFill>
                  <a:srgbClr val="FFFFFF"/>
                </a:solidFill>
                <a:latin typeface="Cormorant Garamond"/>
                <a:ea typeface="Cormorant Garamond"/>
                <a:cs typeface="Cormorant Garamond"/>
                <a:sym typeface="Cormorant Garamond"/>
              </a:rPr>
              <a:t>Srinivasaragavan et al. (2024b)</a:t>
            </a:r>
          </a:p>
        </p:txBody>
      </p:sp>
      <p:sp>
        <p:nvSpPr>
          <p:cNvPr id="12" name="TextBox 11">
            <a:extLst>
              <a:ext uri="{FF2B5EF4-FFF2-40B4-BE49-F238E27FC236}">
                <a16:creationId xmlns:a16="http://schemas.microsoft.com/office/drawing/2014/main" id="{84C8EF81-AA18-3006-0B02-7BDAC23415F6}"/>
              </a:ext>
            </a:extLst>
          </p:cNvPr>
          <p:cNvSpPr txBox="1"/>
          <p:nvPr/>
        </p:nvSpPr>
        <p:spPr>
          <a:xfrm>
            <a:off x="685800" y="8210070"/>
            <a:ext cx="9144000" cy="497252"/>
          </a:xfrm>
          <a:prstGeom prst="rect">
            <a:avLst/>
          </a:prstGeom>
          <a:noFill/>
        </p:spPr>
        <p:txBody>
          <a:bodyPr wrap="square">
            <a:spAutoFit/>
          </a:bodyPr>
          <a:lstStyle/>
          <a:p>
            <a:pPr algn="ctr">
              <a:lnSpc>
                <a:spcPts val="3319"/>
              </a:lnSpc>
              <a:spcBef>
                <a:spcPct val="0"/>
              </a:spcBef>
            </a:pPr>
            <a:r>
              <a:rPr lang="en-US" sz="2400" dirty="0">
                <a:solidFill>
                  <a:srgbClr val="FFFFFF"/>
                </a:solidFill>
                <a:latin typeface="Cormorant Garamond"/>
                <a:ea typeface="Cormorant Garamond"/>
                <a:cs typeface="Cormorant Garamond"/>
                <a:sym typeface="Cormorant Garamond"/>
              </a:rPr>
              <a:t>Srinivasaragavan et al. (2024b)</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p:cNvGrpSpPr/>
        <p:nvPr/>
      </p:nvGrpSpPr>
      <p:grpSpPr>
        <a:xfrm>
          <a:off x="0" y="0"/>
          <a:ext cx="0" cy="0"/>
          <a:chOff x="0" y="0"/>
          <a:chExt cx="0" cy="0"/>
        </a:xfrm>
      </p:grpSpPr>
      <p:sp>
        <p:nvSpPr>
          <p:cNvPr id="2" name="Freeform 2"/>
          <p:cNvSpPr/>
          <p:nvPr/>
        </p:nvSpPr>
        <p:spPr>
          <a:xfrm>
            <a:off x="1735485" y="1309191"/>
            <a:ext cx="4966952" cy="6401451"/>
          </a:xfrm>
          <a:custGeom>
            <a:avLst/>
            <a:gdLst/>
            <a:ahLst/>
            <a:cxnLst/>
            <a:rect l="l" t="t" r="r" b="b"/>
            <a:pathLst>
              <a:path w="4966952" h="6401451">
                <a:moveTo>
                  <a:pt x="0" y="0"/>
                </a:moveTo>
                <a:lnTo>
                  <a:pt x="4966952" y="0"/>
                </a:lnTo>
                <a:lnTo>
                  <a:pt x="4966952" y="6401451"/>
                </a:lnTo>
                <a:lnTo>
                  <a:pt x="0" y="6401451"/>
                </a:lnTo>
                <a:lnTo>
                  <a:pt x="0" y="0"/>
                </a:lnTo>
                <a:close/>
              </a:path>
            </a:pathLst>
          </a:custGeom>
          <a:blipFill>
            <a:blip r:embed="rId2"/>
            <a:stretch>
              <a:fillRect/>
            </a:stretch>
          </a:blipFill>
        </p:spPr>
        <p:txBody>
          <a:bodyPr/>
          <a:lstStyle/>
          <a:p>
            <a:endParaRPr lang="en-US"/>
          </a:p>
        </p:txBody>
      </p:sp>
      <p:sp>
        <p:nvSpPr>
          <p:cNvPr id="3" name="Freeform 3"/>
          <p:cNvSpPr/>
          <p:nvPr/>
        </p:nvSpPr>
        <p:spPr>
          <a:xfrm>
            <a:off x="11200272" y="1309191"/>
            <a:ext cx="5250111" cy="6401451"/>
          </a:xfrm>
          <a:custGeom>
            <a:avLst/>
            <a:gdLst/>
            <a:ahLst/>
            <a:cxnLst/>
            <a:rect l="l" t="t" r="r" b="b"/>
            <a:pathLst>
              <a:path w="5250111" h="6401451">
                <a:moveTo>
                  <a:pt x="0" y="0"/>
                </a:moveTo>
                <a:lnTo>
                  <a:pt x="5250110" y="0"/>
                </a:lnTo>
                <a:lnTo>
                  <a:pt x="5250110" y="6401451"/>
                </a:lnTo>
                <a:lnTo>
                  <a:pt x="0" y="6401451"/>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3157225" y="8225536"/>
            <a:ext cx="11973549" cy="2122678"/>
          </a:xfrm>
          <a:prstGeom prst="rect">
            <a:avLst/>
          </a:prstGeom>
        </p:spPr>
        <p:txBody>
          <a:bodyPr lIns="0" tIns="0" rIns="0" bIns="0" rtlCol="0" anchor="t">
            <a:spAutoFit/>
          </a:bodyPr>
          <a:lstStyle/>
          <a:p>
            <a:pPr algn="ctr">
              <a:lnSpc>
                <a:spcPts val="3319"/>
              </a:lnSpc>
            </a:pPr>
            <a:r>
              <a:rPr lang="en-US" sz="3319">
                <a:solidFill>
                  <a:srgbClr val="FFFFFF"/>
                </a:solidFill>
                <a:latin typeface="Cormorant Garamond"/>
                <a:ea typeface="Cormorant Garamond"/>
                <a:cs typeface="Cormorant Garamond"/>
                <a:sym typeface="Cormorant Garamond"/>
              </a:rPr>
              <a:t>Best-fit Linmix linear regression model fitting between the peak radio luminosities and optical properties. Black points indicate limits while green points indicate detections. We find no statistically significant correlations present.</a:t>
            </a:r>
          </a:p>
          <a:p>
            <a:pPr algn="ctr">
              <a:lnSpc>
                <a:spcPts val="3319"/>
              </a:lnSpc>
              <a:spcBef>
                <a:spcPct val="0"/>
              </a:spcBef>
            </a:pPr>
            <a:endParaRPr lang="en-US" sz="3319">
              <a:solidFill>
                <a:srgbClr val="FFFFFF"/>
              </a:solidFill>
              <a:latin typeface="Cormorant Garamond"/>
              <a:ea typeface="Cormorant Garamond"/>
              <a:cs typeface="Cormorant Garamond"/>
              <a:sym typeface="Cormorant Garamond"/>
            </a:endParaRPr>
          </a:p>
        </p:txBody>
      </p:sp>
      <p:sp>
        <p:nvSpPr>
          <p:cNvPr id="9" name="Slide Number Placeholder 6">
            <a:extLst>
              <a:ext uri="{FF2B5EF4-FFF2-40B4-BE49-F238E27FC236}">
                <a16:creationId xmlns:a16="http://schemas.microsoft.com/office/drawing/2014/main" id="{B8DC4235-BF02-E61E-F34A-317CE27953DC}"/>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2400" smtClean="0"/>
              <a:pPr/>
              <a:t>19</a:t>
            </a:fld>
            <a:endParaRPr lang="en-US" sz="2400" dirty="0"/>
          </a:p>
        </p:txBody>
      </p:sp>
      <p:sp>
        <p:nvSpPr>
          <p:cNvPr id="10" name="TextBox 9">
            <a:extLst>
              <a:ext uri="{FF2B5EF4-FFF2-40B4-BE49-F238E27FC236}">
                <a16:creationId xmlns:a16="http://schemas.microsoft.com/office/drawing/2014/main" id="{4CFDF966-1644-A227-B4F0-4885ACF8ABF6}"/>
              </a:ext>
            </a:extLst>
          </p:cNvPr>
          <p:cNvSpPr txBox="1"/>
          <p:nvPr/>
        </p:nvSpPr>
        <p:spPr>
          <a:xfrm>
            <a:off x="10210800" y="7710642"/>
            <a:ext cx="9144000" cy="497252"/>
          </a:xfrm>
          <a:prstGeom prst="rect">
            <a:avLst/>
          </a:prstGeom>
          <a:noFill/>
        </p:spPr>
        <p:txBody>
          <a:bodyPr wrap="square">
            <a:spAutoFit/>
          </a:bodyPr>
          <a:lstStyle/>
          <a:p>
            <a:pPr algn="ctr">
              <a:lnSpc>
                <a:spcPts val="3319"/>
              </a:lnSpc>
              <a:spcBef>
                <a:spcPct val="0"/>
              </a:spcBef>
            </a:pPr>
            <a:r>
              <a:rPr lang="en-US" sz="2400" dirty="0">
                <a:solidFill>
                  <a:srgbClr val="FFFFFF"/>
                </a:solidFill>
                <a:latin typeface="Cormorant Garamond"/>
                <a:ea typeface="Cormorant Garamond"/>
                <a:cs typeface="Cormorant Garamond"/>
                <a:sym typeface="Cormorant Garamond"/>
              </a:rPr>
              <a:t>Srinivasaragavan et al. (2024b)</a:t>
            </a:r>
          </a:p>
        </p:txBody>
      </p:sp>
      <p:sp>
        <p:nvSpPr>
          <p:cNvPr id="11" name="TextBox 10">
            <a:extLst>
              <a:ext uri="{FF2B5EF4-FFF2-40B4-BE49-F238E27FC236}">
                <a16:creationId xmlns:a16="http://schemas.microsoft.com/office/drawing/2014/main" id="{1685C7BE-1998-3D8A-5422-8CF9E39443B5}"/>
              </a:ext>
            </a:extLst>
          </p:cNvPr>
          <p:cNvSpPr txBox="1"/>
          <p:nvPr/>
        </p:nvSpPr>
        <p:spPr>
          <a:xfrm>
            <a:off x="381000" y="7710642"/>
            <a:ext cx="9144000" cy="497252"/>
          </a:xfrm>
          <a:prstGeom prst="rect">
            <a:avLst/>
          </a:prstGeom>
          <a:noFill/>
        </p:spPr>
        <p:txBody>
          <a:bodyPr wrap="square">
            <a:spAutoFit/>
          </a:bodyPr>
          <a:lstStyle/>
          <a:p>
            <a:pPr algn="ctr">
              <a:lnSpc>
                <a:spcPts val="3319"/>
              </a:lnSpc>
              <a:spcBef>
                <a:spcPct val="0"/>
              </a:spcBef>
            </a:pPr>
            <a:r>
              <a:rPr lang="en-US" sz="2400" dirty="0">
                <a:solidFill>
                  <a:srgbClr val="FFFFFF"/>
                </a:solidFill>
                <a:latin typeface="Cormorant Garamond"/>
                <a:ea typeface="Cormorant Garamond"/>
                <a:cs typeface="Cormorant Garamond"/>
                <a:sym typeface="Cormorant Garamond"/>
              </a:rPr>
              <a:t>Srinivasaragavan et al. (2024b)</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p:cNvGrpSpPr/>
        <p:nvPr/>
      </p:nvGrpSpPr>
      <p:grpSpPr>
        <a:xfrm>
          <a:off x="0" y="0"/>
          <a:ext cx="0" cy="0"/>
          <a:chOff x="0" y="0"/>
          <a:chExt cx="0" cy="0"/>
        </a:xfrm>
      </p:grpSpPr>
      <p:grpSp>
        <p:nvGrpSpPr>
          <p:cNvPr id="4" name="Group 4"/>
          <p:cNvGrpSpPr/>
          <p:nvPr/>
        </p:nvGrpSpPr>
        <p:grpSpPr>
          <a:xfrm>
            <a:off x="3238028" y="928923"/>
            <a:ext cx="11811944" cy="1757534"/>
            <a:chOff x="0" y="142875"/>
            <a:chExt cx="15749258" cy="2343378"/>
          </a:xfrm>
        </p:grpSpPr>
        <p:sp>
          <p:nvSpPr>
            <p:cNvPr id="5" name="TextBox 5"/>
            <p:cNvSpPr txBox="1"/>
            <p:nvPr/>
          </p:nvSpPr>
          <p:spPr>
            <a:xfrm>
              <a:off x="0" y="142875"/>
              <a:ext cx="15749258" cy="1397305"/>
            </a:xfrm>
            <a:prstGeom prst="rect">
              <a:avLst/>
            </a:prstGeom>
          </p:spPr>
          <p:txBody>
            <a:bodyPr lIns="0" tIns="0" rIns="0" bIns="0" rtlCol="0" anchor="t">
              <a:spAutoFit/>
            </a:bodyPr>
            <a:lstStyle/>
            <a:p>
              <a:pPr marL="0" marR="0" lvl="0" indent="0" algn="ctr" defTabSz="914400" rtl="0" eaLnBrk="1" fontAlgn="auto" latinLnBrk="0" hangingPunct="1">
                <a:lnSpc>
                  <a:spcPts val="7900"/>
                </a:lnSpc>
                <a:spcBef>
                  <a:spcPts val="0"/>
                </a:spcBef>
                <a:spcAft>
                  <a:spcPts val="0"/>
                </a:spcAft>
                <a:buClrTx/>
                <a:buSzTx/>
                <a:buFontTx/>
                <a:buNone/>
                <a:tabLst/>
                <a:defRPr/>
              </a:pPr>
              <a:endParaRPr kumimoji="0" lang="en-US" sz="7900" b="0" i="0" u="none" strike="noStrike" kern="1200" cap="none" spc="0" normalizeH="0" baseline="0" noProof="0" dirty="0">
                <a:ln>
                  <a:noFill/>
                </a:ln>
                <a:solidFill>
                  <a:srgbClr val="FBF1F1"/>
                </a:solidFill>
                <a:effectLst/>
                <a:uLnTx/>
                <a:uFillTx/>
                <a:latin typeface="Cormorant Garamond Light"/>
                <a:ea typeface="Cormorant Garamond Light"/>
                <a:cs typeface="Cormorant Garamond Light"/>
                <a:sym typeface="Cormorant Garamond Light"/>
              </a:endParaRPr>
            </a:p>
          </p:txBody>
        </p:sp>
        <p:sp>
          <p:nvSpPr>
            <p:cNvPr id="6" name="TextBox 6"/>
            <p:cNvSpPr txBox="1"/>
            <p:nvPr/>
          </p:nvSpPr>
          <p:spPr>
            <a:xfrm>
              <a:off x="0" y="1701774"/>
              <a:ext cx="15749258" cy="784479"/>
            </a:xfrm>
            <a:prstGeom prst="rect">
              <a:avLst/>
            </a:prstGeom>
          </p:spPr>
          <p:txBody>
            <a:bodyPr lIns="0" tIns="0" rIns="0" bIns="0" rtlCol="0" anchor="t">
              <a:spAutoFit/>
            </a:bodyPr>
            <a:lstStyle/>
            <a:p>
              <a:pPr marL="0" marR="0" lvl="0" indent="0" algn="ctr" defTabSz="914400" rtl="0" eaLnBrk="1" fontAlgn="auto" latinLnBrk="0" hangingPunct="1">
                <a:lnSpc>
                  <a:spcPts val="497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Slide Number Placeholder 6">
            <a:extLst>
              <a:ext uri="{FF2B5EF4-FFF2-40B4-BE49-F238E27FC236}">
                <a16:creationId xmlns:a16="http://schemas.microsoft.com/office/drawing/2014/main" id="{E86C8BB3-AA2E-F43E-E027-E431E9B6349C}"/>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2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3" name="TextBox 6">
            <a:extLst>
              <a:ext uri="{FF2B5EF4-FFF2-40B4-BE49-F238E27FC236}">
                <a16:creationId xmlns:a16="http://schemas.microsoft.com/office/drawing/2014/main" id="{6FEF9F99-F5F8-930E-74D0-24408DB2645B}"/>
              </a:ext>
            </a:extLst>
          </p:cNvPr>
          <p:cNvSpPr txBox="1"/>
          <p:nvPr/>
        </p:nvSpPr>
        <p:spPr>
          <a:xfrm>
            <a:off x="571025" y="2976630"/>
            <a:ext cx="17145949" cy="4591257"/>
          </a:xfrm>
          <a:prstGeom prst="rect">
            <a:avLst/>
          </a:prstGeom>
        </p:spPr>
        <p:txBody>
          <a:bodyPr wrap="square" lIns="0" tIns="0" rIns="0" bIns="0" rtlCol="0" anchor="t">
            <a:spAutoFit/>
          </a:bodyPr>
          <a:lstStyle/>
          <a:p>
            <a:pPr marL="0" marR="0" lvl="0" indent="0" algn="ctr" defTabSz="914400" rtl="0" eaLnBrk="1" fontAlgn="auto" latinLnBrk="0" hangingPunct="1">
              <a:lnSpc>
                <a:spcPts val="5900"/>
              </a:lnSpc>
              <a:spcBef>
                <a:spcPct val="0"/>
              </a:spcBef>
              <a:spcAft>
                <a:spcPts val="0"/>
              </a:spcAft>
              <a:buClrTx/>
              <a:buSzTx/>
              <a:buFontTx/>
              <a:buNone/>
              <a:tabLst/>
              <a:defRPr/>
            </a:pPr>
            <a:r>
              <a:rPr lang="en-US" sz="6600" dirty="0">
                <a:solidFill>
                  <a:srgbClr val="00B050"/>
                </a:solidFill>
                <a:latin typeface="Cormorant Garamond"/>
                <a:ea typeface="Cormorant Garamond"/>
                <a:cs typeface="Cormorant Garamond"/>
                <a:sym typeface="Cormorant Garamond"/>
              </a:rPr>
              <a:t>What are orphan afterglows and their importance?</a:t>
            </a:r>
          </a:p>
          <a:p>
            <a:pPr marL="0" marR="0" lvl="0" indent="0" algn="ctr" defTabSz="914400" rtl="0" eaLnBrk="1" fontAlgn="auto" latinLnBrk="0" hangingPunct="1">
              <a:lnSpc>
                <a:spcPts val="5900"/>
              </a:lnSpc>
              <a:spcBef>
                <a:spcPct val="0"/>
              </a:spcBef>
              <a:spcAft>
                <a:spcPts val="0"/>
              </a:spcAft>
              <a:buClrTx/>
              <a:buSzTx/>
              <a:buFontTx/>
              <a:buNone/>
              <a:tabLst/>
              <a:defRPr/>
            </a:pPr>
            <a:endParaRPr kumimoji="0" lang="en-US" sz="66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endParaRPr>
          </a:p>
          <a:p>
            <a:pPr marL="0" marR="0" lvl="0" indent="0" algn="ctr" defTabSz="914400" rtl="0" eaLnBrk="1" fontAlgn="auto" latinLnBrk="0" hangingPunct="1">
              <a:lnSpc>
                <a:spcPts val="59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0070C0"/>
                </a:solidFill>
                <a:effectLst/>
                <a:uLnTx/>
                <a:uFillTx/>
                <a:latin typeface="Cormorant Garamond"/>
                <a:ea typeface="Cormorant Garamond"/>
                <a:cs typeface="Cormorant Garamond"/>
                <a:sym typeface="Cormorant Garamond"/>
              </a:rPr>
              <a:t>What is the state of the field</a:t>
            </a:r>
            <a:r>
              <a:rPr lang="en-US" sz="6600" dirty="0">
                <a:solidFill>
                  <a:srgbClr val="0070C0"/>
                </a:solidFill>
                <a:latin typeface="Cormorant Garamond"/>
                <a:ea typeface="Cormorant Garamond"/>
                <a:cs typeface="Cormorant Garamond"/>
                <a:sym typeface="Cormorant Garamond"/>
              </a:rPr>
              <a:t>?</a:t>
            </a:r>
          </a:p>
          <a:p>
            <a:pPr marL="0" marR="0" lvl="0" indent="0" algn="ctr" defTabSz="914400" rtl="0" eaLnBrk="1" fontAlgn="auto" latinLnBrk="0" hangingPunct="1">
              <a:lnSpc>
                <a:spcPts val="5900"/>
              </a:lnSpc>
              <a:spcBef>
                <a:spcPct val="0"/>
              </a:spcBef>
              <a:spcAft>
                <a:spcPts val="0"/>
              </a:spcAft>
              <a:buClrTx/>
              <a:buSzTx/>
              <a:buFontTx/>
              <a:buNone/>
              <a:tabLst/>
              <a:defRPr/>
            </a:pPr>
            <a:endParaRPr lang="en-US" sz="6600" dirty="0">
              <a:solidFill>
                <a:srgbClr val="FFFFFF"/>
              </a:solidFill>
              <a:latin typeface="Cormorant Garamond"/>
              <a:ea typeface="Cormorant Garamond"/>
              <a:cs typeface="Cormorant Garamond"/>
              <a:sym typeface="Cormorant Garamond"/>
            </a:endParaRPr>
          </a:p>
          <a:p>
            <a:pPr marL="0" marR="0" lvl="0" indent="0" algn="ctr" defTabSz="914400" rtl="0" eaLnBrk="1" fontAlgn="auto" latinLnBrk="0" hangingPunct="1">
              <a:lnSpc>
                <a:spcPts val="5900"/>
              </a:lnSpc>
              <a:spcBef>
                <a:spcPct val="0"/>
              </a:spcBef>
              <a:spcAft>
                <a:spcPts val="0"/>
              </a:spcAft>
              <a:buClrTx/>
              <a:buSzTx/>
              <a:buFontTx/>
              <a:buNone/>
              <a:tabLst/>
              <a:defRPr/>
            </a:pPr>
            <a:r>
              <a:rPr lang="en-US" sz="6600" dirty="0">
                <a:solidFill>
                  <a:srgbClr val="FF0000"/>
                </a:solidFill>
                <a:latin typeface="Cormorant Garamond"/>
                <a:ea typeface="Cormorant Garamond"/>
                <a:cs typeface="Cormorant Garamond"/>
                <a:sym typeface="Cormorant Garamond"/>
              </a:rPr>
              <a:t>What conclusions can be drawn from AT 2023sva?</a:t>
            </a:r>
          </a:p>
          <a:p>
            <a:pPr marL="0" marR="0" lvl="0" indent="0" algn="ctr" defTabSz="914400" rtl="0" eaLnBrk="1" fontAlgn="auto" latinLnBrk="0" hangingPunct="1">
              <a:lnSpc>
                <a:spcPts val="5900"/>
              </a:lnSpc>
              <a:spcBef>
                <a:spcPct val="0"/>
              </a:spcBef>
              <a:spcAft>
                <a:spcPts val="0"/>
              </a:spcAft>
              <a:buClrTx/>
              <a:buSzTx/>
              <a:buFontTx/>
              <a:buNone/>
              <a:tabLst/>
              <a:defRPr/>
            </a:pPr>
            <a:endParaRPr kumimoji="0" lang="en-US" sz="66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endParaRPr>
          </a:p>
        </p:txBody>
      </p:sp>
    </p:spTree>
    <p:extLst>
      <p:ext uri="{BB962C8B-B14F-4D97-AF65-F5344CB8AC3E}">
        <p14:creationId xmlns:p14="http://schemas.microsoft.com/office/powerpoint/2010/main" val="796744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B8DC4235-BF02-E61E-F34A-317CE27953DC}"/>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2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extBox 6">
            <a:extLst>
              <a:ext uri="{FF2B5EF4-FFF2-40B4-BE49-F238E27FC236}">
                <a16:creationId xmlns:a16="http://schemas.microsoft.com/office/drawing/2014/main" id="{D5A5F613-4AD9-AA87-37B1-5301C239C3B1}"/>
              </a:ext>
            </a:extLst>
          </p:cNvPr>
          <p:cNvSpPr txBox="1"/>
          <p:nvPr/>
        </p:nvSpPr>
        <p:spPr>
          <a:xfrm>
            <a:off x="2667000" y="6951098"/>
            <a:ext cx="9144000" cy="497252"/>
          </a:xfrm>
          <a:prstGeom prst="rect">
            <a:avLst/>
          </a:prstGeom>
          <a:noFill/>
        </p:spPr>
        <p:txBody>
          <a:bodyPr wrap="square">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Mousa et al. in Prep.</a:t>
            </a:r>
          </a:p>
        </p:txBody>
      </p:sp>
      <p:sp>
        <p:nvSpPr>
          <p:cNvPr id="8" name="TextBox 7">
            <a:extLst>
              <a:ext uri="{FF2B5EF4-FFF2-40B4-BE49-F238E27FC236}">
                <a16:creationId xmlns:a16="http://schemas.microsoft.com/office/drawing/2014/main" id="{6047D4BD-7FC7-981A-AEDB-22FB14849211}"/>
              </a:ext>
            </a:extLst>
          </p:cNvPr>
          <p:cNvSpPr txBox="1"/>
          <p:nvPr/>
        </p:nvSpPr>
        <p:spPr>
          <a:xfrm>
            <a:off x="11811000" y="6825380"/>
            <a:ext cx="9144000" cy="497252"/>
          </a:xfrm>
          <a:prstGeom prst="rect">
            <a:avLst/>
          </a:prstGeom>
          <a:noFill/>
        </p:spPr>
        <p:txBody>
          <a:bodyPr wrap="square">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Mousa et al. in Prep.</a:t>
            </a:r>
          </a:p>
        </p:txBody>
      </p:sp>
      <p:pic>
        <p:nvPicPr>
          <p:cNvPr id="3074" name="Picture 2">
            <a:extLst>
              <a:ext uri="{FF2B5EF4-FFF2-40B4-BE49-F238E27FC236}">
                <a16:creationId xmlns:a16="http://schemas.microsoft.com/office/drawing/2014/main" id="{6C39CF75-3090-F115-BD3E-33D41DADE1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755" y="1993023"/>
            <a:ext cx="7946390" cy="506098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BB7EA6D2-79B3-14A2-D329-BF2F131DD2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1294" y="2244375"/>
            <a:ext cx="7635008" cy="45810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4">
            <a:extLst>
              <a:ext uri="{FF2B5EF4-FFF2-40B4-BE49-F238E27FC236}">
                <a16:creationId xmlns:a16="http://schemas.microsoft.com/office/drawing/2014/main" id="{2A4A284F-3C29-CFAE-D4BC-A3BD6671E9C5}"/>
              </a:ext>
            </a:extLst>
          </p:cNvPr>
          <p:cNvSpPr txBox="1"/>
          <p:nvPr/>
        </p:nvSpPr>
        <p:spPr>
          <a:xfrm>
            <a:off x="892463" y="7616805"/>
            <a:ext cx="7004974" cy="4247188"/>
          </a:xfrm>
          <a:prstGeom prst="rect">
            <a:avLst/>
          </a:prstGeom>
        </p:spPr>
        <p:txBody>
          <a:bodyPr lIns="0" tIns="0" rIns="0" bIns="0" rtlCol="0" anchor="t">
            <a:spAutoFit/>
          </a:bodyPr>
          <a:lstStyle/>
          <a:p>
            <a:pPr algn="ctr">
              <a:lnSpc>
                <a:spcPts val="3319"/>
              </a:lnSpc>
            </a:pPr>
            <a:r>
              <a:rPr lang="en-US" sz="3319" dirty="0">
                <a:solidFill>
                  <a:srgbClr val="FFFFFF"/>
                </a:solidFill>
                <a:latin typeface="Cormorant Garamond"/>
                <a:ea typeface="Cormorant Garamond"/>
                <a:cs typeface="Cormorant Garamond"/>
                <a:sym typeface="Cormorant Garamond"/>
              </a:rPr>
              <a:t>DBSP nebular spectrum isolated at the oxygen and calcium absorption features. Gaussian curve is fit to the absorption features. Integration of the curve is used to determine the line ratio of [O I]/[Ca II]</a:t>
            </a:r>
          </a:p>
          <a:p>
            <a:pPr algn="ctr">
              <a:lnSpc>
                <a:spcPts val="3319"/>
              </a:lnSpc>
            </a:pPr>
            <a:br>
              <a:rPr lang="en-US" sz="3319" dirty="0">
                <a:solidFill>
                  <a:srgbClr val="FFFFFF"/>
                </a:solidFill>
                <a:latin typeface="Cormorant Garamond"/>
                <a:ea typeface="Cormorant Garamond"/>
                <a:cs typeface="Cormorant Garamond"/>
                <a:sym typeface="Cormorant Garamond"/>
              </a:rPr>
            </a:br>
            <a:br>
              <a:rPr lang="en-US" sz="3319" dirty="0">
                <a:solidFill>
                  <a:srgbClr val="FFFFFF"/>
                </a:solidFill>
                <a:latin typeface="Cormorant Garamond"/>
                <a:ea typeface="Cormorant Garamond"/>
                <a:cs typeface="Cormorant Garamond"/>
                <a:sym typeface="Cormorant Garamond"/>
              </a:rPr>
            </a:br>
            <a:br>
              <a:rPr lang="en-US" sz="3319" dirty="0">
                <a:solidFill>
                  <a:srgbClr val="FFFFFF"/>
                </a:solidFill>
                <a:latin typeface="Cormorant Garamond"/>
                <a:ea typeface="Cormorant Garamond"/>
                <a:cs typeface="Cormorant Garamond"/>
                <a:sym typeface="Cormorant Garamond"/>
              </a:rPr>
            </a:br>
            <a:br>
              <a:rPr lang="en-US" sz="3319" dirty="0">
                <a:solidFill>
                  <a:srgbClr val="FFFFFF"/>
                </a:solidFill>
                <a:latin typeface="Cormorant Garamond"/>
                <a:ea typeface="Cormorant Garamond"/>
                <a:cs typeface="Cormorant Garamond"/>
                <a:sym typeface="Cormorant Garamond"/>
              </a:rPr>
            </a:br>
            <a:endParaRPr lang="en-US" sz="3319" dirty="0">
              <a:solidFill>
                <a:srgbClr val="FFFFFF"/>
              </a:solidFill>
              <a:latin typeface="Cormorant Garamond"/>
              <a:ea typeface="Cormorant Garamond"/>
              <a:cs typeface="Cormorant Garamond"/>
              <a:sym typeface="Cormorant Garamond"/>
            </a:endParaRPr>
          </a:p>
        </p:txBody>
      </p:sp>
      <p:sp>
        <p:nvSpPr>
          <p:cNvPr id="4" name="TextBox 4">
            <a:extLst>
              <a:ext uri="{FF2B5EF4-FFF2-40B4-BE49-F238E27FC236}">
                <a16:creationId xmlns:a16="http://schemas.microsoft.com/office/drawing/2014/main" id="{599C49F1-A04C-98D2-2CF9-992F26EAE560}"/>
              </a:ext>
            </a:extLst>
          </p:cNvPr>
          <p:cNvSpPr txBox="1"/>
          <p:nvPr/>
        </p:nvSpPr>
        <p:spPr>
          <a:xfrm>
            <a:off x="10397492" y="7515706"/>
            <a:ext cx="7004974" cy="4247188"/>
          </a:xfrm>
          <a:prstGeom prst="rect">
            <a:avLst/>
          </a:prstGeom>
        </p:spPr>
        <p:txBody>
          <a:bodyPr lIns="0" tIns="0" rIns="0" bIns="0" rtlCol="0" anchor="t">
            <a:spAutoFit/>
          </a:bodyPr>
          <a:lstStyle/>
          <a:p>
            <a:pPr algn="ctr">
              <a:lnSpc>
                <a:spcPts val="3319"/>
              </a:lnSpc>
            </a:pPr>
            <a:r>
              <a:rPr lang="en-US" sz="3319" dirty="0">
                <a:solidFill>
                  <a:srgbClr val="FFFFFF"/>
                </a:solidFill>
                <a:latin typeface="Cormorant Garamond"/>
                <a:ea typeface="Cormorant Garamond"/>
                <a:cs typeface="Cormorant Garamond"/>
                <a:sym typeface="Cormorant Garamond"/>
              </a:rPr>
              <a:t>[O I]/[Ca II] line ratios of SN 2022crr (dashed lines) compared to other </a:t>
            </a:r>
            <a:r>
              <a:rPr lang="en-US" sz="3319" dirty="0" err="1">
                <a:solidFill>
                  <a:srgbClr val="FFFFFF"/>
                </a:solidFill>
                <a:latin typeface="Cormorant Garamond"/>
                <a:ea typeface="Cormorant Garamond"/>
                <a:cs typeface="Cormorant Garamond"/>
                <a:sym typeface="Cormorant Garamond"/>
              </a:rPr>
              <a:t>SNe</a:t>
            </a:r>
            <a:r>
              <a:rPr lang="en-US" sz="3319" dirty="0">
                <a:solidFill>
                  <a:srgbClr val="FFFFFF"/>
                </a:solidFill>
                <a:latin typeface="Cormorant Garamond"/>
                <a:ea typeface="Cormorant Garamond"/>
                <a:cs typeface="Cormorant Garamond"/>
                <a:sym typeface="Cormorant Garamond"/>
              </a:rPr>
              <a:t>. Initial plot produced by H. </a:t>
            </a:r>
            <a:r>
              <a:rPr lang="en-US" sz="3319" dirty="0" err="1">
                <a:solidFill>
                  <a:srgbClr val="FFFFFF"/>
                </a:solidFill>
                <a:latin typeface="Cormorant Garamond"/>
                <a:ea typeface="Cormorant Garamond"/>
                <a:cs typeface="Cormorant Garamond"/>
                <a:sym typeface="Cormorant Garamond"/>
              </a:rPr>
              <a:t>Kuncarayakti</a:t>
            </a:r>
            <a:r>
              <a:rPr lang="en-US" sz="3319" dirty="0">
                <a:solidFill>
                  <a:srgbClr val="FFFFFF"/>
                </a:solidFill>
                <a:latin typeface="Cormorant Garamond"/>
                <a:ea typeface="Cormorant Garamond"/>
                <a:cs typeface="Cormorant Garamond"/>
                <a:sym typeface="Cormorant Garamond"/>
              </a:rPr>
              <a:t> et al. (2015)</a:t>
            </a:r>
            <a:br>
              <a:rPr lang="en-US" sz="3319" dirty="0">
                <a:solidFill>
                  <a:srgbClr val="FFFFFF"/>
                </a:solidFill>
                <a:latin typeface="Cormorant Garamond"/>
                <a:ea typeface="Cormorant Garamond"/>
                <a:cs typeface="Cormorant Garamond"/>
                <a:sym typeface="Cormorant Garamond"/>
              </a:rPr>
            </a:br>
            <a:br>
              <a:rPr lang="en-US" sz="3319" dirty="0">
                <a:solidFill>
                  <a:srgbClr val="FFFFFF"/>
                </a:solidFill>
                <a:latin typeface="Cormorant Garamond"/>
                <a:ea typeface="Cormorant Garamond"/>
                <a:cs typeface="Cormorant Garamond"/>
                <a:sym typeface="Cormorant Garamond"/>
              </a:rPr>
            </a:br>
            <a:br>
              <a:rPr lang="en-US" sz="3319" dirty="0">
                <a:solidFill>
                  <a:srgbClr val="FFFFFF"/>
                </a:solidFill>
                <a:latin typeface="Cormorant Garamond"/>
                <a:ea typeface="Cormorant Garamond"/>
                <a:cs typeface="Cormorant Garamond"/>
                <a:sym typeface="Cormorant Garamond"/>
              </a:rPr>
            </a:br>
            <a:br>
              <a:rPr lang="en-US" sz="3319" dirty="0">
                <a:solidFill>
                  <a:srgbClr val="FFFFFF"/>
                </a:solidFill>
                <a:latin typeface="Cormorant Garamond"/>
                <a:ea typeface="Cormorant Garamond"/>
                <a:cs typeface="Cormorant Garamond"/>
                <a:sym typeface="Cormorant Garamond"/>
              </a:rPr>
            </a:br>
            <a:br>
              <a:rPr lang="en-US" sz="3319" dirty="0">
                <a:solidFill>
                  <a:srgbClr val="FFFFFF"/>
                </a:solidFill>
                <a:latin typeface="Cormorant Garamond"/>
                <a:ea typeface="Cormorant Garamond"/>
                <a:cs typeface="Cormorant Garamond"/>
                <a:sym typeface="Cormorant Garamond"/>
              </a:rPr>
            </a:br>
            <a:br>
              <a:rPr lang="en-US" sz="3319" dirty="0">
                <a:solidFill>
                  <a:srgbClr val="FFFFFF"/>
                </a:solidFill>
                <a:latin typeface="Cormorant Garamond"/>
                <a:ea typeface="Cormorant Garamond"/>
                <a:cs typeface="Cormorant Garamond"/>
                <a:sym typeface="Cormorant Garamond"/>
              </a:rPr>
            </a:br>
            <a:endParaRPr lang="en-US" sz="3319" dirty="0">
              <a:solidFill>
                <a:srgbClr val="FFFFFF"/>
              </a:solidFill>
              <a:latin typeface="Cormorant Garamond"/>
              <a:ea typeface="Cormorant Garamond"/>
              <a:cs typeface="Cormorant Garamond"/>
              <a:sym typeface="Cormorant Garamond"/>
            </a:endParaRPr>
          </a:p>
        </p:txBody>
      </p:sp>
      <p:sp>
        <p:nvSpPr>
          <p:cNvPr id="2" name="TextBox 8">
            <a:extLst>
              <a:ext uri="{FF2B5EF4-FFF2-40B4-BE49-F238E27FC236}">
                <a16:creationId xmlns:a16="http://schemas.microsoft.com/office/drawing/2014/main" id="{05F41CF9-F4A0-F32A-420F-645E4580DA42}"/>
              </a:ext>
            </a:extLst>
          </p:cNvPr>
          <p:cNvSpPr txBox="1"/>
          <p:nvPr/>
        </p:nvSpPr>
        <p:spPr>
          <a:xfrm>
            <a:off x="421755" y="537649"/>
            <a:ext cx="14114996" cy="782650"/>
          </a:xfrm>
          <a:prstGeom prst="rect">
            <a:avLst/>
          </a:prstGeom>
        </p:spPr>
        <p:txBody>
          <a:bodyPr wrap="square" lIns="0" tIns="0" rIns="0" bIns="0" rtlCol="0" anchor="t">
            <a:spAutoFit/>
          </a:bodyPr>
          <a:lstStyle/>
          <a:p>
            <a:pPr>
              <a:lnSpc>
                <a:spcPts val="5900"/>
              </a:lnSpc>
              <a:spcBef>
                <a:spcPct val="0"/>
              </a:spcBef>
            </a:pPr>
            <a:r>
              <a:rPr lang="en-US" sz="5900" dirty="0">
                <a:solidFill>
                  <a:srgbClr val="FFFFFF"/>
                </a:solidFill>
                <a:latin typeface="Cormorant Garamond"/>
                <a:ea typeface="Cormorant Garamond"/>
                <a:cs typeface="Cormorant Garamond"/>
                <a:sym typeface="Cormorant Garamond"/>
              </a:rPr>
              <a:t>SN 2022crr: A Nearby SN </a:t>
            </a:r>
            <a:r>
              <a:rPr lang="en-US" sz="5900" dirty="0" err="1">
                <a:solidFill>
                  <a:srgbClr val="FFFFFF"/>
                </a:solidFill>
                <a:latin typeface="Cormorant Garamond"/>
                <a:ea typeface="Cormorant Garamond"/>
                <a:cs typeface="Cormorant Garamond"/>
                <a:sym typeface="Cormorant Garamond"/>
              </a:rPr>
              <a:t>Ic</a:t>
            </a:r>
            <a:r>
              <a:rPr lang="en-US" sz="5900" dirty="0">
                <a:solidFill>
                  <a:srgbClr val="FFFFFF"/>
                </a:solidFill>
                <a:latin typeface="Cormorant Garamond"/>
                <a:ea typeface="Cormorant Garamond"/>
                <a:cs typeface="Cormorant Garamond"/>
                <a:sym typeface="Cormorant Garamond"/>
              </a:rPr>
              <a:t>-BL</a:t>
            </a:r>
          </a:p>
        </p:txBody>
      </p:sp>
      <p:sp>
        <p:nvSpPr>
          <p:cNvPr id="11" name="TextBox 10">
            <a:extLst>
              <a:ext uri="{FF2B5EF4-FFF2-40B4-BE49-F238E27FC236}">
                <a16:creationId xmlns:a16="http://schemas.microsoft.com/office/drawing/2014/main" id="{66230861-77FC-0A53-E026-760A431D6778}"/>
              </a:ext>
            </a:extLst>
          </p:cNvPr>
          <p:cNvSpPr txBox="1"/>
          <p:nvPr/>
        </p:nvSpPr>
        <p:spPr>
          <a:xfrm>
            <a:off x="13698798" y="1782460"/>
            <a:ext cx="4713357" cy="497252"/>
          </a:xfrm>
          <a:prstGeom prst="rect">
            <a:avLst/>
          </a:prstGeom>
          <a:noFill/>
        </p:spPr>
        <p:txBody>
          <a:bodyPr wrap="square">
            <a:spAutoFit/>
          </a:bodyPr>
          <a:lstStyle/>
          <a:p>
            <a:pPr algn="ctr">
              <a:lnSpc>
                <a:spcPts val="3319"/>
              </a:lnSpc>
              <a:spcBef>
                <a:spcPct val="0"/>
              </a:spcBef>
            </a:pPr>
            <a:r>
              <a:rPr lang="en-US" sz="2400" dirty="0">
                <a:solidFill>
                  <a:srgbClr val="FFFFFF"/>
                </a:solidFill>
                <a:latin typeface="Cormorant Garamond"/>
                <a:ea typeface="Cormorant Garamond"/>
                <a:cs typeface="Cormorant Garamond"/>
                <a:sym typeface="Cormorant Garamond"/>
              </a:rPr>
              <a:t>Muhammad Mousa, Senior at UVA</a:t>
            </a:r>
          </a:p>
        </p:txBody>
      </p:sp>
      <p:pic>
        <p:nvPicPr>
          <p:cNvPr id="6" name="Picture 5" descr="A person with long hair and glasses smiling&#10;&#10;Description automatically generated">
            <a:extLst>
              <a:ext uri="{FF2B5EF4-FFF2-40B4-BE49-F238E27FC236}">
                <a16:creationId xmlns:a16="http://schemas.microsoft.com/office/drawing/2014/main" id="{80B38C63-85EC-AF62-370C-4CDB30A9F2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96135" y="30778"/>
            <a:ext cx="2518682" cy="1828330"/>
          </a:xfrm>
          <a:prstGeom prst="rect">
            <a:avLst/>
          </a:prstGeom>
        </p:spPr>
      </p:pic>
    </p:spTree>
    <p:extLst>
      <p:ext uri="{BB962C8B-B14F-4D97-AF65-F5344CB8AC3E}">
        <p14:creationId xmlns:p14="http://schemas.microsoft.com/office/powerpoint/2010/main" val="1292151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p:cNvGrpSpPr/>
        <p:nvPr/>
      </p:nvGrpSpPr>
      <p:grpSpPr>
        <a:xfrm>
          <a:off x="0" y="0"/>
          <a:ext cx="0" cy="0"/>
          <a:chOff x="0" y="0"/>
          <a:chExt cx="0" cy="0"/>
        </a:xfrm>
      </p:grpSpPr>
      <p:sp>
        <p:nvSpPr>
          <p:cNvPr id="2" name="Freeform 2"/>
          <p:cNvSpPr/>
          <p:nvPr/>
        </p:nvSpPr>
        <p:spPr>
          <a:xfrm>
            <a:off x="8899070" y="2452990"/>
            <a:ext cx="8778246" cy="5727385"/>
          </a:xfrm>
          <a:custGeom>
            <a:avLst/>
            <a:gdLst/>
            <a:ahLst/>
            <a:cxnLst/>
            <a:rect l="l" t="t" r="r" b="b"/>
            <a:pathLst>
              <a:path w="8778246" h="5727385">
                <a:moveTo>
                  <a:pt x="0" y="0"/>
                </a:moveTo>
                <a:lnTo>
                  <a:pt x="8778247" y="0"/>
                </a:lnTo>
                <a:lnTo>
                  <a:pt x="8778247" y="5727385"/>
                </a:lnTo>
                <a:lnTo>
                  <a:pt x="0" y="5727385"/>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686770" y="1028700"/>
            <a:ext cx="7803951" cy="5472586"/>
            <a:chOff x="0" y="0"/>
            <a:chExt cx="10405268" cy="7296782"/>
          </a:xfrm>
        </p:grpSpPr>
        <p:sp>
          <p:nvSpPr>
            <p:cNvPr id="4" name="TextBox 4"/>
            <p:cNvSpPr txBox="1"/>
            <p:nvPr/>
          </p:nvSpPr>
          <p:spPr>
            <a:xfrm>
              <a:off x="0" y="5862570"/>
              <a:ext cx="10405268" cy="1434211"/>
            </a:xfrm>
            <a:prstGeom prst="rect">
              <a:avLst/>
            </a:prstGeom>
          </p:spPr>
          <p:txBody>
            <a:bodyPr lIns="0" tIns="0" rIns="0" bIns="0" rtlCol="0" anchor="t">
              <a:spAutoFit/>
            </a:bodyPr>
            <a:lstStyle/>
            <a:p>
              <a:pPr marL="0" lvl="0" indent="0" algn="l">
                <a:lnSpc>
                  <a:spcPts val="4367"/>
                </a:lnSpc>
              </a:pPr>
              <a:r>
                <a:rPr lang="en-US" sz="3119" b="1" i="1" dirty="0">
                  <a:solidFill>
                    <a:srgbClr val="FBF1F1"/>
                  </a:solidFill>
                  <a:latin typeface="Cormorant Garamond Medium Italics"/>
                  <a:ea typeface="Cormorant Garamond Medium Italics"/>
                  <a:cs typeface="Cormorant Garamond Medium Italics"/>
                  <a:sym typeface="Cormorant Garamond Medium Italics"/>
                </a:rPr>
                <a:t>Srinivasaragavan et al. (2024a) </a:t>
              </a:r>
              <a:r>
                <a:rPr lang="en-US" sz="3119" b="1" i="1" dirty="0" err="1">
                  <a:solidFill>
                    <a:srgbClr val="FBF1F1"/>
                  </a:solidFill>
                  <a:latin typeface="Cormorant Garamond Medium Italics"/>
                  <a:ea typeface="Cormorant Garamond Medium Italics"/>
                  <a:cs typeface="Cormorant Garamond Medium Italics"/>
                  <a:sym typeface="Cormorant Garamond Medium Italics"/>
                </a:rPr>
                <a:t>ApJL</a:t>
              </a:r>
              <a:r>
                <a:rPr lang="en-US" sz="3119" b="1" i="1" dirty="0">
                  <a:solidFill>
                    <a:srgbClr val="FBF1F1"/>
                  </a:solidFill>
                  <a:latin typeface="Cormorant Garamond Medium Italics"/>
                  <a:ea typeface="Cormorant Garamond Medium Italics"/>
                  <a:cs typeface="Cormorant Garamond Medium Italics"/>
                  <a:sym typeface="Cormorant Garamond Medium Italics"/>
                </a:rPr>
                <a:t> 960 L18 and S</a:t>
              </a:r>
              <a:r>
                <a:rPr lang="en-US" sz="3119" b="1" i="1" dirty="0">
                  <a:solidFill>
                    <a:srgbClr val="FBF1F1"/>
                  </a:solidFill>
                  <a:latin typeface="Cormorant Garamond Bold Italics"/>
                  <a:ea typeface="Cormorant Garamond Bold Italics"/>
                  <a:cs typeface="Cormorant Garamond Bold Italics"/>
                  <a:sym typeface="Cormorant Garamond Bold Italics"/>
                </a:rPr>
                <a:t>rinivasaragavan et al. (2023)</a:t>
              </a:r>
              <a:r>
                <a:rPr lang="en-US" sz="3119" b="1" i="1" dirty="0">
                  <a:solidFill>
                    <a:srgbClr val="FBF1F1"/>
                  </a:solidFill>
                  <a:latin typeface="Cormorant Garamond Medium Italics"/>
                  <a:ea typeface="Cormorant Garamond Medium Italics"/>
                  <a:cs typeface="Cormorant Garamond Medium Italics"/>
                  <a:sym typeface="Cormorant Garamond Medium Italics"/>
                </a:rPr>
                <a:t> </a:t>
              </a:r>
              <a:r>
                <a:rPr lang="en-US" sz="3119" b="1" i="1" dirty="0" err="1">
                  <a:solidFill>
                    <a:srgbClr val="FBF1F1"/>
                  </a:solidFill>
                  <a:latin typeface="Cormorant Garamond Medium Italics"/>
                  <a:ea typeface="Cormorant Garamond Medium Italics"/>
                  <a:cs typeface="Cormorant Garamond Medium Italics"/>
                  <a:sym typeface="Cormorant Garamond Medium Italics"/>
                </a:rPr>
                <a:t>ApJL</a:t>
              </a:r>
              <a:r>
                <a:rPr lang="en-US" sz="3119" b="1" i="1" dirty="0">
                  <a:solidFill>
                    <a:srgbClr val="FBF1F1"/>
                  </a:solidFill>
                  <a:latin typeface="Cormorant Garamond Medium Italics"/>
                  <a:ea typeface="Cormorant Garamond Medium Italics"/>
                  <a:cs typeface="Cormorant Garamond Medium Italics"/>
                  <a:sym typeface="Cormorant Garamond Medium Italics"/>
                </a:rPr>
                <a:t> 949 L39</a:t>
              </a:r>
            </a:p>
          </p:txBody>
        </p:sp>
        <p:sp>
          <p:nvSpPr>
            <p:cNvPr id="5" name="TextBox 5"/>
            <p:cNvSpPr txBox="1"/>
            <p:nvPr/>
          </p:nvSpPr>
          <p:spPr>
            <a:xfrm>
              <a:off x="0" y="104775"/>
              <a:ext cx="10405268" cy="5723678"/>
            </a:xfrm>
            <a:prstGeom prst="rect">
              <a:avLst/>
            </a:prstGeom>
          </p:spPr>
          <p:txBody>
            <a:bodyPr lIns="0" tIns="0" rIns="0" bIns="0" rtlCol="0" anchor="t">
              <a:spAutoFit/>
            </a:bodyPr>
            <a:lstStyle/>
            <a:p>
              <a:pPr marL="0" lvl="0" indent="0" algn="l">
                <a:lnSpc>
                  <a:spcPts val="5600"/>
                </a:lnSpc>
              </a:pPr>
              <a:r>
                <a:rPr lang="en-US" sz="5600" b="1" dirty="0">
                  <a:solidFill>
                    <a:srgbClr val="FBF1F1"/>
                  </a:solidFill>
                  <a:latin typeface="Cormorant Garamond Bold"/>
                  <a:ea typeface="Cormorant Garamond Bold"/>
                  <a:cs typeface="Cormorant Garamond Bold"/>
                  <a:sym typeface="Cormorant Garamond Bold"/>
                </a:rPr>
                <a:t>GRB 230812B/SN 2023PEL AND GRB 221009A/SN 2022XIW AND  – TWO “ORDINARY” SNE ASSOCIATED WITH ENERGETIC GRBS </a:t>
              </a:r>
            </a:p>
          </p:txBody>
        </p:sp>
      </p:grpSp>
      <p:grpSp>
        <p:nvGrpSpPr>
          <p:cNvPr id="6" name="Group 6"/>
          <p:cNvGrpSpPr/>
          <p:nvPr/>
        </p:nvGrpSpPr>
        <p:grpSpPr>
          <a:xfrm>
            <a:off x="1028700" y="4848270"/>
            <a:ext cx="7139142" cy="936824"/>
            <a:chOff x="0" y="0"/>
            <a:chExt cx="9518855" cy="1249099"/>
          </a:xfrm>
        </p:grpSpPr>
        <p:sp>
          <p:nvSpPr>
            <p:cNvPr id="7" name="TextBox 7"/>
            <p:cNvSpPr txBox="1"/>
            <p:nvPr/>
          </p:nvSpPr>
          <p:spPr>
            <a:xfrm>
              <a:off x="0" y="47625"/>
              <a:ext cx="9518855" cy="578739"/>
            </a:xfrm>
            <a:prstGeom prst="rect">
              <a:avLst/>
            </a:prstGeom>
          </p:spPr>
          <p:txBody>
            <a:bodyPr lIns="0" tIns="0" rIns="0" bIns="0" rtlCol="0" anchor="t">
              <a:spAutoFit/>
            </a:bodyPr>
            <a:lstStyle/>
            <a:p>
              <a:pPr marL="0" lvl="0" indent="0" algn="l">
                <a:lnSpc>
                  <a:spcPts val="3119"/>
                </a:lnSpc>
              </a:pPr>
              <a:endParaRPr/>
            </a:p>
          </p:txBody>
        </p:sp>
        <p:sp>
          <p:nvSpPr>
            <p:cNvPr id="8" name="TextBox 8"/>
            <p:cNvSpPr txBox="1"/>
            <p:nvPr/>
          </p:nvSpPr>
          <p:spPr>
            <a:xfrm>
              <a:off x="0" y="767261"/>
              <a:ext cx="9518855" cy="481838"/>
            </a:xfrm>
            <a:prstGeom prst="rect">
              <a:avLst/>
            </a:prstGeom>
          </p:spPr>
          <p:txBody>
            <a:bodyPr lIns="0" tIns="0" rIns="0" bIns="0" rtlCol="0" anchor="t">
              <a:spAutoFit/>
            </a:bodyPr>
            <a:lstStyle/>
            <a:p>
              <a:pPr marL="0" lvl="0" indent="0" algn="l">
                <a:lnSpc>
                  <a:spcPts val="2924"/>
                </a:lnSpc>
              </a:pPr>
              <a:endParaRPr/>
            </a:p>
          </p:txBody>
        </p:sp>
      </p:grpSp>
      <p:sp>
        <p:nvSpPr>
          <p:cNvPr id="13" name="Slide Number Placeholder 6">
            <a:extLst>
              <a:ext uri="{FF2B5EF4-FFF2-40B4-BE49-F238E27FC236}">
                <a16:creationId xmlns:a16="http://schemas.microsoft.com/office/drawing/2014/main" id="{7989CC75-D470-1F1C-2447-11A22FACA9DE}"/>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2400" smtClean="0"/>
              <a:pPr/>
              <a:t>21</a:t>
            </a:fld>
            <a:endParaRPr lang="en-US" sz="2400" dirty="0"/>
          </a:p>
        </p:txBody>
      </p:sp>
      <p:sp>
        <p:nvSpPr>
          <p:cNvPr id="9" name="TextBox 6">
            <a:extLst>
              <a:ext uri="{FF2B5EF4-FFF2-40B4-BE49-F238E27FC236}">
                <a16:creationId xmlns:a16="http://schemas.microsoft.com/office/drawing/2014/main" id="{E96D8D33-1C5D-483A-E137-5BAF7062F1E2}"/>
              </a:ext>
            </a:extLst>
          </p:cNvPr>
          <p:cNvSpPr txBox="1"/>
          <p:nvPr/>
        </p:nvSpPr>
        <p:spPr>
          <a:xfrm>
            <a:off x="273570" y="7067089"/>
            <a:ext cx="8839200" cy="2226572"/>
          </a:xfrm>
          <a:prstGeom prst="rect">
            <a:avLst/>
          </a:prstGeom>
        </p:spPr>
        <p:txBody>
          <a:bodyPr wrap="square" lIns="0" tIns="0" rIns="0" bIns="0" rtlCol="0" anchor="t">
            <a:spAutoFit/>
          </a:bodyPr>
          <a:lstStyle/>
          <a:p>
            <a:pPr marL="0" marR="0" lvl="0" indent="0" defTabSz="914400" rtl="0" eaLnBrk="1" fontAlgn="auto" latinLnBrk="0" hangingPunct="1">
              <a:lnSpc>
                <a:spcPts val="5900"/>
              </a:lnSpc>
              <a:spcBef>
                <a:spcPct val="0"/>
              </a:spcBef>
              <a:spcAft>
                <a:spcPts val="0"/>
              </a:spcAft>
              <a:buClrTx/>
              <a:buSzTx/>
              <a:buFontTx/>
              <a:buNone/>
              <a:tabLst/>
              <a:defRPr/>
            </a:pPr>
            <a:r>
              <a:rPr lang="en-US" sz="4000" b="1" dirty="0">
                <a:solidFill>
                  <a:srgbClr val="0070C0"/>
                </a:solidFill>
                <a:latin typeface="Cormorant Garamond"/>
                <a:ea typeface="Cormorant Garamond"/>
                <a:cs typeface="Cormorant Garamond"/>
                <a:sym typeface="Cormorant Garamond"/>
              </a:rPr>
              <a:t>What is the relationship between SN emission and the central engine in GRB-SN systems?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p:cNvGrpSpPr/>
        <p:nvPr/>
      </p:nvGrpSpPr>
      <p:grpSpPr>
        <a:xfrm>
          <a:off x="0" y="0"/>
          <a:ext cx="0" cy="0"/>
          <a:chOff x="0" y="0"/>
          <a:chExt cx="0" cy="0"/>
        </a:xfrm>
      </p:grpSpPr>
      <p:sp>
        <p:nvSpPr>
          <p:cNvPr id="2" name="Freeform 2"/>
          <p:cNvSpPr/>
          <p:nvPr/>
        </p:nvSpPr>
        <p:spPr>
          <a:xfrm>
            <a:off x="449113" y="2251416"/>
            <a:ext cx="8097489" cy="5979075"/>
          </a:xfrm>
          <a:custGeom>
            <a:avLst/>
            <a:gdLst/>
            <a:ahLst/>
            <a:cxnLst/>
            <a:rect l="l" t="t" r="r" b="b"/>
            <a:pathLst>
              <a:path w="8097489" h="5979075">
                <a:moveTo>
                  <a:pt x="0" y="0"/>
                </a:moveTo>
                <a:lnTo>
                  <a:pt x="8097489" y="0"/>
                </a:lnTo>
                <a:lnTo>
                  <a:pt x="8097489" y="5979074"/>
                </a:lnTo>
                <a:lnTo>
                  <a:pt x="0" y="5979074"/>
                </a:lnTo>
                <a:lnTo>
                  <a:pt x="0" y="0"/>
                </a:lnTo>
                <a:close/>
              </a:path>
            </a:pathLst>
          </a:custGeom>
          <a:blipFill>
            <a:blip r:embed="rId2"/>
            <a:stretch>
              <a:fillRect/>
            </a:stretch>
          </a:blipFill>
        </p:spPr>
        <p:txBody>
          <a:bodyPr/>
          <a:lstStyle/>
          <a:p>
            <a:endParaRPr lang="en-US"/>
          </a:p>
        </p:txBody>
      </p:sp>
      <p:sp>
        <p:nvSpPr>
          <p:cNvPr id="3" name="Freeform 3"/>
          <p:cNvSpPr/>
          <p:nvPr/>
        </p:nvSpPr>
        <p:spPr>
          <a:xfrm>
            <a:off x="9731427" y="2251416"/>
            <a:ext cx="8097489" cy="5979075"/>
          </a:xfrm>
          <a:custGeom>
            <a:avLst/>
            <a:gdLst/>
            <a:ahLst/>
            <a:cxnLst/>
            <a:rect l="l" t="t" r="r" b="b"/>
            <a:pathLst>
              <a:path w="8097489" h="5979075">
                <a:moveTo>
                  <a:pt x="0" y="0"/>
                </a:moveTo>
                <a:lnTo>
                  <a:pt x="8097488" y="0"/>
                </a:lnTo>
                <a:lnTo>
                  <a:pt x="8097488" y="5979074"/>
                </a:lnTo>
                <a:lnTo>
                  <a:pt x="0" y="5979074"/>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449113" y="802316"/>
            <a:ext cx="11097513" cy="1449100"/>
            <a:chOff x="0" y="0"/>
            <a:chExt cx="14796684" cy="1932133"/>
          </a:xfrm>
        </p:grpSpPr>
        <p:sp>
          <p:nvSpPr>
            <p:cNvPr id="5" name="TextBox 5"/>
            <p:cNvSpPr txBox="1"/>
            <p:nvPr/>
          </p:nvSpPr>
          <p:spPr>
            <a:xfrm>
              <a:off x="0" y="1234056"/>
              <a:ext cx="14796684" cy="698077"/>
            </a:xfrm>
            <a:prstGeom prst="rect">
              <a:avLst/>
            </a:prstGeom>
          </p:spPr>
          <p:txBody>
            <a:bodyPr lIns="0" tIns="0" rIns="0" bIns="0" rtlCol="0" anchor="t">
              <a:spAutoFit/>
            </a:bodyPr>
            <a:lstStyle/>
            <a:p>
              <a:pPr marL="0" lvl="0" indent="0" algn="l">
                <a:lnSpc>
                  <a:spcPts val="4480"/>
                </a:lnSpc>
              </a:pPr>
              <a:endParaRPr/>
            </a:p>
          </p:txBody>
        </p:sp>
        <p:sp>
          <p:nvSpPr>
            <p:cNvPr id="6" name="TextBox 6"/>
            <p:cNvSpPr txBox="1"/>
            <p:nvPr/>
          </p:nvSpPr>
          <p:spPr>
            <a:xfrm>
              <a:off x="0" y="104775"/>
              <a:ext cx="14796684" cy="1085639"/>
            </a:xfrm>
            <a:prstGeom prst="rect">
              <a:avLst/>
            </a:prstGeom>
          </p:spPr>
          <p:txBody>
            <a:bodyPr lIns="0" tIns="0" rIns="0" bIns="0" rtlCol="0" anchor="t">
              <a:spAutoFit/>
            </a:bodyPr>
            <a:lstStyle/>
            <a:p>
              <a:pPr marL="0" lvl="0" indent="0" algn="l">
                <a:lnSpc>
                  <a:spcPts val="5900"/>
                </a:lnSpc>
              </a:pPr>
              <a:r>
                <a:rPr lang="en-US" sz="5900">
                  <a:solidFill>
                    <a:srgbClr val="FBF1F1"/>
                  </a:solidFill>
                  <a:latin typeface="Cormorant Garamond Light"/>
                  <a:ea typeface="Cormorant Garamond Light"/>
                  <a:cs typeface="Cormorant Garamond Light"/>
                  <a:sym typeface="Cormorant Garamond Light"/>
                </a:rPr>
                <a:t>PROBING GRB-SN PROPERTIES</a:t>
              </a:r>
            </a:p>
          </p:txBody>
        </p:sp>
      </p:grpSp>
      <p:sp>
        <p:nvSpPr>
          <p:cNvPr id="7" name="TextBox 7"/>
          <p:cNvSpPr txBox="1"/>
          <p:nvPr/>
        </p:nvSpPr>
        <p:spPr>
          <a:xfrm>
            <a:off x="3282139" y="8435086"/>
            <a:ext cx="11723722" cy="1703578"/>
          </a:xfrm>
          <a:prstGeom prst="rect">
            <a:avLst/>
          </a:prstGeom>
        </p:spPr>
        <p:txBody>
          <a:bodyPr lIns="0" tIns="0" rIns="0" bIns="0" rtlCol="0" anchor="t">
            <a:spAutoFit/>
          </a:bodyPr>
          <a:lstStyle/>
          <a:p>
            <a:pPr algn="ctr">
              <a:lnSpc>
                <a:spcPts val="3319"/>
              </a:lnSpc>
            </a:pPr>
            <a:endParaRPr dirty="0"/>
          </a:p>
          <a:p>
            <a:pPr algn="ctr">
              <a:lnSpc>
                <a:spcPts val="3319"/>
              </a:lnSpc>
            </a:pPr>
            <a:r>
              <a:rPr lang="en-US" sz="3319" dirty="0">
                <a:solidFill>
                  <a:srgbClr val="FFFFFF"/>
                </a:solidFill>
                <a:latin typeface="Cormorant Garamond"/>
                <a:ea typeface="Cormorant Garamond"/>
                <a:cs typeface="Cormorant Garamond"/>
                <a:sym typeface="Cormorant Garamond"/>
              </a:rPr>
              <a:t>SN brightness versus gamma-ray isotropic equivalent energies of their associated GRBs’ prompt emission from literature</a:t>
            </a:r>
          </a:p>
          <a:p>
            <a:pPr algn="ctr">
              <a:lnSpc>
                <a:spcPts val="3319"/>
              </a:lnSpc>
              <a:spcBef>
                <a:spcPct val="0"/>
              </a:spcBef>
            </a:pPr>
            <a:endParaRPr lang="en-US" sz="3319" dirty="0">
              <a:solidFill>
                <a:srgbClr val="FFFFFF"/>
              </a:solidFill>
              <a:latin typeface="Cormorant Garamond"/>
              <a:ea typeface="Cormorant Garamond"/>
              <a:cs typeface="Cormorant Garamond"/>
              <a:sym typeface="Cormorant Garamond"/>
            </a:endParaRPr>
          </a:p>
        </p:txBody>
      </p:sp>
      <p:sp>
        <p:nvSpPr>
          <p:cNvPr id="12" name="Slide Number Placeholder 6">
            <a:extLst>
              <a:ext uri="{FF2B5EF4-FFF2-40B4-BE49-F238E27FC236}">
                <a16:creationId xmlns:a16="http://schemas.microsoft.com/office/drawing/2014/main" id="{1C611F87-29DF-FC4D-F259-B7B60F561465}"/>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2400" smtClean="0"/>
              <a:pPr/>
              <a:t>22</a:t>
            </a:fld>
            <a:endParaRPr lang="en-US" sz="2400" dirty="0"/>
          </a:p>
        </p:txBody>
      </p:sp>
      <p:sp>
        <p:nvSpPr>
          <p:cNvPr id="13" name="TextBox 12">
            <a:extLst>
              <a:ext uri="{FF2B5EF4-FFF2-40B4-BE49-F238E27FC236}">
                <a16:creationId xmlns:a16="http://schemas.microsoft.com/office/drawing/2014/main" id="{98413267-5FE1-00D7-45F8-40F8475D4876}"/>
              </a:ext>
            </a:extLst>
          </p:cNvPr>
          <p:cNvSpPr txBox="1"/>
          <p:nvPr/>
        </p:nvSpPr>
        <p:spPr>
          <a:xfrm>
            <a:off x="2057400" y="8217430"/>
            <a:ext cx="9144000" cy="497252"/>
          </a:xfrm>
          <a:prstGeom prst="rect">
            <a:avLst/>
          </a:prstGeom>
          <a:noFill/>
        </p:spPr>
        <p:txBody>
          <a:bodyPr wrap="square">
            <a:spAutoFit/>
          </a:bodyPr>
          <a:lstStyle/>
          <a:p>
            <a:pPr algn="ctr">
              <a:lnSpc>
                <a:spcPts val="3319"/>
              </a:lnSpc>
              <a:spcBef>
                <a:spcPct val="0"/>
              </a:spcBef>
            </a:pPr>
            <a:r>
              <a:rPr lang="en-US" sz="2400" dirty="0">
                <a:solidFill>
                  <a:srgbClr val="FFFFFF"/>
                </a:solidFill>
                <a:latin typeface="Cormorant Garamond"/>
                <a:ea typeface="Cormorant Garamond"/>
                <a:cs typeface="Cormorant Garamond"/>
                <a:sym typeface="Cormorant Garamond"/>
              </a:rPr>
              <a:t>Srinivasaragavan et al. (2024a)</a:t>
            </a:r>
          </a:p>
        </p:txBody>
      </p:sp>
      <p:sp>
        <p:nvSpPr>
          <p:cNvPr id="14" name="TextBox 13">
            <a:extLst>
              <a:ext uri="{FF2B5EF4-FFF2-40B4-BE49-F238E27FC236}">
                <a16:creationId xmlns:a16="http://schemas.microsoft.com/office/drawing/2014/main" id="{7C773460-49CA-C684-749F-1CE2DF5E0044}"/>
              </a:ext>
            </a:extLst>
          </p:cNvPr>
          <p:cNvSpPr txBox="1"/>
          <p:nvPr/>
        </p:nvSpPr>
        <p:spPr>
          <a:xfrm>
            <a:off x="11540847" y="8202089"/>
            <a:ext cx="9144000" cy="497252"/>
          </a:xfrm>
          <a:prstGeom prst="rect">
            <a:avLst/>
          </a:prstGeom>
          <a:noFill/>
        </p:spPr>
        <p:txBody>
          <a:bodyPr wrap="square">
            <a:spAutoFit/>
          </a:bodyPr>
          <a:lstStyle/>
          <a:p>
            <a:pPr algn="ctr">
              <a:lnSpc>
                <a:spcPts val="3319"/>
              </a:lnSpc>
              <a:spcBef>
                <a:spcPct val="0"/>
              </a:spcBef>
            </a:pPr>
            <a:r>
              <a:rPr lang="en-US" sz="2400" dirty="0">
                <a:solidFill>
                  <a:srgbClr val="FFFFFF"/>
                </a:solidFill>
                <a:latin typeface="Cormorant Garamond"/>
                <a:ea typeface="Cormorant Garamond"/>
                <a:cs typeface="Cormorant Garamond"/>
                <a:sym typeface="Cormorant Garamond"/>
              </a:rPr>
              <a:t>Srinivasaragavan et al. (2024a)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p:cNvGrpSpPr/>
        <p:nvPr/>
      </p:nvGrpSpPr>
      <p:grpSpPr>
        <a:xfrm>
          <a:off x="0" y="0"/>
          <a:ext cx="0" cy="0"/>
          <a:chOff x="0" y="0"/>
          <a:chExt cx="0" cy="0"/>
        </a:xfrm>
      </p:grpSpPr>
      <p:sp>
        <p:nvSpPr>
          <p:cNvPr id="2" name="Freeform 2"/>
          <p:cNvSpPr/>
          <p:nvPr/>
        </p:nvSpPr>
        <p:spPr>
          <a:xfrm>
            <a:off x="7653096" y="1489399"/>
            <a:ext cx="10245814" cy="7308203"/>
          </a:xfrm>
          <a:custGeom>
            <a:avLst/>
            <a:gdLst/>
            <a:ahLst/>
            <a:cxnLst/>
            <a:rect l="l" t="t" r="r" b="b"/>
            <a:pathLst>
              <a:path w="10245814" h="7308203">
                <a:moveTo>
                  <a:pt x="0" y="0"/>
                </a:moveTo>
                <a:lnTo>
                  <a:pt x="10245814" y="0"/>
                </a:lnTo>
                <a:lnTo>
                  <a:pt x="10245814" y="7308202"/>
                </a:lnTo>
                <a:lnTo>
                  <a:pt x="0" y="7308202"/>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223931" y="818048"/>
            <a:ext cx="6879940" cy="1530985"/>
          </a:xfrm>
          <a:prstGeom prst="rect">
            <a:avLst/>
          </a:prstGeom>
        </p:spPr>
        <p:txBody>
          <a:bodyPr lIns="0" tIns="0" rIns="0" bIns="0" rtlCol="0" anchor="t">
            <a:spAutoFit/>
          </a:bodyPr>
          <a:lstStyle/>
          <a:p>
            <a:pPr algn="ctr">
              <a:lnSpc>
                <a:spcPts val="5900"/>
              </a:lnSpc>
              <a:spcBef>
                <a:spcPct val="0"/>
              </a:spcBef>
            </a:pPr>
            <a:r>
              <a:rPr lang="en-US" sz="5900">
                <a:solidFill>
                  <a:srgbClr val="FFFFFF"/>
                </a:solidFill>
                <a:latin typeface="Cormorant Garamond"/>
                <a:ea typeface="Cormorant Garamond"/>
                <a:cs typeface="Cormorant Garamond"/>
                <a:sym typeface="Cormorant Garamond"/>
              </a:rPr>
              <a:t>GRB 230812B/SN 20223pel</a:t>
            </a:r>
          </a:p>
        </p:txBody>
      </p:sp>
      <p:sp>
        <p:nvSpPr>
          <p:cNvPr id="4" name="TextBox 4"/>
          <p:cNvSpPr txBox="1"/>
          <p:nvPr/>
        </p:nvSpPr>
        <p:spPr>
          <a:xfrm>
            <a:off x="891069" y="3482086"/>
            <a:ext cx="6212802" cy="4670381"/>
          </a:xfrm>
          <a:prstGeom prst="rect">
            <a:avLst/>
          </a:prstGeom>
        </p:spPr>
        <p:txBody>
          <a:bodyPr lIns="0" tIns="0" rIns="0" bIns="0" rtlCol="0" anchor="t">
            <a:spAutoFit/>
          </a:bodyPr>
          <a:lstStyle/>
          <a:p>
            <a:pPr marL="716785" lvl="1" indent="-358393">
              <a:lnSpc>
                <a:spcPts val="3319"/>
              </a:lnSpc>
              <a:buFont typeface="Arial"/>
              <a:buChar cha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Isotropic equivalent energy of 10</a:t>
            </a:r>
            <a:r>
              <a:rPr kumimoji="0" lang="en-US" sz="3319" b="0" i="0" u="none" strike="noStrike" kern="1200" cap="none" spc="0" normalizeH="0" baseline="30000" noProof="0" dirty="0">
                <a:ln>
                  <a:noFill/>
                </a:ln>
                <a:solidFill>
                  <a:srgbClr val="FFFFFF"/>
                </a:solidFill>
                <a:effectLst/>
                <a:uLnTx/>
                <a:uFillTx/>
                <a:latin typeface="Cormorant Garamond"/>
                <a:ea typeface="Cormorant Garamond"/>
                <a:cs typeface="Cormorant Garamond"/>
                <a:sym typeface="Cormorant Garamond"/>
              </a:rPr>
              <a:t>53</a:t>
            </a: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 erg at </a:t>
            </a:r>
            <a:r>
              <a:rPr kumimoji="0" lang="en-US" sz="3319" b="0" i="1"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z</a:t>
            </a:r>
            <a:r>
              <a:rPr kumimoji="0" lang="en-US" sz="3319" b="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 = 0.36</a:t>
            </a:r>
            <a:endParaRPr lang="en-US" sz="3319" dirty="0">
              <a:solidFill>
                <a:srgbClr val="FFFFFF"/>
              </a:solidFill>
              <a:latin typeface="Cormorant Garamond"/>
              <a:ea typeface="Cormorant Garamond"/>
              <a:cs typeface="Cormorant Garamond"/>
              <a:sym typeface="Cormorant Garamond"/>
            </a:endParaRPr>
          </a:p>
          <a:p>
            <a:pPr marL="716785" lvl="1" indent="-358393" algn="l">
              <a:lnSpc>
                <a:spcPts val="3319"/>
              </a:lnSpc>
              <a:buFont typeface="Arial"/>
              <a:buChar char="•"/>
            </a:pPr>
            <a:endParaRPr lang="en-US" sz="3319" dirty="0">
              <a:solidFill>
                <a:srgbClr val="FFFFFF"/>
              </a:solidFill>
              <a:latin typeface="Cormorant Garamond"/>
              <a:ea typeface="Cormorant Garamond"/>
              <a:cs typeface="Cormorant Garamond"/>
              <a:sym typeface="Cormorant Garamond"/>
            </a:endParaRPr>
          </a:p>
          <a:p>
            <a:pPr marL="716785" lvl="1" indent="-358393" algn="l">
              <a:lnSpc>
                <a:spcPts val="3319"/>
              </a:lnSpc>
              <a:buFont typeface="Arial"/>
              <a:buChar char="•"/>
            </a:pPr>
            <a:r>
              <a:rPr lang="en-US" sz="3319" dirty="0">
                <a:solidFill>
                  <a:srgbClr val="FFFFFF"/>
                </a:solidFill>
                <a:latin typeface="Cormorant Garamond"/>
                <a:ea typeface="Cormorant Garamond"/>
                <a:cs typeface="Cormorant Garamond"/>
                <a:sym typeface="Cormorant Garamond"/>
              </a:rPr>
              <a:t>Decay Index 1.31 ± 0.02 </a:t>
            </a:r>
          </a:p>
          <a:p>
            <a:pPr algn="l">
              <a:lnSpc>
                <a:spcPts val="3319"/>
              </a:lnSpc>
            </a:pPr>
            <a:endParaRPr lang="en-US" sz="3319" dirty="0">
              <a:solidFill>
                <a:srgbClr val="FFFFFF"/>
              </a:solidFill>
              <a:latin typeface="Cormorant Garamond"/>
              <a:ea typeface="Cormorant Garamond"/>
              <a:cs typeface="Cormorant Garamond"/>
              <a:sym typeface="Cormorant Garamond"/>
            </a:endParaRPr>
          </a:p>
          <a:p>
            <a:pPr marL="716785" lvl="1" indent="-358393" algn="l">
              <a:lnSpc>
                <a:spcPts val="3319"/>
              </a:lnSpc>
              <a:buFont typeface="Arial"/>
              <a:buChar char="•"/>
            </a:pPr>
            <a:r>
              <a:rPr lang="en-US" sz="3319" dirty="0">
                <a:solidFill>
                  <a:srgbClr val="FFFFFF"/>
                </a:solidFill>
                <a:latin typeface="Cormorant Garamond"/>
                <a:ea typeface="Cormorant Garamond"/>
                <a:cs typeface="Cormorant Garamond"/>
                <a:sym typeface="Cormorant Garamond"/>
              </a:rPr>
              <a:t>E(B-V)_MW = 0.02 mag and E(B-V)_host &lt; 0.07 mag</a:t>
            </a:r>
          </a:p>
          <a:p>
            <a:pPr algn="l">
              <a:lnSpc>
                <a:spcPts val="3319"/>
              </a:lnSpc>
            </a:pPr>
            <a:endParaRPr lang="en-US" sz="3319" dirty="0">
              <a:solidFill>
                <a:srgbClr val="FFFFFF"/>
              </a:solidFill>
              <a:latin typeface="Cormorant Garamond"/>
              <a:ea typeface="Cormorant Garamond"/>
              <a:cs typeface="Cormorant Garamond"/>
              <a:sym typeface="Cormorant Garamond"/>
            </a:endParaRPr>
          </a:p>
          <a:p>
            <a:pPr marL="716785" lvl="1" indent="-358393" algn="l">
              <a:lnSpc>
                <a:spcPts val="3319"/>
              </a:lnSpc>
              <a:buFont typeface="Arial"/>
              <a:buChar char="•"/>
            </a:pPr>
            <a:r>
              <a:rPr lang="en-US" sz="3319" dirty="0">
                <a:solidFill>
                  <a:srgbClr val="FFFFFF"/>
                </a:solidFill>
                <a:latin typeface="Cormorant Garamond"/>
                <a:ea typeface="Cormorant Garamond"/>
                <a:cs typeface="Cormorant Garamond"/>
                <a:sym typeface="Cormorant Garamond"/>
              </a:rPr>
              <a:t>SN 1998bw’s transformed LCs @ z=0.36</a:t>
            </a:r>
          </a:p>
          <a:p>
            <a:pPr algn="ctr">
              <a:lnSpc>
                <a:spcPts val="3319"/>
              </a:lnSpc>
              <a:spcBef>
                <a:spcPct val="0"/>
              </a:spcBef>
            </a:pPr>
            <a:endParaRPr lang="en-US" sz="3319" dirty="0">
              <a:solidFill>
                <a:srgbClr val="FFFFFF"/>
              </a:solidFill>
              <a:latin typeface="Cormorant Garamond"/>
              <a:ea typeface="Cormorant Garamond"/>
              <a:cs typeface="Cormorant Garamond"/>
              <a:sym typeface="Cormorant Garamond"/>
            </a:endParaRPr>
          </a:p>
        </p:txBody>
      </p:sp>
      <p:sp>
        <p:nvSpPr>
          <p:cNvPr id="9" name="Slide Number Placeholder 6">
            <a:extLst>
              <a:ext uri="{FF2B5EF4-FFF2-40B4-BE49-F238E27FC236}">
                <a16:creationId xmlns:a16="http://schemas.microsoft.com/office/drawing/2014/main" id="{279850EF-3AE5-803F-B456-2FB79D580346}"/>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2400" smtClean="0"/>
              <a:pPr/>
              <a:t>23</a:t>
            </a:fld>
            <a:endParaRPr lang="en-US" sz="2400" dirty="0"/>
          </a:p>
        </p:txBody>
      </p:sp>
      <p:sp>
        <p:nvSpPr>
          <p:cNvPr id="10" name="TextBox 9">
            <a:extLst>
              <a:ext uri="{FF2B5EF4-FFF2-40B4-BE49-F238E27FC236}">
                <a16:creationId xmlns:a16="http://schemas.microsoft.com/office/drawing/2014/main" id="{003B0B4C-7E15-C758-9957-C4C6A7F6055A}"/>
              </a:ext>
            </a:extLst>
          </p:cNvPr>
          <p:cNvSpPr txBox="1"/>
          <p:nvPr/>
        </p:nvSpPr>
        <p:spPr>
          <a:xfrm>
            <a:off x="11582400" y="8749612"/>
            <a:ext cx="9144000" cy="497252"/>
          </a:xfrm>
          <a:prstGeom prst="rect">
            <a:avLst/>
          </a:prstGeom>
          <a:noFill/>
        </p:spPr>
        <p:txBody>
          <a:bodyPr wrap="square">
            <a:spAutoFit/>
          </a:bodyPr>
          <a:lstStyle/>
          <a:p>
            <a:pPr algn="ctr">
              <a:lnSpc>
                <a:spcPts val="3319"/>
              </a:lnSpc>
              <a:spcBef>
                <a:spcPct val="0"/>
              </a:spcBef>
            </a:pPr>
            <a:r>
              <a:rPr lang="en-US" sz="2400" dirty="0">
                <a:solidFill>
                  <a:srgbClr val="FFFFFF"/>
                </a:solidFill>
                <a:latin typeface="Cormorant Garamond"/>
                <a:ea typeface="Cormorant Garamond"/>
                <a:cs typeface="Cormorant Garamond"/>
                <a:sym typeface="Cormorant Garamond"/>
              </a:rPr>
              <a:t>Srinivasaragavan et al. (2024a)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p:cNvGrpSpPr/>
        <p:nvPr/>
      </p:nvGrpSpPr>
      <p:grpSpPr>
        <a:xfrm>
          <a:off x="0" y="0"/>
          <a:ext cx="0" cy="0"/>
          <a:chOff x="0" y="0"/>
          <a:chExt cx="0" cy="0"/>
        </a:xfrm>
      </p:grpSpPr>
      <p:sp>
        <p:nvSpPr>
          <p:cNvPr id="2" name="Freeform 2"/>
          <p:cNvSpPr/>
          <p:nvPr/>
        </p:nvSpPr>
        <p:spPr>
          <a:xfrm>
            <a:off x="7357682" y="1748875"/>
            <a:ext cx="9901618" cy="7022161"/>
          </a:xfrm>
          <a:custGeom>
            <a:avLst/>
            <a:gdLst/>
            <a:ahLst/>
            <a:cxnLst/>
            <a:rect l="l" t="t" r="r" b="b"/>
            <a:pathLst>
              <a:path w="9901618" h="7022161">
                <a:moveTo>
                  <a:pt x="0" y="0"/>
                </a:moveTo>
                <a:lnTo>
                  <a:pt x="9901618" y="0"/>
                </a:lnTo>
                <a:lnTo>
                  <a:pt x="9901618" y="7022161"/>
                </a:lnTo>
                <a:lnTo>
                  <a:pt x="0" y="7022161"/>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609600" y="2705100"/>
            <a:ext cx="6212802" cy="6786345"/>
          </a:xfrm>
          <a:prstGeom prst="rect">
            <a:avLst/>
          </a:prstGeom>
        </p:spPr>
        <p:txBody>
          <a:bodyPr lIns="0" tIns="0" rIns="0" bIns="0" rtlCol="0" anchor="t">
            <a:spAutoFit/>
          </a:bodyPr>
          <a:lstStyle/>
          <a:p>
            <a:pPr marL="716785" lvl="1" indent="-358393" algn="l">
              <a:lnSpc>
                <a:spcPts val="3319"/>
              </a:lnSpc>
              <a:buFont typeface="Arial"/>
              <a:buChar char="•"/>
            </a:pPr>
            <a:r>
              <a:rPr lang="en-US" sz="3319" dirty="0">
                <a:solidFill>
                  <a:srgbClr val="FFFFFF"/>
                </a:solidFill>
                <a:latin typeface="Cormorant Garamond"/>
                <a:ea typeface="Cormorant Garamond"/>
                <a:cs typeface="Cormorant Garamond"/>
                <a:sym typeface="Cormorant Garamond"/>
              </a:rPr>
              <a:t>Isolated SN LC and Arnett (1982) Nickel-powered models,  </a:t>
            </a:r>
          </a:p>
          <a:p>
            <a:pPr algn="l">
              <a:lnSpc>
                <a:spcPts val="3319"/>
              </a:lnSpc>
            </a:pPr>
            <a:endParaRPr lang="en-US" sz="3319" dirty="0">
              <a:solidFill>
                <a:srgbClr val="FFFFFF"/>
              </a:solidFill>
              <a:latin typeface="Cormorant Garamond"/>
              <a:ea typeface="Cormorant Garamond"/>
              <a:cs typeface="Cormorant Garamond"/>
              <a:sym typeface="Cormorant Garamond"/>
            </a:endParaRPr>
          </a:p>
          <a:p>
            <a:pPr marL="716785" lvl="1" indent="-358393" algn="l">
              <a:lnSpc>
                <a:spcPts val="3319"/>
              </a:lnSpc>
              <a:buFont typeface="Arial"/>
              <a:buChar char="•"/>
            </a:pPr>
            <a:r>
              <a:rPr lang="en-US" sz="3319" dirty="0">
                <a:solidFill>
                  <a:srgbClr val="FFFFFF"/>
                </a:solidFill>
                <a:latin typeface="Cormorant Garamond"/>
                <a:ea typeface="Cormorant Garamond"/>
                <a:cs typeface="Cormorant Garamond"/>
                <a:sym typeface="Cormorant Garamond"/>
              </a:rPr>
              <a:t>Peak </a:t>
            </a:r>
            <a:r>
              <a:rPr lang="en-US" sz="3319" dirty="0" err="1">
                <a:solidFill>
                  <a:srgbClr val="FFFFFF"/>
                </a:solidFill>
                <a:latin typeface="Cormorant Garamond"/>
                <a:ea typeface="Cormorant Garamond"/>
                <a:cs typeface="Cormorant Garamond"/>
                <a:sym typeface="Cormorant Garamond"/>
              </a:rPr>
              <a:t>M</a:t>
            </a:r>
            <a:r>
              <a:rPr lang="en-US" sz="3319" i="1" baseline="-25000" dirty="0" err="1">
                <a:solidFill>
                  <a:srgbClr val="FFFFFF"/>
                </a:solidFill>
                <a:latin typeface="Cormorant Garamond"/>
                <a:ea typeface="Cormorant Garamond"/>
                <a:cs typeface="Cormorant Garamond"/>
                <a:sym typeface="Cormorant Garamond"/>
              </a:rPr>
              <a:t>r</a:t>
            </a:r>
            <a:r>
              <a:rPr lang="en-US" sz="3319" dirty="0">
                <a:solidFill>
                  <a:srgbClr val="FFFFFF"/>
                </a:solidFill>
                <a:latin typeface="Cormorant Garamond"/>
                <a:ea typeface="Cormorant Garamond"/>
                <a:cs typeface="Cormorant Garamond"/>
                <a:sym typeface="Cormorant Garamond"/>
              </a:rPr>
              <a:t> = -19.46 ± 0.18 mag</a:t>
            </a:r>
          </a:p>
          <a:p>
            <a:pPr algn="l">
              <a:lnSpc>
                <a:spcPts val="3319"/>
              </a:lnSpc>
            </a:pPr>
            <a:endParaRPr lang="en-US" sz="3319" dirty="0">
              <a:solidFill>
                <a:srgbClr val="FFFFFF"/>
              </a:solidFill>
              <a:latin typeface="Cormorant Garamond"/>
              <a:ea typeface="Cormorant Garamond"/>
              <a:cs typeface="Cormorant Garamond"/>
              <a:sym typeface="Cormorant Garamond"/>
            </a:endParaRPr>
          </a:p>
          <a:p>
            <a:pPr marL="716785" lvl="1" indent="-358393" algn="l">
              <a:lnSpc>
                <a:spcPts val="3319"/>
              </a:lnSpc>
              <a:buFont typeface="Arial"/>
              <a:buChar char="•"/>
            </a:pPr>
            <a:r>
              <a:rPr lang="en-US" sz="3319" dirty="0">
                <a:solidFill>
                  <a:srgbClr val="FFFFFF"/>
                </a:solidFill>
                <a:latin typeface="Cormorant Garamond"/>
                <a:ea typeface="Cormorant Garamond"/>
                <a:cs typeface="Cormorant Garamond"/>
                <a:sym typeface="Cormorant Garamond"/>
              </a:rPr>
              <a:t>Nickel Mass = 0.38 ± 0.01 solar masses</a:t>
            </a:r>
          </a:p>
          <a:p>
            <a:pPr marL="716785" lvl="1" indent="-358393" algn="l">
              <a:lnSpc>
                <a:spcPts val="3319"/>
              </a:lnSpc>
              <a:buFont typeface="Arial"/>
              <a:buChar char="•"/>
            </a:pPr>
            <a:endPar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endParaRPr>
          </a:p>
          <a:p>
            <a:pPr marL="716785" lvl="1" indent="-358393" algn="l">
              <a:lnSpc>
                <a:spcPts val="3319"/>
              </a:lnSpc>
              <a:buFont typeface="Arial"/>
              <a:buChar cha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Ejecta mass = 1.0 ± 0.6 solar masses</a:t>
            </a:r>
          </a:p>
          <a:p>
            <a:pPr marL="716785" lvl="1" indent="-358393" algn="l">
              <a:lnSpc>
                <a:spcPts val="3319"/>
              </a:lnSpc>
              <a:buFont typeface="Arial"/>
              <a:buChar char="•"/>
            </a:pPr>
            <a:endParaRPr lang="en-US" sz="3319" dirty="0">
              <a:solidFill>
                <a:srgbClr val="FFFFFF"/>
              </a:solidFill>
              <a:latin typeface="Cormorant Garamond"/>
              <a:ea typeface="Cormorant Garamond"/>
              <a:cs typeface="Cormorant Garamond"/>
              <a:sym typeface="Cormorant Garamond"/>
            </a:endParaRPr>
          </a:p>
          <a:p>
            <a:pPr marL="716785" lvl="1" indent="-358393" algn="l">
              <a:lnSpc>
                <a:spcPts val="3319"/>
              </a:lnSpc>
              <a:buFont typeface="Arial"/>
              <a:buChar cha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Kinetic Energy ~ 10⁵¹ erg</a:t>
            </a:r>
          </a:p>
          <a:p>
            <a:pPr marL="716785" lvl="1" indent="-358393" algn="l">
              <a:lnSpc>
                <a:spcPts val="3319"/>
              </a:lnSpc>
              <a:buFont typeface="Arial"/>
              <a:buChar char="•"/>
            </a:pPr>
            <a:endParaRPr lang="en-US" sz="3319" dirty="0">
              <a:solidFill>
                <a:srgbClr val="FFFFFF"/>
              </a:solidFill>
              <a:latin typeface="Cormorant Garamond"/>
              <a:ea typeface="Cormorant Garamond"/>
              <a:cs typeface="Cormorant Garamond"/>
              <a:sym typeface="Cormorant Garamond"/>
            </a:endParaRPr>
          </a:p>
          <a:p>
            <a:pPr algn="l">
              <a:lnSpc>
                <a:spcPts val="3319"/>
              </a:lnSpc>
            </a:pPr>
            <a:endParaRPr lang="en-US" sz="3319" dirty="0">
              <a:solidFill>
                <a:srgbClr val="FFFFFF"/>
              </a:solidFill>
              <a:latin typeface="Cormorant Garamond"/>
              <a:ea typeface="Cormorant Garamond"/>
              <a:cs typeface="Cormorant Garamond"/>
              <a:sym typeface="Cormorant Garamond"/>
            </a:endParaRPr>
          </a:p>
          <a:p>
            <a:pPr algn="l">
              <a:lnSpc>
                <a:spcPts val="3319"/>
              </a:lnSpc>
            </a:pPr>
            <a:endParaRPr lang="en-US" sz="3319" dirty="0">
              <a:solidFill>
                <a:srgbClr val="FFFFFF"/>
              </a:solidFill>
              <a:latin typeface="Cormorant Garamond"/>
              <a:ea typeface="Cormorant Garamond"/>
              <a:cs typeface="Cormorant Garamond"/>
              <a:sym typeface="Cormorant Garamond"/>
            </a:endParaRPr>
          </a:p>
          <a:p>
            <a:pPr algn="ctr">
              <a:lnSpc>
                <a:spcPts val="3319"/>
              </a:lnSpc>
              <a:spcBef>
                <a:spcPct val="0"/>
              </a:spcBef>
            </a:pPr>
            <a:endParaRPr lang="en-US" sz="3319" dirty="0">
              <a:solidFill>
                <a:srgbClr val="FFFFFF"/>
              </a:solidFill>
              <a:latin typeface="Cormorant Garamond"/>
              <a:ea typeface="Cormorant Garamond"/>
              <a:cs typeface="Cormorant Garamond"/>
              <a:sym typeface="Cormorant Garamond"/>
            </a:endParaRPr>
          </a:p>
        </p:txBody>
      </p:sp>
      <p:sp>
        <p:nvSpPr>
          <p:cNvPr id="8" name="Slide Number Placeholder 6">
            <a:extLst>
              <a:ext uri="{FF2B5EF4-FFF2-40B4-BE49-F238E27FC236}">
                <a16:creationId xmlns:a16="http://schemas.microsoft.com/office/drawing/2014/main" id="{5A7A89AB-BCC0-0DCB-7D4F-115E72FF212D}"/>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2400" smtClean="0"/>
              <a:pPr/>
              <a:t>24</a:t>
            </a:fld>
            <a:endParaRPr lang="en-US" sz="2400" dirty="0"/>
          </a:p>
        </p:txBody>
      </p:sp>
      <p:sp>
        <p:nvSpPr>
          <p:cNvPr id="9" name="TextBox 8">
            <a:extLst>
              <a:ext uri="{FF2B5EF4-FFF2-40B4-BE49-F238E27FC236}">
                <a16:creationId xmlns:a16="http://schemas.microsoft.com/office/drawing/2014/main" id="{303CAE57-FA9C-D81F-9896-E98888120FE7}"/>
              </a:ext>
            </a:extLst>
          </p:cNvPr>
          <p:cNvSpPr txBox="1"/>
          <p:nvPr/>
        </p:nvSpPr>
        <p:spPr>
          <a:xfrm>
            <a:off x="10972800" y="8782812"/>
            <a:ext cx="9144000" cy="497252"/>
          </a:xfrm>
          <a:prstGeom prst="rect">
            <a:avLst/>
          </a:prstGeom>
          <a:noFill/>
        </p:spPr>
        <p:txBody>
          <a:bodyPr wrap="square">
            <a:spAutoFit/>
          </a:bodyPr>
          <a:lstStyle/>
          <a:p>
            <a:pPr algn="ctr">
              <a:lnSpc>
                <a:spcPts val="3319"/>
              </a:lnSpc>
              <a:spcBef>
                <a:spcPct val="0"/>
              </a:spcBef>
            </a:pPr>
            <a:r>
              <a:rPr lang="en-US" sz="2400" dirty="0">
                <a:solidFill>
                  <a:srgbClr val="FFFFFF"/>
                </a:solidFill>
                <a:latin typeface="Cormorant Garamond"/>
                <a:ea typeface="Cormorant Garamond"/>
                <a:cs typeface="Cormorant Garamond"/>
                <a:sym typeface="Cormorant Garamond"/>
              </a:rPr>
              <a:t>Srinivasaragavan et al. (2024a)</a:t>
            </a:r>
          </a:p>
        </p:txBody>
      </p:sp>
      <p:sp>
        <p:nvSpPr>
          <p:cNvPr id="4" name="TextBox 3">
            <a:extLst>
              <a:ext uri="{FF2B5EF4-FFF2-40B4-BE49-F238E27FC236}">
                <a16:creationId xmlns:a16="http://schemas.microsoft.com/office/drawing/2014/main" id="{B990FB5E-9426-A586-3556-4C6BB7C77BB4}"/>
              </a:ext>
            </a:extLst>
          </p:cNvPr>
          <p:cNvSpPr txBox="1"/>
          <p:nvPr/>
        </p:nvSpPr>
        <p:spPr>
          <a:xfrm>
            <a:off x="223931" y="818048"/>
            <a:ext cx="6879940" cy="782650"/>
          </a:xfrm>
          <a:prstGeom prst="rect">
            <a:avLst/>
          </a:prstGeom>
        </p:spPr>
        <p:txBody>
          <a:bodyPr lIns="0" tIns="0" rIns="0" bIns="0" rtlCol="0" anchor="t">
            <a:spAutoFit/>
          </a:bodyPr>
          <a:lstStyle/>
          <a:p>
            <a:pPr marL="0" marR="0" lvl="0" indent="0" algn="ctr" defTabSz="914400" rtl="0" eaLnBrk="1" fontAlgn="auto" latinLnBrk="0" hangingPunct="1">
              <a:lnSpc>
                <a:spcPts val="5900"/>
              </a:lnSpc>
              <a:spcBef>
                <a:spcPct val="0"/>
              </a:spcBef>
              <a:spcAft>
                <a:spcPts val="0"/>
              </a:spcAft>
              <a:buClrTx/>
              <a:buSzTx/>
              <a:buFontTx/>
              <a:buNone/>
              <a:tabLst/>
              <a:defRPr/>
            </a:pPr>
            <a:r>
              <a:rPr kumimoji="0" lang="en-US" sz="59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SN Analysis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p:cNvGrpSpPr/>
        <p:nvPr/>
      </p:nvGrpSpPr>
      <p:grpSpPr>
        <a:xfrm>
          <a:off x="0" y="0"/>
          <a:ext cx="0" cy="0"/>
          <a:chOff x="0" y="0"/>
          <a:chExt cx="0" cy="0"/>
        </a:xfrm>
      </p:grpSpPr>
      <p:sp>
        <p:nvSpPr>
          <p:cNvPr id="3" name="TextBox 3"/>
          <p:cNvSpPr txBox="1"/>
          <p:nvPr/>
        </p:nvSpPr>
        <p:spPr>
          <a:xfrm>
            <a:off x="223930" y="818048"/>
            <a:ext cx="8310469" cy="782650"/>
          </a:xfrm>
          <a:prstGeom prst="rect">
            <a:avLst/>
          </a:prstGeom>
        </p:spPr>
        <p:txBody>
          <a:bodyPr wrap="square" lIns="0" tIns="0" rIns="0" bIns="0" rtlCol="0" anchor="t">
            <a:spAutoFit/>
          </a:bodyPr>
          <a:lstStyle/>
          <a:p>
            <a:pPr marL="0" marR="0" lvl="0" indent="0" algn="ctr" defTabSz="914400" rtl="0" eaLnBrk="1" fontAlgn="auto" latinLnBrk="0" hangingPunct="1">
              <a:lnSpc>
                <a:spcPts val="5900"/>
              </a:lnSpc>
              <a:spcBef>
                <a:spcPct val="0"/>
              </a:spcBef>
              <a:spcAft>
                <a:spcPts val="0"/>
              </a:spcAft>
              <a:buClrTx/>
              <a:buSzTx/>
              <a:buFontTx/>
              <a:buNone/>
              <a:tabLst/>
              <a:defRPr/>
            </a:pPr>
            <a:r>
              <a:rPr kumimoji="0" lang="en-US" sz="59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GRB 221009A in Context</a:t>
            </a:r>
          </a:p>
        </p:txBody>
      </p:sp>
      <p:sp>
        <p:nvSpPr>
          <p:cNvPr id="4" name="TextBox 4"/>
          <p:cNvSpPr txBox="1"/>
          <p:nvPr/>
        </p:nvSpPr>
        <p:spPr>
          <a:xfrm>
            <a:off x="700961" y="3771900"/>
            <a:ext cx="6212802" cy="3400803"/>
          </a:xfrm>
          <a:prstGeom prst="rect">
            <a:avLst/>
          </a:prstGeom>
        </p:spPr>
        <p:txBody>
          <a:bodyPr lIns="0" tIns="0" rIns="0" bIns="0" rtlCol="0" anchor="t">
            <a:spAutoFit/>
          </a:bodyPr>
          <a:lstStyle/>
          <a:p>
            <a:pPr marL="457200" marR="0" lvl="0" indent="-457200" algn="l" defTabSz="914400" rtl="0" eaLnBrk="1" fontAlgn="auto" latinLnBrk="0" hangingPunct="1">
              <a:lnSpc>
                <a:spcPts val="3319"/>
              </a:lnSpc>
              <a:spcBef>
                <a:spcPct val="0"/>
              </a:spcBef>
              <a:spcAft>
                <a:spcPts val="0"/>
              </a:spcAft>
              <a:buClrTx/>
              <a:buSzTx/>
              <a:buFont typeface="Arial" panose="020B0604020202020204" pitchFamily="34" charset="0"/>
              <a:buChar char="•"/>
              <a:tabLst/>
              <a:defRP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Isotropic equivalent energy of 10</a:t>
            </a:r>
            <a:r>
              <a:rPr kumimoji="0" lang="en-US" sz="3319" b="0" i="0" u="none" strike="noStrike" kern="1200" cap="none" spc="0" normalizeH="0" baseline="30000" noProof="0" dirty="0">
                <a:ln>
                  <a:noFill/>
                </a:ln>
                <a:solidFill>
                  <a:srgbClr val="FFFFFF"/>
                </a:solidFill>
                <a:effectLst/>
                <a:uLnTx/>
                <a:uFillTx/>
                <a:latin typeface="Cormorant Garamond"/>
                <a:ea typeface="Cormorant Garamond"/>
                <a:cs typeface="Cormorant Garamond"/>
                <a:sym typeface="Cormorant Garamond"/>
              </a:rPr>
              <a:t>55</a:t>
            </a: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 erg at </a:t>
            </a:r>
            <a:r>
              <a:rPr kumimoji="0" lang="en-US" sz="3319" b="0" i="1"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z</a:t>
            </a: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 = 0.151 (</a:t>
            </a:r>
            <a:r>
              <a:rPr kumimoji="0" lang="en-US" sz="3319" b="0" i="0" u="none" strike="noStrike" kern="1200" cap="none" spc="0" normalizeH="0" baseline="0" noProof="0" dirty="0" err="1">
                <a:ln>
                  <a:noFill/>
                </a:ln>
                <a:solidFill>
                  <a:srgbClr val="FFFFFF"/>
                </a:solidFill>
                <a:effectLst/>
                <a:uLnTx/>
                <a:uFillTx/>
                <a:latin typeface="Cormorant Garamond"/>
                <a:ea typeface="Cormorant Garamond"/>
                <a:cs typeface="Cormorant Garamond"/>
                <a:sym typeface="Cormorant Garamond"/>
              </a:rPr>
              <a:t>Lesange</a:t>
            </a: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 et al. 2023)</a:t>
            </a:r>
          </a:p>
          <a:p>
            <a:pPr marL="457200" marR="0" lvl="0" indent="-457200" algn="l" defTabSz="914400" rtl="0" eaLnBrk="1" fontAlgn="auto" latinLnBrk="0" hangingPunct="1">
              <a:lnSpc>
                <a:spcPts val="3319"/>
              </a:lnSpc>
              <a:spcBef>
                <a:spcPct val="0"/>
              </a:spcBef>
              <a:spcAft>
                <a:spcPts val="0"/>
              </a:spcAft>
              <a:buClrTx/>
              <a:buSzTx/>
              <a:buFont typeface="Arial" panose="020B0604020202020204" pitchFamily="34" charset="0"/>
              <a:buChar char="•"/>
              <a:tabLst/>
              <a:defRPr/>
            </a:pPr>
            <a:endPar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endParaRPr>
          </a:p>
          <a:p>
            <a:pPr marL="457200" marR="0" lvl="0" indent="-457200" algn="l" defTabSz="914400" rtl="0" eaLnBrk="1" fontAlgn="auto" latinLnBrk="0" hangingPunct="1">
              <a:lnSpc>
                <a:spcPts val="3319"/>
              </a:lnSpc>
              <a:spcBef>
                <a:spcPct val="0"/>
              </a:spcBef>
              <a:spcAft>
                <a:spcPts val="0"/>
              </a:spcAft>
              <a:buClrTx/>
              <a:buSzTx/>
              <a:buFont typeface="Arial" panose="020B0604020202020204" pitchFamily="34" charset="0"/>
              <a:buChar char="•"/>
              <a:tabLst/>
              <a:defRP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Brightest GRB ever detected, once in a 10,000 year event (Burns et al. 2023)</a:t>
            </a:r>
          </a:p>
          <a:p>
            <a:pPr marL="457200" marR="0" lvl="0" indent="-457200" algn="l" defTabSz="914400" rtl="0" eaLnBrk="1" fontAlgn="auto" latinLnBrk="0" hangingPunct="1">
              <a:lnSpc>
                <a:spcPts val="3319"/>
              </a:lnSpc>
              <a:spcBef>
                <a:spcPct val="0"/>
              </a:spcBef>
              <a:spcAft>
                <a:spcPts val="0"/>
              </a:spcAft>
              <a:buClrTx/>
              <a:buSzTx/>
              <a:buFont typeface="Arial" panose="020B0604020202020204" pitchFamily="34" charset="0"/>
              <a:buChar char="•"/>
              <a:tabLst/>
              <a:defRPr/>
            </a:pPr>
            <a:endPar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endParaRPr>
          </a:p>
          <a:p>
            <a:pPr marL="0" marR="0" lvl="0" indent="0" algn="ctr" defTabSz="914400" rtl="0" eaLnBrk="1" fontAlgn="auto" latinLnBrk="0" hangingPunct="1">
              <a:lnSpc>
                <a:spcPts val="3319"/>
              </a:lnSpc>
              <a:spcBef>
                <a:spcPct val="0"/>
              </a:spcBef>
              <a:spcAft>
                <a:spcPts val="0"/>
              </a:spcAft>
              <a:buClrTx/>
              <a:buSzTx/>
              <a:buFontTx/>
              <a:buNone/>
              <a:tabLst/>
              <a:defRPr/>
            </a:pPr>
            <a:endPar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endParaRPr>
          </a:p>
        </p:txBody>
      </p:sp>
      <p:sp>
        <p:nvSpPr>
          <p:cNvPr id="9" name="Slide Number Placeholder 6">
            <a:extLst>
              <a:ext uri="{FF2B5EF4-FFF2-40B4-BE49-F238E27FC236}">
                <a16:creationId xmlns:a16="http://schemas.microsoft.com/office/drawing/2014/main" id="{279850EF-3AE5-803F-B456-2FB79D580346}"/>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2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0" name="TextBox 9">
            <a:extLst>
              <a:ext uri="{FF2B5EF4-FFF2-40B4-BE49-F238E27FC236}">
                <a16:creationId xmlns:a16="http://schemas.microsoft.com/office/drawing/2014/main" id="{003B0B4C-7E15-C758-9957-C4C6A7F6055A}"/>
              </a:ext>
            </a:extLst>
          </p:cNvPr>
          <p:cNvSpPr txBox="1"/>
          <p:nvPr/>
        </p:nvSpPr>
        <p:spPr>
          <a:xfrm>
            <a:off x="11734800" y="8613301"/>
            <a:ext cx="9144000" cy="497252"/>
          </a:xfrm>
          <a:prstGeom prst="rect">
            <a:avLst/>
          </a:prstGeom>
          <a:noFill/>
        </p:spPr>
        <p:txBody>
          <a:bodyPr wrap="square">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Burns et al. (2023)</a:t>
            </a:r>
          </a:p>
        </p:txBody>
      </p:sp>
      <p:pic>
        <p:nvPicPr>
          <p:cNvPr id="5" name="Picture 4" descr="A picture containing text, screenshot, diagram, line&#10;&#10;Description automatically generated">
            <a:extLst>
              <a:ext uri="{FF2B5EF4-FFF2-40B4-BE49-F238E27FC236}">
                <a16:creationId xmlns:a16="http://schemas.microsoft.com/office/drawing/2014/main" id="{4782B59D-D146-E719-7051-6E00393A94B6}"/>
              </a:ext>
            </a:extLst>
          </p:cNvPr>
          <p:cNvPicPr>
            <a:picLocks noChangeAspect="1"/>
          </p:cNvPicPr>
          <p:nvPr/>
        </p:nvPicPr>
        <p:blipFill>
          <a:blip r:embed="rId2"/>
          <a:stretch>
            <a:fillRect/>
          </a:stretch>
        </p:blipFill>
        <p:spPr>
          <a:xfrm>
            <a:off x="7753082" y="2086081"/>
            <a:ext cx="9833957" cy="6438900"/>
          </a:xfrm>
          <a:prstGeom prst="rect">
            <a:avLst/>
          </a:prstGeom>
        </p:spPr>
      </p:pic>
    </p:spTree>
    <p:extLst>
      <p:ext uri="{BB962C8B-B14F-4D97-AF65-F5344CB8AC3E}">
        <p14:creationId xmlns:p14="http://schemas.microsoft.com/office/powerpoint/2010/main" val="1583375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p:cNvGrpSpPr/>
        <p:nvPr/>
      </p:nvGrpSpPr>
      <p:grpSpPr>
        <a:xfrm>
          <a:off x="0" y="0"/>
          <a:ext cx="0" cy="0"/>
          <a:chOff x="0" y="0"/>
          <a:chExt cx="0" cy="0"/>
        </a:xfrm>
      </p:grpSpPr>
      <p:sp>
        <p:nvSpPr>
          <p:cNvPr id="2" name="Freeform 2"/>
          <p:cNvSpPr/>
          <p:nvPr/>
        </p:nvSpPr>
        <p:spPr>
          <a:xfrm>
            <a:off x="8025604" y="1234573"/>
            <a:ext cx="9452960" cy="7817854"/>
          </a:xfrm>
          <a:custGeom>
            <a:avLst/>
            <a:gdLst/>
            <a:ahLst/>
            <a:cxnLst/>
            <a:rect l="l" t="t" r="r" b="b"/>
            <a:pathLst>
              <a:path w="9452960" h="7817854">
                <a:moveTo>
                  <a:pt x="0" y="0"/>
                </a:moveTo>
                <a:lnTo>
                  <a:pt x="9452960" y="0"/>
                </a:lnTo>
                <a:lnTo>
                  <a:pt x="9452960" y="7817854"/>
                </a:lnTo>
                <a:lnTo>
                  <a:pt x="0" y="781785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809436" y="2615311"/>
            <a:ext cx="6212802" cy="5056378"/>
          </a:xfrm>
          <a:prstGeom prst="rect">
            <a:avLst/>
          </a:prstGeom>
        </p:spPr>
        <p:txBody>
          <a:bodyPr lIns="0" tIns="0" rIns="0" bIns="0" rtlCol="0" anchor="t">
            <a:spAutoFit/>
          </a:bodyPr>
          <a:lstStyle/>
          <a:p>
            <a:pPr marL="716785" marR="0" lvl="1" indent="-358393" algn="l" defTabSz="914400" rtl="0" eaLnBrk="1" fontAlgn="auto" latinLnBrk="0" hangingPunct="1">
              <a:lnSpc>
                <a:spcPts val="3319"/>
              </a:lnSpc>
              <a:spcBef>
                <a:spcPts val="0"/>
              </a:spcBef>
              <a:spcAft>
                <a:spcPts val="0"/>
              </a:spcAft>
              <a:buClrTx/>
              <a:buSzTx/>
              <a:buFont typeface="Arial"/>
              <a:buChar char="•"/>
              <a:tabLst/>
              <a:defRP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Decay Index 1.434 ± 0.004</a:t>
            </a:r>
          </a:p>
          <a:p>
            <a:pPr marL="0" marR="0" lvl="0" indent="0" algn="l" defTabSz="914400" rtl="0" eaLnBrk="1" fontAlgn="auto" latinLnBrk="0" hangingPunct="1">
              <a:lnSpc>
                <a:spcPts val="3319"/>
              </a:lnSpc>
              <a:spcBef>
                <a:spcPts val="0"/>
              </a:spcBef>
              <a:spcAft>
                <a:spcPts val="0"/>
              </a:spcAft>
              <a:buClrTx/>
              <a:buSzTx/>
              <a:buFontTx/>
              <a:buNone/>
              <a:tabLst/>
              <a:defRPr/>
            </a:pPr>
            <a:endPar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endParaRPr>
          </a:p>
          <a:p>
            <a:pPr marL="716785" marR="0" lvl="1" indent="-358393" algn="l" defTabSz="914400" rtl="0" eaLnBrk="1" fontAlgn="auto" latinLnBrk="0" hangingPunct="1">
              <a:lnSpc>
                <a:spcPts val="3319"/>
              </a:lnSpc>
              <a:spcBef>
                <a:spcPts val="0"/>
              </a:spcBef>
              <a:spcAft>
                <a:spcPts val="0"/>
              </a:spcAft>
              <a:buClrTx/>
              <a:buSzTx/>
              <a:buFont typeface="Arial"/>
              <a:buChar char="•"/>
              <a:tabLst/>
              <a:defRP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Host galaxy r ~24.9, </a:t>
            </a:r>
            <a:r>
              <a:rPr kumimoji="0" lang="en-US" sz="3319" b="0" i="0" u="none" strike="noStrike" kern="1200" cap="none" spc="0" normalizeH="0" baseline="0" noProof="0" dirty="0" err="1">
                <a:ln>
                  <a:noFill/>
                </a:ln>
                <a:solidFill>
                  <a:srgbClr val="FFFFFF"/>
                </a:solidFill>
                <a:effectLst/>
                <a:uLnTx/>
                <a:uFillTx/>
                <a:latin typeface="Cormorant Garamond"/>
                <a:ea typeface="Cormorant Garamond"/>
                <a:cs typeface="Cormorant Garamond"/>
                <a:sym typeface="Cormorant Garamond"/>
              </a:rPr>
              <a:t>i</a:t>
            </a: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 ~ 23.8 (Levan et al. 2023) </a:t>
            </a:r>
          </a:p>
          <a:p>
            <a:pPr marL="0" marR="0" lvl="0" indent="0" algn="l" defTabSz="914400" rtl="0" eaLnBrk="1" fontAlgn="auto" latinLnBrk="0" hangingPunct="1">
              <a:lnSpc>
                <a:spcPts val="3319"/>
              </a:lnSpc>
              <a:spcBef>
                <a:spcPts val="0"/>
              </a:spcBef>
              <a:spcAft>
                <a:spcPts val="0"/>
              </a:spcAft>
              <a:buClrTx/>
              <a:buSzTx/>
              <a:buFontTx/>
              <a:buNone/>
              <a:tabLst/>
              <a:defRPr/>
            </a:pPr>
            <a:endPar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endParaRPr>
          </a:p>
          <a:p>
            <a:pPr marL="716785" marR="0" lvl="1" indent="-358393" algn="l" defTabSz="914400" rtl="0" eaLnBrk="1" fontAlgn="auto" latinLnBrk="0" hangingPunct="1">
              <a:lnSpc>
                <a:spcPts val="3319"/>
              </a:lnSpc>
              <a:spcBef>
                <a:spcPts val="0"/>
              </a:spcBef>
              <a:spcAft>
                <a:spcPts val="0"/>
              </a:spcAft>
              <a:buClrTx/>
              <a:buSzTx/>
              <a:buFont typeface="Arial"/>
              <a:buChar char="•"/>
              <a:tabLst/>
              <a:defRP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E(B-V)_MW=1.3048 mag and E(B-V)_host=0.3 mag</a:t>
            </a:r>
          </a:p>
          <a:p>
            <a:pPr marL="0" marR="0" lvl="0" indent="0" algn="l" defTabSz="914400" rtl="0" eaLnBrk="1" fontAlgn="auto" latinLnBrk="0" hangingPunct="1">
              <a:lnSpc>
                <a:spcPts val="3319"/>
              </a:lnSpc>
              <a:spcBef>
                <a:spcPts val="0"/>
              </a:spcBef>
              <a:spcAft>
                <a:spcPts val="0"/>
              </a:spcAft>
              <a:buClrTx/>
              <a:buSzTx/>
              <a:buFontTx/>
              <a:buNone/>
              <a:tabLst/>
              <a:defRPr/>
            </a:pPr>
            <a:endPar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endParaRPr>
          </a:p>
          <a:p>
            <a:pPr marL="716785" marR="0" lvl="1" indent="-358393" algn="l" defTabSz="914400" rtl="0" eaLnBrk="1" fontAlgn="auto" latinLnBrk="0" hangingPunct="1">
              <a:lnSpc>
                <a:spcPts val="3319"/>
              </a:lnSpc>
              <a:spcBef>
                <a:spcPts val="0"/>
              </a:spcBef>
              <a:spcAft>
                <a:spcPts val="0"/>
              </a:spcAft>
              <a:buClrTx/>
              <a:buSzTx/>
              <a:buFont typeface="Arial"/>
              <a:buChar char="•"/>
              <a:tabLst/>
              <a:defRP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SN 1998bw’s transformed LCs @ z=0.151</a:t>
            </a:r>
          </a:p>
          <a:p>
            <a:pPr marL="0" marR="0" lvl="0" indent="0" algn="l" defTabSz="914400" rtl="0" eaLnBrk="1" fontAlgn="auto" latinLnBrk="0" hangingPunct="1">
              <a:lnSpc>
                <a:spcPts val="3319"/>
              </a:lnSpc>
              <a:spcBef>
                <a:spcPts val="0"/>
              </a:spcBef>
              <a:spcAft>
                <a:spcPts val="0"/>
              </a:spcAft>
              <a:buClrTx/>
              <a:buSzTx/>
              <a:buFontTx/>
              <a:buNone/>
              <a:tabLst/>
              <a:defRPr/>
            </a:pPr>
            <a:endPar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endParaRPr>
          </a:p>
          <a:p>
            <a:pPr marL="0" marR="0" lvl="0" indent="0" algn="ctr" defTabSz="914400" rtl="0" eaLnBrk="1" fontAlgn="auto" latinLnBrk="0" hangingPunct="1">
              <a:lnSpc>
                <a:spcPts val="3319"/>
              </a:lnSpc>
              <a:spcBef>
                <a:spcPct val="0"/>
              </a:spcBef>
              <a:spcAft>
                <a:spcPts val="0"/>
              </a:spcAft>
              <a:buClrTx/>
              <a:buSzTx/>
              <a:buFontTx/>
              <a:buNone/>
              <a:tabLst/>
              <a:defRPr/>
            </a:pPr>
            <a:endPar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endParaRPr>
          </a:p>
        </p:txBody>
      </p:sp>
      <p:sp>
        <p:nvSpPr>
          <p:cNvPr id="9" name="Slide Number Placeholder 6">
            <a:extLst>
              <a:ext uri="{FF2B5EF4-FFF2-40B4-BE49-F238E27FC236}">
                <a16:creationId xmlns:a16="http://schemas.microsoft.com/office/drawing/2014/main" id="{1E211E41-9B33-3134-CDA7-D82D12962E47}"/>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2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0" name="TextBox 9">
            <a:extLst>
              <a:ext uri="{FF2B5EF4-FFF2-40B4-BE49-F238E27FC236}">
                <a16:creationId xmlns:a16="http://schemas.microsoft.com/office/drawing/2014/main" id="{AEC86789-2A61-2A60-90EE-A296A7072F1D}"/>
              </a:ext>
            </a:extLst>
          </p:cNvPr>
          <p:cNvSpPr txBox="1"/>
          <p:nvPr/>
        </p:nvSpPr>
        <p:spPr>
          <a:xfrm>
            <a:off x="11125200" y="9052427"/>
            <a:ext cx="9144000" cy="497252"/>
          </a:xfrm>
          <a:prstGeom prst="rect">
            <a:avLst/>
          </a:prstGeom>
          <a:noFill/>
        </p:spPr>
        <p:txBody>
          <a:bodyPr wrap="square">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Srinivasaragavan et al. (2023)</a:t>
            </a:r>
          </a:p>
        </p:txBody>
      </p:sp>
      <p:sp>
        <p:nvSpPr>
          <p:cNvPr id="6" name="TextBox 3">
            <a:extLst>
              <a:ext uri="{FF2B5EF4-FFF2-40B4-BE49-F238E27FC236}">
                <a16:creationId xmlns:a16="http://schemas.microsoft.com/office/drawing/2014/main" id="{640B343D-8B19-6369-5705-D24E15932808}"/>
              </a:ext>
            </a:extLst>
          </p:cNvPr>
          <p:cNvSpPr txBox="1"/>
          <p:nvPr/>
        </p:nvSpPr>
        <p:spPr>
          <a:xfrm>
            <a:off x="223931" y="818048"/>
            <a:ext cx="6879940" cy="1539268"/>
          </a:xfrm>
          <a:prstGeom prst="rect">
            <a:avLst/>
          </a:prstGeom>
        </p:spPr>
        <p:txBody>
          <a:bodyPr lIns="0" tIns="0" rIns="0" bIns="0" rtlCol="0" anchor="t">
            <a:spAutoFit/>
          </a:bodyPr>
          <a:lstStyle/>
          <a:p>
            <a:pPr marL="0" marR="0" lvl="0" indent="0" algn="ctr" defTabSz="914400" rtl="0" eaLnBrk="1" fontAlgn="auto" latinLnBrk="0" hangingPunct="1">
              <a:lnSpc>
                <a:spcPts val="5900"/>
              </a:lnSpc>
              <a:spcBef>
                <a:spcPct val="0"/>
              </a:spcBef>
              <a:spcAft>
                <a:spcPts val="0"/>
              </a:spcAft>
              <a:buClrTx/>
              <a:buSzTx/>
              <a:buFontTx/>
              <a:buNone/>
              <a:tabLst/>
              <a:defRPr/>
            </a:pPr>
            <a:r>
              <a:rPr kumimoji="0" lang="en-US" sz="59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GRB 221009A/SN 2022xiw</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p:cNvGrpSpPr/>
        <p:nvPr/>
      </p:nvGrpSpPr>
      <p:grpSpPr>
        <a:xfrm>
          <a:off x="0" y="0"/>
          <a:ext cx="0" cy="0"/>
          <a:chOff x="0" y="0"/>
          <a:chExt cx="0" cy="0"/>
        </a:xfrm>
      </p:grpSpPr>
      <p:sp>
        <p:nvSpPr>
          <p:cNvPr id="2" name="Freeform 2"/>
          <p:cNvSpPr/>
          <p:nvPr/>
        </p:nvSpPr>
        <p:spPr>
          <a:xfrm>
            <a:off x="1378600" y="1427446"/>
            <a:ext cx="6023994" cy="6097682"/>
          </a:xfrm>
          <a:custGeom>
            <a:avLst/>
            <a:gdLst/>
            <a:ahLst/>
            <a:cxnLst/>
            <a:rect l="l" t="t" r="r" b="b"/>
            <a:pathLst>
              <a:path w="6023994" h="6097682">
                <a:moveTo>
                  <a:pt x="0" y="0"/>
                </a:moveTo>
                <a:lnTo>
                  <a:pt x="6023993" y="0"/>
                </a:lnTo>
                <a:lnTo>
                  <a:pt x="6023993" y="6097682"/>
                </a:lnTo>
                <a:lnTo>
                  <a:pt x="0" y="609768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817409" y="1427446"/>
            <a:ext cx="6019828" cy="6093691"/>
          </a:xfrm>
          <a:custGeom>
            <a:avLst/>
            <a:gdLst/>
            <a:ahLst/>
            <a:cxnLst/>
            <a:rect l="l" t="t" r="r" b="b"/>
            <a:pathLst>
              <a:path w="6019828" h="6093691">
                <a:moveTo>
                  <a:pt x="0" y="0"/>
                </a:moveTo>
                <a:lnTo>
                  <a:pt x="6019828" y="0"/>
                </a:lnTo>
                <a:lnTo>
                  <a:pt x="6019828" y="6093691"/>
                </a:lnTo>
                <a:lnTo>
                  <a:pt x="0" y="609369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2849997" y="781217"/>
            <a:ext cx="3081199" cy="865378"/>
          </a:xfrm>
          <a:prstGeom prst="rect">
            <a:avLst/>
          </a:prstGeom>
        </p:spPr>
        <p:txBody>
          <a:bodyPr lIns="0" tIns="0" rIns="0" bIns="0" rtlCol="0" anchor="t">
            <a:spAutoFit/>
          </a:bodyPr>
          <a:lstStyle/>
          <a:p>
            <a:pPr marL="0" marR="0" lvl="0" indent="0" algn="l" defTabSz="914400" rtl="0" eaLnBrk="1" fontAlgn="auto" latinLnBrk="0" hangingPunct="1">
              <a:lnSpc>
                <a:spcPts val="3319"/>
              </a:lnSpc>
              <a:spcBef>
                <a:spcPts val="0"/>
              </a:spcBef>
              <a:spcAft>
                <a:spcPts val="0"/>
              </a:spcAft>
              <a:buClrTx/>
              <a:buSzTx/>
              <a:buFontTx/>
              <a:buNone/>
              <a:tabLst/>
              <a:defRPr/>
            </a:pPr>
            <a:r>
              <a:rPr kumimoji="0" lang="en-US" sz="3319" b="0" i="0" u="none" strike="noStrike" kern="1200" cap="none" spc="0" normalizeH="0" baseline="0" noProof="0">
                <a:ln>
                  <a:noFill/>
                </a:ln>
                <a:solidFill>
                  <a:srgbClr val="FFFFFF"/>
                </a:solidFill>
                <a:effectLst/>
                <a:uLnTx/>
                <a:uFillTx/>
                <a:latin typeface="Cormorant Garamond"/>
                <a:ea typeface="Cormorant Garamond"/>
                <a:cs typeface="Cormorant Garamond"/>
                <a:sym typeface="Cormorant Garamond"/>
              </a:rPr>
              <a:t>Afterglow model</a:t>
            </a:r>
          </a:p>
          <a:p>
            <a:pPr marL="0" marR="0" lvl="0" indent="0" algn="ctr" defTabSz="914400" rtl="0" eaLnBrk="1" fontAlgn="auto" latinLnBrk="0" hangingPunct="1">
              <a:lnSpc>
                <a:spcPts val="3319"/>
              </a:lnSpc>
              <a:spcBef>
                <a:spcPct val="0"/>
              </a:spcBef>
              <a:spcAft>
                <a:spcPts val="0"/>
              </a:spcAft>
              <a:buClrTx/>
              <a:buSzTx/>
              <a:buFontTx/>
              <a:buNone/>
              <a:tabLst/>
              <a:defRPr/>
            </a:pPr>
            <a:endParaRPr kumimoji="0" lang="en-US" sz="3319" b="0" i="0" u="none" strike="noStrike" kern="1200" cap="none" spc="0" normalizeH="0" baseline="0" noProof="0">
              <a:ln>
                <a:noFill/>
              </a:ln>
              <a:solidFill>
                <a:srgbClr val="FFFFFF"/>
              </a:solidFill>
              <a:effectLst/>
              <a:uLnTx/>
              <a:uFillTx/>
              <a:latin typeface="Cormorant Garamond"/>
              <a:ea typeface="Cormorant Garamond"/>
              <a:cs typeface="Cormorant Garamond"/>
              <a:sym typeface="Cormorant Garamond"/>
            </a:endParaRPr>
          </a:p>
        </p:txBody>
      </p:sp>
      <p:sp>
        <p:nvSpPr>
          <p:cNvPr id="5" name="TextBox 5"/>
          <p:cNvSpPr txBox="1"/>
          <p:nvPr/>
        </p:nvSpPr>
        <p:spPr>
          <a:xfrm>
            <a:off x="11840601" y="781217"/>
            <a:ext cx="3973444" cy="865378"/>
          </a:xfrm>
          <a:prstGeom prst="rect">
            <a:avLst/>
          </a:prstGeom>
        </p:spPr>
        <p:txBody>
          <a:bodyPr lIns="0" tIns="0" rIns="0" bIns="0" rtlCol="0" anchor="t">
            <a:spAutoFit/>
          </a:bodyPr>
          <a:lstStyle/>
          <a:p>
            <a:pPr marL="0" marR="0" lvl="0" indent="0" algn="l" defTabSz="914400" rtl="0" eaLnBrk="1" fontAlgn="auto" latinLnBrk="0" hangingPunct="1">
              <a:lnSpc>
                <a:spcPts val="3319"/>
              </a:lnSpc>
              <a:spcBef>
                <a:spcPts val="0"/>
              </a:spcBef>
              <a:spcAft>
                <a:spcPts val="0"/>
              </a:spcAft>
              <a:buClrTx/>
              <a:buSzTx/>
              <a:buFontTx/>
              <a:buNone/>
              <a:tabLst/>
              <a:defRPr/>
            </a:pPr>
            <a:r>
              <a:rPr kumimoji="0" lang="en-US" sz="3319" b="0" i="0" u="none" strike="noStrike" kern="1200" cap="none" spc="0" normalizeH="0" baseline="0" noProof="0">
                <a:ln>
                  <a:noFill/>
                </a:ln>
                <a:solidFill>
                  <a:srgbClr val="FFFFFF"/>
                </a:solidFill>
                <a:effectLst/>
                <a:uLnTx/>
                <a:uFillTx/>
                <a:latin typeface="Cormorant Garamond"/>
                <a:ea typeface="Cormorant Garamond"/>
                <a:cs typeface="Cormorant Garamond"/>
                <a:sym typeface="Cormorant Garamond"/>
              </a:rPr>
              <a:t>Afterglow + SN Model</a:t>
            </a:r>
          </a:p>
          <a:p>
            <a:pPr marL="0" marR="0" lvl="0" indent="0" algn="ctr" defTabSz="914400" rtl="0" eaLnBrk="1" fontAlgn="auto" latinLnBrk="0" hangingPunct="1">
              <a:lnSpc>
                <a:spcPts val="3319"/>
              </a:lnSpc>
              <a:spcBef>
                <a:spcPct val="0"/>
              </a:spcBef>
              <a:spcAft>
                <a:spcPts val="0"/>
              </a:spcAft>
              <a:buClrTx/>
              <a:buSzTx/>
              <a:buFontTx/>
              <a:buNone/>
              <a:tabLst/>
              <a:defRPr/>
            </a:pPr>
            <a:endParaRPr kumimoji="0" lang="en-US" sz="3319" b="0" i="0" u="none" strike="noStrike" kern="1200" cap="none" spc="0" normalizeH="0" baseline="0" noProof="0">
              <a:ln>
                <a:noFill/>
              </a:ln>
              <a:solidFill>
                <a:srgbClr val="FFFFFF"/>
              </a:solidFill>
              <a:effectLst/>
              <a:uLnTx/>
              <a:uFillTx/>
              <a:latin typeface="Cormorant Garamond"/>
              <a:ea typeface="Cormorant Garamond"/>
              <a:cs typeface="Cormorant Garamond"/>
              <a:sym typeface="Cormorant Garamond"/>
            </a:endParaRPr>
          </a:p>
        </p:txBody>
      </p:sp>
      <p:sp>
        <p:nvSpPr>
          <p:cNvPr id="6" name="TextBox 6"/>
          <p:cNvSpPr txBox="1"/>
          <p:nvPr/>
        </p:nvSpPr>
        <p:spPr>
          <a:xfrm>
            <a:off x="3924559" y="8026701"/>
            <a:ext cx="10438882" cy="2541778"/>
          </a:xfrm>
          <a:prstGeom prst="rect">
            <a:avLst/>
          </a:prstGeom>
        </p:spPr>
        <p:txBody>
          <a:bodyPr lIns="0" tIns="0" rIns="0" bIns="0" rtlCol="0" anchor="t">
            <a:spAutoFit/>
          </a:bodyPr>
          <a:lstStyle/>
          <a:p>
            <a:pPr marL="0" marR="0" lvl="0" indent="0" algn="ctr" defTabSz="914400" rtl="0" eaLnBrk="1" fontAlgn="auto" latinLnBrk="0" hangingPunct="1">
              <a:lnSpc>
                <a:spcPts val="3319"/>
              </a:lnSpc>
              <a:spcBef>
                <a:spcPts val="0"/>
              </a:spcBef>
              <a:spcAft>
                <a:spcPts val="0"/>
              </a:spcAft>
              <a:buClrTx/>
              <a:buSzTx/>
              <a:buFontTx/>
              <a:buNone/>
              <a:tabLst/>
              <a:defRP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Afterglow + SN model favored with Log (</a:t>
            </a:r>
            <a:r>
              <a:rPr kumimoji="0" lang="en-US" sz="3319" b="0" i="0" u="none" strike="noStrike" kern="1200" cap="none" spc="0" normalizeH="0" baseline="0" noProof="0" dirty="0" err="1">
                <a:ln>
                  <a:noFill/>
                </a:ln>
                <a:solidFill>
                  <a:srgbClr val="FFFFFF"/>
                </a:solidFill>
                <a:effectLst/>
                <a:uLnTx/>
                <a:uFillTx/>
                <a:latin typeface="Cormorant Garamond"/>
                <a:ea typeface="Cormorant Garamond"/>
                <a:cs typeface="Cormorant Garamond"/>
                <a:sym typeface="Cormorant Garamond"/>
              </a:rPr>
              <a:t>K_Bayes</a:t>
            </a: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 = 1.2, SN 2022xiw (</a:t>
            </a:r>
            <a:r>
              <a:rPr kumimoji="0" lang="en-US" sz="3319" b="0" i="0" u="none" strike="noStrike" kern="1200" cap="none" spc="0" normalizeH="0" baseline="0" noProof="0" dirty="0" err="1">
                <a:ln>
                  <a:noFill/>
                </a:ln>
                <a:solidFill>
                  <a:srgbClr val="FFFFFF"/>
                </a:solidFill>
                <a:effectLst/>
                <a:uLnTx/>
                <a:uFillTx/>
                <a:latin typeface="Cormorant Garamond"/>
                <a:ea typeface="Cormorant Garamond"/>
                <a:cs typeface="Cormorant Garamond"/>
                <a:sym typeface="Cormorant Garamond"/>
              </a:rPr>
              <a:t>Postigo</a:t>
            </a: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 et al. 2022) ~ 40% as bright as SN 1998bw</a:t>
            </a:r>
          </a:p>
          <a:p>
            <a:pPr marL="0" marR="0" lvl="0" indent="0" algn="ctr" defTabSz="914400" rtl="0" eaLnBrk="1" fontAlgn="auto" latinLnBrk="0" hangingPunct="1">
              <a:lnSpc>
                <a:spcPts val="3319"/>
              </a:lnSpc>
              <a:spcBef>
                <a:spcPts val="0"/>
              </a:spcBef>
              <a:spcAft>
                <a:spcPts val="0"/>
              </a:spcAft>
              <a:buClrTx/>
              <a:buSzTx/>
              <a:buFontTx/>
              <a:buNone/>
              <a:tabLst/>
              <a:defRPr/>
            </a:pPr>
            <a:endPar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endParaRPr>
          </a:p>
          <a:p>
            <a:pPr marL="0" marR="0" lvl="0" indent="0" algn="ctr" defTabSz="914400" rtl="0" eaLnBrk="1" fontAlgn="auto" latinLnBrk="0" hangingPunct="1">
              <a:lnSpc>
                <a:spcPts val="3319"/>
              </a:lnSpc>
              <a:spcBef>
                <a:spcPts val="0"/>
              </a:spcBef>
              <a:spcAft>
                <a:spcPts val="0"/>
              </a:spcAft>
              <a:buClrTx/>
              <a:buSzTx/>
              <a:buFontTx/>
              <a:buNone/>
              <a:tabLst/>
              <a:defRP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Consistent with JWST observations (Levan et al. 2023, Blanchard et al. 2024)</a:t>
            </a:r>
          </a:p>
          <a:p>
            <a:pPr marL="0" marR="0" lvl="0" indent="0" algn="ctr" defTabSz="914400" rtl="0" eaLnBrk="1" fontAlgn="auto" latinLnBrk="0" hangingPunct="1">
              <a:lnSpc>
                <a:spcPts val="3319"/>
              </a:lnSpc>
              <a:spcBef>
                <a:spcPct val="0"/>
              </a:spcBef>
              <a:spcAft>
                <a:spcPts val="0"/>
              </a:spcAft>
              <a:buClrTx/>
              <a:buSzTx/>
              <a:buFontTx/>
              <a:buNone/>
              <a:tabLst/>
              <a:defRPr/>
            </a:pPr>
            <a:endPar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endParaRPr>
          </a:p>
        </p:txBody>
      </p:sp>
      <p:sp>
        <p:nvSpPr>
          <p:cNvPr id="11" name="Slide Number Placeholder 6">
            <a:extLst>
              <a:ext uri="{FF2B5EF4-FFF2-40B4-BE49-F238E27FC236}">
                <a16:creationId xmlns:a16="http://schemas.microsoft.com/office/drawing/2014/main" id="{67675C3F-1A52-02E6-13CB-22E3D263C6AF}"/>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2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6905A5D1-0836-7D47-D2DF-B4AEDE512A7F}"/>
              </a:ext>
            </a:extLst>
          </p:cNvPr>
          <p:cNvSpPr txBox="1"/>
          <p:nvPr/>
        </p:nvSpPr>
        <p:spPr>
          <a:xfrm>
            <a:off x="1066800" y="7529449"/>
            <a:ext cx="9144000" cy="497252"/>
          </a:xfrm>
          <a:prstGeom prst="rect">
            <a:avLst/>
          </a:prstGeom>
          <a:noFill/>
        </p:spPr>
        <p:txBody>
          <a:bodyPr wrap="square">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Srinivasaragavan et al. (2023)</a:t>
            </a:r>
          </a:p>
        </p:txBody>
      </p:sp>
      <p:sp>
        <p:nvSpPr>
          <p:cNvPr id="13" name="TextBox 12">
            <a:extLst>
              <a:ext uri="{FF2B5EF4-FFF2-40B4-BE49-F238E27FC236}">
                <a16:creationId xmlns:a16="http://schemas.microsoft.com/office/drawing/2014/main" id="{DEB05FCD-F89A-2930-3C2A-F6D29E52D202}"/>
              </a:ext>
            </a:extLst>
          </p:cNvPr>
          <p:cNvSpPr txBox="1"/>
          <p:nvPr/>
        </p:nvSpPr>
        <p:spPr>
          <a:xfrm>
            <a:off x="10522600" y="7508779"/>
            <a:ext cx="9144000" cy="497252"/>
          </a:xfrm>
          <a:prstGeom prst="rect">
            <a:avLst/>
          </a:prstGeom>
          <a:noFill/>
        </p:spPr>
        <p:txBody>
          <a:bodyPr wrap="square">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Srinivasaragavan et al. (2023)</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p:cNvGrpSpPr/>
        <p:nvPr/>
      </p:nvGrpSpPr>
      <p:grpSpPr>
        <a:xfrm>
          <a:off x="0" y="0"/>
          <a:ext cx="0" cy="0"/>
          <a:chOff x="0" y="0"/>
          <a:chExt cx="0" cy="0"/>
        </a:xfrm>
      </p:grpSpPr>
      <p:sp>
        <p:nvSpPr>
          <p:cNvPr id="2" name="Freeform 2"/>
          <p:cNvSpPr/>
          <p:nvPr/>
        </p:nvSpPr>
        <p:spPr>
          <a:xfrm>
            <a:off x="7787016" y="1988275"/>
            <a:ext cx="9327073" cy="6310450"/>
          </a:xfrm>
          <a:custGeom>
            <a:avLst/>
            <a:gdLst/>
            <a:ahLst/>
            <a:cxnLst/>
            <a:rect l="l" t="t" r="r" b="b"/>
            <a:pathLst>
              <a:path w="9327073" h="6310450">
                <a:moveTo>
                  <a:pt x="0" y="0"/>
                </a:moveTo>
                <a:lnTo>
                  <a:pt x="9327073" y="0"/>
                </a:lnTo>
                <a:lnTo>
                  <a:pt x="9327073" y="6310450"/>
                </a:lnTo>
                <a:lnTo>
                  <a:pt x="0" y="631045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801265" y="2853436"/>
            <a:ext cx="6212802" cy="5475478"/>
          </a:xfrm>
          <a:prstGeom prst="rect">
            <a:avLst/>
          </a:prstGeom>
        </p:spPr>
        <p:txBody>
          <a:bodyPr lIns="0" tIns="0" rIns="0" bIns="0" rtlCol="0" anchor="t">
            <a:spAutoFit/>
          </a:bodyPr>
          <a:lstStyle/>
          <a:p>
            <a:pPr marL="716785" marR="0" lvl="1" indent="-358393" algn="l" defTabSz="914400" rtl="0" eaLnBrk="1" fontAlgn="auto" latinLnBrk="0" hangingPunct="1">
              <a:lnSpc>
                <a:spcPts val="3319"/>
              </a:lnSpc>
              <a:spcBef>
                <a:spcPts val="0"/>
              </a:spcBef>
              <a:spcAft>
                <a:spcPts val="0"/>
              </a:spcAft>
              <a:buClrTx/>
              <a:buSzTx/>
              <a:buFont typeface="Arial"/>
              <a:buChar char="•"/>
              <a:tabLst/>
              <a:defRPr/>
            </a:pPr>
            <a:r>
              <a:rPr kumimoji="0" lang="en-US" sz="3319" b="0" i="0" u="none" strike="noStrike" kern="1200" cap="none" spc="0" normalizeH="0" baseline="0" noProof="0">
                <a:ln>
                  <a:noFill/>
                </a:ln>
                <a:solidFill>
                  <a:srgbClr val="FFFFFF"/>
                </a:solidFill>
                <a:effectLst/>
                <a:uLnTx/>
                <a:uFillTx/>
                <a:latin typeface="Cormorant Garamond"/>
                <a:ea typeface="Cormorant Garamond"/>
                <a:cs typeface="Cormorant Garamond"/>
                <a:sym typeface="Cormorant Garamond"/>
              </a:rPr>
              <a:t>Isolated SN LC and Arnett (1982) Nickel-powered models</a:t>
            </a:r>
          </a:p>
          <a:p>
            <a:pPr marL="0" marR="0" lvl="0" indent="0" algn="l" defTabSz="914400" rtl="0" eaLnBrk="1" fontAlgn="auto" latinLnBrk="0" hangingPunct="1">
              <a:lnSpc>
                <a:spcPts val="3319"/>
              </a:lnSpc>
              <a:spcBef>
                <a:spcPts val="0"/>
              </a:spcBef>
              <a:spcAft>
                <a:spcPts val="0"/>
              </a:spcAft>
              <a:buClrTx/>
              <a:buSzTx/>
              <a:buFontTx/>
              <a:buNone/>
              <a:tabLst/>
              <a:defRPr/>
            </a:pPr>
            <a:endParaRPr kumimoji="0" lang="en-US" sz="3319" b="0" i="0" u="none" strike="noStrike" kern="1200" cap="none" spc="0" normalizeH="0" baseline="0" noProof="0">
              <a:ln>
                <a:noFill/>
              </a:ln>
              <a:solidFill>
                <a:srgbClr val="FFFFFF"/>
              </a:solidFill>
              <a:effectLst/>
              <a:uLnTx/>
              <a:uFillTx/>
              <a:latin typeface="Cormorant Garamond"/>
              <a:ea typeface="Cormorant Garamond"/>
              <a:cs typeface="Cormorant Garamond"/>
              <a:sym typeface="Cormorant Garamond"/>
            </a:endParaRPr>
          </a:p>
          <a:p>
            <a:pPr marL="716785" marR="0" lvl="1" indent="-358393" algn="l" defTabSz="914400" rtl="0" eaLnBrk="1" fontAlgn="auto" latinLnBrk="0" hangingPunct="1">
              <a:lnSpc>
                <a:spcPts val="3319"/>
              </a:lnSpc>
              <a:spcBef>
                <a:spcPts val="0"/>
              </a:spcBef>
              <a:spcAft>
                <a:spcPts val="0"/>
              </a:spcAft>
              <a:buClrTx/>
              <a:buSzTx/>
              <a:buFont typeface="Arial"/>
              <a:buChar char="•"/>
              <a:tabLst/>
              <a:defRPr/>
            </a:pPr>
            <a:r>
              <a:rPr kumimoji="0" lang="en-US" sz="3319" b="0" i="0" u="none" strike="noStrike" kern="1200" cap="none" spc="0" normalizeH="0" baseline="0" noProof="0">
                <a:ln>
                  <a:noFill/>
                </a:ln>
                <a:solidFill>
                  <a:srgbClr val="FFFFFF"/>
                </a:solidFill>
                <a:effectLst/>
                <a:uLnTx/>
                <a:uFillTx/>
                <a:latin typeface="Cormorant Garamond"/>
                <a:ea typeface="Cormorant Garamond"/>
                <a:cs typeface="Cormorant Garamond"/>
                <a:sym typeface="Cormorant Garamond"/>
              </a:rPr>
              <a:t>Nickel mass ~ 0.05 - 0.25 solar masses, &lt; 0.36 solar masses</a:t>
            </a:r>
          </a:p>
          <a:p>
            <a:pPr marL="0" marR="0" lvl="0" indent="0" algn="l" defTabSz="914400" rtl="0" eaLnBrk="1" fontAlgn="auto" latinLnBrk="0" hangingPunct="1">
              <a:lnSpc>
                <a:spcPts val="3319"/>
              </a:lnSpc>
              <a:spcBef>
                <a:spcPts val="0"/>
              </a:spcBef>
              <a:spcAft>
                <a:spcPts val="0"/>
              </a:spcAft>
              <a:buClrTx/>
              <a:buSzTx/>
              <a:buFontTx/>
              <a:buNone/>
              <a:tabLst/>
              <a:defRPr/>
            </a:pPr>
            <a:endParaRPr kumimoji="0" lang="en-US" sz="3319" b="0" i="0" u="none" strike="noStrike" kern="1200" cap="none" spc="0" normalizeH="0" baseline="0" noProof="0">
              <a:ln>
                <a:noFill/>
              </a:ln>
              <a:solidFill>
                <a:srgbClr val="FFFFFF"/>
              </a:solidFill>
              <a:effectLst/>
              <a:uLnTx/>
              <a:uFillTx/>
              <a:latin typeface="Cormorant Garamond"/>
              <a:ea typeface="Cormorant Garamond"/>
              <a:cs typeface="Cormorant Garamond"/>
              <a:sym typeface="Cormorant Garamond"/>
            </a:endParaRPr>
          </a:p>
          <a:p>
            <a:pPr marL="716785" marR="0" lvl="1" indent="-358393" algn="l" defTabSz="914400" rtl="0" eaLnBrk="1" fontAlgn="auto" latinLnBrk="0" hangingPunct="1">
              <a:lnSpc>
                <a:spcPts val="3319"/>
              </a:lnSpc>
              <a:spcBef>
                <a:spcPts val="0"/>
              </a:spcBef>
              <a:spcAft>
                <a:spcPts val="0"/>
              </a:spcAft>
              <a:buClrTx/>
              <a:buSzTx/>
              <a:buFont typeface="Arial"/>
              <a:buChar char="•"/>
              <a:tabLst/>
              <a:defRPr/>
            </a:pPr>
            <a:r>
              <a:rPr kumimoji="0" lang="en-US" sz="3319" b="0" i="0" u="none" strike="noStrike" kern="1200" cap="none" spc="0" normalizeH="0" baseline="0" noProof="0">
                <a:ln>
                  <a:noFill/>
                </a:ln>
                <a:solidFill>
                  <a:srgbClr val="FFFFFF"/>
                </a:solidFill>
                <a:effectLst/>
                <a:uLnTx/>
                <a:uFillTx/>
                <a:latin typeface="Cormorant Garamond"/>
                <a:ea typeface="Cormorant Garamond"/>
                <a:cs typeface="Cormorant Garamond"/>
                <a:sym typeface="Cormorant Garamond"/>
              </a:rPr>
              <a:t>Ejecta mass ~ 3.5 -11.1 solar masses </a:t>
            </a:r>
          </a:p>
          <a:p>
            <a:pPr marL="0" marR="0" lvl="0" indent="0" algn="l" defTabSz="914400" rtl="0" eaLnBrk="1" fontAlgn="auto" latinLnBrk="0" hangingPunct="1">
              <a:lnSpc>
                <a:spcPts val="3319"/>
              </a:lnSpc>
              <a:spcBef>
                <a:spcPts val="0"/>
              </a:spcBef>
              <a:spcAft>
                <a:spcPts val="0"/>
              </a:spcAft>
              <a:buClrTx/>
              <a:buSzTx/>
              <a:buFontTx/>
              <a:buNone/>
              <a:tabLst/>
              <a:defRPr/>
            </a:pPr>
            <a:endParaRPr kumimoji="0" lang="en-US" sz="3319" b="0" i="0" u="none" strike="noStrike" kern="1200" cap="none" spc="0" normalizeH="0" baseline="0" noProof="0">
              <a:ln>
                <a:noFill/>
              </a:ln>
              <a:solidFill>
                <a:srgbClr val="FFFFFF"/>
              </a:solidFill>
              <a:effectLst/>
              <a:uLnTx/>
              <a:uFillTx/>
              <a:latin typeface="Cormorant Garamond"/>
              <a:ea typeface="Cormorant Garamond"/>
              <a:cs typeface="Cormorant Garamond"/>
              <a:sym typeface="Cormorant Garamond"/>
            </a:endParaRPr>
          </a:p>
          <a:p>
            <a:pPr marL="716785" marR="0" lvl="1" indent="-358393" algn="l" defTabSz="914400" rtl="0" eaLnBrk="1" fontAlgn="auto" latinLnBrk="0" hangingPunct="1">
              <a:lnSpc>
                <a:spcPts val="3319"/>
              </a:lnSpc>
              <a:spcBef>
                <a:spcPts val="0"/>
              </a:spcBef>
              <a:spcAft>
                <a:spcPts val="0"/>
              </a:spcAft>
              <a:buClrTx/>
              <a:buSzTx/>
              <a:buFont typeface="Arial"/>
              <a:buChar char="•"/>
              <a:tabLst/>
              <a:defRPr/>
            </a:pPr>
            <a:r>
              <a:rPr kumimoji="0" lang="en-US" sz="3319" b="0" i="0" u="none" strike="noStrike" kern="1200" cap="none" spc="0" normalizeH="0" baseline="0" noProof="0">
                <a:ln>
                  <a:noFill/>
                </a:ln>
                <a:solidFill>
                  <a:srgbClr val="FFFFFF"/>
                </a:solidFill>
                <a:effectLst/>
                <a:uLnTx/>
                <a:uFillTx/>
                <a:latin typeface="Cormorant Garamond"/>
                <a:ea typeface="Cormorant Garamond"/>
                <a:cs typeface="Cormorant Garamond"/>
                <a:sym typeface="Cormorant Garamond"/>
              </a:rPr>
              <a:t>Kinetic energy ~ 1.6 - 5.2 × 10⁵²  erg</a:t>
            </a:r>
          </a:p>
          <a:p>
            <a:pPr marL="0" marR="0" lvl="0" indent="0" algn="l" defTabSz="914400" rtl="0" eaLnBrk="1" fontAlgn="auto" latinLnBrk="0" hangingPunct="1">
              <a:lnSpc>
                <a:spcPts val="3319"/>
              </a:lnSpc>
              <a:spcBef>
                <a:spcPts val="0"/>
              </a:spcBef>
              <a:spcAft>
                <a:spcPts val="0"/>
              </a:spcAft>
              <a:buClrTx/>
              <a:buSzTx/>
              <a:buFontTx/>
              <a:buNone/>
              <a:tabLst/>
              <a:defRPr/>
            </a:pPr>
            <a:endParaRPr kumimoji="0" lang="en-US" sz="3319" b="0" i="0" u="none" strike="noStrike" kern="1200" cap="none" spc="0" normalizeH="0" baseline="0" noProof="0">
              <a:ln>
                <a:noFill/>
              </a:ln>
              <a:solidFill>
                <a:srgbClr val="FFFFFF"/>
              </a:solidFill>
              <a:effectLst/>
              <a:uLnTx/>
              <a:uFillTx/>
              <a:latin typeface="Cormorant Garamond"/>
              <a:ea typeface="Cormorant Garamond"/>
              <a:cs typeface="Cormorant Garamond"/>
              <a:sym typeface="Cormorant Garamond"/>
            </a:endParaRPr>
          </a:p>
          <a:p>
            <a:pPr marL="0" marR="0" lvl="0" indent="0" algn="ctr" defTabSz="914400" rtl="0" eaLnBrk="1" fontAlgn="auto" latinLnBrk="0" hangingPunct="1">
              <a:lnSpc>
                <a:spcPts val="3319"/>
              </a:lnSpc>
              <a:spcBef>
                <a:spcPct val="0"/>
              </a:spcBef>
              <a:spcAft>
                <a:spcPts val="0"/>
              </a:spcAft>
              <a:buClrTx/>
              <a:buSzTx/>
              <a:buFontTx/>
              <a:buNone/>
              <a:tabLst/>
              <a:defRPr/>
            </a:pPr>
            <a:endParaRPr kumimoji="0" lang="en-US" sz="3319" b="0" i="0" u="none" strike="noStrike" kern="1200" cap="none" spc="0" normalizeH="0" baseline="0" noProof="0">
              <a:ln>
                <a:noFill/>
              </a:ln>
              <a:solidFill>
                <a:srgbClr val="FFFFFF"/>
              </a:solidFill>
              <a:effectLst/>
              <a:uLnTx/>
              <a:uFillTx/>
              <a:latin typeface="Cormorant Garamond"/>
              <a:ea typeface="Cormorant Garamond"/>
              <a:cs typeface="Cormorant Garamond"/>
              <a:sym typeface="Cormorant Garamond"/>
            </a:endParaRPr>
          </a:p>
        </p:txBody>
      </p:sp>
      <p:sp>
        <p:nvSpPr>
          <p:cNvPr id="8" name="Slide Number Placeholder 6">
            <a:extLst>
              <a:ext uri="{FF2B5EF4-FFF2-40B4-BE49-F238E27FC236}">
                <a16:creationId xmlns:a16="http://schemas.microsoft.com/office/drawing/2014/main" id="{4F1D868A-8061-ABE2-FD8E-DBEC41BBF354}"/>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2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TextBox 8">
            <a:extLst>
              <a:ext uri="{FF2B5EF4-FFF2-40B4-BE49-F238E27FC236}">
                <a16:creationId xmlns:a16="http://schemas.microsoft.com/office/drawing/2014/main" id="{5BE32FA0-61DC-8497-DD8D-8B3F71AF1C4F}"/>
              </a:ext>
            </a:extLst>
          </p:cNvPr>
          <p:cNvSpPr txBox="1"/>
          <p:nvPr/>
        </p:nvSpPr>
        <p:spPr>
          <a:xfrm>
            <a:off x="10972800" y="8251547"/>
            <a:ext cx="9144000" cy="497252"/>
          </a:xfrm>
          <a:prstGeom prst="rect">
            <a:avLst/>
          </a:prstGeom>
          <a:noFill/>
        </p:spPr>
        <p:txBody>
          <a:bodyPr wrap="square">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Srinivasaragavan et al. (2023)</a:t>
            </a:r>
          </a:p>
        </p:txBody>
      </p:sp>
      <p:sp>
        <p:nvSpPr>
          <p:cNvPr id="5" name="TextBox 3">
            <a:extLst>
              <a:ext uri="{FF2B5EF4-FFF2-40B4-BE49-F238E27FC236}">
                <a16:creationId xmlns:a16="http://schemas.microsoft.com/office/drawing/2014/main" id="{1C5B8607-2A3B-C9E7-A6A4-BD9930A47DA6}"/>
              </a:ext>
            </a:extLst>
          </p:cNvPr>
          <p:cNvSpPr txBox="1"/>
          <p:nvPr/>
        </p:nvSpPr>
        <p:spPr>
          <a:xfrm>
            <a:off x="223931" y="818048"/>
            <a:ext cx="6879940" cy="782650"/>
          </a:xfrm>
          <a:prstGeom prst="rect">
            <a:avLst/>
          </a:prstGeom>
        </p:spPr>
        <p:txBody>
          <a:bodyPr lIns="0" tIns="0" rIns="0" bIns="0" rtlCol="0" anchor="t">
            <a:spAutoFit/>
          </a:bodyPr>
          <a:lstStyle/>
          <a:p>
            <a:pPr marL="0" marR="0" lvl="0" indent="0" algn="ctr" defTabSz="914400" rtl="0" eaLnBrk="1" fontAlgn="auto" latinLnBrk="0" hangingPunct="1">
              <a:lnSpc>
                <a:spcPts val="5900"/>
              </a:lnSpc>
              <a:spcBef>
                <a:spcPct val="0"/>
              </a:spcBef>
              <a:spcAft>
                <a:spcPts val="0"/>
              </a:spcAft>
              <a:buClrTx/>
              <a:buSzTx/>
              <a:buFontTx/>
              <a:buNone/>
              <a:tabLst/>
              <a:defRPr/>
            </a:pPr>
            <a:r>
              <a:rPr kumimoji="0" lang="en-US" sz="59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SN Analysis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p:cNvGrpSpPr/>
        <p:nvPr/>
      </p:nvGrpSpPr>
      <p:grpSpPr>
        <a:xfrm>
          <a:off x="0" y="0"/>
          <a:ext cx="0" cy="0"/>
          <a:chOff x="0" y="0"/>
          <a:chExt cx="0" cy="0"/>
        </a:xfrm>
      </p:grpSpPr>
      <p:sp>
        <p:nvSpPr>
          <p:cNvPr id="2" name="Freeform 2"/>
          <p:cNvSpPr/>
          <p:nvPr/>
        </p:nvSpPr>
        <p:spPr>
          <a:xfrm>
            <a:off x="748635" y="2251416"/>
            <a:ext cx="8062960" cy="6137209"/>
          </a:xfrm>
          <a:custGeom>
            <a:avLst/>
            <a:gdLst/>
            <a:ahLst/>
            <a:cxnLst/>
            <a:rect l="l" t="t" r="r" b="b"/>
            <a:pathLst>
              <a:path w="8062960" h="6137209">
                <a:moveTo>
                  <a:pt x="0" y="0"/>
                </a:moveTo>
                <a:lnTo>
                  <a:pt x="8062960" y="0"/>
                </a:lnTo>
                <a:lnTo>
                  <a:pt x="8062960" y="6137208"/>
                </a:lnTo>
                <a:lnTo>
                  <a:pt x="0" y="6137208"/>
                </a:lnTo>
                <a:lnTo>
                  <a:pt x="0" y="0"/>
                </a:lnTo>
                <a:close/>
              </a:path>
            </a:pathLst>
          </a:custGeom>
          <a:blipFill>
            <a:blip r:embed="rId2"/>
            <a:stretch>
              <a:fillRect/>
            </a:stretch>
          </a:blipFill>
        </p:spPr>
        <p:txBody>
          <a:bodyPr/>
          <a:lstStyle/>
          <a:p>
            <a:endParaRPr lang="en-US"/>
          </a:p>
        </p:txBody>
      </p:sp>
      <p:sp>
        <p:nvSpPr>
          <p:cNvPr id="3" name="Freeform 3"/>
          <p:cNvSpPr/>
          <p:nvPr/>
        </p:nvSpPr>
        <p:spPr>
          <a:xfrm>
            <a:off x="9941205" y="2251416"/>
            <a:ext cx="8027832" cy="6129358"/>
          </a:xfrm>
          <a:custGeom>
            <a:avLst/>
            <a:gdLst/>
            <a:ahLst/>
            <a:cxnLst/>
            <a:rect l="l" t="t" r="r" b="b"/>
            <a:pathLst>
              <a:path w="8027832" h="6129358">
                <a:moveTo>
                  <a:pt x="0" y="0"/>
                </a:moveTo>
                <a:lnTo>
                  <a:pt x="8027832" y="0"/>
                </a:lnTo>
                <a:lnTo>
                  <a:pt x="8027832" y="6129358"/>
                </a:lnTo>
                <a:lnTo>
                  <a:pt x="0" y="6129358"/>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449113" y="802316"/>
            <a:ext cx="11744827" cy="1449100"/>
            <a:chOff x="0" y="0"/>
            <a:chExt cx="15659770" cy="1932133"/>
          </a:xfrm>
        </p:grpSpPr>
        <p:sp>
          <p:nvSpPr>
            <p:cNvPr id="5" name="TextBox 5"/>
            <p:cNvSpPr txBox="1"/>
            <p:nvPr/>
          </p:nvSpPr>
          <p:spPr>
            <a:xfrm>
              <a:off x="0" y="1234056"/>
              <a:ext cx="15659770" cy="698077"/>
            </a:xfrm>
            <a:prstGeom prst="rect">
              <a:avLst/>
            </a:prstGeom>
          </p:spPr>
          <p:txBody>
            <a:bodyPr lIns="0" tIns="0" rIns="0" bIns="0" rtlCol="0" anchor="t">
              <a:spAutoFit/>
            </a:bodyPr>
            <a:lstStyle/>
            <a:p>
              <a:pPr marL="0" lvl="0" indent="0" algn="l">
                <a:lnSpc>
                  <a:spcPts val="4480"/>
                </a:lnSpc>
              </a:pPr>
              <a:endParaRPr/>
            </a:p>
          </p:txBody>
        </p:sp>
        <p:sp>
          <p:nvSpPr>
            <p:cNvPr id="6" name="TextBox 6"/>
            <p:cNvSpPr txBox="1"/>
            <p:nvPr/>
          </p:nvSpPr>
          <p:spPr>
            <a:xfrm>
              <a:off x="0" y="104775"/>
              <a:ext cx="15659770" cy="1085639"/>
            </a:xfrm>
            <a:prstGeom prst="rect">
              <a:avLst/>
            </a:prstGeom>
          </p:spPr>
          <p:txBody>
            <a:bodyPr lIns="0" tIns="0" rIns="0" bIns="0" rtlCol="0" anchor="t">
              <a:spAutoFit/>
            </a:bodyPr>
            <a:lstStyle/>
            <a:p>
              <a:pPr marL="0" lvl="0" indent="0" algn="l">
                <a:lnSpc>
                  <a:spcPts val="5900"/>
                </a:lnSpc>
              </a:pPr>
              <a:r>
                <a:rPr lang="en-US" sz="5900">
                  <a:solidFill>
                    <a:srgbClr val="FBF1F1"/>
                  </a:solidFill>
                  <a:latin typeface="Cormorant Garamond Light"/>
                  <a:ea typeface="Cormorant Garamond Light"/>
                  <a:cs typeface="Cormorant Garamond Light"/>
                  <a:sym typeface="Cormorant Garamond Light"/>
                </a:rPr>
                <a:t>REVISITING GRB-SN PROPERTIES</a:t>
              </a:r>
            </a:p>
          </p:txBody>
        </p:sp>
      </p:grpSp>
      <p:sp>
        <p:nvSpPr>
          <p:cNvPr id="7" name="TextBox 7"/>
          <p:cNvSpPr txBox="1"/>
          <p:nvPr/>
        </p:nvSpPr>
        <p:spPr>
          <a:xfrm>
            <a:off x="3924559" y="8778986"/>
            <a:ext cx="10438882" cy="1703578"/>
          </a:xfrm>
          <a:prstGeom prst="rect">
            <a:avLst/>
          </a:prstGeom>
        </p:spPr>
        <p:txBody>
          <a:bodyPr lIns="0" tIns="0" rIns="0" bIns="0" rtlCol="0" anchor="t">
            <a:spAutoFit/>
          </a:bodyPr>
          <a:lstStyle/>
          <a:p>
            <a:pPr algn="ctr">
              <a:lnSpc>
                <a:spcPts val="3319"/>
              </a:lnSpc>
            </a:pPr>
            <a:r>
              <a:rPr lang="en-US" sz="3319" b="1">
                <a:solidFill>
                  <a:srgbClr val="FFFFFF"/>
                </a:solidFill>
                <a:latin typeface="Cormorant Garamond Bold"/>
                <a:ea typeface="Cormorant Garamond Bold"/>
                <a:cs typeface="Cormorant Garamond Bold"/>
                <a:sym typeface="Cormorant Garamond Bold"/>
              </a:rPr>
              <a:t>SN emission appears to be largely decoupled from central engine activity in GRB-SN systems.</a:t>
            </a:r>
          </a:p>
          <a:p>
            <a:pPr algn="ctr">
              <a:lnSpc>
                <a:spcPts val="3319"/>
              </a:lnSpc>
            </a:pPr>
            <a:endParaRPr lang="en-US" sz="3319" b="1">
              <a:solidFill>
                <a:srgbClr val="FFFFFF"/>
              </a:solidFill>
              <a:latin typeface="Cormorant Garamond Bold"/>
              <a:ea typeface="Cormorant Garamond Bold"/>
              <a:cs typeface="Cormorant Garamond Bold"/>
              <a:sym typeface="Cormorant Garamond Bold"/>
            </a:endParaRPr>
          </a:p>
          <a:p>
            <a:pPr algn="ctr">
              <a:lnSpc>
                <a:spcPts val="3319"/>
              </a:lnSpc>
              <a:spcBef>
                <a:spcPct val="0"/>
              </a:spcBef>
            </a:pPr>
            <a:endParaRPr lang="en-US" sz="3319" b="1">
              <a:solidFill>
                <a:srgbClr val="FFFFFF"/>
              </a:solidFill>
              <a:latin typeface="Cormorant Garamond Bold"/>
              <a:ea typeface="Cormorant Garamond Bold"/>
              <a:cs typeface="Cormorant Garamond Bold"/>
              <a:sym typeface="Cormorant Garamond Bold"/>
            </a:endParaRPr>
          </a:p>
        </p:txBody>
      </p:sp>
      <p:sp>
        <p:nvSpPr>
          <p:cNvPr id="12" name="Slide Number Placeholder 6">
            <a:extLst>
              <a:ext uri="{FF2B5EF4-FFF2-40B4-BE49-F238E27FC236}">
                <a16:creationId xmlns:a16="http://schemas.microsoft.com/office/drawing/2014/main" id="{7A0A132B-6938-B45B-019C-E1A916BE230D}"/>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2400" smtClean="0"/>
              <a:pPr/>
              <a:t>29</a:t>
            </a:fld>
            <a:endParaRPr lang="en-US"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a:extLst>
            <a:ext uri="{FF2B5EF4-FFF2-40B4-BE49-F238E27FC236}">
              <a16:creationId xmlns:a16="http://schemas.microsoft.com/office/drawing/2014/main" id="{8A2CB15D-8088-17E8-3C8A-7A114B3BDEBE}"/>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D84556B6-00BB-28FB-D466-97A8FDD1F8E7}"/>
              </a:ext>
            </a:extLst>
          </p:cNvPr>
          <p:cNvSpPr txBox="1"/>
          <p:nvPr/>
        </p:nvSpPr>
        <p:spPr>
          <a:xfrm>
            <a:off x="1219200" y="5981700"/>
            <a:ext cx="7004974" cy="4247188"/>
          </a:xfrm>
          <a:prstGeom prst="rect">
            <a:avLst/>
          </a:prstGeom>
        </p:spPr>
        <p:txBody>
          <a:bodyPr lIns="0" tIns="0" rIns="0" bIns="0" rtlCol="0" anchor="t">
            <a:spAutoFit/>
          </a:bodyPr>
          <a:lstStyle/>
          <a:p>
            <a:pPr marL="0" marR="0" lvl="0" indent="0" algn="ctr" defTabSz="914400" rtl="0" eaLnBrk="1" fontAlgn="auto" latinLnBrk="0" hangingPunct="1">
              <a:lnSpc>
                <a:spcPts val="3319"/>
              </a:lnSpc>
              <a:spcBef>
                <a:spcPts val="0"/>
              </a:spcBef>
              <a:spcAft>
                <a:spcPts val="0"/>
              </a:spcAft>
              <a:buClrTx/>
              <a:buSzTx/>
              <a:buFontTx/>
              <a:buNone/>
              <a:tabLst/>
              <a:defRPr/>
            </a:pPr>
            <a:r>
              <a:rPr kumimoji="0" lang="en-US" sz="3319" b="1" i="0" u="none" strike="noStrike" kern="1200" cap="none" spc="0" normalizeH="0" baseline="0" noProof="0" dirty="0">
                <a:ln>
                  <a:noFill/>
                </a:ln>
                <a:solidFill>
                  <a:srgbClr val="FFFFFF"/>
                </a:solidFill>
                <a:effectLst/>
                <a:uLnTx/>
                <a:uFillTx/>
                <a:latin typeface="Cormorant Garamond Bold"/>
                <a:ea typeface="Cormorant Garamond Bold"/>
                <a:cs typeface="Cormorant Garamond Bold"/>
                <a:sym typeface="Cormorant Garamond Bold"/>
              </a:rPr>
              <a:t>What are they?</a:t>
            </a:r>
          </a:p>
          <a:p>
            <a:pPr marL="716785" marR="0" lvl="1" indent="-358393" algn="l" defTabSz="914400" rtl="0" eaLnBrk="1" fontAlgn="auto" latinLnBrk="0" hangingPunct="1">
              <a:lnSpc>
                <a:spcPts val="3319"/>
              </a:lnSpc>
              <a:spcBef>
                <a:spcPts val="0"/>
              </a:spcBef>
              <a:spcAft>
                <a:spcPts val="0"/>
              </a:spcAft>
              <a:buClrTx/>
              <a:buSzTx/>
              <a:buFont typeface="Arial"/>
              <a:buChar char="•"/>
              <a:tabLst/>
              <a:defRPr/>
            </a:pPr>
            <a:endPar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endParaRPr>
          </a:p>
          <a:p>
            <a:pPr marL="716785" marR="0" lvl="1" indent="-358393" algn="l" defTabSz="914400" rtl="0" eaLnBrk="1" fontAlgn="auto" latinLnBrk="0" hangingPunct="1">
              <a:lnSpc>
                <a:spcPts val="3319"/>
              </a:lnSpc>
              <a:spcBef>
                <a:spcPts val="0"/>
              </a:spcBef>
              <a:spcAft>
                <a:spcPts val="0"/>
              </a:spcAft>
              <a:buClrTx/>
              <a:buSzTx/>
              <a:buFont typeface="Arial"/>
              <a:buChar char="•"/>
              <a:tabLst/>
              <a:defRP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Discovered in UVOIR, no GRB found post-facto</a:t>
            </a:r>
          </a:p>
          <a:p>
            <a:pPr marL="716785" marR="0" lvl="1" indent="-358393" algn="l" defTabSz="914400" rtl="0" eaLnBrk="1" fontAlgn="auto" latinLnBrk="0" hangingPunct="1">
              <a:lnSpc>
                <a:spcPts val="3319"/>
              </a:lnSpc>
              <a:spcBef>
                <a:spcPts val="0"/>
              </a:spcBef>
              <a:spcAft>
                <a:spcPts val="0"/>
              </a:spcAft>
              <a:buClrTx/>
              <a:buSzTx/>
              <a:buFont typeface="Arial"/>
              <a:buChar char="•"/>
              <a:tabLst/>
              <a:defRP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Off-axis GRB? Dirty fireball with low Lorentz Factor? Choked jet? Something else?</a:t>
            </a:r>
          </a:p>
          <a:p>
            <a:pPr marL="716785" marR="0" lvl="1" indent="-358393" algn="l" defTabSz="914400" rtl="0" eaLnBrk="1" fontAlgn="auto" latinLnBrk="0" hangingPunct="1">
              <a:lnSpc>
                <a:spcPts val="3319"/>
              </a:lnSpc>
              <a:spcBef>
                <a:spcPts val="0"/>
              </a:spcBef>
              <a:spcAft>
                <a:spcPts val="0"/>
              </a:spcAft>
              <a:buClrTx/>
              <a:buSzTx/>
              <a:buFont typeface="Arial"/>
              <a:buChar char="•"/>
              <a:tabLst/>
              <a:defRPr/>
            </a:pPr>
            <a:r>
              <a:rPr lang="en-US" sz="3319" dirty="0">
                <a:solidFill>
                  <a:srgbClr val="FFFFFF"/>
                </a:solidFill>
                <a:latin typeface="Cormorant Garamond"/>
                <a:ea typeface="Cormorant Garamond"/>
                <a:cs typeface="Cormorant Garamond"/>
                <a:sym typeface="Cormorant Garamond"/>
              </a:rPr>
              <a:t>Currently only optical discoveries – but future facilities will change this</a:t>
            </a:r>
            <a:endPar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endParaRPr>
          </a:p>
          <a:p>
            <a:pPr marL="0" marR="0" lvl="0" indent="0" algn="ctr" defTabSz="914400" rtl="0" eaLnBrk="1" fontAlgn="auto" latinLnBrk="0" hangingPunct="1">
              <a:lnSpc>
                <a:spcPts val="3319"/>
              </a:lnSpc>
              <a:spcBef>
                <a:spcPct val="0"/>
              </a:spcBef>
              <a:spcAft>
                <a:spcPts val="0"/>
              </a:spcAft>
              <a:buClrTx/>
              <a:buSzTx/>
              <a:buFontTx/>
              <a:buNone/>
              <a:tabLst/>
              <a:defRPr/>
            </a:pPr>
            <a:endPar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endParaRPr>
          </a:p>
        </p:txBody>
      </p:sp>
      <p:sp>
        <p:nvSpPr>
          <p:cNvPr id="10" name="Slide Number Placeholder 6">
            <a:extLst>
              <a:ext uri="{FF2B5EF4-FFF2-40B4-BE49-F238E27FC236}">
                <a16:creationId xmlns:a16="http://schemas.microsoft.com/office/drawing/2014/main" id="{99159D40-88A6-0A4B-6450-3037FBF4F9BE}"/>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2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E907DB86-9111-C848-9840-5647E1B0DDC8}"/>
              </a:ext>
            </a:extLst>
          </p:cNvPr>
          <p:cNvSpPr txBox="1"/>
          <p:nvPr/>
        </p:nvSpPr>
        <p:spPr>
          <a:xfrm>
            <a:off x="12115800" y="5332048"/>
            <a:ext cx="9144000" cy="497252"/>
          </a:xfrm>
          <a:prstGeom prst="rect">
            <a:avLst/>
          </a:prstGeom>
          <a:noFill/>
        </p:spPr>
        <p:txBody>
          <a:bodyPr wrap="square">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Credit: Anna Ho</a:t>
            </a:r>
          </a:p>
        </p:txBody>
      </p:sp>
      <p:pic>
        <p:nvPicPr>
          <p:cNvPr id="7" name="Picture 6" descr="A picture containing text, clock&#10;&#10;AI-generated content may be incorrect.">
            <a:extLst>
              <a:ext uri="{FF2B5EF4-FFF2-40B4-BE49-F238E27FC236}">
                <a16:creationId xmlns:a16="http://schemas.microsoft.com/office/drawing/2014/main" id="{1F6A4063-7603-E17E-FE86-182CC55969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7956" y="1384280"/>
            <a:ext cx="12652087" cy="4436446"/>
          </a:xfrm>
          <a:prstGeom prst="rect">
            <a:avLst/>
          </a:prstGeom>
        </p:spPr>
      </p:pic>
      <p:sp>
        <p:nvSpPr>
          <p:cNvPr id="8" name="TextBox 2">
            <a:extLst>
              <a:ext uri="{FF2B5EF4-FFF2-40B4-BE49-F238E27FC236}">
                <a16:creationId xmlns:a16="http://schemas.microsoft.com/office/drawing/2014/main" id="{75E502DB-94A3-5301-73F9-F617B2C83060}"/>
              </a:ext>
            </a:extLst>
          </p:cNvPr>
          <p:cNvSpPr txBox="1"/>
          <p:nvPr/>
        </p:nvSpPr>
        <p:spPr>
          <a:xfrm>
            <a:off x="10123698" y="5959519"/>
            <a:ext cx="7478502" cy="4670381"/>
          </a:xfrm>
          <a:prstGeom prst="rect">
            <a:avLst/>
          </a:prstGeom>
        </p:spPr>
        <p:txBody>
          <a:bodyPr wrap="square" lIns="0" tIns="0" rIns="0" bIns="0" rtlCol="0" anchor="t">
            <a:spAutoFit/>
          </a:bodyPr>
          <a:lstStyle/>
          <a:p>
            <a:pPr marL="0" marR="0" lvl="0" indent="0" algn="ctr" defTabSz="914400" rtl="0" eaLnBrk="1" fontAlgn="auto" latinLnBrk="0" hangingPunct="1">
              <a:lnSpc>
                <a:spcPts val="3319"/>
              </a:lnSpc>
              <a:spcBef>
                <a:spcPts val="0"/>
              </a:spcBef>
              <a:spcAft>
                <a:spcPts val="0"/>
              </a:spcAft>
              <a:buClrTx/>
              <a:buSzTx/>
              <a:buFontTx/>
              <a:buNone/>
              <a:tabLst/>
              <a:defRPr/>
            </a:pPr>
            <a:r>
              <a:rPr kumimoji="0" lang="en-US" sz="3319" b="1" i="0" u="none" strike="noStrike" kern="1200" cap="none" spc="0" normalizeH="0" baseline="0" noProof="0" dirty="0">
                <a:ln>
                  <a:noFill/>
                </a:ln>
                <a:solidFill>
                  <a:srgbClr val="FFFFFF"/>
                </a:solidFill>
                <a:effectLst/>
                <a:uLnTx/>
                <a:uFillTx/>
                <a:latin typeface="Cormorant Garamond Bold"/>
                <a:ea typeface="Cormorant Garamond Bold"/>
                <a:cs typeface="Cormorant Garamond Bold"/>
                <a:sym typeface="Cormorant Garamond Bold"/>
              </a:rPr>
              <a:t>Why </a:t>
            </a:r>
            <a:r>
              <a:rPr kumimoji="0" lang="en-US" sz="3319" b="1" i="0" u="none" strike="noStrike" kern="1200" cap="none" spc="0" normalizeH="0" baseline="0" noProof="0" dirty="0" err="1">
                <a:ln>
                  <a:noFill/>
                </a:ln>
                <a:solidFill>
                  <a:srgbClr val="FFFFFF"/>
                </a:solidFill>
                <a:effectLst/>
                <a:uLnTx/>
                <a:uFillTx/>
                <a:latin typeface="Cormorant Garamond Bold"/>
                <a:ea typeface="Cormorant Garamond Bold"/>
                <a:cs typeface="Cormorant Garamond Bold"/>
                <a:sym typeface="Cormorant Garamond Bold"/>
              </a:rPr>
              <a:t>ar</a:t>
            </a:r>
            <a:r>
              <a:rPr lang="en-US" sz="3319" b="1" dirty="0">
                <a:solidFill>
                  <a:srgbClr val="FFFFFF"/>
                </a:solidFill>
                <a:latin typeface="Cormorant Garamond Bold"/>
                <a:ea typeface="Cormorant Garamond Bold"/>
                <a:cs typeface="Cormorant Garamond Bold"/>
                <a:sym typeface="Cormorant Garamond Bold"/>
              </a:rPr>
              <a:t>e they important?</a:t>
            </a:r>
            <a:endParaRPr kumimoji="0" lang="en-US" sz="3319" b="1" i="0" u="none" strike="noStrike" kern="1200" cap="none" spc="0" normalizeH="0" baseline="0" noProof="0" dirty="0">
              <a:ln>
                <a:noFill/>
              </a:ln>
              <a:solidFill>
                <a:srgbClr val="FFFFFF"/>
              </a:solidFill>
              <a:effectLst/>
              <a:uLnTx/>
              <a:uFillTx/>
              <a:latin typeface="Cormorant Garamond Bold"/>
              <a:ea typeface="Cormorant Garamond Bold"/>
              <a:cs typeface="Cormorant Garamond Bold"/>
              <a:sym typeface="Cormorant Garamond Bold"/>
            </a:endParaRPr>
          </a:p>
          <a:p>
            <a:pPr marL="716785" marR="0" lvl="1" indent="-358393" algn="l" defTabSz="914400" rtl="0" eaLnBrk="1" fontAlgn="auto" latinLnBrk="0" hangingPunct="1">
              <a:lnSpc>
                <a:spcPts val="3319"/>
              </a:lnSpc>
              <a:spcBef>
                <a:spcPts val="0"/>
              </a:spcBef>
              <a:spcAft>
                <a:spcPts val="0"/>
              </a:spcAft>
              <a:buClrTx/>
              <a:buSzTx/>
              <a:buFont typeface="Arial"/>
              <a:buChar char="•"/>
              <a:tabLst/>
              <a:defRPr/>
            </a:pPr>
            <a:endPar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endParaRPr>
          </a:p>
          <a:p>
            <a:pPr marL="716785" marR="0" lvl="1" indent="-358393" algn="l" defTabSz="914400" rtl="0" eaLnBrk="1" fontAlgn="auto" latinLnBrk="0" hangingPunct="1">
              <a:lnSpc>
                <a:spcPts val="3319"/>
              </a:lnSpc>
              <a:spcBef>
                <a:spcPts val="0"/>
              </a:spcBef>
              <a:spcAft>
                <a:spcPts val="0"/>
              </a:spcAft>
              <a:buClrTx/>
              <a:buSzTx/>
              <a:buFont typeface="Arial"/>
              <a:buChar char="•"/>
              <a:tabLst/>
              <a:defRP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Gamma-ray sky is not </a:t>
            </a:r>
            <a:r>
              <a:rPr lang="en-US" sz="3319" dirty="0">
                <a:solidFill>
                  <a:srgbClr val="FFFFFF"/>
                </a:solidFill>
                <a:latin typeface="Cormorant Garamond"/>
                <a:ea typeface="Cormorant Garamond"/>
                <a:cs typeface="Cormorant Garamond"/>
                <a:sym typeface="Cormorant Garamond"/>
              </a:rPr>
              <a:t>the </a:t>
            </a: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only avenue for discovering relativistic transients</a:t>
            </a:r>
          </a:p>
          <a:p>
            <a:pPr marL="716785" marR="0" lvl="1" indent="-358393" algn="l" defTabSz="914400" rtl="0" eaLnBrk="1" fontAlgn="auto" latinLnBrk="0" hangingPunct="1">
              <a:lnSpc>
                <a:spcPts val="3319"/>
              </a:lnSpc>
              <a:spcBef>
                <a:spcPts val="0"/>
              </a:spcBef>
              <a:spcAft>
                <a:spcPts val="0"/>
              </a:spcAft>
              <a:buClrTx/>
              <a:buSzTx/>
              <a:buFont typeface="Arial"/>
              <a:buChar char="•"/>
              <a:tabLst/>
              <a:defRPr/>
            </a:pPr>
            <a:r>
              <a:rPr lang="en-US" sz="3319" dirty="0">
                <a:solidFill>
                  <a:srgbClr val="FFFFFF"/>
                </a:solidFill>
                <a:latin typeface="Cormorant Garamond"/>
                <a:ea typeface="Cormorant Garamond"/>
                <a:cs typeface="Cormorant Garamond"/>
                <a:sym typeface="Cormorant Garamond"/>
              </a:rPr>
              <a:t>Can help understand true angular rate/structure of LGRBs</a:t>
            </a:r>
          </a:p>
          <a:p>
            <a:pPr marL="716785" marR="0" lvl="1" indent="-358393" algn="l" defTabSz="914400" rtl="0" eaLnBrk="1" fontAlgn="auto" latinLnBrk="0" hangingPunct="1">
              <a:lnSpc>
                <a:spcPts val="3319"/>
              </a:lnSpc>
              <a:spcBef>
                <a:spcPts val="0"/>
              </a:spcBef>
              <a:spcAft>
                <a:spcPts val="0"/>
              </a:spcAft>
              <a:buClrTx/>
              <a:buSzTx/>
              <a:buFont typeface="Arial"/>
              <a:buChar char="•"/>
              <a:tabLst/>
              <a:defRPr/>
            </a:pPr>
            <a:r>
              <a:rPr lang="en-US" sz="3319" dirty="0">
                <a:solidFill>
                  <a:srgbClr val="FFFFFF"/>
                </a:solidFill>
                <a:latin typeface="Cormorant Garamond"/>
                <a:ea typeface="Cormorant Garamond"/>
                <a:cs typeface="Cormorant Garamond"/>
                <a:sym typeface="Cormorant Garamond"/>
              </a:rPr>
              <a:t>Can illuminate role of mass-loading and how important ultra-relativistic ejecta are for powering LGRBs</a:t>
            </a:r>
          </a:p>
          <a:p>
            <a:pPr marL="716785" marR="0" lvl="1" indent="-358393" algn="l" defTabSz="914400" rtl="0" eaLnBrk="1" fontAlgn="auto" latinLnBrk="0" hangingPunct="1">
              <a:lnSpc>
                <a:spcPts val="3319"/>
              </a:lnSpc>
              <a:spcBef>
                <a:spcPts val="0"/>
              </a:spcBef>
              <a:spcAft>
                <a:spcPts val="0"/>
              </a:spcAft>
              <a:buClrTx/>
              <a:buSzTx/>
              <a:buFont typeface="Arial"/>
              <a:buChar char="•"/>
              <a:tabLst/>
              <a:defRPr/>
            </a:pPr>
            <a:endPar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endParaRPr>
          </a:p>
          <a:p>
            <a:pPr marL="0" marR="0" lvl="0" indent="0" algn="ctr" defTabSz="914400" rtl="0" eaLnBrk="1" fontAlgn="auto" latinLnBrk="0" hangingPunct="1">
              <a:lnSpc>
                <a:spcPts val="3319"/>
              </a:lnSpc>
              <a:spcBef>
                <a:spcPct val="0"/>
              </a:spcBef>
              <a:spcAft>
                <a:spcPts val="0"/>
              </a:spcAft>
              <a:buClrTx/>
              <a:buSzTx/>
              <a:buFontTx/>
              <a:buNone/>
              <a:tabLst/>
              <a:defRPr/>
            </a:pPr>
            <a:endPar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endParaRPr>
          </a:p>
        </p:txBody>
      </p:sp>
      <p:sp>
        <p:nvSpPr>
          <p:cNvPr id="9" name="TextBox 6">
            <a:extLst>
              <a:ext uri="{FF2B5EF4-FFF2-40B4-BE49-F238E27FC236}">
                <a16:creationId xmlns:a16="http://schemas.microsoft.com/office/drawing/2014/main" id="{B4C77EBE-2004-9A32-6AFB-4AB9C0F8CF57}"/>
              </a:ext>
            </a:extLst>
          </p:cNvPr>
          <p:cNvSpPr txBox="1"/>
          <p:nvPr/>
        </p:nvSpPr>
        <p:spPr>
          <a:xfrm>
            <a:off x="-152400" y="479633"/>
            <a:ext cx="7544749" cy="788035"/>
          </a:xfrm>
          <a:prstGeom prst="rect">
            <a:avLst/>
          </a:prstGeom>
        </p:spPr>
        <p:txBody>
          <a:bodyPr lIns="0" tIns="0" rIns="0" bIns="0" rtlCol="0" anchor="t">
            <a:spAutoFit/>
          </a:bodyPr>
          <a:lstStyle/>
          <a:p>
            <a:pPr algn="ctr">
              <a:lnSpc>
                <a:spcPts val="5900"/>
              </a:lnSpc>
              <a:spcBef>
                <a:spcPct val="0"/>
              </a:spcBef>
            </a:pPr>
            <a:r>
              <a:rPr lang="en-US" sz="5900" dirty="0">
                <a:solidFill>
                  <a:srgbClr val="FFFFFF"/>
                </a:solidFill>
                <a:latin typeface="Cormorant Garamond"/>
                <a:ea typeface="Cormorant Garamond"/>
                <a:cs typeface="Cormorant Garamond"/>
                <a:sym typeface="Cormorant Garamond"/>
              </a:rPr>
              <a:t>Orphan Afterglows</a:t>
            </a:r>
          </a:p>
        </p:txBody>
      </p:sp>
      <p:sp>
        <p:nvSpPr>
          <p:cNvPr id="12" name="TextBox 11">
            <a:extLst>
              <a:ext uri="{FF2B5EF4-FFF2-40B4-BE49-F238E27FC236}">
                <a16:creationId xmlns:a16="http://schemas.microsoft.com/office/drawing/2014/main" id="{5F859709-AAE7-7B6F-CC93-FDA449EF02A1}"/>
              </a:ext>
            </a:extLst>
          </p:cNvPr>
          <p:cNvSpPr txBox="1"/>
          <p:nvPr/>
        </p:nvSpPr>
        <p:spPr>
          <a:xfrm>
            <a:off x="9485674" y="-84494"/>
            <a:ext cx="9184820" cy="776495"/>
          </a:xfrm>
          <a:prstGeom prst="rect">
            <a:avLst/>
          </a:prstGeom>
          <a:noFill/>
        </p:spPr>
        <p:txBody>
          <a:bodyPr wrap="square">
            <a:spAutoFit/>
          </a:bodyPr>
          <a:lstStyle/>
          <a:p>
            <a:pPr marL="0" marR="0" lvl="0" indent="0" algn="ctr" defTabSz="914400" rtl="0" eaLnBrk="1" fontAlgn="auto" latinLnBrk="0" hangingPunct="1">
              <a:lnSpc>
                <a:spcPts val="5900"/>
              </a:lnSpc>
              <a:spcBef>
                <a:spcPct val="0"/>
              </a:spcBef>
              <a:spcAft>
                <a:spcPts val="0"/>
              </a:spcAft>
              <a:buClrTx/>
              <a:buSzTx/>
              <a:buFontTx/>
              <a:buNone/>
              <a:tabLst/>
              <a:defRPr/>
            </a:pPr>
            <a:r>
              <a:rPr lang="en-US" sz="3200" dirty="0">
                <a:solidFill>
                  <a:srgbClr val="00B050"/>
                </a:solidFill>
                <a:latin typeface="Cormorant Garamond"/>
                <a:ea typeface="Cormorant Garamond"/>
                <a:cs typeface="Cormorant Garamond"/>
                <a:sym typeface="Cormorant Garamond"/>
              </a:rPr>
              <a:t>What are orphan afterglows and their importance?</a:t>
            </a:r>
          </a:p>
        </p:txBody>
      </p:sp>
    </p:spTree>
    <p:extLst>
      <p:ext uri="{BB962C8B-B14F-4D97-AF65-F5344CB8AC3E}">
        <p14:creationId xmlns:p14="http://schemas.microsoft.com/office/powerpoint/2010/main" val="80562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p:cNvGrpSpPr/>
        <p:nvPr/>
      </p:nvGrpSpPr>
      <p:grpSpPr>
        <a:xfrm>
          <a:off x="0" y="0"/>
          <a:ext cx="0" cy="0"/>
          <a:chOff x="0" y="0"/>
          <a:chExt cx="0" cy="0"/>
        </a:xfrm>
      </p:grpSpPr>
      <p:sp>
        <p:nvSpPr>
          <p:cNvPr id="2" name="Freeform 2"/>
          <p:cNvSpPr/>
          <p:nvPr/>
        </p:nvSpPr>
        <p:spPr>
          <a:xfrm>
            <a:off x="8975415" y="2689368"/>
            <a:ext cx="8756250" cy="5713033"/>
          </a:xfrm>
          <a:custGeom>
            <a:avLst/>
            <a:gdLst/>
            <a:ahLst/>
            <a:cxnLst/>
            <a:rect l="l" t="t" r="r" b="b"/>
            <a:pathLst>
              <a:path w="8756250" h="5713033">
                <a:moveTo>
                  <a:pt x="0" y="0"/>
                </a:moveTo>
                <a:lnTo>
                  <a:pt x="8756250" y="0"/>
                </a:lnTo>
                <a:lnTo>
                  <a:pt x="8756250" y="5713033"/>
                </a:lnTo>
                <a:lnTo>
                  <a:pt x="0" y="5713033"/>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556335" y="1409700"/>
            <a:ext cx="8142268" cy="3587909"/>
          </a:xfrm>
          <a:prstGeom prst="rect">
            <a:avLst/>
          </a:prstGeom>
        </p:spPr>
        <p:txBody>
          <a:bodyPr lIns="0" tIns="0" rIns="0" bIns="0" rtlCol="0" anchor="t">
            <a:spAutoFit/>
          </a:bodyPr>
          <a:lstStyle/>
          <a:p>
            <a:pPr marL="0" lvl="0" indent="0" algn="l">
              <a:lnSpc>
                <a:spcPts val="5600"/>
              </a:lnSpc>
            </a:pPr>
            <a:r>
              <a:rPr lang="en-US" sz="5600" b="1" dirty="0">
                <a:solidFill>
                  <a:srgbClr val="FBF1F1"/>
                </a:solidFill>
                <a:latin typeface="Cormorant Garamond Bold"/>
                <a:ea typeface="Cormorant Garamond Bold"/>
                <a:cs typeface="Cormorant Garamond Bold"/>
                <a:sym typeface="Cormorant Garamond Bold"/>
              </a:rPr>
              <a:t>THE FUTURE: EXOTIC RELATIVISTIC TRANSIENTS (E.G., ORPHAN AFTERGLOWS, X-RAY FLASHES)</a:t>
            </a:r>
          </a:p>
        </p:txBody>
      </p:sp>
      <p:sp>
        <p:nvSpPr>
          <p:cNvPr id="10" name="Slide Number Placeholder 6">
            <a:extLst>
              <a:ext uri="{FF2B5EF4-FFF2-40B4-BE49-F238E27FC236}">
                <a16:creationId xmlns:a16="http://schemas.microsoft.com/office/drawing/2014/main" id="{BDDD0772-7D71-BF6F-02EE-D2DF5BD56E4E}"/>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2400" smtClean="0"/>
              <a:pPr/>
              <a:t>30</a:t>
            </a:fld>
            <a:endParaRPr lang="en-US" sz="2400" dirty="0"/>
          </a:p>
        </p:txBody>
      </p:sp>
      <p:sp>
        <p:nvSpPr>
          <p:cNvPr id="6" name="TextBox 4">
            <a:extLst>
              <a:ext uri="{FF2B5EF4-FFF2-40B4-BE49-F238E27FC236}">
                <a16:creationId xmlns:a16="http://schemas.microsoft.com/office/drawing/2014/main" id="{87B290C8-6323-D830-91E6-81777F30F5F5}"/>
              </a:ext>
            </a:extLst>
          </p:cNvPr>
          <p:cNvSpPr txBox="1"/>
          <p:nvPr/>
        </p:nvSpPr>
        <p:spPr>
          <a:xfrm>
            <a:off x="556335" y="4997609"/>
            <a:ext cx="7803951" cy="1101199"/>
          </a:xfrm>
          <a:prstGeom prst="rect">
            <a:avLst/>
          </a:prstGeom>
        </p:spPr>
        <p:txBody>
          <a:bodyPr lIns="0" tIns="0" rIns="0" bIns="0" rtlCol="0" anchor="t">
            <a:spAutoFit/>
          </a:bodyPr>
          <a:lstStyle/>
          <a:p>
            <a:pPr marL="0" lvl="0" indent="0" algn="l">
              <a:lnSpc>
                <a:spcPts val="4367"/>
              </a:lnSpc>
            </a:pPr>
            <a:r>
              <a:rPr lang="en-US" sz="3119" b="1" i="1" dirty="0" err="1">
                <a:solidFill>
                  <a:srgbClr val="FBF1F1"/>
                </a:solidFill>
                <a:latin typeface="Cormorant Garamond Medium Italics"/>
                <a:ea typeface="Cormorant Garamond Medium Italics"/>
                <a:cs typeface="Cormorant Garamond Medium Italics"/>
                <a:sym typeface="Cormorant Garamond Medium Italics"/>
              </a:rPr>
              <a:t>Srinivasaragavn</a:t>
            </a:r>
            <a:r>
              <a:rPr lang="en-US" sz="3119" b="1" i="1" dirty="0">
                <a:solidFill>
                  <a:srgbClr val="FBF1F1"/>
                </a:solidFill>
                <a:latin typeface="Cormorant Garamond Medium Italics"/>
                <a:ea typeface="Cormorant Garamond Medium Italics"/>
                <a:cs typeface="Cormorant Garamond Medium Italics"/>
                <a:sym typeface="Cormorant Garamond Medium Italics"/>
              </a:rPr>
              <a:t> et al. (2025) (on </a:t>
            </a:r>
            <a:r>
              <a:rPr lang="en-US" sz="3119" b="1" i="1" dirty="0" err="1">
                <a:solidFill>
                  <a:srgbClr val="FBF1F1"/>
                </a:solidFill>
                <a:latin typeface="Cormorant Garamond Medium Italics"/>
                <a:ea typeface="Cormorant Garamond Medium Italics"/>
                <a:cs typeface="Cormorant Garamond Medium Italics"/>
                <a:sym typeface="Cormorant Garamond Medium Italics"/>
              </a:rPr>
              <a:t>arXiv</a:t>
            </a:r>
            <a:r>
              <a:rPr lang="en-US" sz="3119" b="1" i="1" dirty="0">
                <a:solidFill>
                  <a:srgbClr val="FBF1F1"/>
                </a:solidFill>
                <a:latin typeface="Cormorant Garamond Medium Italics"/>
                <a:ea typeface="Cormorant Garamond Medium Italics"/>
                <a:cs typeface="Cormorant Garamond Medium Italics"/>
                <a:sym typeface="Cormorant Garamond Medium Italics"/>
              </a:rPr>
              <a:t> and in publication process to MNRAS) and Future Works</a:t>
            </a:r>
          </a:p>
        </p:txBody>
      </p:sp>
      <p:sp>
        <p:nvSpPr>
          <p:cNvPr id="3" name="TextBox 6">
            <a:extLst>
              <a:ext uri="{FF2B5EF4-FFF2-40B4-BE49-F238E27FC236}">
                <a16:creationId xmlns:a16="http://schemas.microsoft.com/office/drawing/2014/main" id="{8495FBA3-B0CC-7E32-CC57-AE2C8A9883F3}"/>
              </a:ext>
            </a:extLst>
          </p:cNvPr>
          <p:cNvSpPr txBox="1"/>
          <p:nvPr/>
        </p:nvSpPr>
        <p:spPr>
          <a:xfrm>
            <a:off x="311046" y="6713812"/>
            <a:ext cx="8839200" cy="2983189"/>
          </a:xfrm>
          <a:prstGeom prst="rect">
            <a:avLst/>
          </a:prstGeom>
        </p:spPr>
        <p:txBody>
          <a:bodyPr wrap="square" lIns="0" tIns="0" rIns="0" bIns="0" rtlCol="0" anchor="t">
            <a:spAutoFit/>
          </a:bodyPr>
          <a:lstStyle/>
          <a:p>
            <a:pPr marL="0" marR="0" lvl="0" indent="0" defTabSz="914400" rtl="0" eaLnBrk="1" fontAlgn="auto" latinLnBrk="0" hangingPunct="1">
              <a:lnSpc>
                <a:spcPts val="5900"/>
              </a:lnSpc>
              <a:spcBef>
                <a:spcPct val="0"/>
              </a:spcBef>
              <a:spcAft>
                <a:spcPts val="0"/>
              </a:spcAft>
              <a:buClrTx/>
              <a:buSzTx/>
              <a:buFontTx/>
              <a:buNone/>
              <a:tabLst/>
              <a:defRPr/>
            </a:pPr>
            <a:r>
              <a:rPr lang="en-US" sz="4000" b="1" dirty="0">
                <a:solidFill>
                  <a:srgbClr val="FFC000"/>
                </a:solidFill>
                <a:latin typeface="Cormorant Garamond"/>
                <a:ea typeface="Cormorant Garamond"/>
                <a:cs typeface="Cormorant Garamond"/>
                <a:sym typeface="Cormorant Garamond"/>
              </a:rPr>
              <a:t>Why do some afterglows lack an associated GRB counterpart?</a:t>
            </a:r>
          </a:p>
          <a:p>
            <a:pPr marL="0" marR="0" lvl="0" indent="0" defTabSz="914400" rtl="0" eaLnBrk="1" fontAlgn="auto" latinLnBrk="0" hangingPunct="1">
              <a:lnSpc>
                <a:spcPts val="5900"/>
              </a:lnSpc>
              <a:spcBef>
                <a:spcPct val="0"/>
              </a:spcBef>
              <a:spcAft>
                <a:spcPts val="0"/>
              </a:spcAft>
              <a:buClrTx/>
              <a:buSzTx/>
              <a:buFontTx/>
              <a:buNone/>
              <a:tabLst/>
              <a:defRPr/>
            </a:pPr>
            <a:r>
              <a:rPr lang="en-US" sz="4000" b="1" dirty="0">
                <a:solidFill>
                  <a:srgbClr val="FFC000"/>
                </a:solidFill>
                <a:latin typeface="Cormorant Garamond"/>
                <a:ea typeface="Cormorant Garamond"/>
                <a:cs typeface="Cormorant Garamond"/>
                <a:sym typeface="Cormorant Garamond"/>
              </a:rPr>
              <a:t>What physical systems create X-ray Flashes?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a:extLst>
            <a:ext uri="{FF2B5EF4-FFF2-40B4-BE49-F238E27FC236}">
              <a16:creationId xmlns:a16="http://schemas.microsoft.com/office/drawing/2014/main" id="{013A5C3E-CF1C-224E-183B-C34B4CAE6220}"/>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4455D657-350A-775A-9A8A-2C0834EDF2B3}"/>
              </a:ext>
            </a:extLst>
          </p:cNvPr>
          <p:cNvSpPr txBox="1"/>
          <p:nvPr/>
        </p:nvSpPr>
        <p:spPr>
          <a:xfrm>
            <a:off x="1219200" y="5549589"/>
            <a:ext cx="7004974" cy="4670381"/>
          </a:xfrm>
          <a:prstGeom prst="rect">
            <a:avLst/>
          </a:prstGeom>
        </p:spPr>
        <p:txBody>
          <a:bodyPr lIns="0" tIns="0" rIns="0" bIns="0" rtlCol="0" anchor="t">
            <a:spAutoFit/>
          </a:bodyPr>
          <a:lstStyle/>
          <a:p>
            <a:pPr marL="0" marR="0" lvl="0" indent="0" algn="ctr" defTabSz="914400" rtl="0" eaLnBrk="1" fontAlgn="auto" latinLnBrk="0" hangingPunct="1">
              <a:lnSpc>
                <a:spcPts val="3319"/>
              </a:lnSpc>
              <a:spcBef>
                <a:spcPts val="0"/>
              </a:spcBef>
              <a:spcAft>
                <a:spcPts val="0"/>
              </a:spcAft>
              <a:buClrTx/>
              <a:buSzTx/>
              <a:buFontTx/>
              <a:buNone/>
              <a:tabLst/>
              <a:defRPr/>
            </a:pPr>
            <a:r>
              <a:rPr kumimoji="0" lang="en-US" sz="3319" b="1" i="0" u="none" strike="noStrike" kern="1200" cap="none" spc="0" normalizeH="0" baseline="0" noProof="0" dirty="0">
                <a:ln>
                  <a:noFill/>
                </a:ln>
                <a:solidFill>
                  <a:srgbClr val="FFFFFF"/>
                </a:solidFill>
                <a:effectLst/>
                <a:uLnTx/>
                <a:uFillTx/>
                <a:latin typeface="Cormorant Garamond Bold"/>
                <a:ea typeface="Cormorant Garamond Bold"/>
                <a:cs typeface="Cormorant Garamond Bold"/>
                <a:sym typeface="Cormorant Garamond Bold"/>
              </a:rPr>
              <a:t>Orphan Afterglows</a:t>
            </a:r>
          </a:p>
          <a:p>
            <a:pPr marL="0" marR="0" lvl="0" indent="0" algn="ctr" defTabSz="914400" rtl="0" eaLnBrk="1" fontAlgn="auto" latinLnBrk="0" hangingPunct="1">
              <a:lnSpc>
                <a:spcPts val="3319"/>
              </a:lnSpc>
              <a:spcBef>
                <a:spcPts val="0"/>
              </a:spcBef>
              <a:spcAft>
                <a:spcPts val="0"/>
              </a:spcAft>
              <a:buClrTx/>
              <a:buSzTx/>
              <a:buFontTx/>
              <a:buNone/>
              <a:tabLst/>
              <a:defRPr/>
            </a:pPr>
            <a:endParaRPr kumimoji="0" lang="en-US" sz="3319" b="1" i="0" u="none" strike="noStrike" kern="1200" cap="none" spc="0" normalizeH="0" baseline="0" noProof="0" dirty="0">
              <a:ln>
                <a:noFill/>
              </a:ln>
              <a:solidFill>
                <a:srgbClr val="FFFFFF"/>
              </a:solidFill>
              <a:effectLst/>
              <a:uLnTx/>
              <a:uFillTx/>
              <a:latin typeface="Cormorant Garamond Bold"/>
              <a:ea typeface="Cormorant Garamond Bold"/>
              <a:cs typeface="Cormorant Garamond Bold"/>
              <a:sym typeface="Cormorant Garamond Bold"/>
            </a:endParaRPr>
          </a:p>
          <a:p>
            <a:pPr marL="716785" lvl="1" indent="-358393">
              <a:lnSpc>
                <a:spcPts val="3319"/>
              </a:lnSpc>
              <a:buFont typeface="Arial"/>
              <a:buChar cha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Discovered at UVOIR wavelengths, no GRB found post-facto</a:t>
            </a:r>
          </a:p>
          <a:p>
            <a:pPr marL="716785" lvl="1" indent="-358393">
              <a:lnSpc>
                <a:spcPts val="3319"/>
              </a:lnSpc>
              <a:buFont typeface="Arial"/>
              <a:buChar cha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Off-axis GRB? Dirty fireball with low Lorentz Factor? Something else?</a:t>
            </a:r>
          </a:p>
          <a:p>
            <a:pPr marL="716785" marR="0" lvl="1" indent="-358393" algn="l" defTabSz="914400" rtl="0" eaLnBrk="1" fontAlgn="auto" latinLnBrk="0" hangingPunct="1">
              <a:lnSpc>
                <a:spcPts val="3319"/>
              </a:lnSpc>
              <a:spcBef>
                <a:spcPts val="0"/>
              </a:spcBef>
              <a:spcAft>
                <a:spcPts val="0"/>
              </a:spcAft>
              <a:buClrTx/>
              <a:buSzTx/>
              <a:buFont typeface="Arial"/>
              <a:buChar char="•"/>
              <a:tabLst/>
              <a:defRP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6 orphan afterglows with redshifts do not have a GRB-discovered post-facto (Srinivasaragavan et al. 2025 is 6</a:t>
            </a:r>
            <a:r>
              <a:rPr kumimoji="0" lang="en-US" sz="3319" b="0" i="0" u="none" strike="noStrike" kern="1200" cap="none" spc="0" normalizeH="0" baseline="30000" noProof="0" dirty="0">
                <a:ln>
                  <a:noFill/>
                </a:ln>
                <a:solidFill>
                  <a:srgbClr val="FFFFFF"/>
                </a:solidFill>
                <a:effectLst/>
                <a:uLnTx/>
                <a:uFillTx/>
                <a:latin typeface="Cormorant Garamond"/>
                <a:ea typeface="Cormorant Garamond"/>
                <a:cs typeface="Cormorant Garamond"/>
                <a:sym typeface="Cormorant Garamond"/>
              </a:rPr>
              <a:t>th</a:t>
            </a: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 event)</a:t>
            </a:r>
          </a:p>
          <a:p>
            <a:pPr marL="0" marR="0" lvl="0" indent="0" algn="ctr" defTabSz="914400" rtl="0" eaLnBrk="1" fontAlgn="auto" latinLnBrk="0" hangingPunct="1">
              <a:lnSpc>
                <a:spcPts val="3319"/>
              </a:lnSpc>
              <a:spcBef>
                <a:spcPct val="0"/>
              </a:spcBef>
              <a:spcAft>
                <a:spcPts val="0"/>
              </a:spcAft>
              <a:buClrTx/>
              <a:buSzTx/>
              <a:buFontTx/>
              <a:buNone/>
              <a:tabLst/>
              <a:defRPr/>
            </a:pPr>
            <a:endPar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endParaRPr>
          </a:p>
        </p:txBody>
      </p:sp>
      <p:sp>
        <p:nvSpPr>
          <p:cNvPr id="3" name="TextBox 3">
            <a:extLst>
              <a:ext uri="{FF2B5EF4-FFF2-40B4-BE49-F238E27FC236}">
                <a16:creationId xmlns:a16="http://schemas.microsoft.com/office/drawing/2014/main" id="{E7DFE8C1-D844-1956-EA2C-83A1B937A66B}"/>
              </a:ext>
            </a:extLst>
          </p:cNvPr>
          <p:cNvSpPr txBox="1"/>
          <p:nvPr/>
        </p:nvSpPr>
        <p:spPr>
          <a:xfrm>
            <a:off x="10210800" y="5583854"/>
            <a:ext cx="7004974" cy="5939959"/>
          </a:xfrm>
          <a:prstGeom prst="rect">
            <a:avLst/>
          </a:prstGeom>
        </p:spPr>
        <p:txBody>
          <a:bodyPr lIns="0" tIns="0" rIns="0" bIns="0" rtlCol="0" anchor="t">
            <a:spAutoFit/>
          </a:bodyPr>
          <a:lstStyle/>
          <a:p>
            <a:pPr marL="0" marR="0" lvl="0" indent="0" algn="ctr" defTabSz="914400" rtl="0" eaLnBrk="1" fontAlgn="auto" latinLnBrk="0" hangingPunct="1">
              <a:lnSpc>
                <a:spcPts val="3319"/>
              </a:lnSpc>
              <a:spcBef>
                <a:spcPts val="0"/>
              </a:spcBef>
              <a:spcAft>
                <a:spcPts val="0"/>
              </a:spcAft>
              <a:buClrTx/>
              <a:buSzTx/>
              <a:buFontTx/>
              <a:buNone/>
              <a:tabLst/>
              <a:defRPr/>
            </a:pPr>
            <a:r>
              <a:rPr kumimoji="0" lang="en-US" sz="3319" b="1" i="0" u="none" strike="noStrike" kern="1200" cap="none" spc="0" normalizeH="0" baseline="0" noProof="0" dirty="0">
                <a:ln>
                  <a:noFill/>
                </a:ln>
                <a:solidFill>
                  <a:srgbClr val="FFFFFF"/>
                </a:solidFill>
                <a:effectLst/>
                <a:uLnTx/>
                <a:uFillTx/>
                <a:latin typeface="Cormorant Garamond Bold"/>
                <a:ea typeface="Cormorant Garamond Bold"/>
                <a:cs typeface="Cormorant Garamond Bold"/>
                <a:sym typeface="Cormorant Garamond Bold"/>
              </a:rPr>
              <a:t>X-ray Flashes</a:t>
            </a:r>
          </a:p>
          <a:p>
            <a:pPr marL="0" marR="0" lvl="0" indent="0" algn="ctr" defTabSz="914400" rtl="0" eaLnBrk="1" fontAlgn="auto" latinLnBrk="0" hangingPunct="1">
              <a:lnSpc>
                <a:spcPts val="3319"/>
              </a:lnSpc>
              <a:spcBef>
                <a:spcPts val="0"/>
              </a:spcBef>
              <a:spcAft>
                <a:spcPts val="0"/>
              </a:spcAft>
              <a:buClrTx/>
              <a:buSzTx/>
              <a:buFontTx/>
              <a:buNone/>
              <a:tabLst/>
              <a:defRPr/>
            </a:pPr>
            <a:endParaRPr kumimoji="0" lang="en-US" sz="3319" b="1" i="0" u="none" strike="noStrike" kern="1200" cap="none" spc="0" normalizeH="0" baseline="0" noProof="0" dirty="0">
              <a:ln>
                <a:noFill/>
              </a:ln>
              <a:solidFill>
                <a:srgbClr val="FFFFFF"/>
              </a:solidFill>
              <a:effectLst/>
              <a:uLnTx/>
              <a:uFillTx/>
              <a:latin typeface="Cormorant Garamond Bold"/>
              <a:ea typeface="Cormorant Garamond Bold"/>
              <a:cs typeface="Cormorant Garamond Bold"/>
              <a:sym typeface="Cormorant Garamond Bold"/>
            </a:endParaRPr>
          </a:p>
          <a:p>
            <a:pPr marL="716785" marR="0" lvl="1" indent="-358393" algn="l" defTabSz="914400" rtl="0" eaLnBrk="1" fontAlgn="auto" latinLnBrk="0" hangingPunct="1">
              <a:lnSpc>
                <a:spcPts val="3319"/>
              </a:lnSpc>
              <a:spcBef>
                <a:spcPts val="0"/>
              </a:spcBef>
              <a:spcAft>
                <a:spcPts val="0"/>
              </a:spcAft>
              <a:buClrTx/>
              <a:buSzTx/>
              <a:buFont typeface="Arial"/>
              <a:buChar char="•"/>
              <a:tabLst/>
              <a:defRP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Discovered in soft X-rays, peak energy &lt; 30 keV</a:t>
            </a:r>
          </a:p>
          <a:p>
            <a:pPr marL="716785" marR="0" lvl="1" indent="-358393" algn="l" defTabSz="914400" rtl="0" eaLnBrk="1" fontAlgn="auto" latinLnBrk="0" hangingPunct="1">
              <a:lnSpc>
                <a:spcPts val="3319"/>
              </a:lnSpc>
              <a:spcBef>
                <a:spcPts val="0"/>
              </a:spcBef>
              <a:spcAft>
                <a:spcPts val="0"/>
              </a:spcAft>
              <a:buClrTx/>
              <a:buSzTx/>
              <a:buFont typeface="Arial"/>
              <a:buChar char="•"/>
              <a:tabLst/>
              <a:defRP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Same physical mechanisms (maybe?) as orphan afterglows, or something else?</a:t>
            </a:r>
          </a:p>
          <a:p>
            <a:pPr marL="716785" marR="0" lvl="1" indent="-358393" algn="l" defTabSz="914400" rtl="0" eaLnBrk="1" fontAlgn="auto" latinLnBrk="0" hangingPunct="1">
              <a:lnSpc>
                <a:spcPts val="3319"/>
              </a:lnSpc>
              <a:spcBef>
                <a:spcPts val="0"/>
              </a:spcBef>
              <a:spcAft>
                <a:spcPts val="0"/>
              </a:spcAft>
              <a:buClrTx/>
              <a:buSzTx/>
              <a:buFont typeface="Arial"/>
              <a:buChar char="•"/>
              <a:tabLst/>
              <a:defRP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7 XRFs with associated </a:t>
            </a:r>
            <a:r>
              <a:rPr kumimoji="0" lang="en-US" sz="3319" b="0" i="0" u="none" strike="noStrike" kern="1200" cap="none" spc="0" normalizeH="0" baseline="0" noProof="0" dirty="0" err="1">
                <a:ln>
                  <a:noFill/>
                </a:ln>
                <a:solidFill>
                  <a:srgbClr val="FFFFFF"/>
                </a:solidFill>
                <a:effectLst/>
                <a:uLnTx/>
                <a:uFillTx/>
                <a:latin typeface="Cormorant Garamond"/>
                <a:ea typeface="Cormorant Garamond"/>
                <a:cs typeface="Cormorant Garamond"/>
                <a:sym typeface="Cormorant Garamond"/>
              </a:rPr>
              <a:t>SNe</a:t>
            </a:r>
            <a:r>
              <a:rPr lang="en-US" sz="3319" dirty="0">
                <a:solidFill>
                  <a:srgbClr val="FFFFFF"/>
                </a:solidFill>
                <a:latin typeface="Cormorant Garamond"/>
                <a:ea typeface="Cormorant Garamond"/>
                <a:cs typeface="Cormorant Garamond"/>
                <a:sym typeface="Cormorant Garamond"/>
              </a:rPr>
              <a:t> thus far in literature</a:t>
            </a:r>
          </a:p>
          <a:p>
            <a:pPr marL="716785" marR="0" lvl="1" indent="-358393" algn="l" defTabSz="914400" rtl="0" eaLnBrk="1" fontAlgn="auto" latinLnBrk="0" hangingPunct="1">
              <a:lnSpc>
                <a:spcPts val="3319"/>
              </a:lnSpc>
              <a:spcBef>
                <a:spcPts val="0"/>
              </a:spcBef>
              <a:spcAft>
                <a:spcPts val="0"/>
              </a:spcAft>
              <a:buClrTx/>
              <a:buSzTx/>
              <a:buFont typeface="Arial"/>
              <a:buChar char="•"/>
              <a:tabLst/>
              <a:defRP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Working on 8</a:t>
            </a:r>
            <a:r>
              <a:rPr kumimoji="0" lang="en-US" sz="3319" b="0" i="0" u="none" strike="noStrike" kern="1200" cap="none" spc="0" normalizeH="0" baseline="30000" noProof="0" dirty="0">
                <a:ln>
                  <a:noFill/>
                </a:ln>
                <a:solidFill>
                  <a:srgbClr val="FFFFFF"/>
                </a:solidFill>
                <a:effectLst/>
                <a:uLnTx/>
                <a:uFillTx/>
                <a:latin typeface="Cormorant Garamond"/>
                <a:ea typeface="Cormorant Garamond"/>
                <a:cs typeface="Cormorant Garamond"/>
                <a:sym typeface="Cormorant Garamond"/>
              </a:rPr>
              <a:t>th</a:t>
            </a: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 </a:t>
            </a:r>
            <a:r>
              <a:rPr lang="en-US" sz="3319" dirty="0">
                <a:solidFill>
                  <a:srgbClr val="FFFFFF"/>
                </a:solidFill>
                <a:latin typeface="Cormorant Garamond"/>
                <a:ea typeface="Cormorant Garamond"/>
                <a:cs typeface="Cormorant Garamond"/>
                <a:sym typeface="Cormorant Garamond"/>
              </a:rPr>
              <a:t>(EP 241021a)</a:t>
            </a:r>
            <a:endPar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endParaRPr>
          </a:p>
          <a:p>
            <a:pPr marL="716785" marR="0" lvl="1" indent="-358393" algn="l" defTabSz="914400" rtl="0" eaLnBrk="1" fontAlgn="auto" latinLnBrk="0" hangingPunct="1">
              <a:lnSpc>
                <a:spcPts val="3319"/>
              </a:lnSpc>
              <a:spcBef>
                <a:spcPts val="0"/>
              </a:spcBef>
              <a:spcAft>
                <a:spcPts val="0"/>
              </a:spcAft>
              <a:buClrTx/>
              <a:buSzTx/>
              <a:buFont typeface="Arial"/>
              <a:buChar char="•"/>
              <a:tabLst/>
              <a:defRPr/>
            </a:pPr>
            <a:endParaRPr lang="en-US" sz="3319" dirty="0">
              <a:solidFill>
                <a:srgbClr val="FFFFFF"/>
              </a:solidFill>
              <a:latin typeface="Cormorant Garamond"/>
              <a:ea typeface="Cormorant Garamond"/>
              <a:cs typeface="Cormorant Garamond"/>
              <a:sym typeface="Cormorant Garamond"/>
            </a:endParaRPr>
          </a:p>
          <a:p>
            <a:pPr marL="716785" marR="0" lvl="1" indent="-358393" algn="l" defTabSz="914400" rtl="0" eaLnBrk="1" fontAlgn="auto" latinLnBrk="0" hangingPunct="1">
              <a:lnSpc>
                <a:spcPts val="3319"/>
              </a:lnSpc>
              <a:spcBef>
                <a:spcPts val="0"/>
              </a:spcBef>
              <a:spcAft>
                <a:spcPts val="0"/>
              </a:spcAft>
              <a:buClrTx/>
              <a:buSzTx/>
              <a:buFont typeface="Arial"/>
              <a:buChar char="•"/>
              <a:tabLst/>
              <a:defRPr/>
            </a:pPr>
            <a:endPar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endParaRPr>
          </a:p>
          <a:p>
            <a:pPr marL="0" marR="0" lvl="0" indent="0" algn="l" defTabSz="914400" rtl="0" eaLnBrk="1" fontAlgn="auto" latinLnBrk="0" hangingPunct="1">
              <a:lnSpc>
                <a:spcPts val="3319"/>
              </a:lnSpc>
              <a:spcBef>
                <a:spcPts val="0"/>
              </a:spcBef>
              <a:spcAft>
                <a:spcPts val="0"/>
              </a:spcAft>
              <a:buClrTx/>
              <a:buSzTx/>
              <a:buFontTx/>
              <a:buNone/>
              <a:tabLst/>
              <a:defRPr/>
            </a:pPr>
            <a:endPar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endParaRPr>
          </a:p>
          <a:p>
            <a:pPr marL="0" marR="0" lvl="0" indent="0" algn="ctr" defTabSz="914400" rtl="0" eaLnBrk="1" fontAlgn="auto" latinLnBrk="0" hangingPunct="1">
              <a:lnSpc>
                <a:spcPts val="3319"/>
              </a:lnSpc>
              <a:spcBef>
                <a:spcPct val="0"/>
              </a:spcBef>
              <a:spcAft>
                <a:spcPts val="0"/>
              </a:spcAft>
              <a:buClrTx/>
              <a:buSzTx/>
              <a:buFontTx/>
              <a:buNone/>
              <a:tabLst/>
              <a:defRPr/>
            </a:pPr>
            <a:endPar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endParaRPr>
          </a:p>
        </p:txBody>
      </p:sp>
      <p:sp>
        <p:nvSpPr>
          <p:cNvPr id="10" name="Slide Number Placeholder 6">
            <a:extLst>
              <a:ext uri="{FF2B5EF4-FFF2-40B4-BE49-F238E27FC236}">
                <a16:creationId xmlns:a16="http://schemas.microsoft.com/office/drawing/2014/main" id="{57687E02-C2DF-4694-58DA-C1F208F6B6E3}"/>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2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DBFB1ED7-F7AE-6109-472A-467458A39EF0}"/>
              </a:ext>
            </a:extLst>
          </p:cNvPr>
          <p:cNvSpPr txBox="1"/>
          <p:nvPr/>
        </p:nvSpPr>
        <p:spPr>
          <a:xfrm>
            <a:off x="9677400" y="4703146"/>
            <a:ext cx="9144000" cy="497252"/>
          </a:xfrm>
          <a:prstGeom prst="rect">
            <a:avLst/>
          </a:prstGeom>
          <a:noFill/>
        </p:spPr>
        <p:txBody>
          <a:bodyPr wrap="square">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Credit: Anna Ho</a:t>
            </a:r>
          </a:p>
        </p:txBody>
      </p:sp>
      <p:pic>
        <p:nvPicPr>
          <p:cNvPr id="7" name="Picture 6" descr="A picture containing text, clock&#10;&#10;AI-generated content may be incorrect.">
            <a:extLst>
              <a:ext uri="{FF2B5EF4-FFF2-40B4-BE49-F238E27FC236}">
                <a16:creationId xmlns:a16="http://schemas.microsoft.com/office/drawing/2014/main" id="{0AE4CB7A-BB01-4BA2-4666-5EEC37D1C3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7956" y="266700"/>
            <a:ext cx="12652087" cy="4436446"/>
          </a:xfrm>
          <a:prstGeom prst="rect">
            <a:avLst/>
          </a:prstGeom>
        </p:spPr>
      </p:pic>
    </p:spTree>
    <p:extLst>
      <p:ext uri="{BB962C8B-B14F-4D97-AF65-F5344CB8AC3E}">
        <p14:creationId xmlns:p14="http://schemas.microsoft.com/office/powerpoint/2010/main" val="1050944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p:cNvGrpSpPr/>
        <p:nvPr/>
      </p:nvGrpSpPr>
      <p:grpSpPr>
        <a:xfrm>
          <a:off x="0" y="0"/>
          <a:ext cx="0" cy="0"/>
          <a:chOff x="0" y="0"/>
          <a:chExt cx="0" cy="0"/>
        </a:xfrm>
      </p:grpSpPr>
      <p:sp>
        <p:nvSpPr>
          <p:cNvPr id="2" name="Freeform 2"/>
          <p:cNvSpPr/>
          <p:nvPr/>
        </p:nvSpPr>
        <p:spPr>
          <a:xfrm>
            <a:off x="8607287" y="6072554"/>
            <a:ext cx="9163878" cy="3275362"/>
          </a:xfrm>
          <a:custGeom>
            <a:avLst/>
            <a:gdLst/>
            <a:ahLst/>
            <a:cxnLst/>
            <a:rect l="l" t="t" r="r" b="b"/>
            <a:pathLst>
              <a:path w="9938914" h="3925151">
                <a:moveTo>
                  <a:pt x="0" y="0"/>
                </a:moveTo>
                <a:lnTo>
                  <a:pt x="9938914" y="0"/>
                </a:lnTo>
                <a:lnTo>
                  <a:pt x="9938914" y="3925151"/>
                </a:lnTo>
                <a:lnTo>
                  <a:pt x="0" y="392515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516835" y="5905500"/>
            <a:ext cx="4969565" cy="3275362"/>
          </a:xfrm>
          <a:custGeom>
            <a:avLst/>
            <a:gdLst/>
            <a:ahLst/>
            <a:cxnLst/>
            <a:rect l="l" t="t" r="r" b="b"/>
            <a:pathLst>
              <a:path w="5490489" h="3721787">
                <a:moveTo>
                  <a:pt x="0" y="0"/>
                </a:moveTo>
                <a:lnTo>
                  <a:pt x="5490489" y="0"/>
                </a:lnTo>
                <a:lnTo>
                  <a:pt x="5490489" y="3721787"/>
                </a:lnTo>
                <a:lnTo>
                  <a:pt x="0" y="372178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0439400" y="9590387"/>
            <a:ext cx="6212802" cy="446278"/>
          </a:xfrm>
          <a:prstGeom prst="rect">
            <a:avLst/>
          </a:prstGeom>
        </p:spPr>
        <p:txBody>
          <a:bodyPr lIns="0" tIns="0" rIns="0" bIns="0" rtlCol="0" anchor="t">
            <a:spAutoFit/>
          </a:bodyPr>
          <a:lstStyle/>
          <a:p>
            <a:pPr marL="0" marR="0" lvl="0" indent="0" algn="l" defTabSz="914400" rtl="0" eaLnBrk="1" fontAlgn="auto" latinLnBrk="0" hangingPunct="1">
              <a:lnSpc>
                <a:spcPts val="3319"/>
              </a:lnSpc>
              <a:spcBef>
                <a:spcPct val="0"/>
              </a:spcBef>
              <a:spcAft>
                <a:spcPts val="0"/>
              </a:spcAft>
              <a:buClrTx/>
              <a:buSzTx/>
              <a:buFontTx/>
              <a:buNone/>
              <a:tabLst/>
              <a:defRP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SVOM (4 - 150 keV; Wei et al. 2016)</a:t>
            </a:r>
          </a:p>
        </p:txBody>
      </p:sp>
      <p:sp>
        <p:nvSpPr>
          <p:cNvPr id="8" name="TextBox 8"/>
          <p:cNvSpPr txBox="1"/>
          <p:nvPr/>
        </p:nvSpPr>
        <p:spPr>
          <a:xfrm>
            <a:off x="685800" y="9382703"/>
            <a:ext cx="5208499" cy="861646"/>
          </a:xfrm>
          <a:prstGeom prst="rect">
            <a:avLst/>
          </a:prstGeom>
        </p:spPr>
        <p:txBody>
          <a:bodyPr wrap="square" lIns="0" tIns="0" rIns="0" bIns="0" rtlCol="0" anchor="t">
            <a:spAutoFit/>
          </a:bodyPr>
          <a:lstStyle/>
          <a:p>
            <a:pPr marL="0" marR="0" lvl="0" indent="0" algn="l" defTabSz="914400" rtl="0" eaLnBrk="1" fontAlgn="auto" latinLnBrk="0" hangingPunct="1">
              <a:lnSpc>
                <a:spcPts val="3319"/>
              </a:lnSpc>
              <a:spcBef>
                <a:spcPct val="0"/>
              </a:spcBef>
              <a:spcAft>
                <a:spcPts val="0"/>
              </a:spcAft>
              <a:buClrTx/>
              <a:buSzTx/>
              <a:buFontTx/>
              <a:buNone/>
              <a:tabLst/>
              <a:defRP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Einstein Probe (0.5 - 5 keV; in Presentation by Yuan)</a:t>
            </a:r>
          </a:p>
        </p:txBody>
      </p:sp>
      <p:sp>
        <p:nvSpPr>
          <p:cNvPr id="13" name="Slide Number Placeholder 6">
            <a:extLst>
              <a:ext uri="{FF2B5EF4-FFF2-40B4-BE49-F238E27FC236}">
                <a16:creationId xmlns:a16="http://schemas.microsoft.com/office/drawing/2014/main" id="{07B36D17-770A-8A12-2A02-B22A330BDA64}"/>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2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0" name="TextBox 6">
            <a:extLst>
              <a:ext uri="{FF2B5EF4-FFF2-40B4-BE49-F238E27FC236}">
                <a16:creationId xmlns:a16="http://schemas.microsoft.com/office/drawing/2014/main" id="{FCF845BD-99A7-2A03-50F8-5BD1ECCC9DA2}"/>
              </a:ext>
            </a:extLst>
          </p:cNvPr>
          <p:cNvSpPr txBox="1"/>
          <p:nvPr/>
        </p:nvSpPr>
        <p:spPr>
          <a:xfrm>
            <a:off x="-316172" y="432946"/>
            <a:ext cx="10438881" cy="808170"/>
          </a:xfrm>
          <a:prstGeom prst="rect">
            <a:avLst/>
          </a:prstGeom>
        </p:spPr>
        <p:txBody>
          <a:bodyPr wrap="square" lIns="0" tIns="0" rIns="0" bIns="0" rtlCol="0" anchor="t">
            <a:spAutoFit/>
          </a:bodyPr>
          <a:lstStyle/>
          <a:p>
            <a:pPr marL="0" marR="0" lvl="0" indent="0" algn="ctr" defTabSz="914400" rtl="0" eaLnBrk="1" fontAlgn="auto" latinLnBrk="0" hangingPunct="1">
              <a:lnSpc>
                <a:spcPts val="59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Next Generation Missions</a:t>
            </a:r>
          </a:p>
        </p:txBody>
      </p:sp>
      <p:pic>
        <p:nvPicPr>
          <p:cNvPr id="12" name="Picture 11" descr="A screen shot of a graph&#10;&#10;Description automatically generated">
            <a:extLst>
              <a:ext uri="{FF2B5EF4-FFF2-40B4-BE49-F238E27FC236}">
                <a16:creationId xmlns:a16="http://schemas.microsoft.com/office/drawing/2014/main" id="{0676183F-B37B-F69F-E330-7C55B143C5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1805" y="1410925"/>
            <a:ext cx="5508254" cy="4307643"/>
          </a:xfrm>
          <a:prstGeom prst="rect">
            <a:avLst/>
          </a:prstGeom>
        </p:spPr>
      </p:pic>
      <p:sp>
        <p:nvSpPr>
          <p:cNvPr id="14" name="TextBox 7">
            <a:extLst>
              <a:ext uri="{FF2B5EF4-FFF2-40B4-BE49-F238E27FC236}">
                <a16:creationId xmlns:a16="http://schemas.microsoft.com/office/drawing/2014/main" id="{E4D06517-EFAB-DCC3-FF76-33109ED4F9D2}"/>
              </a:ext>
            </a:extLst>
          </p:cNvPr>
          <p:cNvSpPr txBox="1"/>
          <p:nvPr/>
        </p:nvSpPr>
        <p:spPr>
          <a:xfrm>
            <a:off x="11125200" y="2922326"/>
            <a:ext cx="6212802" cy="1284839"/>
          </a:xfrm>
          <a:prstGeom prst="rect">
            <a:avLst/>
          </a:prstGeom>
        </p:spPr>
        <p:txBody>
          <a:bodyPr lIns="0" tIns="0" rIns="0" bIns="0" rtlCol="0" anchor="t">
            <a:spAutoFit/>
          </a:bodyPr>
          <a:lstStyle/>
          <a:p>
            <a:pPr marL="0" marR="0" lvl="0" indent="0" algn="l" defTabSz="914400" rtl="0" eaLnBrk="1" fontAlgn="auto" latinLnBrk="0" hangingPunct="1">
              <a:lnSpc>
                <a:spcPts val="3319"/>
              </a:lnSpc>
              <a:spcBef>
                <a:spcPct val="0"/>
              </a:spcBef>
              <a:spcAft>
                <a:spcPts val="0"/>
              </a:spcAft>
              <a:buClrTx/>
              <a:buSzTx/>
              <a:buFontTx/>
              <a:buNone/>
              <a:tabLst/>
              <a:defRP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LSST simulation of GRB afterglow (in presentation by Masson &amp; </a:t>
            </a:r>
            <a:r>
              <a:rPr kumimoji="0" lang="en-US" sz="3319" b="0" i="0" u="none" strike="noStrike" kern="1200" cap="none" spc="0" normalizeH="0" baseline="0" noProof="0" dirty="0" err="1">
                <a:ln>
                  <a:noFill/>
                </a:ln>
                <a:solidFill>
                  <a:srgbClr val="FFFFFF"/>
                </a:solidFill>
                <a:effectLst/>
                <a:uLnTx/>
                <a:uFillTx/>
                <a:latin typeface="Cormorant Garamond"/>
                <a:ea typeface="Cormorant Garamond"/>
                <a:cs typeface="Cormorant Garamond"/>
                <a:sym typeface="Cormorant Garamond"/>
              </a:rPr>
              <a:t>Bregeon</a:t>
            </a: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p:cNvGrpSpPr/>
        <p:nvPr/>
      </p:nvGrpSpPr>
      <p:grpSpPr>
        <a:xfrm>
          <a:off x="0" y="0"/>
          <a:ext cx="0" cy="0"/>
          <a:chOff x="0" y="0"/>
          <a:chExt cx="0" cy="0"/>
        </a:xfrm>
      </p:grpSpPr>
      <p:grpSp>
        <p:nvGrpSpPr>
          <p:cNvPr id="4" name="Group 4"/>
          <p:cNvGrpSpPr/>
          <p:nvPr/>
        </p:nvGrpSpPr>
        <p:grpSpPr>
          <a:xfrm>
            <a:off x="3238028" y="928923"/>
            <a:ext cx="11811944" cy="1757534"/>
            <a:chOff x="0" y="142875"/>
            <a:chExt cx="15749258" cy="2343378"/>
          </a:xfrm>
        </p:grpSpPr>
        <p:sp>
          <p:nvSpPr>
            <p:cNvPr id="5" name="TextBox 5"/>
            <p:cNvSpPr txBox="1"/>
            <p:nvPr/>
          </p:nvSpPr>
          <p:spPr>
            <a:xfrm>
              <a:off x="0" y="142875"/>
              <a:ext cx="15749258" cy="1397305"/>
            </a:xfrm>
            <a:prstGeom prst="rect">
              <a:avLst/>
            </a:prstGeom>
          </p:spPr>
          <p:txBody>
            <a:bodyPr lIns="0" tIns="0" rIns="0" bIns="0" rtlCol="0" anchor="t">
              <a:spAutoFit/>
            </a:bodyPr>
            <a:lstStyle/>
            <a:p>
              <a:pPr marL="0" marR="0" lvl="0" indent="0" algn="ctr" defTabSz="914400" rtl="0" eaLnBrk="1" fontAlgn="auto" latinLnBrk="0" hangingPunct="1">
                <a:lnSpc>
                  <a:spcPts val="7900"/>
                </a:lnSpc>
                <a:spcBef>
                  <a:spcPts val="0"/>
                </a:spcBef>
                <a:spcAft>
                  <a:spcPts val="0"/>
                </a:spcAft>
                <a:buClrTx/>
                <a:buSzTx/>
                <a:buFontTx/>
                <a:buNone/>
                <a:tabLst/>
                <a:defRPr/>
              </a:pPr>
              <a:endParaRPr kumimoji="0" lang="en-US" sz="7900" b="0" i="0" u="none" strike="noStrike" kern="1200" cap="none" spc="0" normalizeH="0" baseline="0" noProof="0" dirty="0">
                <a:ln>
                  <a:noFill/>
                </a:ln>
                <a:solidFill>
                  <a:srgbClr val="FBF1F1"/>
                </a:solidFill>
                <a:effectLst/>
                <a:uLnTx/>
                <a:uFillTx/>
                <a:latin typeface="Cormorant Garamond Light"/>
                <a:ea typeface="Cormorant Garamond Light"/>
                <a:cs typeface="Cormorant Garamond Light"/>
                <a:sym typeface="Cormorant Garamond Light"/>
              </a:endParaRPr>
            </a:p>
          </p:txBody>
        </p:sp>
        <p:sp>
          <p:nvSpPr>
            <p:cNvPr id="6" name="TextBox 6"/>
            <p:cNvSpPr txBox="1"/>
            <p:nvPr/>
          </p:nvSpPr>
          <p:spPr>
            <a:xfrm>
              <a:off x="0" y="1701774"/>
              <a:ext cx="15749258" cy="784479"/>
            </a:xfrm>
            <a:prstGeom prst="rect">
              <a:avLst/>
            </a:prstGeom>
          </p:spPr>
          <p:txBody>
            <a:bodyPr lIns="0" tIns="0" rIns="0" bIns="0" rtlCol="0" anchor="t">
              <a:spAutoFit/>
            </a:bodyPr>
            <a:lstStyle/>
            <a:p>
              <a:pPr marL="0" marR="0" lvl="0" indent="0" algn="ctr" defTabSz="914400" rtl="0" eaLnBrk="1" fontAlgn="auto" latinLnBrk="0" hangingPunct="1">
                <a:lnSpc>
                  <a:spcPts val="497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Slide Number Placeholder 6">
            <a:extLst>
              <a:ext uri="{FF2B5EF4-FFF2-40B4-BE49-F238E27FC236}">
                <a16:creationId xmlns:a16="http://schemas.microsoft.com/office/drawing/2014/main" id="{E86C8BB3-AA2E-F43E-E027-E431E9B6349C}"/>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2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extBox 6">
            <a:extLst>
              <a:ext uri="{FF2B5EF4-FFF2-40B4-BE49-F238E27FC236}">
                <a16:creationId xmlns:a16="http://schemas.microsoft.com/office/drawing/2014/main" id="{1DE959FD-CDBC-5680-33D0-B2F1BB415531}"/>
              </a:ext>
            </a:extLst>
          </p:cNvPr>
          <p:cNvSpPr txBox="1"/>
          <p:nvPr/>
        </p:nvSpPr>
        <p:spPr>
          <a:xfrm>
            <a:off x="571025" y="3604489"/>
            <a:ext cx="17145949" cy="3834639"/>
          </a:xfrm>
          <a:prstGeom prst="rect">
            <a:avLst/>
          </a:prstGeom>
        </p:spPr>
        <p:txBody>
          <a:bodyPr wrap="square" lIns="0" tIns="0" rIns="0" bIns="0" rtlCol="0" anchor="t">
            <a:spAutoFit/>
          </a:bodyPr>
          <a:lstStyle/>
          <a:p>
            <a:pPr marL="0" marR="0" lvl="0" indent="0" algn="ctr" defTabSz="914400" rtl="0" eaLnBrk="1" fontAlgn="auto" latinLnBrk="0" hangingPunct="1">
              <a:lnSpc>
                <a:spcPts val="5900"/>
              </a:lnSpc>
              <a:spcBef>
                <a:spcPct val="0"/>
              </a:spcBef>
              <a:spcAft>
                <a:spcPts val="0"/>
              </a:spcAft>
              <a:buClrTx/>
              <a:buSzTx/>
              <a:buFontTx/>
              <a:buNone/>
              <a:tabLst/>
              <a:defRPr/>
            </a:pPr>
            <a:r>
              <a:rPr lang="en-US" sz="6600" dirty="0">
                <a:solidFill>
                  <a:srgbClr val="FFFFFF"/>
                </a:solidFill>
                <a:latin typeface="Cormorant Garamond"/>
                <a:ea typeface="Cormorant Garamond"/>
                <a:cs typeface="Cormorant Garamond"/>
                <a:sym typeface="Cormorant Garamond"/>
              </a:rPr>
              <a:t>Observational studies of the continuum of relativistic stellar explosions are elucidating major open questions that affect our understanding of massive stellar evolution and the physics of relativistic jets.</a:t>
            </a:r>
            <a:endParaRPr kumimoji="0" lang="en-US" sz="66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endParaRPr>
          </a:p>
        </p:txBody>
      </p:sp>
    </p:spTree>
    <p:extLst>
      <p:ext uri="{BB962C8B-B14F-4D97-AF65-F5344CB8AC3E}">
        <p14:creationId xmlns:p14="http://schemas.microsoft.com/office/powerpoint/2010/main" val="9210995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p:cNvGrpSpPr/>
        <p:nvPr/>
      </p:nvGrpSpPr>
      <p:grpSpPr>
        <a:xfrm>
          <a:off x="0" y="0"/>
          <a:ext cx="0" cy="0"/>
          <a:chOff x="0" y="0"/>
          <a:chExt cx="0" cy="0"/>
        </a:xfrm>
      </p:grpSpPr>
      <p:grpSp>
        <p:nvGrpSpPr>
          <p:cNvPr id="2" name="Group 2"/>
          <p:cNvGrpSpPr/>
          <p:nvPr/>
        </p:nvGrpSpPr>
        <p:grpSpPr>
          <a:xfrm>
            <a:off x="704789" y="4103092"/>
            <a:ext cx="16878422" cy="2080816"/>
            <a:chOff x="0" y="0"/>
            <a:chExt cx="22504563" cy="2774421"/>
          </a:xfrm>
        </p:grpSpPr>
        <p:sp>
          <p:nvSpPr>
            <p:cNvPr id="3" name="TextBox 3"/>
            <p:cNvSpPr txBox="1"/>
            <p:nvPr/>
          </p:nvSpPr>
          <p:spPr>
            <a:xfrm>
              <a:off x="0" y="1767624"/>
              <a:ext cx="22504563" cy="1006797"/>
            </a:xfrm>
            <a:prstGeom prst="rect">
              <a:avLst/>
            </a:prstGeom>
          </p:spPr>
          <p:txBody>
            <a:bodyPr lIns="0" tIns="0" rIns="0" bIns="0" rtlCol="0" anchor="t">
              <a:spAutoFit/>
            </a:bodyPr>
            <a:lstStyle/>
            <a:p>
              <a:pPr marL="0" lvl="0" indent="0" algn="l">
                <a:lnSpc>
                  <a:spcPts val="6438"/>
                </a:lnSpc>
              </a:pPr>
              <a:endParaRPr/>
            </a:p>
          </p:txBody>
        </p:sp>
        <p:sp>
          <p:nvSpPr>
            <p:cNvPr id="4" name="TextBox 4"/>
            <p:cNvSpPr txBox="1"/>
            <p:nvPr/>
          </p:nvSpPr>
          <p:spPr>
            <a:xfrm>
              <a:off x="0" y="171450"/>
              <a:ext cx="22504563" cy="1537052"/>
            </a:xfrm>
            <a:prstGeom prst="rect">
              <a:avLst/>
            </a:prstGeom>
          </p:spPr>
          <p:txBody>
            <a:bodyPr lIns="0" tIns="0" rIns="0" bIns="0" rtlCol="0" anchor="t">
              <a:spAutoFit/>
            </a:bodyPr>
            <a:lstStyle/>
            <a:p>
              <a:pPr marL="0" lvl="0" indent="0" algn="ctr">
                <a:lnSpc>
                  <a:spcPts val="8478"/>
                </a:lnSpc>
              </a:pPr>
              <a:r>
                <a:rPr lang="en-US" sz="8478">
                  <a:solidFill>
                    <a:srgbClr val="FBF1F1"/>
                  </a:solidFill>
                  <a:latin typeface="Cormorant Garamond Light"/>
                  <a:ea typeface="Cormorant Garamond Light"/>
                  <a:cs typeface="Cormorant Garamond Light"/>
                  <a:sym typeface="Cormorant Garamond Light"/>
                </a:rPr>
                <a:t>THANK YOU!</a:t>
              </a:r>
            </a:p>
          </p:txBody>
        </p:sp>
      </p:grpSp>
      <p:sp>
        <p:nvSpPr>
          <p:cNvPr id="9" name="Slide Number Placeholder 6">
            <a:extLst>
              <a:ext uri="{FF2B5EF4-FFF2-40B4-BE49-F238E27FC236}">
                <a16:creationId xmlns:a16="http://schemas.microsoft.com/office/drawing/2014/main" id="{2AD4DAB9-88AB-3D9F-6843-56D8E1AF2CFA}"/>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2400" smtClean="0"/>
              <a:pPr/>
              <a:t>34</a:t>
            </a:fld>
            <a:endParaRPr lang="en-US" sz="2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a:extLst>
            <a:ext uri="{FF2B5EF4-FFF2-40B4-BE49-F238E27FC236}">
              <a16:creationId xmlns:a16="http://schemas.microsoft.com/office/drawing/2014/main" id="{E1F639A7-2E7C-5C3F-53D7-F0F4E2531A3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2CBBAB4-32F8-AA56-DBA7-9F1639029B80}"/>
              </a:ext>
            </a:extLst>
          </p:cNvPr>
          <p:cNvSpPr/>
          <p:nvPr/>
        </p:nvSpPr>
        <p:spPr>
          <a:xfrm>
            <a:off x="8400244" y="2655734"/>
            <a:ext cx="9178367" cy="5275680"/>
          </a:xfrm>
          <a:custGeom>
            <a:avLst/>
            <a:gdLst/>
            <a:ahLst/>
            <a:cxnLst/>
            <a:rect l="l" t="t" r="r" b="b"/>
            <a:pathLst>
              <a:path w="9178367" h="5275680">
                <a:moveTo>
                  <a:pt x="0" y="0"/>
                </a:moveTo>
                <a:lnTo>
                  <a:pt x="9178368" y="0"/>
                </a:lnTo>
                <a:lnTo>
                  <a:pt x="9178368" y="5275680"/>
                </a:lnTo>
                <a:lnTo>
                  <a:pt x="0" y="527568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a:extLst>
              <a:ext uri="{FF2B5EF4-FFF2-40B4-BE49-F238E27FC236}">
                <a16:creationId xmlns:a16="http://schemas.microsoft.com/office/drawing/2014/main" id="{8C9D8A8B-7723-F627-B53A-9D2C2154CA1A}"/>
              </a:ext>
            </a:extLst>
          </p:cNvPr>
          <p:cNvSpPr txBox="1"/>
          <p:nvPr/>
        </p:nvSpPr>
        <p:spPr>
          <a:xfrm>
            <a:off x="304800" y="598529"/>
            <a:ext cx="7544749" cy="1539268"/>
          </a:xfrm>
          <a:prstGeom prst="rect">
            <a:avLst/>
          </a:prstGeom>
        </p:spPr>
        <p:txBody>
          <a:bodyPr lIns="0" tIns="0" rIns="0" bIns="0" rtlCol="0" anchor="t">
            <a:spAutoFit/>
          </a:bodyPr>
          <a:lstStyle/>
          <a:p>
            <a:pPr marL="0" marR="0" lvl="0" indent="0" algn="ctr" defTabSz="914400" rtl="0" eaLnBrk="1" fontAlgn="auto" latinLnBrk="0" hangingPunct="1">
              <a:lnSpc>
                <a:spcPts val="5900"/>
              </a:lnSpc>
              <a:spcBef>
                <a:spcPct val="0"/>
              </a:spcBef>
              <a:spcAft>
                <a:spcPts val="0"/>
              </a:spcAft>
              <a:buClrTx/>
              <a:buSzTx/>
              <a:buFontTx/>
              <a:buNone/>
              <a:tabLst/>
              <a:defRPr/>
            </a:pPr>
            <a:r>
              <a:rPr kumimoji="0" lang="en-US" sz="59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Zwicky Transient Facility</a:t>
            </a:r>
          </a:p>
        </p:txBody>
      </p:sp>
      <p:sp>
        <p:nvSpPr>
          <p:cNvPr id="4" name="TextBox 4">
            <a:extLst>
              <a:ext uri="{FF2B5EF4-FFF2-40B4-BE49-F238E27FC236}">
                <a16:creationId xmlns:a16="http://schemas.microsoft.com/office/drawing/2014/main" id="{5755FDA0-96A6-84FD-C3B2-97A6B9E37952}"/>
              </a:ext>
            </a:extLst>
          </p:cNvPr>
          <p:cNvSpPr txBox="1"/>
          <p:nvPr/>
        </p:nvSpPr>
        <p:spPr>
          <a:xfrm>
            <a:off x="483851" y="2476500"/>
            <a:ext cx="7365698" cy="6732778"/>
          </a:xfrm>
          <a:prstGeom prst="rect">
            <a:avLst/>
          </a:prstGeom>
        </p:spPr>
        <p:txBody>
          <a:bodyPr lIns="0" tIns="0" rIns="0" bIns="0" rtlCol="0" anchor="t">
            <a:spAutoFit/>
          </a:bodyPr>
          <a:lstStyle/>
          <a:p>
            <a:pPr marL="716785" marR="0" lvl="1" indent="-358393" algn="l" defTabSz="914400" rtl="0" eaLnBrk="1" fontAlgn="auto" latinLnBrk="0" hangingPunct="1">
              <a:lnSpc>
                <a:spcPts val="3319"/>
              </a:lnSpc>
              <a:spcBef>
                <a:spcPts val="0"/>
              </a:spcBef>
              <a:spcAft>
                <a:spcPts val="0"/>
              </a:spcAft>
              <a:buClrTx/>
              <a:buSzTx/>
              <a:buFont typeface="Arial"/>
              <a:buChar char="•"/>
              <a:tabLst/>
              <a:defRP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A time-domain survey using the Palomar 48-inch Schmidt telescope</a:t>
            </a:r>
          </a:p>
          <a:p>
            <a:pPr marL="0" marR="0" lvl="0" indent="0" algn="l" defTabSz="914400" rtl="0" eaLnBrk="1" fontAlgn="auto" latinLnBrk="0" hangingPunct="1">
              <a:lnSpc>
                <a:spcPts val="3319"/>
              </a:lnSpc>
              <a:spcBef>
                <a:spcPts val="0"/>
              </a:spcBef>
              <a:spcAft>
                <a:spcPts val="0"/>
              </a:spcAft>
              <a:buClrTx/>
              <a:buSzTx/>
              <a:buFontTx/>
              <a:buNone/>
              <a:tabLst/>
              <a:defRPr/>
            </a:pPr>
            <a:endPar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endParaRPr>
          </a:p>
          <a:p>
            <a:pPr marL="716785" marR="0" lvl="1" indent="-358393" algn="l" defTabSz="914400" rtl="0" eaLnBrk="1" fontAlgn="auto" latinLnBrk="0" hangingPunct="1">
              <a:lnSpc>
                <a:spcPts val="3319"/>
              </a:lnSpc>
              <a:spcBef>
                <a:spcPts val="0"/>
              </a:spcBef>
              <a:spcAft>
                <a:spcPts val="0"/>
              </a:spcAft>
              <a:buClrTx/>
              <a:buSzTx/>
              <a:buFont typeface="Arial"/>
              <a:buChar char="•"/>
              <a:tabLst/>
              <a:defRP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Surveys entire Northern visible sky to Dec ~ –28°</a:t>
            </a:r>
          </a:p>
          <a:p>
            <a:pPr marL="0" marR="0" lvl="0" indent="0" algn="l" defTabSz="914400" rtl="0" eaLnBrk="1" fontAlgn="auto" latinLnBrk="0" hangingPunct="1">
              <a:lnSpc>
                <a:spcPts val="3319"/>
              </a:lnSpc>
              <a:spcBef>
                <a:spcPts val="0"/>
              </a:spcBef>
              <a:spcAft>
                <a:spcPts val="0"/>
              </a:spcAft>
              <a:buClrTx/>
              <a:buSzTx/>
              <a:buFontTx/>
              <a:buNone/>
              <a:tabLst/>
              <a:defRPr/>
            </a:pPr>
            <a:endPar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endParaRPr>
          </a:p>
          <a:p>
            <a:pPr marL="716785" marR="0" lvl="1" indent="-358393" algn="l" defTabSz="914400" rtl="0" eaLnBrk="1" fontAlgn="auto" latinLnBrk="0" hangingPunct="1">
              <a:lnSpc>
                <a:spcPts val="3319"/>
              </a:lnSpc>
              <a:spcBef>
                <a:spcPts val="0"/>
              </a:spcBef>
              <a:spcAft>
                <a:spcPts val="0"/>
              </a:spcAft>
              <a:buClrTx/>
              <a:buSzTx/>
              <a:buFont typeface="Arial"/>
              <a:buChar char="•"/>
              <a:tabLst/>
              <a:defRP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Fast cadence - surveys entire Northern sky every two - three nights in the </a:t>
            </a:r>
            <a:r>
              <a:rPr kumimoji="0" lang="en-US" sz="3319" b="0" i="1" u="none" strike="noStrike" kern="1200" cap="none" spc="0" normalizeH="0" baseline="0" noProof="0" dirty="0">
                <a:ln>
                  <a:noFill/>
                </a:ln>
                <a:solidFill>
                  <a:srgbClr val="FFFFFF"/>
                </a:solidFill>
                <a:effectLst/>
                <a:uLnTx/>
                <a:uFillTx/>
                <a:latin typeface="Cormorant Garamond Italics"/>
                <a:ea typeface="Cormorant Garamond Italics"/>
                <a:cs typeface="Cormorant Garamond Italics"/>
                <a:sym typeface="Cormorant Garamond Italics"/>
              </a:rPr>
              <a:t>g </a:t>
            </a: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and </a:t>
            </a:r>
            <a:r>
              <a:rPr kumimoji="0" lang="en-US" sz="3319" b="0" i="1" u="none" strike="noStrike" kern="1200" cap="none" spc="0" normalizeH="0" baseline="0" noProof="0" dirty="0">
                <a:ln>
                  <a:noFill/>
                </a:ln>
                <a:solidFill>
                  <a:srgbClr val="FFFFFF"/>
                </a:solidFill>
                <a:effectLst/>
                <a:uLnTx/>
                <a:uFillTx/>
                <a:latin typeface="Cormorant Garamond Italics"/>
                <a:ea typeface="Cormorant Garamond Italics"/>
                <a:cs typeface="Cormorant Garamond Italics"/>
                <a:sym typeface="Cormorant Garamond Italics"/>
              </a:rPr>
              <a:t>r </a:t>
            </a: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bands, with intermittent coverage in </a:t>
            </a:r>
            <a:r>
              <a:rPr kumimoji="0" lang="en-US" sz="3319" b="0" i="1" u="none" strike="noStrike" kern="1200" cap="none" spc="0" normalizeH="0" baseline="0" noProof="0" dirty="0" err="1">
                <a:ln>
                  <a:noFill/>
                </a:ln>
                <a:solidFill>
                  <a:srgbClr val="FFFFFF"/>
                </a:solidFill>
                <a:effectLst/>
                <a:uLnTx/>
                <a:uFillTx/>
                <a:latin typeface="Cormorant Garamond Italics"/>
                <a:ea typeface="Cormorant Garamond Italics"/>
                <a:cs typeface="Cormorant Garamond Italics"/>
                <a:sym typeface="Cormorant Garamond Italics"/>
              </a:rPr>
              <a:t>i</a:t>
            </a: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 band for select fields</a:t>
            </a:r>
          </a:p>
          <a:p>
            <a:pPr marL="0" marR="0" lvl="0" indent="0" algn="l" defTabSz="914400" rtl="0" eaLnBrk="1" fontAlgn="auto" latinLnBrk="0" hangingPunct="1">
              <a:lnSpc>
                <a:spcPts val="3319"/>
              </a:lnSpc>
              <a:spcBef>
                <a:spcPts val="0"/>
              </a:spcBef>
              <a:spcAft>
                <a:spcPts val="0"/>
              </a:spcAft>
              <a:buClrTx/>
              <a:buSzTx/>
              <a:buFontTx/>
              <a:buNone/>
              <a:tabLst/>
              <a:defRPr/>
            </a:pPr>
            <a:endPar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endParaRPr>
          </a:p>
          <a:p>
            <a:pPr marL="716785" marR="0" lvl="1" indent="-358393" algn="l" defTabSz="914400" rtl="0" eaLnBrk="1" fontAlgn="auto" latinLnBrk="0" hangingPunct="1">
              <a:lnSpc>
                <a:spcPts val="3319"/>
              </a:lnSpc>
              <a:spcBef>
                <a:spcPts val="0"/>
              </a:spcBef>
              <a:spcAft>
                <a:spcPts val="0"/>
              </a:spcAft>
              <a:buClrTx/>
              <a:buSzTx/>
              <a:buFont typeface="Arial"/>
              <a:buChar char="•"/>
              <a:tabLst/>
              <a:defRP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Single exposure depth (5σ): r ~ 20.5 mag.</a:t>
            </a:r>
          </a:p>
          <a:p>
            <a:pPr marL="0" marR="0" lvl="0" indent="0" algn="l" defTabSz="914400" rtl="0" eaLnBrk="1" fontAlgn="auto" latinLnBrk="0" hangingPunct="1">
              <a:lnSpc>
                <a:spcPts val="3319"/>
              </a:lnSpc>
              <a:spcBef>
                <a:spcPts val="0"/>
              </a:spcBef>
              <a:spcAft>
                <a:spcPts val="0"/>
              </a:spcAft>
              <a:buClrTx/>
              <a:buSzTx/>
              <a:buFontTx/>
              <a:buNone/>
              <a:tabLst/>
              <a:defRPr/>
            </a:pPr>
            <a:endPar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endParaRPr>
          </a:p>
          <a:p>
            <a:pPr marL="716785" marR="0" lvl="1" indent="-358393" algn="l" defTabSz="914400" rtl="0" eaLnBrk="1" fontAlgn="auto" latinLnBrk="0" hangingPunct="1">
              <a:lnSpc>
                <a:spcPts val="3319"/>
              </a:lnSpc>
              <a:spcBef>
                <a:spcPct val="0"/>
              </a:spcBef>
              <a:spcAft>
                <a:spcPts val="0"/>
              </a:spcAft>
              <a:buClrTx/>
              <a:buSzTx/>
              <a:buFont typeface="Arial"/>
              <a:buChar char="•"/>
              <a:tabLst/>
              <a:defRP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Large FOV, high cadence makes it extremely well-suited for transient science</a:t>
            </a:r>
          </a:p>
        </p:txBody>
      </p:sp>
      <p:sp>
        <p:nvSpPr>
          <p:cNvPr id="9" name="Slide Number Placeholder 6">
            <a:extLst>
              <a:ext uri="{FF2B5EF4-FFF2-40B4-BE49-F238E27FC236}">
                <a16:creationId xmlns:a16="http://schemas.microsoft.com/office/drawing/2014/main" id="{C532AFEC-0731-564C-32E7-952F5D5D4331}"/>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2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TextBox 7">
            <a:extLst>
              <a:ext uri="{FF2B5EF4-FFF2-40B4-BE49-F238E27FC236}">
                <a16:creationId xmlns:a16="http://schemas.microsoft.com/office/drawing/2014/main" id="{14416580-988E-6FD1-A21F-F348B9B74066}"/>
              </a:ext>
            </a:extLst>
          </p:cNvPr>
          <p:cNvSpPr txBox="1"/>
          <p:nvPr/>
        </p:nvSpPr>
        <p:spPr>
          <a:xfrm>
            <a:off x="13792200" y="7931414"/>
            <a:ext cx="4666973" cy="423193"/>
          </a:xfrm>
          <a:prstGeom prst="rect">
            <a:avLst/>
          </a:prstGeom>
        </p:spPr>
        <p:txBody>
          <a:bodyPr wrap="square" lIns="0" tIns="0" rIns="0" bIns="0" rtlCol="0" anchor="t">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morant Garamond"/>
                <a:ea typeface="Cormorant Garamond"/>
                <a:cs typeface="Cormorant Garamond"/>
                <a:sym typeface="Cormorant Garamond"/>
              </a:rPr>
              <a:t>From ZTF Website</a:t>
            </a:r>
          </a:p>
        </p:txBody>
      </p:sp>
    </p:spTree>
    <p:extLst>
      <p:ext uri="{BB962C8B-B14F-4D97-AF65-F5344CB8AC3E}">
        <p14:creationId xmlns:p14="http://schemas.microsoft.com/office/powerpoint/2010/main" val="25984668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p:cNvGrpSpPr/>
        <p:nvPr/>
      </p:nvGrpSpPr>
      <p:grpSpPr>
        <a:xfrm>
          <a:off x="0" y="0"/>
          <a:ext cx="0" cy="0"/>
          <a:chOff x="0" y="0"/>
          <a:chExt cx="0" cy="0"/>
        </a:xfrm>
      </p:grpSpPr>
      <p:sp>
        <p:nvSpPr>
          <p:cNvPr id="2" name="TextBox 2"/>
          <p:cNvSpPr txBox="1"/>
          <p:nvPr/>
        </p:nvSpPr>
        <p:spPr>
          <a:xfrm>
            <a:off x="1271164" y="7124700"/>
            <a:ext cx="7004974" cy="3400803"/>
          </a:xfrm>
          <a:prstGeom prst="rect">
            <a:avLst/>
          </a:prstGeom>
        </p:spPr>
        <p:txBody>
          <a:bodyPr lIns="0" tIns="0" rIns="0" bIns="0" rtlCol="0" anchor="t">
            <a:spAutoFit/>
          </a:bodyPr>
          <a:lstStyle/>
          <a:p>
            <a:pPr algn="ctr">
              <a:lnSpc>
                <a:spcPts val="3319"/>
              </a:lnSpc>
            </a:pPr>
            <a:r>
              <a:rPr lang="en-US" sz="3319" b="1" dirty="0">
                <a:solidFill>
                  <a:srgbClr val="FFFFFF"/>
                </a:solidFill>
                <a:latin typeface="Cormorant Garamond Bold"/>
                <a:ea typeface="Cormorant Garamond Bold"/>
                <a:cs typeface="Cormorant Garamond Bold"/>
                <a:sym typeface="Cormorant Garamond Bold"/>
              </a:rPr>
              <a:t>Orphan Afterglows</a:t>
            </a:r>
          </a:p>
          <a:p>
            <a:pPr algn="ctr">
              <a:lnSpc>
                <a:spcPts val="3319"/>
              </a:lnSpc>
            </a:pPr>
            <a:endParaRPr lang="en-US" sz="3319" b="1" dirty="0">
              <a:solidFill>
                <a:srgbClr val="FFFFFF"/>
              </a:solidFill>
              <a:latin typeface="Cormorant Garamond Bold"/>
              <a:ea typeface="Cormorant Garamond Bold"/>
              <a:cs typeface="Cormorant Garamond Bold"/>
              <a:sym typeface="Cormorant Garamond Bold"/>
            </a:endParaRPr>
          </a:p>
          <a:p>
            <a:pPr marL="716785" lvl="1" indent="-358393">
              <a:lnSpc>
                <a:spcPts val="3319"/>
              </a:lnSpc>
              <a:buFont typeface="Arial"/>
              <a:buChar char="•"/>
            </a:pPr>
            <a:r>
              <a:rPr lang="en-US" sz="3319" dirty="0">
                <a:solidFill>
                  <a:srgbClr val="FFFFFF"/>
                </a:solidFill>
                <a:latin typeface="Cormorant Garamond"/>
                <a:ea typeface="Cormorant Garamond"/>
                <a:cs typeface="Cormorant Garamond"/>
                <a:sym typeface="Cormorant Garamond"/>
              </a:rPr>
              <a:t>Only 6 orphan afterglows with redshifts do not have a GRB-discovered post-facto</a:t>
            </a:r>
          </a:p>
          <a:p>
            <a:pPr marL="716785" lvl="1" indent="-358393" algn="l">
              <a:lnSpc>
                <a:spcPts val="3319"/>
              </a:lnSpc>
              <a:buFont typeface="Arial"/>
              <a:buChar char="•"/>
            </a:pPr>
            <a:r>
              <a:rPr lang="en-US" sz="3319" dirty="0">
                <a:solidFill>
                  <a:srgbClr val="FFFFFF"/>
                </a:solidFill>
                <a:latin typeface="Cormorant Garamond"/>
                <a:ea typeface="Cormorant Garamond"/>
                <a:cs typeface="Cormorant Garamond"/>
                <a:sym typeface="Cormorant Garamond"/>
              </a:rPr>
              <a:t>Off-axis GRB? Dirty fireball with low Lorentz Factor? Something else?</a:t>
            </a:r>
          </a:p>
          <a:p>
            <a:pPr algn="ctr">
              <a:lnSpc>
                <a:spcPts val="3319"/>
              </a:lnSpc>
              <a:spcBef>
                <a:spcPct val="0"/>
              </a:spcBef>
            </a:pPr>
            <a:endParaRPr lang="en-US" sz="3319" dirty="0">
              <a:solidFill>
                <a:srgbClr val="FFFFFF"/>
              </a:solidFill>
              <a:latin typeface="Cormorant Garamond"/>
              <a:ea typeface="Cormorant Garamond"/>
              <a:cs typeface="Cormorant Garamond"/>
              <a:sym typeface="Cormorant Garamond"/>
            </a:endParaRPr>
          </a:p>
        </p:txBody>
      </p:sp>
      <p:sp>
        <p:nvSpPr>
          <p:cNvPr id="3" name="TextBox 3"/>
          <p:cNvSpPr txBox="1"/>
          <p:nvPr/>
        </p:nvSpPr>
        <p:spPr>
          <a:xfrm>
            <a:off x="10363547" y="7124700"/>
            <a:ext cx="7004974" cy="3823996"/>
          </a:xfrm>
          <a:prstGeom prst="rect">
            <a:avLst/>
          </a:prstGeom>
        </p:spPr>
        <p:txBody>
          <a:bodyPr lIns="0" tIns="0" rIns="0" bIns="0" rtlCol="0" anchor="t">
            <a:spAutoFit/>
          </a:bodyPr>
          <a:lstStyle/>
          <a:p>
            <a:pPr algn="ctr">
              <a:lnSpc>
                <a:spcPts val="3319"/>
              </a:lnSpc>
            </a:pPr>
            <a:r>
              <a:rPr lang="en-US" sz="3319" b="1" dirty="0">
                <a:solidFill>
                  <a:srgbClr val="FFFFFF"/>
                </a:solidFill>
                <a:latin typeface="Cormorant Garamond Bold"/>
                <a:ea typeface="Cormorant Garamond Bold"/>
                <a:cs typeface="Cormorant Garamond Bold"/>
                <a:sym typeface="Cormorant Garamond Bold"/>
              </a:rPr>
              <a:t>LFBOTs</a:t>
            </a:r>
          </a:p>
          <a:p>
            <a:pPr algn="ctr">
              <a:lnSpc>
                <a:spcPts val="3319"/>
              </a:lnSpc>
            </a:pPr>
            <a:endParaRPr lang="en-US" sz="3319" b="1" dirty="0">
              <a:solidFill>
                <a:srgbClr val="FFFFFF"/>
              </a:solidFill>
              <a:latin typeface="Cormorant Garamond Bold"/>
              <a:ea typeface="Cormorant Garamond Bold"/>
              <a:cs typeface="Cormorant Garamond Bold"/>
              <a:sym typeface="Cormorant Garamond Bold"/>
            </a:endParaRPr>
          </a:p>
          <a:p>
            <a:pPr marL="716785" lvl="1" indent="-358393" algn="l">
              <a:lnSpc>
                <a:spcPts val="3319"/>
              </a:lnSpc>
              <a:buFont typeface="Arial"/>
              <a:buChar char="•"/>
            </a:pPr>
            <a:r>
              <a:rPr lang="en-US" sz="3319" dirty="0">
                <a:solidFill>
                  <a:srgbClr val="FFFFFF"/>
                </a:solidFill>
                <a:latin typeface="Cormorant Garamond"/>
                <a:ea typeface="Cormorant Garamond"/>
                <a:cs typeface="Cormorant Garamond"/>
                <a:sym typeface="Cormorant Garamond"/>
              </a:rPr>
              <a:t>Rise times too quick, luminosities too large for solely Nickel powering</a:t>
            </a:r>
          </a:p>
          <a:p>
            <a:pPr marL="716785" lvl="1" indent="-358393" algn="l">
              <a:lnSpc>
                <a:spcPts val="3319"/>
              </a:lnSpc>
              <a:buFont typeface="Arial"/>
              <a:buChar char="•"/>
            </a:pPr>
            <a:r>
              <a:rPr lang="en-US" sz="3319" dirty="0">
                <a:solidFill>
                  <a:srgbClr val="FFFFFF"/>
                </a:solidFill>
                <a:latin typeface="Cormorant Garamond"/>
                <a:ea typeface="Cormorant Garamond"/>
                <a:cs typeface="Cormorant Garamond"/>
                <a:sym typeface="Cormorant Garamond"/>
              </a:rPr>
              <a:t>Most found in star-forming galaxies</a:t>
            </a:r>
          </a:p>
          <a:p>
            <a:pPr marL="716785" lvl="1" indent="-358393" algn="l">
              <a:lnSpc>
                <a:spcPts val="3319"/>
              </a:lnSpc>
              <a:buFont typeface="Arial"/>
              <a:buChar char="•"/>
            </a:pPr>
            <a:r>
              <a:rPr lang="en-US" sz="3319" dirty="0">
                <a:solidFill>
                  <a:srgbClr val="FFFFFF"/>
                </a:solidFill>
                <a:latin typeface="Cormorant Garamond"/>
                <a:ea typeface="Cormorant Garamond"/>
                <a:cs typeface="Cormorant Garamond"/>
                <a:sym typeface="Cormorant Garamond"/>
              </a:rPr>
              <a:t>Shock breakouts, failed </a:t>
            </a:r>
            <a:r>
              <a:rPr lang="en-US" sz="3319" dirty="0" err="1">
                <a:solidFill>
                  <a:srgbClr val="FFFFFF"/>
                </a:solidFill>
                <a:latin typeface="Cormorant Garamond"/>
                <a:ea typeface="Cormorant Garamond"/>
                <a:cs typeface="Cormorant Garamond"/>
                <a:sym typeface="Cormorant Garamond"/>
              </a:rPr>
              <a:t>SNe</a:t>
            </a:r>
            <a:r>
              <a:rPr lang="en-US" sz="3319" dirty="0">
                <a:solidFill>
                  <a:srgbClr val="FFFFFF"/>
                </a:solidFill>
                <a:latin typeface="Cormorant Garamond"/>
                <a:ea typeface="Cormorant Garamond"/>
                <a:cs typeface="Cormorant Garamond"/>
                <a:sym typeface="Cormorant Garamond"/>
              </a:rPr>
              <a:t> with relativistic ejecta, TDEs?</a:t>
            </a:r>
          </a:p>
          <a:p>
            <a:pPr algn="l">
              <a:lnSpc>
                <a:spcPts val="3319"/>
              </a:lnSpc>
            </a:pPr>
            <a:endParaRPr lang="en-US" sz="3319" dirty="0">
              <a:solidFill>
                <a:srgbClr val="FFFFFF"/>
              </a:solidFill>
              <a:latin typeface="Cormorant Garamond"/>
              <a:ea typeface="Cormorant Garamond"/>
              <a:cs typeface="Cormorant Garamond"/>
              <a:sym typeface="Cormorant Garamond"/>
            </a:endParaRPr>
          </a:p>
          <a:p>
            <a:pPr algn="ctr">
              <a:lnSpc>
                <a:spcPts val="3319"/>
              </a:lnSpc>
              <a:spcBef>
                <a:spcPct val="0"/>
              </a:spcBef>
            </a:pPr>
            <a:endParaRPr lang="en-US" sz="3319" dirty="0">
              <a:solidFill>
                <a:srgbClr val="FFFFFF"/>
              </a:solidFill>
              <a:latin typeface="Cormorant Garamond"/>
              <a:ea typeface="Cormorant Garamond"/>
              <a:cs typeface="Cormorant Garamond"/>
              <a:sym typeface="Cormorant Garamond"/>
            </a:endParaRPr>
          </a:p>
        </p:txBody>
      </p:sp>
      <p:sp>
        <p:nvSpPr>
          <p:cNvPr id="4" name="Freeform 4"/>
          <p:cNvSpPr/>
          <p:nvPr/>
        </p:nvSpPr>
        <p:spPr>
          <a:xfrm>
            <a:off x="8283854" y="342900"/>
            <a:ext cx="7527646" cy="6160597"/>
          </a:xfrm>
          <a:custGeom>
            <a:avLst/>
            <a:gdLst/>
            <a:ahLst/>
            <a:cxnLst/>
            <a:rect l="l" t="t" r="r" b="b"/>
            <a:pathLst>
              <a:path w="7527646" h="6160597">
                <a:moveTo>
                  <a:pt x="0" y="0"/>
                </a:moveTo>
                <a:lnTo>
                  <a:pt x="7527646" y="0"/>
                </a:lnTo>
                <a:lnTo>
                  <a:pt x="7527646" y="6160597"/>
                </a:lnTo>
                <a:lnTo>
                  <a:pt x="0" y="6160597"/>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1696469" y="2689453"/>
            <a:ext cx="5495979" cy="2554417"/>
          </a:xfrm>
          <a:prstGeom prst="rect">
            <a:avLst/>
          </a:prstGeom>
        </p:spPr>
        <p:txBody>
          <a:bodyPr lIns="0" tIns="0" rIns="0" bIns="0" rtlCol="0" anchor="t">
            <a:spAutoFit/>
          </a:bodyPr>
          <a:lstStyle/>
          <a:p>
            <a:pPr algn="l">
              <a:lnSpc>
                <a:spcPts val="3319"/>
              </a:lnSpc>
            </a:pPr>
            <a:endParaRPr dirty="0"/>
          </a:p>
          <a:p>
            <a:pPr algn="l">
              <a:lnSpc>
                <a:spcPts val="3319"/>
              </a:lnSpc>
            </a:pPr>
            <a:r>
              <a:rPr lang="en-US" sz="3319" b="1" dirty="0">
                <a:solidFill>
                  <a:srgbClr val="FFFFFF"/>
                </a:solidFill>
                <a:latin typeface="Cormorant Garamond Bold"/>
                <a:ea typeface="Cormorant Garamond Bold"/>
                <a:cs typeface="Cormorant Garamond Bold"/>
                <a:sym typeface="Cormorant Garamond Bold"/>
              </a:rPr>
              <a:t>ZTF is well-equipped to discover these events (~6 optically-discovered afterglows, ~4 LFBOT candidates per year)</a:t>
            </a:r>
          </a:p>
          <a:p>
            <a:pPr algn="ctr">
              <a:lnSpc>
                <a:spcPts val="3319"/>
              </a:lnSpc>
              <a:spcBef>
                <a:spcPct val="0"/>
              </a:spcBef>
            </a:pPr>
            <a:endParaRPr lang="en-US" sz="3319" b="1" dirty="0">
              <a:solidFill>
                <a:srgbClr val="FFFFFF"/>
              </a:solidFill>
              <a:latin typeface="Cormorant Garamond Bold"/>
              <a:ea typeface="Cormorant Garamond Bold"/>
              <a:cs typeface="Cormorant Garamond Bold"/>
              <a:sym typeface="Cormorant Garamond Bold"/>
            </a:endParaRPr>
          </a:p>
        </p:txBody>
      </p:sp>
      <p:sp>
        <p:nvSpPr>
          <p:cNvPr id="10" name="Slide Number Placeholder 6">
            <a:extLst>
              <a:ext uri="{FF2B5EF4-FFF2-40B4-BE49-F238E27FC236}">
                <a16:creationId xmlns:a16="http://schemas.microsoft.com/office/drawing/2014/main" id="{ED966CE4-29A6-1D44-905F-F58DFA65E914}"/>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2400" smtClean="0"/>
              <a:pPr/>
              <a:t>36</a:t>
            </a:fld>
            <a:endParaRPr lang="en-US" sz="2400" dirty="0"/>
          </a:p>
        </p:txBody>
      </p:sp>
      <p:sp>
        <p:nvSpPr>
          <p:cNvPr id="11" name="TextBox 10">
            <a:extLst>
              <a:ext uri="{FF2B5EF4-FFF2-40B4-BE49-F238E27FC236}">
                <a16:creationId xmlns:a16="http://schemas.microsoft.com/office/drawing/2014/main" id="{469474F1-7D14-10F4-B047-8CA3B19C6987}"/>
              </a:ext>
            </a:extLst>
          </p:cNvPr>
          <p:cNvSpPr txBox="1"/>
          <p:nvPr/>
        </p:nvSpPr>
        <p:spPr>
          <a:xfrm>
            <a:off x="10363547" y="6351097"/>
            <a:ext cx="9144000" cy="497252"/>
          </a:xfrm>
          <a:prstGeom prst="rect">
            <a:avLst/>
          </a:prstGeom>
          <a:noFill/>
        </p:spPr>
        <p:txBody>
          <a:bodyPr wrap="square">
            <a:spAutoFit/>
          </a:bodyPr>
          <a:lstStyle/>
          <a:p>
            <a:pPr algn="ctr">
              <a:lnSpc>
                <a:spcPts val="3319"/>
              </a:lnSpc>
              <a:spcBef>
                <a:spcPct val="0"/>
              </a:spcBef>
            </a:pPr>
            <a:r>
              <a:rPr lang="en-US" sz="2400" dirty="0">
                <a:solidFill>
                  <a:srgbClr val="FFFFFF"/>
                </a:solidFill>
                <a:latin typeface="Cormorant Garamond"/>
                <a:ea typeface="Cormorant Garamond"/>
                <a:cs typeface="Cormorant Garamond"/>
                <a:sym typeface="Cormorant Garamond"/>
              </a:rPr>
              <a:t>Credit: Anna Ho</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p:cNvGrpSpPr/>
        <p:nvPr/>
      </p:nvGrpSpPr>
      <p:grpSpPr>
        <a:xfrm>
          <a:off x="0" y="0"/>
          <a:ext cx="0" cy="0"/>
          <a:chOff x="0" y="0"/>
          <a:chExt cx="0" cy="0"/>
        </a:xfrm>
      </p:grpSpPr>
      <p:sp>
        <p:nvSpPr>
          <p:cNvPr id="2" name="Freeform 2"/>
          <p:cNvSpPr/>
          <p:nvPr/>
        </p:nvSpPr>
        <p:spPr>
          <a:xfrm>
            <a:off x="1580760" y="1384745"/>
            <a:ext cx="5639749" cy="6857745"/>
          </a:xfrm>
          <a:custGeom>
            <a:avLst/>
            <a:gdLst/>
            <a:ahLst/>
            <a:cxnLst/>
            <a:rect l="l" t="t" r="r" b="b"/>
            <a:pathLst>
              <a:path w="8035335" h="8381745">
                <a:moveTo>
                  <a:pt x="0" y="0"/>
                </a:moveTo>
                <a:lnTo>
                  <a:pt x="8035335" y="0"/>
                </a:lnTo>
                <a:lnTo>
                  <a:pt x="8035335" y="8381744"/>
                </a:lnTo>
                <a:lnTo>
                  <a:pt x="0" y="838174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3"/>
          <p:cNvSpPr txBox="1"/>
          <p:nvPr/>
        </p:nvSpPr>
        <p:spPr>
          <a:xfrm>
            <a:off x="1066798" y="8812523"/>
            <a:ext cx="6667671" cy="1708032"/>
          </a:xfrm>
          <a:prstGeom prst="rect">
            <a:avLst/>
          </a:prstGeom>
        </p:spPr>
        <p:txBody>
          <a:bodyPr lIns="0" tIns="0" rIns="0" bIns="0" rtlCol="0" anchor="t">
            <a:spAutoFit/>
          </a:bodyPr>
          <a:lstStyle/>
          <a:p>
            <a:pPr marL="0" marR="0" lvl="0" indent="0" algn="ctr" defTabSz="914400" rtl="0" eaLnBrk="1" fontAlgn="auto" latinLnBrk="0" hangingPunct="1">
              <a:lnSpc>
                <a:spcPts val="3319"/>
              </a:lnSpc>
              <a:spcBef>
                <a:spcPts val="0"/>
              </a:spcBef>
              <a:spcAft>
                <a:spcPts val="0"/>
              </a:spcAft>
              <a:buClrTx/>
              <a:buSzTx/>
              <a:buFontTx/>
              <a:buNone/>
              <a:tabLst/>
              <a:defRP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Supernova LCs and colors, with all magnitudes corrected for Galactic extinction. </a:t>
            </a:r>
          </a:p>
          <a:p>
            <a:pPr marL="0" marR="0" lvl="0" indent="0" algn="ctr" defTabSz="914400" rtl="0" eaLnBrk="1" fontAlgn="auto" latinLnBrk="0" hangingPunct="1">
              <a:lnSpc>
                <a:spcPts val="3319"/>
              </a:lnSpc>
              <a:spcBef>
                <a:spcPct val="0"/>
              </a:spcBef>
              <a:spcAft>
                <a:spcPts val="0"/>
              </a:spcAft>
              <a:buClrTx/>
              <a:buSzTx/>
              <a:buFontTx/>
              <a:buNone/>
              <a:tabLst/>
              <a:defRPr/>
            </a:pPr>
            <a:endPar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endParaRPr>
          </a:p>
        </p:txBody>
      </p:sp>
      <p:sp>
        <p:nvSpPr>
          <p:cNvPr id="4" name="TextBox 4"/>
          <p:cNvSpPr txBox="1"/>
          <p:nvPr/>
        </p:nvSpPr>
        <p:spPr>
          <a:xfrm>
            <a:off x="-228600" y="419100"/>
            <a:ext cx="7544749" cy="788035"/>
          </a:xfrm>
          <a:prstGeom prst="rect">
            <a:avLst/>
          </a:prstGeom>
        </p:spPr>
        <p:txBody>
          <a:bodyPr lIns="0" tIns="0" rIns="0" bIns="0" rtlCol="0" anchor="t">
            <a:spAutoFit/>
          </a:bodyPr>
          <a:lstStyle/>
          <a:p>
            <a:pPr marL="0" marR="0" lvl="0" indent="0" algn="ctr" defTabSz="914400" rtl="0" eaLnBrk="1" fontAlgn="auto" latinLnBrk="0" hangingPunct="1">
              <a:lnSpc>
                <a:spcPts val="5900"/>
              </a:lnSpc>
              <a:spcBef>
                <a:spcPct val="0"/>
              </a:spcBef>
              <a:spcAft>
                <a:spcPts val="0"/>
              </a:spcAft>
              <a:buClrTx/>
              <a:buSzTx/>
              <a:buFontTx/>
              <a:buNone/>
              <a:tabLst/>
              <a:defRPr/>
            </a:pPr>
            <a:r>
              <a:rPr kumimoji="0" lang="en-US" sz="59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Optical Analysis</a:t>
            </a:r>
          </a:p>
        </p:txBody>
      </p:sp>
      <p:sp>
        <p:nvSpPr>
          <p:cNvPr id="5" name="Freeform 2">
            <a:extLst>
              <a:ext uri="{FF2B5EF4-FFF2-40B4-BE49-F238E27FC236}">
                <a16:creationId xmlns:a16="http://schemas.microsoft.com/office/drawing/2014/main" id="{429313AA-719C-CDD7-C0A9-1219AC8BCFA3}"/>
              </a:ext>
            </a:extLst>
          </p:cNvPr>
          <p:cNvSpPr/>
          <p:nvPr/>
        </p:nvSpPr>
        <p:spPr>
          <a:xfrm>
            <a:off x="10896600" y="1384745"/>
            <a:ext cx="6577381" cy="6900435"/>
          </a:xfrm>
          <a:custGeom>
            <a:avLst/>
            <a:gdLst/>
            <a:ahLst/>
            <a:cxnLst/>
            <a:rect l="l" t="t" r="r" b="b"/>
            <a:pathLst>
              <a:path w="6577381" h="6900435">
                <a:moveTo>
                  <a:pt x="0" y="0"/>
                </a:moveTo>
                <a:lnTo>
                  <a:pt x="6577381" y="0"/>
                </a:lnTo>
                <a:lnTo>
                  <a:pt x="6577381" y="6900435"/>
                </a:lnTo>
                <a:lnTo>
                  <a:pt x="0" y="690043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01D413AF-C24F-EB7A-65E8-D5ED882ECEEF}"/>
              </a:ext>
            </a:extLst>
          </p:cNvPr>
          <p:cNvSpPr txBox="1"/>
          <p:nvPr/>
        </p:nvSpPr>
        <p:spPr>
          <a:xfrm>
            <a:off x="10682804" y="8801161"/>
            <a:ext cx="7004974" cy="865378"/>
          </a:xfrm>
          <a:prstGeom prst="rect">
            <a:avLst/>
          </a:prstGeom>
        </p:spPr>
        <p:txBody>
          <a:bodyPr lIns="0" tIns="0" rIns="0" bIns="0" rtlCol="0" anchor="t">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3319" b="0" i="0" u="none" strike="noStrike" kern="1200" cap="none" spc="0" normalizeH="0" baseline="0" noProof="0" dirty="0" err="1">
                <a:ln>
                  <a:noFill/>
                </a:ln>
                <a:solidFill>
                  <a:srgbClr val="FFFFFF"/>
                </a:solidFill>
                <a:effectLst/>
                <a:uLnTx/>
                <a:uFillTx/>
                <a:latin typeface="Cormorant Garamond"/>
                <a:ea typeface="Cormorant Garamond"/>
                <a:cs typeface="Cormorant Garamond"/>
                <a:sym typeface="Cormorant Garamond"/>
              </a:rPr>
              <a:t>Photospheric</a:t>
            </a: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 phase spectra and best fit SNID templates</a:t>
            </a:r>
          </a:p>
        </p:txBody>
      </p:sp>
      <p:sp>
        <p:nvSpPr>
          <p:cNvPr id="7" name="TextBox 6">
            <a:extLst>
              <a:ext uri="{FF2B5EF4-FFF2-40B4-BE49-F238E27FC236}">
                <a16:creationId xmlns:a16="http://schemas.microsoft.com/office/drawing/2014/main" id="{46545679-66D4-4F0E-A643-C207781664E5}"/>
              </a:ext>
            </a:extLst>
          </p:cNvPr>
          <p:cNvSpPr txBox="1"/>
          <p:nvPr/>
        </p:nvSpPr>
        <p:spPr>
          <a:xfrm>
            <a:off x="11274413" y="8308960"/>
            <a:ext cx="9144000" cy="497252"/>
          </a:xfrm>
          <a:prstGeom prst="rect">
            <a:avLst/>
          </a:prstGeom>
          <a:noFill/>
        </p:spPr>
        <p:txBody>
          <a:bodyPr wrap="square">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Srinivasaragavan et al. (2024b)</a:t>
            </a:r>
          </a:p>
        </p:txBody>
      </p:sp>
      <p:sp>
        <p:nvSpPr>
          <p:cNvPr id="11" name="TextBox 10">
            <a:extLst>
              <a:ext uri="{FF2B5EF4-FFF2-40B4-BE49-F238E27FC236}">
                <a16:creationId xmlns:a16="http://schemas.microsoft.com/office/drawing/2014/main" id="{6B780579-BF8A-2AD9-A80D-3FE28D8BBE44}"/>
              </a:ext>
            </a:extLst>
          </p:cNvPr>
          <p:cNvSpPr txBox="1"/>
          <p:nvPr/>
        </p:nvSpPr>
        <p:spPr>
          <a:xfrm>
            <a:off x="1066798" y="8278880"/>
            <a:ext cx="9144000" cy="497252"/>
          </a:xfrm>
          <a:prstGeom prst="rect">
            <a:avLst/>
          </a:prstGeom>
          <a:noFill/>
        </p:spPr>
        <p:txBody>
          <a:bodyPr wrap="square">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Srinivasaragavan et al. (2024b)</a:t>
            </a:r>
          </a:p>
        </p:txBody>
      </p:sp>
    </p:spTree>
    <p:extLst>
      <p:ext uri="{BB962C8B-B14F-4D97-AF65-F5344CB8AC3E}">
        <p14:creationId xmlns:p14="http://schemas.microsoft.com/office/powerpoint/2010/main" val="2349694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p:cNvGrpSpPr/>
        <p:nvPr/>
      </p:nvGrpSpPr>
      <p:grpSpPr>
        <a:xfrm>
          <a:off x="0" y="0"/>
          <a:ext cx="0" cy="0"/>
          <a:chOff x="0" y="0"/>
          <a:chExt cx="0" cy="0"/>
        </a:xfrm>
      </p:grpSpPr>
      <p:sp>
        <p:nvSpPr>
          <p:cNvPr id="2" name="Freeform 2"/>
          <p:cNvSpPr/>
          <p:nvPr/>
        </p:nvSpPr>
        <p:spPr>
          <a:xfrm>
            <a:off x="948363" y="548631"/>
            <a:ext cx="16310937" cy="9189738"/>
          </a:xfrm>
          <a:custGeom>
            <a:avLst/>
            <a:gdLst/>
            <a:ahLst/>
            <a:cxnLst/>
            <a:rect l="l" t="t" r="r" b="b"/>
            <a:pathLst>
              <a:path w="16310937" h="9189738">
                <a:moveTo>
                  <a:pt x="0" y="0"/>
                </a:moveTo>
                <a:lnTo>
                  <a:pt x="16310937" y="0"/>
                </a:lnTo>
                <a:lnTo>
                  <a:pt x="16310937" y="9189738"/>
                </a:lnTo>
                <a:lnTo>
                  <a:pt x="0" y="9189738"/>
                </a:lnTo>
                <a:lnTo>
                  <a:pt x="0" y="0"/>
                </a:lnTo>
                <a:close/>
              </a:path>
            </a:pathLst>
          </a:custGeom>
          <a:blipFill>
            <a:blip r:embed="rId2"/>
            <a:stretch>
              <a:fillRect/>
            </a:stretch>
          </a:blipFill>
        </p:spPr>
        <p:txBody>
          <a:bodyPr/>
          <a:lstStyle/>
          <a:p>
            <a:endParaRPr lang="en-US"/>
          </a:p>
        </p:txBody>
      </p:sp>
      <p:sp>
        <p:nvSpPr>
          <p:cNvPr id="7" name="Slide Number Placeholder 6">
            <a:extLst>
              <a:ext uri="{FF2B5EF4-FFF2-40B4-BE49-F238E27FC236}">
                <a16:creationId xmlns:a16="http://schemas.microsoft.com/office/drawing/2014/main" id="{D52C824C-7996-5E1E-F962-E555E70C5033}"/>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2400" smtClean="0"/>
              <a:pPr/>
              <a:t>38</a:t>
            </a:fld>
            <a:endParaRPr lang="en-US" sz="24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B8DC4235-BF02-E61E-F34A-317CE27953DC}"/>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2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026" name="Picture 2">
            <a:extLst>
              <a:ext uri="{FF2B5EF4-FFF2-40B4-BE49-F238E27FC236}">
                <a16:creationId xmlns:a16="http://schemas.microsoft.com/office/drawing/2014/main" id="{C62A61F4-A647-B05A-7D37-DBA1E16EBC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810872"/>
            <a:ext cx="8826500" cy="5295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711818B-0E1B-461C-5819-608B2C5AF9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39600" y="399568"/>
            <a:ext cx="5029200" cy="94791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8">
            <a:extLst>
              <a:ext uri="{FF2B5EF4-FFF2-40B4-BE49-F238E27FC236}">
                <a16:creationId xmlns:a16="http://schemas.microsoft.com/office/drawing/2014/main" id="{EA15CB0C-1CF4-900D-1C2F-EC4E48D55CF2}"/>
              </a:ext>
            </a:extLst>
          </p:cNvPr>
          <p:cNvSpPr txBox="1"/>
          <p:nvPr/>
        </p:nvSpPr>
        <p:spPr>
          <a:xfrm>
            <a:off x="475226" y="647700"/>
            <a:ext cx="14114996" cy="782650"/>
          </a:xfrm>
          <a:prstGeom prst="rect">
            <a:avLst/>
          </a:prstGeom>
        </p:spPr>
        <p:txBody>
          <a:bodyPr wrap="square" lIns="0" tIns="0" rIns="0" bIns="0" rtlCol="0" anchor="t">
            <a:spAutoFit/>
          </a:bodyPr>
          <a:lstStyle/>
          <a:p>
            <a:pPr marL="0" marR="0" lvl="0" indent="0" algn="l" defTabSz="914400" rtl="0" eaLnBrk="1" fontAlgn="auto" latinLnBrk="0" hangingPunct="1">
              <a:lnSpc>
                <a:spcPts val="5900"/>
              </a:lnSpc>
              <a:spcBef>
                <a:spcPct val="0"/>
              </a:spcBef>
              <a:spcAft>
                <a:spcPts val="0"/>
              </a:spcAft>
              <a:buClrTx/>
              <a:buSzTx/>
              <a:buFontTx/>
              <a:buNone/>
              <a:tabLst/>
              <a:defRPr/>
            </a:pPr>
            <a:r>
              <a:rPr kumimoji="0" lang="en-US" sz="59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SN 2022crr: A Nearby SN </a:t>
            </a:r>
            <a:r>
              <a:rPr kumimoji="0" lang="en-US" sz="5900" b="0" i="0" u="none" strike="noStrike" kern="1200" cap="none" spc="0" normalizeH="0" baseline="0" noProof="0" dirty="0" err="1">
                <a:ln>
                  <a:noFill/>
                </a:ln>
                <a:solidFill>
                  <a:srgbClr val="FFFFFF"/>
                </a:solidFill>
                <a:effectLst/>
                <a:uLnTx/>
                <a:uFillTx/>
                <a:latin typeface="Cormorant Garamond"/>
                <a:ea typeface="Cormorant Garamond"/>
                <a:cs typeface="Cormorant Garamond"/>
                <a:sym typeface="Cormorant Garamond"/>
              </a:rPr>
              <a:t>Ic</a:t>
            </a:r>
            <a:r>
              <a:rPr kumimoji="0" lang="en-US" sz="59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-BL</a:t>
            </a:r>
          </a:p>
        </p:txBody>
      </p:sp>
      <p:sp>
        <p:nvSpPr>
          <p:cNvPr id="7" name="TextBox 6">
            <a:extLst>
              <a:ext uri="{FF2B5EF4-FFF2-40B4-BE49-F238E27FC236}">
                <a16:creationId xmlns:a16="http://schemas.microsoft.com/office/drawing/2014/main" id="{D5A5F613-4AD9-AA87-37B1-5301C239C3B1}"/>
              </a:ext>
            </a:extLst>
          </p:cNvPr>
          <p:cNvSpPr txBox="1"/>
          <p:nvPr/>
        </p:nvSpPr>
        <p:spPr>
          <a:xfrm>
            <a:off x="3810000" y="7052815"/>
            <a:ext cx="9144000" cy="497252"/>
          </a:xfrm>
          <a:prstGeom prst="rect">
            <a:avLst/>
          </a:prstGeom>
          <a:noFill/>
        </p:spPr>
        <p:txBody>
          <a:bodyPr wrap="square">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Mousa et al. in Prep.</a:t>
            </a:r>
          </a:p>
        </p:txBody>
      </p:sp>
      <p:sp>
        <p:nvSpPr>
          <p:cNvPr id="8" name="TextBox 7">
            <a:extLst>
              <a:ext uri="{FF2B5EF4-FFF2-40B4-BE49-F238E27FC236}">
                <a16:creationId xmlns:a16="http://schemas.microsoft.com/office/drawing/2014/main" id="{6047D4BD-7FC7-981A-AEDB-22FB14849211}"/>
              </a:ext>
            </a:extLst>
          </p:cNvPr>
          <p:cNvSpPr txBox="1"/>
          <p:nvPr/>
        </p:nvSpPr>
        <p:spPr>
          <a:xfrm>
            <a:off x="11277600" y="9770774"/>
            <a:ext cx="9144000" cy="497252"/>
          </a:xfrm>
          <a:prstGeom prst="rect">
            <a:avLst/>
          </a:prstGeom>
          <a:noFill/>
        </p:spPr>
        <p:txBody>
          <a:bodyPr wrap="square">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Mousa et al. in Prep.</a:t>
            </a:r>
          </a:p>
        </p:txBody>
      </p:sp>
      <p:sp>
        <p:nvSpPr>
          <p:cNvPr id="14" name="TextBox 4">
            <a:extLst>
              <a:ext uri="{FF2B5EF4-FFF2-40B4-BE49-F238E27FC236}">
                <a16:creationId xmlns:a16="http://schemas.microsoft.com/office/drawing/2014/main" id="{75F1C478-8BA8-6216-9A34-F1F1A01F8DE7}"/>
              </a:ext>
            </a:extLst>
          </p:cNvPr>
          <p:cNvSpPr txBox="1"/>
          <p:nvPr/>
        </p:nvSpPr>
        <p:spPr>
          <a:xfrm>
            <a:off x="4491586" y="7734300"/>
            <a:ext cx="7004974" cy="3400803"/>
          </a:xfrm>
          <a:prstGeom prst="rect">
            <a:avLst/>
          </a:prstGeom>
        </p:spPr>
        <p:txBody>
          <a:bodyPr lIns="0" tIns="0" rIns="0" bIns="0" rtlCol="0" anchor="t">
            <a:spAutoFit/>
          </a:bodyPr>
          <a:lstStyle/>
          <a:p>
            <a:pPr marL="0" marR="0" lvl="0" indent="0" algn="ctr" defTabSz="914400" rtl="0" eaLnBrk="1" fontAlgn="auto" latinLnBrk="0" hangingPunct="1">
              <a:lnSpc>
                <a:spcPts val="3319"/>
              </a:lnSpc>
              <a:spcBef>
                <a:spcPts val="0"/>
              </a:spcBef>
              <a:spcAft>
                <a:spcPts val="0"/>
              </a:spcAft>
              <a:buClrTx/>
              <a:buSzTx/>
              <a:buFontTx/>
              <a:buNone/>
              <a:tabLst/>
              <a:defRP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Photometric light curve (left) and spectral evolution (right) of SN 2022crr. Photometric data comes from ZTF, SEDM, and Swift. Significant absorption features are shown in the spectra </a:t>
            </a:r>
          </a:p>
          <a:p>
            <a:pPr marL="0" marR="0" lvl="0" indent="0" algn="ctr" defTabSz="914400" rtl="0" eaLnBrk="1" fontAlgn="auto" latinLnBrk="0" hangingPunct="1">
              <a:lnSpc>
                <a:spcPts val="3319"/>
              </a:lnSpc>
              <a:spcBef>
                <a:spcPts val="0"/>
              </a:spcBef>
              <a:spcAft>
                <a:spcPts val="0"/>
              </a:spcAft>
              <a:buClrTx/>
              <a:buSzTx/>
              <a:buFontTx/>
              <a:buNone/>
              <a:tabLst/>
              <a:defRPr/>
            </a:pPr>
            <a:b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br>
            <a:b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br>
            <a:endPar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endParaRPr>
          </a:p>
        </p:txBody>
      </p:sp>
      <p:pic>
        <p:nvPicPr>
          <p:cNvPr id="3" name="Picture 2" descr="A person with curly hair and beard&#10;&#10;Description automatically generated">
            <a:extLst>
              <a:ext uri="{FF2B5EF4-FFF2-40B4-BE49-F238E27FC236}">
                <a16:creationId xmlns:a16="http://schemas.microsoft.com/office/drawing/2014/main" id="{48489156-AE05-7BFE-49DC-D88839A4A8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623" y="7301441"/>
            <a:ext cx="2267977" cy="2577247"/>
          </a:xfrm>
          <a:prstGeom prst="rect">
            <a:avLst/>
          </a:prstGeom>
        </p:spPr>
      </p:pic>
      <p:sp>
        <p:nvSpPr>
          <p:cNvPr id="4" name="TextBox 3">
            <a:extLst>
              <a:ext uri="{FF2B5EF4-FFF2-40B4-BE49-F238E27FC236}">
                <a16:creationId xmlns:a16="http://schemas.microsoft.com/office/drawing/2014/main" id="{D064A25B-BC89-A2FC-0B52-D630B3E50172}"/>
              </a:ext>
            </a:extLst>
          </p:cNvPr>
          <p:cNvSpPr txBox="1"/>
          <p:nvPr/>
        </p:nvSpPr>
        <p:spPr>
          <a:xfrm>
            <a:off x="-2256934" y="9838636"/>
            <a:ext cx="9144000" cy="497252"/>
          </a:xfrm>
          <a:prstGeom prst="rect">
            <a:avLst/>
          </a:prstGeom>
          <a:noFill/>
        </p:spPr>
        <p:txBody>
          <a:bodyPr wrap="square">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Muhammad Mousa, Senior at UVA</a:t>
            </a:r>
          </a:p>
        </p:txBody>
      </p:sp>
    </p:spTree>
    <p:extLst>
      <p:ext uri="{BB962C8B-B14F-4D97-AF65-F5344CB8AC3E}">
        <p14:creationId xmlns:p14="http://schemas.microsoft.com/office/powerpoint/2010/main" val="900760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a:extLst>
            <a:ext uri="{FF2B5EF4-FFF2-40B4-BE49-F238E27FC236}">
              <a16:creationId xmlns:a16="http://schemas.microsoft.com/office/drawing/2014/main" id="{B2AD27A3-1210-191C-4899-63AC8DD2D678}"/>
            </a:ext>
          </a:extLst>
        </p:cNvPr>
        <p:cNvGrpSpPr/>
        <p:nvPr/>
      </p:nvGrpSpPr>
      <p:grpSpPr>
        <a:xfrm>
          <a:off x="0" y="0"/>
          <a:ext cx="0" cy="0"/>
          <a:chOff x="0" y="0"/>
          <a:chExt cx="0" cy="0"/>
        </a:xfrm>
      </p:grpSpPr>
      <p:sp>
        <p:nvSpPr>
          <p:cNvPr id="10" name="Slide Number Placeholder 6">
            <a:extLst>
              <a:ext uri="{FF2B5EF4-FFF2-40B4-BE49-F238E27FC236}">
                <a16:creationId xmlns:a16="http://schemas.microsoft.com/office/drawing/2014/main" id="{CAFFE666-7F45-EEBA-7830-271DA6E3A6E4}"/>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2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617CAA84-90D2-466F-637E-752B9E73BB61}"/>
              </a:ext>
            </a:extLst>
          </p:cNvPr>
          <p:cNvGrpSpPr/>
          <p:nvPr/>
        </p:nvGrpSpPr>
        <p:grpSpPr>
          <a:xfrm>
            <a:off x="3238027" y="266700"/>
            <a:ext cx="11811944" cy="1757534"/>
            <a:chOff x="0" y="142875"/>
            <a:chExt cx="15749258" cy="2343378"/>
          </a:xfrm>
        </p:grpSpPr>
        <p:sp>
          <p:nvSpPr>
            <p:cNvPr id="5" name="TextBox 5">
              <a:extLst>
                <a:ext uri="{FF2B5EF4-FFF2-40B4-BE49-F238E27FC236}">
                  <a16:creationId xmlns:a16="http://schemas.microsoft.com/office/drawing/2014/main" id="{D4FE1CC3-6424-F919-2D58-04D09B407BCC}"/>
                </a:ext>
              </a:extLst>
            </p:cNvPr>
            <p:cNvSpPr txBox="1"/>
            <p:nvPr/>
          </p:nvSpPr>
          <p:spPr>
            <a:xfrm>
              <a:off x="0" y="142875"/>
              <a:ext cx="15749258" cy="1397305"/>
            </a:xfrm>
            <a:prstGeom prst="rect">
              <a:avLst/>
            </a:prstGeom>
          </p:spPr>
          <p:txBody>
            <a:bodyPr lIns="0" tIns="0" rIns="0" bIns="0" rtlCol="0" anchor="t">
              <a:spAutoFit/>
            </a:bodyPr>
            <a:lstStyle/>
            <a:p>
              <a:pPr marL="0" marR="0" lvl="0" indent="0" algn="ctr" defTabSz="914400" rtl="0" eaLnBrk="1" fontAlgn="auto" latinLnBrk="0" hangingPunct="1">
                <a:lnSpc>
                  <a:spcPts val="7900"/>
                </a:lnSpc>
                <a:spcBef>
                  <a:spcPts val="0"/>
                </a:spcBef>
                <a:spcAft>
                  <a:spcPts val="0"/>
                </a:spcAft>
                <a:buClrTx/>
                <a:buSzTx/>
                <a:buFontTx/>
                <a:buNone/>
                <a:tabLst/>
                <a:defRPr/>
              </a:pPr>
              <a:endParaRPr kumimoji="0" lang="en-US" sz="7900" b="0" i="0" u="none" strike="noStrike" kern="1200" cap="none" spc="0" normalizeH="0" baseline="0" noProof="0" dirty="0">
                <a:ln>
                  <a:noFill/>
                </a:ln>
                <a:solidFill>
                  <a:srgbClr val="FBF1F1"/>
                </a:solidFill>
                <a:effectLst/>
                <a:uLnTx/>
                <a:uFillTx/>
                <a:latin typeface="Cormorant Garamond Light"/>
                <a:ea typeface="Cormorant Garamond Light"/>
                <a:cs typeface="Cormorant Garamond Light"/>
                <a:sym typeface="Cormorant Garamond Light"/>
              </a:endParaRPr>
            </a:p>
          </p:txBody>
        </p:sp>
        <p:sp>
          <p:nvSpPr>
            <p:cNvPr id="6" name="TextBox 6">
              <a:extLst>
                <a:ext uri="{FF2B5EF4-FFF2-40B4-BE49-F238E27FC236}">
                  <a16:creationId xmlns:a16="http://schemas.microsoft.com/office/drawing/2014/main" id="{4AAA5D70-4F29-377D-C318-C8D692DFB6A3}"/>
                </a:ext>
              </a:extLst>
            </p:cNvPr>
            <p:cNvSpPr txBox="1"/>
            <p:nvPr/>
          </p:nvSpPr>
          <p:spPr>
            <a:xfrm>
              <a:off x="0" y="1701774"/>
              <a:ext cx="15749258" cy="784479"/>
            </a:xfrm>
            <a:prstGeom prst="rect">
              <a:avLst/>
            </a:prstGeom>
          </p:spPr>
          <p:txBody>
            <a:bodyPr lIns="0" tIns="0" rIns="0" bIns="0" rtlCol="0" anchor="t">
              <a:spAutoFit/>
            </a:bodyPr>
            <a:lstStyle/>
            <a:p>
              <a:pPr marL="0" marR="0" lvl="0" indent="0" algn="ctr" defTabSz="914400" rtl="0" eaLnBrk="1" fontAlgn="auto" latinLnBrk="0" hangingPunct="1">
                <a:lnSpc>
                  <a:spcPts val="497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TextBox 6">
            <a:extLst>
              <a:ext uri="{FF2B5EF4-FFF2-40B4-BE49-F238E27FC236}">
                <a16:creationId xmlns:a16="http://schemas.microsoft.com/office/drawing/2014/main" id="{9D368912-EEED-03BB-9C46-B3243E98F8AD}"/>
              </a:ext>
            </a:extLst>
          </p:cNvPr>
          <p:cNvSpPr txBox="1"/>
          <p:nvPr/>
        </p:nvSpPr>
        <p:spPr>
          <a:xfrm>
            <a:off x="-152400" y="587242"/>
            <a:ext cx="7544749" cy="788035"/>
          </a:xfrm>
          <a:prstGeom prst="rect">
            <a:avLst/>
          </a:prstGeom>
        </p:spPr>
        <p:txBody>
          <a:bodyPr lIns="0" tIns="0" rIns="0" bIns="0" rtlCol="0" anchor="t">
            <a:spAutoFit/>
          </a:bodyPr>
          <a:lstStyle/>
          <a:p>
            <a:pPr algn="ctr">
              <a:lnSpc>
                <a:spcPts val="5900"/>
              </a:lnSpc>
              <a:spcBef>
                <a:spcPct val="0"/>
              </a:spcBef>
            </a:pPr>
            <a:r>
              <a:rPr lang="en-US" sz="5900" dirty="0">
                <a:solidFill>
                  <a:srgbClr val="FFFFFF"/>
                </a:solidFill>
                <a:latin typeface="Cormorant Garamond"/>
                <a:ea typeface="Cormorant Garamond"/>
                <a:cs typeface="Cormorant Garamond"/>
                <a:sym typeface="Cormorant Garamond"/>
              </a:rPr>
              <a:t>State of the Field</a:t>
            </a:r>
          </a:p>
        </p:txBody>
      </p:sp>
      <p:pic>
        <p:nvPicPr>
          <p:cNvPr id="12" name="Picture 11" descr="Text&#10;&#10;AI-generated content may be incorrect.">
            <a:extLst>
              <a:ext uri="{FF2B5EF4-FFF2-40B4-BE49-F238E27FC236}">
                <a16:creationId xmlns:a16="http://schemas.microsoft.com/office/drawing/2014/main" id="{4FD094DB-954F-F177-1841-D5DFC763B3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799" y="1730031"/>
            <a:ext cx="13106400" cy="6537669"/>
          </a:xfrm>
          <a:prstGeom prst="rect">
            <a:avLst/>
          </a:prstGeom>
        </p:spPr>
      </p:pic>
      <p:sp>
        <p:nvSpPr>
          <p:cNvPr id="13" name="TextBox 12">
            <a:extLst>
              <a:ext uri="{FF2B5EF4-FFF2-40B4-BE49-F238E27FC236}">
                <a16:creationId xmlns:a16="http://schemas.microsoft.com/office/drawing/2014/main" id="{C375F25D-DFCF-1EE8-36A4-6E39ED6281B4}"/>
              </a:ext>
            </a:extLst>
          </p:cNvPr>
          <p:cNvSpPr txBox="1"/>
          <p:nvPr/>
        </p:nvSpPr>
        <p:spPr>
          <a:xfrm>
            <a:off x="9906000" y="8354912"/>
            <a:ext cx="9144000" cy="497252"/>
          </a:xfrm>
          <a:prstGeom prst="rect">
            <a:avLst/>
          </a:prstGeom>
          <a:noFill/>
        </p:spPr>
        <p:txBody>
          <a:bodyPr wrap="square">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Credit: Li et al. (2024)</a:t>
            </a:r>
          </a:p>
        </p:txBody>
      </p:sp>
      <p:sp>
        <p:nvSpPr>
          <p:cNvPr id="14" name="Oval 13">
            <a:extLst>
              <a:ext uri="{FF2B5EF4-FFF2-40B4-BE49-F238E27FC236}">
                <a16:creationId xmlns:a16="http://schemas.microsoft.com/office/drawing/2014/main" id="{1D1D51E2-E935-4C6B-D65B-5E18F95EC894}"/>
              </a:ext>
            </a:extLst>
          </p:cNvPr>
          <p:cNvSpPr/>
          <p:nvPr/>
        </p:nvSpPr>
        <p:spPr>
          <a:xfrm>
            <a:off x="2971800" y="6134100"/>
            <a:ext cx="1447800" cy="381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00D753B-40EE-3B29-709A-0F72F7B7AE1E}"/>
                  </a:ext>
                </a:extLst>
              </p:cNvPr>
              <p:cNvSpPr txBox="1"/>
              <p:nvPr/>
            </p:nvSpPr>
            <p:spPr>
              <a:xfrm>
                <a:off x="7544750" y="6134100"/>
                <a:ext cx="8152450" cy="668516"/>
              </a:xfrm>
              <a:prstGeom prst="rect">
                <a:avLst/>
              </a:prstGeom>
              <a:noFill/>
            </p:spPr>
            <p:txBody>
              <a:bodyPr wrap="square" rtlCol="0">
                <a:spAutoFit/>
              </a:bodyPr>
              <a:lstStyle/>
              <a:p>
                <a:r>
                  <a:rPr lang="en-US" dirty="0"/>
                  <a:t>Slightly off-axis structured jet with </a:t>
                </a:r>
                <a14:m>
                  <m:oMath xmlns:m="http://schemas.openxmlformats.org/officeDocument/2006/math">
                    <m:sSub>
                      <m:sSubPr>
                        <m:ctrlPr>
                          <a:rPr lang="en-US" i="1" smtClean="0">
                            <a:latin typeface="Cambria Math" panose="02040503050406030204" pitchFamily="18" charset="0"/>
                          </a:rPr>
                        </m:ctrlPr>
                      </m:sSubPr>
                      <m:e>
                        <m:r>
                          <m:rPr>
                            <m:sty m:val="p"/>
                          </m:rPr>
                          <a:rPr lang="el-GR" i="1" smtClean="0">
                            <a:latin typeface="Cambria Math" panose="02040503050406030204" pitchFamily="18" charset="0"/>
                            <a:ea typeface="Cambria Math" panose="02040503050406030204" pitchFamily="18" charset="0"/>
                          </a:rPr>
                          <m:t>Γ</m:t>
                        </m:r>
                      </m:e>
                      <m:sub>
                        <m:r>
                          <a:rPr lang="en-US" b="0" i="1" smtClean="0">
                            <a:latin typeface="Cambria Math" panose="02040503050406030204" pitchFamily="18" charset="0"/>
                          </a:rPr>
                          <m:t>0</m:t>
                        </m:r>
                      </m:sub>
                    </m:sSub>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100</m:t>
                    </m:r>
                  </m:oMath>
                </a14:m>
                <a:r>
                  <a:rPr lang="en-US" dirty="0"/>
                  <a:t>, on axis GRB with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𝜂</m:t>
                        </m:r>
                      </m:e>
                      <m:sub>
                        <m:r>
                          <a:rPr lang="en-US" i="1" smtClean="0">
                            <a:latin typeface="Cambria Math" panose="02040503050406030204" pitchFamily="18" charset="0"/>
                            <a:ea typeface="Cambria Math" panose="02040503050406030204" pitchFamily="18" charset="0"/>
                          </a:rPr>
                          <m:t>𝛾</m:t>
                        </m:r>
                      </m:sub>
                    </m:sSub>
                    <m:r>
                      <a:rPr lang="en-US" i="1" smtClean="0">
                        <a:latin typeface="Cambria Math" panose="02040503050406030204" pitchFamily="18" charset="0"/>
                        <a:ea typeface="Cambria Math" panose="02040503050406030204" pitchFamily="18" charset="0"/>
                      </a:rPr>
                      <m:t>&lt;</m:t>
                    </m:r>
                    <m:r>
                      <a:rPr lang="en-US" b="0" i="0" smtClean="0">
                        <a:latin typeface="Cambria Math" panose="02040503050406030204" pitchFamily="18" charset="0"/>
                        <a:ea typeface="Cambria Math" panose="02040503050406030204" pitchFamily="18" charset="0"/>
                      </a:rPr>
                      <m:t>4 −11%</m:t>
                    </m:r>
                  </m:oMath>
                </a14:m>
                <a:r>
                  <a:rPr lang="en-US" dirty="0"/>
                  <a:t>, on axis jet with </a:t>
                </a:r>
                <a14:m>
                  <m:oMath xmlns:m="http://schemas.openxmlformats.org/officeDocument/2006/math">
                    <m:sSub>
                      <m:sSubPr>
                        <m:ctrlPr>
                          <a:rPr lang="en-US"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Γ</m:t>
                        </m:r>
                      </m:e>
                      <m:sub>
                        <m:r>
                          <a:rPr lang="en-US" i="1">
                            <a:latin typeface="Cambria Math" panose="02040503050406030204" pitchFamily="18" charset="0"/>
                          </a:rPr>
                          <m:t>0</m:t>
                        </m:r>
                      </m:sub>
                    </m:sSub>
                    <m:r>
                      <a:rPr lang="en-US" b="0" i="1" smtClean="0">
                        <a:latin typeface="Cambria Math" panose="02040503050406030204" pitchFamily="18" charset="0"/>
                      </a:rPr>
                      <m:t>&lt;</m:t>
                    </m:r>
                    <m:r>
                      <a:rPr lang="en-US" i="1">
                        <a:latin typeface="Cambria Math" panose="02040503050406030204" pitchFamily="18" charset="0"/>
                        <a:ea typeface="Cambria Math" panose="02040503050406030204" pitchFamily="18" charset="0"/>
                      </a:rPr>
                      <m:t>100</m:t>
                    </m:r>
                  </m:oMath>
                </a14:m>
                <a:endParaRPr lang="en-US" dirty="0"/>
              </a:p>
            </p:txBody>
          </p:sp>
        </mc:Choice>
        <mc:Fallback xmlns="">
          <p:sp>
            <p:nvSpPr>
              <p:cNvPr id="15" name="TextBox 14">
                <a:extLst>
                  <a:ext uri="{FF2B5EF4-FFF2-40B4-BE49-F238E27FC236}">
                    <a16:creationId xmlns:a16="http://schemas.microsoft.com/office/drawing/2014/main" id="{700D753B-40EE-3B29-709A-0F72F7B7AE1E}"/>
                  </a:ext>
                </a:extLst>
              </p:cNvPr>
              <p:cNvSpPr txBox="1">
                <a:spLocks noRot="1" noChangeAspect="1" noMove="1" noResize="1" noEditPoints="1" noAdjustHandles="1" noChangeArrowheads="1" noChangeShapeType="1" noTextEdit="1"/>
              </p:cNvSpPr>
              <p:nvPr/>
            </p:nvSpPr>
            <p:spPr>
              <a:xfrm>
                <a:off x="7544750" y="6134100"/>
                <a:ext cx="8152450" cy="668516"/>
              </a:xfrm>
              <a:prstGeom prst="rect">
                <a:avLst/>
              </a:prstGeom>
              <a:blipFill>
                <a:blip r:embed="rId3"/>
                <a:stretch>
                  <a:fillRect l="-779" t="-3704" b="-12963"/>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ACB4ED7A-1358-0C2D-77FD-0F387949A0D4}"/>
              </a:ext>
            </a:extLst>
          </p:cNvPr>
          <p:cNvSpPr txBox="1"/>
          <p:nvPr/>
        </p:nvSpPr>
        <p:spPr>
          <a:xfrm>
            <a:off x="10835781" y="-14981"/>
            <a:ext cx="9609364" cy="805670"/>
          </a:xfrm>
          <a:prstGeom prst="rect">
            <a:avLst/>
          </a:prstGeom>
          <a:noFill/>
        </p:spPr>
        <p:txBody>
          <a:bodyPr wrap="square">
            <a:spAutoFit/>
          </a:bodyPr>
          <a:lstStyle/>
          <a:p>
            <a:pPr marL="0" marR="0" lvl="0" indent="0" algn="ctr" defTabSz="914400" rtl="0" eaLnBrk="1" fontAlgn="auto" latinLnBrk="0" hangingPunct="1">
              <a:lnSpc>
                <a:spcPts val="5900"/>
              </a:lnSpc>
              <a:spcBef>
                <a:spcPct val="0"/>
              </a:spcBef>
              <a:spcAft>
                <a:spcPts val="0"/>
              </a:spcAft>
              <a:buClrTx/>
              <a:buSzTx/>
              <a:buFontTx/>
              <a:buNone/>
              <a:tabLst/>
              <a:defRPr/>
            </a:pPr>
            <a:r>
              <a:rPr kumimoji="0" lang="en-US" sz="3200" b="0" i="0" u="none" strike="noStrike" kern="1200" cap="none" spc="0" normalizeH="0" noProof="0" dirty="0">
                <a:ln>
                  <a:noFill/>
                </a:ln>
                <a:solidFill>
                  <a:srgbClr val="0070C0"/>
                </a:solidFill>
                <a:effectLst/>
                <a:uLnTx/>
                <a:uFillTx/>
                <a:latin typeface="Cormorant Garamond"/>
                <a:ea typeface="Cormorant Garamond"/>
                <a:cs typeface="Cormorant Garamond"/>
                <a:sym typeface="Cormorant Garamond"/>
              </a:rPr>
              <a:t>What is the state of the field</a:t>
            </a:r>
            <a:r>
              <a:rPr lang="en-US" sz="3200" dirty="0">
                <a:solidFill>
                  <a:srgbClr val="0070C0"/>
                </a:solidFill>
                <a:latin typeface="Cormorant Garamond"/>
                <a:ea typeface="Cormorant Garamond"/>
                <a:cs typeface="Cormorant Garamond"/>
                <a:sym typeface="Cormorant Garamond"/>
              </a:rPr>
              <a:t>?</a:t>
            </a:r>
          </a:p>
        </p:txBody>
      </p:sp>
    </p:spTree>
    <p:extLst>
      <p:ext uri="{BB962C8B-B14F-4D97-AF65-F5344CB8AC3E}">
        <p14:creationId xmlns:p14="http://schemas.microsoft.com/office/powerpoint/2010/main" val="126007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p:cNvGrpSpPr/>
        <p:nvPr/>
      </p:nvGrpSpPr>
      <p:grpSpPr>
        <a:xfrm>
          <a:off x="0" y="0"/>
          <a:ext cx="0" cy="0"/>
          <a:chOff x="0" y="0"/>
          <a:chExt cx="0" cy="0"/>
        </a:xfrm>
      </p:grpSpPr>
      <p:sp>
        <p:nvSpPr>
          <p:cNvPr id="3" name="TextBox 3"/>
          <p:cNvSpPr txBox="1"/>
          <p:nvPr/>
        </p:nvSpPr>
        <p:spPr>
          <a:xfrm>
            <a:off x="3238500" y="7691039"/>
            <a:ext cx="11811000" cy="2977610"/>
          </a:xfrm>
          <a:prstGeom prst="rect">
            <a:avLst/>
          </a:prstGeom>
        </p:spPr>
        <p:txBody>
          <a:bodyPr wrap="square" lIns="0" tIns="0" rIns="0" bIns="0" rtlCol="0" anchor="t">
            <a:spAutoFit/>
          </a:bodyPr>
          <a:lstStyle/>
          <a:p>
            <a:pPr marL="0" marR="0" lvl="0" indent="0" algn="ctr" defTabSz="914400" rtl="0" eaLnBrk="1" fontAlgn="auto" latinLnBrk="0" hangingPunct="1">
              <a:lnSpc>
                <a:spcPts val="3319"/>
              </a:lnSpc>
              <a:spcBef>
                <a:spcPts val="0"/>
              </a:spcBef>
              <a:spcAft>
                <a:spcPts val="0"/>
              </a:spcAft>
              <a:buClrTx/>
              <a:buSzTx/>
              <a:buFontTx/>
              <a:buNone/>
              <a:tabLst/>
              <a:defRP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Spectrum taken 27.4 days after GRB, 15.4 days after SN peak in r band</a:t>
            </a:r>
          </a:p>
          <a:p>
            <a:pPr marL="0" marR="0" lvl="0" indent="0" algn="ctr" defTabSz="914400" rtl="0" eaLnBrk="1" fontAlgn="auto" latinLnBrk="0" hangingPunct="1">
              <a:lnSpc>
                <a:spcPts val="3319"/>
              </a:lnSpc>
              <a:spcBef>
                <a:spcPts val="0"/>
              </a:spcBef>
              <a:spcAft>
                <a:spcPts val="0"/>
              </a:spcAft>
              <a:buClrTx/>
              <a:buSzTx/>
              <a:buFontTx/>
              <a:buNone/>
              <a:tabLst/>
              <a:defRPr/>
            </a:pPr>
            <a:endPar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endParaRPr>
          </a:p>
          <a:p>
            <a:pPr marL="0" marR="0" lvl="0" indent="0" algn="ctr" defTabSz="914400" rtl="0" eaLnBrk="1" fontAlgn="auto" latinLnBrk="0" hangingPunct="1">
              <a:lnSpc>
                <a:spcPts val="3319"/>
              </a:lnSpc>
              <a:spcBef>
                <a:spcPts val="0"/>
              </a:spcBef>
              <a:spcAft>
                <a:spcPts val="0"/>
              </a:spcAft>
              <a:buClrTx/>
              <a:buSzTx/>
              <a:buFontTx/>
              <a:buNone/>
              <a:tabLst/>
              <a:defRPr/>
            </a:pPr>
            <a:r>
              <a:rPr kumimoji="0" lang="en-US" sz="3319" b="0" i="0" u="none" strike="noStrike" kern="1200" cap="none" spc="0" normalizeH="0" baseline="0" noProof="0" dirty="0" err="1">
                <a:ln>
                  <a:noFill/>
                </a:ln>
                <a:solidFill>
                  <a:srgbClr val="FFFFFF"/>
                </a:solidFill>
                <a:effectLst/>
                <a:uLnTx/>
                <a:uFillTx/>
                <a:latin typeface="Cormorant Garamond"/>
                <a:ea typeface="Cormorant Garamond"/>
                <a:cs typeface="Cormorant Garamond"/>
                <a:sym typeface="Cormorant Garamond"/>
              </a:rPr>
              <a:t>Photospheric</a:t>
            </a: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 expansion velocity of 11,300 ± 1,600 km/s</a:t>
            </a:r>
          </a:p>
          <a:p>
            <a:pPr marL="0" marR="0" lvl="0" indent="0" algn="ctr" defTabSz="914400" rtl="0" eaLnBrk="1" fontAlgn="auto" latinLnBrk="0" hangingPunct="1">
              <a:lnSpc>
                <a:spcPts val="3319"/>
              </a:lnSpc>
              <a:spcBef>
                <a:spcPts val="0"/>
              </a:spcBef>
              <a:spcAft>
                <a:spcPts val="0"/>
              </a:spcAft>
              <a:buClrTx/>
              <a:buSzTx/>
              <a:buFontTx/>
              <a:buNone/>
              <a:tabLst/>
              <a:defRPr/>
            </a:pPr>
            <a:endPar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endParaRPr>
          </a:p>
          <a:p>
            <a:pPr marL="0" marR="0" lvl="0" indent="0" algn="ctr" defTabSz="914400" rtl="0" eaLnBrk="1" fontAlgn="auto" latinLnBrk="0" hangingPunct="1">
              <a:lnSpc>
                <a:spcPts val="3319"/>
              </a:lnSpc>
              <a:spcBef>
                <a:spcPts val="0"/>
              </a:spcBef>
              <a:spcAft>
                <a:spcPts val="0"/>
              </a:spcAft>
              <a:buClrTx/>
              <a:buSzTx/>
              <a:buFontTx/>
              <a:buNone/>
              <a:tabLst/>
              <a:defRP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Ejecta mass = 1.0 ± 0.6 solar masses</a:t>
            </a:r>
          </a:p>
          <a:p>
            <a:pPr marL="0" marR="0" lvl="0" indent="0" algn="ctr" defTabSz="914400" rtl="0" eaLnBrk="1" fontAlgn="auto" latinLnBrk="0" hangingPunct="1">
              <a:lnSpc>
                <a:spcPts val="3319"/>
              </a:lnSpc>
              <a:spcBef>
                <a:spcPts val="0"/>
              </a:spcBef>
              <a:spcAft>
                <a:spcPts val="0"/>
              </a:spcAft>
              <a:buClrTx/>
              <a:buSzTx/>
              <a:buFontTx/>
              <a:buNone/>
              <a:tabLst/>
              <a:defRP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Kinetic Energy ~ 10⁵¹ erg</a:t>
            </a:r>
          </a:p>
          <a:p>
            <a:pPr marL="0" marR="0" lvl="0" indent="0" algn="ctr" defTabSz="914400" rtl="0" eaLnBrk="1" fontAlgn="auto" latinLnBrk="0" hangingPunct="1">
              <a:lnSpc>
                <a:spcPts val="3319"/>
              </a:lnSpc>
              <a:spcBef>
                <a:spcPct val="0"/>
              </a:spcBef>
              <a:spcAft>
                <a:spcPts val="0"/>
              </a:spcAft>
              <a:buClrTx/>
              <a:buSzTx/>
              <a:buFontTx/>
              <a:buNone/>
              <a:tabLst/>
              <a:defRPr/>
            </a:pPr>
            <a:endPar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endParaRPr>
          </a:p>
        </p:txBody>
      </p:sp>
      <p:sp>
        <p:nvSpPr>
          <p:cNvPr id="8" name="Slide Number Placeholder 6">
            <a:extLst>
              <a:ext uri="{FF2B5EF4-FFF2-40B4-BE49-F238E27FC236}">
                <a16:creationId xmlns:a16="http://schemas.microsoft.com/office/drawing/2014/main" id="{BF0C27B4-E5CE-C0D3-6236-3036CFF96181}"/>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2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0" name="TextBox 9">
            <a:extLst>
              <a:ext uri="{FF2B5EF4-FFF2-40B4-BE49-F238E27FC236}">
                <a16:creationId xmlns:a16="http://schemas.microsoft.com/office/drawing/2014/main" id="{FBCBAEEA-42ED-D68B-1898-BCADDDA50338}"/>
              </a:ext>
            </a:extLst>
          </p:cNvPr>
          <p:cNvSpPr txBox="1"/>
          <p:nvPr/>
        </p:nvSpPr>
        <p:spPr>
          <a:xfrm>
            <a:off x="11277600" y="4618087"/>
            <a:ext cx="9144000" cy="497252"/>
          </a:xfrm>
          <a:prstGeom prst="rect">
            <a:avLst/>
          </a:prstGeom>
          <a:noFill/>
        </p:spPr>
        <p:txBody>
          <a:bodyPr wrap="square">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Srinivasaragavan et al. (2024)</a:t>
            </a:r>
          </a:p>
        </p:txBody>
      </p:sp>
      <p:sp>
        <p:nvSpPr>
          <p:cNvPr id="4" name="TextBox 3">
            <a:extLst>
              <a:ext uri="{FF2B5EF4-FFF2-40B4-BE49-F238E27FC236}">
                <a16:creationId xmlns:a16="http://schemas.microsoft.com/office/drawing/2014/main" id="{659F487F-437C-1389-EE87-A688C62CF013}"/>
              </a:ext>
            </a:extLst>
          </p:cNvPr>
          <p:cNvSpPr txBox="1"/>
          <p:nvPr/>
        </p:nvSpPr>
        <p:spPr>
          <a:xfrm>
            <a:off x="381000" y="419100"/>
            <a:ext cx="6879940" cy="782650"/>
          </a:xfrm>
          <a:prstGeom prst="rect">
            <a:avLst/>
          </a:prstGeom>
        </p:spPr>
        <p:txBody>
          <a:bodyPr lIns="0" tIns="0" rIns="0" bIns="0" rtlCol="0" anchor="t">
            <a:spAutoFit/>
          </a:bodyPr>
          <a:lstStyle/>
          <a:p>
            <a:pPr marL="0" marR="0" lvl="0" indent="0" algn="ctr" defTabSz="914400" rtl="0" eaLnBrk="1" fontAlgn="auto" latinLnBrk="0" hangingPunct="1">
              <a:lnSpc>
                <a:spcPts val="5900"/>
              </a:lnSpc>
              <a:spcBef>
                <a:spcPct val="0"/>
              </a:spcBef>
              <a:spcAft>
                <a:spcPts val="0"/>
              </a:spcAft>
              <a:buClrTx/>
              <a:buSzTx/>
              <a:buFontTx/>
              <a:buNone/>
              <a:tabLst/>
              <a:defRPr/>
            </a:pPr>
            <a:r>
              <a:rPr kumimoji="0" lang="en-US" sz="59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Spectrum Analysis</a:t>
            </a:r>
          </a:p>
        </p:txBody>
      </p:sp>
      <p:pic>
        <p:nvPicPr>
          <p:cNvPr id="11" name="Picture 10" descr="A graph of different colored lines&#10;&#10;Description automatically generated">
            <a:extLst>
              <a:ext uri="{FF2B5EF4-FFF2-40B4-BE49-F238E27FC236}">
                <a16:creationId xmlns:a16="http://schemas.microsoft.com/office/drawing/2014/main" id="{44623BA7-8C16-0BF1-62AD-CC731C528E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5475" y="1375617"/>
            <a:ext cx="9417050" cy="6141554"/>
          </a:xfrm>
          <a:prstGeom prst="rect">
            <a:avLst/>
          </a:prstGeom>
        </p:spPr>
      </p:pic>
    </p:spTree>
    <p:extLst>
      <p:ext uri="{BB962C8B-B14F-4D97-AF65-F5344CB8AC3E}">
        <p14:creationId xmlns:p14="http://schemas.microsoft.com/office/powerpoint/2010/main" val="23709457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p:cNvGrpSpPr/>
        <p:nvPr/>
      </p:nvGrpSpPr>
      <p:grpSpPr>
        <a:xfrm>
          <a:off x="0" y="0"/>
          <a:ext cx="0" cy="0"/>
          <a:chOff x="0" y="0"/>
          <a:chExt cx="0" cy="0"/>
        </a:xfrm>
      </p:grpSpPr>
      <p:sp>
        <p:nvSpPr>
          <p:cNvPr id="2" name="Freeform 2"/>
          <p:cNvSpPr/>
          <p:nvPr/>
        </p:nvSpPr>
        <p:spPr>
          <a:xfrm>
            <a:off x="1028700" y="1943100"/>
            <a:ext cx="7142005" cy="4912148"/>
          </a:xfrm>
          <a:custGeom>
            <a:avLst/>
            <a:gdLst/>
            <a:ahLst/>
            <a:cxnLst/>
            <a:rect l="l" t="t" r="r" b="b"/>
            <a:pathLst>
              <a:path w="7142005" h="4912148">
                <a:moveTo>
                  <a:pt x="0" y="0"/>
                </a:moveTo>
                <a:lnTo>
                  <a:pt x="7142005" y="0"/>
                </a:lnTo>
                <a:lnTo>
                  <a:pt x="7142005" y="4912148"/>
                </a:lnTo>
                <a:lnTo>
                  <a:pt x="0" y="491214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635718" y="1970590"/>
            <a:ext cx="7623582" cy="4949180"/>
          </a:xfrm>
          <a:custGeom>
            <a:avLst/>
            <a:gdLst/>
            <a:ahLst/>
            <a:cxnLst/>
            <a:rect l="l" t="t" r="r" b="b"/>
            <a:pathLst>
              <a:path w="7623582" h="4949180">
                <a:moveTo>
                  <a:pt x="0" y="0"/>
                </a:moveTo>
                <a:lnTo>
                  <a:pt x="7623582" y="0"/>
                </a:lnTo>
                <a:lnTo>
                  <a:pt x="7623582" y="4949181"/>
                </a:lnTo>
                <a:lnTo>
                  <a:pt x="0" y="494918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165731" y="7747947"/>
            <a:ext cx="7004974" cy="2122678"/>
          </a:xfrm>
          <a:prstGeom prst="rect">
            <a:avLst/>
          </a:prstGeom>
        </p:spPr>
        <p:txBody>
          <a:bodyPr lIns="0" tIns="0" rIns="0" bIns="0" rtlCol="0" anchor="t">
            <a:spAutoFit/>
          </a:bodyPr>
          <a:lstStyle/>
          <a:p>
            <a:pPr marL="0" marR="0" lvl="0" indent="0" algn="ctr" defTabSz="914400" rtl="0" eaLnBrk="1" fontAlgn="auto" latinLnBrk="0" hangingPunct="1">
              <a:lnSpc>
                <a:spcPts val="3319"/>
              </a:lnSpc>
              <a:spcBef>
                <a:spcPts val="0"/>
              </a:spcBef>
              <a:spcAft>
                <a:spcPts val="0"/>
              </a:spcAft>
              <a:buClrTx/>
              <a:buSzTx/>
              <a:buFontTx/>
              <a:buNone/>
              <a:tabLst/>
              <a:defRP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The peak </a:t>
            </a:r>
            <a:r>
              <a:rPr kumimoji="0" lang="en-US" sz="3319" b="0" i="0" u="none" strike="noStrike" kern="1200" cap="none" spc="0" normalizeH="0" baseline="0" noProof="0" dirty="0" err="1">
                <a:ln>
                  <a:noFill/>
                </a:ln>
                <a:solidFill>
                  <a:srgbClr val="FFFFFF"/>
                </a:solidFill>
                <a:effectLst/>
                <a:uLnTx/>
                <a:uFillTx/>
                <a:latin typeface="Cormorant Garamond"/>
                <a:ea typeface="Cormorant Garamond"/>
                <a:cs typeface="Cormorant Garamond"/>
                <a:sym typeface="Cormorant Garamond"/>
              </a:rPr>
              <a:t>photospheric</a:t>
            </a: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 velocities for the sample, with the mean velocity (16,100 km/s) and one sigma standard deviation (5,600 km/s) range shown.</a:t>
            </a:r>
          </a:p>
          <a:p>
            <a:pPr marL="0" marR="0" lvl="0" indent="0" algn="ctr" defTabSz="914400" rtl="0" eaLnBrk="1" fontAlgn="auto" latinLnBrk="0" hangingPunct="1">
              <a:lnSpc>
                <a:spcPts val="3319"/>
              </a:lnSpc>
              <a:spcBef>
                <a:spcPct val="0"/>
              </a:spcBef>
              <a:spcAft>
                <a:spcPts val="0"/>
              </a:spcAft>
              <a:buClrTx/>
              <a:buSzTx/>
              <a:buFontTx/>
              <a:buNone/>
              <a:tabLst/>
              <a:defRPr/>
            </a:pPr>
            <a:endPar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endParaRPr>
          </a:p>
        </p:txBody>
      </p:sp>
      <p:sp>
        <p:nvSpPr>
          <p:cNvPr id="5" name="TextBox 5"/>
          <p:cNvSpPr txBox="1"/>
          <p:nvPr/>
        </p:nvSpPr>
        <p:spPr>
          <a:xfrm>
            <a:off x="9945022" y="7747947"/>
            <a:ext cx="7004974" cy="2122678"/>
          </a:xfrm>
          <a:prstGeom prst="rect">
            <a:avLst/>
          </a:prstGeom>
        </p:spPr>
        <p:txBody>
          <a:bodyPr lIns="0" tIns="0" rIns="0" bIns="0" rtlCol="0" anchor="t">
            <a:spAutoFit/>
          </a:bodyPr>
          <a:lstStyle/>
          <a:p>
            <a:pPr marL="0" marR="0" lvl="0" indent="0" algn="ctr" defTabSz="914400" rtl="0" eaLnBrk="1" fontAlgn="auto" latinLnBrk="0" hangingPunct="1">
              <a:lnSpc>
                <a:spcPts val="3319"/>
              </a:lnSpc>
              <a:spcBef>
                <a:spcPts val="0"/>
              </a:spcBef>
              <a:spcAft>
                <a:spcPts val="0"/>
              </a:spcAft>
              <a:buClrTx/>
              <a:buSzTx/>
              <a:buFontTx/>
              <a:buNone/>
              <a:tabLst/>
              <a:defRPr/>
            </a:pPr>
            <a:r>
              <a:rPr kumimoji="0" lang="en-US" sz="3319" b="0" i="0" u="none" strike="noStrike" kern="1200" cap="none" spc="0" normalizeH="0" baseline="0" noProof="0">
                <a:ln>
                  <a:noFill/>
                </a:ln>
                <a:solidFill>
                  <a:srgbClr val="FFFFFF"/>
                </a:solidFill>
                <a:effectLst/>
                <a:uLnTx/>
                <a:uFillTx/>
                <a:latin typeface="Cormorant Garamond"/>
                <a:ea typeface="Cormorant Garamond"/>
                <a:cs typeface="Cormorant Garamond"/>
                <a:sym typeface="Cormorant Garamond"/>
              </a:rPr>
              <a:t>SN velocities measured from the Fe II 5169 Angstrom line as a function of the spectroscopic phase, along with events from literature. </a:t>
            </a:r>
          </a:p>
          <a:p>
            <a:pPr marL="0" marR="0" lvl="0" indent="0" algn="ctr" defTabSz="914400" rtl="0" eaLnBrk="1" fontAlgn="auto" latinLnBrk="0" hangingPunct="1">
              <a:lnSpc>
                <a:spcPts val="3319"/>
              </a:lnSpc>
              <a:spcBef>
                <a:spcPct val="0"/>
              </a:spcBef>
              <a:spcAft>
                <a:spcPts val="0"/>
              </a:spcAft>
              <a:buClrTx/>
              <a:buSzTx/>
              <a:buFontTx/>
              <a:buNone/>
              <a:tabLst/>
              <a:defRPr/>
            </a:pPr>
            <a:endParaRPr kumimoji="0" lang="en-US" sz="3319" b="0" i="0" u="none" strike="noStrike" kern="1200" cap="none" spc="0" normalizeH="0" baseline="0" noProof="0">
              <a:ln>
                <a:noFill/>
              </a:ln>
              <a:solidFill>
                <a:srgbClr val="FFFFFF"/>
              </a:solidFill>
              <a:effectLst/>
              <a:uLnTx/>
              <a:uFillTx/>
              <a:latin typeface="Cormorant Garamond"/>
              <a:ea typeface="Cormorant Garamond"/>
              <a:cs typeface="Cormorant Garamond"/>
              <a:sym typeface="Cormorant Garamond"/>
            </a:endParaRPr>
          </a:p>
        </p:txBody>
      </p:sp>
      <p:sp>
        <p:nvSpPr>
          <p:cNvPr id="10" name="Slide Number Placeholder 6">
            <a:extLst>
              <a:ext uri="{FF2B5EF4-FFF2-40B4-BE49-F238E27FC236}">
                <a16:creationId xmlns:a16="http://schemas.microsoft.com/office/drawing/2014/main" id="{C4A27549-0BB4-2446-C85F-6BFA6FE76215}"/>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2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54C199A3-FE81-E7F4-3B70-954E73222E01}"/>
              </a:ext>
            </a:extLst>
          </p:cNvPr>
          <p:cNvSpPr txBox="1"/>
          <p:nvPr/>
        </p:nvSpPr>
        <p:spPr>
          <a:xfrm>
            <a:off x="1828800" y="6889461"/>
            <a:ext cx="9144000" cy="497252"/>
          </a:xfrm>
          <a:prstGeom prst="rect">
            <a:avLst/>
          </a:prstGeom>
          <a:noFill/>
        </p:spPr>
        <p:txBody>
          <a:bodyPr wrap="square">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Srinivasaragavan et al. (2024b)</a:t>
            </a:r>
          </a:p>
        </p:txBody>
      </p:sp>
      <p:sp>
        <p:nvSpPr>
          <p:cNvPr id="12" name="TextBox 11">
            <a:extLst>
              <a:ext uri="{FF2B5EF4-FFF2-40B4-BE49-F238E27FC236}">
                <a16:creationId xmlns:a16="http://schemas.microsoft.com/office/drawing/2014/main" id="{2C6691FF-AB29-158F-DAB2-C5DC8316F278}"/>
              </a:ext>
            </a:extLst>
          </p:cNvPr>
          <p:cNvSpPr txBox="1"/>
          <p:nvPr/>
        </p:nvSpPr>
        <p:spPr>
          <a:xfrm>
            <a:off x="10744200" y="6972300"/>
            <a:ext cx="9144000" cy="497252"/>
          </a:xfrm>
          <a:prstGeom prst="rect">
            <a:avLst/>
          </a:prstGeom>
          <a:noFill/>
        </p:spPr>
        <p:txBody>
          <a:bodyPr wrap="square">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Srinivasaragavan et al. (2024b)</a:t>
            </a:r>
          </a:p>
        </p:txBody>
      </p:sp>
    </p:spTree>
    <p:extLst>
      <p:ext uri="{BB962C8B-B14F-4D97-AF65-F5344CB8AC3E}">
        <p14:creationId xmlns:p14="http://schemas.microsoft.com/office/powerpoint/2010/main" val="40032869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p:cNvGrpSpPr/>
        <p:nvPr/>
      </p:nvGrpSpPr>
      <p:grpSpPr>
        <a:xfrm>
          <a:off x="0" y="0"/>
          <a:ext cx="0" cy="0"/>
          <a:chOff x="0" y="0"/>
          <a:chExt cx="0" cy="0"/>
        </a:xfrm>
      </p:grpSpPr>
      <p:sp>
        <p:nvSpPr>
          <p:cNvPr id="2" name="Freeform 2"/>
          <p:cNvSpPr/>
          <p:nvPr/>
        </p:nvSpPr>
        <p:spPr>
          <a:xfrm>
            <a:off x="5873676" y="380274"/>
            <a:ext cx="6540648" cy="4499173"/>
          </a:xfrm>
          <a:custGeom>
            <a:avLst/>
            <a:gdLst/>
            <a:ahLst/>
            <a:cxnLst/>
            <a:rect l="l" t="t" r="r" b="b"/>
            <a:pathLst>
              <a:path w="6540648" h="4499173">
                <a:moveTo>
                  <a:pt x="0" y="0"/>
                </a:moveTo>
                <a:lnTo>
                  <a:pt x="6540648" y="0"/>
                </a:lnTo>
                <a:lnTo>
                  <a:pt x="6540648" y="4499173"/>
                </a:lnTo>
                <a:lnTo>
                  <a:pt x="0" y="4499173"/>
                </a:lnTo>
                <a:lnTo>
                  <a:pt x="0" y="0"/>
                </a:lnTo>
                <a:close/>
              </a:path>
            </a:pathLst>
          </a:custGeom>
          <a:blipFill>
            <a:blip r:embed="rId2"/>
            <a:stretch>
              <a:fillRect/>
            </a:stretch>
          </a:blipFill>
        </p:spPr>
        <p:txBody>
          <a:bodyPr/>
          <a:lstStyle/>
          <a:p>
            <a:endParaRPr lang="en-US"/>
          </a:p>
        </p:txBody>
      </p:sp>
      <p:sp>
        <p:nvSpPr>
          <p:cNvPr id="3" name="Freeform 3"/>
          <p:cNvSpPr/>
          <p:nvPr/>
        </p:nvSpPr>
        <p:spPr>
          <a:xfrm>
            <a:off x="623987" y="5260595"/>
            <a:ext cx="6590338" cy="4499173"/>
          </a:xfrm>
          <a:custGeom>
            <a:avLst/>
            <a:gdLst/>
            <a:ahLst/>
            <a:cxnLst/>
            <a:rect l="l" t="t" r="r" b="b"/>
            <a:pathLst>
              <a:path w="6590338" h="4499173">
                <a:moveTo>
                  <a:pt x="0" y="0"/>
                </a:moveTo>
                <a:lnTo>
                  <a:pt x="6590338" y="0"/>
                </a:lnTo>
                <a:lnTo>
                  <a:pt x="6590338" y="4499173"/>
                </a:lnTo>
                <a:lnTo>
                  <a:pt x="0" y="4499173"/>
                </a:lnTo>
                <a:lnTo>
                  <a:pt x="0" y="0"/>
                </a:lnTo>
                <a:close/>
              </a:path>
            </a:pathLst>
          </a:custGeom>
          <a:blipFill>
            <a:blip r:embed="rId3"/>
            <a:stretch>
              <a:fillRect/>
            </a:stretch>
          </a:blipFill>
        </p:spPr>
        <p:txBody>
          <a:bodyPr/>
          <a:lstStyle/>
          <a:p>
            <a:endParaRPr lang="en-US"/>
          </a:p>
        </p:txBody>
      </p:sp>
      <p:sp>
        <p:nvSpPr>
          <p:cNvPr id="4" name="Freeform 4"/>
          <p:cNvSpPr/>
          <p:nvPr/>
        </p:nvSpPr>
        <p:spPr>
          <a:xfrm>
            <a:off x="10972800" y="5143500"/>
            <a:ext cx="6540648" cy="4733364"/>
          </a:xfrm>
          <a:custGeom>
            <a:avLst/>
            <a:gdLst/>
            <a:ahLst/>
            <a:cxnLst/>
            <a:rect l="l" t="t" r="r" b="b"/>
            <a:pathLst>
              <a:path w="6540648" h="4733364">
                <a:moveTo>
                  <a:pt x="0" y="0"/>
                </a:moveTo>
                <a:lnTo>
                  <a:pt x="6540648" y="0"/>
                </a:lnTo>
                <a:lnTo>
                  <a:pt x="6540648" y="4733364"/>
                </a:lnTo>
                <a:lnTo>
                  <a:pt x="0" y="4733364"/>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355776" y="3846683"/>
            <a:ext cx="5517900" cy="2122678"/>
          </a:xfrm>
          <a:prstGeom prst="rect">
            <a:avLst/>
          </a:prstGeom>
        </p:spPr>
        <p:txBody>
          <a:bodyPr lIns="0" tIns="0" rIns="0" bIns="0" rtlCol="0" anchor="t">
            <a:spAutoFit/>
          </a:bodyPr>
          <a:lstStyle/>
          <a:p>
            <a:pPr algn="ctr">
              <a:lnSpc>
                <a:spcPts val="3319"/>
              </a:lnSpc>
            </a:pPr>
            <a:r>
              <a:rPr lang="en-US" sz="3319">
                <a:solidFill>
                  <a:srgbClr val="FFFFFF"/>
                </a:solidFill>
                <a:latin typeface="Cormorant Garamond"/>
                <a:ea typeface="Cormorant Garamond"/>
                <a:cs typeface="Cormorant Garamond"/>
                <a:sym typeface="Cormorant Garamond"/>
              </a:rPr>
              <a:t>Average kinetic energy of 4.0e51 erg, one sigma standard deviation of 6.5e51 erg.</a:t>
            </a:r>
          </a:p>
          <a:p>
            <a:pPr algn="ctr">
              <a:lnSpc>
                <a:spcPts val="3319"/>
              </a:lnSpc>
            </a:pPr>
            <a:endParaRPr lang="en-US" sz="3319">
              <a:solidFill>
                <a:srgbClr val="FFFFFF"/>
              </a:solidFill>
              <a:latin typeface="Cormorant Garamond"/>
              <a:ea typeface="Cormorant Garamond"/>
              <a:cs typeface="Cormorant Garamond"/>
              <a:sym typeface="Cormorant Garamond"/>
            </a:endParaRPr>
          </a:p>
          <a:p>
            <a:pPr algn="ctr">
              <a:lnSpc>
                <a:spcPts val="3319"/>
              </a:lnSpc>
              <a:spcBef>
                <a:spcPct val="0"/>
              </a:spcBef>
            </a:pPr>
            <a:endParaRPr lang="en-US" sz="3319">
              <a:solidFill>
                <a:srgbClr val="FFFFFF"/>
              </a:solidFill>
              <a:latin typeface="Cormorant Garamond"/>
              <a:ea typeface="Cormorant Garamond"/>
              <a:cs typeface="Cormorant Garamond"/>
              <a:sym typeface="Cormorant Garamond"/>
            </a:endParaRPr>
          </a:p>
        </p:txBody>
      </p:sp>
      <p:sp>
        <p:nvSpPr>
          <p:cNvPr id="6" name="TextBox 6"/>
          <p:cNvSpPr txBox="1"/>
          <p:nvPr/>
        </p:nvSpPr>
        <p:spPr>
          <a:xfrm>
            <a:off x="12414324" y="1085850"/>
            <a:ext cx="5745335" cy="2122678"/>
          </a:xfrm>
          <a:prstGeom prst="rect">
            <a:avLst/>
          </a:prstGeom>
        </p:spPr>
        <p:txBody>
          <a:bodyPr lIns="0" tIns="0" rIns="0" bIns="0" rtlCol="0" anchor="t">
            <a:spAutoFit/>
          </a:bodyPr>
          <a:lstStyle/>
          <a:p>
            <a:pPr algn="ctr">
              <a:lnSpc>
                <a:spcPts val="3319"/>
              </a:lnSpc>
            </a:pPr>
            <a:r>
              <a:rPr lang="en-US" sz="3319">
                <a:solidFill>
                  <a:srgbClr val="FFFFFF"/>
                </a:solidFill>
                <a:latin typeface="Cormorant Garamond"/>
                <a:ea typeface="Cormorant Garamond"/>
                <a:cs typeface="Cormorant Garamond"/>
                <a:sym typeface="Cormorant Garamond"/>
              </a:rPr>
              <a:t>Average Ni mass of 0.37 solar masses, one sigma standard deviation of 0.42 solar masses.</a:t>
            </a:r>
          </a:p>
          <a:p>
            <a:pPr algn="ctr">
              <a:lnSpc>
                <a:spcPts val="3319"/>
              </a:lnSpc>
            </a:pPr>
            <a:endParaRPr lang="en-US" sz="3319">
              <a:solidFill>
                <a:srgbClr val="FFFFFF"/>
              </a:solidFill>
              <a:latin typeface="Cormorant Garamond"/>
              <a:ea typeface="Cormorant Garamond"/>
              <a:cs typeface="Cormorant Garamond"/>
              <a:sym typeface="Cormorant Garamond"/>
            </a:endParaRPr>
          </a:p>
          <a:p>
            <a:pPr algn="ctr">
              <a:lnSpc>
                <a:spcPts val="3319"/>
              </a:lnSpc>
              <a:spcBef>
                <a:spcPct val="0"/>
              </a:spcBef>
            </a:pPr>
            <a:endParaRPr lang="en-US" sz="3319">
              <a:solidFill>
                <a:srgbClr val="FFFFFF"/>
              </a:solidFill>
              <a:latin typeface="Cormorant Garamond"/>
              <a:ea typeface="Cormorant Garamond"/>
              <a:cs typeface="Cormorant Garamond"/>
              <a:sym typeface="Cormorant Garamond"/>
            </a:endParaRPr>
          </a:p>
        </p:txBody>
      </p:sp>
      <p:sp>
        <p:nvSpPr>
          <p:cNvPr id="7" name="TextBox 7"/>
          <p:cNvSpPr txBox="1"/>
          <p:nvPr/>
        </p:nvSpPr>
        <p:spPr>
          <a:xfrm>
            <a:off x="12414324" y="3661624"/>
            <a:ext cx="5745335" cy="2122678"/>
          </a:xfrm>
          <a:prstGeom prst="rect">
            <a:avLst/>
          </a:prstGeom>
        </p:spPr>
        <p:txBody>
          <a:bodyPr lIns="0" tIns="0" rIns="0" bIns="0" rtlCol="0" anchor="t">
            <a:spAutoFit/>
          </a:bodyPr>
          <a:lstStyle/>
          <a:p>
            <a:pPr algn="ctr">
              <a:lnSpc>
                <a:spcPts val="3319"/>
              </a:lnSpc>
            </a:pPr>
            <a:r>
              <a:rPr lang="en-US" sz="3319">
                <a:solidFill>
                  <a:srgbClr val="FFFFFF"/>
                </a:solidFill>
                <a:latin typeface="Cormorant Garamond"/>
                <a:ea typeface="Cormorant Garamond"/>
                <a:cs typeface="Cormorant Garamond"/>
                <a:sym typeface="Cormorant Garamond"/>
              </a:rPr>
              <a:t>Average ejecta mass of 2.45 solar masses, one sigma standard deviation of 2.35 solar masses.</a:t>
            </a:r>
          </a:p>
          <a:p>
            <a:pPr algn="ctr">
              <a:lnSpc>
                <a:spcPts val="3319"/>
              </a:lnSpc>
            </a:pPr>
            <a:endParaRPr lang="en-US" sz="3319">
              <a:solidFill>
                <a:srgbClr val="FFFFFF"/>
              </a:solidFill>
              <a:latin typeface="Cormorant Garamond"/>
              <a:ea typeface="Cormorant Garamond"/>
              <a:cs typeface="Cormorant Garamond"/>
              <a:sym typeface="Cormorant Garamond"/>
            </a:endParaRPr>
          </a:p>
          <a:p>
            <a:pPr algn="ctr">
              <a:lnSpc>
                <a:spcPts val="3319"/>
              </a:lnSpc>
              <a:spcBef>
                <a:spcPct val="0"/>
              </a:spcBef>
            </a:pPr>
            <a:endParaRPr lang="en-US" sz="3319">
              <a:solidFill>
                <a:srgbClr val="FFFFFF"/>
              </a:solidFill>
              <a:latin typeface="Cormorant Garamond"/>
              <a:ea typeface="Cormorant Garamond"/>
              <a:cs typeface="Cormorant Garamond"/>
              <a:sym typeface="Cormorant Garamond"/>
            </a:endParaRPr>
          </a:p>
        </p:txBody>
      </p:sp>
      <p:sp>
        <p:nvSpPr>
          <p:cNvPr id="8" name="TextBox 8"/>
          <p:cNvSpPr txBox="1"/>
          <p:nvPr/>
        </p:nvSpPr>
        <p:spPr>
          <a:xfrm>
            <a:off x="623987" y="905523"/>
            <a:ext cx="4475051" cy="1530985"/>
          </a:xfrm>
          <a:prstGeom prst="rect">
            <a:avLst/>
          </a:prstGeom>
        </p:spPr>
        <p:txBody>
          <a:bodyPr lIns="0" tIns="0" rIns="0" bIns="0" rtlCol="0" anchor="t">
            <a:spAutoFit/>
          </a:bodyPr>
          <a:lstStyle/>
          <a:p>
            <a:pPr algn="ctr">
              <a:lnSpc>
                <a:spcPts val="5900"/>
              </a:lnSpc>
              <a:spcBef>
                <a:spcPct val="0"/>
              </a:spcBef>
            </a:pPr>
            <a:r>
              <a:rPr lang="en-US" sz="5900">
                <a:solidFill>
                  <a:srgbClr val="FFFFFF"/>
                </a:solidFill>
                <a:latin typeface="Cormorant Garamond"/>
                <a:ea typeface="Cormorant Garamond"/>
                <a:cs typeface="Cormorant Garamond"/>
                <a:sym typeface="Cormorant Garamond"/>
              </a:rPr>
              <a:t>Explosion Parameters</a:t>
            </a:r>
          </a:p>
        </p:txBody>
      </p:sp>
      <p:sp>
        <p:nvSpPr>
          <p:cNvPr id="13" name="Slide Number Placeholder 6">
            <a:extLst>
              <a:ext uri="{FF2B5EF4-FFF2-40B4-BE49-F238E27FC236}">
                <a16:creationId xmlns:a16="http://schemas.microsoft.com/office/drawing/2014/main" id="{0EA82187-36F1-7CCC-7737-5179BBEB2098}"/>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2400" smtClean="0"/>
              <a:pPr/>
              <a:t>42</a:t>
            </a:fld>
            <a:endParaRPr lang="en-US" sz="2400" dirty="0"/>
          </a:p>
        </p:txBody>
      </p:sp>
      <p:sp>
        <p:nvSpPr>
          <p:cNvPr id="14" name="TextBox 13">
            <a:extLst>
              <a:ext uri="{FF2B5EF4-FFF2-40B4-BE49-F238E27FC236}">
                <a16:creationId xmlns:a16="http://schemas.microsoft.com/office/drawing/2014/main" id="{216D9C78-5A4B-CCB1-EFE0-3DF4950BC70E}"/>
              </a:ext>
            </a:extLst>
          </p:cNvPr>
          <p:cNvSpPr txBox="1"/>
          <p:nvPr/>
        </p:nvSpPr>
        <p:spPr>
          <a:xfrm>
            <a:off x="646154" y="9812625"/>
            <a:ext cx="9144000" cy="497252"/>
          </a:xfrm>
          <a:prstGeom prst="rect">
            <a:avLst/>
          </a:prstGeom>
          <a:noFill/>
        </p:spPr>
        <p:txBody>
          <a:bodyPr wrap="square">
            <a:spAutoFit/>
          </a:bodyPr>
          <a:lstStyle/>
          <a:p>
            <a:pPr algn="ctr">
              <a:lnSpc>
                <a:spcPts val="3319"/>
              </a:lnSpc>
              <a:spcBef>
                <a:spcPct val="0"/>
              </a:spcBef>
            </a:pPr>
            <a:r>
              <a:rPr lang="en-US" sz="2400" dirty="0">
                <a:solidFill>
                  <a:srgbClr val="FFFFFF"/>
                </a:solidFill>
                <a:latin typeface="Cormorant Garamond"/>
                <a:ea typeface="Cormorant Garamond"/>
                <a:cs typeface="Cormorant Garamond"/>
                <a:sym typeface="Cormorant Garamond"/>
              </a:rPr>
              <a:t>Srinivasaragavan et al. (2024b)</a:t>
            </a:r>
          </a:p>
        </p:txBody>
      </p:sp>
      <p:sp>
        <p:nvSpPr>
          <p:cNvPr id="15" name="TextBox 14">
            <a:extLst>
              <a:ext uri="{FF2B5EF4-FFF2-40B4-BE49-F238E27FC236}">
                <a16:creationId xmlns:a16="http://schemas.microsoft.com/office/drawing/2014/main" id="{C5698B2A-EA28-B73D-FB65-897F144794CC}"/>
              </a:ext>
            </a:extLst>
          </p:cNvPr>
          <p:cNvSpPr txBox="1"/>
          <p:nvPr/>
        </p:nvSpPr>
        <p:spPr>
          <a:xfrm>
            <a:off x="10972800" y="9830594"/>
            <a:ext cx="9144000" cy="497252"/>
          </a:xfrm>
          <a:prstGeom prst="rect">
            <a:avLst/>
          </a:prstGeom>
          <a:noFill/>
        </p:spPr>
        <p:txBody>
          <a:bodyPr wrap="square">
            <a:spAutoFit/>
          </a:bodyPr>
          <a:lstStyle/>
          <a:p>
            <a:pPr algn="ctr">
              <a:lnSpc>
                <a:spcPts val="3319"/>
              </a:lnSpc>
              <a:spcBef>
                <a:spcPct val="0"/>
              </a:spcBef>
            </a:pPr>
            <a:r>
              <a:rPr lang="en-US" sz="2400" dirty="0">
                <a:solidFill>
                  <a:srgbClr val="FFFFFF"/>
                </a:solidFill>
                <a:latin typeface="Cormorant Garamond"/>
                <a:ea typeface="Cormorant Garamond"/>
                <a:cs typeface="Cormorant Garamond"/>
                <a:sym typeface="Cormorant Garamond"/>
              </a:rPr>
              <a:t>Srinivasaragavan et al. (2024b)</a:t>
            </a:r>
          </a:p>
        </p:txBody>
      </p:sp>
      <p:sp>
        <p:nvSpPr>
          <p:cNvPr id="17" name="TextBox 16">
            <a:extLst>
              <a:ext uri="{FF2B5EF4-FFF2-40B4-BE49-F238E27FC236}">
                <a16:creationId xmlns:a16="http://schemas.microsoft.com/office/drawing/2014/main" id="{B28B732E-B8FD-9F70-CCE2-CD56AF7707F5}"/>
              </a:ext>
            </a:extLst>
          </p:cNvPr>
          <p:cNvSpPr txBox="1"/>
          <p:nvPr/>
        </p:nvSpPr>
        <p:spPr>
          <a:xfrm>
            <a:off x="6142992" y="4762848"/>
            <a:ext cx="9144000" cy="497252"/>
          </a:xfrm>
          <a:prstGeom prst="rect">
            <a:avLst/>
          </a:prstGeom>
          <a:noFill/>
        </p:spPr>
        <p:txBody>
          <a:bodyPr wrap="square">
            <a:spAutoFit/>
          </a:bodyPr>
          <a:lstStyle/>
          <a:p>
            <a:pPr algn="ctr">
              <a:lnSpc>
                <a:spcPts val="3319"/>
              </a:lnSpc>
              <a:spcBef>
                <a:spcPct val="0"/>
              </a:spcBef>
            </a:pPr>
            <a:r>
              <a:rPr lang="en-US" sz="2400" dirty="0">
                <a:solidFill>
                  <a:srgbClr val="FFFFFF"/>
                </a:solidFill>
                <a:latin typeface="Cormorant Garamond"/>
                <a:ea typeface="Cormorant Garamond"/>
                <a:cs typeface="Cormorant Garamond"/>
                <a:sym typeface="Cormorant Garamond"/>
              </a:rPr>
              <a:t>Srinivasaragavan et al. (2024b)</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p:cNvGrpSpPr/>
        <p:nvPr/>
      </p:nvGrpSpPr>
      <p:grpSpPr>
        <a:xfrm>
          <a:off x="0" y="0"/>
          <a:ext cx="0" cy="0"/>
          <a:chOff x="0" y="0"/>
          <a:chExt cx="0" cy="0"/>
        </a:xfrm>
      </p:grpSpPr>
      <p:sp>
        <p:nvSpPr>
          <p:cNvPr id="2" name="Freeform 2"/>
          <p:cNvSpPr/>
          <p:nvPr/>
        </p:nvSpPr>
        <p:spPr>
          <a:xfrm>
            <a:off x="8448635" y="2086712"/>
            <a:ext cx="8248764" cy="6113575"/>
          </a:xfrm>
          <a:custGeom>
            <a:avLst/>
            <a:gdLst/>
            <a:ahLst/>
            <a:cxnLst/>
            <a:rect l="l" t="t" r="r" b="b"/>
            <a:pathLst>
              <a:path w="8248764" h="6113575">
                <a:moveTo>
                  <a:pt x="0" y="0"/>
                </a:moveTo>
                <a:lnTo>
                  <a:pt x="8248764" y="0"/>
                </a:lnTo>
                <a:lnTo>
                  <a:pt x="8248764" y="6113576"/>
                </a:lnTo>
                <a:lnTo>
                  <a:pt x="0" y="611357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1028700" y="4110736"/>
            <a:ext cx="6212802" cy="2122678"/>
          </a:xfrm>
          <a:prstGeom prst="rect">
            <a:avLst/>
          </a:prstGeom>
        </p:spPr>
        <p:txBody>
          <a:bodyPr lIns="0" tIns="0" rIns="0" bIns="0" rtlCol="0" anchor="t">
            <a:spAutoFit/>
          </a:bodyPr>
          <a:lstStyle/>
          <a:p>
            <a:pPr marL="0" marR="0" lvl="0" indent="0" algn="ctr" defTabSz="914400" rtl="0" eaLnBrk="1" fontAlgn="auto" latinLnBrk="0" hangingPunct="1">
              <a:lnSpc>
                <a:spcPts val="3319"/>
              </a:lnSpc>
              <a:spcBef>
                <a:spcPts val="0"/>
              </a:spcBef>
              <a:spcAft>
                <a:spcPts val="0"/>
              </a:spcAft>
              <a:buClrTx/>
              <a:buSzTx/>
              <a:buFontTx/>
              <a:buNone/>
              <a:tabLst/>
              <a:defRPr/>
            </a:pPr>
            <a:r>
              <a:rPr kumimoji="0" lang="en-US" sz="3319" b="0" i="0" u="none" strike="noStrike" kern="1200" cap="none" spc="0" normalizeH="0" baseline="0" noProof="0">
                <a:ln>
                  <a:noFill/>
                </a:ln>
                <a:solidFill>
                  <a:srgbClr val="FFFFFF"/>
                </a:solidFill>
                <a:effectLst/>
                <a:uLnTx/>
                <a:uFillTx/>
                <a:latin typeface="Cormorant Garamond"/>
                <a:ea typeface="Cormorant Garamond"/>
                <a:cs typeface="Cormorant Garamond"/>
                <a:sym typeface="Cormorant Garamond"/>
              </a:rPr>
              <a:t>Redshift distribution of sample, with range z = 0.017 to z = 0.1785. All events with exception of SN 2020wgz and SN 2018hsf have z &lt; 0.082.</a:t>
            </a:r>
          </a:p>
          <a:p>
            <a:pPr marL="0" marR="0" lvl="0" indent="0" algn="ctr" defTabSz="914400" rtl="0" eaLnBrk="1" fontAlgn="auto" latinLnBrk="0" hangingPunct="1">
              <a:lnSpc>
                <a:spcPts val="3319"/>
              </a:lnSpc>
              <a:spcBef>
                <a:spcPct val="0"/>
              </a:spcBef>
              <a:spcAft>
                <a:spcPts val="0"/>
              </a:spcAft>
              <a:buClrTx/>
              <a:buSzTx/>
              <a:buFontTx/>
              <a:buNone/>
              <a:tabLst/>
              <a:defRPr/>
            </a:pPr>
            <a:endParaRPr kumimoji="0" lang="en-US" sz="3319" b="0" i="0" u="none" strike="noStrike" kern="1200" cap="none" spc="0" normalizeH="0" baseline="0" noProof="0">
              <a:ln>
                <a:noFill/>
              </a:ln>
              <a:solidFill>
                <a:srgbClr val="FFFFFF"/>
              </a:solidFill>
              <a:effectLst/>
              <a:uLnTx/>
              <a:uFillTx/>
              <a:latin typeface="Cormorant Garamond"/>
              <a:ea typeface="Cormorant Garamond"/>
              <a:cs typeface="Cormorant Garamond"/>
              <a:sym typeface="Cormorant Garamond"/>
            </a:endParaRPr>
          </a:p>
        </p:txBody>
      </p:sp>
      <p:sp>
        <p:nvSpPr>
          <p:cNvPr id="4" name="TextBox 4"/>
          <p:cNvSpPr txBox="1"/>
          <p:nvPr/>
        </p:nvSpPr>
        <p:spPr>
          <a:xfrm>
            <a:off x="623987" y="905523"/>
            <a:ext cx="7544749" cy="788035"/>
          </a:xfrm>
          <a:prstGeom prst="rect">
            <a:avLst/>
          </a:prstGeom>
        </p:spPr>
        <p:txBody>
          <a:bodyPr lIns="0" tIns="0" rIns="0" bIns="0" rtlCol="0" anchor="t">
            <a:spAutoFit/>
          </a:bodyPr>
          <a:lstStyle/>
          <a:p>
            <a:pPr marL="0" marR="0" lvl="0" indent="0" algn="ctr" defTabSz="914400" rtl="0" eaLnBrk="1" fontAlgn="auto" latinLnBrk="0" hangingPunct="1">
              <a:lnSpc>
                <a:spcPts val="5900"/>
              </a:lnSpc>
              <a:spcBef>
                <a:spcPct val="0"/>
              </a:spcBef>
              <a:spcAft>
                <a:spcPts val="0"/>
              </a:spcAft>
              <a:buClrTx/>
              <a:buSzTx/>
              <a:buFontTx/>
              <a:buNone/>
              <a:tabLst/>
              <a:defRPr/>
            </a:pPr>
            <a:r>
              <a:rPr kumimoji="0" lang="en-US" sz="5900" b="0" i="0" u="none" strike="noStrike" kern="1200" cap="none" spc="0" normalizeH="0" baseline="0" noProof="0">
                <a:ln>
                  <a:noFill/>
                </a:ln>
                <a:solidFill>
                  <a:srgbClr val="FFFFFF"/>
                </a:solidFill>
                <a:effectLst/>
                <a:uLnTx/>
                <a:uFillTx/>
                <a:latin typeface="Cormorant Garamond"/>
                <a:ea typeface="Cormorant Garamond"/>
                <a:cs typeface="Cormorant Garamond"/>
                <a:sym typeface="Cormorant Garamond"/>
              </a:rPr>
              <a:t>Redshift Distribution</a:t>
            </a:r>
          </a:p>
        </p:txBody>
      </p:sp>
      <p:sp>
        <p:nvSpPr>
          <p:cNvPr id="9" name="Slide Number Placeholder 6">
            <a:extLst>
              <a:ext uri="{FF2B5EF4-FFF2-40B4-BE49-F238E27FC236}">
                <a16:creationId xmlns:a16="http://schemas.microsoft.com/office/drawing/2014/main" id="{436F284C-8E7B-FAD7-135B-C06BF27B9F3B}"/>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2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6A339888-E594-1F90-EF44-92239599E8EE}"/>
              </a:ext>
            </a:extLst>
          </p:cNvPr>
          <p:cNvSpPr txBox="1"/>
          <p:nvPr/>
        </p:nvSpPr>
        <p:spPr>
          <a:xfrm>
            <a:off x="11049000" y="8291143"/>
            <a:ext cx="7139142" cy="438453"/>
          </a:xfrm>
          <a:prstGeom prst="rect">
            <a:avLst/>
          </a:prstGeom>
        </p:spPr>
        <p:txBody>
          <a:bodyPr lIns="0" tIns="0" rIns="0" bIns="0" rtlCol="0" anchor="t">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Srinivasaragavan et al. (2024b)</a:t>
            </a:r>
          </a:p>
        </p:txBody>
      </p:sp>
    </p:spTree>
    <p:extLst>
      <p:ext uri="{BB962C8B-B14F-4D97-AF65-F5344CB8AC3E}">
        <p14:creationId xmlns:p14="http://schemas.microsoft.com/office/powerpoint/2010/main" val="19193539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p:cNvGrpSpPr/>
        <p:nvPr/>
      </p:nvGrpSpPr>
      <p:grpSpPr>
        <a:xfrm>
          <a:off x="0" y="0"/>
          <a:ext cx="0" cy="0"/>
          <a:chOff x="0" y="0"/>
          <a:chExt cx="0" cy="0"/>
        </a:xfrm>
      </p:grpSpPr>
      <p:sp>
        <p:nvSpPr>
          <p:cNvPr id="2" name="Freeform 2"/>
          <p:cNvSpPr/>
          <p:nvPr/>
        </p:nvSpPr>
        <p:spPr>
          <a:xfrm>
            <a:off x="11206132" y="491141"/>
            <a:ext cx="5557868" cy="6959673"/>
          </a:xfrm>
          <a:custGeom>
            <a:avLst/>
            <a:gdLst/>
            <a:ahLst/>
            <a:cxnLst/>
            <a:rect l="l" t="t" r="r" b="b"/>
            <a:pathLst>
              <a:path w="5948198" h="7336111">
                <a:moveTo>
                  <a:pt x="0" y="0"/>
                </a:moveTo>
                <a:lnTo>
                  <a:pt x="5948198" y="0"/>
                </a:lnTo>
                <a:lnTo>
                  <a:pt x="5948198" y="7336112"/>
                </a:lnTo>
                <a:lnTo>
                  <a:pt x="0" y="733611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366085" y="2029641"/>
            <a:ext cx="7004974" cy="4923921"/>
          </a:xfrm>
          <a:custGeom>
            <a:avLst/>
            <a:gdLst/>
            <a:ahLst/>
            <a:cxnLst/>
            <a:rect l="l" t="t" r="r" b="b"/>
            <a:pathLst>
              <a:path w="7004974" h="4923921">
                <a:moveTo>
                  <a:pt x="0" y="0"/>
                </a:moveTo>
                <a:lnTo>
                  <a:pt x="7004974" y="0"/>
                </a:lnTo>
                <a:lnTo>
                  <a:pt x="7004974" y="4923921"/>
                </a:lnTo>
                <a:lnTo>
                  <a:pt x="0" y="492392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366085" y="7765442"/>
            <a:ext cx="7004974" cy="2122678"/>
          </a:xfrm>
          <a:prstGeom prst="rect">
            <a:avLst/>
          </a:prstGeom>
        </p:spPr>
        <p:txBody>
          <a:bodyPr lIns="0" tIns="0" rIns="0" bIns="0" rtlCol="0" anchor="t">
            <a:spAutoFit/>
          </a:bodyPr>
          <a:lstStyle/>
          <a:p>
            <a:pPr marL="0" marR="0" lvl="0" indent="0" algn="ctr" defTabSz="914400" rtl="0" eaLnBrk="1" fontAlgn="auto" latinLnBrk="0" hangingPunct="1">
              <a:lnSpc>
                <a:spcPts val="3319"/>
              </a:lnSpc>
              <a:spcBef>
                <a:spcPts val="0"/>
              </a:spcBef>
              <a:spcAft>
                <a:spcPts val="0"/>
              </a:spcAft>
              <a:buClrTx/>
              <a:buSzTx/>
              <a:buFontTx/>
              <a:buNone/>
              <a:tabLst/>
              <a:defRPr/>
            </a:pPr>
            <a:r>
              <a:rPr kumimoji="0" lang="en-US" sz="3319" b="0" i="0" u="none" strike="noStrike" kern="1200" cap="none" spc="0" normalizeH="0" baseline="0" noProof="0">
                <a:ln>
                  <a:noFill/>
                </a:ln>
                <a:solidFill>
                  <a:srgbClr val="FFFFFF"/>
                </a:solidFill>
                <a:effectLst/>
                <a:uLnTx/>
                <a:uFillTx/>
                <a:latin typeface="Cormorant Garamond"/>
                <a:ea typeface="Cormorant Garamond"/>
                <a:cs typeface="Cormorant Garamond"/>
                <a:sym typeface="Cormorant Garamond"/>
              </a:rPr>
              <a:t>Peak </a:t>
            </a:r>
            <a:r>
              <a:rPr kumimoji="0" lang="en-US" sz="3319" b="0" i="1" u="none" strike="noStrike" kern="1200" cap="none" spc="0" normalizeH="0" baseline="0" noProof="0">
                <a:ln>
                  <a:noFill/>
                </a:ln>
                <a:solidFill>
                  <a:srgbClr val="FFFFFF"/>
                </a:solidFill>
                <a:effectLst/>
                <a:uLnTx/>
                <a:uFillTx/>
                <a:latin typeface="Cormorant Garamond Italics"/>
                <a:ea typeface="Cormorant Garamond Italics"/>
                <a:cs typeface="Cormorant Garamond Italics"/>
                <a:sym typeface="Cormorant Garamond Italics"/>
              </a:rPr>
              <a:t>r</a:t>
            </a:r>
            <a:r>
              <a:rPr kumimoji="0" lang="en-US" sz="3319" b="0" i="0" u="none" strike="noStrike" kern="1200" cap="none" spc="0" normalizeH="0" baseline="0" noProof="0">
                <a:ln>
                  <a:noFill/>
                </a:ln>
                <a:solidFill>
                  <a:srgbClr val="FFFFFF"/>
                </a:solidFill>
                <a:effectLst/>
                <a:uLnTx/>
                <a:uFillTx/>
                <a:latin typeface="Cormorant Garamond"/>
                <a:ea typeface="Cormorant Garamond"/>
                <a:cs typeface="Cormorant Garamond"/>
                <a:sym typeface="Cormorant Garamond"/>
              </a:rPr>
              <a:t> band absolute magnitude distribution of the sample , with mean magnitude (-18.51 mag) and standard deviation (0.90 mag) range shown.</a:t>
            </a:r>
          </a:p>
          <a:p>
            <a:pPr marL="0" marR="0" lvl="0" indent="0" algn="ctr" defTabSz="914400" rtl="0" eaLnBrk="1" fontAlgn="auto" latinLnBrk="0" hangingPunct="1">
              <a:lnSpc>
                <a:spcPts val="3319"/>
              </a:lnSpc>
              <a:spcBef>
                <a:spcPct val="0"/>
              </a:spcBef>
              <a:spcAft>
                <a:spcPts val="0"/>
              </a:spcAft>
              <a:buClrTx/>
              <a:buSzTx/>
              <a:buFontTx/>
              <a:buNone/>
              <a:tabLst/>
              <a:defRPr/>
            </a:pPr>
            <a:endParaRPr kumimoji="0" lang="en-US" sz="3319" b="0" i="0" u="none" strike="noStrike" kern="1200" cap="none" spc="0" normalizeH="0" baseline="0" noProof="0">
              <a:ln>
                <a:noFill/>
              </a:ln>
              <a:solidFill>
                <a:srgbClr val="FFFFFF"/>
              </a:solidFill>
              <a:effectLst/>
              <a:uLnTx/>
              <a:uFillTx/>
              <a:latin typeface="Cormorant Garamond"/>
              <a:ea typeface="Cormorant Garamond"/>
              <a:cs typeface="Cormorant Garamond"/>
              <a:sym typeface="Cormorant Garamond"/>
            </a:endParaRPr>
          </a:p>
        </p:txBody>
      </p:sp>
      <p:sp>
        <p:nvSpPr>
          <p:cNvPr id="5" name="TextBox 5"/>
          <p:cNvSpPr txBox="1"/>
          <p:nvPr/>
        </p:nvSpPr>
        <p:spPr>
          <a:xfrm>
            <a:off x="10640034" y="7938573"/>
            <a:ext cx="6690064" cy="2122678"/>
          </a:xfrm>
          <a:prstGeom prst="rect">
            <a:avLst/>
          </a:prstGeom>
        </p:spPr>
        <p:txBody>
          <a:bodyPr lIns="0" tIns="0" rIns="0" bIns="0" rtlCol="0" anchor="t">
            <a:spAutoFit/>
          </a:bodyPr>
          <a:lstStyle/>
          <a:p>
            <a:pPr marL="0" marR="0" lvl="0" indent="0" algn="ctr" defTabSz="914400" rtl="0" eaLnBrk="1" fontAlgn="auto" latinLnBrk="0" hangingPunct="1">
              <a:lnSpc>
                <a:spcPts val="3319"/>
              </a:lnSpc>
              <a:spcBef>
                <a:spcPts val="0"/>
              </a:spcBef>
              <a:spcAft>
                <a:spcPts val="0"/>
              </a:spcAft>
              <a:buClrTx/>
              <a:buSzTx/>
              <a:buFontTx/>
              <a:buNone/>
              <a:tabLst/>
              <a:defRP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Investigation of the Malmquist bias on the sample. The overall effect is a 0.2 mag decrease in the overall average peak magnitude distribution.</a:t>
            </a:r>
          </a:p>
          <a:p>
            <a:pPr marL="0" marR="0" lvl="0" indent="0" algn="ctr" defTabSz="914400" rtl="0" eaLnBrk="1" fontAlgn="auto" latinLnBrk="0" hangingPunct="1">
              <a:lnSpc>
                <a:spcPts val="3319"/>
              </a:lnSpc>
              <a:spcBef>
                <a:spcPct val="0"/>
              </a:spcBef>
              <a:spcAft>
                <a:spcPts val="0"/>
              </a:spcAft>
              <a:buClrTx/>
              <a:buSzTx/>
              <a:buFontTx/>
              <a:buNone/>
              <a:tabLst/>
              <a:defRPr/>
            </a:pPr>
            <a:endPar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endParaRPr>
          </a:p>
        </p:txBody>
      </p:sp>
      <p:sp>
        <p:nvSpPr>
          <p:cNvPr id="6" name="TextBox 6"/>
          <p:cNvSpPr txBox="1"/>
          <p:nvPr/>
        </p:nvSpPr>
        <p:spPr>
          <a:xfrm>
            <a:off x="623987" y="905523"/>
            <a:ext cx="7544749" cy="788035"/>
          </a:xfrm>
          <a:prstGeom prst="rect">
            <a:avLst/>
          </a:prstGeom>
        </p:spPr>
        <p:txBody>
          <a:bodyPr lIns="0" tIns="0" rIns="0" bIns="0" rtlCol="0" anchor="t">
            <a:spAutoFit/>
          </a:bodyPr>
          <a:lstStyle/>
          <a:p>
            <a:pPr marL="0" marR="0" lvl="0" indent="0" algn="ctr" defTabSz="914400" rtl="0" eaLnBrk="1" fontAlgn="auto" latinLnBrk="0" hangingPunct="1">
              <a:lnSpc>
                <a:spcPts val="5900"/>
              </a:lnSpc>
              <a:spcBef>
                <a:spcPct val="0"/>
              </a:spcBef>
              <a:spcAft>
                <a:spcPts val="0"/>
              </a:spcAft>
              <a:buClrTx/>
              <a:buSzTx/>
              <a:buFontTx/>
              <a:buNone/>
              <a:tabLst/>
              <a:defRPr/>
            </a:pPr>
            <a:r>
              <a:rPr kumimoji="0" lang="en-US" sz="59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Photometric Analysis</a:t>
            </a:r>
          </a:p>
        </p:txBody>
      </p:sp>
      <p:sp>
        <p:nvSpPr>
          <p:cNvPr id="11" name="Slide Number Placeholder 6">
            <a:extLst>
              <a:ext uri="{FF2B5EF4-FFF2-40B4-BE49-F238E27FC236}">
                <a16:creationId xmlns:a16="http://schemas.microsoft.com/office/drawing/2014/main" id="{4229CBC6-E032-5D2D-066E-28011FB8EE2E}"/>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2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AC332C6E-BF79-E538-B9EA-ED17F2EC4135}"/>
              </a:ext>
            </a:extLst>
          </p:cNvPr>
          <p:cNvSpPr txBox="1"/>
          <p:nvPr/>
        </p:nvSpPr>
        <p:spPr>
          <a:xfrm>
            <a:off x="1828800" y="6953562"/>
            <a:ext cx="9144000" cy="497252"/>
          </a:xfrm>
          <a:prstGeom prst="rect">
            <a:avLst/>
          </a:prstGeom>
          <a:noFill/>
        </p:spPr>
        <p:txBody>
          <a:bodyPr wrap="square">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Srinivasaragavan et al. (2024b)</a:t>
            </a:r>
          </a:p>
        </p:txBody>
      </p:sp>
      <p:sp>
        <p:nvSpPr>
          <p:cNvPr id="14" name="TextBox 13">
            <a:extLst>
              <a:ext uri="{FF2B5EF4-FFF2-40B4-BE49-F238E27FC236}">
                <a16:creationId xmlns:a16="http://schemas.microsoft.com/office/drawing/2014/main" id="{C61FA3A9-9A6E-B939-F3B4-4E7184D646E3}"/>
              </a:ext>
            </a:extLst>
          </p:cNvPr>
          <p:cNvSpPr txBox="1"/>
          <p:nvPr/>
        </p:nvSpPr>
        <p:spPr>
          <a:xfrm>
            <a:off x="10616481" y="7397546"/>
            <a:ext cx="9144000" cy="497252"/>
          </a:xfrm>
          <a:prstGeom prst="rect">
            <a:avLst/>
          </a:prstGeom>
          <a:noFill/>
        </p:spPr>
        <p:txBody>
          <a:bodyPr wrap="square">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Srinivasaragavan et al. (2024b)</a:t>
            </a:r>
          </a:p>
        </p:txBody>
      </p:sp>
    </p:spTree>
    <p:extLst>
      <p:ext uri="{BB962C8B-B14F-4D97-AF65-F5344CB8AC3E}">
        <p14:creationId xmlns:p14="http://schemas.microsoft.com/office/powerpoint/2010/main" val="37007752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p:cNvGrpSpPr/>
        <p:nvPr/>
      </p:nvGrpSpPr>
      <p:grpSpPr>
        <a:xfrm>
          <a:off x="0" y="0"/>
          <a:ext cx="0" cy="0"/>
          <a:chOff x="0" y="0"/>
          <a:chExt cx="0" cy="0"/>
        </a:xfrm>
      </p:grpSpPr>
      <p:sp>
        <p:nvSpPr>
          <p:cNvPr id="2" name="Freeform 2"/>
          <p:cNvSpPr/>
          <p:nvPr/>
        </p:nvSpPr>
        <p:spPr>
          <a:xfrm>
            <a:off x="1298587" y="1632946"/>
            <a:ext cx="6577381" cy="6900435"/>
          </a:xfrm>
          <a:custGeom>
            <a:avLst/>
            <a:gdLst/>
            <a:ahLst/>
            <a:cxnLst/>
            <a:rect l="l" t="t" r="r" b="b"/>
            <a:pathLst>
              <a:path w="6577381" h="6900435">
                <a:moveTo>
                  <a:pt x="0" y="0"/>
                </a:moveTo>
                <a:lnTo>
                  <a:pt x="6577381" y="0"/>
                </a:lnTo>
                <a:lnTo>
                  <a:pt x="6577381" y="6900435"/>
                </a:lnTo>
                <a:lnTo>
                  <a:pt x="0" y="690043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982775" y="1498885"/>
            <a:ext cx="7276525" cy="6900435"/>
          </a:xfrm>
          <a:custGeom>
            <a:avLst/>
            <a:gdLst/>
            <a:ahLst/>
            <a:cxnLst/>
            <a:rect l="l" t="t" r="r" b="b"/>
            <a:pathLst>
              <a:path w="7276525" h="6900435">
                <a:moveTo>
                  <a:pt x="0" y="0"/>
                </a:moveTo>
                <a:lnTo>
                  <a:pt x="7276525" y="0"/>
                </a:lnTo>
                <a:lnTo>
                  <a:pt x="7276525" y="6900435"/>
                </a:lnTo>
                <a:lnTo>
                  <a:pt x="0" y="690043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545016" y="687070"/>
            <a:ext cx="7544749" cy="788035"/>
          </a:xfrm>
          <a:prstGeom prst="rect">
            <a:avLst/>
          </a:prstGeom>
        </p:spPr>
        <p:txBody>
          <a:bodyPr lIns="0" tIns="0" rIns="0" bIns="0" rtlCol="0" anchor="t">
            <a:spAutoFit/>
          </a:bodyPr>
          <a:lstStyle/>
          <a:p>
            <a:pPr marL="0" marR="0" lvl="0" indent="0" algn="ctr" defTabSz="914400" rtl="0" eaLnBrk="1" fontAlgn="auto" latinLnBrk="0" hangingPunct="1">
              <a:lnSpc>
                <a:spcPts val="5900"/>
              </a:lnSpc>
              <a:spcBef>
                <a:spcPct val="0"/>
              </a:spcBef>
              <a:spcAft>
                <a:spcPts val="0"/>
              </a:spcAft>
              <a:buClrTx/>
              <a:buSzTx/>
              <a:buFontTx/>
              <a:buNone/>
              <a:tabLst/>
              <a:defRPr/>
            </a:pPr>
            <a:r>
              <a:rPr kumimoji="0" lang="en-US" sz="5900" b="0" i="0" u="none" strike="noStrike" kern="1200" cap="none" spc="0" normalizeH="0" baseline="0" noProof="0">
                <a:ln>
                  <a:noFill/>
                </a:ln>
                <a:solidFill>
                  <a:srgbClr val="FFFFFF"/>
                </a:solidFill>
                <a:effectLst/>
                <a:uLnTx/>
                <a:uFillTx/>
                <a:latin typeface="Cormorant Garamond"/>
                <a:ea typeface="Cormorant Garamond"/>
                <a:cs typeface="Cormorant Garamond"/>
                <a:sym typeface="Cormorant Garamond"/>
              </a:rPr>
              <a:t>Spectroscopic Analysis</a:t>
            </a:r>
          </a:p>
        </p:txBody>
      </p:sp>
      <p:sp>
        <p:nvSpPr>
          <p:cNvPr id="5" name="TextBox 5"/>
          <p:cNvSpPr txBox="1"/>
          <p:nvPr/>
        </p:nvSpPr>
        <p:spPr>
          <a:xfrm>
            <a:off x="1084791" y="9049362"/>
            <a:ext cx="7004974" cy="865378"/>
          </a:xfrm>
          <a:prstGeom prst="rect">
            <a:avLst/>
          </a:prstGeom>
        </p:spPr>
        <p:txBody>
          <a:bodyPr lIns="0" tIns="0" rIns="0" bIns="0" rtlCol="0" anchor="t">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3319" b="0" i="0" u="none" strike="noStrike" kern="1200" cap="none" spc="0" normalizeH="0" baseline="0" noProof="0">
                <a:ln>
                  <a:noFill/>
                </a:ln>
                <a:solidFill>
                  <a:srgbClr val="FFFFFF"/>
                </a:solidFill>
                <a:effectLst/>
                <a:uLnTx/>
                <a:uFillTx/>
                <a:latin typeface="Cormorant Garamond"/>
                <a:ea typeface="Cormorant Garamond"/>
                <a:cs typeface="Cormorant Garamond"/>
                <a:sym typeface="Cormorant Garamond"/>
              </a:rPr>
              <a:t>Photospheric phase spectra and best fit SNID templates</a:t>
            </a:r>
          </a:p>
        </p:txBody>
      </p:sp>
      <p:sp>
        <p:nvSpPr>
          <p:cNvPr id="6" name="TextBox 6"/>
          <p:cNvSpPr txBox="1"/>
          <p:nvPr/>
        </p:nvSpPr>
        <p:spPr>
          <a:xfrm>
            <a:off x="10118551" y="9049362"/>
            <a:ext cx="7004974" cy="865378"/>
          </a:xfrm>
          <a:prstGeom prst="rect">
            <a:avLst/>
          </a:prstGeom>
        </p:spPr>
        <p:txBody>
          <a:bodyPr lIns="0" tIns="0" rIns="0" bIns="0" rtlCol="0" anchor="t">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Example of velocity fitting procedure for SN 2018hsf, utilizing </a:t>
            </a:r>
            <a:r>
              <a:rPr kumimoji="0" lang="en-US" sz="3319" b="0" i="0" u="none" strike="noStrike" kern="1200" cap="none" spc="0" normalizeH="0" baseline="0" noProof="0" dirty="0" err="1">
                <a:ln>
                  <a:noFill/>
                </a:ln>
                <a:solidFill>
                  <a:srgbClr val="FFFFFF"/>
                </a:solidFill>
                <a:effectLst/>
                <a:uLnTx/>
                <a:uFillTx/>
                <a:latin typeface="Cormorant Garamond"/>
                <a:ea typeface="Cormorant Garamond"/>
                <a:cs typeface="Cormorant Garamond"/>
                <a:sym typeface="Cormorant Garamond"/>
              </a:rPr>
              <a:t>Modjaz</a:t>
            </a: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 et al. (2016)</a:t>
            </a:r>
          </a:p>
        </p:txBody>
      </p:sp>
      <p:sp>
        <p:nvSpPr>
          <p:cNvPr id="11" name="Slide Number Placeholder 6">
            <a:extLst>
              <a:ext uri="{FF2B5EF4-FFF2-40B4-BE49-F238E27FC236}">
                <a16:creationId xmlns:a16="http://schemas.microsoft.com/office/drawing/2014/main" id="{5BF0A94E-D7EC-5E14-3159-D21EA62460B8}"/>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2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1F6409E7-DD6D-0B54-0BA8-449A777CCE68}"/>
              </a:ext>
            </a:extLst>
          </p:cNvPr>
          <p:cNvSpPr txBox="1"/>
          <p:nvPr/>
        </p:nvSpPr>
        <p:spPr>
          <a:xfrm>
            <a:off x="1676400" y="8557161"/>
            <a:ext cx="9144000" cy="497252"/>
          </a:xfrm>
          <a:prstGeom prst="rect">
            <a:avLst/>
          </a:prstGeom>
          <a:noFill/>
        </p:spPr>
        <p:txBody>
          <a:bodyPr wrap="square">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Srinivasaragavan et al. (2024b)</a:t>
            </a:r>
          </a:p>
        </p:txBody>
      </p:sp>
      <p:sp>
        <p:nvSpPr>
          <p:cNvPr id="13" name="TextBox 12">
            <a:extLst>
              <a:ext uri="{FF2B5EF4-FFF2-40B4-BE49-F238E27FC236}">
                <a16:creationId xmlns:a16="http://schemas.microsoft.com/office/drawing/2014/main" id="{281BEF3C-D8B2-E67C-16EE-5E30E54CC818}"/>
              </a:ext>
            </a:extLst>
          </p:cNvPr>
          <p:cNvSpPr txBox="1"/>
          <p:nvPr/>
        </p:nvSpPr>
        <p:spPr>
          <a:xfrm>
            <a:off x="10820400" y="8380048"/>
            <a:ext cx="9144000" cy="497252"/>
          </a:xfrm>
          <a:prstGeom prst="rect">
            <a:avLst/>
          </a:prstGeom>
          <a:noFill/>
        </p:spPr>
        <p:txBody>
          <a:bodyPr wrap="square">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Srinivasaragavan et al. (2024b)</a:t>
            </a:r>
          </a:p>
        </p:txBody>
      </p:sp>
    </p:spTree>
    <p:extLst>
      <p:ext uri="{BB962C8B-B14F-4D97-AF65-F5344CB8AC3E}">
        <p14:creationId xmlns:p14="http://schemas.microsoft.com/office/powerpoint/2010/main" val="27583693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p:cNvGrpSpPr/>
        <p:nvPr/>
      </p:nvGrpSpPr>
      <p:grpSpPr>
        <a:xfrm>
          <a:off x="0" y="0"/>
          <a:ext cx="0" cy="0"/>
          <a:chOff x="0" y="0"/>
          <a:chExt cx="0" cy="0"/>
        </a:xfrm>
      </p:grpSpPr>
      <p:sp>
        <p:nvSpPr>
          <p:cNvPr id="2" name="Freeform 2"/>
          <p:cNvSpPr/>
          <p:nvPr/>
        </p:nvSpPr>
        <p:spPr>
          <a:xfrm>
            <a:off x="2787538" y="2025229"/>
            <a:ext cx="6356462" cy="7331727"/>
          </a:xfrm>
          <a:custGeom>
            <a:avLst/>
            <a:gdLst/>
            <a:ahLst/>
            <a:cxnLst/>
            <a:rect l="l" t="t" r="r" b="b"/>
            <a:pathLst>
              <a:path w="6356462" h="7331727">
                <a:moveTo>
                  <a:pt x="0" y="0"/>
                </a:moveTo>
                <a:lnTo>
                  <a:pt x="6356462" y="0"/>
                </a:lnTo>
                <a:lnTo>
                  <a:pt x="6356462" y="7331727"/>
                </a:lnTo>
                <a:lnTo>
                  <a:pt x="0" y="7331727"/>
                </a:lnTo>
                <a:lnTo>
                  <a:pt x="0" y="0"/>
                </a:lnTo>
                <a:close/>
              </a:path>
            </a:pathLst>
          </a:custGeom>
          <a:blipFill>
            <a:blip r:embed="rId2"/>
            <a:stretch>
              <a:fillRect t="-477" b="-477"/>
            </a:stretch>
          </a:blipFill>
        </p:spPr>
        <p:txBody>
          <a:bodyPr/>
          <a:lstStyle/>
          <a:p>
            <a:endParaRPr lang="en-US"/>
          </a:p>
        </p:txBody>
      </p:sp>
      <p:sp>
        <p:nvSpPr>
          <p:cNvPr id="3" name="Freeform 3"/>
          <p:cNvSpPr/>
          <p:nvPr/>
        </p:nvSpPr>
        <p:spPr>
          <a:xfrm>
            <a:off x="9521210" y="2025229"/>
            <a:ext cx="6415261" cy="7331727"/>
          </a:xfrm>
          <a:custGeom>
            <a:avLst/>
            <a:gdLst/>
            <a:ahLst/>
            <a:cxnLst/>
            <a:rect l="l" t="t" r="r" b="b"/>
            <a:pathLst>
              <a:path w="6415261" h="7331727">
                <a:moveTo>
                  <a:pt x="0" y="0"/>
                </a:moveTo>
                <a:lnTo>
                  <a:pt x="6415261" y="0"/>
                </a:lnTo>
                <a:lnTo>
                  <a:pt x="6415261" y="7331727"/>
                </a:lnTo>
                <a:lnTo>
                  <a:pt x="0" y="7331727"/>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233893" y="2645640"/>
            <a:ext cx="2311680" cy="6138530"/>
          </a:xfrm>
          <a:prstGeom prst="rect">
            <a:avLst/>
          </a:prstGeom>
        </p:spPr>
        <p:txBody>
          <a:bodyPr lIns="0" tIns="0" rIns="0" bIns="0" rtlCol="0" anchor="t">
            <a:spAutoFit/>
          </a:bodyPr>
          <a:lstStyle/>
          <a:p>
            <a:pPr algn="ctr">
              <a:lnSpc>
                <a:spcPts val="3024"/>
              </a:lnSpc>
            </a:pPr>
            <a:r>
              <a:rPr lang="en-US" sz="3024">
                <a:solidFill>
                  <a:srgbClr val="FFFFFF"/>
                </a:solidFill>
                <a:latin typeface="Cormorant Garamond"/>
                <a:ea typeface="Cormorant Garamond"/>
                <a:cs typeface="Cormorant Garamond"/>
                <a:sym typeface="Cormorant Garamond"/>
              </a:rPr>
              <a:t>Bolometric luminosity LCs for the Ic-BL sample, calculated using Lyman BC coefficients. The bolometric luminosity LC of SN 1998bw is also shown as comparison. </a:t>
            </a:r>
          </a:p>
          <a:p>
            <a:pPr algn="ctr">
              <a:lnSpc>
                <a:spcPts val="3024"/>
              </a:lnSpc>
            </a:pPr>
            <a:endParaRPr lang="en-US" sz="3024">
              <a:solidFill>
                <a:srgbClr val="FFFFFF"/>
              </a:solidFill>
              <a:latin typeface="Cormorant Garamond"/>
              <a:ea typeface="Cormorant Garamond"/>
              <a:cs typeface="Cormorant Garamond"/>
              <a:sym typeface="Cormorant Garamond"/>
            </a:endParaRPr>
          </a:p>
          <a:p>
            <a:pPr algn="ctr">
              <a:lnSpc>
                <a:spcPts val="3024"/>
              </a:lnSpc>
              <a:spcBef>
                <a:spcPct val="0"/>
              </a:spcBef>
            </a:pPr>
            <a:endParaRPr lang="en-US" sz="3024">
              <a:solidFill>
                <a:srgbClr val="FFFFFF"/>
              </a:solidFill>
              <a:latin typeface="Cormorant Garamond"/>
              <a:ea typeface="Cormorant Garamond"/>
              <a:cs typeface="Cormorant Garamond"/>
              <a:sym typeface="Cormorant Garamond"/>
            </a:endParaRPr>
          </a:p>
        </p:txBody>
      </p:sp>
      <p:sp>
        <p:nvSpPr>
          <p:cNvPr id="5" name="TextBox 5"/>
          <p:cNvSpPr txBox="1"/>
          <p:nvPr/>
        </p:nvSpPr>
        <p:spPr>
          <a:xfrm>
            <a:off x="15844301" y="4029679"/>
            <a:ext cx="2443699" cy="3379978"/>
          </a:xfrm>
          <a:prstGeom prst="rect">
            <a:avLst/>
          </a:prstGeom>
        </p:spPr>
        <p:txBody>
          <a:bodyPr lIns="0" tIns="0" rIns="0" bIns="0" rtlCol="0" anchor="t">
            <a:spAutoFit/>
          </a:bodyPr>
          <a:lstStyle/>
          <a:p>
            <a:pPr algn="ctr">
              <a:lnSpc>
                <a:spcPts val="3319"/>
              </a:lnSpc>
            </a:pPr>
            <a:r>
              <a:rPr lang="en-US" sz="3319">
                <a:solidFill>
                  <a:srgbClr val="FFFFFF"/>
                </a:solidFill>
                <a:latin typeface="Cormorant Garamond"/>
                <a:ea typeface="Cormorant Garamond"/>
                <a:cs typeface="Cormorant Garamond"/>
                <a:sym typeface="Cormorant Garamond"/>
              </a:rPr>
              <a:t>Blackbody temperature and radii evolution for the Ic-BL sample.</a:t>
            </a:r>
          </a:p>
          <a:p>
            <a:pPr algn="ctr">
              <a:lnSpc>
                <a:spcPts val="3319"/>
              </a:lnSpc>
            </a:pPr>
            <a:endParaRPr lang="en-US" sz="3319">
              <a:solidFill>
                <a:srgbClr val="FFFFFF"/>
              </a:solidFill>
              <a:latin typeface="Cormorant Garamond"/>
              <a:ea typeface="Cormorant Garamond"/>
              <a:cs typeface="Cormorant Garamond"/>
              <a:sym typeface="Cormorant Garamond"/>
            </a:endParaRPr>
          </a:p>
          <a:p>
            <a:pPr algn="ctr">
              <a:lnSpc>
                <a:spcPts val="3319"/>
              </a:lnSpc>
              <a:spcBef>
                <a:spcPct val="0"/>
              </a:spcBef>
            </a:pPr>
            <a:endParaRPr lang="en-US" sz="3319">
              <a:solidFill>
                <a:srgbClr val="FFFFFF"/>
              </a:solidFill>
              <a:latin typeface="Cormorant Garamond"/>
              <a:ea typeface="Cormorant Garamond"/>
              <a:cs typeface="Cormorant Garamond"/>
              <a:sym typeface="Cormorant Garamond"/>
            </a:endParaRPr>
          </a:p>
        </p:txBody>
      </p:sp>
      <p:sp>
        <p:nvSpPr>
          <p:cNvPr id="6" name="TextBox 6"/>
          <p:cNvSpPr txBox="1"/>
          <p:nvPr/>
        </p:nvSpPr>
        <p:spPr>
          <a:xfrm>
            <a:off x="471429" y="448723"/>
            <a:ext cx="7544749" cy="788035"/>
          </a:xfrm>
          <a:prstGeom prst="rect">
            <a:avLst/>
          </a:prstGeom>
        </p:spPr>
        <p:txBody>
          <a:bodyPr lIns="0" tIns="0" rIns="0" bIns="0" rtlCol="0" anchor="t">
            <a:spAutoFit/>
          </a:bodyPr>
          <a:lstStyle/>
          <a:p>
            <a:pPr algn="ctr">
              <a:lnSpc>
                <a:spcPts val="5900"/>
              </a:lnSpc>
              <a:spcBef>
                <a:spcPct val="0"/>
              </a:spcBef>
            </a:pPr>
            <a:r>
              <a:rPr lang="en-US" sz="5900">
                <a:solidFill>
                  <a:srgbClr val="FFFFFF"/>
                </a:solidFill>
                <a:latin typeface="Cormorant Garamond"/>
                <a:ea typeface="Cormorant Garamond"/>
                <a:cs typeface="Cormorant Garamond"/>
                <a:sym typeface="Cormorant Garamond"/>
              </a:rPr>
              <a:t>Bolometric LC Analysis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p:cNvGrpSpPr/>
        <p:nvPr/>
      </p:nvGrpSpPr>
      <p:grpSpPr>
        <a:xfrm>
          <a:off x="0" y="0"/>
          <a:ext cx="0" cy="0"/>
          <a:chOff x="0" y="0"/>
          <a:chExt cx="0" cy="0"/>
        </a:xfrm>
      </p:grpSpPr>
      <p:sp>
        <p:nvSpPr>
          <p:cNvPr id="2" name="Freeform 2"/>
          <p:cNvSpPr/>
          <p:nvPr/>
        </p:nvSpPr>
        <p:spPr>
          <a:xfrm>
            <a:off x="8750422" y="6451502"/>
            <a:ext cx="8827083" cy="3064814"/>
          </a:xfrm>
          <a:custGeom>
            <a:avLst/>
            <a:gdLst/>
            <a:ahLst/>
            <a:cxnLst/>
            <a:rect l="l" t="t" r="r" b="b"/>
            <a:pathLst>
              <a:path w="8827083" h="3064814">
                <a:moveTo>
                  <a:pt x="0" y="0"/>
                </a:moveTo>
                <a:lnTo>
                  <a:pt x="8827084" y="0"/>
                </a:lnTo>
                <a:lnTo>
                  <a:pt x="8827084" y="3064813"/>
                </a:lnTo>
                <a:lnTo>
                  <a:pt x="0" y="306481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8883948" y="661305"/>
            <a:ext cx="8693557" cy="4853136"/>
          </a:xfrm>
          <a:custGeom>
            <a:avLst/>
            <a:gdLst/>
            <a:ahLst/>
            <a:cxnLst/>
            <a:rect l="l" t="t" r="r" b="b"/>
            <a:pathLst>
              <a:path w="8693557" h="4853136">
                <a:moveTo>
                  <a:pt x="0" y="0"/>
                </a:moveTo>
                <a:lnTo>
                  <a:pt x="8693558" y="0"/>
                </a:lnTo>
                <a:lnTo>
                  <a:pt x="8693558" y="4853136"/>
                </a:lnTo>
                <a:lnTo>
                  <a:pt x="0" y="485313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028700" y="2609714"/>
            <a:ext cx="6212802" cy="1284478"/>
          </a:xfrm>
          <a:prstGeom prst="rect">
            <a:avLst/>
          </a:prstGeom>
        </p:spPr>
        <p:txBody>
          <a:bodyPr lIns="0" tIns="0" rIns="0" bIns="0" rtlCol="0" anchor="t">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3319" b="0" i="0" u="none" strike="noStrike" kern="1200" cap="none" spc="0" normalizeH="0" baseline="0" noProof="0">
                <a:ln>
                  <a:noFill/>
                </a:ln>
                <a:solidFill>
                  <a:srgbClr val="FFFFFF"/>
                </a:solidFill>
                <a:effectLst/>
                <a:uLnTx/>
                <a:uFillTx/>
                <a:latin typeface="Cormorant Garamond"/>
                <a:ea typeface="Cormorant Garamond"/>
                <a:cs typeface="Cormorant Garamond"/>
                <a:sym typeface="Cormorant Garamond"/>
              </a:rPr>
              <a:t>Spectra of SN 2020wgz - a possible </a:t>
            </a:r>
            <a:r>
              <a:rPr kumimoji="0" lang="en-US" sz="3319" b="1" i="0" u="none" strike="noStrike" kern="1200" cap="none" spc="0" normalizeH="0" baseline="0" noProof="0">
                <a:ln>
                  <a:noFill/>
                </a:ln>
                <a:solidFill>
                  <a:srgbClr val="FFFFFF"/>
                </a:solidFill>
                <a:effectLst/>
                <a:uLnTx/>
                <a:uFillTx/>
                <a:latin typeface="Cormorant Garamond Bold"/>
                <a:ea typeface="Cormorant Garamond Bold"/>
                <a:cs typeface="Cormorant Garamond Bold"/>
                <a:sym typeface="Cormorant Garamond Bold"/>
              </a:rPr>
              <a:t>transition event from SLSN-I to Ic-BL</a:t>
            </a:r>
          </a:p>
        </p:txBody>
      </p:sp>
      <p:sp>
        <p:nvSpPr>
          <p:cNvPr id="5" name="TextBox 5"/>
          <p:cNvSpPr txBox="1"/>
          <p:nvPr/>
        </p:nvSpPr>
        <p:spPr>
          <a:xfrm>
            <a:off x="1028700" y="7118365"/>
            <a:ext cx="6212802" cy="1703578"/>
          </a:xfrm>
          <a:prstGeom prst="rect">
            <a:avLst/>
          </a:prstGeom>
        </p:spPr>
        <p:txBody>
          <a:bodyPr lIns="0" tIns="0" rIns="0" bIns="0" rtlCol="0" anchor="t">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3319" b="0" i="0" u="none" strike="noStrike" kern="1200" cap="none" spc="0" normalizeH="0" baseline="0" noProof="0">
                <a:ln>
                  <a:noFill/>
                </a:ln>
                <a:solidFill>
                  <a:srgbClr val="FFFFFF"/>
                </a:solidFill>
                <a:effectLst/>
                <a:uLnTx/>
                <a:uFillTx/>
                <a:latin typeface="Cormorant Garamond"/>
                <a:ea typeface="Cormorant Garamond"/>
                <a:cs typeface="Cormorant Garamond"/>
                <a:sym typeface="Cormorant Garamond"/>
              </a:rPr>
              <a:t>LC modeling of SN 2020wgz, utilizing a magnetar powered model with an additional Nickel-powered component (Omand and Sari 2023).</a:t>
            </a:r>
          </a:p>
        </p:txBody>
      </p:sp>
      <p:sp>
        <p:nvSpPr>
          <p:cNvPr id="6" name="TextBox 6"/>
          <p:cNvSpPr txBox="1"/>
          <p:nvPr/>
        </p:nvSpPr>
        <p:spPr>
          <a:xfrm>
            <a:off x="-949254" y="766080"/>
            <a:ext cx="7544749" cy="788035"/>
          </a:xfrm>
          <a:prstGeom prst="rect">
            <a:avLst/>
          </a:prstGeom>
        </p:spPr>
        <p:txBody>
          <a:bodyPr lIns="0" tIns="0" rIns="0" bIns="0" rtlCol="0" anchor="t">
            <a:spAutoFit/>
          </a:bodyPr>
          <a:lstStyle/>
          <a:p>
            <a:pPr marL="0" marR="0" lvl="0" indent="0" algn="ctr" defTabSz="914400" rtl="0" eaLnBrk="1" fontAlgn="auto" latinLnBrk="0" hangingPunct="1">
              <a:lnSpc>
                <a:spcPts val="5900"/>
              </a:lnSpc>
              <a:spcBef>
                <a:spcPct val="0"/>
              </a:spcBef>
              <a:spcAft>
                <a:spcPts val="0"/>
              </a:spcAft>
              <a:buClrTx/>
              <a:buSzTx/>
              <a:buFontTx/>
              <a:buNone/>
              <a:tabLst/>
              <a:defRPr/>
            </a:pPr>
            <a:r>
              <a:rPr kumimoji="0" lang="en-US" sz="5900" b="0" i="0" u="none" strike="noStrike" kern="1200" cap="none" spc="0" normalizeH="0" baseline="0" noProof="0">
                <a:ln>
                  <a:noFill/>
                </a:ln>
                <a:solidFill>
                  <a:srgbClr val="FFFFFF"/>
                </a:solidFill>
                <a:effectLst/>
                <a:uLnTx/>
                <a:uFillTx/>
                <a:latin typeface="Cormorant Garamond"/>
                <a:ea typeface="Cormorant Garamond"/>
                <a:cs typeface="Cormorant Garamond"/>
                <a:sym typeface="Cormorant Garamond"/>
              </a:rPr>
              <a:t>SN 2020wgz</a:t>
            </a:r>
          </a:p>
        </p:txBody>
      </p:sp>
      <p:sp>
        <p:nvSpPr>
          <p:cNvPr id="11" name="Slide Number Placeholder 6">
            <a:extLst>
              <a:ext uri="{FF2B5EF4-FFF2-40B4-BE49-F238E27FC236}">
                <a16:creationId xmlns:a16="http://schemas.microsoft.com/office/drawing/2014/main" id="{004D9354-1D66-5E84-CFE4-76EC717721ED}"/>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2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2D264352-14BA-B8D2-72C3-C1F8B63AE076}"/>
              </a:ext>
            </a:extLst>
          </p:cNvPr>
          <p:cNvSpPr txBox="1"/>
          <p:nvPr/>
        </p:nvSpPr>
        <p:spPr>
          <a:xfrm>
            <a:off x="11125200" y="9516316"/>
            <a:ext cx="9144000" cy="497252"/>
          </a:xfrm>
          <a:prstGeom prst="rect">
            <a:avLst/>
          </a:prstGeom>
          <a:noFill/>
        </p:spPr>
        <p:txBody>
          <a:bodyPr wrap="square">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Srinivasaragavan et al. (2024b)</a:t>
            </a:r>
          </a:p>
        </p:txBody>
      </p:sp>
      <p:sp>
        <p:nvSpPr>
          <p:cNvPr id="13" name="TextBox 12">
            <a:extLst>
              <a:ext uri="{FF2B5EF4-FFF2-40B4-BE49-F238E27FC236}">
                <a16:creationId xmlns:a16="http://schemas.microsoft.com/office/drawing/2014/main" id="{46E1E47B-D9D8-6D59-7C1D-FF9058990171}"/>
              </a:ext>
            </a:extLst>
          </p:cNvPr>
          <p:cNvSpPr txBox="1"/>
          <p:nvPr/>
        </p:nvSpPr>
        <p:spPr>
          <a:xfrm>
            <a:off x="11277600" y="5514441"/>
            <a:ext cx="9144000" cy="497252"/>
          </a:xfrm>
          <a:prstGeom prst="rect">
            <a:avLst/>
          </a:prstGeom>
          <a:noFill/>
        </p:spPr>
        <p:txBody>
          <a:bodyPr wrap="square">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Srinivasaragavan et al. (2024b)</a:t>
            </a:r>
          </a:p>
        </p:txBody>
      </p:sp>
    </p:spTree>
    <p:extLst>
      <p:ext uri="{BB962C8B-B14F-4D97-AF65-F5344CB8AC3E}">
        <p14:creationId xmlns:p14="http://schemas.microsoft.com/office/powerpoint/2010/main" val="28274181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p:cNvGrpSpPr/>
        <p:nvPr/>
      </p:nvGrpSpPr>
      <p:grpSpPr>
        <a:xfrm>
          <a:off x="0" y="0"/>
          <a:ext cx="0" cy="0"/>
          <a:chOff x="0" y="0"/>
          <a:chExt cx="0" cy="0"/>
        </a:xfrm>
      </p:grpSpPr>
      <p:sp>
        <p:nvSpPr>
          <p:cNvPr id="4" name="TextBox 4"/>
          <p:cNvSpPr txBox="1"/>
          <p:nvPr/>
        </p:nvSpPr>
        <p:spPr>
          <a:xfrm>
            <a:off x="187521" y="650907"/>
            <a:ext cx="7544749" cy="788035"/>
          </a:xfrm>
          <a:prstGeom prst="rect">
            <a:avLst/>
          </a:prstGeom>
        </p:spPr>
        <p:txBody>
          <a:bodyPr lIns="0" tIns="0" rIns="0" bIns="0" rtlCol="0" anchor="t">
            <a:spAutoFit/>
          </a:bodyPr>
          <a:lstStyle/>
          <a:p>
            <a:pPr marL="0" marR="0" lvl="0" indent="0" algn="ctr" defTabSz="914400" rtl="0" eaLnBrk="1" fontAlgn="auto" latinLnBrk="0" hangingPunct="1">
              <a:lnSpc>
                <a:spcPts val="5900"/>
              </a:lnSpc>
              <a:spcBef>
                <a:spcPct val="0"/>
              </a:spcBef>
              <a:spcAft>
                <a:spcPts val="0"/>
              </a:spcAft>
              <a:buClrTx/>
              <a:buSzTx/>
              <a:buFontTx/>
              <a:buNone/>
              <a:tabLst/>
              <a:defRPr/>
            </a:pPr>
            <a:r>
              <a:rPr kumimoji="0" lang="en-US" sz="59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AT 2023sva (The Swan)</a:t>
            </a:r>
          </a:p>
        </p:txBody>
      </p:sp>
      <p:sp>
        <p:nvSpPr>
          <p:cNvPr id="5" name="TextBox 5"/>
          <p:cNvSpPr txBox="1"/>
          <p:nvPr/>
        </p:nvSpPr>
        <p:spPr>
          <a:xfrm>
            <a:off x="187521" y="8417974"/>
            <a:ext cx="8824452" cy="1284478"/>
          </a:xfrm>
          <a:prstGeom prst="rect">
            <a:avLst/>
          </a:prstGeom>
        </p:spPr>
        <p:txBody>
          <a:bodyPr lIns="0" tIns="0" rIns="0" bIns="0" rtlCol="0" anchor="t">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3319" b="0" i="0" u="none" strike="noStrike" kern="1200" cap="none" spc="0" normalizeH="0" baseline="0" noProof="0">
                <a:ln>
                  <a:noFill/>
                </a:ln>
                <a:solidFill>
                  <a:srgbClr val="FFFFFF"/>
                </a:solidFill>
                <a:effectLst/>
                <a:uLnTx/>
                <a:uFillTx/>
                <a:latin typeface="Cormorant Garamond"/>
                <a:ea typeface="Cormorant Garamond"/>
                <a:cs typeface="Cormorant Garamond"/>
                <a:sym typeface="Cormorant Garamond"/>
              </a:rPr>
              <a:t>ZTF LC of AT2023sva in the g, r, and i bands. The best-fit power-law decay index is 3.2 ± 0.3, charactersitic red colors and z = 2.28</a:t>
            </a:r>
          </a:p>
        </p:txBody>
      </p:sp>
      <p:sp>
        <p:nvSpPr>
          <p:cNvPr id="6" name="TextBox 6"/>
          <p:cNvSpPr txBox="1"/>
          <p:nvPr/>
        </p:nvSpPr>
        <p:spPr>
          <a:xfrm>
            <a:off x="9280470" y="8208424"/>
            <a:ext cx="8824452" cy="1284478"/>
          </a:xfrm>
          <a:prstGeom prst="rect">
            <a:avLst/>
          </a:prstGeom>
        </p:spPr>
        <p:txBody>
          <a:bodyPr lIns="0" tIns="0" rIns="0" bIns="0" rtlCol="0" anchor="t">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Radio luminosity of AT2023sva compared to GRB afterglows  (</a:t>
            </a:r>
            <a:r>
              <a:rPr kumimoji="0" lang="en-US" sz="3319" b="0" i="0" u="none" strike="noStrike" kern="1200" cap="none" spc="0" normalizeH="0" baseline="0" noProof="0" dirty="0" err="1">
                <a:ln>
                  <a:noFill/>
                </a:ln>
                <a:solidFill>
                  <a:srgbClr val="FFFFFF"/>
                </a:solidFill>
                <a:effectLst/>
                <a:uLnTx/>
                <a:uFillTx/>
                <a:latin typeface="Cormorant Garamond"/>
                <a:ea typeface="Cormorant Garamond"/>
                <a:cs typeface="Cormorant Garamond"/>
                <a:sym typeface="Cormorant Garamond"/>
              </a:rPr>
              <a:t>Perley</a:t>
            </a: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 et al. 2014; </a:t>
            </a:r>
            <a:r>
              <a:rPr kumimoji="0" lang="en-US" sz="3319" b="0" i="0" u="none" strike="noStrike" kern="1200" cap="none" spc="0" normalizeH="0" baseline="0" noProof="0" dirty="0" err="1">
                <a:ln>
                  <a:noFill/>
                </a:ln>
                <a:solidFill>
                  <a:srgbClr val="FFFFFF"/>
                </a:solidFill>
                <a:effectLst/>
                <a:uLnTx/>
                <a:uFillTx/>
                <a:latin typeface="Cormorant Garamond"/>
                <a:ea typeface="Cormorant Garamond"/>
                <a:cs typeface="Cormorant Garamond"/>
                <a:sym typeface="Cormorant Garamond"/>
              </a:rPr>
              <a:t>Whitesides</a:t>
            </a: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 et al. 2017). We ruled out a gamma-ray counterpart to 2e52 erg.</a:t>
            </a:r>
          </a:p>
        </p:txBody>
      </p:sp>
      <p:sp>
        <p:nvSpPr>
          <p:cNvPr id="11" name="Slide Number Placeholder 6">
            <a:extLst>
              <a:ext uri="{FF2B5EF4-FFF2-40B4-BE49-F238E27FC236}">
                <a16:creationId xmlns:a16="http://schemas.microsoft.com/office/drawing/2014/main" id="{9BD42127-958C-3CDE-1632-6CC3E30A0248}"/>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2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E4D6CD55-67DD-8C6E-6C6B-8FDB64A915F1}"/>
              </a:ext>
            </a:extLst>
          </p:cNvPr>
          <p:cNvSpPr txBox="1"/>
          <p:nvPr/>
        </p:nvSpPr>
        <p:spPr>
          <a:xfrm>
            <a:off x="2743200" y="7753650"/>
            <a:ext cx="9144000" cy="497252"/>
          </a:xfrm>
          <a:prstGeom prst="rect">
            <a:avLst/>
          </a:prstGeom>
          <a:noFill/>
        </p:spPr>
        <p:txBody>
          <a:bodyPr wrap="square">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Srinivasaragavan et al. in Prep.</a:t>
            </a:r>
          </a:p>
        </p:txBody>
      </p:sp>
      <p:sp>
        <p:nvSpPr>
          <p:cNvPr id="13" name="TextBox 12">
            <a:extLst>
              <a:ext uri="{FF2B5EF4-FFF2-40B4-BE49-F238E27FC236}">
                <a16:creationId xmlns:a16="http://schemas.microsoft.com/office/drawing/2014/main" id="{17FA152A-71FF-1B3A-C7B5-B9B3FDF4A2CF}"/>
              </a:ext>
            </a:extLst>
          </p:cNvPr>
          <p:cNvSpPr txBox="1"/>
          <p:nvPr/>
        </p:nvSpPr>
        <p:spPr>
          <a:xfrm>
            <a:off x="11125200" y="7717539"/>
            <a:ext cx="9144000" cy="497252"/>
          </a:xfrm>
          <a:prstGeom prst="rect">
            <a:avLst/>
          </a:prstGeom>
          <a:noFill/>
        </p:spPr>
        <p:txBody>
          <a:bodyPr wrap="square">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Srinivasaragavan et al. in Prep.</a:t>
            </a:r>
          </a:p>
        </p:txBody>
      </p:sp>
      <p:pic>
        <p:nvPicPr>
          <p:cNvPr id="10" name="Picture 9" descr="A graph with numbers and lines&#10;&#10;Description automatically generated">
            <a:extLst>
              <a:ext uri="{FF2B5EF4-FFF2-40B4-BE49-F238E27FC236}">
                <a16:creationId xmlns:a16="http://schemas.microsoft.com/office/drawing/2014/main" id="{D20EBFEB-5EE2-A086-C96D-32F1FBB9B1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4200" y="1834015"/>
            <a:ext cx="6774677" cy="5794868"/>
          </a:xfrm>
          <a:prstGeom prst="rect">
            <a:avLst/>
          </a:prstGeom>
        </p:spPr>
      </p:pic>
      <p:pic>
        <p:nvPicPr>
          <p:cNvPr id="15" name="Picture 14" descr="A graph with numbers and lines&#10;&#10;Description automatically generated">
            <a:extLst>
              <a:ext uri="{FF2B5EF4-FFF2-40B4-BE49-F238E27FC236}">
                <a16:creationId xmlns:a16="http://schemas.microsoft.com/office/drawing/2014/main" id="{9A25ADF2-D1B7-ACCB-409A-95D8AA830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132" y="1904615"/>
            <a:ext cx="6975230" cy="5830979"/>
          </a:xfrm>
          <a:prstGeom prst="rect">
            <a:avLst/>
          </a:prstGeom>
        </p:spPr>
      </p:pic>
    </p:spTree>
    <p:extLst>
      <p:ext uri="{BB962C8B-B14F-4D97-AF65-F5344CB8AC3E}">
        <p14:creationId xmlns:p14="http://schemas.microsoft.com/office/powerpoint/2010/main" val="31184260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p:cNvGrpSpPr/>
        <p:nvPr/>
      </p:nvGrpSpPr>
      <p:grpSpPr>
        <a:xfrm>
          <a:off x="0" y="0"/>
          <a:ext cx="0" cy="0"/>
          <a:chOff x="0" y="0"/>
          <a:chExt cx="0" cy="0"/>
        </a:xfrm>
      </p:grpSpPr>
      <p:sp>
        <p:nvSpPr>
          <p:cNvPr id="2" name="Freeform 2"/>
          <p:cNvSpPr/>
          <p:nvPr/>
        </p:nvSpPr>
        <p:spPr>
          <a:xfrm>
            <a:off x="3076522" y="906579"/>
            <a:ext cx="12134955" cy="8473843"/>
          </a:xfrm>
          <a:custGeom>
            <a:avLst/>
            <a:gdLst/>
            <a:ahLst/>
            <a:cxnLst/>
            <a:rect l="l" t="t" r="r" b="b"/>
            <a:pathLst>
              <a:path w="12134955" h="8473843">
                <a:moveTo>
                  <a:pt x="0" y="0"/>
                </a:moveTo>
                <a:lnTo>
                  <a:pt x="12134956" y="0"/>
                </a:lnTo>
                <a:lnTo>
                  <a:pt x="12134956" y="8473842"/>
                </a:lnTo>
                <a:lnTo>
                  <a:pt x="0" y="8473842"/>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a:extLst>
            <a:ext uri="{FF2B5EF4-FFF2-40B4-BE49-F238E27FC236}">
              <a16:creationId xmlns:a16="http://schemas.microsoft.com/office/drawing/2014/main" id="{683B017F-2E57-61D6-B6D3-BA28B38D3008}"/>
            </a:ext>
          </a:extLst>
        </p:cNvPr>
        <p:cNvGrpSpPr/>
        <p:nvPr/>
      </p:nvGrpSpPr>
      <p:grpSpPr>
        <a:xfrm>
          <a:off x="0" y="0"/>
          <a:ext cx="0" cy="0"/>
          <a:chOff x="0" y="0"/>
          <a:chExt cx="0" cy="0"/>
        </a:xfrm>
      </p:grpSpPr>
      <p:sp>
        <p:nvSpPr>
          <p:cNvPr id="10" name="Slide Number Placeholder 6">
            <a:extLst>
              <a:ext uri="{FF2B5EF4-FFF2-40B4-BE49-F238E27FC236}">
                <a16:creationId xmlns:a16="http://schemas.microsoft.com/office/drawing/2014/main" id="{F45C5C6C-63FE-6FCC-378B-66171C7F26E3}"/>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2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C35D8876-4B4F-B3F1-1864-33E049C97C76}"/>
              </a:ext>
            </a:extLst>
          </p:cNvPr>
          <p:cNvGrpSpPr/>
          <p:nvPr/>
        </p:nvGrpSpPr>
        <p:grpSpPr>
          <a:xfrm>
            <a:off x="3238027" y="266700"/>
            <a:ext cx="11811944" cy="1757534"/>
            <a:chOff x="0" y="142875"/>
            <a:chExt cx="15749258" cy="2343378"/>
          </a:xfrm>
        </p:grpSpPr>
        <p:sp>
          <p:nvSpPr>
            <p:cNvPr id="5" name="TextBox 5">
              <a:extLst>
                <a:ext uri="{FF2B5EF4-FFF2-40B4-BE49-F238E27FC236}">
                  <a16:creationId xmlns:a16="http://schemas.microsoft.com/office/drawing/2014/main" id="{6DA7CECD-3346-6EB9-D904-7B40A4B7E487}"/>
                </a:ext>
              </a:extLst>
            </p:cNvPr>
            <p:cNvSpPr txBox="1"/>
            <p:nvPr/>
          </p:nvSpPr>
          <p:spPr>
            <a:xfrm>
              <a:off x="0" y="142875"/>
              <a:ext cx="15749258" cy="1397305"/>
            </a:xfrm>
            <a:prstGeom prst="rect">
              <a:avLst/>
            </a:prstGeom>
          </p:spPr>
          <p:txBody>
            <a:bodyPr lIns="0" tIns="0" rIns="0" bIns="0" rtlCol="0" anchor="t">
              <a:spAutoFit/>
            </a:bodyPr>
            <a:lstStyle/>
            <a:p>
              <a:pPr marL="0" marR="0" lvl="0" indent="0" algn="ctr" defTabSz="914400" rtl="0" eaLnBrk="1" fontAlgn="auto" latinLnBrk="0" hangingPunct="1">
                <a:lnSpc>
                  <a:spcPts val="7900"/>
                </a:lnSpc>
                <a:spcBef>
                  <a:spcPts val="0"/>
                </a:spcBef>
                <a:spcAft>
                  <a:spcPts val="0"/>
                </a:spcAft>
                <a:buClrTx/>
                <a:buSzTx/>
                <a:buFontTx/>
                <a:buNone/>
                <a:tabLst/>
                <a:defRPr/>
              </a:pPr>
              <a:endParaRPr kumimoji="0" lang="en-US" sz="7900" b="0" i="0" u="none" strike="noStrike" kern="1200" cap="none" spc="0" normalizeH="0" baseline="0" noProof="0" dirty="0">
                <a:ln>
                  <a:noFill/>
                </a:ln>
                <a:solidFill>
                  <a:srgbClr val="FBF1F1"/>
                </a:solidFill>
                <a:effectLst/>
                <a:uLnTx/>
                <a:uFillTx/>
                <a:latin typeface="Cormorant Garamond Light"/>
                <a:ea typeface="Cormorant Garamond Light"/>
                <a:cs typeface="Cormorant Garamond Light"/>
                <a:sym typeface="Cormorant Garamond Light"/>
              </a:endParaRPr>
            </a:p>
          </p:txBody>
        </p:sp>
        <p:sp>
          <p:nvSpPr>
            <p:cNvPr id="6" name="TextBox 6">
              <a:extLst>
                <a:ext uri="{FF2B5EF4-FFF2-40B4-BE49-F238E27FC236}">
                  <a16:creationId xmlns:a16="http://schemas.microsoft.com/office/drawing/2014/main" id="{A2F5D532-337E-DE98-35F5-F3DF685EC4B3}"/>
                </a:ext>
              </a:extLst>
            </p:cNvPr>
            <p:cNvSpPr txBox="1"/>
            <p:nvPr/>
          </p:nvSpPr>
          <p:spPr>
            <a:xfrm>
              <a:off x="0" y="1701774"/>
              <a:ext cx="15749258" cy="784479"/>
            </a:xfrm>
            <a:prstGeom prst="rect">
              <a:avLst/>
            </a:prstGeom>
          </p:spPr>
          <p:txBody>
            <a:bodyPr lIns="0" tIns="0" rIns="0" bIns="0" rtlCol="0" anchor="t">
              <a:spAutoFit/>
            </a:bodyPr>
            <a:lstStyle/>
            <a:p>
              <a:pPr marL="0" marR="0" lvl="0" indent="0" algn="ctr" defTabSz="914400" rtl="0" eaLnBrk="1" fontAlgn="auto" latinLnBrk="0" hangingPunct="1">
                <a:lnSpc>
                  <a:spcPts val="497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TextBox 6">
            <a:extLst>
              <a:ext uri="{FF2B5EF4-FFF2-40B4-BE49-F238E27FC236}">
                <a16:creationId xmlns:a16="http://schemas.microsoft.com/office/drawing/2014/main" id="{1F94F39A-1362-073B-6E56-DEEBEF99B349}"/>
              </a:ext>
            </a:extLst>
          </p:cNvPr>
          <p:cNvSpPr txBox="1"/>
          <p:nvPr/>
        </p:nvSpPr>
        <p:spPr>
          <a:xfrm>
            <a:off x="21771" y="592627"/>
            <a:ext cx="9067800" cy="782650"/>
          </a:xfrm>
          <a:prstGeom prst="rect">
            <a:avLst/>
          </a:prstGeom>
        </p:spPr>
        <p:txBody>
          <a:bodyPr wrap="square" lIns="0" tIns="0" rIns="0" bIns="0" rtlCol="0" anchor="t">
            <a:spAutoFit/>
          </a:bodyPr>
          <a:lstStyle/>
          <a:p>
            <a:pPr marL="0" marR="0" lvl="0" indent="0" algn="ctr" defTabSz="914400" rtl="0" eaLnBrk="1" fontAlgn="auto" latinLnBrk="0" hangingPunct="1">
              <a:lnSpc>
                <a:spcPts val="5900"/>
              </a:lnSpc>
              <a:spcBef>
                <a:spcPct val="0"/>
              </a:spcBef>
              <a:spcAft>
                <a:spcPts val="0"/>
              </a:spcAft>
              <a:buClrTx/>
              <a:buSzTx/>
              <a:buFontTx/>
              <a:buNone/>
              <a:tabLst/>
              <a:defRPr/>
            </a:pPr>
            <a:r>
              <a:rPr kumimoji="0" lang="en-US" sz="59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AT 2023sva’s Structured Jet</a:t>
            </a:r>
          </a:p>
        </p:txBody>
      </p:sp>
      <p:sp>
        <p:nvSpPr>
          <p:cNvPr id="8" name="TextBox 7">
            <a:extLst>
              <a:ext uri="{FF2B5EF4-FFF2-40B4-BE49-F238E27FC236}">
                <a16:creationId xmlns:a16="http://schemas.microsoft.com/office/drawing/2014/main" id="{92737A03-3712-48FF-7061-E18DBB55EBAC}"/>
              </a:ext>
            </a:extLst>
          </p:cNvPr>
          <p:cNvSpPr txBox="1"/>
          <p:nvPr/>
        </p:nvSpPr>
        <p:spPr>
          <a:xfrm>
            <a:off x="11566071" y="7429500"/>
            <a:ext cx="9144000" cy="497252"/>
          </a:xfrm>
          <a:prstGeom prst="rect">
            <a:avLst/>
          </a:prstGeom>
          <a:noFill/>
        </p:spPr>
        <p:txBody>
          <a:bodyPr wrap="square">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Srinivasaragavan et al. (2025)</a:t>
            </a:r>
          </a:p>
        </p:txBody>
      </p:sp>
      <mc:AlternateContent xmlns:mc="http://schemas.openxmlformats.org/markup-compatibility/2006" xmlns:a14="http://schemas.microsoft.com/office/drawing/2010/main">
        <mc:Choice Requires="a14">
          <p:sp>
            <p:nvSpPr>
              <p:cNvPr id="9" name="TextBox 4">
                <a:extLst>
                  <a:ext uri="{FF2B5EF4-FFF2-40B4-BE49-F238E27FC236}">
                    <a16:creationId xmlns:a16="http://schemas.microsoft.com/office/drawing/2014/main" id="{5C988124-CEA7-7A2F-B221-017257CF7F09}"/>
                  </a:ext>
                </a:extLst>
              </p:cNvPr>
              <p:cNvSpPr txBox="1"/>
              <p:nvPr/>
            </p:nvSpPr>
            <p:spPr>
              <a:xfrm>
                <a:off x="10501985" y="8014497"/>
                <a:ext cx="7004974" cy="2131224"/>
              </a:xfrm>
              <a:prstGeom prst="rect">
                <a:avLst/>
              </a:prstGeom>
            </p:spPr>
            <p:txBody>
              <a:bodyPr lIns="0" tIns="0" rIns="0" bIns="0" rtlCol="0" anchor="t">
                <a:spAutoFit/>
              </a:bodyPr>
              <a:lstStyle/>
              <a:p>
                <a:pPr lvl="0" algn="ctr">
                  <a:lnSpc>
                    <a:spcPts val="3319"/>
                  </a:lnSpc>
                  <a:defRP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The 90% credible interval of the predicted LCs from our posterior samples for the most favored power-law structured jet model. From the best-fit parameters, we constrain </a:t>
                </a:r>
                <a14:m>
                  <m:oMath xmlns:m="http://schemas.openxmlformats.org/officeDocument/2006/math">
                    <m:sSub>
                      <m:sSubPr>
                        <m:ctrlPr>
                          <a:rPr kumimoji="0" lang="el-GR" sz="3319" b="0" i="1" u="none" strike="noStrike" kern="1200" cap="none" spc="0" normalizeH="0" baseline="0" noProof="0" smtClean="0">
                            <a:ln>
                              <a:noFill/>
                            </a:ln>
                            <a:solidFill>
                              <a:srgbClr val="FFFFFF"/>
                            </a:solidFill>
                            <a:effectLst/>
                            <a:uLnTx/>
                            <a:uFillTx/>
                            <a:latin typeface="Cambria Math" panose="02040503050406030204" pitchFamily="18" charset="0"/>
                            <a:ea typeface="Cambria Math" panose="02040503050406030204" pitchFamily="18" charset="0"/>
                            <a:sym typeface="Cormorant Garamond"/>
                          </a:rPr>
                        </m:ctrlPr>
                      </m:sSubPr>
                      <m:e>
                        <m:r>
                          <m:rPr>
                            <m:sty m:val="p"/>
                          </m:rPr>
                          <a:rPr lang="el-GR" sz="3319" i="1">
                            <a:solidFill>
                              <a:srgbClr val="FFFFFF"/>
                            </a:solidFill>
                            <a:latin typeface="Cambria Math" panose="02040503050406030204" pitchFamily="18" charset="0"/>
                            <a:ea typeface="Cambria Math" panose="02040503050406030204" pitchFamily="18" charset="0"/>
                            <a:cs typeface="Cormorant Garamond"/>
                            <a:sym typeface="Cormorant Garamond"/>
                          </a:rPr>
                          <m:t>Γ</m:t>
                        </m:r>
                      </m:e>
                      <m:sub>
                        <m:r>
                          <a:rPr kumimoji="0" lang="en-US" sz="3319" b="0" i="1" u="none" strike="noStrike" kern="1200" cap="none" spc="0" normalizeH="0" baseline="0" noProof="0" smtClean="0">
                            <a:ln>
                              <a:noFill/>
                            </a:ln>
                            <a:solidFill>
                              <a:srgbClr val="FFFFFF"/>
                            </a:solidFill>
                            <a:effectLst/>
                            <a:uLnTx/>
                            <a:uFillTx/>
                            <a:latin typeface="Cambria Math" panose="02040503050406030204" pitchFamily="18" charset="0"/>
                            <a:ea typeface="Cambria Math" panose="02040503050406030204" pitchFamily="18" charset="0"/>
                            <a:sym typeface="Cormorant Garamond"/>
                          </a:rPr>
                          <m:t>0</m:t>
                        </m:r>
                      </m:sub>
                    </m:sSub>
                    <m:r>
                      <a:rPr kumimoji="0" lang="en-US" sz="3319" b="0" i="0" u="none" strike="noStrike" kern="1200" cap="none" spc="0" normalizeH="0" baseline="0" noProof="0" smtClean="0">
                        <a:ln>
                          <a:noFill/>
                        </a:ln>
                        <a:solidFill>
                          <a:srgbClr val="FFFFFF"/>
                        </a:solidFill>
                        <a:effectLst/>
                        <a:uLnTx/>
                        <a:uFillTx/>
                        <a:latin typeface="Cambria Math" panose="02040503050406030204" pitchFamily="18" charset="0"/>
                        <a:ea typeface="Cambria Math" panose="02040503050406030204" pitchFamily="18" charset="0"/>
                        <a:cs typeface="Cormorant Garamond"/>
                        <a:sym typeface="Cormorant Garamond"/>
                      </a:rPr>
                      <m:t>&gt;9</m:t>
                    </m:r>
                  </m:oMath>
                </a14:m>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a:t>
                </a:r>
              </a:p>
            </p:txBody>
          </p:sp>
        </mc:Choice>
        <mc:Fallback xmlns="">
          <p:sp>
            <p:nvSpPr>
              <p:cNvPr id="9" name="TextBox 4">
                <a:extLst>
                  <a:ext uri="{FF2B5EF4-FFF2-40B4-BE49-F238E27FC236}">
                    <a16:creationId xmlns:a16="http://schemas.microsoft.com/office/drawing/2014/main" id="{5C988124-CEA7-7A2F-B221-017257CF7F09}"/>
                  </a:ext>
                </a:extLst>
              </p:cNvPr>
              <p:cNvSpPr txBox="1">
                <a:spLocks noRot="1" noChangeAspect="1" noMove="1" noResize="1" noEditPoints="1" noAdjustHandles="1" noChangeArrowheads="1" noChangeShapeType="1" noTextEdit="1"/>
              </p:cNvSpPr>
              <p:nvPr/>
            </p:nvSpPr>
            <p:spPr>
              <a:xfrm>
                <a:off x="10501985" y="8014497"/>
                <a:ext cx="7004974" cy="2131224"/>
              </a:xfrm>
              <a:prstGeom prst="rect">
                <a:avLst/>
              </a:prstGeom>
              <a:blipFill>
                <a:blip r:embed="rId2"/>
                <a:stretch>
                  <a:fillRect l="-3080" t="-9524" r="-4348" b="-11310"/>
                </a:stretch>
              </a:blipFill>
            </p:spPr>
            <p:txBody>
              <a:bodyPr/>
              <a:lstStyle/>
              <a:p>
                <a:r>
                  <a:rPr lang="en-US">
                    <a:noFill/>
                  </a:rPr>
                  <a:t> </a:t>
                </a:r>
              </a:p>
            </p:txBody>
          </p:sp>
        </mc:Fallback>
      </mc:AlternateContent>
      <p:pic>
        <p:nvPicPr>
          <p:cNvPr id="17" name="Picture 16" descr="Diagram&#10;&#10;AI-generated content may be incorrect.">
            <a:extLst>
              <a:ext uri="{FF2B5EF4-FFF2-40B4-BE49-F238E27FC236}">
                <a16:creationId xmlns:a16="http://schemas.microsoft.com/office/drawing/2014/main" id="{92DE4FC0-1AF2-AE84-D553-DC54CA0FEC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120" y="1575110"/>
            <a:ext cx="7541667" cy="5985308"/>
          </a:xfrm>
          <a:prstGeom prst="rect">
            <a:avLst/>
          </a:prstGeom>
        </p:spPr>
      </p:pic>
      <p:sp>
        <p:nvSpPr>
          <p:cNvPr id="18" name="TextBox 17">
            <a:extLst>
              <a:ext uri="{FF2B5EF4-FFF2-40B4-BE49-F238E27FC236}">
                <a16:creationId xmlns:a16="http://schemas.microsoft.com/office/drawing/2014/main" id="{27718CAA-DA51-90DF-3EA9-06D54B070053}"/>
              </a:ext>
            </a:extLst>
          </p:cNvPr>
          <p:cNvSpPr txBox="1"/>
          <p:nvPr/>
        </p:nvSpPr>
        <p:spPr>
          <a:xfrm>
            <a:off x="2422071" y="7581900"/>
            <a:ext cx="9144000" cy="497252"/>
          </a:xfrm>
          <a:prstGeom prst="rect">
            <a:avLst/>
          </a:prstGeom>
          <a:noFill/>
        </p:spPr>
        <p:txBody>
          <a:bodyPr wrap="square">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Credit: </a:t>
            </a:r>
            <a:r>
              <a:rPr kumimoji="0" lang="en-US" sz="2400" b="0" i="0" u="none" strike="noStrike" kern="1200" cap="none" spc="0" normalizeH="0" baseline="0" noProof="0" dirty="0" err="1">
                <a:ln>
                  <a:noFill/>
                </a:ln>
                <a:solidFill>
                  <a:srgbClr val="FFFFFF"/>
                </a:solidFill>
                <a:effectLst/>
                <a:uLnTx/>
                <a:uFillTx/>
                <a:latin typeface="Cormorant Garamond"/>
                <a:ea typeface="Cormorant Garamond"/>
                <a:cs typeface="Cormorant Garamond"/>
                <a:sym typeface="Cormorant Garamond"/>
              </a:rPr>
              <a:t>Freeburn</a:t>
            </a:r>
            <a:r>
              <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 et al. (2024)</a:t>
            </a:r>
          </a:p>
        </p:txBody>
      </p:sp>
      <mc:AlternateContent xmlns:mc="http://schemas.openxmlformats.org/markup-compatibility/2006">
        <mc:Choice xmlns:a14="http://schemas.microsoft.com/office/drawing/2010/main" Requires="a14">
          <p:sp>
            <p:nvSpPr>
              <p:cNvPr id="19" name="TextBox 4">
                <a:extLst>
                  <a:ext uri="{FF2B5EF4-FFF2-40B4-BE49-F238E27FC236}">
                    <a16:creationId xmlns:a16="http://schemas.microsoft.com/office/drawing/2014/main" id="{BAC8A6D3-2095-7604-9C1F-6EB38E58EBC1}"/>
                  </a:ext>
                </a:extLst>
              </p:cNvPr>
              <p:cNvSpPr txBox="1"/>
              <p:nvPr/>
            </p:nvSpPr>
            <p:spPr>
              <a:xfrm>
                <a:off x="1338927" y="8115300"/>
                <a:ext cx="7004974" cy="2127827"/>
              </a:xfrm>
              <a:prstGeom prst="rect">
                <a:avLst/>
              </a:prstGeom>
            </p:spPr>
            <p:txBody>
              <a:bodyPr lIns="0" tIns="0" rIns="0" bIns="0" rtlCol="0" anchor="t">
                <a:spAutoFit/>
              </a:bodyPr>
              <a:lstStyle/>
              <a:p>
                <a:pPr lvl="0" algn="ctr">
                  <a:lnSpc>
                    <a:spcPts val="3319"/>
                  </a:lnSpc>
                  <a:defRPr/>
                </a:pP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Structured jet model (O’Connor et al. 2023,</a:t>
                </a:r>
                <a:r>
                  <a:rPr kumimoji="0" lang="en-US" sz="3319" b="0" i="0" u="none" strike="noStrike" kern="1200" cap="none" spc="0" normalizeH="0" noProof="0" dirty="0">
                    <a:ln>
                      <a:noFill/>
                    </a:ln>
                    <a:solidFill>
                      <a:srgbClr val="FFFFFF"/>
                    </a:solidFill>
                    <a:effectLst/>
                    <a:uLnTx/>
                    <a:uFillTx/>
                    <a:latin typeface="Cormorant Garamond"/>
                    <a:ea typeface="Cormorant Garamond"/>
                    <a:cs typeface="Cormorant Garamond"/>
                    <a:sym typeface="Cormorant Garamond"/>
                  </a:rPr>
                  <a:t> Gill and Granot 2023, Rhodes et al. 2024, LHASSO Collaboration 2023) </a:t>
                </a:r>
                <a:r>
                  <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of GRB 221009A. Orphan afterglows are detected when </a:t>
                </a:r>
                <a14:m>
                  <m:oMath xmlns:m="http://schemas.openxmlformats.org/officeDocument/2006/math">
                    <m:sSub>
                      <m:sSubPr>
                        <m:ctrlPr>
                          <a:rPr kumimoji="0" lang="en-US" sz="3319" b="0" i="1" u="none" strike="noStrike" kern="1200" cap="none" spc="0" normalizeH="0" baseline="0" noProof="0" smtClean="0">
                            <a:ln>
                              <a:noFill/>
                            </a:ln>
                            <a:solidFill>
                              <a:srgbClr val="FFFFFF"/>
                            </a:solidFill>
                            <a:effectLst/>
                            <a:uLnTx/>
                            <a:uFillTx/>
                            <a:latin typeface="Cambria Math" panose="02040503050406030204" pitchFamily="18" charset="0"/>
                            <a:sym typeface="Cormorant Garamond"/>
                          </a:rPr>
                        </m:ctrlPr>
                      </m:sSubPr>
                      <m:e>
                        <m:r>
                          <a:rPr kumimoji="0" lang="en-US" sz="3319" b="0" i="1" u="none" strike="noStrike" kern="1200" cap="none" spc="0" normalizeH="0" baseline="0" noProof="0" smtClean="0">
                            <a:ln>
                              <a:noFill/>
                            </a:ln>
                            <a:solidFill>
                              <a:srgbClr val="FFFFFF"/>
                            </a:solidFill>
                            <a:effectLst/>
                            <a:uLnTx/>
                            <a:uFillTx/>
                            <a:latin typeface="Cambria Math" panose="02040503050406030204" pitchFamily="18" charset="0"/>
                            <a:ea typeface="Cambria Math" panose="02040503050406030204" pitchFamily="18" charset="0"/>
                            <a:sym typeface="Cormorant Garamond"/>
                          </a:rPr>
                          <m:t>𝜃</m:t>
                        </m:r>
                      </m:e>
                      <m:sub>
                        <m:r>
                          <a:rPr kumimoji="0" lang="en-US" sz="3319" b="0" i="1" u="none" strike="noStrike" kern="1200" cap="none" spc="0" normalizeH="0" baseline="0" noProof="0" smtClean="0">
                            <a:ln>
                              <a:noFill/>
                            </a:ln>
                            <a:solidFill>
                              <a:srgbClr val="FFFFFF"/>
                            </a:solidFill>
                            <a:effectLst/>
                            <a:uLnTx/>
                            <a:uFillTx/>
                            <a:latin typeface="Cambria Math" panose="02040503050406030204" pitchFamily="18" charset="0"/>
                            <a:sym typeface="Cormorant Garamond"/>
                          </a:rPr>
                          <m:t>𝑐</m:t>
                        </m:r>
                      </m:sub>
                    </m:sSub>
                    <m:r>
                      <a:rPr kumimoji="0" lang="en-US" sz="3319" b="0" i="1" u="none" strike="noStrike" kern="1200" cap="none" spc="0" normalizeH="0" baseline="0" noProof="0" smtClean="0">
                        <a:ln>
                          <a:noFill/>
                        </a:ln>
                        <a:solidFill>
                          <a:srgbClr val="FFFFFF"/>
                        </a:solidFill>
                        <a:effectLst/>
                        <a:uLnTx/>
                        <a:uFillTx/>
                        <a:latin typeface="Cambria Math" panose="02040503050406030204" pitchFamily="18" charset="0"/>
                        <a:sym typeface="Cormorant Garamond"/>
                      </a:rPr>
                      <m:t>&lt;</m:t>
                    </m:r>
                  </m:oMath>
                </a14:m>
                <a:r>
                  <a:rPr lang="en-US" sz="3319" dirty="0">
                    <a:solidFill>
                      <a:srgbClr val="FFFFFF"/>
                    </a:solidFill>
                    <a:sym typeface="Cormorant Garamond"/>
                  </a:rPr>
                  <a:t> </a:t>
                </a:r>
                <a14:m>
                  <m:oMath xmlns:m="http://schemas.openxmlformats.org/officeDocument/2006/math">
                    <m:sSub>
                      <m:sSubPr>
                        <m:ctrlPr>
                          <a:rPr lang="en-US" sz="3319" i="1">
                            <a:solidFill>
                              <a:srgbClr val="FFFFFF"/>
                            </a:solidFill>
                            <a:latin typeface="Cambria Math" panose="02040503050406030204" pitchFamily="18" charset="0"/>
                            <a:sym typeface="Cormorant Garamond"/>
                          </a:rPr>
                        </m:ctrlPr>
                      </m:sSubPr>
                      <m:e>
                        <m:r>
                          <a:rPr lang="en-US" sz="3319" i="1">
                            <a:solidFill>
                              <a:srgbClr val="FFFFFF"/>
                            </a:solidFill>
                            <a:latin typeface="Cambria Math" panose="02040503050406030204" pitchFamily="18" charset="0"/>
                            <a:ea typeface="Cambria Math" panose="02040503050406030204" pitchFamily="18" charset="0"/>
                            <a:sym typeface="Cormorant Garamond"/>
                          </a:rPr>
                          <m:t>𝜃</m:t>
                        </m:r>
                      </m:e>
                      <m:sub>
                        <m:r>
                          <a:rPr lang="en-US" sz="3319" b="0" i="1" smtClean="0">
                            <a:solidFill>
                              <a:srgbClr val="FFFFFF"/>
                            </a:solidFill>
                            <a:latin typeface="Cambria Math" panose="02040503050406030204" pitchFamily="18" charset="0"/>
                            <a:ea typeface="Cambria Math" panose="02040503050406030204" pitchFamily="18" charset="0"/>
                            <a:sym typeface="Cormorant Garamond"/>
                          </a:rPr>
                          <m:t>𝑣</m:t>
                        </m:r>
                      </m:sub>
                    </m:sSub>
                    <m:r>
                      <a:rPr lang="en-US" sz="3319" b="0" i="1" smtClean="0">
                        <a:solidFill>
                          <a:srgbClr val="FFFFFF"/>
                        </a:solidFill>
                        <a:latin typeface="Cambria Math" panose="02040503050406030204" pitchFamily="18" charset="0"/>
                        <a:sym typeface="Cormorant Garamond"/>
                      </a:rPr>
                      <m:t>&lt;</m:t>
                    </m:r>
                    <m:sSub>
                      <m:sSubPr>
                        <m:ctrlPr>
                          <a:rPr lang="en-US" sz="3319" i="1">
                            <a:solidFill>
                              <a:srgbClr val="FFFFFF"/>
                            </a:solidFill>
                            <a:latin typeface="Cambria Math" panose="02040503050406030204" pitchFamily="18" charset="0"/>
                            <a:sym typeface="Cormorant Garamond"/>
                          </a:rPr>
                        </m:ctrlPr>
                      </m:sSubPr>
                      <m:e>
                        <m:r>
                          <a:rPr lang="en-US" sz="3319" i="1">
                            <a:solidFill>
                              <a:srgbClr val="FFFFFF"/>
                            </a:solidFill>
                            <a:latin typeface="Cambria Math" panose="02040503050406030204" pitchFamily="18" charset="0"/>
                            <a:ea typeface="Cambria Math" panose="02040503050406030204" pitchFamily="18" charset="0"/>
                            <a:sym typeface="Cormorant Garamond"/>
                          </a:rPr>
                          <m:t>𝜃</m:t>
                        </m:r>
                      </m:e>
                      <m:sub>
                        <m:r>
                          <a:rPr lang="en-US" sz="3319" b="0" i="1" smtClean="0">
                            <a:solidFill>
                              <a:srgbClr val="FFFFFF"/>
                            </a:solidFill>
                            <a:latin typeface="Cambria Math" panose="02040503050406030204" pitchFamily="18" charset="0"/>
                            <a:ea typeface="Cambria Math" panose="02040503050406030204" pitchFamily="18" charset="0"/>
                            <a:sym typeface="Cormorant Garamond"/>
                          </a:rPr>
                          <m:t>𝑤</m:t>
                        </m:r>
                      </m:sub>
                    </m:sSub>
                  </m:oMath>
                </a14:m>
                <a:endParaRPr kumimoji="0" lang="en-US" sz="3319"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endParaRPr>
              </a:p>
            </p:txBody>
          </p:sp>
        </mc:Choice>
        <mc:Fallback>
          <p:sp>
            <p:nvSpPr>
              <p:cNvPr id="19" name="TextBox 4">
                <a:extLst>
                  <a:ext uri="{FF2B5EF4-FFF2-40B4-BE49-F238E27FC236}">
                    <a16:creationId xmlns:a16="http://schemas.microsoft.com/office/drawing/2014/main" id="{BAC8A6D3-2095-7604-9C1F-6EB38E58EBC1}"/>
                  </a:ext>
                </a:extLst>
              </p:cNvPr>
              <p:cNvSpPr txBox="1">
                <a:spLocks noRot="1" noChangeAspect="1" noMove="1" noResize="1" noEditPoints="1" noAdjustHandles="1" noChangeArrowheads="1" noChangeShapeType="1" noTextEdit="1"/>
              </p:cNvSpPr>
              <p:nvPr/>
            </p:nvSpPr>
            <p:spPr>
              <a:xfrm>
                <a:off x="1338927" y="8115300"/>
                <a:ext cx="7004974" cy="2127827"/>
              </a:xfrm>
              <a:prstGeom prst="rect">
                <a:avLst/>
              </a:prstGeom>
              <a:blipFill>
                <a:blip r:embed="rId4"/>
                <a:stretch>
                  <a:fillRect l="-1085" t="-8284" r="-2351" b="-11243"/>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AC51023A-4C27-C6FE-69D8-4298FC18C70F}"/>
              </a:ext>
            </a:extLst>
          </p:cNvPr>
          <p:cNvSpPr txBox="1"/>
          <p:nvPr/>
        </p:nvSpPr>
        <p:spPr>
          <a:xfrm>
            <a:off x="9372600" y="0"/>
            <a:ext cx="9609364" cy="805670"/>
          </a:xfrm>
          <a:prstGeom prst="rect">
            <a:avLst/>
          </a:prstGeom>
          <a:noFill/>
        </p:spPr>
        <p:txBody>
          <a:bodyPr wrap="square">
            <a:spAutoFit/>
          </a:bodyPr>
          <a:lstStyle/>
          <a:p>
            <a:pPr marL="0" marR="0" lvl="0" indent="0" algn="ctr" defTabSz="914400" rtl="0" eaLnBrk="1" fontAlgn="auto" latinLnBrk="0" hangingPunct="1">
              <a:lnSpc>
                <a:spcPts val="5900"/>
              </a:lnSpc>
              <a:spcBef>
                <a:spcPct val="0"/>
              </a:spcBef>
              <a:spcAft>
                <a:spcPts val="0"/>
              </a:spcAft>
              <a:buClrTx/>
              <a:buSzTx/>
              <a:buFontTx/>
              <a:buNone/>
              <a:tabLst/>
              <a:defRPr/>
            </a:pPr>
            <a:r>
              <a:rPr kumimoji="0" lang="en-US" sz="3200" b="0" i="0" u="none" strike="noStrike" kern="1200" cap="none" spc="0" normalizeH="0" noProof="0" dirty="0">
                <a:ln>
                  <a:noFill/>
                </a:ln>
                <a:solidFill>
                  <a:srgbClr val="FF0000"/>
                </a:solidFill>
                <a:effectLst/>
                <a:uLnTx/>
                <a:uFillTx/>
                <a:latin typeface="Cormorant Garamond"/>
                <a:ea typeface="Cormorant Garamond"/>
                <a:cs typeface="Cormorant Garamond"/>
                <a:sym typeface="Cormorant Garamond"/>
              </a:rPr>
              <a:t>What conclusions can be drawn from AT 2023sva?</a:t>
            </a:r>
            <a:endParaRPr lang="en-US" sz="3200" dirty="0">
              <a:solidFill>
                <a:srgbClr val="FF0000"/>
              </a:solidFill>
              <a:latin typeface="Cormorant Garamond"/>
              <a:ea typeface="Cormorant Garamond"/>
              <a:cs typeface="Cormorant Garamond"/>
              <a:sym typeface="Cormorant Garamond"/>
            </a:endParaRPr>
          </a:p>
        </p:txBody>
      </p:sp>
      <p:pic>
        <p:nvPicPr>
          <p:cNvPr id="7" name="Picture 6" descr="Chart, diagram&#10;&#10;AI-generated content may be incorrect.">
            <a:extLst>
              <a:ext uri="{FF2B5EF4-FFF2-40B4-BE49-F238E27FC236}">
                <a16:creationId xmlns:a16="http://schemas.microsoft.com/office/drawing/2014/main" id="{F2E39BFC-5E40-2DFD-F152-EF83E1B744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9633" y="1581314"/>
            <a:ext cx="8145245" cy="5848186"/>
          </a:xfrm>
          <a:prstGeom prst="rect">
            <a:avLst/>
          </a:prstGeom>
        </p:spPr>
      </p:pic>
      <p:cxnSp>
        <p:nvCxnSpPr>
          <p:cNvPr id="13" name="Straight Arrow Connector 12">
            <a:extLst>
              <a:ext uri="{FF2B5EF4-FFF2-40B4-BE49-F238E27FC236}">
                <a16:creationId xmlns:a16="http://schemas.microsoft.com/office/drawing/2014/main" id="{A0253059-9ED6-7070-16F4-9AC5A3EF79D5}"/>
              </a:ext>
            </a:extLst>
          </p:cNvPr>
          <p:cNvCxnSpPr/>
          <p:nvPr/>
        </p:nvCxnSpPr>
        <p:spPr>
          <a:xfrm flipV="1">
            <a:off x="11811000" y="6591300"/>
            <a:ext cx="381000" cy="38100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721BDF6-5330-1A97-69FC-65AE0D50B69E}"/>
              </a:ext>
            </a:extLst>
          </p:cNvPr>
          <p:cNvSpPr txBox="1"/>
          <p:nvPr/>
        </p:nvSpPr>
        <p:spPr>
          <a:xfrm>
            <a:off x="10668000" y="6859369"/>
            <a:ext cx="1774946" cy="646331"/>
          </a:xfrm>
          <a:prstGeom prst="rect">
            <a:avLst/>
          </a:prstGeom>
          <a:noFill/>
        </p:spPr>
        <p:txBody>
          <a:bodyPr wrap="square" rtlCol="0">
            <a:spAutoFit/>
          </a:bodyPr>
          <a:lstStyle/>
          <a:p>
            <a:r>
              <a:rPr lang="en-US" dirty="0"/>
              <a:t>Swift Upper Limit</a:t>
            </a:r>
          </a:p>
        </p:txBody>
      </p:sp>
    </p:spTree>
    <p:extLst>
      <p:ext uri="{BB962C8B-B14F-4D97-AF65-F5344CB8AC3E}">
        <p14:creationId xmlns:p14="http://schemas.microsoft.com/office/powerpoint/2010/main" val="354696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p:cNvGrpSpPr/>
        <p:nvPr/>
      </p:nvGrpSpPr>
      <p:grpSpPr>
        <a:xfrm>
          <a:off x="0" y="0"/>
          <a:ext cx="0" cy="0"/>
          <a:chOff x="0" y="0"/>
          <a:chExt cx="0" cy="0"/>
        </a:xfrm>
      </p:grpSpPr>
      <p:sp>
        <p:nvSpPr>
          <p:cNvPr id="2" name="Freeform 2"/>
          <p:cNvSpPr/>
          <p:nvPr/>
        </p:nvSpPr>
        <p:spPr>
          <a:xfrm>
            <a:off x="3615127" y="699378"/>
            <a:ext cx="10781117" cy="8558922"/>
          </a:xfrm>
          <a:custGeom>
            <a:avLst/>
            <a:gdLst/>
            <a:ahLst/>
            <a:cxnLst/>
            <a:rect l="l" t="t" r="r" b="b"/>
            <a:pathLst>
              <a:path w="10781117" h="8558922">
                <a:moveTo>
                  <a:pt x="0" y="0"/>
                </a:moveTo>
                <a:lnTo>
                  <a:pt x="10781117" y="0"/>
                </a:lnTo>
                <a:lnTo>
                  <a:pt x="10781117" y="8558922"/>
                </a:lnTo>
                <a:lnTo>
                  <a:pt x="0" y="8558922"/>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p:cNvGrpSpPr/>
        <p:nvPr/>
      </p:nvGrpSpPr>
      <p:grpSpPr>
        <a:xfrm>
          <a:off x="0" y="0"/>
          <a:ext cx="0" cy="0"/>
          <a:chOff x="0" y="0"/>
          <a:chExt cx="0" cy="0"/>
        </a:xfrm>
      </p:grpSpPr>
      <p:sp>
        <p:nvSpPr>
          <p:cNvPr id="2" name="Freeform 2"/>
          <p:cNvSpPr/>
          <p:nvPr/>
        </p:nvSpPr>
        <p:spPr>
          <a:xfrm>
            <a:off x="1554626" y="983965"/>
            <a:ext cx="15178747" cy="8274335"/>
          </a:xfrm>
          <a:custGeom>
            <a:avLst/>
            <a:gdLst/>
            <a:ahLst/>
            <a:cxnLst/>
            <a:rect l="l" t="t" r="r" b="b"/>
            <a:pathLst>
              <a:path w="15178747" h="8274335">
                <a:moveTo>
                  <a:pt x="0" y="0"/>
                </a:moveTo>
                <a:lnTo>
                  <a:pt x="15178748" y="0"/>
                </a:lnTo>
                <a:lnTo>
                  <a:pt x="15178748" y="8274335"/>
                </a:lnTo>
                <a:lnTo>
                  <a:pt x="0" y="8274335"/>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p:cNvGrpSpPr/>
        <p:nvPr/>
      </p:nvGrpSpPr>
      <p:grpSpPr>
        <a:xfrm>
          <a:off x="0" y="0"/>
          <a:ext cx="0" cy="0"/>
          <a:chOff x="0" y="0"/>
          <a:chExt cx="0" cy="0"/>
        </a:xfrm>
      </p:grpSpPr>
      <p:sp>
        <p:nvSpPr>
          <p:cNvPr id="2" name="Freeform 2"/>
          <p:cNvSpPr/>
          <p:nvPr/>
        </p:nvSpPr>
        <p:spPr>
          <a:xfrm>
            <a:off x="3022143" y="781242"/>
            <a:ext cx="11951888" cy="8477058"/>
          </a:xfrm>
          <a:custGeom>
            <a:avLst/>
            <a:gdLst/>
            <a:ahLst/>
            <a:cxnLst/>
            <a:rect l="l" t="t" r="r" b="b"/>
            <a:pathLst>
              <a:path w="11951888" h="8477058">
                <a:moveTo>
                  <a:pt x="0" y="0"/>
                </a:moveTo>
                <a:lnTo>
                  <a:pt x="11951888" y="0"/>
                </a:lnTo>
                <a:lnTo>
                  <a:pt x="11951888" y="8477058"/>
                </a:lnTo>
                <a:lnTo>
                  <a:pt x="0" y="8477058"/>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p:cNvGrpSpPr/>
        <p:nvPr/>
      </p:nvGrpSpPr>
      <p:grpSpPr>
        <a:xfrm>
          <a:off x="0" y="0"/>
          <a:ext cx="0" cy="0"/>
          <a:chOff x="0" y="0"/>
          <a:chExt cx="0" cy="0"/>
        </a:xfrm>
      </p:grpSpPr>
      <p:sp>
        <p:nvSpPr>
          <p:cNvPr id="2" name="Freeform 2"/>
          <p:cNvSpPr/>
          <p:nvPr/>
        </p:nvSpPr>
        <p:spPr>
          <a:xfrm>
            <a:off x="925874" y="896925"/>
            <a:ext cx="16436252" cy="5406185"/>
          </a:xfrm>
          <a:custGeom>
            <a:avLst/>
            <a:gdLst/>
            <a:ahLst/>
            <a:cxnLst/>
            <a:rect l="l" t="t" r="r" b="b"/>
            <a:pathLst>
              <a:path w="16436252" h="5406185">
                <a:moveTo>
                  <a:pt x="0" y="0"/>
                </a:moveTo>
                <a:lnTo>
                  <a:pt x="16436252" y="0"/>
                </a:lnTo>
                <a:lnTo>
                  <a:pt x="16436252" y="5406185"/>
                </a:lnTo>
                <a:lnTo>
                  <a:pt x="0" y="540618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3767104" y="7029487"/>
            <a:ext cx="10438882" cy="3379978"/>
          </a:xfrm>
          <a:prstGeom prst="rect">
            <a:avLst/>
          </a:prstGeom>
        </p:spPr>
        <p:txBody>
          <a:bodyPr lIns="0" tIns="0" rIns="0" bIns="0" rtlCol="0" anchor="t">
            <a:spAutoFit/>
          </a:bodyPr>
          <a:lstStyle/>
          <a:p>
            <a:pPr marL="0" marR="0" lvl="0" indent="0" algn="ctr" defTabSz="914400" rtl="0" eaLnBrk="1" fontAlgn="auto" latinLnBrk="0" hangingPunct="1">
              <a:lnSpc>
                <a:spcPts val="3319"/>
              </a:lnSpc>
              <a:spcBef>
                <a:spcPts val="0"/>
              </a:spcBef>
              <a:spcAft>
                <a:spcPts val="0"/>
              </a:spcAft>
              <a:buClrTx/>
              <a:buSzTx/>
              <a:buFontTx/>
              <a:buNone/>
              <a:tabLst/>
              <a:defRPr/>
            </a:pPr>
            <a:r>
              <a:rPr kumimoji="0" lang="en-US" sz="3319" b="0" i="0" u="none" strike="noStrike" kern="1200" cap="none" spc="0" normalizeH="0" baseline="0" noProof="0">
                <a:ln>
                  <a:noFill/>
                </a:ln>
                <a:solidFill>
                  <a:srgbClr val="FFFFFF"/>
                </a:solidFill>
                <a:effectLst/>
                <a:uLnTx/>
                <a:uFillTx/>
                <a:latin typeface="Cormorant Garamond"/>
                <a:ea typeface="Cormorant Garamond"/>
                <a:cs typeface="Cormorant Garamond"/>
                <a:sym typeface="Cormorant Garamond"/>
              </a:rPr>
              <a:t>Spectrum of afterglow taken 27.4 days after GRB, 15.4 days after SN peak in r band</a:t>
            </a:r>
          </a:p>
          <a:p>
            <a:pPr marL="0" marR="0" lvl="0" indent="0" algn="ctr" defTabSz="914400" rtl="0" eaLnBrk="1" fontAlgn="auto" latinLnBrk="0" hangingPunct="1">
              <a:lnSpc>
                <a:spcPts val="3319"/>
              </a:lnSpc>
              <a:spcBef>
                <a:spcPts val="0"/>
              </a:spcBef>
              <a:spcAft>
                <a:spcPts val="0"/>
              </a:spcAft>
              <a:buClrTx/>
              <a:buSzTx/>
              <a:buFontTx/>
              <a:buNone/>
              <a:tabLst/>
              <a:defRPr/>
            </a:pPr>
            <a:endParaRPr kumimoji="0" lang="en-US" sz="3319" b="0" i="0" u="none" strike="noStrike" kern="1200" cap="none" spc="0" normalizeH="0" baseline="0" noProof="0">
              <a:ln>
                <a:noFill/>
              </a:ln>
              <a:solidFill>
                <a:srgbClr val="FFFFFF"/>
              </a:solidFill>
              <a:effectLst/>
              <a:uLnTx/>
              <a:uFillTx/>
              <a:latin typeface="Cormorant Garamond"/>
              <a:ea typeface="Cormorant Garamond"/>
              <a:cs typeface="Cormorant Garamond"/>
              <a:sym typeface="Cormorant Garamond"/>
            </a:endParaRPr>
          </a:p>
          <a:p>
            <a:pPr marL="0" marR="0" lvl="0" indent="0" algn="ctr" defTabSz="914400" rtl="0" eaLnBrk="1" fontAlgn="auto" latinLnBrk="0" hangingPunct="1">
              <a:lnSpc>
                <a:spcPts val="3319"/>
              </a:lnSpc>
              <a:spcBef>
                <a:spcPts val="0"/>
              </a:spcBef>
              <a:spcAft>
                <a:spcPts val="0"/>
              </a:spcAft>
              <a:buClrTx/>
              <a:buSzTx/>
              <a:buFontTx/>
              <a:buNone/>
              <a:tabLst/>
              <a:defRPr/>
            </a:pPr>
            <a:r>
              <a:rPr kumimoji="0" lang="en-US" sz="3319" b="0" i="0" u="none" strike="noStrike" kern="1200" cap="none" spc="0" normalizeH="0" baseline="0" noProof="0">
                <a:ln>
                  <a:noFill/>
                </a:ln>
                <a:solidFill>
                  <a:srgbClr val="FFFFFF"/>
                </a:solidFill>
                <a:effectLst/>
                <a:uLnTx/>
                <a:uFillTx/>
                <a:latin typeface="Cormorant Garamond"/>
                <a:ea typeface="Cormorant Garamond"/>
                <a:cs typeface="Cormorant Garamond"/>
                <a:sym typeface="Cormorant Garamond"/>
              </a:rPr>
              <a:t>Photospheric expansion velocity of 11,300 ± 1,600 km/s</a:t>
            </a:r>
          </a:p>
          <a:p>
            <a:pPr marL="0" marR="0" lvl="0" indent="0" algn="ctr" defTabSz="914400" rtl="0" eaLnBrk="1" fontAlgn="auto" latinLnBrk="0" hangingPunct="1">
              <a:lnSpc>
                <a:spcPts val="3319"/>
              </a:lnSpc>
              <a:spcBef>
                <a:spcPts val="0"/>
              </a:spcBef>
              <a:spcAft>
                <a:spcPts val="0"/>
              </a:spcAft>
              <a:buClrTx/>
              <a:buSzTx/>
              <a:buFontTx/>
              <a:buNone/>
              <a:tabLst/>
              <a:defRPr/>
            </a:pPr>
            <a:endParaRPr kumimoji="0" lang="en-US" sz="3319" b="0" i="0" u="none" strike="noStrike" kern="1200" cap="none" spc="0" normalizeH="0" baseline="0" noProof="0">
              <a:ln>
                <a:noFill/>
              </a:ln>
              <a:solidFill>
                <a:srgbClr val="FFFFFF"/>
              </a:solidFill>
              <a:effectLst/>
              <a:uLnTx/>
              <a:uFillTx/>
              <a:latin typeface="Cormorant Garamond"/>
              <a:ea typeface="Cormorant Garamond"/>
              <a:cs typeface="Cormorant Garamond"/>
              <a:sym typeface="Cormorant Garamond"/>
            </a:endParaRPr>
          </a:p>
          <a:p>
            <a:pPr marL="0" marR="0" lvl="0" indent="0" algn="ctr" defTabSz="914400" rtl="0" eaLnBrk="1" fontAlgn="auto" latinLnBrk="0" hangingPunct="1">
              <a:lnSpc>
                <a:spcPts val="3319"/>
              </a:lnSpc>
              <a:spcBef>
                <a:spcPts val="0"/>
              </a:spcBef>
              <a:spcAft>
                <a:spcPts val="0"/>
              </a:spcAft>
              <a:buClrTx/>
              <a:buSzTx/>
              <a:buFontTx/>
              <a:buNone/>
              <a:tabLst/>
              <a:defRPr/>
            </a:pPr>
            <a:r>
              <a:rPr kumimoji="0" lang="en-US" sz="3319" b="0" i="0" u="none" strike="noStrike" kern="1200" cap="none" spc="0" normalizeH="0" baseline="0" noProof="0">
                <a:ln>
                  <a:noFill/>
                </a:ln>
                <a:solidFill>
                  <a:srgbClr val="FFFFFF"/>
                </a:solidFill>
                <a:effectLst/>
                <a:uLnTx/>
                <a:uFillTx/>
                <a:latin typeface="Cormorant Garamond"/>
                <a:ea typeface="Cormorant Garamond"/>
                <a:cs typeface="Cormorant Garamond"/>
                <a:sym typeface="Cormorant Garamond"/>
              </a:rPr>
              <a:t>Ejecta mass = 1.0 ± 0.6 solar masses</a:t>
            </a:r>
          </a:p>
          <a:p>
            <a:pPr marL="0" marR="0" lvl="0" indent="0" algn="ctr" defTabSz="914400" rtl="0" eaLnBrk="1" fontAlgn="auto" latinLnBrk="0" hangingPunct="1">
              <a:lnSpc>
                <a:spcPts val="3319"/>
              </a:lnSpc>
              <a:spcBef>
                <a:spcPts val="0"/>
              </a:spcBef>
              <a:spcAft>
                <a:spcPts val="0"/>
              </a:spcAft>
              <a:buClrTx/>
              <a:buSzTx/>
              <a:buFontTx/>
              <a:buNone/>
              <a:tabLst/>
              <a:defRPr/>
            </a:pPr>
            <a:r>
              <a:rPr kumimoji="0" lang="en-US" sz="3319" b="0" i="0" u="none" strike="noStrike" kern="1200" cap="none" spc="0" normalizeH="0" baseline="0" noProof="0">
                <a:ln>
                  <a:noFill/>
                </a:ln>
                <a:solidFill>
                  <a:srgbClr val="FFFFFF"/>
                </a:solidFill>
                <a:effectLst/>
                <a:uLnTx/>
                <a:uFillTx/>
                <a:latin typeface="Cormorant Garamond"/>
                <a:ea typeface="Cormorant Garamond"/>
                <a:cs typeface="Cormorant Garamond"/>
                <a:sym typeface="Cormorant Garamond"/>
              </a:rPr>
              <a:t>Kinetic Energy ~ 10⁵¹ erg</a:t>
            </a:r>
          </a:p>
          <a:p>
            <a:pPr marL="0" marR="0" lvl="0" indent="0" algn="ctr" defTabSz="914400" rtl="0" eaLnBrk="1" fontAlgn="auto" latinLnBrk="0" hangingPunct="1">
              <a:lnSpc>
                <a:spcPts val="3319"/>
              </a:lnSpc>
              <a:spcBef>
                <a:spcPct val="0"/>
              </a:spcBef>
              <a:spcAft>
                <a:spcPts val="0"/>
              </a:spcAft>
              <a:buClrTx/>
              <a:buSzTx/>
              <a:buFontTx/>
              <a:buNone/>
              <a:tabLst/>
              <a:defRPr/>
            </a:pPr>
            <a:endParaRPr kumimoji="0" lang="en-US" sz="3319" b="0" i="0" u="none" strike="noStrike" kern="1200" cap="none" spc="0" normalizeH="0" baseline="0" noProof="0">
              <a:ln>
                <a:noFill/>
              </a:ln>
              <a:solidFill>
                <a:srgbClr val="FFFFFF"/>
              </a:solidFill>
              <a:effectLst/>
              <a:uLnTx/>
              <a:uFillTx/>
              <a:latin typeface="Cormorant Garamond"/>
              <a:ea typeface="Cormorant Garamond"/>
              <a:cs typeface="Cormorant Garamond"/>
              <a:sym typeface="Cormorant Garamond"/>
            </a:endParaRPr>
          </a:p>
        </p:txBody>
      </p:sp>
      <p:sp>
        <p:nvSpPr>
          <p:cNvPr id="8" name="Slide Number Placeholder 6">
            <a:extLst>
              <a:ext uri="{FF2B5EF4-FFF2-40B4-BE49-F238E27FC236}">
                <a16:creationId xmlns:a16="http://schemas.microsoft.com/office/drawing/2014/main" id="{BF0C27B4-E5CE-C0D3-6236-3036CFF96181}"/>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2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TextBox 8">
            <a:extLst>
              <a:ext uri="{FF2B5EF4-FFF2-40B4-BE49-F238E27FC236}">
                <a16:creationId xmlns:a16="http://schemas.microsoft.com/office/drawing/2014/main" id="{AC337171-9D24-5F44-EC64-4B409DD70518}"/>
              </a:ext>
            </a:extLst>
          </p:cNvPr>
          <p:cNvSpPr txBox="1"/>
          <p:nvPr/>
        </p:nvSpPr>
        <p:spPr>
          <a:xfrm>
            <a:off x="2209800" y="6316655"/>
            <a:ext cx="9144000" cy="497252"/>
          </a:xfrm>
          <a:prstGeom prst="rect">
            <a:avLst/>
          </a:prstGeom>
          <a:noFill/>
        </p:spPr>
        <p:txBody>
          <a:bodyPr wrap="square">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Srinivasaragavan et al. (2024a)</a:t>
            </a:r>
          </a:p>
        </p:txBody>
      </p:sp>
      <p:sp>
        <p:nvSpPr>
          <p:cNvPr id="10" name="TextBox 9">
            <a:extLst>
              <a:ext uri="{FF2B5EF4-FFF2-40B4-BE49-F238E27FC236}">
                <a16:creationId xmlns:a16="http://schemas.microsoft.com/office/drawing/2014/main" id="{FBCBAEEA-42ED-D68B-1898-BCADDDA50338}"/>
              </a:ext>
            </a:extLst>
          </p:cNvPr>
          <p:cNvSpPr txBox="1"/>
          <p:nvPr/>
        </p:nvSpPr>
        <p:spPr>
          <a:xfrm>
            <a:off x="11049000" y="6265010"/>
            <a:ext cx="9144000" cy="497252"/>
          </a:xfrm>
          <a:prstGeom prst="rect">
            <a:avLst/>
          </a:prstGeom>
          <a:noFill/>
        </p:spPr>
        <p:txBody>
          <a:bodyPr wrap="square">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Srinivasaragavan et al. (2024a)</a:t>
            </a:r>
          </a:p>
        </p:txBody>
      </p:sp>
    </p:spTree>
    <p:extLst>
      <p:ext uri="{BB962C8B-B14F-4D97-AF65-F5344CB8AC3E}">
        <p14:creationId xmlns:p14="http://schemas.microsoft.com/office/powerpoint/2010/main" val="41056679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2873502" y="911731"/>
          <a:ext cx="11609124" cy="8847251"/>
        </p:xfrm>
        <a:graphic>
          <a:graphicData uri="http://schemas.openxmlformats.org/drawingml/2006/table">
            <a:tbl>
              <a:tblPr/>
              <a:tblGrid>
                <a:gridCol w="2902281">
                  <a:extLst>
                    <a:ext uri="{9D8B030D-6E8A-4147-A177-3AD203B41FA5}">
                      <a16:colId xmlns:a16="http://schemas.microsoft.com/office/drawing/2014/main" val="20000"/>
                    </a:ext>
                  </a:extLst>
                </a:gridCol>
                <a:gridCol w="2902281">
                  <a:extLst>
                    <a:ext uri="{9D8B030D-6E8A-4147-A177-3AD203B41FA5}">
                      <a16:colId xmlns:a16="http://schemas.microsoft.com/office/drawing/2014/main" val="20001"/>
                    </a:ext>
                  </a:extLst>
                </a:gridCol>
                <a:gridCol w="2902281">
                  <a:extLst>
                    <a:ext uri="{9D8B030D-6E8A-4147-A177-3AD203B41FA5}">
                      <a16:colId xmlns:a16="http://schemas.microsoft.com/office/drawing/2014/main" val="20002"/>
                    </a:ext>
                  </a:extLst>
                </a:gridCol>
                <a:gridCol w="2902281">
                  <a:extLst>
                    <a:ext uri="{9D8B030D-6E8A-4147-A177-3AD203B41FA5}">
                      <a16:colId xmlns:a16="http://schemas.microsoft.com/office/drawing/2014/main" val="20003"/>
                    </a:ext>
                  </a:extLst>
                </a:gridCol>
              </a:tblGrid>
              <a:tr h="1263893">
                <a:tc>
                  <a:txBody>
                    <a:bodyPr/>
                    <a:lstStyle/>
                    <a:p>
                      <a:pPr algn="l">
                        <a:lnSpc>
                          <a:spcPts val="3639"/>
                        </a:lnSpc>
                        <a:defRPr/>
                      </a:pPr>
                      <a:r>
                        <a:rPr lang="en-US" sz="2599">
                          <a:solidFill>
                            <a:srgbClr val="FFFFFF"/>
                          </a:solidFill>
                          <a:latin typeface="Cormorant Garamond"/>
                          <a:ea typeface="Cormorant Garamond"/>
                          <a:cs typeface="Cormorant Garamond"/>
                          <a:sym typeface="Cormorant Garamond"/>
                        </a:rPr>
                        <a:t>Data set used</a:t>
                      </a:r>
                      <a:endParaRPr lang="en-US" sz="110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639"/>
                        </a:lnSpc>
                        <a:defRPr/>
                      </a:pPr>
                      <a:r>
                        <a:rPr lang="en-US" sz="2599">
                          <a:solidFill>
                            <a:srgbClr val="FFFFFF"/>
                          </a:solidFill>
                          <a:latin typeface="Cormorant Garamond"/>
                          <a:ea typeface="Cormorant Garamond"/>
                          <a:cs typeface="Cormorant Garamond"/>
                          <a:sym typeface="Cormorant Garamond"/>
                        </a:rPr>
                        <a:t>SN model used</a:t>
                      </a:r>
                      <a:endParaRPr lang="en-US" sz="110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639"/>
                        </a:lnSpc>
                        <a:defRPr/>
                      </a:pPr>
                      <a:r>
                        <a:rPr lang="en-US" sz="2599">
                          <a:solidFill>
                            <a:srgbClr val="FFFFFF"/>
                          </a:solidFill>
                          <a:latin typeface="Cormorant Garamond"/>
                          <a:ea typeface="Cormorant Garamond"/>
                          <a:cs typeface="Cormorant Garamond"/>
                          <a:sym typeface="Cormorant Garamond"/>
                        </a:rPr>
                        <a:t>S-Correction Factor</a:t>
                      </a:r>
                      <a:endParaRPr lang="en-US" sz="110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639"/>
                        </a:lnSpc>
                        <a:defRPr/>
                      </a:pPr>
                      <a:r>
                        <a:rPr lang="en-US" sz="2599">
                          <a:solidFill>
                            <a:srgbClr val="FFFFFF"/>
                          </a:solidFill>
                          <a:latin typeface="Cormorant Garamond"/>
                          <a:ea typeface="Cormorant Garamond"/>
                          <a:cs typeface="Cormorant Garamond"/>
                          <a:sym typeface="Cormorant Garamond"/>
                        </a:rPr>
                        <a:t>Bayes Factor </a:t>
                      </a:r>
                      <a:endParaRPr lang="en-US" sz="110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263893">
                <a:tc>
                  <a:txBody>
                    <a:bodyPr/>
                    <a:lstStyle/>
                    <a:p>
                      <a:pPr algn="l">
                        <a:lnSpc>
                          <a:spcPts val="3639"/>
                        </a:lnSpc>
                        <a:defRPr/>
                      </a:pPr>
                      <a:r>
                        <a:rPr lang="en-US" sz="2599">
                          <a:solidFill>
                            <a:srgbClr val="FFFFFF"/>
                          </a:solidFill>
                          <a:latin typeface="Cormorant Garamond"/>
                          <a:ea typeface="Cormorant Garamond"/>
                          <a:cs typeface="Cormorant Garamond"/>
                          <a:sym typeface="Cormorant Garamond"/>
                        </a:rPr>
                        <a:t>Full</a:t>
                      </a:r>
                      <a:endParaRPr lang="en-US" sz="110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639"/>
                        </a:lnSpc>
                        <a:defRPr/>
                      </a:pPr>
                      <a:r>
                        <a:rPr lang="en-US" sz="2599">
                          <a:solidFill>
                            <a:srgbClr val="FFFFFF"/>
                          </a:solidFill>
                          <a:latin typeface="Cormorant Garamond"/>
                          <a:ea typeface="Cormorant Garamond"/>
                          <a:cs typeface="Cormorant Garamond"/>
                          <a:sym typeface="Cormorant Garamond"/>
                        </a:rPr>
                        <a:t>SN 1998bw</a:t>
                      </a:r>
                      <a:endParaRPr lang="en-US" sz="110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639"/>
                        </a:lnSpc>
                        <a:defRPr/>
                      </a:pPr>
                      <a:r>
                        <a:rPr lang="en-US" sz="2599">
                          <a:solidFill>
                            <a:srgbClr val="FFFFFF"/>
                          </a:solidFill>
                          <a:latin typeface="Cormorant Garamond"/>
                          <a:ea typeface="Cormorant Garamond"/>
                          <a:cs typeface="Cormorant Garamond"/>
                          <a:sym typeface="Cormorant Garamond"/>
                        </a:rPr>
                        <a:t>No</a:t>
                      </a:r>
                      <a:endParaRPr lang="en-US" sz="110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639"/>
                        </a:lnSpc>
                        <a:defRPr/>
                      </a:pPr>
                      <a:r>
                        <a:rPr lang="en-US" sz="2599">
                          <a:solidFill>
                            <a:srgbClr val="FFFFFF"/>
                          </a:solidFill>
                          <a:latin typeface="Cormorant Garamond"/>
                          <a:ea typeface="Cormorant Garamond"/>
                          <a:cs typeface="Cormorant Garamond"/>
                          <a:sym typeface="Cormorant Garamond"/>
                        </a:rPr>
                        <a:t>10^4.0 SN model</a:t>
                      </a:r>
                      <a:endParaRPr lang="en-US" sz="110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263893">
                <a:tc>
                  <a:txBody>
                    <a:bodyPr/>
                    <a:lstStyle/>
                    <a:p>
                      <a:pPr algn="l">
                        <a:lnSpc>
                          <a:spcPts val="3639"/>
                        </a:lnSpc>
                        <a:defRPr/>
                      </a:pPr>
                      <a:r>
                        <a:rPr lang="en-US" sz="2599">
                          <a:solidFill>
                            <a:srgbClr val="FFFFFF"/>
                          </a:solidFill>
                          <a:latin typeface="Cormorant Garamond"/>
                          <a:ea typeface="Cormorant Garamond"/>
                          <a:cs typeface="Cormorant Garamond"/>
                          <a:sym typeface="Cormorant Garamond"/>
                        </a:rPr>
                        <a:t>Full</a:t>
                      </a:r>
                      <a:endParaRPr lang="en-US" sz="110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639"/>
                        </a:lnSpc>
                        <a:defRPr/>
                      </a:pPr>
                      <a:r>
                        <a:rPr lang="en-US" sz="2599">
                          <a:solidFill>
                            <a:srgbClr val="FFFFFF"/>
                          </a:solidFill>
                          <a:latin typeface="Cormorant Garamond"/>
                          <a:ea typeface="Cormorant Garamond"/>
                          <a:cs typeface="Cormorant Garamond"/>
                          <a:sym typeface="Cormorant Garamond"/>
                        </a:rPr>
                        <a:t>SN 1998bw</a:t>
                      </a:r>
                      <a:endParaRPr lang="en-US" sz="110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639"/>
                        </a:lnSpc>
                        <a:defRPr/>
                      </a:pPr>
                      <a:r>
                        <a:rPr lang="en-US" sz="2599">
                          <a:solidFill>
                            <a:srgbClr val="FFFFFF"/>
                          </a:solidFill>
                          <a:latin typeface="Cormorant Garamond"/>
                          <a:ea typeface="Cormorant Garamond"/>
                          <a:cs typeface="Cormorant Garamond"/>
                          <a:sym typeface="Cormorant Garamond"/>
                        </a:rPr>
                        <a:t>Yes (one for all telescopes)</a:t>
                      </a:r>
                      <a:endParaRPr lang="en-US" sz="110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639"/>
                        </a:lnSpc>
                        <a:defRPr/>
                      </a:pPr>
                      <a:r>
                        <a:rPr lang="en-US" sz="2599">
                          <a:solidFill>
                            <a:srgbClr val="FFFFFF"/>
                          </a:solidFill>
                          <a:latin typeface="Cormorant Garamond"/>
                          <a:ea typeface="Cormorant Garamond"/>
                          <a:cs typeface="Cormorant Garamond"/>
                          <a:sym typeface="Cormorant Garamond"/>
                        </a:rPr>
                        <a:t>10^1.2 SN model</a:t>
                      </a:r>
                      <a:endParaRPr lang="en-US" sz="110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263893">
                <a:tc>
                  <a:txBody>
                    <a:bodyPr/>
                    <a:lstStyle/>
                    <a:p>
                      <a:pPr algn="l">
                        <a:lnSpc>
                          <a:spcPts val="3639"/>
                        </a:lnSpc>
                        <a:defRPr/>
                      </a:pPr>
                      <a:r>
                        <a:rPr lang="en-US" sz="2599">
                          <a:solidFill>
                            <a:srgbClr val="FFFFFF"/>
                          </a:solidFill>
                          <a:latin typeface="Cormorant Garamond"/>
                          <a:ea typeface="Cormorant Garamond"/>
                          <a:cs typeface="Cormorant Garamond"/>
                          <a:sym typeface="Cormorant Garamond"/>
                        </a:rPr>
                        <a:t>Full</a:t>
                      </a:r>
                      <a:endParaRPr lang="en-US" sz="110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639"/>
                        </a:lnSpc>
                        <a:defRPr/>
                      </a:pPr>
                      <a:r>
                        <a:rPr lang="en-US" sz="2599">
                          <a:solidFill>
                            <a:srgbClr val="FFFFFF"/>
                          </a:solidFill>
                          <a:latin typeface="Cormorant Garamond"/>
                          <a:ea typeface="Cormorant Garamond"/>
                          <a:cs typeface="Cormorant Garamond"/>
                          <a:sym typeface="Cormorant Garamond"/>
                        </a:rPr>
                        <a:t>SN 1998bw</a:t>
                      </a:r>
                      <a:endParaRPr lang="en-US" sz="110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639"/>
                        </a:lnSpc>
                        <a:defRPr/>
                      </a:pPr>
                      <a:r>
                        <a:rPr lang="en-US" sz="2599">
                          <a:solidFill>
                            <a:srgbClr val="FFFFFF"/>
                          </a:solidFill>
                          <a:latin typeface="Cormorant Garamond"/>
                          <a:ea typeface="Cormorant Garamond"/>
                          <a:cs typeface="Cormorant Garamond"/>
                          <a:sym typeface="Cormorant Garamond"/>
                        </a:rPr>
                        <a:t>Yes (different for each telescope)</a:t>
                      </a:r>
                      <a:endParaRPr lang="en-US" sz="110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639"/>
                        </a:lnSpc>
                        <a:defRPr/>
                      </a:pPr>
                      <a:r>
                        <a:rPr lang="en-US" sz="2599">
                          <a:solidFill>
                            <a:srgbClr val="FFFFFF"/>
                          </a:solidFill>
                          <a:latin typeface="Cormorant Garamond"/>
                          <a:ea typeface="Cormorant Garamond"/>
                          <a:cs typeface="Cormorant Garamond"/>
                          <a:sym typeface="Cormorant Garamond"/>
                        </a:rPr>
                        <a:t>10^0.7 SN model</a:t>
                      </a:r>
                      <a:endParaRPr lang="en-US" sz="110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1263893">
                <a:tc>
                  <a:txBody>
                    <a:bodyPr/>
                    <a:lstStyle/>
                    <a:p>
                      <a:pPr algn="l">
                        <a:lnSpc>
                          <a:spcPts val="3639"/>
                        </a:lnSpc>
                        <a:defRPr/>
                      </a:pPr>
                      <a:r>
                        <a:rPr lang="en-US" sz="2599">
                          <a:solidFill>
                            <a:srgbClr val="FFFFFF"/>
                          </a:solidFill>
                          <a:latin typeface="Cormorant Garamond"/>
                          <a:ea typeface="Cormorant Garamond"/>
                          <a:cs typeface="Cormorant Garamond"/>
                          <a:sym typeface="Cormorant Garamond"/>
                        </a:rPr>
                        <a:t>LDT only</a:t>
                      </a:r>
                      <a:endParaRPr lang="en-US" sz="110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639"/>
                        </a:lnSpc>
                        <a:defRPr/>
                      </a:pPr>
                      <a:r>
                        <a:rPr lang="en-US" sz="2599">
                          <a:solidFill>
                            <a:srgbClr val="FFFFFF"/>
                          </a:solidFill>
                          <a:latin typeface="Cormorant Garamond"/>
                          <a:ea typeface="Cormorant Garamond"/>
                          <a:cs typeface="Cormorant Garamond"/>
                          <a:sym typeface="Cormorant Garamond"/>
                        </a:rPr>
                        <a:t>SN 1998bw</a:t>
                      </a:r>
                      <a:endParaRPr lang="en-US" sz="110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639"/>
                        </a:lnSpc>
                        <a:defRPr/>
                      </a:pPr>
                      <a:r>
                        <a:rPr lang="en-US" sz="2599">
                          <a:solidFill>
                            <a:srgbClr val="FFFFFF"/>
                          </a:solidFill>
                          <a:latin typeface="Cormorant Garamond"/>
                          <a:ea typeface="Cormorant Garamond"/>
                          <a:cs typeface="Cormorant Garamond"/>
                          <a:sym typeface="Cormorant Garamond"/>
                        </a:rPr>
                        <a:t>No</a:t>
                      </a:r>
                      <a:endParaRPr lang="en-US" sz="110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639"/>
                        </a:lnSpc>
                        <a:defRPr/>
                      </a:pPr>
                      <a:r>
                        <a:rPr lang="en-US" sz="2599">
                          <a:solidFill>
                            <a:srgbClr val="FFFFFF"/>
                          </a:solidFill>
                          <a:latin typeface="Cormorant Garamond"/>
                          <a:ea typeface="Cormorant Garamond"/>
                          <a:cs typeface="Cormorant Garamond"/>
                          <a:sym typeface="Cormorant Garamond"/>
                        </a:rPr>
                        <a:t>10^0.9 afterglow model with α=1.36</a:t>
                      </a:r>
                      <a:endParaRPr lang="en-US" sz="110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r h="1263893">
                <a:tc>
                  <a:txBody>
                    <a:bodyPr/>
                    <a:lstStyle/>
                    <a:p>
                      <a:pPr algn="l">
                        <a:lnSpc>
                          <a:spcPts val="3639"/>
                        </a:lnSpc>
                        <a:defRPr/>
                      </a:pPr>
                      <a:r>
                        <a:rPr lang="en-US" sz="2599">
                          <a:solidFill>
                            <a:srgbClr val="FFFFFF"/>
                          </a:solidFill>
                          <a:latin typeface="Cormorant Garamond"/>
                          <a:ea typeface="Cormorant Garamond"/>
                          <a:cs typeface="Cormorant Garamond"/>
                          <a:sym typeface="Cormorant Garamond"/>
                        </a:rPr>
                        <a:t>LT only</a:t>
                      </a:r>
                      <a:endParaRPr lang="en-US" sz="110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639"/>
                        </a:lnSpc>
                        <a:defRPr/>
                      </a:pPr>
                      <a:r>
                        <a:rPr lang="en-US" sz="2599">
                          <a:solidFill>
                            <a:srgbClr val="FFFFFF"/>
                          </a:solidFill>
                          <a:latin typeface="Cormorant Garamond"/>
                          <a:ea typeface="Cormorant Garamond"/>
                          <a:cs typeface="Cormorant Garamond"/>
                          <a:sym typeface="Cormorant Garamond"/>
                        </a:rPr>
                        <a:t>SN 1998bw</a:t>
                      </a:r>
                      <a:endParaRPr lang="en-US" sz="110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639"/>
                        </a:lnSpc>
                        <a:defRPr/>
                      </a:pPr>
                      <a:r>
                        <a:rPr lang="en-US" sz="2599">
                          <a:solidFill>
                            <a:srgbClr val="FFFFFF"/>
                          </a:solidFill>
                          <a:latin typeface="Cormorant Garamond"/>
                          <a:ea typeface="Cormorant Garamond"/>
                          <a:cs typeface="Cormorant Garamond"/>
                          <a:sym typeface="Cormorant Garamond"/>
                        </a:rPr>
                        <a:t>No</a:t>
                      </a:r>
                      <a:endParaRPr lang="en-US" sz="110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639"/>
                        </a:lnSpc>
                        <a:defRPr/>
                      </a:pPr>
                      <a:r>
                        <a:rPr lang="en-US" sz="2599">
                          <a:solidFill>
                            <a:srgbClr val="FFFFFF"/>
                          </a:solidFill>
                          <a:latin typeface="Cormorant Garamond"/>
                          <a:ea typeface="Cormorant Garamond"/>
                          <a:cs typeface="Cormorant Garamond"/>
                          <a:sym typeface="Cormorant Garamond"/>
                        </a:rPr>
                        <a:t>10^0.0 indistinguis-hable</a:t>
                      </a:r>
                      <a:endParaRPr lang="en-US" sz="110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5"/>
                  </a:ext>
                </a:extLst>
              </a:tr>
              <a:tr h="1263893">
                <a:tc>
                  <a:txBody>
                    <a:bodyPr/>
                    <a:lstStyle/>
                    <a:p>
                      <a:pPr algn="l">
                        <a:lnSpc>
                          <a:spcPts val="3639"/>
                        </a:lnSpc>
                        <a:defRPr/>
                      </a:pPr>
                      <a:r>
                        <a:rPr lang="en-US" sz="2599">
                          <a:solidFill>
                            <a:srgbClr val="FFFFFF"/>
                          </a:solidFill>
                          <a:latin typeface="Cormorant Garamond"/>
                          <a:ea typeface="Cormorant Garamond"/>
                          <a:cs typeface="Cormorant Garamond"/>
                          <a:sym typeface="Cormorant Garamond"/>
                        </a:rPr>
                        <a:t>Full</a:t>
                      </a:r>
                      <a:endParaRPr lang="en-US" sz="110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639"/>
                        </a:lnSpc>
                        <a:defRPr/>
                      </a:pPr>
                      <a:r>
                        <a:rPr lang="en-US" sz="2599">
                          <a:solidFill>
                            <a:srgbClr val="FFFFFF"/>
                          </a:solidFill>
                          <a:latin typeface="Cormorant Garamond"/>
                          <a:ea typeface="Cormorant Garamond"/>
                          <a:cs typeface="Cormorant Garamond"/>
                          <a:sym typeface="Cormorant Garamond"/>
                        </a:rPr>
                        <a:t>SN 2013dx</a:t>
                      </a:r>
                      <a:endParaRPr lang="en-US" sz="110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639"/>
                        </a:lnSpc>
                        <a:defRPr/>
                      </a:pPr>
                      <a:r>
                        <a:rPr lang="en-US" sz="2599">
                          <a:solidFill>
                            <a:srgbClr val="FFFFFF"/>
                          </a:solidFill>
                          <a:latin typeface="Cormorant Garamond"/>
                          <a:ea typeface="Cormorant Garamond"/>
                          <a:cs typeface="Cormorant Garamond"/>
                          <a:sym typeface="Cormorant Garamond"/>
                        </a:rPr>
                        <a:t>Yes (one for all telescopes)</a:t>
                      </a:r>
                      <a:endParaRPr lang="en-US" sz="110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639"/>
                        </a:lnSpc>
                        <a:defRPr/>
                      </a:pPr>
                      <a:r>
                        <a:rPr lang="en-US" sz="2599">
                          <a:solidFill>
                            <a:srgbClr val="FFFFFF"/>
                          </a:solidFill>
                          <a:latin typeface="Cormorant Garamond"/>
                          <a:ea typeface="Cormorant Garamond"/>
                          <a:cs typeface="Cormorant Garamond"/>
                          <a:sym typeface="Cormorant Garamond"/>
                        </a:rPr>
                        <a:t>10^0.7 SN model</a:t>
                      </a:r>
                      <a:endParaRPr lang="en-US" sz="110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p:cNvGrpSpPr/>
        <p:nvPr/>
      </p:nvGrpSpPr>
      <p:grpSpPr>
        <a:xfrm>
          <a:off x="0" y="0"/>
          <a:ext cx="0" cy="0"/>
          <a:chOff x="0" y="0"/>
          <a:chExt cx="0" cy="0"/>
        </a:xfrm>
      </p:grpSpPr>
      <p:sp>
        <p:nvSpPr>
          <p:cNvPr id="2" name="Freeform 2"/>
          <p:cNvSpPr/>
          <p:nvPr/>
        </p:nvSpPr>
        <p:spPr>
          <a:xfrm>
            <a:off x="4111448" y="1277884"/>
            <a:ext cx="10495598" cy="7731233"/>
          </a:xfrm>
          <a:custGeom>
            <a:avLst/>
            <a:gdLst/>
            <a:ahLst/>
            <a:cxnLst/>
            <a:rect l="l" t="t" r="r" b="b"/>
            <a:pathLst>
              <a:path w="10495598" h="7731233">
                <a:moveTo>
                  <a:pt x="0" y="0"/>
                </a:moveTo>
                <a:lnTo>
                  <a:pt x="10495598" y="0"/>
                </a:lnTo>
                <a:lnTo>
                  <a:pt x="10495598" y="7731232"/>
                </a:lnTo>
                <a:lnTo>
                  <a:pt x="0" y="7731232"/>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a:extLst>
            <a:ext uri="{FF2B5EF4-FFF2-40B4-BE49-F238E27FC236}">
              <a16:creationId xmlns:a16="http://schemas.microsoft.com/office/drawing/2014/main" id="{A155A5C6-7673-E509-65E7-3B7FD46AEE73}"/>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9B47E83-D7B2-D753-98B9-AF82CFF3FD33}"/>
              </a:ext>
            </a:extLst>
          </p:cNvPr>
          <p:cNvSpPr txBox="1"/>
          <p:nvPr/>
        </p:nvSpPr>
        <p:spPr>
          <a:xfrm>
            <a:off x="381000" y="495300"/>
            <a:ext cx="9982200" cy="782650"/>
          </a:xfrm>
          <a:prstGeom prst="rect">
            <a:avLst/>
          </a:prstGeom>
        </p:spPr>
        <p:txBody>
          <a:bodyPr wrap="square" lIns="0" tIns="0" rIns="0" bIns="0" rtlCol="0" anchor="t">
            <a:spAutoFit/>
          </a:bodyPr>
          <a:lstStyle/>
          <a:p>
            <a:pPr marL="0" marR="0" lvl="0" indent="0" algn="l" defTabSz="914400" rtl="0" eaLnBrk="1" fontAlgn="auto" latinLnBrk="0" hangingPunct="1">
              <a:lnSpc>
                <a:spcPts val="5900"/>
              </a:lnSpc>
              <a:spcBef>
                <a:spcPct val="0"/>
              </a:spcBef>
              <a:spcAft>
                <a:spcPts val="0"/>
              </a:spcAft>
              <a:buClrTx/>
              <a:buSzTx/>
              <a:buFontTx/>
              <a:buNone/>
              <a:tabLst/>
              <a:defRPr/>
            </a:pPr>
            <a:r>
              <a:rPr kumimoji="0" lang="en-US" sz="59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Source Size Upper Limits</a:t>
            </a:r>
          </a:p>
        </p:txBody>
      </p:sp>
      <p:sp>
        <p:nvSpPr>
          <p:cNvPr id="11" name="Slide Number Placeholder 6">
            <a:extLst>
              <a:ext uri="{FF2B5EF4-FFF2-40B4-BE49-F238E27FC236}">
                <a16:creationId xmlns:a16="http://schemas.microsoft.com/office/drawing/2014/main" id="{36F31D4D-4F43-A28C-C70D-AB0F6F066FDC}"/>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2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 name="Picture 1" descr="Chart&#10;&#10;AI-generated content may be incorrect.">
            <a:extLst>
              <a:ext uri="{FF2B5EF4-FFF2-40B4-BE49-F238E27FC236}">
                <a16:creationId xmlns:a16="http://schemas.microsoft.com/office/drawing/2014/main" id="{CC8CD8F3-1CCE-4C56-9019-C4EF68C23C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2100" y="1982658"/>
            <a:ext cx="6838950" cy="7675368"/>
          </a:xfrm>
          <a:prstGeom prst="rect">
            <a:avLst/>
          </a:prstGeom>
        </p:spPr>
      </p:pic>
    </p:spTree>
    <p:extLst>
      <p:ext uri="{BB962C8B-B14F-4D97-AF65-F5344CB8AC3E}">
        <p14:creationId xmlns:p14="http://schemas.microsoft.com/office/powerpoint/2010/main" val="36211328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p:cNvGrpSpPr/>
        <p:nvPr/>
      </p:nvGrpSpPr>
      <p:grpSpPr>
        <a:xfrm>
          <a:off x="0" y="0"/>
          <a:ext cx="0" cy="0"/>
          <a:chOff x="0" y="0"/>
          <a:chExt cx="0" cy="0"/>
        </a:xfrm>
      </p:grpSpPr>
      <p:sp>
        <p:nvSpPr>
          <p:cNvPr id="2" name="Freeform 2"/>
          <p:cNvSpPr/>
          <p:nvPr/>
        </p:nvSpPr>
        <p:spPr>
          <a:xfrm>
            <a:off x="4347597" y="1028700"/>
            <a:ext cx="10306897" cy="7825891"/>
          </a:xfrm>
          <a:custGeom>
            <a:avLst/>
            <a:gdLst/>
            <a:ahLst/>
            <a:cxnLst/>
            <a:rect l="l" t="t" r="r" b="b"/>
            <a:pathLst>
              <a:path w="10306897" h="7825891">
                <a:moveTo>
                  <a:pt x="0" y="0"/>
                </a:moveTo>
                <a:lnTo>
                  <a:pt x="10306897" y="0"/>
                </a:lnTo>
                <a:lnTo>
                  <a:pt x="10306897" y="7825891"/>
                </a:lnTo>
                <a:lnTo>
                  <a:pt x="0" y="7825891"/>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with text and images on it&#10;&#10;Description automatically generated">
            <a:extLst>
              <a:ext uri="{FF2B5EF4-FFF2-40B4-BE49-F238E27FC236}">
                <a16:creationId xmlns:a16="http://schemas.microsoft.com/office/drawing/2014/main" id="{52C32E88-FDD4-932D-A44F-DDA4E8E9B7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161"/>
            <a:ext cx="18288000" cy="10288028"/>
          </a:xfrm>
          <a:prstGeom prst="rect">
            <a:avLst/>
          </a:prstGeom>
        </p:spPr>
      </p:pic>
    </p:spTree>
    <p:extLst>
      <p:ext uri="{BB962C8B-B14F-4D97-AF65-F5344CB8AC3E}">
        <p14:creationId xmlns:p14="http://schemas.microsoft.com/office/powerpoint/2010/main" val="18037423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p:cNvGrpSpPr/>
        <p:nvPr/>
      </p:nvGrpSpPr>
      <p:grpSpPr>
        <a:xfrm>
          <a:off x="0" y="0"/>
          <a:ext cx="0" cy="0"/>
          <a:chOff x="0" y="0"/>
          <a:chExt cx="0" cy="0"/>
        </a:xfrm>
      </p:grpSpPr>
      <p:grpSp>
        <p:nvGrpSpPr>
          <p:cNvPr id="3" name="Group 3"/>
          <p:cNvGrpSpPr/>
          <p:nvPr/>
        </p:nvGrpSpPr>
        <p:grpSpPr>
          <a:xfrm>
            <a:off x="1032956" y="1028700"/>
            <a:ext cx="7003686" cy="1653569"/>
            <a:chOff x="0" y="0"/>
            <a:chExt cx="9338249" cy="2204759"/>
          </a:xfrm>
        </p:grpSpPr>
        <p:sp>
          <p:nvSpPr>
            <p:cNvPr id="4" name="TextBox 4"/>
            <p:cNvSpPr txBox="1"/>
            <p:nvPr/>
          </p:nvSpPr>
          <p:spPr>
            <a:xfrm>
              <a:off x="0" y="1506682"/>
              <a:ext cx="9338249" cy="698077"/>
            </a:xfrm>
            <a:prstGeom prst="rect">
              <a:avLst/>
            </a:prstGeom>
          </p:spPr>
          <p:txBody>
            <a:bodyPr lIns="0" tIns="0" rIns="0" bIns="0" rtlCol="0" anchor="t">
              <a:spAutoFit/>
            </a:bodyPr>
            <a:lstStyle/>
            <a:p>
              <a:pPr marL="0" marR="0" lvl="0" indent="0" algn="l" defTabSz="914400" rtl="0" eaLnBrk="1" fontAlgn="auto" latinLnBrk="0" hangingPunct="1">
                <a:lnSpc>
                  <a:spcPts val="448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133350"/>
              <a:ext cx="9338249" cy="1329690"/>
            </a:xfrm>
            <a:prstGeom prst="rect">
              <a:avLst/>
            </a:prstGeom>
          </p:spPr>
          <p:txBody>
            <a:bodyPr lIns="0" tIns="0" rIns="0" bIns="0" rtlCol="0" anchor="t">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200" b="0" i="0" u="none" strike="noStrike" kern="1200" cap="none" spc="0" normalizeH="0" baseline="0" noProof="0">
                  <a:ln>
                    <a:noFill/>
                  </a:ln>
                  <a:solidFill>
                    <a:srgbClr val="FBF1F1"/>
                  </a:solidFill>
                  <a:effectLst/>
                  <a:uLnTx/>
                  <a:uFillTx/>
                  <a:latin typeface="Cormorant Garamond Light"/>
                  <a:ea typeface="Cormorant Garamond Light"/>
                  <a:cs typeface="Cormorant Garamond Light"/>
                  <a:sym typeface="Cormorant Garamond Light"/>
                </a:rPr>
                <a:t>OUTLINE</a:t>
              </a:r>
            </a:p>
          </p:txBody>
        </p:sp>
      </p:grpSp>
      <p:sp>
        <p:nvSpPr>
          <p:cNvPr id="10" name="Slide Number Placeholder 6">
            <a:extLst>
              <a:ext uri="{FF2B5EF4-FFF2-40B4-BE49-F238E27FC236}">
                <a16:creationId xmlns:a16="http://schemas.microsoft.com/office/drawing/2014/main" id="{0174907A-7E6F-A7C8-3174-2A347FEB8716}"/>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2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12" name="Content Placeholder 2">
            <a:extLst>
              <a:ext uri="{FF2B5EF4-FFF2-40B4-BE49-F238E27FC236}">
                <a16:creationId xmlns:a16="http://schemas.microsoft.com/office/drawing/2014/main" id="{6AC25115-38E5-C4A8-C84A-C5B14BB08793}"/>
              </a:ext>
            </a:extLst>
          </p:cNvPr>
          <p:cNvGraphicFramePr>
            <a:graphicFrameLocks/>
          </p:cNvGraphicFramePr>
          <p:nvPr/>
        </p:nvGraphicFramePr>
        <p:xfrm>
          <a:off x="5334000" y="2125979"/>
          <a:ext cx="10515600" cy="75701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6012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a:extLst>
            <a:ext uri="{FF2B5EF4-FFF2-40B4-BE49-F238E27FC236}">
              <a16:creationId xmlns:a16="http://schemas.microsoft.com/office/drawing/2014/main" id="{0F889DBF-A7C0-6F38-E9E9-1B2B1381C633}"/>
            </a:ext>
          </a:extLst>
        </p:cNvPr>
        <p:cNvGrpSpPr/>
        <p:nvPr/>
      </p:nvGrpSpPr>
      <p:grpSpPr>
        <a:xfrm>
          <a:off x="0" y="0"/>
          <a:ext cx="0" cy="0"/>
          <a:chOff x="0" y="0"/>
          <a:chExt cx="0" cy="0"/>
        </a:xfrm>
      </p:grpSpPr>
      <p:sp>
        <p:nvSpPr>
          <p:cNvPr id="10" name="Slide Number Placeholder 6">
            <a:extLst>
              <a:ext uri="{FF2B5EF4-FFF2-40B4-BE49-F238E27FC236}">
                <a16:creationId xmlns:a16="http://schemas.microsoft.com/office/drawing/2014/main" id="{0A679E44-AF49-344C-3488-C23E61C69134}"/>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2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F643E949-72AD-51FC-711F-D859CCF98F66}"/>
              </a:ext>
            </a:extLst>
          </p:cNvPr>
          <p:cNvGrpSpPr/>
          <p:nvPr/>
        </p:nvGrpSpPr>
        <p:grpSpPr>
          <a:xfrm>
            <a:off x="3238028" y="678392"/>
            <a:ext cx="11811944" cy="1757534"/>
            <a:chOff x="0" y="142875"/>
            <a:chExt cx="15749258" cy="2343378"/>
          </a:xfrm>
        </p:grpSpPr>
        <p:sp>
          <p:nvSpPr>
            <p:cNvPr id="5" name="TextBox 5">
              <a:extLst>
                <a:ext uri="{FF2B5EF4-FFF2-40B4-BE49-F238E27FC236}">
                  <a16:creationId xmlns:a16="http://schemas.microsoft.com/office/drawing/2014/main" id="{D9E4F456-21D8-7363-0981-4B362555C08F}"/>
                </a:ext>
              </a:extLst>
            </p:cNvPr>
            <p:cNvSpPr txBox="1"/>
            <p:nvPr/>
          </p:nvSpPr>
          <p:spPr>
            <a:xfrm>
              <a:off x="0" y="142875"/>
              <a:ext cx="15749258" cy="1397305"/>
            </a:xfrm>
            <a:prstGeom prst="rect">
              <a:avLst/>
            </a:prstGeom>
          </p:spPr>
          <p:txBody>
            <a:bodyPr lIns="0" tIns="0" rIns="0" bIns="0" rtlCol="0" anchor="t">
              <a:spAutoFit/>
            </a:bodyPr>
            <a:lstStyle/>
            <a:p>
              <a:pPr marL="0" marR="0" lvl="0" indent="0" algn="ctr" defTabSz="914400" rtl="0" eaLnBrk="1" fontAlgn="auto" latinLnBrk="0" hangingPunct="1">
                <a:lnSpc>
                  <a:spcPts val="7900"/>
                </a:lnSpc>
                <a:spcBef>
                  <a:spcPts val="0"/>
                </a:spcBef>
                <a:spcAft>
                  <a:spcPts val="0"/>
                </a:spcAft>
                <a:buClrTx/>
                <a:buSzTx/>
                <a:buFontTx/>
                <a:buNone/>
                <a:tabLst/>
                <a:defRPr/>
              </a:pPr>
              <a:endParaRPr kumimoji="0" lang="en-US" sz="7900" b="0" i="0" u="none" strike="noStrike" kern="1200" cap="none" spc="0" normalizeH="0" baseline="0" noProof="0" dirty="0">
                <a:ln>
                  <a:noFill/>
                </a:ln>
                <a:solidFill>
                  <a:srgbClr val="FBF1F1"/>
                </a:solidFill>
                <a:effectLst/>
                <a:uLnTx/>
                <a:uFillTx/>
                <a:latin typeface="Cormorant Garamond Light"/>
                <a:ea typeface="Cormorant Garamond Light"/>
                <a:cs typeface="Cormorant Garamond Light"/>
                <a:sym typeface="Cormorant Garamond Light"/>
              </a:endParaRPr>
            </a:p>
          </p:txBody>
        </p:sp>
        <p:sp>
          <p:nvSpPr>
            <p:cNvPr id="6" name="TextBox 6">
              <a:extLst>
                <a:ext uri="{FF2B5EF4-FFF2-40B4-BE49-F238E27FC236}">
                  <a16:creationId xmlns:a16="http://schemas.microsoft.com/office/drawing/2014/main" id="{D75371C4-19BB-FAFA-1604-1F52F3258A88}"/>
                </a:ext>
              </a:extLst>
            </p:cNvPr>
            <p:cNvSpPr txBox="1"/>
            <p:nvPr/>
          </p:nvSpPr>
          <p:spPr>
            <a:xfrm>
              <a:off x="0" y="1701774"/>
              <a:ext cx="15749258" cy="784479"/>
            </a:xfrm>
            <a:prstGeom prst="rect">
              <a:avLst/>
            </a:prstGeom>
          </p:spPr>
          <p:txBody>
            <a:bodyPr lIns="0" tIns="0" rIns="0" bIns="0" rtlCol="0" anchor="t">
              <a:spAutoFit/>
            </a:bodyPr>
            <a:lstStyle/>
            <a:p>
              <a:pPr marL="0" marR="0" lvl="0" indent="0" algn="ctr" defTabSz="914400" rtl="0" eaLnBrk="1" fontAlgn="auto" latinLnBrk="0" hangingPunct="1">
                <a:lnSpc>
                  <a:spcPts val="497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TextBox 6">
            <a:extLst>
              <a:ext uri="{FF2B5EF4-FFF2-40B4-BE49-F238E27FC236}">
                <a16:creationId xmlns:a16="http://schemas.microsoft.com/office/drawing/2014/main" id="{06F6A607-F1B1-5B2A-E460-C6280B0C1310}"/>
              </a:ext>
            </a:extLst>
          </p:cNvPr>
          <p:cNvSpPr txBox="1"/>
          <p:nvPr/>
        </p:nvSpPr>
        <p:spPr>
          <a:xfrm>
            <a:off x="-304800" y="601401"/>
            <a:ext cx="10951029" cy="782650"/>
          </a:xfrm>
          <a:prstGeom prst="rect">
            <a:avLst/>
          </a:prstGeom>
        </p:spPr>
        <p:txBody>
          <a:bodyPr wrap="square" lIns="0" tIns="0" rIns="0" bIns="0" rtlCol="0" anchor="t">
            <a:spAutoFit/>
          </a:bodyPr>
          <a:lstStyle/>
          <a:p>
            <a:pPr marL="0" marR="0" lvl="0" indent="0" algn="ctr" defTabSz="914400" rtl="0" eaLnBrk="1" fontAlgn="auto" latinLnBrk="0" hangingPunct="1">
              <a:lnSpc>
                <a:spcPts val="5900"/>
              </a:lnSpc>
              <a:spcBef>
                <a:spcPct val="0"/>
              </a:spcBef>
              <a:spcAft>
                <a:spcPts val="0"/>
              </a:spcAft>
              <a:buClrTx/>
              <a:buSzTx/>
              <a:buFontTx/>
              <a:buNone/>
              <a:tabLst/>
              <a:defRPr/>
            </a:pPr>
            <a:r>
              <a:rPr kumimoji="0" lang="en-US" sz="59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Orphan Afterglow </a:t>
            </a:r>
            <a:r>
              <a:rPr kumimoji="0" lang="en-US" sz="5900" b="0" i="0" u="none" strike="noStrike" kern="1200" cap="none" spc="0" normalizeH="0" baseline="0" noProof="0" dirty="0" err="1">
                <a:ln>
                  <a:noFill/>
                </a:ln>
                <a:solidFill>
                  <a:srgbClr val="FFFFFF"/>
                </a:solidFill>
                <a:effectLst/>
                <a:uLnTx/>
                <a:uFillTx/>
                <a:latin typeface="Cormorant Garamond"/>
                <a:ea typeface="Cormorant Garamond"/>
                <a:cs typeface="Cormorant Garamond"/>
                <a:sym typeface="Cormorant Garamond"/>
              </a:rPr>
              <a:t>Sourc</a:t>
            </a:r>
            <a:r>
              <a:rPr lang="en-US" sz="5900" dirty="0">
                <a:solidFill>
                  <a:srgbClr val="FFFFFF"/>
                </a:solidFill>
                <a:latin typeface="Cormorant Garamond"/>
                <a:ea typeface="Cormorant Garamond"/>
                <a:cs typeface="Cormorant Garamond"/>
                <a:sym typeface="Cormorant Garamond"/>
              </a:rPr>
              <a:t>e Sizes</a:t>
            </a:r>
            <a:endParaRPr kumimoji="0" lang="en-US" sz="59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endParaRPr>
          </a:p>
        </p:txBody>
      </p:sp>
      <p:sp>
        <p:nvSpPr>
          <p:cNvPr id="8" name="TextBox 7">
            <a:extLst>
              <a:ext uri="{FF2B5EF4-FFF2-40B4-BE49-F238E27FC236}">
                <a16:creationId xmlns:a16="http://schemas.microsoft.com/office/drawing/2014/main" id="{DD70A72D-7DC5-C969-9D65-A632470A2D3C}"/>
              </a:ext>
            </a:extLst>
          </p:cNvPr>
          <p:cNvSpPr txBox="1"/>
          <p:nvPr/>
        </p:nvSpPr>
        <p:spPr>
          <a:xfrm>
            <a:off x="11125200" y="8527085"/>
            <a:ext cx="9144000" cy="497252"/>
          </a:xfrm>
          <a:prstGeom prst="rect">
            <a:avLst/>
          </a:prstGeom>
          <a:noFill/>
        </p:spPr>
        <p:txBody>
          <a:bodyPr wrap="square">
            <a:spAutoFit/>
          </a:bodyPr>
          <a:lstStyle/>
          <a:p>
            <a:pPr marL="0" marR="0" lvl="0" indent="0" algn="ctr" defTabSz="914400" rtl="0" eaLnBrk="1" fontAlgn="auto" latinLnBrk="0" hangingPunct="1">
              <a:lnSpc>
                <a:spcPts val="331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Srinivasaragavan et al. (2025)</a:t>
            </a:r>
          </a:p>
        </p:txBody>
      </p:sp>
      <p:pic>
        <p:nvPicPr>
          <p:cNvPr id="7" name="Picture 6">
            <a:extLst>
              <a:ext uri="{FF2B5EF4-FFF2-40B4-BE49-F238E27FC236}">
                <a16:creationId xmlns:a16="http://schemas.microsoft.com/office/drawing/2014/main" id="{18BB7CBB-72C8-7C9F-44DF-4A0C4F5B7B4D}"/>
              </a:ext>
            </a:extLst>
          </p:cNvPr>
          <p:cNvPicPr>
            <a:picLocks noChangeAspect="1"/>
          </p:cNvPicPr>
          <p:nvPr/>
        </p:nvPicPr>
        <p:blipFill>
          <a:blip r:embed="rId2"/>
          <a:stretch>
            <a:fillRect/>
          </a:stretch>
        </p:blipFill>
        <p:spPr>
          <a:xfrm>
            <a:off x="9677400" y="1962433"/>
            <a:ext cx="7772400" cy="6477000"/>
          </a:xfrm>
          <a:prstGeom prst="rect">
            <a:avLst/>
          </a:prstGeom>
        </p:spPr>
      </p:pic>
      <p:sp>
        <p:nvSpPr>
          <p:cNvPr id="13" name="TextBox 12">
            <a:extLst>
              <a:ext uri="{FF2B5EF4-FFF2-40B4-BE49-F238E27FC236}">
                <a16:creationId xmlns:a16="http://schemas.microsoft.com/office/drawing/2014/main" id="{DAD27370-C4B4-DC4F-5A18-AD2DDA569612}"/>
              </a:ext>
            </a:extLst>
          </p:cNvPr>
          <p:cNvSpPr txBox="1"/>
          <p:nvPr/>
        </p:nvSpPr>
        <p:spPr>
          <a:xfrm>
            <a:off x="9372600" y="0"/>
            <a:ext cx="9609364" cy="805670"/>
          </a:xfrm>
          <a:prstGeom prst="rect">
            <a:avLst/>
          </a:prstGeom>
          <a:noFill/>
        </p:spPr>
        <p:txBody>
          <a:bodyPr wrap="square">
            <a:spAutoFit/>
          </a:bodyPr>
          <a:lstStyle/>
          <a:p>
            <a:pPr marL="0" marR="0" lvl="0" indent="0" algn="ctr" defTabSz="914400" rtl="0" eaLnBrk="1" fontAlgn="auto" latinLnBrk="0" hangingPunct="1">
              <a:lnSpc>
                <a:spcPts val="5900"/>
              </a:lnSpc>
              <a:spcBef>
                <a:spcPct val="0"/>
              </a:spcBef>
              <a:spcAft>
                <a:spcPts val="0"/>
              </a:spcAft>
              <a:buClrTx/>
              <a:buSzTx/>
              <a:buFontTx/>
              <a:buNone/>
              <a:tabLst/>
              <a:defRPr/>
            </a:pPr>
            <a:r>
              <a:rPr kumimoji="0" lang="en-US" sz="3200" b="0" i="0" u="none" strike="noStrike" kern="1200" cap="none" spc="0" normalizeH="0" noProof="0" dirty="0">
                <a:ln>
                  <a:noFill/>
                </a:ln>
                <a:solidFill>
                  <a:srgbClr val="FF0000"/>
                </a:solidFill>
                <a:effectLst/>
                <a:uLnTx/>
                <a:uFillTx/>
                <a:latin typeface="Cormorant Garamond"/>
                <a:ea typeface="Cormorant Garamond"/>
                <a:cs typeface="Cormorant Garamond"/>
                <a:sym typeface="Cormorant Garamond"/>
              </a:rPr>
              <a:t>What conclusions can be drawn from AT 2023sva?</a:t>
            </a:r>
            <a:endParaRPr lang="en-US" sz="3200" dirty="0">
              <a:solidFill>
                <a:srgbClr val="FF0000"/>
              </a:solidFill>
              <a:latin typeface="Cormorant Garamond"/>
              <a:ea typeface="Cormorant Garamond"/>
              <a:cs typeface="Cormorant Garamond"/>
              <a:sym typeface="Cormorant Garamond"/>
            </a:endParaRPr>
          </a:p>
        </p:txBody>
      </p:sp>
      <p:sp>
        <p:nvSpPr>
          <p:cNvPr id="21" name="TextBox 20">
            <a:extLst>
              <a:ext uri="{FF2B5EF4-FFF2-40B4-BE49-F238E27FC236}">
                <a16:creationId xmlns:a16="http://schemas.microsoft.com/office/drawing/2014/main" id="{3D5A514F-7566-5794-80CB-3932B9E1533F}"/>
              </a:ext>
            </a:extLst>
          </p:cNvPr>
          <p:cNvSpPr txBox="1"/>
          <p:nvPr/>
        </p:nvSpPr>
        <p:spPr>
          <a:xfrm>
            <a:off x="625929" y="3188705"/>
            <a:ext cx="8746671" cy="4487062"/>
          </a:xfrm>
          <a:prstGeom prst="rect">
            <a:avLst/>
          </a:prstGeom>
          <a:noFill/>
        </p:spPr>
        <p:txBody>
          <a:bodyPr wrap="square">
            <a:spAutoFit/>
          </a:bodyPr>
          <a:lstStyle/>
          <a:p>
            <a:pPr marL="457200" lvl="0" indent="-457200" algn="l">
              <a:lnSpc>
                <a:spcPts val="3119"/>
              </a:lnSpc>
              <a:buFont typeface="Arial" panose="020B0604020202020204" pitchFamily="34" charset="0"/>
              <a:buChar char="•"/>
            </a:pPr>
            <a:r>
              <a:rPr lang="en-US" sz="3320" dirty="0">
                <a:solidFill>
                  <a:srgbClr val="FBF1F1"/>
                </a:solidFill>
                <a:latin typeface="Cormorant Garamond"/>
                <a:ea typeface="Cormorant Garamond"/>
                <a:cs typeface="Cormorant Garamond"/>
                <a:sym typeface="Cormorant Garamond"/>
              </a:rPr>
              <a:t>Comparison of source size upper limits derived from interstellar scintillation analyses</a:t>
            </a:r>
          </a:p>
          <a:p>
            <a:pPr lvl="0" algn="l">
              <a:lnSpc>
                <a:spcPts val="3119"/>
              </a:lnSpc>
            </a:pPr>
            <a:endParaRPr lang="en-US" sz="3320" dirty="0">
              <a:solidFill>
                <a:srgbClr val="FBF1F1"/>
              </a:solidFill>
              <a:latin typeface="Cormorant Garamond"/>
              <a:ea typeface="Cormorant Garamond"/>
              <a:cs typeface="Cormorant Garamond"/>
              <a:sym typeface="Cormorant Garamond"/>
            </a:endParaRPr>
          </a:p>
          <a:p>
            <a:pPr marL="457200" lvl="0" indent="-457200" algn="l">
              <a:lnSpc>
                <a:spcPts val="3119"/>
              </a:lnSpc>
              <a:buFont typeface="Arial" panose="020B0604020202020204" pitchFamily="34" charset="0"/>
              <a:buChar char="•"/>
            </a:pPr>
            <a:r>
              <a:rPr lang="en-US" sz="3320" dirty="0">
                <a:solidFill>
                  <a:srgbClr val="FBF1F1"/>
                </a:solidFill>
                <a:latin typeface="Cormorant Garamond"/>
                <a:ea typeface="Cormorant Garamond"/>
                <a:cs typeface="Cormorant Garamond"/>
                <a:sym typeface="Cormorant Garamond"/>
              </a:rPr>
              <a:t>7 classical GRBs, 5 orphan afterglows. Orphan afterglows have statistically smaller source size upper limits</a:t>
            </a:r>
          </a:p>
          <a:p>
            <a:pPr lvl="0" algn="l">
              <a:lnSpc>
                <a:spcPts val="3119"/>
              </a:lnSpc>
            </a:pPr>
            <a:endParaRPr lang="en-US" sz="3320" dirty="0">
              <a:solidFill>
                <a:srgbClr val="FBF1F1"/>
              </a:solidFill>
              <a:latin typeface="Cormorant Garamond"/>
              <a:ea typeface="Cormorant Garamond"/>
              <a:cs typeface="Cormorant Garamond"/>
              <a:sym typeface="Cormorant Garamond"/>
            </a:endParaRPr>
          </a:p>
          <a:p>
            <a:pPr marL="457200" lvl="0" indent="-457200" algn="l">
              <a:lnSpc>
                <a:spcPts val="3119"/>
              </a:lnSpc>
              <a:buFont typeface="Arial" panose="020B0604020202020204" pitchFamily="34" charset="0"/>
              <a:buChar char="•"/>
            </a:pPr>
            <a:r>
              <a:rPr lang="en-US" sz="3320" dirty="0">
                <a:solidFill>
                  <a:srgbClr val="FBF1F1"/>
                </a:solidFill>
                <a:latin typeface="Cormorant Garamond"/>
                <a:ea typeface="Cormorant Garamond"/>
                <a:cs typeface="Cormorant Garamond"/>
                <a:sym typeface="Cormorant Garamond"/>
              </a:rPr>
              <a:t>What is the reason for this? </a:t>
            </a:r>
          </a:p>
          <a:p>
            <a:pPr marL="914400" lvl="1" indent="-457200">
              <a:lnSpc>
                <a:spcPts val="3119"/>
              </a:lnSpc>
              <a:buFont typeface="Arial" panose="020B0604020202020204" pitchFamily="34" charset="0"/>
              <a:buChar char="•"/>
            </a:pPr>
            <a:r>
              <a:rPr lang="en-US" sz="3320" dirty="0">
                <a:solidFill>
                  <a:srgbClr val="FBF1F1"/>
                </a:solidFill>
                <a:latin typeface="Cormorant Garamond"/>
                <a:ea typeface="Cormorant Garamond"/>
                <a:cs typeface="Cormorant Garamond"/>
                <a:sym typeface="Cormorant Garamond"/>
              </a:rPr>
              <a:t>Intrinsic lower Lorentz factors? Viewing orphan afterglows more off-axis? Variations in CSM density? </a:t>
            </a:r>
          </a:p>
        </p:txBody>
      </p:sp>
    </p:spTree>
    <p:extLst>
      <p:ext uri="{BB962C8B-B14F-4D97-AF65-F5344CB8AC3E}">
        <p14:creationId xmlns:p14="http://schemas.microsoft.com/office/powerpoint/2010/main" val="202479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a:extLst>
            <a:ext uri="{FF2B5EF4-FFF2-40B4-BE49-F238E27FC236}">
              <a16:creationId xmlns:a16="http://schemas.microsoft.com/office/drawing/2014/main" id="{7F5CA66E-961D-5B5E-8FFC-7C9829C0B933}"/>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5239B1BB-9EE6-D461-5CD1-902BD8D3B4C1}"/>
              </a:ext>
            </a:extLst>
          </p:cNvPr>
          <p:cNvGrpSpPr/>
          <p:nvPr/>
        </p:nvGrpSpPr>
        <p:grpSpPr>
          <a:xfrm>
            <a:off x="3238028" y="928923"/>
            <a:ext cx="11811944" cy="1757534"/>
            <a:chOff x="0" y="142875"/>
            <a:chExt cx="15749258" cy="2343378"/>
          </a:xfrm>
        </p:grpSpPr>
        <p:sp>
          <p:nvSpPr>
            <p:cNvPr id="5" name="TextBox 5">
              <a:extLst>
                <a:ext uri="{FF2B5EF4-FFF2-40B4-BE49-F238E27FC236}">
                  <a16:creationId xmlns:a16="http://schemas.microsoft.com/office/drawing/2014/main" id="{30B29A9E-F3D5-0054-FFFE-E08A5F7065FF}"/>
                </a:ext>
              </a:extLst>
            </p:cNvPr>
            <p:cNvSpPr txBox="1"/>
            <p:nvPr/>
          </p:nvSpPr>
          <p:spPr>
            <a:xfrm>
              <a:off x="0" y="142875"/>
              <a:ext cx="15749258" cy="1397305"/>
            </a:xfrm>
            <a:prstGeom prst="rect">
              <a:avLst/>
            </a:prstGeom>
          </p:spPr>
          <p:txBody>
            <a:bodyPr lIns="0" tIns="0" rIns="0" bIns="0" rtlCol="0" anchor="t">
              <a:spAutoFit/>
            </a:bodyPr>
            <a:lstStyle/>
            <a:p>
              <a:pPr marL="0" marR="0" lvl="0" indent="0" algn="ctr" defTabSz="914400" rtl="0" eaLnBrk="1" fontAlgn="auto" latinLnBrk="0" hangingPunct="1">
                <a:lnSpc>
                  <a:spcPts val="7900"/>
                </a:lnSpc>
                <a:spcBef>
                  <a:spcPts val="0"/>
                </a:spcBef>
                <a:spcAft>
                  <a:spcPts val="0"/>
                </a:spcAft>
                <a:buClrTx/>
                <a:buSzTx/>
                <a:buFontTx/>
                <a:buNone/>
                <a:tabLst/>
                <a:defRPr/>
              </a:pPr>
              <a:endParaRPr kumimoji="0" lang="en-US" sz="7900" b="0" i="0" u="none" strike="noStrike" kern="1200" cap="none" spc="0" normalizeH="0" baseline="0" noProof="0" dirty="0">
                <a:ln>
                  <a:noFill/>
                </a:ln>
                <a:solidFill>
                  <a:srgbClr val="FBF1F1"/>
                </a:solidFill>
                <a:effectLst/>
                <a:uLnTx/>
                <a:uFillTx/>
                <a:latin typeface="Cormorant Garamond Light"/>
                <a:ea typeface="Cormorant Garamond Light"/>
                <a:cs typeface="Cormorant Garamond Light"/>
                <a:sym typeface="Cormorant Garamond Light"/>
              </a:endParaRPr>
            </a:p>
          </p:txBody>
        </p:sp>
        <p:sp>
          <p:nvSpPr>
            <p:cNvPr id="6" name="TextBox 6">
              <a:extLst>
                <a:ext uri="{FF2B5EF4-FFF2-40B4-BE49-F238E27FC236}">
                  <a16:creationId xmlns:a16="http://schemas.microsoft.com/office/drawing/2014/main" id="{9F9CCC2E-D509-ACAB-8166-0A718A5F7F3B}"/>
                </a:ext>
              </a:extLst>
            </p:cNvPr>
            <p:cNvSpPr txBox="1"/>
            <p:nvPr/>
          </p:nvSpPr>
          <p:spPr>
            <a:xfrm>
              <a:off x="0" y="1701774"/>
              <a:ext cx="15749258" cy="784479"/>
            </a:xfrm>
            <a:prstGeom prst="rect">
              <a:avLst/>
            </a:prstGeom>
          </p:spPr>
          <p:txBody>
            <a:bodyPr lIns="0" tIns="0" rIns="0" bIns="0" rtlCol="0" anchor="t">
              <a:spAutoFit/>
            </a:bodyPr>
            <a:lstStyle/>
            <a:p>
              <a:pPr marL="0" marR="0" lvl="0" indent="0" algn="ctr" defTabSz="914400" rtl="0" eaLnBrk="1" fontAlgn="auto" latinLnBrk="0" hangingPunct="1">
                <a:lnSpc>
                  <a:spcPts val="497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Slide Number Placeholder 6">
            <a:extLst>
              <a:ext uri="{FF2B5EF4-FFF2-40B4-BE49-F238E27FC236}">
                <a16:creationId xmlns:a16="http://schemas.microsoft.com/office/drawing/2014/main" id="{E8D3F891-174A-2AB0-C378-BB09A72049BF}"/>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2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3" name="TextBox 6">
            <a:extLst>
              <a:ext uri="{FF2B5EF4-FFF2-40B4-BE49-F238E27FC236}">
                <a16:creationId xmlns:a16="http://schemas.microsoft.com/office/drawing/2014/main" id="{2BBC926D-8F19-AD72-8D4B-96D83E9AAD42}"/>
              </a:ext>
            </a:extLst>
          </p:cNvPr>
          <p:cNvSpPr txBox="1"/>
          <p:nvPr/>
        </p:nvSpPr>
        <p:spPr>
          <a:xfrm>
            <a:off x="571025" y="2976630"/>
            <a:ext cx="17145949" cy="4591257"/>
          </a:xfrm>
          <a:prstGeom prst="rect">
            <a:avLst/>
          </a:prstGeom>
        </p:spPr>
        <p:txBody>
          <a:bodyPr wrap="square" lIns="0" tIns="0" rIns="0" bIns="0" rtlCol="0" anchor="t">
            <a:spAutoFit/>
          </a:bodyPr>
          <a:lstStyle/>
          <a:p>
            <a:pPr marL="0" marR="0" lvl="0" indent="0" algn="ctr" defTabSz="914400" rtl="0" eaLnBrk="1" fontAlgn="auto" latinLnBrk="0" hangingPunct="1">
              <a:lnSpc>
                <a:spcPts val="59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00B050"/>
                </a:solidFill>
                <a:effectLst/>
                <a:uLnTx/>
                <a:uFillTx/>
                <a:latin typeface="Cormorant Garamond"/>
                <a:ea typeface="Cormorant Garamond"/>
                <a:cs typeface="Cormorant Garamond"/>
                <a:sym typeface="Cormorant Garamond"/>
              </a:rPr>
              <a:t>What are orphan afterglows and their importance?</a:t>
            </a:r>
          </a:p>
          <a:p>
            <a:pPr marL="0" marR="0" lvl="0" indent="0" algn="ctr" defTabSz="914400" rtl="0" eaLnBrk="1" fontAlgn="auto" latinLnBrk="0" hangingPunct="1">
              <a:lnSpc>
                <a:spcPts val="5900"/>
              </a:lnSpc>
              <a:spcBef>
                <a:spcPct val="0"/>
              </a:spcBef>
              <a:spcAft>
                <a:spcPts val="0"/>
              </a:spcAft>
              <a:buClrTx/>
              <a:buSzTx/>
              <a:buFontTx/>
              <a:buNone/>
              <a:tabLst/>
              <a:defRPr/>
            </a:pPr>
            <a:endParaRPr kumimoji="0" lang="en-US" sz="66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endParaRPr>
          </a:p>
          <a:p>
            <a:pPr marL="0" marR="0" lvl="0" indent="0" algn="ctr" defTabSz="914400" rtl="0" eaLnBrk="1" fontAlgn="auto" latinLnBrk="0" hangingPunct="1">
              <a:lnSpc>
                <a:spcPts val="59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0070C0"/>
                </a:solidFill>
                <a:effectLst/>
                <a:uLnTx/>
                <a:uFillTx/>
                <a:latin typeface="Cormorant Garamond"/>
                <a:ea typeface="Cormorant Garamond"/>
                <a:cs typeface="Cormorant Garamond"/>
                <a:sym typeface="Cormorant Garamond"/>
              </a:rPr>
              <a:t>What is the state of the field?</a:t>
            </a:r>
          </a:p>
          <a:p>
            <a:pPr marL="0" marR="0" lvl="0" indent="0" algn="ctr" defTabSz="914400" rtl="0" eaLnBrk="1" fontAlgn="auto" latinLnBrk="0" hangingPunct="1">
              <a:lnSpc>
                <a:spcPts val="5900"/>
              </a:lnSpc>
              <a:spcBef>
                <a:spcPct val="0"/>
              </a:spcBef>
              <a:spcAft>
                <a:spcPts val="0"/>
              </a:spcAft>
              <a:buClrTx/>
              <a:buSzTx/>
              <a:buFontTx/>
              <a:buNone/>
              <a:tabLst/>
              <a:defRPr/>
            </a:pPr>
            <a:endParaRPr kumimoji="0" lang="en-US" sz="66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endParaRPr>
          </a:p>
          <a:p>
            <a:pPr marL="0" marR="0" lvl="0" indent="0" algn="ctr" defTabSz="914400" rtl="0" eaLnBrk="1" fontAlgn="auto" latinLnBrk="0" hangingPunct="1">
              <a:lnSpc>
                <a:spcPts val="59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ormorant Garamond"/>
                <a:ea typeface="Cormorant Garamond"/>
                <a:cs typeface="Cormorant Garamond"/>
                <a:sym typeface="Cormorant Garamond"/>
              </a:rPr>
              <a:t>What conclusions can be drawn from AT 2023sva?</a:t>
            </a:r>
          </a:p>
          <a:p>
            <a:pPr marL="0" marR="0" lvl="0" indent="0" algn="ctr" defTabSz="914400" rtl="0" eaLnBrk="1" fontAlgn="auto" latinLnBrk="0" hangingPunct="1">
              <a:lnSpc>
                <a:spcPts val="5900"/>
              </a:lnSpc>
              <a:spcBef>
                <a:spcPct val="0"/>
              </a:spcBef>
              <a:spcAft>
                <a:spcPts val="0"/>
              </a:spcAft>
              <a:buClrTx/>
              <a:buSzTx/>
              <a:buFontTx/>
              <a:buNone/>
              <a:tabLst/>
              <a:defRPr/>
            </a:pPr>
            <a:endParaRPr kumimoji="0" lang="en-US" sz="66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endParaRPr>
          </a:p>
        </p:txBody>
      </p:sp>
    </p:spTree>
    <p:extLst>
      <p:ext uri="{BB962C8B-B14F-4D97-AF65-F5344CB8AC3E}">
        <p14:creationId xmlns:p14="http://schemas.microsoft.com/office/powerpoint/2010/main" val="2539302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a:extLst>
            <a:ext uri="{FF2B5EF4-FFF2-40B4-BE49-F238E27FC236}">
              <a16:creationId xmlns:a16="http://schemas.microsoft.com/office/drawing/2014/main" id="{081823D5-C679-5BBA-5741-DFBD9EC2DF3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96CD757-C2E6-35D2-3CF1-B1A145E39A7A}"/>
              </a:ext>
            </a:extLst>
          </p:cNvPr>
          <p:cNvGrpSpPr/>
          <p:nvPr/>
        </p:nvGrpSpPr>
        <p:grpSpPr>
          <a:xfrm>
            <a:off x="704789" y="461926"/>
            <a:ext cx="16878422" cy="2080816"/>
            <a:chOff x="0" y="0"/>
            <a:chExt cx="22504563" cy="2774421"/>
          </a:xfrm>
        </p:grpSpPr>
        <p:sp>
          <p:nvSpPr>
            <p:cNvPr id="3" name="TextBox 3">
              <a:extLst>
                <a:ext uri="{FF2B5EF4-FFF2-40B4-BE49-F238E27FC236}">
                  <a16:creationId xmlns:a16="http://schemas.microsoft.com/office/drawing/2014/main" id="{45A434AA-F4C3-81BC-1B2C-4C07EB734F91}"/>
                </a:ext>
              </a:extLst>
            </p:cNvPr>
            <p:cNvSpPr txBox="1"/>
            <p:nvPr/>
          </p:nvSpPr>
          <p:spPr>
            <a:xfrm>
              <a:off x="0" y="1767624"/>
              <a:ext cx="22504563" cy="1006797"/>
            </a:xfrm>
            <a:prstGeom prst="rect">
              <a:avLst/>
            </a:prstGeom>
          </p:spPr>
          <p:txBody>
            <a:bodyPr lIns="0" tIns="0" rIns="0" bIns="0" rtlCol="0" anchor="t">
              <a:spAutoFit/>
            </a:bodyPr>
            <a:lstStyle/>
            <a:p>
              <a:pPr marL="0" marR="0" lvl="0" indent="0" algn="l" defTabSz="914400" rtl="0" eaLnBrk="1" fontAlgn="auto" latinLnBrk="0" hangingPunct="1">
                <a:lnSpc>
                  <a:spcPts val="643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1AAFA79C-AE1A-489F-E96E-7C81A904D461}"/>
                </a:ext>
              </a:extLst>
            </p:cNvPr>
            <p:cNvSpPr txBox="1"/>
            <p:nvPr/>
          </p:nvSpPr>
          <p:spPr>
            <a:xfrm>
              <a:off x="0" y="171450"/>
              <a:ext cx="22504563" cy="1537052"/>
            </a:xfrm>
            <a:prstGeom prst="rect">
              <a:avLst/>
            </a:prstGeom>
          </p:spPr>
          <p:txBody>
            <a:bodyPr lIns="0" tIns="0" rIns="0" bIns="0" rtlCol="0" anchor="t">
              <a:spAutoFit/>
            </a:bodyPr>
            <a:lstStyle/>
            <a:p>
              <a:pPr marL="0" marR="0" lvl="0" indent="0" algn="ctr" defTabSz="914400" rtl="0" eaLnBrk="1" fontAlgn="auto" latinLnBrk="0" hangingPunct="1">
                <a:lnSpc>
                  <a:spcPts val="8478"/>
                </a:lnSpc>
                <a:spcBef>
                  <a:spcPts val="0"/>
                </a:spcBef>
                <a:spcAft>
                  <a:spcPts val="0"/>
                </a:spcAft>
                <a:buClrTx/>
                <a:buSzTx/>
                <a:buFontTx/>
                <a:buNone/>
                <a:tabLst/>
                <a:defRPr/>
              </a:pPr>
              <a:r>
                <a:rPr kumimoji="0" lang="en-US" sz="8478" b="0" i="0" u="none" strike="noStrike" kern="1200" cap="none" spc="0" normalizeH="0" baseline="0" noProof="0" dirty="0">
                  <a:ln>
                    <a:noFill/>
                  </a:ln>
                  <a:solidFill>
                    <a:srgbClr val="FBF1F1"/>
                  </a:solidFill>
                  <a:effectLst/>
                  <a:uLnTx/>
                  <a:uFillTx/>
                  <a:latin typeface="Cormorant Garamond Light"/>
                  <a:ea typeface="Cormorant Garamond Light"/>
                  <a:cs typeface="Cormorant Garamond Light"/>
                  <a:sym typeface="Cormorant Garamond Light"/>
                </a:rPr>
                <a:t>THANK YOU!</a:t>
              </a:r>
            </a:p>
          </p:txBody>
        </p:sp>
      </p:grpSp>
      <p:sp>
        <p:nvSpPr>
          <p:cNvPr id="9" name="Slide Number Placeholder 6">
            <a:extLst>
              <a:ext uri="{FF2B5EF4-FFF2-40B4-BE49-F238E27FC236}">
                <a16:creationId xmlns:a16="http://schemas.microsoft.com/office/drawing/2014/main" id="{645C472D-9BF2-B186-096A-DA3C7DEE0CE9}"/>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2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6" name="Picture 5" descr="Qr code&#10;&#10;AI-generated content may be incorrect.">
            <a:extLst>
              <a:ext uri="{FF2B5EF4-FFF2-40B4-BE49-F238E27FC236}">
                <a16:creationId xmlns:a16="http://schemas.microsoft.com/office/drawing/2014/main" id="{3D3A928B-7C1C-262A-589A-85DC32DA64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7100" y="5655294"/>
            <a:ext cx="3733800" cy="3733800"/>
          </a:xfrm>
          <a:prstGeom prst="rect">
            <a:avLst/>
          </a:prstGeom>
        </p:spPr>
      </p:pic>
      <p:sp>
        <p:nvSpPr>
          <p:cNvPr id="8" name="TextBox 6">
            <a:extLst>
              <a:ext uri="{FF2B5EF4-FFF2-40B4-BE49-F238E27FC236}">
                <a16:creationId xmlns:a16="http://schemas.microsoft.com/office/drawing/2014/main" id="{0961A910-F977-A884-5D03-4C43C9638725}"/>
              </a:ext>
            </a:extLst>
          </p:cNvPr>
          <p:cNvSpPr txBox="1"/>
          <p:nvPr/>
        </p:nvSpPr>
        <p:spPr>
          <a:xfrm>
            <a:off x="990600" y="2461265"/>
            <a:ext cx="16306800" cy="2934586"/>
          </a:xfrm>
          <a:prstGeom prst="rect">
            <a:avLst/>
          </a:prstGeom>
        </p:spPr>
        <p:txBody>
          <a:bodyPr wrap="square" lIns="0" tIns="0" rIns="0" bIns="0" rtlCol="0" anchor="t">
            <a:spAutoFit/>
          </a:bodyPr>
          <a:lstStyle/>
          <a:p>
            <a:pPr marL="0" marR="0" lvl="0" indent="0" algn="ctr" defTabSz="914400" rtl="0" eaLnBrk="1" fontAlgn="auto" latinLnBrk="0" hangingPunct="1">
              <a:lnSpc>
                <a:spcPts val="59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Multi-Wavelength Analysis of AT 2023sva: a Luminous</a:t>
            </a:r>
            <a:r>
              <a:rPr kumimoji="0" lang="en-US" sz="4000" b="1" i="0" u="none" strike="noStrike" kern="1200" cap="none" spc="0" normalizeH="0" noProof="0" dirty="0">
                <a:ln>
                  <a:noFill/>
                </a:ln>
                <a:solidFill>
                  <a:srgbClr val="FFFFFF"/>
                </a:solidFill>
                <a:effectLst/>
                <a:uLnTx/>
                <a:uFillTx/>
                <a:latin typeface="Cormorant Garamond"/>
                <a:ea typeface="Cormorant Garamond"/>
                <a:cs typeface="Cormorant Garamond"/>
                <a:sym typeface="Cormorant Garamond"/>
              </a:rPr>
              <a:t> Orphan Afterglow With Evidence for a Structured Jet</a:t>
            </a:r>
          </a:p>
          <a:p>
            <a:pPr marL="0" marR="0" lvl="0" indent="0" algn="ctr" defTabSz="914400" rtl="0" eaLnBrk="1" fontAlgn="auto" latinLnBrk="0" hangingPunct="1">
              <a:lnSpc>
                <a:spcPts val="5900"/>
              </a:lnSpc>
              <a:spcBef>
                <a:spcPct val="0"/>
              </a:spcBef>
              <a:spcAft>
                <a:spcPts val="0"/>
              </a:spcAft>
              <a:buClrTx/>
              <a:buSzTx/>
              <a:buFontTx/>
              <a:buNone/>
              <a:tabLst/>
              <a:defRPr/>
            </a:pPr>
            <a:r>
              <a:rPr kumimoji="0" lang="en-US" sz="4000" b="1" i="0" u="none" strike="noStrike" kern="1200" cap="none" spc="0" normalizeH="0" noProof="0" dirty="0">
                <a:ln>
                  <a:noFill/>
                </a:ln>
                <a:solidFill>
                  <a:srgbClr val="FFFFFF"/>
                </a:solidFill>
                <a:effectLst/>
                <a:uLnTx/>
                <a:uFillTx/>
                <a:latin typeface="Cormorant Garamond"/>
                <a:ea typeface="Cormorant Garamond"/>
                <a:cs typeface="Cormorant Garamond"/>
                <a:sym typeface="Cormorant Garamond"/>
              </a:rPr>
              <a:t> </a:t>
            </a:r>
            <a:r>
              <a:rPr kumimoji="0" lang="en-US" sz="3200" b="1" i="0" u="none" strike="noStrike" kern="1200" cap="none" spc="0" normalizeH="0" noProof="0" dirty="0">
                <a:ln>
                  <a:noFill/>
                </a:ln>
                <a:solidFill>
                  <a:srgbClr val="FFFFFF"/>
                </a:solidFill>
                <a:effectLst/>
                <a:uLnTx/>
                <a:uFillTx/>
                <a:latin typeface="Cormorant Garamond"/>
                <a:ea typeface="Cormorant Garamond"/>
                <a:cs typeface="Cormorant Garamond"/>
                <a:sym typeface="Cormorant Garamond"/>
              </a:rPr>
              <a:t>Srinivasaragavan et al. (2025) MNRAS 538, 351</a:t>
            </a:r>
          </a:p>
          <a:p>
            <a:pPr marL="0" marR="0" lvl="0" indent="0" algn="ctr" defTabSz="914400" rtl="0" eaLnBrk="1" fontAlgn="auto" latinLnBrk="0" hangingPunct="1">
              <a:lnSpc>
                <a:spcPts val="5900"/>
              </a:lnSpc>
              <a:spcBef>
                <a:spcPct val="0"/>
              </a:spcBef>
              <a:spcAft>
                <a:spcPts val="0"/>
              </a:spcAft>
              <a:buClrTx/>
              <a:buSzTx/>
              <a:buFontTx/>
              <a:buNone/>
              <a:tabLst/>
              <a:defRPr/>
            </a:pPr>
            <a:r>
              <a:rPr lang="en-US" sz="4000" b="1" baseline="-25000" dirty="0">
                <a:solidFill>
                  <a:srgbClr val="FFFFFF"/>
                </a:solidFill>
                <a:latin typeface="Cormorant Garamond"/>
                <a:ea typeface="Cormorant Garamond"/>
                <a:cs typeface="Cormorant Garamond"/>
                <a:sym typeface="Cormorant Garamond"/>
              </a:rPr>
              <a:t>gsriniv2@umd.edu</a:t>
            </a:r>
            <a:endParaRPr kumimoji="0" lang="en-US" sz="4000" b="1" i="0" u="none" strike="noStrike" kern="1200" cap="none" spc="0" normalizeH="0" baseline="-25000" noProof="0" dirty="0">
              <a:ln>
                <a:noFill/>
              </a:ln>
              <a:solidFill>
                <a:srgbClr val="FFFFFF"/>
              </a:solidFill>
              <a:effectLst/>
              <a:uLnTx/>
              <a:uFillTx/>
              <a:latin typeface="Cormorant Garamond"/>
              <a:ea typeface="Cormorant Garamond"/>
              <a:cs typeface="Cormorant Garamond"/>
              <a:sym typeface="Cormorant Garamond"/>
            </a:endParaRPr>
          </a:p>
        </p:txBody>
      </p:sp>
    </p:spTree>
    <p:extLst>
      <p:ext uri="{BB962C8B-B14F-4D97-AF65-F5344CB8AC3E}">
        <p14:creationId xmlns:p14="http://schemas.microsoft.com/office/powerpoint/2010/main" val="2509587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31C19"/>
        </a:solidFill>
        <a:effectLst/>
      </p:bgPr>
    </p:bg>
    <p:spTree>
      <p:nvGrpSpPr>
        <p:cNvPr id="1" name="">
          <a:extLst>
            <a:ext uri="{FF2B5EF4-FFF2-40B4-BE49-F238E27FC236}">
              <a16:creationId xmlns:a16="http://schemas.microsoft.com/office/drawing/2014/main" id="{09A240FB-917B-E3E2-FDBC-FB495AF8FBD8}"/>
            </a:ext>
          </a:extLst>
        </p:cNvPr>
        <p:cNvGrpSpPr/>
        <p:nvPr/>
      </p:nvGrpSpPr>
      <p:grpSpPr>
        <a:xfrm>
          <a:off x="0" y="0"/>
          <a:ext cx="0" cy="0"/>
          <a:chOff x="0" y="0"/>
          <a:chExt cx="0" cy="0"/>
        </a:xfrm>
      </p:grpSpPr>
      <p:sp>
        <p:nvSpPr>
          <p:cNvPr id="10" name="Slide Number Placeholder 6">
            <a:extLst>
              <a:ext uri="{FF2B5EF4-FFF2-40B4-BE49-F238E27FC236}">
                <a16:creationId xmlns:a16="http://schemas.microsoft.com/office/drawing/2014/main" id="{439E6D39-7276-228B-9573-05C9657F5854}"/>
              </a:ext>
            </a:extLst>
          </p:cNvPr>
          <p:cNvSpPr txBox="1">
            <a:spLocks/>
          </p:cNvSpPr>
          <p:nvPr/>
        </p:nvSpPr>
        <p:spPr>
          <a:xfrm>
            <a:off x="15849600" y="96961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2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TextBox 6">
            <a:extLst>
              <a:ext uri="{FF2B5EF4-FFF2-40B4-BE49-F238E27FC236}">
                <a16:creationId xmlns:a16="http://schemas.microsoft.com/office/drawing/2014/main" id="{6248A1EE-A9A8-C69B-34E7-E8B88B42D1D0}"/>
              </a:ext>
            </a:extLst>
          </p:cNvPr>
          <p:cNvSpPr txBox="1"/>
          <p:nvPr/>
        </p:nvSpPr>
        <p:spPr>
          <a:xfrm>
            <a:off x="500274" y="495300"/>
            <a:ext cx="9558126" cy="782650"/>
          </a:xfrm>
          <a:prstGeom prst="rect">
            <a:avLst/>
          </a:prstGeom>
        </p:spPr>
        <p:txBody>
          <a:bodyPr wrap="square" lIns="0" tIns="0" rIns="0" bIns="0" rtlCol="0" anchor="t">
            <a:spAutoFit/>
          </a:bodyPr>
          <a:lstStyle/>
          <a:p>
            <a:pPr marL="0" marR="0" lvl="0" indent="0" algn="ctr" defTabSz="914400" rtl="0" eaLnBrk="1" fontAlgn="auto" latinLnBrk="0" hangingPunct="1">
              <a:lnSpc>
                <a:spcPts val="5900"/>
              </a:lnSpc>
              <a:spcBef>
                <a:spcPct val="0"/>
              </a:spcBef>
              <a:spcAft>
                <a:spcPts val="0"/>
              </a:spcAft>
              <a:buClrTx/>
              <a:buSzTx/>
              <a:buFontTx/>
              <a:buNone/>
              <a:tabLst/>
              <a:defRPr/>
            </a:pPr>
            <a:r>
              <a:rPr kumimoji="0" lang="en-US" sz="59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Long Gamma-ray Burst Science</a:t>
            </a:r>
          </a:p>
        </p:txBody>
      </p:sp>
      <p:sp>
        <p:nvSpPr>
          <p:cNvPr id="12" name="TextBox 11">
            <a:extLst>
              <a:ext uri="{FF2B5EF4-FFF2-40B4-BE49-F238E27FC236}">
                <a16:creationId xmlns:a16="http://schemas.microsoft.com/office/drawing/2014/main" id="{29838C20-05EA-AA4B-0C37-4B0BFF695B72}"/>
              </a:ext>
            </a:extLst>
          </p:cNvPr>
          <p:cNvSpPr txBox="1"/>
          <p:nvPr/>
        </p:nvSpPr>
        <p:spPr>
          <a:xfrm>
            <a:off x="9485674" y="-84494"/>
            <a:ext cx="9184820" cy="776495"/>
          </a:xfrm>
          <a:prstGeom prst="rect">
            <a:avLst/>
          </a:prstGeom>
          <a:noFill/>
        </p:spPr>
        <p:txBody>
          <a:bodyPr wrap="square">
            <a:spAutoFit/>
          </a:bodyPr>
          <a:lstStyle/>
          <a:p>
            <a:pPr marL="0" marR="0" lvl="0" indent="0" algn="ctr" defTabSz="914400" rtl="0" eaLnBrk="1" fontAlgn="auto" latinLnBrk="0" hangingPunct="1">
              <a:lnSpc>
                <a:spcPts val="59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B050"/>
                </a:solidFill>
                <a:effectLst/>
                <a:uLnTx/>
                <a:uFillTx/>
                <a:latin typeface="Cormorant Garamond"/>
                <a:ea typeface="Cormorant Garamond"/>
                <a:cs typeface="Cormorant Garamond"/>
                <a:sym typeface="Cormorant Garamond"/>
              </a:rPr>
              <a:t>What are orphan afterglows and their importance?</a:t>
            </a:r>
          </a:p>
        </p:txBody>
      </p:sp>
      <p:pic>
        <p:nvPicPr>
          <p:cNvPr id="13" name="Picture 12" descr="Diagram&#10;&#10;AI-generated content may be incorrect.">
            <a:extLst>
              <a:ext uri="{FF2B5EF4-FFF2-40B4-BE49-F238E27FC236}">
                <a16:creationId xmlns:a16="http://schemas.microsoft.com/office/drawing/2014/main" id="{DDCFB7F3-FB5F-1F71-E655-28FB1B60CC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957388"/>
            <a:ext cx="12039600" cy="7273926"/>
          </a:xfrm>
          <a:prstGeom prst="rect">
            <a:avLst/>
          </a:prstGeom>
        </p:spPr>
      </p:pic>
      <p:sp>
        <p:nvSpPr>
          <p:cNvPr id="16" name="TextBox 6">
            <a:extLst>
              <a:ext uri="{FF2B5EF4-FFF2-40B4-BE49-F238E27FC236}">
                <a16:creationId xmlns:a16="http://schemas.microsoft.com/office/drawing/2014/main" id="{50803139-3357-BA66-C8BA-669FDA05267B}"/>
              </a:ext>
            </a:extLst>
          </p:cNvPr>
          <p:cNvSpPr txBox="1"/>
          <p:nvPr/>
        </p:nvSpPr>
        <p:spPr>
          <a:xfrm>
            <a:off x="12655134" y="4726857"/>
            <a:ext cx="5558852" cy="684162"/>
          </a:xfrm>
          <a:prstGeom prst="rect">
            <a:avLst/>
          </a:prstGeom>
        </p:spPr>
        <p:txBody>
          <a:bodyPr wrap="square" lIns="0" tIns="0" rIns="0" bIns="0" rtlCol="0" anchor="t">
            <a:spAutoFit/>
          </a:bodyPr>
          <a:lstStyle/>
          <a:p>
            <a:pPr marL="0" marR="0" lvl="0" indent="0" algn="ctr" defTabSz="914400" rtl="0" eaLnBrk="1" fontAlgn="auto" latinLnBrk="0" hangingPunct="1">
              <a:lnSpc>
                <a:spcPts val="59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Swift-BAT, Fermi, etc. </a:t>
            </a:r>
          </a:p>
        </p:txBody>
      </p:sp>
      <p:cxnSp>
        <p:nvCxnSpPr>
          <p:cNvPr id="18" name="Straight Arrow Connector 17">
            <a:extLst>
              <a:ext uri="{FF2B5EF4-FFF2-40B4-BE49-F238E27FC236}">
                <a16:creationId xmlns:a16="http://schemas.microsoft.com/office/drawing/2014/main" id="{A2738966-1AB2-8B84-6CA2-1D9382CFC484}"/>
              </a:ext>
            </a:extLst>
          </p:cNvPr>
          <p:cNvCxnSpPr>
            <a:cxnSpLocks/>
          </p:cNvCxnSpPr>
          <p:nvPr/>
        </p:nvCxnSpPr>
        <p:spPr>
          <a:xfrm flipH="1">
            <a:off x="8502234" y="5203873"/>
            <a:ext cx="5029200" cy="549227"/>
          </a:xfrm>
          <a:prstGeom prst="straightConnector1">
            <a:avLst/>
          </a:prstGeom>
          <a:ln w="698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6">
            <a:extLst>
              <a:ext uri="{FF2B5EF4-FFF2-40B4-BE49-F238E27FC236}">
                <a16:creationId xmlns:a16="http://schemas.microsoft.com/office/drawing/2014/main" id="{62FAE26E-878B-9AEE-B725-DE820CFAEBD2}"/>
              </a:ext>
            </a:extLst>
          </p:cNvPr>
          <p:cNvSpPr txBox="1"/>
          <p:nvPr/>
        </p:nvSpPr>
        <p:spPr>
          <a:xfrm>
            <a:off x="12159834" y="5526138"/>
            <a:ext cx="5558852" cy="684162"/>
          </a:xfrm>
          <a:prstGeom prst="rect">
            <a:avLst/>
          </a:prstGeom>
        </p:spPr>
        <p:txBody>
          <a:bodyPr wrap="square" lIns="0" tIns="0" rIns="0" bIns="0" rtlCol="0" anchor="t">
            <a:spAutoFit/>
          </a:bodyPr>
          <a:lstStyle/>
          <a:p>
            <a:pPr marL="0" marR="0" lvl="0" indent="0" algn="ctr" defTabSz="914400" rtl="0" eaLnBrk="1" fontAlgn="auto" latinLnBrk="0" hangingPunct="1">
              <a:lnSpc>
                <a:spcPts val="59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Swift-XRT</a:t>
            </a:r>
          </a:p>
        </p:txBody>
      </p:sp>
      <p:cxnSp>
        <p:nvCxnSpPr>
          <p:cNvPr id="22" name="Straight Arrow Connector 21">
            <a:extLst>
              <a:ext uri="{FF2B5EF4-FFF2-40B4-BE49-F238E27FC236}">
                <a16:creationId xmlns:a16="http://schemas.microsoft.com/office/drawing/2014/main" id="{478653D9-F597-5BE2-3616-5B0384EAEB2C}"/>
              </a:ext>
            </a:extLst>
          </p:cNvPr>
          <p:cNvCxnSpPr>
            <a:cxnSpLocks/>
          </p:cNvCxnSpPr>
          <p:nvPr/>
        </p:nvCxnSpPr>
        <p:spPr>
          <a:xfrm flipH="1">
            <a:off x="12312234" y="5910113"/>
            <a:ext cx="1676400" cy="247288"/>
          </a:xfrm>
          <a:prstGeom prst="straightConnector1">
            <a:avLst/>
          </a:prstGeom>
          <a:ln w="698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6">
            <a:extLst>
              <a:ext uri="{FF2B5EF4-FFF2-40B4-BE49-F238E27FC236}">
                <a16:creationId xmlns:a16="http://schemas.microsoft.com/office/drawing/2014/main" id="{6E47FB33-E57E-31DD-8E86-A3EB8EF41A32}"/>
              </a:ext>
            </a:extLst>
          </p:cNvPr>
          <p:cNvSpPr txBox="1"/>
          <p:nvPr/>
        </p:nvSpPr>
        <p:spPr>
          <a:xfrm>
            <a:off x="12801600" y="6160956"/>
            <a:ext cx="5558852" cy="684162"/>
          </a:xfrm>
          <a:prstGeom prst="rect">
            <a:avLst/>
          </a:prstGeom>
        </p:spPr>
        <p:txBody>
          <a:bodyPr wrap="square" lIns="0" tIns="0" rIns="0" bIns="0" rtlCol="0" anchor="t">
            <a:spAutoFit/>
          </a:bodyPr>
          <a:lstStyle/>
          <a:p>
            <a:pPr marL="0" marR="0" lvl="0" indent="0" algn="ctr" defTabSz="914400" rtl="0" eaLnBrk="1" fontAlgn="auto" latinLnBrk="0" hangingPunct="1">
              <a:lnSpc>
                <a:spcPts val="59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Optical Telescopes</a:t>
            </a:r>
          </a:p>
        </p:txBody>
      </p:sp>
      <p:cxnSp>
        <p:nvCxnSpPr>
          <p:cNvPr id="27" name="Straight Arrow Connector 26">
            <a:extLst>
              <a:ext uri="{FF2B5EF4-FFF2-40B4-BE49-F238E27FC236}">
                <a16:creationId xmlns:a16="http://schemas.microsoft.com/office/drawing/2014/main" id="{657253B8-99EA-C388-0EE5-7A2AC6BE8E4A}"/>
              </a:ext>
            </a:extLst>
          </p:cNvPr>
          <p:cNvCxnSpPr>
            <a:cxnSpLocks/>
          </p:cNvCxnSpPr>
          <p:nvPr/>
        </p:nvCxnSpPr>
        <p:spPr>
          <a:xfrm flipH="1">
            <a:off x="12312234" y="6575728"/>
            <a:ext cx="1676400" cy="247288"/>
          </a:xfrm>
          <a:prstGeom prst="straightConnector1">
            <a:avLst/>
          </a:prstGeom>
          <a:ln w="698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6">
            <a:extLst>
              <a:ext uri="{FF2B5EF4-FFF2-40B4-BE49-F238E27FC236}">
                <a16:creationId xmlns:a16="http://schemas.microsoft.com/office/drawing/2014/main" id="{E44302E8-242E-43D0-475A-ABF4421F8CB5}"/>
              </a:ext>
            </a:extLst>
          </p:cNvPr>
          <p:cNvSpPr txBox="1"/>
          <p:nvPr/>
        </p:nvSpPr>
        <p:spPr>
          <a:xfrm>
            <a:off x="12805348" y="6834897"/>
            <a:ext cx="5558852" cy="684162"/>
          </a:xfrm>
          <a:prstGeom prst="rect">
            <a:avLst/>
          </a:prstGeom>
        </p:spPr>
        <p:txBody>
          <a:bodyPr wrap="square" lIns="0" tIns="0" rIns="0" bIns="0" rtlCol="0" anchor="t">
            <a:spAutoFit/>
          </a:bodyPr>
          <a:lstStyle/>
          <a:p>
            <a:pPr marL="0" marR="0" lvl="0" indent="0" algn="ctr" defTabSz="914400" rtl="0" eaLnBrk="1" fontAlgn="auto" latinLnBrk="0" hangingPunct="1">
              <a:lnSpc>
                <a:spcPts val="59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Radio Telescopes</a:t>
            </a:r>
          </a:p>
        </p:txBody>
      </p:sp>
      <p:cxnSp>
        <p:nvCxnSpPr>
          <p:cNvPr id="30" name="Straight Arrow Connector 29">
            <a:extLst>
              <a:ext uri="{FF2B5EF4-FFF2-40B4-BE49-F238E27FC236}">
                <a16:creationId xmlns:a16="http://schemas.microsoft.com/office/drawing/2014/main" id="{60825828-CED0-A2C6-CF52-37C4641490AE}"/>
              </a:ext>
            </a:extLst>
          </p:cNvPr>
          <p:cNvCxnSpPr>
            <a:cxnSpLocks/>
          </p:cNvCxnSpPr>
          <p:nvPr/>
        </p:nvCxnSpPr>
        <p:spPr>
          <a:xfrm flipH="1">
            <a:off x="12344713" y="7237905"/>
            <a:ext cx="1676400" cy="247288"/>
          </a:xfrm>
          <a:prstGeom prst="straightConnector1">
            <a:avLst/>
          </a:prstGeom>
          <a:ln w="698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6">
            <a:extLst>
              <a:ext uri="{FF2B5EF4-FFF2-40B4-BE49-F238E27FC236}">
                <a16:creationId xmlns:a16="http://schemas.microsoft.com/office/drawing/2014/main" id="{F43EC36A-FF8F-F10C-50EC-CAE20621295A}"/>
              </a:ext>
            </a:extLst>
          </p:cNvPr>
          <p:cNvSpPr txBox="1"/>
          <p:nvPr/>
        </p:nvSpPr>
        <p:spPr>
          <a:xfrm>
            <a:off x="7895133" y="9121892"/>
            <a:ext cx="5558852" cy="654988"/>
          </a:xfrm>
          <a:prstGeom prst="rect">
            <a:avLst/>
          </a:prstGeom>
        </p:spPr>
        <p:txBody>
          <a:bodyPr wrap="square" lIns="0" tIns="0" rIns="0" bIns="0" rtlCol="0" anchor="t">
            <a:spAutoFit/>
          </a:bodyPr>
          <a:lstStyle/>
          <a:p>
            <a:pPr marL="0" marR="0" lvl="0" indent="0" algn="ctr" defTabSz="914400" rtl="0" eaLnBrk="1" fontAlgn="auto" latinLnBrk="0" hangingPunct="1">
              <a:lnSpc>
                <a:spcPts val="59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Credit: </a:t>
            </a:r>
            <a:r>
              <a:rPr kumimoji="0" lang="en-US" sz="2400" b="0" i="0" u="none" strike="noStrike" kern="1200" cap="none" spc="0" normalizeH="0" baseline="0" noProof="0" dirty="0" err="1">
                <a:ln>
                  <a:noFill/>
                </a:ln>
                <a:solidFill>
                  <a:srgbClr val="FFFFFF"/>
                </a:solidFill>
                <a:effectLst/>
                <a:uLnTx/>
                <a:uFillTx/>
                <a:latin typeface="Cormorant Garamond"/>
                <a:ea typeface="Cormorant Garamond"/>
                <a:cs typeface="Cormorant Garamond"/>
                <a:sym typeface="Cormorant Garamond"/>
              </a:rPr>
              <a:t>Mészáros</a:t>
            </a:r>
            <a:r>
              <a:rPr kumimoji="0" lang="en-US" sz="2400" b="0" i="0" u="none" strike="noStrike" kern="1200" cap="none" spc="0" normalizeH="0" baseline="0" noProof="0" dirty="0">
                <a:ln>
                  <a:noFill/>
                </a:ln>
                <a:solidFill>
                  <a:srgbClr val="FFFFFF"/>
                </a:solidFill>
                <a:effectLst/>
                <a:uLnTx/>
                <a:uFillTx/>
                <a:latin typeface="Cormorant Garamond"/>
                <a:ea typeface="Cormorant Garamond"/>
                <a:cs typeface="Cormorant Garamond"/>
                <a:sym typeface="Cormorant Garamond"/>
              </a:rPr>
              <a:t> and Rees (2014)</a:t>
            </a:r>
          </a:p>
        </p:txBody>
      </p:sp>
    </p:spTree>
    <p:extLst>
      <p:ext uri="{BB962C8B-B14F-4D97-AF65-F5344CB8AC3E}">
        <p14:creationId xmlns:p14="http://schemas.microsoft.com/office/powerpoint/2010/main" val="367392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6" grpId="0"/>
      <p:bldP spid="2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49221</TotalTime>
  <Words>2860</Words>
  <Application>Microsoft Macintosh PowerPoint</Application>
  <PresentationFormat>Custom</PresentationFormat>
  <Paragraphs>379</Paragraphs>
  <Slides>59</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59</vt:i4>
      </vt:variant>
    </vt:vector>
  </HeadingPairs>
  <TitlesOfParts>
    <vt:vector size="72" baseType="lpstr">
      <vt:lpstr>Cambria Math</vt:lpstr>
      <vt:lpstr>Cormorant Garamond Bold</vt:lpstr>
      <vt:lpstr>Calibri</vt:lpstr>
      <vt:lpstr>Cormorant Garamond Medium Italics</vt:lpstr>
      <vt:lpstr>Cormorant Garamond Italics</vt:lpstr>
      <vt:lpstr>Cormorant Garamond Medium</vt:lpstr>
      <vt:lpstr>Cormorant Garamond Light</vt:lpstr>
      <vt:lpstr>Aptos</vt:lpstr>
      <vt:lpstr>Arial</vt:lpstr>
      <vt:lpstr>Cormorant Garamond</vt:lpstr>
      <vt:lpstr>Source Sans Pro</vt:lpstr>
      <vt:lpstr>Cormorant Garamond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Diversity of massive Stellar Deaths and Relativistic Jets: Unraveling a COsmic Tandem</dc:title>
  <cp:lastModifiedBy>Srinivasaragavan, Gokul P (GSFC-661.0)[UNIVERSITY OF MARYLAND AT COLLEGE PARK]</cp:lastModifiedBy>
  <cp:revision>32</cp:revision>
  <dcterms:created xsi:type="dcterms:W3CDTF">2006-08-16T00:00:00Z</dcterms:created>
  <dcterms:modified xsi:type="dcterms:W3CDTF">2025-03-25T08:53:09Z</dcterms:modified>
  <dc:identifier>DAGPtjZkVwc</dc:identifier>
</cp:coreProperties>
</file>