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192" r:id="rId2"/>
    <p:sldId id="2200" r:id="rId3"/>
    <p:sldId id="2201" r:id="rId4"/>
    <p:sldId id="2199" r:id="rId5"/>
    <p:sldId id="2197" r:id="rId6"/>
    <p:sldId id="2202" r:id="rId7"/>
    <p:sldId id="2203" r:id="rId8"/>
    <p:sldId id="2208" r:id="rId9"/>
    <p:sldId id="2207" r:id="rId10"/>
    <p:sldId id="2209" r:id="rId11"/>
    <p:sldId id="2204" r:id="rId12"/>
    <p:sldId id="2205" r:id="rId13"/>
    <p:sldId id="2206" r:id="rId14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 y" initials="l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555" autoAdjust="0"/>
  </p:normalViewPr>
  <p:slideViewPr>
    <p:cSldViewPr snapToGrid="0" snapToObjects="1">
      <p:cViewPr varScale="1">
        <p:scale>
          <a:sx n="74" d="100"/>
          <a:sy n="74" d="100"/>
        </p:scale>
        <p:origin x="10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2DAC2-308A-6848-975E-D2065BFA5FCF}" type="datetimeFigureOut">
              <a:rPr lang="zh-CN" altLang="en-US" smtClean="0"/>
              <a:t>2025/3/25</a:t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A18A9-6DF7-C84C-BD94-E017DA953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25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E11-0369-2548-A4B4-B9E94A85B532}" type="datetimeFigureOut">
              <a:rPr lang="zh-CN" altLang="en-US" smtClean="0"/>
              <a:t>2025/3/25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BD0D-825E-4E46-B975-5DB74ADD2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99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WXT can also process the data on-board in real time. If there is new transient, the spacecraft can perform quick slew and autonomous follow-up observations with FXT. Then we get precise localization down the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arcsec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level. There features are all optimized for fast X-ray transient.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24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will get the early emission phase of the source like 0315a. The positional error of FXT will be about 10 </a:t>
            </a:r>
            <a:r>
              <a:rPr lang="en-US" altLang="zh-CN" dirty="0" err="1"/>
              <a:t>arcsec</a:t>
            </a:r>
            <a:r>
              <a:rPr lang="en-US" altLang="zh-CN" dirty="0"/>
              <a:t>, which should increase the probability of redshift measurement.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23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select T0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expect EP can detect some faint fast transients that we don’t know before.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0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 days after the calibration;</a:t>
            </a:r>
            <a:r>
              <a:rPr lang="en-US" altLang="zh-CN" baseline="0" dirty="0"/>
              <a:t> 2 weeks after the full operation of WXT; </a:t>
            </a:r>
            <a:r>
              <a:rPr lang="en-US" altLang="zh-CN" dirty="0"/>
              <a:t>latency due to commissioning;</a:t>
            </a:r>
            <a:r>
              <a:rPr lang="en-US" altLang="zh-CN" baseline="0" dirty="0"/>
              <a:t> after telemetry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8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WXT observation clearly shows that the central engine has already begun intense activity long before the detection of gamma-rays. The X-ray duration is longer than the gamma-rays one by a factor of 25.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7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X-ray is likely to have a common origin with the gamma-rays associated with the internal dissipation process.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1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Two additional WXT detections after the main prompt emission</a:t>
            </a:r>
          </a:p>
          <a:p>
            <a:r>
              <a:rPr lang="en-US" altLang="zh-CN" dirty="0"/>
              <a:t>10 EP-FXT follow-up observations ; re-activation of the central engine or to off-axis observations of complex jet</a:t>
            </a:r>
          </a:p>
          <a:p>
            <a:r>
              <a:rPr lang="en-US" altLang="zh-CN" dirty="0"/>
              <a:t>structures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 30 s before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isolated from the main pulse; 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for 0315a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5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expect there will be more examples like 0315a that some pulse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or the entire event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detected in gamma-ray band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1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吴沁宇 </a:t>
            </a:r>
            <a:r>
              <a:rPr lang="en-US" altLang="zh-CN" dirty="0"/>
              <a:t>catalog 1026A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D0D-825E-4E46-B975-5DB74ADD20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prstClr val="white">
                    <a:alpha val="70000"/>
                  </a:prstClr>
                </a:solidFill>
              </a:rPr>
              <a:pPr/>
              <a:t>2025/3/25</a:t>
            </a:fld>
            <a:endParaRPr kumimoji="1" lang="zh-CN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081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3A7E15-D3AF-B94D-93B3-8CA2CB591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FD06DB-813F-D64B-8721-9B64A00D1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 cap="none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64666F-9005-A144-83CE-12855F15E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0070C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prstClr val="white">
                    <a:alpha val="70000"/>
                  </a:prstClr>
                </a:solidFill>
              </a:rPr>
              <a:pPr/>
              <a:t>2025/3/25</a:t>
            </a:fld>
            <a:endParaRPr kumimoji="1" lang="zh-CN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982EBFB-BC2C-1E47-9ED4-E3CFF987C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2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7AE18C0-4050-0D4E-A087-DEB9689CA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5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7100189-05F7-AD4F-BC76-A1620324A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1AF7F2-9150-3C4F-B5D1-B23904327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56F459-B8D1-564F-A573-1555F4554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E525E6-861B-9845-A449-8CA7462DC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0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5821B3E-1C26-5642-866F-859531EF7840}" type="datetimeFigureOut">
              <a:rPr kumimoji="1" lang="zh-CN" altLang="en-US" smtClean="0"/>
              <a:pPr/>
              <a:t>2025/3/25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D03268E-4926-2E40-BE52-46ED227E8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3" y="188748"/>
            <a:ext cx="1097416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3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26" y="229664"/>
            <a:ext cx="7376662" cy="101558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26" y="1594624"/>
            <a:ext cx="7376662" cy="414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5821B3E-1C26-5642-866F-859531EF7840}" type="datetimeFigureOut">
              <a:rPr kumimoji="1" lang="zh-CN" altLang="en-US" smtClean="0">
                <a:solidFill>
                  <a:srgbClr val="000000">
                    <a:alpha val="70000"/>
                  </a:srgbClr>
                </a:solidFill>
              </a:rPr>
              <a:pPr/>
              <a:t>2025/3/25</a:t>
            </a:fld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zh-CN" alt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79F5346-5DF3-0040-8CA9-6453925948B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75EE38-E5B8-BF4D-89ED-F6FBDDB08827}"/>
              </a:ext>
            </a:extLst>
          </p:cNvPr>
          <p:cNvSpPr txBox="1"/>
          <p:nvPr userDrawn="1"/>
        </p:nvSpPr>
        <p:spPr>
          <a:xfrm>
            <a:off x="412595" y="1349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0070C0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"/><Relationship Id="rId5" Type="http://schemas.openxmlformats.org/officeDocument/2006/relationships/image" Target="../media/image7.t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海上的浪&#10;&#10;描述已自动生成">
            <a:extLst>
              <a:ext uri="{FF2B5EF4-FFF2-40B4-BE49-F238E27FC236}">
                <a16:creationId xmlns:a16="http://schemas.microsoft.com/office/drawing/2014/main" id="{25BD74CE-B996-004C-BEAE-4DD46EADD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80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3D18DDB-CB82-8540-B850-7E6835FB1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39" y="2422538"/>
            <a:ext cx="6939520" cy="1645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600" cap="none" dirty="0"/>
              <a:t>Soft X-ray prompt emission from the high-redshift GRB EP240315a</a:t>
            </a:r>
            <a:endParaRPr kumimoji="1" lang="zh-CN" altLang="en-US" sz="4000" cap="none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2A989D-1914-F14F-9079-A94C4C7EB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318" y="4296424"/>
            <a:ext cx="6457361" cy="1239894"/>
          </a:xfrm>
        </p:spPr>
        <p:txBody>
          <a:bodyPr>
            <a:noAutofit/>
          </a:bodyPr>
          <a:lstStyle/>
          <a:p>
            <a:r>
              <a:rPr kumimoji="1" lang="en-US" altLang="zh-CN" sz="2000" dirty="0">
                <a:solidFill>
                  <a:schemeClr val="tx1"/>
                </a:solidFill>
              </a:rPr>
              <a:t>Y. Liu (NAOC), H. Sun (NAOC), D. Xu (NAOC), D. S. </a:t>
            </a:r>
            <a:r>
              <a:rPr kumimoji="1" lang="en-US" altLang="zh-CN" sz="2000" dirty="0" err="1">
                <a:solidFill>
                  <a:schemeClr val="tx1"/>
                </a:solidFill>
              </a:rPr>
              <a:t>Svinkin</a:t>
            </a:r>
            <a:r>
              <a:rPr kumimoji="1" lang="en-US" altLang="zh-CN" sz="2000" dirty="0">
                <a:solidFill>
                  <a:schemeClr val="tx1"/>
                </a:solidFill>
              </a:rPr>
              <a:t> (</a:t>
            </a:r>
            <a:r>
              <a:rPr lang="en-US" altLang="zh-CN" sz="2000" dirty="0" err="1"/>
              <a:t>Ioffe</a:t>
            </a:r>
            <a:r>
              <a:rPr kumimoji="1" lang="en-US" altLang="zh-CN" sz="2000" dirty="0">
                <a:solidFill>
                  <a:schemeClr val="tx1"/>
                </a:solidFill>
              </a:rPr>
              <a:t>), J. Delaunay (PSU), N. R. </a:t>
            </a:r>
            <a:r>
              <a:rPr kumimoji="1" lang="en-US" altLang="zh-CN" sz="2000" dirty="0" err="1">
                <a:solidFill>
                  <a:schemeClr val="tx1"/>
                </a:solidFill>
              </a:rPr>
              <a:t>Tanvir</a:t>
            </a:r>
            <a:r>
              <a:rPr kumimoji="1" lang="en-US" altLang="zh-CN" sz="2000" dirty="0">
                <a:solidFill>
                  <a:schemeClr val="tx1"/>
                </a:solidFill>
              </a:rPr>
              <a:t> (UL), H. Gao (BNU), C. Zhang (NAOC), Y. Chen (IHEP), X.-F. Wu (PMO), B. Zhang (UNLV), W. Yuan (NAOC) et al.</a:t>
            </a:r>
          </a:p>
        </p:txBody>
      </p:sp>
      <p:pic>
        <p:nvPicPr>
          <p:cNvPr id="5" name="图片 4" descr="卫星在宇宙中&#10;&#10;中度可信度描述已自动生成">
            <a:extLst>
              <a:ext uri="{FF2B5EF4-FFF2-40B4-BE49-F238E27FC236}">
                <a16:creationId xmlns:a16="http://schemas.microsoft.com/office/drawing/2014/main" id="{A54D1F7D-B694-2744-9E6F-3B5EDE700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123">
            <a:off x="-284937" y="42309"/>
            <a:ext cx="4250656" cy="21253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D02907-A588-6D4D-B301-473E17373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336" y="348549"/>
            <a:ext cx="1512848" cy="15128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5689" y="5734532"/>
            <a:ext cx="832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Nature Astronomy https://doi.org/10.1038/s41550-024-02449-8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77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DEF51550-77D6-E448-E734-C693E4559B94}"/>
              </a:ext>
            </a:extLst>
          </p:cNvPr>
          <p:cNvGrpSpPr/>
          <p:nvPr/>
        </p:nvGrpSpPr>
        <p:grpSpPr>
          <a:xfrm>
            <a:off x="817219" y="1523530"/>
            <a:ext cx="8386605" cy="4919045"/>
            <a:chOff x="817219" y="1523530"/>
            <a:chExt cx="8386605" cy="491904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1960F74-A4FF-4C2A-88E8-13E7F5364186}"/>
                </a:ext>
              </a:extLst>
            </p:cNvPr>
            <p:cNvGrpSpPr/>
            <p:nvPr/>
          </p:nvGrpSpPr>
          <p:grpSpPr>
            <a:xfrm>
              <a:off x="817219" y="1523530"/>
              <a:ext cx="6856550" cy="4919045"/>
              <a:chOff x="1881810" y="1029010"/>
              <a:chExt cx="7819274" cy="5707510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05517C4-FE22-887F-0246-824977D65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810" y="1029010"/>
                <a:ext cx="5208103" cy="5707510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398583BA-BBC3-E2BF-A6BC-F48F4C185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77" y="1029010"/>
                <a:ext cx="2617907" cy="5707509"/>
              </a:xfrm>
              <a:prstGeom prst="rect">
                <a:avLst/>
              </a:prstGeom>
            </p:spPr>
          </p:pic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A588CC1-FD7A-C1E8-80FB-FEF9091E1A05}"/>
                </a:ext>
              </a:extLst>
            </p:cNvPr>
            <p:cNvSpPr txBox="1"/>
            <p:nvPr/>
          </p:nvSpPr>
          <p:spPr>
            <a:xfrm>
              <a:off x="7673769" y="3421771"/>
              <a:ext cx="153005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See more details in </a:t>
              </a:r>
              <a:r>
                <a:rPr lang="en-US" altLang="zh-CN" dirty="0" err="1"/>
                <a:t>Qingyu’s</a:t>
              </a:r>
              <a:r>
                <a:rPr lang="en-US" altLang="zh-CN" dirty="0"/>
                <a:t> talk</a:t>
              </a:r>
              <a:endParaRPr lang="zh-CN" altLang="en-US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30E9E99-B180-E454-7608-F465E5F4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fast X-ray transients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9B18A8-84A3-5C9E-559A-C6EB46B43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746" y="1722287"/>
            <a:ext cx="6068856" cy="435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78F1830-B3C2-51FE-DB94-07A2B7FB5762}"/>
              </a:ext>
            </a:extLst>
          </p:cNvPr>
          <p:cNvSpPr txBox="1"/>
          <p:nvPr/>
        </p:nvSpPr>
        <p:spPr>
          <a:xfrm>
            <a:off x="2249329" y="2130725"/>
            <a:ext cx="1618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EP241026a</a:t>
            </a:r>
          </a:p>
          <a:p>
            <a:r>
              <a:rPr lang="en-US" altLang="zh-CN" dirty="0"/>
              <a:t>GRB 241026A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z=2.79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21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with high-z GRBs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At faint and long end in high-z GRBs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49996"/>
          <a:stretch/>
        </p:blipFill>
        <p:spPr>
          <a:xfrm>
            <a:off x="298496" y="2580561"/>
            <a:ext cx="8371809" cy="30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Expect more high-z GRBs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657" y="1594624"/>
            <a:ext cx="8612662" cy="4142797"/>
          </a:xfrm>
        </p:spPr>
        <p:txBody>
          <a:bodyPr/>
          <a:lstStyle/>
          <a:p>
            <a:r>
              <a:rPr lang="en-US" altLang="zh-CN" dirty="0"/>
              <a:t>EP240315a can still be detected at z=7.5</a:t>
            </a:r>
          </a:p>
          <a:p>
            <a:r>
              <a:rPr lang="en-US" altLang="zh-CN" dirty="0"/>
              <a:t>Autonomous follow-up by FXT (precise localization ~10”)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803"/>
            <a:ext cx="9144000" cy="33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752" y="1411744"/>
            <a:ext cx="8174736" cy="4778744"/>
          </a:xfrm>
        </p:spPr>
        <p:txBody>
          <a:bodyPr>
            <a:normAutofit/>
          </a:bodyPr>
          <a:lstStyle/>
          <a:p>
            <a:r>
              <a:rPr lang="en-US" altLang="zh-CN" dirty="0"/>
              <a:t>EP-WXT captured the early engine activation and extended late engine activity through a continuous detection</a:t>
            </a:r>
          </a:p>
          <a:p>
            <a:r>
              <a:rPr lang="en-US" altLang="zh-CN" dirty="0"/>
              <a:t>Pose challenges to conventional definitions, e.g. T</a:t>
            </a:r>
            <a:r>
              <a:rPr lang="en-US" altLang="zh-CN" baseline="-25000" dirty="0"/>
              <a:t>90</a:t>
            </a:r>
            <a:r>
              <a:rPr lang="en-US" altLang="zh-CN" dirty="0"/>
              <a:t>, T</a:t>
            </a:r>
            <a:r>
              <a:rPr lang="en-US" altLang="zh-CN" baseline="-25000" dirty="0"/>
              <a:t>0</a:t>
            </a:r>
            <a:r>
              <a:rPr lang="en-US" altLang="zh-CN" dirty="0"/>
              <a:t>, and temporal slope</a:t>
            </a:r>
            <a:endParaRPr lang="en-US" altLang="zh-CN" baseline="-25000" dirty="0"/>
          </a:p>
          <a:p>
            <a:r>
              <a:rPr lang="en-US" altLang="zh-CN" dirty="0"/>
              <a:t>A peak X-ray flux at the faint end of previously known high-z GRBs</a:t>
            </a:r>
          </a:p>
          <a:p>
            <a:r>
              <a:rPr lang="en-US" altLang="zh-CN" dirty="0"/>
              <a:t>Great potential of EP to study the early universe via GRBs</a:t>
            </a:r>
          </a:p>
          <a:p>
            <a:r>
              <a:rPr lang="en-US" altLang="zh-CN" dirty="0"/>
              <a:t>Automated sending of WXT GCN Notice (5 min) and timely follow-up (</a:t>
            </a:r>
            <a:r>
              <a:rPr lang="en-US" altLang="zh-CN" dirty="0">
                <a:solidFill>
                  <a:srgbClr val="0070C0"/>
                </a:solidFill>
              </a:rPr>
              <a:t>https://gcn.nasa.gov/missions/einstein-probe)</a:t>
            </a:r>
            <a:endParaRPr lang="en-US" altLang="zh-CN" dirty="0"/>
          </a:p>
          <a:p>
            <a:r>
              <a:rPr lang="en-US" altLang="zh-CN" dirty="0"/>
              <a:t>~</a:t>
            </a:r>
            <a:r>
              <a:rPr lang="en-US" altLang="zh-CN"/>
              <a:t>100 X-ray </a:t>
            </a:r>
            <a:r>
              <a:rPr lang="en-US" altLang="zh-CN" dirty="0"/>
              <a:t>transients and expect more</a:t>
            </a:r>
          </a:p>
        </p:txBody>
      </p:sp>
    </p:spTree>
    <p:extLst>
      <p:ext uri="{BB962C8B-B14F-4D97-AF65-F5344CB8AC3E}">
        <p14:creationId xmlns:p14="http://schemas.microsoft.com/office/powerpoint/2010/main" val="427611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Einstein Probe</a:t>
            </a:r>
            <a:endParaRPr lang="zh-CN" altLang="en-US" dirty="0"/>
          </a:p>
        </p:txBody>
      </p:sp>
      <p:sp>
        <p:nvSpPr>
          <p:cNvPr id="4" name="Shape 374"/>
          <p:cNvSpPr>
            <a:spLocks noGrp="1"/>
          </p:cNvSpPr>
          <p:nvPr>
            <p:ph type="sldNum" sz="quarter" idx="4294967295"/>
          </p:nvPr>
        </p:nvSpPr>
        <p:spPr>
          <a:xfrm>
            <a:off x="6724650" y="5474970"/>
            <a:ext cx="2133600" cy="2400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50">
                <a:solidFill>
                  <a:srgbClr val="A7C0DE"/>
                </a:solidFill>
              </a:rPr>
              <a:t>2</a:t>
            </a:fld>
            <a:endParaRPr sz="1050">
              <a:solidFill>
                <a:srgbClr val="A7C0DE"/>
              </a:solidFill>
            </a:endParaRPr>
          </a:p>
        </p:txBody>
      </p:sp>
      <p:pic>
        <p:nvPicPr>
          <p:cNvPr id="5" name="image80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1678285" y="1705974"/>
            <a:ext cx="5900261" cy="27073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77"/>
          <p:cNvSpPr/>
          <p:nvPr/>
        </p:nvSpPr>
        <p:spPr>
          <a:xfrm>
            <a:off x="144451" y="4519870"/>
            <a:ext cx="376905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lvl="0"/>
            <a:r>
              <a:rPr sz="1500" dirty="0">
                <a:solidFill>
                  <a:srgbClr val="3F6797"/>
                </a:solidFill>
                <a:latin typeface="Arial Bold"/>
                <a:ea typeface="Arial Bold"/>
                <a:cs typeface="Arial Bold"/>
                <a:sym typeface="Arial Bold"/>
              </a:rPr>
              <a:t>Wide-field X-ray Telescope  </a:t>
            </a:r>
            <a:endParaRPr sz="1500" dirty="0">
              <a:solidFill>
                <a:srgbClr val="0070C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15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WXT (12 modules)</a:t>
            </a:r>
          </a:p>
        </p:txBody>
      </p:sp>
      <p:pic>
        <p:nvPicPr>
          <p:cNvPr id="7" name="image81.jpg" descr="u=87297524,287811907&amp;fm=21&amp;gp=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665445" y="4721666"/>
            <a:ext cx="484586" cy="3259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379"/>
          <p:cNvSpPr/>
          <p:nvPr/>
        </p:nvSpPr>
        <p:spPr>
          <a:xfrm flipV="1">
            <a:off x="1941557" y="3073950"/>
            <a:ext cx="1970872" cy="1540832"/>
          </a:xfrm>
          <a:prstGeom prst="line">
            <a:avLst/>
          </a:prstGeom>
          <a:ln w="19050">
            <a:solidFill>
              <a:srgbClr val="00B050"/>
            </a:solidFill>
            <a:round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pic>
        <p:nvPicPr>
          <p:cNvPr id="9" name="image3.tif"/>
          <p:cNvPicPr/>
          <p:nvPr/>
        </p:nvPicPr>
        <p:blipFill>
          <a:blip r:embed="rId5"/>
          <a:stretch>
            <a:fillRect/>
          </a:stretch>
        </p:blipFill>
        <p:spPr>
          <a:xfrm>
            <a:off x="7578546" y="4703103"/>
            <a:ext cx="765533" cy="33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82.tif"/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8324456" y="4698425"/>
            <a:ext cx="485532" cy="36414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382"/>
          <p:cNvSpPr/>
          <p:nvPr/>
        </p:nvSpPr>
        <p:spPr>
          <a:xfrm flipH="1" flipV="1">
            <a:off x="4896900" y="2836059"/>
            <a:ext cx="975999" cy="1778722"/>
          </a:xfrm>
          <a:prstGeom prst="line">
            <a:avLst/>
          </a:prstGeom>
          <a:ln w="19050">
            <a:solidFill>
              <a:srgbClr val="00B050"/>
            </a:solidFill>
            <a:round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pic>
        <p:nvPicPr>
          <p:cNvPr id="12" name="image81.jpg" descr="u=87297524,287811907&amp;fm=21&amp;gp=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093013" y="4698425"/>
            <a:ext cx="485533" cy="3266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384"/>
          <p:cNvSpPr/>
          <p:nvPr/>
        </p:nvSpPr>
        <p:spPr>
          <a:xfrm>
            <a:off x="4503062" y="4555609"/>
            <a:ext cx="376905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lvl="0"/>
            <a:r>
              <a:rPr sz="1500" dirty="0">
                <a:solidFill>
                  <a:srgbClr val="3F6797"/>
                </a:solidFill>
                <a:latin typeface="Arial Bold"/>
                <a:ea typeface="Arial Bold"/>
                <a:cs typeface="Arial Bold"/>
                <a:sym typeface="Arial Bold"/>
              </a:rPr>
              <a:t>Follow-up X-ray Telescope</a:t>
            </a:r>
            <a:endParaRPr sz="1500" dirty="0">
              <a:solidFill>
                <a:srgbClr val="0070C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15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FXT (2 units)</a:t>
            </a:r>
          </a:p>
        </p:txBody>
      </p:sp>
      <p:sp>
        <p:nvSpPr>
          <p:cNvPr id="14" name="Shape 385"/>
          <p:cNvSpPr/>
          <p:nvPr/>
        </p:nvSpPr>
        <p:spPr>
          <a:xfrm>
            <a:off x="291237" y="5154183"/>
            <a:ext cx="3823563" cy="1154162"/>
          </a:xfrm>
          <a:prstGeom prst="rect">
            <a:avLst/>
          </a:prstGeom>
          <a:solidFill>
            <a:srgbClr val="FFFFFF"/>
          </a:solidFill>
          <a:ln w="12700">
            <a:solidFill>
              <a:srgbClr val="A7C0D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lobster-eye MPO </a:t>
            </a:r>
          </a:p>
          <a:p>
            <a:pPr lvl="0"/>
            <a:r>
              <a:rPr sz="1500" dirty="0" err="1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FoV</a:t>
            </a:r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:  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3600 sq deg (1.1 </a:t>
            </a:r>
            <a:r>
              <a:rPr sz="1500" dirty="0" err="1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sr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</a:p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band: 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0.5 – 4 keV </a:t>
            </a:r>
          </a:p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spatial resolution: 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~ 5’ (FWHM)</a:t>
            </a:r>
          </a:p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sensitivity: 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  <a:r>
              <a:rPr lang="en-US" sz="1500" baseline="300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-11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erg cm</a:t>
            </a:r>
            <a:r>
              <a:rPr lang="en-US" sz="1500" baseline="300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-2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s</a:t>
            </a:r>
            <a:r>
              <a:rPr lang="en-US" sz="1500" baseline="300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-1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(1 </a:t>
            </a:r>
            <a:r>
              <a:rPr lang="en-US" sz="1500" dirty="0" err="1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ks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  <a:endParaRPr sz="1500" dirty="0">
              <a:solidFill>
                <a:srgbClr val="4BACC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5" name="Shape 386"/>
          <p:cNvSpPr/>
          <p:nvPr/>
        </p:nvSpPr>
        <p:spPr>
          <a:xfrm>
            <a:off x="4985972" y="5156639"/>
            <a:ext cx="3966891" cy="1154162"/>
          </a:xfrm>
          <a:prstGeom prst="rect">
            <a:avLst/>
          </a:prstGeom>
          <a:solidFill>
            <a:srgbClr val="FFFFFF"/>
          </a:solidFill>
          <a:ln w="12700">
            <a:solidFill>
              <a:srgbClr val="A7C0D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Wolter-1 optics</a:t>
            </a:r>
          </a:p>
          <a:p>
            <a:pPr lvl="0"/>
            <a:r>
              <a:rPr sz="1500" dirty="0" err="1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FoV</a:t>
            </a:r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:   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~1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deg </a:t>
            </a:r>
          </a:p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band: 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0.3-10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500" dirty="0" err="1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keV</a:t>
            </a:r>
            <a:endParaRPr sz="1500" dirty="0">
              <a:solidFill>
                <a:srgbClr val="4BACC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effective area: 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300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cm</a:t>
            </a:r>
            <a:r>
              <a:rPr sz="1500" baseline="300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@1</a:t>
            </a:r>
            <a:r>
              <a:rPr lang="en-US"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500" dirty="0" err="1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keV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 (1 unit) </a:t>
            </a:r>
          </a:p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spatial resolution: </a:t>
            </a:r>
            <a:r>
              <a:rPr sz="1500" dirty="0">
                <a:solidFill>
                  <a:srgbClr val="4BACC6"/>
                </a:solidFill>
                <a:latin typeface="Arial Bold"/>
                <a:ea typeface="Arial Bold"/>
                <a:cs typeface="Arial Bold"/>
                <a:sym typeface="Arial Bold"/>
              </a:rPr>
              <a:t>30” (HPD on-axis)</a:t>
            </a:r>
          </a:p>
        </p:txBody>
      </p:sp>
      <p:sp>
        <p:nvSpPr>
          <p:cNvPr id="16" name="Shape 387"/>
          <p:cNvSpPr/>
          <p:nvPr/>
        </p:nvSpPr>
        <p:spPr>
          <a:xfrm>
            <a:off x="5724599" y="2579807"/>
            <a:ext cx="3366915" cy="461665"/>
          </a:xfrm>
          <a:prstGeom prst="rect">
            <a:avLst/>
          </a:prstGeom>
          <a:solidFill>
            <a:srgbClr val="FFFFFF"/>
          </a:solidFill>
          <a:ln w="12700">
            <a:solidFill>
              <a:srgbClr val="A7C0D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On-board data processing</a:t>
            </a:r>
          </a:p>
          <a:p>
            <a:pPr lvl="0"/>
            <a:r>
              <a:rPr sz="1500" dirty="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rPr>
              <a:t>Quick slew &amp; autonomous follow-up</a:t>
            </a:r>
          </a:p>
        </p:txBody>
      </p:sp>
      <p:pic>
        <p:nvPicPr>
          <p:cNvPr id="17" name="image3.tif"/>
          <p:cNvPicPr/>
          <p:nvPr/>
        </p:nvPicPr>
        <p:blipFill>
          <a:blip r:embed="rId5"/>
          <a:stretch>
            <a:fillRect/>
          </a:stretch>
        </p:blipFill>
        <p:spPr>
          <a:xfrm>
            <a:off x="3150504" y="4695098"/>
            <a:ext cx="868784" cy="37910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389"/>
          <p:cNvSpPr/>
          <p:nvPr/>
        </p:nvSpPr>
        <p:spPr>
          <a:xfrm>
            <a:off x="6017989" y="2150094"/>
            <a:ext cx="181269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>
              <a:defRPr sz="2000">
                <a:solidFill>
                  <a:srgbClr val="3F6797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/>
              <a:t>Spacecraft</a:t>
            </a:r>
          </a:p>
        </p:txBody>
      </p:sp>
      <p:pic>
        <p:nvPicPr>
          <p:cNvPr id="19" name="image81.jpg" descr="u=87297524,287811907&amp;fm=21&amp;gp=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8082814" y="2141450"/>
            <a:ext cx="468921" cy="3154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833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Simulated EP WXT sensitivity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808FCD-F84C-A341-A598-61AD51D0E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59" y="1299201"/>
            <a:ext cx="6466782" cy="48108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0110" y="390426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 0.3mCrab</a:t>
            </a:r>
            <a:endParaRPr kumimoji="1"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1747841" y="4531171"/>
            <a:ext cx="29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5-sigma </a:t>
            </a:r>
            <a:r>
              <a:rPr kumimoji="1" lang="en-US" altLang="zh-CN" sz="1600" dirty="0" err="1"/>
              <a:t>c.l</a:t>
            </a:r>
            <a:r>
              <a:rPr kumimoji="1" lang="en-US" altLang="zh-CN" sz="1600" dirty="0"/>
              <a:t>.</a:t>
            </a:r>
          </a:p>
          <a:p>
            <a:r>
              <a:rPr kumimoji="1" lang="en-US" altLang="zh-CN" sz="1600" dirty="0"/>
              <a:t>power-law 𝛤=-2,N</a:t>
            </a:r>
            <a:r>
              <a:rPr kumimoji="1" lang="en-US" altLang="zh-CN" sz="1600" baseline="-25000" dirty="0"/>
              <a:t>H</a:t>
            </a:r>
            <a:r>
              <a:rPr kumimoji="1" lang="en-US" altLang="zh-CN" sz="1600" dirty="0"/>
              <a:t>=3.e20cm</a:t>
            </a:r>
            <a:r>
              <a:rPr kumimoji="1" lang="en-US" altLang="zh-CN" sz="1600" baseline="30000" dirty="0"/>
              <a:t>-2</a:t>
            </a:r>
            <a:endParaRPr kumimoji="1" lang="zh-CN" altLang="en-US" sz="1600" baseline="30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CB3D90-D11C-054D-8DA7-382A65551962}"/>
              </a:ext>
            </a:extLst>
          </p:cNvPr>
          <p:cNvSpPr txBox="1"/>
          <p:nvPr/>
        </p:nvSpPr>
        <p:spPr>
          <a:xfrm>
            <a:off x="1415095" y="6510976"/>
            <a:ext cx="413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background 3.3 counts @ central spot 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530C51-2639-8344-AC15-81ADDB1696D3}"/>
              </a:ext>
            </a:extLst>
          </p:cNvPr>
          <p:cNvSpPr txBox="1"/>
          <p:nvPr/>
        </p:nvSpPr>
        <p:spPr>
          <a:xfrm>
            <a:off x="2827753" y="159382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central spot used only</a:t>
            </a:r>
            <a:endParaRPr kumimoji="1" lang="zh-CN" altLang="en-US" dirty="0"/>
          </a:p>
        </p:txBody>
      </p:sp>
      <p:cxnSp>
        <p:nvCxnSpPr>
          <p:cNvPr id="9" name="直线箭头连接符 12">
            <a:extLst>
              <a:ext uri="{FF2B5EF4-FFF2-40B4-BE49-F238E27FC236}">
                <a16:creationId xmlns:a16="http://schemas.microsoft.com/office/drawing/2014/main" id="{B6DE9F9D-E68C-5648-9D45-10F9B31995B3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9934" y="5793971"/>
            <a:ext cx="0" cy="47034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B142946-DCAB-4448-A2FB-55C92A9344B7}"/>
              </a:ext>
            </a:extLst>
          </p:cNvPr>
          <p:cNvSpPr txBox="1"/>
          <p:nvPr/>
        </p:nvSpPr>
        <p:spPr>
          <a:xfrm>
            <a:off x="1659166" y="2770677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photon limited</a:t>
            </a:r>
          </a:p>
          <a:p>
            <a:r>
              <a:rPr kumimoji="1" lang="en-US" altLang="zh-CN" sz="1400" dirty="0"/>
              <a:t>regime</a:t>
            </a:r>
            <a:endParaRPr kumimoji="1"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1555FD-4B69-BC43-B321-F2B81B0C136E}"/>
              </a:ext>
            </a:extLst>
          </p:cNvPr>
          <p:cNvSpPr txBox="1"/>
          <p:nvPr/>
        </p:nvSpPr>
        <p:spPr>
          <a:xfrm>
            <a:off x="4739832" y="5131334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background limited</a:t>
            </a:r>
          </a:p>
        </p:txBody>
      </p:sp>
      <p:cxnSp>
        <p:nvCxnSpPr>
          <p:cNvPr id="12" name="直线箭头连接符 20">
            <a:extLst>
              <a:ext uri="{FF2B5EF4-FFF2-40B4-BE49-F238E27FC236}">
                <a16:creationId xmlns:a16="http://schemas.microsoft.com/office/drawing/2014/main" id="{7ED1181B-B7BF-A64A-9AA5-36F5A0EE2884}"/>
              </a:ext>
            </a:extLst>
          </p:cNvPr>
          <p:cNvCxnSpPr>
            <a:cxnSpLocks/>
          </p:cNvCxnSpPr>
          <p:nvPr/>
        </p:nvCxnSpPr>
        <p:spPr bwMode="auto">
          <a:xfrm>
            <a:off x="3769203" y="4155607"/>
            <a:ext cx="551101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CE0A904-B616-764F-B98D-AFAF0FC298F7}"/>
              </a:ext>
            </a:extLst>
          </p:cNvPr>
          <p:cNvSpPr txBox="1"/>
          <p:nvPr/>
        </p:nvSpPr>
        <p:spPr>
          <a:xfrm>
            <a:off x="6304592" y="5899995"/>
            <a:ext cx="283986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</a:rPr>
              <a:t>backgrounds : particles, diffuse background, with shielding 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2566443-83A5-6049-BB35-A6FB5843C9E9}"/>
              </a:ext>
            </a:extLst>
          </p:cNvPr>
          <p:cNvSpPr txBox="1"/>
          <p:nvPr/>
        </p:nvSpPr>
        <p:spPr>
          <a:xfrm>
            <a:off x="3367111" y="6194059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~ 1 survey snapshot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0588" y="2450488"/>
            <a:ext cx="1133060" cy="1369791"/>
          </a:xfrm>
          <a:prstGeom prst="rect">
            <a:avLst/>
          </a:prstGeom>
          <a:solidFill>
            <a:srgbClr val="00B0F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2060"/>
                </a:solidFill>
              </a:rPr>
              <a:t>Long GRB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2BDBC27-9436-72A3-2DE3-00D854B4823F}"/>
              </a:ext>
            </a:extLst>
          </p:cNvPr>
          <p:cNvSpPr txBox="1"/>
          <p:nvPr/>
        </p:nvSpPr>
        <p:spPr>
          <a:xfrm>
            <a:off x="7353510" y="3142616"/>
            <a:ext cx="19323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E</a:t>
            </a:r>
            <a:r>
              <a:rPr lang="en-US" altLang="zh-CN" sz="2000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xpect new phenomena or</a:t>
            </a:r>
          </a:p>
          <a:p>
            <a:r>
              <a:rPr lang="en-US" altLang="zh-CN" sz="2000" dirty="0">
                <a:solidFill>
                  <a:srgbClr val="7030A0"/>
                </a:solidFill>
              </a:rPr>
              <a:t>New types of transients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0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Timeline of EP240315a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7326" y="1594624"/>
            <a:ext cx="8386418" cy="4142797"/>
          </a:xfrm>
        </p:spPr>
        <p:txBody>
          <a:bodyPr/>
          <a:lstStyle/>
          <a:p>
            <a:r>
              <a:rPr lang="en-US" altLang="zh-CN" dirty="0"/>
              <a:t>2024-03-15T20:15:19 triggered on-board processing unit</a:t>
            </a:r>
          </a:p>
          <a:p>
            <a:pPr marL="0" indent="0">
              <a:buNone/>
            </a:pPr>
            <a:r>
              <a:rPr lang="en-US" altLang="zh-CN" dirty="0"/>
              <a:t>                        20:15:30 EPSC received transient Alert</a:t>
            </a:r>
          </a:p>
          <a:p>
            <a:pPr marL="0" indent="0">
              <a:buNone/>
            </a:pPr>
            <a:r>
              <a:rPr lang="en-US" altLang="zh-CN" dirty="0"/>
              <a:t>                        20:25:29 EPSC received VHF photon list</a:t>
            </a:r>
          </a:p>
          <a:p>
            <a:r>
              <a:rPr lang="en-US" altLang="zh-CN" dirty="0"/>
              <a:t>03-16T15:49:37 WXT detection GCN</a:t>
            </a:r>
          </a:p>
          <a:p>
            <a:r>
              <a:rPr lang="en-US" altLang="zh-CN" dirty="0"/>
              <a:t>03-17T01:02:52 VLT z~4.9</a:t>
            </a:r>
          </a:p>
          <a:p>
            <a:r>
              <a:rPr lang="en-US" altLang="zh-CN" dirty="0"/>
              <a:t>03-17T14:10:00 EP-FXT </a:t>
            </a:r>
            <a:r>
              <a:rPr lang="en-US" altLang="zh-CN" dirty="0" err="1"/>
              <a:t>ToO</a:t>
            </a:r>
            <a:r>
              <a:rPr lang="en-US" altLang="zh-CN" dirty="0"/>
              <a:t> follow-up </a:t>
            </a:r>
            <a:r>
              <a:rPr lang="en-US" altLang="zh-CN" dirty="0" err="1"/>
              <a:t>obs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78" y="4442502"/>
            <a:ext cx="3020618" cy="21268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7" y="4437734"/>
            <a:ext cx="2071052" cy="2120363"/>
          </a:xfrm>
          <a:prstGeom prst="rect">
            <a:avLst/>
          </a:prstGeom>
        </p:spPr>
      </p:pic>
      <p:pic>
        <p:nvPicPr>
          <p:cNvPr id="8" name="Picture 2" descr="https://ep.bao.ac.cn/ep/data_center/obsevation_data/quick_look/spectrum/13600005120/CMOS2/1/v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r="5028"/>
          <a:stretch/>
        </p:blipFill>
        <p:spPr bwMode="auto">
          <a:xfrm>
            <a:off x="5802816" y="4437735"/>
            <a:ext cx="2727991" cy="21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97326" y="459885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Image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340239" y="45899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Spectrum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020211" y="461432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Light curve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275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91" y="3042928"/>
            <a:ext cx="4766267" cy="33680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Imaging &amp; Spectral evolution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123" y="1297703"/>
            <a:ext cx="7857456" cy="4142797"/>
          </a:xfrm>
        </p:spPr>
        <p:txBody>
          <a:bodyPr/>
          <a:lstStyle/>
          <a:p>
            <a:r>
              <a:rPr lang="en-US" altLang="zh-CN" dirty="0"/>
              <a:t>A long calibration observation of Vela SNR (UTC 2024-03-15T18:00:22 to 2024-03-16T05:08:19)</a:t>
            </a:r>
          </a:p>
          <a:p>
            <a:r>
              <a:rPr lang="en-US" altLang="zh-CN" dirty="0"/>
              <a:t>Harder spectrum in the interval with </a:t>
            </a:r>
            <a:r>
              <a:rPr lang="el-GR" altLang="zh-CN" dirty="0"/>
              <a:t>γ</a:t>
            </a:r>
            <a:r>
              <a:rPr lang="en-US" altLang="zh-CN" dirty="0"/>
              <a:t>-ray detection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Intense activity before 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γ-ray </a:t>
            </a:r>
            <a:r>
              <a:rPr lang="en-US" altLang="zh-CN" dirty="0">
                <a:solidFill>
                  <a:srgbClr val="0070C0"/>
                </a:solidFill>
              </a:rPr>
              <a:t>detection</a:t>
            </a:r>
          </a:p>
        </p:txBody>
      </p:sp>
      <p:sp>
        <p:nvSpPr>
          <p:cNvPr id="7" name="矩形 6"/>
          <p:cNvSpPr/>
          <p:nvPr/>
        </p:nvSpPr>
        <p:spPr>
          <a:xfrm>
            <a:off x="4402039" y="6499242"/>
            <a:ext cx="462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T90 (BAT) = 41.6±1.6 s; T90 (KW) = 38±3 s</a:t>
            </a:r>
          </a:p>
        </p:txBody>
      </p:sp>
      <p:sp>
        <p:nvSpPr>
          <p:cNvPr id="8" name="右箭头 7"/>
          <p:cNvSpPr/>
          <p:nvPr/>
        </p:nvSpPr>
        <p:spPr bwMode="auto">
          <a:xfrm rot="16200000">
            <a:off x="5855144" y="6160117"/>
            <a:ext cx="484022" cy="153494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5" y="3041040"/>
            <a:ext cx="4213104" cy="33785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22734" y="3198712"/>
            <a:ext cx="263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T90 (WXT) = 1034±81 s</a:t>
            </a:r>
          </a:p>
        </p:txBody>
      </p:sp>
      <p:sp>
        <p:nvSpPr>
          <p:cNvPr id="12" name="矩形 11"/>
          <p:cNvSpPr/>
          <p:nvPr/>
        </p:nvSpPr>
        <p:spPr>
          <a:xfrm>
            <a:off x="766371" y="6419567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T0 = 2024-03-15T20:10:44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068181" y="3527074"/>
                <a:ext cx="2767040" cy="37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N</a:t>
                </a:r>
                <a:r>
                  <a:rPr lang="en-US" altLang="zh-CN" baseline="-25000" dirty="0"/>
                  <a:t>H, z</a:t>
                </a:r>
                <a:r>
                  <a:rPr lang="en-US" altLang="zh-CN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5.9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−4.6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+4.9</m:t>
                        </m:r>
                      </m:sup>
                    </m:sSubSup>
                  </m:oMath>
                </a14:m>
                <a:r>
                  <a:rPr lang="en-US" altLang="zh-CN" dirty="0"/>
                  <a:t>×10</a:t>
                </a:r>
                <a:r>
                  <a:rPr lang="en-US" altLang="zh-CN" baseline="30000" dirty="0"/>
                  <a:t>22</a:t>
                </a:r>
                <a:r>
                  <a:rPr lang="en-US" altLang="zh-CN" dirty="0"/>
                  <a:t> cm</a:t>
                </a:r>
                <a:r>
                  <a:rPr lang="en-US" altLang="zh-CN" baseline="30000" dirty="0"/>
                  <a:t>−2</a:t>
                </a:r>
                <a:endParaRPr lang="zh-CN" altLang="en-US" baseline="30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81" y="3527074"/>
                <a:ext cx="2767040" cy="376257"/>
              </a:xfrm>
              <a:prstGeom prst="rect">
                <a:avLst/>
              </a:prstGeom>
              <a:blipFill rotWithShape="0">
                <a:blip r:embed="rId5"/>
                <a:stretch>
                  <a:fillRect l="-1762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8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Broad band joint fitting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665" y="1426253"/>
            <a:ext cx="8039188" cy="5313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358853" y="2158544"/>
                <a:ext cx="4572000" cy="6549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altLang="zh-CN" dirty="0"/>
                  <a:t>α</a:t>
                </a:r>
                <a:r>
                  <a:rPr lang="en-US" altLang="zh-CN" dirty="0"/>
                  <a:t>=-0.97±0.05</a:t>
                </a:r>
              </a:p>
              <a:p>
                <a:r>
                  <a:rPr lang="en-US" altLang="zh-CN" dirty="0" err="1"/>
                  <a:t>E</a:t>
                </a:r>
                <a:r>
                  <a:rPr lang="en-US" altLang="zh-CN" baseline="-25000" dirty="0" err="1"/>
                  <a:t>peak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283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−47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+65</m:t>
                        </m:r>
                      </m:sup>
                    </m:sSubSup>
                  </m:oMath>
                </a14:m>
                <a:r>
                  <a:rPr lang="en-US" altLang="zh-CN" dirty="0"/>
                  <a:t> keV</a:t>
                </a:r>
                <a:endParaRPr lang="en-US" altLang="zh-CN" baseline="30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53" y="2158544"/>
                <a:ext cx="4572000" cy="654988"/>
              </a:xfrm>
              <a:prstGeom prst="rect">
                <a:avLst/>
              </a:prstGeom>
              <a:blipFill rotWithShape="0">
                <a:blip r:embed="rId4"/>
                <a:stretch>
                  <a:fillRect l="-1067" t="-5556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55129" y="4162371"/>
                <a:ext cx="2647007" cy="37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err="1"/>
                  <a:t>E</a:t>
                </a:r>
                <a:r>
                  <a:rPr lang="en-US" altLang="zh-CN" baseline="-25000" dirty="0" err="1"/>
                  <a:t>iso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6.4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sup>
                    </m:sSubSup>
                  </m:oMath>
                </a14:m>
                <a:r>
                  <a:rPr lang="en-US" altLang="zh-CN" dirty="0"/>
                  <a:t>×10</a:t>
                </a:r>
                <a:r>
                  <a:rPr lang="en-US" altLang="zh-CN" baseline="30000" dirty="0"/>
                  <a:t>53</a:t>
                </a:r>
                <a:r>
                  <a:rPr lang="en-US" altLang="zh-CN" dirty="0"/>
                  <a:t> erg/s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9" y="4162371"/>
                <a:ext cx="2647007" cy="376642"/>
              </a:xfrm>
              <a:prstGeom prst="rect">
                <a:avLst/>
              </a:prstGeom>
              <a:blipFill rotWithShape="0">
                <a:blip r:embed="rId5"/>
                <a:stretch>
                  <a:fillRect l="-2074"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五角星 7"/>
          <p:cNvSpPr/>
          <p:nvPr/>
        </p:nvSpPr>
        <p:spPr>
          <a:xfrm>
            <a:off x="7720526" y="4521234"/>
            <a:ext cx="216816" cy="21681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733338" y="4983086"/>
            <a:ext cx="164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dirty="0"/>
              <a:t>10</a:t>
            </a:r>
            <a:r>
              <a:rPr lang="nl-NL" altLang="zh-CN" baseline="30000" dirty="0"/>
              <a:t>−5</a:t>
            </a:r>
            <a:r>
              <a:rPr lang="nl-NL" altLang="zh-CN" dirty="0"/>
              <a:t> erg cm</a:t>
            </a:r>
            <a:r>
              <a:rPr lang="nl-NL" altLang="zh-CN" baseline="30000" dirty="0"/>
              <a:t>−2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73103" y="1789212"/>
            <a:ext cx="157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dirty="0"/>
              <a:t>10</a:t>
            </a:r>
            <a:r>
              <a:rPr lang="nl-NL" altLang="zh-CN" baseline="30000" dirty="0"/>
              <a:t>−6</a:t>
            </a:r>
            <a:r>
              <a:rPr lang="nl-NL" altLang="zh-CN" dirty="0"/>
              <a:t> erg cm</a:t>
            </a:r>
            <a:r>
              <a:rPr lang="nl-NL" altLang="zh-CN" baseline="30000" dirty="0"/>
              <a:t>−2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5743A8F-B89D-15A0-2512-059211F8CC41}"/>
              </a:ext>
            </a:extLst>
          </p:cNvPr>
          <p:cNvCxnSpPr>
            <a:cxnSpLocks/>
          </p:cNvCxnSpPr>
          <p:nvPr/>
        </p:nvCxnSpPr>
        <p:spPr>
          <a:xfrm flipV="1">
            <a:off x="2424023" y="1789212"/>
            <a:ext cx="137479" cy="16397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09CEF1-32A9-A2AF-2F12-A64A64F67A2E}"/>
              </a:ext>
            </a:extLst>
          </p:cNvPr>
          <p:cNvCxnSpPr>
            <a:cxnSpLocks/>
          </p:cNvCxnSpPr>
          <p:nvPr/>
        </p:nvCxnSpPr>
        <p:spPr>
          <a:xfrm flipV="1">
            <a:off x="2043763" y="2442491"/>
            <a:ext cx="137479" cy="16397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0DE83F9-1F41-C4D2-5986-9F3DE32D4207}"/>
              </a:ext>
            </a:extLst>
          </p:cNvPr>
          <p:cNvCxnSpPr>
            <a:cxnSpLocks/>
          </p:cNvCxnSpPr>
          <p:nvPr/>
        </p:nvCxnSpPr>
        <p:spPr>
          <a:xfrm flipV="1">
            <a:off x="2735543" y="2339549"/>
            <a:ext cx="137479" cy="16397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DE2C92B-961A-D1B6-FD64-7A21BD93A196}"/>
              </a:ext>
            </a:extLst>
          </p:cNvPr>
          <p:cNvSpPr txBox="1"/>
          <p:nvPr/>
        </p:nvSpPr>
        <p:spPr>
          <a:xfrm>
            <a:off x="2811398" y="3577584"/>
            <a:ext cx="156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Positive lag =10.7±1.1 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25E8B9-3A92-298B-4573-B149248F6FBC}"/>
              </a:ext>
            </a:extLst>
          </p:cNvPr>
          <p:cNvSpPr txBox="1"/>
          <p:nvPr/>
        </p:nvSpPr>
        <p:spPr>
          <a:xfrm>
            <a:off x="5179047" y="1316711"/>
            <a:ext cx="546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ommon origin of X-ray and </a:t>
            </a:r>
            <a:r>
              <a:rPr lang="el-GR" altLang="zh-CN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γ-</a:t>
            </a:r>
            <a:r>
              <a:rPr lang="en-US" altLang="zh-CN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4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Multi-wavelength Afterglow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7326" y="1594624"/>
            <a:ext cx="3786138" cy="414279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Well described by the forward shock model</a:t>
            </a:r>
          </a:p>
          <a:p>
            <a:r>
              <a:rPr lang="en-US" altLang="zh-CN" dirty="0"/>
              <a:t>No jet break</a:t>
            </a:r>
          </a:p>
          <a:p>
            <a:r>
              <a:rPr lang="en-US" altLang="zh-CN" dirty="0"/>
              <a:t>Loose constraints on </a:t>
            </a:r>
            <a:r>
              <a:rPr lang="en-US" altLang="zh-CN" dirty="0" err="1"/>
              <a:t>params</a:t>
            </a:r>
            <a:endParaRPr lang="en-US" altLang="zh-CN" dirty="0"/>
          </a:p>
          <a:p>
            <a:r>
              <a:rPr lang="en-US" altLang="zh-CN" dirty="0"/>
              <a:t>WXT detections due to late central engine activity</a:t>
            </a:r>
          </a:p>
          <a:p>
            <a:r>
              <a:rPr lang="en-US" altLang="zh-CN" dirty="0"/>
              <a:t>A re-brightening signature at ~3.5 day (re-activation or complex jet structure)</a:t>
            </a:r>
          </a:p>
          <a:p>
            <a:r>
              <a:rPr lang="en-US" altLang="zh-CN" dirty="0"/>
              <a:t>Jet break detected in late radio </a:t>
            </a:r>
            <a:r>
              <a:rPr lang="en-US" altLang="zh-CN" dirty="0" err="1"/>
              <a:t>obs</a:t>
            </a:r>
            <a:r>
              <a:rPr lang="en-US" altLang="zh-CN" dirty="0"/>
              <a:t> (Ricci+2024)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07" y="1350789"/>
            <a:ext cx="3866570" cy="5186699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194168" y="4298622"/>
            <a:ext cx="527901" cy="39592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17676" y="4123383"/>
            <a:ext cx="66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WXT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542992" y="4818611"/>
            <a:ext cx="557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FXT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28003" y="2701276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Optical &amp; IR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70147" y="163448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Radio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2993" y="3036061"/>
            <a:ext cx="621724" cy="2525122"/>
          </a:xfrm>
          <a:prstGeom prst="rect">
            <a:avLst/>
          </a:prstGeom>
          <a:solidFill>
            <a:srgbClr val="A6B727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64E2E3C-D1EE-0E37-FF5A-8008CF8B09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57" t="18218" r="46084" b="2269"/>
          <a:stretch/>
        </p:blipFill>
        <p:spPr>
          <a:xfrm>
            <a:off x="4443849" y="1436385"/>
            <a:ext cx="4469812" cy="50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Prompt emission detected in X-ray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88" y="1512328"/>
            <a:ext cx="4223797" cy="49202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30882" y="5763207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Piro+2005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3155" y="1836158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GRB 060124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19250" y="1906262"/>
            <a:ext cx="57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XRT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477558" y="3787782"/>
            <a:ext cx="57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477410" y="522034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KW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23" y="1512328"/>
            <a:ext cx="4004761" cy="415697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14418" y="643256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Romano+2006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2115" y="538226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43000" y="1594624"/>
            <a:ext cx="401730" cy="3773808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85411" y="240308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GRB 011211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377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Detection prospect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7326" y="1512328"/>
            <a:ext cx="8436946" cy="4142797"/>
          </a:xfrm>
        </p:spPr>
        <p:txBody>
          <a:bodyPr/>
          <a:lstStyle/>
          <a:p>
            <a:r>
              <a:rPr lang="en-US" altLang="zh-CN" dirty="0"/>
              <a:t>EP240315a was out of the </a:t>
            </a:r>
            <a:r>
              <a:rPr lang="en-US" altLang="zh-CN" dirty="0" err="1"/>
              <a:t>FoV</a:t>
            </a:r>
            <a:r>
              <a:rPr lang="en-US" altLang="zh-CN" dirty="0"/>
              <a:t> of BAT</a:t>
            </a:r>
          </a:p>
          <a:p>
            <a:r>
              <a:rPr lang="en-US" altLang="zh-CN" dirty="0"/>
              <a:t>Extrapolated fluxes vs Upper limit</a:t>
            </a:r>
          </a:p>
          <a:p>
            <a:r>
              <a:rPr lang="en-US" altLang="zh-CN" dirty="0"/>
              <a:t>BAT normal sensitivity (100-200 s) 2-3×10</a:t>
            </a:r>
            <a:r>
              <a:rPr lang="en-US" altLang="zh-CN" baseline="30000" dirty="0"/>
              <a:t>-9</a:t>
            </a:r>
            <a:r>
              <a:rPr lang="en-US" altLang="zh-CN" dirty="0"/>
              <a:t> erg cm</a:t>
            </a:r>
            <a:r>
              <a:rPr lang="en-US" altLang="zh-CN" baseline="30000" dirty="0"/>
              <a:t>-2 </a:t>
            </a:r>
            <a:r>
              <a:rPr lang="en-US" altLang="zh-CN" dirty="0"/>
              <a:t>s</a:t>
            </a:r>
            <a:r>
              <a:rPr lang="en-US" altLang="zh-CN" baseline="30000" dirty="0"/>
              <a:t>-1 </a:t>
            </a:r>
          </a:p>
          <a:p>
            <a:r>
              <a:rPr lang="en-US" altLang="zh-CN" dirty="0"/>
              <a:t>WXT sensitivity (100-200 s; </a:t>
            </a:r>
            <a:r>
              <a:rPr lang="el-GR" altLang="zh-CN" dirty="0"/>
              <a:t>α</a:t>
            </a:r>
            <a:r>
              <a:rPr lang="en-US" altLang="zh-CN" dirty="0"/>
              <a:t>=-2) 1-2×10</a:t>
            </a:r>
            <a:r>
              <a:rPr lang="en-US" altLang="zh-CN" baseline="30000" dirty="0"/>
              <a:t>-10</a:t>
            </a:r>
            <a:r>
              <a:rPr lang="en-US" altLang="zh-CN" dirty="0"/>
              <a:t> erg cm</a:t>
            </a:r>
            <a:r>
              <a:rPr lang="en-US" altLang="zh-CN" baseline="30000" dirty="0"/>
              <a:t>-2 </a:t>
            </a:r>
            <a:r>
              <a:rPr lang="en-US" altLang="zh-CN" dirty="0"/>
              <a:t>s</a:t>
            </a:r>
            <a:r>
              <a:rPr lang="en-US" altLang="zh-CN" baseline="30000" dirty="0"/>
              <a:t>-1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2" y="3405729"/>
            <a:ext cx="4590288" cy="31839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71" y="3405729"/>
            <a:ext cx="4409562" cy="31673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72371" y="6238806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Lien+2016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72103" y="3556294"/>
            <a:ext cx="220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BAT 3</a:t>
            </a:r>
            <a:r>
              <a:rPr lang="en-US" altLang="zh-CN" baseline="30000" dirty="0"/>
              <a:t>rd</a:t>
            </a:r>
            <a:r>
              <a:rPr lang="en-US" altLang="zh-CN" dirty="0"/>
              <a:t> GRB catalog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264723"/>
      </p:ext>
    </p:extLst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13680</TotalTime>
  <Words>930</Words>
  <Application>Microsoft Office PowerPoint</Application>
  <PresentationFormat>全屏显示(4:3)</PresentationFormat>
  <Paragraphs>132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微软雅黑</vt:lpstr>
      <vt:lpstr>微软雅黑</vt:lpstr>
      <vt:lpstr>Arial</vt:lpstr>
      <vt:lpstr>Arial Bold</vt:lpstr>
      <vt:lpstr>Calibri</vt:lpstr>
      <vt:lpstr>Cambria Math</vt:lpstr>
      <vt:lpstr>Gill Sans MT</vt:lpstr>
      <vt:lpstr>包裹</vt:lpstr>
      <vt:lpstr>Soft X-ray prompt emission from the high-redshift GRB EP240315a</vt:lpstr>
      <vt:lpstr>Einstein Probe</vt:lpstr>
      <vt:lpstr>Simulated EP WXT sensitivity</vt:lpstr>
      <vt:lpstr>Timeline of EP240315a</vt:lpstr>
      <vt:lpstr>Imaging &amp; Spectral evolution</vt:lpstr>
      <vt:lpstr>Broad band joint fitting</vt:lpstr>
      <vt:lpstr>Multi-wavelength Afterglow</vt:lpstr>
      <vt:lpstr>Prompt emission detected in X-ray</vt:lpstr>
      <vt:lpstr>Detection prospect</vt:lpstr>
      <vt:lpstr>More fast X-ray transients</vt:lpstr>
      <vt:lpstr>Comparison with high-z GRBs</vt:lpstr>
      <vt:lpstr>Expect more high-z GRBs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爱因斯坦探针（EP）卫星  科学应用系统需求分析报告</dc:title>
  <dc:creator>wmy w</dc:creator>
  <cp:lastModifiedBy>y liu</cp:lastModifiedBy>
  <cp:revision>954</cp:revision>
  <cp:lastPrinted>2016-12-29T09:52:32Z</cp:lastPrinted>
  <dcterms:created xsi:type="dcterms:W3CDTF">2016-12-28T12:46:40Z</dcterms:created>
  <dcterms:modified xsi:type="dcterms:W3CDTF">2025-03-25T03:52:44Z</dcterms:modified>
</cp:coreProperties>
</file>