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0"/>
  </p:sldMasterIdLst>
  <p:notesMasterIdLst>
    <p:notesMasterId r:id="rId41"/>
  </p:notesMasterIdLst>
  <p:handoutMasterIdLst>
    <p:handoutMasterId r:id="rId42"/>
  </p:handoutMasterIdLst>
  <p:sldIdLst>
    <p:sldId id="303" r:id="rId11"/>
    <p:sldId id="510" r:id="rId12"/>
    <p:sldId id="531" r:id="rId13"/>
    <p:sldId id="536" r:id="rId14"/>
    <p:sldId id="569" r:id="rId15"/>
    <p:sldId id="538" r:id="rId16"/>
    <p:sldId id="547" r:id="rId17"/>
    <p:sldId id="563" r:id="rId18"/>
    <p:sldId id="566" r:id="rId19"/>
    <p:sldId id="564" r:id="rId20"/>
    <p:sldId id="549" r:id="rId21"/>
    <p:sldId id="550" r:id="rId22"/>
    <p:sldId id="551" r:id="rId23"/>
    <p:sldId id="552" r:id="rId24"/>
    <p:sldId id="555" r:id="rId25"/>
    <p:sldId id="561" r:id="rId26"/>
    <p:sldId id="556" r:id="rId27"/>
    <p:sldId id="557" r:id="rId28"/>
    <p:sldId id="565" r:id="rId29"/>
    <p:sldId id="567" r:id="rId30"/>
    <p:sldId id="528" r:id="rId31"/>
    <p:sldId id="558" r:id="rId32"/>
    <p:sldId id="512" r:id="rId33"/>
    <p:sldId id="526" r:id="rId34"/>
    <p:sldId id="261" r:id="rId35"/>
    <p:sldId id="475" r:id="rId36"/>
    <p:sldId id="421" r:id="rId37"/>
    <p:sldId id="513" r:id="rId38"/>
    <p:sldId id="568" r:id="rId39"/>
    <p:sldId id="539" r:id="rId40"/>
  </p:sldIdLst>
  <p:sldSz cx="12192000" cy="6858000"/>
  <p:notesSz cx="6858000" cy="9144000"/>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8D1253-1AF2-5540-A488-AEBE4ADDBC6F}" name="Burgt, H.G.J. van der (Henry)" initials="HB" userId="S::henry.vanderburgt@ru.nl::6dce859b-18d8-41fd-8edf-b03da935380d" providerId="AD"/>
  <p188:author id="{717771E9-DD26-4FFC-91F1-C5B5009F7885}" name="Marcoux, K.P. (Katherine)" initials="MK(" userId="S::katherine.marcoux@ru.nl::33482eb7-09fc-4f37-b8f5-d91927a437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20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5"/>
    <p:restoredTop sz="94622"/>
  </p:normalViewPr>
  <p:slideViewPr>
    <p:cSldViewPr snapToGrid="0">
      <p:cViewPr>
        <p:scale>
          <a:sx n="70" d="100"/>
          <a:sy n="70" d="100"/>
        </p:scale>
        <p:origin x="776" y="110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79612" y="360000"/>
            <a:ext cx="2790000" cy="457200"/>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sz="quarter" idx="1"/>
          </p:nvPr>
        </p:nvSpPr>
        <p:spPr>
          <a:xfrm>
            <a:off x="3573016" y="360000"/>
            <a:ext cx="2790000" cy="457200"/>
          </a:xfrm>
          <a:prstGeom prst="rect">
            <a:avLst/>
          </a:prstGeom>
        </p:spPr>
        <p:txBody>
          <a:bodyPr vert="horz" lIns="91440" tIns="45720" rIns="91440" bIns="45720" rtlCol="0"/>
          <a:lstStyle>
            <a:lvl1pPr algn="r">
              <a:defRPr sz="1200"/>
            </a:lvl1pPr>
          </a:lstStyle>
          <a:p>
            <a:fld id="{2D7757D0-0DA8-4B50-962C-F8908CCD91C6}" type="datetimeFigureOut">
              <a:rPr lang="en-GB" smtClean="0"/>
              <a:pPr/>
              <a:t>11/03/2025</a:t>
            </a:fld>
            <a:endParaRPr lang="en-GB"/>
          </a:p>
        </p:txBody>
      </p:sp>
      <p:sp>
        <p:nvSpPr>
          <p:cNvPr id="4" name="Tijdelijke aanduiding voor voettekst 3"/>
          <p:cNvSpPr>
            <a:spLocks noGrp="1"/>
          </p:cNvSpPr>
          <p:nvPr>
            <p:ph type="ftr" sz="quarter" idx="2"/>
          </p:nvPr>
        </p:nvSpPr>
        <p:spPr>
          <a:xfrm>
            <a:off x="479520" y="8326800"/>
            <a:ext cx="2790000" cy="457200"/>
          </a:xfrm>
          <a:prstGeom prst="rect">
            <a:avLst/>
          </a:prstGeom>
        </p:spPr>
        <p:txBody>
          <a:bodyPr vert="horz" lIns="91440" tIns="45720" rIns="91440" bIns="45720" rtlCol="0" anchor="b"/>
          <a:lstStyle>
            <a:lvl1pPr algn="l">
              <a:defRPr sz="1200"/>
            </a:lvl1pPr>
          </a:lstStyle>
          <a:p>
            <a:endParaRPr lang="en-GB"/>
          </a:p>
        </p:txBody>
      </p:sp>
      <p:sp>
        <p:nvSpPr>
          <p:cNvPr id="5" name="Tijdelijke aanduiding voor dianummer 4"/>
          <p:cNvSpPr>
            <a:spLocks noGrp="1"/>
          </p:cNvSpPr>
          <p:nvPr>
            <p:ph type="sldNum" sz="quarter" idx="3"/>
          </p:nvPr>
        </p:nvSpPr>
        <p:spPr>
          <a:xfrm>
            <a:off x="3573000" y="8326800"/>
            <a:ext cx="2790000" cy="457200"/>
          </a:xfrm>
          <a:prstGeom prst="rect">
            <a:avLst/>
          </a:prstGeom>
        </p:spPr>
        <p:txBody>
          <a:bodyPr vert="horz" lIns="91440" tIns="45720" rIns="91440" bIns="45720" rtlCol="0" anchor="b"/>
          <a:lstStyle>
            <a:lvl1pPr algn="r">
              <a:defRPr sz="1200"/>
            </a:lvl1pPr>
          </a:lstStyle>
          <a:p>
            <a:fld id="{8393B2BB-416B-4E85-A754-0B695991D3F5}" type="slidenum">
              <a:rPr lang="en-GB" smtClean="0"/>
              <a:pPr/>
              <a:t>‹#›</a:t>
            </a:fld>
            <a:endParaRPr lang="en-GB"/>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380880" y="360000"/>
            <a:ext cx="2971800" cy="457200"/>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505200" y="36000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en-GB" smtClean="0"/>
              <a:pPr/>
              <a:t>11/03/2025</a:t>
            </a:fld>
            <a:endParaRPr lang="en-GB"/>
          </a:p>
        </p:txBody>
      </p:sp>
      <p:sp>
        <p:nvSpPr>
          <p:cNvPr id="4" name="Tijdelijke aanduiding voor dia-afbeelding 3"/>
          <p:cNvSpPr>
            <a:spLocks noGrp="1" noRot="1" noChangeAspect="1"/>
          </p:cNvSpPr>
          <p:nvPr>
            <p:ph type="sldImg" idx="2"/>
          </p:nvPr>
        </p:nvSpPr>
        <p:spPr>
          <a:xfrm>
            <a:off x="381000" y="963613"/>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525652"/>
            <a:ext cx="5486400" cy="3636000"/>
          </a:xfrm>
          <a:prstGeom prst="rect">
            <a:avLst/>
          </a:prstGeom>
        </p:spPr>
        <p:txBody>
          <a:bodyPr vert="horz" lIns="91440" tIns="45720" rIns="91440" bIns="45720" rtlCol="0">
            <a:normAutofit/>
          </a:body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p>
        </p:txBody>
      </p:sp>
      <p:sp>
        <p:nvSpPr>
          <p:cNvPr id="6" name="Tijdelijke aanduiding voor voettekst 5"/>
          <p:cNvSpPr>
            <a:spLocks noGrp="1"/>
          </p:cNvSpPr>
          <p:nvPr>
            <p:ph type="ftr" sz="quarter" idx="4"/>
          </p:nvPr>
        </p:nvSpPr>
        <p:spPr>
          <a:xfrm>
            <a:off x="380880" y="8326800"/>
            <a:ext cx="2971800" cy="457200"/>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505320" y="8326800"/>
            <a:ext cx="2971800" cy="457200"/>
          </a:xfrm>
          <a:prstGeom prst="rect">
            <a:avLst/>
          </a:prstGeom>
        </p:spPr>
        <p:txBody>
          <a:bodyPr vert="horz" lIns="91440" tIns="45720" rIns="91440" bIns="45720" rtlCol="0" anchor="b"/>
          <a:lstStyle>
            <a:lvl1pPr algn="r">
              <a:defRPr sz="1200"/>
            </a:lvl1pPr>
          </a:lstStyle>
          <a:p>
            <a:fld id="{697381A9-0C9E-4D3A-A28B-AC4E168A57BC}" type="slidenum">
              <a:rPr lang="en-GB" smtClean="0"/>
              <a:pPr/>
              <a:t>‹#›</a:t>
            </a:fld>
            <a:endParaRPr lang="en-GB"/>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a:t>
            </a:fld>
            <a:endParaRPr lang="en-GB"/>
          </a:p>
        </p:txBody>
      </p:sp>
    </p:spTree>
    <p:extLst>
      <p:ext uri="{BB962C8B-B14F-4D97-AF65-F5344CB8AC3E}">
        <p14:creationId xmlns:p14="http://schemas.microsoft.com/office/powerpoint/2010/main" val="4284708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15</a:t>
            </a:fld>
            <a:endParaRPr lang="en-GB"/>
          </a:p>
        </p:txBody>
      </p:sp>
    </p:spTree>
    <p:extLst>
      <p:ext uri="{BB962C8B-B14F-4D97-AF65-F5344CB8AC3E}">
        <p14:creationId xmlns:p14="http://schemas.microsoft.com/office/powerpoint/2010/main" val="514319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16</a:t>
            </a:fld>
            <a:endParaRPr lang="en-GB"/>
          </a:p>
        </p:txBody>
      </p:sp>
    </p:spTree>
    <p:extLst>
      <p:ext uri="{BB962C8B-B14F-4D97-AF65-F5344CB8AC3E}">
        <p14:creationId xmlns:p14="http://schemas.microsoft.com/office/powerpoint/2010/main" val="1710541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17</a:t>
            </a:fld>
            <a:endParaRPr lang="en-GB"/>
          </a:p>
        </p:txBody>
      </p:sp>
    </p:spTree>
    <p:extLst>
      <p:ext uri="{BB962C8B-B14F-4D97-AF65-F5344CB8AC3E}">
        <p14:creationId xmlns:p14="http://schemas.microsoft.com/office/powerpoint/2010/main" val="4055188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18</a:t>
            </a:fld>
            <a:endParaRPr lang="en-GB"/>
          </a:p>
        </p:txBody>
      </p:sp>
    </p:spTree>
    <p:extLst>
      <p:ext uri="{BB962C8B-B14F-4D97-AF65-F5344CB8AC3E}">
        <p14:creationId xmlns:p14="http://schemas.microsoft.com/office/powerpoint/2010/main" val="92259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0779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22</a:t>
            </a:fld>
            <a:endParaRPr lang="en-GB"/>
          </a:p>
        </p:txBody>
      </p:sp>
    </p:spTree>
    <p:extLst>
      <p:ext uri="{BB962C8B-B14F-4D97-AF65-F5344CB8AC3E}">
        <p14:creationId xmlns:p14="http://schemas.microsoft.com/office/powerpoint/2010/main" val="4090967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23</a:t>
            </a:fld>
            <a:endParaRPr lang="en-GB"/>
          </a:p>
        </p:txBody>
      </p:sp>
    </p:spTree>
    <p:extLst>
      <p:ext uri="{BB962C8B-B14F-4D97-AF65-F5344CB8AC3E}">
        <p14:creationId xmlns:p14="http://schemas.microsoft.com/office/powerpoint/2010/main" val="162959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25</a:t>
            </a:fld>
            <a:endParaRPr lang="en-GB"/>
          </a:p>
        </p:txBody>
      </p:sp>
    </p:spTree>
    <p:extLst>
      <p:ext uri="{BB962C8B-B14F-4D97-AF65-F5344CB8AC3E}">
        <p14:creationId xmlns:p14="http://schemas.microsoft.com/office/powerpoint/2010/main" val="740923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28</a:t>
            </a:fld>
            <a:endParaRPr lang="en-GB"/>
          </a:p>
        </p:txBody>
      </p:sp>
    </p:spTree>
    <p:extLst>
      <p:ext uri="{BB962C8B-B14F-4D97-AF65-F5344CB8AC3E}">
        <p14:creationId xmlns:p14="http://schemas.microsoft.com/office/powerpoint/2010/main" val="1588729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29</a:t>
            </a:fld>
            <a:endParaRPr lang="en-GB"/>
          </a:p>
        </p:txBody>
      </p:sp>
    </p:spTree>
    <p:extLst>
      <p:ext uri="{BB962C8B-B14F-4D97-AF65-F5344CB8AC3E}">
        <p14:creationId xmlns:p14="http://schemas.microsoft.com/office/powerpoint/2010/main" val="760695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7</a:t>
            </a:fld>
            <a:endParaRPr lang="en-GB"/>
          </a:p>
        </p:txBody>
      </p:sp>
    </p:spTree>
    <p:extLst>
      <p:ext uri="{BB962C8B-B14F-4D97-AF65-F5344CB8AC3E}">
        <p14:creationId xmlns:p14="http://schemas.microsoft.com/office/powerpoint/2010/main" val="2484984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8</a:t>
            </a:fld>
            <a:endParaRPr lang="en-GB"/>
          </a:p>
        </p:txBody>
      </p:sp>
    </p:spTree>
    <p:extLst>
      <p:ext uri="{BB962C8B-B14F-4D97-AF65-F5344CB8AC3E}">
        <p14:creationId xmlns:p14="http://schemas.microsoft.com/office/powerpoint/2010/main" val="78147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9</a:t>
            </a:fld>
            <a:endParaRPr lang="en-GB"/>
          </a:p>
        </p:txBody>
      </p:sp>
    </p:spTree>
    <p:extLst>
      <p:ext uri="{BB962C8B-B14F-4D97-AF65-F5344CB8AC3E}">
        <p14:creationId xmlns:p14="http://schemas.microsoft.com/office/powerpoint/2010/main" val="3433132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10</a:t>
            </a:fld>
            <a:endParaRPr lang="en-GB"/>
          </a:p>
        </p:txBody>
      </p:sp>
    </p:spTree>
    <p:extLst>
      <p:ext uri="{BB962C8B-B14F-4D97-AF65-F5344CB8AC3E}">
        <p14:creationId xmlns:p14="http://schemas.microsoft.com/office/powerpoint/2010/main" val="1498646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11</a:t>
            </a:fld>
            <a:endParaRPr lang="en-GB"/>
          </a:p>
        </p:txBody>
      </p:sp>
    </p:spTree>
    <p:extLst>
      <p:ext uri="{BB962C8B-B14F-4D97-AF65-F5344CB8AC3E}">
        <p14:creationId xmlns:p14="http://schemas.microsoft.com/office/powerpoint/2010/main" val="3375501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12</a:t>
            </a:fld>
            <a:endParaRPr lang="en-GB"/>
          </a:p>
        </p:txBody>
      </p:sp>
    </p:spTree>
    <p:extLst>
      <p:ext uri="{BB962C8B-B14F-4D97-AF65-F5344CB8AC3E}">
        <p14:creationId xmlns:p14="http://schemas.microsoft.com/office/powerpoint/2010/main" val="4179933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13</a:t>
            </a:fld>
            <a:endParaRPr lang="en-GB"/>
          </a:p>
        </p:txBody>
      </p:sp>
    </p:spTree>
    <p:extLst>
      <p:ext uri="{BB962C8B-B14F-4D97-AF65-F5344CB8AC3E}">
        <p14:creationId xmlns:p14="http://schemas.microsoft.com/office/powerpoint/2010/main" val="1702461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14</a:t>
            </a:fld>
            <a:endParaRPr lang="en-GB"/>
          </a:p>
        </p:txBody>
      </p:sp>
    </p:spTree>
    <p:extLst>
      <p:ext uri="{BB962C8B-B14F-4D97-AF65-F5344CB8AC3E}">
        <p14:creationId xmlns:p14="http://schemas.microsoft.com/office/powerpoint/2010/main" val="4211361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8.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E3000B"/>
        </a:solidFill>
        <a:effectLst/>
      </p:bgPr>
    </p:bg>
    <p:spTree>
      <p:nvGrpSpPr>
        <p:cNvPr id="1" name=""/>
        <p:cNvGrpSpPr/>
        <p:nvPr/>
      </p:nvGrpSpPr>
      <p:grpSpPr>
        <a:xfrm>
          <a:off x="0" y="0"/>
          <a:ext cx="0" cy="0"/>
          <a:chOff x="0" y="0"/>
          <a:chExt cx="0" cy="0"/>
        </a:xfrm>
      </p:grpSpPr>
      <p:sp>
        <p:nvSpPr>
          <p:cNvPr id="13" name="Vrije tekstregel voor toelichting 1"/>
          <p:cNvSpPr>
            <a:spLocks noGrp="1" noSelect="1"/>
          </p:cNvSpPr>
          <p:nvPr>
            <p:ph type="body" sz="quarter" idx="16" hasCustomPrompt="1"/>
          </p:nvPr>
        </p:nvSpPr>
        <p:spPr>
          <a:xfrm>
            <a:off x="939613" y="5018400"/>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a:t>[Optional text line for explanation] </a:t>
            </a:r>
          </a:p>
        </p:txBody>
      </p:sp>
      <p:sp>
        <p:nvSpPr>
          <p:cNvPr id="12" name="Naam van presentator 2"/>
          <p:cNvSpPr>
            <a:spLocks noGrp="1" noSelect="1"/>
          </p:cNvSpPr>
          <p:nvPr>
            <p:ph type="body" sz="quarter" idx="15" hasCustomPrompt="1"/>
          </p:nvPr>
        </p:nvSpPr>
        <p:spPr>
          <a:xfrm>
            <a:off x="939613" y="4774496"/>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a:t>[Name of presenter]</a:t>
            </a:r>
          </a:p>
        </p:txBody>
      </p:sp>
      <p:sp>
        <p:nvSpPr>
          <p:cNvPr id="11" name="date 3 (JU-Free)"/>
          <p:cNvSpPr>
            <a:spLocks noGrp="1"/>
          </p:cNvSpPr>
          <p:nvPr>
            <p:ph type="body" sz="quarter" idx="14" hasCustomPrompt="1"/>
          </p:nvPr>
        </p:nvSpPr>
        <p:spPr>
          <a:xfrm>
            <a:off x="939613" y="4528107"/>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latin typeface="+mn-lt"/>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a:t>[Date of presentation]</a:t>
            </a:r>
          </a:p>
          <a:p>
            <a:pPr lvl="0"/>
            <a:r>
              <a:rPr lang="en-GB"/>
              <a:t>JU-LEVEL1=</a:t>
            </a:r>
            <a:r>
              <a:rPr lang="en-GB" err="1"/>
              <a:t>Standaard</a:t>
            </a:r>
            <a:endParaRPr lang="en-GB"/>
          </a:p>
        </p:txBody>
      </p:sp>
      <p:sp>
        <p:nvSpPr>
          <p:cNvPr id="6" name="Title 4 (JU-Free)"/>
          <p:cNvSpPr>
            <a:spLocks noGrp="1"/>
          </p:cNvSpPr>
          <p:nvPr>
            <p:ph type="body" sz="quarter" idx="13" hasCustomPrompt="1"/>
          </p:nvPr>
        </p:nvSpPr>
        <p:spPr>
          <a:xfrm>
            <a:off x="863545" y="512677"/>
            <a:ext cx="10080000" cy="3647900"/>
          </a:xfrm>
        </p:spPr>
        <p:txBody>
          <a:bodyPr anchor="b"/>
          <a:lstStyle>
            <a:lvl1pPr marL="0" indent="0">
              <a:lnSpc>
                <a:spcPct val="85000"/>
              </a:lnSpc>
              <a:spcBef>
                <a:spcPts val="0"/>
              </a:spcBef>
              <a:buNone/>
              <a:defRPr sz="6800" b="0">
                <a:solidFill>
                  <a:schemeClr val="bg1"/>
                </a:solidFill>
                <a:latin typeface="+mj-lt"/>
              </a:defRPr>
            </a:lvl1pPr>
            <a:lvl2pPr marL="0" indent="0">
              <a:lnSpc>
                <a:spcPct val="85000"/>
              </a:lnSpc>
              <a:spcBef>
                <a:spcPts val="0"/>
              </a:spcBef>
              <a:buNone/>
              <a:defRPr sz="6800" b="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6pPr>
            <a:lvl7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7pPr>
            <a:lvl8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8pPr>
            <a:lvl9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9pPr>
          </a:lstStyle>
          <a:p>
            <a:pPr lvl="0"/>
            <a:r>
              <a:rPr lang="en-GB"/>
              <a:t>[Title]</a:t>
            </a:r>
          </a:p>
          <a:p>
            <a:pPr lvl="0"/>
            <a:r>
              <a:rPr lang="en-GB"/>
              <a:t>JU-LEVEL1=</a:t>
            </a:r>
            <a:r>
              <a:rPr lang="en-GB" err="1"/>
              <a:t>Standaard</a:t>
            </a:r>
            <a:endParaRPr lang="en-GB"/>
          </a:p>
          <a:p>
            <a:pPr lvl="1"/>
            <a:r>
              <a:rPr lang="en-GB"/>
              <a:t>JU-LEVEL2=</a:t>
            </a:r>
            <a:r>
              <a:rPr lang="en-GB" err="1"/>
              <a:t>Titel</a:t>
            </a:r>
            <a:r>
              <a:rPr lang="en-GB"/>
              <a:t> light</a:t>
            </a:r>
          </a:p>
        </p:txBody>
      </p:sp>
      <p:sp>
        <p:nvSpPr>
          <p:cNvPr id="9"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83525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ame content 2 (JU-Free)"/>
          <p:cNvSpPr>
            <a:spLocks noGrp="1"/>
          </p:cNvSpPr>
          <p:nvPr>
            <p:ph idx="1" hasCustomPrompt="1"/>
          </p:nvPr>
        </p:nvSpPr>
        <p:spPr bwMode="gray">
          <a:xfrm>
            <a:off x="1066027" y="1773930"/>
            <a:ext cx="10062000" cy="4212000"/>
          </a:xfrm>
        </p:spPr>
        <p:txBody>
          <a:bodyPr/>
          <a:lstStyle>
            <a:lvl1pPr>
              <a:defRPr baseline="0"/>
            </a:lvl1pPr>
          </a:lstStyle>
          <a:p>
            <a:pPr lvl="0"/>
            <a:r>
              <a:rPr lang="en-GB"/>
              <a:t>[</a:t>
            </a:r>
            <a:r>
              <a:rPr lang="en-GB" err="1"/>
              <a:t>Tekst</a:t>
            </a:r>
            <a:r>
              <a:rPr lang="en-GB"/>
              <a:t> 2-kolomsindeling]</a:t>
            </a:r>
          </a:p>
          <a:p>
            <a:pPr lvl="0"/>
            <a:r>
              <a:rPr lang="en-GB"/>
              <a:t>JU-LEVEL1=</a:t>
            </a:r>
            <a:r>
              <a:rPr lang="en-GB" err="1"/>
              <a:t>Standaard</a:t>
            </a:r>
            <a:endParaRPr lang="en-GB"/>
          </a:p>
          <a:p>
            <a:pPr lvl="1"/>
            <a:r>
              <a:rPr lang="en-GB"/>
              <a:t>JU-LEVEL2=</a:t>
            </a:r>
            <a:r>
              <a:rPr lang="en-GB" noProof="1"/>
              <a:t> Opsomming 2e niveau</a:t>
            </a:r>
            <a:endParaRPr lang="en-GB"/>
          </a:p>
          <a:p>
            <a:pPr lvl="2"/>
            <a:r>
              <a:rPr lang="en-GB"/>
              <a:t>JU-LEVEL3=</a:t>
            </a:r>
            <a:r>
              <a:rPr lang="en-GB" noProof="1"/>
              <a:t> Opsomming nummer 1e niveau</a:t>
            </a:r>
            <a:endParaRPr lang="en-GB"/>
          </a:p>
          <a:p>
            <a:pPr lvl="3"/>
            <a:r>
              <a:rPr lang="en-GB"/>
              <a:t>JU-LEVEL4=Kop</a:t>
            </a:r>
          </a:p>
          <a:p>
            <a:pPr lvl="4"/>
            <a:r>
              <a:rPr lang="en-GB"/>
              <a:t>JU-LEVEL5=</a:t>
            </a:r>
            <a:r>
              <a:rPr lang="en-GB" err="1"/>
              <a:t>Basistekst</a:t>
            </a:r>
            <a:endParaRPr lang="en-GB"/>
          </a:p>
          <a:p>
            <a:pPr lvl="5"/>
            <a:r>
              <a:rPr lang="en-GB"/>
              <a:t>JU-LEVEL6=</a:t>
            </a:r>
            <a:r>
              <a:rPr lang="en-GB" err="1"/>
              <a:t>Zwevend</a:t>
            </a:r>
            <a:r>
              <a:rPr lang="en-GB"/>
              <a:t> 1e </a:t>
            </a:r>
            <a:r>
              <a:rPr lang="en-GB" err="1"/>
              <a:t>niveau</a:t>
            </a:r>
            <a:endParaRPr lang="en-GB"/>
          </a:p>
          <a:p>
            <a:pPr lvl="6"/>
            <a:r>
              <a:rPr lang="en-GB"/>
              <a:t>JU-LEVEL7=</a:t>
            </a:r>
            <a:r>
              <a:rPr lang="en-GB" err="1"/>
              <a:t>Zwevend</a:t>
            </a:r>
            <a:r>
              <a:rPr lang="en-GB"/>
              <a:t> 2e </a:t>
            </a:r>
            <a:r>
              <a:rPr lang="en-GB" err="1"/>
              <a:t>niveau</a:t>
            </a:r>
            <a:endParaRPr lang="en-GB"/>
          </a:p>
          <a:p>
            <a:pPr lvl="0"/>
            <a:endParaRPr lang="en-GB" noProof="1"/>
          </a:p>
        </p:txBody>
      </p:sp>
      <p:sp>
        <p:nvSpPr>
          <p:cNvPr id="2" name="Title 6"/>
          <p:cNvSpPr>
            <a:spLocks noGrp="1" noSelect="1"/>
          </p:cNvSpPr>
          <p:nvPr>
            <p:ph type="title" hasCustomPrompt="1"/>
          </p:nvPr>
        </p:nvSpPr>
        <p:spPr bwMode="gray">
          <a:xfrm>
            <a:off x="864000" y="895740"/>
            <a:ext cx="10440000" cy="288000"/>
          </a:xfrm>
        </p:spPr>
        <p:txBody>
          <a:bodyPr/>
          <a:lstStyle>
            <a:lvl1pPr>
              <a:defRPr sz="2000"/>
            </a:lvl1pPr>
          </a:lstStyle>
          <a:p>
            <a:r>
              <a:rPr lang="en-GB" noProof="1"/>
              <a:t>[Titel]</a:t>
            </a:r>
          </a:p>
        </p:txBody>
      </p:sp>
      <p:sp>
        <p:nvSpPr>
          <p:cNvPr id="10" name="Kopregel 7 (JU-Free)"/>
          <p:cNvSpPr>
            <a:spLocks noGrp="1"/>
          </p:cNvSpPr>
          <p:nvPr>
            <p:ph type="body" sz="quarter" idx="1002" hasCustomPrompt="1"/>
          </p:nvPr>
        </p:nvSpPr>
        <p:spPr>
          <a:xfrm>
            <a:off x="864000" y="670673"/>
            <a:ext cx="10463213"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a:t>[header line]</a:t>
            </a:r>
          </a:p>
          <a:p>
            <a:pPr lvl="0"/>
            <a:r>
              <a:rPr lang="en-GB"/>
              <a:t>1=</a:t>
            </a:r>
            <a:r>
              <a:rPr lang="en-GB" err="1"/>
              <a:t>Standaard</a:t>
            </a:r>
            <a:endParaRPr lang="en-GB"/>
          </a:p>
        </p:txBody>
      </p:sp>
    </p:spTree>
    <p:extLst>
      <p:ext uri="{BB962C8B-B14F-4D97-AF65-F5344CB8AC3E}">
        <p14:creationId xmlns:p14="http://schemas.microsoft.com/office/powerpoint/2010/main" val="3553092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frame">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2"/>
          <p:cNvSpPr>
            <a:spLocks noGrp="1" noSelect="1"/>
          </p:cNvSpPr>
          <p:nvPr>
            <p:ph type="dt" sz="half" idx="10"/>
          </p:nvPr>
        </p:nvSpPr>
        <p:spPr/>
        <p:txBody>
          <a:bodyPr/>
          <a:lstStyle/>
          <a:p>
            <a:fld id="{3173DE11-90EF-4400-A6F5-8A2DCCBD9698}" type="datetime4">
              <a:rPr lang="en-GB" noProof="1" smtClean="0"/>
              <a:t>11 March 2025</a:t>
            </a:fld>
            <a:endParaRPr lang="en-GB" noProof="1"/>
          </a:p>
        </p:txBody>
      </p:sp>
      <p:sp>
        <p:nvSpPr>
          <p:cNvPr id="8" name="Footer Placeholder 3"/>
          <p:cNvSpPr>
            <a:spLocks noGrp="1" noSelect="1"/>
          </p:cNvSpPr>
          <p:nvPr>
            <p:ph type="ftr" sz="quarter" idx="11"/>
          </p:nvPr>
        </p:nvSpPr>
        <p:spPr/>
        <p:txBody>
          <a:bodyPr/>
          <a:lstStyle/>
          <a:p>
            <a:r>
              <a:rPr lang="en-GB" noProof="1"/>
              <a:t>[Voettekst]</a:t>
            </a:r>
          </a:p>
        </p:txBody>
      </p:sp>
      <p:sp>
        <p:nvSpPr>
          <p:cNvPr id="9"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3" name="Frame content 5"/>
          <p:cNvSpPr>
            <a:spLocks noGrp="1" noSelect="1"/>
          </p:cNvSpPr>
          <p:nvPr>
            <p:ph idx="1004" hasCustomPrompt="1"/>
          </p:nvPr>
        </p:nvSpPr>
        <p:spPr bwMode="gray">
          <a:xfrm>
            <a:off x="6638827" y="1773930"/>
            <a:ext cx="4489200" cy="4212000"/>
          </a:xfrm>
        </p:spPr>
        <p:txBody>
          <a:bodyPr/>
          <a:lstStyle>
            <a:lvl1pPr>
              <a:defRPr baseline="0"/>
            </a:lvl1pPr>
          </a:lstStyle>
          <a:p>
            <a:pPr lvl="0"/>
            <a:r>
              <a:rPr lang="en-GB"/>
              <a:t>[Tekst 2-kolomsindeling]</a:t>
            </a:r>
          </a:p>
        </p:txBody>
      </p:sp>
      <p:sp>
        <p:nvSpPr>
          <p:cNvPr id="12" name="Frame content 6 (JU-Free)"/>
          <p:cNvSpPr>
            <a:spLocks noGrp="1"/>
          </p:cNvSpPr>
          <p:nvPr>
            <p:ph idx="1003" hasCustomPrompt="1"/>
          </p:nvPr>
        </p:nvSpPr>
        <p:spPr bwMode="gray">
          <a:xfrm>
            <a:off x="1066027" y="1773930"/>
            <a:ext cx="4489200" cy="4212000"/>
          </a:xfrm>
        </p:spPr>
        <p:txBody>
          <a:bodyPr/>
          <a:lstStyle>
            <a:lvl1pPr>
              <a:defRPr baseline="0"/>
            </a:lvl1pPr>
          </a:lstStyle>
          <a:p>
            <a:pPr lvl="0"/>
            <a:r>
              <a:rPr lang="en-GB"/>
              <a:t>[Tekst 2-kolomsindeling]</a:t>
            </a:r>
          </a:p>
          <a:p>
            <a:pPr lvl="0"/>
            <a:r>
              <a:rPr lang="en-GB"/>
              <a:t>JU-LEVEL1=Standaard</a:t>
            </a:r>
          </a:p>
          <a:p>
            <a:pPr lvl="1"/>
            <a:r>
              <a:rPr lang="en-GB"/>
              <a:t>JU-LEVEL2=</a:t>
            </a:r>
            <a:r>
              <a:rPr lang="en-GB" noProof="1"/>
              <a:t> Opsomming 2e niveau</a:t>
            </a:r>
            <a:endParaRPr lang="en-GB"/>
          </a:p>
          <a:p>
            <a:pPr lvl="2"/>
            <a:r>
              <a:rPr lang="en-GB"/>
              <a:t>JU-LEVEL3=</a:t>
            </a:r>
            <a:r>
              <a:rPr lang="en-GB" noProof="1"/>
              <a:t> Opsomming nummer 1e niveau</a:t>
            </a:r>
            <a:endParaRPr lang="en-GB"/>
          </a:p>
          <a:p>
            <a:pPr lvl="3"/>
            <a:r>
              <a:rPr lang="en-GB"/>
              <a:t>JU-LEVEL4=Kop</a:t>
            </a:r>
          </a:p>
          <a:p>
            <a:pPr lvl="4"/>
            <a:r>
              <a:rPr lang="en-GB"/>
              <a:t>JU-LEVEL5=Basistekst</a:t>
            </a:r>
          </a:p>
          <a:p>
            <a:pPr lvl="5"/>
            <a:r>
              <a:rPr lang="en-GB"/>
              <a:t>JU-LEVEL6=Zwevend 1e niveau</a:t>
            </a:r>
          </a:p>
          <a:p>
            <a:pPr lvl="6"/>
            <a:r>
              <a:rPr lang="en-GB"/>
              <a:t>JU-LEVEL7=Zwevend 2e niveau</a:t>
            </a:r>
          </a:p>
          <a:p>
            <a:pPr lvl="0"/>
            <a:endParaRPr lang="en-GB" noProof="1"/>
          </a:p>
        </p:txBody>
      </p:sp>
      <p:sp>
        <p:nvSpPr>
          <p:cNvPr id="2" name="Title 7"/>
          <p:cNvSpPr>
            <a:spLocks noGrp="1" noSelect="1"/>
          </p:cNvSpPr>
          <p:nvPr>
            <p:ph type="title" hasCustomPrompt="1"/>
          </p:nvPr>
        </p:nvSpPr>
        <p:spPr bwMode="gray">
          <a:xfrm>
            <a:off x="864000" y="895740"/>
            <a:ext cx="10440000" cy="288000"/>
          </a:xfrm>
        </p:spPr>
        <p:txBody>
          <a:bodyPr/>
          <a:lstStyle>
            <a:lvl1pPr>
              <a:defRPr sz="2000"/>
            </a:lvl1pPr>
          </a:lstStyle>
          <a:p>
            <a:r>
              <a:rPr lang="en-GB" noProof="1"/>
              <a:t>[Titel]</a:t>
            </a:r>
          </a:p>
        </p:txBody>
      </p:sp>
      <p:sp>
        <p:nvSpPr>
          <p:cNvPr id="10" name="Kopregel 8 (JU-Free)"/>
          <p:cNvSpPr>
            <a:spLocks noGrp="1"/>
          </p:cNvSpPr>
          <p:nvPr>
            <p:ph type="body" sz="quarter" idx="1002" hasCustomPrompt="1"/>
          </p:nvPr>
        </p:nvSpPr>
        <p:spPr>
          <a:xfrm>
            <a:off x="864000" y="680400"/>
            <a:ext cx="10463213"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a:t>[header line]</a:t>
            </a:r>
          </a:p>
          <a:p>
            <a:pPr lvl="0"/>
            <a:r>
              <a:rPr lang="en-GB"/>
              <a:t>JU-LEVEL1=</a:t>
            </a:r>
            <a:r>
              <a:rPr lang="en-GB" err="1"/>
              <a:t>Standaard</a:t>
            </a:r>
            <a:endParaRPr lang="en-GB"/>
          </a:p>
        </p:txBody>
      </p:sp>
    </p:spTree>
    <p:extLst>
      <p:ext uri="{BB962C8B-B14F-4D97-AF65-F5344CB8AC3E}">
        <p14:creationId xmlns:p14="http://schemas.microsoft.com/office/powerpoint/2010/main" val="278817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age white plane">
    <p:spTree>
      <p:nvGrpSpPr>
        <p:cNvPr id="1" name=""/>
        <p:cNvGrpSpPr/>
        <p:nvPr/>
      </p:nvGrpSpPr>
      <p:grpSpPr>
        <a:xfrm>
          <a:off x="0" y="0"/>
          <a:ext cx="0" cy="0"/>
          <a:chOff x="0" y="0"/>
          <a:chExt cx="0" cy="0"/>
        </a:xfrm>
      </p:grpSpPr>
      <p:sp>
        <p:nvSpPr>
          <p:cNvPr id="3" name="Placeholder 1">
            <a:extLst>
              <a:ext uri="{C183D7F6-B498-43B3-948B-1728B52AA6E4}">
                <adec:decorative xmlns:adec="http://schemas.microsoft.com/office/drawing/2017/decorative" val="1"/>
              </a:ext>
            </a:extLst>
          </p:cNvPr>
          <p:cNvSpPr>
            <a:spLocks noGrp="1" noSelect="1"/>
          </p:cNvSpPr>
          <p:nvPr userDrawn="1">
            <p:ph type="body" idx="1000" hasCustomPrompt="1"/>
            <p:custDataLst>
              <p:custData r:id="rId1"/>
            </p:custDataLst>
          </p:nvPr>
        </p:nvSpPr>
        <p:spPr>
          <a:xfrm>
            <a:off x="8474400" y="3160800"/>
            <a:ext cx="3445200" cy="34452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en-GB"/>
              <a:t> </a:t>
            </a:r>
          </a:p>
        </p:txBody>
      </p:sp>
      <p:sp>
        <p:nvSpPr>
          <p:cNvPr id="6" name="Frame text 2 (JU-Free)"/>
          <p:cNvSpPr>
            <a:spLocks noGrp="1"/>
          </p:cNvSpPr>
          <p:nvPr>
            <p:ph type="body" sz="quarter" idx="11" hasCustomPrompt="1"/>
          </p:nvPr>
        </p:nvSpPr>
        <p:spPr>
          <a:xfrm>
            <a:off x="8651875" y="3860613"/>
            <a:ext cx="3097213" cy="2232025"/>
          </a:xfrm>
        </p:spPr>
        <p:txBody>
          <a:bodyPr/>
          <a:lstStyle>
            <a:lvl1pPr marL="0" indent="0">
              <a:lnSpc>
                <a:spcPct val="85000"/>
              </a:lnSpc>
              <a:spcBef>
                <a:spcPts val="0"/>
              </a:spcBef>
              <a:buNone/>
              <a:defRPr sz="3000" b="1" baseline="0">
                <a:solidFill>
                  <a:schemeClr val="accent1"/>
                </a:solidFill>
                <a:latin typeface="+mn-lt"/>
              </a:defRPr>
            </a:lvl1pPr>
            <a:lvl2pPr marL="0" indent="0">
              <a:spcBef>
                <a:spcPts val="2400"/>
              </a:spcBef>
              <a:buNone/>
              <a:defRPr sz="1400"/>
            </a:lvl2pPr>
            <a:lvl3pPr marL="0" indent="0">
              <a:spcBef>
                <a:spcPts val="0"/>
              </a:spcBef>
              <a:buFont typeface="Arial" panose="020B0604020202020204" pitchFamily="34" charset="0"/>
              <a:buNone/>
              <a:defRPr sz="1400"/>
            </a:lvl3pPr>
            <a:lvl4pPr marL="0" indent="0">
              <a:spcBef>
                <a:spcPts val="0"/>
              </a:spcBef>
              <a:buFont typeface="Arial" panose="020B0604020202020204" pitchFamily="34" charset="0"/>
              <a:buNone/>
              <a:defRPr sz="1400"/>
            </a:lvl4pPr>
            <a:lvl5pPr marL="0" indent="0">
              <a:spcBef>
                <a:spcPts val="0"/>
              </a:spcBef>
              <a:buFont typeface="Arial" panose="020B0604020202020204" pitchFamily="34" charset="0"/>
              <a:buNone/>
              <a:defRPr sz="1400"/>
            </a:lvl5pPr>
            <a:lvl6pPr marL="0" indent="0">
              <a:spcBef>
                <a:spcPts val="0"/>
              </a:spcBef>
              <a:buFont typeface="Arial" panose="020B0604020202020204" pitchFamily="34" charset="0"/>
              <a:buNone/>
              <a:defRPr sz="1400"/>
            </a:lvl6pPr>
            <a:lvl7pPr marL="0" indent="0">
              <a:spcBef>
                <a:spcPts val="0"/>
              </a:spcBef>
              <a:buFont typeface="Arial" panose="020B0604020202020204" pitchFamily="34" charset="0"/>
              <a:buNone/>
              <a:defRPr sz="1400"/>
            </a:lvl7pPr>
            <a:lvl8pPr marL="0" indent="0">
              <a:spcBef>
                <a:spcPts val="0"/>
              </a:spcBef>
              <a:buFont typeface="Arial" panose="020B0604020202020204" pitchFamily="34" charset="0"/>
              <a:buNone/>
              <a:defRPr sz="1400"/>
            </a:lvl8pPr>
            <a:lvl9pPr marL="0" indent="0">
              <a:spcBef>
                <a:spcPts val="0"/>
              </a:spcBef>
              <a:buFont typeface="Arial" panose="020B0604020202020204" pitchFamily="34" charset="0"/>
              <a:buNone/>
              <a:defRPr sz="1400"/>
            </a:lvl9pPr>
          </a:lstStyle>
          <a:p>
            <a:pPr lvl="0"/>
            <a:r>
              <a:rPr lang="en-GB"/>
              <a:t>[Kop]</a:t>
            </a:r>
          </a:p>
          <a:p>
            <a:pPr lvl="0"/>
            <a:r>
              <a:rPr lang="en-GB"/>
              <a:t>JU-LEVEL1=Kop</a:t>
            </a:r>
          </a:p>
          <a:p>
            <a:pPr lvl="1"/>
            <a:r>
              <a:rPr lang="en-GB"/>
              <a:t>JU-LEVEL2=Basistekst</a:t>
            </a:r>
          </a:p>
        </p:txBody>
      </p:sp>
      <p:sp>
        <p:nvSpPr>
          <p:cNvPr id="2" name="Rounded Rectangle 3">
            <a:extLst>
              <a:ext uri="{FF2B5EF4-FFF2-40B4-BE49-F238E27FC236}">
                <a16:creationId xmlns:a16="http://schemas.microsoft.com/office/drawing/2014/main" id="{658BE619-73D5-4A0A-9AB2-3E869478FB4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a:p>
        </p:txBody>
      </p:sp>
      <p:sp>
        <p:nvSpPr>
          <p:cNvPr id="8"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Vrije vorm 6"/>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p>
        </p:txBody>
      </p:sp>
    </p:spTree>
    <p:extLst>
      <p:ext uri="{BB962C8B-B14F-4D97-AF65-F5344CB8AC3E}">
        <p14:creationId xmlns:p14="http://schemas.microsoft.com/office/powerpoint/2010/main" val="797707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age red plane">
    <p:spTree>
      <p:nvGrpSpPr>
        <p:cNvPr id="1" name=""/>
        <p:cNvGrpSpPr/>
        <p:nvPr/>
      </p:nvGrpSpPr>
      <p:grpSpPr>
        <a:xfrm>
          <a:off x="0" y="0"/>
          <a:ext cx="0" cy="0"/>
          <a:chOff x="0" y="0"/>
          <a:chExt cx="0" cy="0"/>
        </a:xfrm>
      </p:grpSpPr>
      <p:sp>
        <p:nvSpPr>
          <p:cNvPr id="3" name="Placeholder 1">
            <a:extLst>
              <a:ext uri="{C183D7F6-B498-43B3-948B-1728B52AA6E4}">
                <adec:decorative xmlns:adec="http://schemas.microsoft.com/office/drawing/2017/decorative" val="1"/>
              </a:ext>
            </a:extLst>
          </p:cNvPr>
          <p:cNvSpPr>
            <a:spLocks noGrp="1" noSelect="1"/>
          </p:cNvSpPr>
          <p:nvPr userDrawn="1">
            <p:ph type="body" idx="1000" hasCustomPrompt="1"/>
            <p:custDataLst>
              <p:custData r:id="rId1"/>
            </p:custDataLst>
          </p:nvPr>
        </p:nvSpPr>
        <p:spPr>
          <a:xfrm>
            <a:off x="280800" y="280800"/>
            <a:ext cx="3445200" cy="3445200"/>
          </a:xfrm>
          <a:prstGeom prst="rect">
            <a:avLst/>
          </a:prstGeom>
          <a:solidFill>
            <a:srgbClr val="E3000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en-GB"/>
              <a:t> </a:t>
            </a:r>
          </a:p>
        </p:txBody>
      </p:sp>
      <p:sp>
        <p:nvSpPr>
          <p:cNvPr id="6" name="Frame text 2 (JU-Free)"/>
          <p:cNvSpPr>
            <a:spLocks noGrp="1"/>
          </p:cNvSpPr>
          <p:nvPr>
            <p:ph type="body" sz="quarter" idx="11" hasCustomPrompt="1"/>
          </p:nvPr>
        </p:nvSpPr>
        <p:spPr>
          <a:xfrm>
            <a:off x="457200" y="979200"/>
            <a:ext cx="3097213" cy="2232025"/>
          </a:xfrm>
        </p:spPr>
        <p:txBody>
          <a:bodyPr/>
          <a:lstStyle>
            <a:lvl1pPr marL="0" indent="0">
              <a:lnSpc>
                <a:spcPct val="85000"/>
              </a:lnSpc>
              <a:spcBef>
                <a:spcPts val="0"/>
              </a:spcBef>
              <a:buNone/>
              <a:defRPr sz="3000" b="1" baseline="0">
                <a:solidFill>
                  <a:schemeClr val="bg1"/>
                </a:solidFill>
                <a:latin typeface="+mn-lt"/>
              </a:defRPr>
            </a:lvl1pPr>
            <a:lvl2pPr marL="0" indent="0">
              <a:spcBef>
                <a:spcPts val="2400"/>
              </a:spcBef>
              <a:buNone/>
              <a:defRPr sz="1400">
                <a:solidFill>
                  <a:schemeClr val="bg1"/>
                </a:solidFill>
              </a:defRPr>
            </a:lvl2pPr>
            <a:lvl3pPr marL="0" indent="0">
              <a:spcBef>
                <a:spcPts val="0"/>
              </a:spcBef>
              <a:buFont typeface="Arial" panose="020B0604020202020204" pitchFamily="34" charset="0"/>
              <a:buNone/>
              <a:defRPr sz="1400">
                <a:solidFill>
                  <a:schemeClr val="bg1"/>
                </a:solidFill>
              </a:defRPr>
            </a:lvl3pPr>
            <a:lvl4pPr marL="0" indent="0">
              <a:spcBef>
                <a:spcPts val="0"/>
              </a:spcBef>
              <a:buFont typeface="Arial" panose="020B0604020202020204" pitchFamily="34" charset="0"/>
              <a:buNone/>
              <a:defRPr sz="1400">
                <a:solidFill>
                  <a:schemeClr val="bg1"/>
                </a:solidFill>
                <a:latin typeface="+mn-lt"/>
              </a:defRPr>
            </a:lvl4pPr>
            <a:lvl5pPr marL="0" indent="0">
              <a:spcBef>
                <a:spcPts val="0"/>
              </a:spcBef>
              <a:buFont typeface="Arial" panose="020B0604020202020204" pitchFamily="34" charset="0"/>
              <a:buNone/>
              <a:defRPr sz="1400">
                <a:solidFill>
                  <a:schemeClr val="bg1"/>
                </a:solidFill>
              </a:defRPr>
            </a:lvl5pPr>
            <a:lvl6pPr marL="0" indent="0">
              <a:spcBef>
                <a:spcPts val="0"/>
              </a:spcBef>
              <a:buFont typeface="Arial" panose="020B0604020202020204" pitchFamily="34" charset="0"/>
              <a:buNone/>
              <a:defRPr sz="1400">
                <a:solidFill>
                  <a:schemeClr val="bg1"/>
                </a:solidFill>
              </a:defRPr>
            </a:lvl6pPr>
            <a:lvl7pPr marL="0" indent="0">
              <a:spcBef>
                <a:spcPts val="0"/>
              </a:spcBef>
              <a:buFont typeface="Arial" panose="020B0604020202020204" pitchFamily="34" charset="0"/>
              <a:buNone/>
              <a:defRPr sz="1400">
                <a:solidFill>
                  <a:schemeClr val="bg1"/>
                </a:solidFill>
              </a:defRPr>
            </a:lvl7pPr>
            <a:lvl8pPr marL="0" indent="0">
              <a:spcBef>
                <a:spcPts val="0"/>
              </a:spcBef>
              <a:buFont typeface="Arial" panose="020B0604020202020204" pitchFamily="34" charset="0"/>
              <a:buNone/>
              <a:defRPr sz="1400">
                <a:solidFill>
                  <a:schemeClr val="bg1"/>
                </a:solidFill>
              </a:defRPr>
            </a:lvl8pPr>
            <a:lvl9pPr marL="0" indent="0">
              <a:spcBef>
                <a:spcPts val="0"/>
              </a:spcBef>
              <a:buFont typeface="Arial" panose="020B0604020202020204" pitchFamily="34" charset="0"/>
              <a:buNone/>
              <a:defRPr sz="1400">
                <a:solidFill>
                  <a:schemeClr val="bg1"/>
                </a:solidFill>
              </a:defRPr>
            </a:lvl9pPr>
          </a:lstStyle>
          <a:p>
            <a:pPr lvl="0"/>
            <a:r>
              <a:rPr lang="en-GB"/>
              <a:t>[Kop]</a:t>
            </a:r>
          </a:p>
          <a:p>
            <a:pPr lvl="0"/>
            <a:r>
              <a:rPr lang="en-GB"/>
              <a:t>JU-LEVEL1=Kop</a:t>
            </a:r>
          </a:p>
          <a:p>
            <a:pPr lvl="1"/>
            <a:r>
              <a:rPr lang="en-GB"/>
              <a:t>JU-LEVEL2=Basistekst</a:t>
            </a:r>
          </a:p>
        </p:txBody>
      </p:sp>
      <p:sp>
        <p:nvSpPr>
          <p:cNvPr id="9" name="Rounded Rectangle 3">
            <a:extLst>
              <a:ext uri="{FF2B5EF4-FFF2-40B4-BE49-F238E27FC236}">
                <a16:creationId xmlns:a16="http://schemas.microsoft.com/office/drawing/2014/main" id="{83609E12-BE53-4187-AD3F-CFB25812DE68}"/>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a:p>
        </p:txBody>
      </p:sp>
      <p:sp>
        <p:nvSpPr>
          <p:cNvPr id="8"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Vrije vorm 6"/>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p>
        </p:txBody>
      </p:sp>
    </p:spTree>
    <p:extLst>
      <p:ext uri="{BB962C8B-B14F-4D97-AF65-F5344CB8AC3E}">
        <p14:creationId xmlns:p14="http://schemas.microsoft.com/office/powerpoint/2010/main" val="1761144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text and image (R)">
    <p:bg>
      <p:bgPr>
        <a:solidFill>
          <a:srgbClr val="F2F2F2"/>
        </a:solidFill>
        <a:effectLst/>
      </p:bgPr>
    </p:bg>
    <p:spTree>
      <p:nvGrpSpPr>
        <p:cNvPr id="1" name=""/>
        <p:cNvGrpSpPr/>
        <p:nvPr/>
      </p:nvGrpSpPr>
      <p:grpSpPr>
        <a:xfrm>
          <a:off x="0" y="0"/>
          <a:ext cx="0" cy="0"/>
          <a:chOff x="0" y="0"/>
          <a:chExt cx="0" cy="0"/>
        </a:xfrm>
      </p:grpSpPr>
      <p:sp>
        <p:nvSpPr>
          <p:cNvPr id="14" name="Picture Placeholder 1"/>
          <p:cNvSpPr>
            <a:spLocks noGrp="1" noSelect="1"/>
          </p:cNvSpPr>
          <p:nvPr>
            <p:ph type="pic" sz="quarter" idx="14" hasCustomPrompt="1"/>
          </p:nvPr>
        </p:nvSpPr>
        <p:spPr>
          <a:xfrm>
            <a:off x="6094800" y="0"/>
            <a:ext cx="6094800" cy="6208481"/>
          </a:xfrm>
          <a:noFill/>
        </p:spPr>
        <p:txBody>
          <a:bodyPr/>
          <a:lstStyle>
            <a:lvl1pPr marL="0" indent="0">
              <a:buNone/>
              <a:defRPr/>
            </a:lvl1pPr>
          </a:lstStyle>
          <a:p>
            <a:r>
              <a:rPr lang="en-GB"/>
              <a:t>[Afbeelding]</a:t>
            </a:r>
          </a:p>
        </p:txBody>
      </p:sp>
      <p:sp>
        <p:nvSpPr>
          <p:cNvPr id="17" name="Achtergrondvlak 2"/>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3"/>
          <p:cNvSpPr>
            <a:spLocks noGrp="1" noSelect="1"/>
          </p:cNvSpPr>
          <p:nvPr>
            <p:ph type="dt" sz="half" idx="10"/>
          </p:nvPr>
        </p:nvSpPr>
        <p:spPr/>
        <p:txBody>
          <a:bodyPr/>
          <a:lstStyle/>
          <a:p>
            <a:fld id="{3173DE11-90EF-4400-A6F5-8A2DCCBD9698}" type="datetime4">
              <a:rPr lang="en-GB" noProof="1" smtClean="0"/>
              <a:t>11 March 2025</a:t>
            </a:fld>
            <a:endParaRPr lang="en-GB" noProof="1"/>
          </a:p>
        </p:txBody>
      </p:sp>
      <p:sp>
        <p:nvSpPr>
          <p:cNvPr id="8" name="Footer Placeholder 4"/>
          <p:cNvSpPr>
            <a:spLocks noGrp="1" noSelect="1"/>
          </p:cNvSpPr>
          <p:nvPr>
            <p:ph type="ftr" sz="quarter" idx="11"/>
          </p:nvPr>
        </p:nvSpPr>
        <p:spPr/>
        <p:txBody>
          <a:bodyPr/>
          <a:lstStyle/>
          <a:p>
            <a:r>
              <a:rPr lang="en-GB" noProof="1"/>
              <a:t>[Voettekst]</a:t>
            </a:r>
          </a:p>
        </p:txBody>
      </p:sp>
      <p:sp>
        <p:nvSpPr>
          <p:cNvPr id="9" name="Slide Number Placeholder 5"/>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2" name="Placeholder 6"/>
          <p:cNvSpPr>
            <a:spLocks noGrp="1" noSelect="1"/>
          </p:cNvSpPr>
          <p:nvPr>
            <p:ph type="body" sz="quarter" idx="13" hasCustomPrompt="1"/>
          </p:nvPr>
        </p:nvSpPr>
        <p:spPr>
          <a:xfrm>
            <a:off x="10656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en-GB"/>
              <a:t>[Tekst]</a:t>
            </a:r>
          </a:p>
        </p:txBody>
      </p:sp>
      <p:sp>
        <p:nvSpPr>
          <p:cNvPr id="5" name="***Titel 7"/>
          <p:cNvSpPr>
            <a:spLocks noGrp="1" noSelect="1"/>
          </p:cNvSpPr>
          <p:nvPr>
            <p:ph type="title" hasCustomPrompt="1"/>
          </p:nvPr>
        </p:nvSpPr>
        <p:spPr>
          <a:xfrm>
            <a:off x="864817" y="469373"/>
            <a:ext cx="4727127" cy="720000"/>
          </a:xfrm>
        </p:spPr>
        <p:txBody>
          <a:bodyPr/>
          <a:lstStyle>
            <a:lvl1pPr>
              <a:defRPr/>
            </a:lvl1pPr>
          </a:lstStyle>
          <a:p>
            <a:r>
              <a:rPr lang="en-GB"/>
              <a:t>[title]</a:t>
            </a:r>
          </a:p>
        </p:txBody>
      </p:sp>
      <p:sp>
        <p:nvSpPr>
          <p:cNvPr id="11" name="Frame 8"/>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ame 9"/>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174235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text and image (L)">
    <p:bg>
      <p:bgPr>
        <a:solidFill>
          <a:srgbClr val="F2F2F2"/>
        </a:solidFill>
        <a:effectLst/>
      </p:bgPr>
    </p:bg>
    <p:spTree>
      <p:nvGrpSpPr>
        <p:cNvPr id="1" name=""/>
        <p:cNvGrpSpPr/>
        <p:nvPr/>
      </p:nvGrpSpPr>
      <p:grpSpPr>
        <a:xfrm>
          <a:off x="0" y="0"/>
          <a:ext cx="0" cy="0"/>
          <a:chOff x="0" y="0"/>
          <a:chExt cx="0" cy="0"/>
        </a:xfrm>
      </p:grpSpPr>
      <p:sp>
        <p:nvSpPr>
          <p:cNvPr id="14" name="Picture Placeholder 1"/>
          <p:cNvSpPr>
            <a:spLocks noGrp="1" noSelect="1"/>
          </p:cNvSpPr>
          <p:nvPr>
            <p:ph type="pic" sz="quarter" idx="14" hasCustomPrompt="1"/>
          </p:nvPr>
        </p:nvSpPr>
        <p:spPr>
          <a:xfrm>
            <a:off x="0" y="0"/>
            <a:ext cx="6094800" cy="6208560"/>
          </a:xfrm>
        </p:spPr>
        <p:txBody>
          <a:bodyPr/>
          <a:lstStyle>
            <a:lvl1pPr marL="0" indent="0">
              <a:buNone/>
              <a:defRPr/>
            </a:lvl1pPr>
          </a:lstStyle>
          <a:p>
            <a:r>
              <a:rPr lang="en-GB"/>
              <a:t>[Afbeelding]</a:t>
            </a:r>
          </a:p>
        </p:txBody>
      </p:sp>
      <p:sp>
        <p:nvSpPr>
          <p:cNvPr id="17" name="Achtergrondvlak 2"/>
          <p:cNvSpPr>
            <a:spLocks noSelect="1"/>
          </p:cNvSpPr>
          <p:nvPr userDrawn="1"/>
        </p:nvSpPr>
        <p:spPr>
          <a:xfrm>
            <a:off x="0" y="6210000"/>
            <a:ext cx="12196800" cy="792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3"/>
          <p:cNvSpPr>
            <a:spLocks noGrp="1" noSelect="1"/>
          </p:cNvSpPr>
          <p:nvPr>
            <p:ph type="dt" sz="half" idx="10"/>
          </p:nvPr>
        </p:nvSpPr>
        <p:spPr/>
        <p:txBody>
          <a:bodyPr/>
          <a:lstStyle/>
          <a:p>
            <a:fld id="{3173DE11-90EF-4400-A6F5-8A2DCCBD9698}" type="datetime4">
              <a:rPr lang="en-GB" noProof="1" smtClean="0"/>
              <a:t>11 March 2025</a:t>
            </a:fld>
            <a:endParaRPr lang="en-GB" noProof="1"/>
          </a:p>
        </p:txBody>
      </p:sp>
      <p:sp>
        <p:nvSpPr>
          <p:cNvPr id="8" name="Footer Placeholder 4"/>
          <p:cNvSpPr>
            <a:spLocks noGrp="1" noSelect="1"/>
          </p:cNvSpPr>
          <p:nvPr>
            <p:ph type="ftr" sz="quarter" idx="11"/>
          </p:nvPr>
        </p:nvSpPr>
        <p:spPr/>
        <p:txBody>
          <a:bodyPr/>
          <a:lstStyle/>
          <a:p>
            <a:r>
              <a:rPr lang="en-GB" noProof="1"/>
              <a:t>[Voettekst]</a:t>
            </a:r>
          </a:p>
        </p:txBody>
      </p:sp>
      <p:sp>
        <p:nvSpPr>
          <p:cNvPr id="9" name="Slide Number Placeholder 5"/>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2" name="Placeholder 6"/>
          <p:cNvSpPr>
            <a:spLocks noGrp="1" noSelect="1"/>
          </p:cNvSpPr>
          <p:nvPr>
            <p:ph type="body" sz="quarter" idx="13" hasCustomPrompt="1"/>
          </p:nvPr>
        </p:nvSpPr>
        <p:spPr>
          <a:xfrm>
            <a:off x="66240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en-GB"/>
              <a:t>[</a:t>
            </a:r>
            <a:r>
              <a:rPr lang="en-GB" err="1"/>
              <a:t>Tekst</a:t>
            </a:r>
            <a:r>
              <a:rPr lang="en-GB"/>
              <a:t>]</a:t>
            </a:r>
          </a:p>
        </p:txBody>
      </p:sp>
      <p:sp>
        <p:nvSpPr>
          <p:cNvPr id="5" name="***Titel 7"/>
          <p:cNvSpPr>
            <a:spLocks noGrp="1" noSelect="1"/>
          </p:cNvSpPr>
          <p:nvPr>
            <p:ph type="title" hasCustomPrompt="1"/>
          </p:nvPr>
        </p:nvSpPr>
        <p:spPr>
          <a:xfrm>
            <a:off x="6400425" y="469373"/>
            <a:ext cx="4727127" cy="720000"/>
          </a:xfrm>
        </p:spPr>
        <p:txBody>
          <a:bodyPr/>
          <a:lstStyle>
            <a:lvl1pPr>
              <a:defRPr/>
            </a:lvl1pPr>
          </a:lstStyle>
          <a:p>
            <a:r>
              <a:rPr lang="en-GB"/>
              <a:t>[titel]</a:t>
            </a:r>
          </a:p>
        </p:txBody>
      </p:sp>
      <p:sp>
        <p:nvSpPr>
          <p:cNvPr id="11" name="Frame 8"/>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ame 9"/>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152770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white), image and white logo">
    <p:spTree>
      <p:nvGrpSpPr>
        <p:cNvPr id="1" name=""/>
        <p:cNvGrpSpPr/>
        <p:nvPr/>
      </p:nvGrpSpPr>
      <p:grpSpPr>
        <a:xfrm>
          <a:off x="0" y="0"/>
          <a:ext cx="0" cy="0"/>
          <a:chOff x="0" y="0"/>
          <a:chExt cx="0" cy="0"/>
        </a:xfrm>
      </p:grpSpPr>
      <p:sp>
        <p:nvSpPr>
          <p:cNvPr id="10" name="Vrije vorm 1"/>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p>
        </p:txBody>
      </p:sp>
      <p:sp>
        <p:nvSpPr>
          <p:cNvPr id="2" name="Title 2"/>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en-GB"/>
              <a:t>[Tekst]</a:t>
            </a:r>
          </a:p>
        </p:txBody>
      </p:sp>
      <p:sp>
        <p:nvSpPr>
          <p:cNvPr id="8" name="Rounded Rectangle 3">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a:p>
        </p:txBody>
      </p:sp>
      <p:sp>
        <p:nvSpPr>
          <p:cNvPr id="7"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655096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white), image and red/black logo">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47E6A862-E120-4FC9-B4A7-DCAF17FA2D10}"/>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en-GB"/>
              <a:t>[Klik hier en voeg via Invoegen | Afbeeldingen een foto in]</a:t>
            </a:r>
          </a:p>
        </p:txBody>
      </p:sp>
      <p:sp>
        <p:nvSpPr>
          <p:cNvPr id="12" name="Achtergrondvlak 2">
            <a:extLst>
              <a:ext uri="{FF2B5EF4-FFF2-40B4-BE49-F238E27FC236}">
                <a16:creationId xmlns:a16="http://schemas.microsoft.com/office/drawing/2014/main" id="{C92C52A1-98B3-4A17-9378-B421B9C2FEC3}"/>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3"/>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en-GB"/>
              <a:t>[Tekst]</a:t>
            </a:r>
          </a:p>
        </p:txBody>
      </p:sp>
      <p:sp>
        <p:nvSpPr>
          <p:cNvPr id="8" name="Rounded Rectangle 4">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a:p>
        </p:txBody>
      </p:sp>
      <p:sp>
        <p:nvSpPr>
          <p:cNvPr id="9"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720061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red), image and white logo">
    <p:spTree>
      <p:nvGrpSpPr>
        <p:cNvPr id="1" name=""/>
        <p:cNvGrpSpPr/>
        <p:nvPr/>
      </p:nvGrpSpPr>
      <p:grpSpPr>
        <a:xfrm>
          <a:off x="0" y="0"/>
          <a:ext cx="0" cy="0"/>
          <a:chOff x="0" y="0"/>
          <a:chExt cx="0" cy="0"/>
        </a:xfrm>
      </p:grpSpPr>
      <p:sp>
        <p:nvSpPr>
          <p:cNvPr id="7" name="Vrije vorm 1"/>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p>
        </p:txBody>
      </p:sp>
      <p:sp>
        <p:nvSpPr>
          <p:cNvPr id="2" name="Title 2"/>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en-GB"/>
              <a:t>[Tekst]</a:t>
            </a:r>
          </a:p>
        </p:txBody>
      </p:sp>
      <p:sp>
        <p:nvSpPr>
          <p:cNvPr id="8" name="Rounded Rectangle 3">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a:p>
        </p:txBody>
      </p:sp>
      <p:sp>
        <p:nvSpPr>
          <p:cNvPr id="9"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107686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red), image and red/black logo">
    <p:spTree>
      <p:nvGrpSpPr>
        <p:cNvPr id="1" name=""/>
        <p:cNvGrpSpPr/>
        <p:nvPr/>
      </p:nvGrpSpPr>
      <p:grpSpPr>
        <a:xfrm>
          <a:off x="0" y="0"/>
          <a:ext cx="0" cy="0"/>
          <a:chOff x="0" y="0"/>
          <a:chExt cx="0" cy="0"/>
        </a:xfrm>
      </p:grpSpPr>
      <p:sp>
        <p:nvSpPr>
          <p:cNvPr id="7" name="Frame picture 1">
            <a:extLst>
              <a:ext uri="{FF2B5EF4-FFF2-40B4-BE49-F238E27FC236}">
                <a16:creationId xmlns:a16="http://schemas.microsoft.com/office/drawing/2014/main" id="{37A0C05B-97C3-4483-BD31-B9DD9BC70509}"/>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en-GB"/>
              <a:t>[Klik hier en voeg via Invoegen | Afbeeldingen een foto in]</a:t>
            </a:r>
          </a:p>
        </p:txBody>
      </p:sp>
      <p:sp>
        <p:nvSpPr>
          <p:cNvPr id="9" name="Achtergrondvlak 2">
            <a:extLst>
              <a:ext uri="{FF2B5EF4-FFF2-40B4-BE49-F238E27FC236}">
                <a16:creationId xmlns:a16="http://schemas.microsoft.com/office/drawing/2014/main" id="{61754AF3-BC4E-4713-948D-AEF78A2110BC}"/>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3"/>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en-GB"/>
              <a:t>[Tekst]</a:t>
            </a:r>
          </a:p>
        </p:txBody>
      </p:sp>
      <p:sp>
        <p:nvSpPr>
          <p:cNvPr id="8" name="Rounded Rectangle 4">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a:p>
        </p:txBody>
      </p:sp>
      <p:sp>
        <p:nvSpPr>
          <p:cNvPr id="12"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31306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ighlights (1)">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2923B9C5-BE15-4844-92EA-6B5A4B794705}" type="datetime4">
              <a:rPr lang="en-GB" noProof="1" smtClean="0"/>
              <a:t>11 March 2025</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3" name="Frame text 4 (JU-Free)"/>
          <p:cNvSpPr>
            <a:spLocks noGrp="1"/>
          </p:cNvSpPr>
          <p:nvPr>
            <p:ph type="body" sz="quarter" idx="13" hasCustomPrompt="1"/>
          </p:nvPr>
        </p:nvSpPr>
        <p:spPr>
          <a:xfrm>
            <a:off x="1017712" y="2215838"/>
            <a:ext cx="10298980"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a:t>[Heading]</a:t>
            </a:r>
          </a:p>
          <a:p>
            <a:pPr lvl="0"/>
            <a:r>
              <a:rPr lang="en-GB"/>
              <a:t>JU-LEVEL1=</a:t>
            </a:r>
            <a:r>
              <a:rPr lang="en-GB" err="1"/>
              <a:t>Standaard</a:t>
            </a:r>
            <a:endParaRPr lang="en-GB"/>
          </a:p>
          <a:p>
            <a:pPr lvl="1"/>
            <a:r>
              <a:rPr lang="en-GB"/>
              <a:t>JU-LEVEL2=</a:t>
            </a:r>
            <a:r>
              <a:rPr lang="en-GB" err="1"/>
              <a:t>Basistekst</a:t>
            </a:r>
            <a:endParaRPr lang="en-GB"/>
          </a:p>
          <a:p>
            <a:pPr lvl="2"/>
            <a:r>
              <a:rPr lang="en-GB"/>
              <a:t>JU-LEVEL3=</a:t>
            </a:r>
            <a:r>
              <a:rPr lang="en-GB" err="1"/>
              <a:t>Opsomming</a:t>
            </a:r>
            <a:endParaRPr lang="en-GB"/>
          </a:p>
          <a:p>
            <a:pPr lvl="3"/>
            <a:r>
              <a:rPr lang="en-GB"/>
              <a:t>JU-LEVEL4=</a:t>
            </a:r>
            <a:r>
              <a:rPr lang="en-GB" err="1"/>
              <a:t>Zwevend</a:t>
            </a:r>
            <a:r>
              <a:rPr lang="en-GB"/>
              <a:t> 1e </a:t>
            </a:r>
            <a:r>
              <a:rPr lang="en-GB" err="1"/>
              <a:t>niveau</a:t>
            </a:r>
            <a:r>
              <a:rPr lang="en-GB"/>
              <a:t> </a:t>
            </a:r>
          </a:p>
        </p:txBody>
      </p:sp>
      <p:sp>
        <p:nvSpPr>
          <p:cNvPr id="2" name="***Titel 5"/>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p>
        </p:txBody>
      </p:sp>
      <p:sp>
        <p:nvSpPr>
          <p:cNvPr id="10" name="Kopregel 6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a:t>[Header line]</a:t>
            </a:r>
          </a:p>
          <a:p>
            <a:pPr lvl="0"/>
            <a:r>
              <a:rPr lang="en-GB"/>
              <a:t>JU-LEVEL1=</a:t>
            </a:r>
            <a:r>
              <a:rPr lang="en-GB" err="1"/>
              <a:t>Standaard</a:t>
            </a:r>
            <a:endParaRPr lang="en-GB"/>
          </a:p>
        </p:txBody>
      </p:sp>
    </p:spTree>
    <p:extLst>
      <p:ext uri="{BB962C8B-B14F-4D97-AF65-F5344CB8AC3E}">
        <p14:creationId xmlns:p14="http://schemas.microsoft.com/office/powerpoint/2010/main" val="2525546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noSelect="1"/>
          </p:cNvSpPr>
          <p:nvPr>
            <p:ph type="title" hasCustomPrompt="1"/>
          </p:nvPr>
        </p:nvSpPr>
        <p:spPr bwMode="gray"/>
        <p:txBody>
          <a:bodyPr/>
          <a:lstStyle>
            <a:lvl1pPr>
              <a:defRPr/>
            </a:lvl1pPr>
          </a:lstStyle>
          <a:p>
            <a:r>
              <a:rPr lang="en-GB" noProof="1"/>
              <a:t>[title]</a:t>
            </a:r>
          </a:p>
        </p:txBody>
      </p:sp>
      <p:sp>
        <p:nvSpPr>
          <p:cNvPr id="6" name="Date Placeholder 2"/>
          <p:cNvSpPr>
            <a:spLocks noGrp="1" noSelect="1"/>
          </p:cNvSpPr>
          <p:nvPr>
            <p:ph type="dt" sz="half" idx="10"/>
          </p:nvPr>
        </p:nvSpPr>
        <p:spPr/>
        <p:txBody>
          <a:bodyPr/>
          <a:lstStyle/>
          <a:p>
            <a:fld id="{C55B993B-3046-4D80-9DA9-AF3F7D602039}" type="datetime4">
              <a:rPr lang="en-GB" noProof="1" smtClean="0"/>
              <a:t>11 March 2025</a:t>
            </a:fld>
            <a:endParaRPr lang="en-GB" noProof="1"/>
          </a:p>
        </p:txBody>
      </p:sp>
      <p:sp>
        <p:nvSpPr>
          <p:cNvPr id="7" name="Footer Placeholder 3"/>
          <p:cNvSpPr>
            <a:spLocks noGrp="1" noSelect="1"/>
          </p:cNvSpPr>
          <p:nvPr>
            <p:ph type="ftr" sz="quarter" idx="11"/>
          </p:nvPr>
        </p:nvSpPr>
        <p:spPr/>
        <p:txBody>
          <a:bodyPr/>
          <a:lstStyle/>
          <a:p>
            <a:r>
              <a:rPr lang="en-GB" noProof="1"/>
              <a:t>[Voettekst]</a:t>
            </a:r>
          </a:p>
        </p:txBody>
      </p:sp>
      <p:sp>
        <p:nvSpPr>
          <p:cNvPr id="8"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0FBBB98-62A0-0D4D-9395-6A8D82A99282}" type="datetimeFigureOut">
              <a:rPr lang="en-US" smtClean="0"/>
              <a:t>3/11/25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9D4F784-8395-0D42-B24B-8427F0434AAE}" type="slidenum">
              <a:rPr lang="en-US" smtClean="0"/>
              <a:t>‹#›</a:t>
            </a:fld>
            <a:endParaRPr lang="en-US"/>
          </a:p>
        </p:txBody>
      </p:sp>
    </p:spTree>
    <p:extLst>
      <p:ext uri="{BB962C8B-B14F-4D97-AF65-F5344CB8AC3E}">
        <p14:creationId xmlns:p14="http://schemas.microsoft.com/office/powerpoint/2010/main" val="4105240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FBBB98-62A0-0D4D-9395-6A8D82A99282}" type="datetimeFigureOut">
              <a:rPr lang="en-US" smtClean="0"/>
              <a:t>3/11/25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4F784-8395-0D42-B24B-8427F0434AAE}" type="slidenum">
              <a:rPr lang="en-US" smtClean="0"/>
              <a:t>‹#›</a:t>
            </a:fld>
            <a:endParaRPr lang="en-US"/>
          </a:p>
        </p:txBody>
      </p:sp>
    </p:spTree>
    <p:extLst>
      <p:ext uri="{BB962C8B-B14F-4D97-AF65-F5344CB8AC3E}">
        <p14:creationId xmlns:p14="http://schemas.microsoft.com/office/powerpoint/2010/main" val="3547190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el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solidFill>
                  <a:schemeClr val="bg1"/>
                </a:solidFill>
              </a:defRPr>
            </a:lvl1pPr>
          </a:lstStyle>
          <a:p>
            <a:endParaRPr lang="nl-NL" dirty="0"/>
          </a:p>
        </p:txBody>
      </p:sp>
      <p:sp>
        <p:nvSpPr>
          <p:cNvPr id="5" name="Tijdelijke aanduiding voor dianummer 5"/>
          <p:cNvSpPr>
            <a:spLocks noGrp="1"/>
          </p:cNvSpPr>
          <p:nvPr>
            <p:ph type="sldNum" sz="quarter" idx="10"/>
          </p:nvPr>
        </p:nvSpPr>
        <p:spPr>
          <a:xfrm>
            <a:off x="3793667" y="6447209"/>
            <a:ext cx="587943" cy="364881"/>
          </a:xfrm>
          <a:prstGeom prst="rect">
            <a:avLst/>
          </a:prstGeom>
        </p:spPr>
        <p:txBody>
          <a:bodyPr/>
          <a:lstStyle>
            <a:lvl1pPr>
              <a:defRPr/>
            </a:lvl1pPr>
          </a:lstStyle>
          <a:p>
            <a:fld id="{2A504CAB-574E-5F4F-9159-E27A716A9038}" type="slidenum">
              <a:rPr lang="nl-NL" altLang="nl-NL"/>
              <a:pPr/>
              <a:t>‹#›</a:t>
            </a:fld>
            <a:endParaRPr lang="nl-NL" altLang="nl-NL" dirty="0"/>
          </a:p>
        </p:txBody>
      </p:sp>
      <p:sp>
        <p:nvSpPr>
          <p:cNvPr id="7" name="Tijdelijke aanduiding voor voettekst 4"/>
          <p:cNvSpPr>
            <a:spLocks noGrp="1"/>
          </p:cNvSpPr>
          <p:nvPr>
            <p:ph type="ftr" sz="quarter" idx="11"/>
          </p:nvPr>
        </p:nvSpPr>
        <p:spPr>
          <a:xfrm>
            <a:off x="4464963" y="6447209"/>
            <a:ext cx="2372915" cy="364881"/>
          </a:xfrm>
          <a:prstGeom prst="rect">
            <a:avLst/>
          </a:prstGeom>
        </p:spPr>
        <p:txBody>
          <a:bodyPr/>
          <a:lstStyle>
            <a:lvl1pPr>
              <a:defRPr/>
            </a:lvl1pPr>
          </a:lstStyle>
          <a:p>
            <a:pPr>
              <a:defRPr/>
            </a:pPr>
            <a:endParaRPr lang="nl-NL" dirty="0"/>
          </a:p>
        </p:txBody>
      </p:sp>
      <p:sp>
        <p:nvSpPr>
          <p:cNvPr id="8" name="Tijdelijke aanduiding voor datum 3"/>
          <p:cNvSpPr>
            <a:spLocks noGrp="1"/>
          </p:cNvSpPr>
          <p:nvPr>
            <p:ph type="dt" sz="half" idx="12"/>
          </p:nvPr>
        </p:nvSpPr>
        <p:spPr>
          <a:xfrm>
            <a:off x="6919595" y="6447209"/>
            <a:ext cx="864797" cy="364881"/>
          </a:xfrm>
          <a:prstGeom prst="rect">
            <a:avLst/>
          </a:prstGeom>
        </p:spPr>
        <p:txBody>
          <a:bodyPr/>
          <a:lstStyle>
            <a:lvl1pPr>
              <a:defRPr/>
            </a:lvl1pPr>
          </a:lstStyle>
          <a:p>
            <a:fld id="{46CB0545-8C00-A544-A88F-C33FBC7A7630}" type="datetime1">
              <a:rPr lang="nl-NL" altLang="nl-NL" smtClean="0"/>
              <a:t>23-03-2025</a:t>
            </a:fld>
            <a:endParaRPr lang="nl-NL" altLang="nl-NL" dirty="0"/>
          </a:p>
        </p:txBody>
      </p:sp>
      <p:sp>
        <p:nvSpPr>
          <p:cNvPr id="10" name="Tijdelijke aanduiding voor inhoud 3"/>
          <p:cNvSpPr>
            <a:spLocks noGrp="1"/>
          </p:cNvSpPr>
          <p:nvPr>
            <p:ph sz="half" idx="2"/>
          </p:nvPr>
        </p:nvSpPr>
        <p:spPr>
          <a:xfrm>
            <a:off x="843960" y="2332433"/>
            <a:ext cx="10463893" cy="3574547"/>
          </a:xfrm>
        </p:spPr>
        <p:txBody>
          <a:bodyPr/>
          <a:lstStyle>
            <a:lvl1pPr algn="l">
              <a:defRPr baseline="0">
                <a:solidFill>
                  <a:schemeClr val="bg1"/>
                </a:solidFill>
              </a:defRPr>
            </a:lvl1pPr>
            <a:lvl2pPr algn="l">
              <a:defRPr/>
            </a:lvl2pPr>
            <a:lvl3pPr algn="l">
              <a:defRPr/>
            </a:lvl3pPr>
            <a:lvl4pPr algn="l">
              <a:defRPr/>
            </a:lvl4pPr>
            <a:lvl5pPr algn="l">
              <a:defRPr/>
            </a:lvl5pPr>
          </a:lstStyle>
          <a:p>
            <a:pPr lvl="0"/>
            <a:endParaRPr lang="nl-NL" dirty="0"/>
          </a:p>
        </p:txBody>
      </p:sp>
      <p:pic>
        <p:nvPicPr>
          <p:cNvPr id="11" name="Afbeelding 6"/>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646200" y="6429532"/>
            <a:ext cx="1661653" cy="35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Rechte verbindingslijn 11"/>
          <p:cNvCxnSpPr/>
          <p:nvPr userDrawn="1"/>
        </p:nvCxnSpPr>
        <p:spPr>
          <a:xfrm>
            <a:off x="843960" y="6312509"/>
            <a:ext cx="10463893"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jdelijke aanduiding voor inhoud 2"/>
          <p:cNvSpPr>
            <a:spLocks noGrp="1"/>
          </p:cNvSpPr>
          <p:nvPr>
            <p:ph sz="half" idx="13"/>
          </p:nvPr>
        </p:nvSpPr>
        <p:spPr>
          <a:xfrm>
            <a:off x="843960" y="1516181"/>
            <a:ext cx="10463893" cy="683928"/>
          </a:xfrm>
        </p:spPr>
        <p:txBody>
          <a:bodyPr/>
          <a:lstStyle>
            <a:lvl1pPr algn="l">
              <a:defRPr baseline="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endParaRPr lang="nl-NL" dirty="0"/>
          </a:p>
        </p:txBody>
      </p:sp>
    </p:spTree>
    <p:extLst>
      <p:ext uri="{BB962C8B-B14F-4D97-AF65-F5344CB8AC3E}">
        <p14:creationId xmlns:p14="http://schemas.microsoft.com/office/powerpoint/2010/main" val="427900600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2923B9C5-BE15-4844-92EA-6B5A4B794705}" type="datetime4">
              <a:rPr lang="en-GB" noProof="1" smtClean="0"/>
              <a:t>11 March 2025</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4" name="Frame text 4"/>
          <p:cNvSpPr>
            <a:spLocks noGrp="1" noSelect="1"/>
          </p:cNvSpPr>
          <p:nvPr>
            <p:ph type="body" sz="quarter" idx="14" hasCustomPrompt="1"/>
          </p:nvPr>
        </p:nvSpPr>
        <p:spPr>
          <a:xfrm>
            <a:off x="5541900" y="2217600"/>
            <a:ext cx="577479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 typeface="Open Sans" panose="020B0606030504020204" pitchFamily="34" charset="0"/>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a:t>[Heading]</a:t>
            </a:r>
          </a:p>
        </p:txBody>
      </p:sp>
      <p:sp>
        <p:nvSpPr>
          <p:cNvPr id="13" name="Frame text 5 (JU-Free)"/>
          <p:cNvSpPr>
            <a:spLocks noGrp="1"/>
          </p:cNvSpPr>
          <p:nvPr>
            <p:ph type="body" sz="quarter" idx="13" hasCustomPrompt="1"/>
          </p:nvPr>
        </p:nvSpPr>
        <p:spPr>
          <a:xfrm>
            <a:off x="1017712" y="2215838"/>
            <a:ext cx="4034171"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a:t>[Heading]</a:t>
            </a:r>
          </a:p>
          <a:p>
            <a:pPr lvl="0"/>
            <a:r>
              <a:rPr lang="en-GB"/>
              <a:t>JU-LEVEL1=</a:t>
            </a:r>
            <a:r>
              <a:rPr lang="en-GB" err="1"/>
              <a:t>Standaard</a:t>
            </a:r>
            <a:endParaRPr lang="en-GB"/>
          </a:p>
          <a:p>
            <a:pPr lvl="1"/>
            <a:r>
              <a:rPr lang="en-GB"/>
              <a:t>JU-LEVEL2=</a:t>
            </a:r>
            <a:r>
              <a:rPr lang="en-GB" err="1"/>
              <a:t>Basistekst</a:t>
            </a:r>
            <a:endParaRPr lang="en-GB"/>
          </a:p>
          <a:p>
            <a:pPr lvl="2"/>
            <a:r>
              <a:rPr lang="en-GB"/>
              <a:t>JU-LEVEL3=</a:t>
            </a:r>
            <a:r>
              <a:rPr lang="en-GB" err="1"/>
              <a:t>Opsomming</a:t>
            </a:r>
            <a:endParaRPr lang="en-GB"/>
          </a:p>
          <a:p>
            <a:pPr lvl="3"/>
            <a:r>
              <a:rPr lang="en-GB"/>
              <a:t>JU-LEVEL4=</a:t>
            </a:r>
            <a:r>
              <a:rPr lang="en-GB" err="1"/>
              <a:t>Zwevend</a:t>
            </a:r>
            <a:r>
              <a:rPr lang="en-GB"/>
              <a:t> 1e </a:t>
            </a:r>
            <a:r>
              <a:rPr lang="en-GB" err="1"/>
              <a:t>niveau</a:t>
            </a:r>
            <a:r>
              <a:rPr lang="en-GB"/>
              <a:t> </a:t>
            </a:r>
          </a:p>
        </p:txBody>
      </p:sp>
      <p:sp>
        <p:nvSpPr>
          <p:cNvPr id="2" name="***Titel 6"/>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p>
        </p:txBody>
      </p:sp>
      <p:sp>
        <p:nvSpPr>
          <p:cNvPr id="10" name="Kopregel 7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a:t>[header line]</a:t>
            </a:r>
          </a:p>
          <a:p>
            <a:pPr lvl="0"/>
            <a:r>
              <a:rPr lang="en-GB"/>
              <a:t>JU-LEVEL1=</a:t>
            </a:r>
            <a:r>
              <a:rPr lang="en-GB" err="1"/>
              <a:t>Standaard</a:t>
            </a:r>
            <a:endParaRPr lang="en-GB"/>
          </a:p>
        </p:txBody>
      </p:sp>
    </p:spTree>
    <p:extLst>
      <p:ext uri="{BB962C8B-B14F-4D97-AF65-F5344CB8AC3E}">
        <p14:creationId xmlns:p14="http://schemas.microsoft.com/office/powerpoint/2010/main" val="34641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ghlights (4)">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2923B9C5-BE15-4844-92EA-6B5A4B794705}" type="datetime4">
              <a:rPr lang="en-GB" noProof="1" smtClean="0"/>
              <a:t>11 March 2025</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6" name="Frame text 4"/>
          <p:cNvSpPr>
            <a:spLocks noGrp="1" noSelect="1"/>
          </p:cNvSpPr>
          <p:nvPr>
            <p:ph type="body" sz="quarter" idx="16" hasCustomPrompt="1"/>
          </p:nvPr>
        </p:nvSpPr>
        <p:spPr>
          <a:xfrm>
            <a:off x="9249904"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a:t>[Heading]</a:t>
            </a:r>
          </a:p>
        </p:txBody>
      </p:sp>
      <p:sp>
        <p:nvSpPr>
          <p:cNvPr id="15" name="Frame text 5"/>
          <p:cNvSpPr>
            <a:spLocks noGrp="1" noSelect="1"/>
          </p:cNvSpPr>
          <p:nvPr>
            <p:ph type="body" sz="quarter" idx="15" hasCustomPrompt="1"/>
          </p:nvPr>
        </p:nvSpPr>
        <p:spPr>
          <a:xfrm>
            <a:off x="6509241"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a:t>[Heading]</a:t>
            </a:r>
          </a:p>
        </p:txBody>
      </p:sp>
      <p:sp>
        <p:nvSpPr>
          <p:cNvPr id="14" name="Frame text 6"/>
          <p:cNvSpPr>
            <a:spLocks noGrp="1" noSelect="1"/>
          </p:cNvSpPr>
          <p:nvPr>
            <p:ph type="body" sz="quarter" idx="14" hasCustomPrompt="1"/>
          </p:nvPr>
        </p:nvSpPr>
        <p:spPr>
          <a:xfrm>
            <a:off x="3768579"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a:t>[Heading]</a:t>
            </a:r>
          </a:p>
        </p:txBody>
      </p:sp>
      <p:sp>
        <p:nvSpPr>
          <p:cNvPr id="13" name="Frame text 7 (JU-Free)"/>
          <p:cNvSpPr>
            <a:spLocks noGrp="1"/>
          </p:cNvSpPr>
          <p:nvPr>
            <p:ph type="body" sz="quarter" idx="13" hasCustomPrompt="1"/>
          </p:nvPr>
        </p:nvSpPr>
        <p:spPr>
          <a:xfrm>
            <a:off x="1027917"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a:t>[Heading]</a:t>
            </a:r>
          </a:p>
          <a:p>
            <a:pPr lvl="0"/>
            <a:r>
              <a:rPr lang="en-GB"/>
              <a:t>JU-LEVEL1=</a:t>
            </a:r>
            <a:r>
              <a:rPr lang="en-GB" err="1"/>
              <a:t>Standaard</a:t>
            </a:r>
            <a:endParaRPr lang="en-GB"/>
          </a:p>
          <a:p>
            <a:pPr lvl="1"/>
            <a:r>
              <a:rPr lang="en-GB"/>
              <a:t>JU-LEVEL2=</a:t>
            </a:r>
            <a:r>
              <a:rPr lang="en-GB" err="1"/>
              <a:t>Basistekst</a:t>
            </a:r>
            <a:endParaRPr lang="en-GB"/>
          </a:p>
          <a:p>
            <a:pPr lvl="2"/>
            <a:r>
              <a:rPr lang="en-GB"/>
              <a:t>JU-LEVEL3=</a:t>
            </a:r>
            <a:r>
              <a:rPr lang="en-GB" err="1"/>
              <a:t>Opsomming</a:t>
            </a:r>
            <a:endParaRPr lang="en-GB"/>
          </a:p>
          <a:p>
            <a:pPr lvl="3"/>
            <a:r>
              <a:rPr lang="en-GB"/>
              <a:t>JU-LEVEL4=</a:t>
            </a:r>
            <a:r>
              <a:rPr lang="en-GB" err="1"/>
              <a:t>Zwevend</a:t>
            </a:r>
            <a:r>
              <a:rPr lang="en-GB"/>
              <a:t> 1e  </a:t>
            </a:r>
            <a:r>
              <a:rPr lang="en-GB" err="1"/>
              <a:t>niveau</a:t>
            </a:r>
            <a:endParaRPr lang="en-GB"/>
          </a:p>
        </p:txBody>
      </p:sp>
      <p:sp>
        <p:nvSpPr>
          <p:cNvPr id="2" name="***Titel 8"/>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p>
        </p:txBody>
      </p:sp>
      <p:sp>
        <p:nvSpPr>
          <p:cNvPr id="17" name="Kopregel 9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a:t>[header line]</a:t>
            </a:r>
          </a:p>
          <a:p>
            <a:pPr lvl="0"/>
            <a:r>
              <a:rPr lang="en-GB"/>
              <a:t>JU-LEVEL1=</a:t>
            </a:r>
            <a:r>
              <a:rPr lang="en-GB" err="1"/>
              <a:t>Standaard</a:t>
            </a:r>
            <a:endParaRPr lang="en-GB"/>
          </a:p>
        </p:txBody>
      </p:sp>
    </p:spTree>
    <p:extLst>
      <p:ext uri="{BB962C8B-B14F-4D97-AF65-F5344CB8AC3E}">
        <p14:creationId xmlns:p14="http://schemas.microsoft.com/office/powerpoint/2010/main" val="10148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tween slide white">
    <p:bg>
      <p:bgPr>
        <a:solidFill>
          <a:srgbClr val="FFFFFF"/>
        </a:solidFill>
        <a:effectLst/>
      </p:bgPr>
    </p:bg>
    <p:spTree>
      <p:nvGrpSpPr>
        <p:cNvPr id="1" name=""/>
        <p:cNvGrpSpPr/>
        <p:nvPr/>
      </p:nvGrpSpPr>
      <p:grpSpPr>
        <a:xfrm>
          <a:off x="0" y="0"/>
          <a:ext cx="0" cy="0"/>
          <a:chOff x="0" y="0"/>
          <a:chExt cx="0" cy="0"/>
        </a:xfrm>
      </p:grpSpPr>
      <p:sp>
        <p:nvSpPr>
          <p:cNvPr id="4" name="Frame text 1 (JU-Free)">
            <a:extLst>
              <a:ext uri="{FF2B5EF4-FFF2-40B4-BE49-F238E27FC236}">
                <a16:creationId xmlns:a16="http://schemas.microsoft.com/office/drawing/2014/main" id="{47B08040-1AC6-4424-AC77-34664CAA4BE7}"/>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a:t>[Title]</a:t>
            </a:r>
          </a:p>
          <a:p>
            <a:pPr lvl="0"/>
            <a:r>
              <a:rPr lang="en-GB"/>
              <a:t>JU-LEVEL1=</a:t>
            </a:r>
            <a:r>
              <a:rPr lang="en-GB" err="1"/>
              <a:t>Standaard</a:t>
            </a:r>
            <a:endParaRPr lang="en-GB"/>
          </a:p>
          <a:p>
            <a:pPr lvl="1"/>
            <a:r>
              <a:rPr lang="en-GB"/>
              <a:t>JU-LEVEL2=</a:t>
            </a:r>
            <a:r>
              <a:rPr lang="en-GB" err="1"/>
              <a:t>Titel</a:t>
            </a:r>
            <a:r>
              <a:rPr lang="en-GB"/>
              <a:t> light</a:t>
            </a:r>
          </a:p>
        </p:txBody>
      </p:sp>
    </p:spTree>
    <p:extLst>
      <p:ext uri="{BB962C8B-B14F-4D97-AF65-F5344CB8AC3E}">
        <p14:creationId xmlns:p14="http://schemas.microsoft.com/office/powerpoint/2010/main" val="188626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etween slide Red Impact">
    <p:bg>
      <p:bgPr>
        <a:solidFill>
          <a:srgbClr val="E3000B"/>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9003792C-E96E-4CD5-83F8-FBFE78F93C8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8C201B"/>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a:t>[Title]</a:t>
            </a:r>
          </a:p>
          <a:p>
            <a:pPr lvl="0"/>
            <a:r>
              <a:rPr lang="en-GB"/>
              <a:t>JU-LEVEL1=</a:t>
            </a:r>
            <a:r>
              <a:rPr lang="en-GB" err="1"/>
              <a:t>Standaard</a:t>
            </a:r>
            <a:endParaRPr lang="en-GB"/>
          </a:p>
          <a:p>
            <a:pPr lvl="1"/>
            <a:r>
              <a:rPr lang="en-GB"/>
              <a:t>JU-LEVEL2=</a:t>
            </a:r>
            <a:r>
              <a:rPr lang="en-GB" err="1"/>
              <a:t>Titel</a:t>
            </a:r>
            <a:r>
              <a:rPr lang="en-GB"/>
              <a:t> light</a:t>
            </a:r>
          </a:p>
        </p:txBody>
      </p:sp>
      <p:sp>
        <p:nvSpPr>
          <p:cNvPr id="6" name="Frame 2"/>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ame 3"/>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49152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etween slide Lady bug">
    <p:bg>
      <p:bgPr>
        <a:solidFill>
          <a:srgbClr val="8C201B"/>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7309AEE2-23F3-4485-AB59-68003885CF2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a:t>[Title]</a:t>
            </a:r>
          </a:p>
          <a:p>
            <a:pPr lvl="0"/>
            <a:r>
              <a:rPr lang="en-GB"/>
              <a:t>JU-LEVEL1=</a:t>
            </a:r>
            <a:r>
              <a:rPr lang="en-GB" err="1"/>
              <a:t>Standaard</a:t>
            </a:r>
            <a:endParaRPr lang="en-GB"/>
          </a:p>
          <a:p>
            <a:pPr lvl="1"/>
            <a:r>
              <a:rPr lang="en-GB"/>
              <a:t>JU-LEVEL2=</a:t>
            </a:r>
            <a:r>
              <a:rPr lang="en-GB" err="1"/>
              <a:t>Titel</a:t>
            </a:r>
            <a:r>
              <a:rPr lang="en-GB"/>
              <a:t> light</a:t>
            </a:r>
          </a:p>
        </p:txBody>
      </p:sp>
      <p:sp>
        <p:nvSpPr>
          <p:cNvPr id="8" name="Frame 2"/>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ame 3"/>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4001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etween slide Maroon">
    <p:bg>
      <p:bgPr>
        <a:solidFill>
          <a:srgbClr val="730E04"/>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FE10598B-5335-4C41-B925-F9DA24742C91}"/>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EE1C25"/>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a:t>[Title]</a:t>
            </a:r>
          </a:p>
          <a:p>
            <a:pPr lvl="0"/>
            <a:r>
              <a:rPr lang="en-GB"/>
              <a:t>JU-LEVEL1=</a:t>
            </a:r>
            <a:r>
              <a:rPr lang="en-GB" err="1"/>
              <a:t>Standaard</a:t>
            </a:r>
            <a:endParaRPr lang="en-GB"/>
          </a:p>
          <a:p>
            <a:pPr lvl="1"/>
            <a:r>
              <a:rPr lang="en-GB"/>
              <a:t>JU-LEVEL2=</a:t>
            </a:r>
            <a:r>
              <a:rPr lang="en-GB" err="1"/>
              <a:t>Titel</a:t>
            </a:r>
            <a:r>
              <a:rPr lang="en-GB"/>
              <a:t> light</a:t>
            </a:r>
          </a:p>
        </p:txBody>
      </p:sp>
      <p:sp>
        <p:nvSpPr>
          <p:cNvPr id="8" name="Frame 2"/>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ame 3"/>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05747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2-column layout">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2"/>
          <p:cNvSpPr>
            <a:spLocks noGrp="1" noSelect="1"/>
          </p:cNvSpPr>
          <p:nvPr>
            <p:ph type="dt" sz="half" idx="10"/>
          </p:nvPr>
        </p:nvSpPr>
        <p:spPr/>
        <p:txBody>
          <a:bodyPr/>
          <a:lstStyle/>
          <a:p>
            <a:fld id="{3173DE11-90EF-4400-A6F5-8A2DCCBD9698}" type="datetime4">
              <a:rPr lang="en-GB" noProof="1" smtClean="0"/>
              <a:t>11 March 2025</a:t>
            </a:fld>
            <a:endParaRPr lang="en-GB" noProof="1"/>
          </a:p>
        </p:txBody>
      </p:sp>
      <p:sp>
        <p:nvSpPr>
          <p:cNvPr id="8" name="Footer Placeholder 3"/>
          <p:cNvSpPr>
            <a:spLocks noGrp="1" noSelect="1"/>
          </p:cNvSpPr>
          <p:nvPr>
            <p:ph type="ftr" sz="quarter" idx="11"/>
          </p:nvPr>
        </p:nvSpPr>
        <p:spPr/>
        <p:txBody>
          <a:bodyPr/>
          <a:lstStyle/>
          <a:p>
            <a:r>
              <a:rPr lang="en-GB" noProof="1"/>
              <a:t>[Voettekst]</a:t>
            </a:r>
          </a:p>
        </p:txBody>
      </p:sp>
      <p:sp>
        <p:nvSpPr>
          <p:cNvPr id="9"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2" name="Title 5"/>
          <p:cNvSpPr>
            <a:spLocks noGrp="1" noSelect="1"/>
          </p:cNvSpPr>
          <p:nvPr>
            <p:ph type="title" hasCustomPrompt="1"/>
          </p:nvPr>
        </p:nvSpPr>
        <p:spPr bwMode="gray">
          <a:xfrm>
            <a:off x="864000" y="895740"/>
            <a:ext cx="10440000" cy="288000"/>
          </a:xfrm>
        </p:spPr>
        <p:txBody>
          <a:bodyPr/>
          <a:lstStyle>
            <a:lvl1pPr>
              <a:defRPr sz="2000"/>
            </a:lvl1pPr>
          </a:lstStyle>
          <a:p>
            <a:r>
              <a:rPr lang="en-GB" noProof="1"/>
              <a:t>[Titel]</a:t>
            </a:r>
          </a:p>
        </p:txBody>
      </p:sp>
      <p:sp>
        <p:nvSpPr>
          <p:cNvPr id="10" name="Kopregel 6 (JU-Free)"/>
          <p:cNvSpPr>
            <a:spLocks noGrp="1"/>
          </p:cNvSpPr>
          <p:nvPr>
            <p:ph type="body" sz="quarter" idx="1002" hasCustomPrompt="1"/>
          </p:nvPr>
        </p:nvSpPr>
        <p:spPr>
          <a:xfrm>
            <a:off x="864000" y="680400"/>
            <a:ext cx="10440000"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a:t>[header line]</a:t>
            </a:r>
          </a:p>
          <a:p>
            <a:pPr lvl="0"/>
            <a:r>
              <a:rPr lang="en-GB"/>
              <a:t>JU-LEVEL1=</a:t>
            </a:r>
            <a:r>
              <a:rPr lang="en-GB" err="1"/>
              <a:t>Standaard</a:t>
            </a:r>
            <a:endParaRPr lang="en-GB"/>
          </a:p>
        </p:txBody>
      </p:sp>
      <p:sp>
        <p:nvSpPr>
          <p:cNvPr id="5" name="Frame text 7 (JU-Free)"/>
          <p:cNvSpPr>
            <a:spLocks noGrp="1"/>
          </p:cNvSpPr>
          <p:nvPr>
            <p:ph type="body" sz="quarter" idx="1003" hasCustomPrompt="1"/>
          </p:nvPr>
        </p:nvSpPr>
        <p:spPr>
          <a:xfrm>
            <a:off x="1065213" y="2134800"/>
            <a:ext cx="10062000" cy="3636000"/>
          </a:xfrm>
        </p:spPr>
        <p:txBody>
          <a:bodyPr numCol="2" spcCol="1080000"/>
          <a:lstStyle>
            <a:lvl1pPr>
              <a:defRPr/>
            </a:lvl1pPr>
            <a:lvl4pPr>
              <a:defRPr/>
            </a:lvl4pPr>
            <a:lvl5pPr>
              <a:defRPr/>
            </a:lvl5pPr>
            <a:lvl6pPr>
              <a:defRPr baseline="0"/>
            </a:lvl6pPr>
            <a:lvl7pPr>
              <a:defRPr/>
            </a:lvl7pPr>
          </a:lstStyle>
          <a:p>
            <a:pPr lvl="0"/>
            <a:r>
              <a:rPr lang="en-GB"/>
              <a:t>[Tekst 2-kolomsindeling]</a:t>
            </a:r>
          </a:p>
          <a:p>
            <a:pPr lvl="0"/>
            <a:r>
              <a:rPr lang="en-GB"/>
              <a:t>JU-LEVEL1=Standaard</a:t>
            </a:r>
          </a:p>
          <a:p>
            <a:pPr lvl="1"/>
            <a:r>
              <a:rPr lang="en-GB"/>
              <a:t>JU-LEVEL2=</a:t>
            </a:r>
            <a:r>
              <a:rPr lang="en-GB" noProof="1"/>
              <a:t> Opsomming 2e niveau</a:t>
            </a:r>
            <a:endParaRPr lang="en-GB"/>
          </a:p>
          <a:p>
            <a:pPr lvl="2"/>
            <a:r>
              <a:rPr lang="en-GB"/>
              <a:t>JU-LEVEL3=</a:t>
            </a:r>
            <a:r>
              <a:rPr lang="en-GB" noProof="1"/>
              <a:t> Opsomming nummer 1e niveau</a:t>
            </a:r>
            <a:endParaRPr lang="en-GB"/>
          </a:p>
          <a:p>
            <a:pPr lvl="3"/>
            <a:r>
              <a:rPr lang="en-GB"/>
              <a:t>JU-LEVEL4=Kop</a:t>
            </a:r>
          </a:p>
          <a:p>
            <a:pPr lvl="4"/>
            <a:r>
              <a:rPr lang="en-GB"/>
              <a:t>JU-LEVEL5=Basistekst</a:t>
            </a:r>
          </a:p>
          <a:p>
            <a:pPr lvl="5"/>
            <a:r>
              <a:rPr lang="en-GB"/>
              <a:t>JU-LEVEL6=Zwevend 1e niveau</a:t>
            </a:r>
          </a:p>
          <a:p>
            <a:pPr lvl="6"/>
            <a:r>
              <a:rPr lang="en-GB"/>
              <a:t>JU-LEVEL7=Zwevend 2e niveau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 name="Date Placeholder 1"/>
          <p:cNvSpPr>
            <a:spLocks noGrp="1" noSelect="1"/>
          </p:cNvSpPr>
          <p:nvPr>
            <p:ph type="dt" sz="half" idx="2"/>
          </p:nvPr>
        </p:nvSpPr>
        <p:spPr bwMode="gray">
          <a:xfrm>
            <a:off x="9816205" y="6489368"/>
            <a:ext cx="1260222" cy="252000"/>
          </a:xfrm>
          <a:prstGeom prst="rect">
            <a:avLst/>
          </a:prstGeom>
        </p:spPr>
        <p:txBody>
          <a:bodyPr vert="horz" lIns="0" tIns="0" rIns="0" bIns="0" rtlCol="0" anchor="t">
            <a:noAutofit/>
          </a:bodyPr>
          <a:lstStyle>
            <a:lvl1pPr algn="r">
              <a:defRPr sz="1000">
                <a:solidFill>
                  <a:schemeClr val="tx1"/>
                </a:solidFill>
                <a:latin typeface="+mn-lt"/>
              </a:defRPr>
            </a:lvl1pPr>
          </a:lstStyle>
          <a:p>
            <a:fld id="{2923B9C5-BE15-4844-92EA-6B5A4B794705}" type="datetime4">
              <a:rPr lang="en-GB" noProof="1" smtClean="0"/>
              <a:t>11 March 2025</a:t>
            </a:fld>
            <a:endParaRPr lang="en-GB" noProof="1"/>
          </a:p>
        </p:txBody>
      </p:sp>
      <p:sp>
        <p:nvSpPr>
          <p:cNvPr id="5" name="Footer Placeholder 2"/>
          <p:cNvSpPr>
            <a:spLocks noGrp="1" noSelect="1"/>
          </p:cNvSpPr>
          <p:nvPr>
            <p:ph type="ftr" sz="quarter" idx="3"/>
          </p:nvPr>
        </p:nvSpPr>
        <p:spPr bwMode="gray">
          <a:xfrm>
            <a:off x="1065600" y="6489368"/>
            <a:ext cx="3060000"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en-GB" noProof="1"/>
              <a:t>[Voettekst]</a:t>
            </a:r>
          </a:p>
        </p:txBody>
      </p:sp>
      <p:sp>
        <p:nvSpPr>
          <p:cNvPr id="6" name="Slide Number Placeholder 3"/>
          <p:cNvSpPr>
            <a:spLocks noGrp="1" noSelect="1"/>
          </p:cNvSpPr>
          <p:nvPr>
            <p:ph type="sldNum" sz="quarter" idx="4"/>
          </p:nvPr>
        </p:nvSpPr>
        <p:spPr bwMode="gray">
          <a:xfrm>
            <a:off x="11116439" y="6489368"/>
            <a:ext cx="389588"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3" name="Frame text 4 (JU-Free)"/>
          <p:cNvSpPr>
            <a:spLocks noGrp="1"/>
          </p:cNvSpPr>
          <p:nvPr>
            <p:ph type="body" idx="1"/>
          </p:nvPr>
        </p:nvSpPr>
        <p:spPr bwMode="gray">
          <a:xfrm>
            <a:off x="1066027" y="1773930"/>
            <a:ext cx="10440000" cy="4428000"/>
          </a:xfrm>
          <a:prstGeom prst="rect">
            <a:avLst/>
          </a:prstGeom>
        </p:spPr>
        <p:txBody>
          <a:bodyPr vert="horz" lIns="0" tIns="0" rIns="0" bIns="0" rtlCol="0">
            <a:noAutofit/>
          </a:bodyPr>
          <a:lstStyle/>
          <a:p>
            <a:pPr lvl="0"/>
            <a:r>
              <a:rPr lang="en-GB" noProof="1"/>
              <a:t>JU-LEVEL1=Opsomming 1e niveau</a:t>
            </a:r>
          </a:p>
          <a:p>
            <a:pPr lvl="1"/>
            <a:r>
              <a:rPr lang="en-GB" noProof="1"/>
              <a:t>JU-LEVEL2=Opsomming 2e niveau</a:t>
            </a:r>
          </a:p>
          <a:p>
            <a:pPr lvl="2"/>
            <a:r>
              <a:rPr lang="en-GB" noProof="1"/>
              <a:t>JU-LEVEL3=Opsomming nummer 1e niveau</a:t>
            </a:r>
          </a:p>
          <a:p>
            <a:pPr lvl="3"/>
            <a:r>
              <a:rPr lang="en-GB" noProof="1"/>
              <a:t>JU-LEVEL4=Kop</a:t>
            </a:r>
          </a:p>
          <a:p>
            <a:pPr lvl="4"/>
            <a:r>
              <a:rPr lang="en-GB" noProof="1"/>
              <a:t>JU-LEVEL5=Basistekst</a:t>
            </a:r>
          </a:p>
          <a:p>
            <a:pPr lvl="5"/>
            <a:r>
              <a:rPr lang="en-GB" noProof="1"/>
              <a:t>JU-LEVEL6=Zwevend 1e niveau</a:t>
            </a:r>
          </a:p>
          <a:p>
            <a:pPr lvl="6"/>
            <a:r>
              <a:rPr lang="en-GB" noProof="1"/>
              <a:t>JU-LEVEL7=Zwevend 2e niveau</a:t>
            </a:r>
          </a:p>
        </p:txBody>
      </p:sp>
      <p:sp>
        <p:nvSpPr>
          <p:cNvPr id="2" name="Title Placeholder 5"/>
          <p:cNvSpPr>
            <a:spLocks noGrp="1" noSelect="1"/>
          </p:cNvSpPr>
          <p:nvPr>
            <p:ph type="title"/>
          </p:nvPr>
        </p:nvSpPr>
        <p:spPr bwMode="gray">
          <a:xfrm>
            <a:off x="864817" y="469373"/>
            <a:ext cx="10440000" cy="720000"/>
          </a:xfrm>
          <a:prstGeom prst="rect">
            <a:avLst/>
          </a:prstGeom>
        </p:spPr>
        <p:txBody>
          <a:bodyPr vert="horz" lIns="0" tIns="0" rIns="0" bIns="0" rtlCol="0" anchor="t">
            <a:noAutofit/>
          </a:bodyPr>
          <a:lstStyle/>
          <a:p>
            <a:r>
              <a:rPr lang="en-GB" noProof="1"/>
              <a:t>[Title]</a:t>
            </a:r>
          </a:p>
        </p:txBody>
      </p:sp>
      <p:sp>
        <p:nvSpPr>
          <p:cNvPr id="9" name="Frame 6"/>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ame 7"/>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cSld>
  <p:clrMap bg1="lt1" tx1="dk1" bg2="lt2" tx2="dk2" accent1="accent1" accent2="accent2" accent3="accent3" accent4="accent4" accent5="accent5" accent6="accent6" hlink="hlink" folHlink="folHlink"/>
  <p:sldLayoutIdLst>
    <p:sldLayoutId id="2147483715" r:id="rId1"/>
    <p:sldLayoutId id="2147483718" r:id="rId2"/>
    <p:sldLayoutId id="2147483719" r:id="rId3"/>
    <p:sldLayoutId id="2147483716" r:id="rId4"/>
    <p:sldLayoutId id="2147483737" r:id="rId5"/>
    <p:sldLayoutId id="2147483720" r:id="rId6"/>
    <p:sldLayoutId id="2147483721" r:id="rId7"/>
    <p:sldLayoutId id="2147483722" r:id="rId8"/>
    <p:sldLayoutId id="2147483710" r:id="rId9"/>
    <p:sldLayoutId id="2147483724" r:id="rId10"/>
    <p:sldLayoutId id="2147483732" r:id="rId11"/>
    <p:sldLayoutId id="2147483725" r:id="rId12"/>
    <p:sldLayoutId id="2147483726" r:id="rId13"/>
    <p:sldLayoutId id="2147483728" r:id="rId14"/>
    <p:sldLayoutId id="2147483729" r:id="rId15"/>
    <p:sldLayoutId id="2147483730" r:id="rId16"/>
    <p:sldLayoutId id="2147483740" r:id="rId17"/>
    <p:sldLayoutId id="2147483731" r:id="rId18"/>
    <p:sldLayoutId id="2147483741" r:id="rId19"/>
    <p:sldLayoutId id="2147483713" r:id="rId20"/>
    <p:sldLayoutId id="2147483744" r:id="rId21"/>
    <p:sldLayoutId id="2147483745" r:id="rId22"/>
    <p:sldLayoutId id="2147483747" r:id="rId23"/>
  </p:sldLayoutIdLst>
  <p:hf sldNum="0" hdr="0" ftr="0" dt="0"/>
  <p:txStyles>
    <p:titleStyle>
      <a:lvl1pPr algn="l" defTabSz="1088610" rtl="0" eaLnBrk="1" latinLnBrk="0" hangingPunct="1">
        <a:spcBef>
          <a:spcPct val="0"/>
        </a:spcBef>
        <a:buNone/>
        <a:defRPr sz="1700" b="0" kern="1200" cap="all" baseline="0">
          <a:solidFill>
            <a:schemeClr val="accent1"/>
          </a:solidFill>
          <a:latin typeface="+mj-lt"/>
          <a:ea typeface="+mj-ea"/>
          <a:cs typeface="+mj-cs"/>
        </a:defRPr>
      </a:lvl1pPr>
    </p:titleStyle>
    <p:bodyStyle>
      <a:lvl1pPr marL="324000" indent="-324000" algn="l" defTabSz="1088610" rtl="0" eaLnBrk="1" latinLnBrk="0" hangingPunct="1">
        <a:spcBef>
          <a:spcPts val="900"/>
        </a:spcBef>
        <a:buFont typeface="Arial" pitchFamily="34" charset="0"/>
        <a:buChar char="•"/>
        <a:defRPr sz="1600" b="0" kern="1200" baseline="0">
          <a:solidFill>
            <a:schemeClr val="tx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tx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tx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9pPr>
    </p:bodyStyle>
    <p:otherStyle>
      <a:defPPr>
        <a:defRPr lang="nl-NL"/>
      </a:defPPr>
      <a:lvl1pPr marL="0" algn="l" defTabSz="1088610" rtl="0" eaLnBrk="1" latinLnBrk="0" hangingPunct="1">
        <a:defRPr sz="2100" kern="1200">
          <a:solidFill>
            <a:schemeClr val="tx1"/>
          </a:solidFill>
          <a:latin typeface="+mn-lt"/>
          <a:ea typeface="+mn-ea"/>
          <a:cs typeface="+mn-cs"/>
        </a:defRPr>
      </a:lvl1pPr>
      <a:lvl2pPr marL="544306" algn="l" defTabSz="1088610" rtl="0" eaLnBrk="1" latinLnBrk="0" hangingPunct="1">
        <a:defRPr sz="2100" kern="1200">
          <a:solidFill>
            <a:schemeClr val="tx1"/>
          </a:solidFill>
          <a:latin typeface="+mn-lt"/>
          <a:ea typeface="+mn-ea"/>
          <a:cs typeface="+mn-cs"/>
        </a:defRPr>
      </a:lvl2pPr>
      <a:lvl3pPr marL="1088610" algn="l" defTabSz="1088610" rtl="0" eaLnBrk="1" latinLnBrk="0" hangingPunct="1">
        <a:defRPr sz="2100" kern="1200">
          <a:solidFill>
            <a:schemeClr val="tx1"/>
          </a:solidFill>
          <a:latin typeface="+mn-lt"/>
          <a:ea typeface="+mn-ea"/>
          <a:cs typeface="+mn-cs"/>
        </a:defRPr>
      </a:lvl3pPr>
      <a:lvl4pPr marL="1632916" algn="l" defTabSz="1088610" rtl="0" eaLnBrk="1" latinLnBrk="0" hangingPunct="1">
        <a:defRPr sz="2100" kern="1200">
          <a:solidFill>
            <a:schemeClr val="tx1"/>
          </a:solidFill>
          <a:latin typeface="+mn-lt"/>
          <a:ea typeface="+mn-ea"/>
          <a:cs typeface="+mn-cs"/>
        </a:defRPr>
      </a:lvl4pPr>
      <a:lvl5pPr marL="2177222" algn="l" defTabSz="1088610" rtl="0" eaLnBrk="1" latinLnBrk="0" hangingPunct="1">
        <a:defRPr sz="2100" kern="1200">
          <a:solidFill>
            <a:schemeClr val="tx1"/>
          </a:solidFill>
          <a:latin typeface="+mn-lt"/>
          <a:ea typeface="+mn-ea"/>
          <a:cs typeface="+mn-cs"/>
        </a:defRPr>
      </a:lvl5pPr>
      <a:lvl6pPr marL="2721526" algn="l" defTabSz="1088610" rtl="0" eaLnBrk="1" latinLnBrk="0" hangingPunct="1">
        <a:defRPr sz="2100" kern="1200">
          <a:solidFill>
            <a:schemeClr val="tx1"/>
          </a:solidFill>
          <a:latin typeface="+mn-lt"/>
          <a:ea typeface="+mn-ea"/>
          <a:cs typeface="+mn-cs"/>
        </a:defRPr>
      </a:lvl6pPr>
      <a:lvl7pPr marL="3265831" algn="l" defTabSz="1088610" rtl="0" eaLnBrk="1" latinLnBrk="0" hangingPunct="1">
        <a:defRPr sz="2100" kern="1200">
          <a:solidFill>
            <a:schemeClr val="tx1"/>
          </a:solidFill>
          <a:latin typeface="+mn-lt"/>
          <a:ea typeface="+mn-ea"/>
          <a:cs typeface="+mn-cs"/>
        </a:defRPr>
      </a:lvl7pPr>
      <a:lvl8pPr marL="3810137" algn="l" defTabSz="1088610" rtl="0" eaLnBrk="1" latinLnBrk="0" hangingPunct="1">
        <a:defRPr sz="2100" kern="1200">
          <a:solidFill>
            <a:schemeClr val="tx1"/>
          </a:solidFill>
          <a:latin typeface="+mn-lt"/>
          <a:ea typeface="+mn-ea"/>
          <a:cs typeface="+mn-cs"/>
        </a:defRPr>
      </a:lvl8pPr>
      <a:lvl9pPr marL="4354442" algn="l" defTabSz="108861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6" Type="http://schemas.openxmlformats.org/officeDocument/2006/relationships/image" Target="../media/image54.jpg"/><Relationship Id="rId21" Type="http://schemas.openxmlformats.org/officeDocument/2006/relationships/image" Target="../media/image49.jpg"/><Relationship Id="rId42" Type="http://schemas.openxmlformats.org/officeDocument/2006/relationships/image" Target="../media/image70.jpg"/><Relationship Id="rId47" Type="http://schemas.openxmlformats.org/officeDocument/2006/relationships/image" Target="../media/image75.jpg"/><Relationship Id="rId63" Type="http://schemas.openxmlformats.org/officeDocument/2006/relationships/image" Target="../media/image91.jpg"/><Relationship Id="rId68" Type="http://schemas.openxmlformats.org/officeDocument/2006/relationships/image" Target="../media/image96.jpg"/><Relationship Id="rId84" Type="http://schemas.openxmlformats.org/officeDocument/2006/relationships/image" Target="../media/image112.jpg"/><Relationship Id="rId89" Type="http://schemas.openxmlformats.org/officeDocument/2006/relationships/image" Target="../media/image117.jpg"/><Relationship Id="rId16" Type="http://schemas.openxmlformats.org/officeDocument/2006/relationships/image" Target="../media/image44.jpg"/><Relationship Id="rId11" Type="http://schemas.openxmlformats.org/officeDocument/2006/relationships/image" Target="../media/image39.jpg"/><Relationship Id="rId32" Type="http://schemas.openxmlformats.org/officeDocument/2006/relationships/image" Target="../media/image60.jpg"/><Relationship Id="rId37" Type="http://schemas.openxmlformats.org/officeDocument/2006/relationships/image" Target="../media/image65.jpg"/><Relationship Id="rId53" Type="http://schemas.openxmlformats.org/officeDocument/2006/relationships/image" Target="../media/image81.jpg"/><Relationship Id="rId58" Type="http://schemas.openxmlformats.org/officeDocument/2006/relationships/image" Target="../media/image86.jpg"/><Relationship Id="rId74" Type="http://schemas.openxmlformats.org/officeDocument/2006/relationships/image" Target="../media/image102.jpg"/><Relationship Id="rId79" Type="http://schemas.openxmlformats.org/officeDocument/2006/relationships/image" Target="../media/image107.jpg"/><Relationship Id="rId5" Type="http://schemas.openxmlformats.org/officeDocument/2006/relationships/image" Target="../media/image33.jpg"/><Relationship Id="rId90" Type="http://schemas.openxmlformats.org/officeDocument/2006/relationships/image" Target="../media/image118.jpg"/><Relationship Id="rId14" Type="http://schemas.openxmlformats.org/officeDocument/2006/relationships/image" Target="../media/image42.jpg"/><Relationship Id="rId22" Type="http://schemas.openxmlformats.org/officeDocument/2006/relationships/image" Target="../media/image50.jpg"/><Relationship Id="rId27" Type="http://schemas.openxmlformats.org/officeDocument/2006/relationships/image" Target="../media/image55.jpg"/><Relationship Id="rId30" Type="http://schemas.openxmlformats.org/officeDocument/2006/relationships/image" Target="../media/image58.jpg"/><Relationship Id="rId35" Type="http://schemas.openxmlformats.org/officeDocument/2006/relationships/image" Target="../media/image63.jpg"/><Relationship Id="rId43" Type="http://schemas.openxmlformats.org/officeDocument/2006/relationships/image" Target="../media/image71.jpg"/><Relationship Id="rId48" Type="http://schemas.openxmlformats.org/officeDocument/2006/relationships/image" Target="../media/image76.jpg"/><Relationship Id="rId56" Type="http://schemas.openxmlformats.org/officeDocument/2006/relationships/image" Target="../media/image84.jpg"/><Relationship Id="rId64" Type="http://schemas.openxmlformats.org/officeDocument/2006/relationships/image" Target="../media/image92.jpg"/><Relationship Id="rId69" Type="http://schemas.openxmlformats.org/officeDocument/2006/relationships/image" Target="../media/image97.jpg"/><Relationship Id="rId77" Type="http://schemas.openxmlformats.org/officeDocument/2006/relationships/image" Target="../media/image105.jpg"/><Relationship Id="rId8" Type="http://schemas.openxmlformats.org/officeDocument/2006/relationships/image" Target="../media/image36.jpg"/><Relationship Id="rId51" Type="http://schemas.openxmlformats.org/officeDocument/2006/relationships/image" Target="../media/image79.jpg"/><Relationship Id="rId72" Type="http://schemas.openxmlformats.org/officeDocument/2006/relationships/image" Target="../media/image100.jpg"/><Relationship Id="rId80" Type="http://schemas.openxmlformats.org/officeDocument/2006/relationships/image" Target="../media/image108.jpg"/><Relationship Id="rId85" Type="http://schemas.openxmlformats.org/officeDocument/2006/relationships/image" Target="../media/image113.jpg"/><Relationship Id="rId3" Type="http://schemas.openxmlformats.org/officeDocument/2006/relationships/image" Target="../media/image31.jpg"/><Relationship Id="rId12" Type="http://schemas.openxmlformats.org/officeDocument/2006/relationships/image" Target="../media/image40.jpg"/><Relationship Id="rId17" Type="http://schemas.openxmlformats.org/officeDocument/2006/relationships/image" Target="../media/image45.jpg"/><Relationship Id="rId25" Type="http://schemas.openxmlformats.org/officeDocument/2006/relationships/image" Target="../media/image53.jpg"/><Relationship Id="rId33" Type="http://schemas.openxmlformats.org/officeDocument/2006/relationships/image" Target="../media/image61.jpg"/><Relationship Id="rId38" Type="http://schemas.openxmlformats.org/officeDocument/2006/relationships/image" Target="../media/image66.jpg"/><Relationship Id="rId46" Type="http://schemas.openxmlformats.org/officeDocument/2006/relationships/image" Target="../media/image74.jpg"/><Relationship Id="rId59" Type="http://schemas.openxmlformats.org/officeDocument/2006/relationships/image" Target="../media/image87.jpg"/><Relationship Id="rId67" Type="http://schemas.openxmlformats.org/officeDocument/2006/relationships/image" Target="../media/image95.jpg"/><Relationship Id="rId20" Type="http://schemas.openxmlformats.org/officeDocument/2006/relationships/image" Target="../media/image48.jpg"/><Relationship Id="rId41" Type="http://schemas.openxmlformats.org/officeDocument/2006/relationships/image" Target="../media/image69.jpg"/><Relationship Id="rId54" Type="http://schemas.openxmlformats.org/officeDocument/2006/relationships/image" Target="../media/image82.jpg"/><Relationship Id="rId62" Type="http://schemas.openxmlformats.org/officeDocument/2006/relationships/image" Target="../media/image90.jpg"/><Relationship Id="rId70" Type="http://schemas.openxmlformats.org/officeDocument/2006/relationships/image" Target="../media/image98.jpg"/><Relationship Id="rId75" Type="http://schemas.openxmlformats.org/officeDocument/2006/relationships/image" Target="../media/image103.jpg"/><Relationship Id="rId83" Type="http://schemas.openxmlformats.org/officeDocument/2006/relationships/image" Target="../media/image111.jpg"/><Relationship Id="rId88" Type="http://schemas.openxmlformats.org/officeDocument/2006/relationships/image" Target="../media/image116.jpg"/><Relationship Id="rId91" Type="http://schemas.openxmlformats.org/officeDocument/2006/relationships/image" Target="../media/image119.jpg"/><Relationship Id="rId1" Type="http://schemas.openxmlformats.org/officeDocument/2006/relationships/slideLayout" Target="../slideLayouts/slideLayout21.xml"/><Relationship Id="rId6" Type="http://schemas.openxmlformats.org/officeDocument/2006/relationships/image" Target="../media/image34.jpg"/><Relationship Id="rId15" Type="http://schemas.openxmlformats.org/officeDocument/2006/relationships/image" Target="../media/image43.jpg"/><Relationship Id="rId23" Type="http://schemas.openxmlformats.org/officeDocument/2006/relationships/image" Target="../media/image51.jpg"/><Relationship Id="rId28" Type="http://schemas.openxmlformats.org/officeDocument/2006/relationships/image" Target="../media/image56.jpg"/><Relationship Id="rId36" Type="http://schemas.openxmlformats.org/officeDocument/2006/relationships/image" Target="../media/image64.jpg"/><Relationship Id="rId49" Type="http://schemas.openxmlformats.org/officeDocument/2006/relationships/image" Target="../media/image77.jpg"/><Relationship Id="rId57" Type="http://schemas.openxmlformats.org/officeDocument/2006/relationships/image" Target="../media/image85.jpg"/><Relationship Id="rId10" Type="http://schemas.openxmlformats.org/officeDocument/2006/relationships/image" Target="../media/image38.jpg"/><Relationship Id="rId31" Type="http://schemas.openxmlformats.org/officeDocument/2006/relationships/image" Target="../media/image59.jpg"/><Relationship Id="rId44" Type="http://schemas.openxmlformats.org/officeDocument/2006/relationships/image" Target="../media/image72.jpg"/><Relationship Id="rId52" Type="http://schemas.openxmlformats.org/officeDocument/2006/relationships/image" Target="../media/image80.jpg"/><Relationship Id="rId60" Type="http://schemas.openxmlformats.org/officeDocument/2006/relationships/image" Target="../media/image88.jpg"/><Relationship Id="rId65" Type="http://schemas.openxmlformats.org/officeDocument/2006/relationships/image" Target="../media/image93.jpg"/><Relationship Id="rId73" Type="http://schemas.openxmlformats.org/officeDocument/2006/relationships/image" Target="../media/image101.jpg"/><Relationship Id="rId78" Type="http://schemas.openxmlformats.org/officeDocument/2006/relationships/image" Target="../media/image106.jpg"/><Relationship Id="rId81" Type="http://schemas.openxmlformats.org/officeDocument/2006/relationships/image" Target="../media/image109.jpg"/><Relationship Id="rId86" Type="http://schemas.openxmlformats.org/officeDocument/2006/relationships/image" Target="../media/image114.jpg"/><Relationship Id="rId4" Type="http://schemas.openxmlformats.org/officeDocument/2006/relationships/image" Target="../media/image32.jpg"/><Relationship Id="rId9" Type="http://schemas.openxmlformats.org/officeDocument/2006/relationships/image" Target="../media/image37.jpg"/><Relationship Id="rId13" Type="http://schemas.openxmlformats.org/officeDocument/2006/relationships/image" Target="../media/image41.jpg"/><Relationship Id="rId18" Type="http://schemas.openxmlformats.org/officeDocument/2006/relationships/image" Target="../media/image46.jpg"/><Relationship Id="rId39" Type="http://schemas.openxmlformats.org/officeDocument/2006/relationships/image" Target="../media/image67.jpg"/><Relationship Id="rId34" Type="http://schemas.openxmlformats.org/officeDocument/2006/relationships/image" Target="../media/image62.jpg"/><Relationship Id="rId50" Type="http://schemas.openxmlformats.org/officeDocument/2006/relationships/image" Target="../media/image78.jpg"/><Relationship Id="rId55" Type="http://schemas.openxmlformats.org/officeDocument/2006/relationships/image" Target="../media/image83.jpg"/><Relationship Id="rId76" Type="http://schemas.openxmlformats.org/officeDocument/2006/relationships/image" Target="../media/image104.jpg"/><Relationship Id="rId7" Type="http://schemas.openxmlformats.org/officeDocument/2006/relationships/image" Target="../media/image35.jpg"/><Relationship Id="rId71" Type="http://schemas.openxmlformats.org/officeDocument/2006/relationships/image" Target="../media/image99.jpg"/><Relationship Id="rId92" Type="http://schemas.openxmlformats.org/officeDocument/2006/relationships/image" Target="../media/image120.jpg"/><Relationship Id="rId2" Type="http://schemas.openxmlformats.org/officeDocument/2006/relationships/notesSlide" Target="../notesSlides/notesSlide8.xml"/><Relationship Id="rId29" Type="http://schemas.openxmlformats.org/officeDocument/2006/relationships/image" Target="../media/image57.jpg"/><Relationship Id="rId24" Type="http://schemas.openxmlformats.org/officeDocument/2006/relationships/image" Target="../media/image52.jpg"/><Relationship Id="rId40" Type="http://schemas.openxmlformats.org/officeDocument/2006/relationships/image" Target="../media/image68.jpg"/><Relationship Id="rId45" Type="http://schemas.openxmlformats.org/officeDocument/2006/relationships/image" Target="../media/image73.jpg"/><Relationship Id="rId66" Type="http://schemas.openxmlformats.org/officeDocument/2006/relationships/image" Target="../media/image94.jpg"/><Relationship Id="rId87" Type="http://schemas.openxmlformats.org/officeDocument/2006/relationships/image" Target="../media/image115.jpg"/><Relationship Id="rId61" Type="http://schemas.openxmlformats.org/officeDocument/2006/relationships/image" Target="../media/image89.jpg"/><Relationship Id="rId82" Type="http://schemas.openxmlformats.org/officeDocument/2006/relationships/image" Target="../media/image110.jpg"/><Relationship Id="rId19" Type="http://schemas.openxmlformats.org/officeDocument/2006/relationships/image" Target="../media/image47.jpg"/></Relationships>
</file>

<file path=ppt/slides/_rels/slide1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22.png"/></Relationships>
</file>

<file path=ppt/slides/_rels/slide15.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24.png"/></Relationships>
</file>

<file path=ppt/slides/_rels/slide1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127.tiff"/><Relationship Id="rId4" Type="http://schemas.openxmlformats.org/officeDocument/2006/relationships/image" Target="../media/image126.png"/></Relationships>
</file>

<file path=ppt/slides/_rels/slide18.xml.rels><?xml version="1.0" encoding="UTF-8" standalone="yes"?>
<Relationships xmlns="http://schemas.openxmlformats.org/package/2006/relationships"><Relationship Id="rId3" Type="http://schemas.openxmlformats.org/officeDocument/2006/relationships/image" Target="../media/image128.tiff"/><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29.emf"/></Relationships>
</file>

<file path=ppt/slides/_rels/slide1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135.png"/><Relationship Id="rId4" Type="http://schemas.openxmlformats.org/officeDocument/2006/relationships/image" Target="../media/image134.png"/></Relationships>
</file>

<file path=ppt/slides/_rels/slide2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137.png"/></Relationships>
</file>

<file path=ppt/slides/_rels/slide2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139.png"/></Relationships>
</file>

<file path=ppt/slides/_rels/slide2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143.png"/></Relationships>
</file>

<file path=ppt/slides/_rels/slide2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emf"/><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B395981-F97C-5A4F-95C7-21FE1BED6CAE}"/>
              </a:ext>
            </a:extLst>
          </p:cNvPr>
          <p:cNvSpPr>
            <a:spLocks noGrp="1"/>
          </p:cNvSpPr>
          <p:nvPr>
            <p:ph type="body" sz="quarter" idx="14"/>
          </p:nvPr>
        </p:nvSpPr>
        <p:spPr>
          <a:xfrm>
            <a:off x="911903" y="4212252"/>
            <a:ext cx="9900000" cy="216000"/>
          </a:xfrm>
        </p:spPr>
        <p:txBody>
          <a:bodyPr/>
          <a:lstStyle/>
          <a:p>
            <a:r>
              <a:rPr lang="en-US" sz="1800" b="1" dirty="0">
                <a:solidFill>
                  <a:schemeClr val="bg2">
                    <a:lumMod val="85000"/>
                  </a:schemeClr>
                </a:solidFill>
              </a:rPr>
              <a:t>Swift 20 years, Florence</a:t>
            </a:r>
          </a:p>
        </p:txBody>
      </p:sp>
      <p:sp>
        <p:nvSpPr>
          <p:cNvPr id="6" name="Text Placeholder 5">
            <a:extLst>
              <a:ext uri="{FF2B5EF4-FFF2-40B4-BE49-F238E27FC236}">
                <a16:creationId xmlns:a16="http://schemas.microsoft.com/office/drawing/2014/main" id="{E0C592CE-C098-C746-C65C-E0F8EDCE05AF}"/>
              </a:ext>
            </a:extLst>
          </p:cNvPr>
          <p:cNvSpPr>
            <a:spLocks noGrp="1"/>
          </p:cNvSpPr>
          <p:nvPr>
            <p:ph type="body" sz="quarter" idx="13"/>
          </p:nvPr>
        </p:nvSpPr>
        <p:spPr/>
        <p:txBody>
          <a:bodyPr/>
          <a:lstStyle/>
          <a:p>
            <a:r>
              <a:rPr lang="en-US" sz="5000" dirty="0">
                <a:solidFill>
                  <a:schemeClr val="bg1"/>
                </a:solidFill>
              </a:rPr>
              <a:t>Gamma-ray bursts progenitors revisited</a:t>
            </a:r>
            <a:endParaRPr lang="en-GB" sz="5000" dirty="0">
              <a:solidFill>
                <a:schemeClr val="bg1"/>
              </a:solidFill>
            </a:endParaRPr>
          </a:p>
        </p:txBody>
      </p:sp>
      <p:pic>
        <p:nvPicPr>
          <p:cNvPr id="12" name="Picture 11">
            <a:extLst>
              <a:ext uri="{FF2B5EF4-FFF2-40B4-BE49-F238E27FC236}">
                <a16:creationId xmlns:a16="http://schemas.microsoft.com/office/drawing/2014/main" id="{E26C0BFC-088A-E844-B2D4-DECA7034DB68}"/>
              </a:ext>
            </a:extLst>
          </p:cNvPr>
          <p:cNvPicPr>
            <a:picLocks noChangeAspect="1"/>
          </p:cNvPicPr>
          <p:nvPr/>
        </p:nvPicPr>
        <p:blipFill>
          <a:blip r:embed="rId3"/>
          <a:stretch>
            <a:fillRect/>
          </a:stretch>
        </p:blipFill>
        <p:spPr>
          <a:xfrm>
            <a:off x="6456217" y="5898985"/>
            <a:ext cx="1343314" cy="892676"/>
          </a:xfrm>
          <a:prstGeom prst="rect">
            <a:avLst/>
          </a:prstGeom>
        </p:spPr>
      </p:pic>
      <p:sp>
        <p:nvSpPr>
          <p:cNvPr id="2" name="TextBox 1">
            <a:extLst>
              <a:ext uri="{FF2B5EF4-FFF2-40B4-BE49-F238E27FC236}">
                <a16:creationId xmlns:a16="http://schemas.microsoft.com/office/drawing/2014/main" id="{2E9F1061-7597-EF4D-952B-A2D7FA8474B7}"/>
              </a:ext>
            </a:extLst>
          </p:cNvPr>
          <p:cNvSpPr txBox="1"/>
          <p:nvPr/>
        </p:nvSpPr>
        <p:spPr>
          <a:xfrm>
            <a:off x="911902" y="4581079"/>
            <a:ext cx="10825395" cy="276999"/>
          </a:xfrm>
          <a:prstGeom prst="rect">
            <a:avLst/>
          </a:prstGeom>
          <a:noFill/>
        </p:spPr>
        <p:txBody>
          <a:bodyPr wrap="square" lIns="0" tIns="0" rIns="0" bIns="0" rtlCol="0">
            <a:spAutoFit/>
          </a:bodyPr>
          <a:lstStyle/>
          <a:p>
            <a:r>
              <a:rPr lang="en-US" sz="1800" b="1" dirty="0">
                <a:solidFill>
                  <a:schemeClr val="bg2"/>
                </a:solidFill>
              </a:rPr>
              <a:t>Andrew Levan</a:t>
            </a:r>
          </a:p>
        </p:txBody>
      </p:sp>
    </p:spTree>
    <p:extLst>
      <p:ext uri="{BB962C8B-B14F-4D97-AF65-F5344CB8AC3E}">
        <p14:creationId xmlns:p14="http://schemas.microsoft.com/office/powerpoint/2010/main" val="3603412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33EE96A-6DC3-3244-9EFA-79D485DB2104}"/>
              </a:ext>
            </a:extLst>
          </p:cNvPr>
          <p:cNvSpPr txBox="1"/>
          <p:nvPr/>
        </p:nvSpPr>
        <p:spPr>
          <a:xfrm>
            <a:off x="3102187" y="-243840"/>
            <a:ext cx="65" cy="276999"/>
          </a:xfrm>
          <a:prstGeom prst="rect">
            <a:avLst/>
          </a:prstGeom>
          <a:noFill/>
        </p:spPr>
        <p:txBody>
          <a:bodyPr wrap="none" lIns="0" tIns="0" rIns="0" bIns="0" rtlCol="0">
            <a:spAutoFit/>
          </a:bodyPr>
          <a:lstStyle/>
          <a:p>
            <a:endParaRPr lang="en-US" sz="1800" dirty="0" err="1"/>
          </a:p>
        </p:txBody>
      </p:sp>
      <p:sp>
        <p:nvSpPr>
          <p:cNvPr id="2" name="TextBox 1">
            <a:extLst>
              <a:ext uri="{FF2B5EF4-FFF2-40B4-BE49-F238E27FC236}">
                <a16:creationId xmlns:a16="http://schemas.microsoft.com/office/drawing/2014/main" id="{776BFA86-3F7A-A345-B9DB-FB75AB0874EA}"/>
              </a:ext>
            </a:extLst>
          </p:cNvPr>
          <p:cNvSpPr txBox="1"/>
          <p:nvPr/>
        </p:nvSpPr>
        <p:spPr>
          <a:xfrm>
            <a:off x="60106" y="5566484"/>
            <a:ext cx="4214004" cy="738664"/>
          </a:xfrm>
          <a:prstGeom prst="rect">
            <a:avLst/>
          </a:prstGeom>
          <a:noFill/>
        </p:spPr>
        <p:txBody>
          <a:bodyPr wrap="square" lIns="0" tIns="0" rIns="0" bIns="0" rtlCol="0">
            <a:spAutoFit/>
          </a:bodyPr>
          <a:lstStyle/>
          <a:p>
            <a:r>
              <a:rPr lang="en-US" sz="2400" dirty="0" err="1"/>
              <a:t>Eyles</a:t>
            </a:r>
            <a:r>
              <a:rPr lang="en-US" sz="2400" dirty="0"/>
              <a:t>-Ferris et al. in prep, </a:t>
            </a:r>
            <a:r>
              <a:rPr lang="en-US" sz="2400" dirty="0" err="1"/>
              <a:t>Rastinejad</a:t>
            </a:r>
            <a:r>
              <a:rPr lang="en-US" sz="2400" dirty="0"/>
              <a:t> et al. in prep.</a:t>
            </a:r>
          </a:p>
        </p:txBody>
      </p:sp>
      <p:sp>
        <p:nvSpPr>
          <p:cNvPr id="9" name="TextBox 8">
            <a:extLst>
              <a:ext uri="{FF2B5EF4-FFF2-40B4-BE49-F238E27FC236}">
                <a16:creationId xmlns:a16="http://schemas.microsoft.com/office/drawing/2014/main" id="{AE5782DF-3B04-B04B-97BA-F5CEAAEBE09A}"/>
              </a:ext>
            </a:extLst>
          </p:cNvPr>
          <p:cNvSpPr txBox="1"/>
          <p:nvPr/>
        </p:nvSpPr>
        <p:spPr>
          <a:xfrm>
            <a:off x="156868" y="101757"/>
            <a:ext cx="2510816" cy="1077218"/>
          </a:xfrm>
          <a:prstGeom prst="rect">
            <a:avLst/>
          </a:prstGeom>
          <a:noFill/>
        </p:spPr>
        <p:txBody>
          <a:bodyPr wrap="none" rtlCol="0">
            <a:spAutoFit/>
          </a:bodyPr>
          <a:lstStyle/>
          <a:p>
            <a:r>
              <a:rPr lang="en-US" sz="3200" dirty="0">
                <a:solidFill>
                  <a:schemeClr val="accent1"/>
                </a:solidFill>
                <a:latin typeface="+mj-lt"/>
              </a:rPr>
              <a:t>GRB/XRF/FXT </a:t>
            </a:r>
          </a:p>
          <a:p>
            <a:r>
              <a:rPr lang="en-US" sz="3200" dirty="0">
                <a:solidFill>
                  <a:schemeClr val="accent1"/>
                </a:solidFill>
                <a:latin typeface="+mj-lt"/>
              </a:rPr>
              <a:t>supernovae</a:t>
            </a:r>
          </a:p>
        </p:txBody>
      </p:sp>
      <p:sp>
        <p:nvSpPr>
          <p:cNvPr id="5" name="TextBox 4">
            <a:extLst>
              <a:ext uri="{FF2B5EF4-FFF2-40B4-BE49-F238E27FC236}">
                <a16:creationId xmlns:a16="http://schemas.microsoft.com/office/drawing/2014/main" id="{8E05646E-E1DC-DC4C-9570-29B5C108EC66}"/>
              </a:ext>
            </a:extLst>
          </p:cNvPr>
          <p:cNvSpPr txBox="1"/>
          <p:nvPr/>
        </p:nvSpPr>
        <p:spPr>
          <a:xfrm>
            <a:off x="7918297" y="967154"/>
            <a:ext cx="2595454" cy="276999"/>
          </a:xfrm>
          <a:prstGeom prst="rect">
            <a:avLst/>
          </a:prstGeom>
          <a:noFill/>
        </p:spPr>
        <p:txBody>
          <a:bodyPr wrap="none" lIns="0" tIns="0" rIns="0" bIns="0" rtlCol="0">
            <a:spAutoFit/>
          </a:bodyPr>
          <a:lstStyle/>
          <a:p>
            <a:r>
              <a:rPr lang="en-US" sz="1800" b="1" dirty="0">
                <a:solidFill>
                  <a:schemeClr val="bg1"/>
                </a:solidFill>
              </a:rPr>
              <a:t>GRB980425/SN 1998bw</a:t>
            </a:r>
          </a:p>
        </p:txBody>
      </p:sp>
      <p:sp>
        <p:nvSpPr>
          <p:cNvPr id="8" name="TextBox 7">
            <a:extLst>
              <a:ext uri="{FF2B5EF4-FFF2-40B4-BE49-F238E27FC236}">
                <a16:creationId xmlns:a16="http://schemas.microsoft.com/office/drawing/2014/main" id="{17704856-8038-6E41-8277-66E47C067E3F}"/>
              </a:ext>
            </a:extLst>
          </p:cNvPr>
          <p:cNvSpPr txBox="1"/>
          <p:nvPr/>
        </p:nvSpPr>
        <p:spPr>
          <a:xfrm>
            <a:off x="222400" y="1147005"/>
            <a:ext cx="3019737" cy="369332"/>
          </a:xfrm>
          <a:prstGeom prst="rect">
            <a:avLst/>
          </a:prstGeom>
          <a:noFill/>
        </p:spPr>
        <p:txBody>
          <a:bodyPr wrap="none" lIns="0" tIns="0" rIns="0" bIns="0" rtlCol="0">
            <a:spAutoFit/>
          </a:bodyPr>
          <a:lstStyle/>
          <a:p>
            <a:r>
              <a:rPr lang="en-US" sz="2400" dirty="0"/>
              <a:t>Enter the Einstein Probe</a:t>
            </a:r>
          </a:p>
        </p:txBody>
      </p:sp>
      <p:pic>
        <p:nvPicPr>
          <p:cNvPr id="11" name="Picture 10" descr="A diagram of a graph&#10;&#10;Description automatically generated with medium confidence">
            <a:extLst>
              <a:ext uri="{FF2B5EF4-FFF2-40B4-BE49-F238E27FC236}">
                <a16:creationId xmlns:a16="http://schemas.microsoft.com/office/drawing/2014/main" id="{AF421A52-963A-C543-A2C5-2816BA08C66D}"/>
              </a:ext>
            </a:extLst>
          </p:cNvPr>
          <p:cNvPicPr>
            <a:picLocks noChangeAspect="1"/>
          </p:cNvPicPr>
          <p:nvPr/>
        </p:nvPicPr>
        <p:blipFill rotWithShape="1">
          <a:blip r:embed="rId3"/>
          <a:srcRect t="2495"/>
          <a:stretch/>
        </p:blipFill>
        <p:spPr>
          <a:xfrm>
            <a:off x="3997980" y="-92733"/>
            <a:ext cx="4531423" cy="6978535"/>
          </a:xfrm>
          <a:prstGeom prst="rect">
            <a:avLst/>
          </a:prstGeom>
        </p:spPr>
      </p:pic>
      <p:pic>
        <p:nvPicPr>
          <p:cNvPr id="13" name="Picture 12" descr="A graph of a graph showing the number of the same number&#10;&#10;Description automatically generated with medium confidence">
            <a:extLst>
              <a:ext uri="{FF2B5EF4-FFF2-40B4-BE49-F238E27FC236}">
                <a16:creationId xmlns:a16="http://schemas.microsoft.com/office/drawing/2014/main" id="{03F331C4-6784-254D-989A-087BB77CBA94}"/>
              </a:ext>
            </a:extLst>
          </p:cNvPr>
          <p:cNvPicPr>
            <a:picLocks noChangeAspect="1"/>
          </p:cNvPicPr>
          <p:nvPr/>
        </p:nvPicPr>
        <p:blipFill>
          <a:blip r:embed="rId4"/>
          <a:stretch>
            <a:fillRect/>
          </a:stretch>
        </p:blipFill>
        <p:spPr>
          <a:xfrm>
            <a:off x="8529403" y="-46002"/>
            <a:ext cx="3662597" cy="6931804"/>
          </a:xfrm>
          <a:prstGeom prst="rect">
            <a:avLst/>
          </a:prstGeom>
        </p:spPr>
      </p:pic>
      <p:sp>
        <p:nvSpPr>
          <p:cNvPr id="14" name="TextBox 13">
            <a:extLst>
              <a:ext uri="{FF2B5EF4-FFF2-40B4-BE49-F238E27FC236}">
                <a16:creationId xmlns:a16="http://schemas.microsoft.com/office/drawing/2014/main" id="{96702F45-7EBC-2448-A11D-390267E1A5A6}"/>
              </a:ext>
            </a:extLst>
          </p:cNvPr>
          <p:cNvSpPr txBox="1"/>
          <p:nvPr/>
        </p:nvSpPr>
        <p:spPr>
          <a:xfrm>
            <a:off x="222400" y="1641362"/>
            <a:ext cx="1867499" cy="276999"/>
          </a:xfrm>
          <a:prstGeom prst="rect">
            <a:avLst/>
          </a:prstGeom>
          <a:noFill/>
        </p:spPr>
        <p:txBody>
          <a:bodyPr wrap="none" lIns="0" tIns="0" rIns="0" bIns="0" rtlCol="0">
            <a:spAutoFit/>
          </a:bodyPr>
          <a:lstStyle/>
          <a:p>
            <a:r>
              <a:rPr lang="en-US" sz="1800" b="1" dirty="0"/>
              <a:t>EP250108a (z=0.17)</a:t>
            </a:r>
          </a:p>
        </p:txBody>
      </p:sp>
    </p:spTree>
    <p:extLst>
      <p:ext uri="{BB962C8B-B14F-4D97-AF65-F5344CB8AC3E}">
        <p14:creationId xmlns:p14="http://schemas.microsoft.com/office/powerpoint/2010/main" val="4215180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33EE96A-6DC3-3244-9EFA-79D485DB2104}"/>
              </a:ext>
            </a:extLst>
          </p:cNvPr>
          <p:cNvSpPr txBox="1"/>
          <p:nvPr/>
        </p:nvSpPr>
        <p:spPr>
          <a:xfrm>
            <a:off x="3102187" y="-243840"/>
            <a:ext cx="65" cy="276999"/>
          </a:xfrm>
          <a:prstGeom prst="rect">
            <a:avLst/>
          </a:prstGeom>
          <a:noFill/>
        </p:spPr>
        <p:txBody>
          <a:bodyPr wrap="none" lIns="0" tIns="0" rIns="0" bIns="0" rtlCol="0">
            <a:spAutoFit/>
          </a:bodyPr>
          <a:lstStyle/>
          <a:p>
            <a:endParaRPr lang="en-US" sz="1800" dirty="0" err="1"/>
          </a:p>
        </p:txBody>
      </p:sp>
      <p:sp>
        <p:nvSpPr>
          <p:cNvPr id="2" name="TextBox 1">
            <a:extLst>
              <a:ext uri="{FF2B5EF4-FFF2-40B4-BE49-F238E27FC236}">
                <a16:creationId xmlns:a16="http://schemas.microsoft.com/office/drawing/2014/main" id="{776BFA86-3F7A-A345-B9DB-FB75AB0874EA}"/>
              </a:ext>
            </a:extLst>
          </p:cNvPr>
          <p:cNvSpPr txBox="1"/>
          <p:nvPr/>
        </p:nvSpPr>
        <p:spPr>
          <a:xfrm>
            <a:off x="8215227" y="6448466"/>
            <a:ext cx="3820020" cy="307777"/>
          </a:xfrm>
          <a:prstGeom prst="rect">
            <a:avLst/>
          </a:prstGeom>
          <a:noFill/>
        </p:spPr>
        <p:txBody>
          <a:bodyPr wrap="none" lIns="0" tIns="0" rIns="0" bIns="0" rtlCol="0">
            <a:spAutoFit/>
          </a:bodyPr>
          <a:lstStyle/>
          <a:p>
            <a:r>
              <a:rPr lang="en-US" sz="2000" dirty="0">
                <a:solidFill>
                  <a:schemeClr val="bg1"/>
                </a:solidFill>
              </a:rPr>
              <a:t>Levan et al. 2014, Greiner et al. 2015</a:t>
            </a:r>
          </a:p>
        </p:txBody>
      </p:sp>
      <p:sp>
        <p:nvSpPr>
          <p:cNvPr id="9" name="TextBox 8">
            <a:extLst>
              <a:ext uri="{FF2B5EF4-FFF2-40B4-BE49-F238E27FC236}">
                <a16:creationId xmlns:a16="http://schemas.microsoft.com/office/drawing/2014/main" id="{AE5782DF-3B04-B04B-97BA-F5CEAAEBE09A}"/>
              </a:ext>
            </a:extLst>
          </p:cNvPr>
          <p:cNvSpPr txBox="1"/>
          <p:nvPr/>
        </p:nvSpPr>
        <p:spPr>
          <a:xfrm>
            <a:off x="156868" y="101757"/>
            <a:ext cx="9387313" cy="584775"/>
          </a:xfrm>
          <a:prstGeom prst="rect">
            <a:avLst/>
          </a:prstGeom>
          <a:noFill/>
        </p:spPr>
        <p:txBody>
          <a:bodyPr wrap="none" rtlCol="0">
            <a:spAutoFit/>
          </a:bodyPr>
          <a:lstStyle/>
          <a:p>
            <a:r>
              <a:rPr lang="en-US" sz="3200" dirty="0">
                <a:solidFill>
                  <a:schemeClr val="accent1"/>
                </a:solidFill>
                <a:latin typeface="+mj-lt"/>
              </a:rPr>
              <a:t>….but with some outliers: I: Ultra-long GRBs</a:t>
            </a:r>
          </a:p>
        </p:txBody>
      </p:sp>
      <p:pic>
        <p:nvPicPr>
          <p:cNvPr id="4" name="Picture 3" descr="A graph of a number of sources&#10;&#10;Description automatically generated with medium confidence">
            <a:extLst>
              <a:ext uri="{FF2B5EF4-FFF2-40B4-BE49-F238E27FC236}">
                <a16:creationId xmlns:a16="http://schemas.microsoft.com/office/drawing/2014/main" id="{20F56B2A-4AAC-454E-8A7D-2A9FBA39FA99}"/>
              </a:ext>
            </a:extLst>
          </p:cNvPr>
          <p:cNvPicPr>
            <a:picLocks noChangeAspect="1"/>
          </p:cNvPicPr>
          <p:nvPr/>
        </p:nvPicPr>
        <p:blipFill>
          <a:blip r:embed="rId3"/>
          <a:stretch>
            <a:fillRect/>
          </a:stretch>
        </p:blipFill>
        <p:spPr>
          <a:xfrm>
            <a:off x="0" y="1256570"/>
            <a:ext cx="5892826" cy="4344860"/>
          </a:xfrm>
          <a:prstGeom prst="rect">
            <a:avLst/>
          </a:prstGeom>
        </p:spPr>
      </p:pic>
      <p:pic>
        <p:nvPicPr>
          <p:cNvPr id="6" name="Picture 5" descr="A graph of different colored lines&#10;&#10;Description automatically generated">
            <a:extLst>
              <a:ext uri="{FF2B5EF4-FFF2-40B4-BE49-F238E27FC236}">
                <a16:creationId xmlns:a16="http://schemas.microsoft.com/office/drawing/2014/main" id="{1677B26C-3057-524E-9499-181F422684BF}"/>
              </a:ext>
            </a:extLst>
          </p:cNvPr>
          <p:cNvPicPr>
            <a:picLocks noChangeAspect="1"/>
          </p:cNvPicPr>
          <p:nvPr/>
        </p:nvPicPr>
        <p:blipFill rotWithShape="1">
          <a:blip r:embed="rId4"/>
          <a:srcRect t="1242"/>
          <a:stretch/>
        </p:blipFill>
        <p:spPr>
          <a:xfrm>
            <a:off x="6477000" y="561104"/>
            <a:ext cx="4867406" cy="5735792"/>
          </a:xfrm>
          <a:prstGeom prst="rect">
            <a:avLst/>
          </a:prstGeom>
        </p:spPr>
      </p:pic>
      <p:sp>
        <p:nvSpPr>
          <p:cNvPr id="8" name="TextBox 7">
            <a:extLst>
              <a:ext uri="{FF2B5EF4-FFF2-40B4-BE49-F238E27FC236}">
                <a16:creationId xmlns:a16="http://schemas.microsoft.com/office/drawing/2014/main" id="{D2C0AE71-DAAE-754B-BCDD-57DA2AAD472E}"/>
              </a:ext>
            </a:extLst>
          </p:cNvPr>
          <p:cNvSpPr txBox="1"/>
          <p:nvPr/>
        </p:nvSpPr>
        <p:spPr>
          <a:xfrm>
            <a:off x="156868" y="6019897"/>
            <a:ext cx="5594545" cy="276999"/>
          </a:xfrm>
          <a:prstGeom prst="rect">
            <a:avLst/>
          </a:prstGeom>
          <a:noFill/>
        </p:spPr>
        <p:txBody>
          <a:bodyPr wrap="none" lIns="0" tIns="0" rIns="0" bIns="0" rtlCol="0">
            <a:spAutoFit/>
          </a:bodyPr>
          <a:lstStyle/>
          <a:p>
            <a:r>
              <a:rPr lang="en-US" sz="1800" dirty="0"/>
              <a:t>Magnetars? (</a:t>
            </a:r>
            <a:r>
              <a:rPr lang="en-US" sz="1800" dirty="0">
                <a:highlight>
                  <a:srgbClr val="FFFF00"/>
                </a:highlight>
              </a:rPr>
              <a:t>see also talks by Brian Metzger, </a:t>
            </a:r>
            <a:r>
              <a:rPr lang="en-US" sz="1800" dirty="0" err="1">
                <a:highlight>
                  <a:srgbClr val="FFFF00"/>
                </a:highlight>
              </a:rPr>
              <a:t>Binbin</a:t>
            </a:r>
            <a:r>
              <a:rPr lang="en-US" sz="1800" dirty="0">
                <a:highlight>
                  <a:srgbClr val="FFFF00"/>
                </a:highlight>
              </a:rPr>
              <a:t> Zhang</a:t>
            </a:r>
            <a:r>
              <a:rPr lang="en-US" sz="1800" dirty="0"/>
              <a:t>)</a:t>
            </a:r>
          </a:p>
        </p:txBody>
      </p:sp>
    </p:spTree>
    <p:extLst>
      <p:ext uri="{BB962C8B-B14F-4D97-AF65-F5344CB8AC3E}">
        <p14:creationId xmlns:p14="http://schemas.microsoft.com/office/powerpoint/2010/main" val="1065262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33EE96A-6DC3-3244-9EFA-79D485DB2104}"/>
              </a:ext>
            </a:extLst>
          </p:cNvPr>
          <p:cNvSpPr txBox="1"/>
          <p:nvPr/>
        </p:nvSpPr>
        <p:spPr>
          <a:xfrm>
            <a:off x="3102187" y="-243840"/>
            <a:ext cx="65" cy="276999"/>
          </a:xfrm>
          <a:prstGeom prst="rect">
            <a:avLst/>
          </a:prstGeom>
          <a:noFill/>
        </p:spPr>
        <p:txBody>
          <a:bodyPr wrap="none" lIns="0" tIns="0" rIns="0" bIns="0" rtlCol="0">
            <a:spAutoFit/>
          </a:bodyPr>
          <a:lstStyle/>
          <a:p>
            <a:endParaRPr lang="en-US" sz="1800" dirty="0" err="1"/>
          </a:p>
        </p:txBody>
      </p:sp>
      <p:sp>
        <p:nvSpPr>
          <p:cNvPr id="9" name="TextBox 8">
            <a:extLst>
              <a:ext uri="{FF2B5EF4-FFF2-40B4-BE49-F238E27FC236}">
                <a16:creationId xmlns:a16="http://schemas.microsoft.com/office/drawing/2014/main" id="{AE5782DF-3B04-B04B-97BA-F5CEAAEBE09A}"/>
              </a:ext>
            </a:extLst>
          </p:cNvPr>
          <p:cNvSpPr txBox="1"/>
          <p:nvPr/>
        </p:nvSpPr>
        <p:spPr>
          <a:xfrm>
            <a:off x="156868" y="101757"/>
            <a:ext cx="11647548" cy="584775"/>
          </a:xfrm>
          <a:prstGeom prst="rect">
            <a:avLst/>
          </a:prstGeom>
          <a:noFill/>
        </p:spPr>
        <p:txBody>
          <a:bodyPr wrap="none" rtlCol="0">
            <a:spAutoFit/>
          </a:bodyPr>
          <a:lstStyle/>
          <a:p>
            <a:r>
              <a:rPr lang="en-US" sz="3200" dirty="0">
                <a:solidFill>
                  <a:schemeClr val="accent1"/>
                </a:solidFill>
                <a:latin typeface="+mj-lt"/>
              </a:rPr>
              <a:t>….but with some outliers: II: Supernova-less long GRBs</a:t>
            </a:r>
          </a:p>
        </p:txBody>
      </p:sp>
      <p:pic>
        <p:nvPicPr>
          <p:cNvPr id="5" name="Picture 4">
            <a:extLst>
              <a:ext uri="{FF2B5EF4-FFF2-40B4-BE49-F238E27FC236}">
                <a16:creationId xmlns:a16="http://schemas.microsoft.com/office/drawing/2014/main" id="{A70D2EDF-CF9F-564D-BCA3-EDDDD6066990}"/>
              </a:ext>
            </a:extLst>
          </p:cNvPr>
          <p:cNvPicPr>
            <a:picLocks noChangeAspect="1"/>
          </p:cNvPicPr>
          <p:nvPr/>
        </p:nvPicPr>
        <p:blipFill>
          <a:blip r:embed="rId3"/>
          <a:stretch>
            <a:fillRect/>
          </a:stretch>
        </p:blipFill>
        <p:spPr>
          <a:xfrm>
            <a:off x="3351945" y="650400"/>
            <a:ext cx="5788750" cy="5557200"/>
          </a:xfrm>
          <a:prstGeom prst="rect">
            <a:avLst/>
          </a:prstGeom>
        </p:spPr>
      </p:pic>
      <p:sp>
        <p:nvSpPr>
          <p:cNvPr id="7" name="TextBox 6">
            <a:extLst>
              <a:ext uri="{FF2B5EF4-FFF2-40B4-BE49-F238E27FC236}">
                <a16:creationId xmlns:a16="http://schemas.microsoft.com/office/drawing/2014/main" id="{370C1456-24FC-644A-B3B5-01F62838722F}"/>
              </a:ext>
            </a:extLst>
          </p:cNvPr>
          <p:cNvSpPr txBox="1"/>
          <p:nvPr/>
        </p:nvSpPr>
        <p:spPr>
          <a:xfrm>
            <a:off x="3547872" y="6479244"/>
            <a:ext cx="8873232" cy="400110"/>
          </a:xfrm>
          <a:prstGeom prst="rect">
            <a:avLst/>
          </a:prstGeom>
          <a:noFill/>
        </p:spPr>
        <p:txBody>
          <a:bodyPr wrap="square">
            <a:spAutoFit/>
          </a:bodyPr>
          <a:lstStyle/>
          <a:p>
            <a:r>
              <a:rPr lang="en-US" sz="2000" dirty="0" err="1">
                <a:solidFill>
                  <a:schemeClr val="bg2"/>
                </a:solidFill>
              </a:rPr>
              <a:t>Fynbo</a:t>
            </a:r>
            <a:r>
              <a:rPr lang="en-US" sz="2000" dirty="0">
                <a:solidFill>
                  <a:schemeClr val="bg2"/>
                </a:solidFill>
              </a:rPr>
              <a:t> et al. 2006, Gal-Yam et al. 2006, Della Valle et al. 2006, </a:t>
            </a:r>
            <a:r>
              <a:rPr lang="en-US" sz="2000" dirty="0" err="1">
                <a:solidFill>
                  <a:schemeClr val="bg2"/>
                </a:solidFill>
              </a:rPr>
              <a:t>Gehrels</a:t>
            </a:r>
            <a:r>
              <a:rPr lang="en-US" sz="2000" dirty="0">
                <a:solidFill>
                  <a:schemeClr val="bg2"/>
                </a:solidFill>
              </a:rPr>
              <a:t> et al. 2006</a:t>
            </a:r>
          </a:p>
        </p:txBody>
      </p:sp>
    </p:spTree>
    <p:extLst>
      <p:ext uri="{BB962C8B-B14F-4D97-AF65-F5344CB8AC3E}">
        <p14:creationId xmlns:p14="http://schemas.microsoft.com/office/powerpoint/2010/main" val="1929217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33EE96A-6DC3-3244-9EFA-79D485DB2104}"/>
              </a:ext>
            </a:extLst>
          </p:cNvPr>
          <p:cNvSpPr txBox="1"/>
          <p:nvPr/>
        </p:nvSpPr>
        <p:spPr>
          <a:xfrm>
            <a:off x="2792906" y="-243840"/>
            <a:ext cx="65" cy="276999"/>
          </a:xfrm>
          <a:prstGeom prst="rect">
            <a:avLst/>
          </a:prstGeom>
          <a:noFill/>
        </p:spPr>
        <p:txBody>
          <a:bodyPr wrap="none" lIns="0" tIns="0" rIns="0" bIns="0" rtlCol="0">
            <a:spAutoFit/>
          </a:bodyPr>
          <a:lstStyle/>
          <a:p>
            <a:endParaRPr lang="en-US" sz="1800" dirty="0" err="1"/>
          </a:p>
        </p:txBody>
      </p:sp>
      <p:sp>
        <p:nvSpPr>
          <p:cNvPr id="9" name="TextBox 8">
            <a:extLst>
              <a:ext uri="{FF2B5EF4-FFF2-40B4-BE49-F238E27FC236}">
                <a16:creationId xmlns:a16="http://schemas.microsoft.com/office/drawing/2014/main" id="{AE5782DF-3B04-B04B-97BA-F5CEAAEBE09A}"/>
              </a:ext>
            </a:extLst>
          </p:cNvPr>
          <p:cNvSpPr txBox="1"/>
          <p:nvPr/>
        </p:nvSpPr>
        <p:spPr>
          <a:xfrm>
            <a:off x="156868" y="-47275"/>
            <a:ext cx="11091306" cy="584775"/>
          </a:xfrm>
          <a:prstGeom prst="rect">
            <a:avLst/>
          </a:prstGeom>
          <a:noFill/>
        </p:spPr>
        <p:txBody>
          <a:bodyPr wrap="none" rtlCol="0">
            <a:spAutoFit/>
          </a:bodyPr>
          <a:lstStyle/>
          <a:p>
            <a:r>
              <a:rPr lang="en-US" sz="3200" dirty="0">
                <a:solidFill>
                  <a:schemeClr val="accent1"/>
                </a:solidFill>
                <a:latin typeface="+mj-lt"/>
              </a:rPr>
              <a:t>Short GRB progenitors – host galaxies and locations</a:t>
            </a:r>
          </a:p>
        </p:txBody>
      </p:sp>
      <p:pic>
        <p:nvPicPr>
          <p:cNvPr id="4" name="Picture 3" descr="A black circle with orange lines and a yellow circle&#10;&#10;Description automatically generated">
            <a:extLst>
              <a:ext uri="{FF2B5EF4-FFF2-40B4-BE49-F238E27FC236}">
                <a16:creationId xmlns:a16="http://schemas.microsoft.com/office/drawing/2014/main" id="{A9DD3457-4B54-624D-8FD1-E8CD3392EA4B}"/>
              </a:ext>
            </a:extLst>
          </p:cNvPr>
          <p:cNvPicPr>
            <a:picLocks noChangeAspect="1"/>
          </p:cNvPicPr>
          <p:nvPr/>
        </p:nvPicPr>
        <p:blipFill>
          <a:blip r:embed="rId3"/>
          <a:stretch>
            <a:fillRect/>
          </a:stretch>
        </p:blipFill>
        <p:spPr>
          <a:xfrm>
            <a:off x="617298" y="526173"/>
            <a:ext cx="900000" cy="900000"/>
          </a:xfrm>
          <a:prstGeom prst="rect">
            <a:avLst/>
          </a:prstGeom>
        </p:spPr>
      </p:pic>
      <p:pic>
        <p:nvPicPr>
          <p:cNvPr id="7" name="Picture 6" descr="A black circle with purple circle and black text&#10;&#10;Description automatically generated">
            <a:extLst>
              <a:ext uri="{FF2B5EF4-FFF2-40B4-BE49-F238E27FC236}">
                <a16:creationId xmlns:a16="http://schemas.microsoft.com/office/drawing/2014/main" id="{267D22DB-F564-0D44-AD7E-BA35B4CA0E8F}"/>
              </a:ext>
            </a:extLst>
          </p:cNvPr>
          <p:cNvPicPr>
            <a:picLocks noChangeAspect="1"/>
          </p:cNvPicPr>
          <p:nvPr/>
        </p:nvPicPr>
        <p:blipFill>
          <a:blip r:embed="rId4"/>
          <a:stretch>
            <a:fillRect/>
          </a:stretch>
        </p:blipFill>
        <p:spPr>
          <a:xfrm>
            <a:off x="1488213" y="502746"/>
            <a:ext cx="900000" cy="900000"/>
          </a:xfrm>
          <a:prstGeom prst="rect">
            <a:avLst/>
          </a:prstGeom>
        </p:spPr>
      </p:pic>
      <p:pic>
        <p:nvPicPr>
          <p:cNvPr id="10" name="Picture 9" descr="A black circle with purple and blue circles&#10;&#10;Description automatically generated">
            <a:extLst>
              <a:ext uri="{FF2B5EF4-FFF2-40B4-BE49-F238E27FC236}">
                <a16:creationId xmlns:a16="http://schemas.microsoft.com/office/drawing/2014/main" id="{645F4D03-696F-E747-A23E-BB60FE11BA76}"/>
              </a:ext>
            </a:extLst>
          </p:cNvPr>
          <p:cNvPicPr>
            <a:picLocks noChangeAspect="1"/>
          </p:cNvPicPr>
          <p:nvPr/>
        </p:nvPicPr>
        <p:blipFill>
          <a:blip r:embed="rId5"/>
          <a:stretch>
            <a:fillRect/>
          </a:stretch>
        </p:blipFill>
        <p:spPr>
          <a:xfrm>
            <a:off x="2391449" y="477222"/>
            <a:ext cx="900000" cy="900000"/>
          </a:xfrm>
          <a:prstGeom prst="rect">
            <a:avLst/>
          </a:prstGeom>
        </p:spPr>
      </p:pic>
      <p:pic>
        <p:nvPicPr>
          <p:cNvPr id="12" name="Picture 11" descr="A close-up of a black circle&#10;&#10;Description automatically generated">
            <a:extLst>
              <a:ext uri="{FF2B5EF4-FFF2-40B4-BE49-F238E27FC236}">
                <a16:creationId xmlns:a16="http://schemas.microsoft.com/office/drawing/2014/main" id="{4AAD66ED-A187-5546-BF69-9565AAEB748C}"/>
              </a:ext>
            </a:extLst>
          </p:cNvPr>
          <p:cNvPicPr>
            <a:picLocks noChangeAspect="1"/>
          </p:cNvPicPr>
          <p:nvPr/>
        </p:nvPicPr>
        <p:blipFill>
          <a:blip r:embed="rId6"/>
          <a:stretch>
            <a:fillRect/>
          </a:stretch>
        </p:blipFill>
        <p:spPr>
          <a:xfrm>
            <a:off x="3278349" y="489426"/>
            <a:ext cx="900000" cy="900000"/>
          </a:xfrm>
          <a:prstGeom prst="rect">
            <a:avLst/>
          </a:prstGeom>
        </p:spPr>
      </p:pic>
      <p:pic>
        <p:nvPicPr>
          <p:cNvPr id="14" name="Picture 13" descr="A black and white image with orange dots&#10;&#10;Description automatically generated">
            <a:extLst>
              <a:ext uri="{FF2B5EF4-FFF2-40B4-BE49-F238E27FC236}">
                <a16:creationId xmlns:a16="http://schemas.microsoft.com/office/drawing/2014/main" id="{7DB0B824-3ABD-CD4B-9CA3-B8FD3B555830}"/>
              </a:ext>
            </a:extLst>
          </p:cNvPr>
          <p:cNvPicPr>
            <a:picLocks noChangeAspect="1"/>
          </p:cNvPicPr>
          <p:nvPr/>
        </p:nvPicPr>
        <p:blipFill>
          <a:blip r:embed="rId7"/>
          <a:stretch>
            <a:fillRect/>
          </a:stretch>
        </p:blipFill>
        <p:spPr>
          <a:xfrm>
            <a:off x="4167190" y="490801"/>
            <a:ext cx="900000" cy="900000"/>
          </a:xfrm>
          <a:prstGeom prst="rect">
            <a:avLst/>
          </a:prstGeom>
        </p:spPr>
      </p:pic>
      <p:pic>
        <p:nvPicPr>
          <p:cNvPr id="16" name="Picture 15" descr="A blue circle with pink lines&#10;&#10;Description automatically generated">
            <a:extLst>
              <a:ext uri="{FF2B5EF4-FFF2-40B4-BE49-F238E27FC236}">
                <a16:creationId xmlns:a16="http://schemas.microsoft.com/office/drawing/2014/main" id="{D70A59FE-63DE-8643-86C4-BB832371BC2B}"/>
              </a:ext>
            </a:extLst>
          </p:cNvPr>
          <p:cNvPicPr>
            <a:picLocks noChangeAspect="1"/>
          </p:cNvPicPr>
          <p:nvPr/>
        </p:nvPicPr>
        <p:blipFill>
          <a:blip r:embed="rId8"/>
          <a:stretch>
            <a:fillRect/>
          </a:stretch>
        </p:blipFill>
        <p:spPr>
          <a:xfrm>
            <a:off x="5079436" y="490801"/>
            <a:ext cx="900000" cy="900000"/>
          </a:xfrm>
          <a:prstGeom prst="rect">
            <a:avLst/>
          </a:prstGeom>
        </p:spPr>
      </p:pic>
      <p:pic>
        <p:nvPicPr>
          <p:cNvPr id="18" name="Picture 17" descr="A close-up of a blurry image&#10;&#10;Description automatically generated">
            <a:extLst>
              <a:ext uri="{FF2B5EF4-FFF2-40B4-BE49-F238E27FC236}">
                <a16:creationId xmlns:a16="http://schemas.microsoft.com/office/drawing/2014/main" id="{D2CA91F8-B110-2A42-B112-D4BC4235E802}"/>
              </a:ext>
            </a:extLst>
          </p:cNvPr>
          <p:cNvPicPr>
            <a:picLocks noChangeAspect="1"/>
          </p:cNvPicPr>
          <p:nvPr/>
        </p:nvPicPr>
        <p:blipFill>
          <a:blip r:embed="rId9"/>
          <a:stretch>
            <a:fillRect/>
          </a:stretch>
        </p:blipFill>
        <p:spPr>
          <a:xfrm>
            <a:off x="5979436" y="483141"/>
            <a:ext cx="900000" cy="900000"/>
          </a:xfrm>
          <a:prstGeom prst="rect">
            <a:avLst/>
          </a:prstGeom>
        </p:spPr>
      </p:pic>
      <p:pic>
        <p:nvPicPr>
          <p:cNvPr id="20" name="Picture 19" descr="A blurry image of a black and white image&#10;&#10;Description automatically generated">
            <a:extLst>
              <a:ext uri="{FF2B5EF4-FFF2-40B4-BE49-F238E27FC236}">
                <a16:creationId xmlns:a16="http://schemas.microsoft.com/office/drawing/2014/main" id="{72DD9003-D10D-4945-B236-345D6C6AFDE1}"/>
              </a:ext>
            </a:extLst>
          </p:cNvPr>
          <p:cNvPicPr>
            <a:picLocks noChangeAspect="1"/>
          </p:cNvPicPr>
          <p:nvPr/>
        </p:nvPicPr>
        <p:blipFill>
          <a:blip r:embed="rId10"/>
          <a:stretch>
            <a:fillRect/>
          </a:stretch>
        </p:blipFill>
        <p:spPr>
          <a:xfrm>
            <a:off x="6922199" y="488051"/>
            <a:ext cx="900000" cy="900000"/>
          </a:xfrm>
          <a:prstGeom prst="rect">
            <a:avLst/>
          </a:prstGeom>
        </p:spPr>
      </p:pic>
      <p:pic>
        <p:nvPicPr>
          <p:cNvPr id="22" name="Picture 21" descr="A black circle with a blue circle and a pink circle&#10;&#10;Description automatically generated">
            <a:extLst>
              <a:ext uri="{FF2B5EF4-FFF2-40B4-BE49-F238E27FC236}">
                <a16:creationId xmlns:a16="http://schemas.microsoft.com/office/drawing/2014/main" id="{F32B1EC5-515A-834C-BA1A-9C9CDACF7F27}"/>
              </a:ext>
            </a:extLst>
          </p:cNvPr>
          <p:cNvPicPr>
            <a:picLocks noChangeAspect="1"/>
          </p:cNvPicPr>
          <p:nvPr/>
        </p:nvPicPr>
        <p:blipFill>
          <a:blip r:embed="rId11"/>
          <a:stretch>
            <a:fillRect/>
          </a:stretch>
        </p:blipFill>
        <p:spPr>
          <a:xfrm>
            <a:off x="7822199" y="490801"/>
            <a:ext cx="900000" cy="900000"/>
          </a:xfrm>
          <a:prstGeom prst="rect">
            <a:avLst/>
          </a:prstGeom>
        </p:spPr>
      </p:pic>
      <p:pic>
        <p:nvPicPr>
          <p:cNvPr id="24" name="Picture 23" descr="A black and white image with orange circles&#10;&#10;Description automatically generated">
            <a:extLst>
              <a:ext uri="{FF2B5EF4-FFF2-40B4-BE49-F238E27FC236}">
                <a16:creationId xmlns:a16="http://schemas.microsoft.com/office/drawing/2014/main" id="{3DB93169-0E2A-7C40-8707-3976D4AD345B}"/>
              </a:ext>
            </a:extLst>
          </p:cNvPr>
          <p:cNvPicPr>
            <a:picLocks noChangeAspect="1"/>
          </p:cNvPicPr>
          <p:nvPr/>
        </p:nvPicPr>
        <p:blipFill>
          <a:blip r:embed="rId12"/>
          <a:stretch>
            <a:fillRect/>
          </a:stretch>
        </p:blipFill>
        <p:spPr>
          <a:xfrm>
            <a:off x="8703928" y="515035"/>
            <a:ext cx="900000" cy="900000"/>
          </a:xfrm>
          <a:prstGeom prst="rect">
            <a:avLst/>
          </a:prstGeom>
        </p:spPr>
      </p:pic>
      <p:pic>
        <p:nvPicPr>
          <p:cNvPr id="26" name="Picture 25" descr="A black spot with a blue circle and pink circle&#10;&#10;Description automatically generated">
            <a:extLst>
              <a:ext uri="{FF2B5EF4-FFF2-40B4-BE49-F238E27FC236}">
                <a16:creationId xmlns:a16="http://schemas.microsoft.com/office/drawing/2014/main" id="{BF161B3A-68D4-884C-AD3E-3CDA87CBEE8D}"/>
              </a:ext>
            </a:extLst>
          </p:cNvPr>
          <p:cNvPicPr>
            <a:picLocks noChangeAspect="1"/>
          </p:cNvPicPr>
          <p:nvPr/>
        </p:nvPicPr>
        <p:blipFill>
          <a:blip r:embed="rId13"/>
          <a:stretch>
            <a:fillRect/>
          </a:stretch>
        </p:blipFill>
        <p:spPr>
          <a:xfrm>
            <a:off x="9622199" y="514693"/>
            <a:ext cx="900000" cy="900000"/>
          </a:xfrm>
          <a:prstGeom prst="rect">
            <a:avLst/>
          </a:prstGeom>
        </p:spPr>
      </p:pic>
      <p:pic>
        <p:nvPicPr>
          <p:cNvPr id="28" name="Picture 27" descr="A black circle with a black dot&#10;&#10;Description automatically generated">
            <a:extLst>
              <a:ext uri="{FF2B5EF4-FFF2-40B4-BE49-F238E27FC236}">
                <a16:creationId xmlns:a16="http://schemas.microsoft.com/office/drawing/2014/main" id="{E59B0B06-CC5A-B447-A6FC-F3B9171FF931}"/>
              </a:ext>
            </a:extLst>
          </p:cNvPr>
          <p:cNvPicPr>
            <a:picLocks noChangeAspect="1"/>
          </p:cNvPicPr>
          <p:nvPr/>
        </p:nvPicPr>
        <p:blipFill>
          <a:blip r:embed="rId14"/>
          <a:stretch>
            <a:fillRect/>
          </a:stretch>
        </p:blipFill>
        <p:spPr>
          <a:xfrm>
            <a:off x="10503928" y="512282"/>
            <a:ext cx="900000" cy="900000"/>
          </a:xfrm>
          <a:prstGeom prst="rect">
            <a:avLst/>
          </a:prstGeom>
        </p:spPr>
      </p:pic>
      <p:pic>
        <p:nvPicPr>
          <p:cNvPr id="30" name="Picture 29" descr="A black circle with orange lines and a pink circle&#10;&#10;Description automatically generated">
            <a:extLst>
              <a:ext uri="{FF2B5EF4-FFF2-40B4-BE49-F238E27FC236}">
                <a16:creationId xmlns:a16="http://schemas.microsoft.com/office/drawing/2014/main" id="{0E9505B1-9830-F842-BE4E-69DB61D0FE7A}"/>
              </a:ext>
            </a:extLst>
          </p:cNvPr>
          <p:cNvPicPr>
            <a:picLocks noChangeAspect="1"/>
          </p:cNvPicPr>
          <p:nvPr/>
        </p:nvPicPr>
        <p:blipFill>
          <a:blip r:embed="rId15"/>
          <a:stretch>
            <a:fillRect/>
          </a:stretch>
        </p:blipFill>
        <p:spPr>
          <a:xfrm>
            <a:off x="524" y="1416252"/>
            <a:ext cx="900000" cy="900000"/>
          </a:xfrm>
          <a:prstGeom prst="rect">
            <a:avLst/>
          </a:prstGeom>
        </p:spPr>
      </p:pic>
      <p:pic>
        <p:nvPicPr>
          <p:cNvPr id="32" name="Picture 31" descr="A blurry image of a black circle&#10;&#10;Description automatically generated">
            <a:extLst>
              <a:ext uri="{FF2B5EF4-FFF2-40B4-BE49-F238E27FC236}">
                <a16:creationId xmlns:a16="http://schemas.microsoft.com/office/drawing/2014/main" id="{1EAB179E-2D96-9946-B3A7-738C39A447A8}"/>
              </a:ext>
            </a:extLst>
          </p:cNvPr>
          <p:cNvPicPr>
            <a:picLocks noChangeAspect="1"/>
          </p:cNvPicPr>
          <p:nvPr/>
        </p:nvPicPr>
        <p:blipFill>
          <a:blip r:embed="rId16"/>
          <a:stretch>
            <a:fillRect/>
          </a:stretch>
        </p:blipFill>
        <p:spPr>
          <a:xfrm>
            <a:off x="914759" y="1422503"/>
            <a:ext cx="900000" cy="900000"/>
          </a:xfrm>
          <a:prstGeom prst="rect">
            <a:avLst/>
          </a:prstGeom>
        </p:spPr>
      </p:pic>
      <p:pic>
        <p:nvPicPr>
          <p:cNvPr id="34" name="Picture 33" descr="A black circle with blue and pink dots&#10;&#10;Description automatically generated">
            <a:extLst>
              <a:ext uri="{FF2B5EF4-FFF2-40B4-BE49-F238E27FC236}">
                <a16:creationId xmlns:a16="http://schemas.microsoft.com/office/drawing/2014/main" id="{A2C83897-0994-FC48-8F85-A033001A4DC6}"/>
              </a:ext>
            </a:extLst>
          </p:cNvPr>
          <p:cNvPicPr>
            <a:picLocks noChangeAspect="1"/>
          </p:cNvPicPr>
          <p:nvPr/>
        </p:nvPicPr>
        <p:blipFill>
          <a:blip r:embed="rId17"/>
          <a:stretch>
            <a:fillRect/>
          </a:stretch>
        </p:blipFill>
        <p:spPr>
          <a:xfrm>
            <a:off x="1830763" y="1422619"/>
            <a:ext cx="900000" cy="900000"/>
          </a:xfrm>
          <a:prstGeom prst="rect">
            <a:avLst/>
          </a:prstGeom>
        </p:spPr>
      </p:pic>
      <p:pic>
        <p:nvPicPr>
          <p:cNvPr id="36" name="Picture 35" descr="A black oval with blue dots&#10;&#10;Description automatically generated">
            <a:extLst>
              <a:ext uri="{FF2B5EF4-FFF2-40B4-BE49-F238E27FC236}">
                <a16:creationId xmlns:a16="http://schemas.microsoft.com/office/drawing/2014/main" id="{B7B5A0FB-C2D8-FF4D-96BC-75E94A6A92BF}"/>
              </a:ext>
            </a:extLst>
          </p:cNvPr>
          <p:cNvPicPr>
            <a:picLocks noChangeAspect="1"/>
          </p:cNvPicPr>
          <p:nvPr/>
        </p:nvPicPr>
        <p:blipFill>
          <a:blip r:embed="rId18"/>
          <a:stretch>
            <a:fillRect/>
          </a:stretch>
        </p:blipFill>
        <p:spPr>
          <a:xfrm>
            <a:off x="2718163" y="1423527"/>
            <a:ext cx="900000" cy="900000"/>
          </a:xfrm>
          <a:prstGeom prst="rect">
            <a:avLst/>
          </a:prstGeom>
        </p:spPr>
      </p:pic>
      <p:pic>
        <p:nvPicPr>
          <p:cNvPr id="38" name="Picture 37" descr="A blurry image of a circle&#10;&#10;Description automatically generated">
            <a:extLst>
              <a:ext uri="{FF2B5EF4-FFF2-40B4-BE49-F238E27FC236}">
                <a16:creationId xmlns:a16="http://schemas.microsoft.com/office/drawing/2014/main" id="{7615132A-E0A9-5141-8140-21EFAFA8B901}"/>
              </a:ext>
            </a:extLst>
          </p:cNvPr>
          <p:cNvPicPr>
            <a:picLocks noChangeAspect="1"/>
          </p:cNvPicPr>
          <p:nvPr/>
        </p:nvPicPr>
        <p:blipFill>
          <a:blip r:embed="rId19"/>
          <a:stretch>
            <a:fillRect/>
          </a:stretch>
        </p:blipFill>
        <p:spPr>
          <a:xfrm>
            <a:off x="3616908" y="1432000"/>
            <a:ext cx="900000" cy="900000"/>
          </a:xfrm>
          <a:prstGeom prst="rect">
            <a:avLst/>
          </a:prstGeom>
        </p:spPr>
      </p:pic>
      <p:pic>
        <p:nvPicPr>
          <p:cNvPr id="40" name="Picture 39" descr="A black circle with a blue dot&#10;&#10;Description automatically generated">
            <a:extLst>
              <a:ext uri="{FF2B5EF4-FFF2-40B4-BE49-F238E27FC236}">
                <a16:creationId xmlns:a16="http://schemas.microsoft.com/office/drawing/2014/main" id="{0D48D75D-CC4E-DE41-9716-26D04D75EA0B}"/>
              </a:ext>
            </a:extLst>
          </p:cNvPr>
          <p:cNvPicPr>
            <a:picLocks noChangeAspect="1"/>
          </p:cNvPicPr>
          <p:nvPr/>
        </p:nvPicPr>
        <p:blipFill>
          <a:blip r:embed="rId20"/>
          <a:stretch>
            <a:fillRect/>
          </a:stretch>
        </p:blipFill>
        <p:spPr>
          <a:xfrm>
            <a:off x="4515010" y="1424709"/>
            <a:ext cx="900000" cy="900000"/>
          </a:xfrm>
          <a:prstGeom prst="rect">
            <a:avLst/>
          </a:prstGeom>
        </p:spPr>
      </p:pic>
      <p:pic>
        <p:nvPicPr>
          <p:cNvPr id="42" name="Picture 41" descr="A black and white image of a black object&#10;&#10;Description automatically generated">
            <a:extLst>
              <a:ext uri="{FF2B5EF4-FFF2-40B4-BE49-F238E27FC236}">
                <a16:creationId xmlns:a16="http://schemas.microsoft.com/office/drawing/2014/main" id="{544487E1-2B70-C24E-A305-EB3D0D0D8689}"/>
              </a:ext>
            </a:extLst>
          </p:cNvPr>
          <p:cNvPicPr>
            <a:picLocks noChangeAspect="1"/>
          </p:cNvPicPr>
          <p:nvPr/>
        </p:nvPicPr>
        <p:blipFill>
          <a:blip r:embed="rId21"/>
          <a:stretch>
            <a:fillRect/>
          </a:stretch>
        </p:blipFill>
        <p:spPr>
          <a:xfrm>
            <a:off x="5405045" y="1416793"/>
            <a:ext cx="900000" cy="900000"/>
          </a:xfrm>
          <a:prstGeom prst="rect">
            <a:avLst/>
          </a:prstGeom>
        </p:spPr>
      </p:pic>
      <p:pic>
        <p:nvPicPr>
          <p:cNvPr id="44" name="Picture 43" descr="A black circle with orange lines and a pink circle&#10;&#10;Description automatically generated">
            <a:extLst>
              <a:ext uri="{FF2B5EF4-FFF2-40B4-BE49-F238E27FC236}">
                <a16:creationId xmlns:a16="http://schemas.microsoft.com/office/drawing/2014/main" id="{F0B33FCB-F9F1-744C-BEF2-4AB6BE9EB3E0}"/>
              </a:ext>
            </a:extLst>
          </p:cNvPr>
          <p:cNvPicPr>
            <a:picLocks noChangeAspect="1"/>
          </p:cNvPicPr>
          <p:nvPr/>
        </p:nvPicPr>
        <p:blipFill>
          <a:blip r:embed="rId22"/>
          <a:stretch>
            <a:fillRect/>
          </a:stretch>
        </p:blipFill>
        <p:spPr>
          <a:xfrm>
            <a:off x="6296608" y="1430397"/>
            <a:ext cx="900000" cy="900000"/>
          </a:xfrm>
          <a:prstGeom prst="rect">
            <a:avLst/>
          </a:prstGeom>
        </p:spPr>
      </p:pic>
      <p:pic>
        <p:nvPicPr>
          <p:cNvPr id="46" name="Picture 45" descr="A blurry image of a black and white image&#10;&#10;Description automatically generated">
            <a:extLst>
              <a:ext uri="{FF2B5EF4-FFF2-40B4-BE49-F238E27FC236}">
                <a16:creationId xmlns:a16="http://schemas.microsoft.com/office/drawing/2014/main" id="{B16E68AC-F946-E443-A0D8-2AE1399BF7E8}"/>
              </a:ext>
            </a:extLst>
          </p:cNvPr>
          <p:cNvPicPr>
            <a:picLocks noChangeAspect="1"/>
          </p:cNvPicPr>
          <p:nvPr/>
        </p:nvPicPr>
        <p:blipFill>
          <a:blip r:embed="rId23"/>
          <a:stretch>
            <a:fillRect/>
          </a:stretch>
        </p:blipFill>
        <p:spPr>
          <a:xfrm>
            <a:off x="7209127" y="1438995"/>
            <a:ext cx="900000" cy="900000"/>
          </a:xfrm>
          <a:prstGeom prst="rect">
            <a:avLst/>
          </a:prstGeom>
        </p:spPr>
      </p:pic>
      <p:pic>
        <p:nvPicPr>
          <p:cNvPr id="49" name="Picture 48" descr="A black and white image of stars&#10;&#10;Description automatically generated">
            <a:extLst>
              <a:ext uri="{FF2B5EF4-FFF2-40B4-BE49-F238E27FC236}">
                <a16:creationId xmlns:a16="http://schemas.microsoft.com/office/drawing/2014/main" id="{BE52699C-277E-2D44-B742-67E342146C86}"/>
              </a:ext>
            </a:extLst>
          </p:cNvPr>
          <p:cNvPicPr>
            <a:picLocks noChangeAspect="1"/>
          </p:cNvPicPr>
          <p:nvPr/>
        </p:nvPicPr>
        <p:blipFill>
          <a:blip r:embed="rId24"/>
          <a:stretch>
            <a:fillRect/>
          </a:stretch>
        </p:blipFill>
        <p:spPr>
          <a:xfrm>
            <a:off x="8148311" y="1432192"/>
            <a:ext cx="900000" cy="900000"/>
          </a:xfrm>
          <a:prstGeom prst="rect">
            <a:avLst/>
          </a:prstGeom>
        </p:spPr>
      </p:pic>
      <p:pic>
        <p:nvPicPr>
          <p:cNvPr id="51" name="Picture 50" descr="A close-up of a blurry image&#10;&#10;Description automatically generated">
            <a:extLst>
              <a:ext uri="{FF2B5EF4-FFF2-40B4-BE49-F238E27FC236}">
                <a16:creationId xmlns:a16="http://schemas.microsoft.com/office/drawing/2014/main" id="{40792DD1-9A1D-314B-B88E-77D202A8774A}"/>
              </a:ext>
            </a:extLst>
          </p:cNvPr>
          <p:cNvPicPr>
            <a:picLocks noChangeAspect="1"/>
          </p:cNvPicPr>
          <p:nvPr/>
        </p:nvPicPr>
        <p:blipFill>
          <a:blip r:embed="rId25"/>
          <a:stretch>
            <a:fillRect/>
          </a:stretch>
        </p:blipFill>
        <p:spPr>
          <a:xfrm>
            <a:off x="9031480" y="1431039"/>
            <a:ext cx="900000" cy="900000"/>
          </a:xfrm>
          <a:prstGeom prst="rect">
            <a:avLst/>
          </a:prstGeom>
        </p:spPr>
      </p:pic>
      <p:pic>
        <p:nvPicPr>
          <p:cNvPr id="53" name="Picture 52" descr="A close-up of a black and blue dot&#10;&#10;Description automatically generated">
            <a:extLst>
              <a:ext uri="{FF2B5EF4-FFF2-40B4-BE49-F238E27FC236}">
                <a16:creationId xmlns:a16="http://schemas.microsoft.com/office/drawing/2014/main" id="{9DA56689-A8D3-5D4C-AC99-AB9B0D822A3A}"/>
              </a:ext>
            </a:extLst>
          </p:cNvPr>
          <p:cNvPicPr>
            <a:picLocks noChangeAspect="1"/>
          </p:cNvPicPr>
          <p:nvPr/>
        </p:nvPicPr>
        <p:blipFill>
          <a:blip r:embed="rId26"/>
          <a:stretch>
            <a:fillRect/>
          </a:stretch>
        </p:blipFill>
        <p:spPr>
          <a:xfrm>
            <a:off x="9913209" y="1438995"/>
            <a:ext cx="900000" cy="900000"/>
          </a:xfrm>
          <a:prstGeom prst="rect">
            <a:avLst/>
          </a:prstGeom>
        </p:spPr>
      </p:pic>
      <p:pic>
        <p:nvPicPr>
          <p:cNvPr id="55" name="Picture 54" descr="A black spot with a blue circle and pink lines&#10;&#10;Description automatically generated">
            <a:extLst>
              <a:ext uri="{FF2B5EF4-FFF2-40B4-BE49-F238E27FC236}">
                <a16:creationId xmlns:a16="http://schemas.microsoft.com/office/drawing/2014/main" id="{16F81401-523B-6B40-BB9B-6D64C0892593}"/>
              </a:ext>
            </a:extLst>
          </p:cNvPr>
          <p:cNvPicPr>
            <a:picLocks noChangeAspect="1"/>
          </p:cNvPicPr>
          <p:nvPr/>
        </p:nvPicPr>
        <p:blipFill>
          <a:blip r:embed="rId27"/>
          <a:stretch>
            <a:fillRect/>
          </a:stretch>
        </p:blipFill>
        <p:spPr>
          <a:xfrm>
            <a:off x="10806788" y="1430143"/>
            <a:ext cx="900000" cy="900000"/>
          </a:xfrm>
          <a:prstGeom prst="rect">
            <a:avLst/>
          </a:prstGeom>
        </p:spPr>
      </p:pic>
      <p:pic>
        <p:nvPicPr>
          <p:cNvPr id="57" name="Picture 56" descr="A black and white image of a blue dot&#10;&#10;Description automatically generated">
            <a:extLst>
              <a:ext uri="{FF2B5EF4-FFF2-40B4-BE49-F238E27FC236}">
                <a16:creationId xmlns:a16="http://schemas.microsoft.com/office/drawing/2014/main" id="{3A834F55-535C-554B-BFE9-9C802BC85BA4}"/>
              </a:ext>
            </a:extLst>
          </p:cNvPr>
          <p:cNvPicPr>
            <a:picLocks noChangeAspect="1"/>
          </p:cNvPicPr>
          <p:nvPr/>
        </p:nvPicPr>
        <p:blipFill>
          <a:blip r:embed="rId28"/>
          <a:stretch>
            <a:fillRect/>
          </a:stretch>
        </p:blipFill>
        <p:spPr>
          <a:xfrm>
            <a:off x="0" y="2317852"/>
            <a:ext cx="900000" cy="900000"/>
          </a:xfrm>
          <a:prstGeom prst="rect">
            <a:avLst/>
          </a:prstGeom>
        </p:spPr>
      </p:pic>
      <p:pic>
        <p:nvPicPr>
          <p:cNvPr id="59" name="Picture 58" descr="A blurry image of a blue circle and pink lines&#10;&#10;Description automatically generated">
            <a:extLst>
              <a:ext uri="{FF2B5EF4-FFF2-40B4-BE49-F238E27FC236}">
                <a16:creationId xmlns:a16="http://schemas.microsoft.com/office/drawing/2014/main" id="{304EC3E5-3BBC-EF44-8D37-22DF32C4C7AF}"/>
              </a:ext>
            </a:extLst>
          </p:cNvPr>
          <p:cNvPicPr>
            <a:picLocks noChangeAspect="1"/>
          </p:cNvPicPr>
          <p:nvPr/>
        </p:nvPicPr>
        <p:blipFill>
          <a:blip r:embed="rId29"/>
          <a:stretch>
            <a:fillRect/>
          </a:stretch>
        </p:blipFill>
        <p:spPr>
          <a:xfrm>
            <a:off x="890298" y="2322619"/>
            <a:ext cx="900000" cy="900000"/>
          </a:xfrm>
          <a:prstGeom prst="rect">
            <a:avLst/>
          </a:prstGeom>
        </p:spPr>
      </p:pic>
      <p:pic>
        <p:nvPicPr>
          <p:cNvPr id="61" name="Picture 60" descr="A black circle with a blue circle and pink lines&#10;&#10;Description automatically generated">
            <a:extLst>
              <a:ext uri="{FF2B5EF4-FFF2-40B4-BE49-F238E27FC236}">
                <a16:creationId xmlns:a16="http://schemas.microsoft.com/office/drawing/2014/main" id="{92BB6ADD-4A5A-8D46-BBF3-AC4FF3C648E2}"/>
              </a:ext>
            </a:extLst>
          </p:cNvPr>
          <p:cNvPicPr>
            <a:picLocks noChangeAspect="1"/>
          </p:cNvPicPr>
          <p:nvPr/>
        </p:nvPicPr>
        <p:blipFill>
          <a:blip r:embed="rId30"/>
          <a:stretch>
            <a:fillRect/>
          </a:stretch>
        </p:blipFill>
        <p:spPr>
          <a:xfrm>
            <a:off x="1789434" y="2332434"/>
            <a:ext cx="900000" cy="900000"/>
          </a:xfrm>
          <a:prstGeom prst="rect">
            <a:avLst/>
          </a:prstGeom>
        </p:spPr>
      </p:pic>
      <p:pic>
        <p:nvPicPr>
          <p:cNvPr id="63" name="Picture 62" descr="A black circle with orange lines and a black circle with white text&#10;&#10;Description automatically generated">
            <a:extLst>
              <a:ext uri="{FF2B5EF4-FFF2-40B4-BE49-F238E27FC236}">
                <a16:creationId xmlns:a16="http://schemas.microsoft.com/office/drawing/2014/main" id="{3E6236E3-9E63-D740-AE75-79F78001BF14}"/>
              </a:ext>
            </a:extLst>
          </p:cNvPr>
          <p:cNvPicPr>
            <a:picLocks noChangeAspect="1"/>
          </p:cNvPicPr>
          <p:nvPr/>
        </p:nvPicPr>
        <p:blipFill>
          <a:blip r:embed="rId31"/>
          <a:stretch>
            <a:fillRect/>
          </a:stretch>
        </p:blipFill>
        <p:spPr>
          <a:xfrm>
            <a:off x="2713209" y="2321562"/>
            <a:ext cx="900000" cy="900000"/>
          </a:xfrm>
          <a:prstGeom prst="rect">
            <a:avLst/>
          </a:prstGeom>
        </p:spPr>
      </p:pic>
      <p:pic>
        <p:nvPicPr>
          <p:cNvPr id="65" name="Picture 64" descr="A close-up of a black circle&#10;&#10;Description automatically generated">
            <a:extLst>
              <a:ext uri="{FF2B5EF4-FFF2-40B4-BE49-F238E27FC236}">
                <a16:creationId xmlns:a16="http://schemas.microsoft.com/office/drawing/2014/main" id="{4A677643-8504-7B46-B1E3-89B14101FDED}"/>
              </a:ext>
            </a:extLst>
          </p:cNvPr>
          <p:cNvPicPr>
            <a:picLocks noChangeAspect="1"/>
          </p:cNvPicPr>
          <p:nvPr/>
        </p:nvPicPr>
        <p:blipFill>
          <a:blip r:embed="rId32"/>
          <a:stretch>
            <a:fillRect/>
          </a:stretch>
        </p:blipFill>
        <p:spPr>
          <a:xfrm>
            <a:off x="3625455" y="2318342"/>
            <a:ext cx="900000" cy="900000"/>
          </a:xfrm>
          <a:prstGeom prst="rect">
            <a:avLst/>
          </a:prstGeom>
        </p:spPr>
      </p:pic>
      <p:pic>
        <p:nvPicPr>
          <p:cNvPr id="67" name="Picture 66" descr="A black circle with orange lines&#10;&#10;Description automatically generated">
            <a:extLst>
              <a:ext uri="{FF2B5EF4-FFF2-40B4-BE49-F238E27FC236}">
                <a16:creationId xmlns:a16="http://schemas.microsoft.com/office/drawing/2014/main" id="{FF88B5D4-8912-3C4B-A1D6-E101F296B38A}"/>
              </a:ext>
            </a:extLst>
          </p:cNvPr>
          <p:cNvPicPr>
            <a:picLocks noChangeAspect="1"/>
          </p:cNvPicPr>
          <p:nvPr/>
        </p:nvPicPr>
        <p:blipFill>
          <a:blip r:embed="rId33"/>
          <a:stretch>
            <a:fillRect/>
          </a:stretch>
        </p:blipFill>
        <p:spPr>
          <a:xfrm>
            <a:off x="4494705" y="2318342"/>
            <a:ext cx="900000" cy="900000"/>
          </a:xfrm>
          <a:prstGeom prst="rect">
            <a:avLst/>
          </a:prstGeom>
        </p:spPr>
      </p:pic>
      <p:pic>
        <p:nvPicPr>
          <p:cNvPr id="69" name="Picture 68" descr="A black circle with orange lines&#10;&#10;Description automatically generated">
            <a:extLst>
              <a:ext uri="{FF2B5EF4-FFF2-40B4-BE49-F238E27FC236}">
                <a16:creationId xmlns:a16="http://schemas.microsoft.com/office/drawing/2014/main" id="{6454612E-2841-5043-BB60-6AED2D53BAD1}"/>
              </a:ext>
            </a:extLst>
          </p:cNvPr>
          <p:cNvPicPr>
            <a:picLocks noChangeAspect="1"/>
          </p:cNvPicPr>
          <p:nvPr/>
        </p:nvPicPr>
        <p:blipFill>
          <a:blip r:embed="rId34"/>
          <a:stretch>
            <a:fillRect/>
          </a:stretch>
        </p:blipFill>
        <p:spPr>
          <a:xfrm>
            <a:off x="5397915" y="2335553"/>
            <a:ext cx="900000" cy="900000"/>
          </a:xfrm>
          <a:prstGeom prst="rect">
            <a:avLst/>
          </a:prstGeom>
        </p:spPr>
      </p:pic>
      <p:pic>
        <p:nvPicPr>
          <p:cNvPr id="71" name="Picture 70" descr="A black spot with pink dots&#10;&#10;Description automatically generated">
            <a:extLst>
              <a:ext uri="{FF2B5EF4-FFF2-40B4-BE49-F238E27FC236}">
                <a16:creationId xmlns:a16="http://schemas.microsoft.com/office/drawing/2014/main" id="{36C04BE5-CFFA-3645-B0A0-2DE08C7AD6BC}"/>
              </a:ext>
            </a:extLst>
          </p:cNvPr>
          <p:cNvPicPr>
            <a:picLocks noChangeAspect="1"/>
          </p:cNvPicPr>
          <p:nvPr/>
        </p:nvPicPr>
        <p:blipFill>
          <a:blip r:embed="rId35"/>
          <a:stretch>
            <a:fillRect/>
          </a:stretch>
        </p:blipFill>
        <p:spPr>
          <a:xfrm>
            <a:off x="6294839" y="2330668"/>
            <a:ext cx="900000" cy="900000"/>
          </a:xfrm>
          <a:prstGeom prst="rect">
            <a:avLst/>
          </a:prstGeom>
        </p:spPr>
      </p:pic>
      <p:pic>
        <p:nvPicPr>
          <p:cNvPr id="73" name="Picture 72" descr="A close-up of a black circle&#10;&#10;Description automatically generated">
            <a:extLst>
              <a:ext uri="{FF2B5EF4-FFF2-40B4-BE49-F238E27FC236}">
                <a16:creationId xmlns:a16="http://schemas.microsoft.com/office/drawing/2014/main" id="{7FC1E2D5-290B-724B-AC00-C799B5755C82}"/>
              </a:ext>
            </a:extLst>
          </p:cNvPr>
          <p:cNvPicPr>
            <a:picLocks noChangeAspect="1"/>
          </p:cNvPicPr>
          <p:nvPr/>
        </p:nvPicPr>
        <p:blipFill>
          <a:blip r:embed="rId36"/>
          <a:stretch>
            <a:fillRect/>
          </a:stretch>
        </p:blipFill>
        <p:spPr>
          <a:xfrm>
            <a:off x="7184089" y="2319570"/>
            <a:ext cx="900000" cy="900000"/>
          </a:xfrm>
          <a:prstGeom prst="rect">
            <a:avLst/>
          </a:prstGeom>
        </p:spPr>
      </p:pic>
      <p:pic>
        <p:nvPicPr>
          <p:cNvPr id="75" name="Picture 74" descr="A close-up of a black and white image&#10;&#10;Description automatically generated">
            <a:extLst>
              <a:ext uri="{FF2B5EF4-FFF2-40B4-BE49-F238E27FC236}">
                <a16:creationId xmlns:a16="http://schemas.microsoft.com/office/drawing/2014/main" id="{18E1DE4B-9B6D-E341-B777-414DB7BE0140}"/>
              </a:ext>
            </a:extLst>
          </p:cNvPr>
          <p:cNvPicPr>
            <a:picLocks noChangeAspect="1"/>
          </p:cNvPicPr>
          <p:nvPr/>
        </p:nvPicPr>
        <p:blipFill>
          <a:blip r:embed="rId37"/>
          <a:stretch>
            <a:fillRect/>
          </a:stretch>
        </p:blipFill>
        <p:spPr>
          <a:xfrm>
            <a:off x="8090784" y="2319570"/>
            <a:ext cx="900000" cy="900000"/>
          </a:xfrm>
          <a:prstGeom prst="rect">
            <a:avLst/>
          </a:prstGeom>
        </p:spPr>
      </p:pic>
      <p:pic>
        <p:nvPicPr>
          <p:cNvPr id="77" name="Picture 76" descr="A black circle with orange circle and white text&#10;&#10;Description automatically generated">
            <a:extLst>
              <a:ext uri="{FF2B5EF4-FFF2-40B4-BE49-F238E27FC236}">
                <a16:creationId xmlns:a16="http://schemas.microsoft.com/office/drawing/2014/main" id="{2D8EF5F4-E406-A24A-919A-18D5BE1C7B69}"/>
              </a:ext>
            </a:extLst>
          </p:cNvPr>
          <p:cNvPicPr>
            <a:picLocks noChangeAspect="1"/>
          </p:cNvPicPr>
          <p:nvPr/>
        </p:nvPicPr>
        <p:blipFill>
          <a:blip r:embed="rId38"/>
          <a:stretch>
            <a:fillRect/>
          </a:stretch>
        </p:blipFill>
        <p:spPr>
          <a:xfrm>
            <a:off x="8990784" y="2328887"/>
            <a:ext cx="900000" cy="900000"/>
          </a:xfrm>
          <a:prstGeom prst="rect">
            <a:avLst/>
          </a:prstGeom>
        </p:spPr>
      </p:pic>
      <p:pic>
        <p:nvPicPr>
          <p:cNvPr id="79" name="Picture 78" descr="A black dots with orange circle and white text&#10;&#10;Description automatically generated with medium confidence">
            <a:extLst>
              <a:ext uri="{FF2B5EF4-FFF2-40B4-BE49-F238E27FC236}">
                <a16:creationId xmlns:a16="http://schemas.microsoft.com/office/drawing/2014/main" id="{7542ED21-812B-7347-83A4-4D85421B6DF0}"/>
              </a:ext>
            </a:extLst>
          </p:cNvPr>
          <p:cNvPicPr>
            <a:picLocks noChangeAspect="1"/>
          </p:cNvPicPr>
          <p:nvPr/>
        </p:nvPicPr>
        <p:blipFill>
          <a:blip r:embed="rId39"/>
          <a:stretch>
            <a:fillRect/>
          </a:stretch>
        </p:blipFill>
        <p:spPr>
          <a:xfrm>
            <a:off x="9890784" y="2327734"/>
            <a:ext cx="900000" cy="900000"/>
          </a:xfrm>
          <a:prstGeom prst="rect">
            <a:avLst/>
          </a:prstGeom>
        </p:spPr>
      </p:pic>
      <p:pic>
        <p:nvPicPr>
          <p:cNvPr id="81" name="Picture 80" descr="A black spot with a blue dot&#10;&#10;Description automatically generated">
            <a:extLst>
              <a:ext uri="{FF2B5EF4-FFF2-40B4-BE49-F238E27FC236}">
                <a16:creationId xmlns:a16="http://schemas.microsoft.com/office/drawing/2014/main" id="{D7127BEB-8250-4B40-8BFC-F7611BE78A81}"/>
              </a:ext>
            </a:extLst>
          </p:cNvPr>
          <p:cNvPicPr>
            <a:picLocks noChangeAspect="1"/>
          </p:cNvPicPr>
          <p:nvPr/>
        </p:nvPicPr>
        <p:blipFill>
          <a:blip r:embed="rId40"/>
          <a:stretch>
            <a:fillRect/>
          </a:stretch>
        </p:blipFill>
        <p:spPr>
          <a:xfrm>
            <a:off x="10797479" y="2335141"/>
            <a:ext cx="900000" cy="900000"/>
          </a:xfrm>
          <a:prstGeom prst="rect">
            <a:avLst/>
          </a:prstGeom>
        </p:spPr>
      </p:pic>
      <p:pic>
        <p:nvPicPr>
          <p:cNvPr id="83" name="Picture 82" descr="A close-up of a black and white image&#10;&#10;Description automatically generated">
            <a:extLst>
              <a:ext uri="{FF2B5EF4-FFF2-40B4-BE49-F238E27FC236}">
                <a16:creationId xmlns:a16="http://schemas.microsoft.com/office/drawing/2014/main" id="{314B4419-DB72-8747-A7F2-FFB4BE6D29FB}"/>
              </a:ext>
            </a:extLst>
          </p:cNvPr>
          <p:cNvPicPr>
            <a:picLocks noChangeAspect="1"/>
          </p:cNvPicPr>
          <p:nvPr/>
        </p:nvPicPr>
        <p:blipFill>
          <a:blip r:embed="rId41"/>
          <a:stretch>
            <a:fillRect/>
          </a:stretch>
        </p:blipFill>
        <p:spPr>
          <a:xfrm>
            <a:off x="3260" y="3224348"/>
            <a:ext cx="900000" cy="900000"/>
          </a:xfrm>
          <a:prstGeom prst="rect">
            <a:avLst/>
          </a:prstGeom>
        </p:spPr>
      </p:pic>
      <p:pic>
        <p:nvPicPr>
          <p:cNvPr id="85" name="Picture 84" descr="A close-up of a black circle&#10;&#10;Description automatically generated">
            <a:extLst>
              <a:ext uri="{FF2B5EF4-FFF2-40B4-BE49-F238E27FC236}">
                <a16:creationId xmlns:a16="http://schemas.microsoft.com/office/drawing/2014/main" id="{1A1FAC25-19BB-1542-BABA-EAF3CFAD7F85}"/>
              </a:ext>
            </a:extLst>
          </p:cNvPr>
          <p:cNvPicPr>
            <a:picLocks noChangeAspect="1"/>
          </p:cNvPicPr>
          <p:nvPr/>
        </p:nvPicPr>
        <p:blipFill>
          <a:blip r:embed="rId42"/>
          <a:stretch>
            <a:fillRect/>
          </a:stretch>
        </p:blipFill>
        <p:spPr>
          <a:xfrm>
            <a:off x="914146" y="3233766"/>
            <a:ext cx="900000" cy="900000"/>
          </a:xfrm>
          <a:prstGeom prst="rect">
            <a:avLst/>
          </a:prstGeom>
        </p:spPr>
      </p:pic>
      <p:pic>
        <p:nvPicPr>
          <p:cNvPr id="87" name="Picture 86" descr="A blurry image of a black and white speckled background&#10;&#10;Description automatically generated">
            <a:extLst>
              <a:ext uri="{FF2B5EF4-FFF2-40B4-BE49-F238E27FC236}">
                <a16:creationId xmlns:a16="http://schemas.microsoft.com/office/drawing/2014/main" id="{25D79D8D-D2F9-7442-A068-7D1F4DD323A7}"/>
              </a:ext>
            </a:extLst>
          </p:cNvPr>
          <p:cNvPicPr>
            <a:picLocks noChangeAspect="1"/>
          </p:cNvPicPr>
          <p:nvPr/>
        </p:nvPicPr>
        <p:blipFill>
          <a:blip r:embed="rId43"/>
          <a:stretch>
            <a:fillRect/>
          </a:stretch>
        </p:blipFill>
        <p:spPr>
          <a:xfrm>
            <a:off x="1820775" y="3233766"/>
            <a:ext cx="900000" cy="900000"/>
          </a:xfrm>
          <a:prstGeom prst="rect">
            <a:avLst/>
          </a:prstGeom>
        </p:spPr>
      </p:pic>
      <p:pic>
        <p:nvPicPr>
          <p:cNvPr id="89" name="Picture 88" descr="A close-up of a black and white image&#10;&#10;Description automatically generated">
            <a:extLst>
              <a:ext uri="{FF2B5EF4-FFF2-40B4-BE49-F238E27FC236}">
                <a16:creationId xmlns:a16="http://schemas.microsoft.com/office/drawing/2014/main" id="{A5D7B2DE-D943-2149-9DF1-64C6C3A72EFC}"/>
              </a:ext>
            </a:extLst>
          </p:cNvPr>
          <p:cNvPicPr>
            <a:picLocks noChangeAspect="1"/>
          </p:cNvPicPr>
          <p:nvPr/>
        </p:nvPicPr>
        <p:blipFill>
          <a:blip r:embed="rId44"/>
          <a:stretch>
            <a:fillRect/>
          </a:stretch>
        </p:blipFill>
        <p:spPr>
          <a:xfrm>
            <a:off x="2717864" y="3225777"/>
            <a:ext cx="900000" cy="900000"/>
          </a:xfrm>
          <a:prstGeom prst="rect">
            <a:avLst/>
          </a:prstGeom>
        </p:spPr>
      </p:pic>
      <p:pic>
        <p:nvPicPr>
          <p:cNvPr id="91" name="Picture 90" descr="A black and blue circle with pink lines&#10;&#10;Description automatically generated">
            <a:extLst>
              <a:ext uri="{FF2B5EF4-FFF2-40B4-BE49-F238E27FC236}">
                <a16:creationId xmlns:a16="http://schemas.microsoft.com/office/drawing/2014/main" id="{D293E95A-C865-2D44-B4F5-2D77A4CB8FD8}"/>
              </a:ext>
            </a:extLst>
          </p:cNvPr>
          <p:cNvPicPr>
            <a:picLocks noChangeAspect="1"/>
          </p:cNvPicPr>
          <p:nvPr/>
        </p:nvPicPr>
        <p:blipFill>
          <a:blip r:embed="rId45"/>
          <a:stretch>
            <a:fillRect/>
          </a:stretch>
        </p:blipFill>
        <p:spPr>
          <a:xfrm>
            <a:off x="3625455" y="3233766"/>
            <a:ext cx="900000" cy="900000"/>
          </a:xfrm>
          <a:prstGeom prst="rect">
            <a:avLst/>
          </a:prstGeom>
        </p:spPr>
      </p:pic>
      <p:pic>
        <p:nvPicPr>
          <p:cNvPr id="93" name="Picture 92" descr="A black circle with orange dots&#10;&#10;Description automatically generated">
            <a:extLst>
              <a:ext uri="{FF2B5EF4-FFF2-40B4-BE49-F238E27FC236}">
                <a16:creationId xmlns:a16="http://schemas.microsoft.com/office/drawing/2014/main" id="{173F6788-F776-0242-964C-9AFF35EC83EC}"/>
              </a:ext>
            </a:extLst>
          </p:cNvPr>
          <p:cNvPicPr>
            <a:picLocks noChangeAspect="1"/>
          </p:cNvPicPr>
          <p:nvPr/>
        </p:nvPicPr>
        <p:blipFill>
          <a:blip r:embed="rId46"/>
          <a:stretch>
            <a:fillRect/>
          </a:stretch>
        </p:blipFill>
        <p:spPr>
          <a:xfrm>
            <a:off x="4515143" y="3233766"/>
            <a:ext cx="900000" cy="900000"/>
          </a:xfrm>
          <a:prstGeom prst="rect">
            <a:avLst/>
          </a:prstGeom>
        </p:spPr>
      </p:pic>
      <p:pic>
        <p:nvPicPr>
          <p:cNvPr id="95" name="Picture 94" descr="A black and white image of a circle&#10;&#10;Description automatically generated">
            <a:extLst>
              <a:ext uri="{FF2B5EF4-FFF2-40B4-BE49-F238E27FC236}">
                <a16:creationId xmlns:a16="http://schemas.microsoft.com/office/drawing/2014/main" id="{F74CE286-18E8-104F-B22B-8665492C68C8}"/>
              </a:ext>
            </a:extLst>
          </p:cNvPr>
          <p:cNvPicPr>
            <a:picLocks noChangeAspect="1"/>
          </p:cNvPicPr>
          <p:nvPr/>
        </p:nvPicPr>
        <p:blipFill>
          <a:blip r:embed="rId47"/>
          <a:stretch>
            <a:fillRect/>
          </a:stretch>
        </p:blipFill>
        <p:spPr>
          <a:xfrm>
            <a:off x="5405045" y="3233766"/>
            <a:ext cx="900000" cy="900000"/>
          </a:xfrm>
          <a:prstGeom prst="rect">
            <a:avLst/>
          </a:prstGeom>
        </p:spPr>
      </p:pic>
      <p:pic>
        <p:nvPicPr>
          <p:cNvPr id="97" name="Picture 96" descr="A blue and pink circle with black text&#10;&#10;Description automatically generated">
            <a:extLst>
              <a:ext uri="{FF2B5EF4-FFF2-40B4-BE49-F238E27FC236}">
                <a16:creationId xmlns:a16="http://schemas.microsoft.com/office/drawing/2014/main" id="{A84576A1-26FA-A34D-88DC-BBFF8E8BCD60}"/>
              </a:ext>
            </a:extLst>
          </p:cNvPr>
          <p:cNvPicPr>
            <a:picLocks noChangeAspect="1"/>
          </p:cNvPicPr>
          <p:nvPr/>
        </p:nvPicPr>
        <p:blipFill>
          <a:blip r:embed="rId48"/>
          <a:stretch>
            <a:fillRect/>
          </a:stretch>
        </p:blipFill>
        <p:spPr>
          <a:xfrm>
            <a:off x="6311740" y="3224348"/>
            <a:ext cx="900000" cy="900000"/>
          </a:xfrm>
          <a:prstGeom prst="rect">
            <a:avLst/>
          </a:prstGeom>
        </p:spPr>
      </p:pic>
      <p:pic>
        <p:nvPicPr>
          <p:cNvPr id="99" name="Picture 98" descr="A close-up of a black circle&#10;&#10;Description automatically generated">
            <a:extLst>
              <a:ext uri="{FF2B5EF4-FFF2-40B4-BE49-F238E27FC236}">
                <a16:creationId xmlns:a16="http://schemas.microsoft.com/office/drawing/2014/main" id="{87168EF3-D2E6-7841-B5E4-80A04389CB78}"/>
              </a:ext>
            </a:extLst>
          </p:cNvPr>
          <p:cNvPicPr>
            <a:picLocks noChangeAspect="1"/>
          </p:cNvPicPr>
          <p:nvPr/>
        </p:nvPicPr>
        <p:blipFill>
          <a:blip r:embed="rId49"/>
          <a:stretch>
            <a:fillRect/>
          </a:stretch>
        </p:blipFill>
        <p:spPr>
          <a:xfrm>
            <a:off x="7209999" y="3233766"/>
            <a:ext cx="900000" cy="900000"/>
          </a:xfrm>
          <a:prstGeom prst="rect">
            <a:avLst/>
          </a:prstGeom>
        </p:spPr>
      </p:pic>
      <p:pic>
        <p:nvPicPr>
          <p:cNvPr id="101" name="Picture 100" descr="A black circle with pink and blue circles&#10;&#10;Description automatically generated">
            <a:extLst>
              <a:ext uri="{FF2B5EF4-FFF2-40B4-BE49-F238E27FC236}">
                <a16:creationId xmlns:a16="http://schemas.microsoft.com/office/drawing/2014/main" id="{369C6C01-0376-9C40-8FD9-69528C6E2EA7}"/>
              </a:ext>
            </a:extLst>
          </p:cNvPr>
          <p:cNvPicPr>
            <a:picLocks noChangeAspect="1"/>
          </p:cNvPicPr>
          <p:nvPr/>
        </p:nvPicPr>
        <p:blipFill>
          <a:blip r:embed="rId50"/>
          <a:stretch>
            <a:fillRect/>
          </a:stretch>
        </p:blipFill>
        <p:spPr>
          <a:xfrm>
            <a:off x="8113209" y="3236516"/>
            <a:ext cx="900000" cy="900000"/>
          </a:xfrm>
          <a:prstGeom prst="rect">
            <a:avLst/>
          </a:prstGeom>
        </p:spPr>
      </p:pic>
      <p:pic>
        <p:nvPicPr>
          <p:cNvPr id="103" name="Picture 102" descr="A close-up of a black circle&#10;&#10;Description automatically generated">
            <a:extLst>
              <a:ext uri="{FF2B5EF4-FFF2-40B4-BE49-F238E27FC236}">
                <a16:creationId xmlns:a16="http://schemas.microsoft.com/office/drawing/2014/main" id="{DA8C9C4F-A2FF-2B44-AB5B-5E6F345B1B91}"/>
              </a:ext>
            </a:extLst>
          </p:cNvPr>
          <p:cNvPicPr>
            <a:picLocks noChangeAspect="1"/>
          </p:cNvPicPr>
          <p:nvPr/>
        </p:nvPicPr>
        <p:blipFill>
          <a:blip r:embed="rId51"/>
          <a:stretch>
            <a:fillRect/>
          </a:stretch>
        </p:blipFill>
        <p:spPr>
          <a:xfrm>
            <a:off x="9006788" y="3251340"/>
            <a:ext cx="900000" cy="900000"/>
          </a:xfrm>
          <a:prstGeom prst="rect">
            <a:avLst/>
          </a:prstGeom>
        </p:spPr>
      </p:pic>
      <p:pic>
        <p:nvPicPr>
          <p:cNvPr id="105" name="Picture 104" descr="A blurry image of a black and white speckled surface&#10;&#10;Description automatically generated">
            <a:extLst>
              <a:ext uri="{FF2B5EF4-FFF2-40B4-BE49-F238E27FC236}">
                <a16:creationId xmlns:a16="http://schemas.microsoft.com/office/drawing/2014/main" id="{4047308E-8587-C546-BC01-6B8017190D12}"/>
              </a:ext>
            </a:extLst>
          </p:cNvPr>
          <p:cNvPicPr>
            <a:picLocks noChangeAspect="1"/>
          </p:cNvPicPr>
          <p:nvPr/>
        </p:nvPicPr>
        <p:blipFill>
          <a:blip r:embed="rId52"/>
          <a:stretch>
            <a:fillRect/>
          </a:stretch>
        </p:blipFill>
        <p:spPr>
          <a:xfrm>
            <a:off x="9902323" y="3252844"/>
            <a:ext cx="900000" cy="900000"/>
          </a:xfrm>
          <a:prstGeom prst="rect">
            <a:avLst/>
          </a:prstGeom>
        </p:spPr>
      </p:pic>
      <p:pic>
        <p:nvPicPr>
          <p:cNvPr id="107" name="Picture 106" descr="A close-up of a black circle&#10;&#10;Description automatically generated">
            <a:extLst>
              <a:ext uri="{FF2B5EF4-FFF2-40B4-BE49-F238E27FC236}">
                <a16:creationId xmlns:a16="http://schemas.microsoft.com/office/drawing/2014/main" id="{9C7042FA-6038-8149-B08F-7FF20850EF1E}"/>
              </a:ext>
            </a:extLst>
          </p:cNvPr>
          <p:cNvPicPr>
            <a:picLocks noChangeAspect="1"/>
          </p:cNvPicPr>
          <p:nvPr/>
        </p:nvPicPr>
        <p:blipFill>
          <a:blip r:embed="rId53"/>
          <a:stretch>
            <a:fillRect/>
          </a:stretch>
        </p:blipFill>
        <p:spPr>
          <a:xfrm>
            <a:off x="10813209" y="3236516"/>
            <a:ext cx="900000" cy="900000"/>
          </a:xfrm>
          <a:prstGeom prst="rect">
            <a:avLst/>
          </a:prstGeom>
        </p:spPr>
      </p:pic>
      <p:pic>
        <p:nvPicPr>
          <p:cNvPr id="109" name="Picture 108" descr="A close-up of a black and white image&#10;&#10;Description automatically generated">
            <a:extLst>
              <a:ext uri="{FF2B5EF4-FFF2-40B4-BE49-F238E27FC236}">
                <a16:creationId xmlns:a16="http://schemas.microsoft.com/office/drawing/2014/main" id="{54329D81-0934-104B-83CE-55863CB07755}"/>
              </a:ext>
            </a:extLst>
          </p:cNvPr>
          <p:cNvPicPr>
            <a:picLocks noChangeAspect="1"/>
          </p:cNvPicPr>
          <p:nvPr/>
        </p:nvPicPr>
        <p:blipFill>
          <a:blip r:embed="rId54"/>
          <a:stretch>
            <a:fillRect/>
          </a:stretch>
        </p:blipFill>
        <p:spPr>
          <a:xfrm>
            <a:off x="16121" y="4147172"/>
            <a:ext cx="900000" cy="900000"/>
          </a:xfrm>
          <a:prstGeom prst="rect">
            <a:avLst/>
          </a:prstGeom>
        </p:spPr>
      </p:pic>
      <p:pic>
        <p:nvPicPr>
          <p:cNvPr id="111" name="Picture 110" descr="A close-up of a black circle&#10;&#10;Description automatically generated">
            <a:extLst>
              <a:ext uri="{FF2B5EF4-FFF2-40B4-BE49-F238E27FC236}">
                <a16:creationId xmlns:a16="http://schemas.microsoft.com/office/drawing/2014/main" id="{4DDF5E07-BDC9-6D46-8C47-DFFFB4E58444}"/>
              </a:ext>
            </a:extLst>
          </p:cNvPr>
          <p:cNvPicPr>
            <a:picLocks noChangeAspect="1"/>
          </p:cNvPicPr>
          <p:nvPr/>
        </p:nvPicPr>
        <p:blipFill>
          <a:blip r:embed="rId55"/>
          <a:stretch>
            <a:fillRect/>
          </a:stretch>
        </p:blipFill>
        <p:spPr>
          <a:xfrm>
            <a:off x="905481" y="4163673"/>
            <a:ext cx="900000" cy="900000"/>
          </a:xfrm>
          <a:prstGeom prst="rect">
            <a:avLst/>
          </a:prstGeom>
        </p:spPr>
      </p:pic>
      <p:pic>
        <p:nvPicPr>
          <p:cNvPr id="113" name="Picture 112" descr="A black spot with blue dots and a blue dot&#10;&#10;Description automatically generated with medium confidence">
            <a:extLst>
              <a:ext uri="{FF2B5EF4-FFF2-40B4-BE49-F238E27FC236}">
                <a16:creationId xmlns:a16="http://schemas.microsoft.com/office/drawing/2014/main" id="{F120218F-82E6-5F42-96B9-3F587C04CADB}"/>
              </a:ext>
            </a:extLst>
          </p:cNvPr>
          <p:cNvPicPr>
            <a:picLocks noChangeAspect="1"/>
          </p:cNvPicPr>
          <p:nvPr/>
        </p:nvPicPr>
        <p:blipFill>
          <a:blip r:embed="rId56"/>
          <a:stretch>
            <a:fillRect/>
          </a:stretch>
        </p:blipFill>
        <p:spPr>
          <a:xfrm>
            <a:off x="1805916" y="4163673"/>
            <a:ext cx="900000" cy="900000"/>
          </a:xfrm>
          <a:prstGeom prst="rect">
            <a:avLst/>
          </a:prstGeom>
        </p:spPr>
      </p:pic>
      <p:pic>
        <p:nvPicPr>
          <p:cNvPr id="115" name="Picture 114" descr="A close-up of a blue and black dot&#10;&#10;Description automatically generated">
            <a:extLst>
              <a:ext uri="{FF2B5EF4-FFF2-40B4-BE49-F238E27FC236}">
                <a16:creationId xmlns:a16="http://schemas.microsoft.com/office/drawing/2014/main" id="{55C704DB-C092-7B47-9AA1-06908484A425}"/>
              </a:ext>
            </a:extLst>
          </p:cNvPr>
          <p:cNvPicPr>
            <a:picLocks noChangeAspect="1"/>
          </p:cNvPicPr>
          <p:nvPr/>
        </p:nvPicPr>
        <p:blipFill>
          <a:blip r:embed="rId57"/>
          <a:stretch>
            <a:fillRect/>
          </a:stretch>
        </p:blipFill>
        <p:spPr>
          <a:xfrm>
            <a:off x="2703302" y="4163673"/>
            <a:ext cx="900000" cy="900000"/>
          </a:xfrm>
          <a:prstGeom prst="rect">
            <a:avLst/>
          </a:prstGeom>
        </p:spPr>
      </p:pic>
      <p:pic>
        <p:nvPicPr>
          <p:cNvPr id="117" name="Picture 116" descr="A black and blue circle with pink lines&#10;&#10;Description automatically generated">
            <a:extLst>
              <a:ext uri="{FF2B5EF4-FFF2-40B4-BE49-F238E27FC236}">
                <a16:creationId xmlns:a16="http://schemas.microsoft.com/office/drawing/2014/main" id="{8BA7A25C-EB3D-994D-88FC-EA44B6A38C34}"/>
              </a:ext>
            </a:extLst>
          </p:cNvPr>
          <p:cNvPicPr>
            <a:picLocks noChangeAspect="1"/>
          </p:cNvPicPr>
          <p:nvPr/>
        </p:nvPicPr>
        <p:blipFill>
          <a:blip r:embed="rId58"/>
          <a:stretch>
            <a:fillRect/>
          </a:stretch>
        </p:blipFill>
        <p:spPr>
          <a:xfrm>
            <a:off x="3618163" y="4156625"/>
            <a:ext cx="900000" cy="900000"/>
          </a:xfrm>
          <a:prstGeom prst="rect">
            <a:avLst/>
          </a:prstGeom>
        </p:spPr>
      </p:pic>
      <p:pic>
        <p:nvPicPr>
          <p:cNvPr id="119" name="Picture 118" descr="A close-up of a black spot&#10;&#10;Description automatically generated">
            <a:extLst>
              <a:ext uri="{FF2B5EF4-FFF2-40B4-BE49-F238E27FC236}">
                <a16:creationId xmlns:a16="http://schemas.microsoft.com/office/drawing/2014/main" id="{F2C4119C-484C-404C-9117-E5A0768B8AF2}"/>
              </a:ext>
            </a:extLst>
          </p:cNvPr>
          <p:cNvPicPr>
            <a:picLocks noChangeAspect="1"/>
          </p:cNvPicPr>
          <p:nvPr/>
        </p:nvPicPr>
        <p:blipFill>
          <a:blip r:embed="rId59"/>
          <a:stretch>
            <a:fillRect/>
          </a:stretch>
        </p:blipFill>
        <p:spPr>
          <a:xfrm>
            <a:off x="4507521" y="4156625"/>
            <a:ext cx="900000" cy="900000"/>
          </a:xfrm>
          <a:prstGeom prst="rect">
            <a:avLst/>
          </a:prstGeom>
        </p:spPr>
      </p:pic>
      <p:pic>
        <p:nvPicPr>
          <p:cNvPr id="121" name="Picture 120" descr="A blurry image of a telescope&#10;&#10;Description automatically generated">
            <a:extLst>
              <a:ext uri="{FF2B5EF4-FFF2-40B4-BE49-F238E27FC236}">
                <a16:creationId xmlns:a16="http://schemas.microsoft.com/office/drawing/2014/main" id="{97A0267B-7D45-F540-A785-C06FD6AD6F70}"/>
              </a:ext>
            </a:extLst>
          </p:cNvPr>
          <p:cNvPicPr>
            <a:picLocks noChangeAspect="1"/>
          </p:cNvPicPr>
          <p:nvPr/>
        </p:nvPicPr>
        <p:blipFill>
          <a:blip r:embed="rId60"/>
          <a:stretch>
            <a:fillRect/>
          </a:stretch>
        </p:blipFill>
        <p:spPr>
          <a:xfrm>
            <a:off x="5380549" y="4156625"/>
            <a:ext cx="900000" cy="900000"/>
          </a:xfrm>
          <a:prstGeom prst="rect">
            <a:avLst/>
          </a:prstGeom>
        </p:spPr>
      </p:pic>
      <p:pic>
        <p:nvPicPr>
          <p:cNvPr id="123" name="Picture 122" descr="A close-up of a circle&#10;&#10;Description automatically generated">
            <a:extLst>
              <a:ext uri="{FF2B5EF4-FFF2-40B4-BE49-F238E27FC236}">
                <a16:creationId xmlns:a16="http://schemas.microsoft.com/office/drawing/2014/main" id="{D7C75C14-BC45-B24B-B42D-9FC48E0F4E0A}"/>
              </a:ext>
            </a:extLst>
          </p:cNvPr>
          <p:cNvPicPr>
            <a:picLocks noChangeAspect="1"/>
          </p:cNvPicPr>
          <p:nvPr/>
        </p:nvPicPr>
        <p:blipFill>
          <a:blip r:embed="rId61"/>
          <a:stretch>
            <a:fillRect/>
          </a:stretch>
        </p:blipFill>
        <p:spPr>
          <a:xfrm>
            <a:off x="6294839" y="4158000"/>
            <a:ext cx="900000" cy="900000"/>
          </a:xfrm>
          <a:prstGeom prst="rect">
            <a:avLst/>
          </a:prstGeom>
        </p:spPr>
      </p:pic>
      <p:pic>
        <p:nvPicPr>
          <p:cNvPr id="125" name="Picture 124" descr="A black blot with pink and blue dots&#10;&#10;Description automatically generated">
            <a:extLst>
              <a:ext uri="{FF2B5EF4-FFF2-40B4-BE49-F238E27FC236}">
                <a16:creationId xmlns:a16="http://schemas.microsoft.com/office/drawing/2014/main" id="{D15324F7-C4A8-3143-9DD1-7485706AC4CA}"/>
              </a:ext>
            </a:extLst>
          </p:cNvPr>
          <p:cNvPicPr>
            <a:picLocks noChangeAspect="1"/>
          </p:cNvPicPr>
          <p:nvPr/>
        </p:nvPicPr>
        <p:blipFill>
          <a:blip r:embed="rId62"/>
          <a:stretch>
            <a:fillRect/>
          </a:stretch>
        </p:blipFill>
        <p:spPr>
          <a:xfrm>
            <a:off x="7209129" y="4158000"/>
            <a:ext cx="900000" cy="900000"/>
          </a:xfrm>
          <a:prstGeom prst="rect">
            <a:avLst/>
          </a:prstGeom>
        </p:spPr>
      </p:pic>
      <p:pic>
        <p:nvPicPr>
          <p:cNvPr id="127" name="Picture 126" descr="A close-up of a test&#10;&#10;Description automatically generated">
            <a:extLst>
              <a:ext uri="{FF2B5EF4-FFF2-40B4-BE49-F238E27FC236}">
                <a16:creationId xmlns:a16="http://schemas.microsoft.com/office/drawing/2014/main" id="{A904DC4B-7300-6245-AFAC-918231613A9C}"/>
              </a:ext>
            </a:extLst>
          </p:cNvPr>
          <p:cNvPicPr>
            <a:picLocks noChangeAspect="1"/>
          </p:cNvPicPr>
          <p:nvPr/>
        </p:nvPicPr>
        <p:blipFill>
          <a:blip r:embed="rId63"/>
          <a:stretch>
            <a:fillRect/>
          </a:stretch>
        </p:blipFill>
        <p:spPr>
          <a:xfrm>
            <a:off x="8121373" y="4150008"/>
            <a:ext cx="900000" cy="900000"/>
          </a:xfrm>
          <a:prstGeom prst="rect">
            <a:avLst/>
          </a:prstGeom>
        </p:spPr>
      </p:pic>
      <p:pic>
        <p:nvPicPr>
          <p:cNvPr id="129" name="Picture 128" descr="A close-up of a circular object&#10;&#10;Description automatically generated">
            <a:extLst>
              <a:ext uri="{FF2B5EF4-FFF2-40B4-BE49-F238E27FC236}">
                <a16:creationId xmlns:a16="http://schemas.microsoft.com/office/drawing/2014/main" id="{BF1CEC09-C894-A240-B866-4028CF735CD1}"/>
              </a:ext>
            </a:extLst>
          </p:cNvPr>
          <p:cNvPicPr>
            <a:picLocks noChangeAspect="1"/>
          </p:cNvPicPr>
          <p:nvPr/>
        </p:nvPicPr>
        <p:blipFill>
          <a:blip r:embed="rId64"/>
          <a:stretch>
            <a:fillRect/>
          </a:stretch>
        </p:blipFill>
        <p:spPr>
          <a:xfrm>
            <a:off x="9014081" y="4155250"/>
            <a:ext cx="900000" cy="900000"/>
          </a:xfrm>
          <a:prstGeom prst="rect">
            <a:avLst/>
          </a:prstGeom>
        </p:spPr>
      </p:pic>
      <p:pic>
        <p:nvPicPr>
          <p:cNvPr id="131" name="Picture 130" descr="A close-up of a black circle&#10;&#10;Description automatically generated">
            <a:extLst>
              <a:ext uri="{FF2B5EF4-FFF2-40B4-BE49-F238E27FC236}">
                <a16:creationId xmlns:a16="http://schemas.microsoft.com/office/drawing/2014/main" id="{F11E9E27-F33E-A24B-BB59-682DDFE3834E}"/>
              </a:ext>
            </a:extLst>
          </p:cNvPr>
          <p:cNvPicPr>
            <a:picLocks noChangeAspect="1"/>
          </p:cNvPicPr>
          <p:nvPr/>
        </p:nvPicPr>
        <p:blipFill>
          <a:blip r:embed="rId65"/>
          <a:stretch>
            <a:fillRect/>
          </a:stretch>
        </p:blipFill>
        <p:spPr>
          <a:xfrm>
            <a:off x="9906788" y="4149836"/>
            <a:ext cx="900000" cy="900000"/>
          </a:xfrm>
          <a:prstGeom prst="rect">
            <a:avLst/>
          </a:prstGeom>
        </p:spPr>
      </p:pic>
      <p:pic>
        <p:nvPicPr>
          <p:cNvPr id="133" name="Picture 132" descr="A close-up of a white background&#10;&#10;Description automatically generated">
            <a:extLst>
              <a:ext uri="{FF2B5EF4-FFF2-40B4-BE49-F238E27FC236}">
                <a16:creationId xmlns:a16="http://schemas.microsoft.com/office/drawing/2014/main" id="{EF49640B-5031-D846-AA0E-67E7EDEEE02F}"/>
              </a:ext>
            </a:extLst>
          </p:cNvPr>
          <p:cNvPicPr>
            <a:picLocks noChangeAspect="1"/>
          </p:cNvPicPr>
          <p:nvPr/>
        </p:nvPicPr>
        <p:blipFill>
          <a:blip r:embed="rId66"/>
          <a:stretch>
            <a:fillRect/>
          </a:stretch>
        </p:blipFill>
        <p:spPr>
          <a:xfrm>
            <a:off x="10813209" y="4141844"/>
            <a:ext cx="900000" cy="900000"/>
          </a:xfrm>
          <a:prstGeom prst="rect">
            <a:avLst/>
          </a:prstGeom>
        </p:spPr>
      </p:pic>
      <p:pic>
        <p:nvPicPr>
          <p:cNvPr id="135" name="Picture 134" descr="A close-up of a blue and black dot&#10;&#10;Description automatically generated">
            <a:extLst>
              <a:ext uri="{FF2B5EF4-FFF2-40B4-BE49-F238E27FC236}">
                <a16:creationId xmlns:a16="http://schemas.microsoft.com/office/drawing/2014/main" id="{C39B7578-0444-A042-96B8-DCD587BBFF7E}"/>
              </a:ext>
            </a:extLst>
          </p:cNvPr>
          <p:cNvPicPr>
            <a:picLocks noChangeAspect="1"/>
          </p:cNvPicPr>
          <p:nvPr/>
        </p:nvPicPr>
        <p:blipFill>
          <a:blip r:embed="rId67"/>
          <a:stretch>
            <a:fillRect/>
          </a:stretch>
        </p:blipFill>
        <p:spPr>
          <a:xfrm>
            <a:off x="16121" y="5044624"/>
            <a:ext cx="900000" cy="900000"/>
          </a:xfrm>
          <a:prstGeom prst="rect">
            <a:avLst/>
          </a:prstGeom>
        </p:spPr>
      </p:pic>
      <p:pic>
        <p:nvPicPr>
          <p:cNvPr id="137" name="Picture 136" descr="A close-up of a black circle&#10;&#10;Description automatically generated">
            <a:extLst>
              <a:ext uri="{FF2B5EF4-FFF2-40B4-BE49-F238E27FC236}">
                <a16:creationId xmlns:a16="http://schemas.microsoft.com/office/drawing/2014/main" id="{EEBAC151-24A7-7E4F-8AC9-D33697248583}"/>
              </a:ext>
            </a:extLst>
          </p:cNvPr>
          <p:cNvPicPr>
            <a:picLocks noChangeAspect="1"/>
          </p:cNvPicPr>
          <p:nvPr/>
        </p:nvPicPr>
        <p:blipFill>
          <a:blip r:embed="rId68"/>
          <a:stretch>
            <a:fillRect/>
          </a:stretch>
        </p:blipFill>
        <p:spPr>
          <a:xfrm>
            <a:off x="916121" y="5044508"/>
            <a:ext cx="900000" cy="900000"/>
          </a:xfrm>
          <a:prstGeom prst="rect">
            <a:avLst/>
          </a:prstGeom>
        </p:spPr>
      </p:pic>
      <p:pic>
        <p:nvPicPr>
          <p:cNvPr id="139" name="Picture 138" descr="A close-up of a black and white image&#10;&#10;Description automatically generated">
            <a:extLst>
              <a:ext uri="{FF2B5EF4-FFF2-40B4-BE49-F238E27FC236}">
                <a16:creationId xmlns:a16="http://schemas.microsoft.com/office/drawing/2014/main" id="{374B19D9-6C8B-564E-B6A2-FD5B7D9BF806}"/>
              </a:ext>
            </a:extLst>
          </p:cNvPr>
          <p:cNvPicPr>
            <a:picLocks noChangeAspect="1"/>
          </p:cNvPicPr>
          <p:nvPr/>
        </p:nvPicPr>
        <p:blipFill>
          <a:blip r:embed="rId69"/>
          <a:stretch>
            <a:fillRect/>
          </a:stretch>
        </p:blipFill>
        <p:spPr>
          <a:xfrm>
            <a:off x="1805045" y="5055250"/>
            <a:ext cx="900000" cy="900000"/>
          </a:xfrm>
          <a:prstGeom prst="rect">
            <a:avLst/>
          </a:prstGeom>
        </p:spPr>
      </p:pic>
      <p:pic>
        <p:nvPicPr>
          <p:cNvPr id="141" name="Picture 140" descr="A close-up of a black and white image&#10;&#10;Description automatically generated">
            <a:extLst>
              <a:ext uri="{FF2B5EF4-FFF2-40B4-BE49-F238E27FC236}">
                <a16:creationId xmlns:a16="http://schemas.microsoft.com/office/drawing/2014/main" id="{7D8975DC-DA24-5343-9FAF-2AFCDA2429F6}"/>
              </a:ext>
            </a:extLst>
          </p:cNvPr>
          <p:cNvPicPr>
            <a:picLocks noChangeAspect="1"/>
          </p:cNvPicPr>
          <p:nvPr/>
        </p:nvPicPr>
        <p:blipFill>
          <a:blip r:embed="rId70"/>
          <a:stretch>
            <a:fillRect/>
          </a:stretch>
        </p:blipFill>
        <p:spPr>
          <a:xfrm>
            <a:off x="2719034" y="5047172"/>
            <a:ext cx="900000" cy="900000"/>
          </a:xfrm>
          <a:prstGeom prst="rect">
            <a:avLst/>
          </a:prstGeom>
        </p:spPr>
      </p:pic>
      <p:pic>
        <p:nvPicPr>
          <p:cNvPr id="143" name="Picture 142" descr="A close-up of a black circle&#10;&#10;Description automatically generated">
            <a:extLst>
              <a:ext uri="{FF2B5EF4-FFF2-40B4-BE49-F238E27FC236}">
                <a16:creationId xmlns:a16="http://schemas.microsoft.com/office/drawing/2014/main" id="{E6CAB2EA-4693-BB4B-A6AB-EF76B22F13E1}"/>
              </a:ext>
            </a:extLst>
          </p:cNvPr>
          <p:cNvPicPr>
            <a:picLocks noChangeAspect="1"/>
          </p:cNvPicPr>
          <p:nvPr/>
        </p:nvPicPr>
        <p:blipFill>
          <a:blip r:embed="rId71"/>
          <a:stretch>
            <a:fillRect/>
          </a:stretch>
        </p:blipFill>
        <p:spPr>
          <a:xfrm>
            <a:off x="3625455" y="5055250"/>
            <a:ext cx="900000" cy="900000"/>
          </a:xfrm>
          <a:prstGeom prst="rect">
            <a:avLst/>
          </a:prstGeom>
        </p:spPr>
      </p:pic>
      <p:pic>
        <p:nvPicPr>
          <p:cNvPr id="145" name="Picture 144" descr="A black spot with orange circle and text&#10;&#10;Description automatically generated">
            <a:extLst>
              <a:ext uri="{FF2B5EF4-FFF2-40B4-BE49-F238E27FC236}">
                <a16:creationId xmlns:a16="http://schemas.microsoft.com/office/drawing/2014/main" id="{AA1AAFE0-6D8B-2747-98E6-4FF513CE586A}"/>
              </a:ext>
            </a:extLst>
          </p:cNvPr>
          <p:cNvPicPr>
            <a:picLocks noChangeAspect="1"/>
          </p:cNvPicPr>
          <p:nvPr/>
        </p:nvPicPr>
        <p:blipFill>
          <a:blip r:embed="rId72"/>
          <a:stretch>
            <a:fillRect/>
          </a:stretch>
        </p:blipFill>
        <p:spPr>
          <a:xfrm>
            <a:off x="4505045" y="5055250"/>
            <a:ext cx="900000" cy="900000"/>
          </a:xfrm>
          <a:prstGeom prst="rect">
            <a:avLst/>
          </a:prstGeom>
        </p:spPr>
      </p:pic>
      <p:pic>
        <p:nvPicPr>
          <p:cNvPr id="147" name="Picture 146" descr="A black and blue dot with pink and blue dots&#10;&#10;Description automatically generated">
            <a:extLst>
              <a:ext uri="{FF2B5EF4-FFF2-40B4-BE49-F238E27FC236}">
                <a16:creationId xmlns:a16="http://schemas.microsoft.com/office/drawing/2014/main" id="{55C512AB-1AE2-E749-8522-D21ECFEEC9B2}"/>
              </a:ext>
            </a:extLst>
          </p:cNvPr>
          <p:cNvPicPr>
            <a:picLocks noChangeAspect="1"/>
          </p:cNvPicPr>
          <p:nvPr/>
        </p:nvPicPr>
        <p:blipFill>
          <a:blip r:embed="rId73"/>
          <a:stretch>
            <a:fillRect/>
          </a:stretch>
        </p:blipFill>
        <p:spPr>
          <a:xfrm>
            <a:off x="5388717" y="5055250"/>
            <a:ext cx="900000" cy="900000"/>
          </a:xfrm>
          <a:prstGeom prst="rect">
            <a:avLst/>
          </a:prstGeom>
        </p:spPr>
      </p:pic>
      <p:pic>
        <p:nvPicPr>
          <p:cNvPr id="149" name="Picture 148" descr="A close-up of a black circle&#10;&#10;Description automatically generated">
            <a:extLst>
              <a:ext uri="{FF2B5EF4-FFF2-40B4-BE49-F238E27FC236}">
                <a16:creationId xmlns:a16="http://schemas.microsoft.com/office/drawing/2014/main" id="{676907CF-1AA6-DF4A-B328-E2CF961DEBA2}"/>
              </a:ext>
            </a:extLst>
          </p:cNvPr>
          <p:cNvPicPr>
            <a:picLocks noChangeAspect="1"/>
          </p:cNvPicPr>
          <p:nvPr/>
        </p:nvPicPr>
        <p:blipFill>
          <a:blip r:embed="rId74"/>
          <a:stretch>
            <a:fillRect/>
          </a:stretch>
        </p:blipFill>
        <p:spPr>
          <a:xfrm>
            <a:off x="6296881" y="5055250"/>
            <a:ext cx="900000" cy="900000"/>
          </a:xfrm>
          <a:prstGeom prst="rect">
            <a:avLst/>
          </a:prstGeom>
        </p:spPr>
      </p:pic>
      <p:pic>
        <p:nvPicPr>
          <p:cNvPr id="151" name="Picture 150" descr="A close-up of a black circle&#10;&#10;Description automatically generated">
            <a:extLst>
              <a:ext uri="{FF2B5EF4-FFF2-40B4-BE49-F238E27FC236}">
                <a16:creationId xmlns:a16="http://schemas.microsoft.com/office/drawing/2014/main" id="{64D59CE5-498C-9C4E-8195-CF8E9491928E}"/>
              </a:ext>
            </a:extLst>
          </p:cNvPr>
          <p:cNvPicPr>
            <a:picLocks noChangeAspect="1"/>
          </p:cNvPicPr>
          <p:nvPr/>
        </p:nvPicPr>
        <p:blipFill>
          <a:blip r:embed="rId75"/>
          <a:stretch>
            <a:fillRect/>
          </a:stretch>
        </p:blipFill>
        <p:spPr>
          <a:xfrm>
            <a:off x="7209127" y="5055250"/>
            <a:ext cx="900000" cy="900000"/>
          </a:xfrm>
          <a:prstGeom prst="rect">
            <a:avLst/>
          </a:prstGeom>
        </p:spPr>
      </p:pic>
      <p:pic>
        <p:nvPicPr>
          <p:cNvPr id="153" name="Picture 152" descr="A blurry image of a survey&#10;&#10;Description automatically generated">
            <a:extLst>
              <a:ext uri="{FF2B5EF4-FFF2-40B4-BE49-F238E27FC236}">
                <a16:creationId xmlns:a16="http://schemas.microsoft.com/office/drawing/2014/main" id="{AB377740-AACA-3F46-88FB-FFF835DAAE96}"/>
              </a:ext>
            </a:extLst>
          </p:cNvPr>
          <p:cNvPicPr>
            <a:picLocks noChangeAspect="1"/>
          </p:cNvPicPr>
          <p:nvPr/>
        </p:nvPicPr>
        <p:blipFill>
          <a:blip r:embed="rId76"/>
          <a:stretch>
            <a:fillRect/>
          </a:stretch>
        </p:blipFill>
        <p:spPr>
          <a:xfrm>
            <a:off x="8121373" y="5058000"/>
            <a:ext cx="900000" cy="900000"/>
          </a:xfrm>
          <a:prstGeom prst="rect">
            <a:avLst/>
          </a:prstGeom>
        </p:spPr>
      </p:pic>
      <p:pic>
        <p:nvPicPr>
          <p:cNvPr id="155" name="Picture 154" descr="A black circle with a blue dot&#10;&#10;Description automatically generated">
            <a:extLst>
              <a:ext uri="{FF2B5EF4-FFF2-40B4-BE49-F238E27FC236}">
                <a16:creationId xmlns:a16="http://schemas.microsoft.com/office/drawing/2014/main" id="{E902367F-30E3-6441-A1AA-7A94D454355E}"/>
              </a:ext>
            </a:extLst>
          </p:cNvPr>
          <p:cNvPicPr>
            <a:picLocks noChangeAspect="1"/>
          </p:cNvPicPr>
          <p:nvPr/>
        </p:nvPicPr>
        <p:blipFill>
          <a:blip r:embed="rId77"/>
          <a:stretch>
            <a:fillRect/>
          </a:stretch>
        </p:blipFill>
        <p:spPr>
          <a:xfrm>
            <a:off x="9014952" y="5055250"/>
            <a:ext cx="900000" cy="900000"/>
          </a:xfrm>
          <a:prstGeom prst="rect">
            <a:avLst/>
          </a:prstGeom>
        </p:spPr>
      </p:pic>
      <p:pic>
        <p:nvPicPr>
          <p:cNvPr id="157" name="Picture 156" descr="A black circle with orange lines&#10;&#10;Description automatically generated">
            <a:extLst>
              <a:ext uri="{FF2B5EF4-FFF2-40B4-BE49-F238E27FC236}">
                <a16:creationId xmlns:a16="http://schemas.microsoft.com/office/drawing/2014/main" id="{02A65D6F-A0FC-234A-8074-AF93FE555142}"/>
              </a:ext>
            </a:extLst>
          </p:cNvPr>
          <p:cNvPicPr>
            <a:picLocks noChangeAspect="1"/>
          </p:cNvPicPr>
          <p:nvPr/>
        </p:nvPicPr>
        <p:blipFill>
          <a:blip r:embed="rId78"/>
          <a:stretch>
            <a:fillRect/>
          </a:stretch>
        </p:blipFill>
        <p:spPr>
          <a:xfrm>
            <a:off x="9913209" y="5058000"/>
            <a:ext cx="900000" cy="900000"/>
          </a:xfrm>
          <a:prstGeom prst="rect">
            <a:avLst/>
          </a:prstGeom>
        </p:spPr>
      </p:pic>
      <p:pic>
        <p:nvPicPr>
          <p:cNvPr id="159" name="Picture 158" descr="A close-up of a circle&#10;&#10;Description automatically generated">
            <a:extLst>
              <a:ext uri="{FF2B5EF4-FFF2-40B4-BE49-F238E27FC236}">
                <a16:creationId xmlns:a16="http://schemas.microsoft.com/office/drawing/2014/main" id="{A329BF8F-6E7A-8D40-A006-4A863D097169}"/>
              </a:ext>
            </a:extLst>
          </p:cNvPr>
          <p:cNvPicPr>
            <a:picLocks noChangeAspect="1"/>
          </p:cNvPicPr>
          <p:nvPr/>
        </p:nvPicPr>
        <p:blipFill>
          <a:blip r:embed="rId79"/>
          <a:stretch>
            <a:fillRect/>
          </a:stretch>
        </p:blipFill>
        <p:spPr>
          <a:xfrm>
            <a:off x="10813209" y="5047172"/>
            <a:ext cx="900000" cy="900000"/>
          </a:xfrm>
          <a:prstGeom prst="rect">
            <a:avLst/>
          </a:prstGeom>
        </p:spPr>
      </p:pic>
      <p:pic>
        <p:nvPicPr>
          <p:cNvPr id="161" name="Picture 160" descr="A close-up of a blue circle&#10;&#10;Description automatically generated">
            <a:extLst>
              <a:ext uri="{FF2B5EF4-FFF2-40B4-BE49-F238E27FC236}">
                <a16:creationId xmlns:a16="http://schemas.microsoft.com/office/drawing/2014/main" id="{D16DAB19-D295-0143-A747-6848E37B81D1}"/>
              </a:ext>
            </a:extLst>
          </p:cNvPr>
          <p:cNvPicPr>
            <a:picLocks noChangeAspect="1"/>
          </p:cNvPicPr>
          <p:nvPr/>
        </p:nvPicPr>
        <p:blipFill>
          <a:blip r:embed="rId80"/>
          <a:stretch>
            <a:fillRect/>
          </a:stretch>
        </p:blipFill>
        <p:spPr>
          <a:xfrm>
            <a:off x="13209" y="5947172"/>
            <a:ext cx="900000" cy="900000"/>
          </a:xfrm>
          <a:prstGeom prst="rect">
            <a:avLst/>
          </a:prstGeom>
        </p:spPr>
      </p:pic>
      <p:pic>
        <p:nvPicPr>
          <p:cNvPr id="163" name="Picture 162" descr="A close-up of a black and white image&#10;&#10;Description automatically generated">
            <a:extLst>
              <a:ext uri="{FF2B5EF4-FFF2-40B4-BE49-F238E27FC236}">
                <a16:creationId xmlns:a16="http://schemas.microsoft.com/office/drawing/2014/main" id="{F4BBBC0E-F6F1-054A-B4FB-8F6241F315CE}"/>
              </a:ext>
            </a:extLst>
          </p:cNvPr>
          <p:cNvPicPr>
            <a:picLocks noChangeAspect="1"/>
          </p:cNvPicPr>
          <p:nvPr/>
        </p:nvPicPr>
        <p:blipFill>
          <a:blip r:embed="rId81"/>
          <a:stretch>
            <a:fillRect/>
          </a:stretch>
        </p:blipFill>
        <p:spPr>
          <a:xfrm>
            <a:off x="913209" y="5949836"/>
            <a:ext cx="900000" cy="900000"/>
          </a:xfrm>
          <a:prstGeom prst="rect">
            <a:avLst/>
          </a:prstGeom>
        </p:spPr>
      </p:pic>
      <p:pic>
        <p:nvPicPr>
          <p:cNvPr id="165" name="Picture 164" descr="A black dots with a blue dot&#10;&#10;Description automatically generated">
            <a:extLst>
              <a:ext uri="{FF2B5EF4-FFF2-40B4-BE49-F238E27FC236}">
                <a16:creationId xmlns:a16="http://schemas.microsoft.com/office/drawing/2014/main" id="{36D73D1A-C891-7F43-B39A-9E2D744D2292}"/>
              </a:ext>
            </a:extLst>
          </p:cNvPr>
          <p:cNvPicPr>
            <a:picLocks noChangeAspect="1"/>
          </p:cNvPicPr>
          <p:nvPr/>
        </p:nvPicPr>
        <p:blipFill>
          <a:blip r:embed="rId82"/>
          <a:stretch>
            <a:fillRect/>
          </a:stretch>
        </p:blipFill>
        <p:spPr>
          <a:xfrm>
            <a:off x="1813209" y="5952500"/>
            <a:ext cx="900000" cy="900000"/>
          </a:xfrm>
          <a:prstGeom prst="rect">
            <a:avLst/>
          </a:prstGeom>
        </p:spPr>
      </p:pic>
      <p:pic>
        <p:nvPicPr>
          <p:cNvPr id="167" name="Picture 166" descr="A black circle with blue dots&#10;&#10;Description automatically generated">
            <a:extLst>
              <a:ext uri="{FF2B5EF4-FFF2-40B4-BE49-F238E27FC236}">
                <a16:creationId xmlns:a16="http://schemas.microsoft.com/office/drawing/2014/main" id="{284D770C-32C0-CC48-9EE3-33330357D72E}"/>
              </a:ext>
            </a:extLst>
          </p:cNvPr>
          <p:cNvPicPr>
            <a:picLocks noChangeAspect="1"/>
          </p:cNvPicPr>
          <p:nvPr/>
        </p:nvPicPr>
        <p:blipFill>
          <a:blip r:embed="rId83"/>
          <a:stretch>
            <a:fillRect/>
          </a:stretch>
        </p:blipFill>
        <p:spPr>
          <a:xfrm>
            <a:off x="2713209" y="5952500"/>
            <a:ext cx="900000" cy="900000"/>
          </a:xfrm>
          <a:prstGeom prst="rect">
            <a:avLst/>
          </a:prstGeom>
        </p:spPr>
      </p:pic>
      <p:pic>
        <p:nvPicPr>
          <p:cNvPr id="169" name="Picture 168" descr="A black dot with pink dots&#10;&#10;Description automatically generated">
            <a:extLst>
              <a:ext uri="{FF2B5EF4-FFF2-40B4-BE49-F238E27FC236}">
                <a16:creationId xmlns:a16="http://schemas.microsoft.com/office/drawing/2014/main" id="{19A8B474-4AFB-CF4B-B875-6C0C63ECB5E5}"/>
              </a:ext>
            </a:extLst>
          </p:cNvPr>
          <p:cNvPicPr>
            <a:picLocks noChangeAspect="1"/>
          </p:cNvPicPr>
          <p:nvPr/>
        </p:nvPicPr>
        <p:blipFill>
          <a:blip r:embed="rId84"/>
          <a:stretch>
            <a:fillRect/>
          </a:stretch>
        </p:blipFill>
        <p:spPr>
          <a:xfrm>
            <a:off x="3613209" y="5952500"/>
            <a:ext cx="900000" cy="900000"/>
          </a:xfrm>
          <a:prstGeom prst="rect">
            <a:avLst/>
          </a:prstGeom>
        </p:spPr>
      </p:pic>
      <p:pic>
        <p:nvPicPr>
          <p:cNvPr id="171" name="Picture 170" descr="A black oval with a pink dot&#10;&#10;Description automatically generated">
            <a:extLst>
              <a:ext uri="{FF2B5EF4-FFF2-40B4-BE49-F238E27FC236}">
                <a16:creationId xmlns:a16="http://schemas.microsoft.com/office/drawing/2014/main" id="{D7CBDC05-D275-BB4A-AE8F-84F470B20A20}"/>
              </a:ext>
            </a:extLst>
          </p:cNvPr>
          <p:cNvPicPr>
            <a:picLocks noChangeAspect="1"/>
          </p:cNvPicPr>
          <p:nvPr/>
        </p:nvPicPr>
        <p:blipFill>
          <a:blip r:embed="rId85"/>
          <a:stretch>
            <a:fillRect/>
          </a:stretch>
        </p:blipFill>
        <p:spPr>
          <a:xfrm>
            <a:off x="4513209" y="5952500"/>
            <a:ext cx="900000" cy="900000"/>
          </a:xfrm>
          <a:prstGeom prst="rect">
            <a:avLst/>
          </a:prstGeom>
        </p:spPr>
      </p:pic>
      <p:pic>
        <p:nvPicPr>
          <p:cNvPr id="173" name="Picture 172" descr="A black and white image of a star&#10;&#10;Description automatically generated">
            <a:extLst>
              <a:ext uri="{FF2B5EF4-FFF2-40B4-BE49-F238E27FC236}">
                <a16:creationId xmlns:a16="http://schemas.microsoft.com/office/drawing/2014/main" id="{A9DBFE04-A17A-0745-A7AD-966D31E301E1}"/>
              </a:ext>
            </a:extLst>
          </p:cNvPr>
          <p:cNvPicPr>
            <a:picLocks noChangeAspect="1"/>
          </p:cNvPicPr>
          <p:nvPr/>
        </p:nvPicPr>
        <p:blipFill>
          <a:blip r:embed="rId86"/>
          <a:stretch>
            <a:fillRect/>
          </a:stretch>
        </p:blipFill>
        <p:spPr>
          <a:xfrm>
            <a:off x="5413209" y="5958000"/>
            <a:ext cx="900000" cy="900000"/>
          </a:xfrm>
          <a:prstGeom prst="rect">
            <a:avLst/>
          </a:prstGeom>
        </p:spPr>
      </p:pic>
      <p:pic>
        <p:nvPicPr>
          <p:cNvPr id="175" name="Picture 174" descr="A blue dot on a white background&#10;&#10;Description automatically generated">
            <a:extLst>
              <a:ext uri="{FF2B5EF4-FFF2-40B4-BE49-F238E27FC236}">
                <a16:creationId xmlns:a16="http://schemas.microsoft.com/office/drawing/2014/main" id="{E97D9D01-841B-B748-87EA-2FB7BD8EDFC3}"/>
              </a:ext>
            </a:extLst>
          </p:cNvPr>
          <p:cNvPicPr>
            <a:picLocks noChangeAspect="1"/>
          </p:cNvPicPr>
          <p:nvPr/>
        </p:nvPicPr>
        <p:blipFill>
          <a:blip r:embed="rId87"/>
          <a:stretch>
            <a:fillRect/>
          </a:stretch>
        </p:blipFill>
        <p:spPr>
          <a:xfrm>
            <a:off x="6313209" y="5952500"/>
            <a:ext cx="900000" cy="900000"/>
          </a:xfrm>
          <a:prstGeom prst="rect">
            <a:avLst/>
          </a:prstGeom>
        </p:spPr>
      </p:pic>
      <p:pic>
        <p:nvPicPr>
          <p:cNvPr id="177" name="Picture 176" descr="A black circle with orange dots&#10;&#10;Description automatically generated">
            <a:extLst>
              <a:ext uri="{FF2B5EF4-FFF2-40B4-BE49-F238E27FC236}">
                <a16:creationId xmlns:a16="http://schemas.microsoft.com/office/drawing/2014/main" id="{D90124C5-2C85-6041-B16A-828469444119}"/>
              </a:ext>
            </a:extLst>
          </p:cNvPr>
          <p:cNvPicPr>
            <a:picLocks noChangeAspect="1"/>
          </p:cNvPicPr>
          <p:nvPr/>
        </p:nvPicPr>
        <p:blipFill>
          <a:blip r:embed="rId88"/>
          <a:stretch>
            <a:fillRect/>
          </a:stretch>
        </p:blipFill>
        <p:spPr>
          <a:xfrm>
            <a:off x="7213209" y="5952500"/>
            <a:ext cx="900000" cy="900000"/>
          </a:xfrm>
          <a:prstGeom prst="rect">
            <a:avLst/>
          </a:prstGeom>
        </p:spPr>
      </p:pic>
      <p:pic>
        <p:nvPicPr>
          <p:cNvPr id="179" name="Picture 178" descr="A black and white image of a black spot&#10;&#10;Description automatically generated">
            <a:extLst>
              <a:ext uri="{FF2B5EF4-FFF2-40B4-BE49-F238E27FC236}">
                <a16:creationId xmlns:a16="http://schemas.microsoft.com/office/drawing/2014/main" id="{42527527-7A89-274B-B923-80BDF26A5A25}"/>
              </a:ext>
            </a:extLst>
          </p:cNvPr>
          <p:cNvPicPr>
            <a:picLocks noChangeAspect="1"/>
          </p:cNvPicPr>
          <p:nvPr/>
        </p:nvPicPr>
        <p:blipFill>
          <a:blip r:embed="rId89"/>
          <a:stretch>
            <a:fillRect/>
          </a:stretch>
        </p:blipFill>
        <p:spPr>
          <a:xfrm>
            <a:off x="8113209" y="5952500"/>
            <a:ext cx="900000" cy="900000"/>
          </a:xfrm>
          <a:prstGeom prst="rect">
            <a:avLst/>
          </a:prstGeom>
        </p:spPr>
      </p:pic>
      <p:pic>
        <p:nvPicPr>
          <p:cNvPr id="181" name="Picture 180" descr="A blue circle with black text&#10;&#10;Description automatically generated">
            <a:extLst>
              <a:ext uri="{FF2B5EF4-FFF2-40B4-BE49-F238E27FC236}">
                <a16:creationId xmlns:a16="http://schemas.microsoft.com/office/drawing/2014/main" id="{F2D152DE-EBE6-8540-A39B-7AFED24A050A}"/>
              </a:ext>
            </a:extLst>
          </p:cNvPr>
          <p:cNvPicPr>
            <a:picLocks noChangeAspect="1"/>
          </p:cNvPicPr>
          <p:nvPr/>
        </p:nvPicPr>
        <p:blipFill>
          <a:blip r:embed="rId90"/>
          <a:stretch>
            <a:fillRect/>
          </a:stretch>
        </p:blipFill>
        <p:spPr>
          <a:xfrm>
            <a:off x="9013209" y="5952500"/>
            <a:ext cx="900000" cy="900000"/>
          </a:xfrm>
          <a:prstGeom prst="rect">
            <a:avLst/>
          </a:prstGeom>
        </p:spPr>
      </p:pic>
      <p:pic>
        <p:nvPicPr>
          <p:cNvPr id="183" name="Picture 182" descr="A close-up of a blue dot&#10;&#10;Description automatically generated">
            <a:extLst>
              <a:ext uri="{FF2B5EF4-FFF2-40B4-BE49-F238E27FC236}">
                <a16:creationId xmlns:a16="http://schemas.microsoft.com/office/drawing/2014/main" id="{6B2E4860-4A83-4045-802E-280363B1E1E1}"/>
              </a:ext>
            </a:extLst>
          </p:cNvPr>
          <p:cNvPicPr>
            <a:picLocks noChangeAspect="1"/>
          </p:cNvPicPr>
          <p:nvPr/>
        </p:nvPicPr>
        <p:blipFill>
          <a:blip r:embed="rId91"/>
          <a:stretch>
            <a:fillRect/>
          </a:stretch>
        </p:blipFill>
        <p:spPr>
          <a:xfrm>
            <a:off x="9913209" y="5952500"/>
            <a:ext cx="900000" cy="900000"/>
          </a:xfrm>
          <a:prstGeom prst="rect">
            <a:avLst/>
          </a:prstGeom>
        </p:spPr>
      </p:pic>
      <p:pic>
        <p:nvPicPr>
          <p:cNvPr id="185" name="Picture 184" descr="A close-up of a black and white image&#10;&#10;Description automatically generated">
            <a:extLst>
              <a:ext uri="{FF2B5EF4-FFF2-40B4-BE49-F238E27FC236}">
                <a16:creationId xmlns:a16="http://schemas.microsoft.com/office/drawing/2014/main" id="{71CC693F-6F95-0D4B-90AC-D2C6CFF729BD}"/>
              </a:ext>
            </a:extLst>
          </p:cNvPr>
          <p:cNvPicPr>
            <a:picLocks noChangeAspect="1"/>
          </p:cNvPicPr>
          <p:nvPr/>
        </p:nvPicPr>
        <p:blipFill>
          <a:blip r:embed="rId92"/>
          <a:stretch>
            <a:fillRect/>
          </a:stretch>
        </p:blipFill>
        <p:spPr>
          <a:xfrm>
            <a:off x="10813209" y="5952500"/>
            <a:ext cx="900000" cy="900000"/>
          </a:xfrm>
          <a:prstGeom prst="rect">
            <a:avLst/>
          </a:prstGeom>
        </p:spPr>
      </p:pic>
      <p:sp>
        <p:nvSpPr>
          <p:cNvPr id="186" name="TextBox 185">
            <a:extLst>
              <a:ext uri="{FF2B5EF4-FFF2-40B4-BE49-F238E27FC236}">
                <a16:creationId xmlns:a16="http://schemas.microsoft.com/office/drawing/2014/main" id="{8E7D560B-3902-0943-8F21-C3EAFE546767}"/>
              </a:ext>
            </a:extLst>
          </p:cNvPr>
          <p:cNvSpPr txBox="1"/>
          <p:nvPr/>
        </p:nvSpPr>
        <p:spPr>
          <a:xfrm rot="16200000">
            <a:off x="9903374" y="3420810"/>
            <a:ext cx="4064511" cy="338554"/>
          </a:xfrm>
          <a:prstGeom prst="rect">
            <a:avLst/>
          </a:prstGeom>
          <a:noFill/>
        </p:spPr>
        <p:txBody>
          <a:bodyPr wrap="none" lIns="0" tIns="0" rIns="0" bIns="0" rtlCol="0">
            <a:spAutoFit/>
          </a:bodyPr>
          <a:lstStyle/>
          <a:p>
            <a:r>
              <a:rPr lang="en-US" sz="2200" dirty="0"/>
              <a:t>Fong et al. 2022, Nugent et al. 2022</a:t>
            </a:r>
          </a:p>
        </p:txBody>
      </p:sp>
      <p:sp>
        <p:nvSpPr>
          <p:cNvPr id="2" name="TextBox 1">
            <a:extLst>
              <a:ext uri="{FF2B5EF4-FFF2-40B4-BE49-F238E27FC236}">
                <a16:creationId xmlns:a16="http://schemas.microsoft.com/office/drawing/2014/main" id="{4089F271-9773-2843-9391-3AFE32FA171B}"/>
              </a:ext>
            </a:extLst>
          </p:cNvPr>
          <p:cNvSpPr txBox="1"/>
          <p:nvPr/>
        </p:nvSpPr>
        <p:spPr>
          <a:xfrm>
            <a:off x="7094179" y="6564673"/>
            <a:ext cx="4612609" cy="276999"/>
          </a:xfrm>
          <a:prstGeom prst="rect">
            <a:avLst/>
          </a:prstGeom>
          <a:solidFill>
            <a:srgbClr val="FFFF00"/>
          </a:solidFill>
        </p:spPr>
        <p:txBody>
          <a:bodyPr wrap="none" lIns="0" tIns="0" rIns="0" bIns="0" rtlCol="0">
            <a:spAutoFit/>
          </a:bodyPr>
          <a:lstStyle/>
          <a:p>
            <a:r>
              <a:rPr lang="en-US" sz="1800" dirty="0"/>
              <a:t>See also talks by Matteo Ferro and Anya Nugent</a:t>
            </a:r>
          </a:p>
        </p:txBody>
      </p:sp>
    </p:spTree>
    <p:extLst>
      <p:ext uri="{BB962C8B-B14F-4D97-AF65-F5344CB8AC3E}">
        <p14:creationId xmlns:p14="http://schemas.microsoft.com/office/powerpoint/2010/main" val="1523305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33EE96A-6DC3-3244-9EFA-79D485DB2104}"/>
              </a:ext>
            </a:extLst>
          </p:cNvPr>
          <p:cNvSpPr txBox="1"/>
          <p:nvPr/>
        </p:nvSpPr>
        <p:spPr>
          <a:xfrm>
            <a:off x="3102187" y="-243840"/>
            <a:ext cx="65" cy="276999"/>
          </a:xfrm>
          <a:prstGeom prst="rect">
            <a:avLst/>
          </a:prstGeom>
          <a:noFill/>
        </p:spPr>
        <p:txBody>
          <a:bodyPr wrap="none" lIns="0" tIns="0" rIns="0" bIns="0" rtlCol="0">
            <a:spAutoFit/>
          </a:bodyPr>
          <a:lstStyle/>
          <a:p>
            <a:endParaRPr lang="en-US" sz="1800" dirty="0" err="1"/>
          </a:p>
        </p:txBody>
      </p:sp>
      <p:sp>
        <p:nvSpPr>
          <p:cNvPr id="2" name="TextBox 1">
            <a:extLst>
              <a:ext uri="{FF2B5EF4-FFF2-40B4-BE49-F238E27FC236}">
                <a16:creationId xmlns:a16="http://schemas.microsoft.com/office/drawing/2014/main" id="{776BFA86-3F7A-A345-B9DB-FB75AB0874EA}"/>
              </a:ext>
            </a:extLst>
          </p:cNvPr>
          <p:cNvSpPr txBox="1"/>
          <p:nvPr/>
        </p:nvSpPr>
        <p:spPr>
          <a:xfrm>
            <a:off x="1328776" y="6434576"/>
            <a:ext cx="10758779" cy="307777"/>
          </a:xfrm>
          <a:prstGeom prst="rect">
            <a:avLst/>
          </a:prstGeom>
          <a:noFill/>
        </p:spPr>
        <p:txBody>
          <a:bodyPr wrap="none" lIns="0" tIns="0" rIns="0" bIns="0" rtlCol="0">
            <a:spAutoFit/>
          </a:bodyPr>
          <a:lstStyle/>
          <a:p>
            <a:r>
              <a:rPr lang="en-US" sz="2000" dirty="0">
                <a:solidFill>
                  <a:schemeClr val="bg1"/>
                </a:solidFill>
              </a:rPr>
              <a:t>Li &amp; </a:t>
            </a:r>
            <a:r>
              <a:rPr lang="en-US" sz="2000" dirty="0" err="1">
                <a:solidFill>
                  <a:schemeClr val="bg1"/>
                </a:solidFill>
              </a:rPr>
              <a:t>Paczynski</a:t>
            </a:r>
            <a:r>
              <a:rPr lang="en-US" sz="2000" dirty="0">
                <a:solidFill>
                  <a:schemeClr val="bg1"/>
                </a:solidFill>
              </a:rPr>
              <a:t> 1998, Bloom et al. 2005, </a:t>
            </a:r>
            <a:r>
              <a:rPr lang="en-US" sz="2000" dirty="0" err="1">
                <a:solidFill>
                  <a:schemeClr val="bg1"/>
                </a:solidFill>
              </a:rPr>
              <a:t>Perley</a:t>
            </a:r>
            <a:r>
              <a:rPr lang="en-US" sz="2000" dirty="0">
                <a:solidFill>
                  <a:schemeClr val="bg1"/>
                </a:solidFill>
              </a:rPr>
              <a:t> et al. 2008, Metzger &amp; Berger 2012, Barnes &amp; Kasen 2013</a:t>
            </a:r>
          </a:p>
        </p:txBody>
      </p:sp>
      <p:sp>
        <p:nvSpPr>
          <p:cNvPr id="9" name="TextBox 8">
            <a:extLst>
              <a:ext uri="{FF2B5EF4-FFF2-40B4-BE49-F238E27FC236}">
                <a16:creationId xmlns:a16="http://schemas.microsoft.com/office/drawing/2014/main" id="{AE5782DF-3B04-B04B-97BA-F5CEAAEBE09A}"/>
              </a:ext>
            </a:extLst>
          </p:cNvPr>
          <p:cNvSpPr txBox="1"/>
          <p:nvPr/>
        </p:nvSpPr>
        <p:spPr>
          <a:xfrm>
            <a:off x="156868" y="101757"/>
            <a:ext cx="7404206" cy="584775"/>
          </a:xfrm>
          <a:prstGeom prst="rect">
            <a:avLst/>
          </a:prstGeom>
          <a:noFill/>
        </p:spPr>
        <p:txBody>
          <a:bodyPr wrap="none" rtlCol="0">
            <a:spAutoFit/>
          </a:bodyPr>
          <a:lstStyle/>
          <a:p>
            <a:r>
              <a:rPr lang="en-US" sz="3200" dirty="0">
                <a:solidFill>
                  <a:schemeClr val="accent1"/>
                </a:solidFill>
                <a:latin typeface="+mj-lt"/>
              </a:rPr>
              <a:t>Short GRB progenitors – </a:t>
            </a:r>
            <a:r>
              <a:rPr lang="en-US" sz="3200" dirty="0" err="1">
                <a:solidFill>
                  <a:schemeClr val="accent1"/>
                </a:solidFill>
                <a:latin typeface="+mj-lt"/>
              </a:rPr>
              <a:t>kilonovae</a:t>
            </a:r>
            <a:endParaRPr lang="en-US" sz="3200" dirty="0">
              <a:solidFill>
                <a:schemeClr val="accent1"/>
              </a:solidFill>
              <a:latin typeface="+mj-lt"/>
            </a:endParaRPr>
          </a:p>
        </p:txBody>
      </p:sp>
      <p:pic>
        <p:nvPicPr>
          <p:cNvPr id="7" name="Picture 6">
            <a:extLst>
              <a:ext uri="{FF2B5EF4-FFF2-40B4-BE49-F238E27FC236}">
                <a16:creationId xmlns:a16="http://schemas.microsoft.com/office/drawing/2014/main" id="{BE0E13FA-D1B4-BB4A-87FE-CEF817348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163" y="889788"/>
            <a:ext cx="5145837" cy="5078424"/>
          </a:xfrm>
          <a:prstGeom prst="rect">
            <a:avLst/>
          </a:prstGeom>
        </p:spPr>
      </p:pic>
      <p:pic>
        <p:nvPicPr>
          <p:cNvPr id="5" name="Picture 4" descr="A graph showing different colored squares&#10;&#10;Description automatically generated with medium confidence">
            <a:extLst>
              <a:ext uri="{FF2B5EF4-FFF2-40B4-BE49-F238E27FC236}">
                <a16:creationId xmlns:a16="http://schemas.microsoft.com/office/drawing/2014/main" id="{6365CD73-CF91-294F-95E3-62219F98178A}"/>
              </a:ext>
            </a:extLst>
          </p:cNvPr>
          <p:cNvPicPr>
            <a:picLocks noChangeAspect="1"/>
          </p:cNvPicPr>
          <p:nvPr/>
        </p:nvPicPr>
        <p:blipFill>
          <a:blip r:embed="rId4"/>
          <a:stretch>
            <a:fillRect/>
          </a:stretch>
        </p:blipFill>
        <p:spPr>
          <a:xfrm>
            <a:off x="473964" y="1381171"/>
            <a:ext cx="6384829" cy="4400032"/>
          </a:xfrm>
          <a:prstGeom prst="rect">
            <a:avLst/>
          </a:prstGeom>
        </p:spPr>
      </p:pic>
      <p:sp>
        <p:nvSpPr>
          <p:cNvPr id="6" name="TextBox 5">
            <a:extLst>
              <a:ext uri="{FF2B5EF4-FFF2-40B4-BE49-F238E27FC236}">
                <a16:creationId xmlns:a16="http://schemas.microsoft.com/office/drawing/2014/main" id="{E48C57B9-5BA6-164B-BE1A-C60D9220FEF0}"/>
              </a:ext>
            </a:extLst>
          </p:cNvPr>
          <p:cNvSpPr txBox="1"/>
          <p:nvPr/>
        </p:nvSpPr>
        <p:spPr>
          <a:xfrm>
            <a:off x="2852928" y="1152896"/>
            <a:ext cx="1292020" cy="276999"/>
          </a:xfrm>
          <a:prstGeom prst="rect">
            <a:avLst/>
          </a:prstGeom>
          <a:noFill/>
        </p:spPr>
        <p:txBody>
          <a:bodyPr wrap="none" lIns="0" tIns="0" rIns="0" bIns="0" rtlCol="0">
            <a:spAutoFit/>
          </a:bodyPr>
          <a:lstStyle/>
          <a:p>
            <a:r>
              <a:rPr lang="en-US" sz="1800" b="1" dirty="0"/>
              <a:t>GRB 050509B</a:t>
            </a:r>
          </a:p>
        </p:txBody>
      </p:sp>
    </p:spTree>
    <p:extLst>
      <p:ext uri="{BB962C8B-B14F-4D97-AF65-F5344CB8AC3E}">
        <p14:creationId xmlns:p14="http://schemas.microsoft.com/office/powerpoint/2010/main" val="4267591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33EE96A-6DC3-3244-9EFA-79D485DB2104}"/>
              </a:ext>
            </a:extLst>
          </p:cNvPr>
          <p:cNvSpPr txBox="1"/>
          <p:nvPr/>
        </p:nvSpPr>
        <p:spPr>
          <a:xfrm>
            <a:off x="3102187" y="-243840"/>
            <a:ext cx="65" cy="276999"/>
          </a:xfrm>
          <a:prstGeom prst="rect">
            <a:avLst/>
          </a:prstGeom>
          <a:noFill/>
        </p:spPr>
        <p:txBody>
          <a:bodyPr wrap="none" lIns="0" tIns="0" rIns="0" bIns="0" rtlCol="0">
            <a:spAutoFit/>
          </a:bodyPr>
          <a:lstStyle/>
          <a:p>
            <a:endParaRPr lang="en-US" sz="1800" dirty="0" err="1"/>
          </a:p>
        </p:txBody>
      </p:sp>
      <p:sp>
        <p:nvSpPr>
          <p:cNvPr id="2" name="TextBox 1">
            <a:extLst>
              <a:ext uri="{FF2B5EF4-FFF2-40B4-BE49-F238E27FC236}">
                <a16:creationId xmlns:a16="http://schemas.microsoft.com/office/drawing/2014/main" id="{776BFA86-3F7A-A345-B9DB-FB75AB0874EA}"/>
              </a:ext>
            </a:extLst>
          </p:cNvPr>
          <p:cNvSpPr txBox="1"/>
          <p:nvPr/>
        </p:nvSpPr>
        <p:spPr>
          <a:xfrm>
            <a:off x="8342420" y="6458689"/>
            <a:ext cx="3804952" cy="492443"/>
          </a:xfrm>
          <a:prstGeom prst="rect">
            <a:avLst/>
          </a:prstGeom>
          <a:noFill/>
        </p:spPr>
        <p:txBody>
          <a:bodyPr wrap="none" lIns="0" tIns="0" rIns="0" bIns="0" rtlCol="0">
            <a:spAutoFit/>
          </a:bodyPr>
          <a:lstStyle/>
          <a:p>
            <a:r>
              <a:rPr lang="en-US" sz="2000" dirty="0">
                <a:solidFill>
                  <a:schemeClr val="bg1"/>
                </a:solidFill>
              </a:rPr>
              <a:t>Tanvir et al. 2013, Berger et al. 2013</a:t>
            </a:r>
          </a:p>
          <a:p>
            <a:endParaRPr lang="en-US" sz="1200" dirty="0">
              <a:solidFill>
                <a:schemeClr val="bg1"/>
              </a:solidFill>
            </a:endParaRPr>
          </a:p>
        </p:txBody>
      </p:sp>
      <p:sp>
        <p:nvSpPr>
          <p:cNvPr id="9" name="TextBox 8">
            <a:extLst>
              <a:ext uri="{FF2B5EF4-FFF2-40B4-BE49-F238E27FC236}">
                <a16:creationId xmlns:a16="http://schemas.microsoft.com/office/drawing/2014/main" id="{AE5782DF-3B04-B04B-97BA-F5CEAAEBE09A}"/>
              </a:ext>
            </a:extLst>
          </p:cNvPr>
          <p:cNvSpPr txBox="1"/>
          <p:nvPr/>
        </p:nvSpPr>
        <p:spPr>
          <a:xfrm>
            <a:off x="156868" y="101757"/>
            <a:ext cx="7404206" cy="584775"/>
          </a:xfrm>
          <a:prstGeom prst="rect">
            <a:avLst/>
          </a:prstGeom>
          <a:noFill/>
        </p:spPr>
        <p:txBody>
          <a:bodyPr wrap="none" rtlCol="0">
            <a:spAutoFit/>
          </a:bodyPr>
          <a:lstStyle/>
          <a:p>
            <a:r>
              <a:rPr lang="en-US" sz="3200" dirty="0">
                <a:solidFill>
                  <a:schemeClr val="accent1"/>
                </a:solidFill>
                <a:latin typeface="+mj-lt"/>
              </a:rPr>
              <a:t>Short GRB progenitors – </a:t>
            </a:r>
            <a:r>
              <a:rPr lang="en-US" sz="3200" dirty="0" err="1">
                <a:solidFill>
                  <a:schemeClr val="accent1"/>
                </a:solidFill>
                <a:latin typeface="+mj-lt"/>
              </a:rPr>
              <a:t>kilonovae</a:t>
            </a:r>
            <a:endParaRPr lang="en-US" sz="3200" dirty="0">
              <a:solidFill>
                <a:schemeClr val="accent1"/>
              </a:solidFill>
              <a:latin typeface="+mj-lt"/>
            </a:endParaRPr>
          </a:p>
        </p:txBody>
      </p:sp>
      <p:pic>
        <p:nvPicPr>
          <p:cNvPr id="6" name="Picture 5">
            <a:extLst>
              <a:ext uri="{FF2B5EF4-FFF2-40B4-BE49-F238E27FC236}">
                <a16:creationId xmlns:a16="http://schemas.microsoft.com/office/drawing/2014/main" id="{03552238-305E-8649-9467-0C01EC01864A}"/>
              </a:ext>
            </a:extLst>
          </p:cNvPr>
          <p:cNvPicPr>
            <a:picLocks noChangeAspect="1"/>
          </p:cNvPicPr>
          <p:nvPr/>
        </p:nvPicPr>
        <p:blipFill>
          <a:blip r:embed="rId3"/>
          <a:stretch>
            <a:fillRect/>
          </a:stretch>
        </p:blipFill>
        <p:spPr>
          <a:xfrm>
            <a:off x="73558" y="901747"/>
            <a:ext cx="12073814" cy="4786131"/>
          </a:xfrm>
          <a:prstGeom prst="rect">
            <a:avLst/>
          </a:prstGeom>
        </p:spPr>
      </p:pic>
    </p:spTree>
    <p:extLst>
      <p:ext uri="{BB962C8B-B14F-4D97-AF65-F5344CB8AC3E}">
        <p14:creationId xmlns:p14="http://schemas.microsoft.com/office/powerpoint/2010/main" val="417158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33EE96A-6DC3-3244-9EFA-79D485DB2104}"/>
              </a:ext>
            </a:extLst>
          </p:cNvPr>
          <p:cNvSpPr txBox="1"/>
          <p:nvPr/>
        </p:nvSpPr>
        <p:spPr>
          <a:xfrm>
            <a:off x="3102187" y="-243840"/>
            <a:ext cx="65" cy="276999"/>
          </a:xfrm>
          <a:prstGeom prst="rect">
            <a:avLst/>
          </a:prstGeom>
          <a:noFill/>
        </p:spPr>
        <p:txBody>
          <a:bodyPr wrap="none" lIns="0" tIns="0" rIns="0" bIns="0" rtlCol="0">
            <a:spAutoFit/>
          </a:bodyPr>
          <a:lstStyle/>
          <a:p>
            <a:endParaRPr lang="en-US" sz="1800" dirty="0" err="1"/>
          </a:p>
        </p:txBody>
      </p:sp>
      <p:sp>
        <p:nvSpPr>
          <p:cNvPr id="9" name="TextBox 8">
            <a:extLst>
              <a:ext uri="{FF2B5EF4-FFF2-40B4-BE49-F238E27FC236}">
                <a16:creationId xmlns:a16="http://schemas.microsoft.com/office/drawing/2014/main" id="{AE5782DF-3B04-B04B-97BA-F5CEAAEBE09A}"/>
              </a:ext>
            </a:extLst>
          </p:cNvPr>
          <p:cNvSpPr txBox="1"/>
          <p:nvPr/>
        </p:nvSpPr>
        <p:spPr>
          <a:xfrm>
            <a:off x="156868" y="101757"/>
            <a:ext cx="7404206" cy="584775"/>
          </a:xfrm>
          <a:prstGeom prst="rect">
            <a:avLst/>
          </a:prstGeom>
          <a:noFill/>
        </p:spPr>
        <p:txBody>
          <a:bodyPr wrap="none" rtlCol="0">
            <a:spAutoFit/>
          </a:bodyPr>
          <a:lstStyle/>
          <a:p>
            <a:r>
              <a:rPr lang="en-US" sz="3200" dirty="0">
                <a:solidFill>
                  <a:schemeClr val="accent1"/>
                </a:solidFill>
                <a:latin typeface="+mj-lt"/>
              </a:rPr>
              <a:t>Short GRB progenitors – </a:t>
            </a:r>
            <a:r>
              <a:rPr lang="en-US" sz="3200" dirty="0" err="1">
                <a:solidFill>
                  <a:schemeClr val="accent1"/>
                </a:solidFill>
                <a:latin typeface="+mj-lt"/>
              </a:rPr>
              <a:t>kilonovae</a:t>
            </a:r>
            <a:endParaRPr lang="en-US" sz="3200" dirty="0">
              <a:solidFill>
                <a:schemeClr val="accent1"/>
              </a:solidFill>
              <a:latin typeface="+mj-lt"/>
            </a:endParaRPr>
          </a:p>
        </p:txBody>
      </p:sp>
      <p:pic>
        <p:nvPicPr>
          <p:cNvPr id="6" name="Picture 5">
            <a:extLst>
              <a:ext uri="{FF2B5EF4-FFF2-40B4-BE49-F238E27FC236}">
                <a16:creationId xmlns:a16="http://schemas.microsoft.com/office/drawing/2014/main" id="{03552238-305E-8649-9467-0C01EC01864A}"/>
              </a:ext>
            </a:extLst>
          </p:cNvPr>
          <p:cNvPicPr>
            <a:picLocks noChangeAspect="1"/>
          </p:cNvPicPr>
          <p:nvPr/>
        </p:nvPicPr>
        <p:blipFill>
          <a:blip r:embed="rId3"/>
          <a:stretch>
            <a:fillRect/>
          </a:stretch>
        </p:blipFill>
        <p:spPr>
          <a:xfrm>
            <a:off x="73558" y="901747"/>
            <a:ext cx="12073814" cy="4786131"/>
          </a:xfrm>
          <a:prstGeom prst="rect">
            <a:avLst/>
          </a:prstGeom>
        </p:spPr>
      </p:pic>
      <p:pic>
        <p:nvPicPr>
          <p:cNvPr id="7" name="Picture 6">
            <a:extLst>
              <a:ext uri="{FF2B5EF4-FFF2-40B4-BE49-F238E27FC236}">
                <a16:creationId xmlns:a16="http://schemas.microsoft.com/office/drawing/2014/main" id="{C98F00FB-040D-6848-BB37-420EE45BA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01747"/>
            <a:ext cx="4961879" cy="4961879"/>
          </a:xfrm>
          <a:prstGeom prst="rect">
            <a:avLst/>
          </a:prstGeom>
        </p:spPr>
      </p:pic>
      <p:sp>
        <p:nvSpPr>
          <p:cNvPr id="8" name="TextBox 7">
            <a:extLst>
              <a:ext uri="{FF2B5EF4-FFF2-40B4-BE49-F238E27FC236}">
                <a16:creationId xmlns:a16="http://schemas.microsoft.com/office/drawing/2014/main" id="{3057F44E-F8D7-C340-BBF1-8C7417F5C117}"/>
              </a:ext>
            </a:extLst>
          </p:cNvPr>
          <p:cNvSpPr txBox="1"/>
          <p:nvPr/>
        </p:nvSpPr>
        <p:spPr>
          <a:xfrm>
            <a:off x="8342420" y="6458689"/>
            <a:ext cx="3804952" cy="492443"/>
          </a:xfrm>
          <a:prstGeom prst="rect">
            <a:avLst/>
          </a:prstGeom>
          <a:noFill/>
        </p:spPr>
        <p:txBody>
          <a:bodyPr wrap="none" lIns="0" tIns="0" rIns="0" bIns="0" rtlCol="0">
            <a:spAutoFit/>
          </a:bodyPr>
          <a:lstStyle/>
          <a:p>
            <a:r>
              <a:rPr lang="en-US" sz="2000" dirty="0">
                <a:solidFill>
                  <a:schemeClr val="bg1"/>
                </a:solidFill>
              </a:rPr>
              <a:t>Tanvir et al. 2013, Berger et al. 2013</a:t>
            </a:r>
          </a:p>
          <a:p>
            <a:endParaRPr lang="en-US" sz="1200" dirty="0">
              <a:solidFill>
                <a:schemeClr val="bg1"/>
              </a:solidFill>
            </a:endParaRPr>
          </a:p>
        </p:txBody>
      </p:sp>
    </p:spTree>
    <p:extLst>
      <p:ext uri="{BB962C8B-B14F-4D97-AF65-F5344CB8AC3E}">
        <p14:creationId xmlns:p14="http://schemas.microsoft.com/office/powerpoint/2010/main" val="7854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33EE96A-6DC3-3244-9EFA-79D485DB2104}"/>
              </a:ext>
            </a:extLst>
          </p:cNvPr>
          <p:cNvSpPr txBox="1"/>
          <p:nvPr/>
        </p:nvSpPr>
        <p:spPr>
          <a:xfrm>
            <a:off x="3102187" y="-243840"/>
            <a:ext cx="65" cy="276999"/>
          </a:xfrm>
          <a:prstGeom prst="rect">
            <a:avLst/>
          </a:prstGeom>
          <a:noFill/>
        </p:spPr>
        <p:txBody>
          <a:bodyPr wrap="none" lIns="0" tIns="0" rIns="0" bIns="0" rtlCol="0">
            <a:spAutoFit/>
          </a:bodyPr>
          <a:lstStyle/>
          <a:p>
            <a:endParaRPr lang="en-US" sz="1800" dirty="0" err="1"/>
          </a:p>
        </p:txBody>
      </p:sp>
      <p:sp>
        <p:nvSpPr>
          <p:cNvPr id="2" name="TextBox 1">
            <a:extLst>
              <a:ext uri="{FF2B5EF4-FFF2-40B4-BE49-F238E27FC236}">
                <a16:creationId xmlns:a16="http://schemas.microsoft.com/office/drawing/2014/main" id="{776BFA86-3F7A-A345-B9DB-FB75AB0874EA}"/>
              </a:ext>
            </a:extLst>
          </p:cNvPr>
          <p:cNvSpPr txBox="1"/>
          <p:nvPr/>
        </p:nvSpPr>
        <p:spPr>
          <a:xfrm>
            <a:off x="250357" y="6386158"/>
            <a:ext cx="2242986" cy="553998"/>
          </a:xfrm>
          <a:prstGeom prst="rect">
            <a:avLst/>
          </a:prstGeom>
          <a:noFill/>
        </p:spPr>
        <p:txBody>
          <a:bodyPr wrap="none" lIns="0" tIns="0" rIns="0" bIns="0" rtlCol="0">
            <a:spAutoFit/>
          </a:bodyPr>
          <a:lstStyle/>
          <a:p>
            <a:r>
              <a:rPr lang="en-US" sz="2400" dirty="0">
                <a:solidFill>
                  <a:schemeClr val="bg1"/>
                </a:solidFill>
              </a:rPr>
              <a:t>Abbott et al. 2017</a:t>
            </a:r>
          </a:p>
          <a:p>
            <a:endParaRPr lang="en-US" sz="1200" dirty="0">
              <a:solidFill>
                <a:schemeClr val="bg1"/>
              </a:solidFill>
            </a:endParaRPr>
          </a:p>
        </p:txBody>
      </p:sp>
      <p:sp>
        <p:nvSpPr>
          <p:cNvPr id="9" name="TextBox 8">
            <a:extLst>
              <a:ext uri="{FF2B5EF4-FFF2-40B4-BE49-F238E27FC236}">
                <a16:creationId xmlns:a16="http://schemas.microsoft.com/office/drawing/2014/main" id="{AE5782DF-3B04-B04B-97BA-F5CEAAEBE09A}"/>
              </a:ext>
            </a:extLst>
          </p:cNvPr>
          <p:cNvSpPr txBox="1"/>
          <p:nvPr/>
        </p:nvSpPr>
        <p:spPr>
          <a:xfrm>
            <a:off x="156868" y="101757"/>
            <a:ext cx="6676443" cy="584775"/>
          </a:xfrm>
          <a:prstGeom prst="rect">
            <a:avLst/>
          </a:prstGeom>
          <a:noFill/>
        </p:spPr>
        <p:txBody>
          <a:bodyPr wrap="none" rtlCol="0">
            <a:spAutoFit/>
          </a:bodyPr>
          <a:lstStyle/>
          <a:p>
            <a:r>
              <a:rPr lang="en-US" sz="3200" dirty="0">
                <a:solidFill>
                  <a:schemeClr val="accent1"/>
                </a:solidFill>
                <a:latin typeface="+mj-lt"/>
              </a:rPr>
              <a:t>Short GRB progenitors secured</a:t>
            </a:r>
          </a:p>
        </p:txBody>
      </p:sp>
      <p:pic>
        <p:nvPicPr>
          <p:cNvPr id="8" name="Picture 7">
            <a:extLst>
              <a:ext uri="{FF2B5EF4-FFF2-40B4-BE49-F238E27FC236}">
                <a16:creationId xmlns:a16="http://schemas.microsoft.com/office/drawing/2014/main" id="{AC7F981F-4437-CF4A-829E-C5FC58457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104" y="1067573"/>
            <a:ext cx="3872760" cy="51693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2">
            <a:extLst>
              <a:ext uri="{FF2B5EF4-FFF2-40B4-BE49-F238E27FC236}">
                <a16:creationId xmlns:a16="http://schemas.microsoft.com/office/drawing/2014/main" id="{5A30C666-ED64-4942-9FA9-94F185B7C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62" y="1382712"/>
            <a:ext cx="4321842" cy="46883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10">
            <a:extLst>
              <a:ext uri="{FF2B5EF4-FFF2-40B4-BE49-F238E27FC236}">
                <a16:creationId xmlns:a16="http://schemas.microsoft.com/office/drawing/2014/main" id="{EEC25E23-6908-AB48-943B-7ABCB3ECABA4}"/>
              </a:ext>
            </a:extLst>
          </p:cNvPr>
          <p:cNvPicPr>
            <a:picLocks noChangeAspect="1"/>
          </p:cNvPicPr>
          <p:nvPr/>
        </p:nvPicPr>
        <p:blipFill rotWithShape="1">
          <a:blip r:embed="rId5"/>
          <a:srcRect l="11386" r="13044"/>
          <a:stretch/>
        </p:blipFill>
        <p:spPr>
          <a:xfrm>
            <a:off x="8518552" y="1233499"/>
            <a:ext cx="3423091" cy="4837520"/>
          </a:xfrm>
          <a:prstGeom prst="rect">
            <a:avLst/>
          </a:prstGeom>
        </p:spPr>
      </p:pic>
      <p:sp>
        <p:nvSpPr>
          <p:cNvPr id="3" name="TextBox 2">
            <a:extLst>
              <a:ext uri="{FF2B5EF4-FFF2-40B4-BE49-F238E27FC236}">
                <a16:creationId xmlns:a16="http://schemas.microsoft.com/office/drawing/2014/main" id="{E83E57E1-6F39-DB4B-B25B-86A19A80F5D4}"/>
              </a:ext>
            </a:extLst>
          </p:cNvPr>
          <p:cNvSpPr txBox="1"/>
          <p:nvPr/>
        </p:nvSpPr>
        <p:spPr>
          <a:xfrm>
            <a:off x="9382672" y="1290379"/>
            <a:ext cx="2486899" cy="184666"/>
          </a:xfrm>
          <a:prstGeom prst="rect">
            <a:avLst/>
          </a:prstGeom>
          <a:noFill/>
        </p:spPr>
        <p:txBody>
          <a:bodyPr wrap="none" lIns="0" tIns="0" rIns="0" bIns="0" rtlCol="0">
            <a:spAutoFit/>
          </a:bodyPr>
          <a:lstStyle/>
          <a:p>
            <a:r>
              <a:rPr lang="en-US" sz="1200" dirty="0">
                <a:solidFill>
                  <a:schemeClr val="bg1"/>
                </a:solidFill>
              </a:rPr>
              <a:t>Levan et al. 2017, Tanvir et al. 2017</a:t>
            </a:r>
          </a:p>
        </p:txBody>
      </p:sp>
      <p:sp>
        <p:nvSpPr>
          <p:cNvPr id="4" name="TextBox 3">
            <a:extLst>
              <a:ext uri="{FF2B5EF4-FFF2-40B4-BE49-F238E27FC236}">
                <a16:creationId xmlns:a16="http://schemas.microsoft.com/office/drawing/2014/main" id="{29AF2939-B96A-0F48-AFB2-F8AC80CE0477}"/>
              </a:ext>
            </a:extLst>
          </p:cNvPr>
          <p:cNvSpPr txBox="1"/>
          <p:nvPr/>
        </p:nvSpPr>
        <p:spPr>
          <a:xfrm>
            <a:off x="7330274" y="6479486"/>
            <a:ext cx="4736618" cy="276999"/>
          </a:xfrm>
          <a:prstGeom prst="rect">
            <a:avLst/>
          </a:prstGeom>
          <a:solidFill>
            <a:srgbClr val="FFFF00"/>
          </a:solidFill>
        </p:spPr>
        <p:txBody>
          <a:bodyPr wrap="none" lIns="0" tIns="0" rIns="0" bIns="0" rtlCol="0">
            <a:spAutoFit/>
          </a:bodyPr>
          <a:lstStyle/>
          <a:p>
            <a:r>
              <a:rPr lang="en-US" sz="1800" dirty="0"/>
              <a:t>See talks by Paolo </a:t>
            </a:r>
            <a:r>
              <a:rPr lang="en-US" sz="1800" dirty="0" err="1"/>
              <a:t>D’Avanzo</a:t>
            </a:r>
            <a:r>
              <a:rPr lang="en-US" sz="1800" dirty="0"/>
              <a:t> and </a:t>
            </a:r>
            <a:r>
              <a:rPr lang="en-US" sz="1800" dirty="0" err="1"/>
              <a:t>Samuele</a:t>
            </a:r>
            <a:r>
              <a:rPr lang="en-US" sz="1800" dirty="0"/>
              <a:t> </a:t>
            </a:r>
            <a:r>
              <a:rPr lang="en-US" sz="1800" dirty="0" err="1"/>
              <a:t>Rochini</a:t>
            </a:r>
            <a:endParaRPr lang="en-US" sz="1800" dirty="0"/>
          </a:p>
        </p:txBody>
      </p:sp>
    </p:spTree>
    <p:extLst>
      <p:ext uri="{BB962C8B-B14F-4D97-AF65-F5344CB8AC3E}">
        <p14:creationId xmlns:p14="http://schemas.microsoft.com/office/powerpoint/2010/main" val="3764732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33EE96A-6DC3-3244-9EFA-79D485DB2104}"/>
              </a:ext>
            </a:extLst>
          </p:cNvPr>
          <p:cNvSpPr txBox="1"/>
          <p:nvPr/>
        </p:nvSpPr>
        <p:spPr>
          <a:xfrm>
            <a:off x="2945319" y="-338100"/>
            <a:ext cx="65" cy="276999"/>
          </a:xfrm>
          <a:prstGeom prst="rect">
            <a:avLst/>
          </a:prstGeom>
          <a:noFill/>
        </p:spPr>
        <p:txBody>
          <a:bodyPr wrap="none" lIns="0" tIns="0" rIns="0" bIns="0" rtlCol="0">
            <a:spAutoFit/>
          </a:bodyPr>
          <a:lstStyle/>
          <a:p>
            <a:endParaRPr lang="en-US" sz="1800" dirty="0" err="1"/>
          </a:p>
        </p:txBody>
      </p:sp>
      <p:sp>
        <p:nvSpPr>
          <p:cNvPr id="9" name="TextBox 8">
            <a:extLst>
              <a:ext uri="{FF2B5EF4-FFF2-40B4-BE49-F238E27FC236}">
                <a16:creationId xmlns:a16="http://schemas.microsoft.com/office/drawing/2014/main" id="{AE5782DF-3B04-B04B-97BA-F5CEAAEBE09A}"/>
              </a:ext>
            </a:extLst>
          </p:cNvPr>
          <p:cNvSpPr txBox="1"/>
          <p:nvPr/>
        </p:nvSpPr>
        <p:spPr>
          <a:xfrm>
            <a:off x="0" y="7497"/>
            <a:ext cx="6676443" cy="584775"/>
          </a:xfrm>
          <a:prstGeom prst="rect">
            <a:avLst/>
          </a:prstGeom>
          <a:noFill/>
        </p:spPr>
        <p:txBody>
          <a:bodyPr wrap="none" rtlCol="0">
            <a:spAutoFit/>
          </a:bodyPr>
          <a:lstStyle/>
          <a:p>
            <a:r>
              <a:rPr lang="en-US" sz="3200" dirty="0">
                <a:solidFill>
                  <a:schemeClr val="accent1"/>
                </a:solidFill>
                <a:latin typeface="+mj-lt"/>
              </a:rPr>
              <a:t>Short GRB progenitors secured</a:t>
            </a:r>
          </a:p>
        </p:txBody>
      </p:sp>
      <p:pic>
        <p:nvPicPr>
          <p:cNvPr id="7" name="Picture 6">
            <a:extLst>
              <a:ext uri="{FF2B5EF4-FFF2-40B4-BE49-F238E27FC236}">
                <a16:creationId xmlns:a16="http://schemas.microsoft.com/office/drawing/2014/main" id="{140EF4D5-E8EE-8E41-A891-C0EECE325259}"/>
              </a:ext>
            </a:extLst>
          </p:cNvPr>
          <p:cNvPicPr>
            <a:picLocks noChangeAspect="1"/>
          </p:cNvPicPr>
          <p:nvPr/>
        </p:nvPicPr>
        <p:blipFill>
          <a:blip r:embed="rId3"/>
          <a:stretch>
            <a:fillRect/>
          </a:stretch>
        </p:blipFill>
        <p:spPr>
          <a:xfrm>
            <a:off x="5723708" y="0"/>
            <a:ext cx="2919738" cy="6160647"/>
          </a:xfrm>
          <a:prstGeom prst="rect">
            <a:avLst/>
          </a:prstGeom>
        </p:spPr>
      </p:pic>
      <p:pic>
        <p:nvPicPr>
          <p:cNvPr id="11" name="Picture 10">
            <a:extLst>
              <a:ext uri="{FF2B5EF4-FFF2-40B4-BE49-F238E27FC236}">
                <a16:creationId xmlns:a16="http://schemas.microsoft.com/office/drawing/2014/main" id="{CFBF8CC3-235F-C64F-B169-167711BD5341}"/>
              </a:ext>
            </a:extLst>
          </p:cNvPr>
          <p:cNvPicPr>
            <a:picLocks noChangeAspect="1"/>
          </p:cNvPicPr>
          <p:nvPr/>
        </p:nvPicPr>
        <p:blipFill rotWithShape="1">
          <a:blip r:embed="rId4">
            <a:extLst>
              <a:ext uri="{28A0092B-C50C-407E-A947-70E740481C1C}">
                <a14:useLocalDpi xmlns:a14="http://schemas.microsoft.com/office/drawing/2010/main" val="0"/>
              </a:ext>
            </a:extLst>
          </a:blip>
          <a:srcRect t="9324" b="4407"/>
          <a:stretch/>
        </p:blipFill>
        <p:spPr>
          <a:xfrm>
            <a:off x="88018" y="41636"/>
            <a:ext cx="5635690" cy="6077374"/>
          </a:xfrm>
          <a:prstGeom prst="rect">
            <a:avLst/>
          </a:prstGeom>
        </p:spPr>
      </p:pic>
      <p:sp>
        <p:nvSpPr>
          <p:cNvPr id="12" name="TextBox 11">
            <a:extLst>
              <a:ext uri="{FF2B5EF4-FFF2-40B4-BE49-F238E27FC236}">
                <a16:creationId xmlns:a16="http://schemas.microsoft.com/office/drawing/2014/main" id="{46A29F1B-B53C-144C-868E-EDD687057843}"/>
              </a:ext>
            </a:extLst>
          </p:cNvPr>
          <p:cNvSpPr txBox="1"/>
          <p:nvPr/>
        </p:nvSpPr>
        <p:spPr>
          <a:xfrm>
            <a:off x="8643446" y="3698434"/>
            <a:ext cx="3460536" cy="2462213"/>
          </a:xfrm>
          <a:prstGeom prst="rect">
            <a:avLst/>
          </a:prstGeom>
          <a:noFill/>
        </p:spPr>
        <p:txBody>
          <a:bodyPr wrap="square">
            <a:spAutoFit/>
          </a:bodyPr>
          <a:lstStyle/>
          <a:p>
            <a:r>
              <a:rPr lang="en-US" sz="1400" dirty="0"/>
              <a:t>LVC et al. 2017 </a:t>
            </a:r>
            <a:r>
              <a:rPr lang="en-US" sz="1400" dirty="0" err="1"/>
              <a:t>ApJL</a:t>
            </a:r>
            <a:endParaRPr lang="en-US" sz="1400" dirty="0"/>
          </a:p>
          <a:p>
            <a:r>
              <a:rPr lang="en-US" sz="1400" dirty="0"/>
              <a:t>See also: </a:t>
            </a:r>
          </a:p>
          <a:p>
            <a:r>
              <a:rPr lang="en-US" sz="1400" dirty="0" err="1"/>
              <a:t>Arcavi</a:t>
            </a:r>
            <a:r>
              <a:rPr lang="en-US" sz="1400" dirty="0"/>
              <a:t> et al. 2017, Cowperthwaite et al. 2017, </a:t>
            </a:r>
            <a:r>
              <a:rPr lang="en-US" sz="1400" dirty="0" err="1"/>
              <a:t>Chornock</a:t>
            </a:r>
            <a:r>
              <a:rPr lang="en-US" sz="1400" dirty="0"/>
              <a:t> et al. 2017, Coulter et al. 2017, </a:t>
            </a:r>
            <a:r>
              <a:rPr lang="en-US" sz="1400" dirty="0" err="1"/>
              <a:t>Drout</a:t>
            </a:r>
            <a:r>
              <a:rPr lang="en-US" sz="1400" dirty="0"/>
              <a:t> et al. 2017 Nicholl et al. 2017, Haggard et al. 2017, Hallinan et al. 2017, </a:t>
            </a:r>
            <a:r>
              <a:rPr lang="en-US" sz="1400" dirty="0" err="1"/>
              <a:t>Kasliwal</a:t>
            </a:r>
            <a:r>
              <a:rPr lang="en-US" sz="1400" dirty="0"/>
              <a:t> et al. 2017, Levan et al. 2017, </a:t>
            </a:r>
            <a:r>
              <a:rPr lang="en-US" sz="1400" dirty="0" err="1"/>
              <a:t>Lipunov</a:t>
            </a:r>
            <a:r>
              <a:rPr lang="en-US" sz="1400" dirty="0"/>
              <a:t> et al. 2017, </a:t>
            </a:r>
            <a:r>
              <a:rPr lang="en-US" sz="1400" dirty="0" err="1"/>
              <a:t>Margutti</a:t>
            </a:r>
            <a:r>
              <a:rPr lang="en-US" sz="1400" dirty="0"/>
              <a:t> et al. 2017, Smartt et al. 2017, Soares-Santos et al. 2017, Tanvir et al. 2017, </a:t>
            </a:r>
            <a:r>
              <a:rPr lang="en-US" sz="1400" dirty="0" err="1"/>
              <a:t>Troja</a:t>
            </a:r>
            <a:r>
              <a:rPr lang="en-US" sz="1400" dirty="0"/>
              <a:t> et al. 2017, </a:t>
            </a:r>
            <a:r>
              <a:rPr lang="en-US" sz="1400" dirty="0" err="1"/>
              <a:t>Valenti</a:t>
            </a:r>
            <a:r>
              <a:rPr lang="en-US" sz="1400" dirty="0"/>
              <a:t> et al. 2017</a:t>
            </a:r>
          </a:p>
        </p:txBody>
      </p:sp>
    </p:spTree>
    <p:extLst>
      <p:ext uri="{BB962C8B-B14F-4D97-AF65-F5344CB8AC3E}">
        <p14:creationId xmlns:p14="http://schemas.microsoft.com/office/powerpoint/2010/main" val="4259568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35C0E0-581E-8240-ADBF-07FDADDE6D5F}"/>
              </a:ext>
            </a:extLst>
          </p:cNvPr>
          <p:cNvSpPr txBox="1"/>
          <p:nvPr/>
        </p:nvSpPr>
        <p:spPr>
          <a:xfrm>
            <a:off x="156868" y="101757"/>
            <a:ext cx="9425594" cy="584775"/>
          </a:xfrm>
          <a:prstGeom prst="rect">
            <a:avLst/>
          </a:prstGeom>
          <a:noFill/>
        </p:spPr>
        <p:txBody>
          <a:bodyPr wrap="none" rtlCol="0">
            <a:spAutoFit/>
          </a:bodyPr>
          <a:lstStyle/>
          <a:p>
            <a:r>
              <a:rPr lang="en-US" sz="3200" dirty="0">
                <a:solidFill>
                  <a:schemeClr val="accent1"/>
                </a:solidFill>
                <a:latin typeface="+mj-lt"/>
              </a:rPr>
              <a:t>The </a:t>
            </a:r>
            <a:r>
              <a:rPr lang="en-US" sz="3200" dirty="0" err="1">
                <a:solidFill>
                  <a:schemeClr val="accent1"/>
                </a:solidFill>
                <a:latin typeface="+mj-lt"/>
              </a:rPr>
              <a:t>kilonova</a:t>
            </a:r>
            <a:r>
              <a:rPr lang="en-US" sz="3200" dirty="0">
                <a:solidFill>
                  <a:schemeClr val="accent1"/>
                </a:solidFill>
                <a:latin typeface="+mj-lt"/>
              </a:rPr>
              <a:t> sample is dominated by gamma-ray bursts</a:t>
            </a:r>
          </a:p>
        </p:txBody>
      </p:sp>
      <p:sp>
        <p:nvSpPr>
          <p:cNvPr id="4" name="TextBox 3">
            <a:extLst>
              <a:ext uri="{FF2B5EF4-FFF2-40B4-BE49-F238E27FC236}">
                <a16:creationId xmlns:a16="http://schemas.microsoft.com/office/drawing/2014/main" id="{851E519D-34E0-A84D-B929-0387C4E58F7F}"/>
              </a:ext>
            </a:extLst>
          </p:cNvPr>
          <p:cNvSpPr txBox="1"/>
          <p:nvPr/>
        </p:nvSpPr>
        <p:spPr>
          <a:xfrm>
            <a:off x="269822" y="686532"/>
            <a:ext cx="2183739" cy="830997"/>
          </a:xfrm>
          <a:prstGeom prst="rect">
            <a:avLst/>
          </a:prstGeom>
          <a:noFill/>
        </p:spPr>
        <p:txBody>
          <a:bodyPr wrap="none" lIns="0" tIns="0" rIns="0" bIns="0" rtlCol="0">
            <a:spAutoFit/>
          </a:bodyPr>
          <a:lstStyle/>
          <a:p>
            <a:r>
              <a:rPr lang="en-US" sz="1800" dirty="0"/>
              <a:t>Gravitational waves: 1</a:t>
            </a:r>
          </a:p>
          <a:p>
            <a:r>
              <a:rPr lang="en-US" sz="1800" dirty="0"/>
              <a:t>Wide field surveys: 0</a:t>
            </a:r>
          </a:p>
          <a:p>
            <a:r>
              <a:rPr lang="en-US" sz="1800" dirty="0"/>
              <a:t>Gamma-ray bursts: ~10</a:t>
            </a:r>
          </a:p>
        </p:txBody>
      </p:sp>
      <p:sp>
        <p:nvSpPr>
          <p:cNvPr id="7" name="TextBox 6">
            <a:extLst>
              <a:ext uri="{FF2B5EF4-FFF2-40B4-BE49-F238E27FC236}">
                <a16:creationId xmlns:a16="http://schemas.microsoft.com/office/drawing/2014/main" id="{9C249C36-D2BA-DF4C-A9F9-894C410D69DE}"/>
              </a:ext>
            </a:extLst>
          </p:cNvPr>
          <p:cNvSpPr txBox="1"/>
          <p:nvPr/>
        </p:nvSpPr>
        <p:spPr>
          <a:xfrm>
            <a:off x="9698636" y="5981076"/>
            <a:ext cx="2331792" cy="276999"/>
          </a:xfrm>
          <a:prstGeom prst="rect">
            <a:avLst/>
          </a:prstGeom>
          <a:solidFill>
            <a:srgbClr val="FFFF00"/>
          </a:solidFill>
        </p:spPr>
        <p:txBody>
          <a:bodyPr wrap="none" lIns="0" tIns="0" rIns="0" bIns="0" rtlCol="0">
            <a:spAutoFit/>
          </a:bodyPr>
          <a:lstStyle/>
          <a:p>
            <a:r>
              <a:rPr lang="en-US" sz="1800" dirty="0"/>
              <a:t>See Jillian </a:t>
            </a:r>
            <a:r>
              <a:rPr lang="en-US" sz="1800" dirty="0" err="1"/>
              <a:t>Rastinejad</a:t>
            </a:r>
            <a:r>
              <a:rPr lang="en-US" sz="1800" dirty="0"/>
              <a:t> talk</a:t>
            </a:r>
          </a:p>
        </p:txBody>
      </p:sp>
      <p:pic>
        <p:nvPicPr>
          <p:cNvPr id="8" name="Picture 7" descr="A chart with numbers and text&#10;&#10;Description automatically generated with medium confidence">
            <a:extLst>
              <a:ext uri="{FF2B5EF4-FFF2-40B4-BE49-F238E27FC236}">
                <a16:creationId xmlns:a16="http://schemas.microsoft.com/office/drawing/2014/main" id="{F2174151-D6B2-814D-84A0-886DB58ADF96}"/>
              </a:ext>
            </a:extLst>
          </p:cNvPr>
          <p:cNvPicPr>
            <a:picLocks noChangeAspect="1"/>
          </p:cNvPicPr>
          <p:nvPr/>
        </p:nvPicPr>
        <p:blipFill>
          <a:blip r:embed="rId2"/>
          <a:stretch>
            <a:fillRect/>
          </a:stretch>
        </p:blipFill>
        <p:spPr>
          <a:xfrm>
            <a:off x="545715" y="1785469"/>
            <a:ext cx="4930894" cy="3780109"/>
          </a:xfrm>
          <a:prstGeom prst="rect">
            <a:avLst/>
          </a:prstGeom>
        </p:spPr>
      </p:pic>
      <p:pic>
        <p:nvPicPr>
          <p:cNvPr id="9" name="Picture 8" descr="A graph of a pie chart&#10;&#10;Description automatically generated with medium confidence">
            <a:extLst>
              <a:ext uri="{FF2B5EF4-FFF2-40B4-BE49-F238E27FC236}">
                <a16:creationId xmlns:a16="http://schemas.microsoft.com/office/drawing/2014/main" id="{9D1B10A3-1404-974F-8ED3-35F084F69244}"/>
              </a:ext>
            </a:extLst>
          </p:cNvPr>
          <p:cNvPicPr>
            <a:picLocks noChangeAspect="1"/>
          </p:cNvPicPr>
          <p:nvPr/>
        </p:nvPicPr>
        <p:blipFill>
          <a:blip r:embed="rId3"/>
          <a:stretch>
            <a:fillRect/>
          </a:stretch>
        </p:blipFill>
        <p:spPr>
          <a:xfrm>
            <a:off x="6260892" y="1330656"/>
            <a:ext cx="5385393" cy="4234922"/>
          </a:xfrm>
          <a:prstGeom prst="rect">
            <a:avLst/>
          </a:prstGeom>
        </p:spPr>
      </p:pic>
      <p:sp>
        <p:nvSpPr>
          <p:cNvPr id="11" name="TextBox 10">
            <a:extLst>
              <a:ext uri="{FF2B5EF4-FFF2-40B4-BE49-F238E27FC236}">
                <a16:creationId xmlns:a16="http://schemas.microsoft.com/office/drawing/2014/main" id="{0F8D850D-734A-8F46-B73B-EBDAC7A093BB}"/>
              </a:ext>
            </a:extLst>
          </p:cNvPr>
          <p:cNvSpPr txBox="1"/>
          <p:nvPr/>
        </p:nvSpPr>
        <p:spPr>
          <a:xfrm>
            <a:off x="2022718" y="5704077"/>
            <a:ext cx="1976888" cy="276999"/>
          </a:xfrm>
          <a:prstGeom prst="rect">
            <a:avLst/>
          </a:prstGeom>
          <a:noFill/>
        </p:spPr>
        <p:txBody>
          <a:bodyPr wrap="none" lIns="0" tIns="0" rIns="0" bIns="0" rtlCol="0">
            <a:spAutoFit/>
          </a:bodyPr>
          <a:lstStyle/>
          <a:p>
            <a:r>
              <a:rPr lang="en-US" sz="1800" dirty="0" err="1"/>
              <a:t>Gompertz</a:t>
            </a:r>
            <a:r>
              <a:rPr lang="en-US" sz="1800" dirty="0"/>
              <a:t> et al. 2018</a:t>
            </a:r>
          </a:p>
        </p:txBody>
      </p:sp>
      <p:sp>
        <p:nvSpPr>
          <p:cNvPr id="12" name="TextBox 11">
            <a:extLst>
              <a:ext uri="{FF2B5EF4-FFF2-40B4-BE49-F238E27FC236}">
                <a16:creationId xmlns:a16="http://schemas.microsoft.com/office/drawing/2014/main" id="{2DE7FF9D-3FE7-3F49-926C-EB0742F793FD}"/>
              </a:ext>
            </a:extLst>
          </p:cNvPr>
          <p:cNvSpPr txBox="1"/>
          <p:nvPr/>
        </p:nvSpPr>
        <p:spPr>
          <a:xfrm>
            <a:off x="8514413" y="929390"/>
            <a:ext cx="1513684" cy="276999"/>
          </a:xfrm>
          <a:prstGeom prst="rect">
            <a:avLst/>
          </a:prstGeom>
          <a:noFill/>
        </p:spPr>
        <p:txBody>
          <a:bodyPr wrap="none" lIns="0" tIns="0" rIns="0" bIns="0" rtlCol="0">
            <a:spAutoFit/>
          </a:bodyPr>
          <a:lstStyle/>
          <a:p>
            <a:r>
              <a:rPr lang="en-US" sz="1800" dirty="0"/>
              <a:t>Rossi et al. 2020</a:t>
            </a:r>
          </a:p>
        </p:txBody>
      </p:sp>
    </p:spTree>
    <p:extLst>
      <p:ext uri="{BB962C8B-B14F-4D97-AF65-F5344CB8AC3E}">
        <p14:creationId xmlns:p14="http://schemas.microsoft.com/office/powerpoint/2010/main" val="1521534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5B59F6-D114-2B4F-88C5-DE0D43D3C431}"/>
              </a:ext>
            </a:extLst>
          </p:cNvPr>
          <p:cNvSpPr txBox="1"/>
          <p:nvPr/>
        </p:nvSpPr>
        <p:spPr>
          <a:xfrm>
            <a:off x="55393" y="47354"/>
            <a:ext cx="5968330" cy="584775"/>
          </a:xfrm>
          <a:prstGeom prst="rect">
            <a:avLst/>
          </a:prstGeom>
          <a:noFill/>
        </p:spPr>
        <p:txBody>
          <a:bodyPr wrap="square" rtlCol="0">
            <a:spAutoFit/>
          </a:bodyPr>
          <a:lstStyle/>
          <a:p>
            <a:r>
              <a:rPr lang="en-US" sz="3200" dirty="0">
                <a:solidFill>
                  <a:schemeClr val="accent1"/>
                </a:solidFill>
                <a:latin typeface="+mj-lt"/>
              </a:rPr>
              <a:t>For those who cannot be here</a:t>
            </a:r>
          </a:p>
        </p:txBody>
      </p:sp>
      <p:pic>
        <p:nvPicPr>
          <p:cNvPr id="2" name="Picture 1">
            <a:extLst>
              <a:ext uri="{FF2B5EF4-FFF2-40B4-BE49-F238E27FC236}">
                <a16:creationId xmlns:a16="http://schemas.microsoft.com/office/drawing/2014/main" id="{70D5DC54-5823-7D46-986F-B692B8325F22}"/>
              </a:ext>
            </a:extLst>
          </p:cNvPr>
          <p:cNvPicPr>
            <a:picLocks noChangeAspect="1"/>
          </p:cNvPicPr>
          <p:nvPr/>
        </p:nvPicPr>
        <p:blipFill rotWithShape="1">
          <a:blip r:embed="rId2"/>
          <a:srcRect t="19484" b="13626"/>
          <a:stretch/>
        </p:blipFill>
        <p:spPr>
          <a:xfrm>
            <a:off x="9400082" y="4047733"/>
            <a:ext cx="2791918" cy="2806999"/>
          </a:xfrm>
          <a:prstGeom prst="rect">
            <a:avLst/>
          </a:prstGeom>
        </p:spPr>
      </p:pic>
      <p:sp>
        <p:nvSpPr>
          <p:cNvPr id="5" name="TextBox 4">
            <a:extLst>
              <a:ext uri="{FF2B5EF4-FFF2-40B4-BE49-F238E27FC236}">
                <a16:creationId xmlns:a16="http://schemas.microsoft.com/office/drawing/2014/main" id="{7AED3301-3AFF-B544-B2A0-DC121C4FE3C4}"/>
              </a:ext>
            </a:extLst>
          </p:cNvPr>
          <p:cNvSpPr txBox="1"/>
          <p:nvPr/>
        </p:nvSpPr>
        <p:spPr>
          <a:xfrm>
            <a:off x="9415877" y="4034378"/>
            <a:ext cx="1521314" cy="276999"/>
          </a:xfrm>
          <a:prstGeom prst="rect">
            <a:avLst/>
          </a:prstGeom>
          <a:solidFill>
            <a:schemeClr val="bg1">
              <a:alpha val="70000"/>
            </a:schemeClr>
          </a:solidFill>
        </p:spPr>
        <p:txBody>
          <a:bodyPr wrap="none" lIns="0" tIns="0" rIns="0" bIns="0" rtlCol="0">
            <a:spAutoFit/>
          </a:bodyPr>
          <a:lstStyle/>
          <a:p>
            <a:r>
              <a:rPr lang="en-US" sz="1800" dirty="0"/>
              <a:t>Alicia Soderberg</a:t>
            </a:r>
          </a:p>
        </p:txBody>
      </p:sp>
      <p:pic>
        <p:nvPicPr>
          <p:cNvPr id="7" name="Picture 6">
            <a:extLst>
              <a:ext uri="{FF2B5EF4-FFF2-40B4-BE49-F238E27FC236}">
                <a16:creationId xmlns:a16="http://schemas.microsoft.com/office/drawing/2014/main" id="{14F3F1D8-5AB6-DE4A-9DEC-47135A892721}"/>
              </a:ext>
            </a:extLst>
          </p:cNvPr>
          <p:cNvPicPr>
            <a:picLocks noChangeAspect="1"/>
          </p:cNvPicPr>
          <p:nvPr/>
        </p:nvPicPr>
        <p:blipFill>
          <a:blip r:embed="rId3"/>
          <a:stretch>
            <a:fillRect/>
          </a:stretch>
        </p:blipFill>
        <p:spPr>
          <a:xfrm>
            <a:off x="3417219" y="1827099"/>
            <a:ext cx="2728962" cy="4109883"/>
          </a:xfrm>
          <a:prstGeom prst="rect">
            <a:avLst/>
          </a:prstGeom>
        </p:spPr>
      </p:pic>
      <p:pic>
        <p:nvPicPr>
          <p:cNvPr id="9" name="Picture 8">
            <a:extLst>
              <a:ext uri="{FF2B5EF4-FFF2-40B4-BE49-F238E27FC236}">
                <a16:creationId xmlns:a16="http://schemas.microsoft.com/office/drawing/2014/main" id="{EA0B2685-D12F-B244-846F-66E7549E7D94}"/>
              </a:ext>
            </a:extLst>
          </p:cNvPr>
          <p:cNvPicPr>
            <a:picLocks noChangeAspect="1"/>
          </p:cNvPicPr>
          <p:nvPr/>
        </p:nvPicPr>
        <p:blipFill>
          <a:blip r:embed="rId4"/>
          <a:stretch>
            <a:fillRect/>
          </a:stretch>
        </p:blipFill>
        <p:spPr>
          <a:xfrm>
            <a:off x="6145587" y="4036012"/>
            <a:ext cx="3270290" cy="2806999"/>
          </a:xfrm>
          <a:prstGeom prst="rect">
            <a:avLst/>
          </a:prstGeom>
        </p:spPr>
      </p:pic>
      <p:pic>
        <p:nvPicPr>
          <p:cNvPr id="10" name="Picture 9">
            <a:extLst>
              <a:ext uri="{FF2B5EF4-FFF2-40B4-BE49-F238E27FC236}">
                <a16:creationId xmlns:a16="http://schemas.microsoft.com/office/drawing/2014/main" id="{456BBDE8-187C-DA46-888B-2877BD1299B9}"/>
              </a:ext>
            </a:extLst>
          </p:cNvPr>
          <p:cNvPicPr>
            <a:picLocks noChangeAspect="1"/>
          </p:cNvPicPr>
          <p:nvPr/>
        </p:nvPicPr>
        <p:blipFill rotWithShape="1">
          <a:blip r:embed="rId5"/>
          <a:srcRect l="30291" t="1552"/>
          <a:stretch/>
        </p:blipFill>
        <p:spPr>
          <a:xfrm>
            <a:off x="3416625" y="4047733"/>
            <a:ext cx="2728962" cy="2810267"/>
          </a:xfrm>
          <a:prstGeom prst="rect">
            <a:avLst/>
          </a:prstGeom>
        </p:spPr>
      </p:pic>
      <p:sp>
        <p:nvSpPr>
          <p:cNvPr id="11" name="TextBox 10">
            <a:extLst>
              <a:ext uri="{FF2B5EF4-FFF2-40B4-BE49-F238E27FC236}">
                <a16:creationId xmlns:a16="http://schemas.microsoft.com/office/drawing/2014/main" id="{F450A8C5-BB70-F742-98C4-A641141F0480}"/>
              </a:ext>
            </a:extLst>
          </p:cNvPr>
          <p:cNvSpPr txBox="1"/>
          <p:nvPr/>
        </p:nvSpPr>
        <p:spPr>
          <a:xfrm>
            <a:off x="3446011" y="4047733"/>
            <a:ext cx="920830" cy="276999"/>
          </a:xfrm>
          <a:prstGeom prst="rect">
            <a:avLst/>
          </a:prstGeom>
          <a:solidFill>
            <a:schemeClr val="bg1">
              <a:alpha val="56000"/>
            </a:schemeClr>
          </a:solidFill>
        </p:spPr>
        <p:txBody>
          <a:bodyPr wrap="none" lIns="0" tIns="0" rIns="0" bIns="0" rtlCol="0">
            <a:spAutoFit/>
          </a:bodyPr>
          <a:lstStyle/>
          <a:p>
            <a:r>
              <a:rPr lang="en-US" sz="1800" dirty="0"/>
              <a:t>Alex </a:t>
            </a:r>
            <a:r>
              <a:rPr lang="en-US" sz="1800" dirty="0" err="1"/>
              <a:t>Kann</a:t>
            </a:r>
            <a:endParaRPr lang="en-US" sz="1800" dirty="0"/>
          </a:p>
        </p:txBody>
      </p:sp>
      <p:sp>
        <p:nvSpPr>
          <p:cNvPr id="13" name="TextBox 12">
            <a:extLst>
              <a:ext uri="{FF2B5EF4-FFF2-40B4-BE49-F238E27FC236}">
                <a16:creationId xmlns:a16="http://schemas.microsoft.com/office/drawing/2014/main" id="{BBE3F73C-6775-D647-8087-B1C63E7DA2B9}"/>
              </a:ext>
            </a:extLst>
          </p:cNvPr>
          <p:cNvSpPr txBox="1"/>
          <p:nvPr/>
        </p:nvSpPr>
        <p:spPr>
          <a:xfrm>
            <a:off x="3416031" y="1837933"/>
            <a:ext cx="1184363" cy="276999"/>
          </a:xfrm>
          <a:prstGeom prst="rect">
            <a:avLst/>
          </a:prstGeom>
          <a:solidFill>
            <a:schemeClr val="bg1">
              <a:alpha val="49115"/>
            </a:schemeClr>
          </a:solidFill>
        </p:spPr>
        <p:txBody>
          <a:bodyPr wrap="none" lIns="0" tIns="0" rIns="0" bIns="0" rtlCol="0">
            <a:spAutoFit/>
          </a:bodyPr>
          <a:lstStyle/>
          <a:p>
            <a:r>
              <a:rPr lang="en-US" sz="1800" dirty="0"/>
              <a:t>Peter Curran</a:t>
            </a:r>
          </a:p>
        </p:txBody>
      </p:sp>
      <p:sp>
        <p:nvSpPr>
          <p:cNvPr id="14" name="TextBox 13">
            <a:extLst>
              <a:ext uri="{FF2B5EF4-FFF2-40B4-BE49-F238E27FC236}">
                <a16:creationId xmlns:a16="http://schemas.microsoft.com/office/drawing/2014/main" id="{8675DED9-D742-F74C-B41B-E77CE7D0E44D}"/>
              </a:ext>
            </a:extLst>
          </p:cNvPr>
          <p:cNvSpPr txBox="1"/>
          <p:nvPr/>
        </p:nvSpPr>
        <p:spPr>
          <a:xfrm>
            <a:off x="6229999" y="4034378"/>
            <a:ext cx="1542538" cy="276999"/>
          </a:xfrm>
          <a:prstGeom prst="rect">
            <a:avLst/>
          </a:prstGeom>
          <a:solidFill>
            <a:schemeClr val="bg1">
              <a:alpha val="58634"/>
            </a:schemeClr>
          </a:solidFill>
        </p:spPr>
        <p:txBody>
          <a:bodyPr wrap="none" lIns="0" tIns="0" rIns="0" bIns="0" rtlCol="0">
            <a:spAutoFit/>
          </a:bodyPr>
          <a:lstStyle/>
          <a:p>
            <a:r>
              <a:rPr lang="en-US" sz="1800" dirty="0"/>
              <a:t>Javier </a:t>
            </a:r>
            <a:r>
              <a:rPr lang="en-US" sz="1800" dirty="0" err="1"/>
              <a:t>Gorosabel</a:t>
            </a:r>
            <a:endParaRPr lang="en-US" sz="1800" dirty="0"/>
          </a:p>
        </p:txBody>
      </p:sp>
      <p:pic>
        <p:nvPicPr>
          <p:cNvPr id="15" name="Picture 14">
            <a:extLst>
              <a:ext uri="{FF2B5EF4-FFF2-40B4-BE49-F238E27FC236}">
                <a16:creationId xmlns:a16="http://schemas.microsoft.com/office/drawing/2014/main" id="{3520A37B-0498-0F4F-9D52-A41D461EA54B}"/>
              </a:ext>
            </a:extLst>
          </p:cNvPr>
          <p:cNvPicPr>
            <a:picLocks noChangeAspect="1"/>
          </p:cNvPicPr>
          <p:nvPr/>
        </p:nvPicPr>
        <p:blipFill>
          <a:blip r:embed="rId6"/>
          <a:stretch>
            <a:fillRect/>
          </a:stretch>
        </p:blipFill>
        <p:spPr>
          <a:xfrm>
            <a:off x="9383010" y="1824578"/>
            <a:ext cx="2794000" cy="2209800"/>
          </a:xfrm>
          <a:prstGeom prst="rect">
            <a:avLst/>
          </a:prstGeom>
        </p:spPr>
      </p:pic>
      <p:pic>
        <p:nvPicPr>
          <p:cNvPr id="16" name="Picture 15">
            <a:extLst>
              <a:ext uri="{FF2B5EF4-FFF2-40B4-BE49-F238E27FC236}">
                <a16:creationId xmlns:a16="http://schemas.microsoft.com/office/drawing/2014/main" id="{8A7A5A0A-9520-E349-B8A3-97382B28488E}"/>
              </a:ext>
            </a:extLst>
          </p:cNvPr>
          <p:cNvPicPr>
            <a:picLocks noChangeAspect="1"/>
          </p:cNvPicPr>
          <p:nvPr/>
        </p:nvPicPr>
        <p:blipFill>
          <a:blip r:embed="rId7"/>
          <a:stretch>
            <a:fillRect/>
          </a:stretch>
        </p:blipFill>
        <p:spPr>
          <a:xfrm>
            <a:off x="6146775" y="1837933"/>
            <a:ext cx="3236235" cy="2183090"/>
          </a:xfrm>
          <a:prstGeom prst="rect">
            <a:avLst/>
          </a:prstGeom>
        </p:spPr>
      </p:pic>
      <p:sp>
        <p:nvSpPr>
          <p:cNvPr id="17" name="TextBox 16">
            <a:extLst>
              <a:ext uri="{FF2B5EF4-FFF2-40B4-BE49-F238E27FC236}">
                <a16:creationId xmlns:a16="http://schemas.microsoft.com/office/drawing/2014/main" id="{A5A5267D-4D5F-CD4A-9ADB-1D3B0B504B70}"/>
              </a:ext>
            </a:extLst>
          </p:cNvPr>
          <p:cNvSpPr txBox="1"/>
          <p:nvPr/>
        </p:nvSpPr>
        <p:spPr>
          <a:xfrm>
            <a:off x="6178352" y="1851288"/>
            <a:ext cx="1179425" cy="276999"/>
          </a:xfrm>
          <a:prstGeom prst="rect">
            <a:avLst/>
          </a:prstGeom>
          <a:noFill/>
        </p:spPr>
        <p:txBody>
          <a:bodyPr wrap="none" lIns="0" tIns="0" rIns="0" bIns="0" rtlCol="0">
            <a:spAutoFit/>
          </a:bodyPr>
          <a:lstStyle/>
          <a:p>
            <a:r>
              <a:rPr lang="en-US" sz="1800" dirty="0"/>
              <a:t>Kevin Hurley</a:t>
            </a:r>
          </a:p>
        </p:txBody>
      </p:sp>
      <p:pic>
        <p:nvPicPr>
          <p:cNvPr id="20" name="Picture 19" descr="A person in a suit and bow tie&#10;&#10;Description automatically generated">
            <a:extLst>
              <a:ext uri="{FF2B5EF4-FFF2-40B4-BE49-F238E27FC236}">
                <a16:creationId xmlns:a16="http://schemas.microsoft.com/office/drawing/2014/main" id="{F691109C-6A9F-D84C-A518-49D78B6CE40F}"/>
              </a:ext>
            </a:extLst>
          </p:cNvPr>
          <p:cNvPicPr>
            <a:picLocks noChangeAspect="1"/>
          </p:cNvPicPr>
          <p:nvPr/>
        </p:nvPicPr>
        <p:blipFill rotWithShape="1">
          <a:blip r:embed="rId8"/>
          <a:srcRect t="9607" b="30674"/>
          <a:stretch/>
        </p:blipFill>
        <p:spPr>
          <a:xfrm>
            <a:off x="622031" y="1824578"/>
            <a:ext cx="2811583" cy="2196445"/>
          </a:xfrm>
          <a:prstGeom prst="rect">
            <a:avLst/>
          </a:prstGeom>
        </p:spPr>
      </p:pic>
      <p:sp>
        <p:nvSpPr>
          <p:cNvPr id="21" name="TextBox 20">
            <a:extLst>
              <a:ext uri="{FF2B5EF4-FFF2-40B4-BE49-F238E27FC236}">
                <a16:creationId xmlns:a16="http://schemas.microsoft.com/office/drawing/2014/main" id="{565DE3D8-C7FD-FF4E-B187-81F945F78B43}"/>
              </a:ext>
            </a:extLst>
          </p:cNvPr>
          <p:cNvSpPr txBox="1"/>
          <p:nvPr/>
        </p:nvSpPr>
        <p:spPr>
          <a:xfrm>
            <a:off x="643504" y="1821308"/>
            <a:ext cx="1060547" cy="276999"/>
          </a:xfrm>
          <a:prstGeom prst="rect">
            <a:avLst/>
          </a:prstGeom>
          <a:solidFill>
            <a:schemeClr val="bg1">
              <a:alpha val="55000"/>
            </a:schemeClr>
          </a:solidFill>
        </p:spPr>
        <p:txBody>
          <a:bodyPr wrap="none" lIns="0" tIns="0" rIns="0" bIns="0" rtlCol="0">
            <a:spAutoFit/>
          </a:bodyPr>
          <a:lstStyle/>
          <a:p>
            <a:r>
              <a:rPr lang="en-US" sz="1800" dirty="0"/>
              <a:t>David Band</a:t>
            </a:r>
          </a:p>
        </p:txBody>
      </p:sp>
      <p:pic>
        <p:nvPicPr>
          <p:cNvPr id="22" name="Picture 21">
            <a:extLst>
              <a:ext uri="{FF2B5EF4-FFF2-40B4-BE49-F238E27FC236}">
                <a16:creationId xmlns:a16="http://schemas.microsoft.com/office/drawing/2014/main" id="{B808391E-FB3B-F349-8383-607A06819503}"/>
              </a:ext>
            </a:extLst>
          </p:cNvPr>
          <p:cNvPicPr>
            <a:picLocks noChangeAspect="1"/>
          </p:cNvPicPr>
          <p:nvPr/>
        </p:nvPicPr>
        <p:blipFill rotWithShape="1">
          <a:blip r:embed="rId9"/>
          <a:srcRect l="54474" r="-1"/>
          <a:stretch/>
        </p:blipFill>
        <p:spPr>
          <a:xfrm>
            <a:off x="639908" y="4021022"/>
            <a:ext cx="2793705" cy="2863687"/>
          </a:xfrm>
          <a:prstGeom prst="rect">
            <a:avLst/>
          </a:prstGeom>
        </p:spPr>
      </p:pic>
      <p:pic>
        <p:nvPicPr>
          <p:cNvPr id="23" name="Picture 22">
            <a:extLst>
              <a:ext uri="{FF2B5EF4-FFF2-40B4-BE49-F238E27FC236}">
                <a16:creationId xmlns:a16="http://schemas.microsoft.com/office/drawing/2014/main" id="{21B6A0E1-EF80-5041-B300-A46EF9BCF014}"/>
              </a:ext>
            </a:extLst>
          </p:cNvPr>
          <p:cNvPicPr>
            <a:picLocks noChangeAspect="1"/>
          </p:cNvPicPr>
          <p:nvPr/>
        </p:nvPicPr>
        <p:blipFill>
          <a:blip r:embed="rId10"/>
          <a:stretch>
            <a:fillRect/>
          </a:stretch>
        </p:blipFill>
        <p:spPr>
          <a:xfrm>
            <a:off x="9360913" y="-43829"/>
            <a:ext cx="2775693" cy="1863969"/>
          </a:xfrm>
          <a:prstGeom prst="rect">
            <a:avLst/>
          </a:prstGeom>
        </p:spPr>
      </p:pic>
      <p:pic>
        <p:nvPicPr>
          <p:cNvPr id="24" name="Picture 23">
            <a:extLst>
              <a:ext uri="{FF2B5EF4-FFF2-40B4-BE49-F238E27FC236}">
                <a16:creationId xmlns:a16="http://schemas.microsoft.com/office/drawing/2014/main" id="{7688FE5B-3DF6-3F46-80F7-AFFD97047F3D}"/>
              </a:ext>
            </a:extLst>
          </p:cNvPr>
          <p:cNvPicPr>
            <a:picLocks noChangeAspect="1"/>
          </p:cNvPicPr>
          <p:nvPr/>
        </p:nvPicPr>
        <p:blipFill rotWithShape="1">
          <a:blip r:embed="rId11"/>
          <a:srcRect b="7985"/>
          <a:stretch/>
        </p:blipFill>
        <p:spPr>
          <a:xfrm>
            <a:off x="6168278" y="-66127"/>
            <a:ext cx="3203683" cy="1886268"/>
          </a:xfrm>
          <a:prstGeom prst="rect">
            <a:avLst/>
          </a:prstGeom>
        </p:spPr>
      </p:pic>
      <p:sp>
        <p:nvSpPr>
          <p:cNvPr id="26" name="TextBox 25">
            <a:extLst>
              <a:ext uri="{FF2B5EF4-FFF2-40B4-BE49-F238E27FC236}">
                <a16:creationId xmlns:a16="http://schemas.microsoft.com/office/drawing/2014/main" id="{F037E526-CBC3-7C4A-98E6-F241A759D6DC}"/>
              </a:ext>
            </a:extLst>
          </p:cNvPr>
          <p:cNvSpPr txBox="1"/>
          <p:nvPr/>
        </p:nvSpPr>
        <p:spPr>
          <a:xfrm>
            <a:off x="8178978" y="62742"/>
            <a:ext cx="1141531" cy="276999"/>
          </a:xfrm>
          <a:prstGeom prst="rect">
            <a:avLst/>
          </a:prstGeom>
          <a:solidFill>
            <a:schemeClr val="bg1">
              <a:alpha val="49115"/>
            </a:schemeClr>
          </a:solidFill>
        </p:spPr>
        <p:txBody>
          <a:bodyPr wrap="none" lIns="0" tIns="0" rIns="0" bIns="0" rtlCol="0">
            <a:spAutoFit/>
          </a:bodyPr>
          <a:lstStyle/>
          <a:p>
            <a:r>
              <a:rPr lang="en-US" sz="1800" dirty="0"/>
              <a:t>Neil </a:t>
            </a:r>
            <a:r>
              <a:rPr lang="en-US" sz="1800" dirty="0" err="1"/>
              <a:t>Gehrels</a:t>
            </a:r>
            <a:endParaRPr lang="en-US" sz="1800" dirty="0"/>
          </a:p>
        </p:txBody>
      </p:sp>
      <p:sp>
        <p:nvSpPr>
          <p:cNvPr id="27" name="TextBox 26">
            <a:extLst>
              <a:ext uri="{FF2B5EF4-FFF2-40B4-BE49-F238E27FC236}">
                <a16:creationId xmlns:a16="http://schemas.microsoft.com/office/drawing/2014/main" id="{8A199AD7-D9BE-8646-909A-F930053D1F65}"/>
              </a:ext>
            </a:extLst>
          </p:cNvPr>
          <p:cNvSpPr txBox="1"/>
          <p:nvPr/>
        </p:nvSpPr>
        <p:spPr>
          <a:xfrm>
            <a:off x="10585219" y="47354"/>
            <a:ext cx="1551387" cy="276999"/>
          </a:xfrm>
          <a:prstGeom prst="rect">
            <a:avLst/>
          </a:prstGeom>
          <a:solidFill>
            <a:schemeClr val="bg1">
              <a:alpha val="49115"/>
            </a:schemeClr>
          </a:solidFill>
        </p:spPr>
        <p:txBody>
          <a:bodyPr wrap="none" lIns="0" tIns="0" rIns="0" bIns="0" rtlCol="0">
            <a:spAutoFit/>
          </a:bodyPr>
          <a:lstStyle/>
          <a:p>
            <a:r>
              <a:rPr lang="en-US" sz="1800" dirty="0"/>
              <a:t>Guido </a:t>
            </a:r>
            <a:r>
              <a:rPr lang="en-US" sz="1800" dirty="0" err="1"/>
              <a:t>Chincarini</a:t>
            </a:r>
            <a:endParaRPr lang="en-US" sz="1800" dirty="0"/>
          </a:p>
        </p:txBody>
      </p:sp>
      <p:sp>
        <p:nvSpPr>
          <p:cNvPr id="28" name="TextBox 27">
            <a:extLst>
              <a:ext uri="{FF2B5EF4-FFF2-40B4-BE49-F238E27FC236}">
                <a16:creationId xmlns:a16="http://schemas.microsoft.com/office/drawing/2014/main" id="{B3DBFC94-13B1-3E47-824F-3EEBA575F171}"/>
              </a:ext>
            </a:extLst>
          </p:cNvPr>
          <p:cNvSpPr txBox="1"/>
          <p:nvPr/>
        </p:nvSpPr>
        <p:spPr>
          <a:xfrm>
            <a:off x="639314" y="4034378"/>
            <a:ext cx="1660134" cy="276999"/>
          </a:xfrm>
          <a:prstGeom prst="rect">
            <a:avLst/>
          </a:prstGeom>
          <a:solidFill>
            <a:schemeClr val="bg1">
              <a:alpha val="49115"/>
            </a:schemeClr>
          </a:solidFill>
        </p:spPr>
        <p:txBody>
          <a:bodyPr wrap="none" lIns="0" tIns="0" rIns="0" bIns="0" rtlCol="0">
            <a:spAutoFit/>
          </a:bodyPr>
          <a:lstStyle/>
          <a:p>
            <a:r>
              <a:rPr lang="en-US" sz="1800" dirty="0" err="1"/>
              <a:t>Bodhan</a:t>
            </a:r>
            <a:r>
              <a:rPr lang="en-US" sz="1800" dirty="0"/>
              <a:t> </a:t>
            </a:r>
            <a:r>
              <a:rPr lang="en-US" sz="1800" dirty="0" err="1"/>
              <a:t>Paczynski</a:t>
            </a:r>
            <a:endParaRPr lang="en-US" sz="1800" dirty="0"/>
          </a:p>
        </p:txBody>
      </p:sp>
      <p:sp>
        <p:nvSpPr>
          <p:cNvPr id="29" name="TextBox 28">
            <a:extLst>
              <a:ext uri="{FF2B5EF4-FFF2-40B4-BE49-F238E27FC236}">
                <a16:creationId xmlns:a16="http://schemas.microsoft.com/office/drawing/2014/main" id="{8D5E0174-5294-BB45-82B6-75822063990A}"/>
              </a:ext>
            </a:extLst>
          </p:cNvPr>
          <p:cNvSpPr txBox="1"/>
          <p:nvPr/>
        </p:nvSpPr>
        <p:spPr>
          <a:xfrm>
            <a:off x="9403538" y="1809589"/>
            <a:ext cx="1322221" cy="276999"/>
          </a:xfrm>
          <a:prstGeom prst="rect">
            <a:avLst/>
          </a:prstGeom>
          <a:solidFill>
            <a:schemeClr val="bg1">
              <a:alpha val="49115"/>
            </a:schemeClr>
          </a:solidFill>
        </p:spPr>
        <p:txBody>
          <a:bodyPr wrap="none" lIns="0" tIns="0" rIns="0" bIns="0" rtlCol="0">
            <a:spAutoFit/>
          </a:bodyPr>
          <a:lstStyle/>
          <a:p>
            <a:r>
              <a:rPr lang="en-US" sz="1800" dirty="0"/>
              <a:t>John </a:t>
            </a:r>
            <a:r>
              <a:rPr lang="en-US" sz="1800" dirty="0" err="1"/>
              <a:t>Cannizzo</a:t>
            </a:r>
            <a:endParaRPr lang="en-US" sz="1800" dirty="0"/>
          </a:p>
        </p:txBody>
      </p:sp>
    </p:spTree>
    <p:extLst>
      <p:ext uri="{BB962C8B-B14F-4D97-AF65-F5344CB8AC3E}">
        <p14:creationId xmlns:p14="http://schemas.microsoft.com/office/powerpoint/2010/main" val="3822404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35C0E0-581E-8240-ADBF-07FDADDE6D5F}"/>
              </a:ext>
            </a:extLst>
          </p:cNvPr>
          <p:cNvSpPr txBox="1"/>
          <p:nvPr/>
        </p:nvSpPr>
        <p:spPr>
          <a:xfrm>
            <a:off x="156868" y="101757"/>
            <a:ext cx="5494424" cy="1569660"/>
          </a:xfrm>
          <a:prstGeom prst="rect">
            <a:avLst/>
          </a:prstGeom>
          <a:noFill/>
        </p:spPr>
        <p:txBody>
          <a:bodyPr wrap="square" rtlCol="0">
            <a:spAutoFit/>
          </a:bodyPr>
          <a:lstStyle/>
          <a:p>
            <a:r>
              <a:rPr lang="en-US" sz="3200" dirty="0">
                <a:solidFill>
                  <a:schemeClr val="accent1"/>
                </a:solidFill>
                <a:latin typeface="+mj-lt"/>
              </a:rPr>
              <a:t>The </a:t>
            </a:r>
            <a:r>
              <a:rPr lang="en-US" sz="3200" dirty="0" err="1">
                <a:solidFill>
                  <a:schemeClr val="accent1"/>
                </a:solidFill>
                <a:latin typeface="+mj-lt"/>
              </a:rPr>
              <a:t>kilonova</a:t>
            </a:r>
            <a:r>
              <a:rPr lang="en-US" sz="3200" dirty="0">
                <a:solidFill>
                  <a:schemeClr val="accent1"/>
                </a:solidFill>
                <a:latin typeface="+mj-lt"/>
              </a:rPr>
              <a:t> sample is dominated by gamma-ray bursts</a:t>
            </a:r>
          </a:p>
        </p:txBody>
      </p:sp>
      <p:sp>
        <p:nvSpPr>
          <p:cNvPr id="4" name="TextBox 3">
            <a:extLst>
              <a:ext uri="{FF2B5EF4-FFF2-40B4-BE49-F238E27FC236}">
                <a16:creationId xmlns:a16="http://schemas.microsoft.com/office/drawing/2014/main" id="{851E519D-34E0-A84D-B929-0387C4E58F7F}"/>
              </a:ext>
            </a:extLst>
          </p:cNvPr>
          <p:cNvSpPr txBox="1"/>
          <p:nvPr/>
        </p:nvSpPr>
        <p:spPr>
          <a:xfrm>
            <a:off x="269822" y="1806010"/>
            <a:ext cx="2183739" cy="830997"/>
          </a:xfrm>
          <a:prstGeom prst="rect">
            <a:avLst/>
          </a:prstGeom>
          <a:noFill/>
        </p:spPr>
        <p:txBody>
          <a:bodyPr wrap="none" lIns="0" tIns="0" rIns="0" bIns="0" rtlCol="0">
            <a:spAutoFit/>
          </a:bodyPr>
          <a:lstStyle/>
          <a:p>
            <a:r>
              <a:rPr lang="en-US" sz="1800" dirty="0"/>
              <a:t>Gravitational waves: 1</a:t>
            </a:r>
          </a:p>
          <a:p>
            <a:r>
              <a:rPr lang="en-US" sz="1800" dirty="0"/>
              <a:t>Wide field surveys: 0</a:t>
            </a:r>
          </a:p>
          <a:p>
            <a:r>
              <a:rPr lang="en-US" sz="1800" dirty="0"/>
              <a:t>Gamma-ray bursts: ~10</a:t>
            </a:r>
          </a:p>
        </p:txBody>
      </p:sp>
      <p:sp>
        <p:nvSpPr>
          <p:cNvPr id="7" name="TextBox 6">
            <a:extLst>
              <a:ext uri="{FF2B5EF4-FFF2-40B4-BE49-F238E27FC236}">
                <a16:creationId xmlns:a16="http://schemas.microsoft.com/office/drawing/2014/main" id="{9C249C36-D2BA-DF4C-A9F9-894C410D69DE}"/>
              </a:ext>
            </a:extLst>
          </p:cNvPr>
          <p:cNvSpPr txBox="1"/>
          <p:nvPr/>
        </p:nvSpPr>
        <p:spPr>
          <a:xfrm>
            <a:off x="9698636" y="5981076"/>
            <a:ext cx="2331792" cy="276999"/>
          </a:xfrm>
          <a:prstGeom prst="rect">
            <a:avLst/>
          </a:prstGeom>
          <a:solidFill>
            <a:srgbClr val="FFFF00"/>
          </a:solidFill>
        </p:spPr>
        <p:txBody>
          <a:bodyPr wrap="none" lIns="0" tIns="0" rIns="0" bIns="0" rtlCol="0">
            <a:spAutoFit/>
          </a:bodyPr>
          <a:lstStyle/>
          <a:p>
            <a:r>
              <a:rPr lang="en-US" sz="1800" dirty="0"/>
              <a:t>See Jillian </a:t>
            </a:r>
            <a:r>
              <a:rPr lang="en-US" sz="1800" dirty="0" err="1"/>
              <a:t>Rastinejad</a:t>
            </a:r>
            <a:r>
              <a:rPr lang="en-US" sz="1800" dirty="0"/>
              <a:t> talk</a:t>
            </a:r>
          </a:p>
        </p:txBody>
      </p:sp>
      <p:pic>
        <p:nvPicPr>
          <p:cNvPr id="12" name="Picture 11" descr="A graph of different colored shapes&#10;&#10;Description automatically generated with medium confidence">
            <a:extLst>
              <a:ext uri="{FF2B5EF4-FFF2-40B4-BE49-F238E27FC236}">
                <a16:creationId xmlns:a16="http://schemas.microsoft.com/office/drawing/2014/main" id="{75314D6C-8BD5-6F49-9E4C-7BE9089F234E}"/>
              </a:ext>
            </a:extLst>
          </p:cNvPr>
          <p:cNvPicPr>
            <a:picLocks noChangeAspect="1"/>
          </p:cNvPicPr>
          <p:nvPr/>
        </p:nvPicPr>
        <p:blipFill>
          <a:blip r:embed="rId2"/>
          <a:stretch>
            <a:fillRect/>
          </a:stretch>
        </p:blipFill>
        <p:spPr>
          <a:xfrm>
            <a:off x="0" y="4479029"/>
            <a:ext cx="8975681" cy="2378971"/>
          </a:xfrm>
          <a:prstGeom prst="rect">
            <a:avLst/>
          </a:prstGeom>
        </p:spPr>
      </p:pic>
      <p:pic>
        <p:nvPicPr>
          <p:cNvPr id="5" name="Picture 4" descr="A group of graphs with different colored lines&#10;&#10;Description automatically generated with medium confidence">
            <a:extLst>
              <a:ext uri="{FF2B5EF4-FFF2-40B4-BE49-F238E27FC236}">
                <a16:creationId xmlns:a16="http://schemas.microsoft.com/office/drawing/2014/main" id="{79C67F2B-99C9-AD43-A924-AD9CF4DB5271}"/>
              </a:ext>
            </a:extLst>
          </p:cNvPr>
          <p:cNvPicPr>
            <a:picLocks noChangeAspect="1"/>
          </p:cNvPicPr>
          <p:nvPr/>
        </p:nvPicPr>
        <p:blipFill>
          <a:blip r:embed="rId3"/>
          <a:stretch>
            <a:fillRect/>
          </a:stretch>
        </p:blipFill>
        <p:spPr>
          <a:xfrm>
            <a:off x="6096000" y="0"/>
            <a:ext cx="6096000" cy="4529745"/>
          </a:xfrm>
          <a:prstGeom prst="rect">
            <a:avLst/>
          </a:prstGeom>
        </p:spPr>
      </p:pic>
      <p:sp>
        <p:nvSpPr>
          <p:cNvPr id="6" name="TextBox 5">
            <a:extLst>
              <a:ext uri="{FF2B5EF4-FFF2-40B4-BE49-F238E27FC236}">
                <a16:creationId xmlns:a16="http://schemas.microsoft.com/office/drawing/2014/main" id="{C18DD605-5684-564F-9CA4-C7668FE32268}"/>
              </a:ext>
            </a:extLst>
          </p:cNvPr>
          <p:cNvSpPr txBox="1"/>
          <p:nvPr/>
        </p:nvSpPr>
        <p:spPr>
          <a:xfrm>
            <a:off x="269822" y="4082494"/>
            <a:ext cx="1741246" cy="276999"/>
          </a:xfrm>
          <a:prstGeom prst="rect">
            <a:avLst/>
          </a:prstGeom>
          <a:noFill/>
        </p:spPr>
        <p:txBody>
          <a:bodyPr wrap="none" lIns="0" tIns="0" rIns="0" bIns="0" rtlCol="0">
            <a:spAutoFit/>
          </a:bodyPr>
          <a:lstStyle/>
          <a:p>
            <a:r>
              <a:rPr lang="en-US" sz="1800" dirty="0" err="1"/>
              <a:t>Ascenzi</a:t>
            </a:r>
            <a:r>
              <a:rPr lang="en-US" sz="1800" dirty="0"/>
              <a:t> et al. 2019</a:t>
            </a:r>
          </a:p>
        </p:txBody>
      </p:sp>
      <p:sp>
        <p:nvSpPr>
          <p:cNvPr id="13" name="TextBox 12">
            <a:extLst>
              <a:ext uri="{FF2B5EF4-FFF2-40B4-BE49-F238E27FC236}">
                <a16:creationId xmlns:a16="http://schemas.microsoft.com/office/drawing/2014/main" id="{B8264E28-05D1-3B40-819C-5187D66A1E61}"/>
              </a:ext>
            </a:extLst>
          </p:cNvPr>
          <p:cNvSpPr txBox="1"/>
          <p:nvPr/>
        </p:nvSpPr>
        <p:spPr>
          <a:xfrm>
            <a:off x="10014427" y="4529745"/>
            <a:ext cx="2016001" cy="276999"/>
          </a:xfrm>
          <a:prstGeom prst="rect">
            <a:avLst/>
          </a:prstGeom>
          <a:noFill/>
        </p:spPr>
        <p:txBody>
          <a:bodyPr wrap="none" lIns="0" tIns="0" rIns="0" bIns="0" rtlCol="0">
            <a:spAutoFit/>
          </a:bodyPr>
          <a:lstStyle/>
          <a:p>
            <a:r>
              <a:rPr lang="en-US" sz="1800" dirty="0" err="1"/>
              <a:t>Rastinejad</a:t>
            </a:r>
            <a:r>
              <a:rPr lang="en-US" sz="1800" dirty="0"/>
              <a:t> et al. 2024</a:t>
            </a:r>
          </a:p>
        </p:txBody>
      </p:sp>
    </p:spTree>
    <p:extLst>
      <p:ext uri="{BB962C8B-B14F-4D97-AF65-F5344CB8AC3E}">
        <p14:creationId xmlns:p14="http://schemas.microsoft.com/office/powerpoint/2010/main" val="1575979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scatter chart&#10;&#10;Description automatically generated">
            <a:extLst>
              <a:ext uri="{FF2B5EF4-FFF2-40B4-BE49-F238E27FC236}">
                <a16:creationId xmlns:a16="http://schemas.microsoft.com/office/drawing/2014/main" id="{A40A6C77-3C5C-F94C-8649-F62F7C08A349}"/>
              </a:ext>
            </a:extLst>
          </p:cNvPr>
          <p:cNvPicPr>
            <a:picLocks noChangeAspect="1"/>
          </p:cNvPicPr>
          <p:nvPr/>
        </p:nvPicPr>
        <p:blipFill rotWithShape="1">
          <a:blip r:embed="rId3"/>
          <a:srcRect r="6671"/>
          <a:stretch/>
        </p:blipFill>
        <p:spPr>
          <a:xfrm>
            <a:off x="3446224" y="0"/>
            <a:ext cx="5027309" cy="6855768"/>
          </a:xfrm>
          <a:prstGeom prst="rect">
            <a:avLst/>
          </a:prstGeom>
        </p:spPr>
      </p:pic>
      <p:pic>
        <p:nvPicPr>
          <p:cNvPr id="9" name="Picture 8">
            <a:extLst>
              <a:ext uri="{FF2B5EF4-FFF2-40B4-BE49-F238E27FC236}">
                <a16:creationId xmlns:a16="http://schemas.microsoft.com/office/drawing/2014/main" id="{34851776-ABA5-A844-A0E7-1B884E848987}"/>
              </a:ext>
            </a:extLst>
          </p:cNvPr>
          <p:cNvPicPr>
            <a:picLocks noChangeAspect="1"/>
          </p:cNvPicPr>
          <p:nvPr/>
        </p:nvPicPr>
        <p:blipFill rotWithShape="1">
          <a:blip r:embed="rId4"/>
          <a:srcRect l="27348" r="39869"/>
          <a:stretch/>
        </p:blipFill>
        <p:spPr>
          <a:xfrm>
            <a:off x="-5955" y="-18183"/>
            <a:ext cx="3452180" cy="6885957"/>
          </a:xfrm>
          <a:prstGeom prst="rect">
            <a:avLst/>
          </a:prstGeom>
        </p:spPr>
      </p:pic>
      <p:pic>
        <p:nvPicPr>
          <p:cNvPr id="4" name="Picture 3">
            <a:extLst>
              <a:ext uri="{FF2B5EF4-FFF2-40B4-BE49-F238E27FC236}">
                <a16:creationId xmlns:a16="http://schemas.microsoft.com/office/drawing/2014/main" id="{90DDD01C-5445-C54D-9F49-E56511122D07}"/>
              </a:ext>
            </a:extLst>
          </p:cNvPr>
          <p:cNvPicPr>
            <a:picLocks noChangeAspect="1"/>
          </p:cNvPicPr>
          <p:nvPr/>
        </p:nvPicPr>
        <p:blipFill rotWithShape="1">
          <a:blip r:embed="rId5"/>
          <a:srcRect l="34592" r="32237"/>
          <a:stretch/>
        </p:blipFill>
        <p:spPr>
          <a:xfrm>
            <a:off x="8473533" y="-31555"/>
            <a:ext cx="3800664" cy="6922500"/>
          </a:xfrm>
          <a:prstGeom prst="rect">
            <a:avLst/>
          </a:prstGeom>
        </p:spPr>
      </p:pic>
      <p:sp>
        <p:nvSpPr>
          <p:cNvPr id="2" name="Rectangle 1">
            <a:extLst>
              <a:ext uri="{FF2B5EF4-FFF2-40B4-BE49-F238E27FC236}">
                <a16:creationId xmlns:a16="http://schemas.microsoft.com/office/drawing/2014/main" id="{B80F8691-A8F1-8447-B4F3-D3A1864831B3}"/>
              </a:ext>
            </a:extLst>
          </p:cNvPr>
          <p:cNvSpPr/>
          <p:nvPr/>
        </p:nvSpPr>
        <p:spPr>
          <a:xfrm>
            <a:off x="4143109" y="806989"/>
            <a:ext cx="1815802" cy="5249055"/>
          </a:xfrm>
          <a:prstGeom prst="rect">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dirty="0"/>
          </a:p>
        </p:txBody>
      </p:sp>
      <p:sp>
        <p:nvSpPr>
          <p:cNvPr id="8" name="Rectangle 7">
            <a:extLst>
              <a:ext uri="{FF2B5EF4-FFF2-40B4-BE49-F238E27FC236}">
                <a16:creationId xmlns:a16="http://schemas.microsoft.com/office/drawing/2014/main" id="{45C61189-0647-9F46-98AF-AEFEB016A193}"/>
              </a:ext>
            </a:extLst>
          </p:cNvPr>
          <p:cNvSpPr/>
          <p:nvPr/>
        </p:nvSpPr>
        <p:spPr>
          <a:xfrm>
            <a:off x="5974782" y="805167"/>
            <a:ext cx="2313619" cy="5249055"/>
          </a:xfrm>
          <a:prstGeom prst="rect">
            <a:avLst/>
          </a:prstGeom>
          <a:solidFill>
            <a:srgbClr val="FFC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dirty="0"/>
          </a:p>
        </p:txBody>
      </p:sp>
      <p:sp>
        <p:nvSpPr>
          <p:cNvPr id="3" name="TextBox 2">
            <a:extLst>
              <a:ext uri="{FF2B5EF4-FFF2-40B4-BE49-F238E27FC236}">
                <a16:creationId xmlns:a16="http://schemas.microsoft.com/office/drawing/2014/main" id="{7022A672-D3A1-1841-8586-CC9BBDC2188D}"/>
              </a:ext>
            </a:extLst>
          </p:cNvPr>
          <p:cNvSpPr txBox="1"/>
          <p:nvPr/>
        </p:nvSpPr>
        <p:spPr>
          <a:xfrm>
            <a:off x="4128360" y="5043380"/>
            <a:ext cx="1967640" cy="1043363"/>
          </a:xfrm>
          <a:prstGeom prst="rect">
            <a:avLst/>
          </a:prstGeom>
          <a:noFill/>
        </p:spPr>
        <p:txBody>
          <a:bodyPr wrap="square" rtlCol="0">
            <a:spAutoFit/>
          </a:bodyPr>
          <a:lstStyle/>
          <a:p>
            <a:r>
              <a:rPr lang="en-US" sz="1545" dirty="0"/>
              <a:t>Short GRBs</a:t>
            </a:r>
          </a:p>
          <a:p>
            <a:r>
              <a:rPr lang="en-US" sz="1545" dirty="0"/>
              <a:t>Compact object mergers</a:t>
            </a:r>
          </a:p>
          <a:p>
            <a:r>
              <a:rPr lang="en-US" sz="1545" b="1" dirty="0" err="1"/>
              <a:t>Kilonovae</a:t>
            </a:r>
            <a:endParaRPr lang="en-US" sz="1545" b="1" dirty="0"/>
          </a:p>
        </p:txBody>
      </p:sp>
      <p:sp>
        <p:nvSpPr>
          <p:cNvPr id="10" name="TextBox 9">
            <a:extLst>
              <a:ext uri="{FF2B5EF4-FFF2-40B4-BE49-F238E27FC236}">
                <a16:creationId xmlns:a16="http://schemas.microsoft.com/office/drawing/2014/main" id="{4A953617-0CF1-9F44-A42C-405B4B5D1FDF}"/>
              </a:ext>
            </a:extLst>
          </p:cNvPr>
          <p:cNvSpPr txBox="1"/>
          <p:nvPr/>
        </p:nvSpPr>
        <p:spPr>
          <a:xfrm>
            <a:off x="6217219" y="5024087"/>
            <a:ext cx="2040563" cy="1043363"/>
          </a:xfrm>
          <a:prstGeom prst="rect">
            <a:avLst/>
          </a:prstGeom>
          <a:noFill/>
        </p:spPr>
        <p:txBody>
          <a:bodyPr wrap="square" rtlCol="0">
            <a:spAutoFit/>
          </a:bodyPr>
          <a:lstStyle/>
          <a:p>
            <a:pPr algn="r"/>
            <a:r>
              <a:rPr lang="en-US" sz="1545" dirty="0"/>
              <a:t>Long GRBs</a:t>
            </a:r>
          </a:p>
          <a:p>
            <a:pPr algn="r"/>
            <a:r>
              <a:rPr lang="en-US" sz="1545" dirty="0"/>
              <a:t>Collapsing Massive stars</a:t>
            </a:r>
          </a:p>
          <a:p>
            <a:pPr algn="r"/>
            <a:r>
              <a:rPr lang="en-US" sz="1545" b="1" dirty="0"/>
              <a:t>Supernovae</a:t>
            </a:r>
          </a:p>
        </p:txBody>
      </p:sp>
      <p:sp>
        <p:nvSpPr>
          <p:cNvPr id="13" name="TextBox 12">
            <a:extLst>
              <a:ext uri="{FF2B5EF4-FFF2-40B4-BE49-F238E27FC236}">
                <a16:creationId xmlns:a16="http://schemas.microsoft.com/office/drawing/2014/main" id="{93692680-A9DE-524B-838B-F2F6D0AB276F}"/>
              </a:ext>
            </a:extLst>
          </p:cNvPr>
          <p:cNvSpPr txBox="1"/>
          <p:nvPr/>
        </p:nvSpPr>
        <p:spPr>
          <a:xfrm>
            <a:off x="4128360" y="263173"/>
            <a:ext cx="3657027" cy="276999"/>
          </a:xfrm>
          <a:prstGeom prst="rect">
            <a:avLst/>
          </a:prstGeom>
          <a:noFill/>
        </p:spPr>
        <p:txBody>
          <a:bodyPr wrap="none" lIns="0" tIns="0" rIns="0" bIns="0" rtlCol="0">
            <a:spAutoFit/>
          </a:bodyPr>
          <a:lstStyle/>
          <a:p>
            <a:r>
              <a:rPr lang="en-US" sz="1800" dirty="0"/>
              <a:t>Right? Wrong? Something in between?</a:t>
            </a:r>
          </a:p>
        </p:txBody>
      </p:sp>
    </p:spTree>
    <p:extLst>
      <p:ext uri="{BB962C8B-B14F-4D97-AF65-F5344CB8AC3E}">
        <p14:creationId xmlns:p14="http://schemas.microsoft.com/office/powerpoint/2010/main" val="344517882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33EE96A-6DC3-3244-9EFA-79D485DB2104}"/>
              </a:ext>
            </a:extLst>
          </p:cNvPr>
          <p:cNvSpPr txBox="1"/>
          <p:nvPr/>
        </p:nvSpPr>
        <p:spPr>
          <a:xfrm>
            <a:off x="3102187" y="-243840"/>
            <a:ext cx="65" cy="276999"/>
          </a:xfrm>
          <a:prstGeom prst="rect">
            <a:avLst/>
          </a:prstGeom>
          <a:noFill/>
        </p:spPr>
        <p:txBody>
          <a:bodyPr wrap="none" lIns="0" tIns="0" rIns="0" bIns="0" rtlCol="0">
            <a:spAutoFit/>
          </a:bodyPr>
          <a:lstStyle/>
          <a:p>
            <a:endParaRPr lang="en-US" sz="1800" dirty="0" err="1"/>
          </a:p>
        </p:txBody>
      </p:sp>
      <p:sp>
        <p:nvSpPr>
          <p:cNvPr id="2" name="TextBox 1">
            <a:extLst>
              <a:ext uri="{FF2B5EF4-FFF2-40B4-BE49-F238E27FC236}">
                <a16:creationId xmlns:a16="http://schemas.microsoft.com/office/drawing/2014/main" id="{776BFA86-3F7A-A345-B9DB-FB75AB0874EA}"/>
              </a:ext>
            </a:extLst>
          </p:cNvPr>
          <p:cNvSpPr txBox="1"/>
          <p:nvPr/>
        </p:nvSpPr>
        <p:spPr>
          <a:xfrm>
            <a:off x="8421732" y="6455157"/>
            <a:ext cx="3648499" cy="492443"/>
          </a:xfrm>
          <a:prstGeom prst="rect">
            <a:avLst/>
          </a:prstGeom>
          <a:noFill/>
        </p:spPr>
        <p:txBody>
          <a:bodyPr wrap="none" lIns="0" tIns="0" rIns="0" bIns="0" rtlCol="0">
            <a:spAutoFit/>
          </a:bodyPr>
          <a:lstStyle/>
          <a:p>
            <a:r>
              <a:rPr lang="en-US" sz="2000" dirty="0">
                <a:solidFill>
                  <a:schemeClr val="bg1"/>
                </a:solidFill>
              </a:rPr>
              <a:t>Zhang et al.  2021, Rossi et al. 2021</a:t>
            </a:r>
          </a:p>
          <a:p>
            <a:endParaRPr lang="en-US" sz="1200" dirty="0">
              <a:solidFill>
                <a:schemeClr val="bg1"/>
              </a:solidFill>
            </a:endParaRPr>
          </a:p>
        </p:txBody>
      </p:sp>
      <p:sp>
        <p:nvSpPr>
          <p:cNvPr id="9" name="TextBox 8">
            <a:extLst>
              <a:ext uri="{FF2B5EF4-FFF2-40B4-BE49-F238E27FC236}">
                <a16:creationId xmlns:a16="http://schemas.microsoft.com/office/drawing/2014/main" id="{AE5782DF-3B04-B04B-97BA-F5CEAAEBE09A}"/>
              </a:ext>
            </a:extLst>
          </p:cNvPr>
          <p:cNvSpPr txBox="1"/>
          <p:nvPr/>
        </p:nvSpPr>
        <p:spPr>
          <a:xfrm>
            <a:off x="156868" y="101757"/>
            <a:ext cx="8572796" cy="584775"/>
          </a:xfrm>
          <a:prstGeom prst="rect">
            <a:avLst/>
          </a:prstGeom>
          <a:noFill/>
        </p:spPr>
        <p:txBody>
          <a:bodyPr wrap="none" rtlCol="0">
            <a:spAutoFit/>
          </a:bodyPr>
          <a:lstStyle/>
          <a:p>
            <a:r>
              <a:rPr lang="en-US" sz="3200" dirty="0">
                <a:solidFill>
                  <a:schemeClr val="accent1"/>
                </a:solidFill>
                <a:latin typeface="+mj-lt"/>
              </a:rPr>
              <a:t>Short GRB progenitor outliers also exist</a:t>
            </a:r>
          </a:p>
        </p:txBody>
      </p:sp>
      <p:sp>
        <p:nvSpPr>
          <p:cNvPr id="3" name="TextBox 2">
            <a:extLst>
              <a:ext uri="{FF2B5EF4-FFF2-40B4-BE49-F238E27FC236}">
                <a16:creationId xmlns:a16="http://schemas.microsoft.com/office/drawing/2014/main" id="{5B084FDB-E780-8240-8B52-DABF1479DBB9}"/>
              </a:ext>
            </a:extLst>
          </p:cNvPr>
          <p:cNvSpPr txBox="1"/>
          <p:nvPr/>
        </p:nvSpPr>
        <p:spPr>
          <a:xfrm>
            <a:off x="328318" y="1416089"/>
            <a:ext cx="1481175" cy="276999"/>
          </a:xfrm>
          <a:prstGeom prst="rect">
            <a:avLst/>
          </a:prstGeom>
          <a:noFill/>
        </p:spPr>
        <p:txBody>
          <a:bodyPr wrap="none" lIns="0" tIns="0" rIns="0" bIns="0" rtlCol="0">
            <a:spAutoFit/>
          </a:bodyPr>
          <a:lstStyle/>
          <a:p>
            <a:r>
              <a:rPr lang="en-US" sz="1800" b="1" dirty="0"/>
              <a:t>GRB 200826A</a:t>
            </a:r>
          </a:p>
        </p:txBody>
      </p:sp>
      <p:pic>
        <p:nvPicPr>
          <p:cNvPr id="5" name="Picture 4" descr="A graph of different colored lines&#10;&#10;Description automatically generated">
            <a:extLst>
              <a:ext uri="{FF2B5EF4-FFF2-40B4-BE49-F238E27FC236}">
                <a16:creationId xmlns:a16="http://schemas.microsoft.com/office/drawing/2014/main" id="{5D547057-F56F-AD4F-826A-9C0DB6614C98}"/>
              </a:ext>
            </a:extLst>
          </p:cNvPr>
          <p:cNvPicPr>
            <a:picLocks noChangeAspect="1"/>
          </p:cNvPicPr>
          <p:nvPr/>
        </p:nvPicPr>
        <p:blipFill>
          <a:blip r:embed="rId3"/>
          <a:stretch>
            <a:fillRect/>
          </a:stretch>
        </p:blipFill>
        <p:spPr>
          <a:xfrm>
            <a:off x="6201528" y="1472426"/>
            <a:ext cx="5795551" cy="4292600"/>
          </a:xfrm>
          <a:prstGeom prst="rect">
            <a:avLst/>
          </a:prstGeom>
        </p:spPr>
      </p:pic>
      <p:pic>
        <p:nvPicPr>
          <p:cNvPr id="12" name="Picture 11">
            <a:extLst>
              <a:ext uri="{FF2B5EF4-FFF2-40B4-BE49-F238E27FC236}">
                <a16:creationId xmlns:a16="http://schemas.microsoft.com/office/drawing/2014/main" id="{2D8E7244-B23C-9840-8B61-978BCD5706EC}"/>
              </a:ext>
            </a:extLst>
          </p:cNvPr>
          <p:cNvPicPr>
            <a:picLocks noChangeAspect="1"/>
          </p:cNvPicPr>
          <p:nvPr/>
        </p:nvPicPr>
        <p:blipFill>
          <a:blip r:embed="rId4"/>
          <a:stretch>
            <a:fillRect/>
          </a:stretch>
        </p:blipFill>
        <p:spPr>
          <a:xfrm>
            <a:off x="0" y="1913751"/>
            <a:ext cx="6439810" cy="3409950"/>
          </a:xfrm>
          <a:prstGeom prst="rect">
            <a:avLst/>
          </a:prstGeom>
        </p:spPr>
      </p:pic>
    </p:spTree>
    <p:extLst>
      <p:ext uri="{BB962C8B-B14F-4D97-AF65-F5344CB8AC3E}">
        <p14:creationId xmlns:p14="http://schemas.microsoft.com/office/powerpoint/2010/main" val="4226723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C407F2-B840-F649-BC4F-4C454E717237}"/>
              </a:ext>
            </a:extLst>
          </p:cNvPr>
          <p:cNvPicPr>
            <a:picLocks noChangeAspect="1"/>
          </p:cNvPicPr>
          <p:nvPr/>
        </p:nvPicPr>
        <p:blipFill rotWithShape="1">
          <a:blip r:embed="rId3"/>
          <a:srcRect l="-23070" r="49262"/>
          <a:stretch/>
        </p:blipFill>
        <p:spPr>
          <a:xfrm>
            <a:off x="-1558857" y="523590"/>
            <a:ext cx="5461462" cy="5068177"/>
          </a:xfrm>
          <a:prstGeom prst="rect">
            <a:avLst/>
          </a:prstGeom>
        </p:spPr>
      </p:pic>
      <p:sp>
        <p:nvSpPr>
          <p:cNvPr id="7" name="TextBox 6">
            <a:extLst>
              <a:ext uri="{FF2B5EF4-FFF2-40B4-BE49-F238E27FC236}">
                <a16:creationId xmlns:a16="http://schemas.microsoft.com/office/drawing/2014/main" id="{DF486105-B057-F144-BDAC-B7D34001ADD2}"/>
              </a:ext>
            </a:extLst>
          </p:cNvPr>
          <p:cNvSpPr txBox="1"/>
          <p:nvPr/>
        </p:nvSpPr>
        <p:spPr>
          <a:xfrm>
            <a:off x="77966" y="5567245"/>
            <a:ext cx="7921728" cy="892552"/>
          </a:xfrm>
          <a:prstGeom prst="rect">
            <a:avLst/>
          </a:prstGeom>
          <a:noFill/>
        </p:spPr>
        <p:txBody>
          <a:bodyPr wrap="square" rtlCol="0">
            <a:spAutoFit/>
          </a:bodyPr>
          <a:lstStyle/>
          <a:p>
            <a:r>
              <a:rPr lang="en-US" sz="1600" dirty="0" err="1"/>
              <a:t>Rastinejad</a:t>
            </a:r>
            <a:r>
              <a:rPr lang="en-US" sz="1600" dirty="0"/>
              <a:t> et al. 2022, </a:t>
            </a:r>
            <a:r>
              <a:rPr lang="en-US" sz="1600" dirty="0" err="1"/>
              <a:t>Troja</a:t>
            </a:r>
            <a:r>
              <a:rPr lang="en-US" sz="1600" dirty="0"/>
              <a:t> et al. 2022, Yang et al. 2022, Mei et al. 2022, </a:t>
            </a:r>
            <a:r>
              <a:rPr lang="en-US" sz="1600" dirty="0" err="1"/>
              <a:t>Dicchiara</a:t>
            </a:r>
            <a:r>
              <a:rPr lang="en-US" sz="1600" dirty="0"/>
              <a:t> et al. 2023, Levan et al. 2024 Yang et al. 2024, Sun et al. 2024, </a:t>
            </a:r>
            <a:r>
              <a:rPr lang="en-US" sz="1600" dirty="0" err="1"/>
              <a:t>Gillanders</a:t>
            </a:r>
            <a:r>
              <a:rPr lang="en-US" sz="1600" dirty="0"/>
              <a:t> et al. 2025</a:t>
            </a:r>
          </a:p>
          <a:p>
            <a:endParaRPr lang="en-US" sz="2000" dirty="0">
              <a:solidFill>
                <a:schemeClr val="bg1"/>
              </a:solidFill>
            </a:endParaRPr>
          </a:p>
        </p:txBody>
      </p:sp>
      <p:pic>
        <p:nvPicPr>
          <p:cNvPr id="5" name="Picture 4" descr="A screenshot of a graph&#10;&#10;Description automatically generated">
            <a:extLst>
              <a:ext uri="{FF2B5EF4-FFF2-40B4-BE49-F238E27FC236}">
                <a16:creationId xmlns:a16="http://schemas.microsoft.com/office/drawing/2014/main" id="{14522582-5955-9248-B4FE-F8EC856805E6}"/>
              </a:ext>
            </a:extLst>
          </p:cNvPr>
          <p:cNvPicPr>
            <a:picLocks noChangeAspect="1"/>
          </p:cNvPicPr>
          <p:nvPr/>
        </p:nvPicPr>
        <p:blipFill rotWithShape="1">
          <a:blip r:embed="rId4"/>
          <a:srcRect t="9832" r="6553"/>
          <a:stretch/>
        </p:blipFill>
        <p:spPr>
          <a:xfrm>
            <a:off x="4038830" y="653484"/>
            <a:ext cx="3648244" cy="5003234"/>
          </a:xfrm>
          <a:prstGeom prst="rect">
            <a:avLst/>
          </a:prstGeom>
        </p:spPr>
      </p:pic>
      <p:pic>
        <p:nvPicPr>
          <p:cNvPr id="6" name="Picture 5">
            <a:extLst>
              <a:ext uri="{FF2B5EF4-FFF2-40B4-BE49-F238E27FC236}">
                <a16:creationId xmlns:a16="http://schemas.microsoft.com/office/drawing/2014/main" id="{68E19434-65B2-3D47-904C-4974338A3C4A}"/>
              </a:ext>
            </a:extLst>
          </p:cNvPr>
          <p:cNvPicPr>
            <a:picLocks noChangeAspect="1"/>
          </p:cNvPicPr>
          <p:nvPr/>
        </p:nvPicPr>
        <p:blipFill rotWithShape="1">
          <a:blip r:embed="rId3"/>
          <a:srcRect l="52277" r="-2"/>
          <a:stretch/>
        </p:blipFill>
        <p:spPr>
          <a:xfrm>
            <a:off x="7758514" y="65322"/>
            <a:ext cx="4325639" cy="6208135"/>
          </a:xfrm>
          <a:prstGeom prst="rect">
            <a:avLst/>
          </a:prstGeom>
        </p:spPr>
      </p:pic>
      <p:sp>
        <p:nvSpPr>
          <p:cNvPr id="2" name="TextBox 1">
            <a:extLst>
              <a:ext uri="{FF2B5EF4-FFF2-40B4-BE49-F238E27FC236}">
                <a16:creationId xmlns:a16="http://schemas.microsoft.com/office/drawing/2014/main" id="{D1A36B88-3444-614A-B8F0-B7BDEC71373F}"/>
              </a:ext>
            </a:extLst>
          </p:cNvPr>
          <p:cNvSpPr txBox="1"/>
          <p:nvPr/>
        </p:nvSpPr>
        <p:spPr>
          <a:xfrm>
            <a:off x="6205234" y="384358"/>
            <a:ext cx="1417055" cy="276999"/>
          </a:xfrm>
          <a:prstGeom prst="rect">
            <a:avLst/>
          </a:prstGeom>
          <a:noFill/>
        </p:spPr>
        <p:txBody>
          <a:bodyPr wrap="none" lIns="0" tIns="0" rIns="0" bIns="0" rtlCol="0">
            <a:spAutoFit/>
          </a:bodyPr>
          <a:lstStyle/>
          <a:p>
            <a:r>
              <a:rPr lang="en-US" sz="1800" b="1" dirty="0">
                <a:latin typeface="Times" pitchFamily="2" charset="0"/>
              </a:rPr>
              <a:t>GRB 230307A</a:t>
            </a:r>
          </a:p>
        </p:txBody>
      </p:sp>
      <p:sp>
        <p:nvSpPr>
          <p:cNvPr id="3" name="Oval 2">
            <a:extLst>
              <a:ext uri="{FF2B5EF4-FFF2-40B4-BE49-F238E27FC236}">
                <a16:creationId xmlns:a16="http://schemas.microsoft.com/office/drawing/2014/main" id="{F7519517-5BEE-E740-9240-FEB84A840B8C}"/>
              </a:ext>
            </a:extLst>
          </p:cNvPr>
          <p:cNvSpPr/>
          <p:nvPr/>
        </p:nvSpPr>
        <p:spPr>
          <a:xfrm>
            <a:off x="10644186" y="4014788"/>
            <a:ext cx="185737" cy="200025"/>
          </a:xfrm>
          <a:prstGeom prst="ellipse">
            <a:avLst/>
          </a:prstGeom>
          <a:solidFill>
            <a:srgbClr val="4AA94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2D9571F-0D3B-5F46-9612-9EAECDA65953}"/>
              </a:ext>
            </a:extLst>
          </p:cNvPr>
          <p:cNvSpPr txBox="1"/>
          <p:nvPr/>
        </p:nvSpPr>
        <p:spPr>
          <a:xfrm>
            <a:off x="9921333" y="2673935"/>
            <a:ext cx="1575752" cy="307777"/>
          </a:xfrm>
          <a:prstGeom prst="rect">
            <a:avLst/>
          </a:prstGeom>
          <a:noFill/>
        </p:spPr>
        <p:txBody>
          <a:bodyPr wrap="none" lIns="0" tIns="0" rIns="0" bIns="0" rtlCol="0">
            <a:spAutoFit/>
          </a:bodyPr>
          <a:lstStyle/>
          <a:p>
            <a:r>
              <a:rPr lang="en-US" sz="2000" b="1" dirty="0">
                <a:latin typeface="Times" pitchFamily="2" charset="0"/>
              </a:rPr>
              <a:t>GRB 230307A</a:t>
            </a:r>
          </a:p>
        </p:txBody>
      </p:sp>
      <p:cxnSp>
        <p:nvCxnSpPr>
          <p:cNvPr id="11" name="Straight Connector 10">
            <a:extLst>
              <a:ext uri="{FF2B5EF4-FFF2-40B4-BE49-F238E27FC236}">
                <a16:creationId xmlns:a16="http://schemas.microsoft.com/office/drawing/2014/main" id="{CD7C66FD-D367-E54A-9DBD-F24C0289CB4C}"/>
              </a:ext>
            </a:extLst>
          </p:cNvPr>
          <p:cNvCxnSpPr>
            <a:cxnSpLocks/>
            <a:endCxn id="3" idx="0"/>
          </p:cNvCxnSpPr>
          <p:nvPr/>
        </p:nvCxnSpPr>
        <p:spPr>
          <a:xfrm flipH="1">
            <a:off x="10737055" y="2981712"/>
            <a:ext cx="164308" cy="1033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286A1CB-F95D-B54F-A477-3B0065ED4154}"/>
              </a:ext>
            </a:extLst>
          </p:cNvPr>
          <p:cNvSpPr txBox="1"/>
          <p:nvPr/>
        </p:nvSpPr>
        <p:spPr>
          <a:xfrm>
            <a:off x="342900" y="62453"/>
            <a:ext cx="4536498" cy="615553"/>
          </a:xfrm>
          <a:prstGeom prst="rect">
            <a:avLst/>
          </a:prstGeom>
          <a:noFill/>
        </p:spPr>
        <p:txBody>
          <a:bodyPr wrap="none" lIns="0" tIns="0" rIns="0" bIns="0" rtlCol="0">
            <a:spAutoFit/>
          </a:bodyPr>
          <a:lstStyle/>
          <a:p>
            <a:r>
              <a:rPr lang="en-US" sz="4000" b="1" dirty="0"/>
              <a:t>“Normal” long GRBs?</a:t>
            </a:r>
          </a:p>
        </p:txBody>
      </p:sp>
    </p:spTree>
    <p:extLst>
      <p:ext uri="{BB962C8B-B14F-4D97-AF65-F5344CB8AC3E}">
        <p14:creationId xmlns:p14="http://schemas.microsoft.com/office/powerpoint/2010/main" val="571411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line, diagram&#10;&#10;Description automatically generated">
            <a:extLst>
              <a:ext uri="{FF2B5EF4-FFF2-40B4-BE49-F238E27FC236}">
                <a16:creationId xmlns:a16="http://schemas.microsoft.com/office/drawing/2014/main" id="{CE339411-3FC7-114E-B417-6C047F06950F}"/>
              </a:ext>
            </a:extLst>
          </p:cNvPr>
          <p:cNvPicPr>
            <a:picLocks noChangeAspect="1"/>
          </p:cNvPicPr>
          <p:nvPr/>
        </p:nvPicPr>
        <p:blipFill rotWithShape="1">
          <a:blip r:embed="rId2"/>
          <a:srcRect t="49921"/>
          <a:stretch/>
        </p:blipFill>
        <p:spPr>
          <a:xfrm>
            <a:off x="5367761" y="686532"/>
            <a:ext cx="6667371" cy="5313975"/>
          </a:xfrm>
          <a:prstGeom prst="rect">
            <a:avLst/>
          </a:prstGeom>
        </p:spPr>
      </p:pic>
      <p:sp>
        <p:nvSpPr>
          <p:cNvPr id="2" name="TextBox 1">
            <a:extLst>
              <a:ext uri="{FF2B5EF4-FFF2-40B4-BE49-F238E27FC236}">
                <a16:creationId xmlns:a16="http://schemas.microsoft.com/office/drawing/2014/main" id="{55CCF456-E961-5749-B487-0C7CD8ADD3AE}"/>
              </a:ext>
            </a:extLst>
          </p:cNvPr>
          <p:cNvSpPr txBox="1"/>
          <p:nvPr/>
        </p:nvSpPr>
        <p:spPr>
          <a:xfrm>
            <a:off x="646533" y="5882154"/>
            <a:ext cx="9562682" cy="430887"/>
          </a:xfrm>
          <a:prstGeom prst="rect">
            <a:avLst/>
          </a:prstGeom>
          <a:noFill/>
        </p:spPr>
        <p:txBody>
          <a:bodyPr wrap="none" rtlCol="0">
            <a:spAutoFit/>
          </a:bodyPr>
          <a:lstStyle/>
          <a:p>
            <a:r>
              <a:rPr lang="en-US" sz="2200" dirty="0"/>
              <a:t>Long duration gamma-ray bursts can form </a:t>
            </a:r>
            <a:r>
              <a:rPr lang="en-US" sz="2200" dirty="0" err="1"/>
              <a:t>kilonovae</a:t>
            </a:r>
            <a:r>
              <a:rPr lang="en-US" sz="2200" dirty="0"/>
              <a:t> </a:t>
            </a:r>
            <a:r>
              <a:rPr lang="en-US" sz="2200" dirty="0">
                <a:sym typeface="Wingdings" pitchFamily="2" charset="2"/>
              </a:rPr>
              <a:t></a:t>
            </a:r>
            <a:r>
              <a:rPr lang="en-US" sz="2200" dirty="0"/>
              <a:t> merging compact objects</a:t>
            </a:r>
          </a:p>
        </p:txBody>
      </p:sp>
      <p:sp>
        <p:nvSpPr>
          <p:cNvPr id="3" name="TextBox 2">
            <a:extLst>
              <a:ext uri="{FF2B5EF4-FFF2-40B4-BE49-F238E27FC236}">
                <a16:creationId xmlns:a16="http://schemas.microsoft.com/office/drawing/2014/main" id="{DB5B59F6-D114-2B4F-88C5-DE0D43D3C431}"/>
              </a:ext>
            </a:extLst>
          </p:cNvPr>
          <p:cNvSpPr txBox="1"/>
          <p:nvPr/>
        </p:nvSpPr>
        <p:spPr>
          <a:xfrm>
            <a:off x="156868" y="101757"/>
            <a:ext cx="2892138" cy="584775"/>
          </a:xfrm>
          <a:prstGeom prst="rect">
            <a:avLst/>
          </a:prstGeom>
          <a:noFill/>
        </p:spPr>
        <p:txBody>
          <a:bodyPr wrap="none" rtlCol="0">
            <a:spAutoFit/>
          </a:bodyPr>
          <a:lstStyle/>
          <a:p>
            <a:r>
              <a:rPr lang="en-US" sz="3200" dirty="0">
                <a:solidFill>
                  <a:schemeClr val="accent1"/>
                </a:solidFill>
                <a:latin typeface="+mj-lt"/>
              </a:rPr>
              <a:t>GRB 211211A</a:t>
            </a:r>
          </a:p>
        </p:txBody>
      </p:sp>
      <p:sp>
        <p:nvSpPr>
          <p:cNvPr id="9" name="TextBox 8">
            <a:extLst>
              <a:ext uri="{FF2B5EF4-FFF2-40B4-BE49-F238E27FC236}">
                <a16:creationId xmlns:a16="http://schemas.microsoft.com/office/drawing/2014/main" id="{17BE12FC-AC45-C64B-8E61-2AFA02734E38}"/>
              </a:ext>
            </a:extLst>
          </p:cNvPr>
          <p:cNvSpPr txBox="1"/>
          <p:nvPr/>
        </p:nvSpPr>
        <p:spPr>
          <a:xfrm>
            <a:off x="6216133" y="6397522"/>
            <a:ext cx="5975867" cy="400110"/>
          </a:xfrm>
          <a:prstGeom prst="rect">
            <a:avLst/>
          </a:prstGeom>
          <a:noFill/>
        </p:spPr>
        <p:txBody>
          <a:bodyPr wrap="none" rtlCol="0">
            <a:spAutoFit/>
          </a:bodyPr>
          <a:lstStyle/>
          <a:p>
            <a:r>
              <a:rPr lang="en-US" sz="2000" dirty="0" err="1">
                <a:solidFill>
                  <a:schemeClr val="bg1"/>
                </a:solidFill>
              </a:rPr>
              <a:t>Rastinejad</a:t>
            </a:r>
            <a:r>
              <a:rPr lang="en-US" sz="2000" dirty="0">
                <a:solidFill>
                  <a:schemeClr val="bg1"/>
                </a:solidFill>
              </a:rPr>
              <a:t> et al. 2022, </a:t>
            </a:r>
            <a:r>
              <a:rPr lang="en-US" sz="2000" dirty="0" err="1">
                <a:solidFill>
                  <a:schemeClr val="bg1"/>
                </a:solidFill>
              </a:rPr>
              <a:t>Troja</a:t>
            </a:r>
            <a:r>
              <a:rPr lang="en-US" sz="2000" dirty="0">
                <a:solidFill>
                  <a:schemeClr val="bg1"/>
                </a:solidFill>
              </a:rPr>
              <a:t> et al. 2022, Yang et al. 2022</a:t>
            </a:r>
          </a:p>
        </p:txBody>
      </p:sp>
      <p:pic>
        <p:nvPicPr>
          <p:cNvPr id="6" name="Picture 5" descr="A picture containing text, screenshot, diagram, line&#10;&#10;Description automatically generated">
            <a:extLst>
              <a:ext uri="{FF2B5EF4-FFF2-40B4-BE49-F238E27FC236}">
                <a16:creationId xmlns:a16="http://schemas.microsoft.com/office/drawing/2014/main" id="{FE3AF17A-0022-EA43-BBCE-D02ACB5C1F29}"/>
              </a:ext>
            </a:extLst>
          </p:cNvPr>
          <p:cNvPicPr>
            <a:picLocks noChangeAspect="1"/>
          </p:cNvPicPr>
          <p:nvPr/>
        </p:nvPicPr>
        <p:blipFill rotWithShape="1">
          <a:blip r:embed="rId3"/>
          <a:srcRect t="3015" r="27435" b="4599"/>
          <a:stretch/>
        </p:blipFill>
        <p:spPr>
          <a:xfrm>
            <a:off x="-18889" y="1239864"/>
            <a:ext cx="5518086" cy="3845165"/>
          </a:xfrm>
          <a:prstGeom prst="rect">
            <a:avLst/>
          </a:prstGeom>
        </p:spPr>
      </p:pic>
    </p:spTree>
    <p:extLst>
      <p:ext uri="{BB962C8B-B14F-4D97-AF65-F5344CB8AC3E}">
        <p14:creationId xmlns:p14="http://schemas.microsoft.com/office/powerpoint/2010/main" val="3271799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D88D73-111F-5745-A854-E32B042C8050}"/>
              </a:ext>
            </a:extLst>
          </p:cNvPr>
          <p:cNvPicPr>
            <a:picLocks noChangeAspect="1"/>
          </p:cNvPicPr>
          <p:nvPr/>
        </p:nvPicPr>
        <p:blipFill>
          <a:blip r:embed="rId3"/>
          <a:stretch>
            <a:fillRect/>
          </a:stretch>
        </p:blipFill>
        <p:spPr>
          <a:xfrm>
            <a:off x="238512" y="1131376"/>
            <a:ext cx="6158503" cy="4912963"/>
          </a:xfrm>
          <a:prstGeom prst="rect">
            <a:avLst/>
          </a:prstGeom>
        </p:spPr>
      </p:pic>
      <p:sp>
        <p:nvSpPr>
          <p:cNvPr id="4" name="TextBox 3">
            <a:extLst>
              <a:ext uri="{FF2B5EF4-FFF2-40B4-BE49-F238E27FC236}">
                <a16:creationId xmlns:a16="http://schemas.microsoft.com/office/drawing/2014/main" id="{78B19B22-23A7-EB4F-9CBD-38361BF46931}"/>
              </a:ext>
            </a:extLst>
          </p:cNvPr>
          <p:cNvSpPr txBox="1"/>
          <p:nvPr/>
        </p:nvSpPr>
        <p:spPr>
          <a:xfrm>
            <a:off x="8566342" y="14990"/>
            <a:ext cx="3387146" cy="861774"/>
          </a:xfrm>
          <a:prstGeom prst="rect">
            <a:avLst/>
          </a:prstGeom>
          <a:noFill/>
        </p:spPr>
        <p:txBody>
          <a:bodyPr wrap="none" lIns="0" tIns="0" rIns="0" bIns="0" rtlCol="0">
            <a:spAutoFit/>
          </a:bodyPr>
          <a:lstStyle/>
          <a:p>
            <a:pPr algn="r"/>
            <a:r>
              <a:rPr lang="en-US" sz="4000" b="1" dirty="0">
                <a:solidFill>
                  <a:schemeClr val="accent1"/>
                </a:solidFill>
                <a:latin typeface="+mj-lt"/>
              </a:rPr>
              <a:t>GRB 230307A</a:t>
            </a:r>
            <a:endParaRPr lang="en-US" sz="4000" b="1" dirty="0">
              <a:solidFill>
                <a:schemeClr val="accent1"/>
              </a:solidFill>
            </a:endParaRPr>
          </a:p>
          <a:p>
            <a:pPr algn="r"/>
            <a:r>
              <a:rPr lang="en-US" sz="1600" b="1" dirty="0">
                <a:solidFill>
                  <a:schemeClr val="accent1"/>
                </a:solidFill>
              </a:rPr>
              <a:t>second brightest GRB of all time</a:t>
            </a:r>
          </a:p>
        </p:txBody>
      </p:sp>
      <p:sp>
        <p:nvSpPr>
          <p:cNvPr id="6" name="TextBox 5">
            <a:extLst>
              <a:ext uri="{FF2B5EF4-FFF2-40B4-BE49-F238E27FC236}">
                <a16:creationId xmlns:a16="http://schemas.microsoft.com/office/drawing/2014/main" id="{AA16E828-5D74-3E4A-834B-03A86BDD1EDF}"/>
              </a:ext>
            </a:extLst>
          </p:cNvPr>
          <p:cNvSpPr txBox="1"/>
          <p:nvPr/>
        </p:nvSpPr>
        <p:spPr>
          <a:xfrm>
            <a:off x="10351355" y="6504967"/>
            <a:ext cx="1584408" cy="553998"/>
          </a:xfrm>
          <a:prstGeom prst="rect">
            <a:avLst/>
          </a:prstGeom>
          <a:noFill/>
        </p:spPr>
        <p:txBody>
          <a:bodyPr wrap="none" lIns="0" tIns="0" rIns="0" bIns="0" rtlCol="0">
            <a:spAutoFit/>
          </a:bodyPr>
          <a:lstStyle/>
          <a:p>
            <a:r>
              <a:rPr lang="en-US" sz="1800" dirty="0"/>
              <a:t>Levan et al. 2024</a:t>
            </a:r>
          </a:p>
          <a:p>
            <a:endParaRPr lang="en-US" sz="1800" dirty="0"/>
          </a:p>
        </p:txBody>
      </p:sp>
      <p:pic>
        <p:nvPicPr>
          <p:cNvPr id="5" name="Picture 4">
            <a:extLst>
              <a:ext uri="{FF2B5EF4-FFF2-40B4-BE49-F238E27FC236}">
                <a16:creationId xmlns:a16="http://schemas.microsoft.com/office/drawing/2014/main" id="{4BB5870E-8F8E-4A4F-8C74-3D3BDA351660}"/>
              </a:ext>
            </a:extLst>
          </p:cNvPr>
          <p:cNvPicPr>
            <a:picLocks noChangeAspect="1"/>
          </p:cNvPicPr>
          <p:nvPr/>
        </p:nvPicPr>
        <p:blipFill>
          <a:blip r:embed="rId4"/>
          <a:stretch>
            <a:fillRect/>
          </a:stretch>
        </p:blipFill>
        <p:spPr>
          <a:xfrm>
            <a:off x="6556538" y="1699432"/>
            <a:ext cx="5396950" cy="4019443"/>
          </a:xfrm>
          <a:prstGeom prst="rect">
            <a:avLst/>
          </a:prstGeom>
        </p:spPr>
      </p:pic>
    </p:spTree>
    <p:extLst>
      <p:ext uri="{BB962C8B-B14F-4D97-AF65-F5344CB8AC3E}">
        <p14:creationId xmlns:p14="http://schemas.microsoft.com/office/powerpoint/2010/main" val="3266209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6C126E-0B8B-BF45-B673-673374E8C245}"/>
              </a:ext>
            </a:extLst>
          </p:cNvPr>
          <p:cNvSpPr/>
          <p:nvPr/>
        </p:nvSpPr>
        <p:spPr>
          <a:xfrm>
            <a:off x="4538133" y="5621867"/>
            <a:ext cx="2743200" cy="125654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76" dirty="0"/>
          </a:p>
        </p:txBody>
      </p:sp>
      <p:pic>
        <p:nvPicPr>
          <p:cNvPr id="2" name="Picture 1">
            <a:extLst>
              <a:ext uri="{FF2B5EF4-FFF2-40B4-BE49-F238E27FC236}">
                <a16:creationId xmlns:a16="http://schemas.microsoft.com/office/drawing/2014/main" id="{92576A25-1AFB-FB44-B77F-AE3C8686EFAD}"/>
              </a:ext>
            </a:extLst>
          </p:cNvPr>
          <p:cNvPicPr>
            <a:picLocks noChangeAspect="1"/>
          </p:cNvPicPr>
          <p:nvPr/>
        </p:nvPicPr>
        <p:blipFill>
          <a:blip r:embed="rId2"/>
          <a:stretch>
            <a:fillRect/>
          </a:stretch>
        </p:blipFill>
        <p:spPr>
          <a:xfrm>
            <a:off x="221152" y="239964"/>
            <a:ext cx="11695641" cy="6320623"/>
          </a:xfrm>
          <a:prstGeom prst="rect">
            <a:avLst/>
          </a:prstGeom>
        </p:spPr>
      </p:pic>
      <p:sp>
        <p:nvSpPr>
          <p:cNvPr id="5" name="TextBox 4">
            <a:extLst>
              <a:ext uri="{FF2B5EF4-FFF2-40B4-BE49-F238E27FC236}">
                <a16:creationId xmlns:a16="http://schemas.microsoft.com/office/drawing/2014/main" id="{EB36D37B-E8B9-8A43-9C9D-C3139D8AE0E0}"/>
              </a:ext>
            </a:extLst>
          </p:cNvPr>
          <p:cNvSpPr txBox="1"/>
          <p:nvPr/>
        </p:nvSpPr>
        <p:spPr>
          <a:xfrm>
            <a:off x="8512851" y="6542918"/>
            <a:ext cx="3679149" cy="276999"/>
          </a:xfrm>
          <a:prstGeom prst="rect">
            <a:avLst/>
          </a:prstGeom>
          <a:noFill/>
        </p:spPr>
        <p:txBody>
          <a:bodyPr wrap="none" lIns="0" tIns="0" rIns="0" bIns="0" rtlCol="0">
            <a:spAutoFit/>
          </a:bodyPr>
          <a:lstStyle/>
          <a:p>
            <a:r>
              <a:rPr lang="en-US" sz="1800" dirty="0"/>
              <a:t>Levan et al. 2024; </a:t>
            </a:r>
            <a:r>
              <a:rPr lang="en-US" sz="1800" dirty="0" err="1"/>
              <a:t>Gillanders</a:t>
            </a:r>
            <a:r>
              <a:rPr lang="en-US" sz="1800" dirty="0"/>
              <a:t> et al. 2025</a:t>
            </a:r>
          </a:p>
        </p:txBody>
      </p:sp>
      <p:sp>
        <p:nvSpPr>
          <p:cNvPr id="8" name="TextBox 7">
            <a:extLst>
              <a:ext uri="{FF2B5EF4-FFF2-40B4-BE49-F238E27FC236}">
                <a16:creationId xmlns:a16="http://schemas.microsoft.com/office/drawing/2014/main" id="{FE0E101F-4A4B-B948-AE98-D5A6344483BB}"/>
              </a:ext>
            </a:extLst>
          </p:cNvPr>
          <p:cNvSpPr txBox="1"/>
          <p:nvPr/>
        </p:nvSpPr>
        <p:spPr>
          <a:xfrm>
            <a:off x="9351814" y="14990"/>
            <a:ext cx="2601674" cy="553998"/>
          </a:xfrm>
          <a:prstGeom prst="rect">
            <a:avLst/>
          </a:prstGeom>
          <a:solidFill>
            <a:schemeClr val="bg1"/>
          </a:solidFill>
        </p:spPr>
        <p:txBody>
          <a:bodyPr wrap="none" lIns="0" tIns="0" rIns="0" bIns="0" rtlCol="0">
            <a:spAutoFit/>
          </a:bodyPr>
          <a:lstStyle/>
          <a:p>
            <a:pPr algn="r"/>
            <a:r>
              <a:rPr lang="en-US" sz="3600" b="1" dirty="0">
                <a:solidFill>
                  <a:schemeClr val="accent1"/>
                </a:solidFill>
                <a:latin typeface="+mj-lt"/>
              </a:rPr>
              <a:t>GRB 230307A</a:t>
            </a:r>
            <a:endParaRPr lang="en-US" sz="3600" b="1" dirty="0">
              <a:solidFill>
                <a:schemeClr val="accent1"/>
              </a:solidFill>
            </a:endParaRPr>
          </a:p>
        </p:txBody>
      </p:sp>
    </p:spTree>
    <p:extLst>
      <p:ext uri="{BB962C8B-B14F-4D97-AF65-F5344CB8AC3E}">
        <p14:creationId xmlns:p14="http://schemas.microsoft.com/office/powerpoint/2010/main" val="3110812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503BB99A-49E1-8647-8624-54999BE0FB05}"/>
              </a:ext>
            </a:extLst>
          </p:cNvPr>
          <p:cNvPicPr>
            <a:picLocks noChangeAspect="1"/>
          </p:cNvPicPr>
          <p:nvPr/>
        </p:nvPicPr>
        <p:blipFill rotWithShape="1">
          <a:blip r:embed="rId2"/>
          <a:srcRect l="13199" t="11278" r="10873" b="11522"/>
          <a:stretch/>
        </p:blipFill>
        <p:spPr>
          <a:xfrm>
            <a:off x="181898" y="221241"/>
            <a:ext cx="5236514" cy="5324153"/>
          </a:xfrm>
          <a:prstGeom prst="rect">
            <a:avLst/>
          </a:prstGeom>
        </p:spPr>
      </p:pic>
      <p:pic>
        <p:nvPicPr>
          <p:cNvPr id="4" name="Picture 3" descr="Chart, line chart&#10;&#10;Description automatically generated">
            <a:extLst>
              <a:ext uri="{FF2B5EF4-FFF2-40B4-BE49-F238E27FC236}">
                <a16:creationId xmlns:a16="http://schemas.microsoft.com/office/drawing/2014/main" id="{6903DB2E-F3D0-984A-8070-2D7D78A02D27}"/>
              </a:ext>
            </a:extLst>
          </p:cNvPr>
          <p:cNvPicPr>
            <a:picLocks noChangeAspect="1"/>
          </p:cNvPicPr>
          <p:nvPr/>
        </p:nvPicPr>
        <p:blipFill rotWithShape="1">
          <a:blip r:embed="rId3"/>
          <a:srcRect l="4732" r="7954"/>
          <a:stretch/>
        </p:blipFill>
        <p:spPr>
          <a:xfrm>
            <a:off x="5667964" y="345052"/>
            <a:ext cx="6198439" cy="5324153"/>
          </a:xfrm>
          <a:prstGeom prst="rect">
            <a:avLst/>
          </a:prstGeom>
        </p:spPr>
      </p:pic>
      <p:sp>
        <p:nvSpPr>
          <p:cNvPr id="2" name="TextBox 1">
            <a:extLst>
              <a:ext uri="{FF2B5EF4-FFF2-40B4-BE49-F238E27FC236}">
                <a16:creationId xmlns:a16="http://schemas.microsoft.com/office/drawing/2014/main" id="{958AE2F1-EF39-7C47-9586-816FEAA8F48F}"/>
              </a:ext>
            </a:extLst>
          </p:cNvPr>
          <p:cNvSpPr txBox="1"/>
          <p:nvPr/>
        </p:nvSpPr>
        <p:spPr>
          <a:xfrm>
            <a:off x="181898" y="5629761"/>
            <a:ext cx="8981241" cy="430887"/>
          </a:xfrm>
          <a:prstGeom prst="rect">
            <a:avLst/>
          </a:prstGeom>
          <a:noFill/>
        </p:spPr>
        <p:txBody>
          <a:bodyPr wrap="none" rtlCol="0">
            <a:spAutoFit/>
          </a:bodyPr>
          <a:lstStyle/>
          <a:p>
            <a:r>
              <a:rPr lang="en-US" sz="2200" dirty="0"/>
              <a:t>Is GRB 191019A the first example of dynamical merger? Is it in an AGN disc?  </a:t>
            </a:r>
          </a:p>
        </p:txBody>
      </p:sp>
      <p:sp>
        <p:nvSpPr>
          <p:cNvPr id="6" name="TextBox 5">
            <a:extLst>
              <a:ext uri="{FF2B5EF4-FFF2-40B4-BE49-F238E27FC236}">
                <a16:creationId xmlns:a16="http://schemas.microsoft.com/office/drawing/2014/main" id="{8C57E76F-EF97-8C40-AAF1-4898967B4795}"/>
              </a:ext>
            </a:extLst>
          </p:cNvPr>
          <p:cNvSpPr txBox="1"/>
          <p:nvPr/>
        </p:nvSpPr>
        <p:spPr>
          <a:xfrm>
            <a:off x="6925687" y="6435680"/>
            <a:ext cx="5266313" cy="369332"/>
          </a:xfrm>
          <a:prstGeom prst="rect">
            <a:avLst/>
          </a:prstGeom>
          <a:noFill/>
        </p:spPr>
        <p:txBody>
          <a:bodyPr wrap="none" rtlCol="0">
            <a:spAutoFit/>
          </a:bodyPr>
          <a:lstStyle/>
          <a:p>
            <a:r>
              <a:rPr lang="en-US" sz="1800" dirty="0">
                <a:solidFill>
                  <a:schemeClr val="bg1"/>
                </a:solidFill>
              </a:rPr>
              <a:t>Levan et al. 2023,Lazzati et al. 2023, </a:t>
            </a:r>
            <a:r>
              <a:rPr lang="en-US" sz="1800" dirty="0" err="1">
                <a:solidFill>
                  <a:schemeClr val="bg1"/>
                </a:solidFill>
              </a:rPr>
              <a:t>Stratta</a:t>
            </a:r>
            <a:r>
              <a:rPr lang="en-US" sz="1800" dirty="0">
                <a:solidFill>
                  <a:schemeClr val="bg1"/>
                </a:solidFill>
              </a:rPr>
              <a:t> et al. 2024</a:t>
            </a:r>
          </a:p>
        </p:txBody>
      </p:sp>
      <p:sp>
        <p:nvSpPr>
          <p:cNvPr id="5" name="TextBox 4">
            <a:extLst>
              <a:ext uri="{FF2B5EF4-FFF2-40B4-BE49-F238E27FC236}">
                <a16:creationId xmlns:a16="http://schemas.microsoft.com/office/drawing/2014/main" id="{F9F845CE-8719-654A-A876-B94882C0C5F5}"/>
              </a:ext>
            </a:extLst>
          </p:cNvPr>
          <p:cNvSpPr txBox="1"/>
          <p:nvPr/>
        </p:nvSpPr>
        <p:spPr>
          <a:xfrm>
            <a:off x="5593274" y="0"/>
            <a:ext cx="6273129" cy="830997"/>
          </a:xfrm>
          <a:prstGeom prst="rect">
            <a:avLst/>
          </a:prstGeom>
          <a:noFill/>
        </p:spPr>
        <p:txBody>
          <a:bodyPr wrap="none" lIns="0" tIns="0" rIns="0" bIns="0" rtlCol="0">
            <a:spAutoFit/>
          </a:bodyPr>
          <a:lstStyle/>
          <a:p>
            <a:pPr algn="r"/>
            <a:r>
              <a:rPr lang="en-US" sz="3600" b="1" dirty="0">
                <a:solidFill>
                  <a:schemeClr val="accent1"/>
                </a:solidFill>
              </a:rPr>
              <a:t>GRB 19109A </a:t>
            </a:r>
          </a:p>
          <a:p>
            <a:pPr algn="r"/>
            <a:r>
              <a:rPr lang="en-US" sz="1800" dirty="0"/>
              <a:t>(T</a:t>
            </a:r>
            <a:r>
              <a:rPr lang="en-US" sz="1800" baseline="-25000" dirty="0"/>
              <a:t>90</a:t>
            </a:r>
            <a:r>
              <a:rPr lang="en-US" sz="1800" dirty="0"/>
              <a:t> = 65s, no short spike, no supernova (&lt;0.05 SN 1998bw)</a:t>
            </a:r>
          </a:p>
        </p:txBody>
      </p:sp>
      <p:sp>
        <p:nvSpPr>
          <p:cNvPr id="7" name="TextBox 6">
            <a:extLst>
              <a:ext uri="{FF2B5EF4-FFF2-40B4-BE49-F238E27FC236}">
                <a16:creationId xmlns:a16="http://schemas.microsoft.com/office/drawing/2014/main" id="{229567BD-9301-DF45-A4AE-68403EF555E8}"/>
              </a:ext>
            </a:extLst>
          </p:cNvPr>
          <p:cNvSpPr txBox="1"/>
          <p:nvPr/>
        </p:nvSpPr>
        <p:spPr>
          <a:xfrm>
            <a:off x="7195824" y="6044237"/>
            <a:ext cx="4996176" cy="276999"/>
          </a:xfrm>
          <a:prstGeom prst="rect">
            <a:avLst/>
          </a:prstGeom>
          <a:solidFill>
            <a:srgbClr val="FFFF00"/>
          </a:solidFill>
        </p:spPr>
        <p:txBody>
          <a:bodyPr wrap="none" lIns="0" tIns="0" rIns="0" bIns="0" rtlCol="0">
            <a:spAutoFit/>
          </a:bodyPr>
          <a:lstStyle/>
          <a:p>
            <a:r>
              <a:rPr lang="en-US" sz="1800" dirty="0"/>
              <a:t>Now with a </a:t>
            </a:r>
            <a:r>
              <a:rPr lang="en-US" sz="1800" dirty="0" err="1"/>
              <a:t>kilonova</a:t>
            </a:r>
            <a:r>
              <a:rPr lang="en-US" sz="1800" dirty="0"/>
              <a:t> detection, see  Andrea Rossi talk</a:t>
            </a:r>
          </a:p>
        </p:txBody>
      </p:sp>
    </p:spTree>
    <p:extLst>
      <p:ext uri="{BB962C8B-B14F-4D97-AF65-F5344CB8AC3E}">
        <p14:creationId xmlns:p14="http://schemas.microsoft.com/office/powerpoint/2010/main" val="2740771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A419D8C-E196-B046-A423-CC2B19A32986}"/>
              </a:ext>
            </a:extLst>
          </p:cNvPr>
          <p:cNvSpPr/>
          <p:nvPr/>
        </p:nvSpPr>
        <p:spPr>
          <a:xfrm>
            <a:off x="4497049" y="6265889"/>
            <a:ext cx="2098623" cy="59211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omputer screen&#10;&#10;Description automatically generated">
            <a:extLst>
              <a:ext uri="{FF2B5EF4-FFF2-40B4-BE49-F238E27FC236}">
                <a16:creationId xmlns:a16="http://schemas.microsoft.com/office/drawing/2014/main" id="{F5AC147D-FBFC-EB43-96F1-024C02C67742}"/>
              </a:ext>
            </a:extLst>
          </p:cNvPr>
          <p:cNvPicPr>
            <a:picLocks noChangeAspect="1"/>
          </p:cNvPicPr>
          <p:nvPr/>
        </p:nvPicPr>
        <p:blipFill>
          <a:blip r:embed="rId3"/>
          <a:stretch>
            <a:fillRect/>
          </a:stretch>
        </p:blipFill>
        <p:spPr>
          <a:xfrm>
            <a:off x="-134911" y="-592111"/>
            <a:ext cx="13244642" cy="7450111"/>
          </a:xfrm>
          <a:prstGeom prst="rect">
            <a:avLst/>
          </a:prstGeom>
        </p:spPr>
      </p:pic>
      <p:sp>
        <p:nvSpPr>
          <p:cNvPr id="10" name="TextBox 9">
            <a:extLst>
              <a:ext uri="{FF2B5EF4-FFF2-40B4-BE49-F238E27FC236}">
                <a16:creationId xmlns:a16="http://schemas.microsoft.com/office/drawing/2014/main" id="{2D8B7F9D-7820-D54E-9A62-97812E05F0D0}"/>
              </a:ext>
            </a:extLst>
          </p:cNvPr>
          <p:cNvSpPr txBox="1"/>
          <p:nvPr/>
        </p:nvSpPr>
        <p:spPr>
          <a:xfrm>
            <a:off x="6804958" y="3132944"/>
            <a:ext cx="4787536" cy="2708434"/>
          </a:xfrm>
          <a:prstGeom prst="rect">
            <a:avLst/>
          </a:prstGeom>
          <a:noFill/>
        </p:spPr>
        <p:txBody>
          <a:bodyPr wrap="square" lIns="0" tIns="0" rIns="0" bIns="0" rtlCol="0">
            <a:spAutoFit/>
          </a:bodyPr>
          <a:lstStyle/>
          <a:p>
            <a:r>
              <a:rPr lang="en-US" sz="2200" b="1" dirty="0"/>
              <a:t>A substantial fraction of the local Swift long-GRBs have little evidence for </a:t>
            </a:r>
            <a:r>
              <a:rPr lang="en-US" sz="2200" b="1" dirty="0" err="1"/>
              <a:t>SNe</a:t>
            </a:r>
            <a:r>
              <a:rPr lang="en-US" sz="2200" b="1" dirty="0"/>
              <a:t>.</a:t>
            </a:r>
          </a:p>
          <a:p>
            <a:endParaRPr lang="en-US" sz="2200" b="1" dirty="0"/>
          </a:p>
          <a:p>
            <a:r>
              <a:rPr lang="en-US" sz="2200" b="1" dirty="0"/>
              <a:t>How do we map the properties of a burst to the properties of a progenitor?</a:t>
            </a:r>
          </a:p>
          <a:p>
            <a:endParaRPr lang="en-US" sz="2200" b="1" dirty="0"/>
          </a:p>
          <a:p>
            <a:r>
              <a:rPr lang="en-US" sz="2200" b="1" dirty="0"/>
              <a:t>What does the dichotomy in duration actually tell us?</a:t>
            </a:r>
          </a:p>
        </p:txBody>
      </p:sp>
      <p:sp>
        <p:nvSpPr>
          <p:cNvPr id="11" name="TextBox 10">
            <a:extLst>
              <a:ext uri="{FF2B5EF4-FFF2-40B4-BE49-F238E27FC236}">
                <a16:creationId xmlns:a16="http://schemas.microsoft.com/office/drawing/2014/main" id="{C925148C-F5DF-D24A-A338-A4FCFE92E1C0}"/>
              </a:ext>
            </a:extLst>
          </p:cNvPr>
          <p:cNvSpPr txBox="1"/>
          <p:nvPr/>
        </p:nvSpPr>
        <p:spPr>
          <a:xfrm>
            <a:off x="128016" y="6561944"/>
            <a:ext cx="2671116" cy="276999"/>
          </a:xfrm>
          <a:prstGeom prst="rect">
            <a:avLst/>
          </a:prstGeom>
          <a:solidFill>
            <a:srgbClr val="FFFF00"/>
          </a:solidFill>
        </p:spPr>
        <p:txBody>
          <a:bodyPr wrap="none" lIns="0" tIns="0" rIns="0" bIns="0" rtlCol="0">
            <a:spAutoFit/>
          </a:bodyPr>
          <a:lstStyle/>
          <a:p>
            <a:r>
              <a:rPr lang="en-US" sz="1800" dirty="0"/>
              <a:t>See Also Ashley </a:t>
            </a:r>
            <a:r>
              <a:rPr lang="en-US" sz="1800" dirty="0" err="1"/>
              <a:t>Chrimes</a:t>
            </a:r>
            <a:r>
              <a:rPr lang="en-US" sz="1800" dirty="0"/>
              <a:t> talk</a:t>
            </a:r>
          </a:p>
        </p:txBody>
      </p:sp>
    </p:spTree>
    <p:extLst>
      <p:ext uri="{BB962C8B-B14F-4D97-AF65-F5344CB8AC3E}">
        <p14:creationId xmlns:p14="http://schemas.microsoft.com/office/powerpoint/2010/main" val="523632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A419D8C-E196-B046-A423-CC2B19A32986}"/>
              </a:ext>
            </a:extLst>
          </p:cNvPr>
          <p:cNvSpPr/>
          <p:nvPr/>
        </p:nvSpPr>
        <p:spPr>
          <a:xfrm>
            <a:off x="4497049" y="6265889"/>
            <a:ext cx="2098623" cy="59211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omputer screen&#10;&#10;Description automatically generated">
            <a:extLst>
              <a:ext uri="{FF2B5EF4-FFF2-40B4-BE49-F238E27FC236}">
                <a16:creationId xmlns:a16="http://schemas.microsoft.com/office/drawing/2014/main" id="{F5AC147D-FBFC-EB43-96F1-024C02C67742}"/>
              </a:ext>
            </a:extLst>
          </p:cNvPr>
          <p:cNvPicPr>
            <a:picLocks noChangeAspect="1"/>
          </p:cNvPicPr>
          <p:nvPr/>
        </p:nvPicPr>
        <p:blipFill>
          <a:blip r:embed="rId3"/>
          <a:stretch>
            <a:fillRect/>
          </a:stretch>
        </p:blipFill>
        <p:spPr>
          <a:xfrm>
            <a:off x="-134911" y="-592111"/>
            <a:ext cx="13244642" cy="7450111"/>
          </a:xfrm>
          <a:prstGeom prst="rect">
            <a:avLst/>
          </a:prstGeom>
        </p:spPr>
      </p:pic>
      <p:pic>
        <p:nvPicPr>
          <p:cNvPr id="3" name="Picture 2" descr="A screenshot of a computer screen&#10;&#10;Description automatically generated">
            <a:extLst>
              <a:ext uri="{FF2B5EF4-FFF2-40B4-BE49-F238E27FC236}">
                <a16:creationId xmlns:a16="http://schemas.microsoft.com/office/drawing/2014/main" id="{5AEB33F2-53A9-7C4F-8C74-621041259C2A}"/>
              </a:ext>
            </a:extLst>
          </p:cNvPr>
          <p:cNvPicPr>
            <a:picLocks noChangeAspect="1"/>
          </p:cNvPicPr>
          <p:nvPr/>
        </p:nvPicPr>
        <p:blipFill>
          <a:blip r:embed="rId4"/>
          <a:stretch>
            <a:fillRect/>
          </a:stretch>
        </p:blipFill>
        <p:spPr>
          <a:xfrm>
            <a:off x="-134911" y="-592112"/>
            <a:ext cx="13244641" cy="7450111"/>
          </a:xfrm>
          <a:prstGeom prst="rect">
            <a:avLst/>
          </a:prstGeom>
        </p:spPr>
      </p:pic>
      <p:sp>
        <p:nvSpPr>
          <p:cNvPr id="4" name="Rectangle 3">
            <a:extLst>
              <a:ext uri="{FF2B5EF4-FFF2-40B4-BE49-F238E27FC236}">
                <a16:creationId xmlns:a16="http://schemas.microsoft.com/office/drawing/2014/main" id="{A08B3E6C-142F-B049-929E-974A128A8574}"/>
              </a:ext>
            </a:extLst>
          </p:cNvPr>
          <p:cNvSpPr/>
          <p:nvPr/>
        </p:nvSpPr>
        <p:spPr>
          <a:xfrm>
            <a:off x="1514007" y="2863121"/>
            <a:ext cx="10283252" cy="3043004"/>
          </a:xfrm>
          <a:prstGeom prst="rect">
            <a:avLst/>
          </a:prstGeom>
          <a:solidFill>
            <a:schemeClr val="accent1">
              <a:alpha val="37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72CA508-E156-0240-94E8-EFD3A8B1FBC4}"/>
              </a:ext>
            </a:extLst>
          </p:cNvPr>
          <p:cNvSpPr/>
          <p:nvPr/>
        </p:nvSpPr>
        <p:spPr>
          <a:xfrm>
            <a:off x="10373193" y="314793"/>
            <a:ext cx="1424066" cy="2548327"/>
          </a:xfrm>
          <a:prstGeom prst="rect">
            <a:avLst/>
          </a:prstGeom>
          <a:solidFill>
            <a:schemeClr val="accent1">
              <a:alpha val="38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F5EF0AD-E0C5-7C44-A8E3-BC33F0D6D615}"/>
              </a:ext>
            </a:extLst>
          </p:cNvPr>
          <p:cNvSpPr txBox="1"/>
          <p:nvPr/>
        </p:nvSpPr>
        <p:spPr>
          <a:xfrm>
            <a:off x="5266544" y="5398295"/>
            <a:ext cx="6925456" cy="338554"/>
          </a:xfrm>
          <a:prstGeom prst="rect">
            <a:avLst/>
          </a:prstGeom>
          <a:noFill/>
        </p:spPr>
        <p:txBody>
          <a:bodyPr wrap="square" lIns="0" tIns="0" rIns="0" bIns="0" rtlCol="0">
            <a:spAutoFit/>
          </a:bodyPr>
          <a:lstStyle/>
          <a:p>
            <a:r>
              <a:rPr lang="en-US" sz="2200" b="1" dirty="0"/>
              <a:t>What happens for very soft bursts, or very long bursts?</a:t>
            </a:r>
          </a:p>
        </p:txBody>
      </p:sp>
    </p:spTree>
    <p:extLst>
      <p:ext uri="{BB962C8B-B14F-4D97-AF65-F5344CB8AC3E}">
        <p14:creationId xmlns:p14="http://schemas.microsoft.com/office/powerpoint/2010/main" val="1839133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hart, scatter chart&#10;&#10;Description automatically generated">
            <a:extLst>
              <a:ext uri="{FF2B5EF4-FFF2-40B4-BE49-F238E27FC236}">
                <a16:creationId xmlns:a16="http://schemas.microsoft.com/office/drawing/2014/main" id="{5174CD00-5852-0A4D-9737-3155EB6730FF}"/>
              </a:ext>
            </a:extLst>
          </p:cNvPr>
          <p:cNvPicPr>
            <a:picLocks noChangeAspect="1"/>
          </p:cNvPicPr>
          <p:nvPr/>
        </p:nvPicPr>
        <p:blipFill rotWithShape="1">
          <a:blip r:embed="rId2"/>
          <a:srcRect t="11698" r="6671"/>
          <a:stretch/>
        </p:blipFill>
        <p:spPr>
          <a:xfrm>
            <a:off x="3913616" y="146729"/>
            <a:ext cx="4007390" cy="4825640"/>
          </a:xfrm>
          <a:prstGeom prst="rect">
            <a:avLst/>
          </a:prstGeom>
        </p:spPr>
      </p:pic>
      <p:pic>
        <p:nvPicPr>
          <p:cNvPr id="9" name="Picture 8">
            <a:extLst>
              <a:ext uri="{FF2B5EF4-FFF2-40B4-BE49-F238E27FC236}">
                <a16:creationId xmlns:a16="http://schemas.microsoft.com/office/drawing/2014/main" id="{0A190537-08FC-674E-B5C2-FB873DCB9F8B}"/>
              </a:ext>
            </a:extLst>
          </p:cNvPr>
          <p:cNvPicPr>
            <a:picLocks noChangeAspect="1"/>
          </p:cNvPicPr>
          <p:nvPr/>
        </p:nvPicPr>
        <p:blipFill rotWithShape="1">
          <a:blip r:embed="rId3"/>
          <a:srcRect l="5511" t="4129" b="4175"/>
          <a:stretch/>
        </p:blipFill>
        <p:spPr>
          <a:xfrm>
            <a:off x="7921006" y="819874"/>
            <a:ext cx="4236528" cy="5218251"/>
          </a:xfrm>
          <a:prstGeom prst="rect">
            <a:avLst/>
          </a:prstGeom>
        </p:spPr>
      </p:pic>
      <p:sp>
        <p:nvSpPr>
          <p:cNvPr id="12" name="TextBox 11">
            <a:extLst>
              <a:ext uri="{FF2B5EF4-FFF2-40B4-BE49-F238E27FC236}">
                <a16:creationId xmlns:a16="http://schemas.microsoft.com/office/drawing/2014/main" id="{4332B3B0-DEEE-A64E-B423-7C5B1E296605}"/>
              </a:ext>
            </a:extLst>
          </p:cNvPr>
          <p:cNvSpPr txBox="1"/>
          <p:nvPr/>
        </p:nvSpPr>
        <p:spPr>
          <a:xfrm>
            <a:off x="34466" y="146729"/>
            <a:ext cx="4345741" cy="584775"/>
          </a:xfrm>
          <a:prstGeom prst="rect">
            <a:avLst/>
          </a:prstGeom>
          <a:noFill/>
        </p:spPr>
        <p:txBody>
          <a:bodyPr wrap="none" rtlCol="0">
            <a:spAutoFit/>
          </a:bodyPr>
          <a:lstStyle/>
          <a:p>
            <a:r>
              <a:rPr lang="en-US" sz="3200" dirty="0">
                <a:solidFill>
                  <a:schemeClr val="accent1"/>
                </a:solidFill>
                <a:latin typeface="+mj-lt"/>
              </a:rPr>
              <a:t>Where were we in 2004?</a:t>
            </a:r>
          </a:p>
        </p:txBody>
      </p:sp>
      <p:sp>
        <p:nvSpPr>
          <p:cNvPr id="13" name="TextBox 12">
            <a:extLst>
              <a:ext uri="{FF2B5EF4-FFF2-40B4-BE49-F238E27FC236}">
                <a16:creationId xmlns:a16="http://schemas.microsoft.com/office/drawing/2014/main" id="{77AF979F-642A-9A43-9933-43DB7F5E3EBB}"/>
              </a:ext>
            </a:extLst>
          </p:cNvPr>
          <p:cNvSpPr txBox="1"/>
          <p:nvPr/>
        </p:nvSpPr>
        <p:spPr>
          <a:xfrm>
            <a:off x="8278385" y="265876"/>
            <a:ext cx="3292633" cy="553998"/>
          </a:xfrm>
          <a:prstGeom prst="rect">
            <a:avLst/>
          </a:prstGeom>
          <a:noFill/>
        </p:spPr>
        <p:txBody>
          <a:bodyPr wrap="none" lIns="0" tIns="0" rIns="0" bIns="0" rtlCol="0">
            <a:spAutoFit/>
          </a:bodyPr>
          <a:lstStyle/>
          <a:p>
            <a:r>
              <a:rPr lang="en-US" sz="1800" b="1" dirty="0"/>
              <a:t>Long-GRBs:</a:t>
            </a:r>
          </a:p>
          <a:p>
            <a:r>
              <a:rPr lang="en-US" sz="1800" dirty="0"/>
              <a:t>securing the supernova connection</a:t>
            </a:r>
          </a:p>
        </p:txBody>
      </p:sp>
      <p:sp>
        <p:nvSpPr>
          <p:cNvPr id="16" name="TextBox 15">
            <a:extLst>
              <a:ext uri="{FF2B5EF4-FFF2-40B4-BE49-F238E27FC236}">
                <a16:creationId xmlns:a16="http://schemas.microsoft.com/office/drawing/2014/main" id="{087363B2-5FBE-8941-A087-A428B7046458}"/>
              </a:ext>
            </a:extLst>
          </p:cNvPr>
          <p:cNvSpPr txBox="1"/>
          <p:nvPr/>
        </p:nvSpPr>
        <p:spPr>
          <a:xfrm>
            <a:off x="274021" y="1288332"/>
            <a:ext cx="3460905" cy="1938992"/>
          </a:xfrm>
          <a:prstGeom prst="rect">
            <a:avLst/>
          </a:prstGeom>
          <a:noFill/>
        </p:spPr>
        <p:txBody>
          <a:bodyPr wrap="square" lIns="0" tIns="0" rIns="0" bIns="0" rtlCol="0">
            <a:spAutoFit/>
          </a:bodyPr>
          <a:lstStyle/>
          <a:p>
            <a:r>
              <a:rPr lang="en-US" sz="1800" b="1" dirty="0"/>
              <a:t>Short GRBs:</a:t>
            </a:r>
          </a:p>
          <a:p>
            <a:r>
              <a:rPr lang="en-US" sz="1800" dirty="0"/>
              <a:t>Who knows? </a:t>
            </a:r>
          </a:p>
          <a:p>
            <a:endParaRPr lang="en-US" sz="1800" dirty="0"/>
          </a:p>
          <a:p>
            <a:r>
              <a:rPr lang="en-US" sz="1800" dirty="0"/>
              <a:t>No </a:t>
            </a:r>
            <a:r>
              <a:rPr lang="en-US" sz="1800" dirty="0" err="1"/>
              <a:t>localisations</a:t>
            </a:r>
            <a:r>
              <a:rPr lang="en-US" sz="1800" dirty="0"/>
              <a:t> possible before Swift</a:t>
            </a:r>
          </a:p>
          <a:p>
            <a:endParaRPr lang="en-US" sz="1800" dirty="0"/>
          </a:p>
          <a:p>
            <a:r>
              <a:rPr lang="en-US" sz="1800" dirty="0"/>
              <a:t>Binary neutron stars suggested regularly, but only by exclusion</a:t>
            </a:r>
          </a:p>
        </p:txBody>
      </p:sp>
      <p:sp>
        <p:nvSpPr>
          <p:cNvPr id="22" name="TextBox 21">
            <a:extLst>
              <a:ext uri="{FF2B5EF4-FFF2-40B4-BE49-F238E27FC236}">
                <a16:creationId xmlns:a16="http://schemas.microsoft.com/office/drawing/2014/main" id="{46956DB6-B5EA-5149-AE0C-6C2F873B279B}"/>
              </a:ext>
            </a:extLst>
          </p:cNvPr>
          <p:cNvSpPr txBox="1"/>
          <p:nvPr/>
        </p:nvSpPr>
        <p:spPr>
          <a:xfrm>
            <a:off x="4735323" y="4035956"/>
            <a:ext cx="2950488" cy="276999"/>
          </a:xfrm>
          <a:prstGeom prst="rect">
            <a:avLst/>
          </a:prstGeom>
          <a:noFill/>
        </p:spPr>
        <p:txBody>
          <a:bodyPr wrap="none" lIns="0" tIns="0" rIns="0" bIns="0" rtlCol="0">
            <a:spAutoFit/>
          </a:bodyPr>
          <a:lstStyle/>
          <a:p>
            <a:r>
              <a:rPr lang="en-US" sz="1800" dirty="0" err="1"/>
              <a:t>Mazets</a:t>
            </a:r>
            <a:r>
              <a:rPr lang="en-US" sz="1800" dirty="0"/>
              <a:t> 1982, </a:t>
            </a:r>
            <a:r>
              <a:rPr lang="en-US" sz="1800" dirty="0" err="1"/>
              <a:t>Kouveliotou</a:t>
            </a:r>
            <a:r>
              <a:rPr lang="en-US" sz="1800" dirty="0"/>
              <a:t> 1993</a:t>
            </a:r>
          </a:p>
        </p:txBody>
      </p:sp>
      <p:sp>
        <p:nvSpPr>
          <p:cNvPr id="23" name="TextBox 22">
            <a:extLst>
              <a:ext uri="{FF2B5EF4-FFF2-40B4-BE49-F238E27FC236}">
                <a16:creationId xmlns:a16="http://schemas.microsoft.com/office/drawing/2014/main" id="{23F032A0-6DF1-204F-AA8C-1840D9C9DEBF}"/>
              </a:ext>
            </a:extLst>
          </p:cNvPr>
          <p:cNvSpPr txBox="1"/>
          <p:nvPr/>
        </p:nvSpPr>
        <p:spPr>
          <a:xfrm>
            <a:off x="8577072" y="6453623"/>
            <a:ext cx="3420360" cy="276999"/>
          </a:xfrm>
          <a:prstGeom prst="rect">
            <a:avLst/>
          </a:prstGeom>
          <a:noFill/>
        </p:spPr>
        <p:txBody>
          <a:bodyPr wrap="none" lIns="0" tIns="0" rIns="0" bIns="0" rtlCol="0">
            <a:spAutoFit/>
          </a:bodyPr>
          <a:lstStyle/>
          <a:p>
            <a:r>
              <a:rPr lang="en-US" sz="1800" dirty="0"/>
              <a:t>Hjorth et al. 2003, Stanek et al. 2003</a:t>
            </a:r>
          </a:p>
        </p:txBody>
      </p:sp>
    </p:spTree>
    <p:extLst>
      <p:ext uri="{BB962C8B-B14F-4D97-AF65-F5344CB8AC3E}">
        <p14:creationId xmlns:p14="http://schemas.microsoft.com/office/powerpoint/2010/main" val="1556997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D9F67-D0DB-A942-9583-7E991B6D357D}"/>
              </a:ext>
            </a:extLst>
          </p:cNvPr>
          <p:cNvPicPr>
            <a:picLocks noChangeAspect="1"/>
          </p:cNvPicPr>
          <p:nvPr/>
        </p:nvPicPr>
        <p:blipFill>
          <a:blip r:embed="rId2"/>
          <a:stretch>
            <a:fillRect/>
          </a:stretch>
        </p:blipFill>
        <p:spPr>
          <a:xfrm>
            <a:off x="165934" y="564372"/>
            <a:ext cx="4585949" cy="4229375"/>
          </a:xfrm>
          <a:prstGeom prst="rect">
            <a:avLst/>
          </a:prstGeom>
        </p:spPr>
      </p:pic>
      <p:pic>
        <p:nvPicPr>
          <p:cNvPr id="5" name="Picture 4">
            <a:extLst>
              <a:ext uri="{FF2B5EF4-FFF2-40B4-BE49-F238E27FC236}">
                <a16:creationId xmlns:a16="http://schemas.microsoft.com/office/drawing/2014/main" id="{213E5F72-BCCC-8146-BC6F-4DFABF492E17}"/>
              </a:ext>
            </a:extLst>
          </p:cNvPr>
          <p:cNvPicPr>
            <a:picLocks noChangeAspect="1"/>
          </p:cNvPicPr>
          <p:nvPr/>
        </p:nvPicPr>
        <p:blipFill>
          <a:blip r:embed="rId3"/>
          <a:stretch>
            <a:fillRect/>
          </a:stretch>
        </p:blipFill>
        <p:spPr>
          <a:xfrm>
            <a:off x="7120329" y="728708"/>
            <a:ext cx="5071671" cy="3812683"/>
          </a:xfrm>
          <a:prstGeom prst="rect">
            <a:avLst/>
          </a:prstGeom>
        </p:spPr>
      </p:pic>
      <p:sp>
        <p:nvSpPr>
          <p:cNvPr id="6" name="TextBox 5">
            <a:extLst>
              <a:ext uri="{FF2B5EF4-FFF2-40B4-BE49-F238E27FC236}">
                <a16:creationId xmlns:a16="http://schemas.microsoft.com/office/drawing/2014/main" id="{5BDBE24E-1966-884F-BE83-6B9378ACC29B}"/>
              </a:ext>
            </a:extLst>
          </p:cNvPr>
          <p:cNvSpPr txBox="1"/>
          <p:nvPr/>
        </p:nvSpPr>
        <p:spPr>
          <a:xfrm>
            <a:off x="4306825" y="22166"/>
            <a:ext cx="3578352" cy="5016758"/>
          </a:xfrm>
          <a:prstGeom prst="rect">
            <a:avLst/>
          </a:prstGeom>
          <a:noFill/>
        </p:spPr>
        <p:txBody>
          <a:bodyPr wrap="square" rtlCol="0">
            <a:spAutoFit/>
          </a:bodyPr>
          <a:lstStyle/>
          <a:p>
            <a:pPr algn="ctr"/>
            <a:r>
              <a:rPr lang="en-US" sz="3200" dirty="0">
                <a:solidFill>
                  <a:schemeClr val="accent1"/>
                </a:solidFill>
                <a:latin typeface="+mj-lt"/>
              </a:rPr>
              <a:t>What drives the observed diversity we see in high energy transient properties? </a:t>
            </a:r>
          </a:p>
          <a:p>
            <a:pPr algn="ctr"/>
            <a:endParaRPr lang="en-US" sz="3200" dirty="0">
              <a:solidFill>
                <a:schemeClr val="accent1"/>
              </a:solidFill>
              <a:latin typeface="+mj-lt"/>
            </a:endParaRPr>
          </a:p>
          <a:p>
            <a:pPr algn="ctr"/>
            <a:r>
              <a:rPr lang="en-US" sz="3200" i="1" dirty="0">
                <a:solidFill>
                  <a:schemeClr val="accent1"/>
                </a:solidFill>
                <a:latin typeface="+mj-lt"/>
              </a:rPr>
              <a:t>Progenitors</a:t>
            </a:r>
            <a:br>
              <a:rPr lang="en-US" sz="3200" i="1" dirty="0">
                <a:solidFill>
                  <a:schemeClr val="accent1"/>
                </a:solidFill>
                <a:latin typeface="+mj-lt"/>
              </a:rPr>
            </a:br>
            <a:r>
              <a:rPr lang="en-US" sz="3200" i="1" dirty="0">
                <a:solidFill>
                  <a:schemeClr val="accent1"/>
                </a:solidFill>
                <a:latin typeface="+mj-lt"/>
              </a:rPr>
              <a:t>Central Engines</a:t>
            </a:r>
            <a:br>
              <a:rPr lang="en-US" sz="3200" i="1" dirty="0">
                <a:solidFill>
                  <a:schemeClr val="accent1"/>
                </a:solidFill>
                <a:latin typeface="+mj-lt"/>
              </a:rPr>
            </a:br>
            <a:r>
              <a:rPr lang="en-US" sz="3200" i="1" dirty="0">
                <a:solidFill>
                  <a:schemeClr val="accent1"/>
                </a:solidFill>
                <a:latin typeface="+mj-lt"/>
              </a:rPr>
              <a:t>Jets &amp; angles</a:t>
            </a:r>
          </a:p>
          <a:p>
            <a:pPr algn="ctr"/>
            <a:r>
              <a:rPr lang="en-US" sz="3200" i="1" dirty="0">
                <a:solidFill>
                  <a:schemeClr val="accent1"/>
                </a:solidFill>
                <a:latin typeface="+mj-lt"/>
              </a:rPr>
              <a:t>Environments</a:t>
            </a:r>
          </a:p>
        </p:txBody>
      </p:sp>
      <p:sp>
        <p:nvSpPr>
          <p:cNvPr id="8" name="TextBox 7">
            <a:extLst>
              <a:ext uri="{FF2B5EF4-FFF2-40B4-BE49-F238E27FC236}">
                <a16:creationId xmlns:a16="http://schemas.microsoft.com/office/drawing/2014/main" id="{2506FFB9-2BFD-D345-80DC-BC2A6395484F}"/>
              </a:ext>
            </a:extLst>
          </p:cNvPr>
          <p:cNvSpPr txBox="1"/>
          <p:nvPr/>
        </p:nvSpPr>
        <p:spPr>
          <a:xfrm>
            <a:off x="-29980" y="5175211"/>
            <a:ext cx="12191998" cy="1077218"/>
          </a:xfrm>
          <a:prstGeom prst="rect">
            <a:avLst/>
          </a:prstGeom>
          <a:noFill/>
        </p:spPr>
        <p:txBody>
          <a:bodyPr wrap="square" rtlCol="0">
            <a:spAutoFit/>
          </a:bodyPr>
          <a:lstStyle/>
          <a:p>
            <a:pPr algn="ctr"/>
            <a:r>
              <a:rPr lang="en-US" sz="3200" dirty="0">
                <a:solidFill>
                  <a:schemeClr val="accent1"/>
                </a:solidFill>
                <a:latin typeface="+mj-lt"/>
              </a:rPr>
              <a:t>Can we ultimately track back from a given high energy transient to all of these properties? What do they tell us about stellar death?</a:t>
            </a:r>
            <a:endParaRPr lang="en-US" sz="3200" i="1" dirty="0">
              <a:solidFill>
                <a:schemeClr val="accent1"/>
              </a:solidFill>
              <a:latin typeface="+mj-lt"/>
            </a:endParaRPr>
          </a:p>
        </p:txBody>
      </p:sp>
    </p:spTree>
    <p:extLst>
      <p:ext uri="{BB962C8B-B14F-4D97-AF65-F5344CB8AC3E}">
        <p14:creationId xmlns:p14="http://schemas.microsoft.com/office/powerpoint/2010/main" val="3051458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3BC69A-3845-3C44-9E2E-165D78E91B4F}"/>
              </a:ext>
            </a:extLst>
          </p:cNvPr>
          <p:cNvSpPr txBox="1"/>
          <p:nvPr/>
        </p:nvSpPr>
        <p:spPr>
          <a:xfrm>
            <a:off x="417667" y="1790683"/>
            <a:ext cx="2012795" cy="276999"/>
          </a:xfrm>
          <a:prstGeom prst="rect">
            <a:avLst/>
          </a:prstGeom>
          <a:noFill/>
        </p:spPr>
        <p:txBody>
          <a:bodyPr wrap="none" lIns="0" tIns="0" rIns="0" bIns="0" rtlCol="0">
            <a:spAutoFit/>
          </a:bodyPr>
          <a:lstStyle/>
          <a:p>
            <a:r>
              <a:rPr lang="en-US" sz="1800" dirty="0"/>
              <a:t>Substantial ignorance</a:t>
            </a:r>
          </a:p>
        </p:txBody>
      </p:sp>
      <p:sp>
        <p:nvSpPr>
          <p:cNvPr id="5" name="TextBox 4">
            <a:extLst>
              <a:ext uri="{FF2B5EF4-FFF2-40B4-BE49-F238E27FC236}">
                <a16:creationId xmlns:a16="http://schemas.microsoft.com/office/drawing/2014/main" id="{3BFE849C-8C43-5341-8862-FB31A1A31A7F}"/>
              </a:ext>
            </a:extLst>
          </p:cNvPr>
          <p:cNvSpPr txBox="1"/>
          <p:nvPr/>
        </p:nvSpPr>
        <p:spPr>
          <a:xfrm>
            <a:off x="5126636" y="995244"/>
            <a:ext cx="1711494" cy="276999"/>
          </a:xfrm>
          <a:prstGeom prst="rect">
            <a:avLst/>
          </a:prstGeom>
          <a:noFill/>
        </p:spPr>
        <p:txBody>
          <a:bodyPr wrap="none" lIns="0" tIns="0" rIns="0" bIns="0" rtlCol="0">
            <a:spAutoFit/>
          </a:bodyPr>
          <a:lstStyle/>
          <a:p>
            <a:r>
              <a:rPr lang="en-US" sz="1800" dirty="0"/>
              <a:t>Simple, but wrong</a:t>
            </a:r>
          </a:p>
        </p:txBody>
      </p:sp>
      <p:sp>
        <p:nvSpPr>
          <p:cNvPr id="6" name="TextBox 5">
            <a:extLst>
              <a:ext uri="{FF2B5EF4-FFF2-40B4-BE49-F238E27FC236}">
                <a16:creationId xmlns:a16="http://schemas.microsoft.com/office/drawing/2014/main" id="{A1FDF5B1-6861-304C-833F-B605DBE22A97}"/>
              </a:ext>
            </a:extLst>
          </p:cNvPr>
          <p:cNvSpPr txBox="1"/>
          <p:nvPr/>
        </p:nvSpPr>
        <p:spPr>
          <a:xfrm>
            <a:off x="8357053" y="146729"/>
            <a:ext cx="3349058" cy="276999"/>
          </a:xfrm>
          <a:prstGeom prst="rect">
            <a:avLst/>
          </a:prstGeom>
          <a:noFill/>
        </p:spPr>
        <p:txBody>
          <a:bodyPr wrap="none" lIns="0" tIns="0" rIns="0" bIns="0" rtlCol="0">
            <a:spAutoFit/>
          </a:bodyPr>
          <a:lstStyle/>
          <a:p>
            <a:r>
              <a:rPr lang="en-US" sz="1800" dirty="0"/>
              <a:t>Complicated, and maybe less wrong</a:t>
            </a:r>
          </a:p>
        </p:txBody>
      </p:sp>
      <p:sp>
        <p:nvSpPr>
          <p:cNvPr id="9" name="TextBox 8">
            <a:extLst>
              <a:ext uri="{FF2B5EF4-FFF2-40B4-BE49-F238E27FC236}">
                <a16:creationId xmlns:a16="http://schemas.microsoft.com/office/drawing/2014/main" id="{CC0398B0-4069-304A-B897-2B2EE9A0EA02}"/>
              </a:ext>
            </a:extLst>
          </p:cNvPr>
          <p:cNvSpPr txBox="1"/>
          <p:nvPr/>
        </p:nvSpPr>
        <p:spPr>
          <a:xfrm>
            <a:off x="34466" y="146729"/>
            <a:ext cx="4218206" cy="584775"/>
          </a:xfrm>
          <a:prstGeom prst="rect">
            <a:avLst/>
          </a:prstGeom>
          <a:noFill/>
        </p:spPr>
        <p:txBody>
          <a:bodyPr wrap="none" rtlCol="0">
            <a:spAutoFit/>
          </a:bodyPr>
          <a:lstStyle/>
          <a:p>
            <a:r>
              <a:rPr lang="en-US" sz="3200" dirty="0">
                <a:solidFill>
                  <a:schemeClr val="accent1"/>
                </a:solidFill>
                <a:latin typeface="+mj-lt"/>
              </a:rPr>
              <a:t>…to where we are today</a:t>
            </a:r>
          </a:p>
        </p:txBody>
      </p:sp>
      <p:sp>
        <p:nvSpPr>
          <p:cNvPr id="11" name="TextBox 10">
            <a:extLst>
              <a:ext uri="{FF2B5EF4-FFF2-40B4-BE49-F238E27FC236}">
                <a16:creationId xmlns:a16="http://schemas.microsoft.com/office/drawing/2014/main" id="{54EAD80D-52E5-B64B-9CB3-667A30062BF1}"/>
              </a:ext>
            </a:extLst>
          </p:cNvPr>
          <p:cNvSpPr txBox="1"/>
          <p:nvPr/>
        </p:nvSpPr>
        <p:spPr>
          <a:xfrm>
            <a:off x="786178" y="5947361"/>
            <a:ext cx="6932988" cy="553998"/>
          </a:xfrm>
          <a:prstGeom prst="rect">
            <a:avLst/>
          </a:prstGeom>
          <a:noFill/>
        </p:spPr>
        <p:txBody>
          <a:bodyPr wrap="square" lIns="0" tIns="0" rIns="0" bIns="0" rtlCol="0">
            <a:spAutoFit/>
          </a:bodyPr>
          <a:lstStyle/>
          <a:p>
            <a:r>
              <a:rPr lang="en-US" sz="1800" dirty="0"/>
              <a:t>Much of this work was enabled by Swift, and its now much emulated approach to get rapid accurate positions</a:t>
            </a:r>
          </a:p>
        </p:txBody>
      </p:sp>
      <p:pic>
        <p:nvPicPr>
          <p:cNvPr id="12" name="Picture 11">
            <a:extLst>
              <a:ext uri="{FF2B5EF4-FFF2-40B4-BE49-F238E27FC236}">
                <a16:creationId xmlns:a16="http://schemas.microsoft.com/office/drawing/2014/main" id="{F30BE24A-A530-0646-9405-43D437BD5E45}"/>
              </a:ext>
            </a:extLst>
          </p:cNvPr>
          <p:cNvPicPr>
            <a:picLocks noChangeAspect="1"/>
          </p:cNvPicPr>
          <p:nvPr/>
        </p:nvPicPr>
        <p:blipFill>
          <a:blip r:embed="rId2"/>
          <a:stretch>
            <a:fillRect/>
          </a:stretch>
        </p:blipFill>
        <p:spPr>
          <a:xfrm>
            <a:off x="4724834" y="1244871"/>
            <a:ext cx="2515098" cy="1645621"/>
          </a:xfrm>
          <a:prstGeom prst="rect">
            <a:avLst/>
          </a:prstGeom>
        </p:spPr>
      </p:pic>
      <p:sp>
        <p:nvSpPr>
          <p:cNvPr id="13" name="TextBox 12">
            <a:extLst>
              <a:ext uri="{FF2B5EF4-FFF2-40B4-BE49-F238E27FC236}">
                <a16:creationId xmlns:a16="http://schemas.microsoft.com/office/drawing/2014/main" id="{DD163780-F8DB-3842-8122-C8CC21D0CBAF}"/>
              </a:ext>
            </a:extLst>
          </p:cNvPr>
          <p:cNvSpPr txBox="1"/>
          <p:nvPr/>
        </p:nvSpPr>
        <p:spPr>
          <a:xfrm>
            <a:off x="4873361" y="1325257"/>
            <a:ext cx="506549" cy="276999"/>
          </a:xfrm>
          <a:prstGeom prst="rect">
            <a:avLst/>
          </a:prstGeom>
          <a:noFill/>
        </p:spPr>
        <p:txBody>
          <a:bodyPr wrap="none" lIns="0" tIns="0" rIns="0" bIns="0" rtlCol="0">
            <a:spAutoFit/>
          </a:bodyPr>
          <a:lstStyle/>
          <a:p>
            <a:r>
              <a:rPr lang="en-US" sz="1800" dirty="0">
                <a:solidFill>
                  <a:schemeClr val="bg1"/>
                </a:solidFill>
              </a:rPr>
              <a:t>Short</a:t>
            </a:r>
          </a:p>
        </p:txBody>
      </p:sp>
      <p:cxnSp>
        <p:nvCxnSpPr>
          <p:cNvPr id="15" name="Straight Arrow Connector 14">
            <a:extLst>
              <a:ext uri="{FF2B5EF4-FFF2-40B4-BE49-F238E27FC236}">
                <a16:creationId xmlns:a16="http://schemas.microsoft.com/office/drawing/2014/main" id="{AB0C9183-A237-B846-9330-AEAEF0A1BE80}"/>
              </a:ext>
            </a:extLst>
          </p:cNvPr>
          <p:cNvCxnSpPr>
            <a:cxnSpLocks/>
            <a:endCxn id="6" idx="1"/>
          </p:cNvCxnSpPr>
          <p:nvPr/>
        </p:nvCxnSpPr>
        <p:spPr>
          <a:xfrm flipV="1">
            <a:off x="614597" y="285229"/>
            <a:ext cx="7742456" cy="14407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3777AC9-9FB6-E24C-8859-04B1F8F35209}"/>
              </a:ext>
            </a:extLst>
          </p:cNvPr>
          <p:cNvPicPr>
            <a:picLocks noChangeAspect="1"/>
          </p:cNvPicPr>
          <p:nvPr/>
        </p:nvPicPr>
        <p:blipFill>
          <a:blip r:embed="rId3"/>
          <a:stretch>
            <a:fillRect/>
          </a:stretch>
        </p:blipFill>
        <p:spPr>
          <a:xfrm>
            <a:off x="4724834" y="2979423"/>
            <a:ext cx="2515098" cy="1764322"/>
          </a:xfrm>
          <a:prstGeom prst="rect">
            <a:avLst/>
          </a:prstGeom>
        </p:spPr>
      </p:pic>
      <p:sp>
        <p:nvSpPr>
          <p:cNvPr id="18" name="TextBox 17">
            <a:extLst>
              <a:ext uri="{FF2B5EF4-FFF2-40B4-BE49-F238E27FC236}">
                <a16:creationId xmlns:a16="http://schemas.microsoft.com/office/drawing/2014/main" id="{32F5AC6E-839A-9749-A31E-DAB65EF65914}"/>
              </a:ext>
            </a:extLst>
          </p:cNvPr>
          <p:cNvSpPr txBox="1"/>
          <p:nvPr/>
        </p:nvSpPr>
        <p:spPr>
          <a:xfrm>
            <a:off x="4826832" y="3044416"/>
            <a:ext cx="450444" cy="276999"/>
          </a:xfrm>
          <a:prstGeom prst="rect">
            <a:avLst/>
          </a:prstGeom>
          <a:noFill/>
        </p:spPr>
        <p:txBody>
          <a:bodyPr wrap="none" lIns="0" tIns="0" rIns="0" bIns="0" rtlCol="0">
            <a:spAutoFit/>
          </a:bodyPr>
          <a:lstStyle/>
          <a:p>
            <a:r>
              <a:rPr lang="en-US" sz="1800" dirty="0">
                <a:solidFill>
                  <a:schemeClr val="bg1"/>
                </a:solidFill>
              </a:rPr>
              <a:t>Long</a:t>
            </a:r>
          </a:p>
        </p:txBody>
      </p:sp>
      <p:sp>
        <p:nvSpPr>
          <p:cNvPr id="19" name="TextBox 18">
            <a:extLst>
              <a:ext uri="{FF2B5EF4-FFF2-40B4-BE49-F238E27FC236}">
                <a16:creationId xmlns:a16="http://schemas.microsoft.com/office/drawing/2014/main" id="{F442FAF8-2050-F34E-87D1-CD7F9DFBA67F}"/>
              </a:ext>
            </a:extLst>
          </p:cNvPr>
          <p:cNvSpPr txBox="1"/>
          <p:nvPr/>
        </p:nvSpPr>
        <p:spPr>
          <a:xfrm>
            <a:off x="887977" y="1594378"/>
            <a:ext cx="1187826" cy="3077766"/>
          </a:xfrm>
          <a:prstGeom prst="rect">
            <a:avLst/>
          </a:prstGeom>
          <a:noFill/>
        </p:spPr>
        <p:txBody>
          <a:bodyPr wrap="none" lIns="0" tIns="0" rIns="0" bIns="0" rtlCol="0">
            <a:spAutoFit/>
          </a:bodyPr>
          <a:lstStyle/>
          <a:p>
            <a:r>
              <a:rPr lang="en-US" sz="20000" dirty="0"/>
              <a:t>?</a:t>
            </a:r>
          </a:p>
        </p:txBody>
      </p:sp>
      <p:pic>
        <p:nvPicPr>
          <p:cNvPr id="20" name="Picture 19">
            <a:extLst>
              <a:ext uri="{FF2B5EF4-FFF2-40B4-BE49-F238E27FC236}">
                <a16:creationId xmlns:a16="http://schemas.microsoft.com/office/drawing/2014/main" id="{CFFD1704-A072-074D-9926-A7F8DB3A492E}"/>
              </a:ext>
            </a:extLst>
          </p:cNvPr>
          <p:cNvPicPr>
            <a:picLocks noChangeAspect="1"/>
          </p:cNvPicPr>
          <p:nvPr/>
        </p:nvPicPr>
        <p:blipFill>
          <a:blip r:embed="rId4"/>
          <a:stretch>
            <a:fillRect/>
          </a:stretch>
        </p:blipFill>
        <p:spPr>
          <a:xfrm>
            <a:off x="8634870" y="534102"/>
            <a:ext cx="2833657" cy="1859308"/>
          </a:xfrm>
          <a:prstGeom prst="rect">
            <a:avLst/>
          </a:prstGeom>
        </p:spPr>
      </p:pic>
      <p:sp>
        <p:nvSpPr>
          <p:cNvPr id="21" name="TextBox 20">
            <a:extLst>
              <a:ext uri="{FF2B5EF4-FFF2-40B4-BE49-F238E27FC236}">
                <a16:creationId xmlns:a16="http://schemas.microsoft.com/office/drawing/2014/main" id="{87698DDE-F8CD-1641-8282-4B974FA537D8}"/>
              </a:ext>
            </a:extLst>
          </p:cNvPr>
          <p:cNvSpPr txBox="1"/>
          <p:nvPr/>
        </p:nvSpPr>
        <p:spPr>
          <a:xfrm>
            <a:off x="8727733" y="615363"/>
            <a:ext cx="2639056" cy="553998"/>
          </a:xfrm>
          <a:prstGeom prst="rect">
            <a:avLst/>
          </a:prstGeom>
          <a:noFill/>
        </p:spPr>
        <p:txBody>
          <a:bodyPr wrap="none" lIns="0" tIns="0" rIns="0" bIns="0" rtlCol="0">
            <a:spAutoFit/>
          </a:bodyPr>
          <a:lstStyle/>
          <a:p>
            <a:r>
              <a:rPr lang="en-US" sz="1800" dirty="0">
                <a:solidFill>
                  <a:schemeClr val="bg1"/>
                </a:solidFill>
              </a:rPr>
              <a:t>Ultra-longs from </a:t>
            </a:r>
          </a:p>
          <a:p>
            <a:r>
              <a:rPr lang="en-US" sz="1800" dirty="0" err="1">
                <a:solidFill>
                  <a:schemeClr val="bg1"/>
                </a:solidFill>
              </a:rPr>
              <a:t>supergiants</a:t>
            </a:r>
            <a:r>
              <a:rPr lang="en-US" sz="1800" dirty="0">
                <a:solidFill>
                  <a:schemeClr val="bg1"/>
                </a:solidFill>
              </a:rPr>
              <a:t>/envelopes/CSM</a:t>
            </a:r>
          </a:p>
        </p:txBody>
      </p:sp>
      <p:pic>
        <p:nvPicPr>
          <p:cNvPr id="22" name="Picture 21">
            <a:extLst>
              <a:ext uri="{FF2B5EF4-FFF2-40B4-BE49-F238E27FC236}">
                <a16:creationId xmlns:a16="http://schemas.microsoft.com/office/drawing/2014/main" id="{9D2F02E8-95D2-3A4E-8ABA-E8713EA42EC3}"/>
              </a:ext>
            </a:extLst>
          </p:cNvPr>
          <p:cNvPicPr>
            <a:picLocks noChangeAspect="1"/>
          </p:cNvPicPr>
          <p:nvPr/>
        </p:nvPicPr>
        <p:blipFill rotWithShape="1">
          <a:blip r:embed="rId5"/>
          <a:srcRect t="18860" b="12351"/>
          <a:stretch/>
        </p:blipFill>
        <p:spPr>
          <a:xfrm>
            <a:off x="8630434" y="5171850"/>
            <a:ext cx="2841688" cy="1506984"/>
          </a:xfrm>
          <a:prstGeom prst="rect">
            <a:avLst/>
          </a:prstGeom>
        </p:spPr>
      </p:pic>
      <p:pic>
        <p:nvPicPr>
          <p:cNvPr id="24" name="Picture 23">
            <a:extLst>
              <a:ext uri="{FF2B5EF4-FFF2-40B4-BE49-F238E27FC236}">
                <a16:creationId xmlns:a16="http://schemas.microsoft.com/office/drawing/2014/main" id="{71104883-7EE5-9E48-A6F0-5E6019154E45}"/>
              </a:ext>
            </a:extLst>
          </p:cNvPr>
          <p:cNvPicPr>
            <a:picLocks noChangeAspect="1"/>
          </p:cNvPicPr>
          <p:nvPr/>
        </p:nvPicPr>
        <p:blipFill>
          <a:blip r:embed="rId2"/>
          <a:stretch>
            <a:fillRect/>
          </a:stretch>
        </p:blipFill>
        <p:spPr>
          <a:xfrm>
            <a:off x="8631414" y="2123086"/>
            <a:ext cx="2841688" cy="1859308"/>
          </a:xfrm>
          <a:prstGeom prst="rect">
            <a:avLst/>
          </a:prstGeom>
        </p:spPr>
      </p:pic>
      <p:sp>
        <p:nvSpPr>
          <p:cNvPr id="25" name="TextBox 24">
            <a:extLst>
              <a:ext uri="{FF2B5EF4-FFF2-40B4-BE49-F238E27FC236}">
                <a16:creationId xmlns:a16="http://schemas.microsoft.com/office/drawing/2014/main" id="{19EDDCFD-4ED7-1641-8B2F-5A7AD35FDFCF}"/>
              </a:ext>
            </a:extLst>
          </p:cNvPr>
          <p:cNvSpPr txBox="1"/>
          <p:nvPr/>
        </p:nvSpPr>
        <p:spPr>
          <a:xfrm>
            <a:off x="9198265" y="6362824"/>
            <a:ext cx="2227533" cy="276999"/>
          </a:xfrm>
          <a:prstGeom prst="rect">
            <a:avLst/>
          </a:prstGeom>
          <a:noFill/>
        </p:spPr>
        <p:txBody>
          <a:bodyPr wrap="none" lIns="0" tIns="0" rIns="0" bIns="0" rtlCol="0">
            <a:spAutoFit/>
          </a:bodyPr>
          <a:lstStyle/>
          <a:p>
            <a:r>
              <a:rPr lang="en-US" sz="1800" dirty="0">
                <a:solidFill>
                  <a:schemeClr val="bg1"/>
                </a:solidFill>
              </a:rPr>
              <a:t>Some “GRBs” are TDEs?</a:t>
            </a:r>
          </a:p>
        </p:txBody>
      </p:sp>
      <p:pic>
        <p:nvPicPr>
          <p:cNvPr id="26" name="Picture 25">
            <a:extLst>
              <a:ext uri="{FF2B5EF4-FFF2-40B4-BE49-F238E27FC236}">
                <a16:creationId xmlns:a16="http://schemas.microsoft.com/office/drawing/2014/main" id="{8900AC5F-EF6F-B149-A16A-BCA574BDD917}"/>
              </a:ext>
            </a:extLst>
          </p:cNvPr>
          <p:cNvPicPr>
            <a:picLocks noChangeAspect="1"/>
          </p:cNvPicPr>
          <p:nvPr/>
        </p:nvPicPr>
        <p:blipFill rotWithShape="1">
          <a:blip r:embed="rId3"/>
          <a:srcRect t="12719" b="12814"/>
          <a:stretch/>
        </p:blipFill>
        <p:spPr>
          <a:xfrm>
            <a:off x="8631414" y="3713945"/>
            <a:ext cx="2841688" cy="1505287"/>
          </a:xfrm>
          <a:prstGeom prst="rect">
            <a:avLst/>
          </a:prstGeom>
        </p:spPr>
      </p:pic>
      <p:sp>
        <p:nvSpPr>
          <p:cNvPr id="28" name="TextBox 27">
            <a:extLst>
              <a:ext uri="{FF2B5EF4-FFF2-40B4-BE49-F238E27FC236}">
                <a16:creationId xmlns:a16="http://schemas.microsoft.com/office/drawing/2014/main" id="{FC2CA1F3-F5CD-DE4D-B374-1577A28BABC8}"/>
              </a:ext>
            </a:extLst>
          </p:cNvPr>
          <p:cNvSpPr txBox="1"/>
          <p:nvPr/>
        </p:nvSpPr>
        <p:spPr>
          <a:xfrm>
            <a:off x="8727733" y="2197672"/>
            <a:ext cx="2576290" cy="830997"/>
          </a:xfrm>
          <a:prstGeom prst="rect">
            <a:avLst/>
          </a:prstGeom>
          <a:noFill/>
        </p:spPr>
        <p:txBody>
          <a:bodyPr wrap="square" lIns="0" tIns="0" rIns="0" bIns="0" rtlCol="0">
            <a:spAutoFit/>
          </a:bodyPr>
          <a:lstStyle/>
          <a:p>
            <a:r>
              <a:rPr lang="en-US" sz="1800" dirty="0">
                <a:solidFill>
                  <a:schemeClr val="bg1"/>
                </a:solidFill>
              </a:rPr>
              <a:t>Short, long, short-longs and long shorts (type I and type II?)</a:t>
            </a:r>
          </a:p>
        </p:txBody>
      </p:sp>
    </p:spTree>
    <p:extLst>
      <p:ext uri="{BB962C8B-B14F-4D97-AF65-F5344CB8AC3E}">
        <p14:creationId xmlns:p14="http://schemas.microsoft.com/office/powerpoint/2010/main" val="1765592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3BC69A-3845-3C44-9E2E-165D78E91B4F}"/>
              </a:ext>
            </a:extLst>
          </p:cNvPr>
          <p:cNvSpPr txBox="1"/>
          <p:nvPr/>
        </p:nvSpPr>
        <p:spPr>
          <a:xfrm>
            <a:off x="417667" y="1790683"/>
            <a:ext cx="2012795" cy="276999"/>
          </a:xfrm>
          <a:prstGeom prst="rect">
            <a:avLst/>
          </a:prstGeom>
          <a:noFill/>
        </p:spPr>
        <p:txBody>
          <a:bodyPr wrap="none" lIns="0" tIns="0" rIns="0" bIns="0" rtlCol="0">
            <a:spAutoFit/>
          </a:bodyPr>
          <a:lstStyle/>
          <a:p>
            <a:r>
              <a:rPr lang="en-US" sz="1800" dirty="0"/>
              <a:t>Substantial ignorance</a:t>
            </a:r>
          </a:p>
        </p:txBody>
      </p:sp>
      <p:sp>
        <p:nvSpPr>
          <p:cNvPr id="5" name="TextBox 4">
            <a:extLst>
              <a:ext uri="{FF2B5EF4-FFF2-40B4-BE49-F238E27FC236}">
                <a16:creationId xmlns:a16="http://schemas.microsoft.com/office/drawing/2014/main" id="{3BFE849C-8C43-5341-8862-FB31A1A31A7F}"/>
              </a:ext>
            </a:extLst>
          </p:cNvPr>
          <p:cNvSpPr txBox="1"/>
          <p:nvPr/>
        </p:nvSpPr>
        <p:spPr>
          <a:xfrm>
            <a:off x="5126636" y="995244"/>
            <a:ext cx="1711494" cy="276999"/>
          </a:xfrm>
          <a:prstGeom prst="rect">
            <a:avLst/>
          </a:prstGeom>
          <a:noFill/>
        </p:spPr>
        <p:txBody>
          <a:bodyPr wrap="none" lIns="0" tIns="0" rIns="0" bIns="0" rtlCol="0">
            <a:spAutoFit/>
          </a:bodyPr>
          <a:lstStyle/>
          <a:p>
            <a:r>
              <a:rPr lang="en-US" sz="1800" dirty="0"/>
              <a:t>Simple, but wrong</a:t>
            </a:r>
          </a:p>
        </p:txBody>
      </p:sp>
      <p:sp>
        <p:nvSpPr>
          <p:cNvPr id="6" name="TextBox 5">
            <a:extLst>
              <a:ext uri="{FF2B5EF4-FFF2-40B4-BE49-F238E27FC236}">
                <a16:creationId xmlns:a16="http://schemas.microsoft.com/office/drawing/2014/main" id="{A1FDF5B1-6861-304C-833F-B605DBE22A97}"/>
              </a:ext>
            </a:extLst>
          </p:cNvPr>
          <p:cNvSpPr txBox="1"/>
          <p:nvPr/>
        </p:nvSpPr>
        <p:spPr>
          <a:xfrm>
            <a:off x="8357053" y="146729"/>
            <a:ext cx="3349058" cy="276999"/>
          </a:xfrm>
          <a:prstGeom prst="rect">
            <a:avLst/>
          </a:prstGeom>
          <a:noFill/>
        </p:spPr>
        <p:txBody>
          <a:bodyPr wrap="none" lIns="0" tIns="0" rIns="0" bIns="0" rtlCol="0">
            <a:spAutoFit/>
          </a:bodyPr>
          <a:lstStyle/>
          <a:p>
            <a:r>
              <a:rPr lang="en-US" sz="1800" dirty="0"/>
              <a:t>Complicated, and maybe less wrong</a:t>
            </a:r>
          </a:p>
        </p:txBody>
      </p:sp>
      <p:sp>
        <p:nvSpPr>
          <p:cNvPr id="9" name="TextBox 8">
            <a:extLst>
              <a:ext uri="{FF2B5EF4-FFF2-40B4-BE49-F238E27FC236}">
                <a16:creationId xmlns:a16="http://schemas.microsoft.com/office/drawing/2014/main" id="{CC0398B0-4069-304A-B897-2B2EE9A0EA02}"/>
              </a:ext>
            </a:extLst>
          </p:cNvPr>
          <p:cNvSpPr txBox="1"/>
          <p:nvPr/>
        </p:nvSpPr>
        <p:spPr>
          <a:xfrm>
            <a:off x="34466" y="146729"/>
            <a:ext cx="4218206" cy="584775"/>
          </a:xfrm>
          <a:prstGeom prst="rect">
            <a:avLst/>
          </a:prstGeom>
          <a:noFill/>
        </p:spPr>
        <p:txBody>
          <a:bodyPr wrap="none" rtlCol="0">
            <a:spAutoFit/>
          </a:bodyPr>
          <a:lstStyle/>
          <a:p>
            <a:r>
              <a:rPr lang="en-US" sz="3200" dirty="0">
                <a:solidFill>
                  <a:schemeClr val="accent1"/>
                </a:solidFill>
                <a:latin typeface="+mj-lt"/>
              </a:rPr>
              <a:t>…to where we are today</a:t>
            </a:r>
          </a:p>
        </p:txBody>
      </p:sp>
      <p:pic>
        <p:nvPicPr>
          <p:cNvPr id="12" name="Picture 11">
            <a:extLst>
              <a:ext uri="{FF2B5EF4-FFF2-40B4-BE49-F238E27FC236}">
                <a16:creationId xmlns:a16="http://schemas.microsoft.com/office/drawing/2014/main" id="{F30BE24A-A530-0646-9405-43D437BD5E45}"/>
              </a:ext>
            </a:extLst>
          </p:cNvPr>
          <p:cNvPicPr>
            <a:picLocks noChangeAspect="1"/>
          </p:cNvPicPr>
          <p:nvPr/>
        </p:nvPicPr>
        <p:blipFill>
          <a:blip r:embed="rId2"/>
          <a:stretch>
            <a:fillRect/>
          </a:stretch>
        </p:blipFill>
        <p:spPr>
          <a:xfrm>
            <a:off x="4724834" y="1244871"/>
            <a:ext cx="2515098" cy="1645621"/>
          </a:xfrm>
          <a:prstGeom prst="rect">
            <a:avLst/>
          </a:prstGeom>
        </p:spPr>
      </p:pic>
      <p:sp>
        <p:nvSpPr>
          <p:cNvPr id="13" name="TextBox 12">
            <a:extLst>
              <a:ext uri="{FF2B5EF4-FFF2-40B4-BE49-F238E27FC236}">
                <a16:creationId xmlns:a16="http://schemas.microsoft.com/office/drawing/2014/main" id="{DD163780-F8DB-3842-8122-C8CC21D0CBAF}"/>
              </a:ext>
            </a:extLst>
          </p:cNvPr>
          <p:cNvSpPr txBox="1"/>
          <p:nvPr/>
        </p:nvSpPr>
        <p:spPr>
          <a:xfrm>
            <a:off x="4873361" y="1325257"/>
            <a:ext cx="506549" cy="276999"/>
          </a:xfrm>
          <a:prstGeom prst="rect">
            <a:avLst/>
          </a:prstGeom>
          <a:noFill/>
        </p:spPr>
        <p:txBody>
          <a:bodyPr wrap="none" lIns="0" tIns="0" rIns="0" bIns="0" rtlCol="0">
            <a:spAutoFit/>
          </a:bodyPr>
          <a:lstStyle/>
          <a:p>
            <a:r>
              <a:rPr lang="en-US" sz="1800" dirty="0">
                <a:solidFill>
                  <a:schemeClr val="bg1"/>
                </a:solidFill>
              </a:rPr>
              <a:t>Short</a:t>
            </a:r>
          </a:p>
        </p:txBody>
      </p:sp>
      <p:cxnSp>
        <p:nvCxnSpPr>
          <p:cNvPr id="15" name="Straight Arrow Connector 14">
            <a:extLst>
              <a:ext uri="{FF2B5EF4-FFF2-40B4-BE49-F238E27FC236}">
                <a16:creationId xmlns:a16="http://schemas.microsoft.com/office/drawing/2014/main" id="{AB0C9183-A237-B846-9330-AEAEF0A1BE80}"/>
              </a:ext>
            </a:extLst>
          </p:cNvPr>
          <p:cNvCxnSpPr>
            <a:cxnSpLocks/>
            <a:endCxn id="6" idx="1"/>
          </p:cNvCxnSpPr>
          <p:nvPr/>
        </p:nvCxnSpPr>
        <p:spPr>
          <a:xfrm flipV="1">
            <a:off x="614597" y="285229"/>
            <a:ext cx="7742456" cy="14407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3777AC9-9FB6-E24C-8859-04B1F8F35209}"/>
              </a:ext>
            </a:extLst>
          </p:cNvPr>
          <p:cNvPicPr>
            <a:picLocks noChangeAspect="1"/>
          </p:cNvPicPr>
          <p:nvPr/>
        </p:nvPicPr>
        <p:blipFill>
          <a:blip r:embed="rId3"/>
          <a:stretch>
            <a:fillRect/>
          </a:stretch>
        </p:blipFill>
        <p:spPr>
          <a:xfrm>
            <a:off x="4724834" y="2979423"/>
            <a:ext cx="2515098" cy="1764322"/>
          </a:xfrm>
          <a:prstGeom prst="rect">
            <a:avLst/>
          </a:prstGeom>
        </p:spPr>
      </p:pic>
      <p:sp>
        <p:nvSpPr>
          <p:cNvPr id="18" name="TextBox 17">
            <a:extLst>
              <a:ext uri="{FF2B5EF4-FFF2-40B4-BE49-F238E27FC236}">
                <a16:creationId xmlns:a16="http://schemas.microsoft.com/office/drawing/2014/main" id="{32F5AC6E-839A-9749-A31E-DAB65EF65914}"/>
              </a:ext>
            </a:extLst>
          </p:cNvPr>
          <p:cNvSpPr txBox="1"/>
          <p:nvPr/>
        </p:nvSpPr>
        <p:spPr>
          <a:xfrm>
            <a:off x="4826832" y="3044416"/>
            <a:ext cx="450444" cy="276999"/>
          </a:xfrm>
          <a:prstGeom prst="rect">
            <a:avLst/>
          </a:prstGeom>
          <a:noFill/>
        </p:spPr>
        <p:txBody>
          <a:bodyPr wrap="none" lIns="0" tIns="0" rIns="0" bIns="0" rtlCol="0">
            <a:spAutoFit/>
          </a:bodyPr>
          <a:lstStyle/>
          <a:p>
            <a:r>
              <a:rPr lang="en-US" sz="1800" dirty="0">
                <a:solidFill>
                  <a:schemeClr val="bg1"/>
                </a:solidFill>
              </a:rPr>
              <a:t>Long</a:t>
            </a:r>
          </a:p>
        </p:txBody>
      </p:sp>
      <p:sp>
        <p:nvSpPr>
          <p:cNvPr id="19" name="TextBox 18">
            <a:extLst>
              <a:ext uri="{FF2B5EF4-FFF2-40B4-BE49-F238E27FC236}">
                <a16:creationId xmlns:a16="http://schemas.microsoft.com/office/drawing/2014/main" id="{F442FAF8-2050-F34E-87D1-CD7F9DFBA67F}"/>
              </a:ext>
            </a:extLst>
          </p:cNvPr>
          <p:cNvSpPr txBox="1"/>
          <p:nvPr/>
        </p:nvSpPr>
        <p:spPr>
          <a:xfrm>
            <a:off x="887977" y="1594378"/>
            <a:ext cx="1187826" cy="3077766"/>
          </a:xfrm>
          <a:prstGeom prst="rect">
            <a:avLst/>
          </a:prstGeom>
          <a:noFill/>
        </p:spPr>
        <p:txBody>
          <a:bodyPr wrap="none" lIns="0" tIns="0" rIns="0" bIns="0" rtlCol="0">
            <a:spAutoFit/>
          </a:bodyPr>
          <a:lstStyle/>
          <a:p>
            <a:r>
              <a:rPr lang="en-US" sz="20000" dirty="0"/>
              <a:t>?</a:t>
            </a:r>
          </a:p>
        </p:txBody>
      </p:sp>
      <p:pic>
        <p:nvPicPr>
          <p:cNvPr id="20" name="Picture 19">
            <a:extLst>
              <a:ext uri="{FF2B5EF4-FFF2-40B4-BE49-F238E27FC236}">
                <a16:creationId xmlns:a16="http://schemas.microsoft.com/office/drawing/2014/main" id="{CFFD1704-A072-074D-9926-A7F8DB3A492E}"/>
              </a:ext>
            </a:extLst>
          </p:cNvPr>
          <p:cNvPicPr>
            <a:picLocks noChangeAspect="1"/>
          </p:cNvPicPr>
          <p:nvPr/>
        </p:nvPicPr>
        <p:blipFill>
          <a:blip r:embed="rId4"/>
          <a:stretch>
            <a:fillRect/>
          </a:stretch>
        </p:blipFill>
        <p:spPr>
          <a:xfrm>
            <a:off x="8634870" y="534102"/>
            <a:ext cx="2833657" cy="1859308"/>
          </a:xfrm>
          <a:prstGeom prst="rect">
            <a:avLst/>
          </a:prstGeom>
        </p:spPr>
      </p:pic>
      <p:sp>
        <p:nvSpPr>
          <p:cNvPr id="21" name="TextBox 20">
            <a:extLst>
              <a:ext uri="{FF2B5EF4-FFF2-40B4-BE49-F238E27FC236}">
                <a16:creationId xmlns:a16="http://schemas.microsoft.com/office/drawing/2014/main" id="{87698DDE-F8CD-1641-8282-4B974FA537D8}"/>
              </a:ext>
            </a:extLst>
          </p:cNvPr>
          <p:cNvSpPr txBox="1"/>
          <p:nvPr/>
        </p:nvSpPr>
        <p:spPr>
          <a:xfrm>
            <a:off x="8727733" y="615363"/>
            <a:ext cx="2639056" cy="553998"/>
          </a:xfrm>
          <a:prstGeom prst="rect">
            <a:avLst/>
          </a:prstGeom>
          <a:noFill/>
        </p:spPr>
        <p:txBody>
          <a:bodyPr wrap="none" lIns="0" tIns="0" rIns="0" bIns="0" rtlCol="0">
            <a:spAutoFit/>
          </a:bodyPr>
          <a:lstStyle/>
          <a:p>
            <a:r>
              <a:rPr lang="en-US" sz="1800" dirty="0">
                <a:solidFill>
                  <a:schemeClr val="bg1"/>
                </a:solidFill>
              </a:rPr>
              <a:t>Ultra-longs from </a:t>
            </a:r>
          </a:p>
          <a:p>
            <a:r>
              <a:rPr lang="en-US" sz="1800" dirty="0" err="1">
                <a:solidFill>
                  <a:schemeClr val="bg1"/>
                </a:solidFill>
              </a:rPr>
              <a:t>supergiants</a:t>
            </a:r>
            <a:r>
              <a:rPr lang="en-US" sz="1800" dirty="0">
                <a:solidFill>
                  <a:schemeClr val="bg1"/>
                </a:solidFill>
              </a:rPr>
              <a:t>/envelopes/CSM</a:t>
            </a:r>
          </a:p>
        </p:txBody>
      </p:sp>
      <p:pic>
        <p:nvPicPr>
          <p:cNvPr id="22" name="Picture 21">
            <a:extLst>
              <a:ext uri="{FF2B5EF4-FFF2-40B4-BE49-F238E27FC236}">
                <a16:creationId xmlns:a16="http://schemas.microsoft.com/office/drawing/2014/main" id="{9D2F02E8-95D2-3A4E-8ABA-E8713EA42EC3}"/>
              </a:ext>
            </a:extLst>
          </p:cNvPr>
          <p:cNvPicPr>
            <a:picLocks noChangeAspect="1"/>
          </p:cNvPicPr>
          <p:nvPr/>
        </p:nvPicPr>
        <p:blipFill rotWithShape="1">
          <a:blip r:embed="rId5"/>
          <a:srcRect t="18860" b="12351"/>
          <a:stretch/>
        </p:blipFill>
        <p:spPr>
          <a:xfrm>
            <a:off x="8630434" y="5171850"/>
            <a:ext cx="2841688" cy="1506984"/>
          </a:xfrm>
          <a:prstGeom prst="rect">
            <a:avLst/>
          </a:prstGeom>
        </p:spPr>
      </p:pic>
      <p:pic>
        <p:nvPicPr>
          <p:cNvPr id="24" name="Picture 23">
            <a:extLst>
              <a:ext uri="{FF2B5EF4-FFF2-40B4-BE49-F238E27FC236}">
                <a16:creationId xmlns:a16="http://schemas.microsoft.com/office/drawing/2014/main" id="{71104883-7EE5-9E48-A6F0-5E6019154E45}"/>
              </a:ext>
            </a:extLst>
          </p:cNvPr>
          <p:cNvPicPr>
            <a:picLocks noChangeAspect="1"/>
          </p:cNvPicPr>
          <p:nvPr/>
        </p:nvPicPr>
        <p:blipFill>
          <a:blip r:embed="rId2"/>
          <a:stretch>
            <a:fillRect/>
          </a:stretch>
        </p:blipFill>
        <p:spPr>
          <a:xfrm>
            <a:off x="8631414" y="2123086"/>
            <a:ext cx="2841688" cy="1859308"/>
          </a:xfrm>
          <a:prstGeom prst="rect">
            <a:avLst/>
          </a:prstGeom>
        </p:spPr>
      </p:pic>
      <p:sp>
        <p:nvSpPr>
          <p:cNvPr id="25" name="TextBox 24">
            <a:extLst>
              <a:ext uri="{FF2B5EF4-FFF2-40B4-BE49-F238E27FC236}">
                <a16:creationId xmlns:a16="http://schemas.microsoft.com/office/drawing/2014/main" id="{19EDDCFD-4ED7-1641-8B2F-5A7AD35FDFCF}"/>
              </a:ext>
            </a:extLst>
          </p:cNvPr>
          <p:cNvSpPr txBox="1"/>
          <p:nvPr/>
        </p:nvSpPr>
        <p:spPr>
          <a:xfrm>
            <a:off x="9198265" y="6362824"/>
            <a:ext cx="2227533" cy="276999"/>
          </a:xfrm>
          <a:prstGeom prst="rect">
            <a:avLst/>
          </a:prstGeom>
          <a:noFill/>
        </p:spPr>
        <p:txBody>
          <a:bodyPr wrap="none" lIns="0" tIns="0" rIns="0" bIns="0" rtlCol="0">
            <a:spAutoFit/>
          </a:bodyPr>
          <a:lstStyle/>
          <a:p>
            <a:r>
              <a:rPr lang="en-US" sz="1800" dirty="0">
                <a:solidFill>
                  <a:schemeClr val="bg1"/>
                </a:solidFill>
              </a:rPr>
              <a:t>Some “GRBs” are TDEs?</a:t>
            </a:r>
          </a:p>
        </p:txBody>
      </p:sp>
      <p:pic>
        <p:nvPicPr>
          <p:cNvPr id="26" name="Picture 25">
            <a:extLst>
              <a:ext uri="{FF2B5EF4-FFF2-40B4-BE49-F238E27FC236}">
                <a16:creationId xmlns:a16="http://schemas.microsoft.com/office/drawing/2014/main" id="{8900AC5F-EF6F-B149-A16A-BCA574BDD917}"/>
              </a:ext>
            </a:extLst>
          </p:cNvPr>
          <p:cNvPicPr>
            <a:picLocks noChangeAspect="1"/>
          </p:cNvPicPr>
          <p:nvPr/>
        </p:nvPicPr>
        <p:blipFill rotWithShape="1">
          <a:blip r:embed="rId3"/>
          <a:srcRect t="12719" b="12814"/>
          <a:stretch/>
        </p:blipFill>
        <p:spPr>
          <a:xfrm>
            <a:off x="8631414" y="3713945"/>
            <a:ext cx="2841688" cy="1505287"/>
          </a:xfrm>
          <a:prstGeom prst="rect">
            <a:avLst/>
          </a:prstGeom>
        </p:spPr>
      </p:pic>
      <p:sp>
        <p:nvSpPr>
          <p:cNvPr id="28" name="TextBox 27">
            <a:extLst>
              <a:ext uri="{FF2B5EF4-FFF2-40B4-BE49-F238E27FC236}">
                <a16:creationId xmlns:a16="http://schemas.microsoft.com/office/drawing/2014/main" id="{FC2CA1F3-F5CD-DE4D-B374-1577A28BABC8}"/>
              </a:ext>
            </a:extLst>
          </p:cNvPr>
          <p:cNvSpPr txBox="1"/>
          <p:nvPr/>
        </p:nvSpPr>
        <p:spPr>
          <a:xfrm>
            <a:off x="8727733" y="2197672"/>
            <a:ext cx="2576290" cy="830997"/>
          </a:xfrm>
          <a:prstGeom prst="rect">
            <a:avLst/>
          </a:prstGeom>
          <a:noFill/>
        </p:spPr>
        <p:txBody>
          <a:bodyPr wrap="square" lIns="0" tIns="0" rIns="0" bIns="0" rtlCol="0">
            <a:spAutoFit/>
          </a:bodyPr>
          <a:lstStyle/>
          <a:p>
            <a:r>
              <a:rPr lang="en-US" sz="1800" dirty="0">
                <a:solidFill>
                  <a:schemeClr val="bg1"/>
                </a:solidFill>
              </a:rPr>
              <a:t>Short, long, short-longs and long shorts (type I and type II?)</a:t>
            </a:r>
          </a:p>
        </p:txBody>
      </p:sp>
      <p:sp>
        <p:nvSpPr>
          <p:cNvPr id="23" name="TextBox 22">
            <a:extLst>
              <a:ext uri="{FF2B5EF4-FFF2-40B4-BE49-F238E27FC236}">
                <a16:creationId xmlns:a16="http://schemas.microsoft.com/office/drawing/2014/main" id="{F2D7429A-9395-434D-939A-76A225730535}"/>
              </a:ext>
            </a:extLst>
          </p:cNvPr>
          <p:cNvSpPr txBox="1"/>
          <p:nvPr/>
        </p:nvSpPr>
        <p:spPr>
          <a:xfrm>
            <a:off x="327148" y="4877433"/>
            <a:ext cx="8158483" cy="1384995"/>
          </a:xfrm>
          <a:prstGeom prst="rect">
            <a:avLst/>
          </a:prstGeom>
          <a:solidFill>
            <a:schemeClr val="bg1"/>
          </a:solidFill>
        </p:spPr>
        <p:txBody>
          <a:bodyPr wrap="square" lIns="0" tIns="0" rIns="0" bIns="0" rtlCol="0">
            <a:spAutoFit/>
          </a:bodyPr>
          <a:lstStyle/>
          <a:p>
            <a:r>
              <a:rPr lang="en-US" sz="1800" dirty="0"/>
              <a:t>The picture painted today is rich and varied allowing us to probe the most extreme ways stars end their lives: </a:t>
            </a:r>
            <a:br>
              <a:rPr lang="en-US" sz="1800" dirty="0"/>
            </a:br>
            <a:r>
              <a:rPr lang="en-US" sz="1800" b="1" i="1" dirty="0"/>
              <a:t>How they die? What they did during their lives? What they leave behind? How they enrich the Universe? </a:t>
            </a:r>
          </a:p>
          <a:p>
            <a:r>
              <a:rPr lang="en-US" sz="1800" dirty="0"/>
              <a:t>+ their role as probes of cosmology and extreme physics. </a:t>
            </a:r>
          </a:p>
        </p:txBody>
      </p:sp>
    </p:spTree>
    <p:extLst>
      <p:ext uri="{BB962C8B-B14F-4D97-AF65-F5344CB8AC3E}">
        <p14:creationId xmlns:p14="http://schemas.microsoft.com/office/powerpoint/2010/main" val="579988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467BC9-9298-8D42-84CD-FE1004B0A618}"/>
              </a:ext>
            </a:extLst>
          </p:cNvPr>
          <p:cNvPicPr>
            <a:picLocks noChangeAspect="1"/>
          </p:cNvPicPr>
          <p:nvPr/>
        </p:nvPicPr>
        <p:blipFill>
          <a:blip r:embed="rId2"/>
          <a:stretch>
            <a:fillRect/>
          </a:stretch>
        </p:blipFill>
        <p:spPr>
          <a:xfrm>
            <a:off x="2735442" y="786664"/>
            <a:ext cx="7412899" cy="6078985"/>
          </a:xfrm>
          <a:prstGeom prst="rect">
            <a:avLst/>
          </a:prstGeom>
        </p:spPr>
      </p:pic>
      <p:sp>
        <p:nvSpPr>
          <p:cNvPr id="8" name="TextBox 7">
            <a:extLst>
              <a:ext uri="{FF2B5EF4-FFF2-40B4-BE49-F238E27FC236}">
                <a16:creationId xmlns:a16="http://schemas.microsoft.com/office/drawing/2014/main" id="{262BCF00-0F8B-EE42-81ED-86C29051AA15}"/>
              </a:ext>
            </a:extLst>
          </p:cNvPr>
          <p:cNvSpPr txBox="1"/>
          <p:nvPr/>
        </p:nvSpPr>
        <p:spPr>
          <a:xfrm>
            <a:off x="3256211" y="1002605"/>
            <a:ext cx="6371360" cy="461665"/>
          </a:xfrm>
          <a:prstGeom prst="rect">
            <a:avLst/>
          </a:prstGeom>
          <a:solidFill>
            <a:schemeClr val="bg1"/>
          </a:solidFill>
        </p:spPr>
        <p:txBody>
          <a:bodyPr wrap="none" lIns="0" tIns="0" rIns="0" bIns="0" rtlCol="0">
            <a:spAutoFit/>
          </a:bodyPr>
          <a:lstStyle/>
          <a:p>
            <a:r>
              <a:rPr lang="en-US" sz="3000" dirty="0"/>
              <a:t>GRB conference proceeding, early 2000’s</a:t>
            </a:r>
          </a:p>
        </p:txBody>
      </p:sp>
      <p:sp>
        <p:nvSpPr>
          <p:cNvPr id="10" name="TextBox 9">
            <a:extLst>
              <a:ext uri="{FF2B5EF4-FFF2-40B4-BE49-F238E27FC236}">
                <a16:creationId xmlns:a16="http://schemas.microsoft.com/office/drawing/2014/main" id="{6401773A-3578-1A48-BF45-D8773E532E89}"/>
              </a:ext>
            </a:extLst>
          </p:cNvPr>
          <p:cNvSpPr txBox="1"/>
          <p:nvPr/>
        </p:nvSpPr>
        <p:spPr>
          <a:xfrm>
            <a:off x="34466" y="146729"/>
            <a:ext cx="4218206" cy="584775"/>
          </a:xfrm>
          <a:prstGeom prst="rect">
            <a:avLst/>
          </a:prstGeom>
          <a:noFill/>
        </p:spPr>
        <p:txBody>
          <a:bodyPr wrap="none" rtlCol="0">
            <a:spAutoFit/>
          </a:bodyPr>
          <a:lstStyle/>
          <a:p>
            <a:r>
              <a:rPr lang="en-US" sz="3200" dirty="0">
                <a:solidFill>
                  <a:schemeClr val="accent1"/>
                </a:solidFill>
                <a:latin typeface="+mj-lt"/>
              </a:rPr>
              <a:t>…to where we are today</a:t>
            </a:r>
          </a:p>
        </p:txBody>
      </p:sp>
    </p:spTree>
    <p:extLst>
      <p:ext uri="{BB962C8B-B14F-4D97-AF65-F5344CB8AC3E}">
        <p14:creationId xmlns:p14="http://schemas.microsoft.com/office/powerpoint/2010/main" val="3830680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33EE96A-6DC3-3244-9EFA-79D485DB2104}"/>
              </a:ext>
            </a:extLst>
          </p:cNvPr>
          <p:cNvSpPr txBox="1"/>
          <p:nvPr/>
        </p:nvSpPr>
        <p:spPr>
          <a:xfrm>
            <a:off x="3102187" y="-243840"/>
            <a:ext cx="65" cy="276999"/>
          </a:xfrm>
          <a:prstGeom prst="rect">
            <a:avLst/>
          </a:prstGeom>
          <a:noFill/>
        </p:spPr>
        <p:txBody>
          <a:bodyPr wrap="none" lIns="0" tIns="0" rIns="0" bIns="0" rtlCol="0">
            <a:spAutoFit/>
          </a:bodyPr>
          <a:lstStyle/>
          <a:p>
            <a:endParaRPr lang="en-US" sz="1800" dirty="0" err="1"/>
          </a:p>
        </p:txBody>
      </p:sp>
      <p:sp>
        <p:nvSpPr>
          <p:cNvPr id="2" name="TextBox 1">
            <a:extLst>
              <a:ext uri="{FF2B5EF4-FFF2-40B4-BE49-F238E27FC236}">
                <a16:creationId xmlns:a16="http://schemas.microsoft.com/office/drawing/2014/main" id="{776BFA86-3F7A-A345-B9DB-FB75AB0874EA}"/>
              </a:ext>
            </a:extLst>
          </p:cNvPr>
          <p:cNvSpPr txBox="1"/>
          <p:nvPr/>
        </p:nvSpPr>
        <p:spPr>
          <a:xfrm>
            <a:off x="5695046" y="6448466"/>
            <a:ext cx="6268191" cy="307777"/>
          </a:xfrm>
          <a:prstGeom prst="rect">
            <a:avLst/>
          </a:prstGeom>
          <a:noFill/>
        </p:spPr>
        <p:txBody>
          <a:bodyPr wrap="none" lIns="0" tIns="0" rIns="0" bIns="0" rtlCol="0">
            <a:spAutoFit/>
          </a:bodyPr>
          <a:lstStyle/>
          <a:p>
            <a:r>
              <a:rPr lang="en-US" sz="2000" dirty="0" err="1">
                <a:solidFill>
                  <a:schemeClr val="bg1"/>
                </a:solidFill>
              </a:rPr>
              <a:t>Galama</a:t>
            </a:r>
            <a:r>
              <a:rPr lang="en-US" sz="2000" dirty="0">
                <a:solidFill>
                  <a:schemeClr val="bg1"/>
                </a:solidFill>
              </a:rPr>
              <a:t> et al. 1998, Hjorth et al. 2003,  Blanchard et al. 2024</a:t>
            </a:r>
          </a:p>
        </p:txBody>
      </p:sp>
      <p:sp>
        <p:nvSpPr>
          <p:cNvPr id="9" name="TextBox 8">
            <a:extLst>
              <a:ext uri="{FF2B5EF4-FFF2-40B4-BE49-F238E27FC236}">
                <a16:creationId xmlns:a16="http://schemas.microsoft.com/office/drawing/2014/main" id="{AE5782DF-3B04-B04B-97BA-F5CEAAEBE09A}"/>
              </a:ext>
            </a:extLst>
          </p:cNvPr>
          <p:cNvSpPr txBox="1"/>
          <p:nvPr/>
        </p:nvSpPr>
        <p:spPr>
          <a:xfrm>
            <a:off x="156868" y="101757"/>
            <a:ext cx="6768007" cy="584775"/>
          </a:xfrm>
          <a:prstGeom prst="rect">
            <a:avLst/>
          </a:prstGeom>
          <a:noFill/>
        </p:spPr>
        <p:txBody>
          <a:bodyPr wrap="none" rtlCol="0">
            <a:spAutoFit/>
          </a:bodyPr>
          <a:lstStyle/>
          <a:p>
            <a:r>
              <a:rPr lang="en-US" sz="3200" dirty="0">
                <a:solidFill>
                  <a:schemeClr val="accent1"/>
                </a:solidFill>
                <a:latin typeface="+mj-lt"/>
              </a:rPr>
              <a:t>The GRB-supernova connection</a:t>
            </a:r>
          </a:p>
        </p:txBody>
      </p:sp>
      <p:pic>
        <p:nvPicPr>
          <p:cNvPr id="6" name="Picture 5">
            <a:extLst>
              <a:ext uri="{FF2B5EF4-FFF2-40B4-BE49-F238E27FC236}">
                <a16:creationId xmlns:a16="http://schemas.microsoft.com/office/drawing/2014/main" id="{94B21D11-9BBD-7E43-9DAD-3E68E5DAF3DB}"/>
              </a:ext>
            </a:extLst>
          </p:cNvPr>
          <p:cNvPicPr>
            <a:picLocks noChangeAspect="1"/>
          </p:cNvPicPr>
          <p:nvPr/>
        </p:nvPicPr>
        <p:blipFill rotWithShape="1">
          <a:blip r:embed="rId3"/>
          <a:srcRect t="4129" b="4174"/>
          <a:stretch/>
        </p:blipFill>
        <p:spPr>
          <a:xfrm>
            <a:off x="483046" y="848764"/>
            <a:ext cx="4630994" cy="5389803"/>
          </a:xfrm>
          <a:prstGeom prst="rect">
            <a:avLst/>
          </a:prstGeom>
        </p:spPr>
      </p:pic>
      <p:sp>
        <p:nvSpPr>
          <p:cNvPr id="5" name="TextBox 4">
            <a:extLst>
              <a:ext uri="{FF2B5EF4-FFF2-40B4-BE49-F238E27FC236}">
                <a16:creationId xmlns:a16="http://schemas.microsoft.com/office/drawing/2014/main" id="{8E05646E-E1DC-DC4C-9570-29B5C108EC66}"/>
              </a:ext>
            </a:extLst>
          </p:cNvPr>
          <p:cNvSpPr txBox="1"/>
          <p:nvPr/>
        </p:nvSpPr>
        <p:spPr>
          <a:xfrm>
            <a:off x="7918297" y="967154"/>
            <a:ext cx="2595454" cy="276999"/>
          </a:xfrm>
          <a:prstGeom prst="rect">
            <a:avLst/>
          </a:prstGeom>
          <a:noFill/>
        </p:spPr>
        <p:txBody>
          <a:bodyPr wrap="none" lIns="0" tIns="0" rIns="0" bIns="0" rtlCol="0">
            <a:spAutoFit/>
          </a:bodyPr>
          <a:lstStyle/>
          <a:p>
            <a:r>
              <a:rPr lang="en-US" sz="1800" b="1" dirty="0">
                <a:solidFill>
                  <a:schemeClr val="bg1"/>
                </a:solidFill>
              </a:rPr>
              <a:t>GRB980425/SN 1998bw</a:t>
            </a:r>
          </a:p>
        </p:txBody>
      </p:sp>
      <p:sp>
        <p:nvSpPr>
          <p:cNvPr id="3" name="TextBox 2">
            <a:extLst>
              <a:ext uri="{FF2B5EF4-FFF2-40B4-BE49-F238E27FC236}">
                <a16:creationId xmlns:a16="http://schemas.microsoft.com/office/drawing/2014/main" id="{FC13D963-C4BA-B643-B580-97739DAF38E2}"/>
              </a:ext>
            </a:extLst>
          </p:cNvPr>
          <p:cNvSpPr txBox="1"/>
          <p:nvPr/>
        </p:nvSpPr>
        <p:spPr>
          <a:xfrm>
            <a:off x="5301523" y="953665"/>
            <a:ext cx="6661714" cy="553998"/>
          </a:xfrm>
          <a:prstGeom prst="rect">
            <a:avLst/>
          </a:prstGeom>
          <a:noFill/>
        </p:spPr>
        <p:txBody>
          <a:bodyPr wrap="square" lIns="0" tIns="0" rIns="0" bIns="0" rtlCol="0">
            <a:spAutoFit/>
          </a:bodyPr>
          <a:lstStyle/>
          <a:p>
            <a:r>
              <a:rPr lang="en-US" sz="1800" dirty="0"/>
              <a:t>Supernova detections across 7 orders of magnitude in isotropic equivalent energy, from GRB 980425 to GRB 221009A (the BOAT)</a:t>
            </a:r>
          </a:p>
        </p:txBody>
      </p:sp>
      <p:pic>
        <p:nvPicPr>
          <p:cNvPr id="10" name="Picture 9" descr="A graph of different colors&#10;&#10;Description automatically generated">
            <a:extLst>
              <a:ext uri="{FF2B5EF4-FFF2-40B4-BE49-F238E27FC236}">
                <a16:creationId xmlns:a16="http://schemas.microsoft.com/office/drawing/2014/main" id="{E29E52EA-633C-2C41-AB65-F4A566FC1A9F}"/>
              </a:ext>
            </a:extLst>
          </p:cNvPr>
          <p:cNvPicPr>
            <a:picLocks noChangeAspect="1"/>
          </p:cNvPicPr>
          <p:nvPr/>
        </p:nvPicPr>
        <p:blipFill>
          <a:blip r:embed="rId4"/>
          <a:stretch>
            <a:fillRect/>
          </a:stretch>
        </p:blipFill>
        <p:spPr>
          <a:xfrm>
            <a:off x="5301523" y="2489548"/>
            <a:ext cx="6496777" cy="3414787"/>
          </a:xfrm>
          <a:prstGeom prst="rect">
            <a:avLst/>
          </a:prstGeom>
        </p:spPr>
      </p:pic>
      <p:sp>
        <p:nvSpPr>
          <p:cNvPr id="11" name="TextBox 10">
            <a:extLst>
              <a:ext uri="{FF2B5EF4-FFF2-40B4-BE49-F238E27FC236}">
                <a16:creationId xmlns:a16="http://schemas.microsoft.com/office/drawing/2014/main" id="{AB5752FD-809C-1343-9050-C5DC78A1A72C}"/>
              </a:ext>
            </a:extLst>
          </p:cNvPr>
          <p:cNvSpPr txBox="1"/>
          <p:nvPr/>
        </p:nvSpPr>
        <p:spPr>
          <a:xfrm>
            <a:off x="9713626" y="2308485"/>
            <a:ext cx="1972143" cy="276999"/>
          </a:xfrm>
          <a:prstGeom prst="rect">
            <a:avLst/>
          </a:prstGeom>
          <a:noFill/>
        </p:spPr>
        <p:txBody>
          <a:bodyPr wrap="none" lIns="0" tIns="0" rIns="0" bIns="0" rtlCol="0">
            <a:spAutoFit/>
          </a:bodyPr>
          <a:lstStyle/>
          <a:p>
            <a:r>
              <a:rPr lang="en-US" sz="1800" dirty="0"/>
              <a:t>GRB 221009A (JWST)</a:t>
            </a:r>
          </a:p>
        </p:txBody>
      </p:sp>
    </p:spTree>
    <p:extLst>
      <p:ext uri="{BB962C8B-B14F-4D97-AF65-F5344CB8AC3E}">
        <p14:creationId xmlns:p14="http://schemas.microsoft.com/office/powerpoint/2010/main" val="929177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33EE96A-6DC3-3244-9EFA-79D485DB2104}"/>
              </a:ext>
            </a:extLst>
          </p:cNvPr>
          <p:cNvSpPr txBox="1"/>
          <p:nvPr/>
        </p:nvSpPr>
        <p:spPr>
          <a:xfrm>
            <a:off x="3102187" y="-243840"/>
            <a:ext cx="65" cy="276999"/>
          </a:xfrm>
          <a:prstGeom prst="rect">
            <a:avLst/>
          </a:prstGeom>
          <a:noFill/>
        </p:spPr>
        <p:txBody>
          <a:bodyPr wrap="none" lIns="0" tIns="0" rIns="0" bIns="0" rtlCol="0">
            <a:spAutoFit/>
          </a:bodyPr>
          <a:lstStyle/>
          <a:p>
            <a:endParaRPr lang="en-US" sz="1800" dirty="0" err="1"/>
          </a:p>
        </p:txBody>
      </p:sp>
      <p:sp>
        <p:nvSpPr>
          <p:cNvPr id="2" name="TextBox 1">
            <a:extLst>
              <a:ext uri="{FF2B5EF4-FFF2-40B4-BE49-F238E27FC236}">
                <a16:creationId xmlns:a16="http://schemas.microsoft.com/office/drawing/2014/main" id="{776BFA86-3F7A-A345-B9DB-FB75AB0874EA}"/>
              </a:ext>
            </a:extLst>
          </p:cNvPr>
          <p:cNvSpPr txBox="1"/>
          <p:nvPr/>
        </p:nvSpPr>
        <p:spPr>
          <a:xfrm>
            <a:off x="4848526" y="6443698"/>
            <a:ext cx="7343474" cy="369332"/>
          </a:xfrm>
          <a:prstGeom prst="rect">
            <a:avLst/>
          </a:prstGeom>
          <a:noFill/>
        </p:spPr>
        <p:txBody>
          <a:bodyPr wrap="square" lIns="0" tIns="0" rIns="0" bIns="0" rtlCol="0">
            <a:spAutoFit/>
          </a:bodyPr>
          <a:lstStyle/>
          <a:p>
            <a:r>
              <a:rPr lang="en-US" sz="2400" dirty="0">
                <a:solidFill>
                  <a:schemeClr val="bg1"/>
                </a:solidFill>
              </a:rPr>
              <a:t>Campana et a. 2006, Pian et al. 2006, Soderberg et al. 2006</a:t>
            </a:r>
          </a:p>
        </p:txBody>
      </p:sp>
      <p:sp>
        <p:nvSpPr>
          <p:cNvPr id="9" name="TextBox 8">
            <a:extLst>
              <a:ext uri="{FF2B5EF4-FFF2-40B4-BE49-F238E27FC236}">
                <a16:creationId xmlns:a16="http://schemas.microsoft.com/office/drawing/2014/main" id="{AE5782DF-3B04-B04B-97BA-F5CEAAEBE09A}"/>
              </a:ext>
            </a:extLst>
          </p:cNvPr>
          <p:cNvSpPr txBox="1"/>
          <p:nvPr/>
        </p:nvSpPr>
        <p:spPr>
          <a:xfrm>
            <a:off x="156868" y="101757"/>
            <a:ext cx="4461862" cy="584775"/>
          </a:xfrm>
          <a:prstGeom prst="rect">
            <a:avLst/>
          </a:prstGeom>
          <a:noFill/>
        </p:spPr>
        <p:txBody>
          <a:bodyPr wrap="none" rtlCol="0">
            <a:spAutoFit/>
          </a:bodyPr>
          <a:lstStyle/>
          <a:p>
            <a:r>
              <a:rPr lang="en-US" sz="3200" dirty="0">
                <a:solidFill>
                  <a:schemeClr val="accent1"/>
                </a:solidFill>
                <a:latin typeface="+mj-lt"/>
              </a:rPr>
              <a:t>GRB/XRF/FXT supernovae</a:t>
            </a:r>
          </a:p>
        </p:txBody>
      </p:sp>
      <p:sp>
        <p:nvSpPr>
          <p:cNvPr id="5" name="TextBox 4">
            <a:extLst>
              <a:ext uri="{FF2B5EF4-FFF2-40B4-BE49-F238E27FC236}">
                <a16:creationId xmlns:a16="http://schemas.microsoft.com/office/drawing/2014/main" id="{8E05646E-E1DC-DC4C-9570-29B5C108EC66}"/>
              </a:ext>
            </a:extLst>
          </p:cNvPr>
          <p:cNvSpPr txBox="1"/>
          <p:nvPr/>
        </p:nvSpPr>
        <p:spPr>
          <a:xfrm>
            <a:off x="7918297" y="967154"/>
            <a:ext cx="2595454" cy="276999"/>
          </a:xfrm>
          <a:prstGeom prst="rect">
            <a:avLst/>
          </a:prstGeom>
          <a:noFill/>
        </p:spPr>
        <p:txBody>
          <a:bodyPr wrap="none" lIns="0" tIns="0" rIns="0" bIns="0" rtlCol="0">
            <a:spAutoFit/>
          </a:bodyPr>
          <a:lstStyle/>
          <a:p>
            <a:r>
              <a:rPr lang="en-US" sz="1800" b="1" dirty="0">
                <a:solidFill>
                  <a:schemeClr val="bg1"/>
                </a:solidFill>
              </a:rPr>
              <a:t>GRB980425/SN 1998bw</a:t>
            </a:r>
          </a:p>
        </p:txBody>
      </p:sp>
      <p:pic>
        <p:nvPicPr>
          <p:cNvPr id="11" name="Picture 10" descr="A graph of a graph of a graph&#10;&#10;Description automatically generated with medium confidence">
            <a:extLst>
              <a:ext uri="{FF2B5EF4-FFF2-40B4-BE49-F238E27FC236}">
                <a16:creationId xmlns:a16="http://schemas.microsoft.com/office/drawing/2014/main" id="{E92BAF77-BD2F-B348-9A77-1070C87D360A}"/>
              </a:ext>
            </a:extLst>
          </p:cNvPr>
          <p:cNvPicPr>
            <a:picLocks noChangeAspect="1"/>
          </p:cNvPicPr>
          <p:nvPr/>
        </p:nvPicPr>
        <p:blipFill rotWithShape="1">
          <a:blip r:embed="rId3"/>
          <a:srcRect t="2527"/>
          <a:stretch/>
        </p:blipFill>
        <p:spPr>
          <a:xfrm>
            <a:off x="6704058" y="0"/>
            <a:ext cx="5203203" cy="5797645"/>
          </a:xfrm>
          <a:prstGeom prst="rect">
            <a:avLst/>
          </a:prstGeom>
        </p:spPr>
      </p:pic>
      <p:pic>
        <p:nvPicPr>
          <p:cNvPr id="12" name="Picture 11" descr="A graph of a graph of a number of objects&#10;&#10;Description automatically generated with medium confidence">
            <a:extLst>
              <a:ext uri="{FF2B5EF4-FFF2-40B4-BE49-F238E27FC236}">
                <a16:creationId xmlns:a16="http://schemas.microsoft.com/office/drawing/2014/main" id="{775F384B-EFE9-464E-B009-08879F42B6D2}"/>
              </a:ext>
            </a:extLst>
          </p:cNvPr>
          <p:cNvPicPr>
            <a:picLocks noChangeAspect="1"/>
          </p:cNvPicPr>
          <p:nvPr/>
        </p:nvPicPr>
        <p:blipFill>
          <a:blip r:embed="rId4"/>
          <a:stretch>
            <a:fillRect/>
          </a:stretch>
        </p:blipFill>
        <p:spPr>
          <a:xfrm>
            <a:off x="329709" y="755130"/>
            <a:ext cx="6278480" cy="5179102"/>
          </a:xfrm>
          <a:prstGeom prst="rect">
            <a:avLst/>
          </a:prstGeom>
        </p:spPr>
      </p:pic>
      <p:sp>
        <p:nvSpPr>
          <p:cNvPr id="13" name="TextBox 12">
            <a:extLst>
              <a:ext uri="{FF2B5EF4-FFF2-40B4-BE49-F238E27FC236}">
                <a16:creationId xmlns:a16="http://schemas.microsoft.com/office/drawing/2014/main" id="{55D93134-75E8-C14D-B668-16542316F30D}"/>
              </a:ext>
            </a:extLst>
          </p:cNvPr>
          <p:cNvSpPr txBox="1"/>
          <p:nvPr/>
        </p:nvSpPr>
        <p:spPr>
          <a:xfrm>
            <a:off x="4302177" y="5718779"/>
            <a:ext cx="7778249" cy="553998"/>
          </a:xfrm>
          <a:prstGeom prst="rect">
            <a:avLst/>
          </a:prstGeom>
          <a:noFill/>
        </p:spPr>
        <p:txBody>
          <a:bodyPr wrap="square" lIns="0" tIns="0" rIns="0" bIns="0" rtlCol="0">
            <a:spAutoFit/>
          </a:bodyPr>
          <a:lstStyle/>
          <a:p>
            <a:pPr algn="r"/>
            <a:r>
              <a:rPr lang="en-US" sz="1800" dirty="0"/>
              <a:t>The implication of these observations is that the volumetric rate is dominated by these low luminosity events </a:t>
            </a:r>
            <a:r>
              <a:rPr lang="en-US" sz="1800" dirty="0">
                <a:highlight>
                  <a:srgbClr val="FFFF00"/>
                </a:highlight>
              </a:rPr>
              <a:t>(see talk by Giancarlo </a:t>
            </a:r>
            <a:r>
              <a:rPr lang="en-US" sz="1800" dirty="0" err="1">
                <a:highlight>
                  <a:srgbClr val="FFFF00"/>
                </a:highlight>
              </a:rPr>
              <a:t>Ghirlanda</a:t>
            </a:r>
            <a:r>
              <a:rPr lang="en-US" sz="1800" dirty="0"/>
              <a:t>) </a:t>
            </a:r>
          </a:p>
        </p:txBody>
      </p:sp>
    </p:spTree>
    <p:extLst>
      <p:ext uri="{BB962C8B-B14F-4D97-AF65-F5344CB8AC3E}">
        <p14:creationId xmlns:p14="http://schemas.microsoft.com/office/powerpoint/2010/main" val="1061011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33EE96A-6DC3-3244-9EFA-79D485DB2104}"/>
              </a:ext>
            </a:extLst>
          </p:cNvPr>
          <p:cNvSpPr txBox="1"/>
          <p:nvPr/>
        </p:nvSpPr>
        <p:spPr>
          <a:xfrm>
            <a:off x="3102187" y="-243840"/>
            <a:ext cx="65" cy="276999"/>
          </a:xfrm>
          <a:prstGeom prst="rect">
            <a:avLst/>
          </a:prstGeom>
          <a:noFill/>
        </p:spPr>
        <p:txBody>
          <a:bodyPr wrap="none" lIns="0" tIns="0" rIns="0" bIns="0" rtlCol="0">
            <a:spAutoFit/>
          </a:bodyPr>
          <a:lstStyle/>
          <a:p>
            <a:endParaRPr lang="en-US" sz="1800" dirty="0" err="1"/>
          </a:p>
        </p:txBody>
      </p:sp>
      <p:sp>
        <p:nvSpPr>
          <p:cNvPr id="2" name="TextBox 1">
            <a:extLst>
              <a:ext uri="{FF2B5EF4-FFF2-40B4-BE49-F238E27FC236}">
                <a16:creationId xmlns:a16="http://schemas.microsoft.com/office/drawing/2014/main" id="{776BFA86-3F7A-A345-B9DB-FB75AB0874EA}"/>
              </a:ext>
            </a:extLst>
          </p:cNvPr>
          <p:cNvSpPr txBox="1"/>
          <p:nvPr/>
        </p:nvSpPr>
        <p:spPr>
          <a:xfrm>
            <a:off x="60105" y="5566484"/>
            <a:ext cx="6985271" cy="738664"/>
          </a:xfrm>
          <a:prstGeom prst="rect">
            <a:avLst/>
          </a:prstGeom>
          <a:noFill/>
        </p:spPr>
        <p:txBody>
          <a:bodyPr wrap="square" lIns="0" tIns="0" rIns="0" bIns="0" rtlCol="0">
            <a:spAutoFit/>
          </a:bodyPr>
          <a:lstStyle/>
          <a:p>
            <a:r>
              <a:rPr lang="en-US" sz="2400" dirty="0"/>
              <a:t>Sun et al. 2024</a:t>
            </a:r>
          </a:p>
          <a:p>
            <a:r>
              <a:rPr lang="en-US" sz="2400" dirty="0"/>
              <a:t>van Dalen et al. 2024</a:t>
            </a:r>
          </a:p>
        </p:txBody>
      </p:sp>
      <p:sp>
        <p:nvSpPr>
          <p:cNvPr id="9" name="TextBox 8">
            <a:extLst>
              <a:ext uri="{FF2B5EF4-FFF2-40B4-BE49-F238E27FC236}">
                <a16:creationId xmlns:a16="http://schemas.microsoft.com/office/drawing/2014/main" id="{AE5782DF-3B04-B04B-97BA-F5CEAAEBE09A}"/>
              </a:ext>
            </a:extLst>
          </p:cNvPr>
          <p:cNvSpPr txBox="1"/>
          <p:nvPr/>
        </p:nvSpPr>
        <p:spPr>
          <a:xfrm>
            <a:off x="156868" y="101757"/>
            <a:ext cx="2510816" cy="1077218"/>
          </a:xfrm>
          <a:prstGeom prst="rect">
            <a:avLst/>
          </a:prstGeom>
          <a:noFill/>
        </p:spPr>
        <p:txBody>
          <a:bodyPr wrap="none" rtlCol="0">
            <a:spAutoFit/>
          </a:bodyPr>
          <a:lstStyle/>
          <a:p>
            <a:r>
              <a:rPr lang="en-US" sz="3200" dirty="0">
                <a:solidFill>
                  <a:schemeClr val="accent1"/>
                </a:solidFill>
                <a:latin typeface="+mj-lt"/>
              </a:rPr>
              <a:t>GRB/XRF/FXT </a:t>
            </a:r>
          </a:p>
          <a:p>
            <a:r>
              <a:rPr lang="en-US" sz="3200" dirty="0">
                <a:solidFill>
                  <a:schemeClr val="accent1"/>
                </a:solidFill>
                <a:latin typeface="+mj-lt"/>
              </a:rPr>
              <a:t>supernovae</a:t>
            </a:r>
          </a:p>
        </p:txBody>
      </p:sp>
      <p:sp>
        <p:nvSpPr>
          <p:cNvPr id="5" name="TextBox 4">
            <a:extLst>
              <a:ext uri="{FF2B5EF4-FFF2-40B4-BE49-F238E27FC236}">
                <a16:creationId xmlns:a16="http://schemas.microsoft.com/office/drawing/2014/main" id="{8E05646E-E1DC-DC4C-9570-29B5C108EC66}"/>
              </a:ext>
            </a:extLst>
          </p:cNvPr>
          <p:cNvSpPr txBox="1"/>
          <p:nvPr/>
        </p:nvSpPr>
        <p:spPr>
          <a:xfrm>
            <a:off x="7918297" y="967154"/>
            <a:ext cx="2595454" cy="276999"/>
          </a:xfrm>
          <a:prstGeom prst="rect">
            <a:avLst/>
          </a:prstGeom>
          <a:noFill/>
        </p:spPr>
        <p:txBody>
          <a:bodyPr wrap="none" lIns="0" tIns="0" rIns="0" bIns="0" rtlCol="0">
            <a:spAutoFit/>
          </a:bodyPr>
          <a:lstStyle/>
          <a:p>
            <a:r>
              <a:rPr lang="en-US" sz="1800" b="1" dirty="0">
                <a:solidFill>
                  <a:schemeClr val="bg1"/>
                </a:solidFill>
              </a:rPr>
              <a:t>GRB980425/SN 1998bw</a:t>
            </a:r>
          </a:p>
        </p:txBody>
      </p:sp>
      <p:sp>
        <p:nvSpPr>
          <p:cNvPr id="8" name="TextBox 7">
            <a:extLst>
              <a:ext uri="{FF2B5EF4-FFF2-40B4-BE49-F238E27FC236}">
                <a16:creationId xmlns:a16="http://schemas.microsoft.com/office/drawing/2014/main" id="{17704856-8038-6E41-8277-66E47C067E3F}"/>
              </a:ext>
            </a:extLst>
          </p:cNvPr>
          <p:cNvSpPr txBox="1"/>
          <p:nvPr/>
        </p:nvSpPr>
        <p:spPr>
          <a:xfrm>
            <a:off x="222400" y="1147005"/>
            <a:ext cx="3019737" cy="369332"/>
          </a:xfrm>
          <a:prstGeom prst="rect">
            <a:avLst/>
          </a:prstGeom>
          <a:noFill/>
        </p:spPr>
        <p:txBody>
          <a:bodyPr wrap="none" lIns="0" tIns="0" rIns="0" bIns="0" rtlCol="0">
            <a:spAutoFit/>
          </a:bodyPr>
          <a:lstStyle/>
          <a:p>
            <a:r>
              <a:rPr lang="en-US" sz="2400" dirty="0"/>
              <a:t>Enter the Einstein Probe</a:t>
            </a:r>
          </a:p>
        </p:txBody>
      </p:sp>
      <p:sp>
        <p:nvSpPr>
          <p:cNvPr id="14" name="TextBox 13">
            <a:extLst>
              <a:ext uri="{FF2B5EF4-FFF2-40B4-BE49-F238E27FC236}">
                <a16:creationId xmlns:a16="http://schemas.microsoft.com/office/drawing/2014/main" id="{96702F45-7EBC-2448-A11D-390267E1A5A6}"/>
              </a:ext>
            </a:extLst>
          </p:cNvPr>
          <p:cNvSpPr txBox="1"/>
          <p:nvPr/>
        </p:nvSpPr>
        <p:spPr>
          <a:xfrm>
            <a:off x="222400" y="1594029"/>
            <a:ext cx="1051570" cy="276999"/>
          </a:xfrm>
          <a:prstGeom prst="rect">
            <a:avLst/>
          </a:prstGeom>
          <a:noFill/>
        </p:spPr>
        <p:txBody>
          <a:bodyPr wrap="none" lIns="0" tIns="0" rIns="0" bIns="0" rtlCol="0">
            <a:spAutoFit/>
          </a:bodyPr>
          <a:lstStyle/>
          <a:p>
            <a:r>
              <a:rPr lang="en-US" sz="1800" b="1" dirty="0"/>
              <a:t>EP240414a</a:t>
            </a:r>
          </a:p>
        </p:txBody>
      </p:sp>
      <p:pic>
        <p:nvPicPr>
          <p:cNvPr id="4" name="Picture 3" descr="A diagram of a graph&#10;&#10;Description automatically generated with medium confidence">
            <a:extLst>
              <a:ext uri="{FF2B5EF4-FFF2-40B4-BE49-F238E27FC236}">
                <a16:creationId xmlns:a16="http://schemas.microsoft.com/office/drawing/2014/main" id="{831B6BA8-87E8-4F4D-AC33-B13BE322FA61}"/>
              </a:ext>
            </a:extLst>
          </p:cNvPr>
          <p:cNvPicPr>
            <a:picLocks noChangeAspect="1"/>
          </p:cNvPicPr>
          <p:nvPr/>
        </p:nvPicPr>
        <p:blipFill rotWithShape="1">
          <a:blip r:embed="rId3"/>
          <a:srcRect t="6001" b="4045"/>
          <a:stretch/>
        </p:blipFill>
        <p:spPr>
          <a:xfrm>
            <a:off x="1" y="1948721"/>
            <a:ext cx="6321978" cy="3603834"/>
          </a:xfrm>
          <a:prstGeom prst="rect">
            <a:avLst/>
          </a:prstGeom>
        </p:spPr>
      </p:pic>
      <p:pic>
        <p:nvPicPr>
          <p:cNvPr id="7" name="Picture 6" descr="A graph of different colored lines&#10;&#10;Description automatically generated with medium confidence">
            <a:extLst>
              <a:ext uri="{FF2B5EF4-FFF2-40B4-BE49-F238E27FC236}">
                <a16:creationId xmlns:a16="http://schemas.microsoft.com/office/drawing/2014/main" id="{ED028C6A-0C8F-BB4B-8CCA-30B968356717}"/>
              </a:ext>
            </a:extLst>
          </p:cNvPr>
          <p:cNvPicPr>
            <a:picLocks noChangeAspect="1"/>
          </p:cNvPicPr>
          <p:nvPr/>
        </p:nvPicPr>
        <p:blipFill>
          <a:blip r:embed="rId4"/>
          <a:stretch>
            <a:fillRect/>
          </a:stretch>
        </p:blipFill>
        <p:spPr>
          <a:xfrm>
            <a:off x="6250044" y="524656"/>
            <a:ext cx="5931960" cy="5566484"/>
          </a:xfrm>
          <a:prstGeom prst="rect">
            <a:avLst/>
          </a:prstGeom>
        </p:spPr>
      </p:pic>
      <p:sp>
        <p:nvSpPr>
          <p:cNvPr id="10" name="TextBox 9">
            <a:extLst>
              <a:ext uri="{FF2B5EF4-FFF2-40B4-BE49-F238E27FC236}">
                <a16:creationId xmlns:a16="http://schemas.microsoft.com/office/drawing/2014/main" id="{3AC1F3AD-F344-434C-AE2E-42A2889CDB03}"/>
              </a:ext>
            </a:extLst>
          </p:cNvPr>
          <p:cNvSpPr txBox="1"/>
          <p:nvPr/>
        </p:nvSpPr>
        <p:spPr>
          <a:xfrm>
            <a:off x="7209968" y="6447894"/>
            <a:ext cx="4835426" cy="276999"/>
          </a:xfrm>
          <a:prstGeom prst="rect">
            <a:avLst/>
          </a:prstGeom>
          <a:solidFill>
            <a:srgbClr val="FFFF00"/>
          </a:solidFill>
          <a:ln>
            <a:solidFill>
              <a:srgbClr val="FFFF00"/>
            </a:solidFill>
          </a:ln>
        </p:spPr>
        <p:txBody>
          <a:bodyPr wrap="none" lIns="0" tIns="0" rIns="0" bIns="0" rtlCol="0">
            <a:spAutoFit/>
          </a:bodyPr>
          <a:lstStyle/>
          <a:p>
            <a:r>
              <a:rPr lang="en-US" sz="1800" dirty="0"/>
              <a:t>See talks by Hui Sun, </a:t>
            </a:r>
            <a:r>
              <a:rPr lang="en-US" sz="1800" dirty="0" err="1"/>
              <a:t>Weimin</a:t>
            </a:r>
            <a:r>
              <a:rPr lang="en-US" sz="1800" dirty="0"/>
              <a:t> Yuan and Peter Jonker</a:t>
            </a:r>
          </a:p>
        </p:txBody>
      </p:sp>
    </p:spTree>
    <p:extLst>
      <p:ext uri="{BB962C8B-B14F-4D97-AF65-F5344CB8AC3E}">
        <p14:creationId xmlns:p14="http://schemas.microsoft.com/office/powerpoint/2010/main" val="1452583437"/>
      </p:ext>
    </p:extLst>
  </p:cSld>
  <p:clrMapOvr>
    <a:masterClrMapping/>
  </p:clrMapOvr>
</p:sld>
</file>

<file path=ppt/theme/theme1.xml><?xml version="1.0" encoding="utf-8"?>
<a:theme xmlns:a="http://schemas.openxmlformats.org/drawingml/2006/main" name="Corporate identity">
  <a:themeElements>
    <a:clrScheme name="Kleuren Radboud University PP">
      <a:dk1>
        <a:sysClr val="windowText" lastClr="000000"/>
      </a:dk1>
      <a:lt1>
        <a:sysClr val="window" lastClr="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Lettertypen Radboud University PP">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custClrLst>
    <a:custClr name="Poppy">
      <a:srgbClr val="FF424B"/>
    </a:custClr>
    <a:custClr name="Poppy tekst 1">
      <a:srgbClr val="EE1C25"/>
    </a:custClr>
    <a:custClr name="Poppy tekst 2">
      <a:srgbClr val="730E04"/>
    </a:custClr>
    <a:custClr>
      <a:srgbClr val="FFFFFF"/>
    </a:custClr>
    <a:custClr name="Red Impact">
      <a:srgbClr val="E3000B"/>
    </a:custClr>
    <a:custClr name="Red Impact tekst 1">
      <a:srgbClr val="8C201B"/>
    </a:custClr>
    <a:custClr name="Red Impact tekst 2">
      <a:srgbClr val="41000E"/>
    </a:custClr>
    <a:custClr>
      <a:srgbClr val="FFFFFF"/>
    </a:custClr>
    <a:custClr>
      <a:srgbClr val="FFFFFF"/>
    </a:custClr>
    <a:custClr>
      <a:srgbClr val="FFFFFF"/>
    </a:custClr>
    <a:custClr name="Lady bug">
      <a:srgbClr val="BE311A"/>
    </a:custClr>
    <a:custClr name="Lady bug tekst 1">
      <a:srgbClr val="F15A5C"/>
    </a:custClr>
    <a:custClr name="Lady bug tekst 2">
      <a:srgbClr val="8C201B"/>
    </a:custClr>
    <a:custClr>
      <a:srgbClr val="FFFFFF"/>
    </a:custClr>
    <a:custClr name="Berry">
      <a:srgbClr val="8F2011"/>
    </a:custClr>
    <a:custClr name="Berry tekst 1">
      <a:srgbClr val="F15A5C"/>
    </a:custClr>
    <a:custClr name="Berry tekst 2">
      <a:srgbClr val="EE1C25"/>
    </a:custClr>
    <a:custClr>
      <a:srgbClr val="FFFFFF"/>
    </a:custClr>
    <a:custClr>
      <a:srgbClr val="FFFFFF"/>
    </a:custClr>
    <a:custClr>
      <a:srgbClr val="FFFFFF"/>
    </a:custClr>
    <a:custClr name="Maroon">
      <a:srgbClr val="730E04"/>
    </a:custClr>
    <a:custClr name="Maroon tekst 1">
      <a:srgbClr val="F15A5C"/>
    </a:custClr>
    <a:custClr name="Maroon tekst 2">
      <a:srgbClr val="EE1C25"/>
    </a:custClr>
    <a:custClr>
      <a:srgbClr val="FFFFFF"/>
    </a:custClr>
    <a:custClr name="Mahogany">
      <a:srgbClr val="4A0004"/>
    </a:custClr>
    <a:custClr name="Mahogany tekst 1">
      <a:srgbClr val="F15A5C"/>
    </a:custClr>
    <a:custClr name="Mahogany tekst 2">
      <a:srgbClr val="EE1C25"/>
    </a:custClr>
    <a:custClr>
      <a:srgbClr val="FFFFFF"/>
    </a:custClr>
    <a:custClr>
      <a:srgbClr val="FFFFFF"/>
    </a:custClr>
    <a:custClr>
      <a:srgbClr val="FFFFFF"/>
    </a:custClr>
    <a:custClr name="Gray (Charts and table only)">
      <a:srgbClr val="797777"/>
    </a:custClr>
    <a:custClr name="Orange (Charts and table only)">
      <a:srgbClr val="D05208"/>
    </a:custClr>
    <a:custClr name="Blue (Charts and table only)">
      <a:srgbClr val="008ACB"/>
    </a:custClr>
    <a:custClr name="Petrol (Charts and table only)">
      <a:srgbClr val="008F89"/>
    </a:custClr>
    <a:custClr name="Green (Charts and table only)">
      <a:srgbClr val="4AA943"/>
    </a:custClr>
    <a:custClr name="Yellow (Charts and table only)">
      <a:srgbClr val="CCAF00"/>
    </a:custClr>
  </a:custClrLst>
  <a:extLst>
    <a:ext uri="{05A4C25C-085E-4340-85A3-A5531E510DB2}">
      <thm15:themeFamily xmlns:thm15="http://schemas.microsoft.com/office/thememl/2012/main" name="Presentation Radboud University.potx" id="{2214C47D-CDFA-40EA-B17B-F3DF3FE80E08}" vid="{5DBF791C-4672-440D-ADE9-3481520972EB}"/>
    </a:ext>
  </a:extLst>
</a:theme>
</file>

<file path=ppt/theme/theme2.xml><?xml version="1.0" encoding="utf-8"?>
<a:theme xmlns:a="http://schemas.openxmlformats.org/drawingml/2006/main" name="Office-thema">
  <a:themeElements>
    <a:clrScheme name="Notes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Notes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Handout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Handout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juid xmlns="http://www.joulesunlimited.com/juid"/>
</file>

<file path=customXml/item3.xml><?xml version="1.0" encoding="utf-8"?>
<juid xmlns="http://www.joulesunlimited.com/juid"/>
</file>

<file path=customXml/item4.xml><?xml version="1.0" encoding="utf-8"?>
<juid xmlns="http://www.joulesunlimited.com/juid"/>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e2f9d9af-a020-4038-9f42-ccb98f6cef6c">
      <Terms xmlns="http://schemas.microsoft.com/office/infopath/2007/PartnerControls"/>
    </lcf76f155ced4ddcb4097134ff3c332f>
    <TaxCatchAll xmlns="9e8f4c73-37a9-4bc9-adec-fa89e25282b2" xsi:nil="true"/>
  </documentManagement>
</p:properties>
</file>

<file path=customXml/item6.xml><?xml version="1.0" encoding="utf-8"?>
<juid xmlns="http://www.joulesunlimited.com/juid"/>
</file>

<file path=customXml/item7.xml><?xml version="1.0" encoding="utf-8"?>
<juid xmlns="http://www.joulesunlimited.com/juid"/>
</file>

<file path=customXml/item8.xml><?xml version="1.0" encoding="utf-8"?>
<juid xmlns="http://www.joulesunlimited.com/juid"/>
</file>

<file path=customXml/item9.xml><?xml version="1.0" encoding="utf-8"?>
<ct:contentTypeSchema xmlns:ct="http://schemas.microsoft.com/office/2006/metadata/contentType" xmlns:ma="http://schemas.microsoft.com/office/2006/metadata/properties/metaAttributes" ct:_="" ma:_="" ma:contentTypeName="Document" ma:contentTypeID="0x010100068262C68E23164CA2992C463FF7E319" ma:contentTypeVersion="13" ma:contentTypeDescription="Create a new document." ma:contentTypeScope="" ma:versionID="83cf59cc6db9033ade8e15c4da72e3b4">
  <xsd:schema xmlns:xsd="http://www.w3.org/2001/XMLSchema" xmlns:xs="http://www.w3.org/2001/XMLSchema" xmlns:p="http://schemas.microsoft.com/office/2006/metadata/properties" xmlns:ns2="e2f9d9af-a020-4038-9f42-ccb98f6cef6c" xmlns:ns3="9e8f4c73-37a9-4bc9-adec-fa89e25282b2" targetNamespace="http://schemas.microsoft.com/office/2006/metadata/properties" ma:root="true" ma:fieldsID="58fc4eb4bd5884501a5ea28bc0f6635b" ns2:_="" ns3:_="">
    <xsd:import namespace="e2f9d9af-a020-4038-9f42-ccb98f6cef6c"/>
    <xsd:import namespace="9e8f4c73-37a9-4bc9-adec-fa89e25282b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f9d9af-a020-4038-9f42-ccb98f6cef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479e1c4-431f-42ea-b6f3-1b0615c9ce1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8f4c73-37a9-4bc9-adec-fa89e25282b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6dbd329-c145-477d-bf25-d1b6453ef10d}" ma:internalName="TaxCatchAll" ma:showField="CatchAllData" ma:web="9e8f4c73-37a9-4bc9-adec-fa89e25282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29EF52-B763-4E52-94BD-D908A89F10C0}">
  <ds:schemaRefs>
    <ds:schemaRef ds:uri="http://schemas.microsoft.com/sharepoint/v3/contenttype/forms"/>
  </ds:schemaRefs>
</ds:datastoreItem>
</file>

<file path=customXml/itemProps2.xml><?xml version="1.0" encoding="utf-8"?>
<ds:datastoreItem xmlns:ds="http://schemas.openxmlformats.org/officeDocument/2006/customXml" ds:itemID="{601C3B0B-087E-4744-948E-47445817C688}">
  <ds:schemaRefs>
    <ds:schemaRef ds:uri="http://www.joulesunlimited.com/juid"/>
  </ds:schemaRefs>
</ds:datastoreItem>
</file>

<file path=customXml/itemProps3.xml><?xml version="1.0" encoding="utf-8"?>
<ds:datastoreItem xmlns:ds="http://schemas.openxmlformats.org/officeDocument/2006/customXml" ds:itemID="{5E8D386F-DA8E-4635-ADD4-4E52F91BAA66}">
  <ds:schemaRefs>
    <ds:schemaRef ds:uri="http://www.joulesunlimited.com/juid"/>
  </ds:schemaRefs>
</ds:datastoreItem>
</file>

<file path=customXml/itemProps4.xml><?xml version="1.0" encoding="utf-8"?>
<ds:datastoreItem xmlns:ds="http://schemas.openxmlformats.org/officeDocument/2006/customXml" ds:itemID="{11CFDEC4-653E-424D-81B1-F58AC6D98CC0}">
  <ds:schemaRefs>
    <ds:schemaRef ds:uri="http://www.joulesunlimited.com/juid"/>
  </ds:schemaRefs>
</ds:datastoreItem>
</file>

<file path=customXml/itemProps5.xml><?xml version="1.0" encoding="utf-8"?>
<ds:datastoreItem xmlns:ds="http://schemas.openxmlformats.org/officeDocument/2006/customXml" ds:itemID="{BA5D039B-D5C5-4FF0-AE1F-B403C9954011}">
  <ds:schemaRefs>
    <ds:schemaRef ds:uri="6c9adb6a-31a4-4f45-9d26-e54529ba17b1"/>
    <ds:schemaRef ds:uri="9a4bea7b-ef5b-494a-b74a-12f55fb6040a"/>
    <ds:schemaRef ds:uri="9e8f4c73-37a9-4bc9-adec-fa89e25282b2"/>
    <ds:schemaRef ds:uri="e2f9d9af-a020-4038-9f42-ccb98f6cef6c"/>
    <ds:schemaRef ds:uri="http://schemas.microsoft.com/office/2006/metadata/properties"/>
    <ds:schemaRef ds:uri="http://schemas.microsoft.com/office/infopath/2007/PartnerControls"/>
  </ds:schemaRefs>
</ds:datastoreItem>
</file>

<file path=customXml/itemProps6.xml><?xml version="1.0" encoding="utf-8"?>
<ds:datastoreItem xmlns:ds="http://schemas.openxmlformats.org/officeDocument/2006/customXml" ds:itemID="{49B489D0-65FE-4206-AFF4-C06A6DF1A844}">
  <ds:schemaRefs>
    <ds:schemaRef ds:uri="http://www.joulesunlimited.com/juid"/>
  </ds:schemaRefs>
</ds:datastoreItem>
</file>

<file path=customXml/itemProps7.xml><?xml version="1.0" encoding="utf-8"?>
<ds:datastoreItem xmlns:ds="http://schemas.openxmlformats.org/officeDocument/2006/customXml" ds:itemID="{65919D97-51AC-44E2-B4DB-46EE1563EEC2}">
  <ds:schemaRefs>
    <ds:schemaRef ds:uri="http://www.joulesunlimited.com/juid"/>
  </ds:schemaRefs>
</ds:datastoreItem>
</file>

<file path=customXml/itemProps8.xml><?xml version="1.0" encoding="utf-8"?>
<ds:datastoreItem xmlns:ds="http://schemas.openxmlformats.org/officeDocument/2006/customXml" ds:itemID="{02B10460-7494-489E-93B8-4D49CE66F7B2}">
  <ds:schemaRefs>
    <ds:schemaRef ds:uri="http://www.joulesunlimited.com/juid"/>
  </ds:schemaRefs>
</ds:datastoreItem>
</file>

<file path=customXml/itemProps9.xml><?xml version="1.0" encoding="utf-8"?>
<ds:datastoreItem xmlns:ds="http://schemas.openxmlformats.org/officeDocument/2006/customXml" ds:itemID="{B7582872-616A-4942-ABFE-DF85885652E4}">
  <ds:schemaRefs>
    <ds:schemaRef ds:uri="9e8f4c73-37a9-4bc9-adec-fa89e25282b2"/>
    <ds:schemaRef ds:uri="e2f9d9af-a020-4038-9f42-ccb98f6cef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74849</TotalTime>
  <Words>1163</Words>
  <Application>Microsoft Macintosh PowerPoint</Application>
  <PresentationFormat>Widescreen</PresentationFormat>
  <Paragraphs>169</Paragraphs>
  <Slides>30</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Open Sans</vt:lpstr>
      <vt:lpstr>Open Sans ExtraBold</vt:lpstr>
      <vt:lpstr>Open Sans Light</vt:lpstr>
      <vt:lpstr>Open Sans SemiBold</vt:lpstr>
      <vt:lpstr>Times</vt:lpstr>
      <vt:lpstr>Corporate identity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Radboud Universiteit Nijmegen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Koemans, A. (Anne)</dc:creator>
  <cp:keywords/>
  <dc:description>Template version: 1.0 - 24 Augustus 2020_x000d_
Templates: www.JoulesUnlimited.com</dc:description>
  <cp:lastModifiedBy>Levan, Andrew</cp:lastModifiedBy>
  <cp:revision>174</cp:revision>
  <cp:lastPrinted>2024-03-12T11:42:49Z</cp:lastPrinted>
  <dcterms:created xsi:type="dcterms:W3CDTF">2020-08-27T08:53:08Z</dcterms:created>
  <dcterms:modified xsi:type="dcterms:W3CDTF">2025-03-24T21:02:50Z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0x010100068262C68E23164CA2992C463FF7E319</vt:lpwstr>
  </property>
  <property fmtid="{D5CDD505-2E9C-101B-9397-08002B2CF9AE}" pid="3" name="MediaServiceImageTags">
    <vt:lpwstr/>
  </property>
</Properties>
</file>